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62" r:id="rId9"/>
    <p:sldId id="264" r:id="rId10"/>
    <p:sldId id="269" r:id="rId11"/>
    <p:sldId id="268" r:id="rId12"/>
    <p:sldId id="271" r:id="rId13"/>
    <p:sldId id="263" r:id="rId14"/>
    <p:sldId id="265" r:id="rId15"/>
    <p:sldId id="266" r:id="rId16"/>
    <p:sldId id="267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dora Kocic" initials="TK" lastIdx="1" clrIdx="0">
    <p:extLst>
      <p:ext uri="{19B8F6BF-5375-455C-9EA6-DF929625EA0E}">
        <p15:presenceInfo xmlns:p15="http://schemas.microsoft.com/office/powerpoint/2012/main" userId="S::teodora.kocic@elfak.rs::2143a79b-5a6e-4c9b-8c65-d096889900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hyperlink" Target="https://github.com/apache/openwhisk/blob/master/docs/reference.md#openwhisk-entit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openwhisk" TargetMode="External"/><Relationship Id="rId2" Type="http://schemas.openxmlformats.org/officeDocument/2006/relationships/hyperlink" Target="https://openwhisk.apache.org/document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openwhisk.apache.or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A1D0-E8D4-30FD-3F0C-90D900A7E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Openwhisk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59AAE-B642-634C-B38D-7E155E210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‘serverless’ platforma vo</a:t>
            </a:r>
            <a:r>
              <a:rPr lang="sr-Latn-RS" dirty="0"/>
              <a:t>đena događajima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63668-DBFE-E4C2-98E2-194A3348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69" y="1734544"/>
            <a:ext cx="760900" cy="76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5603F-BA79-3048-CE96-8AE07AD90A76}"/>
              </a:ext>
            </a:extLst>
          </p:cNvPr>
          <p:cNvSpPr txBox="1"/>
          <p:nvPr/>
        </p:nvSpPr>
        <p:spPr>
          <a:xfrm>
            <a:off x="9468982" y="5375904"/>
            <a:ext cx="2356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Student:</a:t>
            </a:r>
          </a:p>
          <a:p>
            <a:r>
              <a:rPr lang="sr-Latn-RS" dirty="0">
                <a:solidFill>
                  <a:schemeClr val="bg1"/>
                </a:solidFill>
              </a:rPr>
              <a:t>Stefan Aleksić, 16995</a:t>
            </a:r>
          </a:p>
          <a:p>
            <a:r>
              <a:rPr lang="sr-Latn-RS" dirty="0">
                <a:solidFill>
                  <a:schemeClr val="bg1"/>
                </a:solidFill>
              </a:rPr>
              <a:t>Teodora Kocić, 17190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07278-C9D8-9D58-7698-95A01E1B2ACA}"/>
              </a:ext>
            </a:extLst>
          </p:cNvPr>
          <p:cNvSpPr txBox="1"/>
          <p:nvPr/>
        </p:nvSpPr>
        <p:spPr>
          <a:xfrm>
            <a:off x="581191" y="5652903"/>
            <a:ext cx="270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Mentor:</a:t>
            </a:r>
          </a:p>
          <a:p>
            <a:r>
              <a:rPr lang="sr-Latn-RS" dirty="0">
                <a:solidFill>
                  <a:schemeClr val="bg1"/>
                </a:solidFill>
              </a:rPr>
              <a:t>Prof. Dr Dragan Stojanović</a:t>
            </a:r>
          </a:p>
        </p:txBody>
      </p:sp>
    </p:spTree>
    <p:extLst>
      <p:ext uri="{BB962C8B-B14F-4D97-AF65-F5344CB8AC3E}">
        <p14:creationId xmlns:p14="http://schemas.microsoft.com/office/powerpoint/2010/main" val="405007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CC7-0A14-652C-98F2-7B07F8C7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Akcije – primeri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3517-CFF4-EAE8-1803-03CF8A8E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2976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r-Latn-RS" dirty="0">
              <a:solidFill>
                <a:schemeClr val="accent1"/>
              </a:solidFill>
            </a:endParaRPr>
          </a:p>
          <a:p>
            <a:r>
              <a:rPr lang="sr-Latn-RS" sz="1800" dirty="0">
                <a:solidFill>
                  <a:schemeClr val="tx1"/>
                </a:solidFill>
              </a:rPr>
              <a:t>Prva komanda postavlja doker OpenWhisk akciju </a:t>
            </a:r>
            <a:r>
              <a:rPr lang="sr-Latn-RS" sz="1800" i="1" dirty="0">
                <a:solidFill>
                  <a:schemeClr val="tx1"/>
                </a:solidFill>
              </a:rPr>
              <a:t>textAction </a:t>
            </a:r>
            <a:r>
              <a:rPr lang="sr-Latn-RS" sz="1800" dirty="0">
                <a:solidFill>
                  <a:schemeClr val="tx1"/>
                </a:solidFill>
              </a:rPr>
              <a:t>koja je implementirana korišćenjem $DOCKER_USER/openwhisk slike sa Docker Hub-a. </a:t>
            </a:r>
          </a:p>
          <a:p>
            <a:r>
              <a:rPr lang="sr-Latn-RS" sz="1800" dirty="0">
                <a:solidFill>
                  <a:schemeClr val="tx1"/>
                </a:solidFill>
              </a:rPr>
              <a:t>Druga komanda povezuje akciju </a:t>
            </a:r>
            <a:r>
              <a:rPr lang="sr-Latn-RS" sz="1800" i="1" dirty="0">
                <a:solidFill>
                  <a:schemeClr val="tx1"/>
                </a:solidFill>
              </a:rPr>
              <a:t>textAction </a:t>
            </a:r>
            <a:r>
              <a:rPr lang="sr-Latn-RS" sz="1800" dirty="0">
                <a:solidFill>
                  <a:schemeClr val="tx1"/>
                </a:solidFill>
              </a:rPr>
              <a:t>sa nalogom na aplikaciji Twilio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sr-Latn-RS" dirty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sr-Latn-RS" dirty="0">
                <a:solidFill>
                  <a:schemeClr val="tx1"/>
                </a:solidFill>
              </a:rPr>
              <a:t>od prethodne komande razlikuje se po tome što ne predstavlja kreiranje akcije, već definiše ažuriranje postojeće akcije </a:t>
            </a:r>
            <a:r>
              <a:rPr lang="sr-Latn-RS" sz="1800" i="1" dirty="0">
                <a:solidFill>
                  <a:schemeClr val="tx1"/>
                </a:solidFill>
              </a:rPr>
              <a:t>textAction</a:t>
            </a:r>
            <a:r>
              <a:rPr lang="sr-Latn-RS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DC9B5-9FBF-1381-234B-FBB6B47B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9" y="2541046"/>
            <a:ext cx="9113520" cy="251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FD3C6-1235-90F2-B264-3CA85FA7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" y="3299011"/>
            <a:ext cx="108889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3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D928-00D2-B457-2811-F2BC20EA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Akcije – izvršenje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1C2F-AABD-774D-E297-6C02A260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3678303"/>
          </a:xfrm>
        </p:spPr>
        <p:txBody>
          <a:bodyPr/>
          <a:lstStyle/>
          <a:p>
            <a:r>
              <a:rPr lang="sr-Latn-RS" dirty="0"/>
              <a:t>Kada se akcija pozove na izvršenje, sistem zabeleži poziv i nakon toga akcija počinje da se izvršava.</a:t>
            </a:r>
          </a:p>
          <a:p>
            <a:r>
              <a:rPr lang="sr-Latn-RS" dirty="0"/>
              <a:t>U slučaju neblokirajućeg poziva, sistem vraća aktivacioni ID kako bi potvrdio da je poziv za izvršenje primljen. Ukoliko je došlo do nekih problem</a:t>
            </a:r>
            <a:r>
              <a:rPr lang="en-US" dirty="0"/>
              <a:t>a</a:t>
            </a:r>
            <a:r>
              <a:rPr lang="sr-Latn-RS" dirty="0"/>
              <a:t>, kao što je pad mreže ili neka greška koja se javila pre primanja HTTP zahteva, moguće je da nastupi situacija u kojoj je OpenWhisk primio i obradio zahtev.</a:t>
            </a:r>
          </a:p>
          <a:p>
            <a:r>
              <a:rPr lang="sr-Latn-RS" dirty="0"/>
              <a:t>Kada se u sistemu jednom neka akcija pozove na izvršenje, on je zabeleži i njen status čuva u </a:t>
            </a:r>
            <a:r>
              <a:rPr lang="sr-Latn-RS" b="1" dirty="0"/>
              <a:t>aktivacionom zapisniku (log)</a:t>
            </a:r>
            <a:r>
              <a:rPr lang="sr-Latn-RS" dirty="0"/>
              <a:t>. Svaki poziv na izvršenje, koji je uspešno primljen ili za koji se korisniku može naplatiti novcem, u nekom trenutku naći će se u aktivacionom zapisniku.</a:t>
            </a:r>
          </a:p>
          <a:p>
            <a:r>
              <a:rPr lang="sr-Latn-RS" dirty="0"/>
              <a:t>U slučaju da nastupi greška programera, akcija se možda delimično izvršila i generisala, te je moglo doći do promene. Na samom korisniku je da prati i ispituje da li je konzistentnost sistema narušena delimičnim izvršenjem akcije i ukoliko jeste pozove akciju na ponovno izvršenje. I neke greške u okviru OpenWhisk-a mogu sugerisati korisniku da je akcija počela sa izvršenjem, ali je došlo do pada sistema pre kompletnog izvršenja akcije.</a:t>
            </a:r>
          </a:p>
        </p:txBody>
      </p:sp>
    </p:spTree>
    <p:extLst>
      <p:ext uri="{BB962C8B-B14F-4D97-AF65-F5344CB8AC3E}">
        <p14:creationId xmlns:p14="http://schemas.microsoft.com/office/powerpoint/2010/main" val="48219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92E4-69C7-3123-FABF-1C799563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Akcije – primer izvršenja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4CB42-99E3-1C57-4FC1-85D2F063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10285606" cy="536005"/>
          </a:xfrm>
        </p:spPr>
        <p:txBody>
          <a:bodyPr anchor="ctr"/>
          <a:lstStyle/>
          <a:p>
            <a:pPr algn="ctr"/>
            <a:r>
              <a:rPr lang="sr-Latn-RS" dirty="0"/>
              <a:t>Sadržaj fajla </a:t>
            </a:r>
            <a:r>
              <a:rPr lang="sr-Latn-RS" i="1" dirty="0"/>
              <a:t>manifest.yaml 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56B8B-55A4-ED09-5261-4B34942F1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3"/>
            <a:ext cx="5393100" cy="1684048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sr-Latn-RS" dirty="0"/>
              <a:t> 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BD262-A548-089D-8456-4F717F1E5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lphaLcParenR" startAt="2"/>
            </a:pPr>
            <a:r>
              <a:rPr lang="sr-Latn-RS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AA5ED-B403-CFB2-7BD6-D966ADD31DD9}"/>
              </a:ext>
            </a:extLst>
          </p:cNvPr>
          <p:cNvSpPr txBox="1"/>
          <p:nvPr/>
        </p:nvSpPr>
        <p:spPr>
          <a:xfrm>
            <a:off x="887219" y="2926080"/>
            <a:ext cx="39147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packages:</a:t>
            </a:r>
          </a:p>
          <a:p>
            <a:r>
              <a:rPr lang="en-US" sz="1600" dirty="0"/>
              <a:t>    	default:</a:t>
            </a:r>
          </a:p>
          <a:p>
            <a:r>
              <a:rPr lang="en-US" sz="1600" dirty="0"/>
              <a:t>             actions:</a:t>
            </a:r>
          </a:p>
          <a:p>
            <a:r>
              <a:rPr lang="en-US" sz="1600" dirty="0"/>
              <a:t>                  helloPython:</a:t>
            </a:r>
          </a:p>
          <a:p>
            <a:r>
              <a:rPr lang="en-US" sz="1600" dirty="0"/>
              <a:t>                       </a:t>
            </a:r>
            <a:r>
              <a:rPr lang="sr-Latn-RS" sz="1600" dirty="0"/>
              <a:t> </a:t>
            </a:r>
            <a:r>
              <a:rPr lang="en-US" sz="1600" dirty="0"/>
              <a:t>function: demo.py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65095-AED1-FB6A-4A8A-FF7664898901}"/>
              </a:ext>
            </a:extLst>
          </p:cNvPr>
          <p:cNvSpPr txBox="1"/>
          <p:nvPr/>
        </p:nvSpPr>
        <p:spPr>
          <a:xfrm>
            <a:off x="6507526" y="2926052"/>
            <a:ext cx="49434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packages:</a:t>
            </a:r>
          </a:p>
          <a:p>
            <a:r>
              <a:rPr lang="en-US" sz="1600" dirty="0"/>
              <a:t>    default:</a:t>
            </a:r>
          </a:p>
          <a:p>
            <a:r>
              <a:rPr lang="en-US" sz="1600" dirty="0"/>
              <a:t>        actions:</a:t>
            </a:r>
          </a:p>
          <a:p>
            <a:r>
              <a:rPr lang="en-US" sz="1600" dirty="0"/>
              <a:t>            helloPython:</a:t>
            </a:r>
          </a:p>
          <a:p>
            <a:r>
              <a:rPr lang="en-US" sz="1600" dirty="0"/>
              <a:t>                code: |</a:t>
            </a:r>
          </a:p>
          <a:p>
            <a:r>
              <a:rPr lang="en-US" sz="1600" dirty="0"/>
              <a:t>                    import sys</a:t>
            </a:r>
          </a:p>
          <a:p>
            <a:r>
              <a:rPr lang="en-US" sz="1600" dirty="0"/>
              <a:t>                    def main(</a:t>
            </a:r>
            <a:r>
              <a:rPr lang="sr-Latn-RS" sz="1600" dirty="0"/>
              <a:t>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                if 'name' in </a:t>
            </a:r>
            <a:r>
              <a:rPr lang="sr-Latn-RS" sz="1600" dirty="0"/>
              <a:t>args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                  name = </a:t>
            </a:r>
            <a:r>
              <a:rPr lang="sr-Latn-RS" sz="1600" dirty="0"/>
              <a:t>args</a:t>
            </a:r>
            <a:r>
              <a:rPr lang="en-US" sz="1600" dirty="0"/>
              <a:t>['name']</a:t>
            </a:r>
          </a:p>
          <a:p>
            <a:r>
              <a:rPr lang="en-US" sz="1600" dirty="0"/>
              <a:t>                        else:</a:t>
            </a:r>
          </a:p>
          <a:p>
            <a:r>
              <a:rPr lang="en-US" sz="1600" dirty="0"/>
              <a:t>                            name = "stranger"</a:t>
            </a:r>
          </a:p>
          <a:p>
            <a:r>
              <a:rPr lang="en-US" sz="1600" dirty="0"/>
              <a:t>                        greeting = "Hello " + name + "!"</a:t>
            </a:r>
          </a:p>
          <a:p>
            <a:r>
              <a:rPr lang="en-US" sz="1600" dirty="0"/>
              <a:t>                        print(greeting)</a:t>
            </a:r>
          </a:p>
          <a:p>
            <a:r>
              <a:rPr lang="en-US" sz="1600" dirty="0"/>
              <a:t>                        return {"greeting": greeting}</a:t>
            </a:r>
          </a:p>
          <a:p>
            <a:r>
              <a:rPr lang="en-US" sz="1600" dirty="0"/>
              <a:t>                runtime: python:3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B5D793-54D7-599C-B4B0-7C845428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4" y="5337810"/>
            <a:ext cx="5455920" cy="259080"/>
          </a:xfrm>
          <a:prstGeom prst="rect">
            <a:avLst/>
          </a:prstGeom>
        </p:spPr>
      </p:pic>
      <p:sp>
        <p:nvSpPr>
          <p:cNvPr id="12" name="Callout: Up Arrow 11">
            <a:extLst>
              <a:ext uri="{FF2B5EF4-FFF2-40B4-BE49-F238E27FC236}">
                <a16:creationId xmlns:a16="http://schemas.microsoft.com/office/drawing/2014/main" id="{BDA5F4B5-010E-DE43-FD8A-54D11714E9A1}"/>
              </a:ext>
            </a:extLst>
          </p:cNvPr>
          <p:cNvSpPr/>
          <p:nvPr/>
        </p:nvSpPr>
        <p:spPr>
          <a:xfrm>
            <a:off x="887219" y="5689600"/>
            <a:ext cx="4646806" cy="63499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B34ED-280B-24E7-E58B-6A319560727B}"/>
              </a:ext>
            </a:extLst>
          </p:cNvPr>
          <p:cNvSpPr txBox="1"/>
          <p:nvPr/>
        </p:nvSpPr>
        <p:spPr>
          <a:xfrm>
            <a:off x="1032768" y="5959065"/>
            <a:ext cx="450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bg1"/>
                </a:solidFill>
              </a:rPr>
              <a:t>Pokretanje izvršenja akcije korišćenjem </a:t>
            </a:r>
            <a:r>
              <a:rPr lang="sr-Latn-RS" sz="1600" i="1" dirty="0">
                <a:solidFill>
                  <a:schemeClr val="bg1"/>
                </a:solidFill>
              </a:rPr>
              <a:t>wskdeploy</a:t>
            </a:r>
            <a:r>
              <a:rPr lang="sr-Latn-RS" sz="1600" dirty="0">
                <a:solidFill>
                  <a:schemeClr val="bg1"/>
                </a:solidFill>
              </a:rPr>
              <a:t>-a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6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825A-93E4-BFD2-4801-A5EE6242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Sekvence i konduktori 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1364-198C-3F2C-05FD-AABC97F2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504784"/>
          </a:xfrm>
        </p:spPr>
        <p:txBody>
          <a:bodyPr/>
          <a:lstStyle/>
          <a:p>
            <a:r>
              <a:rPr lang="sr-Latn-RS" dirty="0"/>
              <a:t>Veći broj akcija koje mogu biti implementirane u različitim programskim jezicima mogu se kombinovati i pisati zajedno (pipeline) na taj način formirajući sekvencu. Kombinacija akcija očigledno može biti sastavljena iz delova koda napisanih u različitim jezicima što pruža mogućnost odvajanja orkestracije toka podataka među ovim delovima. </a:t>
            </a:r>
          </a:p>
          <a:p>
            <a:r>
              <a:rPr lang="sr-Latn-RS" dirty="0"/>
              <a:t>Konduktori, slično kao i sekvence, predstavljaju mogućnost grupisanja većeg broja akcija, koje mogu biti heterogene u pogledu jezika implementacije. </a:t>
            </a:r>
          </a:p>
          <a:p>
            <a:r>
              <a:rPr lang="sr-Latn-RS" dirty="0"/>
              <a:t>Razlika između ova dva pojma je što komponente sekvence moraju biti specificirane pre kreiranja same sekvence, dok kod konduktora komponente mogu biti definisane u vreme izvršenja. </a:t>
            </a:r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1BBC0-6069-D31B-7932-FC86EBD2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76" y="4792565"/>
            <a:ext cx="4231446" cy="18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4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4C40-7A3C-3D66-9600-BEF9EFAE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Trigeri I pravila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B9B1-4873-3699-6AAE-870E5198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800600"/>
          </a:xfrm>
        </p:spPr>
        <p:txBody>
          <a:bodyPr/>
          <a:lstStyle/>
          <a:p>
            <a:r>
              <a:rPr lang="en-US" dirty="0"/>
              <a:t>Trigeri </a:t>
            </a:r>
            <a:r>
              <a:rPr lang="sr-Latn-RS" dirty="0"/>
              <a:t>su imenovani kanali za klase ili vrste događaja koje dolaze iz Event Sourc-a.</a:t>
            </a:r>
          </a:p>
          <a:p>
            <a:r>
              <a:rPr lang="sr-Latn-RS" dirty="0"/>
              <a:t>Pravila se koriste za povezivanje trigera sa jednom akcijom. Nakon ostvarivanja ove veze, svaki put kada se triger okine, akcija se poziva na izvršavanje.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 algn="ctr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918D1-3AEF-4DEA-C0DB-BAB7B355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63" y="4319214"/>
            <a:ext cx="7604760" cy="1836420"/>
          </a:xfrm>
          <a:prstGeom prst="rect">
            <a:avLst/>
          </a:prstGeom>
        </p:spPr>
      </p:pic>
      <p:sp>
        <p:nvSpPr>
          <p:cNvPr id="6" name="Arrow: Bent-Up 5">
            <a:extLst>
              <a:ext uri="{FF2B5EF4-FFF2-40B4-BE49-F238E27FC236}">
                <a16:creationId xmlns:a16="http://schemas.microsoft.com/office/drawing/2014/main" id="{40105E47-2CE8-2D4C-8093-39463A94CB37}"/>
              </a:ext>
            </a:extLst>
          </p:cNvPr>
          <p:cNvSpPr/>
          <p:nvPr/>
        </p:nvSpPr>
        <p:spPr>
          <a:xfrm flipH="1">
            <a:off x="3380839" y="5331313"/>
            <a:ext cx="1081454" cy="18463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7C2259-E7EC-E273-7526-95ACDE435EF0}"/>
              </a:ext>
            </a:extLst>
          </p:cNvPr>
          <p:cNvSpPr/>
          <p:nvPr/>
        </p:nvSpPr>
        <p:spPr>
          <a:xfrm>
            <a:off x="581192" y="3554790"/>
            <a:ext cx="3182815" cy="177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F2B90-5623-D430-182D-B6097262F9E7}"/>
              </a:ext>
            </a:extLst>
          </p:cNvPr>
          <p:cNvSpPr txBox="1"/>
          <p:nvPr/>
        </p:nvSpPr>
        <p:spPr>
          <a:xfrm>
            <a:off x="678177" y="3669863"/>
            <a:ext cx="31140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bg1"/>
                </a:solidFill>
              </a:rPr>
              <a:t>Poruke koje stižu na redove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bg1"/>
                </a:solidFill>
              </a:rPr>
              <a:t>Promene u bazi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bg1"/>
                </a:solidFill>
              </a:rPr>
              <a:t>Promene u bazama dokumenata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bg1"/>
                </a:solidFill>
              </a:rPr>
              <a:t>Interakcije između web sajtova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sr-Latn-RS" sz="1400" dirty="0">
                <a:solidFill>
                  <a:schemeClr val="bg1"/>
                </a:solidFill>
              </a:rPr>
              <a:t>web aplikacija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bg1"/>
                </a:solidFill>
              </a:rPr>
              <a:t>Senzori za detekciju i prenos podataka kod IoT uređaja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5E41-3253-6D45-F34F-95FA3B3B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trigera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FC8FC-70E3-0DB5-3C28-DF9808FE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985237"/>
          </a:xfrm>
        </p:spPr>
        <p:txBody>
          <a:bodyPr/>
          <a:lstStyle/>
          <a:p>
            <a:r>
              <a:rPr lang="sr-Latn-RS" dirty="0"/>
              <a:t>Primeri trigera:</a:t>
            </a:r>
          </a:p>
          <a:p>
            <a:pPr marL="666900" lvl="1" indent="-342900">
              <a:buFont typeface="+mj-lt"/>
              <a:buAutoNum type="arabicPeriod"/>
            </a:pPr>
            <a:r>
              <a:rPr lang="sr-Latn-RS" dirty="0"/>
              <a:t>Triger lokacije ažuriranja događaja</a:t>
            </a:r>
          </a:p>
          <a:p>
            <a:pPr marL="666900" lvl="1" indent="-342900">
              <a:buFont typeface="+mj-lt"/>
              <a:buAutoNum type="arabicPeriod"/>
            </a:pPr>
            <a:r>
              <a:rPr lang="sr-Latn-RS" dirty="0"/>
              <a:t>Triger postavljanja dokumenta na web sajt</a:t>
            </a:r>
          </a:p>
          <a:p>
            <a:pPr marL="666900" lvl="1" indent="-342900">
              <a:buFont typeface="+mj-lt"/>
              <a:buAutoNum type="arabicPeriod"/>
            </a:pPr>
            <a:r>
              <a:rPr lang="sr-Latn-RS" dirty="0"/>
              <a:t>Triger dobijenog mail-a</a:t>
            </a:r>
          </a:p>
          <a:p>
            <a:r>
              <a:rPr lang="sr-Latn-RS" dirty="0"/>
              <a:t>Trigeri mogu biti aktivirani korišćenjem vrednosti iz rečnika (ključ-vrednost par). </a:t>
            </a:r>
          </a:p>
          <a:p>
            <a:r>
              <a:rPr lang="sr-Latn-RS" dirty="0"/>
              <a:t>Trigeri se mogu aktivirati eksplicitno (sam korisnik aktivira triger) ili pomoću korisnika preko nekog spoljašnjeg izvora događaja. </a:t>
            </a:r>
          </a:p>
          <a:p>
            <a:r>
              <a:rPr lang="sr-Latn-RS" dirty="0"/>
              <a:t>Spoljašnji izvori događaja pobuđuju trigere i to je omogućeno korišćenjem </a:t>
            </a:r>
            <a:r>
              <a:rPr lang="sr-Latn-RS" i="1" dirty="0"/>
              <a:t>feed</a:t>
            </a:r>
            <a:r>
              <a:rPr lang="sr-Latn-RS" dirty="0"/>
              <a:t>-a.</a:t>
            </a:r>
          </a:p>
          <a:p>
            <a:r>
              <a:rPr lang="sr-Latn-RS" dirty="0"/>
              <a:t>Primeri feed-a:</a:t>
            </a:r>
          </a:p>
          <a:p>
            <a:pPr marL="666900" lvl="1" indent="-342900">
              <a:buFont typeface="+mj-lt"/>
              <a:buAutoNum type="arabicPeriod"/>
            </a:pPr>
            <a:r>
              <a:rPr lang="sr-Latn-RS" dirty="0"/>
              <a:t>Svaki put kada se dokument dodaje, odnosno menja u bazi podataka feed za promenu podataka na cloud-u aktivira triger</a:t>
            </a:r>
          </a:p>
          <a:p>
            <a:pPr marL="666900" lvl="1" indent="-342900">
              <a:buFont typeface="+mj-lt"/>
              <a:buAutoNum type="arabicPeriod"/>
            </a:pPr>
            <a:r>
              <a:rPr lang="sr-Latn-RS" dirty="0"/>
              <a:t>Feed gita aktivira triger za svaki komit u okviru nekog git repozitorijuma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9137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9781-51D4-CC27-DFFD-C6C1E13A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 pravila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1582-80C4-B95E-D2A7-9B91C2CB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573905"/>
          </a:xfrm>
        </p:spPr>
        <p:txBody>
          <a:bodyPr>
            <a:normAutofit/>
          </a:bodyPr>
          <a:lstStyle/>
          <a:p>
            <a:r>
              <a:rPr lang="sr-Latn-RS" dirty="0"/>
              <a:t>Korišćenjem odgovarajućeg skupa pravila moguće je jednim trigerom pozvati na izvršenje veći broj akcija, ili se jedna akcija poziva na izvršenje kao posledica na odgovor aktivacije većeg broja trigera.</a:t>
            </a:r>
          </a:p>
          <a:p>
            <a:r>
              <a:rPr lang="sr-Latn-RS" dirty="0"/>
              <a:t>Posmatrajmo sistem koji se sastoji iz:</a:t>
            </a:r>
          </a:p>
          <a:p>
            <a:pPr lvl="1">
              <a:buFont typeface="Wingdings 2" panose="05020102010507070707" pitchFamily="18" charset="2"/>
              <a:buChar char=""/>
            </a:pPr>
            <a:r>
              <a:rPr lang="sr-Latn-RS" dirty="0"/>
              <a:t>klasifikacijaSlika – detektuje objekte na slici i vrši njihovu klasifikaciju</a:t>
            </a:r>
          </a:p>
          <a:p>
            <a:pPr lvl="1">
              <a:buFont typeface="Wingdings 2" panose="05020102010507070707" pitchFamily="18" charset="2"/>
              <a:buChar char=""/>
            </a:pPr>
            <a:r>
              <a:rPr lang="sr-Latn-RS" dirty="0"/>
              <a:t>naslovnaSlika – kreira se naslovna slika od polazne</a:t>
            </a:r>
          </a:p>
          <a:p>
            <a:pPr lvl="1">
              <a:buFont typeface="Wingdings 2" panose="05020102010507070707" pitchFamily="18" charset="2"/>
              <a:buChar char=""/>
            </a:pPr>
            <a:r>
              <a:rPr lang="sr-Latn-RS" dirty="0"/>
              <a:t>noviTvit – aktivira se kada se postavi novi tvit</a:t>
            </a:r>
          </a:p>
          <a:p>
            <a:pPr lvl="1">
              <a:buFont typeface="Wingdings 2" panose="05020102010507070707" pitchFamily="18" charset="2"/>
              <a:buChar char=""/>
            </a:pPr>
            <a:r>
              <a:rPr lang="sr-Latn-RS" dirty="0"/>
              <a:t>postaviSliku – aktivira se kada se slika postavi na web sajt</a:t>
            </a:r>
          </a:p>
          <a:p>
            <a:pPr lvl="1">
              <a:buFont typeface="Wingdings 2" panose="05020102010507070707" pitchFamily="18" charset="2"/>
              <a:buChar char=""/>
            </a:pPr>
            <a:r>
              <a:rPr lang="sr-Latn-RS" dirty="0"/>
              <a:t>noviTvit </a:t>
            </a:r>
          </a:p>
          <a:p>
            <a:pPr lvl="1">
              <a:buFont typeface="Wingdings 2" panose="05020102010507070707" pitchFamily="18" charset="2"/>
              <a:buChar char=""/>
            </a:pPr>
            <a:r>
              <a:rPr lang="sr-Latn-RS" dirty="0"/>
              <a:t>postaviSliku</a:t>
            </a:r>
          </a:p>
          <a:p>
            <a:pPr lvl="1">
              <a:buFont typeface="Wingdings 2" panose="05020102010507070707" pitchFamily="18" charset="2"/>
              <a:buChar char=""/>
            </a:pPr>
            <a:r>
              <a:rPr lang="sr-Latn-RS" dirty="0"/>
              <a:t>postaviSliku</a:t>
            </a:r>
          </a:p>
          <a:p>
            <a:r>
              <a:rPr lang="sr-Latn-RS" dirty="0"/>
              <a:t>Pravila definišu ponašanje sistema: slike u okviru tvita i slika koja je postavljena na web sajt su klasifikovane i izgenerisana je naslovna slika.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F700395-C966-72DF-13A6-6A6415419336}"/>
              </a:ext>
            </a:extLst>
          </p:cNvPr>
          <p:cNvSpPr/>
          <p:nvPr/>
        </p:nvSpPr>
        <p:spPr>
          <a:xfrm flipH="1">
            <a:off x="7124700" y="3288732"/>
            <a:ext cx="304800" cy="704850"/>
          </a:xfrm>
          <a:prstGeom prst="leftBrace">
            <a:avLst>
              <a:gd name="adj1" fmla="val 8333"/>
              <a:gd name="adj2" fmla="val 51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C6D51-C552-6ADF-4552-C713ABA09972}"/>
              </a:ext>
            </a:extLst>
          </p:cNvPr>
          <p:cNvSpPr txBox="1"/>
          <p:nvPr/>
        </p:nvSpPr>
        <p:spPr>
          <a:xfrm>
            <a:off x="7658016" y="3455149"/>
            <a:ext cx="819234" cy="37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Akcije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EFFE20-C078-F4D0-A3AE-15F741D9314C}"/>
              </a:ext>
            </a:extLst>
          </p:cNvPr>
          <p:cNvSpPr/>
          <p:nvPr/>
        </p:nvSpPr>
        <p:spPr>
          <a:xfrm>
            <a:off x="2081295" y="4969045"/>
            <a:ext cx="2952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9AE7-B944-E6CF-2120-32B88991CDF1}"/>
              </a:ext>
            </a:extLst>
          </p:cNvPr>
          <p:cNvSpPr txBox="1"/>
          <p:nvPr/>
        </p:nvSpPr>
        <p:spPr>
          <a:xfrm>
            <a:off x="2376570" y="481362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klasifikacijaSlika</a:t>
            </a:r>
            <a:endParaRPr lang="en-US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DE19F6-5938-A024-F578-DFA07F11A371}"/>
              </a:ext>
            </a:extLst>
          </p:cNvPr>
          <p:cNvSpPr/>
          <p:nvPr/>
        </p:nvSpPr>
        <p:spPr>
          <a:xfrm>
            <a:off x="2376570" y="5325676"/>
            <a:ext cx="2952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BDDFB-C474-E509-08EC-A3B973390145}"/>
              </a:ext>
            </a:extLst>
          </p:cNvPr>
          <p:cNvSpPr txBox="1"/>
          <p:nvPr/>
        </p:nvSpPr>
        <p:spPr>
          <a:xfrm>
            <a:off x="2671845" y="517925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klasifikacijaSlika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9AF90-1ADB-0317-E719-03F1157868BC}"/>
              </a:ext>
            </a:extLst>
          </p:cNvPr>
          <p:cNvSpPr txBox="1"/>
          <p:nvPr/>
        </p:nvSpPr>
        <p:spPr>
          <a:xfrm>
            <a:off x="2671844" y="553991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naslovnaSlika</a:t>
            </a:r>
            <a:endParaRPr lang="en-US" sz="1600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19CA944-F8F5-5867-5C42-E3FDF31908FC}"/>
              </a:ext>
            </a:extLst>
          </p:cNvPr>
          <p:cNvSpPr/>
          <p:nvPr/>
        </p:nvSpPr>
        <p:spPr>
          <a:xfrm flipH="1">
            <a:off x="6534150" y="4108777"/>
            <a:ext cx="304800" cy="704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1EDDF-F70B-D57F-E1EB-1BBA4783D5ED}"/>
              </a:ext>
            </a:extLst>
          </p:cNvPr>
          <p:cNvSpPr txBox="1"/>
          <p:nvPr/>
        </p:nvSpPr>
        <p:spPr>
          <a:xfrm>
            <a:off x="6943640" y="4275194"/>
            <a:ext cx="1057359" cy="37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Trigeri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D91531D-5735-92DE-3A73-B999F1F2E504}"/>
              </a:ext>
            </a:extLst>
          </p:cNvPr>
          <p:cNvSpPr/>
          <p:nvPr/>
        </p:nvSpPr>
        <p:spPr>
          <a:xfrm flipH="1">
            <a:off x="4314824" y="4813627"/>
            <a:ext cx="185819" cy="1064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D8B39-FB11-6454-E31A-422DF416B810}"/>
              </a:ext>
            </a:extLst>
          </p:cNvPr>
          <p:cNvSpPr txBox="1"/>
          <p:nvPr/>
        </p:nvSpPr>
        <p:spPr>
          <a:xfrm>
            <a:off x="4688511" y="5139668"/>
            <a:ext cx="1057359" cy="37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Pravila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0FF79E-AD53-8D9E-9D7D-024C1614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275" y="4611983"/>
            <a:ext cx="3310890" cy="10553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24BFE9F6-B28E-26E1-54F8-7DD9DE465170}"/>
              </a:ext>
            </a:extLst>
          </p:cNvPr>
          <p:cNvSpPr/>
          <p:nvPr/>
        </p:nvSpPr>
        <p:spPr>
          <a:xfrm>
            <a:off x="2081294" y="4961834"/>
            <a:ext cx="2952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62C214A-776B-176F-06D5-84C4D22360F3}"/>
              </a:ext>
            </a:extLst>
          </p:cNvPr>
          <p:cNvSpPr/>
          <p:nvPr/>
        </p:nvSpPr>
        <p:spPr>
          <a:xfrm>
            <a:off x="2376569" y="5708223"/>
            <a:ext cx="2952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2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9FFC-E1D2-336F-B9E1-F1CB1BC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Trigeri – primer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4A61-1EA7-33E0-5439-E020C8C7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052724"/>
          </a:xfrm>
        </p:spPr>
        <p:txBody>
          <a:bodyPr/>
          <a:lstStyle/>
          <a:p>
            <a:r>
              <a:rPr lang="sr-Latn-RS" dirty="0"/>
              <a:t>Kreiraćemo triger koji ažurira ime korisnika i sami ćemo pozvati triger na izvršenje.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r>
              <a:rPr lang="sr-Latn-RS" dirty="0"/>
              <a:t>Triger koji je aktiviran bez pravila koje ga definiše nema vidljivog efekta i nakon izvršenja. </a:t>
            </a:r>
          </a:p>
          <a:p>
            <a:r>
              <a:rPr lang="sr-Latn-RS" dirty="0"/>
              <a:t>Trigeri se ne mogu kreirati u okviru paketa. Moraju se direktno kreirati u okviru namespace-a.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15831-E319-F847-9980-AE5F9B5AB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85" y="3089909"/>
            <a:ext cx="4831080" cy="3124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F050F9-5C14-B48B-D4B8-C1BB35FB7EB2}"/>
              </a:ext>
            </a:extLst>
          </p:cNvPr>
          <p:cNvSpPr/>
          <p:nvPr/>
        </p:nvSpPr>
        <p:spPr>
          <a:xfrm>
            <a:off x="6159732" y="3108006"/>
            <a:ext cx="619126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A1EBD-448A-BBFB-9895-D3436518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25" y="3067048"/>
            <a:ext cx="2270760" cy="358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F82A0C-6F17-8D0E-CC27-CFC9E66AF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185" y="4266194"/>
            <a:ext cx="4732020" cy="396240"/>
          </a:xfrm>
          <a:prstGeom prst="rect">
            <a:avLst/>
          </a:prstGeom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1B40E838-87D9-5EF6-DB57-4854F895904D}"/>
              </a:ext>
            </a:extLst>
          </p:cNvPr>
          <p:cNvSpPr/>
          <p:nvPr/>
        </p:nvSpPr>
        <p:spPr>
          <a:xfrm>
            <a:off x="7974246" y="3910683"/>
            <a:ext cx="514350" cy="6682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55B0E-D395-40CE-78F2-80645F1FE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585" y="3790894"/>
            <a:ext cx="6103620" cy="3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8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3E16-016E-4275-9F38-E5E35AA2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Povezivanje trigera i akcija korišćenjem pravilA – primer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455F-16C6-534F-F6B1-9FADB67E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850130"/>
          </a:xfrm>
        </p:spPr>
        <p:txBody>
          <a:bodyPr/>
          <a:lstStyle/>
          <a:p>
            <a:r>
              <a:rPr lang="sr-Latn-RS" dirty="0"/>
              <a:t>Pravila se koriste za povezivanje odgovarajućih akcija i pravila. Svaki put kada se aktivira triger, akcija se poziva na izvršenje sa parametrima koji se definišu u datom događaju. Postrajmo primer gde će se akcija pozivati uvek kada korisnik ažurira svoje ime: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dirty="0"/>
              <a:t>Provera da i akcija i triger koje ćemo koristiti dalje postoje.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342900" indent="-342900">
              <a:buFont typeface="+mj-lt"/>
              <a:buAutoNum type="arabicParenR" startAt="2"/>
            </a:pPr>
            <a:r>
              <a:rPr lang="sr-Latn-RS" dirty="0"/>
              <a:t> Kreiranje pravila. Pravilo odmah postaje dostupno da odgovori na aktivaciju trigera. Eskplicitno moramo onemogućiti pravilo ako to želimo.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342900" indent="-342900">
              <a:buFont typeface="+mj-lt"/>
              <a:buAutoNum type="arabicParenR" startAt="3"/>
            </a:pPr>
            <a:r>
              <a:rPr lang="sr-Latn-RS" dirty="0"/>
              <a:t> Uvek kada se desi događaj, akcija se poziva na izvršenje sa dodeljenim parametrima.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86C64-E448-12D1-20C2-ADB7654C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29000"/>
            <a:ext cx="4800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B909C-138C-0806-99CE-1FDFA98E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53" y="3439701"/>
            <a:ext cx="5600700" cy="274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2794A-C355-0761-9AF3-C9F5B6B9C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976448"/>
            <a:ext cx="60579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EA8AEA-4089-B169-52F0-396C21DC0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845" y="4976448"/>
            <a:ext cx="4556760" cy="243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BA7822-795E-C299-6112-B2C180607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6155844"/>
            <a:ext cx="5890260" cy="266700"/>
          </a:xfrm>
          <a:prstGeom prst="rect">
            <a:avLst/>
          </a:prstGeom>
        </p:spPr>
      </p:pic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1378CA27-F62D-3367-4E43-62A198AE7BD8}"/>
              </a:ext>
            </a:extLst>
          </p:cNvPr>
          <p:cNvSpPr/>
          <p:nvPr/>
        </p:nvSpPr>
        <p:spPr>
          <a:xfrm>
            <a:off x="6772275" y="6505575"/>
            <a:ext cx="369570" cy="2438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E7ECB1-F72D-7382-2B87-2B3AD76C9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4685" y="6113540"/>
            <a:ext cx="4724400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45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D582-DA7A-2E79-37B0-A62361C2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Paketi – kreiranje i korišćenje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1702-2566-F431-AFF3-278F33C3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754880"/>
          </a:xfrm>
        </p:spPr>
        <p:txBody>
          <a:bodyPr/>
          <a:lstStyle/>
          <a:p>
            <a:r>
              <a:rPr lang="sr-Latn-RS" dirty="0"/>
              <a:t>U OpenWhisk-u skup povezanih akcija se može ,,skupiti zajedno“ i deliti sa ostalim korisnicima, a sve to je moguće zahvaljujući paketima (</a:t>
            </a:r>
            <a:r>
              <a:rPr lang="sr-Latn-RS" i="1" dirty="0"/>
              <a:t>packages</a:t>
            </a:r>
            <a:r>
              <a:rPr lang="sr-Latn-RS" dirty="0"/>
              <a:t>).</a:t>
            </a:r>
          </a:p>
          <a:p>
            <a:r>
              <a:rPr lang="sr-Latn-RS" dirty="0"/>
              <a:t>Paketi uključuju akcije i feed-ove.</a:t>
            </a:r>
          </a:p>
          <a:p>
            <a:r>
              <a:rPr lang="sr-Latn-RS" dirty="0"/>
              <a:t>Svaki entitet u okviru OpenWhisk-a, uključujući i pakete, pripada nekom prostoru imena (</a:t>
            </a:r>
            <a:r>
              <a:rPr lang="sr-Latn-RS" i="1" dirty="0"/>
              <a:t>namespace</a:t>
            </a:r>
            <a:r>
              <a:rPr lang="sr-Latn-RS" dirty="0"/>
              <a:t>). Tako za svaki od entiteta važi konvencija imenovanja: </a:t>
            </a:r>
            <a:r>
              <a:rPr lang="sr-Latn-RS" dirty="0">
                <a:solidFill>
                  <a:schemeClr val="accent2"/>
                </a:solidFill>
              </a:rPr>
              <a:t>/namespaceName[/packageName]/entityName</a:t>
            </a:r>
          </a:p>
          <a:p>
            <a:r>
              <a:rPr lang="sr-Latn-RS" dirty="0"/>
              <a:t>Nekoliko paketa dolazi u okviru OpenWhisk-a. Listu paketa u prostoru imena, listu entita u paketu, kao i opise individualnih entiteta u okviru paketa možemo dobiti izvršavanjem sledeće komande: 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950FB-ABC0-62B5-6F22-54575BDA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9" y="4939665"/>
            <a:ext cx="4945380" cy="38862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BC81B5C-FCE7-9438-319C-FFDFAA914A92}"/>
              </a:ext>
            </a:extLst>
          </p:cNvPr>
          <p:cNvSpPr/>
          <p:nvPr/>
        </p:nvSpPr>
        <p:spPr>
          <a:xfrm>
            <a:off x="6313168" y="5000625"/>
            <a:ext cx="476251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AD7ED-158F-ADA4-F549-6E84708B81C4}"/>
              </a:ext>
            </a:extLst>
          </p:cNvPr>
          <p:cNvSpPr txBox="1"/>
          <p:nvPr/>
        </p:nvSpPr>
        <p:spPr>
          <a:xfrm>
            <a:off x="7181849" y="4939665"/>
            <a:ext cx="431482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sr-Latn-RS" sz="900" dirty="0">
                <a:solidFill>
                  <a:schemeClr val="bg1"/>
                </a:solidFill>
              </a:rPr>
              <a:t>	             </a:t>
            </a:r>
            <a:r>
              <a:rPr lang="en-US" sz="900" dirty="0">
                <a:solidFill>
                  <a:schemeClr val="bg1"/>
                </a:solidFill>
              </a:rPr>
              <a:t>packages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            /whisk.system/cloudant                                                </a:t>
            </a:r>
            <a:r>
              <a:rPr lang="sr-Latn-RS" sz="900" dirty="0">
                <a:solidFill>
                  <a:schemeClr val="bg1"/>
                </a:solidFill>
              </a:rPr>
              <a:t>  </a:t>
            </a:r>
            <a:r>
              <a:rPr lang="en-US" sz="900" dirty="0">
                <a:solidFill>
                  <a:schemeClr val="bg1"/>
                </a:solidFill>
              </a:rPr>
              <a:t> shared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            /whisk.system/alarms                                                   </a:t>
            </a:r>
            <a:r>
              <a:rPr lang="sr-Latn-RS" sz="900" dirty="0">
                <a:solidFill>
                  <a:schemeClr val="bg1"/>
                </a:solidFill>
              </a:rPr>
              <a:t>   </a:t>
            </a:r>
            <a:r>
              <a:rPr lang="en-US" sz="900" dirty="0">
                <a:solidFill>
                  <a:schemeClr val="bg1"/>
                </a:solidFill>
              </a:rPr>
              <a:t>shared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            /whisk.system/watson                                                  </a:t>
            </a:r>
            <a:r>
              <a:rPr lang="sr-Latn-RS" sz="900" dirty="0">
                <a:solidFill>
                  <a:schemeClr val="bg1"/>
                </a:solidFill>
              </a:rPr>
              <a:t>  </a:t>
            </a:r>
            <a:r>
              <a:rPr lang="en-US" sz="900" dirty="0">
                <a:solidFill>
                  <a:schemeClr val="bg1"/>
                </a:solidFill>
              </a:rPr>
              <a:t> shared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            /whisk.system/websocket                                                shared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            /whisk.system/weather                                                 </a:t>
            </a:r>
            <a:r>
              <a:rPr lang="sr-Latn-RS" sz="900" dirty="0">
                <a:solidFill>
                  <a:schemeClr val="bg1"/>
                </a:solidFill>
              </a:rPr>
              <a:t>  </a:t>
            </a:r>
            <a:r>
              <a:rPr lang="en-US" sz="900" dirty="0">
                <a:solidFill>
                  <a:schemeClr val="bg1"/>
                </a:solidFill>
              </a:rPr>
              <a:t> shared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            /whisk.system/system                                                  </a:t>
            </a:r>
            <a:r>
              <a:rPr lang="sr-Latn-RS" sz="900" dirty="0">
                <a:solidFill>
                  <a:schemeClr val="bg1"/>
                </a:solidFill>
              </a:rPr>
              <a:t>   </a:t>
            </a:r>
            <a:r>
              <a:rPr lang="en-US" sz="900" dirty="0">
                <a:solidFill>
                  <a:schemeClr val="bg1"/>
                </a:solidFill>
              </a:rPr>
              <a:t> shared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            /whisk.system/utils                                                   </a:t>
            </a:r>
            <a:r>
              <a:rPr lang="sr-Latn-RS" sz="900" dirty="0">
                <a:solidFill>
                  <a:schemeClr val="bg1"/>
                </a:solidFill>
              </a:rPr>
              <a:t>      </a:t>
            </a:r>
            <a:r>
              <a:rPr lang="en-US" sz="900" dirty="0">
                <a:solidFill>
                  <a:schemeClr val="bg1"/>
                </a:solidFill>
              </a:rPr>
              <a:t> shared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            /whisk.system/slack                                                   </a:t>
            </a:r>
            <a:r>
              <a:rPr lang="sr-Latn-RS" sz="900" dirty="0">
                <a:solidFill>
                  <a:schemeClr val="bg1"/>
                </a:solidFill>
              </a:rPr>
              <a:t>     </a:t>
            </a:r>
            <a:r>
              <a:rPr lang="en-US" sz="900" dirty="0">
                <a:solidFill>
                  <a:schemeClr val="bg1"/>
                </a:solidFill>
              </a:rPr>
              <a:t> shared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            /whisk.system/samples                                                 </a:t>
            </a:r>
            <a:r>
              <a:rPr lang="sr-Latn-RS" sz="900" dirty="0">
                <a:solidFill>
                  <a:schemeClr val="bg1"/>
                </a:solidFill>
              </a:rPr>
              <a:t>    </a:t>
            </a:r>
            <a:r>
              <a:rPr lang="en-US" sz="900" dirty="0">
                <a:solidFill>
                  <a:schemeClr val="bg1"/>
                </a:solidFill>
              </a:rPr>
              <a:t>shared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            /whisk.system/github                                                   </a:t>
            </a:r>
            <a:r>
              <a:rPr lang="sr-Latn-RS" sz="900" dirty="0">
                <a:solidFill>
                  <a:schemeClr val="bg1"/>
                </a:solidFill>
              </a:rPr>
              <a:t>     </a:t>
            </a:r>
            <a:r>
              <a:rPr lang="en-US" sz="900" dirty="0">
                <a:solidFill>
                  <a:schemeClr val="bg1"/>
                </a:solidFill>
              </a:rPr>
              <a:t>shared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            /whisk.system/pushnotifications                                        shared</a:t>
            </a:r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330E6733-2BE5-DDBB-58B3-B344E44C0909}"/>
              </a:ext>
            </a:extLst>
          </p:cNvPr>
          <p:cNvSpPr/>
          <p:nvPr/>
        </p:nvSpPr>
        <p:spPr>
          <a:xfrm>
            <a:off x="1409703" y="5493067"/>
            <a:ext cx="3600449" cy="60007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DC28B-8A88-B243-D491-BE9629CF6055}"/>
              </a:ext>
            </a:extLst>
          </p:cNvPr>
          <p:cNvSpPr txBox="1"/>
          <p:nvPr/>
        </p:nvSpPr>
        <p:spPr>
          <a:xfrm>
            <a:off x="1409703" y="5736403"/>
            <a:ext cx="366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chemeClr val="bg1"/>
                </a:solidFill>
              </a:rPr>
              <a:t>Pretraga paketa u prostoru imena whisk.system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8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0525-FF16-C866-79D4-CF2942B4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Openwhisk – </a:t>
            </a:r>
            <a:r>
              <a:rPr lang="sr-Latn-RS" dirty="0"/>
              <a:t>opšte karakteristike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1C06-D0E7-3ABD-C103-2D7A8D0F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2103120"/>
            <a:ext cx="11029615" cy="3587258"/>
          </a:xfrm>
        </p:spPr>
        <p:txBody>
          <a:bodyPr anchor="ctr"/>
          <a:lstStyle/>
          <a:p>
            <a:r>
              <a:rPr lang="sr-Latn-RS" dirty="0"/>
              <a:t>Obezbeđuje skalabilnost pri čemu korisnik ne mora da vodi računa o tome</a:t>
            </a:r>
          </a:p>
          <a:p>
            <a:r>
              <a:rPr lang="sr-Latn-RS" dirty="0"/>
              <a:t>Pruža korisnicima korišćenje moćnih alata</a:t>
            </a:r>
          </a:p>
          <a:p>
            <a:r>
              <a:rPr lang="sr-Latn-RS" dirty="0"/>
              <a:t>Podrška za rad u raznim programskim jezicima: Python, JavaScript, Go, Java, PHP, Swift, .NET Core</a:t>
            </a:r>
          </a:p>
          <a:p>
            <a:r>
              <a:rPr lang="sr-Latn-RS" dirty="0"/>
              <a:t>Open-source projekat kompanije Apache</a:t>
            </a:r>
          </a:p>
          <a:p>
            <a:r>
              <a:rPr lang="sr-Latn-RS" dirty="0"/>
              <a:t>Mogućnost korišćenja za: javne, privatne i hibridne modele</a:t>
            </a:r>
          </a:p>
          <a:p>
            <a:endParaRPr lang="sr-Latn-RS" dirty="0"/>
          </a:p>
          <a:p>
            <a:pPr marL="0" indent="0" algn="ctr"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94C4E-6BC1-3E96-CE34-681321E0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45" b="33092"/>
          <a:stretch/>
        </p:blipFill>
        <p:spPr>
          <a:xfrm>
            <a:off x="4626952" y="4462096"/>
            <a:ext cx="2938096" cy="13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3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296A-72AA-89B3-9C5D-B4EB898D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paketa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B712-72EB-7E39-E80E-14210408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5024"/>
            <a:ext cx="11029615" cy="5114925"/>
          </a:xfrm>
        </p:spPr>
        <p:txBody>
          <a:bodyPr/>
          <a:lstStyle/>
          <a:p>
            <a:r>
              <a:rPr lang="sr-Latn-RS" dirty="0"/>
              <a:t>Paketi se koriste za organizaciju skupova međusobno vezanih akcija i feed-ova. Pored toga pruža mogućnost da su parametri vidljivi svim entitetima u paketu.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dirty="0"/>
              <a:t>Kreiranje paketa.</a:t>
            </a:r>
          </a:p>
          <a:p>
            <a:pPr marL="342900" indent="-342900">
              <a:buFont typeface="+mj-lt"/>
              <a:buAutoNum type="arabicParenR"/>
            </a:pPr>
            <a:endParaRPr lang="sr-Latn-RS" dirty="0"/>
          </a:p>
          <a:p>
            <a:pPr marL="342900" indent="-342900">
              <a:buFont typeface="+mj-lt"/>
              <a:buAutoNum type="arabicParenR"/>
            </a:pPr>
            <a:r>
              <a:rPr lang="sr-Latn-RS" dirty="0"/>
              <a:t>Kreirati jednostavnu akciju koja vraća ulazne parametre koji su joj prosleđeni. Ukoliko se akcija kreira u paketu onda se imenu akcije dodaje prefiks imena paketa u kojem se ona kreira. Nije dozvoljeno ugnježdavanje paketa. Paket ne sme da poseduje druge pakete.</a:t>
            </a:r>
          </a:p>
          <a:p>
            <a:pPr marL="342900" indent="-342900">
              <a:buFont typeface="+mj-lt"/>
              <a:buAutoNum type="arabicParenR"/>
            </a:pPr>
            <a:endParaRPr lang="sr-Latn-RS" dirty="0"/>
          </a:p>
          <a:p>
            <a:pPr marL="342900" indent="-342900">
              <a:buFont typeface="+mj-lt"/>
              <a:buAutoNum type="arabicParenR"/>
            </a:pPr>
            <a:r>
              <a:rPr lang="sr-Latn-RS" dirty="0"/>
              <a:t>Dodavanje kreirane akcije paketu.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Korisnik može postaviti inicijalne parametre za sve entitete u paketu. Ovo se postiže postavljanjem tzv. </a:t>
            </a:r>
            <a:r>
              <a:rPr lang="sr-Latn-RS" i="1" dirty="0"/>
              <a:t>package-level </a:t>
            </a:r>
            <a:r>
              <a:rPr lang="sr-Latn-RS" dirty="0"/>
              <a:t>parametara koje preuziama svaka akcija iz paketa.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E04EA-0DC1-2C09-767C-572CAA45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307080"/>
            <a:ext cx="4686300" cy="2438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CBC768D-D227-0D62-5D10-9B67CE6AD783}"/>
              </a:ext>
            </a:extLst>
          </p:cNvPr>
          <p:cNvSpPr/>
          <p:nvPr/>
        </p:nvSpPr>
        <p:spPr>
          <a:xfrm>
            <a:off x="6000750" y="3324225"/>
            <a:ext cx="5334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61CD8-BC90-F0A6-072B-0AEDA2DD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3242310"/>
            <a:ext cx="2400300" cy="373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2D7A1-4476-EFE1-D360-C88E3660C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4677504"/>
            <a:ext cx="5974080" cy="25908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469938-E910-02F6-697E-64BAB212C9A3}"/>
              </a:ext>
            </a:extLst>
          </p:cNvPr>
          <p:cNvSpPr/>
          <p:nvPr/>
        </p:nvSpPr>
        <p:spPr>
          <a:xfrm>
            <a:off x="7248525" y="4702269"/>
            <a:ext cx="5334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D67BDC-331A-EE60-89F2-B71AE9D9C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7" y="4605114"/>
            <a:ext cx="2628900" cy="4038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7EF58B-70CE-5470-69B4-598D6087C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650" y="5505814"/>
            <a:ext cx="5806440" cy="28194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87AA3A-9A9D-8E2B-2C02-19AB820D79D1}"/>
              </a:ext>
            </a:extLst>
          </p:cNvPr>
          <p:cNvSpPr/>
          <p:nvPr/>
        </p:nvSpPr>
        <p:spPr>
          <a:xfrm>
            <a:off x="7119937" y="5536658"/>
            <a:ext cx="5334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BFAD4E-8C90-1F82-75EC-8FD58B214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7184" y="5462363"/>
            <a:ext cx="701040" cy="3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A3DE-8C8C-8368-7B33-BE2EBCEF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Deljenje paketa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EF1456-A5C8-2CD9-D380-0BCF272FE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732665"/>
            <a:ext cx="11293475" cy="39416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35E4-D437-DA79-9594-FF9CCE067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994504"/>
          </a:xfrm>
        </p:spPr>
        <p:txBody>
          <a:bodyPr>
            <a:normAutofit/>
          </a:bodyPr>
          <a:lstStyle/>
          <a:p>
            <a:r>
              <a:rPr lang="sr-Latn-RS" sz="1400" dirty="0"/>
              <a:t>Nakon dodavanja svih željenih akcija i feed-ova u paket, vrši se debug-ovanje i testiranje paketa. Ukoliko nema grešaka takav paket može da se podeli i postane javan za sve korisnike OpenWhisk-a. Deljenjem paketa ostali korisnici moći će da ga koriste dodavanjem akcija, pravila ili kreiranjem novih sekvenci.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293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E2A8-740A-6559-B7E9-353A1CC5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Deljenje paketa – primer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2FCB-88C3-42AB-1B1F-0C398CC8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75488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sr-Latn-RS" dirty="0"/>
              <a:t>Deljenje paketa sa svim korisnicima.</a:t>
            </a:r>
          </a:p>
          <a:p>
            <a:pPr marL="342900" indent="-342900">
              <a:buFont typeface="+mj-lt"/>
              <a:buAutoNum type="arabicParenR"/>
            </a:pPr>
            <a:endParaRPr lang="sr-Latn-RS" dirty="0"/>
          </a:p>
          <a:p>
            <a:pPr marL="342900" indent="-342900">
              <a:buFont typeface="+mj-lt"/>
              <a:buAutoNum type="arabicParenR"/>
            </a:pPr>
            <a:endParaRPr lang="sr-Latn-RS" dirty="0"/>
          </a:p>
          <a:p>
            <a:pPr marL="342900" indent="-342900">
              <a:buFont typeface="+mj-lt"/>
              <a:buAutoNum type="arabicParenR"/>
            </a:pPr>
            <a:r>
              <a:rPr lang="sr-Latn-RS" dirty="0"/>
              <a:t>Provera da li je paket uspešno publikovan na OpenWhisk platformi.</a:t>
            </a:r>
          </a:p>
          <a:p>
            <a:pPr marL="342900" indent="-342900">
              <a:buFont typeface="+mj-lt"/>
              <a:buAutoNum type="arabicParenR"/>
            </a:pPr>
            <a:endParaRPr lang="sr-Latn-RS" dirty="0"/>
          </a:p>
          <a:p>
            <a:pPr marL="342900" indent="-342900">
              <a:buFont typeface="+mj-lt"/>
              <a:buAutoNum type="arabicParenR"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Ostali korisnici sada mogu koristiti paket </a:t>
            </a:r>
            <a:r>
              <a:rPr lang="sr-Latn-RS" i="1" dirty="0"/>
              <a:t>custom</a:t>
            </a:r>
            <a:r>
              <a:rPr lang="sr-Latn-RS" dirty="0"/>
              <a:t>, uključujući i mogućnost izmene samog paketa dodavanjem akcija, itd. Da bi izmenili paket moraju znati puno ime paketa. Sve pojedinačne akcije i feed-ovi u ovom paketu takođe su javni. Ukoliko je paket privatni, to će važiti i za čitav sadržaj tog paketa.</a:t>
            </a:r>
          </a:p>
          <a:p>
            <a:endParaRPr lang="sr-Latn-RS" dirty="0"/>
          </a:p>
          <a:p>
            <a:pPr marL="0" indent="0" algn="ctr">
              <a:buNone/>
            </a:pPr>
            <a:r>
              <a:rPr lang="en-US" sz="1400" dirty="0">
                <a:hlinkClick r:id="rId2"/>
              </a:rPr>
              <a:t>https://github.com/apache/openwhisk/blob/master/docs/reference.md#openwhisk-entities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8E2FD-2184-B2F8-137B-186E7269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" y="2760597"/>
            <a:ext cx="5570220" cy="3124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DFE2F68-58F8-E6BE-A58B-8A09FEF2752C}"/>
              </a:ext>
            </a:extLst>
          </p:cNvPr>
          <p:cNvSpPr/>
          <p:nvPr/>
        </p:nvSpPr>
        <p:spPr>
          <a:xfrm>
            <a:off x="6898005" y="2802507"/>
            <a:ext cx="5715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6291-917F-AEAB-7943-37028DCDC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2775838"/>
            <a:ext cx="2057400" cy="274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7BB145-7343-0EDA-8E59-54165FDCE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35" y="4374832"/>
            <a:ext cx="4427220" cy="25146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65D58F-37F2-CE03-5EF7-FAF788AEA512}"/>
              </a:ext>
            </a:extLst>
          </p:cNvPr>
          <p:cNvSpPr/>
          <p:nvPr/>
        </p:nvSpPr>
        <p:spPr>
          <a:xfrm>
            <a:off x="5995035" y="4386262"/>
            <a:ext cx="5715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7859-3F3D-9C45-0C89-109E22975B56}"/>
              </a:ext>
            </a:extLst>
          </p:cNvPr>
          <p:cNvSpPr txBox="1"/>
          <p:nvPr/>
        </p:nvSpPr>
        <p:spPr>
          <a:xfrm>
            <a:off x="7469505" y="3961953"/>
            <a:ext cx="3133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ok: got package custom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...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"publish": true,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250D7E4D-01F0-87B3-22A4-692125C3A163}"/>
              </a:ext>
            </a:extLst>
          </p:cNvPr>
          <p:cNvSpPr/>
          <p:nvPr/>
        </p:nvSpPr>
        <p:spPr>
          <a:xfrm>
            <a:off x="9445942" y="3951981"/>
            <a:ext cx="283845" cy="107721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EAE73D67-2243-06B0-861F-96F8BCDF1158}"/>
              </a:ext>
            </a:extLst>
          </p:cNvPr>
          <p:cNvSpPr/>
          <p:nvPr/>
        </p:nvSpPr>
        <p:spPr>
          <a:xfrm flipH="1">
            <a:off x="7185660" y="3961953"/>
            <a:ext cx="283845" cy="107721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4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3B80-AF8A-7C38-ACFA-166AF1D4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Rest api i openwhisk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2AE5-38E8-1BFF-B048-7128AE37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105983" cy="4563204"/>
          </a:xfrm>
        </p:spPr>
        <p:txBody>
          <a:bodyPr>
            <a:normAutofit/>
          </a:bodyPr>
          <a:lstStyle/>
          <a:p>
            <a:r>
              <a:rPr lang="sr-Latn-RS" dirty="0"/>
              <a:t>Nakon što se postavi OpenWhisk okruženje ono se može iskoristiti za API pozive u okviru mobinih ili web aplikacija.</a:t>
            </a:r>
          </a:p>
          <a:p>
            <a:r>
              <a:rPr lang="sr-Latn-RS" dirty="0"/>
              <a:t>Sve karakteristike sistema dostupne su preko REST API-a. Postoji kolekcija endpoint-a za akcije, trigere, pravila, pakete i prostore imena. </a:t>
            </a:r>
          </a:p>
          <a:p>
            <a:pPr marL="0" indent="0">
              <a:buNone/>
            </a:pPr>
            <a:endParaRPr lang="sr-Latn-R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	https://$APIHOST/api/v1/namespaces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	https://$APIHOST/api/v1/namespaces/{namespace}/actions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	https://$APIHOST/api/v1/namespaces/{namespace}/triggers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	https://$APIHOST/api/v1/namespaces/{namespace}/rules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	https://$APIHOST/api/v1/namespaces/{namespace}/packages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	https://$APIHOST/api/v1/namespaces/{namespace}/activations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	https://$APIHOST/api/v1/namespaces/{namespace}/limits</a:t>
            </a:r>
            <a:endParaRPr lang="en-US" sz="18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85F700F-01D5-95E0-2FA8-1D42C3E97EAE}"/>
              </a:ext>
            </a:extLst>
          </p:cNvPr>
          <p:cNvSpPr/>
          <p:nvPr/>
        </p:nvSpPr>
        <p:spPr>
          <a:xfrm>
            <a:off x="7077075" y="3784423"/>
            <a:ext cx="552450" cy="29051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83964-4B36-EA46-2E29-F59CBA87DEFC}"/>
              </a:ext>
            </a:extLst>
          </p:cNvPr>
          <p:cNvSpPr txBox="1"/>
          <p:nvPr/>
        </p:nvSpPr>
        <p:spPr>
          <a:xfrm>
            <a:off x="7715250" y="505231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Kolekcija endpoint-ova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0C18-4624-7B52-332C-9FA0CDA8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Rest mikroservis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A0281-D244-DA19-31C4-4225F743E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686" y="2181225"/>
            <a:ext cx="10134628" cy="3905250"/>
          </a:xfrm>
        </p:spPr>
      </p:pic>
    </p:spTree>
    <p:extLst>
      <p:ext uri="{BB962C8B-B14F-4D97-AF65-F5344CB8AC3E}">
        <p14:creationId xmlns:p14="http://schemas.microsoft.com/office/powerpoint/2010/main" val="2942925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D79D-487B-F23D-C41A-6C18AECF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Rest api i openwhisk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5601-1A0F-B7D5-241E-99E76A38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48879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Prostori imena kao i aktivacioni endpoint-i podržavaju GET zahteve.</a:t>
            </a:r>
          </a:p>
          <a:p>
            <a:r>
              <a:rPr lang="sr-Latn-RS" dirty="0"/>
              <a:t>Endpoint-i akcija, trigera, pravila i paketa podržavaju: GET, PUT i DELETE zahteve. </a:t>
            </a:r>
          </a:p>
          <a:p>
            <a:r>
              <a:rPr lang="sr-Latn-RS" dirty="0"/>
              <a:t>Važi da endpoint-i akcija, trigera i pravila podržavaju i POST zahteve, koji se koriste da aktiviraju akcije i trigere ili da omoguće, odnosno onemoguće pravila.</a:t>
            </a:r>
          </a:p>
          <a:p>
            <a:r>
              <a:rPr lang="sr-Latn-RS" dirty="0"/>
              <a:t>Svaki API je zaštićen </a:t>
            </a:r>
            <a:r>
              <a:rPr lang="sr-Latn-RS" i="1" dirty="0"/>
              <a:t>HTTP Basic </a:t>
            </a:r>
            <a:r>
              <a:rPr lang="sr-Latn-RS" dirty="0"/>
              <a:t>autentifikacijom. Ukoliko korisnik želi da generiše novi prostor imena i autentifikaciju to može učiniti koristeći se </a:t>
            </a:r>
            <a:r>
              <a:rPr lang="sr-Latn-RS" i="1" dirty="0"/>
              <a:t>wskadmin</a:t>
            </a:r>
            <a:r>
              <a:rPr lang="sr-Latn-RS" dirty="0"/>
              <a:t> alatom.</a:t>
            </a:r>
          </a:p>
          <a:p>
            <a:r>
              <a:rPr lang="sr-Latn-RS" dirty="0"/>
              <a:t>OpenWhisk API podržava ,,zahtev-odgovor“ pozive od strane web klijenata. OpenWhisk odgovara na </a:t>
            </a:r>
            <a:r>
              <a:rPr lang="sr-Latn-RS" i="1" dirty="0"/>
              <a:t>OPTIONS </a:t>
            </a:r>
            <a:r>
              <a:rPr lang="sr-Latn-RS" dirty="0"/>
              <a:t>zahteve hederima </a:t>
            </a:r>
            <a:r>
              <a:rPr lang="sr-Latn-RS" b="1" dirty="0"/>
              <a:t>Cross-Origin Resource Sharing</a:t>
            </a:r>
            <a:r>
              <a:rPr lang="sr-Latn-RS" dirty="0"/>
              <a:t>.</a:t>
            </a:r>
          </a:p>
          <a:p>
            <a:r>
              <a:rPr lang="sr-Latn-RS" dirty="0"/>
              <a:t>Trenutno su dostupan svaki origin (Access-Control-Allow-Origin je “*“), kao i standardni skup metoda (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Access-Control-Allow-Methods</a:t>
            </a:r>
            <a:r>
              <a:rPr lang="sr-Latn-RS" b="0" i="0" dirty="0">
                <a:solidFill>
                  <a:srgbClr val="24292F"/>
                </a:solidFill>
                <a:effectLst/>
                <a:latin typeface="-apple-system"/>
              </a:rPr>
              <a:t> je “</a:t>
            </a:r>
            <a:r>
              <a:rPr lang="sr-Latn-RS" dirty="0"/>
              <a:t>GET, POST, PUT, DELETE, HEAD“) i  Access-Control-Allow-Headers podržava “</a:t>
            </a:r>
            <a:r>
              <a:rPr lang="en-US" dirty="0"/>
              <a:t>Authorization, Origin, X-Requested-With, Content-Type, Accept, User-Agent</a:t>
            </a:r>
            <a:r>
              <a:rPr lang="sr-Latn-RS" dirty="0"/>
              <a:t>“.</a:t>
            </a:r>
          </a:p>
          <a:p>
            <a:r>
              <a:rPr lang="sr-Latn-RS" dirty="0"/>
              <a:t>OpenWhisk za sada podržava samo jedan ključ po prostoru imena, te se ne preporučuje korišćenje CORS-a za jednostavnije projekte. U tom slučaju se koriste </a:t>
            </a:r>
            <a:r>
              <a:rPr lang="sr-Latn-RS" i="1" dirty="0"/>
              <a:t>API Gateway </a:t>
            </a:r>
            <a:r>
              <a:rPr lang="sr-Latn-RS" dirty="0"/>
              <a:t>ili </a:t>
            </a:r>
            <a:r>
              <a:rPr lang="sr-Latn-RS" i="1" dirty="0"/>
              <a:t>Web Actions.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6538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338C4-7601-0D6D-CFD7-3CB0C63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794" y="1301311"/>
            <a:ext cx="9022413" cy="4947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70264-B8F1-9FFC-B26B-761410F21B07}"/>
              </a:ext>
            </a:extLst>
          </p:cNvPr>
          <p:cNvSpPr txBox="1"/>
          <p:nvPr/>
        </p:nvSpPr>
        <p:spPr>
          <a:xfrm>
            <a:off x="3848100" y="624840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i="1" dirty="0">
                <a:solidFill>
                  <a:schemeClr val="accent1"/>
                </a:solidFill>
              </a:rPr>
              <a:t>Arhitektura OpenWhisk platforme</a:t>
            </a:r>
            <a:endParaRPr lang="en-US" sz="16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9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D33F-8AE3-CCCD-BA6E-9112A4A0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Arhitektura i sistem rada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BE47-6E3B-8AC0-633D-874A83F7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135755"/>
          </a:xfrm>
        </p:spPr>
        <p:txBody>
          <a:bodyPr/>
          <a:lstStyle/>
          <a:p>
            <a:r>
              <a:rPr lang="sr-Latn-RS" dirty="0"/>
              <a:t>Kretanje događaja koji dolaze iz spoljašnjih i unutrašnjih izvora događaja kontrolisano je trigerima, dok pravila omogućavaju akcijama da na odgovarajući način reaguju na te događaje.</a:t>
            </a:r>
          </a:p>
          <a:p>
            <a:r>
              <a:rPr lang="sr-Latn-RS" dirty="0"/>
              <a:t>Akcije u OpenWhisk-u se izvršavaju u trenutku aktiviranja trigera. Što se više trigera aktivira, više akcija se poziva na izvršenje. Ako nema aktiviranja trigera, kod koji predstavlja akciju se ne izvršava, pa samim tim nema troškova.</a:t>
            </a:r>
          </a:p>
          <a:p>
            <a:r>
              <a:rPr lang="sr-Latn-RS" dirty="0"/>
              <a:t>Akciju za odgovarajući triger možemo povezati korišćenjem OpenWhisk CLI, API ili iOS SDK. Kombinovanje više akcija se postiže korišćenjem sekvenci, nema potrebe to definisati u samom kodu.</a:t>
            </a:r>
          </a:p>
          <a:p>
            <a:r>
              <a:rPr lang="sr-Latn-RS" dirty="0"/>
              <a:t>Kako se akcije izvršavaju jedino kada se triger aktivira, OpenWhisk postiže optimizaciju, skalabilnost i efikasno korišćenje. </a:t>
            </a:r>
          </a:p>
          <a:p>
            <a:r>
              <a:rPr lang="sr-Latn-RS" dirty="0"/>
              <a:t>Dodatni servisi i izvori događaja se dodaju preko paketa. Postojeći skup paketa čini stvaranje aplikacija lakšim, jer ti paketi sadrže korisne mogućnosti i pristup spoljašnjim servisima u ekosistemu (Cloudant, The Weather Company, Slack and GitHub).</a:t>
            </a:r>
          </a:p>
          <a:p>
            <a:r>
              <a:rPr lang="sr-Latn-RS" dirty="0"/>
              <a:t>Zaključujemo da arhitektura OpenWhisk platforme nije nimalo jednostavna.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261CC3-F190-D201-E7DB-10D26C804317}"/>
              </a:ext>
            </a:extLst>
          </p:cNvPr>
          <p:cNvSpPr/>
          <p:nvPr/>
        </p:nvSpPr>
        <p:spPr>
          <a:xfrm>
            <a:off x="164306" y="2910778"/>
            <a:ext cx="2368161" cy="89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B43EB45A-CA7B-D314-9CEA-57728B4D7C79}"/>
              </a:ext>
            </a:extLst>
          </p:cNvPr>
          <p:cNvSpPr/>
          <p:nvPr/>
        </p:nvSpPr>
        <p:spPr>
          <a:xfrm flipH="1">
            <a:off x="6789124" y="1591452"/>
            <a:ext cx="5083787" cy="8876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04C33D-CBBD-62C4-DB34-29808D827D81}"/>
              </a:ext>
            </a:extLst>
          </p:cNvPr>
          <p:cNvSpPr/>
          <p:nvPr/>
        </p:nvSpPr>
        <p:spPr>
          <a:xfrm>
            <a:off x="9604518" y="4066971"/>
            <a:ext cx="2550137" cy="2161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Up Arrow 14">
            <a:extLst>
              <a:ext uri="{FF2B5EF4-FFF2-40B4-BE49-F238E27FC236}">
                <a16:creationId xmlns:a16="http://schemas.microsoft.com/office/drawing/2014/main" id="{25A689DE-B64C-C0DD-2DF6-9398DF289804}"/>
              </a:ext>
            </a:extLst>
          </p:cNvPr>
          <p:cNvSpPr/>
          <p:nvPr/>
        </p:nvSpPr>
        <p:spPr>
          <a:xfrm>
            <a:off x="7242384" y="2497756"/>
            <a:ext cx="4918478" cy="143573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EABA87AD-75F5-EE01-42AE-CF810CE80197}"/>
              </a:ext>
            </a:extLst>
          </p:cNvPr>
          <p:cNvSpPr/>
          <p:nvPr/>
        </p:nvSpPr>
        <p:spPr>
          <a:xfrm flipH="1">
            <a:off x="6896100" y="570012"/>
            <a:ext cx="4976811" cy="771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67B9C57-4196-3F0C-E591-74B2CC52DDC0}"/>
              </a:ext>
            </a:extLst>
          </p:cNvPr>
          <p:cNvSpPr/>
          <p:nvPr/>
        </p:nvSpPr>
        <p:spPr>
          <a:xfrm>
            <a:off x="166688" y="4561463"/>
            <a:ext cx="2709861" cy="21610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4800AC3-18E7-54BD-4E11-5ED977B9CD9D}"/>
              </a:ext>
            </a:extLst>
          </p:cNvPr>
          <p:cNvSpPr/>
          <p:nvPr/>
        </p:nvSpPr>
        <p:spPr>
          <a:xfrm>
            <a:off x="198654" y="570012"/>
            <a:ext cx="2436018" cy="21610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6BE51-7B9B-EA3D-972A-4BDAAD8F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742950"/>
            <a:ext cx="7029450" cy="567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4D149F-D0BC-2011-4242-EA91BDC08033}"/>
              </a:ext>
            </a:extLst>
          </p:cNvPr>
          <p:cNvSpPr txBox="1"/>
          <p:nvPr/>
        </p:nvSpPr>
        <p:spPr>
          <a:xfrm>
            <a:off x="4600575" y="6416159"/>
            <a:ext cx="317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i="1" dirty="0">
                <a:solidFill>
                  <a:schemeClr val="accent1"/>
                </a:solidFill>
              </a:rPr>
              <a:t>Internal flow OpenWhisk platforme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6D0FE-E3CA-33A0-93EB-874E6FC22B69}"/>
              </a:ext>
            </a:extLst>
          </p:cNvPr>
          <p:cNvSpPr txBox="1"/>
          <p:nvPr/>
        </p:nvSpPr>
        <p:spPr>
          <a:xfrm>
            <a:off x="7221141" y="589062"/>
            <a:ext cx="4733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chemeClr val="bg1"/>
                </a:solidFill>
              </a:rPr>
              <a:t>Prva tačka ulaska u sistem je </a:t>
            </a:r>
            <a:r>
              <a:rPr lang="sr-Latn-RS" sz="1400" b="1" dirty="0">
                <a:solidFill>
                  <a:schemeClr val="bg1"/>
                </a:solidFill>
              </a:rPr>
              <a:t>nginx </a:t>
            </a:r>
            <a:r>
              <a:rPr lang="sr-Latn-RS" sz="1400" dirty="0">
                <a:solidFill>
                  <a:schemeClr val="bg1"/>
                </a:solidFill>
              </a:rPr>
              <a:t>(HTTP i suprotan proxy server). Uglavnom se koristi kao krajnja tačka kod SSL-a ili za prosleđivanje validnih HTTP zahteva narednoj komponenti.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D2CC8-A8E6-5DF3-0B60-B1C2B7BF3397}"/>
              </a:ext>
            </a:extLst>
          </p:cNvPr>
          <p:cNvSpPr txBox="1"/>
          <p:nvPr/>
        </p:nvSpPr>
        <p:spPr>
          <a:xfrm>
            <a:off x="7221141" y="1585729"/>
            <a:ext cx="4733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>
                <a:solidFill>
                  <a:schemeClr val="bg1"/>
                </a:solidFill>
              </a:rPr>
              <a:t>Kontroler</a:t>
            </a:r>
            <a:r>
              <a:rPr lang="sr-Latn-RS" sz="1400" dirty="0">
                <a:solidFill>
                  <a:schemeClr val="bg1"/>
                </a:solidFill>
              </a:rPr>
              <a:t> na osnovu vrste korisničkog HTTP zahteva saznaje šta treba odraditi u sistemu. Recimo da korisnik korisiti POST metodu za postojeću akciju, kontroler to prevodi na poziv izvršenja date akcije. </a:t>
            </a:r>
            <a:r>
              <a:rPr lang="sr-Latn-RS" sz="1400" b="1" dirty="0">
                <a:solidFill>
                  <a:schemeClr val="bg1"/>
                </a:solidFill>
              </a:rPr>
              <a:t>Kontroler</a:t>
            </a:r>
            <a:r>
              <a:rPr lang="sr-Latn-RS" sz="1400" dirty="0">
                <a:solidFill>
                  <a:schemeClr val="bg1"/>
                </a:solidFill>
              </a:rPr>
              <a:t> je centralna tačka sistema.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BC83C-EAAE-8F4F-517C-5834363CC350}"/>
              </a:ext>
            </a:extLst>
          </p:cNvPr>
          <p:cNvSpPr txBox="1"/>
          <p:nvPr/>
        </p:nvSpPr>
        <p:spPr>
          <a:xfrm>
            <a:off x="9649006" y="4131817"/>
            <a:ext cx="2542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>
                <a:solidFill>
                  <a:schemeClr val="bg1"/>
                </a:solidFill>
              </a:rPr>
              <a:t>Kafka</a:t>
            </a:r>
            <a:r>
              <a:rPr lang="sr-Latn-RS" sz="1400" dirty="0">
                <a:solidFill>
                  <a:schemeClr val="bg1"/>
                </a:solidFill>
              </a:rPr>
              <a:t> je visoko propusni, distribuirani publish-subscribe sistem. Predstavlja bafer za sve poruke u sistemu, tako da postoji rizik od nedostatka memorijskog prostora. Takođe vodi računa o tome da se pojedine poruke ne izgube u slučaju da dođe do pada sistema.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98E11-B793-1F42-8499-DED0AD45D99B}"/>
              </a:ext>
            </a:extLst>
          </p:cNvPr>
          <p:cNvSpPr txBox="1"/>
          <p:nvPr/>
        </p:nvSpPr>
        <p:spPr>
          <a:xfrm>
            <a:off x="148923" y="634858"/>
            <a:ext cx="1914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chemeClr val="bg1"/>
                </a:solidFill>
              </a:rPr>
              <a:t>Nakon što kontroler izvrši autentifikaciju korisnika, podaci korisnika se verifikuju u bazi podataka subjekata u instanci </a:t>
            </a:r>
            <a:r>
              <a:rPr lang="sr-Latn-RS" sz="1400" b="1" dirty="0">
                <a:solidFill>
                  <a:schemeClr val="bg1"/>
                </a:solidFill>
              </a:rPr>
              <a:t>CouchDB</a:t>
            </a:r>
            <a:r>
              <a:rPr lang="sr-Latn-RS" sz="1400" dirty="0">
                <a:solidFill>
                  <a:schemeClr val="bg1"/>
                </a:solidFill>
              </a:rPr>
              <a:t>-a.</a:t>
            </a:r>
          </a:p>
          <a:p>
            <a:r>
              <a:rPr lang="sr-Latn-RS" sz="1400" dirty="0">
                <a:solidFill>
                  <a:schemeClr val="bg1"/>
                </a:solidFill>
              </a:rPr>
              <a:t>Nakon ovih podataka i odabrana akcija se učitava u </a:t>
            </a:r>
            <a:r>
              <a:rPr lang="sr-Latn-RS" sz="1400" b="1" dirty="0">
                <a:solidFill>
                  <a:schemeClr val="bg1"/>
                </a:solidFill>
              </a:rPr>
              <a:t>CouchDB</a:t>
            </a:r>
            <a:r>
              <a:rPr lang="sr-Latn-RS" sz="1400" dirty="0">
                <a:solidFill>
                  <a:schemeClr val="bg1"/>
                </a:solidFill>
              </a:rPr>
              <a:t>.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01E5F-F0DD-37E9-D33B-6A60DF7FEA83}"/>
              </a:ext>
            </a:extLst>
          </p:cNvPr>
          <p:cNvSpPr txBox="1"/>
          <p:nvPr/>
        </p:nvSpPr>
        <p:spPr>
          <a:xfrm>
            <a:off x="7242384" y="2979382"/>
            <a:ext cx="496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>
                <a:solidFill>
                  <a:schemeClr val="bg1"/>
                </a:solidFill>
              </a:rPr>
              <a:t>Load Balancer</a:t>
            </a:r>
            <a:r>
              <a:rPr lang="sr-Latn-RS" sz="1400" dirty="0">
                <a:solidFill>
                  <a:schemeClr val="bg1"/>
                </a:solidFill>
              </a:rPr>
              <a:t> je deo kontrolera koji ima globalni pogled na izvršioce poslova (</a:t>
            </a:r>
            <a:r>
              <a:rPr lang="sr-Latn-RS" sz="1400" b="1" dirty="0">
                <a:solidFill>
                  <a:schemeClr val="bg1"/>
                </a:solidFill>
              </a:rPr>
              <a:t>Invokers</a:t>
            </a:r>
            <a:r>
              <a:rPr lang="sr-Latn-RS" sz="1400" dirty="0">
                <a:solidFill>
                  <a:schemeClr val="bg1"/>
                </a:solidFill>
              </a:rPr>
              <a:t>) i u kontinuitetu prati njihovo stanje i performanse. U svakom trenutku zna koji od izvršioca je slobodan i njemu će dodeliti izvršenje izabrane akcije.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4A680-DFD0-E577-BDD8-4FA275047551}"/>
              </a:ext>
            </a:extLst>
          </p:cNvPr>
          <p:cNvSpPr txBox="1"/>
          <p:nvPr/>
        </p:nvSpPr>
        <p:spPr>
          <a:xfrm>
            <a:off x="164307" y="4661237"/>
            <a:ext cx="2062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>
                <a:solidFill>
                  <a:schemeClr val="bg1"/>
                </a:solidFill>
              </a:rPr>
              <a:t>Invoker</a:t>
            </a:r>
            <a:r>
              <a:rPr lang="sr-Latn-RS" sz="1400" dirty="0">
                <a:solidFill>
                  <a:schemeClr val="bg1"/>
                </a:solidFill>
              </a:rPr>
              <a:t> predstavlja srce OpenWhisk-a. Glavni zadatak ove komponente je da pozove akciju na izvršenje. Implementiran je u </a:t>
            </a:r>
            <a:r>
              <a:rPr lang="sr-Latn-RS" sz="1400" i="1" dirty="0">
                <a:solidFill>
                  <a:schemeClr val="bg1"/>
                </a:solidFill>
              </a:rPr>
              <a:t>Scala</a:t>
            </a:r>
            <a:r>
              <a:rPr lang="sr-Latn-RS" sz="1400" dirty="0">
                <a:solidFill>
                  <a:schemeClr val="bg1"/>
                </a:solidFill>
              </a:rPr>
              <a:t>-i. Najbolji način da se akcija izvršava na izolovani i sigurni način je korišćenjem </a:t>
            </a:r>
            <a:r>
              <a:rPr lang="sr-Latn-RS" sz="1400" i="1" dirty="0">
                <a:solidFill>
                  <a:schemeClr val="bg1"/>
                </a:solidFill>
              </a:rPr>
              <a:t>Docker</a:t>
            </a:r>
            <a:r>
              <a:rPr lang="sr-Latn-RS" sz="1400" dirty="0">
                <a:solidFill>
                  <a:schemeClr val="bg1"/>
                </a:solidFill>
              </a:rPr>
              <a:t>-a. 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9107E6D-979A-53E8-BDF4-649A55F1B4CB}"/>
              </a:ext>
            </a:extLst>
          </p:cNvPr>
          <p:cNvCxnSpPr>
            <a:cxnSpLocks/>
          </p:cNvCxnSpPr>
          <p:nvPr/>
        </p:nvCxnSpPr>
        <p:spPr>
          <a:xfrm rot="10800000">
            <a:off x="6496051" y="3933489"/>
            <a:ext cx="3070187" cy="7574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E95CD1-64CD-312F-B1FF-9B9461C1887F}"/>
              </a:ext>
            </a:extLst>
          </p:cNvPr>
          <p:cNvSpPr txBox="1"/>
          <p:nvPr/>
        </p:nvSpPr>
        <p:spPr>
          <a:xfrm>
            <a:off x="164307" y="2850983"/>
            <a:ext cx="2436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chemeClr val="bg1"/>
                </a:solidFill>
              </a:rPr>
              <a:t>Dobijeni rezultat od strane Invoker-a se smešta u bazu aktivacija. Ova baza podataka ,,živi“ u CouchDB-u.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A118148-8A5E-2535-0F4C-42B2A07EC8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6628" y="2673578"/>
            <a:ext cx="467542" cy="3548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37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AB71-8CFC-F1EB-AA35-90BB654A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Arhitektura – primer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D9862-E750-4728-4632-FF7352271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395" y="1973782"/>
            <a:ext cx="6920809" cy="4884218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035073-96F2-9A63-8D3A-9B651DDF47A8}"/>
              </a:ext>
            </a:extLst>
          </p:cNvPr>
          <p:cNvSpPr/>
          <p:nvPr/>
        </p:nvSpPr>
        <p:spPr>
          <a:xfrm>
            <a:off x="1187796" y="2105025"/>
            <a:ext cx="3057525" cy="200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81B98-607E-E0B5-6E7A-5B2729D75275}"/>
              </a:ext>
            </a:extLst>
          </p:cNvPr>
          <p:cNvSpPr txBox="1"/>
          <p:nvPr/>
        </p:nvSpPr>
        <p:spPr>
          <a:xfrm>
            <a:off x="1321312" y="2197209"/>
            <a:ext cx="2762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Korisnik kreira</a:t>
            </a:r>
            <a:r>
              <a:rPr lang="sr-Latn-RS" sz="1400" dirty="0">
                <a:solidFill>
                  <a:schemeClr val="bg1"/>
                </a:solidFill>
              </a:rPr>
              <a:t> akciju OpenWhisk-a na IBM Cloud-u za pokretanje doker kontejnera koristeću sliku sa Docker Hub-a onda kada se aplikacija pozove na izvršenje. Aplikacija potom upućuje poziv Twillio API-u i na kao rezultat na korisnikov telefon stiže SMS.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4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4E3-15DB-B340-5961-0A388077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Gde se koristi openwhisk?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C479-45F6-7959-34BF-562F4530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914900"/>
          </a:xfrm>
        </p:spPr>
        <p:txBody>
          <a:bodyPr/>
          <a:lstStyle/>
          <a:p>
            <a:r>
              <a:rPr lang="sr-Latn-RS" sz="2000" b="1" dirty="0"/>
              <a:t>Digitalne aplikacije</a:t>
            </a:r>
          </a:p>
          <a:p>
            <a:pPr marL="0" indent="0">
              <a:buNone/>
            </a:pPr>
            <a:r>
              <a:rPr lang="sr-Latn-RS" dirty="0"/>
              <a:t>	OpenWhisk se primenjuje za različite mobilne, web i IoT aplikacije u svrhu uprošćavanja orkestracije raznih 	servisa, vodeći se događajima, pri čemu sada ne postoji poseban bekend za te servise.</a:t>
            </a:r>
          </a:p>
          <a:p>
            <a:r>
              <a:rPr lang="sr-Latn-RS" sz="2000" b="1" dirty="0"/>
              <a:t>Big Data</a:t>
            </a:r>
          </a:p>
          <a:p>
            <a:pPr marL="0" indent="0">
              <a:buNone/>
            </a:pPr>
            <a:r>
              <a:rPr lang="sr-Latn-RS" sz="2000" b="1" dirty="0"/>
              <a:t>	</a:t>
            </a:r>
            <a:r>
              <a:rPr lang="sr-Latn-RS" dirty="0"/>
              <a:t>Kompleksni podaci mogu biti zabeleženi korišćenjem promena u tokovima podataka, odnosno servisima. Ovo se 	koristi kod analiza koje je potrebno izvršiti u realnom vremenu.</a:t>
            </a:r>
          </a:p>
          <a:p>
            <a:r>
              <a:rPr lang="sr-Latn-RS" sz="2000" b="1" dirty="0"/>
              <a:t>DevOps i infrastrustura kao kod									</a:t>
            </a:r>
          </a:p>
          <a:p>
            <a:pPr marL="0" indent="0">
              <a:buNone/>
            </a:pPr>
            <a:r>
              <a:rPr lang="sr-Latn-RS" sz="2000" b="1" dirty="0"/>
              <a:t>	</a:t>
            </a:r>
            <a:r>
              <a:rPr lang="sr-Latn-RS" dirty="0"/>
              <a:t>OpenWhisk se koristi i za automatizaciju DevOps tokova podataka.</a:t>
            </a:r>
          </a:p>
          <a:p>
            <a:r>
              <a:rPr lang="sr-Latn-RS" sz="2000" b="1" dirty="0"/>
              <a:t>Mikroservisi</a:t>
            </a:r>
          </a:p>
          <a:p>
            <a:pPr marL="0" indent="0">
              <a:buNone/>
            </a:pPr>
            <a:r>
              <a:rPr lang="sr-Latn-RS" dirty="0"/>
              <a:t>	OpenWhisk se korsiti za lako kreiranje mikroservisa na osnovu modela koji treba da ispunjava zadati 	mikroservis. 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C57BF-7008-80AB-7F5C-5E783635C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794" y="4436745"/>
            <a:ext cx="2514981" cy="11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2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81D0-CA83-FF88-6556-2F8CAC4E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Kod akcije – primer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468B-372A-50C8-38B6-B6FE9C07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907280"/>
          </a:xfrm>
        </p:spPr>
        <p:txBody>
          <a:bodyPr/>
          <a:lstStyle/>
          <a:p>
            <a:r>
              <a:rPr lang="sr-Latn-RS" dirty="0"/>
              <a:t>Kod za OpenWhisk akciju nalazi se u pajton fajlu. Postoje dve funkcije, </a:t>
            </a:r>
            <a:r>
              <a:rPr lang="sr-Latn-RS" i="1" dirty="0"/>
              <a:t>init </a:t>
            </a:r>
            <a:r>
              <a:rPr lang="sr-Latn-RS" dirty="0"/>
              <a:t>i </a:t>
            </a:r>
            <a:r>
              <a:rPr lang="sr-Latn-RS" i="1" dirty="0"/>
              <a:t>run</a:t>
            </a:r>
            <a:r>
              <a:rPr lang="sr-Latn-RS" dirty="0"/>
              <a:t> koje odgovaraju rutama aplikacije u Flask-u </a:t>
            </a:r>
            <a:r>
              <a:rPr lang="en-US" dirty="0"/>
              <a:t>/init </a:t>
            </a:r>
            <a:r>
              <a:rPr lang="sr-Latn-RS" dirty="0"/>
              <a:t>i </a:t>
            </a:r>
            <a:r>
              <a:rPr lang="en-US" dirty="0"/>
              <a:t>/run</a:t>
            </a:r>
            <a:r>
              <a:rPr lang="sr-Latn-RS" dirty="0"/>
              <a:t>. </a:t>
            </a:r>
          </a:p>
          <a:p>
            <a:r>
              <a:rPr lang="sr-Latn-RS" dirty="0"/>
              <a:t>Za slanje poruke koristi se se OpenWhisk CLI kako bi se prosledili parametri SMS-a.</a:t>
            </a:r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F1B9D-8327-8A30-68EA-B4BA564E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609975"/>
            <a:ext cx="3657600" cy="2979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2817B-E272-AF24-B610-F850985CDD1E}"/>
              </a:ext>
            </a:extLst>
          </p:cNvPr>
          <p:cNvSpPr txBox="1"/>
          <p:nvPr/>
        </p:nvSpPr>
        <p:spPr>
          <a:xfrm>
            <a:off x="6372141" y="4499520"/>
            <a:ext cx="438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Funkcija </a:t>
            </a:r>
            <a:r>
              <a:rPr lang="sr-Latn-RS" i="1" dirty="0"/>
              <a:t>init </a:t>
            </a:r>
            <a:r>
              <a:rPr lang="sr-Latn-RS" dirty="0"/>
              <a:t>se poziva na HTTP POST zahtev i OpenWhisk platforma vraća HTTP 200 status kod ako je sve u redu, u suprotnom će izbaciti poruku o grešci koja se javila.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04BFA-27AF-A21E-4CE8-25344573517D}"/>
              </a:ext>
            </a:extLst>
          </p:cNvPr>
          <p:cNvSpPr txBox="1"/>
          <p:nvPr/>
        </p:nvSpPr>
        <p:spPr>
          <a:xfrm>
            <a:off x="548640" y="2412563"/>
            <a:ext cx="5295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Funkcija </a:t>
            </a:r>
            <a:r>
              <a:rPr lang="sr-Latn-RS" i="1" dirty="0"/>
              <a:t>run </a:t>
            </a:r>
            <a:r>
              <a:rPr lang="sr-Latn-RS" dirty="0"/>
              <a:t>proverava da je dolazeći HTTP POST zahtev JSON dokument, koji sadrži konfiguracione parametre za Twillio nalog (twillio sid, twillio authentification token i twillio phone number), kao i tekst poruke koja se šalje korisniku. Nakon konfiguracije parametara za Twillio klijenta i slanja poruke, funkcija vraća HTTP 200 status kod, kao i JSON dokument koji potvrđuje da je akcija uspešno obavljena.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417BD-D691-E41D-DF3C-A0FDA172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5435"/>
            <a:ext cx="55473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68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5195-122E-206B-526C-9F25D321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i testiranje akcije – primer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0492-0FC4-B872-0EEF-92412E3A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669155"/>
          </a:xfrm>
        </p:spPr>
        <p:txBody>
          <a:bodyPr/>
          <a:lstStyle/>
          <a:p>
            <a:r>
              <a:rPr lang="sr-Latn-RS" dirty="0"/>
              <a:t>Najpre se kreira akcija koristeći sliku iz Docker Hub-a, a potom se akciji dodaju parametri vezani za Twillio nalog sa kojeg će biti poslat SMS.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wsk action create --docker textAction </a:t>
            </a:r>
            <a:r>
              <a:rPr lang="sr-Latn-RS" dirty="0"/>
              <a:t>tea2904</a:t>
            </a:r>
            <a:r>
              <a:rPr lang="en-US" dirty="0"/>
              <a:t>/openwhisk</a:t>
            </a:r>
            <a:endParaRPr lang="sr-Latn-R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wsk action update textAction --param account_sid </a:t>
            </a:r>
            <a:r>
              <a:rPr lang="sr-Latn-RS" dirty="0"/>
              <a:t>“ACfb27ab6cb8399b2b29969a53ba3ac9cc</a:t>
            </a:r>
            <a:r>
              <a:rPr lang="en-US" dirty="0"/>
              <a:t>" --param auth_token </a:t>
            </a:r>
            <a:r>
              <a:rPr lang="sr-Latn-RS" dirty="0"/>
              <a:t>“722ecfc35ffd9f0b0279b983fd03eae2“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Na kraju da bismo poslali poruku izvršiti sledeću komandu: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wsk action invoke --blocking --result -p from "+17655607120" -p to “</a:t>
            </a:r>
            <a:r>
              <a:rPr lang="sr-Latn-RS" dirty="0"/>
              <a:t>+381641119359</a:t>
            </a:r>
            <a:r>
              <a:rPr lang="en-US" dirty="0"/>
              <a:t>" -p msg </a:t>
            </a:r>
            <a:r>
              <a:rPr lang="sr-Latn-RS" dirty="0"/>
              <a:t>“Tea was here</a:t>
            </a:r>
            <a:r>
              <a:rPr lang="en-US" dirty="0"/>
              <a:t>" textAction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12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E714-3F98-5778-4E22-78B65DA1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i testiranje akcije – primer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0511-3076-0FBB-2377-D04C3759C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754880"/>
          </a:xfrm>
        </p:spPr>
        <p:txBody>
          <a:bodyPr/>
          <a:lstStyle/>
          <a:p>
            <a:r>
              <a:rPr lang="sr-Latn-RS" dirty="0"/>
              <a:t>Ukoliko je uspešno izvršena akcija odgovor </a:t>
            </a:r>
            <a:br>
              <a:rPr lang="sr-Latn-RS" dirty="0"/>
            </a:br>
            <a:r>
              <a:rPr lang="sr-Latn-RS" dirty="0"/>
              <a:t>trebalo bi dobiti odgovor sličan ovome: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9EF1C-E6E1-5620-5C46-522FBBBD24D3}"/>
              </a:ext>
            </a:extLst>
          </p:cNvPr>
          <p:cNvSpPr txBox="1"/>
          <p:nvPr/>
        </p:nvSpPr>
        <p:spPr>
          <a:xfrm>
            <a:off x="1000124" y="3203287"/>
            <a:ext cx="5819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"status": [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"success": "true"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"message_sid": "SMf2ccc98d98ab47ed84ba52c7bf5f6671"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]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CC6B3-499F-D0F3-911B-F7FE08F19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" t="1" r="-340" b="42917"/>
          <a:stretch/>
        </p:blipFill>
        <p:spPr>
          <a:xfrm>
            <a:off x="7712652" y="2523172"/>
            <a:ext cx="2805545" cy="3914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BAD49-2ED8-E908-7334-EBA5815B4F32}"/>
              </a:ext>
            </a:extLst>
          </p:cNvPr>
          <p:cNvSpPr txBox="1"/>
          <p:nvPr/>
        </p:nvSpPr>
        <p:spPr>
          <a:xfrm>
            <a:off x="7629524" y="6450152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i="1" dirty="0">
                <a:solidFill>
                  <a:schemeClr val="accent2"/>
                </a:solidFill>
              </a:rPr>
              <a:t>Primljenja poruka na telefonu</a:t>
            </a:r>
            <a:endParaRPr lang="en-US" sz="1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42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0AD0-69B0-3812-FF92-AC27944C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3DB2-F8EA-3B13-F37F-9B1C3C04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4560"/>
            <a:ext cx="11029615" cy="4164330"/>
          </a:xfrm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sr-Latn-RS" dirty="0"/>
              <a:t>Raymond Camden, “ Developing Serverless Applications – A Practical Introduction with Apache OpenWhisk“ – O’Reilly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/>
              <a:t>Apache OpenWhisk Documentation, </a:t>
            </a:r>
            <a:r>
              <a:rPr lang="sr-Latn-RS" dirty="0">
                <a:hlinkClick r:id="rId2"/>
              </a:rPr>
              <a:t>https://openwhisk.apache.org/documentation.html</a:t>
            </a:r>
            <a:endParaRPr lang="sr-Latn-RS" dirty="0"/>
          </a:p>
          <a:p>
            <a:pPr marL="342900" indent="-342900">
              <a:buFont typeface="+mj-lt"/>
              <a:buAutoNum type="arabicPeriod"/>
            </a:pPr>
            <a:r>
              <a:rPr lang="sr-Latn-RS" dirty="0"/>
              <a:t>Apache GitHub account, </a:t>
            </a:r>
            <a:r>
              <a:rPr lang="sr-Latn-RS" dirty="0">
                <a:hlinkClick r:id="rId3"/>
              </a:rPr>
              <a:t>https://github.com/apache/openwhisk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794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A73B-7F76-D2DD-C41B-6C49FE72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programiranja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8C3EB-49C7-AFF0-24E6-A46319A53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2" t="5714" r="1759" b="5793"/>
          <a:stretch/>
        </p:blipFill>
        <p:spPr>
          <a:xfrm>
            <a:off x="2149573" y="3182815"/>
            <a:ext cx="7892855" cy="1828799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56A1654-8FCB-01FF-7B2E-9AD7BD01743B}"/>
              </a:ext>
            </a:extLst>
          </p:cNvPr>
          <p:cNvSpPr/>
          <p:nvPr/>
        </p:nvSpPr>
        <p:spPr>
          <a:xfrm>
            <a:off x="2915383" y="4484076"/>
            <a:ext cx="219807" cy="589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DC24EF-4EBE-3661-95E7-FD1F69F3F708}"/>
              </a:ext>
            </a:extLst>
          </p:cNvPr>
          <p:cNvSpPr/>
          <p:nvPr/>
        </p:nvSpPr>
        <p:spPr>
          <a:xfrm>
            <a:off x="1684459" y="5073161"/>
            <a:ext cx="2681654" cy="108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479C7-8D5F-B3F5-D663-FCF42328FCA9}"/>
              </a:ext>
            </a:extLst>
          </p:cNvPr>
          <p:cNvSpPr txBox="1"/>
          <p:nvPr/>
        </p:nvSpPr>
        <p:spPr>
          <a:xfrm>
            <a:off x="1948229" y="5137448"/>
            <a:ext cx="2417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chemeClr val="bg1"/>
                </a:solidFill>
              </a:rPr>
              <a:t>Bilo koji događaj iz: baza podataka, redova poruka, mobilnih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sr-Latn-RS" sz="1400" dirty="0">
                <a:solidFill>
                  <a:schemeClr val="bg1"/>
                </a:solidFill>
              </a:rPr>
              <a:t>web aplikacija, senzora, ...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A820746B-576E-2AE0-6D0C-72D736AEDAF4}"/>
              </a:ext>
            </a:extLst>
          </p:cNvPr>
          <p:cNvSpPr/>
          <p:nvPr/>
        </p:nvSpPr>
        <p:spPr>
          <a:xfrm>
            <a:off x="8044963" y="2922100"/>
            <a:ext cx="263769" cy="1013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1D8CCF-1800-DBD7-F80D-9DB618A94601}"/>
              </a:ext>
            </a:extLst>
          </p:cNvPr>
          <p:cNvSpPr/>
          <p:nvPr/>
        </p:nvSpPr>
        <p:spPr>
          <a:xfrm>
            <a:off x="8308732" y="2444150"/>
            <a:ext cx="1588770" cy="73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1585E-D467-E043-07CE-926F22FCC54C}"/>
              </a:ext>
            </a:extLst>
          </p:cNvPr>
          <p:cNvSpPr txBox="1"/>
          <p:nvPr/>
        </p:nvSpPr>
        <p:spPr>
          <a:xfrm>
            <a:off x="8355332" y="2444151"/>
            <a:ext cx="1463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chemeClr val="bg1"/>
                </a:solidFill>
              </a:rPr>
              <a:t>Funkcionalni kod koji se izvršava na cloud-u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569-01D5-56E5-A608-955C9BA8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programiranja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9C1B-D786-739E-F911-F0D03A2D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185135"/>
          </a:xfrm>
        </p:spPr>
        <p:txBody>
          <a:bodyPr/>
          <a:lstStyle/>
          <a:p>
            <a:r>
              <a:rPr lang="sr-Latn-RS" dirty="0"/>
              <a:t>Izvor podataka definiše događaj koji se emituje kao </a:t>
            </a:r>
            <a:r>
              <a:rPr lang="sr-Latn-RS" i="1" u="sng" dirty="0"/>
              <a:t>triger</a:t>
            </a:r>
            <a:r>
              <a:rPr lang="sr-Latn-RS" dirty="0"/>
              <a:t> (triggers).</a:t>
            </a:r>
            <a:r>
              <a:rPr lang="sr-Latn-RS" i="1" dirty="0"/>
              <a:t> </a:t>
            </a:r>
            <a:r>
              <a:rPr lang="sr-Latn-RS" dirty="0"/>
              <a:t>Programer kreira </a:t>
            </a:r>
            <a:r>
              <a:rPr lang="sr-Latn-RS" i="1" u="sng" dirty="0"/>
              <a:t>akcije</a:t>
            </a:r>
            <a:r>
              <a:rPr lang="sr-Latn-RS" dirty="0"/>
              <a:t> (actions) koje imaju zadatak da obrade događaj (handle-uju) pomoću definisanih </a:t>
            </a:r>
            <a:r>
              <a:rPr lang="sr-Latn-RS" i="1" u="sng" dirty="0"/>
              <a:t>pravila</a:t>
            </a:r>
            <a:r>
              <a:rPr lang="sr-Latn-RS" dirty="0"/>
              <a:t> (rules). Takozvani TAR model.</a:t>
            </a:r>
          </a:p>
          <a:p>
            <a:endParaRPr lang="sr-Latn-RS" i="1" u="sng" dirty="0"/>
          </a:p>
          <a:p>
            <a:endParaRPr lang="sr-Latn-RS" i="1" u="sng" dirty="0"/>
          </a:p>
          <a:p>
            <a:endParaRPr lang="sr-Latn-RS" i="1" u="sng" dirty="0"/>
          </a:p>
          <a:p>
            <a:pPr marL="0" indent="0">
              <a:buNone/>
            </a:pPr>
            <a:endParaRPr lang="sr-Latn-RS" i="1" u="sng" dirty="0"/>
          </a:p>
          <a:p>
            <a:endParaRPr lang="sr-Latn-RS" i="1" u="sng" dirty="0"/>
          </a:p>
          <a:p>
            <a:endParaRPr lang="sr-Latn-RS" i="1" u="sng" dirty="0"/>
          </a:p>
          <a:p>
            <a:endParaRPr lang="sr-Latn-RS" i="1" u="sng" dirty="0"/>
          </a:p>
          <a:p>
            <a:pPr marL="0" indent="0" algn="ctr">
              <a:buNone/>
            </a:pPr>
            <a:endParaRPr lang="sr-Latn-RS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5004D-0F64-B1E2-C3BA-72EEF327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237" y="3832421"/>
            <a:ext cx="5081523" cy="17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7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09F9-B227-154F-39A9-776A7759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Openwhisk </a:t>
            </a:r>
            <a:r>
              <a:rPr lang="sr-Latn-RS" dirty="0"/>
              <a:t>– podešavanja i lokalno pokretanje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BEBA1-BDC0-DB41-7C70-315D564D3BBC}"/>
              </a:ext>
            </a:extLst>
          </p:cNvPr>
          <p:cNvSpPr txBox="1"/>
          <p:nvPr/>
        </p:nvSpPr>
        <p:spPr>
          <a:xfrm>
            <a:off x="466726" y="2103120"/>
            <a:ext cx="60388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Potrebno je napraviti ili nalog na IBM Cloud platformi ili instalirati jednu od ponuđenih verzija OpenWhisk CLI-a</a:t>
            </a:r>
            <a:endParaRPr lang="sr-Latn-RS" dirty="0"/>
          </a:p>
          <a:p>
            <a:pPr>
              <a:buClr>
                <a:schemeClr val="accent2"/>
              </a:buClr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Kako bi bilo moguće izvršavati wsk komande sa bilo koje pozicije treba dodati binarni fajl u PATH </a:t>
            </a:r>
            <a:r>
              <a:rPr lang="sr-Latn-RS" dirty="0"/>
              <a:t>komponentu</a:t>
            </a:r>
            <a:r>
              <a:rPr lang="en-US" dirty="0"/>
              <a:t> okruženja.</a:t>
            </a:r>
            <a:endParaRPr lang="sr-Latn-RS" dirty="0"/>
          </a:p>
          <a:p>
            <a:pPr>
              <a:buClr>
                <a:schemeClr val="accent2"/>
              </a:buClr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Ako je instalacija uspešna komandom </a:t>
            </a:r>
            <a:r>
              <a:rPr lang="en-US" dirty="0">
                <a:solidFill>
                  <a:schemeClr val="accent2"/>
                </a:solidFill>
              </a:rPr>
              <a:t>wsk </a:t>
            </a:r>
            <a:r>
              <a:rPr lang="sr-Latn-RS" dirty="0">
                <a:solidFill>
                  <a:schemeClr val="accent2"/>
                </a:solidFill>
              </a:rPr>
              <a:t>--</a:t>
            </a:r>
            <a:r>
              <a:rPr lang="en-US" dirty="0">
                <a:solidFill>
                  <a:schemeClr val="accent2"/>
                </a:solidFill>
              </a:rPr>
              <a:t>help </a:t>
            </a:r>
            <a:r>
              <a:rPr lang="en-US" dirty="0"/>
              <a:t>trebalo bi ostvariti pristup željenom CLI-u.</a:t>
            </a:r>
            <a:endParaRPr lang="sr-Latn-RS" dirty="0"/>
          </a:p>
          <a:p>
            <a:pPr>
              <a:buClr>
                <a:schemeClr val="accent2"/>
              </a:buClr>
            </a:pPr>
            <a:endParaRPr lang="sr-Latn-R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sr-Latn-RS" dirty="0"/>
              <a:t>Potrebno je još konfigurisati instalirani CLI putem komande </a:t>
            </a:r>
            <a:r>
              <a:rPr lang="en-US" dirty="0">
                <a:solidFill>
                  <a:schemeClr val="accent2"/>
                </a:solidFill>
              </a:rPr>
              <a:t>wsk property set --apihost API_HOST --auth AUTH_KEY --namespace guest</a:t>
            </a:r>
            <a:endParaRPr lang="sr-Latn-RS" dirty="0">
              <a:solidFill>
                <a:schemeClr val="accent2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sr-Latn-R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sr-Latn-RS" dirty="0"/>
              <a:t>Vrednosti ovih parametara, kao i neka dodatna podešavanja i način korišćenja izlistanih akcija CLI-a možete detaljnije naći na adresi </a:t>
            </a:r>
            <a:r>
              <a:rPr lang="sr-Latn-RS" dirty="0">
                <a:hlinkClick r:id="rId2"/>
              </a:rPr>
              <a:t>https://openwhisk.apache.org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0519E-B4F8-FC28-65E2-FF8A6B04D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2103120"/>
            <a:ext cx="4975860" cy="45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0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023B-4C14-E7C6-73B7-B69686CF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87552"/>
          </a:xfrm>
        </p:spPr>
        <p:txBody>
          <a:bodyPr/>
          <a:lstStyle/>
          <a:p>
            <a:r>
              <a:rPr lang="sr-Latn-RS" dirty="0"/>
              <a:t>akcije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4A4E-9231-4E08-F8F9-58101AEF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721849"/>
          </a:xfrm>
        </p:spPr>
        <p:txBody>
          <a:bodyPr/>
          <a:lstStyle/>
          <a:p>
            <a:r>
              <a:rPr lang="sr-Latn-RS" dirty="0"/>
              <a:t>Delovi koda koji se izvršavaju na OpenWhisk-u. One predstavljaju aplikacionu logiku koja će se izvršavati kao odgovor na događaje. U suštini akcija je odgovr na neki događaj i kao rezultat daje izlaz koji korisnici mogu videti i koristiti dalje u implementaciji ukoliko im je potreban taj skup podataka.</a:t>
            </a:r>
          </a:p>
          <a:p>
            <a:r>
              <a:rPr lang="sr-Latn-RS" dirty="0"/>
              <a:t>U projekat se dodaju putem: REST API-a OpenWhisk-a, OpenWhisk CLI-a, korisnički definisanih REST API-a, trigera.</a:t>
            </a:r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pPr marL="0" indent="0" algn="ctr">
              <a:buNone/>
            </a:pP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D1BBD-AAC1-4911-ED2A-1B3C04BFF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010" r="210" b="3709"/>
          <a:stretch/>
        </p:blipFill>
        <p:spPr>
          <a:xfrm>
            <a:off x="2275008" y="4334608"/>
            <a:ext cx="7641982" cy="18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729A-6F2F-2435-C600-27E3DC4E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F885-F5D4-5393-F9A2-4FEA2F754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03120"/>
            <a:ext cx="5422390" cy="3325300"/>
          </a:xfrm>
        </p:spPr>
        <p:txBody>
          <a:bodyPr/>
          <a:lstStyle/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Da li je bitno u kojem programskom jeziku je </a:t>
            </a:r>
            <a:r>
              <a:rPr lang="sr-Latn-RS" i="1" dirty="0"/>
              <a:t>akcija </a:t>
            </a:r>
            <a:r>
              <a:rPr lang="sr-Latn-RS" dirty="0"/>
              <a:t>napisana?</a:t>
            </a:r>
          </a:p>
          <a:p>
            <a:r>
              <a:rPr lang="sr-Latn-RS" dirty="0"/>
              <a:t>Šta se dešava u slučaju da jezik u kojem pišemo program nije podržan od strane OpenWhisk-a?</a:t>
            </a:r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ED1BF-5BE7-7559-67ED-88D0B286C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9908" y="2103120"/>
            <a:ext cx="6003583" cy="2371166"/>
          </a:xfrm>
        </p:spPr>
        <p:txBody>
          <a:bodyPr/>
          <a:lstStyle/>
          <a:p>
            <a:r>
              <a:rPr lang="sr-Latn-RS" dirty="0"/>
              <a:t>Ne. Operacije koje se koriste u OpenWhisk-u za kreiranje i upravljanje akcijama su iste nezavisno od jezika u kojem su akcije implementirane. </a:t>
            </a:r>
          </a:p>
          <a:p>
            <a:r>
              <a:rPr lang="sr-Latn-RS" dirty="0"/>
              <a:t>OpenWhisk platforma je proširljiva tako da je lako dodati novi programski jezik ili sopstvene pakete (runtime) koristeći doker.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8FE3C-CC8A-38AE-E831-A677654C0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88" y="4486834"/>
            <a:ext cx="3402955" cy="237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5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9807-8DA5-89A2-3342-B5398502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Akcije – primeri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37AF-477B-3B29-0FFF-19B95012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3120"/>
            <a:ext cx="11029615" cy="4526280"/>
          </a:xfrm>
        </p:spPr>
        <p:txBody>
          <a:bodyPr/>
          <a:lstStyle/>
          <a:p>
            <a:r>
              <a:rPr lang="sr-Latn-RS" dirty="0"/>
              <a:t>Akcije mogu biti korišćene u svrhu detektovanja lica na slici, mogu predstavljati odgovor na neku promenu u bazi podataka ili odgovor na API poziv ili recimo postavljanje objave na Tviteru.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4DD95-946B-0F60-22E3-BC8C9AE9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43" y="3792850"/>
            <a:ext cx="3634740" cy="109728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17E10F-9790-51D5-765D-75EC97DD5F20}"/>
              </a:ext>
            </a:extLst>
          </p:cNvPr>
          <p:cNvSpPr/>
          <p:nvPr/>
        </p:nvSpPr>
        <p:spPr>
          <a:xfrm>
            <a:off x="4848393" y="4293865"/>
            <a:ext cx="8191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639B1-E166-9E69-8952-59A4ABF2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65" y="4341490"/>
            <a:ext cx="5341620" cy="266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3F223A8-5AC7-05FD-63FD-BE74849ECFA8}"/>
              </a:ext>
            </a:extLst>
          </p:cNvPr>
          <p:cNvSpPr/>
          <p:nvPr/>
        </p:nvSpPr>
        <p:spPr>
          <a:xfrm rot="5400000" flipV="1">
            <a:off x="8203458" y="4994900"/>
            <a:ext cx="509484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B9B6A6-F04B-B819-FA94-C5C5EEED4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504" y="5695935"/>
            <a:ext cx="6736080" cy="2286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E3203AE-3D76-2FC4-7B07-3AA5DC32BB0E}"/>
              </a:ext>
            </a:extLst>
          </p:cNvPr>
          <p:cNvSpPr/>
          <p:nvPr/>
        </p:nvSpPr>
        <p:spPr>
          <a:xfrm flipH="1">
            <a:off x="3670251" y="5629260"/>
            <a:ext cx="8191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1E6040-1C66-E483-32DE-68C7CCC8A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39" y="5612121"/>
            <a:ext cx="2339340" cy="464820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98516182-2D48-85EB-38E5-D7C8620EB08F}"/>
              </a:ext>
            </a:extLst>
          </p:cNvPr>
          <p:cNvSpPr/>
          <p:nvPr/>
        </p:nvSpPr>
        <p:spPr>
          <a:xfrm rot="19882817" flipH="1">
            <a:off x="296298" y="5222073"/>
            <a:ext cx="966680" cy="47625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BF88A-1EEB-32A0-5E73-5F90FF422216}"/>
              </a:ext>
            </a:extLst>
          </p:cNvPr>
          <p:cNvSpPr txBox="1"/>
          <p:nvPr/>
        </p:nvSpPr>
        <p:spPr>
          <a:xfrm rot="19854839">
            <a:off x="344283" y="5274161"/>
            <a:ext cx="8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Odgovor</a:t>
            </a:r>
          </a:p>
        </p:txBody>
      </p:sp>
    </p:spTree>
    <p:extLst>
      <p:ext uri="{BB962C8B-B14F-4D97-AF65-F5344CB8AC3E}">
        <p14:creationId xmlns:p14="http://schemas.microsoft.com/office/powerpoint/2010/main" val="35798288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14811</TotalTime>
  <Words>3095</Words>
  <Application>Microsoft Office PowerPoint</Application>
  <PresentationFormat>Widescreen</PresentationFormat>
  <Paragraphs>305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-apple-system</vt:lpstr>
      <vt:lpstr>Arial</vt:lpstr>
      <vt:lpstr>Gill Sans MT</vt:lpstr>
      <vt:lpstr>Wingdings</vt:lpstr>
      <vt:lpstr>Wingdings 2</vt:lpstr>
      <vt:lpstr>Dividend</vt:lpstr>
      <vt:lpstr>Openwhisk </vt:lpstr>
      <vt:lpstr>Openwhisk – opšte karakteristike</vt:lpstr>
      <vt:lpstr>Gde se koristi openwhisk?</vt:lpstr>
      <vt:lpstr>Model programiranja</vt:lpstr>
      <vt:lpstr>Model programiranja</vt:lpstr>
      <vt:lpstr>Openwhisk – podešavanja i lokalno pokretanje</vt:lpstr>
      <vt:lpstr>akcije</vt:lpstr>
      <vt:lpstr>akcije</vt:lpstr>
      <vt:lpstr>Akcije – primeri </vt:lpstr>
      <vt:lpstr>Akcije – primeri </vt:lpstr>
      <vt:lpstr>Akcije – izvršenje </vt:lpstr>
      <vt:lpstr>Akcije – primer izvršenja</vt:lpstr>
      <vt:lpstr>Sekvence i konduktori akcija</vt:lpstr>
      <vt:lpstr>Trigeri I pravila</vt:lpstr>
      <vt:lpstr>Kreiranje trigera</vt:lpstr>
      <vt:lpstr>Korišćenje pravila</vt:lpstr>
      <vt:lpstr>Trigeri – primer </vt:lpstr>
      <vt:lpstr>Povezivanje trigera i akcija korišćenjem pravilA – primer </vt:lpstr>
      <vt:lpstr>Paketi – kreiranje i korišćenje</vt:lpstr>
      <vt:lpstr>Kreiranje paketa</vt:lpstr>
      <vt:lpstr>Deljenje paketa</vt:lpstr>
      <vt:lpstr>Deljenje paketa – primer </vt:lpstr>
      <vt:lpstr>Rest api i openwhisk</vt:lpstr>
      <vt:lpstr>Rest mikroservis</vt:lpstr>
      <vt:lpstr>Rest api i openwhisk</vt:lpstr>
      <vt:lpstr>PowerPoint Presentation</vt:lpstr>
      <vt:lpstr>Arhitektura i sistem rada</vt:lpstr>
      <vt:lpstr>PowerPoint Presentation</vt:lpstr>
      <vt:lpstr>Arhitektura – primer </vt:lpstr>
      <vt:lpstr>Kod akcije – primer </vt:lpstr>
      <vt:lpstr>PowerPoint Presentation</vt:lpstr>
      <vt:lpstr>Kreiranje i testiranje akcije – primer </vt:lpstr>
      <vt:lpstr>Kreiranje i testiranje akcije – primer 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openwhisk</dc:title>
  <dc:creator>Teodora Kocic</dc:creator>
  <cp:lastModifiedBy>Teodora Kocic</cp:lastModifiedBy>
  <cp:revision>450</cp:revision>
  <dcterms:created xsi:type="dcterms:W3CDTF">2022-05-11T14:53:56Z</dcterms:created>
  <dcterms:modified xsi:type="dcterms:W3CDTF">2022-05-31T07:47:32Z</dcterms:modified>
</cp:coreProperties>
</file>