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0"/>
  </p:notesMasterIdLst>
  <p:sldIdLst>
    <p:sldId id="256" r:id="rId2"/>
    <p:sldId id="265" r:id="rId3"/>
    <p:sldId id="266" r:id="rId4"/>
    <p:sldId id="282" r:id="rId5"/>
    <p:sldId id="283" r:id="rId6"/>
    <p:sldId id="281" r:id="rId7"/>
    <p:sldId id="280" r:id="rId8"/>
    <p:sldId id="284" r:id="rId9"/>
    <p:sldId id="285" r:id="rId10"/>
    <p:sldId id="287" r:id="rId11"/>
    <p:sldId id="288" r:id="rId12"/>
    <p:sldId id="286" r:id="rId13"/>
    <p:sldId id="289" r:id="rId14"/>
    <p:sldId id="290" r:id="rId15"/>
    <p:sldId id="291" r:id="rId16"/>
    <p:sldId id="292" r:id="rId17"/>
    <p:sldId id="293" r:id="rId18"/>
    <p:sldId id="299" r:id="rId19"/>
    <p:sldId id="300" r:id="rId20"/>
    <p:sldId id="301" r:id="rId21"/>
    <p:sldId id="305" r:id="rId22"/>
    <p:sldId id="302" r:id="rId23"/>
    <p:sldId id="303" r:id="rId24"/>
    <p:sldId id="304" r:id="rId25"/>
    <p:sldId id="257" r:id="rId26"/>
    <p:sldId id="258" r:id="rId27"/>
    <p:sldId id="278" r:id="rId28"/>
    <p:sldId id="259" r:id="rId29"/>
    <p:sldId id="260" r:id="rId30"/>
    <p:sldId id="261" r:id="rId31"/>
    <p:sldId id="262" r:id="rId32"/>
    <p:sldId id="263" r:id="rId33"/>
    <p:sldId id="264" r:id="rId34"/>
    <p:sldId id="267" r:id="rId35"/>
    <p:sldId id="268" r:id="rId36"/>
    <p:sldId id="269" r:id="rId37"/>
    <p:sldId id="270" r:id="rId38"/>
    <p:sldId id="272" r:id="rId39"/>
    <p:sldId id="273" r:id="rId40"/>
    <p:sldId id="274" r:id="rId41"/>
    <p:sldId id="275" r:id="rId42"/>
    <p:sldId id="276" r:id="rId43"/>
    <p:sldId id="277" r:id="rId44"/>
    <p:sldId id="271" r:id="rId45"/>
    <p:sldId id="295" r:id="rId46"/>
    <p:sldId id="296" r:id="rId47"/>
    <p:sldId id="298" r:id="rId48"/>
    <p:sldId id="279"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1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58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7C7A6A-1CEE-4F61-8606-0A809B871240}" type="datetimeFigureOut">
              <a:rPr lang="en-US" smtClean="0"/>
              <a:t>23-Oct-18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347CC4-D0A2-4186-85DA-E724F995C908}" type="slidenum">
              <a:rPr lang="en-US" smtClean="0"/>
              <a:t>‹#›</a:t>
            </a:fld>
            <a:endParaRPr lang="en-US"/>
          </a:p>
        </p:txBody>
      </p:sp>
    </p:spTree>
    <p:extLst>
      <p:ext uri="{BB962C8B-B14F-4D97-AF65-F5344CB8AC3E}">
        <p14:creationId xmlns:p14="http://schemas.microsoft.com/office/powerpoint/2010/main" val="1810206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347CC4-D0A2-4186-85DA-E724F995C908}" type="slidenum">
              <a:rPr lang="en-US" smtClean="0"/>
              <a:t>26</a:t>
            </a:fld>
            <a:endParaRPr lang="en-US"/>
          </a:p>
        </p:txBody>
      </p:sp>
    </p:spTree>
    <p:extLst>
      <p:ext uri="{BB962C8B-B14F-4D97-AF65-F5344CB8AC3E}">
        <p14:creationId xmlns:p14="http://schemas.microsoft.com/office/powerpoint/2010/main" val="107611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347CC4-D0A2-4186-85DA-E724F995C908}" type="slidenum">
              <a:rPr lang="en-US" smtClean="0"/>
              <a:t>36</a:t>
            </a:fld>
            <a:endParaRPr lang="en-US"/>
          </a:p>
        </p:txBody>
      </p:sp>
    </p:spTree>
    <p:extLst>
      <p:ext uri="{BB962C8B-B14F-4D97-AF65-F5344CB8AC3E}">
        <p14:creationId xmlns:p14="http://schemas.microsoft.com/office/powerpoint/2010/main" val="1076110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347CC4-D0A2-4186-85DA-E724F995C908}" type="slidenum">
              <a:rPr lang="en-US" smtClean="0"/>
              <a:t>37</a:t>
            </a:fld>
            <a:endParaRPr lang="en-US"/>
          </a:p>
        </p:txBody>
      </p:sp>
    </p:spTree>
    <p:extLst>
      <p:ext uri="{BB962C8B-B14F-4D97-AF65-F5344CB8AC3E}">
        <p14:creationId xmlns:p14="http://schemas.microsoft.com/office/powerpoint/2010/main" val="1076110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347CC4-D0A2-4186-85DA-E724F995C908}" type="slidenum">
              <a:rPr lang="en-US" smtClean="0"/>
              <a:t>38</a:t>
            </a:fld>
            <a:endParaRPr lang="en-US"/>
          </a:p>
        </p:txBody>
      </p:sp>
    </p:spTree>
    <p:extLst>
      <p:ext uri="{BB962C8B-B14F-4D97-AF65-F5344CB8AC3E}">
        <p14:creationId xmlns:p14="http://schemas.microsoft.com/office/powerpoint/2010/main" val="1076110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347CC4-D0A2-4186-85DA-E724F995C908}" type="slidenum">
              <a:rPr lang="en-US" smtClean="0"/>
              <a:t>39</a:t>
            </a:fld>
            <a:endParaRPr lang="en-US"/>
          </a:p>
        </p:txBody>
      </p:sp>
    </p:spTree>
    <p:extLst>
      <p:ext uri="{BB962C8B-B14F-4D97-AF65-F5344CB8AC3E}">
        <p14:creationId xmlns:p14="http://schemas.microsoft.com/office/powerpoint/2010/main" val="1076110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347CC4-D0A2-4186-85DA-E724F995C908}" type="slidenum">
              <a:rPr lang="en-US" smtClean="0"/>
              <a:t>40</a:t>
            </a:fld>
            <a:endParaRPr lang="en-US"/>
          </a:p>
        </p:txBody>
      </p:sp>
    </p:spTree>
    <p:extLst>
      <p:ext uri="{BB962C8B-B14F-4D97-AF65-F5344CB8AC3E}">
        <p14:creationId xmlns:p14="http://schemas.microsoft.com/office/powerpoint/2010/main" val="1076110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347CC4-D0A2-4186-85DA-E724F995C908}" type="slidenum">
              <a:rPr lang="en-US" smtClean="0"/>
              <a:t>41</a:t>
            </a:fld>
            <a:endParaRPr lang="en-US"/>
          </a:p>
        </p:txBody>
      </p:sp>
    </p:spTree>
    <p:extLst>
      <p:ext uri="{BB962C8B-B14F-4D97-AF65-F5344CB8AC3E}">
        <p14:creationId xmlns:p14="http://schemas.microsoft.com/office/powerpoint/2010/main" val="1076110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347CC4-D0A2-4186-85DA-E724F995C908}" type="slidenum">
              <a:rPr lang="en-US" smtClean="0"/>
              <a:t>42</a:t>
            </a:fld>
            <a:endParaRPr lang="en-US"/>
          </a:p>
        </p:txBody>
      </p:sp>
    </p:spTree>
    <p:extLst>
      <p:ext uri="{BB962C8B-B14F-4D97-AF65-F5344CB8AC3E}">
        <p14:creationId xmlns:p14="http://schemas.microsoft.com/office/powerpoint/2010/main" val="1076110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347CC4-D0A2-4186-85DA-E724F995C908}" type="slidenum">
              <a:rPr lang="en-US" smtClean="0"/>
              <a:t>43</a:t>
            </a:fld>
            <a:endParaRPr lang="en-US"/>
          </a:p>
        </p:txBody>
      </p:sp>
    </p:spTree>
    <p:extLst>
      <p:ext uri="{BB962C8B-B14F-4D97-AF65-F5344CB8AC3E}">
        <p14:creationId xmlns:p14="http://schemas.microsoft.com/office/powerpoint/2010/main" val="1076110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347CC4-D0A2-4186-85DA-E724F995C908}" type="slidenum">
              <a:rPr lang="en-US" smtClean="0"/>
              <a:t>44</a:t>
            </a:fld>
            <a:endParaRPr lang="en-US"/>
          </a:p>
        </p:txBody>
      </p:sp>
    </p:spTree>
    <p:extLst>
      <p:ext uri="{BB962C8B-B14F-4D97-AF65-F5344CB8AC3E}">
        <p14:creationId xmlns:p14="http://schemas.microsoft.com/office/powerpoint/2010/main" val="1076110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347CC4-D0A2-4186-85DA-E724F995C908}" type="slidenum">
              <a:rPr lang="en-US" smtClean="0"/>
              <a:t>45</a:t>
            </a:fld>
            <a:endParaRPr lang="en-US"/>
          </a:p>
        </p:txBody>
      </p:sp>
    </p:spTree>
    <p:extLst>
      <p:ext uri="{BB962C8B-B14F-4D97-AF65-F5344CB8AC3E}">
        <p14:creationId xmlns:p14="http://schemas.microsoft.com/office/powerpoint/2010/main" val="1076110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347CC4-D0A2-4186-85DA-E724F995C908}" type="slidenum">
              <a:rPr lang="en-US" smtClean="0"/>
              <a:t>28</a:t>
            </a:fld>
            <a:endParaRPr lang="en-US"/>
          </a:p>
        </p:txBody>
      </p:sp>
    </p:spTree>
    <p:extLst>
      <p:ext uri="{BB962C8B-B14F-4D97-AF65-F5344CB8AC3E}">
        <p14:creationId xmlns:p14="http://schemas.microsoft.com/office/powerpoint/2010/main" val="1076110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347CC4-D0A2-4186-85DA-E724F995C908}" type="slidenum">
              <a:rPr lang="en-US" smtClean="0"/>
              <a:t>46</a:t>
            </a:fld>
            <a:endParaRPr lang="en-US"/>
          </a:p>
        </p:txBody>
      </p:sp>
    </p:spTree>
    <p:extLst>
      <p:ext uri="{BB962C8B-B14F-4D97-AF65-F5344CB8AC3E}">
        <p14:creationId xmlns:p14="http://schemas.microsoft.com/office/powerpoint/2010/main" val="1076110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347CC4-D0A2-4186-85DA-E724F995C908}" type="slidenum">
              <a:rPr lang="en-US" smtClean="0"/>
              <a:t>47</a:t>
            </a:fld>
            <a:endParaRPr lang="en-US"/>
          </a:p>
        </p:txBody>
      </p:sp>
    </p:spTree>
    <p:extLst>
      <p:ext uri="{BB962C8B-B14F-4D97-AF65-F5344CB8AC3E}">
        <p14:creationId xmlns:p14="http://schemas.microsoft.com/office/powerpoint/2010/main" val="10761101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347CC4-D0A2-4186-85DA-E724F995C908}" type="slidenum">
              <a:rPr lang="en-US" smtClean="0"/>
              <a:t>48</a:t>
            </a:fld>
            <a:endParaRPr lang="en-US"/>
          </a:p>
        </p:txBody>
      </p:sp>
    </p:spTree>
    <p:extLst>
      <p:ext uri="{BB962C8B-B14F-4D97-AF65-F5344CB8AC3E}">
        <p14:creationId xmlns:p14="http://schemas.microsoft.com/office/powerpoint/2010/main" val="1076110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347CC4-D0A2-4186-85DA-E724F995C908}" type="slidenum">
              <a:rPr lang="en-US" smtClean="0"/>
              <a:t>29</a:t>
            </a:fld>
            <a:endParaRPr lang="en-US"/>
          </a:p>
        </p:txBody>
      </p:sp>
    </p:spTree>
    <p:extLst>
      <p:ext uri="{BB962C8B-B14F-4D97-AF65-F5344CB8AC3E}">
        <p14:creationId xmlns:p14="http://schemas.microsoft.com/office/powerpoint/2010/main" val="1076110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347CC4-D0A2-4186-85DA-E724F995C908}" type="slidenum">
              <a:rPr lang="en-US" smtClean="0"/>
              <a:t>30</a:t>
            </a:fld>
            <a:endParaRPr lang="en-US"/>
          </a:p>
        </p:txBody>
      </p:sp>
    </p:spTree>
    <p:extLst>
      <p:ext uri="{BB962C8B-B14F-4D97-AF65-F5344CB8AC3E}">
        <p14:creationId xmlns:p14="http://schemas.microsoft.com/office/powerpoint/2010/main" val="1076110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347CC4-D0A2-4186-85DA-E724F995C908}" type="slidenum">
              <a:rPr lang="en-US" smtClean="0"/>
              <a:t>31</a:t>
            </a:fld>
            <a:endParaRPr lang="en-US"/>
          </a:p>
        </p:txBody>
      </p:sp>
    </p:spTree>
    <p:extLst>
      <p:ext uri="{BB962C8B-B14F-4D97-AF65-F5344CB8AC3E}">
        <p14:creationId xmlns:p14="http://schemas.microsoft.com/office/powerpoint/2010/main" val="1076110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347CC4-D0A2-4186-85DA-E724F995C908}" type="slidenum">
              <a:rPr lang="en-US" smtClean="0"/>
              <a:t>32</a:t>
            </a:fld>
            <a:endParaRPr lang="en-US"/>
          </a:p>
        </p:txBody>
      </p:sp>
    </p:spTree>
    <p:extLst>
      <p:ext uri="{BB962C8B-B14F-4D97-AF65-F5344CB8AC3E}">
        <p14:creationId xmlns:p14="http://schemas.microsoft.com/office/powerpoint/2010/main" val="1076110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347CC4-D0A2-4186-85DA-E724F995C908}" type="slidenum">
              <a:rPr lang="en-US" smtClean="0"/>
              <a:t>33</a:t>
            </a:fld>
            <a:endParaRPr lang="en-US"/>
          </a:p>
        </p:txBody>
      </p:sp>
    </p:spTree>
    <p:extLst>
      <p:ext uri="{BB962C8B-B14F-4D97-AF65-F5344CB8AC3E}">
        <p14:creationId xmlns:p14="http://schemas.microsoft.com/office/powerpoint/2010/main" val="1076110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347CC4-D0A2-4186-85DA-E724F995C908}" type="slidenum">
              <a:rPr lang="en-US" smtClean="0"/>
              <a:t>34</a:t>
            </a:fld>
            <a:endParaRPr lang="en-US"/>
          </a:p>
        </p:txBody>
      </p:sp>
    </p:spTree>
    <p:extLst>
      <p:ext uri="{BB962C8B-B14F-4D97-AF65-F5344CB8AC3E}">
        <p14:creationId xmlns:p14="http://schemas.microsoft.com/office/powerpoint/2010/main" val="1076110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347CC4-D0A2-4186-85DA-E724F995C908}" type="slidenum">
              <a:rPr lang="en-US" smtClean="0"/>
              <a:t>35</a:t>
            </a:fld>
            <a:endParaRPr lang="en-US"/>
          </a:p>
        </p:txBody>
      </p:sp>
    </p:spTree>
    <p:extLst>
      <p:ext uri="{BB962C8B-B14F-4D97-AF65-F5344CB8AC3E}">
        <p14:creationId xmlns:p14="http://schemas.microsoft.com/office/powerpoint/2010/main" val="1076110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6C1431D-ACA8-4362-A882-9812B334CAF2}" type="datetime1">
              <a:rPr lang="en-US" smtClean="0"/>
              <a:t>23-Oct-18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F892EB0-757D-4136-A45B-8FF163726D9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C69E84-9C45-40C5-A6EE-062EED94770F}" type="datetime1">
              <a:rPr lang="en-US" smtClean="0"/>
              <a:t>23-Oct-18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92EB0-757D-4136-A45B-8FF163726D9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90A202-3EC9-47B6-96DC-D666F59F021C}" type="datetime1">
              <a:rPr lang="en-US" smtClean="0"/>
              <a:t>23-Oct-18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92EB0-757D-4136-A45B-8FF163726D9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14F0E16-4804-433E-A9BF-547CEF371F18}" type="datetime1">
              <a:rPr lang="en-US" smtClean="0"/>
              <a:t>23-Oct-18</a:t>
            </a:fld>
            <a:endParaRPr lang="en-US"/>
          </a:p>
        </p:txBody>
      </p:sp>
      <p:sp>
        <p:nvSpPr>
          <p:cNvPr id="9" name="Slide Number Placeholder 8"/>
          <p:cNvSpPr>
            <a:spLocks noGrp="1"/>
          </p:cNvSpPr>
          <p:nvPr>
            <p:ph type="sldNum" sz="quarter" idx="15"/>
          </p:nvPr>
        </p:nvSpPr>
        <p:spPr/>
        <p:txBody>
          <a:bodyPr rtlCol="0"/>
          <a:lstStyle/>
          <a:p>
            <a:fld id="{1F892EB0-757D-4136-A45B-8FF163726D92}"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CD264FA-6F08-417D-AD2B-7E111DFDAB27}" type="datetime1">
              <a:rPr lang="en-US" smtClean="0"/>
              <a:t>23-Oct-18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F892EB0-757D-4136-A45B-8FF163726D9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C1486B0-8E23-45CB-AFD8-1F55341CD2C4}" type="datetime1">
              <a:rPr lang="en-US" smtClean="0"/>
              <a:t>23-Oct-18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92EB0-757D-4136-A45B-8FF163726D92}"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84EE5CF-03C1-451B-BCE0-0F0FDDB8D476}" type="datetime1">
              <a:rPr lang="en-US" smtClean="0"/>
              <a:t>23-Oct-18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892EB0-757D-4136-A45B-8FF163726D92}"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41AD1CD-8BE2-4B1C-B5A9-B1B5BA18EB18}" type="datetime1">
              <a:rPr lang="en-US" smtClean="0"/>
              <a:t>23-Oct-18</a:t>
            </a:fld>
            <a:endParaRPr lang="en-US"/>
          </a:p>
        </p:txBody>
      </p:sp>
      <p:sp>
        <p:nvSpPr>
          <p:cNvPr id="7" name="Slide Number Placeholder 6"/>
          <p:cNvSpPr>
            <a:spLocks noGrp="1"/>
          </p:cNvSpPr>
          <p:nvPr>
            <p:ph type="sldNum" sz="quarter" idx="11"/>
          </p:nvPr>
        </p:nvSpPr>
        <p:spPr/>
        <p:txBody>
          <a:bodyPr rtlCol="0"/>
          <a:lstStyle/>
          <a:p>
            <a:fld id="{1F892EB0-757D-4136-A45B-8FF163726D92}"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0ABE5-5962-4572-B824-FA4D3BB06F96}" type="datetime1">
              <a:rPr lang="en-US" smtClean="0"/>
              <a:t>23-Oct-18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892EB0-757D-4136-A45B-8FF163726D9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B7B5725-2483-48E5-8CE4-17381A3F4865}" type="datetime1">
              <a:rPr lang="en-US" smtClean="0"/>
              <a:t>23-Oct-18</a:t>
            </a:fld>
            <a:endParaRPr lang="en-US"/>
          </a:p>
        </p:txBody>
      </p:sp>
      <p:sp>
        <p:nvSpPr>
          <p:cNvPr id="22" name="Slide Number Placeholder 21"/>
          <p:cNvSpPr>
            <a:spLocks noGrp="1"/>
          </p:cNvSpPr>
          <p:nvPr>
            <p:ph type="sldNum" sz="quarter" idx="15"/>
          </p:nvPr>
        </p:nvSpPr>
        <p:spPr/>
        <p:txBody>
          <a:bodyPr rtlCol="0"/>
          <a:lstStyle/>
          <a:p>
            <a:fld id="{1F892EB0-757D-4136-A45B-8FF163726D92}"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5D134AA-34BD-4C87-92DF-6C419A623606}" type="datetime1">
              <a:rPr lang="en-US" smtClean="0"/>
              <a:t>23-Oct-18</a:t>
            </a:fld>
            <a:endParaRPr lang="en-US"/>
          </a:p>
        </p:txBody>
      </p:sp>
      <p:sp>
        <p:nvSpPr>
          <p:cNvPr id="18" name="Slide Number Placeholder 17"/>
          <p:cNvSpPr>
            <a:spLocks noGrp="1"/>
          </p:cNvSpPr>
          <p:nvPr>
            <p:ph type="sldNum" sz="quarter" idx="11"/>
          </p:nvPr>
        </p:nvSpPr>
        <p:spPr/>
        <p:txBody>
          <a:bodyPr rtlCol="0"/>
          <a:lstStyle/>
          <a:p>
            <a:fld id="{1F892EB0-757D-4136-A45B-8FF163726D92}"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88D8A47-B219-48CD-A6E2-8A1CF54F2C16}" type="datetime1">
              <a:rPr lang="en-US" smtClean="0"/>
              <a:t>23-Oct-18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F892EB0-757D-4136-A45B-8FF163726D9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124200"/>
            <a:ext cx="6858000" cy="1894362"/>
          </a:xfrm>
        </p:spPr>
        <p:txBody>
          <a:bodyPr>
            <a:normAutofit/>
          </a:bodyPr>
          <a:lstStyle/>
          <a:p>
            <a:r>
              <a:rPr lang="en-US" sz="2800" dirty="0" err="1" smtClean="0"/>
              <a:t>Objektno</a:t>
            </a:r>
            <a:r>
              <a:rPr lang="en-US" sz="2800" dirty="0" smtClean="0"/>
              <a:t> </a:t>
            </a:r>
            <a:r>
              <a:rPr lang="en-US" sz="2800" dirty="0" err="1" smtClean="0"/>
              <a:t>Orijentisano</a:t>
            </a:r>
            <a:r>
              <a:rPr lang="en-US" sz="2800" dirty="0" smtClean="0"/>
              <a:t> </a:t>
            </a:r>
            <a:r>
              <a:rPr lang="en-US" sz="2800" dirty="0" err="1" smtClean="0"/>
              <a:t>Projektovanje</a:t>
            </a:r>
            <a:r>
              <a:rPr lang="sr-Latn-RS" sz="2800" dirty="0" smtClean="0"/>
              <a:t/>
            </a:r>
            <a:br>
              <a:rPr lang="sr-Latn-RS" sz="2800" dirty="0" smtClean="0"/>
            </a:br>
            <a:r>
              <a:rPr lang="en-US" sz="2800" dirty="0" smtClean="0"/>
              <a:t/>
            </a:r>
            <a:br>
              <a:rPr lang="en-US" sz="2800" dirty="0" smtClean="0"/>
            </a:br>
            <a:r>
              <a:rPr lang="sr-Latn-RS" sz="2400" dirty="0" smtClean="0"/>
              <a:t>Windows programiranje</a:t>
            </a:r>
            <a:br>
              <a:rPr lang="sr-Latn-RS" sz="2400" dirty="0" smtClean="0"/>
            </a:br>
            <a:r>
              <a:rPr lang="en-US" sz="2400" dirty="0" smtClean="0"/>
              <a:t>Microsoft Visual C#</a:t>
            </a:r>
            <a:endParaRPr lang="en-US" sz="2400" dirty="0"/>
          </a:p>
        </p:txBody>
      </p:sp>
      <p:sp>
        <p:nvSpPr>
          <p:cNvPr id="3" name="Subtitle 2"/>
          <p:cNvSpPr>
            <a:spLocks noGrp="1"/>
          </p:cNvSpPr>
          <p:nvPr>
            <p:ph type="subTitle" idx="1"/>
          </p:nvPr>
        </p:nvSpPr>
        <p:spPr>
          <a:xfrm>
            <a:off x="2286000" y="5334000"/>
            <a:ext cx="6172200" cy="1040922"/>
          </a:xfrm>
        </p:spPr>
        <p:txBody>
          <a:bodyPr/>
          <a:lstStyle/>
          <a:p>
            <a:r>
              <a:rPr lang="en-US" dirty="0" err="1" smtClean="0"/>
              <a:t>Katedra</a:t>
            </a:r>
            <a:r>
              <a:rPr lang="en-US" dirty="0" smtClean="0"/>
              <a:t> </a:t>
            </a:r>
            <a:r>
              <a:rPr lang="en-US" dirty="0" err="1" smtClean="0"/>
              <a:t>za</a:t>
            </a:r>
            <a:r>
              <a:rPr lang="en-US" dirty="0" smtClean="0"/>
              <a:t> </a:t>
            </a:r>
            <a:r>
              <a:rPr lang="en-US" dirty="0" err="1" smtClean="0"/>
              <a:t>ra</a:t>
            </a:r>
            <a:r>
              <a:rPr lang="sr-Latn-RS" dirty="0" smtClean="0"/>
              <a:t>čunarstvo</a:t>
            </a:r>
            <a:endParaRPr lang="en-US" dirty="0" smtClean="0"/>
          </a:p>
          <a:p>
            <a:r>
              <a:rPr lang="en-US" dirty="0" err="1" smtClean="0"/>
              <a:t>Elektronski</a:t>
            </a:r>
            <a:r>
              <a:rPr lang="en-US" dirty="0" smtClean="0"/>
              <a:t> </a:t>
            </a:r>
            <a:r>
              <a:rPr lang="en-US" dirty="0" err="1" smtClean="0"/>
              <a:t>fakultet</a:t>
            </a:r>
            <a:r>
              <a:rPr lang="sr-Latn-RS" dirty="0" smtClean="0"/>
              <a:t> u Nišu</a:t>
            </a:r>
            <a:endParaRPr lang="en-US" dirty="0"/>
          </a:p>
        </p:txBody>
      </p:sp>
      <p:sp>
        <p:nvSpPr>
          <p:cNvPr id="4" name="Slide Number Placeholder 3"/>
          <p:cNvSpPr>
            <a:spLocks noGrp="1"/>
          </p:cNvSpPr>
          <p:nvPr>
            <p:ph type="sldNum" sz="quarter" idx="12"/>
          </p:nvPr>
        </p:nvSpPr>
        <p:spPr/>
        <p:txBody>
          <a:bodyPr/>
          <a:lstStyle/>
          <a:p>
            <a:fld id="{1F892EB0-757D-4136-A45B-8FF163726D92}" type="slidenum">
              <a:rPr lang="en-US" smtClean="0"/>
              <a:t>1</a:t>
            </a:fld>
            <a:endParaRPr lang="en-US"/>
          </a:p>
        </p:txBody>
      </p:sp>
    </p:spTree>
    <p:extLst>
      <p:ext uri="{BB962C8B-B14F-4D97-AF65-F5344CB8AC3E}">
        <p14:creationId xmlns:p14="http://schemas.microsoft.com/office/powerpoint/2010/main" val="671901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10</a:t>
            </a:fld>
            <a:endParaRPr lang="en-US"/>
          </a:p>
        </p:txBody>
      </p:sp>
      <p:sp>
        <p:nvSpPr>
          <p:cNvPr id="6" name="Title 1"/>
          <p:cNvSpPr>
            <a:spLocks noGrp="1"/>
          </p:cNvSpPr>
          <p:nvPr>
            <p:ph type="title"/>
          </p:nvPr>
        </p:nvSpPr>
        <p:spPr>
          <a:xfrm>
            <a:off x="457200" y="274638"/>
            <a:ext cx="7467600" cy="411162"/>
          </a:xfrm>
        </p:spPr>
        <p:txBody>
          <a:bodyPr>
            <a:normAutofit fontScale="90000"/>
          </a:bodyPr>
          <a:lstStyle/>
          <a:p>
            <a:r>
              <a:rPr lang="en-US" dirty="0" err="1" smtClean="0"/>
              <a:t>Delegati</a:t>
            </a:r>
            <a:r>
              <a:rPr lang="sr-Latn-RS" dirty="0" smtClean="0"/>
              <a:t> (</a:t>
            </a:r>
            <a:r>
              <a:rPr lang="sr-Latn-RS" cap="none" dirty="0" smtClean="0">
                <a:solidFill>
                  <a:srgbClr val="0161FD"/>
                </a:solidFill>
                <a:latin typeface="Consolas" panose="020B0609020204030204" pitchFamily="49" charset="0"/>
              </a:rPr>
              <a:t>delegate</a:t>
            </a:r>
            <a:r>
              <a:rPr lang="sr-Latn-RS" dirty="0" smtClean="0"/>
              <a:t>)</a:t>
            </a:r>
            <a:endParaRPr lang="en-US" dirty="0"/>
          </a:p>
        </p:txBody>
      </p:sp>
      <p:sp>
        <p:nvSpPr>
          <p:cNvPr id="7" name="Content Placeholder 2"/>
          <p:cNvSpPr>
            <a:spLocks noGrp="1"/>
          </p:cNvSpPr>
          <p:nvPr>
            <p:ph sz="quarter" idx="1"/>
          </p:nvPr>
        </p:nvSpPr>
        <p:spPr>
          <a:xfrm>
            <a:off x="152400" y="1252838"/>
            <a:ext cx="8686800" cy="2785762"/>
          </a:xfrm>
        </p:spPr>
        <p:txBody>
          <a:bodyPr>
            <a:normAutofit fontScale="47500" lnSpcReduction="20000"/>
          </a:bodyPr>
          <a:lstStyle/>
          <a:p>
            <a:r>
              <a:rPr lang="vi-VN" sz="3800" dirty="0"/>
              <a:t>Delegati mogu pozivati više od jedne funkcije. Sve funkcije koje će određeni delegat pozivati sačinjavaju “</a:t>
            </a:r>
            <a:r>
              <a:rPr lang="vi-VN" sz="3800" b="1" dirty="0"/>
              <a:t>listu poziva</a:t>
            </a:r>
            <a:r>
              <a:rPr lang="vi-VN" sz="3800" dirty="0"/>
              <a:t>” tog delegata. Za dodavanje neke funkcije toj listi koristi se operator </a:t>
            </a:r>
            <a:r>
              <a:rPr lang="vi-VN" sz="3800" b="1" dirty="0">
                <a:solidFill>
                  <a:srgbClr val="0161FD"/>
                </a:solidFill>
                <a:latin typeface="Consolas" panose="020B0609020204030204" pitchFamily="49" charset="0"/>
              </a:rPr>
              <a:t>+=</a:t>
            </a:r>
            <a:r>
              <a:rPr lang="vi-VN" sz="3800" dirty="0"/>
              <a:t>, a za uklanjanje neke od funkcija iz te liste koristi se operator </a:t>
            </a:r>
            <a:r>
              <a:rPr lang="sr-Latn-RS" sz="3800" dirty="0" smtClean="0"/>
              <a:t> </a:t>
            </a:r>
            <a:r>
              <a:rPr lang="vi-VN" sz="3800" b="1" dirty="0" smtClean="0">
                <a:solidFill>
                  <a:srgbClr val="0161FD"/>
                </a:solidFill>
                <a:latin typeface="Consolas" panose="020B0609020204030204" pitchFamily="49" charset="0"/>
              </a:rPr>
              <a:t>-=</a:t>
            </a:r>
            <a:r>
              <a:rPr lang="vi-VN" sz="3800" dirty="0" smtClean="0"/>
              <a:t>. </a:t>
            </a:r>
            <a:r>
              <a:rPr lang="vi-VN" sz="3800" dirty="0"/>
              <a:t>Delegati se instanciraju dodeljivanjem imenovane ili anonimne metode.</a:t>
            </a:r>
          </a:p>
          <a:p>
            <a:r>
              <a:rPr lang="vi-VN" sz="3800" dirty="0"/>
              <a:t>Upotrebom anonimne metode nije potrebno prethodno definisati metode koje se pridružuju delegatu (dodaju </a:t>
            </a:r>
            <a:r>
              <a:rPr lang="sr-Latn-RS" sz="3800" dirty="0" smtClean="0"/>
              <a:t>u</a:t>
            </a:r>
            <a:r>
              <a:rPr lang="vi-VN" sz="3800" dirty="0" smtClean="0"/>
              <a:t> </a:t>
            </a:r>
            <a:r>
              <a:rPr lang="vi-VN" sz="3800" dirty="0"/>
              <a:t>listi poziva tog delegata) u telu neke klase. Moguće je jednostavno vezati anonimnu metodu za delegat odmah pored istanciranja delegata </a:t>
            </a:r>
            <a:r>
              <a:rPr lang="vi-VN" sz="3800" dirty="0">
                <a:latin typeface="Consolas" panose="020B0609020204030204" pitchFamily="49" charset="0"/>
              </a:rPr>
              <a:t>(Stampac s = </a:t>
            </a:r>
            <a:r>
              <a:rPr lang="vi-VN" sz="3800" dirty="0">
                <a:solidFill>
                  <a:srgbClr val="0161FD"/>
                </a:solidFill>
                <a:latin typeface="Consolas" panose="020B0609020204030204" pitchFamily="49" charset="0"/>
              </a:rPr>
              <a:t>delegate</a:t>
            </a:r>
            <a:r>
              <a:rPr lang="vi-VN" sz="3800" dirty="0">
                <a:latin typeface="Consolas" panose="020B0609020204030204" pitchFamily="49" charset="0"/>
              </a:rPr>
              <a:t>(string j))</a:t>
            </a:r>
            <a:r>
              <a:rPr lang="vi-VN" sz="3800" dirty="0"/>
              <a:t>. Kreiranje anonimne metode je osnovni način za prosleđivanje koda koji je vezan za delegat i izvršiće se onda kada sa pozove delegat negde u kodu.</a:t>
            </a:r>
          </a:p>
          <a:p>
            <a:endParaRPr lang="en-US" dirty="0">
              <a:latin typeface="Albertus" panose="020E0702040304020204"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67" y="3657600"/>
            <a:ext cx="5385986" cy="14021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5181600"/>
            <a:ext cx="5300843" cy="161490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762000"/>
            <a:ext cx="6096001" cy="28382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94551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11</a:t>
            </a:fld>
            <a:endParaRPr lang="en-US"/>
          </a:p>
        </p:txBody>
      </p:sp>
      <p:sp>
        <p:nvSpPr>
          <p:cNvPr id="6" name="Title 1"/>
          <p:cNvSpPr>
            <a:spLocks noGrp="1"/>
          </p:cNvSpPr>
          <p:nvPr>
            <p:ph type="title"/>
          </p:nvPr>
        </p:nvSpPr>
        <p:spPr>
          <a:xfrm>
            <a:off x="457200" y="274638"/>
            <a:ext cx="7467600" cy="411162"/>
          </a:xfrm>
        </p:spPr>
        <p:txBody>
          <a:bodyPr>
            <a:normAutofit fontScale="90000"/>
          </a:bodyPr>
          <a:lstStyle/>
          <a:p>
            <a:r>
              <a:rPr lang="en-US" dirty="0" err="1" smtClean="0"/>
              <a:t>Delegati</a:t>
            </a:r>
            <a:r>
              <a:rPr lang="sr-Latn-RS" dirty="0" smtClean="0"/>
              <a:t> (</a:t>
            </a:r>
            <a:r>
              <a:rPr lang="sr-Latn-RS" cap="none" dirty="0" smtClean="0">
                <a:solidFill>
                  <a:srgbClr val="0161FD"/>
                </a:solidFill>
                <a:latin typeface="Consolas" panose="020B0609020204030204" pitchFamily="49" charset="0"/>
              </a:rPr>
              <a:t>delegate</a:t>
            </a:r>
            <a:r>
              <a:rPr lang="sr-Latn-RS" dirty="0" smtClean="0"/>
              <a:t>)</a:t>
            </a:r>
            <a:endParaRPr lang="en-US" dirty="0"/>
          </a:p>
        </p:txBody>
      </p:sp>
      <p:sp>
        <p:nvSpPr>
          <p:cNvPr id="7" name="Content Placeholder 2"/>
          <p:cNvSpPr>
            <a:spLocks noGrp="1"/>
          </p:cNvSpPr>
          <p:nvPr>
            <p:ph sz="quarter" idx="1"/>
          </p:nvPr>
        </p:nvSpPr>
        <p:spPr>
          <a:xfrm>
            <a:off x="152400" y="838200"/>
            <a:ext cx="8686800" cy="2785762"/>
          </a:xfrm>
        </p:spPr>
        <p:txBody>
          <a:bodyPr>
            <a:normAutofit/>
          </a:bodyPr>
          <a:lstStyle/>
          <a:p>
            <a:pPr algn="just"/>
            <a:r>
              <a:rPr lang="vi-VN" dirty="0" smtClean="0"/>
              <a:t>Potpisu </a:t>
            </a:r>
            <a:r>
              <a:rPr lang="vi-VN" dirty="0"/>
              <a:t>delegata (povratni tip, tipovi parametara) moraju da odgovaraju sve metode koje želimo da dodamo u listi poziva delegata. </a:t>
            </a:r>
            <a:endParaRPr lang="sr-Latn-RS" dirty="0" smtClean="0"/>
          </a:p>
          <a:p>
            <a:pPr algn="just"/>
            <a:r>
              <a:rPr lang="vi-VN" dirty="0" smtClean="0"/>
              <a:t>Delegati </a:t>
            </a:r>
            <a:r>
              <a:rPr lang="vi-VN" dirty="0"/>
              <a:t>se mogu istancirati pomoću metode ili </a:t>
            </a:r>
            <a:r>
              <a:rPr lang="vi-VN" dirty="0">
                <a:solidFill>
                  <a:srgbClr val="0161FD"/>
                </a:solidFill>
                <a:latin typeface="Consolas" panose="020B0609020204030204" pitchFamily="49" charset="0"/>
              </a:rPr>
              <a:t>lambda izraza </a:t>
            </a:r>
            <a:r>
              <a:rPr lang="vi-VN" dirty="0"/>
              <a:t>(eng. lambda expression, oznaka lambda izraza je </a:t>
            </a:r>
            <a:r>
              <a:rPr lang="vi-VN" b="1" dirty="0">
                <a:solidFill>
                  <a:srgbClr val="0161FD"/>
                </a:solidFill>
                <a:latin typeface="Consolas" panose="020B0609020204030204" pitchFamily="49" charset="0"/>
              </a:rPr>
              <a:t>=&gt;</a:t>
            </a:r>
            <a:r>
              <a:rPr lang="vi-VN" dirty="0"/>
              <a:t> ). </a:t>
            </a:r>
            <a:endParaRPr lang="sr-Latn-RS" dirty="0" smtClean="0"/>
          </a:p>
          <a:p>
            <a:pPr algn="just"/>
            <a:r>
              <a:rPr lang="vi-VN" dirty="0" smtClean="0"/>
              <a:t>Primer </a:t>
            </a:r>
            <a:r>
              <a:rPr lang="vi-VN" dirty="0"/>
              <a:t>upotrebe lambda izraza: </a:t>
            </a:r>
            <a:endParaRPr lang="en-US" dirty="0">
              <a:latin typeface="Albertus" panose="020E0702040304020204"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067" y="3733800"/>
            <a:ext cx="7052733" cy="2134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9695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12</a:t>
            </a:fld>
            <a:endParaRPr lang="en-US"/>
          </a:p>
        </p:txBody>
      </p:sp>
      <p:sp>
        <p:nvSpPr>
          <p:cNvPr id="6" name="Title 1"/>
          <p:cNvSpPr>
            <a:spLocks noGrp="1"/>
          </p:cNvSpPr>
          <p:nvPr>
            <p:ph type="title"/>
          </p:nvPr>
        </p:nvSpPr>
        <p:spPr>
          <a:xfrm>
            <a:off x="457200" y="274638"/>
            <a:ext cx="7467600" cy="411162"/>
          </a:xfrm>
        </p:spPr>
        <p:txBody>
          <a:bodyPr>
            <a:normAutofit fontScale="90000"/>
          </a:bodyPr>
          <a:lstStyle/>
          <a:p>
            <a:r>
              <a:rPr lang="en-US" dirty="0" err="1" smtClean="0"/>
              <a:t>Doga</a:t>
            </a:r>
            <a:r>
              <a:rPr lang="sr-Latn-RS" dirty="0" smtClean="0"/>
              <a:t>đaji (</a:t>
            </a:r>
            <a:r>
              <a:rPr lang="sr-Latn-RS" cap="none" dirty="0" smtClean="0">
                <a:solidFill>
                  <a:srgbClr val="0161FD"/>
                </a:solidFill>
              </a:rPr>
              <a:t>events</a:t>
            </a:r>
            <a:r>
              <a:rPr lang="sr-Latn-RS" dirty="0" smtClean="0"/>
              <a:t>)</a:t>
            </a:r>
            <a:endParaRPr lang="en-US" dirty="0"/>
          </a:p>
        </p:txBody>
      </p:sp>
      <p:sp>
        <p:nvSpPr>
          <p:cNvPr id="7" name="Content Placeholder 2"/>
          <p:cNvSpPr>
            <a:spLocks noGrp="1"/>
          </p:cNvSpPr>
          <p:nvPr>
            <p:ph sz="quarter" idx="1"/>
          </p:nvPr>
        </p:nvSpPr>
        <p:spPr>
          <a:xfrm>
            <a:off x="457200" y="762000"/>
            <a:ext cx="7924800" cy="5711952"/>
          </a:xfrm>
        </p:spPr>
        <p:txBody>
          <a:bodyPr>
            <a:normAutofit fontScale="92500" lnSpcReduction="20000"/>
          </a:bodyPr>
          <a:lstStyle/>
          <a:p>
            <a:pPr algn="just"/>
            <a:r>
              <a:rPr lang="vi-VN" dirty="0"/>
              <a:t>Upotrebom događaja moguće je obavestiti korisnika da se nešto desilo sa objektom kako bi korisnik preduzeo neku akciju</a:t>
            </a:r>
            <a:r>
              <a:rPr lang="vi-VN" dirty="0" smtClean="0"/>
              <a:t>.</a:t>
            </a:r>
            <a:endParaRPr lang="sr-Latn-RS" dirty="0" smtClean="0"/>
          </a:p>
          <a:p>
            <a:pPr algn="just"/>
            <a:r>
              <a:rPr lang="vi-VN" dirty="0" smtClean="0"/>
              <a:t>Programer </a:t>
            </a:r>
            <a:r>
              <a:rPr lang="vi-VN" dirty="0"/>
              <a:t>može da definiše parče koda koje se izvršava kada se neki događaj desi. </a:t>
            </a:r>
            <a:endParaRPr lang="sr-Latn-RS" dirty="0" smtClean="0"/>
          </a:p>
          <a:p>
            <a:pPr algn="just"/>
            <a:r>
              <a:rPr lang="vi-VN" dirty="0" smtClean="0"/>
              <a:t>Najčešće </a:t>
            </a:r>
            <a:r>
              <a:rPr lang="vi-VN" dirty="0"/>
              <a:t>se događaji koriste kod aplikacija sa grafički korisničkim interfejsom (</a:t>
            </a:r>
            <a:r>
              <a:rPr lang="vi-VN" i="1" dirty="0"/>
              <a:t>eng</a:t>
            </a:r>
            <a:r>
              <a:rPr lang="vi-VN" dirty="0"/>
              <a:t>. </a:t>
            </a:r>
            <a:r>
              <a:rPr lang="vi-VN" i="1" dirty="0"/>
              <a:t>GUI – Graphical User Interface</a:t>
            </a:r>
            <a:r>
              <a:rPr lang="vi-VN" dirty="0"/>
              <a:t>). </a:t>
            </a:r>
            <a:endParaRPr lang="sr-Latn-RS" dirty="0" smtClean="0"/>
          </a:p>
          <a:p>
            <a:pPr algn="just"/>
            <a:r>
              <a:rPr lang="vi-VN" dirty="0" smtClean="0"/>
              <a:t>Događaji </a:t>
            </a:r>
            <a:r>
              <a:rPr lang="vi-VN" dirty="0"/>
              <a:t>omogućavaju klasama ili objektima da obavestave druge klase ili objekte kada se nešto od nekog interesa desilo</a:t>
            </a:r>
            <a:r>
              <a:rPr lang="vi-VN" dirty="0" smtClean="0"/>
              <a:t>.</a:t>
            </a:r>
            <a:endParaRPr lang="sr-Latn-RS" dirty="0" smtClean="0"/>
          </a:p>
          <a:p>
            <a:pPr algn="just"/>
            <a:r>
              <a:rPr lang="vi-VN" dirty="0" smtClean="0"/>
              <a:t>Klasa </a:t>
            </a:r>
            <a:r>
              <a:rPr lang="vi-VN" dirty="0"/>
              <a:t>koja okida događaj se zove generator događaja (</a:t>
            </a:r>
            <a:r>
              <a:rPr lang="vi-VN" i="1" dirty="0"/>
              <a:t>eng. </a:t>
            </a:r>
            <a:r>
              <a:rPr lang="vi-VN" i="1" dirty="0">
                <a:solidFill>
                  <a:srgbClr val="0161FD"/>
                </a:solidFill>
              </a:rPr>
              <a:t>publisher</a:t>
            </a:r>
            <a:r>
              <a:rPr lang="vi-VN" dirty="0"/>
              <a:t>) a klasa koja obrađuje (hendluje, </a:t>
            </a:r>
            <a:r>
              <a:rPr lang="vi-VN" i="1" dirty="0"/>
              <a:t>eng. </a:t>
            </a:r>
            <a:r>
              <a:rPr lang="vi-VN" i="1" dirty="0">
                <a:solidFill>
                  <a:srgbClr val="0161FD"/>
                </a:solidFill>
              </a:rPr>
              <a:t>handle</a:t>
            </a:r>
            <a:r>
              <a:rPr lang="vi-VN" dirty="0"/>
              <a:t>) događaj naziva se pretplatnik (</a:t>
            </a:r>
            <a:r>
              <a:rPr lang="vi-VN" i="1" dirty="0"/>
              <a:t>eng. </a:t>
            </a:r>
            <a:r>
              <a:rPr lang="vi-VN" i="1" dirty="0">
                <a:solidFill>
                  <a:srgbClr val="0161FD"/>
                </a:solidFill>
              </a:rPr>
              <a:t>subscriber</a:t>
            </a:r>
            <a:r>
              <a:rPr lang="vi-VN" dirty="0"/>
              <a:t>). </a:t>
            </a:r>
            <a:endParaRPr lang="sr-Latn-RS" dirty="0" smtClean="0"/>
          </a:p>
          <a:p>
            <a:pPr algn="just"/>
            <a:r>
              <a:rPr lang="vi-VN" dirty="0" smtClean="0"/>
              <a:t>Generator </a:t>
            </a:r>
            <a:r>
              <a:rPr lang="vi-VN" dirty="0"/>
              <a:t>događaja određuje kada će neki događaj da se desi. </a:t>
            </a:r>
            <a:endParaRPr lang="sr-Latn-RS" dirty="0" smtClean="0"/>
          </a:p>
          <a:p>
            <a:pPr algn="just"/>
            <a:r>
              <a:rPr lang="vi-VN" dirty="0" smtClean="0"/>
              <a:t>Pretplatnik </a:t>
            </a:r>
            <a:r>
              <a:rPr lang="vi-VN" dirty="0"/>
              <a:t>određuje koja će se akcija izvršiti kao odgovor na generisani događaj. </a:t>
            </a:r>
          </a:p>
          <a:p>
            <a:pPr algn="just"/>
            <a:r>
              <a:rPr lang="vi-VN" dirty="0" smtClean="0"/>
              <a:t>Događaj </a:t>
            </a:r>
            <a:r>
              <a:rPr lang="vi-VN" dirty="0"/>
              <a:t>može da ima više pretplatnika. Pretplatnik može da opsluži više generatora događaja. Događaj koji nema pretplatnika nikada se ne podiže. U .NET-u događaji su bazirani na delegat </a:t>
            </a:r>
            <a:r>
              <a:rPr lang="vi-VN" dirty="0">
                <a:solidFill>
                  <a:srgbClr val="0161FD"/>
                </a:solidFill>
                <a:latin typeface="Consolas" panose="020B0609020204030204" pitchFamily="49" charset="0"/>
              </a:rPr>
              <a:t>EventHandler</a:t>
            </a:r>
            <a:r>
              <a:rPr lang="vi-VN" sz="2600" dirty="0">
                <a:solidFill>
                  <a:srgbClr val="0161FD"/>
                </a:solidFill>
              </a:rPr>
              <a:t> </a:t>
            </a:r>
            <a:r>
              <a:rPr lang="vi-VN" dirty="0"/>
              <a:t>i osnovnu klasu </a:t>
            </a:r>
            <a:r>
              <a:rPr lang="vi-VN" dirty="0">
                <a:solidFill>
                  <a:srgbClr val="0161FD"/>
                </a:solidFill>
                <a:latin typeface="Consolas" panose="020B0609020204030204" pitchFamily="49" charset="0"/>
              </a:rPr>
              <a:t>EventArgs</a:t>
            </a:r>
            <a:r>
              <a:rPr lang="vi-VN" dirty="0"/>
              <a:t>.</a:t>
            </a:r>
            <a:endParaRPr lang="en-US"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84"/>
          <a:stretch/>
        </p:blipFill>
        <p:spPr bwMode="auto">
          <a:xfrm>
            <a:off x="152400" y="6334447"/>
            <a:ext cx="8539843" cy="371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698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13</a:t>
            </a:fld>
            <a:endParaRPr lang="en-US"/>
          </a:p>
        </p:txBody>
      </p:sp>
      <p:sp>
        <p:nvSpPr>
          <p:cNvPr id="6" name="Title 1"/>
          <p:cNvSpPr>
            <a:spLocks noGrp="1"/>
          </p:cNvSpPr>
          <p:nvPr>
            <p:ph type="title"/>
          </p:nvPr>
        </p:nvSpPr>
        <p:spPr>
          <a:xfrm>
            <a:off x="457200" y="274638"/>
            <a:ext cx="7467600" cy="411162"/>
          </a:xfrm>
        </p:spPr>
        <p:txBody>
          <a:bodyPr>
            <a:normAutofit fontScale="90000"/>
          </a:bodyPr>
          <a:lstStyle/>
          <a:p>
            <a:r>
              <a:rPr lang="en-US" dirty="0" err="1" smtClean="0"/>
              <a:t>Doga</a:t>
            </a:r>
            <a:r>
              <a:rPr lang="sr-Latn-RS" dirty="0" smtClean="0"/>
              <a:t>đaji (</a:t>
            </a:r>
            <a:r>
              <a:rPr lang="sr-Latn-RS" cap="none" dirty="0" smtClean="0">
                <a:solidFill>
                  <a:srgbClr val="0161FD"/>
                </a:solidFill>
              </a:rPr>
              <a:t>events</a:t>
            </a:r>
            <a:r>
              <a:rPr lang="sr-Latn-RS" dirty="0" smtClean="0"/>
              <a:t>) - primeri</a:t>
            </a:r>
            <a:endParaRPr lang="en-US" dirty="0"/>
          </a:p>
        </p:txBody>
      </p:sp>
      <p:sp>
        <p:nvSpPr>
          <p:cNvPr id="7" name="Content Placeholder 2"/>
          <p:cNvSpPr>
            <a:spLocks noGrp="1"/>
          </p:cNvSpPr>
          <p:nvPr>
            <p:ph sz="quarter" idx="1"/>
          </p:nvPr>
        </p:nvSpPr>
        <p:spPr>
          <a:xfrm>
            <a:off x="228600" y="762000"/>
            <a:ext cx="7924800" cy="5711952"/>
          </a:xfrm>
        </p:spPr>
        <p:txBody>
          <a:bodyPr>
            <a:normAutofit fontScale="85000" lnSpcReduction="20000"/>
          </a:bodyPr>
          <a:lstStyle/>
          <a:p>
            <a:pPr algn="just"/>
            <a:r>
              <a:rPr lang="vi-VN" dirty="0" smtClean="0"/>
              <a:t>Kada </a:t>
            </a:r>
            <a:r>
              <a:rPr lang="vi-VN" dirty="0"/>
              <a:t>kliknete na neko dugme (</a:t>
            </a:r>
            <a:r>
              <a:rPr lang="vi-VN" i="1" dirty="0"/>
              <a:t>eng. button</a:t>
            </a:r>
            <a:r>
              <a:rPr lang="vi-VN" dirty="0"/>
              <a:t>) na formi (</a:t>
            </a:r>
            <a:r>
              <a:rPr lang="vi-VN" i="1" dirty="0"/>
              <a:t>eng. form</a:t>
            </a:r>
            <a:r>
              <a:rPr lang="vi-VN" dirty="0"/>
              <a:t>) aktivira će se događaj </a:t>
            </a:r>
            <a:r>
              <a:rPr lang="vi-VN" i="1" dirty="0">
                <a:solidFill>
                  <a:srgbClr val="0161FD"/>
                </a:solidFill>
              </a:rPr>
              <a:t>Click</a:t>
            </a:r>
            <a:r>
              <a:rPr lang="vi-VN" dirty="0">
                <a:solidFill>
                  <a:srgbClr val="0161FD"/>
                </a:solidFill>
              </a:rPr>
              <a:t> </a:t>
            </a:r>
            <a:r>
              <a:rPr lang="vi-VN" dirty="0"/>
              <a:t>a kao rezultat tog događaja desiće se neka akcija (npr. pojaviće se </a:t>
            </a:r>
            <a:r>
              <a:rPr lang="vi-VN" i="1" dirty="0"/>
              <a:t>MessageBox</a:t>
            </a:r>
            <a:r>
              <a:rPr lang="vi-VN" dirty="0"/>
              <a:t> sa nekom porukom). Aplikacija detektuje da je korisnik pritisnuo dugme, to dugme na koje je korisnik kliknuo podiže događaj </a:t>
            </a:r>
            <a:r>
              <a:rPr lang="vi-VN" i="1" dirty="0">
                <a:solidFill>
                  <a:srgbClr val="0161FD"/>
                </a:solidFill>
              </a:rPr>
              <a:t>Click</a:t>
            </a:r>
            <a:r>
              <a:rPr lang="vi-VN" dirty="0"/>
              <a:t> a taj događaj izvršava neko parče koda koje je programer napisao (npr. poziva se </a:t>
            </a:r>
            <a:r>
              <a:rPr lang="vi-VN" i="1" dirty="0"/>
              <a:t>MessageBox</a:t>
            </a:r>
            <a:r>
              <a:rPr lang="vi-VN" dirty="0"/>
              <a:t> sa nekom tekstualnom porukom). </a:t>
            </a:r>
            <a:endParaRPr lang="sr-Latn-RS" dirty="0" smtClean="0"/>
          </a:p>
          <a:p>
            <a:pPr algn="just"/>
            <a:r>
              <a:rPr lang="vi-VN" dirty="0" smtClean="0"/>
              <a:t>Prilikom </a:t>
            </a:r>
            <a:r>
              <a:rPr lang="vi-VN" dirty="0"/>
              <a:t>zatvaranja forme može se izvršiti deo koda koji je dodeljen događaju </a:t>
            </a:r>
            <a:r>
              <a:rPr lang="vi-VN" i="1" dirty="0">
                <a:solidFill>
                  <a:srgbClr val="0161FD"/>
                </a:solidFill>
              </a:rPr>
              <a:t>Closing</a:t>
            </a:r>
            <a:r>
              <a:rPr lang="vi-VN" dirty="0">
                <a:solidFill>
                  <a:srgbClr val="0161FD"/>
                </a:solidFill>
              </a:rPr>
              <a:t> </a:t>
            </a:r>
            <a:r>
              <a:rPr lang="vi-VN" dirty="0"/>
              <a:t>i pitati korisnika preko dijaloga da li je siguran sa akcijom zatvaranja forme. </a:t>
            </a:r>
            <a:endParaRPr lang="sr-Latn-RS" dirty="0" smtClean="0"/>
          </a:p>
          <a:p>
            <a:pPr algn="just"/>
            <a:r>
              <a:rPr lang="vi-VN" dirty="0" smtClean="0"/>
              <a:t>Visual </a:t>
            </a:r>
            <a:r>
              <a:rPr lang="vi-VN" dirty="0"/>
              <a:t>Studio automatski, nakon klika na </a:t>
            </a:r>
            <a:r>
              <a:rPr lang="vi-VN" i="1" dirty="0"/>
              <a:t>button</a:t>
            </a:r>
            <a:r>
              <a:rPr lang="vi-VN" dirty="0"/>
              <a:t>, kreira metodu koja obrađuje događaj </a:t>
            </a:r>
            <a:r>
              <a:rPr lang="vi-VN" i="1" dirty="0">
                <a:solidFill>
                  <a:srgbClr val="0161FD"/>
                </a:solidFill>
              </a:rPr>
              <a:t>Click</a:t>
            </a:r>
            <a:r>
              <a:rPr lang="vi-VN" dirty="0">
                <a:solidFill>
                  <a:srgbClr val="0161FD"/>
                </a:solidFill>
              </a:rPr>
              <a:t> </a:t>
            </a:r>
            <a:r>
              <a:rPr lang="vi-VN" dirty="0"/>
              <a:t>i automatski je dodeljuje tom događaju. </a:t>
            </a:r>
            <a:endParaRPr lang="sr-Latn-RS" dirty="0" smtClean="0"/>
          </a:p>
          <a:p>
            <a:pPr algn="just"/>
            <a:r>
              <a:rPr lang="vi-VN" dirty="0" smtClean="0"/>
              <a:t>Na </a:t>
            </a:r>
            <a:r>
              <a:rPr lang="vi-VN" dirty="0"/>
              <a:t>panelu za svojstva (</a:t>
            </a:r>
            <a:r>
              <a:rPr lang="vi-VN" i="1" dirty="0"/>
              <a:t>eng. Properties panel</a:t>
            </a:r>
            <a:r>
              <a:rPr lang="vi-VN" dirty="0"/>
              <a:t>) koji se odnosi na događaje moguće je videti sve događaje koje podržava neka .NET kontrola nakon što je ona odabrana. Klikom na neki događaj iz liste, automatski se generiše metoda koja opslužuje (hendluje) izabrani događaj. Programeru ostaje samo da popuni tu metodu potrebnim kodom. Naravno moguće je direktno u kodu hendlovati neki događaj bez posezanjem za panelom svojstva. Upotreba događaja nije svedena samo na aplikacije sa grafičko korisničkim interfejsom. Događaji omogućavaju da se izvrši neki kod kada se neki događaj desi. Zbog toga događaji su usko vezani sa delegatima. Za kreiranje događaja koristi se ključna reč </a:t>
            </a:r>
            <a:r>
              <a:rPr lang="vi-VN" dirty="0">
                <a:solidFill>
                  <a:srgbClr val="0161FD"/>
                </a:solidFill>
                <a:latin typeface="Consolas" panose="020B0609020204030204" pitchFamily="49" charset="0"/>
              </a:rPr>
              <a:t>event</a:t>
            </a:r>
            <a:r>
              <a:rPr lang="vi-VN" dirty="0"/>
              <a:t>. </a:t>
            </a:r>
            <a:endParaRPr lang="sr-Latn-RS" dirty="0" smtClean="0"/>
          </a:p>
        </p:txBody>
      </p:sp>
    </p:spTree>
    <p:extLst>
      <p:ext uri="{BB962C8B-B14F-4D97-AF65-F5344CB8AC3E}">
        <p14:creationId xmlns:p14="http://schemas.microsoft.com/office/powerpoint/2010/main" val="1197948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14</a:t>
            </a:fld>
            <a:endParaRPr lang="en-US"/>
          </a:p>
        </p:txBody>
      </p:sp>
      <p:sp>
        <p:nvSpPr>
          <p:cNvPr id="6" name="Title 1"/>
          <p:cNvSpPr>
            <a:spLocks noGrp="1"/>
          </p:cNvSpPr>
          <p:nvPr>
            <p:ph type="title"/>
          </p:nvPr>
        </p:nvSpPr>
        <p:spPr>
          <a:xfrm>
            <a:off x="457200" y="274638"/>
            <a:ext cx="7467600" cy="411162"/>
          </a:xfrm>
        </p:spPr>
        <p:txBody>
          <a:bodyPr>
            <a:normAutofit fontScale="90000"/>
          </a:bodyPr>
          <a:lstStyle/>
          <a:p>
            <a:r>
              <a:rPr lang="en-US" dirty="0" err="1" smtClean="0"/>
              <a:t>Doga</a:t>
            </a:r>
            <a:r>
              <a:rPr lang="sr-Latn-RS" dirty="0" smtClean="0"/>
              <a:t>đaji (</a:t>
            </a:r>
            <a:r>
              <a:rPr lang="sr-Latn-RS" cap="none" dirty="0" smtClean="0">
                <a:solidFill>
                  <a:srgbClr val="0161FD"/>
                </a:solidFill>
              </a:rPr>
              <a:t>events</a:t>
            </a:r>
            <a:r>
              <a:rPr lang="sr-Latn-RS" dirty="0" smtClean="0"/>
              <a:t>) - primeri</a:t>
            </a:r>
            <a:endParaRPr 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61" y="685800"/>
            <a:ext cx="7640839" cy="6046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3570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15</a:t>
            </a:fld>
            <a:endParaRPr lang="en-US"/>
          </a:p>
        </p:txBody>
      </p:sp>
      <p:sp>
        <p:nvSpPr>
          <p:cNvPr id="6" name="Title 1"/>
          <p:cNvSpPr>
            <a:spLocks noGrp="1"/>
          </p:cNvSpPr>
          <p:nvPr>
            <p:ph type="title"/>
          </p:nvPr>
        </p:nvSpPr>
        <p:spPr>
          <a:xfrm>
            <a:off x="457200" y="274638"/>
            <a:ext cx="7467600" cy="411162"/>
          </a:xfrm>
        </p:spPr>
        <p:txBody>
          <a:bodyPr>
            <a:normAutofit fontScale="90000"/>
          </a:bodyPr>
          <a:lstStyle/>
          <a:p>
            <a:r>
              <a:rPr lang="en-US" dirty="0" err="1" smtClean="0"/>
              <a:t>Doga</a:t>
            </a:r>
            <a:r>
              <a:rPr lang="sr-Latn-RS" dirty="0" smtClean="0"/>
              <a:t>đaji (</a:t>
            </a:r>
            <a:r>
              <a:rPr lang="sr-Latn-RS" cap="none" dirty="0" smtClean="0">
                <a:solidFill>
                  <a:srgbClr val="0161FD"/>
                </a:solidFill>
              </a:rPr>
              <a:t>events</a:t>
            </a:r>
            <a:r>
              <a:rPr lang="sr-Latn-RS" dirty="0" smtClean="0"/>
              <a:t>) - primeri</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739" y="838200"/>
            <a:ext cx="6739407"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0356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16</a:t>
            </a:fld>
            <a:endParaRPr lang="en-US"/>
          </a:p>
        </p:txBody>
      </p:sp>
      <p:sp>
        <p:nvSpPr>
          <p:cNvPr id="6" name="Title 1"/>
          <p:cNvSpPr>
            <a:spLocks noGrp="1"/>
          </p:cNvSpPr>
          <p:nvPr>
            <p:ph type="title"/>
          </p:nvPr>
        </p:nvSpPr>
        <p:spPr>
          <a:xfrm>
            <a:off x="457200" y="274638"/>
            <a:ext cx="7467600" cy="411162"/>
          </a:xfrm>
        </p:spPr>
        <p:txBody>
          <a:bodyPr>
            <a:normAutofit fontScale="90000"/>
          </a:bodyPr>
          <a:lstStyle/>
          <a:p>
            <a:r>
              <a:rPr lang="en-US" dirty="0" err="1" smtClean="0"/>
              <a:t>Doga</a:t>
            </a:r>
            <a:r>
              <a:rPr lang="sr-Latn-RS" dirty="0" smtClean="0"/>
              <a:t>đaji (</a:t>
            </a:r>
            <a:r>
              <a:rPr lang="sr-Latn-RS" cap="none" dirty="0" smtClean="0">
                <a:solidFill>
                  <a:srgbClr val="0161FD"/>
                </a:solidFill>
              </a:rPr>
              <a:t>events</a:t>
            </a:r>
            <a:r>
              <a:rPr lang="sr-Latn-RS" dirty="0" smtClean="0"/>
              <a:t>) - primeri</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09600"/>
            <a:ext cx="6181725" cy="5930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60286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17</a:t>
            </a:fld>
            <a:endParaRPr lang="en-US"/>
          </a:p>
        </p:txBody>
      </p:sp>
      <p:sp>
        <p:nvSpPr>
          <p:cNvPr id="6" name="Title 1"/>
          <p:cNvSpPr>
            <a:spLocks noGrp="1"/>
          </p:cNvSpPr>
          <p:nvPr>
            <p:ph type="title"/>
          </p:nvPr>
        </p:nvSpPr>
        <p:spPr>
          <a:xfrm>
            <a:off x="457200" y="274638"/>
            <a:ext cx="7467600" cy="411162"/>
          </a:xfrm>
        </p:spPr>
        <p:txBody>
          <a:bodyPr>
            <a:normAutofit fontScale="90000"/>
          </a:bodyPr>
          <a:lstStyle/>
          <a:p>
            <a:r>
              <a:rPr lang="en-US" dirty="0" err="1" smtClean="0"/>
              <a:t>Doga</a:t>
            </a:r>
            <a:r>
              <a:rPr lang="sr-Latn-RS" dirty="0" smtClean="0"/>
              <a:t>đaji (</a:t>
            </a:r>
            <a:r>
              <a:rPr lang="sr-Latn-RS" cap="none" dirty="0" smtClean="0">
                <a:solidFill>
                  <a:srgbClr val="0161FD"/>
                </a:solidFill>
              </a:rPr>
              <a:t>events</a:t>
            </a:r>
            <a:r>
              <a:rPr lang="sr-Latn-RS" dirty="0" smtClean="0"/>
              <a:t>) - primeri</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7857"/>
            <a:ext cx="8439150" cy="4748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3079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Prenos</a:t>
            </a:r>
            <a:r>
              <a:rPr lang="en-US" dirty="0" smtClean="0"/>
              <a:t> </a:t>
            </a:r>
            <a:r>
              <a:rPr lang="en-US" dirty="0" err="1" smtClean="0"/>
              <a:t>parametara</a:t>
            </a:r>
            <a:r>
              <a:rPr lang="en-US" dirty="0" smtClean="0"/>
              <a:t> </a:t>
            </a:r>
            <a:r>
              <a:rPr lang="en-US" dirty="0" err="1" smtClean="0"/>
              <a:t>funkciji</a:t>
            </a:r>
            <a:endParaRPr lang="en-US" dirty="0"/>
          </a:p>
        </p:txBody>
      </p:sp>
      <p:sp>
        <p:nvSpPr>
          <p:cNvPr id="3" name="Content Placeholder 2"/>
          <p:cNvSpPr>
            <a:spLocks noGrp="1"/>
          </p:cNvSpPr>
          <p:nvPr>
            <p:ph sz="quarter" idx="1"/>
          </p:nvPr>
        </p:nvSpPr>
        <p:spPr/>
        <p:txBody>
          <a:bodyPr/>
          <a:lstStyle/>
          <a:p>
            <a:r>
              <a:rPr lang="en-US" dirty="0" err="1" smtClean="0">
                <a:solidFill>
                  <a:srgbClr val="0070C0"/>
                </a:solidFill>
              </a:rPr>
              <a:t>Vrednosni</a:t>
            </a:r>
            <a:r>
              <a:rPr lang="en-US" dirty="0" smtClean="0">
                <a:solidFill>
                  <a:srgbClr val="0070C0"/>
                </a:solidFill>
              </a:rPr>
              <a:t> </a:t>
            </a:r>
            <a:r>
              <a:rPr lang="en-US" dirty="0" err="1" smtClean="0">
                <a:solidFill>
                  <a:srgbClr val="0070C0"/>
                </a:solidFill>
              </a:rPr>
              <a:t>tipovi</a:t>
            </a:r>
            <a:endParaRPr lang="en-US" dirty="0" smtClean="0">
              <a:solidFill>
                <a:srgbClr val="0070C0"/>
              </a:solidFill>
            </a:endParaRPr>
          </a:p>
          <a:p>
            <a:pPr lvl="1"/>
            <a:r>
              <a:rPr lang="en-US" dirty="0" err="1" smtClean="0"/>
              <a:t>Prenos</a:t>
            </a:r>
            <a:r>
              <a:rPr lang="en-US" dirty="0" smtClean="0"/>
              <a:t> </a:t>
            </a:r>
            <a:r>
              <a:rPr lang="en-US" dirty="0" err="1" smtClean="0"/>
              <a:t>vrednosnog</a:t>
            </a:r>
            <a:r>
              <a:rPr lang="en-US" dirty="0" smtClean="0"/>
              <a:t> </a:t>
            </a:r>
            <a:r>
              <a:rPr lang="en-US" dirty="0" err="1" smtClean="0"/>
              <a:t>tipa</a:t>
            </a:r>
            <a:r>
              <a:rPr lang="en-US" dirty="0" smtClean="0"/>
              <a:t> </a:t>
            </a:r>
            <a:r>
              <a:rPr lang="en-US" dirty="0" err="1" smtClean="0"/>
              <a:t>po</a:t>
            </a:r>
            <a:r>
              <a:rPr lang="en-US" dirty="0" smtClean="0"/>
              <a:t> </a:t>
            </a:r>
            <a:r>
              <a:rPr lang="en-US" dirty="0" err="1" smtClean="0"/>
              <a:t>vrednosti</a:t>
            </a:r>
            <a:endParaRPr lang="en-US" dirty="0" smtClean="0"/>
          </a:p>
          <a:p>
            <a:pPr lvl="1"/>
            <a:r>
              <a:rPr lang="en-US" dirty="0" err="1"/>
              <a:t>Prenos</a:t>
            </a:r>
            <a:r>
              <a:rPr lang="en-US" dirty="0"/>
              <a:t> </a:t>
            </a:r>
            <a:r>
              <a:rPr lang="en-US" dirty="0" err="1"/>
              <a:t>vrednosnog</a:t>
            </a:r>
            <a:r>
              <a:rPr lang="en-US" dirty="0"/>
              <a:t> </a:t>
            </a:r>
            <a:r>
              <a:rPr lang="en-US" dirty="0" err="1"/>
              <a:t>tipa</a:t>
            </a:r>
            <a:r>
              <a:rPr lang="en-US" dirty="0"/>
              <a:t> </a:t>
            </a:r>
            <a:r>
              <a:rPr lang="en-US" dirty="0" err="1"/>
              <a:t>po</a:t>
            </a:r>
            <a:r>
              <a:rPr lang="en-US" dirty="0"/>
              <a:t> </a:t>
            </a:r>
            <a:r>
              <a:rPr lang="en-US" dirty="0" err="1" smtClean="0"/>
              <a:t>referenci</a:t>
            </a:r>
            <a:endParaRPr lang="en-US" dirty="0" smtClean="0"/>
          </a:p>
          <a:p>
            <a:endParaRPr lang="en-US" dirty="0" smtClean="0"/>
          </a:p>
          <a:p>
            <a:r>
              <a:rPr lang="en-US" dirty="0" err="1" smtClean="0">
                <a:solidFill>
                  <a:srgbClr val="FF0000"/>
                </a:solidFill>
              </a:rPr>
              <a:t>Referentni</a:t>
            </a:r>
            <a:r>
              <a:rPr lang="en-US" dirty="0" smtClean="0">
                <a:solidFill>
                  <a:srgbClr val="FF0000"/>
                </a:solidFill>
              </a:rPr>
              <a:t> </a:t>
            </a:r>
            <a:r>
              <a:rPr lang="en-US" dirty="0" err="1" smtClean="0">
                <a:solidFill>
                  <a:srgbClr val="FF0000"/>
                </a:solidFill>
              </a:rPr>
              <a:t>tipovi</a:t>
            </a:r>
            <a:endParaRPr lang="en-US" dirty="0">
              <a:solidFill>
                <a:srgbClr val="FF0000"/>
              </a:solidFill>
            </a:endParaRPr>
          </a:p>
          <a:p>
            <a:pPr lvl="1"/>
            <a:r>
              <a:rPr lang="en-US" dirty="0" err="1" smtClean="0"/>
              <a:t>Prenos</a:t>
            </a:r>
            <a:r>
              <a:rPr lang="en-US" dirty="0" smtClean="0"/>
              <a:t> </a:t>
            </a:r>
            <a:r>
              <a:rPr lang="en-US" dirty="0" err="1"/>
              <a:t>referentnog</a:t>
            </a:r>
            <a:r>
              <a:rPr lang="en-US" dirty="0"/>
              <a:t> </a:t>
            </a:r>
            <a:r>
              <a:rPr lang="en-US" dirty="0" err="1"/>
              <a:t>tipa</a:t>
            </a:r>
            <a:r>
              <a:rPr lang="en-US" dirty="0"/>
              <a:t> </a:t>
            </a:r>
            <a:r>
              <a:rPr lang="en-US" dirty="0" err="1"/>
              <a:t>po</a:t>
            </a:r>
            <a:r>
              <a:rPr lang="en-US" dirty="0"/>
              <a:t> </a:t>
            </a:r>
            <a:r>
              <a:rPr lang="en-US" dirty="0" err="1"/>
              <a:t>vrednosti</a:t>
            </a:r>
            <a:endParaRPr lang="en-US" dirty="0"/>
          </a:p>
          <a:p>
            <a:pPr lvl="1"/>
            <a:r>
              <a:rPr lang="en-US" dirty="0" err="1" smtClean="0"/>
              <a:t>Prenos</a:t>
            </a:r>
            <a:r>
              <a:rPr lang="en-US" dirty="0" smtClean="0"/>
              <a:t> </a:t>
            </a:r>
            <a:r>
              <a:rPr lang="en-US" dirty="0" err="1" smtClean="0"/>
              <a:t>referentnog</a:t>
            </a:r>
            <a:r>
              <a:rPr lang="en-US" dirty="0" smtClean="0"/>
              <a:t> </a:t>
            </a:r>
            <a:r>
              <a:rPr lang="en-US" dirty="0" err="1" smtClean="0"/>
              <a:t>tipa</a:t>
            </a:r>
            <a:r>
              <a:rPr lang="en-US" dirty="0" smtClean="0"/>
              <a:t> </a:t>
            </a:r>
            <a:r>
              <a:rPr lang="en-US" dirty="0" err="1"/>
              <a:t>po</a:t>
            </a:r>
            <a:r>
              <a:rPr lang="en-US" dirty="0"/>
              <a:t> </a:t>
            </a:r>
            <a:r>
              <a:rPr lang="en-US" dirty="0" err="1" smtClean="0"/>
              <a:t>referenci</a:t>
            </a:r>
            <a:endParaRPr lang="en-US" dirty="0"/>
          </a:p>
          <a:p>
            <a:endParaRPr lang="en-US" dirty="0" smtClean="0"/>
          </a:p>
        </p:txBody>
      </p:sp>
      <p:sp>
        <p:nvSpPr>
          <p:cNvPr id="4" name="Slide Number Placeholder 3"/>
          <p:cNvSpPr>
            <a:spLocks noGrp="1"/>
          </p:cNvSpPr>
          <p:nvPr>
            <p:ph type="sldNum" sz="quarter" idx="15"/>
          </p:nvPr>
        </p:nvSpPr>
        <p:spPr/>
        <p:txBody>
          <a:bodyPr/>
          <a:lstStyle/>
          <a:p>
            <a:fld id="{1F892EB0-757D-4136-A45B-8FF163726D92}" type="slidenum">
              <a:rPr lang="en-US" smtClean="0"/>
              <a:t>18</a:t>
            </a:fld>
            <a:endParaRPr lang="en-US"/>
          </a:p>
        </p:txBody>
      </p:sp>
    </p:spTree>
    <p:extLst>
      <p:ext uri="{BB962C8B-B14F-4D97-AF65-F5344CB8AC3E}">
        <p14:creationId xmlns:p14="http://schemas.microsoft.com/office/powerpoint/2010/main" val="476795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715962"/>
          </a:xfrm>
        </p:spPr>
        <p:txBody>
          <a:bodyPr/>
          <a:lstStyle/>
          <a:p>
            <a:r>
              <a:rPr lang="en-US" dirty="0" err="1" smtClean="0"/>
              <a:t>Prenos</a:t>
            </a:r>
            <a:r>
              <a:rPr lang="en-US" dirty="0" smtClean="0"/>
              <a:t> </a:t>
            </a:r>
            <a:r>
              <a:rPr lang="en-US" dirty="0" err="1" smtClean="0"/>
              <a:t>vrednosnog</a:t>
            </a:r>
            <a:r>
              <a:rPr lang="en-US" dirty="0" smtClean="0"/>
              <a:t> </a:t>
            </a:r>
            <a:r>
              <a:rPr lang="en-US" dirty="0" err="1" smtClean="0"/>
              <a:t>tipa</a:t>
            </a:r>
            <a:r>
              <a:rPr lang="en-US" dirty="0" smtClean="0"/>
              <a:t> </a:t>
            </a:r>
            <a:r>
              <a:rPr lang="en-US" dirty="0" err="1" smtClean="0"/>
              <a:t>po</a:t>
            </a:r>
            <a:r>
              <a:rPr lang="en-US" dirty="0" smtClean="0"/>
              <a:t> </a:t>
            </a:r>
            <a:r>
              <a:rPr lang="en-US" dirty="0" err="1" smtClean="0"/>
              <a:t>vrednosti</a:t>
            </a:r>
            <a:endParaRPr lang="en-US" dirty="0"/>
          </a:p>
        </p:txBody>
      </p:sp>
      <p:sp>
        <p:nvSpPr>
          <p:cNvPr id="4" name="Slide Number Placeholder 3"/>
          <p:cNvSpPr>
            <a:spLocks noGrp="1"/>
          </p:cNvSpPr>
          <p:nvPr>
            <p:ph type="sldNum" sz="quarter" idx="15"/>
          </p:nvPr>
        </p:nvSpPr>
        <p:spPr/>
        <p:txBody>
          <a:bodyPr/>
          <a:lstStyle/>
          <a:p>
            <a:fld id="{1F892EB0-757D-4136-A45B-8FF163726D92}" type="slidenum">
              <a:rPr lang="en-US" smtClean="0"/>
              <a:t>19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76300"/>
            <a:ext cx="6991350" cy="582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662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219200"/>
            <a:ext cx="8077200" cy="1219200"/>
          </a:xfrm>
        </p:spPr>
        <p:txBody>
          <a:bodyPr/>
          <a:lstStyle/>
          <a:p>
            <a:r>
              <a:rPr lang="sr-Latn-RS" dirty="0" smtClean="0"/>
              <a:t>Kratak osvrt na jezik </a:t>
            </a:r>
            <a:r>
              <a:rPr lang="sr-Latn-RS" i="1" dirty="0" smtClean="0"/>
              <a:t>Microsoft Visual C#</a:t>
            </a:r>
          </a:p>
          <a:p>
            <a:r>
              <a:rPr lang="sr-Latn-RS" dirty="0" smtClean="0"/>
              <a:t>Uvod u vizualno programiranje u </a:t>
            </a:r>
            <a:r>
              <a:rPr lang="sr-Latn-RS" i="1" dirty="0" smtClean="0"/>
              <a:t>Microsoft </a:t>
            </a:r>
            <a:r>
              <a:rPr lang="sr-Latn-RS" i="1" dirty="0"/>
              <a:t>Visual C#</a:t>
            </a:r>
            <a:endParaRPr lang="en-US" dirty="0"/>
          </a:p>
        </p:txBody>
      </p:sp>
      <p:sp>
        <p:nvSpPr>
          <p:cNvPr id="4" name="Slide Number Placeholder 3"/>
          <p:cNvSpPr>
            <a:spLocks noGrp="1"/>
          </p:cNvSpPr>
          <p:nvPr>
            <p:ph type="sldNum" sz="quarter" idx="15"/>
          </p:nvPr>
        </p:nvSpPr>
        <p:spPr/>
        <p:txBody>
          <a:bodyPr/>
          <a:lstStyle/>
          <a:p>
            <a:fld id="{1F892EB0-757D-4136-A45B-8FF163726D92}" type="slidenum">
              <a:rPr lang="en-US" smtClean="0"/>
              <a:t>2</a:t>
            </a:fld>
            <a:endParaRPr lang="en-US"/>
          </a:p>
        </p:txBody>
      </p:sp>
      <p:sp>
        <p:nvSpPr>
          <p:cNvPr id="6" name="Title 1"/>
          <p:cNvSpPr>
            <a:spLocks noGrp="1"/>
          </p:cNvSpPr>
          <p:nvPr>
            <p:ph type="title"/>
          </p:nvPr>
        </p:nvSpPr>
        <p:spPr>
          <a:xfrm>
            <a:off x="457200" y="274638"/>
            <a:ext cx="7467600" cy="411162"/>
          </a:xfrm>
        </p:spPr>
        <p:txBody>
          <a:bodyPr>
            <a:normAutofit fontScale="90000"/>
          </a:bodyPr>
          <a:lstStyle/>
          <a:p>
            <a:r>
              <a:rPr lang="sr-Latn-RS" dirty="0" smtClean="0"/>
              <a:t>Sadržaj</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0023" y="3357718"/>
            <a:ext cx="4145050" cy="771837"/>
          </a:xfrm>
          <a:prstGeom prst="rect">
            <a:avLst/>
          </a:prstGeom>
        </p:spPr>
      </p:pic>
    </p:spTree>
    <p:extLst>
      <p:ext uri="{BB962C8B-B14F-4D97-AF65-F5344CB8AC3E}">
        <p14:creationId xmlns:p14="http://schemas.microsoft.com/office/powerpoint/2010/main" val="10978804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715962"/>
          </a:xfrm>
        </p:spPr>
        <p:txBody>
          <a:bodyPr/>
          <a:lstStyle/>
          <a:p>
            <a:r>
              <a:rPr lang="en-US" dirty="0" err="1" smtClean="0"/>
              <a:t>Prenos</a:t>
            </a:r>
            <a:r>
              <a:rPr lang="en-US" dirty="0" smtClean="0"/>
              <a:t> </a:t>
            </a:r>
            <a:r>
              <a:rPr lang="en-US" dirty="0" err="1" smtClean="0"/>
              <a:t>vrednosnog</a:t>
            </a:r>
            <a:r>
              <a:rPr lang="en-US" dirty="0" smtClean="0"/>
              <a:t> </a:t>
            </a:r>
            <a:r>
              <a:rPr lang="en-US" dirty="0" err="1" smtClean="0"/>
              <a:t>tipa</a:t>
            </a:r>
            <a:r>
              <a:rPr lang="en-US" dirty="0" smtClean="0"/>
              <a:t> </a:t>
            </a:r>
            <a:r>
              <a:rPr lang="en-US" dirty="0" err="1" smtClean="0"/>
              <a:t>po</a:t>
            </a:r>
            <a:r>
              <a:rPr lang="en-US" dirty="0" smtClean="0"/>
              <a:t> </a:t>
            </a:r>
            <a:r>
              <a:rPr lang="en-US" dirty="0" err="1" smtClean="0"/>
              <a:t>referenci</a:t>
            </a:r>
            <a:endParaRPr lang="en-US" dirty="0"/>
          </a:p>
        </p:txBody>
      </p:sp>
      <p:sp>
        <p:nvSpPr>
          <p:cNvPr id="4" name="Slide Number Placeholder 3"/>
          <p:cNvSpPr>
            <a:spLocks noGrp="1"/>
          </p:cNvSpPr>
          <p:nvPr>
            <p:ph type="sldNum" sz="quarter" idx="15"/>
          </p:nvPr>
        </p:nvSpPr>
        <p:spPr/>
        <p:txBody>
          <a:bodyPr/>
          <a:lstStyle/>
          <a:p>
            <a:fld id="{1F892EB0-757D-4136-A45B-8FF163726D92}" type="slidenum">
              <a:rPr lang="en-US" smtClean="0"/>
              <a:t>20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07533"/>
            <a:ext cx="7048500" cy="561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7284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715962"/>
          </a:xfrm>
        </p:spPr>
        <p:txBody>
          <a:bodyPr/>
          <a:lstStyle/>
          <a:p>
            <a:r>
              <a:rPr lang="en-US" dirty="0" err="1" smtClean="0"/>
              <a:t>Zamena</a:t>
            </a:r>
            <a:r>
              <a:rPr lang="en-US" dirty="0" smtClean="0"/>
              <a:t> </a:t>
            </a:r>
            <a:r>
              <a:rPr lang="en-US" dirty="0" err="1" smtClean="0"/>
              <a:t>dve</a:t>
            </a:r>
            <a:r>
              <a:rPr lang="en-US" dirty="0" smtClean="0"/>
              <a:t> </a:t>
            </a:r>
            <a:r>
              <a:rPr lang="en-US" dirty="0" err="1" smtClean="0"/>
              <a:t>vrednosti</a:t>
            </a:r>
            <a:endParaRPr lang="en-US" dirty="0"/>
          </a:p>
        </p:txBody>
      </p:sp>
      <p:sp>
        <p:nvSpPr>
          <p:cNvPr id="4" name="Slide Number Placeholder 3"/>
          <p:cNvSpPr>
            <a:spLocks noGrp="1"/>
          </p:cNvSpPr>
          <p:nvPr>
            <p:ph type="sldNum" sz="quarter" idx="15"/>
          </p:nvPr>
        </p:nvSpPr>
        <p:spPr/>
        <p:txBody>
          <a:bodyPr/>
          <a:lstStyle/>
          <a:p>
            <a:fld id="{1F892EB0-757D-4136-A45B-8FF163726D92}" type="slidenum">
              <a:rPr lang="en-US" smtClean="0"/>
              <a:t>21</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231900"/>
            <a:ext cx="395287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971800"/>
            <a:ext cx="5191125"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793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715962"/>
          </a:xfrm>
        </p:spPr>
        <p:txBody>
          <a:bodyPr/>
          <a:lstStyle/>
          <a:p>
            <a:r>
              <a:rPr lang="en-US" dirty="0" err="1" smtClean="0"/>
              <a:t>Prenos</a:t>
            </a:r>
            <a:r>
              <a:rPr lang="en-US" dirty="0" smtClean="0"/>
              <a:t> </a:t>
            </a:r>
            <a:r>
              <a:rPr lang="en-US" dirty="0" err="1" smtClean="0"/>
              <a:t>referentnog</a:t>
            </a:r>
            <a:r>
              <a:rPr lang="en-US" dirty="0" smtClean="0"/>
              <a:t> </a:t>
            </a:r>
            <a:r>
              <a:rPr lang="en-US" dirty="0" err="1" smtClean="0"/>
              <a:t>tipa</a:t>
            </a:r>
            <a:r>
              <a:rPr lang="en-US" dirty="0" smtClean="0"/>
              <a:t> </a:t>
            </a:r>
            <a:r>
              <a:rPr lang="en-US" dirty="0" err="1" smtClean="0"/>
              <a:t>po</a:t>
            </a:r>
            <a:r>
              <a:rPr lang="en-US" dirty="0" smtClean="0"/>
              <a:t> </a:t>
            </a:r>
            <a:r>
              <a:rPr lang="en-US" dirty="0" err="1" smtClean="0"/>
              <a:t>vrednosti</a:t>
            </a:r>
            <a:endParaRPr lang="en-US" dirty="0"/>
          </a:p>
        </p:txBody>
      </p:sp>
      <p:sp>
        <p:nvSpPr>
          <p:cNvPr id="4" name="Slide Number Placeholder 3"/>
          <p:cNvSpPr>
            <a:spLocks noGrp="1"/>
          </p:cNvSpPr>
          <p:nvPr>
            <p:ph type="sldNum" sz="quarter" idx="15"/>
          </p:nvPr>
        </p:nvSpPr>
        <p:spPr/>
        <p:txBody>
          <a:bodyPr/>
          <a:lstStyle/>
          <a:p>
            <a:fld id="{1F892EB0-757D-4136-A45B-8FF163726D92}" type="slidenum">
              <a:rPr lang="en-US" smtClean="0"/>
              <a:t>22</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990600"/>
            <a:ext cx="8915400" cy="4741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0483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715962"/>
          </a:xfrm>
        </p:spPr>
        <p:txBody>
          <a:bodyPr/>
          <a:lstStyle/>
          <a:p>
            <a:r>
              <a:rPr lang="en-US" dirty="0" err="1" smtClean="0"/>
              <a:t>Prenos</a:t>
            </a:r>
            <a:r>
              <a:rPr lang="en-US" dirty="0" smtClean="0"/>
              <a:t> </a:t>
            </a:r>
            <a:r>
              <a:rPr lang="en-US" dirty="0" err="1" smtClean="0"/>
              <a:t>referentnog</a:t>
            </a:r>
            <a:r>
              <a:rPr lang="en-US" dirty="0" smtClean="0"/>
              <a:t> </a:t>
            </a:r>
            <a:r>
              <a:rPr lang="en-US" dirty="0" err="1" smtClean="0"/>
              <a:t>tipa</a:t>
            </a:r>
            <a:r>
              <a:rPr lang="en-US" dirty="0" smtClean="0"/>
              <a:t> </a:t>
            </a:r>
            <a:r>
              <a:rPr lang="en-US" dirty="0" err="1" smtClean="0"/>
              <a:t>po</a:t>
            </a:r>
            <a:r>
              <a:rPr lang="en-US" dirty="0" smtClean="0"/>
              <a:t> </a:t>
            </a:r>
            <a:r>
              <a:rPr lang="en-US" dirty="0" err="1" smtClean="0"/>
              <a:t>referenci</a:t>
            </a:r>
            <a:endParaRPr lang="en-US" dirty="0"/>
          </a:p>
        </p:txBody>
      </p:sp>
      <p:sp>
        <p:nvSpPr>
          <p:cNvPr id="4" name="Slide Number Placeholder 3"/>
          <p:cNvSpPr>
            <a:spLocks noGrp="1"/>
          </p:cNvSpPr>
          <p:nvPr>
            <p:ph type="sldNum" sz="quarter" idx="15"/>
          </p:nvPr>
        </p:nvSpPr>
        <p:spPr/>
        <p:txBody>
          <a:bodyPr/>
          <a:lstStyle/>
          <a:p>
            <a:fld id="{1F892EB0-757D-4136-A45B-8FF163726D92}" type="slidenum">
              <a:rPr lang="en-US" smtClean="0"/>
              <a:t>23</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14400"/>
            <a:ext cx="8871470" cy="4927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1636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715962"/>
          </a:xfrm>
        </p:spPr>
        <p:txBody>
          <a:bodyPr/>
          <a:lstStyle/>
          <a:p>
            <a:r>
              <a:rPr lang="en-US" dirty="0" err="1" smtClean="0"/>
              <a:t>Zamena</a:t>
            </a:r>
            <a:r>
              <a:rPr lang="en-US" dirty="0" smtClean="0"/>
              <a:t> </a:t>
            </a:r>
            <a:r>
              <a:rPr lang="en-US" dirty="0" err="1" smtClean="0"/>
              <a:t>vrednosti</a:t>
            </a:r>
            <a:r>
              <a:rPr lang="en-US" dirty="0" smtClean="0"/>
              <a:t> </a:t>
            </a:r>
            <a:r>
              <a:rPr lang="en-US" dirty="0" err="1" smtClean="0"/>
              <a:t>dva</a:t>
            </a:r>
            <a:r>
              <a:rPr lang="en-US" dirty="0" smtClean="0"/>
              <a:t> </a:t>
            </a:r>
            <a:r>
              <a:rPr lang="en-US" dirty="0" err="1" smtClean="0"/>
              <a:t>stringa</a:t>
            </a:r>
            <a:endParaRPr lang="en-US" dirty="0"/>
          </a:p>
        </p:txBody>
      </p:sp>
      <p:sp>
        <p:nvSpPr>
          <p:cNvPr id="4" name="Slide Number Placeholder 3"/>
          <p:cNvSpPr>
            <a:spLocks noGrp="1"/>
          </p:cNvSpPr>
          <p:nvPr>
            <p:ph type="sldNum" sz="quarter" idx="15"/>
          </p:nvPr>
        </p:nvSpPr>
        <p:spPr/>
        <p:txBody>
          <a:bodyPr/>
          <a:lstStyle/>
          <a:p>
            <a:fld id="{1F892EB0-757D-4136-A45B-8FF163726D92}" type="slidenum">
              <a:rPr lang="en-US" smtClean="0"/>
              <a:t>24</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990600"/>
            <a:ext cx="7353300"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0746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sr-Latn-RS" dirty="0" smtClean="0"/>
              <a:t>Kreiranje projekta u VisualStudio</a:t>
            </a:r>
            <a:endParaRPr lang="en-US" dirty="0"/>
          </a:p>
        </p:txBody>
      </p:sp>
      <p:sp>
        <p:nvSpPr>
          <p:cNvPr id="4" name="Slide Number Placeholder 3"/>
          <p:cNvSpPr>
            <a:spLocks noGrp="1"/>
          </p:cNvSpPr>
          <p:nvPr>
            <p:ph type="sldNum" sz="quarter" idx="15"/>
          </p:nvPr>
        </p:nvSpPr>
        <p:spPr/>
        <p:txBody>
          <a:bodyPr/>
          <a:lstStyle/>
          <a:p>
            <a:fld id="{1F892EB0-757D-4136-A45B-8FF163726D92}" type="slidenum">
              <a:rPr lang="en-US" smtClean="0"/>
              <a:t>25</a:t>
            </a:fld>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914400"/>
            <a:ext cx="5257800" cy="1597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743199"/>
            <a:ext cx="5243513" cy="3638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895600" y="3276600"/>
            <a:ext cx="2590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362200" y="5638800"/>
            <a:ext cx="3124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820334" y="3335867"/>
            <a:ext cx="6096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399761" y="3593068"/>
            <a:ext cx="1582484" cy="369332"/>
          </a:xfrm>
          <a:prstGeom prst="rect">
            <a:avLst/>
          </a:prstGeom>
          <a:solidFill>
            <a:schemeClr val="accent3">
              <a:lumMod val="40000"/>
              <a:lumOff val="60000"/>
            </a:schemeClr>
          </a:solidFill>
        </p:spPr>
        <p:txBody>
          <a:bodyPr wrap="none" rtlCol="0">
            <a:spAutoFit/>
          </a:bodyPr>
          <a:lstStyle/>
          <a:p>
            <a:pPr algn="ctr"/>
            <a:r>
              <a:rPr lang="sr-Latn-RS" dirty="0" smtClean="0"/>
              <a:t>Izbor projekta</a:t>
            </a:r>
            <a:endParaRPr lang="en-US" sz="1400" dirty="0"/>
          </a:p>
        </p:txBody>
      </p:sp>
      <p:sp>
        <p:nvSpPr>
          <p:cNvPr id="14" name="Rectangle 13"/>
          <p:cNvSpPr/>
          <p:nvPr/>
        </p:nvSpPr>
        <p:spPr>
          <a:xfrm>
            <a:off x="1676400" y="1346200"/>
            <a:ext cx="2621756" cy="1608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43400" y="1354667"/>
            <a:ext cx="2489200" cy="203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24178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Novi </a:t>
            </a:r>
            <a:r>
              <a:rPr lang="en-US" dirty="0" err="1" smtClean="0"/>
              <a:t>projekat</a:t>
            </a:r>
            <a:endParaRPr lang="en-US" dirty="0"/>
          </a:p>
        </p:txBody>
      </p:sp>
      <p:sp>
        <p:nvSpPr>
          <p:cNvPr id="4" name="Slide Number Placeholder 3"/>
          <p:cNvSpPr>
            <a:spLocks noGrp="1"/>
          </p:cNvSpPr>
          <p:nvPr>
            <p:ph type="sldNum" sz="quarter" idx="15"/>
          </p:nvPr>
        </p:nvSpPr>
        <p:spPr/>
        <p:txBody>
          <a:bodyPr/>
          <a:lstStyle/>
          <a:p>
            <a:fld id="{1F892EB0-757D-4136-A45B-8FF163726D92}" type="slidenum">
              <a:rPr lang="en-US" smtClean="0"/>
              <a:t>26</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43" y="914400"/>
            <a:ext cx="8099664"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649243" y="2057400"/>
            <a:ext cx="1219200" cy="2971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754643" y="2286000"/>
            <a:ext cx="2717800" cy="14097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754644" y="3759200"/>
            <a:ext cx="2717799" cy="118533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020842" y="1710266"/>
            <a:ext cx="2497099" cy="309033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5540" y="5037667"/>
            <a:ext cx="1587294" cy="584775"/>
          </a:xfrm>
          <a:prstGeom prst="rect">
            <a:avLst/>
          </a:prstGeom>
          <a:solidFill>
            <a:schemeClr val="accent3">
              <a:lumMod val="40000"/>
              <a:lumOff val="60000"/>
            </a:schemeClr>
          </a:solidFill>
        </p:spPr>
        <p:txBody>
          <a:bodyPr wrap="none" rtlCol="0">
            <a:spAutoFit/>
          </a:bodyPr>
          <a:lstStyle/>
          <a:p>
            <a:pPr algn="ctr"/>
            <a:r>
              <a:rPr lang="sr-Latn-RS" dirty="0" smtClean="0"/>
              <a:t>Lista kontrola</a:t>
            </a:r>
          </a:p>
          <a:p>
            <a:pPr algn="ctr"/>
            <a:r>
              <a:rPr lang="sr-Latn-RS" sz="1400" dirty="0" smtClean="0"/>
              <a:t>Common controls</a:t>
            </a:r>
            <a:endParaRPr lang="en-US" sz="1400" dirty="0"/>
          </a:p>
        </p:txBody>
      </p:sp>
      <p:sp>
        <p:nvSpPr>
          <p:cNvPr id="17" name="TextBox 16"/>
          <p:cNvSpPr txBox="1"/>
          <p:nvPr/>
        </p:nvSpPr>
        <p:spPr>
          <a:xfrm>
            <a:off x="2037776" y="4431268"/>
            <a:ext cx="2480166" cy="369332"/>
          </a:xfrm>
          <a:prstGeom prst="rect">
            <a:avLst/>
          </a:prstGeom>
          <a:solidFill>
            <a:srgbClr val="92D050"/>
          </a:solidFill>
        </p:spPr>
        <p:txBody>
          <a:bodyPr wrap="none" rtlCol="0">
            <a:spAutoFit/>
          </a:bodyPr>
          <a:lstStyle/>
          <a:p>
            <a:pPr algn="ctr"/>
            <a:r>
              <a:rPr lang="sr-Latn-RS" dirty="0" smtClean="0"/>
              <a:t>Kreirana forma </a:t>
            </a:r>
            <a:r>
              <a:rPr lang="sr-Latn-RS" b="1" dirty="0" smtClean="0"/>
              <a:t>Form1</a:t>
            </a:r>
            <a:endParaRPr lang="en-US" b="1" dirty="0"/>
          </a:p>
        </p:txBody>
      </p:sp>
      <p:sp>
        <p:nvSpPr>
          <p:cNvPr id="18" name="TextBox 17"/>
          <p:cNvSpPr txBox="1"/>
          <p:nvPr/>
        </p:nvSpPr>
        <p:spPr>
          <a:xfrm>
            <a:off x="6897643" y="2886101"/>
            <a:ext cx="1941557" cy="369332"/>
          </a:xfrm>
          <a:prstGeom prst="rect">
            <a:avLst/>
          </a:prstGeom>
          <a:solidFill>
            <a:srgbClr val="00B0F0"/>
          </a:solidFill>
        </p:spPr>
        <p:txBody>
          <a:bodyPr wrap="none" rtlCol="0">
            <a:spAutoFit/>
          </a:bodyPr>
          <a:lstStyle/>
          <a:p>
            <a:pPr algn="ctr"/>
            <a:r>
              <a:rPr lang="sr-Latn-RS" dirty="0" smtClean="0"/>
              <a:t>Solution Explorer</a:t>
            </a:r>
            <a:endParaRPr lang="en-US" dirty="0"/>
          </a:p>
        </p:txBody>
      </p:sp>
      <p:sp>
        <p:nvSpPr>
          <p:cNvPr id="19" name="TextBox 18"/>
          <p:cNvSpPr txBox="1"/>
          <p:nvPr/>
        </p:nvSpPr>
        <p:spPr>
          <a:xfrm>
            <a:off x="7602964" y="4259301"/>
            <a:ext cx="1236236" cy="369332"/>
          </a:xfrm>
          <a:prstGeom prst="rect">
            <a:avLst/>
          </a:prstGeom>
          <a:solidFill>
            <a:srgbClr val="FFC000"/>
          </a:solidFill>
        </p:spPr>
        <p:txBody>
          <a:bodyPr wrap="none" rtlCol="0">
            <a:spAutoFit/>
          </a:bodyPr>
          <a:lstStyle/>
          <a:p>
            <a:pPr algn="ctr"/>
            <a:r>
              <a:rPr lang="sr-Latn-RS" dirty="0" smtClean="0"/>
              <a:t>Properties</a:t>
            </a:r>
            <a:endParaRPr lang="en-US" dirty="0"/>
          </a:p>
        </p:txBody>
      </p:sp>
    </p:spTree>
    <p:extLst>
      <p:ext uri="{BB962C8B-B14F-4D97-AF65-F5344CB8AC3E}">
        <p14:creationId xmlns:p14="http://schemas.microsoft.com/office/powerpoint/2010/main" val="22492535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27</a:t>
            </a:fld>
            <a:endParaRPr lang="en-US"/>
          </a:p>
        </p:txBody>
      </p:sp>
      <p:sp>
        <p:nvSpPr>
          <p:cNvPr id="6" name="Rectangle 51"/>
          <p:cNvSpPr>
            <a:spLocks noChangeArrowheads="1"/>
          </p:cNvSpPr>
          <p:nvPr/>
        </p:nvSpPr>
        <p:spPr bwMode="auto">
          <a:xfrm>
            <a:off x="914400" y="1143000"/>
            <a:ext cx="2362200" cy="609600"/>
          </a:xfrm>
          <a:prstGeom prst="rect">
            <a:avLst/>
          </a:prstGeom>
          <a:gradFill rotWithShape="0">
            <a:gsLst>
              <a:gs pos="0">
                <a:srgbClr val="99CCFF">
                  <a:gamma/>
                  <a:tint val="4314"/>
                  <a:invGamma/>
                </a:srgbClr>
              </a:gs>
              <a:gs pos="100000">
                <a:srgbClr val="99CCFF"/>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dirty="0"/>
              <a:t>1. </a:t>
            </a:r>
            <a:r>
              <a:rPr lang="en-US" altLang="en-US" sz="1600" b="1" dirty="0" err="1"/>
              <a:t>Form1</a:t>
            </a:r>
            <a:r>
              <a:rPr lang="en-US" altLang="en-US" sz="1600" b="1" dirty="0"/>
              <a:t> Show</a:t>
            </a:r>
          </a:p>
        </p:txBody>
      </p:sp>
      <p:sp>
        <p:nvSpPr>
          <p:cNvPr id="7" name="Rectangle 52"/>
          <p:cNvSpPr>
            <a:spLocks noChangeArrowheads="1"/>
          </p:cNvSpPr>
          <p:nvPr/>
        </p:nvSpPr>
        <p:spPr bwMode="auto">
          <a:xfrm>
            <a:off x="914400" y="1905000"/>
            <a:ext cx="2438400" cy="457200"/>
          </a:xfrm>
          <a:prstGeom prst="rect">
            <a:avLst/>
          </a:prstGeom>
          <a:gradFill rotWithShape="0">
            <a:gsLst>
              <a:gs pos="0">
                <a:srgbClr val="DDDDDD">
                  <a:gamma/>
                  <a:tint val="4314"/>
                  <a:invGamma/>
                </a:srgbClr>
              </a:gs>
              <a:gs pos="100000">
                <a:srgbClr val="DDDDDD"/>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dirty="0">
                <a:solidFill>
                  <a:srgbClr val="3333CC"/>
                </a:solidFill>
              </a:rPr>
              <a:t>2. </a:t>
            </a:r>
            <a:r>
              <a:rPr lang="en-US" altLang="en-US" sz="1600" b="1" dirty="0" err="1">
                <a:solidFill>
                  <a:srgbClr val="3333CC"/>
                </a:solidFill>
              </a:rPr>
              <a:t>Form1</a:t>
            </a:r>
            <a:r>
              <a:rPr lang="en-US" altLang="en-US" sz="1600" b="1" dirty="0">
                <a:solidFill>
                  <a:srgbClr val="3333CC"/>
                </a:solidFill>
              </a:rPr>
              <a:t> Load</a:t>
            </a:r>
            <a:endParaRPr lang="en-US" altLang="en-US" sz="1600" b="1" dirty="0"/>
          </a:p>
        </p:txBody>
      </p:sp>
      <p:sp>
        <p:nvSpPr>
          <p:cNvPr id="8" name="Rectangle 53"/>
          <p:cNvSpPr>
            <a:spLocks noChangeArrowheads="1"/>
          </p:cNvSpPr>
          <p:nvPr/>
        </p:nvSpPr>
        <p:spPr bwMode="auto">
          <a:xfrm>
            <a:off x="914400" y="2286000"/>
            <a:ext cx="2438400" cy="457200"/>
          </a:xfrm>
          <a:prstGeom prst="rect">
            <a:avLst/>
          </a:prstGeom>
          <a:gradFill rotWithShape="0">
            <a:gsLst>
              <a:gs pos="0">
                <a:srgbClr val="DDDDDD">
                  <a:gamma/>
                  <a:tint val="4314"/>
                  <a:invGamma/>
                </a:srgbClr>
              </a:gs>
              <a:gs pos="100000">
                <a:srgbClr val="DDDDDD"/>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solidFill>
                  <a:srgbClr val="3333CC"/>
                </a:solidFill>
              </a:rPr>
              <a:t>3. Form1 Activated</a:t>
            </a:r>
          </a:p>
        </p:txBody>
      </p:sp>
      <p:sp>
        <p:nvSpPr>
          <p:cNvPr id="9" name="Rectangle 54"/>
          <p:cNvSpPr>
            <a:spLocks noChangeArrowheads="1"/>
          </p:cNvSpPr>
          <p:nvPr/>
        </p:nvSpPr>
        <p:spPr bwMode="auto">
          <a:xfrm>
            <a:off x="914400" y="2667000"/>
            <a:ext cx="2438400" cy="457200"/>
          </a:xfrm>
          <a:prstGeom prst="rect">
            <a:avLst/>
          </a:prstGeom>
          <a:gradFill rotWithShape="0">
            <a:gsLst>
              <a:gs pos="0">
                <a:srgbClr val="DDDDDD">
                  <a:gamma/>
                  <a:tint val="4314"/>
                  <a:invGamma/>
                </a:srgbClr>
              </a:gs>
              <a:gs pos="100000">
                <a:srgbClr val="DDDDDD"/>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dirty="0">
                <a:solidFill>
                  <a:srgbClr val="3333CC"/>
                </a:solidFill>
              </a:rPr>
              <a:t>6. </a:t>
            </a:r>
            <a:r>
              <a:rPr lang="en-US" altLang="en-US" sz="1600" b="1" dirty="0" err="1">
                <a:solidFill>
                  <a:srgbClr val="3333CC"/>
                </a:solidFill>
              </a:rPr>
              <a:t>Form1</a:t>
            </a:r>
            <a:r>
              <a:rPr lang="en-US" altLang="en-US" sz="1600" b="1" dirty="0">
                <a:solidFill>
                  <a:srgbClr val="3333CC"/>
                </a:solidFill>
              </a:rPr>
              <a:t> Deactivate</a:t>
            </a:r>
          </a:p>
        </p:txBody>
      </p:sp>
      <p:sp>
        <p:nvSpPr>
          <p:cNvPr id="10" name="Rectangle 55"/>
          <p:cNvSpPr>
            <a:spLocks noChangeArrowheads="1"/>
          </p:cNvSpPr>
          <p:nvPr/>
        </p:nvSpPr>
        <p:spPr bwMode="auto">
          <a:xfrm>
            <a:off x="914400" y="3200400"/>
            <a:ext cx="2438400" cy="457200"/>
          </a:xfrm>
          <a:prstGeom prst="rect">
            <a:avLst/>
          </a:prstGeom>
          <a:gradFill rotWithShape="0">
            <a:gsLst>
              <a:gs pos="0">
                <a:srgbClr val="DDDDDD">
                  <a:gamma/>
                  <a:tint val="4314"/>
                  <a:invGamma/>
                </a:srgbClr>
              </a:gs>
              <a:gs pos="100000">
                <a:srgbClr val="DDDDDD"/>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dirty="0">
                <a:solidFill>
                  <a:srgbClr val="3333CC"/>
                </a:solidFill>
              </a:rPr>
              <a:t>12. </a:t>
            </a:r>
            <a:r>
              <a:rPr lang="en-US" altLang="en-US" sz="1600" b="1" dirty="0" err="1">
                <a:solidFill>
                  <a:srgbClr val="3333CC"/>
                </a:solidFill>
              </a:rPr>
              <a:t>Form1</a:t>
            </a:r>
            <a:r>
              <a:rPr lang="en-US" altLang="en-US" sz="1600" b="1" dirty="0">
                <a:solidFill>
                  <a:srgbClr val="3333CC"/>
                </a:solidFill>
              </a:rPr>
              <a:t> Activated</a:t>
            </a:r>
          </a:p>
        </p:txBody>
      </p:sp>
      <p:sp>
        <p:nvSpPr>
          <p:cNvPr id="11" name="Rectangle 56"/>
          <p:cNvSpPr>
            <a:spLocks noChangeArrowheads="1"/>
          </p:cNvSpPr>
          <p:nvPr/>
        </p:nvSpPr>
        <p:spPr bwMode="auto">
          <a:xfrm>
            <a:off x="914400" y="3581400"/>
            <a:ext cx="2438400" cy="457200"/>
          </a:xfrm>
          <a:prstGeom prst="rect">
            <a:avLst/>
          </a:prstGeom>
          <a:gradFill rotWithShape="0">
            <a:gsLst>
              <a:gs pos="0">
                <a:srgbClr val="DDDDDD">
                  <a:gamma/>
                  <a:tint val="4314"/>
                  <a:invGamma/>
                </a:srgbClr>
              </a:gs>
              <a:gs pos="100000">
                <a:srgbClr val="DDDDDD"/>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solidFill>
                  <a:srgbClr val="3333CC"/>
                </a:solidFill>
              </a:rPr>
              <a:t>14. Form1 Deactivate</a:t>
            </a:r>
          </a:p>
        </p:txBody>
      </p:sp>
      <p:sp>
        <p:nvSpPr>
          <p:cNvPr id="12" name="Rectangle 57"/>
          <p:cNvSpPr>
            <a:spLocks noChangeArrowheads="1"/>
          </p:cNvSpPr>
          <p:nvPr/>
        </p:nvSpPr>
        <p:spPr bwMode="auto">
          <a:xfrm>
            <a:off x="914400" y="3962400"/>
            <a:ext cx="2438400" cy="457200"/>
          </a:xfrm>
          <a:prstGeom prst="rect">
            <a:avLst/>
          </a:prstGeom>
          <a:gradFill rotWithShape="0">
            <a:gsLst>
              <a:gs pos="0">
                <a:srgbClr val="DDDDDD">
                  <a:gamma/>
                  <a:tint val="4314"/>
                  <a:invGamma/>
                </a:srgbClr>
              </a:gs>
              <a:gs pos="100000">
                <a:srgbClr val="DDDDDD"/>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solidFill>
                  <a:srgbClr val="3333CC"/>
                </a:solidFill>
              </a:rPr>
              <a:t>21. Form1 Activated</a:t>
            </a:r>
          </a:p>
        </p:txBody>
      </p:sp>
      <p:sp>
        <p:nvSpPr>
          <p:cNvPr id="13" name="Rectangle 58"/>
          <p:cNvSpPr>
            <a:spLocks noChangeArrowheads="1"/>
          </p:cNvSpPr>
          <p:nvPr/>
        </p:nvSpPr>
        <p:spPr bwMode="auto">
          <a:xfrm>
            <a:off x="914400" y="4495800"/>
            <a:ext cx="2438400" cy="381000"/>
          </a:xfrm>
          <a:prstGeom prst="rect">
            <a:avLst/>
          </a:prstGeom>
          <a:gradFill rotWithShape="0">
            <a:gsLst>
              <a:gs pos="0">
                <a:srgbClr val="DDDDDD">
                  <a:gamma/>
                  <a:tint val="4314"/>
                  <a:invGamma/>
                </a:srgbClr>
              </a:gs>
              <a:gs pos="100000">
                <a:srgbClr val="DDDDDD"/>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solidFill>
                  <a:srgbClr val="3333CC"/>
                </a:solidFill>
              </a:rPr>
              <a:t>24. Form1 Closing</a:t>
            </a:r>
          </a:p>
        </p:txBody>
      </p:sp>
      <p:sp>
        <p:nvSpPr>
          <p:cNvPr id="14" name="Rectangle 59"/>
          <p:cNvSpPr>
            <a:spLocks noChangeArrowheads="1"/>
          </p:cNvSpPr>
          <p:nvPr/>
        </p:nvSpPr>
        <p:spPr bwMode="auto">
          <a:xfrm>
            <a:off x="914400" y="4876800"/>
            <a:ext cx="2438400" cy="381000"/>
          </a:xfrm>
          <a:prstGeom prst="rect">
            <a:avLst/>
          </a:prstGeom>
          <a:gradFill rotWithShape="0">
            <a:gsLst>
              <a:gs pos="0">
                <a:srgbClr val="DDDDDD">
                  <a:gamma/>
                  <a:tint val="4314"/>
                  <a:invGamma/>
                </a:srgbClr>
              </a:gs>
              <a:gs pos="100000">
                <a:srgbClr val="DDDDDD"/>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solidFill>
                  <a:srgbClr val="3333CC"/>
                </a:solidFill>
              </a:rPr>
              <a:t>25. Form1 Closed</a:t>
            </a:r>
          </a:p>
        </p:txBody>
      </p:sp>
      <p:sp>
        <p:nvSpPr>
          <p:cNvPr id="15" name="Rectangle 60"/>
          <p:cNvSpPr>
            <a:spLocks noChangeArrowheads="1"/>
          </p:cNvSpPr>
          <p:nvPr/>
        </p:nvSpPr>
        <p:spPr bwMode="auto">
          <a:xfrm>
            <a:off x="914400" y="5257800"/>
            <a:ext cx="2438400" cy="381000"/>
          </a:xfrm>
          <a:prstGeom prst="rect">
            <a:avLst/>
          </a:prstGeom>
          <a:gradFill rotWithShape="0">
            <a:gsLst>
              <a:gs pos="0">
                <a:srgbClr val="DDDDDD">
                  <a:gamma/>
                  <a:tint val="4314"/>
                  <a:invGamma/>
                </a:srgbClr>
              </a:gs>
              <a:gs pos="100000">
                <a:srgbClr val="DDDDDD"/>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solidFill>
                  <a:srgbClr val="3333CC"/>
                </a:solidFill>
              </a:rPr>
              <a:t>26. Form1 LostFocus</a:t>
            </a:r>
          </a:p>
        </p:txBody>
      </p:sp>
      <p:sp>
        <p:nvSpPr>
          <p:cNvPr id="16" name="Rectangle 61"/>
          <p:cNvSpPr>
            <a:spLocks noChangeArrowheads="1"/>
          </p:cNvSpPr>
          <p:nvPr/>
        </p:nvSpPr>
        <p:spPr bwMode="auto">
          <a:xfrm>
            <a:off x="914400" y="5638800"/>
            <a:ext cx="2438400" cy="381000"/>
          </a:xfrm>
          <a:prstGeom prst="rect">
            <a:avLst/>
          </a:prstGeom>
          <a:gradFill rotWithShape="0">
            <a:gsLst>
              <a:gs pos="0">
                <a:srgbClr val="DDDDDD">
                  <a:gamma/>
                  <a:tint val="4314"/>
                  <a:invGamma/>
                </a:srgbClr>
              </a:gs>
              <a:gs pos="100000">
                <a:srgbClr val="DDDDDD"/>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solidFill>
                  <a:srgbClr val="3333CC"/>
                </a:solidFill>
              </a:rPr>
              <a:t>27. Form1 Deactivate</a:t>
            </a:r>
          </a:p>
        </p:txBody>
      </p:sp>
      <p:sp>
        <p:nvSpPr>
          <p:cNvPr id="17" name="Rectangle 62"/>
          <p:cNvSpPr>
            <a:spLocks noChangeArrowheads="1"/>
          </p:cNvSpPr>
          <p:nvPr/>
        </p:nvSpPr>
        <p:spPr bwMode="auto">
          <a:xfrm>
            <a:off x="3733800" y="1828800"/>
            <a:ext cx="1905000" cy="609600"/>
          </a:xfrm>
          <a:prstGeom prst="rect">
            <a:avLst/>
          </a:prstGeom>
          <a:gradFill rotWithShape="0">
            <a:gsLst>
              <a:gs pos="0">
                <a:srgbClr val="99CCFF">
                  <a:gamma/>
                  <a:tint val="4314"/>
                  <a:invGamma/>
                </a:srgbClr>
              </a:gs>
              <a:gs pos="100000">
                <a:srgbClr val="99CCFF"/>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t>4. Form2 Show</a:t>
            </a:r>
          </a:p>
        </p:txBody>
      </p:sp>
      <p:sp>
        <p:nvSpPr>
          <p:cNvPr id="18" name="Rectangle 63"/>
          <p:cNvSpPr>
            <a:spLocks noChangeArrowheads="1"/>
          </p:cNvSpPr>
          <p:nvPr/>
        </p:nvSpPr>
        <p:spPr bwMode="auto">
          <a:xfrm>
            <a:off x="3733800" y="2667000"/>
            <a:ext cx="1905000" cy="609600"/>
          </a:xfrm>
          <a:prstGeom prst="rect">
            <a:avLst/>
          </a:prstGeom>
          <a:gradFill rotWithShape="0">
            <a:gsLst>
              <a:gs pos="0">
                <a:srgbClr val="99CCFF">
                  <a:gamma/>
                  <a:tint val="4314"/>
                  <a:invGamma/>
                </a:srgbClr>
              </a:gs>
              <a:gs pos="100000">
                <a:srgbClr val="99CCFF"/>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t>9. Focus shifts back to Form1</a:t>
            </a:r>
          </a:p>
        </p:txBody>
      </p:sp>
      <p:sp>
        <p:nvSpPr>
          <p:cNvPr id="19" name="Rectangle 64"/>
          <p:cNvSpPr>
            <a:spLocks noChangeArrowheads="1"/>
          </p:cNvSpPr>
          <p:nvPr/>
        </p:nvSpPr>
        <p:spPr bwMode="auto">
          <a:xfrm>
            <a:off x="3733800" y="3505200"/>
            <a:ext cx="1905000" cy="609600"/>
          </a:xfrm>
          <a:prstGeom prst="rect">
            <a:avLst/>
          </a:prstGeom>
          <a:gradFill rotWithShape="0">
            <a:gsLst>
              <a:gs pos="0">
                <a:srgbClr val="99CCFF">
                  <a:gamma/>
                  <a:tint val="4314"/>
                  <a:invGamma/>
                </a:srgbClr>
              </a:gs>
              <a:gs pos="100000">
                <a:srgbClr val="99CCFF"/>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t>13. Close Form2</a:t>
            </a:r>
          </a:p>
        </p:txBody>
      </p:sp>
      <p:sp>
        <p:nvSpPr>
          <p:cNvPr id="20" name="Rectangle 65"/>
          <p:cNvSpPr>
            <a:spLocks noChangeArrowheads="1"/>
          </p:cNvSpPr>
          <p:nvPr/>
        </p:nvSpPr>
        <p:spPr bwMode="auto">
          <a:xfrm>
            <a:off x="3733800" y="4648200"/>
            <a:ext cx="1905000" cy="609600"/>
          </a:xfrm>
          <a:prstGeom prst="rect">
            <a:avLst/>
          </a:prstGeom>
          <a:gradFill rotWithShape="0">
            <a:gsLst>
              <a:gs pos="0">
                <a:srgbClr val="99CCFF">
                  <a:gamma/>
                  <a:tint val="4314"/>
                  <a:invGamma/>
                </a:srgbClr>
              </a:gs>
              <a:gs pos="100000">
                <a:srgbClr val="99CCFF"/>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t>23. Exit Application</a:t>
            </a:r>
          </a:p>
        </p:txBody>
      </p:sp>
      <p:sp>
        <p:nvSpPr>
          <p:cNvPr id="21" name="Rectangle 66"/>
          <p:cNvSpPr>
            <a:spLocks noChangeArrowheads="1"/>
          </p:cNvSpPr>
          <p:nvPr/>
        </p:nvSpPr>
        <p:spPr bwMode="auto">
          <a:xfrm>
            <a:off x="5867400" y="1295400"/>
            <a:ext cx="2286000" cy="381000"/>
          </a:xfrm>
          <a:prstGeom prst="rect">
            <a:avLst/>
          </a:prstGeom>
          <a:gradFill rotWithShape="0">
            <a:gsLst>
              <a:gs pos="0">
                <a:srgbClr val="DDDDDD">
                  <a:gamma/>
                  <a:tint val="4314"/>
                  <a:invGamma/>
                </a:srgbClr>
              </a:gs>
              <a:gs pos="100000">
                <a:srgbClr val="DDDDDD"/>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solidFill>
                  <a:srgbClr val="D4007E"/>
                </a:solidFill>
              </a:rPr>
              <a:t>5. Form2 Load</a:t>
            </a:r>
          </a:p>
        </p:txBody>
      </p:sp>
      <p:sp>
        <p:nvSpPr>
          <p:cNvPr id="22" name="Rectangle 67"/>
          <p:cNvSpPr>
            <a:spLocks noChangeArrowheads="1"/>
          </p:cNvSpPr>
          <p:nvPr/>
        </p:nvSpPr>
        <p:spPr bwMode="auto">
          <a:xfrm>
            <a:off x="5867400" y="1676400"/>
            <a:ext cx="2286000" cy="381000"/>
          </a:xfrm>
          <a:prstGeom prst="rect">
            <a:avLst/>
          </a:prstGeom>
          <a:gradFill rotWithShape="0">
            <a:gsLst>
              <a:gs pos="0">
                <a:srgbClr val="DDDDDD">
                  <a:gamma/>
                  <a:tint val="4314"/>
                  <a:invGamma/>
                </a:srgbClr>
              </a:gs>
              <a:gs pos="100000">
                <a:srgbClr val="DDDDDD"/>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solidFill>
                  <a:srgbClr val="D4007E"/>
                </a:solidFill>
              </a:rPr>
              <a:t>7.</a:t>
            </a:r>
            <a:r>
              <a:rPr lang="en-US" altLang="en-US" sz="1400" b="1">
                <a:solidFill>
                  <a:srgbClr val="D4007E"/>
                </a:solidFill>
              </a:rPr>
              <a:t> </a:t>
            </a:r>
            <a:r>
              <a:rPr lang="en-US" altLang="en-US" sz="1600" b="1">
                <a:solidFill>
                  <a:srgbClr val="D4007E"/>
                </a:solidFill>
              </a:rPr>
              <a:t>Form2 GotFocus</a:t>
            </a:r>
          </a:p>
        </p:txBody>
      </p:sp>
      <p:sp>
        <p:nvSpPr>
          <p:cNvPr id="23" name="Rectangle 68"/>
          <p:cNvSpPr>
            <a:spLocks noChangeArrowheads="1"/>
          </p:cNvSpPr>
          <p:nvPr/>
        </p:nvSpPr>
        <p:spPr bwMode="auto">
          <a:xfrm>
            <a:off x="5867400" y="2057400"/>
            <a:ext cx="2286000" cy="381000"/>
          </a:xfrm>
          <a:prstGeom prst="rect">
            <a:avLst/>
          </a:prstGeom>
          <a:gradFill rotWithShape="0">
            <a:gsLst>
              <a:gs pos="0">
                <a:srgbClr val="DDDDDD">
                  <a:gamma/>
                  <a:tint val="4314"/>
                  <a:invGamma/>
                </a:srgbClr>
              </a:gs>
              <a:gs pos="100000">
                <a:srgbClr val="DDDDDD"/>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solidFill>
                  <a:srgbClr val="D4007E"/>
                </a:solidFill>
              </a:rPr>
              <a:t>8. Form2 Activated</a:t>
            </a:r>
          </a:p>
        </p:txBody>
      </p:sp>
      <p:sp>
        <p:nvSpPr>
          <p:cNvPr id="24" name="Rectangle 69"/>
          <p:cNvSpPr>
            <a:spLocks noChangeArrowheads="1"/>
          </p:cNvSpPr>
          <p:nvPr/>
        </p:nvSpPr>
        <p:spPr bwMode="auto">
          <a:xfrm>
            <a:off x="5867400" y="2590800"/>
            <a:ext cx="2286000" cy="457200"/>
          </a:xfrm>
          <a:prstGeom prst="rect">
            <a:avLst/>
          </a:prstGeom>
          <a:gradFill rotWithShape="0">
            <a:gsLst>
              <a:gs pos="0">
                <a:srgbClr val="DDDDDD">
                  <a:gamma/>
                  <a:tint val="4314"/>
                  <a:invGamma/>
                </a:srgbClr>
              </a:gs>
              <a:gs pos="100000">
                <a:srgbClr val="DDDDDD"/>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solidFill>
                  <a:srgbClr val="D4007E"/>
                </a:solidFill>
              </a:rPr>
              <a:t>10. Form2 LostFocus</a:t>
            </a:r>
          </a:p>
        </p:txBody>
      </p:sp>
      <p:sp>
        <p:nvSpPr>
          <p:cNvPr id="25" name="Rectangle 70"/>
          <p:cNvSpPr>
            <a:spLocks noChangeArrowheads="1"/>
          </p:cNvSpPr>
          <p:nvPr/>
        </p:nvSpPr>
        <p:spPr bwMode="auto">
          <a:xfrm>
            <a:off x="5867400" y="2971800"/>
            <a:ext cx="2286000" cy="457200"/>
          </a:xfrm>
          <a:prstGeom prst="rect">
            <a:avLst/>
          </a:prstGeom>
          <a:gradFill rotWithShape="0">
            <a:gsLst>
              <a:gs pos="0">
                <a:srgbClr val="DDDDDD">
                  <a:gamma/>
                  <a:tint val="4314"/>
                  <a:invGamma/>
                </a:srgbClr>
              </a:gs>
              <a:gs pos="100000">
                <a:srgbClr val="DDDDDD"/>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solidFill>
                  <a:srgbClr val="D4007E"/>
                </a:solidFill>
              </a:rPr>
              <a:t>11. Form2 Deactivate</a:t>
            </a:r>
          </a:p>
        </p:txBody>
      </p:sp>
      <p:sp>
        <p:nvSpPr>
          <p:cNvPr id="26" name="Rectangle 71"/>
          <p:cNvSpPr>
            <a:spLocks noChangeArrowheads="1"/>
          </p:cNvSpPr>
          <p:nvPr/>
        </p:nvSpPr>
        <p:spPr bwMode="auto">
          <a:xfrm>
            <a:off x="5867400" y="3581400"/>
            <a:ext cx="2362200" cy="457200"/>
          </a:xfrm>
          <a:prstGeom prst="rect">
            <a:avLst/>
          </a:prstGeom>
          <a:gradFill rotWithShape="0">
            <a:gsLst>
              <a:gs pos="0">
                <a:srgbClr val="DDDDDD">
                  <a:gamma/>
                  <a:tint val="4314"/>
                  <a:invGamma/>
                </a:srgbClr>
              </a:gs>
              <a:gs pos="100000">
                <a:srgbClr val="DDDDDD"/>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solidFill>
                  <a:srgbClr val="D4007E"/>
                </a:solidFill>
              </a:rPr>
              <a:t>15. Form2 GotFocus</a:t>
            </a:r>
          </a:p>
        </p:txBody>
      </p:sp>
      <p:sp>
        <p:nvSpPr>
          <p:cNvPr id="27" name="Rectangle 72"/>
          <p:cNvSpPr>
            <a:spLocks noChangeArrowheads="1"/>
          </p:cNvSpPr>
          <p:nvPr/>
        </p:nvSpPr>
        <p:spPr bwMode="auto">
          <a:xfrm>
            <a:off x="5867400" y="4038600"/>
            <a:ext cx="2362200" cy="381000"/>
          </a:xfrm>
          <a:prstGeom prst="rect">
            <a:avLst/>
          </a:prstGeom>
          <a:gradFill rotWithShape="0">
            <a:gsLst>
              <a:gs pos="0">
                <a:srgbClr val="DDDDDD">
                  <a:gamma/>
                  <a:tint val="4314"/>
                  <a:invGamma/>
                </a:srgbClr>
              </a:gs>
              <a:gs pos="100000">
                <a:srgbClr val="DDDDDD"/>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solidFill>
                  <a:srgbClr val="D4007E"/>
                </a:solidFill>
              </a:rPr>
              <a:t>16. Form2 Activated</a:t>
            </a:r>
          </a:p>
        </p:txBody>
      </p:sp>
      <p:sp>
        <p:nvSpPr>
          <p:cNvPr id="28" name="Rectangle 73"/>
          <p:cNvSpPr>
            <a:spLocks noChangeArrowheads="1"/>
          </p:cNvSpPr>
          <p:nvPr/>
        </p:nvSpPr>
        <p:spPr bwMode="auto">
          <a:xfrm>
            <a:off x="5867400" y="4419600"/>
            <a:ext cx="2362200" cy="457200"/>
          </a:xfrm>
          <a:prstGeom prst="rect">
            <a:avLst/>
          </a:prstGeom>
          <a:gradFill rotWithShape="0">
            <a:gsLst>
              <a:gs pos="0">
                <a:srgbClr val="DDDDDD">
                  <a:gamma/>
                  <a:tint val="4314"/>
                  <a:invGamma/>
                </a:srgbClr>
              </a:gs>
              <a:gs pos="100000">
                <a:srgbClr val="DDDDDD"/>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solidFill>
                  <a:srgbClr val="D4007E"/>
                </a:solidFill>
              </a:rPr>
              <a:t>17. Form2 Closing</a:t>
            </a:r>
          </a:p>
        </p:txBody>
      </p:sp>
      <p:sp>
        <p:nvSpPr>
          <p:cNvPr id="29" name="Rectangle 74"/>
          <p:cNvSpPr>
            <a:spLocks noChangeArrowheads="1"/>
          </p:cNvSpPr>
          <p:nvPr/>
        </p:nvSpPr>
        <p:spPr bwMode="auto">
          <a:xfrm>
            <a:off x="5867400" y="4800600"/>
            <a:ext cx="2362200" cy="457200"/>
          </a:xfrm>
          <a:prstGeom prst="rect">
            <a:avLst/>
          </a:prstGeom>
          <a:gradFill rotWithShape="0">
            <a:gsLst>
              <a:gs pos="0">
                <a:srgbClr val="DDDDDD">
                  <a:gamma/>
                  <a:tint val="4314"/>
                  <a:invGamma/>
                </a:srgbClr>
              </a:gs>
              <a:gs pos="100000">
                <a:srgbClr val="DDDDDD"/>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solidFill>
                  <a:srgbClr val="D4007E"/>
                </a:solidFill>
              </a:rPr>
              <a:t>18. Form2 Closed</a:t>
            </a:r>
          </a:p>
        </p:txBody>
      </p:sp>
      <p:sp>
        <p:nvSpPr>
          <p:cNvPr id="30" name="Rectangle 75"/>
          <p:cNvSpPr>
            <a:spLocks noChangeArrowheads="1"/>
          </p:cNvSpPr>
          <p:nvPr/>
        </p:nvSpPr>
        <p:spPr bwMode="auto">
          <a:xfrm>
            <a:off x="5867400" y="5181600"/>
            <a:ext cx="2362200" cy="381000"/>
          </a:xfrm>
          <a:prstGeom prst="rect">
            <a:avLst/>
          </a:prstGeom>
          <a:gradFill rotWithShape="0">
            <a:gsLst>
              <a:gs pos="0">
                <a:srgbClr val="DDDDDD">
                  <a:gamma/>
                  <a:tint val="4314"/>
                  <a:invGamma/>
                </a:srgbClr>
              </a:gs>
              <a:gs pos="100000">
                <a:srgbClr val="DDDDDD"/>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solidFill>
                  <a:srgbClr val="D4007E"/>
                </a:solidFill>
              </a:rPr>
              <a:t>19. Form2 LostFocus</a:t>
            </a:r>
          </a:p>
        </p:txBody>
      </p:sp>
      <p:sp>
        <p:nvSpPr>
          <p:cNvPr id="31" name="Rectangle 76"/>
          <p:cNvSpPr>
            <a:spLocks noChangeArrowheads="1"/>
          </p:cNvSpPr>
          <p:nvPr/>
        </p:nvSpPr>
        <p:spPr bwMode="auto">
          <a:xfrm>
            <a:off x="5867400" y="5562600"/>
            <a:ext cx="2362200" cy="381000"/>
          </a:xfrm>
          <a:prstGeom prst="rect">
            <a:avLst/>
          </a:prstGeom>
          <a:gradFill rotWithShape="0">
            <a:gsLst>
              <a:gs pos="0">
                <a:srgbClr val="DDDDDD">
                  <a:gamma/>
                  <a:tint val="4314"/>
                  <a:invGamma/>
                </a:srgbClr>
              </a:gs>
              <a:gs pos="100000">
                <a:srgbClr val="DDDDDD"/>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solidFill>
                  <a:srgbClr val="D4007E"/>
                </a:solidFill>
              </a:rPr>
              <a:t>20. Form2 Deactivate</a:t>
            </a:r>
          </a:p>
        </p:txBody>
      </p:sp>
      <p:sp>
        <p:nvSpPr>
          <p:cNvPr id="32" name="Rectangle 77"/>
          <p:cNvSpPr>
            <a:spLocks noChangeArrowheads="1"/>
          </p:cNvSpPr>
          <p:nvPr/>
        </p:nvSpPr>
        <p:spPr bwMode="auto">
          <a:xfrm>
            <a:off x="5867400" y="5943600"/>
            <a:ext cx="2362200" cy="381000"/>
          </a:xfrm>
          <a:prstGeom prst="rect">
            <a:avLst/>
          </a:prstGeom>
          <a:gradFill rotWithShape="0">
            <a:gsLst>
              <a:gs pos="0">
                <a:srgbClr val="DDDDDD">
                  <a:gamma/>
                  <a:tint val="4314"/>
                  <a:invGamma/>
                </a:srgbClr>
              </a:gs>
              <a:gs pos="100000">
                <a:srgbClr val="DDDDDD"/>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solidFill>
                  <a:srgbClr val="D4007E"/>
                </a:solidFill>
              </a:rPr>
              <a:t>22. Form2 Disposed</a:t>
            </a:r>
          </a:p>
        </p:txBody>
      </p:sp>
      <p:grpSp>
        <p:nvGrpSpPr>
          <p:cNvPr id="33" name="Group 78"/>
          <p:cNvGrpSpPr>
            <a:grpSpLocks/>
          </p:cNvGrpSpPr>
          <p:nvPr/>
        </p:nvGrpSpPr>
        <p:grpSpPr bwMode="auto">
          <a:xfrm>
            <a:off x="381000" y="6019800"/>
            <a:ext cx="762000" cy="288925"/>
            <a:chOff x="336" y="3759"/>
            <a:chExt cx="593" cy="225"/>
          </a:xfrm>
        </p:grpSpPr>
        <p:grpSp>
          <p:nvGrpSpPr>
            <p:cNvPr id="34" name="Group 79"/>
            <p:cNvGrpSpPr>
              <a:grpSpLocks/>
            </p:cNvGrpSpPr>
            <p:nvPr/>
          </p:nvGrpSpPr>
          <p:grpSpPr bwMode="auto">
            <a:xfrm>
              <a:off x="336" y="3759"/>
              <a:ext cx="279" cy="225"/>
              <a:chOff x="336" y="3759"/>
              <a:chExt cx="279" cy="225"/>
            </a:xfrm>
          </p:grpSpPr>
          <p:sp>
            <p:nvSpPr>
              <p:cNvPr id="41" name="AutoShape 80"/>
              <p:cNvSpPr>
                <a:spLocks noChangeArrowheads="1"/>
              </p:cNvSpPr>
              <p:nvPr/>
            </p:nvSpPr>
            <p:spPr bwMode="auto">
              <a:xfrm>
                <a:off x="336"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Rectangle 81"/>
              <p:cNvSpPr>
                <a:spLocks noChangeArrowheads="1"/>
              </p:cNvSpPr>
              <p:nvPr/>
            </p:nvSpPr>
            <p:spPr bwMode="auto">
              <a:xfrm>
                <a:off x="371"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Arc 82"/>
              <p:cNvSpPr>
                <a:spLocks/>
              </p:cNvSpPr>
              <p:nvPr/>
            </p:nvSpPr>
            <p:spPr bwMode="auto">
              <a:xfrm>
                <a:off x="376" y="3815"/>
                <a:ext cx="68" cy="46"/>
              </a:xfrm>
              <a:custGeom>
                <a:avLst/>
                <a:gdLst>
                  <a:gd name="G0" fmla="+- 21600 0 0"/>
                  <a:gd name="G1" fmla="+- 21600 0 0"/>
                  <a:gd name="G2" fmla="+- 21600 0 0"/>
                  <a:gd name="T0" fmla="*/ 9259 w 22320"/>
                  <a:gd name="T1" fmla="*/ 39327 h 39327"/>
                  <a:gd name="T2" fmla="*/ 22320 w 22320"/>
                  <a:gd name="T3" fmla="*/ 12 h 39327"/>
                  <a:gd name="T4" fmla="*/ 21600 w 22320"/>
                  <a:gd name="T5" fmla="*/ 21600 h 39327"/>
                </a:gdLst>
                <a:ahLst/>
                <a:cxnLst>
                  <a:cxn ang="0">
                    <a:pos x="T0" y="T1"/>
                  </a:cxn>
                  <a:cxn ang="0">
                    <a:pos x="T2" y="T3"/>
                  </a:cxn>
                  <a:cxn ang="0">
                    <a:pos x="T4" y="T5"/>
                  </a:cxn>
                </a:cxnLst>
                <a:rect l="0" t="0" r="r" b="b"/>
                <a:pathLst>
                  <a:path w="22320" h="39327" fill="none" extrusionOk="0">
                    <a:moveTo>
                      <a:pt x="9258" y="39327"/>
                    </a:moveTo>
                    <a:cubicBezTo>
                      <a:pt x="3458" y="35288"/>
                      <a:pt x="0" y="28668"/>
                      <a:pt x="0" y="21600"/>
                    </a:cubicBezTo>
                    <a:cubicBezTo>
                      <a:pt x="0" y="9670"/>
                      <a:pt x="9670" y="0"/>
                      <a:pt x="21600" y="0"/>
                    </a:cubicBezTo>
                    <a:cubicBezTo>
                      <a:pt x="21840" y="-1"/>
                      <a:pt x="22080" y="4"/>
                      <a:pt x="22319" y="12"/>
                    </a:cubicBezTo>
                  </a:path>
                  <a:path w="22320" h="39327" stroke="0" extrusionOk="0">
                    <a:moveTo>
                      <a:pt x="9258" y="39327"/>
                    </a:moveTo>
                    <a:cubicBezTo>
                      <a:pt x="3458" y="35288"/>
                      <a:pt x="0" y="28668"/>
                      <a:pt x="0" y="21600"/>
                    </a:cubicBezTo>
                    <a:cubicBezTo>
                      <a:pt x="0" y="9670"/>
                      <a:pt x="9670" y="0"/>
                      <a:pt x="21600" y="0"/>
                    </a:cubicBezTo>
                    <a:cubicBezTo>
                      <a:pt x="21840" y="-1"/>
                      <a:pt x="22080" y="4"/>
                      <a:pt x="22319" y="12"/>
                    </a:cubicBezTo>
                    <a:lnTo>
                      <a:pt x="21600" y="21600"/>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44" name="Arc 83"/>
              <p:cNvSpPr>
                <a:spLocks/>
              </p:cNvSpPr>
              <p:nvPr/>
            </p:nvSpPr>
            <p:spPr bwMode="auto">
              <a:xfrm>
                <a:off x="430" y="3846"/>
                <a:ext cx="108" cy="50"/>
              </a:xfrm>
              <a:custGeom>
                <a:avLst/>
                <a:gdLst>
                  <a:gd name="G0" fmla="+- 13604 0 0"/>
                  <a:gd name="G1" fmla="+- 21600 0 0"/>
                  <a:gd name="G2" fmla="+- 21600 0 0"/>
                  <a:gd name="T0" fmla="*/ 13604 w 35204"/>
                  <a:gd name="T1" fmla="*/ 0 h 43200"/>
                  <a:gd name="T2" fmla="*/ 0 w 35204"/>
                  <a:gd name="T3" fmla="*/ 38378 h 43200"/>
                  <a:gd name="T4" fmla="*/ 13604 w 35204"/>
                  <a:gd name="T5" fmla="*/ 21600 h 43200"/>
                </a:gdLst>
                <a:ahLst/>
                <a:cxnLst>
                  <a:cxn ang="0">
                    <a:pos x="T0" y="T1"/>
                  </a:cxn>
                  <a:cxn ang="0">
                    <a:pos x="T2" y="T3"/>
                  </a:cxn>
                  <a:cxn ang="0">
                    <a:pos x="T4" y="T5"/>
                  </a:cxn>
                </a:cxnLst>
                <a:rect l="0" t="0" r="r" b="b"/>
                <a:pathLst>
                  <a:path w="35204" h="43200" fill="none" extrusionOk="0">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stroke="0" extrusionOk="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grpSp>
        <p:grpSp>
          <p:nvGrpSpPr>
            <p:cNvPr id="35" name="Group 84"/>
            <p:cNvGrpSpPr>
              <a:grpSpLocks/>
            </p:cNvGrpSpPr>
            <p:nvPr/>
          </p:nvGrpSpPr>
          <p:grpSpPr bwMode="auto">
            <a:xfrm>
              <a:off x="650" y="3759"/>
              <a:ext cx="279" cy="225"/>
              <a:chOff x="650" y="3759"/>
              <a:chExt cx="279" cy="225"/>
            </a:xfrm>
          </p:grpSpPr>
          <p:sp>
            <p:nvSpPr>
              <p:cNvPr id="37" name="AutoShape 85"/>
              <p:cNvSpPr>
                <a:spLocks noChangeArrowheads="1"/>
              </p:cNvSpPr>
              <p:nvPr/>
            </p:nvSpPr>
            <p:spPr bwMode="auto">
              <a:xfrm>
                <a:off x="650"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Rectangle 86"/>
              <p:cNvSpPr>
                <a:spLocks noChangeArrowheads="1"/>
              </p:cNvSpPr>
              <p:nvPr/>
            </p:nvSpPr>
            <p:spPr bwMode="auto">
              <a:xfrm>
                <a:off x="685"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 name="Arc 87"/>
              <p:cNvSpPr>
                <a:spLocks/>
              </p:cNvSpPr>
              <p:nvPr/>
            </p:nvSpPr>
            <p:spPr bwMode="auto">
              <a:xfrm>
                <a:off x="720" y="3846"/>
                <a:ext cx="68" cy="46"/>
              </a:xfrm>
              <a:custGeom>
                <a:avLst/>
                <a:gdLst>
                  <a:gd name="G0" fmla="+- 21600 0 0"/>
                  <a:gd name="G1" fmla="+- 21600 0 0"/>
                  <a:gd name="G2" fmla="+- 21600 0 0"/>
                  <a:gd name="T0" fmla="*/ 9897 w 22320"/>
                  <a:gd name="T1" fmla="*/ 39755 h 39755"/>
                  <a:gd name="T2" fmla="*/ 22320 w 22320"/>
                  <a:gd name="T3" fmla="*/ 12 h 39755"/>
                  <a:gd name="T4" fmla="*/ 21600 w 22320"/>
                  <a:gd name="T5" fmla="*/ 21600 h 39755"/>
                </a:gdLst>
                <a:ahLst/>
                <a:cxnLst>
                  <a:cxn ang="0">
                    <a:pos x="T0" y="T1"/>
                  </a:cxn>
                  <a:cxn ang="0">
                    <a:pos x="T2" y="T3"/>
                  </a:cxn>
                  <a:cxn ang="0">
                    <a:pos x="T4" y="T5"/>
                  </a:cxn>
                </a:cxnLst>
                <a:rect l="0" t="0" r="r" b="b"/>
                <a:pathLst>
                  <a:path w="22320" h="39755" fill="none" extrusionOk="0">
                    <a:moveTo>
                      <a:pt x="9897" y="39754"/>
                    </a:moveTo>
                    <a:cubicBezTo>
                      <a:pt x="3727" y="35777"/>
                      <a:pt x="0" y="28940"/>
                      <a:pt x="0" y="21600"/>
                    </a:cubicBezTo>
                    <a:cubicBezTo>
                      <a:pt x="0" y="9670"/>
                      <a:pt x="9670" y="0"/>
                      <a:pt x="21600" y="0"/>
                    </a:cubicBezTo>
                    <a:cubicBezTo>
                      <a:pt x="21840" y="-1"/>
                      <a:pt x="22080" y="4"/>
                      <a:pt x="22319" y="12"/>
                    </a:cubicBezTo>
                  </a:path>
                  <a:path w="22320" h="39755" stroke="0" extrusionOk="0">
                    <a:moveTo>
                      <a:pt x="9897" y="39754"/>
                    </a:moveTo>
                    <a:cubicBezTo>
                      <a:pt x="3727" y="35777"/>
                      <a:pt x="0" y="28940"/>
                      <a:pt x="0" y="21600"/>
                    </a:cubicBezTo>
                    <a:cubicBezTo>
                      <a:pt x="0" y="9670"/>
                      <a:pt x="9670" y="0"/>
                      <a:pt x="21600" y="0"/>
                    </a:cubicBezTo>
                    <a:cubicBezTo>
                      <a:pt x="21840" y="-1"/>
                      <a:pt x="22080" y="4"/>
                      <a:pt x="22319" y="12"/>
                    </a:cubicBezTo>
                    <a:lnTo>
                      <a:pt x="21600" y="21600"/>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40" name="Arc 88"/>
              <p:cNvSpPr>
                <a:spLocks/>
              </p:cNvSpPr>
              <p:nvPr/>
            </p:nvSpPr>
            <p:spPr bwMode="auto">
              <a:xfrm>
                <a:off x="739" y="3846"/>
                <a:ext cx="113" cy="50"/>
              </a:xfrm>
              <a:custGeom>
                <a:avLst/>
                <a:gdLst>
                  <a:gd name="G0" fmla="+- 15335 0 0"/>
                  <a:gd name="G1" fmla="+- 21600 0 0"/>
                  <a:gd name="G2" fmla="+- 21600 0 0"/>
                  <a:gd name="T0" fmla="*/ 15335 w 36935"/>
                  <a:gd name="T1" fmla="*/ 0 h 43200"/>
                  <a:gd name="T2" fmla="*/ 0 w 36935"/>
                  <a:gd name="T3" fmla="*/ 36811 h 43200"/>
                  <a:gd name="T4" fmla="*/ 15335 w 36935"/>
                  <a:gd name="T5" fmla="*/ 21600 h 43200"/>
                </a:gdLst>
                <a:ahLst/>
                <a:cxnLst>
                  <a:cxn ang="0">
                    <a:pos x="T0" y="T1"/>
                  </a:cxn>
                  <a:cxn ang="0">
                    <a:pos x="T2" y="T3"/>
                  </a:cxn>
                  <a:cxn ang="0">
                    <a:pos x="T4" y="T5"/>
                  </a:cxn>
                </a:cxnLst>
                <a:rect l="0" t="0" r="r" b="b"/>
                <a:pathLst>
                  <a:path w="36935" h="43200" fill="none" extrusionOk="0">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stroke="0" extrusionOk="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grpSp>
        <p:sp>
          <p:nvSpPr>
            <p:cNvPr id="36" name="AutoShape 89"/>
            <p:cNvSpPr>
              <a:spLocks noChangeArrowheads="1"/>
            </p:cNvSpPr>
            <p:nvPr/>
          </p:nvSpPr>
          <p:spPr bwMode="auto">
            <a:xfrm>
              <a:off x="551" y="3811"/>
              <a:ext cx="162" cy="132"/>
            </a:xfrm>
            <a:prstGeom prst="rightArrow">
              <a:avLst>
                <a:gd name="adj1" fmla="val 54546"/>
                <a:gd name="adj2" fmla="val 90909"/>
              </a:avLst>
            </a:prstGeom>
            <a:solidFill>
              <a:srgbClr val="D6009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accent2"/>
                    </a:outerShdw>
                  </a:effectLst>
                </a14:hiddenEffects>
              </a:ext>
            </a:extLst>
          </p:spPr>
          <p:txBody>
            <a:bodyPr wrap="none" anchor="ctr"/>
            <a:lstStyle/>
            <a:p>
              <a:endParaRPr lang="en-US"/>
            </a:p>
          </p:txBody>
        </p:sp>
      </p:grpSp>
      <p:sp>
        <p:nvSpPr>
          <p:cNvPr id="45" name="Rectangle 90"/>
          <p:cNvSpPr>
            <a:spLocks noChangeArrowheads="1"/>
          </p:cNvSpPr>
          <p:nvPr/>
        </p:nvSpPr>
        <p:spPr bwMode="auto">
          <a:xfrm>
            <a:off x="914400" y="6019800"/>
            <a:ext cx="2438400" cy="381000"/>
          </a:xfrm>
          <a:prstGeom prst="rect">
            <a:avLst/>
          </a:prstGeom>
          <a:gradFill rotWithShape="0">
            <a:gsLst>
              <a:gs pos="0">
                <a:srgbClr val="DDDDDD">
                  <a:gamma/>
                  <a:tint val="4314"/>
                  <a:invGamma/>
                </a:srgbClr>
              </a:gs>
              <a:gs pos="100000">
                <a:srgbClr val="DDDDDD"/>
              </a:gs>
            </a:gsLst>
            <a:lin ang="5400000" scaled="1"/>
          </a:gradFill>
          <a:ln w="28575" algn="ctr">
            <a:solidFill>
              <a:srgbClr val="0033CC"/>
            </a:solidFill>
            <a:miter lim="800000"/>
            <a:headEnd/>
            <a:tailEnd/>
          </a:ln>
          <a:effectLst>
            <a:outerShdw dist="53882" dir="2700000" algn="ctr" rotWithShape="0">
              <a:srgbClr val="969696"/>
            </a:outerShdw>
          </a:effectLst>
        </p:spPr>
        <p:txBody>
          <a:bodyPr tIns="27432" bIns="27432" anchor="ctr"/>
          <a:lstStyle/>
          <a:p>
            <a:pPr algn="ctr"/>
            <a:r>
              <a:rPr lang="en-US" altLang="en-US" sz="1600" b="1">
                <a:solidFill>
                  <a:srgbClr val="3333CC"/>
                </a:solidFill>
              </a:rPr>
              <a:t>28. Form1 Disposed</a:t>
            </a:r>
          </a:p>
        </p:txBody>
      </p:sp>
      <p:sp>
        <p:nvSpPr>
          <p:cNvPr id="46" name="Title 1"/>
          <p:cNvSpPr>
            <a:spLocks noGrp="1"/>
          </p:cNvSpPr>
          <p:nvPr>
            <p:ph type="title"/>
          </p:nvPr>
        </p:nvSpPr>
        <p:spPr>
          <a:xfrm>
            <a:off x="457200" y="274638"/>
            <a:ext cx="7467600" cy="411162"/>
          </a:xfrm>
        </p:spPr>
        <p:txBody>
          <a:bodyPr>
            <a:normAutofit fontScale="90000"/>
          </a:bodyPr>
          <a:lstStyle/>
          <a:p>
            <a:r>
              <a:rPr lang="sr-Latn-CS" altLang="en-US" dirty="0"/>
              <a:t>Životni ciklus forme</a:t>
            </a:r>
            <a:endParaRPr lang="en-US" dirty="0"/>
          </a:p>
        </p:txBody>
      </p:sp>
    </p:spTree>
    <p:extLst>
      <p:ext uri="{BB962C8B-B14F-4D97-AF65-F5344CB8AC3E}">
        <p14:creationId xmlns:p14="http://schemas.microsoft.com/office/powerpoint/2010/main" val="264508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left)">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left)">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left)">
                                      <p:cBhvr>
                                        <p:cTn id="77" dur="500"/>
                                        <p:tgtEl>
                                          <p:spTgt spid="2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left)">
                                      <p:cBhvr>
                                        <p:cTn id="82" dur="500"/>
                                        <p:tgtEl>
                                          <p:spTgt spid="2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wipe(left)">
                                      <p:cBhvr>
                                        <p:cTn id="87" dur="500"/>
                                        <p:tgtEl>
                                          <p:spTgt spid="2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wipe(left)">
                                      <p:cBhvr>
                                        <p:cTn id="92" dur="500"/>
                                        <p:tgtEl>
                                          <p:spTgt spid="2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30"/>
                                        </p:tgtEl>
                                        <p:attrNameLst>
                                          <p:attrName>style.visibility</p:attrName>
                                        </p:attrNameLst>
                                      </p:cBhvr>
                                      <p:to>
                                        <p:strVal val="visible"/>
                                      </p:to>
                                    </p:set>
                                    <p:animEffect transition="in" filter="wipe(left)">
                                      <p:cBhvr>
                                        <p:cTn id="97" dur="500"/>
                                        <p:tgtEl>
                                          <p:spTgt spid="3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wipe(left)">
                                      <p:cBhvr>
                                        <p:cTn id="102" dur="500"/>
                                        <p:tgtEl>
                                          <p:spTgt spid="3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left)">
                                      <p:cBhvr>
                                        <p:cTn id="107" dur="500"/>
                                        <p:tgtEl>
                                          <p:spTgt spid="1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32"/>
                                        </p:tgtEl>
                                        <p:attrNameLst>
                                          <p:attrName>style.visibility</p:attrName>
                                        </p:attrNameLst>
                                      </p:cBhvr>
                                      <p:to>
                                        <p:strVal val="visible"/>
                                      </p:to>
                                    </p:set>
                                    <p:animEffect transition="in" filter="wipe(left)">
                                      <p:cBhvr>
                                        <p:cTn id="112" dur="500"/>
                                        <p:tgtEl>
                                          <p:spTgt spid="32"/>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20"/>
                                        </p:tgtEl>
                                        <p:attrNameLst>
                                          <p:attrName>style.visibility</p:attrName>
                                        </p:attrNameLst>
                                      </p:cBhvr>
                                      <p:to>
                                        <p:strVal val="visible"/>
                                      </p:to>
                                    </p:set>
                                    <p:animEffect transition="in" filter="wipe(left)">
                                      <p:cBhvr>
                                        <p:cTn id="117" dur="500"/>
                                        <p:tgtEl>
                                          <p:spTgt spid="2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3"/>
                                        </p:tgtEl>
                                        <p:attrNameLst>
                                          <p:attrName>style.visibility</p:attrName>
                                        </p:attrNameLst>
                                      </p:cBhvr>
                                      <p:to>
                                        <p:strVal val="visible"/>
                                      </p:to>
                                    </p:set>
                                    <p:animEffect transition="in" filter="wipe(left)">
                                      <p:cBhvr>
                                        <p:cTn id="122" dur="500"/>
                                        <p:tgtEl>
                                          <p:spTgt spid="13"/>
                                        </p:tgtEl>
                                      </p:cBhvr>
                                    </p:animEffect>
                                  </p:childTnLst>
                                </p:cTn>
                              </p:par>
                            </p:childTnLst>
                          </p:cTn>
                        </p:par>
                        <p:par>
                          <p:cTn id="123" fill="hold">
                            <p:stCondLst>
                              <p:cond delay="500"/>
                            </p:stCondLst>
                            <p:childTnLst>
                              <p:par>
                                <p:cTn id="124" presetID="22" presetClass="entr" presetSubtype="8" fill="hold" grpId="0" nodeType="afterEffect">
                                  <p:stCondLst>
                                    <p:cond delay="0"/>
                                  </p:stCondLst>
                                  <p:childTnLst>
                                    <p:set>
                                      <p:cBhvr>
                                        <p:cTn id="125" dur="1" fill="hold">
                                          <p:stCondLst>
                                            <p:cond delay="0"/>
                                          </p:stCondLst>
                                        </p:cTn>
                                        <p:tgtEl>
                                          <p:spTgt spid="14"/>
                                        </p:tgtEl>
                                        <p:attrNameLst>
                                          <p:attrName>style.visibility</p:attrName>
                                        </p:attrNameLst>
                                      </p:cBhvr>
                                      <p:to>
                                        <p:strVal val="visible"/>
                                      </p:to>
                                    </p:set>
                                    <p:animEffect transition="in" filter="wipe(left)">
                                      <p:cBhvr>
                                        <p:cTn id="126" dur="500"/>
                                        <p:tgtEl>
                                          <p:spTgt spid="14"/>
                                        </p:tgtEl>
                                      </p:cBhvr>
                                    </p:animEffect>
                                  </p:childTnLst>
                                </p:cTn>
                              </p:par>
                            </p:childTnLst>
                          </p:cTn>
                        </p:par>
                        <p:par>
                          <p:cTn id="127" fill="hold">
                            <p:stCondLst>
                              <p:cond delay="1000"/>
                            </p:stCondLst>
                            <p:childTnLst>
                              <p:par>
                                <p:cTn id="128" presetID="22" presetClass="entr" presetSubtype="8" fill="hold" grpId="0" nodeType="afterEffect">
                                  <p:stCondLst>
                                    <p:cond delay="0"/>
                                  </p:stCondLst>
                                  <p:childTnLst>
                                    <p:set>
                                      <p:cBhvr>
                                        <p:cTn id="129" dur="1" fill="hold">
                                          <p:stCondLst>
                                            <p:cond delay="0"/>
                                          </p:stCondLst>
                                        </p:cTn>
                                        <p:tgtEl>
                                          <p:spTgt spid="15"/>
                                        </p:tgtEl>
                                        <p:attrNameLst>
                                          <p:attrName>style.visibility</p:attrName>
                                        </p:attrNameLst>
                                      </p:cBhvr>
                                      <p:to>
                                        <p:strVal val="visible"/>
                                      </p:to>
                                    </p:set>
                                    <p:animEffect transition="in" filter="wipe(left)">
                                      <p:cBhvr>
                                        <p:cTn id="130" dur="500"/>
                                        <p:tgtEl>
                                          <p:spTgt spid="15"/>
                                        </p:tgtEl>
                                      </p:cBhvr>
                                    </p:animEffect>
                                  </p:childTnLst>
                                </p:cTn>
                              </p:par>
                            </p:childTnLst>
                          </p:cTn>
                        </p:par>
                        <p:par>
                          <p:cTn id="131" fill="hold">
                            <p:stCondLst>
                              <p:cond delay="1500"/>
                            </p:stCondLst>
                            <p:childTnLst>
                              <p:par>
                                <p:cTn id="132" presetID="22" presetClass="entr" presetSubtype="8" fill="hold" grpId="0" nodeType="afterEffect">
                                  <p:stCondLst>
                                    <p:cond delay="0"/>
                                  </p:stCondLst>
                                  <p:childTnLst>
                                    <p:set>
                                      <p:cBhvr>
                                        <p:cTn id="133" dur="1" fill="hold">
                                          <p:stCondLst>
                                            <p:cond delay="0"/>
                                          </p:stCondLst>
                                        </p:cTn>
                                        <p:tgtEl>
                                          <p:spTgt spid="16"/>
                                        </p:tgtEl>
                                        <p:attrNameLst>
                                          <p:attrName>style.visibility</p:attrName>
                                        </p:attrNameLst>
                                      </p:cBhvr>
                                      <p:to>
                                        <p:strVal val="visible"/>
                                      </p:to>
                                    </p:set>
                                    <p:animEffect transition="in" filter="wipe(left)">
                                      <p:cBhvr>
                                        <p:cTn id="134" dur="500"/>
                                        <p:tgtEl>
                                          <p:spTgt spid="16"/>
                                        </p:tgtEl>
                                      </p:cBhvr>
                                    </p:animEffect>
                                  </p:childTnLst>
                                </p:cTn>
                              </p:par>
                            </p:childTnLst>
                          </p:cTn>
                        </p:par>
                        <p:par>
                          <p:cTn id="135" fill="hold">
                            <p:stCondLst>
                              <p:cond delay="2000"/>
                            </p:stCondLst>
                            <p:childTnLst>
                              <p:par>
                                <p:cTn id="136" presetID="22" presetClass="entr" presetSubtype="8" fill="hold" grpId="0" nodeType="afterEffect">
                                  <p:stCondLst>
                                    <p:cond delay="0"/>
                                  </p:stCondLst>
                                  <p:childTnLst>
                                    <p:set>
                                      <p:cBhvr>
                                        <p:cTn id="137" dur="1" fill="hold">
                                          <p:stCondLst>
                                            <p:cond delay="0"/>
                                          </p:stCondLst>
                                        </p:cTn>
                                        <p:tgtEl>
                                          <p:spTgt spid="45"/>
                                        </p:tgtEl>
                                        <p:attrNameLst>
                                          <p:attrName>style.visibility</p:attrName>
                                        </p:attrNameLst>
                                      </p:cBhvr>
                                      <p:to>
                                        <p:strVal val="visible"/>
                                      </p:to>
                                    </p:set>
                                    <p:animEffect transition="in" filter="wipe(left)">
                                      <p:cBhvr>
                                        <p:cTn id="13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4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Solution Explorer</a:t>
            </a:r>
            <a:endParaRPr lang="en-US" dirty="0"/>
          </a:p>
        </p:txBody>
      </p:sp>
      <p:sp>
        <p:nvSpPr>
          <p:cNvPr id="4" name="Slide Number Placeholder 3"/>
          <p:cNvSpPr>
            <a:spLocks noGrp="1"/>
          </p:cNvSpPr>
          <p:nvPr>
            <p:ph type="sldNum" sz="quarter" idx="15"/>
          </p:nvPr>
        </p:nvSpPr>
        <p:spPr/>
        <p:txBody>
          <a:bodyPr/>
          <a:lstStyle/>
          <a:p>
            <a:fld id="{1F892EB0-757D-4136-A45B-8FF163726D92}" type="slidenum">
              <a:rPr lang="en-US" smtClean="0"/>
              <a:t>28</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333" y="1066800"/>
            <a:ext cx="337185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62400" y="1066800"/>
            <a:ext cx="4916731" cy="923330"/>
          </a:xfrm>
          <a:prstGeom prst="rect">
            <a:avLst/>
          </a:prstGeom>
          <a:noFill/>
        </p:spPr>
        <p:txBody>
          <a:bodyPr wrap="none" rtlCol="0">
            <a:spAutoFit/>
          </a:bodyPr>
          <a:lstStyle/>
          <a:p>
            <a:r>
              <a:rPr lang="sr-Latn-RS" dirty="0" smtClean="0"/>
              <a:t>Jedan </a:t>
            </a:r>
            <a:r>
              <a:rPr lang="sr-Latn-RS" b="1" dirty="0" smtClean="0"/>
              <a:t>Solution</a:t>
            </a:r>
            <a:r>
              <a:rPr lang="sr-Latn-RS" dirty="0" smtClean="0"/>
              <a:t> može da sadrži više projekta</a:t>
            </a:r>
          </a:p>
          <a:p>
            <a:pPr marL="285750" indent="-285750">
              <a:buFont typeface="Arial" panose="020B0604020202020204" pitchFamily="34" charset="0"/>
              <a:buChar char="•"/>
            </a:pPr>
            <a:r>
              <a:rPr lang="sr-Latn-RS" dirty="0" smtClean="0"/>
              <a:t>Solution </a:t>
            </a:r>
            <a:r>
              <a:rPr lang="en-US" dirty="0" smtClean="0"/>
              <a:t>‘</a:t>
            </a:r>
            <a:r>
              <a:rPr lang="en-US" b="1" dirty="0" err="1" smtClean="0"/>
              <a:t>WindowsFormsApplication1</a:t>
            </a:r>
            <a:r>
              <a:rPr lang="en-US" dirty="0" smtClean="0"/>
              <a:t>’</a:t>
            </a:r>
          </a:p>
          <a:p>
            <a:pPr marL="742950" lvl="1" indent="-285750">
              <a:buFont typeface="Arial" panose="020B0604020202020204" pitchFamily="34" charset="0"/>
              <a:buChar char="•"/>
            </a:pPr>
            <a:r>
              <a:rPr lang="en-US" dirty="0" err="1" smtClean="0"/>
              <a:t>Projekat</a:t>
            </a:r>
            <a:r>
              <a:rPr lang="en-US" dirty="0" smtClean="0"/>
              <a:t> </a:t>
            </a:r>
            <a:r>
              <a:rPr lang="en-US" b="1" dirty="0" err="1" smtClean="0"/>
              <a:t>WindowsFormsAplication1</a:t>
            </a:r>
            <a:endParaRPr lang="en-US" b="1" dirty="0" smtClean="0"/>
          </a:p>
        </p:txBody>
      </p:sp>
      <p:sp>
        <p:nvSpPr>
          <p:cNvPr id="16" name="TextBox 15"/>
          <p:cNvSpPr txBox="1"/>
          <p:nvPr/>
        </p:nvSpPr>
        <p:spPr>
          <a:xfrm>
            <a:off x="3936922" y="1990130"/>
            <a:ext cx="5173211" cy="1754326"/>
          </a:xfrm>
          <a:prstGeom prst="rect">
            <a:avLst/>
          </a:prstGeom>
          <a:noFill/>
        </p:spPr>
        <p:txBody>
          <a:bodyPr wrap="none" rtlCol="0">
            <a:spAutoFit/>
          </a:bodyPr>
          <a:lstStyle/>
          <a:p>
            <a:r>
              <a:rPr lang="en-US" dirty="0" err="1" smtClean="0"/>
              <a:t>Prilikom</a:t>
            </a:r>
            <a:r>
              <a:rPr lang="en-US" dirty="0" smtClean="0"/>
              <a:t> </a:t>
            </a:r>
            <a:r>
              <a:rPr lang="en-US" dirty="0" err="1" smtClean="0"/>
              <a:t>kreiranje</a:t>
            </a:r>
            <a:r>
              <a:rPr lang="en-US" dirty="0" smtClean="0"/>
              <a:t> </a:t>
            </a:r>
            <a:r>
              <a:rPr lang="en-US" dirty="0" err="1" smtClean="0"/>
              <a:t>novog</a:t>
            </a:r>
            <a:r>
              <a:rPr lang="en-US" dirty="0" smtClean="0"/>
              <a:t> </a:t>
            </a:r>
            <a:r>
              <a:rPr lang="en-US" dirty="0" err="1" smtClean="0"/>
              <a:t>projekta</a:t>
            </a:r>
            <a:r>
              <a:rPr lang="en-US" dirty="0" smtClean="0"/>
              <a:t> </a:t>
            </a:r>
          </a:p>
          <a:p>
            <a:r>
              <a:rPr lang="en-US" dirty="0" err="1" smtClean="0"/>
              <a:t>kreira</a:t>
            </a:r>
            <a:r>
              <a:rPr lang="en-US" dirty="0" smtClean="0"/>
              <a:t> se nova forma: </a:t>
            </a:r>
            <a:r>
              <a:rPr lang="en-US" b="1" dirty="0" err="1" smtClean="0"/>
              <a:t>Form1</a:t>
            </a:r>
            <a:r>
              <a:rPr lang="en-US" b="1" dirty="0" smtClean="0"/>
              <a:t> </a:t>
            </a:r>
            <a:r>
              <a:rPr lang="en-US" dirty="0" err="1" smtClean="0"/>
              <a:t>i</a:t>
            </a:r>
            <a:r>
              <a:rPr lang="en-US" dirty="0" smtClean="0"/>
              <a:t> </a:t>
            </a:r>
            <a:r>
              <a:rPr lang="en-US" dirty="0" err="1" smtClean="0"/>
              <a:t>fajl</a:t>
            </a:r>
            <a:r>
              <a:rPr lang="en-US" dirty="0" smtClean="0"/>
              <a:t> </a:t>
            </a:r>
            <a:r>
              <a:rPr lang="en-US" b="1" dirty="0" err="1" smtClean="0"/>
              <a:t>Program.cs</a:t>
            </a:r>
            <a:r>
              <a:rPr lang="en-US" dirty="0" smtClean="0"/>
              <a:t>. </a:t>
            </a:r>
          </a:p>
          <a:p>
            <a:endParaRPr lang="en-US" dirty="0" smtClean="0"/>
          </a:p>
          <a:p>
            <a:r>
              <a:rPr lang="en-US" dirty="0" err="1" smtClean="0"/>
              <a:t>Pri</a:t>
            </a:r>
            <a:r>
              <a:rPr lang="en-US" dirty="0" smtClean="0"/>
              <a:t> tome se </a:t>
            </a:r>
            <a:r>
              <a:rPr lang="en-US" dirty="0" err="1" smtClean="0"/>
              <a:t>kreiraju</a:t>
            </a:r>
            <a:r>
              <a:rPr lang="en-US" dirty="0" smtClean="0"/>
              <a:t> </a:t>
            </a:r>
            <a:r>
              <a:rPr lang="en-US" dirty="0" err="1" smtClean="0"/>
              <a:t>dva</a:t>
            </a:r>
            <a:r>
              <a:rPr lang="en-US" dirty="0" smtClean="0"/>
              <a:t> </a:t>
            </a:r>
            <a:r>
              <a:rPr lang="en-US" dirty="0" err="1" smtClean="0"/>
              <a:t>fajla</a:t>
            </a:r>
            <a:r>
              <a:rPr lang="en-US" dirty="0" smtClean="0"/>
              <a:t> </a:t>
            </a:r>
            <a:r>
              <a:rPr lang="en-US" dirty="0" err="1" smtClean="0"/>
              <a:t>koja</a:t>
            </a:r>
            <a:r>
              <a:rPr lang="en-US" dirty="0" smtClean="0"/>
              <a:t> </a:t>
            </a:r>
            <a:r>
              <a:rPr lang="en-US" dirty="0" err="1" smtClean="0"/>
              <a:t>opisuju</a:t>
            </a:r>
            <a:r>
              <a:rPr lang="en-US" dirty="0" smtClean="0"/>
              <a:t> </a:t>
            </a:r>
            <a:r>
              <a:rPr lang="en-US" b="1" dirty="0" err="1" smtClean="0"/>
              <a:t>Form1</a:t>
            </a:r>
            <a:r>
              <a:rPr lang="en-US" dirty="0" smtClean="0"/>
              <a:t>:</a:t>
            </a:r>
          </a:p>
          <a:p>
            <a:pPr marL="342900" indent="-342900">
              <a:buFont typeface="+mj-lt"/>
              <a:buAutoNum type="arabicPeriod"/>
            </a:pPr>
            <a:r>
              <a:rPr lang="en-US" b="1" dirty="0" err="1" smtClean="0"/>
              <a:t>Form1.Designer.cs</a:t>
            </a:r>
            <a:endParaRPr lang="en-US" b="1" dirty="0" smtClean="0"/>
          </a:p>
          <a:p>
            <a:pPr marL="342900" indent="-342900">
              <a:buFont typeface="+mj-lt"/>
              <a:buAutoNum type="arabicPeriod"/>
            </a:pPr>
            <a:r>
              <a:rPr lang="en-US" b="1" dirty="0" err="1" smtClean="0"/>
              <a:t>Form1.cs</a:t>
            </a:r>
            <a:endParaRPr lang="en-US" b="1" dirty="0" smtClean="0"/>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62" y="4514165"/>
            <a:ext cx="59340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2109258" y="3769856"/>
            <a:ext cx="5439834" cy="646331"/>
          </a:xfrm>
          <a:prstGeom prst="rect">
            <a:avLst/>
          </a:prstGeom>
          <a:noFill/>
        </p:spPr>
        <p:txBody>
          <a:bodyPr wrap="square" rtlCol="0">
            <a:spAutoFit/>
          </a:bodyPr>
          <a:lstStyle/>
          <a:p>
            <a:pPr algn="ctr"/>
            <a:r>
              <a:rPr lang="en-US" dirty="0" err="1" smtClean="0"/>
              <a:t>Ukoliko</a:t>
            </a:r>
            <a:r>
              <a:rPr lang="en-US" dirty="0" smtClean="0"/>
              <a:t> </a:t>
            </a:r>
            <a:r>
              <a:rPr lang="en-US" dirty="0" err="1" smtClean="0"/>
              <a:t>nije</a:t>
            </a:r>
            <a:r>
              <a:rPr lang="en-US" dirty="0" smtClean="0"/>
              <a:t> </a:t>
            </a:r>
            <a:r>
              <a:rPr lang="en-US" dirty="0" err="1" smtClean="0"/>
              <a:t>prikazan</a:t>
            </a:r>
            <a:r>
              <a:rPr lang="en-US" dirty="0" smtClean="0"/>
              <a:t> </a:t>
            </a:r>
            <a:r>
              <a:rPr lang="sr-Latn-RS" dirty="0" smtClean="0"/>
              <a:t>Solution Explorer</a:t>
            </a:r>
            <a:r>
              <a:rPr lang="en-US" dirty="0" smtClean="0"/>
              <a:t> </a:t>
            </a:r>
            <a:r>
              <a:rPr lang="sr-Latn-RS" dirty="0" smtClean="0"/>
              <a:t>p</a:t>
            </a:r>
            <a:r>
              <a:rPr lang="en-US" dirty="0" err="1" smtClean="0"/>
              <a:t>otrebno</a:t>
            </a:r>
            <a:r>
              <a:rPr lang="en-US" dirty="0" smtClean="0"/>
              <a:t> je </a:t>
            </a:r>
            <a:r>
              <a:rPr lang="en-US" dirty="0" err="1" smtClean="0"/>
              <a:t>i</a:t>
            </a:r>
            <a:r>
              <a:rPr lang="sr-Latn-RS" dirty="0" smtClean="0"/>
              <a:t>ći na meni </a:t>
            </a:r>
            <a:r>
              <a:rPr lang="sr-Latn-RS" b="1" dirty="0" smtClean="0"/>
              <a:t>View</a:t>
            </a:r>
            <a:r>
              <a:rPr lang="sr-Latn-RS" dirty="0" smtClean="0"/>
              <a:t>/</a:t>
            </a:r>
            <a:r>
              <a:rPr lang="sr-Latn-RS" b="1" i="1" dirty="0" smtClean="0"/>
              <a:t>SolutionExplorer</a:t>
            </a:r>
            <a:endParaRPr lang="en-US" b="1" i="1" dirty="0"/>
          </a:p>
        </p:txBody>
      </p:sp>
    </p:spTree>
    <p:extLst>
      <p:ext uri="{BB962C8B-B14F-4D97-AF65-F5344CB8AC3E}">
        <p14:creationId xmlns:p14="http://schemas.microsoft.com/office/powerpoint/2010/main" val="20502881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err="1" smtClean="0"/>
              <a:t>Form1.cs</a:t>
            </a:r>
            <a:r>
              <a:rPr lang="en-US" dirty="0" smtClean="0"/>
              <a:t> [Design], </a:t>
            </a:r>
            <a:r>
              <a:rPr lang="en-US" dirty="0" err="1" smtClean="0"/>
              <a:t>Form1.cs</a:t>
            </a:r>
            <a:endParaRPr lang="en-US" dirty="0"/>
          </a:p>
        </p:txBody>
      </p:sp>
      <p:sp>
        <p:nvSpPr>
          <p:cNvPr id="4" name="Slide Number Placeholder 3"/>
          <p:cNvSpPr>
            <a:spLocks noGrp="1"/>
          </p:cNvSpPr>
          <p:nvPr>
            <p:ph type="sldNum" sz="quarter" idx="15"/>
          </p:nvPr>
        </p:nvSpPr>
        <p:spPr/>
        <p:txBody>
          <a:bodyPr/>
          <a:lstStyle/>
          <a:p>
            <a:fld id="{1F892EB0-757D-4136-A45B-8FF163726D92}" type="slidenum">
              <a:rPr lang="en-US" smtClean="0"/>
              <a:t>29</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85837"/>
            <a:ext cx="302895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985837"/>
            <a:ext cx="3086100" cy="364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0769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219200"/>
            <a:ext cx="8077200" cy="4343400"/>
          </a:xfrm>
        </p:spPr>
        <p:txBody>
          <a:bodyPr>
            <a:normAutofit fontScale="92500" lnSpcReduction="20000"/>
          </a:bodyPr>
          <a:lstStyle/>
          <a:p>
            <a:r>
              <a:rPr lang="sr-Latn-RS" dirty="0" smtClean="0"/>
              <a:t>Svojstva (</a:t>
            </a:r>
            <a:r>
              <a:rPr lang="sr-Latn-RS" b="1" dirty="0" smtClean="0">
                <a:solidFill>
                  <a:srgbClr val="0161FD"/>
                </a:solidFill>
                <a:latin typeface="Consolas" panose="020B0609020204030204" pitchFamily="49" charset="0"/>
              </a:rPr>
              <a:t>pr</a:t>
            </a:r>
            <a:r>
              <a:rPr lang="en-US" b="1" dirty="0" err="1" smtClean="0">
                <a:solidFill>
                  <a:srgbClr val="0161FD"/>
                </a:solidFill>
                <a:latin typeface="Consolas" panose="020B0609020204030204" pitchFamily="49" charset="0"/>
              </a:rPr>
              <a:t>opert</a:t>
            </a:r>
            <a:r>
              <a:rPr lang="sr-Latn-RS" b="1" dirty="0" smtClean="0">
                <a:solidFill>
                  <a:srgbClr val="0161FD"/>
                </a:solidFill>
                <a:latin typeface="Consolas" panose="020B0609020204030204" pitchFamily="49" charset="0"/>
              </a:rPr>
              <a:t>y</a:t>
            </a:r>
            <a:r>
              <a:rPr lang="sr-Latn-RS" dirty="0" smtClean="0"/>
              <a:t>)</a:t>
            </a:r>
            <a:endParaRPr lang="en-US" dirty="0" smtClean="0"/>
          </a:p>
          <a:p>
            <a:r>
              <a:rPr lang="en-US" dirty="0" err="1" smtClean="0"/>
              <a:t>Parcijalne</a:t>
            </a:r>
            <a:r>
              <a:rPr lang="en-US" dirty="0" smtClean="0"/>
              <a:t> </a:t>
            </a:r>
            <a:r>
              <a:rPr lang="en-US" dirty="0" err="1" smtClean="0"/>
              <a:t>klase</a:t>
            </a:r>
            <a:endParaRPr lang="en-US" dirty="0" smtClean="0"/>
          </a:p>
          <a:p>
            <a:r>
              <a:rPr lang="en-US" dirty="0" err="1" smtClean="0"/>
              <a:t>Anonimni</a:t>
            </a:r>
            <a:r>
              <a:rPr lang="en-US" dirty="0" smtClean="0"/>
              <a:t> tip</a:t>
            </a:r>
            <a:r>
              <a:rPr lang="sr-Latn-RS" dirty="0" smtClean="0"/>
              <a:t> podataka (</a:t>
            </a:r>
            <a:r>
              <a:rPr lang="sr-Latn-RS" b="1" dirty="0" smtClean="0">
                <a:solidFill>
                  <a:srgbClr val="0161FD"/>
                </a:solidFill>
                <a:latin typeface="Consolas" panose="020B0609020204030204" pitchFamily="49" charset="0"/>
              </a:rPr>
              <a:t>var</a:t>
            </a:r>
            <a:r>
              <a:rPr lang="sr-Latn-RS" dirty="0" smtClean="0"/>
              <a:t>)</a:t>
            </a:r>
            <a:endParaRPr lang="en-US" dirty="0" smtClean="0"/>
          </a:p>
          <a:p>
            <a:r>
              <a:rPr lang="en-US" dirty="0" err="1" smtClean="0"/>
              <a:t>Metode</a:t>
            </a:r>
            <a:r>
              <a:rPr lang="en-US" dirty="0" smtClean="0"/>
              <a:t> pro</a:t>
            </a:r>
            <a:r>
              <a:rPr lang="sr-Latn-RS" dirty="0" smtClean="0"/>
              <a:t>širenja (</a:t>
            </a:r>
            <a:r>
              <a:rPr lang="sr-Latn-RS" b="1" dirty="0" smtClean="0">
                <a:solidFill>
                  <a:srgbClr val="0161FD"/>
                </a:solidFill>
                <a:latin typeface="Consolas" panose="020B0609020204030204" pitchFamily="49" charset="0"/>
              </a:rPr>
              <a:t>Extension methodes</a:t>
            </a:r>
            <a:r>
              <a:rPr lang="sr-Latn-RS" dirty="0" smtClean="0"/>
              <a:t>)</a:t>
            </a:r>
          </a:p>
          <a:p>
            <a:r>
              <a:rPr lang="sr-Latn-RS" dirty="0" smtClean="0"/>
              <a:t>Operator </a:t>
            </a:r>
            <a:r>
              <a:rPr lang="sr-Latn-RS" b="1" dirty="0" smtClean="0">
                <a:solidFill>
                  <a:srgbClr val="0161FD"/>
                </a:solidFill>
                <a:latin typeface="Consolas" panose="020B0609020204030204" pitchFamily="49" charset="0"/>
              </a:rPr>
              <a:t>is</a:t>
            </a:r>
            <a:r>
              <a:rPr lang="sr-Latn-RS" dirty="0" smtClean="0">
                <a:solidFill>
                  <a:srgbClr val="0161FD"/>
                </a:solidFill>
              </a:rPr>
              <a:t> </a:t>
            </a:r>
            <a:r>
              <a:rPr lang="sr-Latn-RS" dirty="0" smtClean="0"/>
              <a:t>i </a:t>
            </a:r>
            <a:r>
              <a:rPr lang="sr-Latn-RS" b="1" dirty="0" smtClean="0">
                <a:solidFill>
                  <a:srgbClr val="0161FD"/>
                </a:solidFill>
                <a:latin typeface="Consolas" panose="020B0609020204030204" pitchFamily="49" charset="0"/>
              </a:rPr>
              <a:t>as</a:t>
            </a:r>
          </a:p>
          <a:p>
            <a:r>
              <a:rPr lang="sr-Latn-RS" dirty="0" smtClean="0"/>
              <a:t>Delegati (</a:t>
            </a:r>
            <a:r>
              <a:rPr lang="sr-Latn-RS" b="1" dirty="0" smtClean="0">
                <a:solidFill>
                  <a:srgbClr val="0161FD"/>
                </a:solidFill>
                <a:latin typeface="Consolas" panose="020B0609020204030204" pitchFamily="49" charset="0"/>
              </a:rPr>
              <a:t>delegate</a:t>
            </a:r>
            <a:r>
              <a:rPr lang="sr-Latn-RS" dirty="0" smtClean="0"/>
              <a:t>)</a:t>
            </a:r>
          </a:p>
          <a:p>
            <a:r>
              <a:rPr lang="sr-Latn-RS" dirty="0" smtClean="0"/>
              <a:t>Događji (</a:t>
            </a:r>
            <a:r>
              <a:rPr lang="sr-Latn-RS" b="1" dirty="0" smtClean="0">
                <a:solidFill>
                  <a:srgbClr val="0161FD"/>
                </a:solidFill>
                <a:latin typeface="Consolas" panose="020B0609020204030204" pitchFamily="49" charset="0"/>
              </a:rPr>
              <a:t>event</a:t>
            </a:r>
            <a:r>
              <a:rPr lang="sr-Latn-RS" dirty="0" smtClean="0"/>
              <a:t>)</a:t>
            </a:r>
            <a:endParaRPr lang="en-US" dirty="0" smtClean="0"/>
          </a:p>
          <a:p>
            <a:r>
              <a:rPr lang="en-US" b="1" dirty="0" smtClean="0">
                <a:solidFill>
                  <a:srgbClr val="FF0000"/>
                </a:solidFill>
              </a:rPr>
              <a:t>Value type </a:t>
            </a:r>
            <a:r>
              <a:rPr lang="en-US" dirty="0" err="1" smtClean="0">
                <a:solidFill>
                  <a:srgbClr val="FF0000"/>
                </a:solidFill>
              </a:rPr>
              <a:t>i</a:t>
            </a:r>
            <a:r>
              <a:rPr lang="en-US" dirty="0" smtClean="0">
                <a:solidFill>
                  <a:srgbClr val="FF0000"/>
                </a:solidFill>
              </a:rPr>
              <a:t> </a:t>
            </a:r>
            <a:r>
              <a:rPr lang="en-US" b="1" dirty="0" smtClean="0">
                <a:solidFill>
                  <a:srgbClr val="FF0000"/>
                </a:solidFill>
              </a:rPr>
              <a:t>Reference type</a:t>
            </a:r>
          </a:p>
          <a:p>
            <a:r>
              <a:rPr lang="en-US" b="1" dirty="0" err="1" smtClean="0">
                <a:solidFill>
                  <a:srgbClr val="FF0000"/>
                </a:solidFill>
              </a:rPr>
              <a:t>Nullabe</a:t>
            </a:r>
            <a:r>
              <a:rPr lang="en-US" b="1" dirty="0" smtClean="0">
                <a:solidFill>
                  <a:srgbClr val="FF0000"/>
                </a:solidFill>
              </a:rPr>
              <a:t> type</a:t>
            </a:r>
          </a:p>
          <a:p>
            <a:r>
              <a:rPr lang="en-US" b="1" dirty="0" smtClean="0">
                <a:solidFill>
                  <a:srgbClr val="FF0000"/>
                </a:solidFill>
              </a:rPr>
              <a:t>Boxing</a:t>
            </a:r>
            <a:r>
              <a:rPr lang="en-US" dirty="0" smtClean="0">
                <a:solidFill>
                  <a:srgbClr val="FF0000"/>
                </a:solidFill>
              </a:rPr>
              <a:t> </a:t>
            </a:r>
            <a:r>
              <a:rPr lang="en-US" dirty="0" err="1" smtClean="0">
                <a:solidFill>
                  <a:srgbClr val="FF0000"/>
                </a:solidFill>
              </a:rPr>
              <a:t>i</a:t>
            </a:r>
            <a:r>
              <a:rPr lang="en-US" dirty="0" smtClean="0">
                <a:solidFill>
                  <a:srgbClr val="FF0000"/>
                </a:solidFill>
              </a:rPr>
              <a:t> </a:t>
            </a:r>
            <a:r>
              <a:rPr lang="en-US" b="1" dirty="0" smtClean="0">
                <a:solidFill>
                  <a:srgbClr val="FF0000"/>
                </a:solidFill>
              </a:rPr>
              <a:t>Unboxing</a:t>
            </a:r>
          </a:p>
          <a:p>
            <a:r>
              <a:rPr lang="en-US" b="1" dirty="0" err="1" smtClean="0">
                <a:solidFill>
                  <a:srgbClr val="FF0000"/>
                </a:solidFill>
              </a:rPr>
              <a:t>Prenos</a:t>
            </a:r>
            <a:r>
              <a:rPr lang="en-US" b="1" dirty="0" smtClean="0">
                <a:solidFill>
                  <a:srgbClr val="FF0000"/>
                </a:solidFill>
              </a:rPr>
              <a:t> </a:t>
            </a:r>
            <a:r>
              <a:rPr lang="en-US" b="1" dirty="0" err="1" smtClean="0">
                <a:solidFill>
                  <a:srgbClr val="FF0000"/>
                </a:solidFill>
              </a:rPr>
              <a:t>parametara</a:t>
            </a:r>
            <a:r>
              <a:rPr lang="en-US" b="1" dirty="0" smtClean="0">
                <a:solidFill>
                  <a:srgbClr val="FF0000"/>
                </a:solidFill>
              </a:rPr>
              <a:t> </a:t>
            </a:r>
            <a:r>
              <a:rPr lang="en-US" b="1" dirty="0" err="1" smtClean="0">
                <a:solidFill>
                  <a:srgbClr val="FF0000"/>
                </a:solidFill>
              </a:rPr>
              <a:t>metodi</a:t>
            </a:r>
            <a:r>
              <a:rPr lang="en-US" b="1" dirty="0" smtClean="0">
                <a:solidFill>
                  <a:srgbClr val="FF0000"/>
                </a:solidFill>
              </a:rPr>
              <a:t> </a:t>
            </a:r>
            <a:r>
              <a:rPr lang="en-US" dirty="0" smtClean="0">
                <a:solidFill>
                  <a:srgbClr val="FF0000"/>
                </a:solidFill>
              </a:rPr>
              <a:t>(</a:t>
            </a:r>
            <a:r>
              <a:rPr lang="en-US" dirty="0" err="1" smtClean="0">
                <a:solidFill>
                  <a:srgbClr val="FF0000"/>
                </a:solidFill>
              </a:rPr>
              <a:t>po</a:t>
            </a:r>
            <a:r>
              <a:rPr lang="en-US" dirty="0" smtClean="0">
                <a:solidFill>
                  <a:srgbClr val="FF0000"/>
                </a:solidFill>
              </a:rPr>
              <a:t> </a:t>
            </a:r>
            <a:r>
              <a:rPr lang="en-US" dirty="0" err="1" smtClean="0">
                <a:solidFill>
                  <a:srgbClr val="FF0000"/>
                </a:solidFill>
              </a:rPr>
              <a:t>vrednosti</a:t>
            </a:r>
            <a:r>
              <a:rPr lang="en-US" dirty="0" smtClean="0">
                <a:solidFill>
                  <a:srgbClr val="FF0000"/>
                </a:solidFill>
              </a:rPr>
              <a:t>, </a:t>
            </a:r>
            <a:r>
              <a:rPr lang="en-US" dirty="0" err="1" smtClean="0">
                <a:solidFill>
                  <a:srgbClr val="FF0000"/>
                </a:solidFill>
              </a:rPr>
              <a:t>referenci</a:t>
            </a:r>
            <a:r>
              <a:rPr lang="en-US" dirty="0" smtClean="0">
                <a:solidFill>
                  <a:srgbClr val="FF0000"/>
                </a:solidFill>
              </a:rPr>
              <a:t>) u </a:t>
            </a:r>
            <a:r>
              <a:rPr lang="en-US" dirty="0" err="1" smtClean="0">
                <a:solidFill>
                  <a:srgbClr val="FF0000"/>
                </a:solidFill>
              </a:rPr>
              <a:t>zavisnoti</a:t>
            </a:r>
            <a:r>
              <a:rPr lang="en-US" dirty="0" smtClean="0">
                <a:solidFill>
                  <a:srgbClr val="FF0000"/>
                </a:solidFill>
              </a:rPr>
              <a:t> da li je </a:t>
            </a:r>
            <a:r>
              <a:rPr lang="en-US" dirty="0" err="1" smtClean="0">
                <a:solidFill>
                  <a:srgbClr val="FF0000"/>
                </a:solidFill>
              </a:rPr>
              <a:t>podatak</a:t>
            </a:r>
            <a:r>
              <a:rPr lang="en-US" dirty="0" smtClean="0">
                <a:solidFill>
                  <a:srgbClr val="FF0000"/>
                </a:solidFill>
              </a:rPr>
              <a:t> </a:t>
            </a:r>
            <a:r>
              <a:rPr lang="en-US" dirty="0" err="1" smtClean="0">
                <a:solidFill>
                  <a:srgbClr val="FF0000"/>
                </a:solidFill>
              </a:rPr>
              <a:t>koji</a:t>
            </a:r>
            <a:r>
              <a:rPr lang="en-US" dirty="0" smtClean="0">
                <a:solidFill>
                  <a:srgbClr val="FF0000"/>
                </a:solidFill>
              </a:rPr>
              <a:t> se </a:t>
            </a:r>
            <a:r>
              <a:rPr lang="en-US" dirty="0" err="1" smtClean="0">
                <a:solidFill>
                  <a:srgbClr val="FF0000"/>
                </a:solidFill>
              </a:rPr>
              <a:t>prenosi</a:t>
            </a:r>
            <a:r>
              <a:rPr lang="en-US" dirty="0" smtClean="0">
                <a:solidFill>
                  <a:srgbClr val="FF0000"/>
                </a:solidFill>
              </a:rPr>
              <a:t> </a:t>
            </a:r>
            <a:r>
              <a:rPr lang="en-US" dirty="0" err="1" smtClean="0">
                <a:solidFill>
                  <a:srgbClr val="FF0000"/>
                </a:solidFill>
              </a:rPr>
              <a:t>funkciji</a:t>
            </a:r>
            <a:r>
              <a:rPr lang="en-US" dirty="0" smtClean="0">
                <a:solidFill>
                  <a:srgbClr val="FF0000"/>
                </a:solidFill>
              </a:rPr>
              <a:t> </a:t>
            </a:r>
            <a:r>
              <a:rPr lang="en-US" dirty="0" err="1" smtClean="0">
                <a:solidFill>
                  <a:srgbClr val="FF0000"/>
                </a:solidFill>
              </a:rPr>
              <a:t>vrednosnog</a:t>
            </a:r>
            <a:r>
              <a:rPr lang="en-US" dirty="0" smtClean="0">
                <a:solidFill>
                  <a:srgbClr val="FF0000"/>
                </a:solidFill>
              </a:rPr>
              <a:t> </a:t>
            </a:r>
            <a:r>
              <a:rPr lang="en-US" dirty="0" err="1" smtClean="0">
                <a:solidFill>
                  <a:srgbClr val="FF0000"/>
                </a:solidFill>
              </a:rPr>
              <a:t>ili</a:t>
            </a:r>
            <a:r>
              <a:rPr lang="en-US" dirty="0" smtClean="0">
                <a:solidFill>
                  <a:srgbClr val="FF0000"/>
                </a:solidFill>
              </a:rPr>
              <a:t> </a:t>
            </a:r>
            <a:r>
              <a:rPr lang="en-US" dirty="0" err="1" smtClean="0">
                <a:solidFill>
                  <a:srgbClr val="FF0000"/>
                </a:solidFill>
              </a:rPr>
              <a:t>referencnog</a:t>
            </a:r>
            <a:r>
              <a:rPr lang="en-US" dirty="0" smtClean="0">
                <a:solidFill>
                  <a:srgbClr val="FF0000"/>
                </a:solidFill>
              </a:rPr>
              <a:t> </a:t>
            </a:r>
            <a:r>
              <a:rPr lang="en-US" dirty="0" err="1" smtClean="0">
                <a:solidFill>
                  <a:srgbClr val="FF0000"/>
                </a:solidFill>
              </a:rPr>
              <a:t>tipa</a:t>
            </a:r>
            <a:endParaRPr lang="en-US" dirty="0">
              <a:solidFill>
                <a:srgbClr val="FF0000"/>
              </a:solidFill>
            </a:endParaRPr>
          </a:p>
        </p:txBody>
      </p:sp>
      <p:sp>
        <p:nvSpPr>
          <p:cNvPr id="4" name="Slide Number Placeholder 3"/>
          <p:cNvSpPr>
            <a:spLocks noGrp="1"/>
          </p:cNvSpPr>
          <p:nvPr>
            <p:ph type="sldNum" sz="quarter" idx="15"/>
          </p:nvPr>
        </p:nvSpPr>
        <p:spPr/>
        <p:txBody>
          <a:bodyPr/>
          <a:lstStyle/>
          <a:p>
            <a:fld id="{1F892EB0-757D-4136-A45B-8FF163726D92}" type="slidenum">
              <a:rPr lang="en-US" smtClean="0"/>
              <a:t>3</a:t>
            </a:fld>
            <a:endParaRPr lang="en-US"/>
          </a:p>
        </p:txBody>
      </p:sp>
      <p:sp>
        <p:nvSpPr>
          <p:cNvPr id="6" name="Title 1"/>
          <p:cNvSpPr>
            <a:spLocks noGrp="1"/>
          </p:cNvSpPr>
          <p:nvPr>
            <p:ph type="title"/>
          </p:nvPr>
        </p:nvSpPr>
        <p:spPr>
          <a:xfrm>
            <a:off x="457200" y="274638"/>
            <a:ext cx="7467600" cy="411162"/>
          </a:xfrm>
        </p:spPr>
        <p:txBody>
          <a:bodyPr>
            <a:normAutofit fontScale="90000"/>
          </a:bodyPr>
          <a:lstStyle/>
          <a:p>
            <a:r>
              <a:rPr lang="en-US" dirty="0" smtClean="0"/>
              <a:t>MS Visual C#</a:t>
            </a:r>
            <a:endParaRPr lang="en-US" dirty="0"/>
          </a:p>
        </p:txBody>
      </p:sp>
    </p:spTree>
    <p:extLst>
      <p:ext uri="{BB962C8B-B14F-4D97-AF65-F5344CB8AC3E}">
        <p14:creationId xmlns:p14="http://schemas.microsoft.com/office/powerpoint/2010/main" val="16194808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err="1"/>
              <a:t>Form1.cs</a:t>
            </a:r>
            <a:r>
              <a:rPr lang="en-US" dirty="0"/>
              <a:t> [Design], </a:t>
            </a:r>
            <a:r>
              <a:rPr lang="en-US" dirty="0" err="1" smtClean="0"/>
              <a:t>Form1.Designer.cs</a:t>
            </a:r>
            <a:endParaRPr lang="en-US" dirty="0"/>
          </a:p>
        </p:txBody>
      </p:sp>
      <p:sp>
        <p:nvSpPr>
          <p:cNvPr id="4" name="Slide Number Placeholder 3"/>
          <p:cNvSpPr>
            <a:spLocks noGrp="1"/>
          </p:cNvSpPr>
          <p:nvPr>
            <p:ph type="sldNum" sz="quarter" idx="15"/>
          </p:nvPr>
        </p:nvSpPr>
        <p:spPr/>
        <p:txBody>
          <a:bodyPr/>
          <a:lstStyle/>
          <a:p>
            <a:fld id="{1F892EB0-757D-4136-A45B-8FF163726D92}" type="slidenum">
              <a:rPr lang="en-US" smtClean="0"/>
              <a:t>30</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38200"/>
            <a:ext cx="2209800" cy="2446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3889"/>
          <a:stretch/>
        </p:blipFill>
        <p:spPr bwMode="auto">
          <a:xfrm>
            <a:off x="2631718" y="1650470"/>
            <a:ext cx="6359882" cy="5021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65385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err="1" smtClean="0"/>
              <a:t>Program.cs</a:t>
            </a:r>
            <a:endParaRPr lang="en-US" dirty="0"/>
          </a:p>
        </p:txBody>
      </p:sp>
      <p:sp>
        <p:nvSpPr>
          <p:cNvPr id="4" name="Slide Number Placeholder 3"/>
          <p:cNvSpPr>
            <a:spLocks noGrp="1"/>
          </p:cNvSpPr>
          <p:nvPr>
            <p:ph type="sldNum" sz="quarter" idx="15"/>
          </p:nvPr>
        </p:nvSpPr>
        <p:spPr/>
        <p:txBody>
          <a:bodyPr/>
          <a:lstStyle/>
          <a:p>
            <a:fld id="{1F892EB0-757D-4136-A45B-8FF163726D92}" type="slidenum">
              <a:rPr lang="en-US" smtClean="0"/>
              <a:t>31</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371600"/>
            <a:ext cx="5038725"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98826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err="1" smtClean="0"/>
              <a:t>Lista</a:t>
            </a:r>
            <a:r>
              <a:rPr lang="en-US" dirty="0" smtClean="0"/>
              <a:t> </a:t>
            </a:r>
            <a:r>
              <a:rPr lang="en-US" dirty="0" err="1" smtClean="0"/>
              <a:t>dostupnih</a:t>
            </a:r>
            <a:r>
              <a:rPr lang="en-US" dirty="0" smtClean="0"/>
              <a:t> </a:t>
            </a:r>
            <a:r>
              <a:rPr lang="en-US" dirty="0" err="1" smtClean="0"/>
              <a:t>kontrola</a:t>
            </a:r>
            <a:r>
              <a:rPr lang="en-US" dirty="0" smtClean="0"/>
              <a:t> (</a:t>
            </a:r>
            <a:r>
              <a:rPr lang="en-US" b="1" dirty="0" smtClean="0"/>
              <a:t>Toolbox</a:t>
            </a:r>
            <a:r>
              <a:rPr lang="en-US" dirty="0" smtClean="0"/>
              <a:t>)</a:t>
            </a:r>
            <a:endParaRPr lang="en-US" dirty="0"/>
          </a:p>
        </p:txBody>
      </p:sp>
      <p:sp>
        <p:nvSpPr>
          <p:cNvPr id="4" name="Slide Number Placeholder 3"/>
          <p:cNvSpPr>
            <a:spLocks noGrp="1"/>
          </p:cNvSpPr>
          <p:nvPr>
            <p:ph type="sldNum" sz="quarter" idx="15"/>
          </p:nvPr>
        </p:nvSpPr>
        <p:spPr/>
        <p:txBody>
          <a:bodyPr/>
          <a:lstStyle/>
          <a:p>
            <a:fld id="{1F892EB0-757D-4136-A45B-8FF163726D92}" type="slidenum">
              <a:rPr lang="en-US" smtClean="0"/>
              <a:t>32</a:t>
            </a:fld>
            <a:endParaRPr lang="en-US"/>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80" t="5886" r="15399" b="450"/>
          <a:stretch/>
        </p:blipFill>
        <p:spPr bwMode="auto">
          <a:xfrm>
            <a:off x="6477000" y="567267"/>
            <a:ext cx="1439333" cy="6062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75" y="1027642"/>
            <a:ext cx="160972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2819400"/>
            <a:ext cx="1533525"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819400"/>
            <a:ext cx="1638300"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4966" y="2819400"/>
            <a:ext cx="156210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966" y="1027642"/>
            <a:ext cx="1533525"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9"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1027642"/>
            <a:ext cx="1504950"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71975" y="4410075"/>
            <a:ext cx="141922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1"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43175" y="4429125"/>
            <a:ext cx="1343025"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84966" y="5257800"/>
            <a:ext cx="3581400" cy="923330"/>
          </a:xfrm>
          <a:prstGeom prst="rect">
            <a:avLst/>
          </a:prstGeom>
          <a:noFill/>
        </p:spPr>
        <p:txBody>
          <a:bodyPr wrap="square" rtlCol="0">
            <a:spAutoFit/>
          </a:bodyPr>
          <a:lstStyle/>
          <a:p>
            <a:pPr algn="ctr"/>
            <a:r>
              <a:rPr lang="en-US" dirty="0" err="1" smtClean="0"/>
              <a:t>Ukoliko</a:t>
            </a:r>
            <a:r>
              <a:rPr lang="en-US" dirty="0" smtClean="0"/>
              <a:t> </a:t>
            </a:r>
            <a:r>
              <a:rPr lang="en-US" dirty="0" err="1" smtClean="0"/>
              <a:t>nije</a:t>
            </a:r>
            <a:r>
              <a:rPr lang="en-US" dirty="0" smtClean="0"/>
              <a:t> </a:t>
            </a:r>
            <a:r>
              <a:rPr lang="en-US" dirty="0" err="1" smtClean="0"/>
              <a:t>prikazan</a:t>
            </a:r>
            <a:r>
              <a:rPr lang="en-US" dirty="0" smtClean="0"/>
              <a:t> </a:t>
            </a:r>
            <a:r>
              <a:rPr lang="sr-Latn-RS" dirty="0" smtClean="0"/>
              <a:t>panel </a:t>
            </a:r>
            <a:r>
              <a:rPr lang="en-US" b="1" dirty="0" smtClean="0"/>
              <a:t>Toolbox</a:t>
            </a:r>
            <a:r>
              <a:rPr lang="en-US" dirty="0" smtClean="0"/>
              <a:t> </a:t>
            </a:r>
            <a:r>
              <a:rPr lang="sr-Latn-RS" dirty="0" smtClean="0"/>
              <a:t>p</a:t>
            </a:r>
            <a:r>
              <a:rPr lang="en-US" dirty="0" err="1" smtClean="0"/>
              <a:t>otrebno</a:t>
            </a:r>
            <a:r>
              <a:rPr lang="en-US" dirty="0" smtClean="0"/>
              <a:t> je </a:t>
            </a:r>
            <a:r>
              <a:rPr lang="en-US" dirty="0" err="1" smtClean="0"/>
              <a:t>i</a:t>
            </a:r>
            <a:r>
              <a:rPr lang="sr-Latn-RS" dirty="0" smtClean="0"/>
              <a:t>ći na meni </a:t>
            </a:r>
            <a:r>
              <a:rPr lang="sr-Latn-RS" b="1" i="1" dirty="0" smtClean="0"/>
              <a:t>View/Toolbox</a:t>
            </a:r>
            <a:endParaRPr lang="en-US" b="1" i="1" dirty="0"/>
          </a:p>
        </p:txBody>
      </p:sp>
    </p:spTree>
    <p:extLst>
      <p:ext uri="{BB962C8B-B14F-4D97-AF65-F5344CB8AC3E}">
        <p14:creationId xmlns:p14="http://schemas.microsoft.com/office/powerpoint/2010/main" val="1592769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Properties Window</a:t>
            </a:r>
            <a:endParaRPr lang="en-US" dirty="0"/>
          </a:p>
        </p:txBody>
      </p:sp>
      <p:sp>
        <p:nvSpPr>
          <p:cNvPr id="4" name="Slide Number Placeholder 3"/>
          <p:cNvSpPr>
            <a:spLocks noGrp="1"/>
          </p:cNvSpPr>
          <p:nvPr>
            <p:ph type="sldNum" sz="quarter" idx="15"/>
          </p:nvPr>
        </p:nvSpPr>
        <p:spPr/>
        <p:txBody>
          <a:bodyPr/>
          <a:lstStyle/>
          <a:p>
            <a:fld id="{1F892EB0-757D-4136-A45B-8FF163726D92}" type="slidenum">
              <a:rPr lang="en-US" smtClean="0"/>
              <a:t>33</a:t>
            </a:fld>
            <a:endParaRPr lang="en-US"/>
          </a:p>
        </p:txBody>
      </p:sp>
      <p:sp>
        <p:nvSpPr>
          <p:cNvPr id="3" name="TextBox 2"/>
          <p:cNvSpPr txBox="1"/>
          <p:nvPr/>
        </p:nvSpPr>
        <p:spPr>
          <a:xfrm>
            <a:off x="220133" y="6172200"/>
            <a:ext cx="8305800" cy="646331"/>
          </a:xfrm>
          <a:prstGeom prst="rect">
            <a:avLst/>
          </a:prstGeom>
          <a:noFill/>
        </p:spPr>
        <p:txBody>
          <a:bodyPr wrap="square" rtlCol="0">
            <a:spAutoFit/>
          </a:bodyPr>
          <a:lstStyle/>
          <a:p>
            <a:pPr algn="ctr"/>
            <a:r>
              <a:rPr lang="en-US" dirty="0" err="1" smtClean="0"/>
              <a:t>Ukoliko</a:t>
            </a:r>
            <a:r>
              <a:rPr lang="en-US" dirty="0" smtClean="0"/>
              <a:t> </a:t>
            </a:r>
            <a:r>
              <a:rPr lang="en-US" dirty="0" err="1" smtClean="0"/>
              <a:t>nije</a:t>
            </a:r>
            <a:r>
              <a:rPr lang="en-US" dirty="0" smtClean="0"/>
              <a:t> </a:t>
            </a:r>
            <a:r>
              <a:rPr lang="en-US" dirty="0" err="1" smtClean="0"/>
              <a:t>prikazan</a:t>
            </a:r>
            <a:r>
              <a:rPr lang="en-US" dirty="0" smtClean="0"/>
              <a:t> </a:t>
            </a:r>
            <a:r>
              <a:rPr lang="sr-Latn-RS" dirty="0" smtClean="0"/>
              <a:t>panel </a:t>
            </a:r>
            <a:r>
              <a:rPr lang="en-US" b="1" dirty="0" err="1" smtClean="0"/>
              <a:t>Properites</a:t>
            </a:r>
            <a:r>
              <a:rPr lang="en-US" b="1" dirty="0" smtClean="0"/>
              <a:t> Window </a:t>
            </a:r>
            <a:r>
              <a:rPr lang="sr-Latn-RS" dirty="0" smtClean="0"/>
              <a:t>p</a:t>
            </a:r>
            <a:r>
              <a:rPr lang="en-US" dirty="0" err="1" smtClean="0"/>
              <a:t>otrebno</a:t>
            </a:r>
            <a:r>
              <a:rPr lang="en-US" dirty="0" smtClean="0"/>
              <a:t> je </a:t>
            </a:r>
            <a:r>
              <a:rPr lang="en-US" dirty="0" err="1" smtClean="0"/>
              <a:t>i</a:t>
            </a:r>
            <a:r>
              <a:rPr lang="sr-Latn-RS" dirty="0" smtClean="0"/>
              <a:t>ći na meni </a:t>
            </a:r>
            <a:r>
              <a:rPr lang="sr-Latn-RS" b="1" dirty="0" smtClean="0"/>
              <a:t>View</a:t>
            </a:r>
            <a:r>
              <a:rPr lang="sr-Latn-RS" dirty="0" smtClean="0"/>
              <a:t>/</a:t>
            </a:r>
            <a:r>
              <a:rPr lang="en-US" b="1" i="1" dirty="0" smtClean="0"/>
              <a:t>Properties Window</a:t>
            </a:r>
            <a:endParaRPr lang="en-US" b="1" i="1"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400" y="685799"/>
            <a:ext cx="2561600" cy="5576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685798"/>
            <a:ext cx="2560631" cy="5576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846666" y="990600"/>
            <a:ext cx="228601" cy="228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180667" y="1007534"/>
            <a:ext cx="228601"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276600" y="681333"/>
            <a:ext cx="2057400" cy="1877437"/>
          </a:xfrm>
          <a:prstGeom prst="rect">
            <a:avLst/>
          </a:prstGeom>
          <a:ln>
            <a:solidFill>
              <a:srgbClr val="00B0F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b="1" dirty="0" err="1" smtClean="0"/>
              <a:t>Lista</a:t>
            </a:r>
            <a:r>
              <a:rPr lang="en-US" sz="1600" b="1" dirty="0" smtClean="0"/>
              <a:t> </a:t>
            </a:r>
            <a:r>
              <a:rPr lang="en-US" sz="1600" b="1" dirty="0" err="1" smtClean="0"/>
              <a:t>propertija</a:t>
            </a:r>
            <a:r>
              <a:rPr lang="sr-Latn-RS" sz="1600" b="1" dirty="0" smtClean="0"/>
              <a:t> (PROPERTIES)</a:t>
            </a:r>
            <a:r>
              <a:rPr lang="en-US" sz="1600" b="1" dirty="0" smtClean="0"/>
              <a:t> </a:t>
            </a:r>
            <a:r>
              <a:rPr lang="en-US" sz="1600" dirty="0" err="1" smtClean="0"/>
              <a:t>koji</a:t>
            </a:r>
            <a:r>
              <a:rPr lang="en-US" sz="1600" dirty="0" smtClean="0"/>
              <a:t> se </a:t>
            </a:r>
            <a:r>
              <a:rPr lang="en-US" sz="1600" dirty="0" err="1" smtClean="0"/>
              <a:t>odnose</a:t>
            </a:r>
            <a:r>
              <a:rPr lang="en-US" sz="1600" dirty="0" smtClean="0"/>
              <a:t> </a:t>
            </a:r>
            <a:r>
              <a:rPr lang="en-US" sz="1600" dirty="0" err="1" smtClean="0"/>
              <a:t>za</a:t>
            </a:r>
            <a:r>
              <a:rPr lang="en-US" sz="1600" dirty="0" smtClean="0"/>
              <a:t> </a:t>
            </a:r>
            <a:r>
              <a:rPr lang="en-US" sz="1600" dirty="0" err="1" smtClean="0"/>
              <a:t>izabranu</a:t>
            </a:r>
            <a:r>
              <a:rPr lang="en-US" sz="1600" dirty="0" smtClean="0"/>
              <a:t> </a:t>
            </a:r>
            <a:r>
              <a:rPr lang="en-US" sz="1600" dirty="0" err="1" smtClean="0"/>
              <a:t>kontrolu</a:t>
            </a:r>
            <a:r>
              <a:rPr lang="en-US" sz="1600" dirty="0" smtClean="0"/>
              <a:t> </a:t>
            </a:r>
            <a:r>
              <a:rPr lang="sr-Latn-RS" sz="1600" dirty="0" smtClean="0"/>
              <a:t>- </a:t>
            </a:r>
            <a:r>
              <a:rPr lang="en-US" sz="1600" dirty="0" smtClean="0"/>
              <a:t>u </a:t>
            </a:r>
            <a:r>
              <a:rPr lang="en-US" sz="1600" dirty="0" err="1" smtClean="0"/>
              <a:t>ovom</a:t>
            </a:r>
            <a:r>
              <a:rPr lang="en-US" sz="1600" dirty="0" smtClean="0"/>
              <a:t> </a:t>
            </a:r>
            <a:r>
              <a:rPr lang="en-US" sz="1600" dirty="0" err="1" smtClean="0"/>
              <a:t>slu</a:t>
            </a:r>
            <a:r>
              <a:rPr lang="sr-Latn-RS" sz="1600" dirty="0" smtClean="0"/>
              <a:t>čaju na selektovan</a:t>
            </a:r>
            <a:r>
              <a:rPr lang="sr-Latn-RS" dirty="0" smtClean="0"/>
              <a:t>u formu </a:t>
            </a:r>
            <a:r>
              <a:rPr lang="sr-Latn-RS" b="1" dirty="0" smtClean="0"/>
              <a:t>Form1.cs</a:t>
            </a:r>
            <a:endParaRPr lang="en-US" b="1" dirty="0"/>
          </a:p>
        </p:txBody>
      </p:sp>
      <p:cxnSp>
        <p:nvCxnSpPr>
          <p:cNvPr id="7" name="Straight Arrow Connector 6"/>
          <p:cNvCxnSpPr>
            <a:stCxn id="16" idx="3"/>
            <a:endCxn id="5" idx="1"/>
          </p:cNvCxnSpPr>
          <p:nvPr/>
        </p:nvCxnSpPr>
        <p:spPr>
          <a:xfrm>
            <a:off x="1075267" y="1104900"/>
            <a:ext cx="2201333" cy="515152"/>
          </a:xfrm>
          <a:prstGeom prst="straightConnector1">
            <a:avLst/>
          </a:prstGeom>
          <a:ln>
            <a:solidFill>
              <a:srgbClr val="00B0F0"/>
            </a:solidFill>
            <a:tailEnd type="arrow"/>
          </a:ln>
        </p:spPr>
        <p:style>
          <a:lnRef idx="1">
            <a:schemeClr val="accent3"/>
          </a:lnRef>
          <a:fillRef idx="0">
            <a:schemeClr val="accent3"/>
          </a:fillRef>
          <a:effectRef idx="0">
            <a:schemeClr val="accent3"/>
          </a:effectRef>
          <a:fontRef idx="minor">
            <a:schemeClr val="tx1"/>
          </a:fontRef>
        </p:style>
      </p:cxnSp>
      <p:sp>
        <p:nvSpPr>
          <p:cNvPr id="22" name="TextBox 21"/>
          <p:cNvSpPr txBox="1"/>
          <p:nvPr/>
        </p:nvSpPr>
        <p:spPr>
          <a:xfrm>
            <a:off x="3276600" y="2971800"/>
            <a:ext cx="2057400" cy="1815882"/>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b="1" dirty="0" err="1" smtClean="0"/>
              <a:t>Lista</a:t>
            </a:r>
            <a:r>
              <a:rPr lang="en-US" sz="1600" b="1" dirty="0" smtClean="0"/>
              <a:t> </a:t>
            </a:r>
            <a:r>
              <a:rPr lang="sr-Latn-RS" sz="1600" b="1" dirty="0" smtClean="0"/>
              <a:t>događaja (EVENTS) </a:t>
            </a:r>
            <a:r>
              <a:rPr lang="en-US" sz="1600" dirty="0" err="1" smtClean="0"/>
              <a:t>koji</a:t>
            </a:r>
            <a:r>
              <a:rPr lang="en-US" sz="1600" dirty="0" smtClean="0"/>
              <a:t> se </a:t>
            </a:r>
            <a:r>
              <a:rPr lang="sr-Latn-RS" sz="1600" dirty="0" smtClean="0"/>
              <a:t>mogu vezati </a:t>
            </a:r>
            <a:r>
              <a:rPr lang="en-US" sz="1600" dirty="0" smtClean="0"/>
              <a:t> </a:t>
            </a:r>
            <a:r>
              <a:rPr lang="en-US" sz="1600" dirty="0" err="1" smtClean="0"/>
              <a:t>za</a:t>
            </a:r>
            <a:r>
              <a:rPr lang="en-US" sz="1600" dirty="0" smtClean="0"/>
              <a:t> </a:t>
            </a:r>
            <a:r>
              <a:rPr lang="en-US" sz="1600" dirty="0" err="1" smtClean="0"/>
              <a:t>izabranu</a:t>
            </a:r>
            <a:r>
              <a:rPr lang="en-US" sz="1600" dirty="0" smtClean="0"/>
              <a:t> </a:t>
            </a:r>
            <a:r>
              <a:rPr lang="en-US" sz="1600" dirty="0" err="1" smtClean="0"/>
              <a:t>kontrolu</a:t>
            </a:r>
            <a:r>
              <a:rPr lang="en-US" sz="1600" dirty="0" smtClean="0"/>
              <a:t> </a:t>
            </a:r>
            <a:r>
              <a:rPr lang="sr-Latn-RS" sz="1600" dirty="0" smtClean="0"/>
              <a:t>- </a:t>
            </a:r>
            <a:r>
              <a:rPr lang="en-US" sz="1600" dirty="0" smtClean="0"/>
              <a:t>u </a:t>
            </a:r>
            <a:r>
              <a:rPr lang="en-US" sz="1600" dirty="0" err="1" smtClean="0"/>
              <a:t>ovom</a:t>
            </a:r>
            <a:r>
              <a:rPr lang="en-US" sz="1600" dirty="0" smtClean="0"/>
              <a:t> </a:t>
            </a:r>
            <a:r>
              <a:rPr lang="en-US" sz="1600" dirty="0" err="1" smtClean="0"/>
              <a:t>slu</a:t>
            </a:r>
            <a:r>
              <a:rPr lang="sr-Latn-RS" sz="1600" dirty="0" smtClean="0"/>
              <a:t>čaju na selektovanu formu </a:t>
            </a:r>
            <a:r>
              <a:rPr lang="sr-Latn-RS" sz="1600" b="1" dirty="0" smtClean="0"/>
              <a:t>Form1.cs</a:t>
            </a:r>
            <a:endParaRPr lang="en-US" sz="1600" b="1" dirty="0"/>
          </a:p>
        </p:txBody>
      </p:sp>
      <p:cxnSp>
        <p:nvCxnSpPr>
          <p:cNvPr id="10" name="Straight Arrow Connector 9"/>
          <p:cNvCxnSpPr>
            <a:stCxn id="17" idx="2"/>
          </p:cNvCxnSpPr>
          <p:nvPr/>
        </p:nvCxnSpPr>
        <p:spPr>
          <a:xfrm flipH="1">
            <a:off x="5342467" y="1236134"/>
            <a:ext cx="952501" cy="17861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3800" y="5044483"/>
            <a:ext cx="1066799" cy="1180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10219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411162"/>
          </a:xfrm>
        </p:spPr>
        <p:txBody>
          <a:bodyPr>
            <a:normAutofit fontScale="90000"/>
          </a:bodyPr>
          <a:lstStyle/>
          <a:p>
            <a:r>
              <a:rPr lang="sr-Latn-RS" dirty="0" smtClean="0"/>
              <a:t>Dodavanje nove forme u postojaćem projektu</a:t>
            </a:r>
            <a:endParaRPr lang="en-US" dirty="0"/>
          </a:p>
        </p:txBody>
      </p:sp>
      <p:sp>
        <p:nvSpPr>
          <p:cNvPr id="4" name="Slide Number Placeholder 3"/>
          <p:cNvSpPr>
            <a:spLocks noGrp="1"/>
          </p:cNvSpPr>
          <p:nvPr>
            <p:ph type="sldNum" sz="quarter" idx="15"/>
          </p:nvPr>
        </p:nvSpPr>
        <p:spPr/>
        <p:txBody>
          <a:bodyPr/>
          <a:lstStyle/>
          <a:p>
            <a:fld id="{1F892EB0-757D-4136-A45B-8FF163726D92}" type="slidenum">
              <a:rPr lang="en-US" smtClean="0"/>
              <a:t>34</a:t>
            </a:fld>
            <a:endParaRPr lang="en-US"/>
          </a:p>
        </p:txBody>
      </p:sp>
      <p:sp>
        <p:nvSpPr>
          <p:cNvPr id="6" name="TextBox 5"/>
          <p:cNvSpPr txBox="1"/>
          <p:nvPr/>
        </p:nvSpPr>
        <p:spPr>
          <a:xfrm>
            <a:off x="533400" y="762000"/>
            <a:ext cx="3209084" cy="923330"/>
          </a:xfrm>
          <a:prstGeom prst="rect">
            <a:avLst/>
          </a:prstGeom>
          <a:noFill/>
        </p:spPr>
        <p:txBody>
          <a:bodyPr wrap="none" rtlCol="0">
            <a:spAutoFit/>
          </a:bodyPr>
          <a:lstStyle/>
          <a:p>
            <a:pPr marL="342900" indent="-342900">
              <a:buFont typeface="+mj-lt"/>
              <a:buAutoNum type="arabicPeriod"/>
            </a:pPr>
            <a:r>
              <a:rPr lang="sr-Latn-RS" dirty="0" smtClean="0"/>
              <a:t>Desni klik na projekat</a:t>
            </a:r>
          </a:p>
          <a:p>
            <a:pPr marL="342900" indent="-342900">
              <a:buFont typeface="+mj-lt"/>
              <a:buAutoNum type="arabicPeriod"/>
            </a:pPr>
            <a:r>
              <a:rPr lang="sr-Latn-RS" dirty="0" smtClean="0"/>
              <a:t>Stavka </a:t>
            </a:r>
            <a:r>
              <a:rPr lang="sr-Latn-RS" b="1" i="1" dirty="0" smtClean="0"/>
              <a:t>Add</a:t>
            </a:r>
          </a:p>
          <a:p>
            <a:pPr marL="342900" indent="-342900">
              <a:buFont typeface="+mj-lt"/>
              <a:buAutoNum type="arabicPeriod"/>
            </a:pPr>
            <a:r>
              <a:rPr lang="sr-Latn-RS" dirty="0" smtClean="0"/>
              <a:t>Stavka </a:t>
            </a:r>
            <a:r>
              <a:rPr lang="sr-Latn-RS" b="1" i="1" dirty="0" smtClean="0"/>
              <a:t>Windows Form ...</a:t>
            </a:r>
            <a:endParaRPr lang="en-US" b="1" i="1" dirty="0"/>
          </a:p>
        </p:txBody>
      </p:sp>
      <p:pic>
        <p:nvPicPr>
          <p:cNvPr id="1126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06" t="68"/>
          <a:stretch/>
        </p:blipFill>
        <p:spPr bwMode="auto">
          <a:xfrm>
            <a:off x="609600" y="1651463"/>
            <a:ext cx="7799133" cy="4992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p:cNvSpPr/>
          <p:nvPr/>
        </p:nvSpPr>
        <p:spPr>
          <a:xfrm>
            <a:off x="6096000" y="4724400"/>
            <a:ext cx="2312733" cy="1524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783267" y="5511800"/>
            <a:ext cx="2312733" cy="16086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9157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35</a:t>
            </a:fld>
            <a:endParaRPr lang="en-US"/>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990599"/>
            <a:ext cx="6705600" cy="4653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txBox="1">
            <a:spLocks/>
          </p:cNvSpPr>
          <p:nvPr/>
        </p:nvSpPr>
        <p:spPr>
          <a:xfrm>
            <a:off x="457200" y="274638"/>
            <a:ext cx="7848600" cy="411162"/>
          </a:xfrm>
          <a:prstGeom prst="rect">
            <a:avLst/>
          </a:prstGeom>
        </p:spPr>
        <p:txBody>
          <a:bodyPr vert="horz" anchor="b">
            <a:normAutofit fontScale="82500" lnSpcReduction="2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sr-Latn-RS" smtClean="0"/>
              <a:t>Dodavanje nove forme u postojaćem projektu</a:t>
            </a:r>
            <a:endParaRPr lang="en-US" dirty="0"/>
          </a:p>
        </p:txBody>
      </p:sp>
      <p:sp>
        <p:nvSpPr>
          <p:cNvPr id="9" name="Rectangle 8"/>
          <p:cNvSpPr/>
          <p:nvPr/>
        </p:nvSpPr>
        <p:spPr>
          <a:xfrm>
            <a:off x="2743200" y="1981200"/>
            <a:ext cx="3200400" cy="304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89567" y="1422400"/>
            <a:ext cx="944033" cy="19473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981200" y="5181600"/>
            <a:ext cx="4038600" cy="228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8220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36</a:t>
            </a:fld>
            <a:endParaRPr lang="en-US"/>
          </a:p>
        </p:txBody>
      </p:sp>
      <p:sp>
        <p:nvSpPr>
          <p:cNvPr id="8" name="Title 1"/>
          <p:cNvSpPr txBox="1">
            <a:spLocks/>
          </p:cNvSpPr>
          <p:nvPr/>
        </p:nvSpPr>
        <p:spPr>
          <a:xfrm>
            <a:off x="457200" y="274638"/>
            <a:ext cx="7848600" cy="411162"/>
          </a:xfrm>
          <a:prstGeom prst="rect">
            <a:avLst/>
          </a:prstGeom>
        </p:spPr>
        <p:txBody>
          <a:bodyPr vert="horz" anchor="b">
            <a:normAutofit fontScale="82500" lnSpcReduction="2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sr-Latn-RS" smtClean="0"/>
              <a:t>Dodavanje nove forme u postojaćem projektu</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66800"/>
            <a:ext cx="7149042" cy="5558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5638800" y="3683000"/>
            <a:ext cx="1828800" cy="46566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p:cNvCxnSpPr>
            <a:stCxn id="12" idx="1"/>
            <a:endCxn id="13" idx="3"/>
          </p:cNvCxnSpPr>
          <p:nvPr/>
        </p:nvCxnSpPr>
        <p:spPr>
          <a:xfrm flipH="1" flipV="1">
            <a:off x="5029200" y="3467100"/>
            <a:ext cx="609600" cy="448734"/>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44232" y="2209800"/>
            <a:ext cx="2484968" cy="2514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79865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37</a:t>
            </a:fld>
            <a:endParaRPr lang="en-US"/>
          </a:p>
        </p:txBody>
      </p:sp>
      <p:sp>
        <p:nvSpPr>
          <p:cNvPr id="8" name="Title 1"/>
          <p:cNvSpPr txBox="1">
            <a:spLocks/>
          </p:cNvSpPr>
          <p:nvPr/>
        </p:nvSpPr>
        <p:spPr>
          <a:xfrm>
            <a:off x="457200" y="274638"/>
            <a:ext cx="7848600" cy="411162"/>
          </a:xfrm>
          <a:prstGeom prst="rect">
            <a:avLst/>
          </a:prstGeom>
        </p:spPr>
        <p:txBody>
          <a:bodyPr vert="horz" anchor="b">
            <a:normAutofit fontScale="82500" lnSpcReduction="2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sr-Latn-RS" dirty="0" smtClean="0"/>
              <a:t>Promena naziva forme</a:t>
            </a:r>
            <a:endParaRPr lang="en-US" dirty="0"/>
          </a:p>
        </p:txBody>
      </p:sp>
      <p:pic>
        <p:nvPicPr>
          <p:cNvPr id="133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821" t="14957" b="7658"/>
          <a:stretch/>
        </p:blipFill>
        <p:spPr bwMode="auto">
          <a:xfrm>
            <a:off x="209021" y="1988389"/>
            <a:ext cx="5220758" cy="4292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219200" y="914400"/>
            <a:ext cx="6758004" cy="923330"/>
          </a:xfrm>
          <a:prstGeom prst="rect">
            <a:avLst/>
          </a:prstGeom>
          <a:noFill/>
        </p:spPr>
        <p:txBody>
          <a:bodyPr wrap="none" rtlCol="0">
            <a:spAutoFit/>
          </a:bodyPr>
          <a:lstStyle/>
          <a:p>
            <a:pPr marL="342900" indent="-342900">
              <a:buFont typeface="+mj-lt"/>
              <a:buAutoNum type="arabicPeriod"/>
            </a:pPr>
            <a:r>
              <a:rPr lang="en-US" dirty="0" err="1" smtClean="0"/>
              <a:t>Selektovati</a:t>
            </a:r>
            <a:r>
              <a:rPr lang="en-US" dirty="0" smtClean="0"/>
              <a:t> </a:t>
            </a:r>
            <a:r>
              <a:rPr lang="en-US" dirty="0" err="1" smtClean="0"/>
              <a:t>formu</a:t>
            </a:r>
            <a:r>
              <a:rPr lang="en-US" dirty="0" smtClean="0"/>
              <a:t> </a:t>
            </a:r>
            <a:r>
              <a:rPr lang="en-US" b="1" i="1" dirty="0" err="1" smtClean="0"/>
              <a:t>FormNovaForma</a:t>
            </a:r>
            <a:endParaRPr lang="en-US" b="1" i="1" dirty="0" smtClean="0"/>
          </a:p>
          <a:p>
            <a:pPr marL="342900" indent="-342900">
              <a:buFont typeface="+mj-lt"/>
              <a:buAutoNum type="arabicPeriod"/>
            </a:pPr>
            <a:r>
              <a:rPr lang="en-US" dirty="0" smtClean="0"/>
              <a:t>U </a:t>
            </a:r>
            <a:r>
              <a:rPr lang="sr-Latn-RS" dirty="0" smtClean="0"/>
              <a:t>panelu </a:t>
            </a:r>
            <a:r>
              <a:rPr lang="en-US" b="1" i="1" dirty="0" smtClean="0"/>
              <a:t>Properties Windows </a:t>
            </a:r>
            <a:r>
              <a:rPr lang="en-US" dirty="0" err="1" smtClean="0"/>
              <a:t>prona</a:t>
            </a:r>
            <a:r>
              <a:rPr lang="sr-Latn-RS" dirty="0" smtClean="0"/>
              <a:t>ći stavku </a:t>
            </a:r>
            <a:r>
              <a:rPr lang="sr-Latn-RS" b="1" i="1" dirty="0" smtClean="0"/>
              <a:t>Text</a:t>
            </a:r>
          </a:p>
          <a:p>
            <a:pPr marL="342900" indent="-342900">
              <a:buFont typeface="+mj-lt"/>
              <a:buAutoNum type="arabicPeriod"/>
            </a:pPr>
            <a:r>
              <a:rPr lang="sr-Latn-RS" dirty="0" smtClean="0"/>
              <a:t>Promeniti vrednost stavke </a:t>
            </a:r>
            <a:r>
              <a:rPr lang="sr-Latn-RS" b="1" i="1" dirty="0" smtClean="0"/>
              <a:t>Text</a:t>
            </a:r>
            <a:r>
              <a:rPr lang="sr-Latn-RS" dirty="0" smtClean="0"/>
              <a:t> </a:t>
            </a:r>
            <a:r>
              <a:rPr lang="en-US" dirty="0" err="1" smtClean="0"/>
              <a:t>tako</a:t>
            </a:r>
            <a:r>
              <a:rPr lang="en-US" dirty="0" smtClean="0"/>
              <a:t> da </a:t>
            </a:r>
            <a:r>
              <a:rPr lang="en-US" dirty="0" err="1" smtClean="0"/>
              <a:t>sadr</a:t>
            </a:r>
            <a:r>
              <a:rPr lang="sr-Latn-RS" dirty="0" smtClean="0"/>
              <a:t>ži </a:t>
            </a:r>
            <a:r>
              <a:rPr lang="en-US" b="1" i="1" dirty="0" smtClean="0"/>
              <a:t>Nova forma </a:t>
            </a:r>
            <a:r>
              <a:rPr lang="en-US" b="1" i="1" dirty="0" smtClean="0">
                <a:sym typeface="Wingdings" panose="05000000000000000000" pitchFamily="2" charset="2"/>
              </a:rPr>
              <a:t></a:t>
            </a:r>
            <a:endParaRPr lang="en-US" b="1" dirty="0"/>
          </a:p>
        </p:txBody>
      </p:sp>
      <p:sp>
        <p:nvSpPr>
          <p:cNvPr id="10" name="Rectangle 9"/>
          <p:cNvSpPr/>
          <p:nvPr/>
        </p:nvSpPr>
        <p:spPr>
          <a:xfrm>
            <a:off x="3213579" y="4731589"/>
            <a:ext cx="1828800" cy="2032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17979" y="2369389"/>
            <a:ext cx="1066800" cy="228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10" idx="1"/>
          </p:cNvCxnSpPr>
          <p:nvPr/>
        </p:nvCxnSpPr>
        <p:spPr>
          <a:xfrm flipH="1" flipV="1">
            <a:off x="1384779" y="2483688"/>
            <a:ext cx="1828800" cy="2349501"/>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62600" y="1837730"/>
            <a:ext cx="3124200" cy="4524315"/>
          </a:xfrm>
          <a:prstGeom prst="rect">
            <a:avLst/>
          </a:prstGeom>
          <a:noFill/>
        </p:spPr>
        <p:txBody>
          <a:bodyPr wrap="square" rtlCol="0">
            <a:spAutoFit/>
          </a:bodyPr>
          <a:lstStyle/>
          <a:p>
            <a:r>
              <a:rPr lang="en-US" dirty="0" err="1" smtClean="0"/>
              <a:t>Probajte</a:t>
            </a:r>
            <a:r>
              <a:rPr lang="en-US" dirty="0" smtClean="0"/>
              <a:t> da </a:t>
            </a:r>
            <a:r>
              <a:rPr lang="en-US" dirty="0" err="1" smtClean="0"/>
              <a:t>promenite</a:t>
            </a:r>
            <a:r>
              <a:rPr lang="en-US" dirty="0" smtClean="0"/>
              <a:t> </a:t>
            </a:r>
            <a:r>
              <a:rPr lang="en-US" dirty="0" err="1" smtClean="0"/>
              <a:t>propertije</a:t>
            </a:r>
            <a:r>
              <a:rPr lang="en-US" dirty="0" smtClean="0"/>
              <a:t> </a:t>
            </a:r>
            <a:r>
              <a:rPr lang="en-US" dirty="0" err="1" smtClean="0"/>
              <a:t>forme</a:t>
            </a:r>
            <a:r>
              <a:rPr lang="en-US" dirty="0" smtClean="0"/>
              <a:t>: </a:t>
            </a:r>
            <a:endParaRPr lang="sr-Latn-RS" dirty="0" smtClean="0"/>
          </a:p>
          <a:p>
            <a:endParaRPr lang="sr-Latn-RS" dirty="0" smtClean="0"/>
          </a:p>
          <a:p>
            <a:r>
              <a:rPr lang="en-US" i="1" dirty="0" err="1" smtClean="0">
                <a:solidFill>
                  <a:schemeClr val="accent2">
                    <a:lumMod val="50000"/>
                  </a:schemeClr>
                </a:solidFill>
              </a:rPr>
              <a:t>StartPosition</a:t>
            </a:r>
            <a:r>
              <a:rPr lang="en-US" dirty="0" smtClean="0">
                <a:solidFill>
                  <a:schemeClr val="accent2">
                    <a:lumMod val="50000"/>
                  </a:schemeClr>
                </a:solidFill>
              </a:rPr>
              <a:t>, </a:t>
            </a:r>
            <a:r>
              <a:rPr lang="en-US" i="1" dirty="0" smtClean="0">
                <a:solidFill>
                  <a:schemeClr val="accent2">
                    <a:lumMod val="50000"/>
                  </a:schemeClr>
                </a:solidFill>
              </a:rPr>
              <a:t>Icon</a:t>
            </a:r>
            <a:r>
              <a:rPr lang="en-US" dirty="0" smtClean="0">
                <a:solidFill>
                  <a:schemeClr val="accent2">
                    <a:lumMod val="50000"/>
                  </a:schemeClr>
                </a:solidFill>
              </a:rPr>
              <a:t>, </a:t>
            </a:r>
            <a:r>
              <a:rPr lang="en-US" i="1" dirty="0" smtClean="0">
                <a:solidFill>
                  <a:schemeClr val="accent2">
                    <a:lumMod val="50000"/>
                  </a:schemeClr>
                </a:solidFill>
              </a:rPr>
              <a:t>Opacity</a:t>
            </a:r>
            <a:r>
              <a:rPr lang="en-US" dirty="0" smtClean="0">
                <a:solidFill>
                  <a:schemeClr val="accent2">
                    <a:lumMod val="50000"/>
                  </a:schemeClr>
                </a:solidFill>
              </a:rPr>
              <a:t>, </a:t>
            </a:r>
            <a:r>
              <a:rPr lang="en-US" i="1" dirty="0" err="1" smtClean="0">
                <a:solidFill>
                  <a:schemeClr val="accent2">
                    <a:lumMod val="50000"/>
                  </a:schemeClr>
                </a:solidFill>
              </a:rPr>
              <a:t>TopMost</a:t>
            </a:r>
            <a:r>
              <a:rPr lang="en-US" dirty="0" smtClean="0">
                <a:solidFill>
                  <a:schemeClr val="accent2">
                    <a:lumMod val="50000"/>
                  </a:schemeClr>
                </a:solidFill>
              </a:rPr>
              <a:t>, </a:t>
            </a:r>
            <a:r>
              <a:rPr lang="en-US" i="1" dirty="0" err="1" smtClean="0">
                <a:solidFill>
                  <a:schemeClr val="accent2">
                    <a:lumMod val="50000"/>
                  </a:schemeClr>
                </a:solidFill>
              </a:rPr>
              <a:t>WindowState</a:t>
            </a:r>
            <a:r>
              <a:rPr lang="en-US" dirty="0" smtClean="0">
                <a:solidFill>
                  <a:schemeClr val="accent2">
                    <a:lumMod val="50000"/>
                  </a:schemeClr>
                </a:solidFill>
              </a:rPr>
              <a:t>, </a:t>
            </a:r>
            <a:r>
              <a:rPr lang="en-US" i="1" dirty="0" err="1" smtClean="0">
                <a:solidFill>
                  <a:schemeClr val="accent2">
                    <a:lumMod val="50000"/>
                  </a:schemeClr>
                </a:solidFill>
              </a:rPr>
              <a:t>StartPosition</a:t>
            </a:r>
            <a:r>
              <a:rPr lang="en-US" dirty="0" smtClean="0">
                <a:solidFill>
                  <a:schemeClr val="accent2">
                    <a:lumMod val="50000"/>
                  </a:schemeClr>
                </a:solidFill>
              </a:rPr>
              <a:t> </a:t>
            </a:r>
            <a:endParaRPr lang="sr-Latn-RS" dirty="0" smtClean="0">
              <a:solidFill>
                <a:schemeClr val="accent2">
                  <a:lumMod val="50000"/>
                </a:schemeClr>
              </a:solidFill>
            </a:endParaRPr>
          </a:p>
          <a:p>
            <a:endParaRPr lang="en-US" dirty="0" smtClean="0"/>
          </a:p>
          <a:p>
            <a:r>
              <a:rPr lang="en-US" dirty="0" err="1" smtClean="0"/>
              <a:t>Sta</a:t>
            </a:r>
            <a:r>
              <a:rPr lang="en-US" dirty="0" smtClean="0"/>
              <a:t> se de</a:t>
            </a:r>
            <a:r>
              <a:rPr lang="sr-Latn-RS" dirty="0" smtClean="0"/>
              <a:t>š</a:t>
            </a:r>
            <a:r>
              <a:rPr lang="en-US" dirty="0" smtClean="0"/>
              <a:t>ava? </a:t>
            </a:r>
          </a:p>
          <a:p>
            <a:r>
              <a:rPr lang="en-US" dirty="0" err="1" smtClean="0"/>
              <a:t>Sta</a:t>
            </a:r>
            <a:r>
              <a:rPr lang="en-US" dirty="0" smtClean="0"/>
              <a:t> </a:t>
            </a:r>
            <a:r>
              <a:rPr lang="en-US" dirty="0" err="1" smtClean="0"/>
              <a:t>dobijate</a:t>
            </a:r>
            <a:r>
              <a:rPr lang="en-US" dirty="0" smtClean="0"/>
              <a:t> </a:t>
            </a:r>
            <a:r>
              <a:rPr lang="en-US" dirty="0" err="1" smtClean="0"/>
              <a:t>kao</a:t>
            </a:r>
            <a:r>
              <a:rPr lang="en-US" dirty="0" smtClean="0"/>
              <a:t> </a:t>
            </a:r>
            <a:r>
              <a:rPr lang="en-US" dirty="0" err="1" smtClean="0"/>
              <a:t>rezultat</a:t>
            </a:r>
            <a:r>
              <a:rPr lang="en-US" dirty="0" smtClean="0"/>
              <a:t>?</a:t>
            </a:r>
            <a:endParaRPr lang="sr-Latn-RS" dirty="0" smtClean="0"/>
          </a:p>
          <a:p>
            <a:endParaRPr lang="sr-Latn-RS" dirty="0"/>
          </a:p>
          <a:p>
            <a:pPr marL="342900" indent="-342900">
              <a:buFont typeface="+mj-lt"/>
              <a:buAutoNum type="arabicPeriod"/>
            </a:pPr>
            <a:r>
              <a:rPr lang="sr-Latn-RS" dirty="0" smtClean="0"/>
              <a:t>Kako možete da promenite naziv fajla </a:t>
            </a:r>
            <a:r>
              <a:rPr lang="sr-Latn-RS" i="1" dirty="0" smtClean="0">
                <a:solidFill>
                  <a:srgbClr val="00B0F0"/>
                </a:solidFill>
              </a:rPr>
              <a:t>FormNovaForma.cs</a:t>
            </a:r>
            <a:r>
              <a:rPr lang="en-US" dirty="0" smtClean="0"/>
              <a:t>?</a:t>
            </a:r>
          </a:p>
          <a:p>
            <a:pPr marL="342900" indent="-342900">
              <a:buFont typeface="+mj-lt"/>
              <a:buAutoNum type="arabicPeriod"/>
            </a:pPr>
            <a:endParaRPr lang="en-US" dirty="0" smtClean="0"/>
          </a:p>
          <a:p>
            <a:pPr marL="342900" indent="-342900">
              <a:buFont typeface="+mj-lt"/>
              <a:buAutoNum type="arabicPeriod"/>
            </a:pPr>
            <a:r>
              <a:rPr lang="en-US" dirty="0" err="1" smtClean="0"/>
              <a:t>Kako</a:t>
            </a:r>
            <a:r>
              <a:rPr lang="en-US" dirty="0" smtClean="0"/>
              <a:t> </a:t>
            </a:r>
            <a:r>
              <a:rPr lang="en-US" dirty="0" err="1" smtClean="0"/>
              <a:t>mo</a:t>
            </a:r>
            <a:r>
              <a:rPr lang="sr-Latn-RS" dirty="0" smtClean="0"/>
              <a:t>žete da obrišete formu iz projekta</a:t>
            </a:r>
            <a:r>
              <a:rPr lang="en-US" dirty="0" smtClean="0"/>
              <a:t>?</a:t>
            </a:r>
            <a:endParaRPr lang="sr-Latn-RS" dirty="0" smtClean="0"/>
          </a:p>
        </p:txBody>
      </p:sp>
    </p:spTree>
    <p:extLst>
      <p:ext uri="{BB962C8B-B14F-4D97-AF65-F5344CB8AC3E}">
        <p14:creationId xmlns:p14="http://schemas.microsoft.com/office/powerpoint/2010/main" val="33973881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38</a:t>
            </a:fld>
            <a:endParaRPr lang="en-US"/>
          </a:p>
        </p:txBody>
      </p:sp>
      <p:sp>
        <p:nvSpPr>
          <p:cNvPr id="8" name="Title 1"/>
          <p:cNvSpPr txBox="1">
            <a:spLocks/>
          </p:cNvSpPr>
          <p:nvPr/>
        </p:nvSpPr>
        <p:spPr>
          <a:xfrm>
            <a:off x="457200" y="274638"/>
            <a:ext cx="7848600" cy="411162"/>
          </a:xfrm>
          <a:prstGeom prst="rect">
            <a:avLst/>
          </a:prstGeom>
        </p:spPr>
        <p:txBody>
          <a:bodyPr vert="horz" anchor="b">
            <a:normAutofit fontScale="82500" lnSpcReduction="2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sr-Latn-RS" dirty="0" smtClean="0"/>
              <a:t>Dodavanje dugmeta na formu</a:t>
            </a:r>
            <a:endParaRPr lang="en-US" dirty="0"/>
          </a:p>
        </p:txBody>
      </p:sp>
      <p:sp>
        <p:nvSpPr>
          <p:cNvPr id="2" name="TextBox 1"/>
          <p:cNvSpPr txBox="1"/>
          <p:nvPr/>
        </p:nvSpPr>
        <p:spPr>
          <a:xfrm>
            <a:off x="381001" y="805653"/>
            <a:ext cx="8229599" cy="5078313"/>
          </a:xfrm>
          <a:prstGeom prst="rect">
            <a:avLst/>
          </a:prstGeom>
          <a:noFill/>
        </p:spPr>
        <p:txBody>
          <a:bodyPr wrap="square" rtlCol="0">
            <a:spAutoFit/>
          </a:bodyPr>
          <a:lstStyle/>
          <a:p>
            <a:pPr marL="342900" indent="-342900">
              <a:buFont typeface="+mj-lt"/>
              <a:buAutoNum type="arabicPeriod"/>
            </a:pPr>
            <a:r>
              <a:rPr lang="sr-Latn-RS" dirty="0" smtClean="0"/>
              <a:t>Izabrati </a:t>
            </a:r>
            <a:r>
              <a:rPr lang="sr-Latn-RS" b="1" i="1" dirty="0" smtClean="0"/>
              <a:t>Button</a:t>
            </a:r>
            <a:r>
              <a:rPr lang="sr-Latn-RS" dirty="0" smtClean="0"/>
              <a:t> iz panela </a:t>
            </a:r>
            <a:r>
              <a:rPr lang="sr-Latn-RS" b="1" i="1" dirty="0" smtClean="0"/>
              <a:t>Toolbox</a:t>
            </a:r>
            <a:endParaRPr lang="en-US" i="1" dirty="0" smtClean="0"/>
          </a:p>
          <a:p>
            <a:pPr marL="342900" indent="-342900">
              <a:buFont typeface="+mj-lt"/>
              <a:buAutoNum type="arabicPeriod"/>
            </a:pPr>
            <a:r>
              <a:rPr lang="sr-Latn-RS" dirty="0" smtClean="0"/>
              <a:t>Prevući izabranu kontrolu na željenu formu, na željenu poziciju</a:t>
            </a:r>
            <a:r>
              <a:rPr lang="en-US" dirty="0" smtClean="0"/>
              <a:t>.</a:t>
            </a:r>
            <a:endParaRPr lang="sr-Latn-RS" i="1" dirty="0" smtClean="0"/>
          </a:p>
          <a:p>
            <a:pPr marL="342900" indent="-342900">
              <a:buFont typeface="+mj-lt"/>
              <a:buAutoNum type="arabicPeriod"/>
            </a:pPr>
            <a:r>
              <a:rPr lang="sr-Latn-RS" dirty="0" smtClean="0"/>
              <a:t>Promeniti naziv dugmeta, i natpis na dugmetu</a:t>
            </a:r>
            <a:r>
              <a:rPr lang="en-US" dirty="0" smtClean="0"/>
              <a:t>.</a:t>
            </a:r>
            <a:endParaRPr lang="sr-Latn-RS" dirty="0" smtClean="0"/>
          </a:p>
          <a:p>
            <a:pPr marL="800100" lvl="1" indent="-342900">
              <a:buFont typeface="+mj-lt"/>
              <a:buAutoNum type="arabicPeriod"/>
            </a:pPr>
            <a:r>
              <a:rPr lang="sr-Latn-RS" dirty="0" smtClean="0"/>
              <a:t>Selektovati dugme</a:t>
            </a:r>
            <a:r>
              <a:rPr lang="en-US" dirty="0" smtClean="0"/>
              <a:t>.</a:t>
            </a:r>
            <a:endParaRPr lang="sr-Latn-RS" dirty="0" smtClean="0"/>
          </a:p>
          <a:p>
            <a:pPr marL="800100" lvl="1" indent="-342900">
              <a:buFont typeface="+mj-lt"/>
              <a:buAutoNum type="arabicPeriod"/>
            </a:pPr>
            <a:r>
              <a:rPr lang="sr-Latn-RS" dirty="0" smtClean="0"/>
              <a:t>Promeniti sadržaj propertija </a:t>
            </a:r>
            <a:r>
              <a:rPr lang="sr-Latn-RS" b="1" i="1" dirty="0" smtClean="0"/>
              <a:t>Text</a:t>
            </a:r>
            <a:r>
              <a:rPr lang="sr-Latn-RS" dirty="0" smtClean="0"/>
              <a:t> u panelu </a:t>
            </a:r>
            <a:r>
              <a:rPr lang="sr-Latn-RS" b="1" i="1" dirty="0" smtClean="0"/>
              <a:t>Properties Window</a:t>
            </a:r>
            <a:r>
              <a:rPr lang="en-US" b="1" i="1" dirty="0" smtClean="0"/>
              <a:t>.</a:t>
            </a:r>
            <a:endParaRPr lang="sr-Latn-RS" b="1" i="1" dirty="0" smtClean="0"/>
          </a:p>
          <a:p>
            <a:pPr marL="800100" lvl="1" indent="-342900">
              <a:buFont typeface="+mj-lt"/>
              <a:buAutoNum type="arabicPeriod"/>
            </a:pPr>
            <a:r>
              <a:rPr lang="sr-Latn-RS" dirty="0" smtClean="0"/>
              <a:t>Promeniti naziv dugmeta </a:t>
            </a:r>
            <a:r>
              <a:rPr lang="sr-Latn-RS" b="1" i="1" dirty="0" smtClean="0"/>
              <a:t>Button1</a:t>
            </a:r>
            <a:r>
              <a:rPr lang="sr-Latn-RS" dirty="0" smtClean="0"/>
              <a:t> sa </a:t>
            </a:r>
            <a:r>
              <a:rPr lang="sr-Latn-RS" b="1" i="1" dirty="0" smtClean="0"/>
              <a:t>btnHelloWorld</a:t>
            </a:r>
            <a:r>
              <a:rPr lang="en-US" b="1" i="1" dirty="0" smtClean="0"/>
              <a:t>.</a:t>
            </a:r>
            <a:endParaRPr lang="sr-Latn-RS" b="1" i="1" dirty="0" smtClean="0"/>
          </a:p>
          <a:p>
            <a:pPr marL="1257300" lvl="2" indent="-342900">
              <a:buFont typeface="+mj-lt"/>
              <a:buAutoNum type="arabicPeriod"/>
            </a:pPr>
            <a:r>
              <a:rPr lang="sr-Latn-RS" dirty="0" smtClean="0"/>
              <a:t>Promeniti sadržtaj propertija </a:t>
            </a:r>
            <a:r>
              <a:rPr lang="sr-Latn-RS" b="1" i="1" dirty="0" smtClean="0"/>
              <a:t>Name</a:t>
            </a:r>
            <a:r>
              <a:rPr lang="en-US" b="1" i="1" dirty="0" smtClean="0"/>
              <a:t>.</a:t>
            </a:r>
            <a:endParaRPr lang="sr-Latn-RS" b="1" i="1" dirty="0" smtClean="0"/>
          </a:p>
          <a:p>
            <a:pPr marL="342900" indent="-342900">
              <a:buFont typeface="+mj-lt"/>
              <a:buAutoNum type="arabicPeriod"/>
            </a:pPr>
            <a:r>
              <a:rPr lang="sr-Latn-RS" dirty="0" smtClean="0"/>
              <a:t>Prilikom klika na dugme potrebno je prikazati </a:t>
            </a:r>
            <a:r>
              <a:rPr lang="sr-Latn-RS" b="1" i="1" dirty="0" smtClean="0"/>
              <a:t>MessageBox</a:t>
            </a:r>
            <a:r>
              <a:rPr lang="sr-Latn-RS" dirty="0" smtClean="0"/>
              <a:t> sa porukom </a:t>
            </a:r>
            <a:r>
              <a:rPr lang="sr-Latn-RS" b="1" i="1" dirty="0" smtClean="0"/>
              <a:t>Hello World</a:t>
            </a:r>
            <a:r>
              <a:rPr lang="sr-Latn-RS" dirty="0" smtClean="0"/>
              <a:t>!</a:t>
            </a:r>
          </a:p>
          <a:p>
            <a:pPr marL="800100" lvl="1" indent="-342900">
              <a:buFont typeface="+mj-lt"/>
              <a:buAutoNum type="arabicPeriod"/>
            </a:pPr>
            <a:r>
              <a:rPr lang="sr-Latn-RS" dirty="0" smtClean="0"/>
              <a:t>Dva puta kliknuti na dugme.</a:t>
            </a:r>
          </a:p>
          <a:p>
            <a:pPr marL="800100" lvl="1" indent="-342900">
              <a:buFont typeface="+mj-lt"/>
              <a:buAutoNum type="arabicPeriod"/>
            </a:pPr>
            <a:r>
              <a:rPr lang="sr-Latn-RS" dirty="0" smtClean="0"/>
              <a:t>Upisati sledeći kod </a:t>
            </a:r>
            <a:r>
              <a:rPr lang="sr-Latn-RS" dirty="0" smtClean="0">
                <a:solidFill>
                  <a:srgbClr val="0161FD"/>
                </a:solidFill>
                <a:latin typeface="Consolas" panose="020B0609020204030204" pitchFamily="49" charset="0"/>
              </a:rPr>
              <a:t>MessageBox.Show</a:t>
            </a:r>
            <a:r>
              <a:rPr lang="en-US" dirty="0" smtClean="0">
                <a:solidFill>
                  <a:srgbClr val="0161FD"/>
                </a:solidFill>
                <a:latin typeface="Consolas" panose="020B0609020204030204" pitchFamily="49" charset="0"/>
              </a:rPr>
              <a:t>(“HelloWorld!”);</a:t>
            </a:r>
            <a:endParaRPr lang="en-US" dirty="0">
              <a:solidFill>
                <a:srgbClr val="0161FD"/>
              </a:solidFill>
              <a:latin typeface="Consolas" panose="020B0609020204030204" pitchFamily="49" charset="0"/>
            </a:endParaRPr>
          </a:p>
          <a:p>
            <a:pPr marL="800100" lvl="1" indent="-342900">
              <a:buFont typeface="+mj-lt"/>
              <a:buAutoNum type="arabicPeriod"/>
            </a:pPr>
            <a:endParaRPr lang="en-US" dirty="0" smtClean="0"/>
          </a:p>
          <a:p>
            <a:pPr marL="742950" lvl="1" indent="-285750">
              <a:buFont typeface="Arial" panose="020B0604020202020204" pitchFamily="34" charset="0"/>
              <a:buChar char="•"/>
            </a:pPr>
            <a:r>
              <a:rPr lang="en-US" dirty="0" err="1" smtClean="0"/>
              <a:t>Pokrenite</a:t>
            </a:r>
            <a:r>
              <a:rPr lang="en-US" dirty="0" smtClean="0"/>
              <a:t> </a:t>
            </a:r>
            <a:r>
              <a:rPr lang="en-US" dirty="0" err="1" smtClean="0"/>
              <a:t>aplikaicju</a:t>
            </a:r>
            <a:r>
              <a:rPr lang="en-US" dirty="0" smtClean="0"/>
              <a:t> </a:t>
            </a:r>
            <a:r>
              <a:rPr lang="en-US" dirty="0" err="1" smtClean="0"/>
              <a:t>i</a:t>
            </a:r>
            <a:r>
              <a:rPr lang="en-US" dirty="0" smtClean="0"/>
              <a:t> </a:t>
            </a:r>
            <a:r>
              <a:rPr lang="en-US" dirty="0" err="1" smtClean="0"/>
              <a:t>isprobajte</a:t>
            </a:r>
            <a:r>
              <a:rPr lang="en-US" dirty="0" smtClean="0"/>
              <a:t> </a:t>
            </a:r>
            <a:r>
              <a:rPr lang="en-US" dirty="0" err="1" smtClean="0"/>
              <a:t>kako</a:t>
            </a:r>
            <a:r>
              <a:rPr lang="en-US" dirty="0" smtClean="0"/>
              <a:t> </a:t>
            </a:r>
            <a:r>
              <a:rPr lang="en-US" dirty="0" err="1" smtClean="0"/>
              <a:t>sve</a:t>
            </a:r>
            <a:r>
              <a:rPr lang="en-US" dirty="0" smtClean="0"/>
              <a:t> to </a:t>
            </a:r>
            <a:r>
              <a:rPr lang="en-US" dirty="0" err="1" smtClean="0"/>
              <a:t>radi</a:t>
            </a:r>
            <a:r>
              <a:rPr lang="en-US" dirty="0" smtClean="0"/>
              <a:t>.</a:t>
            </a:r>
          </a:p>
          <a:p>
            <a:pPr marL="742950" lvl="1" indent="-285750">
              <a:buFont typeface="Arial" panose="020B0604020202020204" pitchFamily="34" charset="0"/>
              <a:buChar char="•"/>
            </a:pPr>
            <a:r>
              <a:rPr lang="en-US" dirty="0" err="1" smtClean="0"/>
              <a:t>Koja</a:t>
            </a:r>
            <a:r>
              <a:rPr lang="en-US" dirty="0" smtClean="0"/>
              <a:t> se forma </a:t>
            </a:r>
            <a:r>
              <a:rPr lang="en-US" dirty="0" err="1" smtClean="0"/>
              <a:t>pokre</a:t>
            </a:r>
            <a:r>
              <a:rPr lang="sr-Latn-RS" dirty="0" smtClean="0"/>
              <a:t>će</a:t>
            </a:r>
            <a:r>
              <a:rPr lang="en-US" dirty="0" smtClean="0"/>
              <a:t>?</a:t>
            </a:r>
          </a:p>
          <a:p>
            <a:pPr marL="742950" lvl="1" indent="-285750">
              <a:buFont typeface="Arial" panose="020B0604020202020204" pitchFamily="34" charset="0"/>
              <a:buChar char="•"/>
            </a:pPr>
            <a:r>
              <a:rPr lang="en-US" dirty="0" err="1" smtClean="0"/>
              <a:t>Kako</a:t>
            </a:r>
            <a:r>
              <a:rPr lang="en-US" dirty="0" smtClean="0"/>
              <a:t> da </a:t>
            </a:r>
            <a:r>
              <a:rPr lang="en-US" dirty="0" err="1" smtClean="0"/>
              <a:t>pokrenete</a:t>
            </a:r>
            <a:r>
              <a:rPr lang="en-US" dirty="0" smtClean="0"/>
              <a:t> </a:t>
            </a:r>
            <a:r>
              <a:rPr lang="en-US" dirty="0" err="1" smtClean="0"/>
              <a:t>novokreiranu</a:t>
            </a:r>
            <a:r>
              <a:rPr lang="en-US" dirty="0" smtClean="0"/>
              <a:t> </a:t>
            </a:r>
            <a:r>
              <a:rPr lang="en-US" dirty="0" err="1" smtClean="0"/>
              <a:t>formu</a:t>
            </a:r>
            <a:r>
              <a:rPr lang="en-US" dirty="0"/>
              <a:t> </a:t>
            </a:r>
            <a:r>
              <a:rPr lang="en-US" dirty="0" smtClean="0"/>
              <a:t>(da ta </a:t>
            </a:r>
            <a:r>
              <a:rPr lang="en-US" dirty="0" err="1" smtClean="0"/>
              <a:t>novokrei</a:t>
            </a:r>
            <a:r>
              <a:rPr lang="sr-Latn-RS" dirty="0" smtClean="0"/>
              <a:t>r</a:t>
            </a:r>
            <a:r>
              <a:rPr lang="en-US" dirty="0" err="1" smtClean="0"/>
              <a:t>ana</a:t>
            </a:r>
            <a:r>
              <a:rPr lang="en-US" dirty="0" smtClean="0"/>
              <a:t> forma </a:t>
            </a:r>
            <a:r>
              <a:rPr lang="en-US" dirty="0" err="1" smtClean="0"/>
              <a:t>bude</a:t>
            </a:r>
            <a:r>
              <a:rPr lang="en-US" dirty="0" smtClean="0"/>
              <a:t> </a:t>
            </a:r>
            <a:r>
              <a:rPr lang="en-US" dirty="0" err="1" smtClean="0"/>
              <a:t>startna</a:t>
            </a:r>
            <a:r>
              <a:rPr lang="en-US" dirty="0" smtClean="0"/>
              <a:t>)?</a:t>
            </a:r>
          </a:p>
          <a:p>
            <a:pPr marL="742950" lvl="1" indent="-285750">
              <a:buFont typeface="Arial" panose="020B0604020202020204" pitchFamily="34" charset="0"/>
              <a:buChar char="•"/>
            </a:pPr>
            <a:r>
              <a:rPr lang="sr-Latn-RS" dirty="0" smtClean="0"/>
              <a:t>Šta se desilo kada ste napravili akciju vezanu za klik na dugme</a:t>
            </a:r>
            <a:r>
              <a:rPr lang="en-US" dirty="0" smtClean="0"/>
              <a:t>?</a:t>
            </a:r>
          </a:p>
          <a:p>
            <a:pPr marL="742950" lvl="1"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9436423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39</a:t>
            </a:fld>
            <a:endParaRPr lang="en-US"/>
          </a:p>
        </p:txBody>
      </p:sp>
      <p:sp>
        <p:nvSpPr>
          <p:cNvPr id="8" name="Title 1"/>
          <p:cNvSpPr txBox="1">
            <a:spLocks/>
          </p:cNvSpPr>
          <p:nvPr/>
        </p:nvSpPr>
        <p:spPr>
          <a:xfrm>
            <a:off x="457200" y="274638"/>
            <a:ext cx="7848600" cy="411162"/>
          </a:xfrm>
          <a:prstGeom prst="rect">
            <a:avLst/>
          </a:prstGeom>
        </p:spPr>
        <p:txBody>
          <a:bodyPr vert="horz" anchor="b">
            <a:normAutofit fontScale="82500" lnSpcReduction="2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sr-Latn-RS" dirty="0" smtClean="0"/>
              <a:t>Dodavanje dugmeta na formu</a:t>
            </a:r>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38200"/>
            <a:ext cx="786765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67267" y="1828800"/>
            <a:ext cx="1185333" cy="2032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19992" y="1930399"/>
            <a:ext cx="1290108" cy="53763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43600" y="1066800"/>
            <a:ext cx="2209800" cy="19473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191000"/>
            <a:ext cx="248602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9450" y="4191000"/>
            <a:ext cx="249555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4190999"/>
            <a:ext cx="2533649" cy="252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1315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4</a:t>
            </a:fld>
            <a:endParaRPr lang="en-US"/>
          </a:p>
        </p:txBody>
      </p:sp>
      <p:sp>
        <p:nvSpPr>
          <p:cNvPr id="6" name="Title 1"/>
          <p:cNvSpPr>
            <a:spLocks noGrp="1"/>
          </p:cNvSpPr>
          <p:nvPr>
            <p:ph type="title"/>
          </p:nvPr>
        </p:nvSpPr>
        <p:spPr>
          <a:xfrm>
            <a:off x="457200" y="274638"/>
            <a:ext cx="7467600" cy="411162"/>
          </a:xfrm>
        </p:spPr>
        <p:txBody>
          <a:bodyPr>
            <a:normAutofit fontScale="90000"/>
          </a:bodyPr>
          <a:lstStyle/>
          <a:p>
            <a:r>
              <a:rPr lang="sr-Latn-RS" dirty="0" smtClean="0"/>
              <a:t>Svojstva (</a:t>
            </a:r>
            <a:r>
              <a:rPr lang="sr-Latn-RS" dirty="0">
                <a:solidFill>
                  <a:srgbClr val="0161FD"/>
                </a:solidFill>
              </a:rPr>
              <a:t>p</a:t>
            </a:r>
            <a:r>
              <a:rPr lang="sr-Latn-RS" dirty="0" smtClean="0">
                <a:solidFill>
                  <a:srgbClr val="0161FD"/>
                </a:solidFill>
              </a:rPr>
              <a:t>roperty</a:t>
            </a:r>
            <a:r>
              <a:rPr lang="sr-Latn-RS" dirty="0" smtClean="0"/>
              <a: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14400"/>
            <a:ext cx="4038600" cy="3505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047998"/>
            <a:ext cx="4324350" cy="36861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292600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40</a:t>
            </a:fld>
            <a:endParaRPr lang="en-US"/>
          </a:p>
        </p:txBody>
      </p:sp>
      <p:sp>
        <p:nvSpPr>
          <p:cNvPr id="8" name="Title 1"/>
          <p:cNvSpPr txBox="1">
            <a:spLocks/>
          </p:cNvSpPr>
          <p:nvPr/>
        </p:nvSpPr>
        <p:spPr>
          <a:xfrm>
            <a:off x="457200" y="274638"/>
            <a:ext cx="7848600" cy="411162"/>
          </a:xfrm>
          <a:prstGeom prst="rect">
            <a:avLst/>
          </a:prstGeom>
        </p:spPr>
        <p:txBody>
          <a:bodyPr vert="horz" anchor="b">
            <a:normAutofit fontScale="82500" lnSpcReduction="2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sr-Latn-RS" dirty="0" smtClean="0"/>
              <a:t>Dodavanje dugmeta na formu</a:t>
            </a:r>
            <a:endParaRPr lang="en-US" dirty="0"/>
          </a:p>
        </p:txBody>
      </p:sp>
      <p:sp>
        <p:nvSpPr>
          <p:cNvPr id="2" name="TextBox 1"/>
          <p:cNvSpPr txBox="1"/>
          <p:nvPr/>
        </p:nvSpPr>
        <p:spPr>
          <a:xfrm>
            <a:off x="533400" y="990600"/>
            <a:ext cx="6150082" cy="1200329"/>
          </a:xfrm>
          <a:prstGeom prst="rect">
            <a:avLst/>
          </a:prstGeom>
          <a:noFill/>
        </p:spPr>
        <p:txBody>
          <a:bodyPr wrap="none" rtlCol="0">
            <a:spAutoFit/>
          </a:bodyPr>
          <a:lstStyle/>
          <a:p>
            <a:r>
              <a:rPr lang="en-US" dirty="0" err="1" smtClean="0"/>
              <a:t>Dvostruki</a:t>
            </a:r>
            <a:r>
              <a:rPr lang="en-US" dirty="0" smtClean="0"/>
              <a:t> </a:t>
            </a:r>
            <a:r>
              <a:rPr lang="en-US" dirty="0" err="1" smtClean="0"/>
              <a:t>klik</a:t>
            </a:r>
            <a:r>
              <a:rPr lang="en-US" dirty="0" smtClean="0"/>
              <a:t> </a:t>
            </a:r>
            <a:r>
              <a:rPr lang="en-US" dirty="0" err="1" smtClean="0"/>
              <a:t>na</a:t>
            </a:r>
            <a:r>
              <a:rPr lang="en-US" dirty="0" smtClean="0"/>
              <a:t> </a:t>
            </a:r>
            <a:r>
              <a:rPr lang="en-US" dirty="0" err="1" smtClean="0"/>
              <a:t>dugme</a:t>
            </a:r>
            <a:r>
              <a:rPr lang="en-US" dirty="0" smtClean="0"/>
              <a:t> </a:t>
            </a:r>
            <a:r>
              <a:rPr lang="en-US" b="1" i="1" dirty="0" smtClean="0"/>
              <a:t>Hello world</a:t>
            </a:r>
          </a:p>
          <a:p>
            <a:pPr marL="285750" indent="-285750">
              <a:buFont typeface="Arial" panose="020B0604020202020204" pitchFamily="34" charset="0"/>
              <a:buChar char="•"/>
            </a:pPr>
            <a:r>
              <a:rPr lang="en-US" dirty="0" err="1" smtClean="0"/>
              <a:t>Kreira</a:t>
            </a:r>
            <a:r>
              <a:rPr lang="en-US" dirty="0" smtClean="0"/>
              <a:t> </a:t>
            </a:r>
            <a:r>
              <a:rPr lang="en-US" dirty="0" err="1" smtClean="0"/>
              <a:t>novi</a:t>
            </a:r>
            <a:r>
              <a:rPr lang="en-US" dirty="0" smtClean="0"/>
              <a:t> </a:t>
            </a:r>
            <a:r>
              <a:rPr lang="en-US" dirty="0" err="1" smtClean="0"/>
              <a:t>doga</a:t>
            </a:r>
            <a:r>
              <a:rPr lang="sr-Latn-RS" dirty="0" smtClean="0"/>
              <a:t>đaj koji je vezan za dugme </a:t>
            </a:r>
            <a:r>
              <a:rPr lang="sr-Latn-RS" b="1" dirty="0" smtClean="0"/>
              <a:t>HelloWorld</a:t>
            </a:r>
          </a:p>
          <a:p>
            <a:pPr marL="742950" lvl="1" indent="-285750">
              <a:buFont typeface="Arial" panose="020B0604020202020204" pitchFamily="34" charset="0"/>
              <a:buChar char="•"/>
            </a:pPr>
            <a:r>
              <a:rPr lang="en-US" i="1" dirty="0" err="1" smtClean="0"/>
              <a:t>btnHelloWorld_Click</a:t>
            </a:r>
            <a:r>
              <a:rPr lang="en-US" i="1" dirty="0" smtClean="0"/>
              <a:t> </a:t>
            </a:r>
            <a:endParaRPr lang="sr-Latn-RS" b="1" i="1" dirty="0" smtClean="0"/>
          </a:p>
          <a:p>
            <a:pPr marL="742950" lvl="1" indent="-285750">
              <a:buFont typeface="Arial" panose="020B0604020202020204" pitchFamily="34" charset="0"/>
              <a:buChar char="•"/>
            </a:pPr>
            <a:endParaRPr lang="sr-Latn-RS" dirty="0" smtClean="0"/>
          </a:p>
        </p:txBody>
      </p:sp>
      <p:pic>
        <p:nvPicPr>
          <p:cNvPr id="1536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163" t="42346"/>
          <a:stretch/>
        </p:blipFill>
        <p:spPr bwMode="auto">
          <a:xfrm>
            <a:off x="702734" y="1905000"/>
            <a:ext cx="4977341" cy="255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1506008" y="3505200"/>
            <a:ext cx="4121906" cy="609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734" y="4495800"/>
            <a:ext cx="444817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733" y="5396442"/>
            <a:ext cx="4137845" cy="1385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4572000"/>
            <a:ext cx="386923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le 16"/>
          <p:cNvSpPr/>
          <p:nvPr/>
        </p:nvSpPr>
        <p:spPr>
          <a:xfrm>
            <a:off x="5832475" y="6282267"/>
            <a:ext cx="2473325" cy="16933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90601" y="4908020"/>
            <a:ext cx="2362200" cy="19473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79474" y="6190720"/>
            <a:ext cx="3006725" cy="28628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70526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41</a:t>
            </a:fld>
            <a:endParaRPr lang="en-US"/>
          </a:p>
        </p:txBody>
      </p:sp>
      <p:sp>
        <p:nvSpPr>
          <p:cNvPr id="8" name="Title 1"/>
          <p:cNvSpPr txBox="1">
            <a:spLocks/>
          </p:cNvSpPr>
          <p:nvPr/>
        </p:nvSpPr>
        <p:spPr>
          <a:xfrm>
            <a:off x="457200" y="274638"/>
            <a:ext cx="7848600" cy="411162"/>
          </a:xfrm>
          <a:prstGeom prst="rect">
            <a:avLst/>
          </a:prstGeom>
        </p:spPr>
        <p:txBody>
          <a:bodyPr vert="horz" anchor="b">
            <a:normAutofit fontScale="82500" lnSpcReduction="2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sr-Latn-RS" dirty="0" smtClean="0"/>
              <a:t>Dodavanje dugmeta na formu</a:t>
            </a:r>
            <a:endParaRPr 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9" y="1600200"/>
            <a:ext cx="2886075"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47347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42</a:t>
            </a:fld>
            <a:endParaRPr lang="en-US"/>
          </a:p>
        </p:txBody>
      </p:sp>
      <p:sp>
        <p:nvSpPr>
          <p:cNvPr id="8" name="Title 1"/>
          <p:cNvSpPr txBox="1">
            <a:spLocks/>
          </p:cNvSpPr>
          <p:nvPr/>
        </p:nvSpPr>
        <p:spPr>
          <a:xfrm>
            <a:off x="457200" y="274638"/>
            <a:ext cx="7848600" cy="411162"/>
          </a:xfrm>
          <a:prstGeom prst="rect">
            <a:avLst/>
          </a:prstGeom>
        </p:spPr>
        <p:txBody>
          <a:bodyPr vert="horz" anchor="b">
            <a:normAutofit fontScale="82500" lnSpcReduction="2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dirty="0" err="1" smtClean="0"/>
              <a:t>Usidravanje</a:t>
            </a:r>
            <a:r>
              <a:rPr lang="en-US" dirty="0" smtClean="0"/>
              <a:t> </a:t>
            </a:r>
            <a:r>
              <a:rPr lang="en-US" i="1" dirty="0" smtClean="0"/>
              <a:t>ANCHOR</a:t>
            </a:r>
            <a:endParaRPr lang="en-US" i="1"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514600"/>
            <a:ext cx="5867400" cy="4182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txBox="1">
            <a:spLocks noChangeArrowheads="1"/>
          </p:cNvSpPr>
          <p:nvPr/>
        </p:nvSpPr>
        <p:spPr>
          <a:xfrm>
            <a:off x="668866" y="720725"/>
            <a:ext cx="7941733" cy="1717675"/>
          </a:xfrm>
          <a:prstGeom prst="rect">
            <a:avLst/>
          </a:prstGeom>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80000"/>
              </a:lnSpc>
            </a:pPr>
            <a:r>
              <a:rPr lang="sr-Latn-CS" altLang="en-US" sz="1600" dirty="0" smtClean="0"/>
              <a:t>Usidravanje komponente</a:t>
            </a:r>
            <a:endParaRPr lang="en-US" altLang="en-US" sz="1600" dirty="0" smtClean="0"/>
          </a:p>
          <a:p>
            <a:pPr lvl="1">
              <a:lnSpc>
                <a:spcPct val="80000"/>
              </a:lnSpc>
            </a:pPr>
            <a:r>
              <a:rPr lang="sr-Latn-CS" altLang="en-US" sz="1600" dirty="0" smtClean="0"/>
              <a:t>Osigurava da će ivice kontrole ostati na istim mestima uzevši u obzir granice roditeljske kontrole/forme</a:t>
            </a:r>
            <a:endParaRPr lang="en-US" altLang="en-US" sz="1600" dirty="0" smtClean="0"/>
          </a:p>
          <a:p>
            <a:pPr>
              <a:lnSpc>
                <a:spcPct val="80000"/>
              </a:lnSpc>
            </a:pPr>
            <a:r>
              <a:rPr lang="en-US" altLang="en-US" sz="1600" dirty="0" err="1" smtClean="0"/>
              <a:t>Kako</a:t>
            </a:r>
            <a:r>
              <a:rPr lang="en-US" altLang="en-US" sz="1600" dirty="0" smtClean="0"/>
              <a:t> bi </a:t>
            </a:r>
            <a:r>
              <a:rPr lang="sr-Latn-CS" altLang="en-US" sz="1600" dirty="0" smtClean="0"/>
              <a:t>se usidrila kontrola na form</a:t>
            </a:r>
            <a:r>
              <a:rPr lang="en-US" altLang="en-US" sz="1600" dirty="0" err="1" smtClean="0"/>
              <a:t>i</a:t>
            </a:r>
            <a:endParaRPr lang="en-US" altLang="en-US" sz="1600" dirty="0" smtClean="0"/>
          </a:p>
          <a:p>
            <a:pPr lvl="1">
              <a:lnSpc>
                <a:spcPct val="80000"/>
              </a:lnSpc>
            </a:pPr>
            <a:r>
              <a:rPr lang="sr-Latn-CS" altLang="en-US" sz="1600" dirty="0" smtClean="0"/>
              <a:t>Postavi se njeno</a:t>
            </a:r>
            <a:r>
              <a:rPr lang="en-US" altLang="en-US" sz="1600" dirty="0" smtClean="0"/>
              <a:t> </a:t>
            </a:r>
            <a:r>
              <a:rPr lang="en-US" altLang="en-US" sz="1600" b="1" dirty="0" smtClean="0"/>
              <a:t>Anchor</a:t>
            </a:r>
            <a:r>
              <a:rPr lang="en-US" altLang="en-US" sz="1600" dirty="0" smtClean="0"/>
              <a:t> </a:t>
            </a:r>
            <a:r>
              <a:rPr lang="sr-Latn-CS" altLang="en-US" sz="1600" dirty="0" smtClean="0"/>
              <a:t>svo</a:t>
            </a:r>
            <a:r>
              <a:rPr lang="en-US" altLang="en-US" sz="1600" dirty="0" smtClean="0"/>
              <a:t>j</a:t>
            </a:r>
            <a:r>
              <a:rPr lang="sr-Latn-CS" altLang="en-US" sz="1600" dirty="0" smtClean="0"/>
              <a:t>stvo</a:t>
            </a:r>
            <a:endParaRPr lang="en-US" altLang="en-US" sz="1600" dirty="0" smtClean="0"/>
          </a:p>
          <a:p>
            <a:pPr lvl="1">
              <a:lnSpc>
                <a:spcPct val="80000"/>
              </a:lnSpc>
            </a:pPr>
            <a:r>
              <a:rPr lang="en-US" altLang="en-US" sz="1600" dirty="0" smtClean="0"/>
              <a:t>Default </a:t>
            </a:r>
            <a:r>
              <a:rPr lang="sr-Latn-CS" altLang="en-US" sz="1600" dirty="0" smtClean="0"/>
              <a:t>vrednosti</a:t>
            </a:r>
            <a:r>
              <a:rPr lang="en-US" altLang="en-US" sz="1600" dirty="0" smtClean="0"/>
              <a:t>: </a:t>
            </a:r>
            <a:r>
              <a:rPr lang="en-US" altLang="en-US" sz="1600" b="1" dirty="0" smtClean="0"/>
              <a:t>Top</a:t>
            </a:r>
            <a:r>
              <a:rPr lang="en-US" altLang="en-US" sz="1600" dirty="0" smtClean="0"/>
              <a:t>, </a:t>
            </a:r>
            <a:r>
              <a:rPr lang="en-US" altLang="en-US" sz="1600" b="1" dirty="0" smtClean="0"/>
              <a:t>Left</a:t>
            </a:r>
          </a:p>
          <a:p>
            <a:pPr lvl="1">
              <a:lnSpc>
                <a:spcPct val="80000"/>
              </a:lnSpc>
            </a:pPr>
            <a:r>
              <a:rPr lang="sr-Latn-CS" altLang="en-US" sz="1600" dirty="0" smtClean="0"/>
              <a:t>Ostali stilovi</a:t>
            </a:r>
            <a:r>
              <a:rPr lang="en-US" altLang="en-US" sz="1600" dirty="0" smtClean="0"/>
              <a:t>: </a:t>
            </a:r>
            <a:r>
              <a:rPr lang="en-US" altLang="en-US" sz="1600" b="1" dirty="0" smtClean="0"/>
              <a:t>Bottom</a:t>
            </a:r>
            <a:r>
              <a:rPr lang="en-US" altLang="en-US" sz="1600" dirty="0" smtClean="0"/>
              <a:t>, </a:t>
            </a:r>
            <a:r>
              <a:rPr lang="en-US" altLang="en-US" sz="1600" b="1" dirty="0" smtClean="0"/>
              <a:t>Right</a:t>
            </a:r>
            <a:endParaRPr lang="en-US" altLang="en-US" sz="1600" b="1" dirty="0"/>
          </a:p>
        </p:txBody>
      </p:sp>
    </p:spTree>
    <p:extLst>
      <p:ext uri="{BB962C8B-B14F-4D97-AF65-F5344CB8AC3E}">
        <p14:creationId xmlns:p14="http://schemas.microsoft.com/office/powerpoint/2010/main" val="24454299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43</a:t>
            </a:fld>
            <a:endParaRPr lang="en-US"/>
          </a:p>
        </p:txBody>
      </p:sp>
      <p:sp>
        <p:nvSpPr>
          <p:cNvPr id="8" name="Title 1"/>
          <p:cNvSpPr txBox="1">
            <a:spLocks/>
          </p:cNvSpPr>
          <p:nvPr/>
        </p:nvSpPr>
        <p:spPr>
          <a:xfrm>
            <a:off x="457200" y="274638"/>
            <a:ext cx="7848600" cy="411162"/>
          </a:xfrm>
          <a:prstGeom prst="rect">
            <a:avLst/>
          </a:prstGeom>
        </p:spPr>
        <p:txBody>
          <a:bodyPr vert="horz" anchor="b">
            <a:normAutofit fontScale="82500" lnSpcReduction="2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dirty="0" err="1" smtClean="0"/>
              <a:t>Fiksiranje</a:t>
            </a:r>
            <a:r>
              <a:rPr lang="en-US" dirty="0" smtClean="0"/>
              <a:t> </a:t>
            </a:r>
            <a:r>
              <a:rPr lang="en-US" i="1" dirty="0" smtClean="0"/>
              <a:t>DOCKING</a:t>
            </a:r>
            <a:endParaRPr lang="en-US" i="1" dirty="0"/>
          </a:p>
        </p:txBody>
      </p:sp>
      <p:pic>
        <p:nvPicPr>
          <p:cNvPr id="1843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1112"/>
          <a:stretch/>
        </p:blipFill>
        <p:spPr bwMode="auto">
          <a:xfrm>
            <a:off x="1219200" y="1422400"/>
            <a:ext cx="6028267" cy="5105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3"/>
          <p:cNvSpPr txBox="1">
            <a:spLocks noChangeArrowheads="1"/>
          </p:cNvSpPr>
          <p:nvPr/>
        </p:nvSpPr>
        <p:spPr>
          <a:xfrm>
            <a:off x="381000" y="664633"/>
            <a:ext cx="8305800" cy="783167"/>
          </a:xfrm>
          <a:prstGeom prst="rect">
            <a:avLst/>
          </a:prstGeom>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90000"/>
              </a:lnSpc>
            </a:pPr>
            <a:r>
              <a:rPr lang="sr-Latn-CS" altLang="en-US" sz="1600" dirty="0" smtClean="0"/>
              <a:t>Omogućuje da se ivice kontrole zalepe za ivice roditeljske kontrole</a:t>
            </a:r>
            <a:r>
              <a:rPr lang="en-US" altLang="en-US" sz="1600" dirty="0" smtClean="0"/>
              <a:t>.</a:t>
            </a:r>
          </a:p>
          <a:p>
            <a:pPr>
              <a:lnSpc>
                <a:spcPct val="90000"/>
              </a:lnSpc>
            </a:pPr>
            <a:r>
              <a:rPr lang="sr-Latn-CS" altLang="en-US" sz="1600" dirty="0" smtClean="0"/>
              <a:t>Kontrola se fiksira postavljanjem </a:t>
            </a:r>
            <a:r>
              <a:rPr lang="en-US" altLang="en-US" sz="1600" dirty="0" err="1" smtClean="0"/>
              <a:t>propertija</a:t>
            </a:r>
            <a:r>
              <a:rPr lang="en-US" altLang="en-US" sz="1600" dirty="0" smtClean="0"/>
              <a:t> </a:t>
            </a:r>
            <a:r>
              <a:rPr lang="sr-Latn-CS" altLang="en-US" sz="1600" b="1" i="1" dirty="0" smtClean="0"/>
              <a:t>Dock</a:t>
            </a:r>
            <a:r>
              <a:rPr lang="sr-Latn-CS" altLang="en-US" sz="1600" i="1" dirty="0" smtClean="0"/>
              <a:t> </a:t>
            </a:r>
            <a:r>
              <a:rPr lang="sr-Latn-CS" altLang="en-US" sz="1600" dirty="0" smtClean="0"/>
              <a:t>u panelu </a:t>
            </a:r>
            <a:r>
              <a:rPr lang="sr-Latn-CS" altLang="en-US" sz="1600" b="1" i="1" dirty="0" smtClean="0"/>
              <a:t>Properites Window</a:t>
            </a:r>
            <a:r>
              <a:rPr lang="en-US" altLang="en-US" sz="1600" i="1" dirty="0" smtClean="0"/>
              <a:t>.</a:t>
            </a:r>
            <a:endParaRPr lang="en-US" altLang="en-US" sz="1600" i="1" dirty="0"/>
          </a:p>
        </p:txBody>
      </p:sp>
    </p:spTree>
    <p:extLst>
      <p:ext uri="{BB962C8B-B14F-4D97-AF65-F5344CB8AC3E}">
        <p14:creationId xmlns:p14="http://schemas.microsoft.com/office/powerpoint/2010/main" val="22990437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44</a:t>
            </a:fld>
            <a:endParaRPr lang="en-US"/>
          </a:p>
        </p:txBody>
      </p:sp>
      <p:sp>
        <p:nvSpPr>
          <p:cNvPr id="8" name="Title 1"/>
          <p:cNvSpPr txBox="1">
            <a:spLocks/>
          </p:cNvSpPr>
          <p:nvPr/>
        </p:nvSpPr>
        <p:spPr>
          <a:xfrm>
            <a:off x="457200" y="274638"/>
            <a:ext cx="7848600" cy="411162"/>
          </a:xfrm>
          <a:prstGeom prst="rect">
            <a:avLst/>
          </a:prstGeom>
        </p:spPr>
        <p:txBody>
          <a:bodyPr vert="horz" anchor="b">
            <a:normAutofit fontScale="82500" lnSpcReduction="2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dirty="0" err="1" smtClean="0"/>
              <a:t>Pode</a:t>
            </a:r>
            <a:r>
              <a:rPr lang="sr-Latn-RS" dirty="0" smtClean="0"/>
              <a:t>šavanje Tab Order-a za kontrole</a:t>
            </a:r>
            <a:endParaRPr lang="en-US" dirty="0"/>
          </a:p>
        </p:txBody>
      </p:sp>
      <p:sp>
        <p:nvSpPr>
          <p:cNvPr id="12" name="Rectangle 3"/>
          <p:cNvSpPr txBox="1">
            <a:spLocks noChangeArrowheads="1"/>
          </p:cNvSpPr>
          <p:nvPr/>
        </p:nvSpPr>
        <p:spPr>
          <a:xfrm>
            <a:off x="990600" y="1143000"/>
            <a:ext cx="3594100" cy="2514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sr-Latn-CS" altLang="en-US" smtClean="0"/>
              <a:t>1. način</a:t>
            </a:r>
            <a:endParaRPr lang="en-US" altLang="en-US" smtClean="0"/>
          </a:p>
          <a:p>
            <a:pPr lvl="1"/>
            <a:r>
              <a:rPr lang="sr-Latn-CS" altLang="en-US" sz="2400" smtClean="0"/>
              <a:t>U meniju</a:t>
            </a:r>
            <a:r>
              <a:rPr lang="en-US" altLang="en-US" sz="2400" smtClean="0"/>
              <a:t> </a:t>
            </a:r>
            <a:r>
              <a:rPr lang="en-US" altLang="en-US" sz="2400" b="1" smtClean="0"/>
              <a:t>View</a:t>
            </a:r>
            <a:r>
              <a:rPr lang="en-US" altLang="en-US" sz="2400" smtClean="0"/>
              <a:t>,  </a:t>
            </a:r>
            <a:r>
              <a:rPr lang="sr-Latn-CS" altLang="en-US" sz="2400" smtClean="0"/>
              <a:t>odabrati</a:t>
            </a:r>
            <a:r>
              <a:rPr lang="en-US" altLang="en-US" sz="2400" smtClean="0"/>
              <a:t> </a:t>
            </a:r>
            <a:r>
              <a:rPr lang="en-US" altLang="en-US" sz="2400" b="1" smtClean="0"/>
              <a:t>Tab Order</a:t>
            </a:r>
          </a:p>
          <a:p>
            <a:pPr lvl="1"/>
            <a:r>
              <a:rPr lang="sr-Latn-CS" altLang="en-US" sz="2400" smtClean="0"/>
              <a:t>Klik na kontrolu da bi se promenio njen </a:t>
            </a:r>
            <a:r>
              <a:rPr lang="en-US" altLang="en-US" sz="2400" smtClean="0"/>
              <a:t>tab order</a:t>
            </a:r>
          </a:p>
          <a:p>
            <a:pPr lvl="1"/>
            <a:endParaRPr lang="en-US" altLang="en-US" sz="2800" smtClean="0"/>
          </a:p>
          <a:p>
            <a:pPr lvl="1"/>
            <a:endParaRPr lang="en-US" altLang="en-US" sz="2300" b="1" smtClean="0"/>
          </a:p>
          <a:p>
            <a:pPr lvl="1"/>
            <a:endParaRPr lang="en-US" altLang="en-US" sz="2300" dirty="0"/>
          </a:p>
        </p:txBody>
      </p:sp>
      <p:sp>
        <p:nvSpPr>
          <p:cNvPr id="13" name="Rectangle 6"/>
          <p:cNvSpPr>
            <a:spLocks noChangeArrowheads="1"/>
          </p:cNvSpPr>
          <p:nvPr/>
        </p:nvSpPr>
        <p:spPr bwMode="auto">
          <a:xfrm>
            <a:off x="914400" y="3962400"/>
            <a:ext cx="40386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Font typeface="Wingdings" pitchFamily="2" charset="2"/>
              <a:buChar char="l"/>
              <a:defRPr sz="2800">
                <a:solidFill>
                  <a:schemeClr val="tx1"/>
                </a:solidFill>
                <a:latin typeface="Arial" charset="0"/>
              </a:defRPr>
            </a:lvl1pPr>
            <a:lvl2pPr marL="742950" indent="-285750">
              <a:spcBef>
                <a:spcPct val="20000"/>
              </a:spcBef>
              <a:buClr>
                <a:schemeClr val="accent1"/>
              </a:buClr>
              <a:buFont typeface="Wingdings" pitchFamily="2" charset="2"/>
              <a:buChar char="¡"/>
              <a:defRPr sz="2300">
                <a:solidFill>
                  <a:schemeClr val="tx1"/>
                </a:solidFill>
                <a:latin typeface="Arial" charset="0"/>
              </a:defRPr>
            </a:lvl2pPr>
            <a:lvl3pPr marL="1143000" indent="-228600">
              <a:spcBef>
                <a:spcPct val="20000"/>
              </a:spcBef>
              <a:buClr>
                <a:schemeClr val="accent1"/>
              </a:buClr>
              <a:buFont typeface="Wingdings" pitchFamily="2" charset="2"/>
              <a:buChar char="l"/>
              <a:defRPr sz="2100">
                <a:solidFill>
                  <a:schemeClr val="tx1"/>
                </a:solidFill>
                <a:latin typeface="Arial" charset="0"/>
              </a:defRPr>
            </a:lvl3pPr>
            <a:lvl4pPr marL="1600200" indent="-228600">
              <a:spcBef>
                <a:spcPct val="20000"/>
              </a:spcBef>
              <a:buClr>
                <a:schemeClr val="accent1"/>
              </a:buClr>
              <a:buChar char="•"/>
              <a:defRPr>
                <a:solidFill>
                  <a:schemeClr val="tx1"/>
                </a:solidFill>
                <a:latin typeface="Arial" charset="0"/>
              </a:defRPr>
            </a:lvl4pPr>
            <a:lvl5pPr marL="2057400" indent="-228600">
              <a:spcBef>
                <a:spcPct val="20000"/>
              </a:spcBef>
              <a:buClr>
                <a:schemeClr val="accent1"/>
              </a:buClr>
              <a:buFont typeface="Wingdings" pitchFamily="2" charset="2"/>
              <a:buChar char=""/>
              <a:defRPr>
                <a:solidFill>
                  <a:schemeClr val="tx1"/>
                </a:solidFill>
                <a:latin typeface="Arial" charset="0"/>
              </a:defRPr>
            </a:lvl5pPr>
            <a:lvl6pPr marL="2514600" indent="-228600" fontAlgn="base">
              <a:spcBef>
                <a:spcPct val="20000"/>
              </a:spcBef>
              <a:spcAft>
                <a:spcPct val="0"/>
              </a:spcAft>
              <a:buClr>
                <a:schemeClr val="accent1"/>
              </a:buClr>
              <a:buFont typeface="Wingdings" pitchFamily="2" charset="2"/>
              <a:buChar char=""/>
              <a:defRPr>
                <a:solidFill>
                  <a:schemeClr val="tx1"/>
                </a:solidFill>
                <a:latin typeface="Arial" charset="0"/>
              </a:defRPr>
            </a:lvl6pPr>
            <a:lvl7pPr marL="2971800" indent="-228600" fontAlgn="base">
              <a:spcBef>
                <a:spcPct val="20000"/>
              </a:spcBef>
              <a:spcAft>
                <a:spcPct val="0"/>
              </a:spcAft>
              <a:buClr>
                <a:schemeClr val="accent1"/>
              </a:buClr>
              <a:buFont typeface="Wingdings" pitchFamily="2" charset="2"/>
              <a:buChar char=""/>
              <a:defRPr>
                <a:solidFill>
                  <a:schemeClr val="tx1"/>
                </a:solidFill>
                <a:latin typeface="Arial" charset="0"/>
              </a:defRPr>
            </a:lvl7pPr>
            <a:lvl8pPr marL="3429000" indent="-228600" fontAlgn="base">
              <a:spcBef>
                <a:spcPct val="20000"/>
              </a:spcBef>
              <a:spcAft>
                <a:spcPct val="0"/>
              </a:spcAft>
              <a:buClr>
                <a:schemeClr val="accent1"/>
              </a:buClr>
              <a:buFont typeface="Wingdings" pitchFamily="2" charset="2"/>
              <a:buChar char=""/>
              <a:defRPr>
                <a:solidFill>
                  <a:schemeClr val="tx1"/>
                </a:solidFill>
                <a:latin typeface="Arial" charset="0"/>
              </a:defRPr>
            </a:lvl8pPr>
            <a:lvl9pPr marL="3886200" indent="-228600" fontAlgn="base">
              <a:spcBef>
                <a:spcPct val="20000"/>
              </a:spcBef>
              <a:spcAft>
                <a:spcPct val="0"/>
              </a:spcAft>
              <a:buClr>
                <a:schemeClr val="accent1"/>
              </a:buClr>
              <a:buFont typeface="Wingdings" pitchFamily="2" charset="2"/>
              <a:buChar char=""/>
              <a:defRPr>
                <a:solidFill>
                  <a:schemeClr val="tx1"/>
                </a:solidFill>
                <a:latin typeface="Arial" charset="0"/>
              </a:defRPr>
            </a:lvl9pPr>
          </a:lstStyle>
          <a:p>
            <a:pPr eaLnBrk="1" hangingPunct="1">
              <a:buFont typeface="Wingdings" pitchFamily="2" charset="2"/>
              <a:buNone/>
            </a:pPr>
            <a:r>
              <a:rPr lang="en-US" altLang="en-US" sz="3200" dirty="0"/>
              <a:t>-- </a:t>
            </a:r>
            <a:r>
              <a:rPr lang="sr-Latn-CS" altLang="en-US" sz="3200" dirty="0"/>
              <a:t>ILI</a:t>
            </a:r>
            <a:r>
              <a:rPr lang="en-US" altLang="en-US" sz="3200" dirty="0"/>
              <a:t> --</a:t>
            </a:r>
          </a:p>
          <a:p>
            <a:pPr lvl="1" eaLnBrk="1" hangingPunct="1"/>
            <a:r>
              <a:rPr lang="sr-Latn-CS" altLang="en-US" sz="2400" dirty="0"/>
              <a:t>Postaviti</a:t>
            </a:r>
            <a:r>
              <a:rPr lang="en-US" altLang="en-US" sz="2400" dirty="0"/>
              <a:t> </a:t>
            </a:r>
            <a:r>
              <a:rPr lang="en-US" altLang="en-US" sz="2400" b="1" dirty="0" err="1"/>
              <a:t>TabIndex</a:t>
            </a:r>
            <a:endParaRPr lang="en-US" altLang="en-US" sz="2400" dirty="0"/>
          </a:p>
          <a:p>
            <a:pPr lvl="1" eaLnBrk="1" hangingPunct="1"/>
            <a:r>
              <a:rPr lang="sr-Latn-CS" altLang="en-US" sz="2400" dirty="0"/>
              <a:t>Postaviti</a:t>
            </a:r>
            <a:r>
              <a:rPr lang="en-US" altLang="en-US" sz="2400" dirty="0"/>
              <a:t> </a:t>
            </a:r>
            <a:r>
              <a:rPr lang="en-US" altLang="en-US" sz="2400" b="1" dirty="0" err="1"/>
              <a:t>TabStop</a:t>
            </a:r>
            <a:r>
              <a:rPr lang="en-US" altLang="en-US" sz="2400" dirty="0"/>
              <a:t> </a:t>
            </a:r>
            <a:r>
              <a:rPr lang="sr-Latn-CS" altLang="en-US" sz="2400" dirty="0"/>
              <a:t>na vrednost</a:t>
            </a:r>
            <a:r>
              <a:rPr lang="en-US" altLang="en-US" sz="2400" dirty="0"/>
              <a:t> </a:t>
            </a:r>
            <a:r>
              <a:rPr lang="en-US" altLang="en-US" sz="2400" b="1" dirty="0"/>
              <a:t>True</a:t>
            </a:r>
          </a:p>
        </p:txBody>
      </p:sp>
      <p:pic>
        <p:nvPicPr>
          <p:cNvPr id="15" name="Picture 16" descr="TabOrde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4800600" y="1400175"/>
            <a:ext cx="3675063" cy="3667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334940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45</a:t>
            </a:fld>
            <a:endParaRPr lang="en-US"/>
          </a:p>
        </p:txBody>
      </p:sp>
      <p:sp>
        <p:nvSpPr>
          <p:cNvPr id="8" name="Title 1"/>
          <p:cNvSpPr txBox="1">
            <a:spLocks/>
          </p:cNvSpPr>
          <p:nvPr/>
        </p:nvSpPr>
        <p:spPr>
          <a:xfrm>
            <a:off x="457200" y="274638"/>
            <a:ext cx="7848600" cy="411162"/>
          </a:xfrm>
          <a:prstGeom prst="rect">
            <a:avLst/>
          </a:prstGeom>
        </p:spPr>
        <p:txBody>
          <a:bodyPr vert="horz" anchor="b">
            <a:normAutofit fontScale="82500" lnSpcReduction="2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dirty="0" smtClean="0"/>
              <a:t>Vi</a:t>
            </a:r>
            <a:r>
              <a:rPr lang="sr-Latn-RS" dirty="0" smtClean="0"/>
              <a:t>še projekta u jedan Solution</a:t>
            </a:r>
            <a:endParaRPr lang="en-US" dirty="0"/>
          </a:p>
        </p:txBody>
      </p:sp>
      <p:sp>
        <p:nvSpPr>
          <p:cNvPr id="13" name="Rectangle 6"/>
          <p:cNvSpPr>
            <a:spLocks noChangeArrowheads="1"/>
          </p:cNvSpPr>
          <p:nvPr/>
        </p:nvSpPr>
        <p:spPr bwMode="auto">
          <a:xfrm>
            <a:off x="457200" y="762000"/>
            <a:ext cx="8153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Font typeface="Wingdings" pitchFamily="2" charset="2"/>
              <a:buChar char="l"/>
              <a:defRPr sz="2800">
                <a:solidFill>
                  <a:schemeClr val="tx1"/>
                </a:solidFill>
                <a:latin typeface="Arial" charset="0"/>
              </a:defRPr>
            </a:lvl1pPr>
            <a:lvl2pPr marL="742950" indent="-285750">
              <a:spcBef>
                <a:spcPct val="20000"/>
              </a:spcBef>
              <a:buClr>
                <a:schemeClr val="accent1"/>
              </a:buClr>
              <a:buFont typeface="Wingdings" pitchFamily="2" charset="2"/>
              <a:buChar char="¡"/>
              <a:defRPr sz="2300">
                <a:solidFill>
                  <a:schemeClr val="tx1"/>
                </a:solidFill>
                <a:latin typeface="Arial" charset="0"/>
              </a:defRPr>
            </a:lvl2pPr>
            <a:lvl3pPr marL="1143000" indent="-228600">
              <a:spcBef>
                <a:spcPct val="20000"/>
              </a:spcBef>
              <a:buClr>
                <a:schemeClr val="accent1"/>
              </a:buClr>
              <a:buFont typeface="Wingdings" pitchFamily="2" charset="2"/>
              <a:buChar char="l"/>
              <a:defRPr sz="2100">
                <a:solidFill>
                  <a:schemeClr val="tx1"/>
                </a:solidFill>
                <a:latin typeface="Arial" charset="0"/>
              </a:defRPr>
            </a:lvl3pPr>
            <a:lvl4pPr marL="1600200" indent="-228600">
              <a:spcBef>
                <a:spcPct val="20000"/>
              </a:spcBef>
              <a:buClr>
                <a:schemeClr val="accent1"/>
              </a:buClr>
              <a:buChar char="•"/>
              <a:defRPr>
                <a:solidFill>
                  <a:schemeClr val="tx1"/>
                </a:solidFill>
                <a:latin typeface="Arial" charset="0"/>
              </a:defRPr>
            </a:lvl4pPr>
            <a:lvl5pPr marL="2057400" indent="-228600">
              <a:spcBef>
                <a:spcPct val="20000"/>
              </a:spcBef>
              <a:buClr>
                <a:schemeClr val="accent1"/>
              </a:buClr>
              <a:buFont typeface="Wingdings" pitchFamily="2" charset="2"/>
              <a:buChar char=""/>
              <a:defRPr>
                <a:solidFill>
                  <a:schemeClr val="tx1"/>
                </a:solidFill>
                <a:latin typeface="Arial" charset="0"/>
              </a:defRPr>
            </a:lvl5pPr>
            <a:lvl6pPr marL="2514600" indent="-228600" fontAlgn="base">
              <a:spcBef>
                <a:spcPct val="20000"/>
              </a:spcBef>
              <a:spcAft>
                <a:spcPct val="0"/>
              </a:spcAft>
              <a:buClr>
                <a:schemeClr val="accent1"/>
              </a:buClr>
              <a:buFont typeface="Wingdings" pitchFamily="2" charset="2"/>
              <a:buChar char=""/>
              <a:defRPr>
                <a:solidFill>
                  <a:schemeClr val="tx1"/>
                </a:solidFill>
                <a:latin typeface="Arial" charset="0"/>
              </a:defRPr>
            </a:lvl6pPr>
            <a:lvl7pPr marL="2971800" indent="-228600" fontAlgn="base">
              <a:spcBef>
                <a:spcPct val="20000"/>
              </a:spcBef>
              <a:spcAft>
                <a:spcPct val="0"/>
              </a:spcAft>
              <a:buClr>
                <a:schemeClr val="accent1"/>
              </a:buClr>
              <a:buFont typeface="Wingdings" pitchFamily="2" charset="2"/>
              <a:buChar char=""/>
              <a:defRPr>
                <a:solidFill>
                  <a:schemeClr val="tx1"/>
                </a:solidFill>
                <a:latin typeface="Arial" charset="0"/>
              </a:defRPr>
            </a:lvl7pPr>
            <a:lvl8pPr marL="3429000" indent="-228600" fontAlgn="base">
              <a:spcBef>
                <a:spcPct val="20000"/>
              </a:spcBef>
              <a:spcAft>
                <a:spcPct val="0"/>
              </a:spcAft>
              <a:buClr>
                <a:schemeClr val="accent1"/>
              </a:buClr>
              <a:buFont typeface="Wingdings" pitchFamily="2" charset="2"/>
              <a:buChar char=""/>
              <a:defRPr>
                <a:solidFill>
                  <a:schemeClr val="tx1"/>
                </a:solidFill>
                <a:latin typeface="Arial" charset="0"/>
              </a:defRPr>
            </a:lvl8pPr>
            <a:lvl9pPr marL="3886200" indent="-228600" fontAlgn="base">
              <a:spcBef>
                <a:spcPct val="20000"/>
              </a:spcBef>
              <a:spcAft>
                <a:spcPct val="0"/>
              </a:spcAft>
              <a:buClr>
                <a:schemeClr val="accent1"/>
              </a:buClr>
              <a:buFont typeface="Wingdings" pitchFamily="2" charset="2"/>
              <a:buChar char=""/>
              <a:defRPr>
                <a:solidFill>
                  <a:schemeClr val="tx1"/>
                </a:solidFill>
                <a:latin typeface="Arial" charset="0"/>
              </a:defRPr>
            </a:lvl9pPr>
          </a:lstStyle>
          <a:p>
            <a:pPr eaLnBrk="1" hangingPunct="1">
              <a:buFont typeface="Wingdings" pitchFamily="2" charset="2"/>
              <a:buNone/>
            </a:pPr>
            <a:r>
              <a:rPr lang="sr-Latn-RS" altLang="en-US" sz="2400" dirty="0" smtClean="0"/>
              <a:t>Dodavanje projekta u postojaćem </a:t>
            </a:r>
            <a:r>
              <a:rPr lang="sr-Latn-RS" altLang="en-US" sz="2400" i="1" dirty="0" smtClean="0"/>
              <a:t>Solution</a:t>
            </a:r>
            <a:r>
              <a:rPr lang="sr-Latn-RS" altLang="en-US" sz="2400" dirty="0" smtClean="0"/>
              <a:t>-u</a:t>
            </a:r>
            <a:endParaRPr lang="en-US" altLang="en-US" sz="2400" dirty="0"/>
          </a:p>
          <a:p>
            <a:pPr lvl="1" eaLnBrk="1" hangingPunct="1"/>
            <a:r>
              <a:rPr lang="sr-Latn-RS" altLang="en-US" sz="2400" dirty="0" smtClean="0"/>
              <a:t>Desni klik na </a:t>
            </a:r>
            <a:r>
              <a:rPr lang="sr-Latn-RS" altLang="en-US" sz="2400" i="1" dirty="0" smtClean="0"/>
              <a:t>Solution</a:t>
            </a:r>
            <a:r>
              <a:rPr lang="sr-Latn-RS" altLang="en-US" sz="2400" dirty="0" smtClean="0"/>
              <a:t> u panelu </a:t>
            </a:r>
            <a:r>
              <a:rPr lang="sr-Latn-RS" altLang="en-US" sz="2400" i="1" dirty="0" smtClean="0"/>
              <a:t>Solution Explorer</a:t>
            </a:r>
          </a:p>
          <a:p>
            <a:pPr lvl="1" eaLnBrk="1" hangingPunct="1"/>
            <a:r>
              <a:rPr lang="sr-Latn-RS" altLang="en-US" sz="2400" dirty="0" smtClean="0"/>
              <a:t>Stavka</a:t>
            </a:r>
            <a:r>
              <a:rPr lang="sr-Latn-RS" altLang="en-US" sz="2400" i="1" dirty="0" smtClean="0"/>
              <a:t> </a:t>
            </a:r>
            <a:r>
              <a:rPr lang="sr-Latn-RS" altLang="en-US" sz="2400" b="1" i="1" dirty="0" smtClean="0"/>
              <a:t>Add/New Project...</a:t>
            </a:r>
            <a:endParaRPr lang="en-US" altLang="en-US" sz="2400" b="1" i="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209800"/>
            <a:ext cx="5029199" cy="4181137"/>
          </a:xfrm>
          <a:prstGeom prst="rect">
            <a:avLst/>
          </a:prstGeom>
          <a:noFill/>
          <a:ln w="9525">
            <a:solidFill>
              <a:srgbClr val="00B0F0"/>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505200"/>
            <a:ext cx="4611909" cy="3200400"/>
          </a:xfrm>
          <a:prstGeom prst="rect">
            <a:avLst/>
          </a:prstGeom>
          <a:noFill/>
          <a:ln w="9525">
            <a:solidFill>
              <a:srgbClr val="00B0F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496325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46</a:t>
            </a:fld>
            <a:endParaRPr lang="en-US"/>
          </a:p>
        </p:txBody>
      </p:sp>
      <p:sp>
        <p:nvSpPr>
          <p:cNvPr id="8" name="Title 1"/>
          <p:cNvSpPr txBox="1">
            <a:spLocks/>
          </p:cNvSpPr>
          <p:nvPr/>
        </p:nvSpPr>
        <p:spPr>
          <a:xfrm>
            <a:off x="457200" y="274638"/>
            <a:ext cx="7848600" cy="411162"/>
          </a:xfrm>
          <a:prstGeom prst="rect">
            <a:avLst/>
          </a:prstGeom>
        </p:spPr>
        <p:txBody>
          <a:bodyPr vert="horz" anchor="b">
            <a:normAutofit fontScale="82500" lnSpcReduction="2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dirty="0" smtClean="0"/>
              <a:t>Vi</a:t>
            </a:r>
            <a:r>
              <a:rPr lang="sr-Latn-RS" dirty="0" smtClean="0"/>
              <a:t>še projekta u jedan Solution</a:t>
            </a:r>
            <a:endParaRPr lang="en-US" dirty="0"/>
          </a:p>
        </p:txBody>
      </p:sp>
      <p:sp>
        <p:nvSpPr>
          <p:cNvPr id="7" name="Content Placeholder 2"/>
          <p:cNvSpPr>
            <a:spLocks noGrp="1"/>
          </p:cNvSpPr>
          <p:nvPr>
            <p:ph sz="quarter" idx="1"/>
          </p:nvPr>
        </p:nvSpPr>
        <p:spPr>
          <a:xfrm>
            <a:off x="457200" y="990600"/>
            <a:ext cx="7467600" cy="2057400"/>
          </a:xfrm>
        </p:spPr>
        <p:txBody>
          <a:bodyPr/>
          <a:lstStyle/>
          <a:p>
            <a:r>
              <a:rPr lang="sr-Latn-RS" dirty="0" smtClean="0"/>
              <a:t>Dodavanje reference na odabrani projekat iz istog </a:t>
            </a:r>
            <a:r>
              <a:rPr lang="sr-Latn-RS" i="1" dirty="0" smtClean="0"/>
              <a:t>Solution</a:t>
            </a:r>
            <a:r>
              <a:rPr lang="sr-Latn-RS" dirty="0" smtClean="0"/>
              <a:t>-a</a:t>
            </a:r>
          </a:p>
          <a:p>
            <a:endParaRPr lang="en-US" dirty="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3436938" cy="2371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886200"/>
            <a:ext cx="5848350"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3307821" y="4419600"/>
            <a:ext cx="1035580" cy="4572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648200" y="4419600"/>
            <a:ext cx="2819400" cy="4572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33399" y="2819400"/>
            <a:ext cx="2774421" cy="4572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a:solidFill>
                  <a:srgbClr val="FF0000"/>
                </a:solidFill>
              </a:ln>
            </a:endParaRPr>
          </a:p>
        </p:txBody>
      </p:sp>
      <p:sp>
        <p:nvSpPr>
          <p:cNvPr id="17" name="Content Placeholder 2"/>
          <p:cNvSpPr txBox="1">
            <a:spLocks/>
          </p:cNvSpPr>
          <p:nvPr/>
        </p:nvSpPr>
        <p:spPr>
          <a:xfrm>
            <a:off x="4381500" y="1600200"/>
            <a:ext cx="4152900" cy="2133600"/>
          </a:xfrm>
          <a:prstGeom prst="rect">
            <a:avLst/>
          </a:prstGeom>
        </p:spPr>
        <p:txBody>
          <a:bodyPr vert="horz">
            <a:normAutofit fontScale="70000" lnSpcReduction="2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sr-Latn-RS" dirty="0" smtClean="0"/>
              <a:t>Odabere se projekat u kome se dodaje referenca na drugi projekat iz istog Solution-a</a:t>
            </a:r>
          </a:p>
          <a:p>
            <a:r>
              <a:rPr lang="sr-Latn-RS" dirty="0" smtClean="0"/>
              <a:t>Stavka </a:t>
            </a:r>
            <a:r>
              <a:rPr lang="sr-Latn-RS" i="1" dirty="0" smtClean="0"/>
              <a:t>References</a:t>
            </a:r>
          </a:p>
          <a:p>
            <a:r>
              <a:rPr lang="sr-Latn-RS" dirty="0" smtClean="0"/>
              <a:t>Desni klik na </a:t>
            </a:r>
            <a:r>
              <a:rPr lang="sr-Latn-RS" i="1" dirty="0" smtClean="0"/>
              <a:t>References</a:t>
            </a:r>
          </a:p>
          <a:p>
            <a:r>
              <a:rPr lang="sr-Latn-RS" dirty="0" smtClean="0"/>
              <a:t>Odabir stavke </a:t>
            </a:r>
            <a:r>
              <a:rPr lang="sr-Latn-RS" i="1" dirty="0" smtClean="0"/>
              <a:t>Add Reference...</a:t>
            </a:r>
          </a:p>
          <a:p>
            <a:r>
              <a:rPr lang="sr-Latn-RS" dirty="0" smtClean="0"/>
              <a:t>Izbor odgovarajućeg projekta u </a:t>
            </a:r>
            <a:r>
              <a:rPr lang="sr-Latn-RS" i="1" dirty="0" smtClean="0"/>
              <a:t>Solution</a:t>
            </a:r>
            <a:r>
              <a:rPr lang="sr-Latn-RS" dirty="0" smtClean="0"/>
              <a:t>-u.</a:t>
            </a:r>
          </a:p>
          <a:p>
            <a:endParaRPr lang="en-US" dirty="0"/>
          </a:p>
        </p:txBody>
      </p:sp>
    </p:spTree>
    <p:extLst>
      <p:ext uri="{BB962C8B-B14F-4D97-AF65-F5344CB8AC3E}">
        <p14:creationId xmlns:p14="http://schemas.microsoft.com/office/powerpoint/2010/main" val="22440738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47</a:t>
            </a:fld>
            <a:endParaRPr lang="en-US"/>
          </a:p>
        </p:txBody>
      </p:sp>
      <p:sp>
        <p:nvSpPr>
          <p:cNvPr id="8" name="Title 1"/>
          <p:cNvSpPr txBox="1">
            <a:spLocks/>
          </p:cNvSpPr>
          <p:nvPr/>
        </p:nvSpPr>
        <p:spPr>
          <a:xfrm>
            <a:off x="457200" y="274638"/>
            <a:ext cx="7848600" cy="411162"/>
          </a:xfrm>
          <a:prstGeom prst="rect">
            <a:avLst/>
          </a:prstGeom>
        </p:spPr>
        <p:txBody>
          <a:bodyPr vert="horz" anchor="b">
            <a:normAutofit fontScale="82500" lnSpcReduction="2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dirty="0" smtClean="0"/>
              <a:t>Vi</a:t>
            </a:r>
            <a:r>
              <a:rPr lang="sr-Latn-RS" dirty="0" smtClean="0"/>
              <a:t>še projekta u jedan Solution</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4526358" cy="459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Content Placeholder 2"/>
          <p:cNvSpPr txBox="1">
            <a:spLocks/>
          </p:cNvSpPr>
          <p:nvPr/>
        </p:nvSpPr>
        <p:spPr>
          <a:xfrm>
            <a:off x="4876800" y="2819400"/>
            <a:ext cx="4152900" cy="1295400"/>
          </a:xfrm>
          <a:prstGeom prst="rect">
            <a:avLst/>
          </a:prstGeom>
        </p:spPr>
        <p:txBody>
          <a:bodyPr vert="horz">
            <a:normAutofit fontScale="92500" lnSpcReduction="2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sr-Latn-RS" sz="2000" dirty="0" smtClean="0"/>
              <a:t>Dodata referenca na projekat </a:t>
            </a:r>
            <a:r>
              <a:rPr lang="sr-Latn-RS" sz="2000" i="1" dirty="0" smtClean="0"/>
              <a:t>OOPDrugiProjekat</a:t>
            </a:r>
            <a:r>
              <a:rPr lang="sr-Latn-RS" sz="2000" dirty="0" smtClean="0"/>
              <a:t> u projektu </a:t>
            </a:r>
            <a:r>
              <a:rPr lang="sr-Latn-RS" sz="2000" i="1" dirty="0" smtClean="0"/>
              <a:t>WindowsFormsApplication1 </a:t>
            </a:r>
            <a:r>
              <a:rPr lang="sr-Latn-RS" sz="2000" dirty="0" smtClean="0"/>
              <a:t>u okviru istog </a:t>
            </a:r>
            <a:r>
              <a:rPr lang="sr-Latn-RS" sz="2000" i="1" dirty="0" smtClean="0"/>
              <a:t>Solution</a:t>
            </a:r>
            <a:r>
              <a:rPr lang="sr-Latn-RS" sz="2000" dirty="0" smtClean="0"/>
              <a:t>-a </a:t>
            </a:r>
            <a:r>
              <a:rPr lang="sr-Latn-RS" sz="2000" i="1" dirty="0" smtClean="0"/>
              <a:t>WindowsFormsApplication1</a:t>
            </a:r>
          </a:p>
          <a:p>
            <a:endParaRPr lang="en-US" dirty="0"/>
          </a:p>
        </p:txBody>
      </p:sp>
    </p:spTree>
    <p:extLst>
      <p:ext uri="{BB962C8B-B14F-4D97-AF65-F5344CB8AC3E}">
        <p14:creationId xmlns:p14="http://schemas.microsoft.com/office/powerpoint/2010/main" val="15311982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48</a:t>
            </a:fld>
            <a:endParaRPr lang="en-US"/>
          </a:p>
        </p:txBody>
      </p:sp>
      <p:sp>
        <p:nvSpPr>
          <p:cNvPr id="8" name="Title 1"/>
          <p:cNvSpPr txBox="1">
            <a:spLocks/>
          </p:cNvSpPr>
          <p:nvPr/>
        </p:nvSpPr>
        <p:spPr>
          <a:xfrm>
            <a:off x="601134" y="2667000"/>
            <a:ext cx="7848600" cy="411162"/>
          </a:xfrm>
          <a:prstGeom prst="rect">
            <a:avLst/>
          </a:prstGeom>
        </p:spPr>
        <p:txBody>
          <a:bodyPr vert="horz" anchor="b">
            <a:normAutofit fontScale="82500" lnSpcReduction="2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sr-Latn-RS" dirty="0" smtClean="0"/>
              <a:t>PRIMER</a:t>
            </a:r>
            <a:endParaRPr lang="en-US" dirty="0"/>
          </a:p>
        </p:txBody>
      </p:sp>
    </p:spTree>
    <p:extLst>
      <p:ext uri="{BB962C8B-B14F-4D97-AF65-F5344CB8AC3E}">
        <p14:creationId xmlns:p14="http://schemas.microsoft.com/office/powerpoint/2010/main" val="1811035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5</a:t>
            </a:fld>
            <a:endParaRPr lang="en-US"/>
          </a:p>
        </p:txBody>
      </p:sp>
      <p:sp>
        <p:nvSpPr>
          <p:cNvPr id="6" name="Title 1"/>
          <p:cNvSpPr>
            <a:spLocks noGrp="1"/>
          </p:cNvSpPr>
          <p:nvPr>
            <p:ph type="title"/>
          </p:nvPr>
        </p:nvSpPr>
        <p:spPr>
          <a:xfrm>
            <a:off x="457200" y="274638"/>
            <a:ext cx="7467600" cy="411162"/>
          </a:xfrm>
        </p:spPr>
        <p:txBody>
          <a:bodyPr>
            <a:normAutofit fontScale="90000"/>
          </a:bodyPr>
          <a:lstStyle/>
          <a:p>
            <a:r>
              <a:rPr lang="sr-Latn-RS" dirty="0" smtClean="0"/>
              <a:t>Parcijalne klase</a:t>
            </a:r>
            <a:endParaRPr lang="en-US" dirty="0"/>
          </a:p>
        </p:txBody>
      </p:sp>
      <p:sp>
        <p:nvSpPr>
          <p:cNvPr id="7" name="Content Placeholder 2"/>
          <p:cNvSpPr>
            <a:spLocks noGrp="1"/>
          </p:cNvSpPr>
          <p:nvPr>
            <p:ph sz="quarter" idx="1"/>
          </p:nvPr>
        </p:nvSpPr>
        <p:spPr>
          <a:xfrm>
            <a:off x="381000" y="1066800"/>
            <a:ext cx="7467600" cy="4873752"/>
          </a:xfrm>
        </p:spPr>
        <p:txBody>
          <a:bodyPr/>
          <a:lstStyle/>
          <a:p>
            <a:r>
              <a:rPr lang="en-US" dirty="0" err="1" smtClean="0"/>
              <a:t>Mogu</a:t>
            </a:r>
            <a:r>
              <a:rPr lang="sr-Latn-RS" dirty="0" smtClean="0"/>
              <a:t>ćnost da kreirate klase u više fajlova.</a:t>
            </a:r>
          </a:p>
          <a:p>
            <a:r>
              <a:rPr lang="sr-Latn-RS" dirty="0" smtClean="0"/>
              <a:t>Koristi se ključna reč </a:t>
            </a:r>
            <a:r>
              <a:rPr lang="sr-Latn-RS" dirty="0" smtClean="0">
                <a:solidFill>
                  <a:srgbClr val="0161FD"/>
                </a:solidFill>
                <a:latin typeface="Consolas" panose="020B0609020204030204" pitchFamily="49" charset="0"/>
              </a:rPr>
              <a:t>partial</a:t>
            </a:r>
          </a:p>
          <a:p>
            <a:pPr lvl="1"/>
            <a:r>
              <a:rPr lang="sr-Latn-RS" dirty="0" smtClean="0"/>
              <a:t>Npr. u jednom fajl</a:t>
            </a:r>
            <a:r>
              <a:rPr lang="en-US" dirty="0" smtClean="0"/>
              <a:t>u</a:t>
            </a:r>
            <a:r>
              <a:rPr lang="sr-Latn-RS" dirty="0" smtClean="0"/>
              <a:t> mogu da se nalaze metode, u drugom svojstva, u trećem atributi</a:t>
            </a:r>
            <a:r>
              <a:rPr lang="en-US" dirty="0" smtClean="0"/>
              <a:t>, </a:t>
            </a:r>
            <a:r>
              <a:rPr lang="sr-Latn-RS" dirty="0" smtClean="0"/>
              <a:t>...</a:t>
            </a:r>
            <a:endParaRPr lang="sr-Latn-RS" dirty="0" smtClean="0">
              <a:solidFill>
                <a:srgbClr val="00B0F0"/>
              </a:solidFill>
              <a:latin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986088"/>
            <a:ext cx="3061448" cy="2566987"/>
          </a:xfrm>
          <a:prstGeom prst="rect">
            <a:avLst/>
          </a:prstGeom>
          <a:solidFill>
            <a:srgbClr val="0070C0"/>
          </a:solidFill>
          <a:ln>
            <a:solidFill>
              <a:srgbClr val="0070C0"/>
            </a:solidFill>
          </a:ln>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2986088"/>
            <a:ext cx="4457700" cy="1695450"/>
          </a:xfrm>
          <a:prstGeom prst="rect">
            <a:avLst/>
          </a:prstGeom>
          <a:solidFill>
            <a:srgbClr val="0070C0"/>
          </a:solidFill>
          <a:ln>
            <a:solidFill>
              <a:srgbClr val="0070C0"/>
            </a:solidFill>
          </a:ln>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5067300"/>
            <a:ext cx="3457575" cy="485775"/>
          </a:xfrm>
          <a:prstGeom prst="rect">
            <a:avLst/>
          </a:prstGeom>
          <a:noFill/>
          <a:ln w="952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65806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6</a:t>
            </a:fld>
            <a:endParaRPr lang="en-US"/>
          </a:p>
        </p:txBody>
      </p:sp>
      <p:sp>
        <p:nvSpPr>
          <p:cNvPr id="6" name="Title 1"/>
          <p:cNvSpPr>
            <a:spLocks noGrp="1"/>
          </p:cNvSpPr>
          <p:nvPr>
            <p:ph type="title"/>
          </p:nvPr>
        </p:nvSpPr>
        <p:spPr>
          <a:xfrm>
            <a:off x="457200" y="274638"/>
            <a:ext cx="7467600" cy="411162"/>
          </a:xfrm>
        </p:spPr>
        <p:txBody>
          <a:bodyPr>
            <a:normAutofit fontScale="90000"/>
          </a:bodyPr>
          <a:lstStyle/>
          <a:p>
            <a:r>
              <a:rPr lang="sr-Latn-RS" dirty="0" smtClean="0"/>
              <a:t>Anonimni tip podataka (</a:t>
            </a:r>
            <a:r>
              <a:rPr lang="sr-Latn-RS" cap="none" dirty="0" smtClean="0">
                <a:solidFill>
                  <a:srgbClr val="0161FD"/>
                </a:solidFill>
              </a:rPr>
              <a:t>var</a:t>
            </a:r>
            <a:r>
              <a:rPr lang="sr-Latn-RS" dirty="0" smtClean="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8" y="990600"/>
            <a:ext cx="6448425" cy="9048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90800"/>
            <a:ext cx="6143625" cy="21240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491067" y="5121869"/>
            <a:ext cx="2362200" cy="461665"/>
          </a:xfrm>
          <a:prstGeom prst="rect">
            <a:avLst/>
          </a:prstGeom>
          <a:noFill/>
        </p:spPr>
        <p:txBody>
          <a:bodyPr wrap="square" rtlCol="0">
            <a:spAutoFit/>
          </a:bodyPr>
          <a:lstStyle/>
          <a:p>
            <a:r>
              <a:rPr lang="sr-Latn-RS" sz="2400" dirty="0">
                <a:solidFill>
                  <a:srgbClr val="0161FD"/>
                </a:solidFill>
                <a:latin typeface="Consolas" panose="020B0609020204030204" pitchFamily="49" charset="0"/>
              </a:rPr>
              <a:t>f</a:t>
            </a:r>
            <a:r>
              <a:rPr lang="sr-Latn-RS" sz="2400" dirty="0" smtClean="0">
                <a:solidFill>
                  <a:srgbClr val="0161FD"/>
                </a:solidFill>
                <a:latin typeface="Consolas" panose="020B0609020204030204" pitchFamily="49" charset="0"/>
              </a:rPr>
              <a:t>oreach</a:t>
            </a:r>
            <a:r>
              <a:rPr lang="sr-Latn-RS" sz="2400" dirty="0" smtClean="0"/>
              <a:t> petlja</a:t>
            </a:r>
            <a:endParaRPr lang="en-US" sz="2400" dirty="0"/>
          </a:p>
        </p:txBody>
      </p:sp>
      <p:sp>
        <p:nvSpPr>
          <p:cNvPr id="10" name="Rectangle 9"/>
          <p:cNvSpPr/>
          <p:nvPr/>
        </p:nvSpPr>
        <p:spPr>
          <a:xfrm>
            <a:off x="491066" y="4267200"/>
            <a:ext cx="3776133"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1524000" y="4648201"/>
            <a:ext cx="0" cy="554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57201" y="5202534"/>
            <a:ext cx="2209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509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7</a:t>
            </a:fld>
            <a:endParaRPr lang="en-US"/>
          </a:p>
        </p:txBody>
      </p:sp>
      <p:sp>
        <p:nvSpPr>
          <p:cNvPr id="6" name="Title 1"/>
          <p:cNvSpPr>
            <a:spLocks noGrp="1"/>
          </p:cNvSpPr>
          <p:nvPr>
            <p:ph type="title"/>
          </p:nvPr>
        </p:nvSpPr>
        <p:spPr>
          <a:xfrm>
            <a:off x="457200" y="274638"/>
            <a:ext cx="7467600" cy="411162"/>
          </a:xfrm>
        </p:spPr>
        <p:txBody>
          <a:bodyPr>
            <a:normAutofit fontScale="90000"/>
          </a:bodyPr>
          <a:lstStyle/>
          <a:p>
            <a:r>
              <a:rPr lang="sr-Latn-RS" dirty="0" smtClean="0"/>
              <a:t>Metode proširenja (</a:t>
            </a:r>
            <a:r>
              <a:rPr lang="sr-Latn-RS" dirty="0" smtClean="0">
                <a:solidFill>
                  <a:srgbClr val="0161FD"/>
                </a:solidFill>
              </a:rPr>
              <a:t>Extension methodes</a:t>
            </a:r>
            <a:r>
              <a:rPr lang="sr-Latn-RS" dirty="0" smtClean="0"/>
              <a: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0"/>
            <a:ext cx="4695825" cy="19526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5000" y="2799291"/>
            <a:ext cx="6780850" cy="401852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03695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8</a:t>
            </a:fld>
            <a:endParaRPr lang="en-US"/>
          </a:p>
        </p:txBody>
      </p:sp>
      <p:sp>
        <p:nvSpPr>
          <p:cNvPr id="6" name="Title 1"/>
          <p:cNvSpPr>
            <a:spLocks noGrp="1"/>
          </p:cNvSpPr>
          <p:nvPr>
            <p:ph type="title"/>
          </p:nvPr>
        </p:nvSpPr>
        <p:spPr>
          <a:xfrm>
            <a:off x="457200" y="274638"/>
            <a:ext cx="7467600" cy="411162"/>
          </a:xfrm>
        </p:spPr>
        <p:txBody>
          <a:bodyPr>
            <a:normAutofit fontScale="90000"/>
          </a:bodyPr>
          <a:lstStyle/>
          <a:p>
            <a:r>
              <a:rPr lang="sr-Latn-RS" dirty="0" smtClean="0"/>
              <a:t>Operatpri </a:t>
            </a:r>
            <a:r>
              <a:rPr lang="sr-Latn-RS" dirty="0" smtClean="0">
                <a:solidFill>
                  <a:srgbClr val="0161FD"/>
                </a:solidFill>
              </a:rPr>
              <a:t>IS</a:t>
            </a:r>
            <a:r>
              <a:rPr lang="sr-Latn-RS" dirty="0" smtClean="0"/>
              <a:t> i </a:t>
            </a:r>
            <a:r>
              <a:rPr lang="sr-Latn-RS" dirty="0" smtClean="0">
                <a:solidFill>
                  <a:srgbClr val="0161FD"/>
                </a:solidFill>
              </a:rPr>
              <a:t>AS</a:t>
            </a:r>
            <a:endParaRPr lang="en-US" dirty="0">
              <a:solidFill>
                <a:srgbClr val="0161FD"/>
              </a:solidFill>
            </a:endParaRPr>
          </a:p>
        </p:txBody>
      </p:sp>
      <p:sp>
        <p:nvSpPr>
          <p:cNvPr id="7" name="Content Placeholder 2"/>
          <p:cNvSpPr>
            <a:spLocks noGrp="1"/>
          </p:cNvSpPr>
          <p:nvPr>
            <p:ph sz="quarter" idx="1"/>
          </p:nvPr>
        </p:nvSpPr>
        <p:spPr>
          <a:xfrm>
            <a:off x="457200" y="762000"/>
            <a:ext cx="7467600" cy="5711952"/>
          </a:xfrm>
        </p:spPr>
        <p:txBody>
          <a:bodyPr/>
          <a:lstStyle/>
          <a:p>
            <a:r>
              <a:rPr lang="sr-Latn-RS" dirty="0" smtClean="0"/>
              <a:t>Operator </a:t>
            </a:r>
            <a:r>
              <a:rPr lang="sr-Latn-RS" b="1" dirty="0" smtClean="0">
                <a:solidFill>
                  <a:srgbClr val="0161FD"/>
                </a:solidFill>
                <a:latin typeface="Consolas" panose="020B0609020204030204" pitchFamily="49" charset="0"/>
              </a:rPr>
              <a:t>is</a:t>
            </a:r>
            <a:r>
              <a:rPr lang="sr-Latn-RS" dirty="0" smtClean="0"/>
              <a:t> ima vrednost </a:t>
            </a:r>
            <a:r>
              <a:rPr lang="sr-Latn-RS" b="1" dirty="0" smtClean="0">
                <a:solidFill>
                  <a:srgbClr val="0161FD"/>
                </a:solidFill>
                <a:latin typeface="Consolas" panose="020B0609020204030204" pitchFamily="49" charset="0"/>
              </a:rPr>
              <a:t>true</a:t>
            </a:r>
            <a:r>
              <a:rPr lang="sr-Latn-RS" dirty="0" smtClean="0">
                <a:solidFill>
                  <a:srgbClr val="0161FD"/>
                </a:solidFill>
              </a:rPr>
              <a:t> </a:t>
            </a:r>
            <a:r>
              <a:rPr lang="sr-Latn-RS" dirty="0" smtClean="0"/>
              <a:t>i </a:t>
            </a:r>
            <a:r>
              <a:rPr lang="sr-Latn-RS" b="1" dirty="0" smtClean="0">
                <a:solidFill>
                  <a:srgbClr val="0161FD"/>
                </a:solidFill>
                <a:latin typeface="Consolas" panose="020B0609020204030204" pitchFamily="49" charset="0"/>
              </a:rPr>
              <a:t>false</a:t>
            </a:r>
            <a:r>
              <a:rPr lang="sr-Latn-RS" dirty="0" smtClean="0"/>
              <a:t>.</a:t>
            </a:r>
          </a:p>
          <a:p>
            <a:pPr lvl="1"/>
            <a:r>
              <a:rPr lang="sr-Latn-RS" dirty="0" smtClean="0"/>
              <a:t>Koristi se za proveru da li je tip objekta onaj koji mislite da jeste.</a:t>
            </a:r>
          </a:p>
          <a:p>
            <a:pPr lvl="1"/>
            <a:r>
              <a:rPr lang="en-US" dirty="0" err="1" smtClean="0">
                <a:latin typeface="Consolas" panose="020B0609020204030204" pitchFamily="49" charset="0"/>
              </a:rPr>
              <a:t>i</a:t>
            </a:r>
            <a:r>
              <a:rPr lang="sr-Latn-RS" dirty="0" smtClean="0">
                <a:latin typeface="Consolas" panose="020B0609020204030204" pitchFamily="49" charset="0"/>
              </a:rPr>
              <a:t>f(o1 </a:t>
            </a:r>
            <a:r>
              <a:rPr lang="sr-Latn-RS" b="1" dirty="0" smtClean="0">
                <a:solidFill>
                  <a:srgbClr val="0161FD"/>
                </a:solidFill>
                <a:latin typeface="Consolas" panose="020B0609020204030204" pitchFamily="49" charset="0"/>
              </a:rPr>
              <a:t>is</a:t>
            </a:r>
            <a:r>
              <a:rPr lang="sr-Latn-RS" dirty="0" smtClean="0">
                <a:latin typeface="Consolas" panose="020B0609020204030204" pitchFamily="49" charset="0"/>
              </a:rPr>
              <a:t> Krug) </a:t>
            </a:r>
            <a:r>
              <a:rPr lang="en-US" dirty="0" smtClean="0">
                <a:latin typeface="Consolas" panose="020B0609020204030204" pitchFamily="49" charset="0"/>
              </a:rPr>
              <a:t>{….}</a:t>
            </a:r>
            <a:endParaRPr lang="sr-Latn-RS" dirty="0" smtClean="0">
              <a:latin typeface="Consolas" panose="020B0609020204030204" pitchFamily="49" charset="0"/>
            </a:endParaRPr>
          </a:p>
          <a:p>
            <a:r>
              <a:rPr lang="en-US" dirty="0" smtClean="0"/>
              <a:t>Operator </a:t>
            </a:r>
            <a:r>
              <a:rPr lang="en-US" b="1" dirty="0" smtClean="0">
                <a:solidFill>
                  <a:srgbClr val="0161FD"/>
                </a:solidFill>
                <a:latin typeface="Consolas" panose="020B0609020204030204" pitchFamily="49" charset="0"/>
              </a:rPr>
              <a:t>as</a:t>
            </a:r>
          </a:p>
          <a:p>
            <a:endParaRPr lang="en-US" b="1" dirty="0">
              <a:solidFill>
                <a:srgbClr val="00B0F0"/>
              </a:solidFill>
              <a:latin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971800"/>
            <a:ext cx="3400425" cy="1981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954867"/>
            <a:ext cx="3886200" cy="31432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5029200" y="4419600"/>
            <a:ext cx="1905000" cy="1830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449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1F892EB0-757D-4136-A45B-8FF163726D92}" type="slidenum">
              <a:rPr lang="en-US" smtClean="0"/>
              <a:t>9</a:t>
            </a:fld>
            <a:endParaRPr lang="en-US"/>
          </a:p>
        </p:txBody>
      </p:sp>
      <p:sp>
        <p:nvSpPr>
          <p:cNvPr id="6" name="Title 1"/>
          <p:cNvSpPr>
            <a:spLocks noGrp="1"/>
          </p:cNvSpPr>
          <p:nvPr>
            <p:ph type="title"/>
          </p:nvPr>
        </p:nvSpPr>
        <p:spPr>
          <a:xfrm>
            <a:off x="457200" y="274638"/>
            <a:ext cx="7467600" cy="411162"/>
          </a:xfrm>
        </p:spPr>
        <p:txBody>
          <a:bodyPr>
            <a:normAutofit fontScale="90000"/>
          </a:bodyPr>
          <a:lstStyle/>
          <a:p>
            <a:r>
              <a:rPr lang="en-US" dirty="0" err="1" smtClean="0"/>
              <a:t>Delegati</a:t>
            </a:r>
            <a:r>
              <a:rPr lang="sr-Latn-RS" dirty="0" smtClean="0"/>
              <a:t> (</a:t>
            </a:r>
            <a:r>
              <a:rPr lang="sr-Latn-RS" cap="none" dirty="0" smtClean="0">
                <a:solidFill>
                  <a:srgbClr val="0161FD"/>
                </a:solidFill>
                <a:latin typeface="Consolas" panose="020B0609020204030204" pitchFamily="49" charset="0"/>
              </a:rPr>
              <a:t>delegate</a:t>
            </a:r>
            <a:r>
              <a:rPr lang="sr-Latn-RS" dirty="0" smtClean="0"/>
              <a:t>)</a:t>
            </a:r>
            <a:endParaRPr lang="en-US" dirty="0"/>
          </a:p>
        </p:txBody>
      </p:sp>
      <p:sp>
        <p:nvSpPr>
          <p:cNvPr id="7" name="Content Placeholder 2"/>
          <p:cNvSpPr>
            <a:spLocks noGrp="1"/>
          </p:cNvSpPr>
          <p:nvPr>
            <p:ph sz="quarter" idx="1"/>
          </p:nvPr>
        </p:nvSpPr>
        <p:spPr>
          <a:xfrm>
            <a:off x="457200" y="762000"/>
            <a:ext cx="7467600" cy="5711952"/>
          </a:xfrm>
        </p:spPr>
        <p:txBody>
          <a:bodyPr/>
          <a:lstStyle/>
          <a:p>
            <a:pPr algn="just"/>
            <a:r>
              <a:rPr lang="vi-VN" dirty="0"/>
              <a:t>Delegat je referencijalni tip koji se može koristiti za enkapsulaciju imenovane ili anonimne metode. </a:t>
            </a:r>
          </a:p>
          <a:p>
            <a:pPr algn="just"/>
            <a:r>
              <a:rPr lang="vi-VN" dirty="0"/>
              <a:t>Delegati su osnova za kreiranje događaja (eng. </a:t>
            </a:r>
            <a:r>
              <a:rPr lang="vi-VN" i="1" dirty="0" smtClean="0"/>
              <a:t>Events</a:t>
            </a:r>
            <a:r>
              <a:rPr lang="vi-VN" dirty="0"/>
              <a:t>). </a:t>
            </a:r>
          </a:p>
          <a:p>
            <a:pPr algn="just"/>
            <a:r>
              <a:rPr lang="vi-VN" dirty="0"/>
              <a:t>Na .NET platformi ne postoje pokazivači na funkcije a njihova zamena su delegati (npr. pokazivači na funkcije C, C++). </a:t>
            </a:r>
          </a:p>
          <a:p>
            <a:pPr algn="just"/>
            <a:r>
              <a:rPr lang="vi-VN" dirty="0"/>
              <a:t>Upotrebom delegata možete posredno pozivati jednu ili više funkcija. </a:t>
            </a:r>
          </a:p>
          <a:p>
            <a:pPr algn="just"/>
            <a:r>
              <a:rPr lang="vi-VN" dirty="0"/>
              <a:t>Npr. funkcija za sortiranje niza. Obično takve funkcije zahtevaju dva argumenta – prvi je niz koji treba sortirati a drugi bi bila funkcija za sortiranje koja će određivati da li je jedan element niza veći/manji od drugog po nekom kriterijumu</a:t>
            </a:r>
            <a:r>
              <a:rPr lang="vi-VN" dirty="0" smtClean="0"/>
              <a:t>.</a:t>
            </a:r>
            <a:endParaRPr lang="vi-VN" dirty="0"/>
          </a:p>
        </p:txBody>
      </p:sp>
    </p:spTree>
    <p:extLst>
      <p:ext uri="{BB962C8B-B14F-4D97-AF65-F5344CB8AC3E}">
        <p14:creationId xmlns:p14="http://schemas.microsoft.com/office/powerpoint/2010/main" val="6986998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598</TotalTime>
  <Words>1780</Words>
  <Application>Microsoft Office PowerPoint</Application>
  <PresentationFormat>On-screen Show (4:3)</PresentationFormat>
  <Paragraphs>277</Paragraphs>
  <Slides>48</Slides>
  <Notes>22</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Oriel</vt:lpstr>
      <vt:lpstr>Objektno Orijentisano Projektovanje  Windows programiranje Microsoft Visual C#</vt:lpstr>
      <vt:lpstr>Sadržaj</vt:lpstr>
      <vt:lpstr>MS Visual C#</vt:lpstr>
      <vt:lpstr>Svojstva (property)</vt:lpstr>
      <vt:lpstr>Parcijalne klase</vt:lpstr>
      <vt:lpstr>Anonimni tip podataka (var)</vt:lpstr>
      <vt:lpstr>Metode proširenja (Extension methodes)</vt:lpstr>
      <vt:lpstr>Operatpri IS i AS</vt:lpstr>
      <vt:lpstr>Delegati (delegate)</vt:lpstr>
      <vt:lpstr>Delegati (delegate)</vt:lpstr>
      <vt:lpstr>Delegati (delegate)</vt:lpstr>
      <vt:lpstr>Događaji (events)</vt:lpstr>
      <vt:lpstr>Događaji (events) - primeri</vt:lpstr>
      <vt:lpstr>Događaji (events) - primeri</vt:lpstr>
      <vt:lpstr>Događaji (events) - primeri</vt:lpstr>
      <vt:lpstr>Događaji (events) - primeri</vt:lpstr>
      <vt:lpstr>Događaji (events) - primeri</vt:lpstr>
      <vt:lpstr>Prenos parametara funkciji</vt:lpstr>
      <vt:lpstr>Prenos vrednosnog tipa po vrednosti</vt:lpstr>
      <vt:lpstr>Prenos vrednosnog tipa po referenci</vt:lpstr>
      <vt:lpstr>Zamena dve vrednosti</vt:lpstr>
      <vt:lpstr>Prenos referentnog tipa po vrednosti</vt:lpstr>
      <vt:lpstr>Prenos referentnog tipa po referenci</vt:lpstr>
      <vt:lpstr>Zamena vrednosti dva stringa</vt:lpstr>
      <vt:lpstr>Kreiranje projekta u VisualStudio</vt:lpstr>
      <vt:lpstr>Novi projekat</vt:lpstr>
      <vt:lpstr>Životni ciklus forme</vt:lpstr>
      <vt:lpstr>Solution Explorer</vt:lpstr>
      <vt:lpstr>Form1.cs [Design], Form1.cs</vt:lpstr>
      <vt:lpstr>Form1.cs [Design], Form1.Designer.cs</vt:lpstr>
      <vt:lpstr>Program.cs</vt:lpstr>
      <vt:lpstr>Lista dostupnih kontrola (Toolbox)</vt:lpstr>
      <vt:lpstr>Properties Window</vt:lpstr>
      <vt:lpstr>Dodavanje nove forme u postojaćem projektu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Objektno Orijentisano Projektovanje  Windows programiranje Microsoft Visual C#</dc:title>
  <dc:creator>alexm</dc:creator>
  <cp:lastModifiedBy>alexm</cp:lastModifiedBy>
  <cp:revision>163</cp:revision>
  <dcterms:created xsi:type="dcterms:W3CDTF">2016-10-10T12:19:23Z</dcterms:created>
  <dcterms:modified xsi:type="dcterms:W3CDTF">2018-10-23T14:25:24Z</dcterms:modified>
</cp:coreProperties>
</file>