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65" r:id="rId3"/>
    <p:sldId id="303" r:id="rId4"/>
    <p:sldId id="304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  <p:sldId id="305" r:id="rId17"/>
    <p:sldId id="307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79" r:id="rId28"/>
    <p:sldId id="280" r:id="rId29"/>
    <p:sldId id="281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7A6A-1CEE-4F61-8606-0A809B871240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47CC4-D0A2-4186-85DA-E724F995C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47CC4-D0A2-4186-85DA-E724F995C9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47CC4-D0A2-4186-85DA-E724F995C9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47CC4-D0A2-4186-85DA-E724F995C9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47CC4-D0A2-4186-85DA-E724F995C9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C1431D-ACA8-4362-A882-9812B334CAF2}" type="datetime1">
              <a:rPr lang="en-US" smtClean="0"/>
              <a:t>23/10/2016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9E84-9C45-40C5-A6EE-062EED94770F}" type="datetime1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A202-3EC9-47B6-96DC-D666F59F021C}" type="datetime1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4F0E16-4804-433E-A9BF-547CEF371F18}" type="datetime1">
              <a:rPr lang="en-US" smtClean="0"/>
              <a:t>23/10/2016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CD264FA-6F08-417D-AD2B-7E111DFDAB27}" type="datetime1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6B0-8E23-45CB-AFD8-1F55341CD2C4}" type="datetime1">
              <a:rPr lang="en-US" smtClean="0"/>
              <a:t>23/10/2016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E5CF-03C1-451B-BCE0-0F0FDDB8D476}" type="datetime1">
              <a:rPr lang="en-US" smtClean="0"/>
              <a:t>23/10/2016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1AD1CD-8BE2-4B1C-B5A9-B1B5BA18EB18}" type="datetime1">
              <a:rPr lang="en-US" smtClean="0"/>
              <a:t>23/10/2016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BE5-5962-4572-B824-FA4D3BB06F96}" type="datetime1">
              <a:rPr lang="en-US" smtClean="0"/>
              <a:t>23/10/2016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7B5725-2483-48E5-8CE4-17381A3F4865}" type="datetime1">
              <a:rPr lang="en-US" smtClean="0"/>
              <a:t>23/10/2016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134AA-34BD-4C87-92DF-6C419A623606}" type="datetime1">
              <a:rPr lang="en-US" smtClean="0"/>
              <a:t>23/10/2016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8D8A47-B219-48CD-A6E2-8A1CF54F2C16}" type="datetime1">
              <a:rPr lang="en-US" smtClean="0"/>
              <a:t>23/10/2016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892EB0-757D-4136-A45B-8FF163726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Objektno</a:t>
            </a:r>
            <a:r>
              <a:rPr lang="en-US" sz="2800" dirty="0" smtClean="0"/>
              <a:t> </a:t>
            </a:r>
            <a:r>
              <a:rPr lang="en-US" sz="2800" dirty="0" err="1" smtClean="0"/>
              <a:t>Orijentisano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Projektovanje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sr-Latn-RS" sz="2400" dirty="0" smtClean="0"/>
              <a:t>Windows programiranje</a:t>
            </a:r>
            <a:br>
              <a:rPr lang="sr-Latn-RS" sz="2400" dirty="0" smtClean="0"/>
            </a:br>
            <a:r>
              <a:rPr lang="en-US" sz="2400" dirty="0" smtClean="0"/>
              <a:t>Microsoft Visual C#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0"/>
            <a:ext cx="6172200" cy="1040922"/>
          </a:xfrm>
        </p:spPr>
        <p:txBody>
          <a:bodyPr/>
          <a:lstStyle/>
          <a:p>
            <a:r>
              <a:rPr lang="en-US" dirty="0" err="1" smtClean="0"/>
              <a:t>Katedra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čunarstvo</a:t>
            </a:r>
            <a:endParaRPr lang="en-US" dirty="0" smtClean="0"/>
          </a:p>
          <a:p>
            <a:r>
              <a:rPr lang="en-US" dirty="0" err="1" smtClean="0"/>
              <a:t>Elektronski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sr-Latn-RS" dirty="0" smtClean="0"/>
              <a:t> u Nišu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397"/>
            <a:ext cx="4145050" cy="7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kontrola </a:t>
            </a:r>
            <a:r>
              <a:rPr lang="sr-Latn-RS" i="1" dirty="0" smtClean="0">
                <a:solidFill>
                  <a:srgbClr val="0070C0"/>
                </a:solidFill>
              </a:rPr>
              <a:t>GroupBox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Prevuče se </a:t>
            </a:r>
            <a:r>
              <a:rPr lang="sr-Latn-RS" i="1" dirty="0">
                <a:solidFill>
                  <a:srgbClr val="0070C0"/>
                </a:solidFill>
              </a:rPr>
              <a:t>GroupBox </a:t>
            </a:r>
            <a:r>
              <a:rPr lang="sr-Latn-RS" dirty="0" smtClean="0"/>
              <a:t>na </a:t>
            </a:r>
            <a:r>
              <a:rPr lang="sr-Latn-RS" dirty="0"/>
              <a:t>izabranoj formi</a:t>
            </a:r>
            <a:r>
              <a:rPr lang="en-US" dirty="0"/>
              <a:t>. </a:t>
            </a:r>
          </a:p>
          <a:p>
            <a:r>
              <a:rPr lang="en-US" dirty="0" err="1"/>
              <a:t>Postavi</a:t>
            </a:r>
            <a:r>
              <a:rPr lang="en-US" dirty="0"/>
              <a:t> se </a:t>
            </a:r>
            <a:r>
              <a:rPr lang="sr-Latn-RS" i="1" dirty="0">
                <a:solidFill>
                  <a:srgbClr val="0070C0"/>
                </a:solidFill>
              </a:rPr>
              <a:t>GroupBox </a:t>
            </a:r>
            <a:r>
              <a:rPr lang="sr-Latn-RS" dirty="0" smtClean="0"/>
              <a:t>na </a:t>
            </a:r>
            <a:r>
              <a:rPr lang="sr-Latn-RS" dirty="0"/>
              <a:t>odgovarajućoj 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sr-Latn-RS" dirty="0"/>
              <a:t>.</a:t>
            </a:r>
          </a:p>
          <a:p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/>
              <a:t>groupbox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sr-Latn-RS" dirty="0" smtClean="0"/>
              <a:t>groupbox-a.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ispisan</a:t>
            </a:r>
            <a:r>
              <a:rPr lang="en-US" dirty="0"/>
              <a:t> </a:t>
            </a:r>
            <a:r>
              <a:rPr lang="sr-Latn-RS" dirty="0" smtClean="0"/>
              <a:t>na</a:t>
            </a:r>
            <a:r>
              <a:rPr lang="en-US" dirty="0" smtClean="0"/>
              <a:t> </a:t>
            </a:r>
            <a:r>
              <a:rPr lang="sr-Latn-RS" dirty="0"/>
              <a:t>groupbox</a:t>
            </a:r>
            <a:r>
              <a:rPr lang="en-US" dirty="0" smtClean="0"/>
              <a:t>-u</a:t>
            </a:r>
            <a:r>
              <a:rPr lang="en-US" dirty="0"/>
              <a:t>. 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sr-Latn-RS" i="1" dirty="0">
                <a:solidFill>
                  <a:srgbClr val="0070C0"/>
                </a:solidFill>
              </a:rPr>
              <a:t>GroupBox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dirty="0" smtClean="0"/>
              <a:t>Grupisanj</a:t>
            </a:r>
            <a:r>
              <a:rPr lang="en-US" dirty="0" smtClean="0"/>
              <a:t>e</a:t>
            </a:r>
            <a:r>
              <a:rPr lang="sr-Latn-RS" dirty="0" smtClean="0"/>
              <a:t> povezanih kontrola u jednu celinu. </a:t>
            </a:r>
            <a:endParaRPr lang="sr-Latn-RS" dirty="0"/>
          </a:p>
          <a:p>
            <a:r>
              <a:rPr lang="sr-Latn-RS" dirty="0" smtClean="0"/>
              <a:t>Primer:</a:t>
            </a:r>
            <a:endParaRPr lang="en-U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GroupBox</a:t>
            </a:r>
            <a:endParaRPr lang="en-US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34671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kontrola </a:t>
            </a:r>
            <a:r>
              <a:rPr lang="sr-Latn-RS" i="1" dirty="0" smtClean="0">
                <a:solidFill>
                  <a:srgbClr val="0070C0"/>
                </a:solidFill>
              </a:rPr>
              <a:t>ComboBox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Prevuče se </a:t>
            </a:r>
            <a:r>
              <a:rPr lang="sr-Latn-RS" i="1" dirty="0">
                <a:solidFill>
                  <a:srgbClr val="0070C0"/>
                </a:solidFill>
              </a:rPr>
              <a:t>ComboBox </a:t>
            </a:r>
            <a:r>
              <a:rPr lang="sr-Latn-RS" dirty="0" smtClean="0"/>
              <a:t>na </a:t>
            </a:r>
            <a:r>
              <a:rPr lang="sr-Latn-RS" dirty="0"/>
              <a:t>izabranoj formi</a:t>
            </a:r>
            <a:r>
              <a:rPr lang="en-US" dirty="0"/>
              <a:t>. </a:t>
            </a:r>
          </a:p>
          <a:p>
            <a:r>
              <a:rPr lang="en-US" dirty="0" err="1"/>
              <a:t>Postavi</a:t>
            </a:r>
            <a:r>
              <a:rPr lang="en-US" dirty="0"/>
              <a:t> se </a:t>
            </a:r>
            <a:r>
              <a:rPr lang="sr-Latn-RS" i="1" dirty="0">
                <a:solidFill>
                  <a:srgbClr val="0070C0"/>
                </a:solidFill>
              </a:rPr>
              <a:t>ComboBox </a:t>
            </a:r>
            <a:r>
              <a:rPr lang="sr-Latn-RS" dirty="0" smtClean="0"/>
              <a:t>na </a:t>
            </a:r>
            <a:r>
              <a:rPr lang="sr-Latn-RS" dirty="0"/>
              <a:t>odgovarajućoj 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sr-Latn-RS" dirty="0"/>
              <a:t>.</a:t>
            </a:r>
          </a:p>
          <a:p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/>
              <a:t>groupbox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sr-Latn-RS" dirty="0" smtClean="0"/>
              <a:t>comboboxa-a.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sr-Latn-RS" i="1" dirty="0">
                <a:solidFill>
                  <a:srgbClr val="0070C0"/>
                </a:solidFill>
              </a:rPr>
              <a:t>ComboBox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dirty="0" smtClean="0"/>
              <a:t>Listanje stavki u obliku padajuće liste.</a:t>
            </a:r>
            <a:endParaRPr lang="sr-Latn-RS" dirty="0"/>
          </a:p>
          <a:p>
            <a:r>
              <a:rPr lang="sr-Latn-RS" dirty="0" smtClean="0"/>
              <a:t>Primer:</a:t>
            </a:r>
            <a:endParaRPr lang="en-U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ComboBox</a:t>
            </a:r>
            <a:endParaRPr lang="en-US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52" y="4800600"/>
            <a:ext cx="3720791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505200"/>
            <a:ext cx="7848600" cy="990600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 smtClean="0"/>
              <a:t>Levi klik na combobox-u u VisualStudio-u.</a:t>
            </a:r>
          </a:p>
          <a:p>
            <a:r>
              <a:rPr lang="sr-Latn-RS" dirty="0" smtClean="0"/>
              <a:t>Klik na strlicu (gornji desni ugao combobox-a) zatim stavka </a:t>
            </a:r>
            <a:r>
              <a:rPr lang="sr-Latn-RS" i="1" dirty="0" smtClean="0"/>
              <a:t>Edit Items...</a:t>
            </a:r>
          </a:p>
          <a:p>
            <a:r>
              <a:rPr lang="sr-Latn-RS" dirty="0" smtClean="0"/>
              <a:t>Stavka u svaki red pre</a:t>
            </a:r>
            <a:r>
              <a:rPr lang="en-US" dirty="0" smtClean="0"/>
              <a:t>d</a:t>
            </a:r>
            <a:r>
              <a:rPr lang="sr-Latn-RS" dirty="0" smtClean="0"/>
              <a:t>stvalja jednu opciju koja se bira </a:t>
            </a:r>
            <a:r>
              <a:rPr lang="en-US" dirty="0" err="1" smtClean="0"/>
              <a:t>iz</a:t>
            </a:r>
            <a:r>
              <a:rPr lang="sr-Latn-RS" dirty="0" smtClean="0"/>
              <a:t> combobox-</a:t>
            </a:r>
            <a:r>
              <a:rPr lang="en-US" dirty="0" smtClean="0"/>
              <a:t>a.</a:t>
            </a:r>
            <a:endParaRPr lang="en-U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ComboBox – dodavanje stavki</a:t>
            </a:r>
            <a:endParaRPr lang="en-US" i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/>
          <a:stretch/>
        </p:blipFill>
        <p:spPr bwMode="auto">
          <a:xfrm>
            <a:off x="849086" y="794656"/>
            <a:ext cx="6912429" cy="2650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65" y="4452257"/>
            <a:ext cx="349191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ComboBox – </a:t>
            </a:r>
            <a:r>
              <a:rPr lang="en-US" i="1" dirty="0" err="1" smtClean="0"/>
              <a:t>SelectedIndexChanged</a:t>
            </a:r>
            <a:endParaRPr lang="en-US" i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r>
              <a:rPr lang="sr-Latn-RS" dirty="0" smtClean="0"/>
              <a:t>Događaj</a:t>
            </a:r>
            <a:r>
              <a:rPr lang="sr-Latn-RS" i="1" dirty="0" smtClean="0"/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SelectedIndexChanged</a:t>
            </a:r>
            <a:r>
              <a:rPr lang="en-US" dirty="0" smtClean="0"/>
              <a:t>– </a:t>
            </a:r>
            <a:r>
              <a:rPr lang="en-US" dirty="0" err="1" smtClean="0"/>
              <a:t>javlja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kontrole</a:t>
            </a:r>
            <a:r>
              <a:rPr lang="en-US" dirty="0" smtClean="0"/>
              <a:t> (</a:t>
            </a:r>
            <a:r>
              <a:rPr lang="en-US" i="1" dirty="0" err="1" smtClean="0">
                <a:solidFill>
                  <a:srgbClr val="0070C0"/>
                </a:solidFill>
              </a:rPr>
              <a:t>ComboBox</a:t>
            </a:r>
            <a:r>
              <a:rPr lang="en-US" dirty="0" smtClean="0"/>
              <a:t>) </a:t>
            </a:r>
            <a:r>
              <a:rPr lang="en-US" dirty="0" err="1" smtClean="0"/>
              <a:t>selektuje</a:t>
            </a:r>
            <a:r>
              <a:rPr lang="en-US" dirty="0" smtClean="0"/>
              <a:t> </a:t>
            </a: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stavka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</a:t>
            </a:r>
            <a:r>
              <a:rPr lang="sr-Latn-RS" dirty="0" smtClean="0"/>
              <a:t>že se iskoristiti da se obradi događaj prilikom </a:t>
            </a:r>
            <a:r>
              <a:rPr lang="en-US" dirty="0" err="1" smtClean="0"/>
              <a:t>izbora</a:t>
            </a:r>
            <a:r>
              <a:rPr lang="en-US" dirty="0" smtClean="0"/>
              <a:t> </a:t>
            </a:r>
            <a:r>
              <a:rPr lang="en-US" dirty="0" err="1" smtClean="0"/>
              <a:t>stavke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r>
              <a:rPr lang="en-US" dirty="0" smtClean="0"/>
              <a:t>-a.</a:t>
            </a:r>
            <a:endParaRPr lang="sr-Latn-RS" dirty="0" smtClean="0"/>
          </a:p>
          <a:p>
            <a:r>
              <a:rPr lang="sr-Latn-RS" dirty="0" smtClean="0"/>
              <a:t>Primeri upotrebe:</a:t>
            </a:r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581400"/>
            <a:ext cx="274320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/>
          <a:stretch/>
        </p:blipFill>
        <p:spPr bwMode="auto">
          <a:xfrm>
            <a:off x="3494314" y="4083504"/>
            <a:ext cx="5116286" cy="895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ComboBox – </a:t>
            </a:r>
            <a:r>
              <a:rPr lang="en-US" i="1" dirty="0" err="1" smtClean="0"/>
              <a:t>Dodavanje</a:t>
            </a:r>
            <a:r>
              <a:rPr lang="en-US" i="1" dirty="0" smtClean="0"/>
              <a:t> </a:t>
            </a:r>
            <a:r>
              <a:rPr lang="en-US" i="1" dirty="0" err="1" smtClean="0"/>
              <a:t>stavki</a:t>
            </a:r>
            <a:endParaRPr lang="en-US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3440066" cy="1252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4495800" cy="178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12408"/>
            <a:ext cx="4038600" cy="156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7"/>
          <a:stretch/>
        </p:blipFill>
        <p:spPr bwMode="auto">
          <a:xfrm>
            <a:off x="4630124" y="5105400"/>
            <a:ext cx="3479734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9288" y="220980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3588" y="4419600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656" y="4788932"/>
            <a:ext cx="7815943" cy="1764268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kontrola </a:t>
            </a:r>
            <a:r>
              <a:rPr lang="sr-Latn-RS" i="1" dirty="0" smtClean="0">
                <a:solidFill>
                  <a:srgbClr val="0070C0"/>
                </a:solidFill>
              </a:rPr>
              <a:t>ListBox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 smtClean="0"/>
              <a:t>Prevuče se </a:t>
            </a:r>
            <a:r>
              <a:rPr lang="sr-Latn-RS" i="1" dirty="0">
                <a:solidFill>
                  <a:srgbClr val="0070C0"/>
                </a:solidFill>
              </a:rPr>
              <a:t>ListBox </a:t>
            </a:r>
            <a:r>
              <a:rPr lang="sr-Latn-RS" dirty="0" smtClean="0"/>
              <a:t>na izabranoj formi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Postavi</a:t>
            </a:r>
            <a:r>
              <a:rPr lang="en-US" dirty="0" smtClean="0"/>
              <a:t> se </a:t>
            </a:r>
            <a:r>
              <a:rPr lang="sr-Latn-RS" i="1" dirty="0">
                <a:solidFill>
                  <a:srgbClr val="0070C0"/>
                </a:solidFill>
              </a:rPr>
              <a:t>ListBox </a:t>
            </a:r>
            <a:r>
              <a:rPr lang="sr-Latn-RS" dirty="0" smtClean="0"/>
              <a:t>na odgovarajućoj poziciji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formi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Pogledati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/>
              <a:t>groupbox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sr-Latn-RS" dirty="0" smtClean="0"/>
              <a:t>listboxa-a.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sr-Latn-RS" i="1" dirty="0">
                <a:solidFill>
                  <a:srgbClr val="0070C0"/>
                </a:solidFill>
              </a:rPr>
              <a:t>ListBox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dirty="0" smtClean="0"/>
              <a:t>Listanje stavki u obliku padajuće liste.</a:t>
            </a:r>
            <a:endParaRPr lang="sr-Latn-R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ListBox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51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ListBox</a:t>
            </a:r>
            <a:endParaRPr lang="en-US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4114800" cy="3825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2514600"/>
            <a:ext cx="3886200" cy="167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4800600"/>
            <a:ext cx="5143500" cy="10191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543"/>
            <a:ext cx="3800475" cy="45053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26216"/>
            <a:ext cx="2238375" cy="27622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293" y="6095999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Stavke u </a:t>
            </a:r>
            <a:r>
              <a:rPr lang="sr-Latn-RS" i="1" dirty="0" smtClean="0">
                <a:solidFill>
                  <a:srgbClr val="0161FD"/>
                </a:solidFill>
              </a:rPr>
              <a:t>ListBox</a:t>
            </a:r>
            <a:r>
              <a:rPr lang="sr-Latn-RS" dirty="0" smtClean="0"/>
              <a:t>-u mogu se dadati na način kako se dodaju u </a:t>
            </a:r>
            <a:r>
              <a:rPr lang="sr-Latn-RS" i="1" dirty="0" smtClean="0">
                <a:solidFill>
                  <a:srgbClr val="0161FD"/>
                </a:solidFill>
              </a:rPr>
              <a:t>ComboBox</a:t>
            </a:r>
            <a:r>
              <a:rPr lang="sr-Latn-RS" dirty="0" smtClean="0"/>
              <a:t>-u.</a:t>
            </a:r>
          </a:p>
          <a:p>
            <a:r>
              <a:rPr lang="sr-Latn-RS" dirty="0" smtClean="0"/>
              <a:t>Pogledati prethodne primere za </a:t>
            </a:r>
            <a:r>
              <a:rPr lang="sr-Latn-RS" i="1" dirty="0" smtClean="0">
                <a:solidFill>
                  <a:srgbClr val="0161FD"/>
                </a:solidFill>
              </a:rPr>
              <a:t>ComboBox</a:t>
            </a:r>
            <a:r>
              <a:rPr lang="sr-Latn-R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26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ListBox</a:t>
            </a:r>
            <a:endParaRPr lang="en-US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4114800" cy="3825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2514600"/>
            <a:ext cx="3886200" cy="167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36146"/>
            <a:ext cx="2781300" cy="18097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7725"/>
            <a:ext cx="7439025" cy="20478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kontrola </a:t>
            </a:r>
            <a:r>
              <a:rPr lang="en-US" i="1" dirty="0" err="1" smtClean="0">
                <a:solidFill>
                  <a:srgbClr val="0070C0"/>
                </a:solidFill>
              </a:rPr>
              <a:t>DataGridView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Prevuče se </a:t>
            </a:r>
            <a:r>
              <a:rPr lang="en-US" i="1" dirty="0" err="1">
                <a:solidFill>
                  <a:srgbClr val="0070C0"/>
                </a:solidFill>
              </a:rPr>
              <a:t>DataGridView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na </a:t>
            </a:r>
            <a:r>
              <a:rPr lang="sr-Latn-RS" dirty="0"/>
              <a:t>izabranoj formi</a:t>
            </a:r>
            <a:r>
              <a:rPr lang="en-US" dirty="0"/>
              <a:t>. </a:t>
            </a:r>
          </a:p>
          <a:p>
            <a:r>
              <a:rPr lang="en-US" dirty="0" err="1"/>
              <a:t>Postavi</a:t>
            </a:r>
            <a:r>
              <a:rPr lang="en-US" dirty="0"/>
              <a:t> se </a:t>
            </a:r>
            <a:r>
              <a:rPr lang="en-US" i="1" dirty="0" err="1">
                <a:solidFill>
                  <a:srgbClr val="0070C0"/>
                </a:solidFill>
              </a:rPr>
              <a:t>DataGridView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na </a:t>
            </a:r>
            <a:r>
              <a:rPr lang="sr-Latn-RS" dirty="0"/>
              <a:t>odgovarajućoj 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sr-Latn-RS" dirty="0"/>
              <a:t>.</a:t>
            </a:r>
          </a:p>
          <a:p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/>
              <a:t>groupbox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 smtClean="0"/>
              <a:t>datagridveiw</a:t>
            </a:r>
            <a:r>
              <a:rPr lang="sr-Latn-RS" dirty="0" smtClean="0"/>
              <a:t>-a.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en-US" i="1" dirty="0" err="1">
                <a:solidFill>
                  <a:srgbClr val="0070C0"/>
                </a:solidFill>
              </a:rPr>
              <a:t>DataGridView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sr-Latn-RS" dirty="0" smtClean="0"/>
              <a:t>stavki u </a:t>
            </a:r>
            <a:r>
              <a:rPr lang="en-US" dirty="0" err="1" smtClean="0"/>
              <a:t>tabelarnom</a:t>
            </a:r>
            <a:r>
              <a:rPr lang="en-US" dirty="0" smtClean="0"/>
              <a:t> </a:t>
            </a:r>
            <a:r>
              <a:rPr lang="sr-Latn-RS" dirty="0" smtClean="0"/>
              <a:t>oblik</a:t>
            </a:r>
            <a:r>
              <a:rPr lang="en-US" dirty="0" smtClean="0"/>
              <a:t>u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en-US" dirty="0" smtClean="0"/>
              <a:t>Primer:</a:t>
            </a:r>
            <a:endParaRPr lang="sr-Latn-R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DataGridView</a:t>
            </a:r>
            <a:endParaRPr lang="en-US" i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22662" r="8346" b="57456"/>
          <a:stretch/>
        </p:blipFill>
        <p:spPr bwMode="auto">
          <a:xfrm>
            <a:off x="1295399" y="5486400"/>
            <a:ext cx="6052457" cy="1055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DataGridView</a:t>
            </a:r>
            <a:r>
              <a:rPr lang="en-US" i="1" dirty="0" smtClean="0"/>
              <a:t> – </a:t>
            </a:r>
            <a:r>
              <a:rPr lang="en-US" i="1" dirty="0" err="1" smtClean="0"/>
              <a:t>prikaz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endParaRPr lang="en-US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1" y="1110343"/>
            <a:ext cx="702103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0" y="2133600"/>
            <a:ext cx="4376501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19" y="2122714"/>
            <a:ext cx="2464981" cy="4601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/>
          </a:bodyPr>
          <a:lstStyle/>
          <a:p>
            <a:r>
              <a:rPr lang="sr-Latn-RS" dirty="0" smtClean="0"/>
              <a:t>Upotreba kontrola (panel </a:t>
            </a:r>
            <a:r>
              <a:rPr lang="sr-Latn-RS" i="1" dirty="0" smtClean="0"/>
              <a:t>Toolbox</a:t>
            </a:r>
            <a:r>
              <a:rPr lang="sr-Latn-RS" dirty="0" smtClean="0"/>
              <a:t>)</a:t>
            </a:r>
            <a:endParaRPr lang="en-US" dirty="0" smtClean="0"/>
          </a:p>
          <a:p>
            <a:pPr lvl="1"/>
            <a:r>
              <a:rPr lang="sr-Latn-RS" i="1" dirty="0" smtClean="0">
                <a:solidFill>
                  <a:srgbClr val="0070C0"/>
                </a:solidFill>
              </a:rPr>
              <a:t>MessageBox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Button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Label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endParaRPr lang="sr-Latn-RS" i="1" dirty="0" smtClean="0">
              <a:solidFill>
                <a:srgbClr val="0070C0"/>
              </a:solidFill>
            </a:endParaRP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GroupBox</a:t>
            </a:r>
            <a:endParaRPr lang="sr-Latn-RS" i="1" dirty="0" smtClean="0">
              <a:solidFill>
                <a:srgbClr val="0070C0"/>
              </a:solidFill>
            </a:endParaRP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ComboBox</a:t>
            </a:r>
            <a:endParaRPr lang="sr-Latn-RS" i="1" dirty="0" smtClean="0">
              <a:solidFill>
                <a:srgbClr val="0070C0"/>
              </a:solidFill>
            </a:endParaRPr>
          </a:p>
          <a:p>
            <a:pPr lvl="1"/>
            <a:r>
              <a:rPr lang="sr-Latn-RS" i="1" dirty="0" smtClean="0">
                <a:solidFill>
                  <a:srgbClr val="0070C0"/>
                </a:solidFill>
              </a:rPr>
              <a:t>ListBox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DataGridView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sr-Latn-RS" i="1" dirty="0" smtClean="0">
                <a:solidFill>
                  <a:srgbClr val="0070C0"/>
                </a:solidFill>
              </a:rPr>
              <a:t>PropertyGrid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Timer</a:t>
            </a:r>
            <a:endParaRPr lang="sr-Latn-RS" i="1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sr-Latn-RS" dirty="0" smtClean="0"/>
              <a:t>u</a:t>
            </a:r>
            <a:r>
              <a:rPr lang="en-US" dirty="0" err="1" smtClean="0"/>
              <a:t>potrebom</a:t>
            </a:r>
            <a:r>
              <a:rPr lang="en-US" dirty="0" smtClean="0"/>
              <a:t> </a:t>
            </a:r>
            <a:r>
              <a:rPr lang="en-US" dirty="0" err="1" smtClean="0"/>
              <a:t>razvojnog</a:t>
            </a:r>
            <a:r>
              <a:rPr lang="en-US" dirty="0" smtClean="0"/>
              <a:t> </a:t>
            </a:r>
            <a:r>
              <a:rPr lang="en-US" dirty="0" err="1" smtClean="0"/>
              <a:t>okru</a:t>
            </a:r>
            <a:r>
              <a:rPr lang="sr-Latn-RS" dirty="0" smtClean="0"/>
              <a:t>ženja </a:t>
            </a:r>
            <a:r>
              <a:rPr lang="sr-Latn-RS" i="1" dirty="0" smtClean="0"/>
              <a:t>Microsoft Visual Studio </a:t>
            </a:r>
            <a:r>
              <a:rPr lang="sr-Latn-RS" dirty="0" smtClean="0"/>
              <a:t>i programskog jezika </a:t>
            </a:r>
            <a:r>
              <a:rPr lang="sr-Latn-RS" i="1" dirty="0" smtClean="0"/>
              <a:t>Microsoft </a:t>
            </a:r>
            <a:r>
              <a:rPr lang="sr-Latn-RS" i="1" dirty="0"/>
              <a:t>Visual C</a:t>
            </a:r>
            <a:r>
              <a:rPr lang="sr-Latn-RS" i="1" dirty="0" smtClean="0"/>
              <a:t>#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DataGridView</a:t>
            </a:r>
            <a:r>
              <a:rPr lang="en-US" i="1" dirty="0" smtClean="0"/>
              <a:t> – </a:t>
            </a:r>
            <a:r>
              <a:rPr lang="en-US" i="1" dirty="0" err="1" smtClean="0"/>
              <a:t>pristup</a:t>
            </a:r>
            <a:r>
              <a:rPr lang="en-US" i="1" dirty="0" smtClean="0"/>
              <a:t> </a:t>
            </a:r>
            <a:r>
              <a:rPr lang="en-US" i="1" dirty="0" err="1" smtClean="0"/>
              <a:t>podacima</a:t>
            </a:r>
            <a:endParaRPr lang="en-US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8" y="752474"/>
            <a:ext cx="7225102" cy="580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1" y="2770702"/>
            <a:ext cx="5181600" cy="505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1" y="990600"/>
            <a:ext cx="3428999" cy="505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419600" y="1243549"/>
            <a:ext cx="1295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019801" y="3023651"/>
            <a:ext cx="91439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DataGridView</a:t>
            </a:r>
            <a:r>
              <a:rPr lang="en-US" i="1" dirty="0" smtClean="0"/>
              <a:t> – </a:t>
            </a:r>
            <a:r>
              <a:rPr lang="en-US" i="1" dirty="0" err="1" smtClean="0"/>
              <a:t>Zadaci</a:t>
            </a:r>
            <a:endParaRPr lang="en-US" i="1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Poku</a:t>
            </a:r>
            <a:r>
              <a:rPr lang="sr-Latn-RS" dirty="0" smtClean="0"/>
              <a:t>šajte da menjate različita svojstva sa panela Properties.</a:t>
            </a:r>
          </a:p>
          <a:p>
            <a:r>
              <a:rPr lang="sr-Latn-RS" dirty="0" smtClean="0"/>
              <a:t>Nakon promene obratiti pažnju šta se menja u </a:t>
            </a:r>
            <a:r>
              <a:rPr lang="en-US" i="1" dirty="0" smtClean="0"/>
              <a:t>D</a:t>
            </a:r>
            <a:r>
              <a:rPr lang="sr-Latn-RS" i="1" dirty="0" smtClean="0"/>
              <a:t>ata</a:t>
            </a:r>
            <a:r>
              <a:rPr lang="en-US" i="1" dirty="0" smtClean="0"/>
              <a:t>G</a:t>
            </a:r>
            <a:r>
              <a:rPr lang="sr-Latn-RS" i="1" dirty="0" smtClean="0"/>
              <a:t>rid</a:t>
            </a:r>
            <a:r>
              <a:rPr lang="en-US" i="1" dirty="0" smtClean="0"/>
              <a:t>V</a:t>
            </a:r>
            <a:r>
              <a:rPr lang="sr-Latn-RS" i="1" dirty="0" smtClean="0"/>
              <a:t>iew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Kako možete da podesite da se uvek selektuje jedan red nakon klika n</a:t>
            </a:r>
            <a:r>
              <a:rPr lang="en-US" dirty="0" smtClean="0"/>
              <a:t>a</a:t>
            </a:r>
            <a:r>
              <a:rPr lang="sr-Latn-RS" dirty="0" smtClean="0"/>
              <a:t> proizvoljnu ćeliju</a:t>
            </a:r>
            <a:r>
              <a:rPr lang="en-US" dirty="0" smtClean="0"/>
              <a:t> (u tom </a:t>
            </a:r>
            <a:r>
              <a:rPr lang="en-US" dirty="0" err="1" smtClean="0"/>
              <a:t>redu</a:t>
            </a:r>
            <a:r>
              <a:rPr lang="en-US" dirty="0" smtClean="0"/>
              <a:t>)</a:t>
            </a:r>
            <a:r>
              <a:rPr lang="sr-Latn-RS" dirty="0" smtClean="0"/>
              <a:t> u </a:t>
            </a:r>
            <a:r>
              <a:rPr lang="en-US" i="1" dirty="0" smtClean="0"/>
              <a:t>D</a:t>
            </a:r>
            <a:r>
              <a:rPr lang="sr-Latn-RS" i="1" dirty="0" smtClean="0"/>
              <a:t>ata</a:t>
            </a:r>
            <a:r>
              <a:rPr lang="en-US" i="1" dirty="0" smtClean="0"/>
              <a:t>G</a:t>
            </a:r>
            <a:r>
              <a:rPr lang="sr-Latn-RS" i="1" dirty="0" smtClean="0"/>
              <a:t>rid</a:t>
            </a:r>
            <a:r>
              <a:rPr lang="en-US" i="1" dirty="0" smtClean="0"/>
              <a:t>V</a:t>
            </a:r>
            <a:r>
              <a:rPr lang="sr-Latn-RS" i="1" dirty="0" smtClean="0"/>
              <a:t>iew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žete iz koda promeniti naziv kolona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…</a:t>
            </a:r>
            <a:endParaRPr lang="sr-Latn-RS" dirty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kontrola </a:t>
            </a:r>
            <a:r>
              <a:rPr lang="en-US" i="1" dirty="0" err="1" smtClean="0">
                <a:solidFill>
                  <a:srgbClr val="0070C0"/>
                </a:solidFill>
              </a:rPr>
              <a:t>PropertyGrid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Prevuče se </a:t>
            </a:r>
            <a:r>
              <a:rPr lang="en-US" i="1" dirty="0" err="1">
                <a:solidFill>
                  <a:srgbClr val="0070C0"/>
                </a:solidFill>
              </a:rPr>
              <a:t>PropertyGrid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na </a:t>
            </a:r>
            <a:r>
              <a:rPr lang="sr-Latn-RS" dirty="0"/>
              <a:t>izabranoj formi</a:t>
            </a:r>
            <a:r>
              <a:rPr lang="en-US" dirty="0"/>
              <a:t>. </a:t>
            </a:r>
          </a:p>
          <a:p>
            <a:r>
              <a:rPr lang="en-US" dirty="0" err="1"/>
              <a:t>Postavi</a:t>
            </a:r>
            <a:r>
              <a:rPr lang="en-US" dirty="0"/>
              <a:t> se </a:t>
            </a:r>
            <a:r>
              <a:rPr lang="en-US" i="1" dirty="0" err="1">
                <a:solidFill>
                  <a:srgbClr val="0070C0"/>
                </a:solidFill>
              </a:rPr>
              <a:t>PropertyGrid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na </a:t>
            </a:r>
            <a:r>
              <a:rPr lang="sr-Latn-RS" dirty="0"/>
              <a:t>odgovarajućoj 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sr-Latn-RS" dirty="0"/>
              <a:t>.</a:t>
            </a:r>
          </a:p>
          <a:p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propertygrid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 smtClean="0"/>
              <a:t>datagridveiw</a:t>
            </a:r>
            <a:r>
              <a:rPr lang="sr-Latn-RS" dirty="0" smtClean="0"/>
              <a:t>-a.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en-US" i="1" dirty="0" err="1">
                <a:solidFill>
                  <a:srgbClr val="0070C0"/>
                </a:solidFill>
              </a:rPr>
              <a:t>PropertyGrid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dodljenom</a:t>
            </a:r>
            <a:r>
              <a:rPr lang="en-US" dirty="0" smtClean="0"/>
              <a:t> </a:t>
            </a:r>
            <a:r>
              <a:rPr lang="en-US" dirty="0" err="1" smtClean="0"/>
              <a:t>objektu</a:t>
            </a:r>
            <a:r>
              <a:rPr lang="en-US" dirty="0" smtClean="0"/>
              <a:t>.</a:t>
            </a:r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PropertyGrid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29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PropertyGrid</a:t>
            </a:r>
            <a:r>
              <a:rPr lang="en-US" i="1" dirty="0" smtClean="0"/>
              <a:t> - primer</a:t>
            </a:r>
            <a:endParaRPr lang="en-US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09675"/>
            <a:ext cx="3657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9457"/>
            <a:ext cx="39338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4" y="5638800"/>
            <a:ext cx="25812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730125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 </a:t>
            </a:r>
            <a:r>
              <a:rPr lang="en-US" b="1" dirty="0" err="1" smtClean="0">
                <a:solidFill>
                  <a:srgbClr val="0070C0"/>
                </a:solidFill>
              </a:rPr>
              <a:t>VisualStudio</a:t>
            </a:r>
            <a:r>
              <a:rPr lang="en-US" b="1" dirty="0" smtClean="0">
                <a:solidFill>
                  <a:srgbClr val="0070C0"/>
                </a:solidFill>
              </a:rPr>
              <a:t>-u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4116" y="730125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Nakon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pokretanja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aplikacije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38800"/>
            <a:ext cx="552450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6400" y="2060138"/>
            <a:ext cx="2933700" cy="2893100"/>
          </a:xfrm>
          <a:prstGeom prst="rect">
            <a:avLst/>
          </a:prstGeom>
          <a:solidFill>
            <a:schemeClr val="bg1"/>
          </a:solidFill>
          <a:ln w="28575">
            <a:solidFill>
              <a:srgbClr val="0161F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</a:rPr>
              <a:t>Konstruktoru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sr-Latn-RS" sz="1600" dirty="0" smtClean="0">
                <a:solidFill>
                  <a:srgbClr val="0070C0"/>
                </a:solidFill>
              </a:rPr>
              <a:t>klase </a:t>
            </a:r>
            <a:r>
              <a:rPr lang="sr-Latn-RS" sz="1600" i="1" dirty="0" smtClean="0">
                <a:solidFill>
                  <a:srgbClr val="0070C0"/>
                </a:solidFill>
              </a:rPr>
              <a:t>FormSvojstva</a:t>
            </a:r>
            <a:r>
              <a:rPr lang="sr-Latn-R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posle</a:t>
            </a:r>
            <a:r>
              <a:rPr lang="sr-Latn-RS" sz="1600" dirty="0" smtClean="0">
                <a:solidFill>
                  <a:srgbClr val="0070C0"/>
                </a:solidFill>
              </a:rPr>
              <a:t>đen je objekat tipa </a:t>
            </a:r>
            <a:r>
              <a:rPr lang="sr-Latn-RS" sz="1600" i="1" dirty="0" smtClean="0">
                <a:solidFill>
                  <a:srgbClr val="0070C0"/>
                </a:solidFill>
              </a:rPr>
              <a:t>DataGridView. </a:t>
            </a:r>
          </a:p>
          <a:p>
            <a:r>
              <a:rPr lang="sr-Latn-RS" sz="1600" dirty="0" smtClean="0">
                <a:solidFill>
                  <a:srgbClr val="0070C0"/>
                </a:solidFill>
              </a:rPr>
              <a:t>Nakon pokretanja aplikacije u </a:t>
            </a:r>
            <a:r>
              <a:rPr lang="sr-Latn-RS" sz="1600" i="1" dirty="0" smtClean="0">
                <a:solidFill>
                  <a:srgbClr val="0070C0"/>
                </a:solidFill>
              </a:rPr>
              <a:t>PropertyGrid-u</a:t>
            </a:r>
            <a:r>
              <a:rPr lang="sr-Latn-RS" sz="1600" dirty="0" smtClean="0">
                <a:solidFill>
                  <a:srgbClr val="0070C0"/>
                </a:solidFill>
              </a:rPr>
              <a:t> nalaze se sva javna svojstva sa vrednostima koja se mogu menjati.</a:t>
            </a:r>
          </a:p>
          <a:p>
            <a:r>
              <a:rPr lang="sr-Latn-RS" sz="1600" dirty="0" smtClean="0">
                <a:solidFill>
                  <a:srgbClr val="0070C0"/>
                </a:solidFill>
              </a:rPr>
              <a:t>Probajte da menjate vrednosti svojstva. Šta se dešava</a:t>
            </a:r>
            <a:r>
              <a:rPr lang="en-US" sz="1600" dirty="0" smtClean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4610100" y="3506688"/>
            <a:ext cx="1228725" cy="2436912"/>
          </a:xfrm>
          <a:prstGeom prst="straightConnector1">
            <a:avLst/>
          </a:prstGeom>
          <a:ln w="28575">
            <a:solidFill>
              <a:srgbClr val="0161F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/>
              <a:t>Odabere se </a:t>
            </a:r>
            <a:r>
              <a:rPr lang="en-US" i="1" dirty="0" smtClean="0">
                <a:solidFill>
                  <a:srgbClr val="0070C0"/>
                </a:solidFill>
              </a:rPr>
              <a:t>Timer </a:t>
            </a:r>
            <a:r>
              <a:rPr lang="sr-Latn-RS" dirty="0" smtClean="0"/>
              <a:t>sa </a:t>
            </a:r>
            <a:r>
              <a:rPr lang="sr-Latn-RS" dirty="0"/>
              <a:t>Toolbox panela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Prevuče se </a:t>
            </a:r>
            <a:r>
              <a:rPr lang="en-US" i="1" dirty="0" smtClean="0">
                <a:solidFill>
                  <a:srgbClr val="0070C0"/>
                </a:solidFill>
              </a:rPr>
              <a:t>Timer </a:t>
            </a:r>
            <a:r>
              <a:rPr lang="sr-Latn-RS" dirty="0" smtClean="0"/>
              <a:t>na </a:t>
            </a:r>
            <a:r>
              <a:rPr lang="sr-Latn-RS" dirty="0"/>
              <a:t>izabranoj formi</a:t>
            </a:r>
            <a:r>
              <a:rPr lang="en-US" dirty="0"/>
              <a:t>. </a:t>
            </a:r>
          </a:p>
          <a:p>
            <a:r>
              <a:rPr lang="en-US" dirty="0" err="1" smtClean="0"/>
              <a:t>Pogledati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panelu</a:t>
            </a:r>
            <a:r>
              <a:rPr lang="en-US" dirty="0"/>
              <a:t> Properties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izabran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propertygrid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 smtClean="0"/>
              <a:t>datagridveiw</a:t>
            </a:r>
            <a:r>
              <a:rPr lang="sr-Latn-RS" dirty="0" smtClean="0"/>
              <a:t>-a.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</a:t>
            </a:r>
            <a:r>
              <a:rPr lang="en-US" dirty="0"/>
              <a:t>pa</a:t>
            </a:r>
            <a:r>
              <a:rPr lang="sr-Latn-RS" dirty="0"/>
              <a:t>žnju na tab Events na penelu Properties.</a:t>
            </a:r>
          </a:p>
          <a:p>
            <a:pPr lvl="1"/>
            <a:r>
              <a:rPr lang="sr-Latn-RS" dirty="0"/>
              <a:t>Šta je sve dostupno za kontrolu </a:t>
            </a:r>
            <a:r>
              <a:rPr lang="en-US" i="1" dirty="0" err="1">
                <a:solidFill>
                  <a:srgbClr val="0070C0"/>
                </a:solidFill>
              </a:rPr>
              <a:t>PropertyGrid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Doga</a:t>
            </a:r>
            <a:r>
              <a:rPr lang="sr-Latn-RS" dirty="0" smtClean="0"/>
              <a:t>đaj </a:t>
            </a:r>
            <a:r>
              <a:rPr lang="sr-Latn-RS" i="1" dirty="0" smtClean="0"/>
              <a:t>Tick</a:t>
            </a:r>
            <a:r>
              <a:rPr lang="sr-Latn-RS" dirty="0" smtClean="0"/>
              <a:t> javlja se nakon određenog vremenskog intevrala.</a:t>
            </a:r>
          </a:p>
          <a:p>
            <a:pPr lvl="1"/>
            <a:r>
              <a:rPr lang="sr-Latn-RS" dirty="0" smtClean="0"/>
              <a:t>Vremenski interval (svojstvo timer-a </a:t>
            </a:r>
            <a:r>
              <a:rPr lang="sr-Latn-RS" i="1" dirty="0" smtClean="0"/>
              <a:t>Interval</a:t>
            </a:r>
            <a:r>
              <a:rPr lang="sr-Latn-RS" dirty="0" smtClean="0"/>
              <a:t>) zadaje se u ms.</a:t>
            </a:r>
          </a:p>
          <a:p>
            <a:pPr lvl="1"/>
            <a:r>
              <a:rPr lang="sr-Latn-RS" dirty="0" smtClean="0"/>
              <a:t>Nakon tog vremenskog intevala podiže se događaj </a:t>
            </a:r>
            <a:r>
              <a:rPr lang="sr-Latn-RS" i="1" dirty="0" smtClean="0"/>
              <a:t>Tick</a:t>
            </a:r>
            <a:r>
              <a:rPr lang="sr-Latn-RS" dirty="0" smtClean="0"/>
              <a:t>.</a:t>
            </a:r>
            <a:endParaRPr lang="en-US" dirty="0" smtClean="0"/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49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</a:t>
            </a:r>
            <a:r>
              <a:rPr lang="sr-Latn-RS" dirty="0" smtClean="0"/>
              <a:t> – primer</a:t>
            </a:r>
            <a:endParaRPr lang="en-US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19138"/>
            <a:ext cx="8467725" cy="541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8139" y="5486400"/>
            <a:ext cx="1566861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91000"/>
            <a:ext cx="19050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1314" y="5105400"/>
            <a:ext cx="2296886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72125"/>
            <a:ext cx="276225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657600" y="3733800"/>
            <a:ext cx="3200400" cy="2405062"/>
          </a:xfrm>
          <a:prstGeom prst="straightConnector1">
            <a:avLst/>
          </a:prstGeom>
          <a:ln w="28575">
            <a:solidFill>
              <a:srgbClr val="0161F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</a:t>
            </a:r>
            <a:r>
              <a:rPr lang="sr-Latn-RS" dirty="0" smtClean="0"/>
              <a:t> – primer</a:t>
            </a:r>
            <a:endParaRPr lang="en-US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804297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314723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2819400"/>
            <a:ext cx="7696200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sz="2400" i="1" dirty="0" smtClean="0">
                <a:solidFill>
                  <a:srgbClr val="0070C0"/>
                </a:solidFill>
              </a:rPr>
              <a:t>Timer</a:t>
            </a:r>
            <a:r>
              <a:rPr lang="sr-Latn-RS" sz="2400" dirty="0" smtClean="0">
                <a:solidFill>
                  <a:srgbClr val="0070C0"/>
                </a:solidFill>
              </a:rPr>
              <a:t> se mora startovati pozivom metode </a:t>
            </a:r>
            <a:r>
              <a:rPr lang="sr-Latn-RS" sz="2400" i="1" dirty="0" smtClean="0">
                <a:solidFill>
                  <a:srgbClr val="0070C0"/>
                </a:solidFill>
              </a:rPr>
              <a:t>Start</a:t>
            </a:r>
            <a:r>
              <a:rPr lang="sr-Latn-RS" sz="2000" i="1" dirty="0" smtClean="0">
                <a:solidFill>
                  <a:srgbClr val="0070C0"/>
                </a:solidFill>
              </a:rPr>
              <a:t>()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0248" y="152400"/>
            <a:ext cx="7848600" cy="411162"/>
          </a:xfrm>
          <a:prstGeom prst="rect">
            <a:avLst/>
          </a:prstGeom>
        </p:spPr>
        <p:txBody>
          <a:bodyPr vert="horz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/>
              <a:t>Zadatak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54" y="1121229"/>
            <a:ext cx="6151022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0248" y="152400"/>
            <a:ext cx="7848600" cy="411162"/>
          </a:xfrm>
          <a:prstGeom prst="rect">
            <a:avLst/>
          </a:prstGeom>
        </p:spPr>
        <p:txBody>
          <a:bodyPr vert="horz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/>
              <a:t>Zadatak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6" y="864732"/>
            <a:ext cx="6698584" cy="5310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29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0248" y="152400"/>
            <a:ext cx="7848600" cy="411162"/>
          </a:xfrm>
          <a:prstGeom prst="rect">
            <a:avLst/>
          </a:prstGeom>
        </p:spPr>
        <p:txBody>
          <a:bodyPr vert="horz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/>
              <a:t>Zadatak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09" y="1143000"/>
            <a:ext cx="4312734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10" y="3581400"/>
            <a:ext cx="4323620" cy="1948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077200" cy="5829300"/>
          </a:xfrm>
        </p:spPr>
        <p:txBody>
          <a:bodyPr>
            <a:normAutofit/>
          </a:bodyPr>
          <a:lstStyle/>
          <a:p>
            <a:r>
              <a:rPr lang="sr-Latn-RS" dirty="0" smtClean="0"/>
              <a:t>PopUp prozor za prikaz poruka.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MessageBox</a:t>
            </a:r>
            <a:endParaRPr lang="en-US" i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05000"/>
            <a:ext cx="6974049" cy="1166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715789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505200" y="2971800"/>
            <a:ext cx="1447800" cy="1219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2667000"/>
            <a:ext cx="457200" cy="2362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6600" y="2488406"/>
            <a:ext cx="381000" cy="1143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72000" y="2133600"/>
            <a:ext cx="1143000" cy="2133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30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0248" y="152400"/>
            <a:ext cx="7848600" cy="411162"/>
          </a:xfrm>
          <a:prstGeom prst="rect">
            <a:avLst/>
          </a:prstGeom>
        </p:spPr>
        <p:txBody>
          <a:bodyPr vert="horz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/>
              <a:t>Zadatak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1543" r="1714" b="1600"/>
          <a:stretch/>
        </p:blipFill>
        <p:spPr bwMode="auto">
          <a:xfrm>
            <a:off x="1777262" y="838200"/>
            <a:ext cx="5474572" cy="5236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077200" cy="5829300"/>
          </a:xfrm>
        </p:spPr>
        <p:txBody>
          <a:bodyPr>
            <a:normAutofit/>
          </a:bodyPr>
          <a:lstStyle/>
          <a:p>
            <a:r>
              <a:rPr lang="sr-Latn-RS" dirty="0" smtClean="0"/>
              <a:t>PopUp prozor za prikaz poruka i donošenja odluka.</a:t>
            </a:r>
          </a:p>
          <a:p>
            <a:pPr lvl="1"/>
            <a:r>
              <a:rPr lang="sr-Latn-RS" sz="1800" dirty="0" smtClean="0"/>
              <a:t>Primer: Odluka da li treba zatvoriti aplikaciju (</a:t>
            </a:r>
            <a:r>
              <a:rPr lang="sr-Latn-RS" sz="1800" i="1" dirty="0" smtClean="0"/>
              <a:t>Yes</a:t>
            </a:r>
            <a:r>
              <a:rPr lang="en-US" sz="1800" i="1" dirty="0" smtClean="0"/>
              <a:t>/No button</a:t>
            </a:r>
            <a:r>
              <a:rPr lang="sr-Latn-RS" sz="1800" dirty="0" smtClean="0"/>
              <a:t>).</a:t>
            </a:r>
            <a:endParaRPr lang="sr-Latn-R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MessageBox</a:t>
            </a:r>
            <a:endParaRPr lang="en-US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5"/>
          <a:stretch/>
        </p:blipFill>
        <p:spPr bwMode="auto">
          <a:xfrm>
            <a:off x="914400" y="1752600"/>
            <a:ext cx="6562725" cy="1415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05400"/>
            <a:ext cx="31242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5445"/>
            <a:ext cx="56769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876800" y="2667000"/>
            <a:ext cx="1219200" cy="3581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8828" y="1948543"/>
            <a:ext cx="1143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2728" y="3886200"/>
            <a:ext cx="4631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077200" cy="5829300"/>
          </a:xfrm>
        </p:spPr>
        <p:txBody>
          <a:bodyPr>
            <a:normAutofit/>
          </a:bodyPr>
          <a:lstStyle/>
          <a:p>
            <a:r>
              <a:rPr lang="sr-Latn-RS" dirty="0" smtClean="0"/>
              <a:t>Odabere se kontrola </a:t>
            </a:r>
            <a:r>
              <a:rPr lang="sr-Latn-RS" i="1" dirty="0" smtClean="0">
                <a:solidFill>
                  <a:srgbClr val="0070C0"/>
                </a:solidFill>
              </a:rPr>
              <a:t>Button</a:t>
            </a:r>
            <a:r>
              <a:rPr lang="sr-Latn-RS" dirty="0" smtClean="0"/>
              <a:t> sa Toolbox panela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/>
              <a:t>Prevuče se </a:t>
            </a:r>
            <a:r>
              <a:rPr lang="en-US" i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 </a:t>
            </a:r>
            <a:r>
              <a:rPr lang="sr-Latn-RS" dirty="0"/>
              <a:t>na izabranoj formi</a:t>
            </a:r>
            <a:r>
              <a:rPr lang="en-US" dirty="0"/>
              <a:t>. </a:t>
            </a:r>
          </a:p>
          <a:p>
            <a:r>
              <a:rPr lang="en-US" dirty="0" err="1"/>
              <a:t>Postavi</a:t>
            </a:r>
            <a:r>
              <a:rPr lang="en-US" dirty="0"/>
              <a:t> se </a:t>
            </a:r>
            <a:r>
              <a:rPr lang="en-US" i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 </a:t>
            </a:r>
            <a:r>
              <a:rPr lang="sr-Latn-RS" dirty="0"/>
              <a:t>na odgovarajućoj poziciji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sr-Latn-RS" dirty="0"/>
              <a:t>.</a:t>
            </a:r>
          </a:p>
          <a:p>
            <a:r>
              <a:rPr lang="sr-Latn-RS" dirty="0" smtClean="0"/>
              <a:t>Dvostruki klik na dugme kreira događaj </a:t>
            </a:r>
            <a:r>
              <a:rPr lang="sr-Latn-RS" i="1" dirty="0" smtClean="0">
                <a:solidFill>
                  <a:srgbClr val="0070C0"/>
                </a:solidFill>
              </a:rPr>
              <a:t>Click</a:t>
            </a:r>
            <a:r>
              <a:rPr lang="sr-Latn-RS" dirty="0" smtClean="0"/>
              <a:t>. </a:t>
            </a:r>
          </a:p>
          <a:p>
            <a:r>
              <a:rPr lang="en-US" dirty="0" err="1" smtClean="0"/>
              <a:t>Pogledati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panelu</a:t>
            </a:r>
            <a:r>
              <a:rPr lang="en-US" dirty="0" smtClean="0"/>
              <a:t> Properties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izabrano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en-US" dirty="0" smtClean="0"/>
              <a:t> button-a</a:t>
            </a:r>
            <a:r>
              <a:rPr lang="sr-Latn-R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ispisan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button-u.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pa</a:t>
            </a:r>
            <a:r>
              <a:rPr lang="sr-Latn-RS" dirty="0" smtClean="0"/>
              <a:t>žnju na tab Events na penelu Properties.</a:t>
            </a:r>
          </a:p>
          <a:p>
            <a:pPr lvl="1"/>
            <a:r>
              <a:rPr lang="sr-Latn-RS" dirty="0" smtClean="0"/>
              <a:t>Šta je sve dostupno za kontrolu </a:t>
            </a:r>
            <a:r>
              <a:rPr lang="sr-Latn-RS" i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sr-Latn-RS" i="1" dirty="0" smtClean="0"/>
              <a:t>Button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27813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5105400"/>
            <a:ext cx="4200525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077200" cy="5486400"/>
          </a:xfrm>
        </p:spPr>
        <p:txBody>
          <a:bodyPr>
            <a:normAutofit/>
          </a:bodyPr>
          <a:lstStyle/>
          <a:p>
            <a:r>
              <a:rPr lang="sr-Latn-RS" dirty="0" smtClean="0"/>
              <a:t>Odabere se kontrola </a:t>
            </a:r>
            <a:r>
              <a:rPr lang="en-US" i="1" dirty="0" smtClean="0">
                <a:solidFill>
                  <a:srgbClr val="0070C0"/>
                </a:solidFill>
              </a:rPr>
              <a:t>Label </a:t>
            </a:r>
            <a:r>
              <a:rPr lang="sr-Latn-RS" dirty="0" smtClean="0"/>
              <a:t>sa Toolbox panela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Prevuče se </a:t>
            </a:r>
            <a:r>
              <a:rPr lang="en-US" i="1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-a </a:t>
            </a:r>
            <a:r>
              <a:rPr lang="sr-Latn-RS" dirty="0" smtClean="0"/>
              <a:t>na izabranoj formi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Postavi</a:t>
            </a:r>
            <a:r>
              <a:rPr lang="en-US" dirty="0" smtClean="0"/>
              <a:t> se </a:t>
            </a:r>
            <a:r>
              <a:rPr lang="en-US" i="1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-a </a:t>
            </a:r>
            <a:r>
              <a:rPr lang="sr-Latn-RS" dirty="0" smtClean="0"/>
              <a:t>na odgovarajućoj poziciji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formi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Pogledati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panelu</a:t>
            </a:r>
            <a:r>
              <a:rPr lang="en-US" dirty="0" smtClean="0"/>
              <a:t> Properties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izabrano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en-US" dirty="0" smtClean="0"/>
              <a:t> label</a:t>
            </a:r>
            <a:r>
              <a:rPr lang="sr-Latn-RS" dirty="0"/>
              <a:t>-</a:t>
            </a:r>
            <a:r>
              <a:rPr lang="en-US" dirty="0" smtClean="0"/>
              <a:t>e</a:t>
            </a:r>
            <a:r>
              <a:rPr lang="sr-Latn-R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ispisan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label</a:t>
            </a:r>
            <a:r>
              <a:rPr lang="sr-Latn-R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pa</a:t>
            </a:r>
            <a:r>
              <a:rPr lang="sr-Latn-RS" dirty="0" smtClean="0"/>
              <a:t>žnju na tab Events na penelu Properties.</a:t>
            </a:r>
          </a:p>
          <a:p>
            <a:pPr lvl="1"/>
            <a:r>
              <a:rPr lang="sr-Latn-RS" dirty="0" smtClean="0"/>
              <a:t>Šta je sve dostupno za kontrolu </a:t>
            </a:r>
            <a:r>
              <a:rPr lang="sr-Latn-RS" i="1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?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smtClean="0"/>
              <a:t>Label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7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077200" cy="5486400"/>
          </a:xfrm>
        </p:spPr>
        <p:txBody>
          <a:bodyPr>
            <a:normAutofit/>
          </a:bodyPr>
          <a:lstStyle/>
          <a:p>
            <a:r>
              <a:rPr lang="sr-Latn-RS" dirty="0" smtClean="0"/>
              <a:t>Odabere se kontrola </a:t>
            </a:r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sr-Latn-RS" dirty="0" smtClean="0"/>
              <a:t>sa Toolbox panela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Prevuče se </a:t>
            </a:r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r>
              <a:rPr lang="en-US" dirty="0" smtClean="0"/>
              <a:t> </a:t>
            </a:r>
            <a:r>
              <a:rPr lang="sr-Latn-RS" dirty="0" smtClean="0"/>
              <a:t>na izabranoj formi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Postavi</a:t>
            </a:r>
            <a:r>
              <a:rPr lang="en-US" dirty="0" smtClean="0"/>
              <a:t> se </a:t>
            </a:r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r>
              <a:rPr lang="en-US" dirty="0" smtClean="0"/>
              <a:t> </a:t>
            </a:r>
            <a:r>
              <a:rPr lang="sr-Latn-RS" dirty="0" smtClean="0"/>
              <a:t>na odgovarajućoj poziciji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formi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Pogledati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panelu</a:t>
            </a:r>
            <a:r>
              <a:rPr lang="en-US" dirty="0" smtClean="0"/>
              <a:t> Properties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izabrano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en-US" dirty="0" smtClean="0"/>
              <a:t> textbox-a</a:t>
            </a:r>
            <a:r>
              <a:rPr lang="sr-Latn-R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Svojstvo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ispisan</a:t>
            </a:r>
            <a:r>
              <a:rPr lang="en-US" dirty="0" smtClean="0"/>
              <a:t> u </a:t>
            </a:r>
            <a:r>
              <a:rPr lang="en-US" dirty="0" err="1" smtClean="0"/>
              <a:t>texbox</a:t>
            </a:r>
            <a:r>
              <a:rPr lang="en-US" dirty="0" smtClean="0"/>
              <a:t>-u. </a:t>
            </a:r>
            <a:r>
              <a:rPr lang="en-US" dirty="0" err="1" smtClean="0"/>
              <a:t>Inicajlno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je </a:t>
            </a:r>
            <a:r>
              <a:rPr lang="en-US" dirty="0" err="1" smtClean="0"/>
              <a:t>prazan</a:t>
            </a:r>
            <a:r>
              <a:rPr lang="en-US" dirty="0" smtClean="0"/>
              <a:t> string.</a:t>
            </a:r>
          </a:p>
          <a:p>
            <a:r>
              <a:rPr lang="en-US" dirty="0" err="1" smtClean="0"/>
              <a:t>Obratiti</a:t>
            </a:r>
            <a:r>
              <a:rPr lang="en-US" dirty="0" smtClean="0"/>
              <a:t> pa</a:t>
            </a:r>
            <a:r>
              <a:rPr lang="sr-Latn-RS" dirty="0" smtClean="0"/>
              <a:t>žnju na tab Events na penelu Properties.</a:t>
            </a:r>
          </a:p>
          <a:p>
            <a:pPr lvl="1"/>
            <a:r>
              <a:rPr lang="sr-Latn-RS" dirty="0" smtClean="0"/>
              <a:t>Šta je sve dostupno za kontrolu </a:t>
            </a:r>
            <a:r>
              <a:rPr lang="sr-Latn-RS" i="1" dirty="0" smtClean="0">
                <a:solidFill>
                  <a:srgbClr val="0070C0"/>
                </a:solidFill>
              </a:rPr>
              <a:t>TextBox</a:t>
            </a:r>
            <a:r>
              <a:rPr lang="en-US" dirty="0" smtClean="0"/>
              <a:t>?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KeyPress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Leave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TextBox</a:t>
            </a:r>
            <a:r>
              <a:rPr lang="sr-Latn-RS" i="1" dirty="0" smtClean="0"/>
              <a:t> (dugme)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084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 smtClean="0"/>
              <a:t>Događaj</a:t>
            </a:r>
            <a:r>
              <a:rPr lang="sr-Latn-RS" i="1" dirty="0" smtClean="0"/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KeyPress</a:t>
            </a:r>
            <a:r>
              <a:rPr lang="en-US" dirty="0" smtClean="0"/>
              <a:t> – </a:t>
            </a:r>
            <a:r>
              <a:rPr lang="en-US" dirty="0" err="1" smtClean="0"/>
              <a:t>javlja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je </a:t>
            </a:r>
            <a:r>
              <a:rPr lang="en-US" dirty="0" err="1" smtClean="0"/>
              <a:t>kontrola</a:t>
            </a:r>
            <a:r>
              <a:rPr lang="en-US" dirty="0" smtClean="0"/>
              <a:t> (</a:t>
            </a:r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r>
              <a:rPr lang="en-US" dirty="0" smtClean="0"/>
              <a:t>) u </a:t>
            </a:r>
            <a:r>
              <a:rPr lang="en-US" dirty="0" err="1" smtClean="0"/>
              <a:t>fokusu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pretisne</a:t>
            </a:r>
            <a:r>
              <a:rPr lang="en-US" dirty="0" smtClean="0"/>
              <a:t> taster </a:t>
            </a:r>
            <a:r>
              <a:rPr lang="sr-Latn-RS" dirty="0" err="1"/>
              <a:t>n</a:t>
            </a:r>
            <a:r>
              <a:rPr lang="en-US" dirty="0" smtClean="0"/>
              <a:t>a </a:t>
            </a:r>
            <a:r>
              <a:rPr lang="en-US" dirty="0" err="1" smtClean="0"/>
              <a:t>tastatur</a:t>
            </a:r>
            <a:r>
              <a:rPr lang="sr-Latn-RS" dirty="0" smtClean="0"/>
              <a:t>i (kada želi da unosi sadržaj u textbox-u)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</a:t>
            </a:r>
            <a:r>
              <a:rPr lang="sr-Latn-RS" dirty="0" smtClean="0"/>
              <a:t>že se iskoristiti da se obradi klik na neki taster na tastaturi (slovo, broj, kontrolni taster).</a:t>
            </a:r>
          </a:p>
          <a:p>
            <a:r>
              <a:rPr lang="sr-Latn-RS" dirty="0" smtClean="0"/>
              <a:t>Primer:</a:t>
            </a:r>
          </a:p>
          <a:p>
            <a:pPr lvl="1"/>
            <a:r>
              <a:rPr lang="sr-Latn-RS" dirty="0" smtClean="0"/>
              <a:t>Dozvoljava se samo unos slova u textbox-u i upotreba kontrolnih tastera (</a:t>
            </a:r>
            <a:r>
              <a:rPr lang="sr-Latn-RS" i="1" dirty="0" smtClean="0"/>
              <a:t>Tasteri: Shift, Enter, Alt, Delete</a:t>
            </a:r>
            <a:r>
              <a:rPr lang="sr-Latn-RS" dirty="0" smtClean="0"/>
              <a:t>, ...).</a:t>
            </a:r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TextBox</a:t>
            </a:r>
            <a:r>
              <a:rPr lang="en-US" i="1" dirty="0" smtClean="0"/>
              <a:t> - </a:t>
            </a:r>
            <a:r>
              <a:rPr lang="en-US" i="1" dirty="0" err="1" smtClean="0"/>
              <a:t>KeyPress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3" y="4682938"/>
            <a:ext cx="5274109" cy="955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48171"/>
            <a:ext cx="28098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715000"/>
          </a:xfrm>
        </p:spPr>
        <p:txBody>
          <a:bodyPr>
            <a:normAutofit/>
          </a:bodyPr>
          <a:lstStyle/>
          <a:p>
            <a:r>
              <a:rPr lang="sr-Latn-RS" dirty="0" smtClean="0"/>
              <a:t>Događaj</a:t>
            </a:r>
            <a:r>
              <a:rPr lang="sr-Latn-RS" i="1" dirty="0" smtClean="0"/>
              <a:t> </a:t>
            </a:r>
            <a:r>
              <a:rPr lang="sr-Latn-RS" i="1" dirty="0" smtClean="0">
                <a:solidFill>
                  <a:srgbClr val="0070C0"/>
                </a:solidFill>
              </a:rPr>
              <a:t>Leave</a:t>
            </a:r>
            <a:r>
              <a:rPr lang="en-US" dirty="0" smtClean="0"/>
              <a:t> – </a:t>
            </a:r>
            <a:r>
              <a:rPr lang="en-US" dirty="0" err="1" smtClean="0"/>
              <a:t>javlja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kontrola</a:t>
            </a:r>
            <a:r>
              <a:rPr lang="en-US" dirty="0" smtClean="0"/>
              <a:t> (</a:t>
            </a:r>
            <a:r>
              <a:rPr lang="en-US" i="1" dirty="0" err="1" smtClean="0">
                <a:solidFill>
                  <a:srgbClr val="0070C0"/>
                </a:solidFill>
              </a:rPr>
              <a:t>TextBox</a:t>
            </a:r>
            <a:r>
              <a:rPr lang="en-US" dirty="0" smtClean="0"/>
              <a:t>) </a:t>
            </a:r>
            <a:r>
              <a:rPr lang="sr-Latn-RS" dirty="0" smtClean="0"/>
              <a:t>više nije aktivna (prelazi se sa textbox-a na neku drugu kontrolu)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</a:t>
            </a:r>
            <a:r>
              <a:rPr lang="sr-Latn-RS" dirty="0" smtClean="0"/>
              <a:t>že se iskoristiti da se obradi događaj prilikom napuštanja kontrole textbox.</a:t>
            </a:r>
          </a:p>
          <a:p>
            <a:r>
              <a:rPr lang="sr-Latn-RS" dirty="0" smtClean="0"/>
              <a:t>Primeri upotrebe:</a:t>
            </a:r>
          </a:p>
          <a:p>
            <a:pPr lvl="1"/>
            <a:r>
              <a:rPr lang="sr-Latn-RS" dirty="0" smtClean="0"/>
              <a:t>Uraditi validaciju sadržaja textbox-a nakon prelaska na drugu kontrolu.</a:t>
            </a:r>
          </a:p>
          <a:p>
            <a:pPr lvl="1"/>
            <a:r>
              <a:rPr lang="sr-Latn-RS" dirty="0" smtClean="0"/>
              <a:t>Promeniti sadržaj textbox-a.</a:t>
            </a:r>
          </a:p>
          <a:p>
            <a:pPr lvl="1"/>
            <a:r>
              <a:rPr lang="sr-Latn-RS" dirty="0" smtClean="0"/>
              <a:t>....</a:t>
            </a:r>
          </a:p>
          <a:p>
            <a:pPr lvl="1"/>
            <a:endParaRPr lang="sr-Latn-RS" dirty="0" smtClean="0"/>
          </a:p>
          <a:p>
            <a:endParaRPr lang="en-US" dirty="0" smtClean="0"/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892EB0-757D-4136-A45B-8FF163726D92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Kontrola </a:t>
            </a:r>
            <a:r>
              <a:rPr lang="en-US" i="1" dirty="0" err="1" smtClean="0"/>
              <a:t>TextBox</a:t>
            </a:r>
            <a:r>
              <a:rPr lang="en-US" i="1" dirty="0" smtClean="0"/>
              <a:t> - </a:t>
            </a:r>
            <a:r>
              <a:rPr lang="sr-Latn-RS" i="1" dirty="0" smtClean="0"/>
              <a:t>Leave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89714"/>
            <a:ext cx="3128097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r="3893" b="10086"/>
          <a:stretch/>
        </p:blipFill>
        <p:spPr bwMode="auto">
          <a:xfrm>
            <a:off x="3733800" y="4789714"/>
            <a:ext cx="4822371" cy="8490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594</TotalTime>
  <Words>1191</Words>
  <Application>Microsoft Office PowerPoint</Application>
  <PresentationFormat>On-screen Show (4:3)</PresentationFormat>
  <Paragraphs>212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Objektno Orijentisano Projektovanje  Windows programiranje Microsoft Visual C#</vt:lpstr>
      <vt:lpstr>Sadržaj</vt:lpstr>
      <vt:lpstr>MessageBox</vt:lpstr>
      <vt:lpstr>MessageBox</vt:lpstr>
      <vt:lpstr>Kontrola Button</vt:lpstr>
      <vt:lpstr>Kontrola Label</vt:lpstr>
      <vt:lpstr>Kontrola TextBox (dugme)</vt:lpstr>
      <vt:lpstr>Kontrola TextBox - KeyPress</vt:lpstr>
      <vt:lpstr>Kontrola TextBox - Leave</vt:lpstr>
      <vt:lpstr>Kontrola GroupBox</vt:lpstr>
      <vt:lpstr>Kontrola ComboBox</vt:lpstr>
      <vt:lpstr>Kontrola ComboBox – dodavanje stavki</vt:lpstr>
      <vt:lpstr>Kontrola ComboBox – SelectedIndexChanged</vt:lpstr>
      <vt:lpstr>Kontrola ComboBox – Dodavanje stavki</vt:lpstr>
      <vt:lpstr>Kontrola ListBox</vt:lpstr>
      <vt:lpstr>Kontrola ListBox</vt:lpstr>
      <vt:lpstr>Kontrola ListBox</vt:lpstr>
      <vt:lpstr>Kontrola DataGridView</vt:lpstr>
      <vt:lpstr>Kontrola DataGridView – prikaz podataka</vt:lpstr>
      <vt:lpstr>Kontrola DataGridView – pristup podacima</vt:lpstr>
      <vt:lpstr>Kontrola DataGridView – Zadaci</vt:lpstr>
      <vt:lpstr>Kontrola PropertyGrid</vt:lpstr>
      <vt:lpstr>Kontrola PropertyGrid - primer</vt:lpstr>
      <vt:lpstr>Timer</vt:lpstr>
      <vt:lpstr>Timer – primer</vt:lpstr>
      <vt:lpstr>Timer – primer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Orijentisano Projektovanje  Windows programiranje Microsoft Visual C#</dc:title>
  <dc:creator>alexm</dc:creator>
  <cp:lastModifiedBy>alexm</cp:lastModifiedBy>
  <cp:revision>253</cp:revision>
  <dcterms:created xsi:type="dcterms:W3CDTF">2016-10-10T12:19:23Z</dcterms:created>
  <dcterms:modified xsi:type="dcterms:W3CDTF">2016-10-23T12:33:03Z</dcterms:modified>
</cp:coreProperties>
</file>