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402" r:id="rId3"/>
    <p:sldId id="403" r:id="rId4"/>
    <p:sldId id="372" r:id="rId5"/>
    <p:sldId id="408" r:id="rId6"/>
    <p:sldId id="409" r:id="rId7"/>
    <p:sldId id="404" r:id="rId8"/>
    <p:sldId id="405" r:id="rId9"/>
    <p:sldId id="406" r:id="rId10"/>
    <p:sldId id="407" r:id="rId11"/>
    <p:sldId id="375" r:id="rId12"/>
    <p:sldId id="379" r:id="rId13"/>
    <p:sldId id="380" r:id="rId14"/>
    <p:sldId id="3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F8A12E-7813-4C29-8078-9633D5997F9D}">
          <p14:sldIdLst>
            <p14:sldId id="256"/>
            <p14:sldId id="402"/>
            <p14:sldId id="403"/>
            <p14:sldId id="372"/>
            <p14:sldId id="408"/>
            <p14:sldId id="409"/>
            <p14:sldId id="404"/>
            <p14:sldId id="405"/>
            <p14:sldId id="406"/>
            <p14:sldId id="407"/>
            <p14:sldId id="375"/>
            <p14:sldId id="379"/>
            <p14:sldId id="380"/>
            <p14:sldId id="3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C9A6F-84AD-4227-BA10-BA279B7436A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5B1EF-ABF4-41F8-9970-75F2644A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71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6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7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55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24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1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40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1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8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5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7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3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7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0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8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6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0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26A55A-BE41-4BBC-B7B0-7BFDDDBC5F1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3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0001" y="595745"/>
            <a:ext cx="8574622" cy="2616199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programiranje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6978" y="3211944"/>
            <a:ext cx="6987645" cy="2265988"/>
          </a:xfrm>
        </p:spPr>
        <p:txBody>
          <a:bodyPr>
            <a:normAutofit fontScale="62500" lnSpcReduction="20000"/>
          </a:bodyPr>
          <a:lstStyle/>
          <a:p>
            <a:r>
              <a:rPr lang="en-US" sz="8000" dirty="0"/>
              <a:t>JavaScript ES6</a:t>
            </a:r>
            <a:endParaRPr lang="sr-Latn-RS" sz="8000" dirty="0"/>
          </a:p>
          <a:p>
            <a:endParaRPr lang="sr-Latn-RS" dirty="0"/>
          </a:p>
          <a:p>
            <a:r>
              <a:rPr lang="en-US" sz="3400" dirty="0"/>
              <a:t>Prof. </a:t>
            </a:r>
            <a:r>
              <a:rPr lang="en-US" sz="3400" dirty="0" err="1"/>
              <a:t>dr</a:t>
            </a:r>
            <a:r>
              <a:rPr lang="en-US" sz="3400" dirty="0"/>
              <a:t> Ivan </a:t>
            </a:r>
            <a:r>
              <a:rPr lang="en-US" sz="3400" dirty="0" err="1"/>
              <a:t>Petkovi</a:t>
            </a:r>
            <a:r>
              <a:rPr lang="sr-Latn-RS" sz="3400" dirty="0"/>
              <a:t>ć</a:t>
            </a:r>
          </a:p>
          <a:p>
            <a:r>
              <a:rPr lang="sr-Latn-RS" sz="3400" dirty="0"/>
              <a:t>Marija Veljanovski</a:t>
            </a:r>
            <a:endParaRPr lang="en-GB" sz="3400" dirty="0"/>
          </a:p>
          <a:p>
            <a:r>
              <a:rPr lang="en-US" sz="3400" dirty="0"/>
              <a:t>Darko </a:t>
            </a:r>
            <a:r>
              <a:rPr lang="en-US" sz="3400" dirty="0" err="1"/>
              <a:t>Puflovi</a:t>
            </a:r>
            <a:r>
              <a:rPr lang="sr-Latn-RS" sz="3400" dirty="0"/>
              <a:t>ć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3736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B609-C962-40FF-8543-C9E891EA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01" y="373224"/>
            <a:ext cx="10018713" cy="1244081"/>
          </a:xfrm>
        </p:spPr>
        <p:txBody>
          <a:bodyPr/>
          <a:lstStyle/>
          <a:p>
            <a:r>
              <a:rPr lang="en-US" b="1" dirty="0"/>
              <a:t>Arrow </a:t>
            </a:r>
            <a:r>
              <a:rPr lang="en-US" b="1" dirty="0" err="1"/>
              <a:t>funkcije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E04B-E9B2-4284-8E5A-9A7B3DCF5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294" y="1940767"/>
            <a:ext cx="10224729" cy="466530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Arrow </a:t>
            </a:r>
            <a:r>
              <a:rPr lang="en-US" dirty="0" err="1"/>
              <a:t>funkcije</a:t>
            </a:r>
            <a:r>
              <a:rPr lang="en-US" dirty="0"/>
              <a:t> </a:t>
            </a:r>
            <a:r>
              <a:rPr lang="en-US" dirty="0" err="1"/>
              <a:t>su</a:t>
            </a:r>
            <a:r>
              <a:rPr lang="en-US" dirty="0"/>
              <a:t> </a:t>
            </a:r>
            <a:r>
              <a:rPr lang="en-US" dirty="0" err="1"/>
              <a:t>skraćeni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pisanja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, </a:t>
            </a:r>
            <a:r>
              <a:rPr lang="en-US" dirty="0" err="1"/>
              <a:t>prema</a:t>
            </a:r>
            <a:r>
              <a:rPr lang="en-US" dirty="0"/>
              <a:t> ECMAScript 6 </a:t>
            </a:r>
            <a:r>
              <a:rPr lang="en-US" dirty="0" err="1"/>
              <a:t>standardu</a:t>
            </a:r>
            <a:r>
              <a:rPr lang="en-US" dirty="0"/>
              <a:t>. </a:t>
            </a:r>
            <a:r>
              <a:rPr lang="en-US" dirty="0" err="1"/>
              <a:t>Još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 </a:t>
            </a:r>
            <a:r>
              <a:rPr lang="en-US" dirty="0" err="1"/>
              <a:t>nazivaju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"</a:t>
            </a:r>
            <a:r>
              <a:rPr lang="en-US" dirty="0" err="1"/>
              <a:t>fatarrow</a:t>
            </a:r>
            <a:r>
              <a:rPr lang="en-US" dirty="0"/>
              <a:t>" </a:t>
            </a:r>
            <a:r>
              <a:rPr lang="en-US" dirty="0" err="1"/>
              <a:t>funkcijama</a:t>
            </a:r>
            <a:r>
              <a:rPr lang="en-US" dirty="0"/>
              <a:t>, </a:t>
            </a:r>
            <a:r>
              <a:rPr lang="en-US" dirty="0" err="1"/>
              <a:t>zbog</a:t>
            </a:r>
            <a:r>
              <a:rPr lang="en-US" dirty="0"/>
              <a:t> </a:t>
            </a:r>
            <a:r>
              <a:rPr lang="en-US" dirty="0" err="1"/>
              <a:t>načina</a:t>
            </a:r>
            <a:r>
              <a:rPr lang="en-US" dirty="0"/>
              <a:t> </a:t>
            </a:r>
            <a:r>
              <a:rPr lang="en-US" dirty="0" err="1"/>
              <a:t>navođenja</a:t>
            </a:r>
            <a:r>
              <a:rPr lang="en-US" dirty="0"/>
              <a:t> </a:t>
            </a:r>
            <a:r>
              <a:rPr lang="en-US" dirty="0" err="1"/>
              <a:t>pomoću</a:t>
            </a:r>
            <a:r>
              <a:rPr lang="en-US" dirty="0"/>
              <a:t> </a:t>
            </a:r>
            <a:r>
              <a:rPr lang="en-US" dirty="0" err="1"/>
              <a:t>znaka</a:t>
            </a:r>
            <a:r>
              <a:rPr lang="en-US" dirty="0"/>
              <a:t> =&gt; </a:t>
            </a:r>
            <a:r>
              <a:rPr lang="en-US" dirty="0" err="1"/>
              <a:t>koji</a:t>
            </a:r>
            <a:r>
              <a:rPr lang="en-US" dirty="0"/>
              <a:t> u s</a:t>
            </a:r>
            <a:r>
              <a:rPr lang="sr-Latn-RS" dirty="0"/>
              <a:t>t</a:t>
            </a:r>
            <a:r>
              <a:rPr lang="en-US" dirty="0" err="1"/>
              <a:t>vari</a:t>
            </a:r>
            <a:r>
              <a:rPr lang="en-US" dirty="0"/>
              <a:t> </a:t>
            </a:r>
            <a:r>
              <a:rPr lang="en-US" dirty="0" err="1"/>
              <a:t>podseća</a:t>
            </a:r>
            <a:r>
              <a:rPr lang="en-US" dirty="0"/>
              <a:t> 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logičko</a:t>
            </a:r>
            <a:r>
              <a:rPr lang="en-US" dirty="0"/>
              <a:t> "</a:t>
            </a:r>
            <a:r>
              <a:rPr lang="en-US" dirty="0" err="1"/>
              <a:t>sledi</a:t>
            </a:r>
            <a:r>
              <a:rPr lang="en-US" dirty="0"/>
              <a:t>".</a:t>
            </a:r>
            <a:r>
              <a:rPr lang="pt-BR" dirty="0"/>
              <a:t> </a:t>
            </a:r>
          </a:p>
          <a:p>
            <a:r>
              <a:rPr lang="en-US" dirty="0" err="1"/>
              <a:t>Uvek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anonimne</a:t>
            </a:r>
            <a:r>
              <a:rPr lang="en-US" dirty="0"/>
              <a:t>. To </a:t>
            </a:r>
            <a:r>
              <a:rPr lang="en-US" dirty="0" err="1"/>
              <a:t>znači</a:t>
            </a:r>
            <a:r>
              <a:rPr lang="en-US" dirty="0"/>
              <a:t> da ne </a:t>
            </a:r>
            <a:r>
              <a:rPr lang="en-US" dirty="0" err="1"/>
              <a:t>mogu</a:t>
            </a:r>
            <a:r>
              <a:rPr lang="en-US" dirty="0"/>
              <a:t> </a:t>
            </a:r>
            <a:r>
              <a:rPr lang="en-US" dirty="0" err="1"/>
              <a:t>imati</a:t>
            </a:r>
            <a:r>
              <a:rPr lang="en-US" dirty="0"/>
              <a:t> </a:t>
            </a:r>
            <a:r>
              <a:rPr lang="en-US" dirty="0" err="1"/>
              <a:t>svoje</a:t>
            </a:r>
            <a:r>
              <a:rPr lang="en-US" dirty="0"/>
              <a:t> </a:t>
            </a:r>
            <a:r>
              <a:rPr lang="en-US" dirty="0" err="1"/>
              <a:t>sopstveno</a:t>
            </a:r>
            <a:r>
              <a:rPr lang="en-US" dirty="0"/>
              <a:t> </a:t>
            </a:r>
            <a:r>
              <a:rPr lang="en-US" dirty="0" err="1"/>
              <a:t>ime</a:t>
            </a:r>
            <a:r>
              <a:rPr lang="en-US" dirty="0"/>
              <a:t>, </a:t>
            </a:r>
            <a:r>
              <a:rPr lang="en-US" dirty="0" err="1"/>
              <a:t>već</a:t>
            </a:r>
            <a:r>
              <a:rPr lang="en-US" dirty="0"/>
              <a:t> 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pozvane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reference.</a:t>
            </a:r>
          </a:p>
          <a:p>
            <a:r>
              <a:rPr lang="en-US" dirty="0" err="1"/>
              <a:t>Najvažnija</a:t>
            </a:r>
            <a:r>
              <a:rPr lang="en-US" dirty="0"/>
              <a:t> </a:t>
            </a:r>
            <a:r>
              <a:rPr lang="en-US" dirty="0" err="1"/>
              <a:t>razlika</a:t>
            </a:r>
            <a:r>
              <a:rPr lang="en-US" dirty="0"/>
              <a:t> u </a:t>
            </a:r>
            <a:r>
              <a:rPr lang="en-US" dirty="0" err="1"/>
              <a:t>odnosu</a:t>
            </a:r>
            <a:r>
              <a:rPr lang="en-US" dirty="0"/>
              <a:t> 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obične</a:t>
            </a:r>
            <a:r>
              <a:rPr lang="en-US" dirty="0"/>
              <a:t> </a:t>
            </a:r>
            <a:r>
              <a:rPr lang="en-US" dirty="0" err="1"/>
              <a:t>funkcije</a:t>
            </a:r>
            <a:r>
              <a:rPr lang="en-US" dirty="0"/>
              <a:t> je </a:t>
            </a:r>
            <a:r>
              <a:rPr lang="en-US" dirty="0" err="1"/>
              <a:t>što</a:t>
            </a:r>
            <a:r>
              <a:rPr lang="en-US" dirty="0"/>
              <a:t> Arrow </a:t>
            </a:r>
            <a:r>
              <a:rPr lang="en-US" dirty="0" err="1"/>
              <a:t>funkcije</a:t>
            </a:r>
            <a:r>
              <a:rPr lang="en-US" dirty="0"/>
              <a:t> ne </a:t>
            </a:r>
            <a:r>
              <a:rPr lang="en-US" dirty="0" err="1"/>
              <a:t>definišu</a:t>
            </a:r>
            <a:r>
              <a:rPr lang="en-US" dirty="0"/>
              <a:t> </a:t>
            </a:r>
            <a:r>
              <a:rPr lang="en-US" dirty="0" err="1"/>
              <a:t>objekat</a:t>
            </a:r>
            <a:r>
              <a:rPr lang="en-US" dirty="0"/>
              <a:t> this</a:t>
            </a:r>
          </a:p>
          <a:p>
            <a:r>
              <a:rPr lang="pl-PL" dirty="0"/>
              <a:t>Parametri se zadaju u zagradi, uz moguć izuzetak kada postoji samo jedan parametar.</a:t>
            </a:r>
            <a:endParaRPr lang="pt-BR" dirty="0"/>
          </a:p>
          <a:p>
            <a:pPr lvl="1"/>
            <a:r>
              <a:rPr lang="pt-BR" dirty="0"/>
              <a:t>Više parametara: </a:t>
            </a:r>
            <a:r>
              <a:rPr lang="pt-BR" b="1" dirty="0"/>
              <a:t>(p1, p2, p3...)</a:t>
            </a:r>
            <a:r>
              <a:rPr lang="pt-BR" dirty="0"/>
              <a:t> </a:t>
            </a:r>
            <a:r>
              <a:rPr lang="pt-BR" b="1" dirty="0"/>
              <a:t>=&gt;</a:t>
            </a:r>
            <a:r>
              <a:rPr lang="pt-BR" dirty="0"/>
              <a:t> ... </a:t>
            </a:r>
          </a:p>
          <a:p>
            <a:pPr lvl="1"/>
            <a:r>
              <a:rPr lang="pt-BR" dirty="0"/>
              <a:t>Jedan parametar: </a:t>
            </a:r>
            <a:r>
              <a:rPr lang="pt-BR" b="1" dirty="0"/>
              <a:t>param</a:t>
            </a:r>
            <a:r>
              <a:rPr lang="pt-BR" dirty="0"/>
              <a:t> </a:t>
            </a:r>
            <a:r>
              <a:rPr lang="pt-BR" b="1" dirty="0"/>
              <a:t>=&gt;</a:t>
            </a:r>
            <a:r>
              <a:rPr lang="pt-BR" dirty="0"/>
              <a:t> ... </a:t>
            </a:r>
          </a:p>
          <a:p>
            <a:pPr lvl="1"/>
            <a:r>
              <a:rPr lang="pt-BR" dirty="0"/>
              <a:t>Bez parametara: </a:t>
            </a:r>
            <a:r>
              <a:rPr lang="pt-BR" b="1" dirty="0"/>
              <a:t>()</a:t>
            </a:r>
            <a:r>
              <a:rPr lang="pt-BR" dirty="0"/>
              <a:t> </a:t>
            </a:r>
            <a:r>
              <a:rPr lang="pt-BR" b="1" dirty="0"/>
              <a:t>=&gt;</a:t>
            </a:r>
            <a:r>
              <a:rPr lang="pt-BR" dirty="0"/>
              <a:t>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8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map funkcija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666999"/>
            <a:ext cx="4829404" cy="3124201"/>
          </a:xfrm>
        </p:spPr>
        <p:txBody>
          <a:bodyPr anchor="t"/>
          <a:lstStyle/>
          <a:p>
            <a:pPr marL="0" indent="0">
              <a:buNone/>
            </a:pPr>
            <a:r>
              <a:rPr lang="sr-Latn-RS" dirty="0"/>
              <a:t>Funkcija koja kreira novi niz sa rezultatima koji se dobijaju primenom prosleđene funkcije nad svakim elementom niza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Primer: Program </a:t>
            </a:r>
            <a:r>
              <a:rPr lang="en-US" dirty="0" err="1"/>
              <a:t>koji</a:t>
            </a:r>
            <a:r>
              <a:rPr lang="en-US" dirty="0"/>
              <a:t> od </a:t>
            </a:r>
            <a:r>
              <a:rPr lang="en-US" dirty="0" err="1"/>
              <a:t>niza</a:t>
            </a:r>
            <a:r>
              <a:rPr lang="en-US" dirty="0"/>
              <a:t> </a:t>
            </a:r>
            <a:r>
              <a:rPr lang="en-US" dirty="0" err="1"/>
              <a:t>brojeva</a:t>
            </a:r>
            <a:r>
              <a:rPr lang="en-US" dirty="0"/>
              <a:t> </a:t>
            </a:r>
            <a:r>
              <a:rPr lang="en-US" dirty="0" err="1"/>
              <a:t>kreira</a:t>
            </a:r>
            <a:r>
              <a:rPr lang="en-US" dirty="0"/>
              <a:t> </a:t>
            </a:r>
            <a:r>
              <a:rPr lang="en-US" dirty="0" err="1"/>
              <a:t>novi</a:t>
            </a:r>
            <a:r>
              <a:rPr lang="en-US" dirty="0"/>
              <a:t> </a:t>
            </a:r>
            <a:r>
              <a:rPr lang="en-US" dirty="0" err="1"/>
              <a:t>niz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dupliranim</a:t>
            </a:r>
            <a:r>
              <a:rPr lang="en-US" dirty="0"/>
              <a:t> </a:t>
            </a:r>
            <a:r>
              <a:rPr lang="en-US" dirty="0" err="1"/>
              <a:t>vrednostima</a:t>
            </a:r>
            <a:endParaRPr lang="en-U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726" y="2300286"/>
            <a:ext cx="48101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33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</a:t>
            </a:r>
            <a:r>
              <a:rPr lang="en-US" dirty="0" err="1"/>
              <a:t>funkcija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84310" y="2667000"/>
            <a:ext cx="3557953" cy="35433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sr-Latn-RS" dirty="0"/>
              <a:t>Funkcija koja kreira novi niz sa </a:t>
            </a:r>
            <a:r>
              <a:rPr lang="en-US" dirty="0" err="1"/>
              <a:t>elementima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prosle</a:t>
            </a:r>
            <a:r>
              <a:rPr lang="sr-Latn-RS" dirty="0"/>
              <a:t>đena argument funkcija vrati true vrednost.</a:t>
            </a:r>
          </a:p>
          <a:p>
            <a:pPr marL="0" indent="0">
              <a:buFont typeface="Arial"/>
              <a:buNone/>
            </a:pPr>
            <a:r>
              <a:rPr lang="en-US" dirty="0"/>
              <a:t>Primer: Program </a:t>
            </a:r>
            <a:r>
              <a:rPr lang="en-US" dirty="0" err="1"/>
              <a:t>koji</a:t>
            </a:r>
            <a:r>
              <a:rPr lang="en-US" dirty="0"/>
              <a:t> od </a:t>
            </a:r>
            <a:r>
              <a:rPr lang="en-US" dirty="0" err="1"/>
              <a:t>niza</a:t>
            </a:r>
            <a:r>
              <a:rPr lang="en-US" dirty="0"/>
              <a:t> </a:t>
            </a:r>
            <a:r>
              <a:rPr lang="sr-Latn-RS" dirty="0"/>
              <a:t>stringova </a:t>
            </a:r>
            <a:r>
              <a:rPr lang="en-US" dirty="0" err="1"/>
              <a:t>kreira</a:t>
            </a:r>
            <a:r>
              <a:rPr lang="en-US" dirty="0"/>
              <a:t> </a:t>
            </a:r>
            <a:r>
              <a:rPr lang="en-US" dirty="0" err="1"/>
              <a:t>novi</a:t>
            </a:r>
            <a:r>
              <a:rPr lang="en-US" dirty="0"/>
              <a:t> </a:t>
            </a:r>
            <a:r>
              <a:rPr lang="en-US" dirty="0" err="1"/>
              <a:t>niz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sr-Latn-RS" dirty="0"/>
              <a:t>stringovima čija je dužina veća od šest karaktera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263" y="2667000"/>
            <a:ext cx="68770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2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dirty="0" err="1"/>
              <a:t>funkcija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84310" y="2667000"/>
            <a:ext cx="9523324" cy="20617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sr-Latn-RS" dirty="0"/>
              <a:t>Funkcija koja </a:t>
            </a:r>
            <a:r>
              <a:rPr lang="en-US" dirty="0" err="1"/>
              <a:t>vra</a:t>
            </a:r>
            <a:r>
              <a:rPr lang="sr-Latn-RS" dirty="0"/>
              <a:t>ća prvi element za koji</a:t>
            </a:r>
            <a:r>
              <a:rPr lang="en-US" dirty="0"/>
              <a:t> </a:t>
            </a:r>
            <a:r>
              <a:rPr lang="en-US" dirty="0" err="1"/>
              <a:t>prosle</a:t>
            </a:r>
            <a:r>
              <a:rPr lang="sr-Latn-RS" dirty="0"/>
              <a:t>đena argument funkcija vrati true vrednost. Ukoliko takav element ne postoji vraća undefined vrednost</a:t>
            </a:r>
          </a:p>
          <a:p>
            <a:pPr marL="0" indent="0">
              <a:buFont typeface="Arial"/>
              <a:buNone/>
            </a:pPr>
            <a:r>
              <a:rPr lang="en-US" dirty="0"/>
              <a:t>Primer: Program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u </a:t>
            </a:r>
            <a:r>
              <a:rPr lang="en-US" dirty="0" err="1"/>
              <a:t>niz</a:t>
            </a:r>
            <a:r>
              <a:rPr lang="sr-Latn-RS" dirty="0"/>
              <a:t>u</a:t>
            </a:r>
            <a:r>
              <a:rPr lang="en-US" dirty="0"/>
              <a:t> </a:t>
            </a:r>
            <a:r>
              <a:rPr lang="sr-Latn-RS" dirty="0"/>
              <a:t>brojeva pronalazi prvi veći od 10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071" y="4728754"/>
            <a:ext cx="6267801" cy="101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86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</a:t>
            </a:r>
            <a:r>
              <a:rPr lang="en-US" dirty="0" err="1"/>
              <a:t>funkcija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sr-Latn-RS" dirty="0"/>
              <a:t>Funkcija koja </a:t>
            </a:r>
            <a:r>
              <a:rPr lang="en-US" dirty="0" err="1"/>
              <a:t>vra</a:t>
            </a:r>
            <a:r>
              <a:rPr lang="sr-Latn-RS" dirty="0"/>
              <a:t>ća </a:t>
            </a:r>
            <a:r>
              <a:rPr lang="en-US" dirty="0" err="1"/>
              <a:t>finalnu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akumulacione</a:t>
            </a:r>
            <a:r>
              <a:rPr lang="en-US" dirty="0"/>
              <a:t> </a:t>
            </a:r>
            <a:r>
              <a:rPr lang="en-US" dirty="0" err="1"/>
              <a:t>promenljive</a:t>
            </a:r>
            <a:r>
              <a:rPr lang="en-US" dirty="0"/>
              <a:t>,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prosle</a:t>
            </a:r>
            <a:r>
              <a:rPr lang="sr-Latn-RS" dirty="0"/>
              <a:t>đene re</a:t>
            </a:r>
            <a:r>
              <a:rPr lang="en-US" dirty="0"/>
              <a:t>d</a:t>
            </a:r>
            <a:r>
              <a:rPr lang="sr-Latn-RS" dirty="0"/>
              <a:t>u</a:t>
            </a:r>
            <a:r>
              <a:rPr lang="en-US" dirty="0"/>
              <a:t>kc</a:t>
            </a:r>
            <a:r>
              <a:rPr lang="sr-Latn-RS" dirty="0"/>
              <a:t>ione funkcije nad svakim elementom niza. Može, ali ne mora</a:t>
            </a:r>
            <a:r>
              <a:rPr lang="en-US" dirty="0"/>
              <a:t>,</a:t>
            </a:r>
            <a:r>
              <a:rPr lang="sr-Latn-RS" dirty="0"/>
              <a:t> da ima početnu vrednost akumulatora. Ukoliko se inicijalna vrednost ne </a:t>
            </a:r>
            <a:r>
              <a:rPr lang="en-US" dirty="0" err="1"/>
              <a:t>prosledi</a:t>
            </a:r>
            <a:r>
              <a:rPr lang="sr-Latn-RS" dirty="0"/>
              <a:t>, akumulator uzima vrednost prvog elem</a:t>
            </a:r>
            <a:r>
              <a:rPr lang="en-US" dirty="0"/>
              <a:t>e</a:t>
            </a:r>
            <a:r>
              <a:rPr lang="sr-Latn-RS" dirty="0"/>
              <a:t>nta u nizu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4465320"/>
            <a:ext cx="10018713" cy="17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3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</a:t>
            </a:r>
            <a:r>
              <a:rPr lang="en-US" dirty="0" err="1"/>
              <a:t>funkcije</a:t>
            </a:r>
            <a:r>
              <a:rPr lang="en-US" dirty="0"/>
              <a:t>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794587"/>
            <a:ext cx="10018713" cy="4377613"/>
          </a:xfrm>
        </p:spPr>
        <p:txBody>
          <a:bodyPr>
            <a:normAutofit/>
          </a:bodyPr>
          <a:lstStyle/>
          <a:p>
            <a:r>
              <a:rPr lang="en-US" dirty="0"/>
              <a:t>Callback je </a:t>
            </a:r>
            <a:r>
              <a:rPr lang="en-US" dirty="0" err="1"/>
              <a:t>mehanizam</a:t>
            </a:r>
            <a:r>
              <a:rPr lang="en-US" dirty="0"/>
              <a:t> </a:t>
            </a:r>
            <a:r>
              <a:rPr lang="en-US" dirty="0" err="1"/>
              <a:t>koji</a:t>
            </a:r>
            <a:r>
              <a:rPr lang="en-US" dirty="0"/>
              <a:t> </a:t>
            </a:r>
            <a:r>
              <a:rPr lang="en-US" dirty="0" err="1"/>
              <a:t>omogućava</a:t>
            </a:r>
            <a:r>
              <a:rPr lang="en-US" dirty="0"/>
              <a:t> da se 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prosledi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parametar</a:t>
            </a:r>
            <a:r>
              <a:rPr lang="en-US" dirty="0"/>
              <a:t>, da bi </a:t>
            </a:r>
            <a:r>
              <a:rPr lang="en-US" dirty="0" err="1"/>
              <a:t>kasnije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pozvana</a:t>
            </a:r>
            <a:r>
              <a:rPr lang="en-US" dirty="0"/>
              <a:t> po </a:t>
            </a:r>
            <a:r>
              <a:rPr lang="en-US" dirty="0" err="1"/>
              <a:t>potrebi</a:t>
            </a:r>
            <a:r>
              <a:rPr lang="en-US" dirty="0"/>
              <a:t>.</a:t>
            </a:r>
          </a:p>
          <a:p>
            <a:r>
              <a:rPr lang="sr-Latn-RS" dirty="0"/>
              <a:t>Ovaj koncept se koristi na više mesta, pogotovo za obradu različitih događaja na stranici (klik, promena, hover i slično)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sr-Latn-RS" dirty="0"/>
              <a:t>čekamo odgovor servera.</a:t>
            </a:r>
          </a:p>
          <a:p>
            <a:r>
              <a:rPr lang="en-US" dirty="0"/>
              <a:t>U </a:t>
            </a:r>
            <a:r>
              <a:rPr lang="en-US" dirty="0" err="1"/>
              <a:t>najvećem</a:t>
            </a:r>
            <a:r>
              <a:rPr lang="en-US" dirty="0"/>
              <a:t> </a:t>
            </a:r>
            <a:r>
              <a:rPr lang="en-US" dirty="0" err="1"/>
              <a:t>broju</a:t>
            </a:r>
            <a:r>
              <a:rPr lang="en-US" dirty="0"/>
              <a:t> </a:t>
            </a:r>
            <a:r>
              <a:rPr lang="en-US" dirty="0" err="1"/>
              <a:t>slučajeva</a:t>
            </a:r>
            <a:r>
              <a:rPr lang="en-US" dirty="0"/>
              <a:t> </a:t>
            </a:r>
            <a:r>
              <a:rPr lang="en-US" dirty="0" err="1"/>
              <a:t>koristimo</a:t>
            </a:r>
            <a:r>
              <a:rPr lang="en-US" dirty="0"/>
              <a:t> callback </a:t>
            </a:r>
            <a:r>
              <a:rPr lang="en-US" dirty="0" err="1"/>
              <a:t>funkcije</a:t>
            </a:r>
            <a:r>
              <a:rPr lang="en-US" dirty="0"/>
              <a:t> </a:t>
            </a:r>
            <a:r>
              <a:rPr lang="en-US" dirty="0" err="1"/>
              <a:t>kao</a:t>
            </a:r>
            <a:r>
              <a:rPr lang="en-US" dirty="0"/>
              <a:t> </a:t>
            </a:r>
            <a:r>
              <a:rPr lang="en-US" dirty="0" err="1"/>
              <a:t>funkcije</a:t>
            </a:r>
            <a:r>
              <a:rPr lang="en-US" dirty="0"/>
              <a:t> za </a:t>
            </a:r>
            <a:r>
              <a:rPr lang="en-US" dirty="0" err="1"/>
              <a:t>obradu</a:t>
            </a:r>
            <a:r>
              <a:rPr lang="en-US" dirty="0"/>
              <a:t> </a:t>
            </a:r>
            <a:r>
              <a:rPr lang="en-US" dirty="0" err="1"/>
              <a:t>događaja</a:t>
            </a:r>
            <a:r>
              <a:rPr lang="en-US" dirty="0"/>
              <a:t> ( event </a:t>
            </a:r>
            <a:r>
              <a:rPr lang="en-US" dirty="0" err="1"/>
              <a:t>handleri</a:t>
            </a:r>
            <a:r>
              <a:rPr lang="en-US" dirty="0"/>
              <a:t>).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1965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DDF1-45C6-4F32-8AE2-ADF629A0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914" y="996820"/>
            <a:ext cx="10018713" cy="31242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function fun()      // callback </a:t>
            </a:r>
            <a:r>
              <a:rPr lang="en-US" dirty="0" err="1"/>
              <a:t>funkcija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{</a:t>
            </a:r>
          </a:p>
          <a:p>
            <a:pPr marL="0" indent="0">
              <a:buNone/>
            </a:pPr>
            <a:r>
              <a:rPr lang="en-US" dirty="0"/>
              <a:t>    // </a:t>
            </a:r>
            <a:r>
              <a:rPr lang="en-US" dirty="0" err="1"/>
              <a:t>menja</a:t>
            </a:r>
            <a:r>
              <a:rPr lang="en-US" dirty="0"/>
              <a:t> </a:t>
            </a:r>
            <a:r>
              <a:rPr lang="en-US" dirty="0" err="1"/>
              <a:t>boju</a:t>
            </a:r>
            <a:r>
              <a:rPr lang="en-US" dirty="0"/>
              <a:t> </a:t>
            </a:r>
            <a:r>
              <a:rPr lang="en-US" dirty="0" err="1"/>
              <a:t>pozadine</a:t>
            </a:r>
            <a:r>
              <a:rPr lang="en-US" dirty="0"/>
              <a:t> </a:t>
            </a:r>
            <a:r>
              <a:rPr lang="en-US" dirty="0" err="1"/>
              <a:t>dokumenta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document.body.style.backgroundColor</a:t>
            </a:r>
            <a:r>
              <a:rPr lang="en-US" dirty="0"/>
              <a:t> = "#003";</a:t>
            </a:r>
          </a:p>
          <a:p>
            <a:pPr marL="0" indent="0">
              <a:buNone/>
            </a:pPr>
            <a:r>
              <a:rPr lang="en-US" dirty="0"/>
              <a:t>  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window.setTimeout</a:t>
            </a:r>
            <a:r>
              <a:rPr lang="en-US" dirty="0"/>
              <a:t>(fun, 4000);   // </a:t>
            </a:r>
            <a:r>
              <a:rPr lang="en-US" dirty="0" err="1"/>
              <a:t>posle</a:t>
            </a:r>
            <a:r>
              <a:rPr lang="en-US" dirty="0"/>
              <a:t> 4 sec </a:t>
            </a:r>
            <a:r>
              <a:rPr lang="en-US" dirty="0" err="1"/>
              <a:t>poziva</a:t>
            </a:r>
            <a:r>
              <a:rPr lang="en-US" dirty="0"/>
              <a:t> callback </a:t>
            </a:r>
            <a:r>
              <a:rPr lang="en-US" dirty="0" err="1"/>
              <a:t>funkciju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6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Anonimne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83363"/>
            <a:ext cx="9843053" cy="4170784"/>
          </a:xfrm>
        </p:spPr>
        <p:txBody>
          <a:bodyPr>
            <a:normAutofit/>
          </a:bodyPr>
          <a:lstStyle/>
          <a:p>
            <a:r>
              <a:rPr lang="en-US" dirty="0"/>
              <a:t>U JS</a:t>
            </a:r>
            <a:r>
              <a:rPr lang="sr-Latn-RS" dirty="0"/>
              <a:t>-u</a:t>
            </a:r>
            <a:r>
              <a:rPr lang="en-US" dirty="0"/>
              <a:t> </a:t>
            </a:r>
            <a:r>
              <a:rPr lang="sr-Latn-RS" dirty="0"/>
              <a:t>je </a:t>
            </a:r>
            <a:r>
              <a:rPr lang="en-US" dirty="0" err="1"/>
              <a:t>mogu</a:t>
            </a:r>
            <a:r>
              <a:rPr lang="sr-Latn-RS" dirty="0"/>
              <a:t>će kreirati funkcije bez eksplicitnog imenovanja</a:t>
            </a:r>
          </a:p>
          <a:p>
            <a:r>
              <a:rPr lang="sr-Latn-RS" dirty="0"/>
              <a:t>Javlja se pitanje kako pozvati bezimenu funkciju u daljem kodu? Teško </a:t>
            </a:r>
            <a:r>
              <a:rPr lang="sr-Latn-RS" dirty="0">
                <a:sym typeface="Wingdings" panose="05000000000000000000" pitchFamily="2" charset="2"/>
              </a:rPr>
              <a:t></a:t>
            </a:r>
          </a:p>
          <a:p>
            <a:r>
              <a:rPr lang="sr-Latn-RS" dirty="0">
                <a:sym typeface="Wingdings" panose="05000000000000000000" pitchFamily="2" charset="2"/>
              </a:rPr>
              <a:t>Prednosti: brzina kodiranja, korišćenje na samo jednom mestu, pristup promenljivama iz roditeljskog scope-a, kontinuirana čitljivost koda, ne zauzima mesto u trenutnom namespace-u</a:t>
            </a:r>
          </a:p>
          <a:p>
            <a:r>
              <a:rPr lang="sr-Latn-RS" dirty="0">
                <a:sym typeface="Wingdings" panose="05000000000000000000" pitchFamily="2" charset="2"/>
              </a:rPr>
              <a:t>Pravilo: Da li ću ovu funkciju koristiti još negde?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9414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Anonimne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- </a:t>
            </a:r>
            <a:r>
              <a:rPr lang="en-US" dirty="0" err="1"/>
              <a:t>primeri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6F6CB2-3781-492F-B830-34D16C6EC5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0968" y="2589681"/>
            <a:ext cx="4396140" cy="358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GB" dirty="0"/>
              <a:t>    var </a:t>
            </a:r>
            <a:r>
              <a:rPr lang="en-GB" dirty="0" err="1"/>
              <a:t>obj</a:t>
            </a:r>
            <a:r>
              <a:rPr lang="en-GB" dirty="0"/>
              <a:t> = {x:150, y:120};</a:t>
            </a:r>
          </a:p>
          <a:p>
            <a:pPr marL="0" indent="0">
              <a:buNone/>
            </a:pPr>
            <a:r>
              <a:rPr lang="en-GB" dirty="0"/>
              <a:t>    </a:t>
            </a:r>
            <a:r>
              <a:rPr lang="en-GB" dirty="0" err="1"/>
              <a:t>obj.kretanje</a:t>
            </a:r>
            <a:r>
              <a:rPr lang="en-GB" dirty="0"/>
              <a:t> = function(dx, </a:t>
            </a:r>
            <a:r>
              <a:rPr lang="en-GB" dirty="0" err="1"/>
              <a:t>dy</a:t>
            </a:r>
            <a:r>
              <a:rPr lang="en-GB" dirty="0"/>
              <a:t>) {</a:t>
            </a:r>
          </a:p>
          <a:p>
            <a:pPr marL="0" indent="0">
              <a:buNone/>
            </a:pPr>
            <a:r>
              <a:rPr lang="en-GB" dirty="0"/>
              <a:t>      </a:t>
            </a:r>
            <a:r>
              <a:rPr lang="en-GB" dirty="0" err="1"/>
              <a:t>this.x</a:t>
            </a:r>
            <a:r>
              <a:rPr lang="en-GB" dirty="0"/>
              <a:t> += dx;</a:t>
            </a:r>
          </a:p>
          <a:p>
            <a:pPr marL="0" indent="0">
              <a:buNone/>
            </a:pPr>
            <a:r>
              <a:rPr lang="en-GB" dirty="0"/>
              <a:t>      </a:t>
            </a:r>
            <a:r>
              <a:rPr lang="en-GB" dirty="0" err="1"/>
              <a:t>this.y</a:t>
            </a:r>
            <a:r>
              <a:rPr lang="en-GB" dirty="0"/>
              <a:t> += </a:t>
            </a:r>
            <a:r>
              <a:rPr lang="en-GB" dirty="0" err="1"/>
              <a:t>dy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    };</a:t>
            </a:r>
          </a:p>
          <a:p>
            <a:pPr marL="0" indent="0">
              <a:buNone/>
            </a:pPr>
            <a:r>
              <a:rPr lang="en-GB" dirty="0"/>
              <a:t>    </a:t>
            </a:r>
          </a:p>
          <a:p>
            <a:pPr marL="0" indent="0">
              <a:buNone/>
            </a:pPr>
            <a:r>
              <a:rPr lang="en-GB" dirty="0"/>
              <a:t>    </a:t>
            </a:r>
            <a:r>
              <a:rPr lang="en-GB" dirty="0" err="1"/>
              <a:t>obj.kretanje</a:t>
            </a:r>
            <a:r>
              <a:rPr lang="en-GB" dirty="0"/>
              <a:t>(10, 5);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8B8CA-D309-4693-BCE3-EBC6E69599E8}"/>
              </a:ext>
            </a:extLst>
          </p:cNvPr>
          <p:cNvSpPr txBox="1"/>
          <p:nvPr/>
        </p:nvSpPr>
        <p:spPr>
          <a:xfrm>
            <a:off x="5880454" y="2477528"/>
            <a:ext cx="569845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    </a:t>
            </a:r>
            <a:r>
              <a:rPr lang="en-GB" sz="2400" dirty="0" err="1"/>
              <a:t>window.setTimeout</a:t>
            </a:r>
            <a:r>
              <a:rPr lang="en-GB" sz="2400" dirty="0"/>
              <a:t>(function() {</a:t>
            </a:r>
          </a:p>
          <a:p>
            <a:r>
              <a:rPr lang="en-GB" sz="2400" dirty="0"/>
              <a:t>        </a:t>
            </a:r>
            <a:r>
              <a:rPr lang="en-GB" sz="2400" dirty="0" err="1"/>
              <a:t>location.href</a:t>
            </a:r>
            <a:r>
              <a:rPr lang="en-GB" sz="2400" dirty="0"/>
              <a:t> = "http://google.com";</a:t>
            </a:r>
          </a:p>
          <a:p>
            <a:r>
              <a:rPr lang="en-GB" sz="2400" dirty="0"/>
              <a:t>      }, 5000);</a:t>
            </a:r>
          </a:p>
          <a:p>
            <a:r>
              <a:rPr lang="en-GB" sz="2400" dirty="0"/>
              <a:t>      </a:t>
            </a:r>
          </a:p>
          <a:p>
            <a:r>
              <a:rPr lang="en-GB" sz="2400" dirty="0"/>
              <a:t>      </a:t>
            </a:r>
            <a:r>
              <a:rPr lang="en-GB" sz="2400" dirty="0" err="1"/>
              <a:t>niz.sort</a:t>
            </a:r>
            <a:r>
              <a:rPr lang="en-GB" sz="2400" dirty="0"/>
              <a:t>(function(</a:t>
            </a:r>
            <a:r>
              <a:rPr lang="en-GB" sz="2400" dirty="0" err="1"/>
              <a:t>a,b</a:t>
            </a:r>
            <a:r>
              <a:rPr lang="en-GB" sz="2400" dirty="0"/>
              <a:t>) {</a:t>
            </a:r>
          </a:p>
          <a:p>
            <a:r>
              <a:rPr lang="en-GB" sz="2400" dirty="0"/>
              <a:t>        return b-a;</a:t>
            </a:r>
          </a:p>
          <a:p>
            <a:r>
              <a:rPr lang="en-GB" sz="2400" dirty="0"/>
              <a:t>      });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089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3" y="-190500"/>
            <a:ext cx="10018713" cy="1752599"/>
          </a:xfrm>
        </p:spPr>
        <p:txBody>
          <a:bodyPr/>
          <a:lstStyle/>
          <a:p>
            <a:r>
              <a:rPr lang="en-US" dirty="0"/>
              <a:t>Lambda </a:t>
            </a:r>
            <a:r>
              <a:rPr lang="en-US" dirty="0" err="1"/>
              <a:t>funkcije</a:t>
            </a:r>
            <a:r>
              <a:rPr lang="en-US" dirty="0"/>
              <a:t> - </a:t>
            </a:r>
            <a:r>
              <a:rPr lang="en-US" dirty="0" err="1"/>
              <a:t>primeri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6F6CB2-3781-492F-B830-34D16C6EC5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73842" y="1373964"/>
            <a:ext cx="6837650" cy="4927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GB" sz="1600" dirty="0"/>
              <a:t>    function </a:t>
            </a:r>
            <a:r>
              <a:rPr lang="en-GB" sz="1600" dirty="0" err="1"/>
              <a:t>ispis</a:t>
            </a:r>
            <a:r>
              <a:rPr lang="en-GB" sz="1600" dirty="0"/>
              <a:t>(fun) {</a:t>
            </a:r>
          </a:p>
          <a:p>
            <a:pPr marL="0" indent="0">
              <a:buNone/>
            </a:pPr>
            <a:r>
              <a:rPr lang="en-GB" sz="1600" dirty="0"/>
              <a:t>        return function() {</a:t>
            </a:r>
          </a:p>
          <a:p>
            <a:pPr marL="0" indent="0">
              <a:buNone/>
            </a:pPr>
            <a:r>
              <a:rPr lang="en-GB" sz="1600" dirty="0"/>
              <a:t>            var r = </a:t>
            </a:r>
            <a:r>
              <a:rPr lang="en-GB" sz="1600" dirty="0" err="1"/>
              <a:t>fun.apply</a:t>
            </a:r>
            <a:r>
              <a:rPr lang="en-GB" sz="1600" dirty="0"/>
              <a:t>(null, arguments);</a:t>
            </a:r>
          </a:p>
          <a:p>
            <a:pPr marL="0" indent="0">
              <a:buNone/>
            </a:pPr>
            <a:r>
              <a:rPr lang="en-GB" sz="1600" dirty="0"/>
              <a:t>            console.log(r);</a:t>
            </a:r>
          </a:p>
          <a:p>
            <a:pPr marL="0" indent="0">
              <a:buNone/>
            </a:pPr>
            <a:r>
              <a:rPr lang="en-GB" sz="1600" dirty="0"/>
              <a:t>            return r;</a:t>
            </a:r>
          </a:p>
          <a:p>
            <a:pPr marL="0" indent="0">
              <a:buNone/>
            </a:pPr>
            <a:r>
              <a:rPr lang="en-GB" sz="1600" dirty="0"/>
              <a:t>        };</a:t>
            </a:r>
          </a:p>
          <a:p>
            <a:pPr marL="0" indent="0">
              <a:buNone/>
            </a:pPr>
            <a:r>
              <a:rPr lang="en-GB" sz="1600" dirty="0"/>
              <a:t>    }</a:t>
            </a:r>
          </a:p>
          <a:p>
            <a:pPr marL="0" indent="0">
              <a:buNone/>
            </a:pPr>
            <a:br>
              <a:rPr lang="en-GB" sz="1600" dirty="0"/>
            </a:br>
            <a:r>
              <a:rPr lang="en-GB" sz="1600" dirty="0"/>
              <a:t>    var calc = </a:t>
            </a:r>
            <a:r>
              <a:rPr lang="en-GB" sz="1600" dirty="0" err="1"/>
              <a:t>ispis</a:t>
            </a:r>
            <a:r>
              <a:rPr lang="en-GB" sz="1600" dirty="0"/>
              <a:t>(function(</a:t>
            </a:r>
            <a:r>
              <a:rPr lang="en-GB" sz="1600" dirty="0" err="1"/>
              <a:t>a,b</a:t>
            </a:r>
            <a:r>
              <a:rPr lang="en-GB" sz="1600" dirty="0"/>
              <a:t>) {</a:t>
            </a:r>
          </a:p>
          <a:p>
            <a:pPr marL="0" indent="0">
              <a:buNone/>
            </a:pPr>
            <a:r>
              <a:rPr lang="en-GB" sz="1600" dirty="0"/>
              <a:t>        return </a:t>
            </a:r>
            <a:r>
              <a:rPr lang="en-GB" sz="1600" dirty="0" err="1"/>
              <a:t>a+b</a:t>
            </a:r>
            <a:r>
              <a:rPr lang="en-GB" sz="1600" dirty="0"/>
              <a:t>;</a:t>
            </a:r>
          </a:p>
          <a:p>
            <a:pPr marL="0" indent="0">
              <a:buNone/>
            </a:pPr>
            <a:r>
              <a:rPr lang="en-GB" sz="1600" dirty="0"/>
              <a:t>    });</a:t>
            </a:r>
          </a:p>
          <a:p>
            <a:pPr marL="0" indent="0">
              <a:buNone/>
            </a:pPr>
            <a:br>
              <a:rPr lang="en-GB" sz="1600" dirty="0"/>
            </a:br>
            <a:r>
              <a:rPr lang="en-GB" sz="1600" dirty="0"/>
              <a:t>    var x = calc(5, 10) * 2;   </a:t>
            </a:r>
          </a:p>
          <a:p>
            <a:pPr marL="0" indent="0">
              <a:buNone/>
            </a:pPr>
            <a:r>
              <a:rPr lang="en-GB" sz="1600" dirty="0"/>
              <a:t>    console.log(x);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680240-6F56-441A-A7B2-95C6A6621EA8}"/>
              </a:ext>
            </a:extLst>
          </p:cNvPr>
          <p:cNvSpPr txBox="1"/>
          <p:nvPr/>
        </p:nvSpPr>
        <p:spPr>
          <a:xfrm>
            <a:off x="7044713" y="1715791"/>
            <a:ext cx="4288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Lambda </a:t>
            </a:r>
            <a:r>
              <a:rPr lang="en-US" b="1" dirty="0" err="1"/>
              <a:t>izraz</a:t>
            </a:r>
            <a:r>
              <a:rPr lang="en-US" b="1" dirty="0"/>
              <a:t> :</a:t>
            </a:r>
            <a:r>
              <a:rPr lang="en-US" dirty="0"/>
              <a:t> </a:t>
            </a:r>
            <a:r>
              <a:rPr lang="en-US" dirty="0" err="1"/>
              <a:t>mogućnost</a:t>
            </a:r>
            <a:r>
              <a:rPr lang="en-US" dirty="0"/>
              <a:t> da </a:t>
            </a:r>
            <a:r>
              <a:rPr lang="en-US" dirty="0" err="1"/>
              <a:t>funkcije</a:t>
            </a:r>
            <a:r>
              <a:rPr lang="en-US" dirty="0"/>
              <a:t> (</a:t>
            </a:r>
            <a:r>
              <a:rPr lang="en-US" dirty="0" err="1"/>
              <a:t>višeg</a:t>
            </a:r>
            <a:r>
              <a:rPr lang="en-US" dirty="0"/>
              <a:t> </a:t>
            </a:r>
            <a:r>
              <a:rPr lang="en-US" dirty="0" err="1"/>
              <a:t>reda</a:t>
            </a:r>
            <a:r>
              <a:rPr lang="en-US" dirty="0"/>
              <a:t>) </a:t>
            </a:r>
            <a:r>
              <a:rPr lang="en-US" dirty="0" err="1"/>
              <a:t>primaju</a:t>
            </a:r>
            <a:r>
              <a:rPr lang="en-US" dirty="0"/>
              <a:t> </a:t>
            </a:r>
            <a:r>
              <a:rPr lang="en-US" dirty="0" err="1"/>
              <a:t>druge</a:t>
            </a:r>
            <a:r>
              <a:rPr lang="en-US" dirty="0"/>
              <a:t> </a:t>
            </a:r>
            <a:r>
              <a:rPr lang="en-US" dirty="0" err="1"/>
              <a:t>funkcije</a:t>
            </a:r>
            <a:r>
              <a:rPr lang="en-US" dirty="0"/>
              <a:t> </a:t>
            </a:r>
            <a:r>
              <a:rPr lang="en-US" dirty="0" err="1"/>
              <a:t>kao</a:t>
            </a:r>
            <a:r>
              <a:rPr lang="en-US" dirty="0"/>
              <a:t> </a:t>
            </a:r>
            <a:r>
              <a:rPr lang="en-US" dirty="0" err="1"/>
              <a:t>parametre</a:t>
            </a:r>
            <a:r>
              <a:rPr lang="en-US" dirty="0"/>
              <a:t>, 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da </a:t>
            </a:r>
            <a:r>
              <a:rPr lang="en-US" dirty="0" err="1"/>
              <a:t>vraćaju</a:t>
            </a:r>
            <a:r>
              <a:rPr lang="en-US" dirty="0"/>
              <a:t> </a:t>
            </a:r>
            <a:r>
              <a:rPr lang="en-US" dirty="0" err="1"/>
              <a:t>funkcije</a:t>
            </a:r>
            <a:r>
              <a:rPr lang="en-US" dirty="0"/>
              <a:t> </a:t>
            </a:r>
            <a:r>
              <a:rPr lang="en-US" dirty="0" err="1"/>
              <a:t>kao</a:t>
            </a:r>
            <a:r>
              <a:rPr lang="en-US" dirty="0"/>
              <a:t> </a:t>
            </a:r>
            <a:r>
              <a:rPr lang="en-US" dirty="0" err="1"/>
              <a:t>rezultate</a:t>
            </a:r>
            <a:r>
              <a:rPr lang="en-US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014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F528-879F-4305-A500-C3544023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Closure </a:t>
            </a:r>
            <a:r>
              <a:rPr lang="en-US" b="1" dirty="0" err="1"/>
              <a:t>funkcije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DE9D-A00D-4DCB-B4A9-24C1B9890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Closure je </a:t>
            </a:r>
            <a:r>
              <a:rPr lang="en-US" i="1" dirty="0" err="1"/>
              <a:t>unutrašnja</a:t>
            </a:r>
            <a:r>
              <a:rPr lang="en-US" i="1" dirty="0"/>
              <a:t> </a:t>
            </a:r>
            <a:r>
              <a:rPr lang="en-US" i="1" dirty="0" err="1"/>
              <a:t>funkcija</a:t>
            </a:r>
            <a:r>
              <a:rPr lang="en-US" i="1" dirty="0"/>
              <a:t> </a:t>
            </a:r>
            <a:r>
              <a:rPr lang="en-US" i="1" dirty="0" err="1"/>
              <a:t>koja</a:t>
            </a:r>
            <a:r>
              <a:rPr lang="en-US" i="1" dirty="0"/>
              <a:t> je </a:t>
            </a:r>
            <a:r>
              <a:rPr lang="en-US" b="1" i="1" dirty="0" err="1"/>
              <a:t>referencirana</a:t>
            </a:r>
            <a:r>
              <a:rPr lang="en-US" b="1" i="1" dirty="0"/>
              <a:t> van </a:t>
            </a:r>
            <a:r>
              <a:rPr lang="en-US" b="1" i="1" dirty="0" err="1"/>
              <a:t>svoje</a:t>
            </a:r>
            <a:r>
              <a:rPr lang="en-US" b="1" i="1" dirty="0"/>
              <a:t> </a:t>
            </a:r>
            <a:r>
              <a:rPr lang="en-US" b="1" i="1" dirty="0" err="1"/>
              <a:t>nadfunkcije</a:t>
            </a:r>
            <a:r>
              <a:rPr lang="en-US" b="1" i="1" dirty="0"/>
              <a:t>,</a:t>
            </a:r>
            <a:r>
              <a:rPr lang="en-US" i="1" dirty="0"/>
              <a:t> </a:t>
            </a:r>
            <a:r>
              <a:rPr lang="en-US" i="1" dirty="0" err="1"/>
              <a:t>ali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dalje</a:t>
            </a:r>
            <a:r>
              <a:rPr lang="en-US" i="1" dirty="0"/>
              <a:t> </a:t>
            </a:r>
            <a:r>
              <a:rPr lang="en-US" i="1" dirty="0" err="1"/>
              <a:t>ima</a:t>
            </a:r>
            <a:r>
              <a:rPr lang="en-US" i="1" dirty="0"/>
              <a:t> </a:t>
            </a:r>
            <a:r>
              <a:rPr lang="en-US" b="1" i="1" dirty="0" err="1"/>
              <a:t>pristup</a:t>
            </a:r>
            <a:r>
              <a:rPr lang="en-US" b="1" i="1" dirty="0"/>
              <a:t> </a:t>
            </a:r>
            <a:r>
              <a:rPr lang="en-US" b="1" i="1" dirty="0" err="1"/>
              <a:t>lokalnim</a:t>
            </a:r>
            <a:r>
              <a:rPr lang="en-US" b="1" i="1" dirty="0"/>
              <a:t> </a:t>
            </a:r>
            <a:r>
              <a:rPr lang="en-US" b="1" i="1" dirty="0" err="1"/>
              <a:t>promenljivama</a:t>
            </a:r>
            <a:r>
              <a:rPr lang="en-US" b="1" i="1" dirty="0"/>
              <a:t> </a:t>
            </a:r>
            <a:r>
              <a:rPr lang="en-US" b="1" i="1" dirty="0" err="1"/>
              <a:t>nadfunkcije</a:t>
            </a:r>
            <a:r>
              <a:rPr lang="en-US" i="1" dirty="0"/>
              <a:t>.</a:t>
            </a:r>
          </a:p>
          <a:p>
            <a:r>
              <a:rPr lang="en-US" dirty="0"/>
              <a:t> Scope chain-a f-je: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Uokviru</a:t>
            </a:r>
            <a:r>
              <a:rPr lang="en-US" dirty="0"/>
              <a:t> f-je (</a:t>
            </a:r>
            <a:r>
              <a:rPr lang="en-US" dirty="0" err="1"/>
              <a:t>parametri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promenljive</a:t>
            </a:r>
            <a:r>
              <a:rPr lang="en-US" dirty="0"/>
              <a:t> </a:t>
            </a:r>
            <a:r>
              <a:rPr lang="en-US" dirty="0" err="1"/>
              <a:t>definisane</a:t>
            </a:r>
            <a:r>
              <a:rPr lang="en-US" dirty="0"/>
              <a:t> u f-ji),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Globalne</a:t>
            </a:r>
            <a:r>
              <a:rPr lang="en-US" dirty="0"/>
              <a:t> </a:t>
            </a:r>
            <a:r>
              <a:rPr lang="en-US" dirty="0" err="1"/>
              <a:t>promenljive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Promeljive</a:t>
            </a:r>
            <a:r>
              <a:rPr lang="en-US" dirty="0"/>
              <a:t> </a:t>
            </a:r>
            <a:r>
              <a:rPr lang="en-US" dirty="0" err="1"/>
              <a:t>spoljne</a:t>
            </a:r>
            <a:r>
              <a:rPr lang="en-US" dirty="0"/>
              <a:t> f-je - VAŽNO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5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C313-B911-47EC-B791-0F5B1A15A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7283"/>
            <a:ext cx="10018713" cy="62141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dodaj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   let </a:t>
            </a:r>
            <a:r>
              <a:rPr lang="en-US" dirty="0" err="1"/>
              <a:t>blok</a:t>
            </a:r>
            <a:r>
              <a:rPr lang="en-US" dirty="0"/>
              <a:t> = </a:t>
            </a:r>
            <a:r>
              <a:rPr lang="en-US" dirty="0" err="1"/>
              <a:t>document.createElement</a:t>
            </a:r>
            <a:r>
              <a:rPr lang="en-US" dirty="0"/>
              <a:t>("div");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blok.innerHTML</a:t>
            </a:r>
            <a:r>
              <a:rPr lang="en-US" dirty="0"/>
              <a:t> = "</a:t>
            </a:r>
            <a:r>
              <a:rPr lang="en-US" dirty="0" err="1"/>
              <a:t>Kliknite</a:t>
            </a:r>
            <a:r>
              <a:rPr lang="en-US" dirty="0"/>
              <a:t> 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dugme</a:t>
            </a:r>
            <a:r>
              <a:rPr lang="en-US" dirty="0"/>
              <a:t>.";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document.body.appendChild</a:t>
            </a:r>
            <a:r>
              <a:rPr lang="en-US" dirty="0"/>
              <a:t>(</a:t>
            </a:r>
            <a:r>
              <a:rPr lang="en-US" dirty="0" err="1"/>
              <a:t>blok</a:t>
            </a:r>
            <a:r>
              <a:rPr lang="en-US" dirty="0"/>
              <a:t>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let </a:t>
            </a:r>
            <a:r>
              <a:rPr lang="en-US" dirty="0" err="1"/>
              <a:t>dugme</a:t>
            </a:r>
            <a:r>
              <a:rPr lang="en-US" dirty="0"/>
              <a:t> = </a:t>
            </a:r>
            <a:r>
              <a:rPr lang="en-US" dirty="0" err="1"/>
              <a:t>document.createElement</a:t>
            </a:r>
            <a:r>
              <a:rPr lang="en-US" dirty="0"/>
              <a:t>("input");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dugme.type</a:t>
            </a:r>
            <a:r>
              <a:rPr lang="en-US" dirty="0"/>
              <a:t> = "button";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dugme.value</a:t>
            </a:r>
            <a:r>
              <a:rPr lang="en-US" dirty="0"/>
              <a:t> = "</a:t>
            </a:r>
            <a:r>
              <a:rPr lang="en-US" dirty="0" err="1"/>
              <a:t>Dugme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dugme.onclick</a:t>
            </a:r>
            <a:r>
              <a:rPr lang="en-US" dirty="0"/>
              <a:t> = </a:t>
            </a:r>
            <a:r>
              <a:rPr lang="en-US" dirty="0" err="1"/>
              <a:t>klik</a:t>
            </a:r>
            <a:r>
              <a:rPr lang="en-US" dirty="0"/>
              <a:t>;   // </a:t>
            </a:r>
            <a:r>
              <a:rPr lang="en-US" dirty="0" err="1"/>
              <a:t>definišemo</a:t>
            </a:r>
            <a:r>
              <a:rPr lang="en-US" dirty="0"/>
              <a:t> event handler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document.body.appendChild</a:t>
            </a:r>
            <a:r>
              <a:rPr lang="en-US" dirty="0"/>
              <a:t>(</a:t>
            </a:r>
            <a:r>
              <a:rPr lang="en-US" dirty="0" err="1"/>
              <a:t>dugme</a:t>
            </a:r>
            <a:r>
              <a:rPr lang="en-US" dirty="0"/>
              <a:t>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function </a:t>
            </a:r>
            <a:r>
              <a:rPr lang="en-US" dirty="0" err="1"/>
              <a:t>klik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    {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blok.innerHTML</a:t>
            </a:r>
            <a:r>
              <a:rPr lang="en-US" dirty="0"/>
              <a:t> = "</a:t>
            </a:r>
            <a:r>
              <a:rPr lang="en-US" dirty="0" err="1"/>
              <a:t>Kliknuto</a:t>
            </a:r>
            <a:r>
              <a:rPr lang="en-US" dirty="0"/>
              <a:t>!";   // da li je </a:t>
            </a:r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vidljiv</a:t>
            </a:r>
            <a:r>
              <a:rPr lang="sr-Latn-RS" dirty="0"/>
              <a:t>a promenljiva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za</a:t>
            </a:r>
            <a:r>
              <a:rPr lang="sr-Latn-RS" dirty="0"/>
              <a:t>š</a:t>
            </a:r>
            <a:r>
              <a:rPr lang="en-US" dirty="0"/>
              <a:t>to?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dodaj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2920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6355-E0A6-4B36-9E6E-1D9FBA2F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Immediately Invoked Function Expression (IIFE)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A274-5B28-463A-9379-64CC1555E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336" y="2666999"/>
            <a:ext cx="11053664" cy="3976397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klasicna</a:t>
            </a:r>
            <a:r>
              <a:rPr lang="en-US" dirty="0"/>
              <a:t> f-ja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njen</a:t>
            </a:r>
            <a:r>
              <a:rPr lang="en-US" dirty="0"/>
              <a:t> </a:t>
            </a:r>
            <a:r>
              <a:rPr lang="en-US" dirty="0" err="1"/>
              <a:t>poziv</a:t>
            </a:r>
            <a:r>
              <a:rPr lang="en-US" dirty="0"/>
              <a:t>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deklaracije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function </a:t>
            </a:r>
            <a:r>
              <a:rPr lang="en-US" dirty="0" err="1"/>
              <a:t>prikazi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	alert("test");</a:t>
            </a:r>
          </a:p>
          <a:p>
            <a:pPr marL="0" indent="0">
              <a:buNone/>
            </a:pPr>
            <a:r>
              <a:rPr lang="en-US" dirty="0"/>
              <a:t>		};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prikazi</a:t>
            </a:r>
            <a:r>
              <a:rPr lang="en-US" dirty="0"/>
              <a:t>();//</a:t>
            </a:r>
            <a:r>
              <a:rPr lang="en-US" dirty="0" err="1"/>
              <a:t>odmah</a:t>
            </a:r>
            <a:r>
              <a:rPr lang="en-US" dirty="0"/>
              <a:t> je </a:t>
            </a:r>
            <a:r>
              <a:rPr lang="en-US" dirty="0" err="1"/>
              <a:t>pozvati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//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ifi</a:t>
            </a:r>
            <a:r>
              <a:rPr lang="en-US" dirty="0"/>
              <a:t> f-ja</a:t>
            </a:r>
          </a:p>
          <a:p>
            <a:pPr marL="0" indent="0">
              <a:buNone/>
            </a:pPr>
            <a:r>
              <a:rPr lang="en-US" dirty="0"/>
              <a:t>	(function </a:t>
            </a:r>
            <a:r>
              <a:rPr lang="en-US" dirty="0" err="1"/>
              <a:t>prikazi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	alert("test");</a:t>
            </a:r>
          </a:p>
          <a:p>
            <a:pPr marL="0" indent="0">
              <a:buNone/>
            </a:pPr>
            <a:r>
              <a:rPr lang="en-US" dirty="0"/>
              <a:t>		})(); </a:t>
            </a:r>
          </a:p>
        </p:txBody>
      </p:sp>
    </p:spTree>
    <p:extLst>
      <p:ext uri="{BB962C8B-B14F-4D97-AF65-F5344CB8AC3E}">
        <p14:creationId xmlns:p14="http://schemas.microsoft.com/office/powerpoint/2010/main" val="171024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DD02BBA166DC45A2E0D6A8CFD4248F" ma:contentTypeVersion="6" ma:contentTypeDescription="Create a new document." ma:contentTypeScope="" ma:versionID="c644db255060a8bbcbf234c5a59b550b">
  <xsd:schema xmlns:xsd="http://www.w3.org/2001/XMLSchema" xmlns:xs="http://www.w3.org/2001/XMLSchema" xmlns:p="http://schemas.microsoft.com/office/2006/metadata/properties" xmlns:ns2="e80b6503-0cbd-4259-b552-87ff7361c910" targetNamespace="http://schemas.microsoft.com/office/2006/metadata/properties" ma:root="true" ma:fieldsID="f7113f5ca06a883ac2e5dcae1605215c" ns2:_="">
    <xsd:import namespace="e80b6503-0cbd-4259-b552-87ff7361c9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b6503-0cbd-4259-b552-87ff7361c9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AF1A55-9653-496F-95D0-9225587119CD}"/>
</file>

<file path=customXml/itemProps2.xml><?xml version="1.0" encoding="utf-8"?>
<ds:datastoreItem xmlns:ds="http://schemas.openxmlformats.org/officeDocument/2006/customXml" ds:itemID="{E10A120E-A787-422D-9029-1D9F32E007F4}"/>
</file>

<file path=customXml/itemProps3.xml><?xml version="1.0" encoding="utf-8"?>
<ds:datastoreItem xmlns:ds="http://schemas.openxmlformats.org/officeDocument/2006/customXml" ds:itemID="{9DF70055-857A-47F3-9FB4-A07F09F0F0AE}"/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3153</TotalTime>
  <Words>1076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Parallax</vt:lpstr>
      <vt:lpstr>Web programiranje</vt:lpstr>
      <vt:lpstr>Callback funkcije </vt:lpstr>
      <vt:lpstr>PowerPoint Presentation</vt:lpstr>
      <vt:lpstr>Anonimne funkcije</vt:lpstr>
      <vt:lpstr>Anonimne funkcije - primeri</vt:lpstr>
      <vt:lpstr>Lambda funkcije - primeri</vt:lpstr>
      <vt:lpstr>Closure funkcije</vt:lpstr>
      <vt:lpstr>PowerPoint Presentation</vt:lpstr>
      <vt:lpstr>Immediately Invoked Function Expression (IIFE)</vt:lpstr>
      <vt:lpstr>Arrow funkcije</vt:lpstr>
      <vt:lpstr>map funkcija</vt:lpstr>
      <vt:lpstr>filter funkcija</vt:lpstr>
      <vt:lpstr>find funkcija</vt:lpstr>
      <vt:lpstr>reduce funkcija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programiranje</dc:title>
  <dc:creator>Dusan Djordjevic</dc:creator>
  <cp:lastModifiedBy>Marija Veljanovski</cp:lastModifiedBy>
  <cp:revision>69</cp:revision>
  <dcterms:created xsi:type="dcterms:W3CDTF">2019-09-01T22:06:07Z</dcterms:created>
  <dcterms:modified xsi:type="dcterms:W3CDTF">2020-11-18T09:00:34Z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0x010100BEDD02BBA166DC45A2E0D6A8CFD4248F</vt:lpwstr>
  </property>
</Properties>
</file>