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19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88" r:id="rId3"/>
    <p:sldId id="289" r:id="rId4"/>
    <p:sldId id="290" r:id="rId5"/>
    <p:sldId id="325" r:id="rId6"/>
    <p:sldId id="336" r:id="rId7"/>
    <p:sldId id="322" r:id="rId8"/>
    <p:sldId id="321" r:id="rId9"/>
    <p:sldId id="320" r:id="rId10"/>
    <p:sldId id="319" r:id="rId11"/>
    <p:sldId id="318" r:id="rId12"/>
    <p:sldId id="317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3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1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06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8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9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890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2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3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7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azure-data-studio/download?view=sql-server-201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editions-expr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437959"/>
            <a:ext cx="8574622" cy="2616199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7965" y="3146521"/>
            <a:ext cx="7245058" cy="1942715"/>
          </a:xfrm>
        </p:spPr>
        <p:txBody>
          <a:bodyPr>
            <a:normAutofit fontScale="77500" lnSpcReduction="20000"/>
          </a:bodyPr>
          <a:lstStyle/>
          <a:p>
            <a:r>
              <a:rPr lang="sr-Latn-RS" sz="5200" dirty="0"/>
              <a:t>ASP.NET </a:t>
            </a:r>
            <a:r>
              <a:rPr lang="sr-Latn-RS" sz="5200" dirty="0" smtClean="0"/>
              <a:t>Core, LINQ, EF</a:t>
            </a:r>
            <a:endParaRPr lang="sr-Latn-RS" sz="5200" dirty="0"/>
          </a:p>
          <a:p>
            <a:endParaRPr lang="sr-Latn-RS" dirty="0"/>
          </a:p>
          <a:p>
            <a:r>
              <a:rPr lang="en-US" dirty="0"/>
              <a:t>Dr Ivan </a:t>
            </a:r>
            <a:r>
              <a:rPr lang="en-US" dirty="0" err="1"/>
              <a:t>Petkovi</a:t>
            </a:r>
            <a:r>
              <a:rPr lang="sr-Latn-RS" dirty="0"/>
              <a:t>ć</a:t>
            </a:r>
            <a:endParaRPr lang="en-US" dirty="0"/>
          </a:p>
          <a:p>
            <a:r>
              <a:rPr lang="sr-Latn-RS" dirty="0"/>
              <a:t>Darko Puflović</a:t>
            </a:r>
          </a:p>
          <a:p>
            <a:r>
              <a:rPr lang="sr-Latn-RS" dirty="0"/>
              <a:t>Marija Veljanovski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3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77174"/>
          </a:xfrm>
        </p:spPr>
        <p:txBody>
          <a:bodyPr>
            <a:normAutofit fontScale="90000"/>
          </a:bodyPr>
          <a:lstStyle/>
          <a:p>
            <a:r>
              <a:rPr lang="sr-Latn-RS" dirty="0"/>
              <a:t>Startup.cs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77175"/>
            <a:ext cx="10018713" cy="6051430"/>
          </a:xfrm>
        </p:spPr>
        <p:txBody>
          <a:bodyPr>
            <a:normAutofit/>
          </a:bodyPr>
          <a:lstStyle/>
          <a:p>
            <a:r>
              <a:rPr lang="sr-Latn-RS" dirty="0"/>
              <a:t>Klasa Startup je već povezana u Program.cs po kreiranju programa, treba je još samo prilagoditi potrebama, a veći deo konfiguracije se nalazi u ovom fajlu</a:t>
            </a:r>
          </a:p>
          <a:p>
            <a:pPr lvl="1"/>
            <a:r>
              <a:rPr lang="sr-Latn-RS" dirty="0"/>
              <a:t>ConfigureServices metoda ima parametar services koji omogućava njihovo dodavanje po potrebi ukoliko će biti korišćeni na sajtu</a:t>
            </a:r>
          </a:p>
          <a:p>
            <a:pPr lvl="2"/>
            <a:r>
              <a:rPr lang="sr-Latn-RS" dirty="0"/>
              <a:t>AddMvc 			- za korišćenje MVC-a</a:t>
            </a:r>
          </a:p>
          <a:p>
            <a:pPr lvl="3"/>
            <a:r>
              <a:rPr lang="sr-Latn-RS" dirty="0"/>
              <a:t>Neophodno je dodati i </a:t>
            </a:r>
            <a:r>
              <a:rPr lang="en-US" dirty="0"/>
              <a:t>p =&gt; </a:t>
            </a:r>
            <a:r>
              <a:rPr lang="en-US" dirty="0" err="1"/>
              <a:t>p.EnableEndpointRouting</a:t>
            </a:r>
            <a:r>
              <a:rPr lang="en-US" dirty="0"/>
              <a:t> = false</a:t>
            </a:r>
            <a:r>
              <a:rPr lang="sr-Latn-RS" dirty="0"/>
              <a:t> kao parametar</a:t>
            </a:r>
          </a:p>
          <a:p>
            <a:pPr lvl="2"/>
            <a:r>
              <a:rPr lang="sr-Latn-RS" dirty="0"/>
              <a:t>AddSignalR		- SignalR podrška</a:t>
            </a:r>
          </a:p>
          <a:p>
            <a:pPr lvl="2"/>
            <a:r>
              <a:rPr lang="sr-Latn-RS" dirty="0"/>
              <a:t>AddAntiForgery 	- anti forgery token koji onemogućava cross domain pozive</a:t>
            </a:r>
          </a:p>
          <a:p>
            <a:pPr lvl="2"/>
            <a:r>
              <a:rPr lang="sr-Latn-RS" dirty="0"/>
              <a:t>AddAuthentication	- podrška autentifikaciji</a:t>
            </a:r>
          </a:p>
          <a:p>
            <a:pPr lvl="2"/>
            <a:r>
              <a:rPr lang="sr-Latn-RS" dirty="0"/>
              <a:t>AddAuthorization	- podrška autorizaciji</a:t>
            </a:r>
          </a:p>
          <a:p>
            <a:pPr lvl="2"/>
            <a:r>
              <a:rPr lang="sr-Latn-RS" dirty="0"/>
              <a:t>AddRazorPages 	- podrška za Razor stranice</a:t>
            </a:r>
          </a:p>
          <a:p>
            <a:pPr lvl="2"/>
            <a:r>
              <a:rPr lang="sr-Latn-RS" dirty="0"/>
              <a:t>I još mnogo toga...</a:t>
            </a:r>
          </a:p>
        </p:txBody>
      </p:sp>
    </p:spTree>
    <p:extLst>
      <p:ext uri="{BB962C8B-B14F-4D97-AF65-F5344CB8AC3E}">
        <p14:creationId xmlns:p14="http://schemas.microsoft.com/office/powerpoint/2010/main" val="370407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Startup.cs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78727"/>
            <a:ext cx="10018713" cy="3124201"/>
          </a:xfrm>
        </p:spPr>
        <p:txBody>
          <a:bodyPr/>
          <a:lstStyle/>
          <a:p>
            <a:r>
              <a:rPr lang="sr-Latn-RS" dirty="0"/>
              <a:t>Sve ove mogućnosti su bile skrivene u raznim konfiguracionim fajlovima u okviru ASP.NET-a, dok su u ASP.NET Core-u izdvojene i jako ih je jednostavno koristiti</a:t>
            </a:r>
          </a:p>
          <a:p>
            <a:r>
              <a:rPr lang="sr-Latn-RS" dirty="0"/>
              <a:t>Dodavanjem servisa, omogućava se njegovo korišćenje iz cele aplikacije, kako C# koda, tako i Razor stranica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9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08007"/>
          </a:xfrm>
        </p:spPr>
        <p:txBody>
          <a:bodyPr/>
          <a:lstStyle/>
          <a:p>
            <a:r>
              <a:rPr lang="sr-Latn-RS" dirty="0"/>
              <a:t>Startup.cs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733245"/>
            <a:ext cx="10990052" cy="6047117"/>
          </a:xfrm>
        </p:spPr>
        <p:txBody>
          <a:bodyPr/>
          <a:lstStyle/>
          <a:p>
            <a:r>
              <a:rPr lang="sr-Latn-RS" dirty="0"/>
              <a:t>Configure funkcija</a:t>
            </a:r>
          </a:p>
          <a:p>
            <a:pPr lvl="1"/>
            <a:r>
              <a:rPr lang="sr-Latn-RS" dirty="0"/>
              <a:t>U ovoj funkciji moguća su podešavanja vezana za pokretanje i debagiranje aplikacije, rutiranje stranica, kao i mnoga druga, naglasićemo neka:</a:t>
            </a:r>
          </a:p>
          <a:p>
            <a:pPr lvl="2"/>
            <a:r>
              <a:rPr lang="sr-Latn-RS" dirty="0"/>
              <a:t>env.IsDevelopment() 				- da li se radi o razvojnom okruženju ili ne</a:t>
            </a:r>
          </a:p>
          <a:p>
            <a:pPr lvl="2"/>
            <a:r>
              <a:rPr lang="en-US" dirty="0" err="1"/>
              <a:t>app.UseDeveloperExceptionPage</a:t>
            </a:r>
            <a:r>
              <a:rPr lang="en-US" dirty="0"/>
              <a:t>()</a:t>
            </a:r>
            <a:r>
              <a:rPr lang="sr-Latn-RS" dirty="0"/>
              <a:t> 		- prikazuje više debug informacija ukoliko dođe do greške</a:t>
            </a:r>
          </a:p>
          <a:p>
            <a:pPr lvl="2"/>
            <a:r>
              <a:rPr lang="sr-Latn-RS" dirty="0"/>
              <a:t>app.UseAuthentication()				- korišćenje autentifikacije</a:t>
            </a:r>
          </a:p>
          <a:p>
            <a:pPr lvl="2"/>
            <a:r>
              <a:rPr lang="sr-Latn-RS" dirty="0"/>
              <a:t>app.UseAuthorisation()				- korišćenje autorizacije</a:t>
            </a:r>
          </a:p>
          <a:p>
            <a:pPr lvl="2"/>
            <a:r>
              <a:rPr lang="sr-Latn-RS" dirty="0"/>
              <a:t>app.UseMvc() 						- korišćenje MVC-a</a:t>
            </a:r>
          </a:p>
          <a:p>
            <a:pPr lvl="2"/>
            <a:r>
              <a:rPr lang="sr-Latn-RS" dirty="0"/>
              <a:t>app.UseSignalR()					- korišćenje SignalR-a</a:t>
            </a:r>
          </a:p>
          <a:p>
            <a:pPr lvl="2"/>
            <a:r>
              <a:rPr lang="en-US" dirty="0" err="1"/>
              <a:t>app.UseStaticFiles</a:t>
            </a:r>
            <a:r>
              <a:rPr lang="en-US" dirty="0"/>
              <a:t>()</a:t>
            </a:r>
            <a:r>
              <a:rPr lang="sr-Latn-RS" dirty="0"/>
              <a:t>					- putanja do statičkih resursa</a:t>
            </a:r>
          </a:p>
          <a:p>
            <a:pPr lvl="2"/>
            <a:r>
              <a:rPr lang="sr-Latn-RS" dirty="0"/>
              <a:t>I mnoge druge...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3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LINQ je skraćenica od Language Integrated Query</a:t>
            </a:r>
          </a:p>
          <a:p>
            <a:r>
              <a:rPr lang="sr-Latn-RS" dirty="0"/>
              <a:t>Skup tehnologija za integraciju upita direktno u C#</a:t>
            </a:r>
          </a:p>
          <a:p>
            <a:r>
              <a:rPr lang="sr-Latn-RS" dirty="0"/>
              <a:t>String upiti su nesigurni, bez provere tipova, intellisense-a...</a:t>
            </a:r>
          </a:p>
          <a:p>
            <a:r>
              <a:rPr lang="sr-Latn-RS" dirty="0"/>
              <a:t>LINQ ima sve te mogućnosti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LINQ se može koristiti na različitim izvorima podataka</a:t>
            </a:r>
          </a:p>
          <a:p>
            <a:pPr lvl="1"/>
            <a:r>
              <a:rPr lang="sr-Latn-RS" dirty="0"/>
              <a:t>LINQ to SQL 		- upiti nad bazom podataka</a:t>
            </a:r>
          </a:p>
          <a:p>
            <a:pPr lvl="1"/>
            <a:r>
              <a:rPr lang="sr-Latn-RS" dirty="0"/>
              <a:t>LINQ to XML		- upiti nad XML izvorima</a:t>
            </a:r>
          </a:p>
          <a:p>
            <a:pPr lvl="1"/>
            <a:r>
              <a:rPr lang="sr-Latn-RS" dirty="0"/>
              <a:t>LINQ to Objects	- upiti nad bilo kojim objektom u .NET jeziku</a:t>
            </a:r>
          </a:p>
        </p:txBody>
      </p:sp>
    </p:spTree>
    <p:extLst>
      <p:ext uri="{BB962C8B-B14F-4D97-AF65-F5344CB8AC3E}">
        <p14:creationId xmlns:p14="http://schemas.microsoft.com/office/powerpoint/2010/main" val="294092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28932"/>
          </a:xfrm>
        </p:spPr>
        <p:txBody>
          <a:bodyPr/>
          <a:lstStyle/>
          <a:p>
            <a:r>
              <a:rPr lang="sr-Latn-RS" dirty="0"/>
              <a:t>LINQ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28932"/>
            <a:ext cx="10018713" cy="605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scores = new </a:t>
            </a:r>
            <a:r>
              <a:rPr lang="en-US" dirty="0" err="1"/>
              <a:t>int</a:t>
            </a:r>
            <a:r>
              <a:rPr lang="en-US" dirty="0"/>
              <a:t>[] { 97, 92, 81, 60 };</a:t>
            </a:r>
          </a:p>
          <a:p>
            <a:pPr marL="0" indent="0">
              <a:buNone/>
            </a:pPr>
            <a:r>
              <a:rPr lang="en-US" dirty="0"/>
              <a:t>// Define the query expression.</a:t>
            </a:r>
          </a:p>
          <a:p>
            <a:pPr marL="0" indent="0">
              <a:buNone/>
            </a:pP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scoreQuery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   from score in scores</a:t>
            </a:r>
          </a:p>
          <a:p>
            <a:pPr marL="0" indent="0">
              <a:buNone/>
            </a:pPr>
            <a:r>
              <a:rPr lang="en-US" dirty="0"/>
              <a:t>    where score &gt; 80</a:t>
            </a:r>
          </a:p>
          <a:p>
            <a:pPr marL="0" indent="0">
              <a:buNone/>
            </a:pPr>
            <a:r>
              <a:rPr lang="en-US" dirty="0"/>
              <a:t>    select score;</a:t>
            </a:r>
          </a:p>
          <a:p>
            <a:pPr marL="0" indent="0">
              <a:buNone/>
            </a:pPr>
            <a:r>
              <a:rPr lang="en-US" dirty="0"/>
              <a:t>// Execute the query.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scoreQuery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" ");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5639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69442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LINQ (isti primer)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21102"/>
            <a:ext cx="10018713" cy="62368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scores = new </a:t>
            </a:r>
            <a:r>
              <a:rPr lang="en-US" dirty="0" err="1"/>
              <a:t>int</a:t>
            </a:r>
            <a:r>
              <a:rPr lang="en-US" dirty="0"/>
              <a:t>[] { 97, 92, 81, 60 };</a:t>
            </a:r>
          </a:p>
          <a:p>
            <a:pPr marL="0" indent="0">
              <a:buNone/>
            </a:pPr>
            <a:r>
              <a:rPr lang="en-US" dirty="0"/>
              <a:t>// Define the query expression.</a:t>
            </a:r>
          </a:p>
          <a:p>
            <a:pPr marL="0" indent="0">
              <a:buNone/>
            </a:pP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scoreQuery</a:t>
            </a:r>
            <a:r>
              <a:rPr lang="en-US" dirty="0"/>
              <a:t> =</a:t>
            </a:r>
            <a:r>
              <a:rPr lang="sr-Latn-RS" dirty="0"/>
              <a:t> scores.Where(p =&gt; p &gt; 80);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dirty="0"/>
              <a:t>// Execute the query.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scoreQuery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" ");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0634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20306"/>
          </a:xfrm>
        </p:spPr>
        <p:txBody>
          <a:bodyPr/>
          <a:lstStyle/>
          <a:p>
            <a:r>
              <a:rPr lang="sr-Latn-RS" dirty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20306"/>
            <a:ext cx="10018713" cy="6137693"/>
          </a:xfrm>
        </p:spPr>
        <p:txBody>
          <a:bodyPr/>
          <a:lstStyle/>
          <a:p>
            <a:r>
              <a:rPr lang="sr-Latn-RS" dirty="0"/>
              <a:t>Korisne funkcije koje mogu da se koriste u okviru LINQ-a su:</a:t>
            </a:r>
          </a:p>
          <a:p>
            <a:pPr lvl="1"/>
            <a:r>
              <a:rPr lang="sr-Latn-RS" dirty="0"/>
              <a:t>Select (LINQ sintaksa: select) 		- slična map funkciji u JavaScript-u</a:t>
            </a:r>
          </a:p>
          <a:p>
            <a:pPr lvl="1"/>
            <a:r>
              <a:rPr lang="sr-Latn-RS" dirty="0"/>
              <a:t>Where (where)					- slična filter funkciji u JavaScript-u</a:t>
            </a:r>
          </a:p>
          <a:p>
            <a:pPr lvl="1"/>
            <a:r>
              <a:rPr lang="sr-Latn-RS" dirty="0"/>
              <a:t>Aggregate(seed, (p, q) =&gt;...)		- slična reduce funkciji</a:t>
            </a:r>
          </a:p>
          <a:p>
            <a:pPr lvl="1"/>
            <a:r>
              <a:rPr lang="sr-Latn-RS" dirty="0"/>
              <a:t>All								- da li svi elementi zadovoljavaju uslov</a:t>
            </a:r>
          </a:p>
          <a:p>
            <a:pPr lvl="1"/>
            <a:r>
              <a:rPr lang="sr-Latn-RS" dirty="0"/>
              <a:t>Any								- da li bilo koji element zadovoljava uslov</a:t>
            </a:r>
          </a:p>
          <a:p>
            <a:pPr lvl="1"/>
            <a:r>
              <a:rPr lang="sr-Latn-RS" dirty="0"/>
              <a:t>OrderBy (order by)					- sortira elemente (u zadati redosled)</a:t>
            </a:r>
          </a:p>
          <a:p>
            <a:pPr lvl="1"/>
            <a:r>
              <a:rPr lang="sr-Latn-RS" dirty="0"/>
              <a:t>Join (join)							- spaja više izvora</a:t>
            </a:r>
          </a:p>
          <a:p>
            <a:pPr lvl="1"/>
            <a:r>
              <a:rPr lang="sr-Latn-RS" dirty="0"/>
              <a:t>Contains							- proverava da li elementi sadrže zadati element</a:t>
            </a:r>
          </a:p>
          <a:p>
            <a:pPr lvl="1"/>
            <a:r>
              <a:rPr lang="sr-Latn-RS" dirty="0"/>
              <a:t>Average, Sum, Max, Min			- matematičke funkcije</a:t>
            </a:r>
          </a:p>
          <a:p>
            <a:pPr lvl="1"/>
            <a:r>
              <a:rPr lang="sr-Latn-RS" dirty="0"/>
              <a:t>Distinct, Union, Intersect, Except 	- funkcije za rad sa skupovima</a:t>
            </a:r>
          </a:p>
          <a:p>
            <a:pPr lvl="1"/>
            <a:r>
              <a:rPr lang="sr-Latn-RS" dirty="0"/>
              <a:t>Skip, Take, Single, First, Last, ElementAt...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1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C# klase za prihvatanje podataka iz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Tabele u bazi podataka sadrže podatke koji se ne mogu direktno konzumirati iz C# aplikacije</a:t>
            </a:r>
          </a:p>
          <a:p>
            <a:r>
              <a:rPr lang="sr-Latn-RS" dirty="0"/>
              <a:t>Da bi se olakšao pristup pojedinim kolonama i vrstama, moguće je kreirati klase, koje odgovaraju podacima u bazi</a:t>
            </a:r>
          </a:p>
          <a:p>
            <a:r>
              <a:rPr lang="sr-Latn-RS" dirty="0"/>
              <a:t>Nakon kreiranja, kolekcije mogu da se koriste za prikupljanje podataka iz baze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7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73153"/>
            <a:ext cx="10018713" cy="722376"/>
          </a:xfrm>
        </p:spPr>
        <p:txBody>
          <a:bodyPr/>
          <a:lstStyle/>
          <a:p>
            <a:r>
              <a:rPr lang="sr-Latn-RS" dirty="0"/>
              <a:t>Klase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95529"/>
            <a:ext cx="10018713" cy="5998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Author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AuthorId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string </a:t>
            </a:r>
            <a:r>
              <a:rPr lang="en-US" dirty="0" err="1"/>
              <a:t>LastName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List&lt;Book&gt; Titles { get; set; } = new List&lt;Book&gt;();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class Book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BookId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string Title { get; set; }</a:t>
            </a:r>
          </a:p>
          <a:p>
            <a:pPr marL="0" indent="0">
              <a:buNone/>
            </a:pPr>
            <a:r>
              <a:rPr lang="en-US" dirty="0"/>
              <a:t>        public Author </a:t>
            </a:r>
            <a:r>
              <a:rPr lang="en-US" dirty="0" err="1"/>
              <a:t>Author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19" y="726872"/>
            <a:ext cx="3542857" cy="18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02" y="4271093"/>
            <a:ext cx="5047619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94136"/>
            <a:ext cx="10018713" cy="3124201"/>
          </a:xfrm>
        </p:spPr>
        <p:txBody>
          <a:bodyPr/>
          <a:lstStyle/>
          <a:p>
            <a:r>
              <a:rPr lang="sr-Latn-RS" dirty="0"/>
              <a:t>Višeplatformski framework otvorenog koda za kreiranje modernih web aplikacija</a:t>
            </a:r>
          </a:p>
          <a:p>
            <a:r>
              <a:rPr lang="sr-Latn-RS" dirty="0"/>
              <a:t>Redizajn ASP.NET 4.x framework-a</a:t>
            </a:r>
          </a:p>
          <a:p>
            <a:pPr lvl="1"/>
            <a:r>
              <a:rPr lang="sr-Latn-RS" dirty="0"/>
              <a:t>Olakšanja u podešavanju, modularnost, manje koda</a:t>
            </a:r>
          </a:p>
          <a:p>
            <a:pPr lvl="1"/>
            <a:r>
              <a:rPr lang="sr-Latn-RS" dirty="0"/>
              <a:t>Brzina</a:t>
            </a:r>
          </a:p>
          <a:p>
            <a:pPr lvl="1"/>
            <a:r>
              <a:rPr lang="sr-Latn-RS" dirty="0"/>
              <a:t>Integracija sa različitim web serverima (Kastrel, IIS, nginx, Apache, Docker, HTTP.sys)</a:t>
            </a:r>
          </a:p>
        </p:txBody>
      </p:sp>
    </p:spTree>
    <p:extLst>
      <p:ext uri="{BB962C8B-B14F-4D97-AF65-F5344CB8AC3E}">
        <p14:creationId xmlns:p14="http://schemas.microsoft.com/office/powerpoint/2010/main" val="36797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Entity framework (EF) je ORM (Object-Relational Mapping) framework, koji omogućava programerima da rade sa podacima koristeći objekte, bez fokusa na samoj bazi podataka</a:t>
            </a:r>
          </a:p>
          <a:p>
            <a:r>
              <a:rPr lang="sr-Latn-RS" dirty="0"/>
              <a:t>Eliminiše potrebu za pisanjem SQL koda za pristup podacima iz baze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6232"/>
            <a:ext cx="10018713" cy="4892039"/>
          </a:xfrm>
        </p:spPr>
        <p:txBody>
          <a:bodyPr>
            <a:normAutofit/>
          </a:bodyPr>
          <a:lstStyle/>
          <a:p>
            <a:r>
              <a:rPr lang="sr-Latn-RS" dirty="0"/>
              <a:t>Entity framework Core je open-source, cross-platform, proširiva verzija EF koja se izvršava na .NET Core platformi</a:t>
            </a:r>
          </a:p>
          <a:p>
            <a:r>
              <a:rPr lang="sr-Latn-RS" dirty="0"/>
              <a:t>Ima podršku za veliki broj baza:</a:t>
            </a:r>
          </a:p>
          <a:p>
            <a:pPr lvl="1"/>
            <a:r>
              <a:rPr lang="sr-Latn-RS" dirty="0"/>
              <a:t>SQL Server</a:t>
            </a:r>
          </a:p>
          <a:p>
            <a:pPr lvl="1"/>
            <a:r>
              <a:rPr lang="sr-Latn-RS" dirty="0"/>
              <a:t>Sqlite</a:t>
            </a:r>
          </a:p>
          <a:p>
            <a:pPr lvl="1"/>
            <a:r>
              <a:rPr lang="sr-Latn-RS" dirty="0"/>
              <a:t>InMemory</a:t>
            </a:r>
          </a:p>
          <a:p>
            <a:pPr lvl="1"/>
            <a:r>
              <a:rPr lang="sr-Latn-RS" dirty="0"/>
              <a:t>Cosmos</a:t>
            </a:r>
          </a:p>
          <a:p>
            <a:pPr lvl="1"/>
            <a:r>
              <a:rPr lang="sr-Latn-RS" dirty="0"/>
              <a:t>PostgreSQL</a:t>
            </a:r>
          </a:p>
          <a:p>
            <a:pPr lvl="1"/>
            <a:r>
              <a:rPr lang="sr-Latn-RS" dirty="0"/>
              <a:t>MySQL</a:t>
            </a:r>
          </a:p>
          <a:p>
            <a:pPr lvl="1"/>
            <a:r>
              <a:rPr lang="sr-Latn-RS" dirty="0"/>
              <a:t>I druge</a:t>
            </a:r>
          </a:p>
        </p:txBody>
      </p:sp>
    </p:spTree>
    <p:extLst>
      <p:ext uri="{BB962C8B-B14F-4D97-AF65-F5344CB8AC3E}">
        <p14:creationId xmlns:p14="http://schemas.microsoft.com/office/powerpoint/2010/main" val="12034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37945"/>
            <a:ext cx="10018713" cy="4937760"/>
          </a:xfrm>
        </p:spPr>
        <p:txBody>
          <a:bodyPr/>
          <a:lstStyle/>
          <a:p>
            <a:r>
              <a:rPr lang="sr-Latn-RS" dirty="0"/>
              <a:t>Model se sastoji od Klasa koje odgovaraju podacima u bazi podataka i jedne zasebne klase, koja predstavlja kontekst</a:t>
            </a:r>
          </a:p>
          <a:p>
            <a:r>
              <a:rPr lang="sr-Latn-RS" dirty="0"/>
              <a:t>Klasa koja se koristi za kontekst mora da nasleđuje klasu </a:t>
            </a:r>
            <a:r>
              <a:rPr lang="en-US" dirty="0" err="1"/>
              <a:t>DbContext</a:t>
            </a:r>
            <a:r>
              <a:rPr lang="sr-Latn-RS" dirty="0"/>
              <a:t>.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Microsoft.EntityFrameworkCore</a:t>
            </a:r>
            <a:r>
              <a:rPr lang="en-US" dirty="0"/>
              <a:t>;</a:t>
            </a:r>
            <a:endParaRPr lang="sr-Latn-RS" dirty="0"/>
          </a:p>
          <a:p>
            <a:r>
              <a:rPr lang="sr-Latn-RS" dirty="0"/>
              <a:t>Svaka tabela u bazi u ovoj klasi treba da ima odgovarajući property, koji čuva kolekciju koju je baza vratila: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DbSet</a:t>
            </a:r>
            <a:r>
              <a:rPr lang="en-US" dirty="0"/>
              <a:t>&lt;</a:t>
            </a:r>
            <a:r>
              <a:rPr lang="sr-Latn-RS" dirty="0"/>
              <a:t>Student</a:t>
            </a:r>
            <a:r>
              <a:rPr lang="en-US" dirty="0"/>
              <a:t>&gt; </a:t>
            </a:r>
            <a:r>
              <a:rPr lang="sr-Latn-RS" dirty="0"/>
              <a:t>Studenti</a:t>
            </a:r>
            <a:r>
              <a:rPr lang="en-US" dirty="0"/>
              <a:t> { get; set; }</a:t>
            </a:r>
            <a:endParaRPr lang="sr-Latn-RS" dirty="0"/>
          </a:p>
          <a:p>
            <a:r>
              <a:rPr lang="sr-Latn-RS" dirty="0"/>
              <a:t>Treba da ima i metodu </a:t>
            </a:r>
            <a:r>
              <a:rPr lang="sr-Latn-RS" i="1" dirty="0"/>
              <a:t>OnConfiguring </a:t>
            </a:r>
            <a:r>
              <a:rPr lang="sr-Latn-RS" dirty="0"/>
              <a:t>u kojoj se podešava connection string na bazu podataka koja će da se koristi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17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04088"/>
          </a:xfrm>
        </p:spPr>
        <p:txBody>
          <a:bodyPr/>
          <a:lstStyle/>
          <a:p>
            <a:r>
              <a:rPr lang="sr-Latn-RS" dirty="0"/>
              <a:t>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03504"/>
            <a:ext cx="10018713" cy="6254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Microsoft.EntityFrameworkCore</a:t>
            </a:r>
            <a:r>
              <a:rPr lang="en-US" dirty="0"/>
              <a:t>;</a:t>
            </a:r>
            <a:endParaRPr lang="sr-Latn-RS" dirty="0"/>
          </a:p>
          <a:p>
            <a:r>
              <a:rPr lang="en-US" dirty="0"/>
              <a:t>namespace Intro</a:t>
            </a:r>
            <a:endParaRPr lang="sr-Latn-RS" dirty="0"/>
          </a:p>
          <a:p>
            <a:r>
              <a:rPr lang="sr-Latn-RS" dirty="0"/>
              <a:t>{</a:t>
            </a:r>
          </a:p>
          <a:p>
            <a:r>
              <a:rPr lang="sr-Latn-RS" dirty="0"/>
              <a:t>    public class FacultyContext : DbContext</a:t>
            </a:r>
          </a:p>
          <a:p>
            <a:r>
              <a:rPr lang="sr-Latn-RS" dirty="0"/>
              <a:t>    {</a:t>
            </a:r>
          </a:p>
          <a:p>
            <a:r>
              <a:rPr lang="sr-Latn-RS" dirty="0"/>
              <a:t>        public DbSet&lt;Student&gt; Students { get; set; }</a:t>
            </a:r>
          </a:p>
          <a:p>
            <a:r>
              <a:rPr lang="sr-Latn-RS" dirty="0"/>
              <a:t>        </a:t>
            </a:r>
            <a:r>
              <a:rPr lang="en-US" dirty="0"/>
              <a:t>protected override void </a:t>
            </a:r>
            <a:r>
              <a:rPr lang="en-US" dirty="0" err="1"/>
              <a:t>OnConfiguring</a:t>
            </a:r>
            <a:r>
              <a:rPr lang="en-US" dirty="0"/>
              <a:t>(</a:t>
            </a:r>
            <a:r>
              <a:rPr lang="en-US" dirty="0" err="1"/>
              <a:t>DbContextOptionsBuilder</a:t>
            </a:r>
            <a:r>
              <a:rPr lang="en-US" dirty="0"/>
              <a:t> </a:t>
            </a:r>
            <a:r>
              <a:rPr lang="en-US" dirty="0" err="1"/>
              <a:t>optionsBuilder</a:t>
            </a:r>
            <a:r>
              <a:rPr lang="en-US" dirty="0"/>
              <a:t>)</a:t>
            </a:r>
            <a:endParaRPr lang="sr-Latn-RS" dirty="0"/>
          </a:p>
          <a:p>
            <a:r>
              <a:rPr lang="sr-Latn-RS" dirty="0"/>
              <a:t>        {</a:t>
            </a:r>
          </a:p>
          <a:p>
            <a:r>
              <a:rPr lang="sr-Latn-RS" dirty="0"/>
              <a:t>            </a:t>
            </a:r>
            <a:r>
              <a:rPr lang="en-US" dirty="0" err="1"/>
              <a:t>optionsBuilder.UseSqlServer</a:t>
            </a:r>
            <a:r>
              <a:rPr lang="en-US" dirty="0"/>
              <a:t>(</a:t>
            </a:r>
          </a:p>
          <a:p>
            <a:r>
              <a:rPr lang="en-US" dirty="0"/>
              <a:t>                @"Server=(</a:t>
            </a:r>
            <a:r>
              <a:rPr lang="en-US" dirty="0" err="1"/>
              <a:t>localdb</a:t>
            </a:r>
            <a:r>
              <a:rPr lang="en-US" dirty="0"/>
              <a:t>)\</a:t>
            </a:r>
            <a:r>
              <a:rPr lang="en-US" dirty="0" err="1"/>
              <a:t>mssqllocaldb;Database</a:t>
            </a:r>
            <a:r>
              <a:rPr lang="en-US" dirty="0"/>
              <a:t>=</a:t>
            </a:r>
            <a:r>
              <a:rPr lang="sr-Latn-RS" dirty="0"/>
              <a:t>Studenti</a:t>
            </a:r>
            <a:r>
              <a:rPr lang="en-US" dirty="0"/>
              <a:t>;Integrated Security=True");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            }</a:t>
            </a:r>
          </a:p>
          <a:p>
            <a:r>
              <a:rPr lang="sr-Latn-RS" dirty="0"/>
              <a:t>    }</a:t>
            </a:r>
          </a:p>
          <a:p>
            <a:r>
              <a:rPr lang="sr-Latn-R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82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5836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Klase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58368"/>
            <a:ext cx="10018713" cy="6199631"/>
          </a:xfrm>
        </p:spPr>
        <p:txBody>
          <a:bodyPr/>
          <a:lstStyle/>
          <a:p>
            <a:r>
              <a:rPr lang="en-US" dirty="0"/>
              <a:t>public class </a:t>
            </a:r>
            <a:r>
              <a:rPr lang="sr-Latn-RS" dirty="0"/>
              <a:t>Student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sr-Latn-RS" dirty="0"/>
              <a:t>Indeks</a:t>
            </a:r>
            <a:r>
              <a:rPr lang="en-US" dirty="0"/>
              <a:t>{ get; set; }</a:t>
            </a:r>
          </a:p>
          <a:p>
            <a:r>
              <a:rPr lang="en-US" dirty="0"/>
              <a:t>        public string </a:t>
            </a:r>
            <a:r>
              <a:rPr lang="sr-Latn-RS" dirty="0"/>
              <a:t>Ime</a:t>
            </a:r>
            <a:r>
              <a:rPr lang="en-US" dirty="0"/>
              <a:t>{ get; set; }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sr-Latn-RS" dirty="0"/>
              <a:t>Ocena</a:t>
            </a:r>
            <a:r>
              <a:rPr lang="en-US" dirty="0"/>
              <a:t>{ get; set; }</a:t>
            </a:r>
            <a:endParaRPr lang="sr-Latn-RS" dirty="0"/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50178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LINQ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62401"/>
          </a:xfrm>
        </p:spPr>
        <p:txBody>
          <a:bodyPr>
            <a:normAutofit/>
          </a:bodyPr>
          <a:lstStyle/>
          <a:p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sr-Latn-RS" dirty="0"/>
              <a:t>Faculty</a:t>
            </a:r>
            <a:r>
              <a:rPr lang="en-US" dirty="0"/>
              <a:t>Context())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sr-Latn-RS" dirty="0"/>
              <a:t>students</a:t>
            </a:r>
            <a:r>
              <a:rPr lang="en-US" dirty="0"/>
              <a:t> = db.</a:t>
            </a:r>
            <a:r>
              <a:rPr lang="sr-Latn-RS" dirty="0"/>
              <a:t>Students</a:t>
            </a:r>
            <a:endParaRPr lang="en-US" dirty="0"/>
          </a:p>
          <a:p>
            <a:r>
              <a:rPr lang="en-US" dirty="0"/>
              <a:t>        .Where(b =&gt; b.</a:t>
            </a:r>
            <a:r>
              <a:rPr lang="sr-Latn-RS" dirty="0"/>
              <a:t>Indeks</a:t>
            </a:r>
            <a:r>
              <a:rPr lang="en-US" dirty="0"/>
              <a:t> &gt; </a:t>
            </a:r>
            <a:r>
              <a:rPr lang="sr-Latn-RS" dirty="0"/>
              <a:t>12000</a:t>
            </a:r>
            <a:r>
              <a:rPr lang="en-US" dirty="0"/>
              <a:t>)</a:t>
            </a:r>
          </a:p>
          <a:p>
            <a:r>
              <a:rPr lang="en-US" dirty="0"/>
              <a:t>        .</a:t>
            </a:r>
            <a:r>
              <a:rPr lang="en-US" dirty="0" err="1"/>
              <a:t>OrderBy</a:t>
            </a:r>
            <a:r>
              <a:rPr lang="en-US" dirty="0"/>
              <a:t>(b =&gt; b.</a:t>
            </a:r>
            <a:r>
              <a:rPr lang="sr-Latn-RS" dirty="0"/>
              <a:t>Ime</a:t>
            </a:r>
            <a:r>
              <a:rPr lang="en-US" dirty="0"/>
              <a:t>)</a:t>
            </a:r>
          </a:p>
          <a:p>
            <a:r>
              <a:rPr lang="en-US" dirty="0"/>
              <a:t>    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09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746759"/>
          </a:xfrm>
        </p:spPr>
        <p:txBody>
          <a:bodyPr/>
          <a:lstStyle/>
          <a:p>
            <a:r>
              <a:rPr lang="sr-Latn-RS" dirty="0"/>
              <a:t>Atributi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746758"/>
            <a:ext cx="10018713" cy="6111241"/>
          </a:xfrm>
        </p:spPr>
        <p:txBody>
          <a:bodyPr/>
          <a:lstStyle/>
          <a:p>
            <a:r>
              <a:rPr lang="sr-Latn-RS" dirty="0"/>
              <a:t>Property koji predstavlja kolonu u bazi podataka koja je ključ treba da ima [Key] atribut</a:t>
            </a:r>
          </a:p>
          <a:p>
            <a:r>
              <a:rPr lang="sr-Latn-RS" dirty="0"/>
              <a:t>[ForeignKey(name string)]  za strani ključ</a:t>
            </a:r>
          </a:p>
          <a:p>
            <a:r>
              <a:rPr lang="en-US" dirty="0"/>
              <a:t>[Column (string name, Properties:[Order = </a:t>
            </a:r>
            <a:r>
              <a:rPr lang="en-US" dirty="0" err="1"/>
              <a:t>int</a:t>
            </a:r>
            <a:r>
              <a:rPr lang="en-US" dirty="0"/>
              <a:t>],[</a:t>
            </a:r>
            <a:r>
              <a:rPr lang="en-US" dirty="0" err="1"/>
              <a:t>TypeName</a:t>
            </a:r>
            <a:r>
              <a:rPr lang="en-US" dirty="0"/>
              <a:t> = string])</a:t>
            </a:r>
            <a:r>
              <a:rPr lang="sr-Latn-RS" dirty="0"/>
              <a:t> za kolo</a:t>
            </a:r>
            <a:r>
              <a:rPr lang="en-US" dirty="0"/>
              <a:t>n</a:t>
            </a:r>
            <a:r>
              <a:rPr lang="sr-Latn-RS" dirty="0"/>
              <a:t>e</a:t>
            </a:r>
          </a:p>
          <a:p>
            <a:r>
              <a:rPr lang="en-US" dirty="0"/>
              <a:t>[Table(string name, Properties:[Schema = string])</a:t>
            </a:r>
            <a:r>
              <a:rPr lang="sr-Latn-RS" dirty="0"/>
              <a:t> za tabelu</a:t>
            </a:r>
          </a:p>
          <a:p>
            <a:r>
              <a:rPr lang="en-US" dirty="0"/>
              <a:t>[</a:t>
            </a:r>
            <a:r>
              <a:rPr lang="en-US" dirty="0" err="1"/>
              <a:t>NotMapped</a:t>
            </a:r>
            <a:r>
              <a:rPr lang="en-US" dirty="0"/>
              <a:t>()]</a:t>
            </a:r>
            <a:r>
              <a:rPr lang="sr-Latn-RS" dirty="0"/>
              <a:t> za one koji ne treba da se mapiraju</a:t>
            </a:r>
          </a:p>
          <a:p>
            <a:r>
              <a:rPr lang="en-US" dirty="0"/>
              <a:t>[Required]</a:t>
            </a:r>
            <a:r>
              <a:rPr lang="sr-Latn-RS" dirty="0"/>
              <a:t>  NOT NULL</a:t>
            </a:r>
          </a:p>
          <a:p>
            <a:r>
              <a:rPr lang="en-US" dirty="0"/>
              <a:t>[</a:t>
            </a:r>
            <a:r>
              <a:rPr lang="en-US" dirty="0" err="1"/>
              <a:t>MaxLength</a:t>
            </a:r>
            <a:r>
              <a:rPr lang="en-US" dirty="0"/>
              <a:t>(50)]</a:t>
            </a:r>
            <a:r>
              <a:rPr lang="sr-Latn-RS" dirty="0"/>
              <a:t>  maksimalna dužina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1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Azure Data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Instalacija Azure Data Studio-a može da se pronađe na sledećem sajtu:</a:t>
            </a:r>
          </a:p>
          <a:p>
            <a:r>
              <a:rPr lang="en-US" dirty="0">
                <a:hlinkClick r:id="rId2"/>
              </a:rPr>
              <a:t>https://docs.microsoft.com/en-us/sql/azure-data-studio/download?view=sql-server-2017</a:t>
            </a:r>
            <a:r>
              <a:rPr lang="sr-Latn-R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19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LocalDB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Instalacija za LocalDB 2017 može da se pronađe na sledećem linku:</a:t>
            </a:r>
          </a:p>
          <a:p>
            <a:r>
              <a:rPr lang="en-US" dirty="0">
                <a:hlinkClick r:id="rId2"/>
              </a:rPr>
              <a:t>https://www.microsoft.com/en-us/sql-server/sql-server-editions-express</a:t>
            </a:r>
            <a:r>
              <a:rPr lang="sr-Latn-R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94137"/>
            <a:ext cx="10018713" cy="3526767"/>
          </a:xfrm>
        </p:spPr>
        <p:txBody>
          <a:bodyPr/>
          <a:lstStyle/>
          <a:p>
            <a:r>
              <a:rPr lang="sr-Latn-RS" dirty="0"/>
              <a:t>Postoji ASP.NET Core koji se izvršava na .NET Framework-u i onaj koji se izvršava na .NET Core framework-u</a:t>
            </a:r>
          </a:p>
          <a:p>
            <a:pPr lvl="1"/>
            <a:r>
              <a:rPr lang="sr-Latn-RS" dirty="0"/>
              <a:t>.NET Framework nije cross-platform, tako da takve aplikacije mogu da se izvršavaju samo na windows računarima</a:t>
            </a:r>
          </a:p>
          <a:p>
            <a:pPr lvl="1"/>
            <a:r>
              <a:rPr lang="sr-Latn-RS" dirty="0"/>
              <a:t>.NET Core jeste cross-platform i aplikacije koje ga koriste mogu da se hostuju na bilo kom računaru koji ima .NET Core odgovarajuće verzije instaliran na sebi</a:t>
            </a:r>
          </a:p>
          <a:p>
            <a:pPr lvl="1"/>
            <a:r>
              <a:rPr lang="sr-Latn-RS" dirty="0"/>
              <a:t>Verzija koja se izvršava na .NET Core-u je optimizovanija i pruža neke mogućnosti koje ne mogu da se nađu na .NET Framework verziji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35" y="0"/>
            <a:ext cx="10018713" cy="832104"/>
          </a:xfrm>
        </p:spPr>
        <p:txBody>
          <a:bodyPr/>
          <a:lstStyle/>
          <a:p>
            <a:r>
              <a:rPr lang="sr-Latn-RS" dirty="0"/>
              <a:t>Instalacija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42" y="902208"/>
            <a:ext cx="7348422" cy="5817502"/>
          </a:xfrm>
        </p:spPr>
      </p:pic>
    </p:spTree>
    <p:extLst>
      <p:ext uri="{BB962C8B-B14F-4D97-AF65-F5344CB8AC3E}">
        <p14:creationId xmlns:p14="http://schemas.microsoft.com/office/powerpoint/2010/main" val="873463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50" y="0"/>
            <a:ext cx="8601521" cy="6818889"/>
          </a:xfrm>
        </p:spPr>
      </p:pic>
      <p:sp>
        <p:nvSpPr>
          <p:cNvPr id="5" name="Right Arrow 4"/>
          <p:cNvSpPr/>
          <p:nvPr/>
        </p:nvSpPr>
        <p:spPr>
          <a:xfrm>
            <a:off x="1484311" y="35478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SQL LocalDB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Nakon instalacije, moguće je pristupiti putem komandne linije, komanda: sqllocaldb ili preko Azure Data Studio-a</a:t>
            </a:r>
          </a:p>
          <a:p>
            <a:r>
              <a:rPr lang="sr-Latn-RS" dirty="0"/>
              <a:t>Ukoliko nije kreirana nova baza, connection string treba da je:</a:t>
            </a:r>
          </a:p>
          <a:p>
            <a:r>
              <a:rPr lang="sr-Latn-RS" dirty="0"/>
              <a:t>(localdb)\MSSQLLocalDB, baza treba da je master ili model i koristi se Windows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01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Azure Data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68751"/>
            <a:ext cx="10018713" cy="3124201"/>
          </a:xfrm>
        </p:spPr>
        <p:txBody>
          <a:bodyPr/>
          <a:lstStyle/>
          <a:p>
            <a:r>
              <a:rPr lang="sr-Latn-RS" dirty="0"/>
              <a:t>U Connections prozoru moguće je pronaći Servers, a u njemu konekciju, a dublje u stablu i bazu, tabele i kolone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91" t="4278" r="72226" b="31823"/>
          <a:stretch/>
        </p:blipFill>
        <p:spPr>
          <a:xfrm>
            <a:off x="9375648" y="0"/>
            <a:ext cx="281635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5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Azure Data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Desnim klikom na odgovarajuću bazu, otvara se meni, u kome postoji opcija Manage (otvara podešavanja baze), ali i New Query koji otvara prozor u kome je moguće kucati SQL kod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14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EF 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55" y="1977429"/>
            <a:ext cx="7819687" cy="4194771"/>
          </a:xfrm>
        </p:spPr>
      </p:pic>
    </p:spTree>
    <p:extLst>
      <p:ext uri="{BB962C8B-B14F-4D97-AF65-F5344CB8AC3E}">
        <p14:creationId xmlns:p14="http://schemas.microsoft.com/office/powerpoint/2010/main" val="864513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9384"/>
            <a:ext cx="10018713" cy="4809743"/>
          </a:xfrm>
        </p:spPr>
        <p:txBody>
          <a:bodyPr>
            <a:normAutofit/>
          </a:bodyPr>
          <a:lstStyle/>
          <a:p>
            <a:r>
              <a:rPr lang="sr-Latn-RS" dirty="0"/>
              <a:t>Postoji više načina da se postavi connection string</a:t>
            </a:r>
          </a:p>
          <a:p>
            <a:r>
              <a:rPr lang="sr-Latn-RS" dirty="0"/>
              <a:t>Web.config ili App.config</a:t>
            </a:r>
          </a:p>
          <a:p>
            <a:pPr lvl="1"/>
            <a:r>
              <a:rPr lang="en-US" dirty="0"/>
              <a:t>&lt;?xml version="1.0" encoding="utf-8"?&gt;</a:t>
            </a:r>
          </a:p>
          <a:p>
            <a:pPr lvl="1"/>
            <a:r>
              <a:rPr lang="en-US" dirty="0"/>
              <a:t>&lt;configuration&gt;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&lt;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&lt;add name="</a:t>
            </a:r>
            <a:r>
              <a:rPr lang="en-US" dirty="0" err="1"/>
              <a:t>BloggingDatabase</a:t>
            </a:r>
            <a:r>
              <a:rPr lang="en-US" dirty="0"/>
              <a:t>" </a:t>
            </a:r>
            <a:r>
              <a:rPr lang="en-US" dirty="0" err="1"/>
              <a:t>connectionString</a:t>
            </a:r>
            <a:r>
              <a:rPr lang="en-US" dirty="0"/>
              <a:t>="Server=(</a:t>
            </a:r>
            <a:r>
              <a:rPr lang="en-US" dirty="0" err="1"/>
              <a:t>localdb</a:t>
            </a:r>
            <a:r>
              <a:rPr lang="en-US" dirty="0"/>
              <a:t>)\</a:t>
            </a:r>
            <a:r>
              <a:rPr lang="en-US" dirty="0" err="1"/>
              <a:t>mssqllocaldb</a:t>
            </a:r>
            <a:r>
              <a:rPr lang="en-US" dirty="0"/>
              <a:t>; Database=Blogging; </a:t>
            </a:r>
            <a:r>
              <a:rPr lang="en-US" dirty="0" err="1"/>
              <a:t>Trusted_Connection</a:t>
            </a:r>
            <a:r>
              <a:rPr lang="en-US" dirty="0"/>
              <a:t>=True;" /&gt;</a:t>
            </a:r>
          </a:p>
          <a:p>
            <a:pPr lvl="1"/>
            <a:r>
              <a:rPr lang="en-US" dirty="0"/>
              <a:t>  &lt;/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200326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Korišćenje connection string-a iz konfiguracionog fajla se vrši na sledeći način:</a:t>
            </a:r>
          </a:p>
          <a:p>
            <a:pPr lvl="1"/>
            <a:r>
              <a:rPr lang="en-US" dirty="0" err="1"/>
              <a:t>optionsBuilder.UseSqlServer</a:t>
            </a:r>
            <a:r>
              <a:rPr lang="en-US" dirty="0"/>
              <a:t>(</a:t>
            </a:r>
            <a:r>
              <a:rPr lang="en-US" dirty="0" err="1"/>
              <a:t>ConfigurationManager.ConnectionStrings</a:t>
            </a:r>
            <a:r>
              <a:rPr lang="en-US" dirty="0"/>
              <a:t>["</a:t>
            </a:r>
            <a:r>
              <a:rPr lang="en-US" dirty="0" err="1"/>
              <a:t>BloggingDatabase</a:t>
            </a:r>
            <a:r>
              <a:rPr lang="en-US" dirty="0"/>
              <a:t>"].</a:t>
            </a:r>
            <a:r>
              <a:rPr lang="en-US" dirty="0" err="1"/>
              <a:t>ConnectionString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9221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7089"/>
            <a:ext cx="10018713" cy="4946904"/>
          </a:xfrm>
        </p:spPr>
        <p:txBody>
          <a:bodyPr>
            <a:normAutofit/>
          </a:bodyPr>
          <a:lstStyle/>
          <a:p>
            <a:r>
              <a:rPr lang="sr-Latn-RS" dirty="0"/>
              <a:t>Ukoliko je projekat koji se koristi ASP.NET Core projekat, postoji i konfiguracioni fajl appsettings.json (ukoliko ne postoji, treba ga kreirati) i u njemu se može zadati connection string: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"</a:t>
            </a:r>
            <a:r>
              <a:rPr lang="en-US" dirty="0" err="1"/>
              <a:t>ConnectionStrings</a:t>
            </a:r>
            <a:r>
              <a:rPr lang="en-US" dirty="0"/>
              <a:t>": {</a:t>
            </a:r>
          </a:p>
          <a:p>
            <a:pPr marL="457200" lvl="1" indent="0">
              <a:buNone/>
            </a:pPr>
            <a:r>
              <a:rPr lang="en-US" dirty="0"/>
              <a:t>    "</a:t>
            </a:r>
            <a:r>
              <a:rPr lang="en-US" dirty="0" err="1"/>
              <a:t>BloggingDatabase</a:t>
            </a:r>
            <a:r>
              <a:rPr lang="en-US" dirty="0"/>
              <a:t>": "Server=(</a:t>
            </a:r>
            <a:r>
              <a:rPr lang="en-US" dirty="0" err="1"/>
              <a:t>localdb</a:t>
            </a:r>
            <a:r>
              <a:rPr lang="en-US" dirty="0"/>
              <a:t>)\\</a:t>
            </a:r>
            <a:r>
              <a:rPr lang="en-US" dirty="0" err="1"/>
              <a:t>mssqllocaldb;Database</a:t>
            </a:r>
            <a:r>
              <a:rPr lang="en-US" dirty="0"/>
              <a:t>=</a:t>
            </a:r>
            <a:r>
              <a:rPr lang="en-US" dirty="0" err="1"/>
              <a:t>EFGetStarted.ConsoleApp.NewDb;Trusted_Connection</a:t>
            </a:r>
            <a:r>
              <a:rPr lang="en-US" dirty="0"/>
              <a:t>=True;"</a:t>
            </a:r>
          </a:p>
          <a:p>
            <a:pPr marL="457200" lvl="1" indent="0">
              <a:buNone/>
            </a:pPr>
            <a:r>
              <a:rPr lang="en-US" dirty="0"/>
              <a:t>  },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654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Ovako definisani connection string može da se koristi iz Startup.cs fajla i to na sledeći način:</a:t>
            </a:r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ConfigureServices</a:t>
            </a:r>
            <a:r>
              <a:rPr lang="en-US" dirty="0"/>
              <a:t>(</a:t>
            </a:r>
            <a:r>
              <a:rPr lang="en-US" dirty="0" err="1"/>
              <a:t>IServiceCollection</a:t>
            </a:r>
            <a:r>
              <a:rPr lang="en-US" dirty="0"/>
              <a:t> services)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services.AddDbContext</a:t>
            </a:r>
            <a:r>
              <a:rPr lang="en-US" dirty="0"/>
              <a:t>&lt;</a:t>
            </a:r>
            <a:r>
              <a:rPr lang="en-US" dirty="0" err="1"/>
              <a:t>BloggingContext</a:t>
            </a:r>
            <a:r>
              <a:rPr lang="en-US" dirty="0"/>
              <a:t>&gt;(options =&gt;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options.UseSqlServer</a:t>
            </a:r>
            <a:r>
              <a:rPr lang="en-US" dirty="0"/>
              <a:t>(</a:t>
            </a:r>
            <a:r>
              <a:rPr lang="en-US" dirty="0" err="1"/>
              <a:t>Configuration.GetConnectionString</a:t>
            </a:r>
            <a:r>
              <a:rPr lang="en-US" dirty="0"/>
              <a:t>("</a:t>
            </a:r>
            <a:r>
              <a:rPr lang="en-US" dirty="0" err="1"/>
              <a:t>BloggingDatabase</a:t>
            </a:r>
            <a:r>
              <a:rPr lang="en-US" dirty="0"/>
              <a:t>")));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7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40870"/>
            <a:ext cx="10018713" cy="3673416"/>
          </a:xfrm>
        </p:spPr>
        <p:txBody>
          <a:bodyPr/>
          <a:lstStyle/>
          <a:p>
            <a:r>
              <a:rPr lang="sr-Latn-RS" dirty="0"/>
              <a:t>Postoji više vrsta aplikacija koje mogu da se kreiraju:</a:t>
            </a:r>
          </a:p>
          <a:p>
            <a:pPr lvl="1"/>
            <a:r>
              <a:rPr lang="sr-Latn-RS" dirty="0"/>
              <a:t>Web app</a:t>
            </a:r>
          </a:p>
          <a:p>
            <a:pPr lvl="2"/>
            <a:r>
              <a:rPr lang="sr-Latn-RS" dirty="0"/>
              <a:t>Razvoj novih stranica korišćenjem Razor stranica ili MVC-a</a:t>
            </a:r>
          </a:p>
          <a:p>
            <a:pPr lvl="1"/>
            <a:r>
              <a:rPr lang="sr-Latn-RS" dirty="0"/>
              <a:t>Web API</a:t>
            </a:r>
          </a:p>
          <a:p>
            <a:pPr lvl="2"/>
            <a:r>
              <a:rPr lang="sr-Latn-RS" dirty="0"/>
              <a:t>Kreiranje Web API servisa</a:t>
            </a:r>
          </a:p>
          <a:p>
            <a:pPr lvl="1"/>
            <a:r>
              <a:rPr lang="sr-Latn-RS" dirty="0">
                <a:solidFill>
                  <a:schemeClr val="bg1">
                    <a:lumMod val="50000"/>
                  </a:schemeClr>
                </a:solidFill>
              </a:rPr>
              <a:t>Real-time App</a:t>
            </a:r>
          </a:p>
          <a:p>
            <a:pPr lvl="2"/>
            <a:r>
              <a:rPr lang="sr-Latn-RS" dirty="0">
                <a:solidFill>
                  <a:schemeClr val="bg1">
                    <a:lumMod val="50000"/>
                  </a:schemeClr>
                </a:solidFill>
              </a:rPr>
              <a:t>SignalR i izvršavanje aplikacija koje menjaju stanje odmah nakon promene modela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37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Ostali načini korišćenja Connection String-a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Connection string može da se koristi i direktno iz koda, upisivanjem njegove vrednosti kao string literala, ali ovaj pristup se ne preporučuje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39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Klasa koja nasleđuje DbContext klasu je Context klasa Entity Framework-a</a:t>
            </a:r>
          </a:p>
          <a:p>
            <a:r>
              <a:rPr lang="sr-Latn-RS" dirty="0"/>
              <a:t>U njoj treba da se nalaze DbSet </a:t>
            </a:r>
            <a:r>
              <a:rPr lang="en-US" dirty="0" err="1"/>
              <a:t>svojstva</a:t>
            </a:r>
            <a:r>
              <a:rPr lang="en-US" dirty="0"/>
              <a:t>(properties) </a:t>
            </a:r>
            <a:r>
              <a:rPr lang="sr-Latn-RS" dirty="0"/>
              <a:t>koje su povezane sa svim klasama koje predstavljaju model za bazu podataka!</a:t>
            </a:r>
          </a:p>
          <a:p>
            <a:r>
              <a:rPr lang="sr-Latn-RS" dirty="0"/>
              <a:t>Nakon što je kreiran kontekst, ukoliko su klase odgovarajuće za bazu podataka i ukoliko je connection string odgovarajući, moguće je pristupiti podacima iz baze podataka preko odgovarajućeg provajdera, koristeći Context klasu</a:t>
            </a:r>
          </a:p>
        </p:txBody>
      </p:sp>
    </p:spTree>
    <p:extLst>
      <p:ext uri="{BB962C8B-B14F-4D97-AF65-F5344CB8AC3E}">
        <p14:creationId xmlns:p14="http://schemas.microsoft.com/office/powerpoint/2010/main" val="1908753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bazi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sr-Latn-RS" dirty="0"/>
              <a:t>Some</a:t>
            </a:r>
            <a:r>
              <a:rPr lang="en-US" dirty="0"/>
              <a:t>Context())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sr-Latn-RS" dirty="0"/>
              <a:t>someData</a:t>
            </a:r>
            <a:r>
              <a:rPr lang="en-US" dirty="0"/>
              <a:t> = context.</a:t>
            </a:r>
            <a:r>
              <a:rPr lang="sr-Latn-RS" dirty="0"/>
              <a:t>Some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r>
              <a:rPr lang="sr-Latn-RS" dirty="0"/>
              <a:t>  - svi podaci iz baze podataka</a:t>
            </a:r>
          </a:p>
          <a:p>
            <a:endParaRPr lang="sr-Latn-RS" dirty="0"/>
          </a:p>
          <a:p>
            <a:r>
              <a:rPr lang="sr-Latn-RS" dirty="0"/>
              <a:t>ili uz pomoć LINQ upita, moguće je filtrirati podatke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31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LINQ upiti se optimizuju i DBMS-u se šalju tako optimizovani upiti. To znači da se pri</a:t>
            </a:r>
            <a:r>
              <a:rPr lang="en-US" dirty="0"/>
              <a:t>s</a:t>
            </a:r>
            <a:r>
              <a:rPr lang="sr-Latn-RS" dirty="0"/>
              <a:t>tup tabelama i kolonama vrši samo ukoliko je neophodan</a:t>
            </a:r>
          </a:p>
          <a:p>
            <a:r>
              <a:rPr lang="sr-Latn-RS" dirty="0"/>
              <a:t>Takođe, pristup je odložen, što znači da kreiranjem samih upita i dodeljivanjem „rezultata“ odgovarajućoj promenjivoj, ne mora da znači da će da se prosleđivanje podataka iz baze podataka pozove</a:t>
            </a:r>
          </a:p>
          <a:p>
            <a:r>
              <a:rPr lang="sr-Latn-RS" dirty="0"/>
              <a:t>Podaci će se proslediti u onom trenutku, kada je bez njih više nemoguće izvršavati kod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83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 tome treba voditi računa, zato što samo funkcije kao što su .ToList() ili štampanje podataka na ekranu... zapravo moraju da imaju podatke</a:t>
            </a:r>
          </a:p>
          <a:p>
            <a:r>
              <a:rPr lang="sr-Latn-RS" dirty="0"/>
              <a:t>U svim ostalim slučajevima, podaci nisu dostupni, već samo šema i upit koji može da te podatke preuzme. Dok su podaci tipa IEnumerable&lt;T&gt;, to će biti slučaj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94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var p = from pp in products</a:t>
            </a:r>
          </a:p>
          <a:p>
            <a:r>
              <a:rPr lang="sr-Latn-RS" dirty="0"/>
              <a:t>               where pp.productID &gt; 50</a:t>
            </a:r>
          </a:p>
          <a:p>
            <a:r>
              <a:rPr lang="sr-Latn-RS" dirty="0"/>
              <a:t>               </a:t>
            </a:r>
            <a:r>
              <a:rPr lang="sr-Latn-RS"/>
              <a:t>select pp;</a:t>
            </a:r>
            <a:endParaRPr lang="sr-Latn-RS" dirty="0"/>
          </a:p>
          <a:p>
            <a:r>
              <a:rPr lang="sr-Latn-RS" dirty="0"/>
              <a:t>U ovom slučaju, promenjiva p ne sadrži podatke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8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-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var listP = p.ToList();</a:t>
            </a:r>
          </a:p>
          <a:p>
            <a:r>
              <a:rPr lang="sr-Latn-RS" dirty="0"/>
              <a:t>Pozivom ToList() metode, potrebno je kreirati listu svih proizvoda, a to je trenutak kada više nije moguće čuvati samo upit, već i realne podatke</a:t>
            </a:r>
          </a:p>
          <a:p>
            <a:r>
              <a:rPr lang="sr-Latn-RS" dirty="0"/>
              <a:t>Isti slučaj se dešava u sledećem slučaju:</a:t>
            </a:r>
          </a:p>
          <a:p>
            <a:pPr lvl="1"/>
            <a:r>
              <a:rPr lang="sr-Latn-RS" dirty="0"/>
              <a:t>Console.WriteLine(p.ElementAt(1));</a:t>
            </a:r>
          </a:p>
          <a:p>
            <a:pPr lvl="1"/>
            <a:r>
              <a:rPr lang="sr-Latn-RS" dirty="0"/>
              <a:t>Za ispis podataka na ekran, naravno, neophodno je imati i sam podatak.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41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- saveti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radite sa podacima koji se nalaze u bazi podataka, preko Entity Framework-a, uvek je najbolje raditi sa IEnumerable&lt;T&gt; podacima dok god je to moguće (svaka metoda koju LINQ koristi vraća podatke ovog tipa)</a:t>
            </a:r>
          </a:p>
          <a:p>
            <a:r>
              <a:rPr lang="sr-Latn-RS" dirty="0"/>
              <a:t>Ukoliko su podaci stvarno potrebni, sam LINQ će se postarati da ih pribavi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87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Optimizacija - saveti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Ukoliko su podaci koji su pribavljeni iz baze podataka potrebni više od 1. put, onda je bolje sačuvati ih u memoriji računara (ukoliko je to moguće)</a:t>
            </a:r>
          </a:p>
          <a:p>
            <a:pPr lvl="1"/>
            <a:r>
              <a:rPr lang="sr-Latn-RS" dirty="0"/>
              <a:t>Jedan od načina da se to uradi je korišćenjem metode ToList()</a:t>
            </a:r>
          </a:p>
          <a:p>
            <a:r>
              <a:rPr lang="sr-Latn-RS" dirty="0"/>
              <a:t>Ukoliko podataka ima mnogo, nije praktično prekopirati ih u memoriju računara, zato je najbolje razmisliti i preformulisati upit, tako da je moguće minimizovati količinu podataka ili ih koristiti manje puta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20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0981B-3BEF-475B-966E-A30A22B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Migracije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EEDA1D-2D4A-49EA-A864-9E98D082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180183"/>
            <a:ext cx="10018713" cy="3124201"/>
          </a:xfrm>
        </p:spPr>
        <p:txBody>
          <a:bodyPr>
            <a:normAutofit/>
          </a:bodyPr>
          <a:lstStyle/>
          <a:p>
            <a:r>
              <a:rPr lang="sr-Latn-RS" dirty="0"/>
              <a:t>Migracija je način da se održi usklađenost između šeme baza podataka i EF Core modela</a:t>
            </a:r>
            <a:r>
              <a:rPr lang="en-US" dirty="0"/>
              <a:t>.</a:t>
            </a:r>
            <a:r>
              <a:rPr lang="sr-Latn-RS" dirty="0"/>
              <a:t> Potrebno je kreirati EF Core klase za potrebe aplikacije, a potom pokrenuti migraciju koja će kreirati odgovarajuću šemu baze podataka za zadate klase. Nakon izmene u domenskim klasama, potrebno je pokrenuti migraciju ponovo kako bi se ažurirala šema baze.</a:t>
            </a:r>
          </a:p>
        </p:txBody>
      </p:sp>
      <p:pic>
        <p:nvPicPr>
          <p:cNvPr id="1026" name="Picture 2" descr="https://www.entityframeworktutorial.net/images/efcore/ef-core-migration.png">
            <a:extLst>
              <a:ext uri="{FF2B5EF4-FFF2-40B4-BE49-F238E27FC236}">
                <a16:creationId xmlns:a16="http://schemas.microsoft.com/office/drawing/2014/main" xmlns="" id="{1A00E1E3-95DC-4097-B5E7-147199B9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60" y="2286681"/>
            <a:ext cx="8168491" cy="120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Visual Studio Code ili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7807"/>
            <a:ext cx="10018713" cy="3124201"/>
          </a:xfrm>
        </p:spPr>
        <p:txBody>
          <a:bodyPr/>
          <a:lstStyle/>
          <a:p>
            <a:r>
              <a:rPr lang="sr-Latn-RS" dirty="0"/>
              <a:t>Kreiranje aplikacija može da se vrši na dva načina</a:t>
            </a:r>
          </a:p>
          <a:p>
            <a:pPr lvl="1"/>
            <a:r>
              <a:rPr lang="sr-Latn-RS" dirty="0"/>
              <a:t>Kreiranje iz komandne linije i otvaranje koda programa iz omiljene aplikacije</a:t>
            </a:r>
          </a:p>
          <a:p>
            <a:pPr lvl="1"/>
            <a:r>
              <a:rPr lang="sr-Latn-RS" dirty="0"/>
              <a:t>Kreiranje, editovanje, debagiranje, ... Iz Visual Studio-a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45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3BC2D-1886-4132-A8E1-9275FCED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99637"/>
            <a:ext cx="10018713" cy="1752599"/>
          </a:xfrm>
        </p:spPr>
        <p:txBody>
          <a:bodyPr/>
          <a:lstStyle/>
          <a:p>
            <a:r>
              <a:rPr lang="sr-Latn-RS" dirty="0"/>
              <a:t>Migracije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28B5B-C06F-47F0-9530-A435D86B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632" y="1761930"/>
            <a:ext cx="5710335" cy="3883090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Inicijalno kreiranje šeme baze podakta: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sz="1800" dirty="0"/>
              <a:t>dotnet </a:t>
            </a:r>
            <a:r>
              <a:rPr lang="en-US" sz="1800" dirty="0" err="1"/>
              <a:t>ef</a:t>
            </a:r>
            <a:r>
              <a:rPr lang="en-US" sz="1800" dirty="0"/>
              <a:t>  migrations add </a:t>
            </a:r>
            <a:r>
              <a:rPr lang="sr-Latn-RS" sz="1800" dirty="0"/>
              <a:t>PrvaVerzijaModela</a:t>
            </a:r>
          </a:p>
          <a:p>
            <a:pPr marL="0" indent="0">
              <a:buNone/>
            </a:pPr>
            <a:r>
              <a:rPr lang="sr-Latn-RS" sz="1800" dirty="0"/>
              <a:t>	</a:t>
            </a:r>
            <a:r>
              <a:rPr lang="en-US" sz="1800" dirty="0"/>
              <a:t>dotnet </a:t>
            </a:r>
            <a:r>
              <a:rPr lang="en-US" sz="1800" dirty="0" err="1"/>
              <a:t>ef</a:t>
            </a:r>
            <a:r>
              <a:rPr lang="en-US" sz="1800" dirty="0"/>
              <a:t> database update</a:t>
            </a:r>
            <a:endParaRPr lang="sr-Latn-RS" sz="1800" dirty="0"/>
          </a:p>
          <a:p>
            <a:pPr marL="0" indent="0">
              <a:buNone/>
            </a:pPr>
            <a:r>
              <a:rPr lang="sr-Latn-RS" dirty="0"/>
              <a:t>Ažuriranje šeme:</a:t>
            </a:r>
          </a:p>
          <a:p>
            <a:pPr marL="0" indent="0">
              <a:buNone/>
            </a:pPr>
            <a:r>
              <a:rPr lang="sr-Latn-RS" sz="1800" dirty="0"/>
              <a:t>	</a:t>
            </a:r>
            <a:r>
              <a:rPr lang="en-US" sz="1800" dirty="0"/>
              <a:t>dotnet </a:t>
            </a:r>
            <a:r>
              <a:rPr lang="en-US" sz="1800" dirty="0" err="1"/>
              <a:t>ef</a:t>
            </a:r>
            <a:r>
              <a:rPr lang="en-US" sz="1800" dirty="0"/>
              <a:t>  migrations add </a:t>
            </a:r>
            <a:r>
              <a:rPr lang="sr-Latn-RS" sz="1800" dirty="0"/>
              <a:t>VerzijaV2</a:t>
            </a:r>
          </a:p>
          <a:p>
            <a:pPr marL="0" indent="0">
              <a:buNone/>
            </a:pPr>
            <a:r>
              <a:rPr lang="sr-Latn-RS" sz="1800" dirty="0"/>
              <a:t>	</a:t>
            </a:r>
            <a:r>
              <a:rPr lang="en-US" sz="1800" dirty="0"/>
              <a:t>dotnet </a:t>
            </a:r>
            <a:r>
              <a:rPr lang="en-US" sz="1800" dirty="0" err="1"/>
              <a:t>ef</a:t>
            </a:r>
            <a:r>
              <a:rPr lang="en-US" sz="1800" dirty="0"/>
              <a:t> database update</a:t>
            </a:r>
            <a:endParaRPr lang="sr-Latn-R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478899-56D3-4797-B6D2-00F56CC0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78" y="1952236"/>
            <a:ext cx="4067175" cy="3448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0BC51D-0E02-4C29-AEE2-D949FAE8F3C7}"/>
              </a:ext>
            </a:extLst>
          </p:cNvPr>
          <p:cNvSpPr/>
          <p:nvPr/>
        </p:nvSpPr>
        <p:spPr>
          <a:xfrm>
            <a:off x="1642188" y="5579705"/>
            <a:ext cx="10739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add package </a:t>
            </a:r>
            <a:r>
              <a:rPr lang="en-US" dirty="0" err="1"/>
              <a:t>Microsoft.EntityFrameworkCore.Design</a:t>
            </a:r>
            <a:r>
              <a:rPr lang="sr-Latn-RS" dirty="0"/>
              <a:t> --version 3.0.0</a:t>
            </a:r>
            <a:r>
              <a:rPr lang="en-US" dirty="0"/>
              <a:t>    //</a:t>
            </a:r>
            <a:r>
              <a:rPr lang="sr-Latn-RS" dirty="0"/>
              <a:t> za migracije</a:t>
            </a:r>
            <a:endParaRPr lang="en-US" dirty="0"/>
          </a:p>
          <a:p>
            <a:r>
              <a:rPr lang="en-US" dirty="0"/>
              <a:t>dotnet add package </a:t>
            </a:r>
            <a:r>
              <a:rPr lang="en-US" dirty="0" err="1"/>
              <a:t>Microsoft.EntityFrameworkCore.SqlServer</a:t>
            </a:r>
            <a:r>
              <a:rPr lang="sr-Latn-RS" dirty="0"/>
              <a:t> --version 3.0.0</a:t>
            </a:r>
            <a:r>
              <a:rPr lang="en-US" dirty="0"/>
              <a:t>  //</a:t>
            </a:r>
            <a:r>
              <a:rPr lang="sr-Latn-RS" dirty="0"/>
              <a:t>povezivanje sa Sql serverom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52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A4414-F681-4D9E-B4A1-68F339B0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269" y="765110"/>
            <a:ext cx="10018713" cy="1752599"/>
          </a:xfrm>
        </p:spPr>
        <p:txBody>
          <a:bodyPr>
            <a:normAutofit/>
          </a:bodyPr>
          <a:lstStyle/>
          <a:p>
            <a:r>
              <a:rPr lang="sr-Latn-RS" dirty="0"/>
              <a:t>Validacija</a:t>
            </a:r>
            <a:br>
              <a:rPr lang="sr-Latn-RS" dirty="0"/>
            </a:br>
            <a:r>
              <a:rPr lang="en-US" sz="2200" dirty="0"/>
              <a:t>using </a:t>
            </a:r>
            <a:r>
              <a:rPr lang="en-US" sz="2200" dirty="0" err="1"/>
              <a:t>System.ComponentModel.DataAnnotations</a:t>
            </a:r>
            <a:r>
              <a:rPr lang="en-US" sz="2200" dirty="0"/>
              <a:t>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5B9800-A2AD-478A-93C3-0C031373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69" y="2013856"/>
            <a:ext cx="11038115" cy="466686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1800" dirty="0"/>
              <a:t> </a:t>
            </a:r>
            <a:r>
              <a:rPr lang="sr-Latn-RS" sz="1800" dirty="0"/>
              <a:t>      </a:t>
            </a:r>
            <a:r>
              <a:rPr lang="en-US" sz="1800" dirty="0"/>
              <a:t>[</a:t>
            </a:r>
            <a:r>
              <a:rPr lang="en-US" sz="1800" dirty="0" err="1"/>
              <a:t>RegularExpression</a:t>
            </a:r>
            <a:r>
              <a:rPr lang="en-US" sz="1800" dirty="0"/>
              <a:t>(@"^[A-Z]+[a-</a:t>
            </a:r>
            <a:r>
              <a:rPr lang="en-US" sz="1800" dirty="0" err="1"/>
              <a:t>zA</a:t>
            </a:r>
            <a:r>
              <a:rPr lang="en-US" sz="1800" dirty="0"/>
              <a:t>-Z""'\s-]*$")]</a:t>
            </a:r>
          </a:p>
          <a:p>
            <a:pPr marL="0" indent="0">
              <a:buNone/>
            </a:pPr>
            <a:r>
              <a:rPr lang="en-US" sz="1800" dirty="0"/>
              <a:t>        [</a:t>
            </a:r>
            <a:r>
              <a:rPr lang="en-US" sz="1800" dirty="0" err="1"/>
              <a:t>StringLength</a:t>
            </a:r>
            <a:r>
              <a:rPr lang="en-US" sz="1800" dirty="0"/>
              <a:t>(60,MinimumLength=3)]</a:t>
            </a:r>
          </a:p>
          <a:p>
            <a:pPr marL="0" indent="0">
              <a:buNone/>
            </a:pPr>
            <a:r>
              <a:rPr lang="en-US" sz="1800" dirty="0"/>
              <a:t>        [Required]</a:t>
            </a:r>
          </a:p>
          <a:p>
            <a:pPr marL="0" indent="0">
              <a:buNone/>
            </a:pPr>
            <a:r>
              <a:rPr lang="en-US" sz="1800" dirty="0"/>
              <a:t>        public string </a:t>
            </a:r>
            <a:r>
              <a:rPr lang="en-US" sz="1800" dirty="0" err="1"/>
              <a:t>Ime</a:t>
            </a:r>
            <a:r>
              <a:rPr lang="en-US" sz="1800" dirty="0"/>
              <a:t> { get; set; }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br>
              <a:rPr lang="en-US" sz="1800" dirty="0"/>
            </a:br>
            <a:r>
              <a:rPr lang="en-US" sz="1800" dirty="0"/>
              <a:t>        [Display(Name="Datum </a:t>
            </a:r>
            <a:r>
              <a:rPr lang="en-US" sz="1800" dirty="0" err="1"/>
              <a:t>Rodjenja</a:t>
            </a:r>
            <a:r>
              <a:rPr lang="en-US" sz="1800" dirty="0"/>
              <a:t>")]</a:t>
            </a:r>
          </a:p>
          <a:p>
            <a:pPr marL="0" indent="0">
              <a:buNone/>
            </a:pPr>
            <a:r>
              <a:rPr lang="en-US" sz="1800" dirty="0"/>
              <a:t>        [</a:t>
            </a:r>
            <a:r>
              <a:rPr lang="en-US" sz="1800" dirty="0" err="1"/>
              <a:t>DataType</a:t>
            </a:r>
            <a:r>
              <a:rPr lang="en-US" sz="1800" dirty="0"/>
              <a:t>(</a:t>
            </a:r>
            <a:r>
              <a:rPr lang="en-US" sz="1800" dirty="0" err="1"/>
              <a:t>DataType.Date</a:t>
            </a:r>
            <a:r>
              <a:rPr lang="en-US" sz="1800" dirty="0"/>
              <a:t>)]</a:t>
            </a:r>
          </a:p>
          <a:p>
            <a:pPr marL="0" indent="0">
              <a:buNone/>
            </a:pPr>
            <a:r>
              <a:rPr lang="en-US" sz="1800" dirty="0"/>
              <a:t>        [Range(</a:t>
            </a:r>
            <a:r>
              <a:rPr lang="en-US" sz="1800" dirty="0" err="1"/>
              <a:t>typeof</a:t>
            </a:r>
            <a:r>
              <a:rPr lang="en-US" sz="1800" dirty="0"/>
              <a:t>(</a:t>
            </a:r>
            <a:r>
              <a:rPr lang="en-US" sz="1800" dirty="0" err="1"/>
              <a:t>DateTime</a:t>
            </a:r>
            <a:r>
              <a:rPr lang="en-US" sz="1800" dirty="0"/>
              <a:t>), "1/1/1966", "1/1/2020")]</a:t>
            </a:r>
          </a:p>
          <a:p>
            <a:pPr marL="0" indent="0">
              <a:buNone/>
            </a:pPr>
            <a:r>
              <a:rPr lang="en-US" sz="1800" dirty="0"/>
              <a:t>        [Required]</a:t>
            </a:r>
          </a:p>
          <a:p>
            <a:pPr marL="0" indent="0">
              <a:buNone/>
            </a:pPr>
            <a:r>
              <a:rPr lang="en-US" sz="1800" dirty="0"/>
              <a:t>        public </a:t>
            </a:r>
            <a:r>
              <a:rPr lang="en-US" sz="1800" dirty="0" err="1"/>
              <a:t>DateTime</a:t>
            </a:r>
            <a:r>
              <a:rPr lang="en-US" sz="1800" dirty="0"/>
              <a:t> </a:t>
            </a:r>
            <a:r>
              <a:rPr lang="en-US" sz="1800" dirty="0" err="1"/>
              <a:t>DatumRodjenja</a:t>
            </a:r>
            <a:r>
              <a:rPr lang="en-US" sz="1800" dirty="0"/>
              <a:t> {</a:t>
            </a:r>
            <a:r>
              <a:rPr lang="en-US" sz="1800" dirty="0" err="1"/>
              <a:t>get;set</a:t>
            </a:r>
            <a:r>
              <a:rPr lang="en-US" sz="1800" dirty="0"/>
              <a:t>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0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82ECA-4CC0-4CE1-A1B4-702D4214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7" y="1028700"/>
            <a:ext cx="5747778" cy="17525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1. Visual Studio Code</a:t>
            </a:r>
            <a:br>
              <a:rPr lang="en-US" dirty="0"/>
            </a:br>
            <a:r>
              <a:rPr lang="en-US" dirty="0"/>
              <a:t>2. SDK 3.0.0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Ekstenzija</a:t>
            </a:r>
            <a:r>
              <a:rPr lang="en-US" dirty="0"/>
              <a:t> C# u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40666F1-1C0B-4D0F-98DF-09580487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68" y="645285"/>
            <a:ext cx="4963833" cy="328854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CDCBDB-E4E7-4ABE-8EE1-FA1992C72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479" y="4233008"/>
            <a:ext cx="8607422" cy="197970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0029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Visual Studio Code i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023" y="2045562"/>
            <a:ext cx="10018713" cy="3932209"/>
          </a:xfrm>
        </p:spPr>
        <p:txBody>
          <a:bodyPr>
            <a:normAutofit/>
          </a:bodyPr>
          <a:lstStyle/>
          <a:p>
            <a:r>
              <a:rPr lang="sr-Latn-RS" dirty="0"/>
              <a:t>Nakon što je instaliran neophodni .NET Core, kao i ekstenzija (C#) u Visual Studio Code-u, kreiranje aplikacije se vrši na sledeći način:</a:t>
            </a:r>
          </a:p>
          <a:p>
            <a:r>
              <a:rPr lang="sr-Latn-RS" dirty="0"/>
              <a:t>U konzoli treba uneti sledeće komande:</a:t>
            </a:r>
          </a:p>
          <a:p>
            <a:pPr lvl="1"/>
            <a:r>
              <a:rPr lang="sr-Latn-RS" dirty="0"/>
              <a:t>Prvo se treba pozicionirati u direktorijumu gde treba kreirati aplikaciju</a:t>
            </a:r>
          </a:p>
          <a:p>
            <a:pPr lvl="1"/>
            <a:r>
              <a:rPr lang="sr-Latn-RS" i="1" dirty="0"/>
              <a:t>dotnet new web</a:t>
            </a:r>
          </a:p>
          <a:p>
            <a:pPr lvl="1"/>
            <a:r>
              <a:rPr lang="sr-Latn-RS" i="1" dirty="0"/>
              <a:t>dotnet run</a:t>
            </a:r>
          </a:p>
          <a:p>
            <a:pPr lvl="1"/>
            <a:r>
              <a:rPr lang="sr-Latn-RS" i="1" dirty="0"/>
              <a:t>code .</a:t>
            </a:r>
            <a:r>
              <a:rPr lang="sr-Latn-RS" dirty="0"/>
              <a:t> Da bi se projekat otvorio u Visual Studio Code-u (ako je putanja do Visual Studio Code-a upisana u PATH promenjivu)</a:t>
            </a:r>
          </a:p>
        </p:txBody>
      </p:sp>
    </p:spTree>
    <p:extLst>
      <p:ext uri="{BB962C8B-B14F-4D97-AF65-F5344CB8AC3E}">
        <p14:creationId xmlns:p14="http://schemas.microsoft.com/office/powerpoint/2010/main" val="40583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Visual Studio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30284"/>
          </a:xfrm>
        </p:spPr>
        <p:txBody>
          <a:bodyPr>
            <a:normAutofit/>
          </a:bodyPr>
          <a:lstStyle/>
          <a:p>
            <a:r>
              <a:rPr lang="sr-Latn-RS" dirty="0"/>
              <a:t>Templejt automatski kreira C# datoteke koje su neophodne (</a:t>
            </a:r>
            <a:r>
              <a:rPr lang="sr-Latn-RS" i="1" dirty="0"/>
              <a:t>Program.cs i Startup.cs</a:t>
            </a:r>
            <a:r>
              <a:rPr lang="sr-Latn-RS" dirty="0"/>
              <a:t>), kao i konfiguracione datoteke i datoteku projekta</a:t>
            </a:r>
          </a:p>
          <a:p>
            <a:r>
              <a:rPr lang="sr-Latn-RS" b="1" dirty="0"/>
              <a:t>dotnet run</a:t>
            </a:r>
            <a:r>
              <a:rPr lang="sr-Latn-RS" dirty="0"/>
              <a:t> je komanda koja se koristi za pokretanje aplikacije, automatski, korišćenjem Kastrel servera i na localhost-u i portu koji je podešen u konfiguracionom fajlu</a:t>
            </a:r>
          </a:p>
          <a:p>
            <a:r>
              <a:rPr lang="sr-Latn-RS" dirty="0"/>
              <a:t>Postoji i komanda dotnet publish koja kreira novi </a:t>
            </a:r>
            <a:r>
              <a:rPr lang="sr-Latn-RS" i="1" dirty="0"/>
              <a:t>publish</a:t>
            </a:r>
            <a:r>
              <a:rPr lang="sr-Latn-RS" dirty="0"/>
              <a:t> folder u kome će se naći sve izvršne datoteke programa, tako da je moguće pokrenuti ih i direktno, bez kompilacije (dotnet Naziv.dll)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3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Program.cs fajl je automatski popunjen funkcijom koja kreira host builder i izvršava ga</a:t>
            </a:r>
          </a:p>
          <a:p>
            <a:r>
              <a:rPr lang="sr-Latn-RS" dirty="0"/>
              <a:t>Ova funkcija je ispunjena najosnovnijom funkcionalnošću i neohodno je dodati svaku koja nije uključena po kreiranju projekta</a:t>
            </a:r>
          </a:p>
          <a:p>
            <a:pPr lvl="1"/>
            <a:r>
              <a:rPr lang="sr-Latn-RS" dirty="0"/>
              <a:t>Jedan primer je dodavanje Content root direktorijuma (direktorijum u kome će da se nađu svi statički resursi na sajtu)</a:t>
            </a:r>
          </a:p>
          <a:p>
            <a:pPr lvl="2"/>
            <a:r>
              <a:rPr lang="en-US" dirty="0" err="1"/>
              <a:t>webBuilder.UseContentRoot</a:t>
            </a:r>
            <a:r>
              <a:rPr lang="en-US" dirty="0"/>
              <a:t>(</a:t>
            </a:r>
            <a:r>
              <a:rPr lang="en-US" dirty="0" err="1"/>
              <a:t>System.IO.Directory.GetCurrentDirectory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1778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D02BBA166DC45A2E0D6A8CFD4248F" ma:contentTypeVersion="6" ma:contentTypeDescription="Create a new document." ma:contentTypeScope="" ma:versionID="c644db255060a8bbcbf234c5a59b550b">
  <xsd:schema xmlns:xsd="http://www.w3.org/2001/XMLSchema" xmlns:xs="http://www.w3.org/2001/XMLSchema" xmlns:p="http://schemas.microsoft.com/office/2006/metadata/properties" xmlns:ns2="e80b6503-0cbd-4259-b552-87ff7361c910" targetNamespace="http://schemas.microsoft.com/office/2006/metadata/properties" ma:root="true" ma:fieldsID="f7113f5ca06a883ac2e5dcae1605215c" ns2:_="">
    <xsd:import namespace="e80b6503-0cbd-4259-b552-87ff7361c9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6503-0cbd-4259-b552-87ff7361c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CE7C0D-3D6A-4A23-AD62-6208A033AD88}"/>
</file>

<file path=customXml/itemProps2.xml><?xml version="1.0" encoding="utf-8"?>
<ds:datastoreItem xmlns:ds="http://schemas.openxmlformats.org/officeDocument/2006/customXml" ds:itemID="{0AF4DC2F-7A11-4463-886E-771AB25AA07B}"/>
</file>

<file path=customXml/itemProps3.xml><?xml version="1.0" encoding="utf-8"?>
<ds:datastoreItem xmlns:ds="http://schemas.openxmlformats.org/officeDocument/2006/customXml" ds:itemID="{702AB1F6-9BFC-458A-8E5A-03DD964DA69A}"/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2171</Words>
  <Application>Microsoft Office PowerPoint</Application>
  <PresentationFormat>Widescreen</PresentationFormat>
  <Paragraphs>292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Corbel</vt:lpstr>
      <vt:lpstr>Parallax</vt:lpstr>
      <vt:lpstr>Web programiranje</vt:lpstr>
      <vt:lpstr>ASP.NET Core</vt:lpstr>
      <vt:lpstr>ASP.NET Core</vt:lpstr>
      <vt:lpstr>ASP.NET Core</vt:lpstr>
      <vt:lpstr>Visual Studio Code ili Visual Studio</vt:lpstr>
      <vt:lpstr>1. Visual Studio Code 2. SDK 3.0.0 3. Ekstenzija C# u VS Code</vt:lpstr>
      <vt:lpstr>Visual Studio Code i CMD</vt:lpstr>
      <vt:lpstr>Visual Studio Code</vt:lpstr>
      <vt:lpstr>Program.cs</vt:lpstr>
      <vt:lpstr>Startup.cs</vt:lpstr>
      <vt:lpstr>Startup.cs</vt:lpstr>
      <vt:lpstr>Startup.cs</vt:lpstr>
      <vt:lpstr>LINQ</vt:lpstr>
      <vt:lpstr>LINQ</vt:lpstr>
      <vt:lpstr>LINQ primer</vt:lpstr>
      <vt:lpstr>LINQ (isti primer)</vt:lpstr>
      <vt:lpstr>LINQ</vt:lpstr>
      <vt:lpstr>C# klase za prihvatanje podataka iz baze podataka</vt:lpstr>
      <vt:lpstr>Klase</vt:lpstr>
      <vt:lpstr>Entity framework</vt:lpstr>
      <vt:lpstr>EF Core</vt:lpstr>
      <vt:lpstr>Model EF Core</vt:lpstr>
      <vt:lpstr>Primer</vt:lpstr>
      <vt:lpstr>Klase</vt:lpstr>
      <vt:lpstr>LINQ to SQL</vt:lpstr>
      <vt:lpstr>Atributi</vt:lpstr>
      <vt:lpstr>Azure Data Studio</vt:lpstr>
      <vt:lpstr>PowerPoint Presentation</vt:lpstr>
      <vt:lpstr>SQL LocalDB</vt:lpstr>
      <vt:lpstr>Instalacija</vt:lpstr>
      <vt:lpstr>PowerPoint Presentation</vt:lpstr>
      <vt:lpstr>SQL LocalDB</vt:lpstr>
      <vt:lpstr>Azure Data Studio</vt:lpstr>
      <vt:lpstr>Azure Data Studio</vt:lpstr>
      <vt:lpstr>EF Core</vt:lpstr>
      <vt:lpstr>Connection Strings</vt:lpstr>
      <vt:lpstr>Connection Strings</vt:lpstr>
      <vt:lpstr>ASP.NET Core</vt:lpstr>
      <vt:lpstr>ASP.NET Core</vt:lpstr>
      <vt:lpstr>Ostali načini korišćenja Connection String-a</vt:lpstr>
      <vt:lpstr>Context</vt:lpstr>
      <vt:lpstr>Pristup bazi</vt:lpstr>
      <vt:lpstr>Optimizacija</vt:lpstr>
      <vt:lpstr>Optimizacija</vt:lpstr>
      <vt:lpstr>Optimizacija - primer</vt:lpstr>
      <vt:lpstr>Optimizacija - primer</vt:lpstr>
      <vt:lpstr>Optimizacija - saveti</vt:lpstr>
      <vt:lpstr>Optimizacija - saveti</vt:lpstr>
      <vt:lpstr>Migracije</vt:lpstr>
      <vt:lpstr>Migracije</vt:lpstr>
      <vt:lpstr>Validacija using System.ComponentModel.DataAnnotations;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programiranje</dc:title>
  <dc:creator>Aleksandar Veljanovski</dc:creator>
  <cp:lastModifiedBy>Darko Puflovic</cp:lastModifiedBy>
  <cp:revision>5</cp:revision>
  <dcterms:created xsi:type="dcterms:W3CDTF">2019-11-27T21:25:41Z</dcterms:created>
  <dcterms:modified xsi:type="dcterms:W3CDTF">2020-12-09T08:16:23Z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0x010100BEDD02BBA166DC45A2E0D6A8CFD4248F</vt:lpwstr>
  </property>
</Properties>
</file>