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356" r:id="rId3"/>
    <p:sldId id="357" r:id="rId4"/>
    <p:sldId id="359" r:id="rId5"/>
    <p:sldId id="360" r:id="rId6"/>
    <p:sldId id="361" r:id="rId7"/>
    <p:sldId id="411" r:id="rId8"/>
    <p:sldId id="365" r:id="rId9"/>
    <p:sldId id="395" r:id="rId10"/>
    <p:sldId id="396" r:id="rId11"/>
    <p:sldId id="397" r:id="rId12"/>
    <p:sldId id="364" r:id="rId13"/>
    <p:sldId id="366" r:id="rId14"/>
    <p:sldId id="400" r:id="rId15"/>
    <p:sldId id="399" r:id="rId16"/>
    <p:sldId id="401" r:id="rId17"/>
    <p:sldId id="402" r:id="rId18"/>
    <p:sldId id="403" r:id="rId19"/>
    <p:sldId id="405" r:id="rId20"/>
    <p:sldId id="406" r:id="rId21"/>
    <p:sldId id="407" r:id="rId22"/>
    <p:sldId id="410" r:id="rId23"/>
    <p:sldId id="404" r:id="rId24"/>
    <p:sldId id="408" r:id="rId25"/>
    <p:sldId id="412" r:id="rId26"/>
    <p:sldId id="398" r:id="rId27"/>
    <p:sldId id="3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8A12E-7813-4C29-8078-9633D5997F9D}">
          <p14:sldIdLst>
            <p14:sldId id="256"/>
            <p14:sldId id="356"/>
            <p14:sldId id="357"/>
            <p14:sldId id="359"/>
            <p14:sldId id="360"/>
            <p14:sldId id="361"/>
            <p14:sldId id="411"/>
            <p14:sldId id="365"/>
            <p14:sldId id="395"/>
            <p14:sldId id="396"/>
            <p14:sldId id="397"/>
            <p14:sldId id="364"/>
            <p14:sldId id="366"/>
            <p14:sldId id="400"/>
            <p14:sldId id="399"/>
            <p14:sldId id="401"/>
            <p14:sldId id="402"/>
            <p14:sldId id="403"/>
            <p14:sldId id="405"/>
            <p14:sldId id="406"/>
            <p14:sldId id="407"/>
            <p14:sldId id="410"/>
            <p14:sldId id="404"/>
            <p14:sldId id="408"/>
            <p14:sldId id="412"/>
            <p14:sldId id="398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C9A6F-84AD-4227-BA10-BA279B7436A8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5B1EF-ABF4-41F8-9970-75F2644A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4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3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8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6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9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sfontstack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Media_Queries/Using_media_queri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146" y="539559"/>
            <a:ext cx="8574622" cy="2616199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0148" y="3349722"/>
            <a:ext cx="8028983" cy="2021268"/>
          </a:xfrm>
        </p:spPr>
        <p:txBody>
          <a:bodyPr>
            <a:normAutofit fontScale="85000" lnSpcReduction="20000"/>
          </a:bodyPr>
          <a:lstStyle/>
          <a:p>
            <a:r>
              <a:rPr lang="en-US" sz="4100" dirty="0" err="1"/>
              <a:t>Prilagodljiv</a:t>
            </a:r>
            <a:r>
              <a:rPr lang="en-US" sz="4100" dirty="0"/>
              <a:t> </a:t>
            </a:r>
            <a:r>
              <a:rPr lang="en-US" sz="4100" dirty="0" err="1"/>
              <a:t>dizajn</a:t>
            </a:r>
            <a:r>
              <a:rPr lang="en-US" sz="4100" dirty="0"/>
              <a:t> </a:t>
            </a:r>
            <a:r>
              <a:rPr lang="en-US" sz="4100" dirty="0" err="1"/>
              <a:t>i</a:t>
            </a:r>
            <a:r>
              <a:rPr lang="en-US" sz="4100" dirty="0"/>
              <a:t> flexbox</a:t>
            </a:r>
            <a:endParaRPr lang="sr-Latn-RS" sz="4100" dirty="0"/>
          </a:p>
          <a:p>
            <a:endParaRPr lang="sr-Latn-RS" dirty="0"/>
          </a:p>
          <a:p>
            <a:r>
              <a:rPr lang="en-US" dirty="0"/>
              <a:t>P</a:t>
            </a:r>
            <a:r>
              <a:rPr lang="sr-Latn-RS" dirty="0"/>
              <a:t>r</a:t>
            </a:r>
            <a:r>
              <a:rPr lang="en-US" dirty="0"/>
              <a:t>of. </a:t>
            </a:r>
            <a:r>
              <a:rPr lang="en-US" dirty="0" err="1"/>
              <a:t>dr</a:t>
            </a:r>
            <a:r>
              <a:rPr lang="en-US" dirty="0"/>
              <a:t> Ivan </a:t>
            </a:r>
            <a:r>
              <a:rPr lang="en-US" dirty="0" err="1"/>
              <a:t>Petkovi</a:t>
            </a:r>
            <a:r>
              <a:rPr lang="sr-Latn-RS" dirty="0"/>
              <a:t>ć</a:t>
            </a:r>
          </a:p>
          <a:p>
            <a:r>
              <a:rPr lang="sr-Latn-RS" dirty="0"/>
              <a:t>Marija Veljanovski</a:t>
            </a:r>
            <a:endParaRPr lang="en-US" dirty="0"/>
          </a:p>
          <a:p>
            <a:r>
              <a:rPr lang="en-US" dirty="0"/>
              <a:t>Darko </a:t>
            </a:r>
            <a:r>
              <a:rPr lang="en-US" dirty="0" err="1"/>
              <a:t>Puflovi</a:t>
            </a:r>
            <a:r>
              <a:rPr lang="sr-Latn-RS" dirty="0"/>
              <a:t>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Flexbox terminologija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Roditeljski element se naziva </a:t>
            </a:r>
            <a:r>
              <a:rPr lang="sr-Latn-RS" i="1" dirty="0"/>
              <a:t>flexbox container</a:t>
            </a:r>
          </a:p>
          <a:p>
            <a:r>
              <a:rPr lang="sr-Latn-RS" dirty="0"/>
              <a:t>Svi potomci roditeljskom </a:t>
            </a:r>
            <a:r>
              <a:rPr lang="sr-Latn-RS" i="1" dirty="0"/>
              <a:t>flexbox</a:t>
            </a:r>
            <a:r>
              <a:rPr lang="sr-Latn-RS" dirty="0"/>
              <a:t> </a:t>
            </a:r>
            <a:r>
              <a:rPr lang="sr-Latn-RS" i="1" dirty="0"/>
              <a:t>container</a:t>
            </a:r>
            <a:r>
              <a:rPr lang="sr-Latn-RS" dirty="0"/>
              <a:t>-a</a:t>
            </a:r>
            <a:r>
              <a:rPr lang="sr-Latn-RS" i="1" dirty="0"/>
              <a:t> </a:t>
            </a:r>
            <a:r>
              <a:rPr lang="sr-Latn-RS" dirty="0"/>
              <a:t>se nazivaju </a:t>
            </a:r>
            <a:r>
              <a:rPr lang="sr-Latn-RS" i="1" dirty="0"/>
              <a:t>flex items</a:t>
            </a:r>
          </a:p>
          <a:p>
            <a:r>
              <a:rPr lang="sr-Latn-RS" dirty="0"/>
              <a:t>Glavna osa (</a:t>
            </a:r>
            <a:r>
              <a:rPr lang="sr-Latn-RS" i="1" dirty="0"/>
              <a:t>main axis</a:t>
            </a:r>
            <a:r>
              <a:rPr lang="sr-Latn-RS" dirty="0"/>
              <a:t>) predstavlja osu kontejnera po kojoj će se pružati </a:t>
            </a:r>
            <a:r>
              <a:rPr lang="sr-Latn-RS" i="1" dirty="0"/>
              <a:t>flex item</a:t>
            </a:r>
            <a:r>
              <a:rPr lang="sr-Latn-RS" dirty="0"/>
              <a:t>-i</a:t>
            </a:r>
          </a:p>
          <a:p>
            <a:r>
              <a:rPr lang="sr-Latn-RS" dirty="0"/>
              <a:t>Poprečna osa (cross axis) predstavlja osu kontejnera normalnu na glavnu osu</a:t>
            </a:r>
          </a:p>
        </p:txBody>
      </p:sp>
    </p:spTree>
    <p:extLst>
      <p:ext uri="{BB962C8B-B14F-4D97-AF65-F5344CB8AC3E}">
        <p14:creationId xmlns:p14="http://schemas.microsoft.com/office/powerpoint/2010/main" val="393796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49" y="1350918"/>
            <a:ext cx="10075816" cy="43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6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Svojstva roditelja (flex container)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Kako</a:t>
            </a:r>
            <a:r>
              <a:rPr lang="en-US" dirty="0"/>
              <a:t> bi element </a:t>
            </a:r>
            <a:r>
              <a:rPr lang="en-US" dirty="0" err="1"/>
              <a:t>postao</a:t>
            </a:r>
            <a:r>
              <a:rPr lang="en-US" dirty="0"/>
              <a:t> </a:t>
            </a:r>
            <a:r>
              <a:rPr lang="en-US" i="1" dirty="0"/>
              <a:t>flex container </a:t>
            </a:r>
            <a:r>
              <a:rPr lang="en-US" dirty="0" err="1"/>
              <a:t>neophodno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je </a:t>
            </a:r>
            <a:r>
              <a:rPr lang="en-US" dirty="0" err="1"/>
              <a:t>selektovati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promeniti</a:t>
            </a:r>
            <a:r>
              <a:rPr lang="en-US" dirty="0"/>
              <a:t> mu </a:t>
            </a:r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b="1" i="1" dirty="0"/>
              <a:t>display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i="1" dirty="0"/>
              <a:t>flex</a:t>
            </a:r>
            <a:r>
              <a:rPr lang="en-US" dirty="0"/>
              <a:t> u 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fajlu</a:t>
            </a:r>
            <a:endParaRPr lang="en-US" dirty="0"/>
          </a:p>
          <a:p>
            <a:r>
              <a:rPr lang="en-US" dirty="0"/>
              <a:t>Ova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dirty="0" err="1"/>
              <a:t>omogu</a:t>
            </a:r>
            <a:r>
              <a:rPr lang="sr-Latn-RS" dirty="0"/>
              <a:t>ćava primenu flex svojstava na sve direktne potomke roditelja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23" y="4423954"/>
            <a:ext cx="2413899" cy="12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6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Svojstva roditelja (flex-direction)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3915004" cy="3124201"/>
          </a:xfrm>
        </p:spPr>
        <p:txBody>
          <a:bodyPr anchor="t"/>
          <a:lstStyle/>
          <a:p>
            <a:r>
              <a:rPr lang="sr-Latn-RS" b="1" i="1" dirty="0"/>
              <a:t>flex-direction </a:t>
            </a:r>
            <a:r>
              <a:rPr lang="sr-Latn-RS" dirty="0"/>
              <a:t>– predstavlja odabir i pravac pružanja glavne ose</a:t>
            </a:r>
          </a:p>
          <a:p>
            <a:r>
              <a:rPr lang="sr-Latn-RS" dirty="0"/>
              <a:t>Moguće vrednosti su: </a:t>
            </a:r>
            <a:r>
              <a:rPr lang="sr-Latn-RS" i="1" dirty="0"/>
              <a:t>row</a:t>
            </a:r>
            <a:r>
              <a:rPr lang="sr-Latn-RS" dirty="0"/>
              <a:t>, </a:t>
            </a:r>
            <a:r>
              <a:rPr lang="sr-Latn-RS" i="1" dirty="0"/>
              <a:t>row-reverse</a:t>
            </a:r>
            <a:r>
              <a:rPr lang="sr-Latn-RS" dirty="0"/>
              <a:t>, </a:t>
            </a:r>
            <a:r>
              <a:rPr lang="sr-Latn-RS" i="1" dirty="0"/>
              <a:t>column</a:t>
            </a:r>
            <a:r>
              <a:rPr lang="sr-Latn-RS" dirty="0"/>
              <a:t> i </a:t>
            </a:r>
            <a:r>
              <a:rPr lang="sr-Latn-RS" i="1" dirty="0"/>
              <a:t>column-reverse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5" y="2666999"/>
            <a:ext cx="6103710" cy="26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Svojstva roditelja (flex-wrap)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3915004" cy="3132910"/>
          </a:xfrm>
        </p:spPr>
        <p:txBody>
          <a:bodyPr anchor="t">
            <a:normAutofit fontScale="92500"/>
          </a:bodyPr>
          <a:lstStyle/>
          <a:p>
            <a:r>
              <a:rPr lang="sr-Latn-RS" b="1" i="1" dirty="0"/>
              <a:t>flex-wrap </a:t>
            </a:r>
            <a:r>
              <a:rPr lang="sr-Latn-RS" dirty="0"/>
              <a:t>– predstavlja način slaganja potomaka unutar kontejnera, podrazumevano će pokušati da se smeste u istu liniju</a:t>
            </a:r>
          </a:p>
          <a:p>
            <a:r>
              <a:rPr lang="sr-Latn-RS" dirty="0"/>
              <a:t>Moguće vrednosti su: </a:t>
            </a:r>
            <a:r>
              <a:rPr lang="sr-Latn-RS" i="1" dirty="0"/>
              <a:t>nowrap</a:t>
            </a:r>
            <a:r>
              <a:rPr lang="sr-Latn-RS" dirty="0"/>
              <a:t>, </a:t>
            </a:r>
            <a:r>
              <a:rPr lang="sr-Latn-RS" i="1" dirty="0"/>
              <a:t>wrap</a:t>
            </a:r>
            <a:r>
              <a:rPr lang="sr-Latn-RS" dirty="0"/>
              <a:t> i </a:t>
            </a:r>
            <a:r>
              <a:rPr lang="sr-Latn-RS" i="1" dirty="0"/>
              <a:t>wrap-reverse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4" y="2667000"/>
            <a:ext cx="6103710" cy="29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5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510158" cy="1752599"/>
          </a:xfrm>
        </p:spPr>
        <p:txBody>
          <a:bodyPr/>
          <a:lstStyle/>
          <a:p>
            <a:r>
              <a:rPr lang="sr-Latn-RS" dirty="0"/>
              <a:t>Svojstva roditelja (justify-content)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5848307" cy="3124201"/>
          </a:xfrm>
        </p:spPr>
        <p:txBody>
          <a:bodyPr anchor="t"/>
          <a:lstStyle/>
          <a:p>
            <a:r>
              <a:rPr lang="sr-Latn-RS" b="1" i="1" dirty="0"/>
              <a:t>justify-content </a:t>
            </a:r>
            <a:r>
              <a:rPr lang="sr-Latn-RS" dirty="0"/>
              <a:t>– predstavlja poravnanje potomaka u odnosu na glavnu osu, što dodatno olakšava raspored dostupnog prostora među njima</a:t>
            </a:r>
          </a:p>
          <a:p>
            <a:r>
              <a:rPr lang="sr-Latn-RS" dirty="0"/>
              <a:t>Moguće vrednosti su: </a:t>
            </a:r>
            <a:r>
              <a:rPr lang="sr-Latn-RS" i="1" dirty="0"/>
              <a:t>flex-start</a:t>
            </a:r>
            <a:r>
              <a:rPr lang="sr-Latn-RS" dirty="0"/>
              <a:t>, </a:t>
            </a:r>
            <a:r>
              <a:rPr lang="sr-Latn-RS" i="1" dirty="0"/>
              <a:t>flex-end</a:t>
            </a:r>
            <a:r>
              <a:rPr lang="sr-Latn-RS" dirty="0"/>
              <a:t>, </a:t>
            </a:r>
            <a:r>
              <a:rPr lang="sr-Latn-RS" i="1" dirty="0"/>
              <a:t>center</a:t>
            </a:r>
            <a:r>
              <a:rPr lang="sr-Latn-RS" dirty="0"/>
              <a:t>, </a:t>
            </a:r>
            <a:r>
              <a:rPr lang="sr-Latn-RS" i="1" dirty="0"/>
              <a:t>space-between</a:t>
            </a:r>
            <a:r>
              <a:rPr lang="sr-Latn-RS" dirty="0"/>
              <a:t>, </a:t>
            </a:r>
            <a:r>
              <a:rPr lang="sr-Latn-RS" i="1" dirty="0"/>
              <a:t>space-around</a:t>
            </a:r>
            <a:r>
              <a:rPr lang="sr-Latn-RS" dirty="0"/>
              <a:t>, </a:t>
            </a:r>
            <a:r>
              <a:rPr lang="sr-Latn-RS" i="1" dirty="0"/>
              <a:t>space-evenly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70" y="1235800"/>
            <a:ext cx="33718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4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803278" cy="1752599"/>
          </a:xfrm>
        </p:spPr>
        <p:txBody>
          <a:bodyPr/>
          <a:lstStyle/>
          <a:p>
            <a:r>
              <a:rPr lang="sr-Latn-RS" dirty="0"/>
              <a:t>Svojstva roditelja (</a:t>
            </a:r>
            <a:r>
              <a:rPr lang="en-US" dirty="0"/>
              <a:t>align-items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637816" cy="3124201"/>
          </a:xfrm>
        </p:spPr>
        <p:txBody>
          <a:bodyPr anchor="t">
            <a:normAutofit/>
          </a:bodyPr>
          <a:lstStyle/>
          <a:p>
            <a:r>
              <a:rPr lang="en-US" b="1" i="1" dirty="0"/>
              <a:t>align-items </a:t>
            </a:r>
            <a:r>
              <a:rPr lang="sr-Latn-RS" dirty="0"/>
              <a:t>– predstavlja poravnanje potomaka u odnosu na </a:t>
            </a:r>
            <a:r>
              <a:rPr lang="en-US" dirty="0" err="1"/>
              <a:t>popre</a:t>
            </a:r>
            <a:r>
              <a:rPr lang="sr-Latn-RS" dirty="0"/>
              <a:t>čnu osu, slično kao </a:t>
            </a:r>
            <a:r>
              <a:rPr lang="sr-Latn-RS" i="1" dirty="0"/>
              <a:t>justify-conten</a:t>
            </a:r>
            <a:r>
              <a:rPr lang="en-US" dirty="0"/>
              <a:t>t</a:t>
            </a:r>
            <a:r>
              <a:rPr lang="sr-Latn-RS" dirty="0"/>
              <a:t> za glavnu osu</a:t>
            </a:r>
          </a:p>
          <a:p>
            <a:r>
              <a:rPr lang="sr-Latn-RS" dirty="0"/>
              <a:t>Moguće vrednosti su: </a:t>
            </a:r>
            <a:r>
              <a:rPr lang="sr-Latn-RS" i="1" dirty="0"/>
              <a:t>stretch</a:t>
            </a:r>
            <a:r>
              <a:rPr lang="sr-Latn-RS" dirty="0"/>
              <a:t>, </a:t>
            </a:r>
            <a:r>
              <a:rPr lang="sr-Latn-RS" i="1" dirty="0"/>
              <a:t>flex-start</a:t>
            </a:r>
            <a:r>
              <a:rPr lang="sr-Latn-RS" dirty="0"/>
              <a:t>, </a:t>
            </a:r>
            <a:r>
              <a:rPr lang="sr-Latn-RS" i="1" dirty="0"/>
              <a:t>flex-end</a:t>
            </a:r>
            <a:r>
              <a:rPr lang="sr-Latn-RS" dirty="0"/>
              <a:t>, </a:t>
            </a:r>
            <a:r>
              <a:rPr lang="sr-Latn-RS" i="1" dirty="0"/>
              <a:t>center</a:t>
            </a:r>
            <a:r>
              <a:rPr lang="sr-Latn-RS" dirty="0"/>
              <a:t> i </a:t>
            </a:r>
            <a:r>
              <a:rPr lang="sr-Latn-RS" i="1" dirty="0"/>
              <a:t>baseline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991" y="685801"/>
            <a:ext cx="4539255" cy="53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5369335" cy="1752599"/>
          </a:xfrm>
        </p:spPr>
        <p:txBody>
          <a:bodyPr/>
          <a:lstStyle/>
          <a:p>
            <a:r>
              <a:rPr lang="sr-Latn-RS" dirty="0"/>
              <a:t>Svojstva roditelja (</a:t>
            </a:r>
            <a:r>
              <a:rPr lang="en-US" dirty="0"/>
              <a:t>align-content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666999"/>
            <a:ext cx="5508674" cy="3124201"/>
          </a:xfrm>
        </p:spPr>
        <p:txBody>
          <a:bodyPr anchor="t">
            <a:normAutofit lnSpcReduction="10000"/>
          </a:bodyPr>
          <a:lstStyle/>
          <a:p>
            <a:r>
              <a:rPr lang="en-US" b="1" i="1" dirty="0"/>
              <a:t>align-content</a:t>
            </a:r>
            <a:r>
              <a:rPr lang="en-US" b="1" dirty="0"/>
              <a:t> </a:t>
            </a:r>
            <a:r>
              <a:rPr lang="sr-Latn-RS" dirty="0"/>
              <a:t>– </a:t>
            </a:r>
            <a:r>
              <a:rPr lang="en-US" dirty="0"/>
              <a:t>p</a:t>
            </a:r>
            <a:r>
              <a:rPr lang="sr-Latn-RS" dirty="0"/>
              <a:t>redstavlja poravnanje </a:t>
            </a:r>
            <a:r>
              <a:rPr lang="en-US" b="1" dirty="0" err="1"/>
              <a:t>linija</a:t>
            </a:r>
            <a:r>
              <a:rPr lang="en-US" dirty="0"/>
              <a:t> </a:t>
            </a:r>
            <a:r>
              <a:rPr lang="sr-Latn-RS" b="1" dirty="0"/>
              <a:t>potomaka</a:t>
            </a:r>
            <a:r>
              <a:rPr lang="sr-Latn-RS" dirty="0"/>
              <a:t> u odnosu na </a:t>
            </a:r>
            <a:r>
              <a:rPr lang="en-US" dirty="0" err="1"/>
              <a:t>popre</a:t>
            </a:r>
            <a:r>
              <a:rPr lang="sr-Latn-RS" dirty="0"/>
              <a:t>čnu osu, slično kao </a:t>
            </a:r>
            <a:r>
              <a:rPr lang="sr-Latn-RS" i="1" dirty="0"/>
              <a:t>justify-content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individualne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efekta</a:t>
            </a:r>
            <a:r>
              <a:rPr lang="en-US" dirty="0"/>
              <a:t> </a:t>
            </a:r>
            <a:r>
              <a:rPr lang="sr-Latn-RS" dirty="0"/>
              <a:t>tek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vi</a:t>
            </a:r>
            <a:r>
              <a:rPr lang="sr-Latn-RS" dirty="0"/>
              <a:t>še od jedne linije potomaka</a:t>
            </a:r>
          </a:p>
          <a:p>
            <a:r>
              <a:rPr lang="sr-Latn-RS" dirty="0"/>
              <a:t>Moguće vrednosti su:</a:t>
            </a:r>
            <a:r>
              <a:rPr lang="en-US" dirty="0"/>
              <a:t> </a:t>
            </a:r>
            <a:r>
              <a:rPr lang="en-US" i="1" dirty="0"/>
              <a:t>stretch</a:t>
            </a:r>
            <a:r>
              <a:rPr lang="en-US" dirty="0"/>
              <a:t>,</a:t>
            </a:r>
            <a:r>
              <a:rPr lang="sr-Latn-RS" dirty="0"/>
              <a:t> </a:t>
            </a:r>
            <a:r>
              <a:rPr lang="sr-Latn-RS" i="1" dirty="0"/>
              <a:t>flex-start</a:t>
            </a:r>
            <a:r>
              <a:rPr lang="sr-Latn-RS" dirty="0"/>
              <a:t>, </a:t>
            </a:r>
            <a:r>
              <a:rPr lang="sr-Latn-RS" i="1" dirty="0"/>
              <a:t>flex-end</a:t>
            </a:r>
            <a:r>
              <a:rPr lang="sr-Latn-RS" dirty="0"/>
              <a:t>, </a:t>
            </a:r>
            <a:r>
              <a:rPr lang="sr-Latn-RS" i="1" dirty="0"/>
              <a:t>center</a:t>
            </a:r>
            <a:r>
              <a:rPr lang="sr-Latn-RS" dirty="0"/>
              <a:t>, </a:t>
            </a:r>
            <a:r>
              <a:rPr lang="sr-Latn-RS" i="1" dirty="0"/>
              <a:t>space-between</a:t>
            </a:r>
            <a:r>
              <a:rPr lang="sr-Latn-RS" dirty="0"/>
              <a:t>, </a:t>
            </a:r>
            <a:r>
              <a:rPr lang="sr-Latn-RS" i="1" dirty="0"/>
              <a:t>space-around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84" y="933450"/>
            <a:ext cx="3705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187940" cy="1752599"/>
          </a:xfrm>
        </p:spPr>
        <p:txBody>
          <a:bodyPr/>
          <a:lstStyle/>
          <a:p>
            <a:r>
              <a:rPr lang="sr-Latn-RS" dirty="0"/>
              <a:t>Svojstva </a:t>
            </a:r>
            <a:r>
              <a:rPr lang="en-US" dirty="0" err="1"/>
              <a:t>potomaka</a:t>
            </a:r>
            <a:r>
              <a:rPr lang="sr-Latn-RS" dirty="0"/>
              <a:t> (</a:t>
            </a:r>
            <a:r>
              <a:rPr lang="en-US" dirty="0"/>
              <a:t>order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3915004" cy="3124201"/>
          </a:xfrm>
        </p:spPr>
        <p:txBody>
          <a:bodyPr anchor="t">
            <a:normAutofit lnSpcReduction="10000"/>
          </a:bodyPr>
          <a:lstStyle/>
          <a:p>
            <a:r>
              <a:rPr lang="en-US" b="1" i="1" dirty="0"/>
              <a:t>order </a:t>
            </a:r>
            <a:r>
              <a:rPr lang="sr-Latn-RS" dirty="0"/>
              <a:t>– </a:t>
            </a:r>
            <a:r>
              <a:rPr lang="en-US" dirty="0" err="1"/>
              <a:t>potomci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onim</a:t>
            </a:r>
            <a:r>
              <a:rPr lang="en-US" dirty="0"/>
              <a:t> </a:t>
            </a:r>
            <a:r>
              <a:rPr lang="en-US" dirty="0" err="1"/>
              <a:t>redosledom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navedeni</a:t>
            </a:r>
            <a:r>
              <a:rPr lang="en-US" dirty="0"/>
              <a:t> u HTML </a:t>
            </a:r>
            <a:r>
              <a:rPr lang="en-US" dirty="0" err="1"/>
              <a:t>dokumentu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sr-Latn-RS" dirty="0"/>
              <a:t>se to</a:t>
            </a:r>
            <a:r>
              <a:rPr lang="en-US" dirty="0"/>
              <a:t> </a:t>
            </a:r>
            <a:r>
              <a:rPr lang="sr-Latn-RS" dirty="0"/>
              <a:t>može modifikovati</a:t>
            </a:r>
          </a:p>
          <a:p>
            <a:r>
              <a:rPr lang="sr-Latn-RS" dirty="0"/>
              <a:t>Moguće vrednosti su: bilo koji celi broj, 0 je podrazumevana vrednost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51" y="2210671"/>
            <a:ext cx="4845912" cy="403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5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9340443" cy="1752599"/>
          </a:xfrm>
        </p:spPr>
        <p:txBody>
          <a:bodyPr/>
          <a:lstStyle/>
          <a:p>
            <a:r>
              <a:rPr lang="sr-Latn-RS" dirty="0"/>
              <a:t>Svojstva </a:t>
            </a:r>
            <a:r>
              <a:rPr lang="en-US" dirty="0" err="1"/>
              <a:t>potomaka</a:t>
            </a:r>
            <a:r>
              <a:rPr lang="sr-Latn-RS" dirty="0"/>
              <a:t> (</a:t>
            </a:r>
            <a:r>
              <a:rPr lang="en-US" dirty="0"/>
              <a:t>flex-grow </a:t>
            </a:r>
            <a:r>
              <a:rPr lang="en-US" dirty="0" err="1"/>
              <a:t>i</a:t>
            </a:r>
            <a:r>
              <a:rPr lang="en-US" dirty="0"/>
              <a:t> flex-shrink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667000"/>
            <a:ext cx="4724902" cy="3141617"/>
          </a:xfrm>
        </p:spPr>
        <p:txBody>
          <a:bodyPr anchor="t">
            <a:normAutofit fontScale="92500"/>
          </a:bodyPr>
          <a:lstStyle/>
          <a:p>
            <a:r>
              <a:rPr lang="en-US" b="1" i="1" dirty="0"/>
              <a:t>flex-grow </a:t>
            </a:r>
            <a:r>
              <a:rPr lang="en-US" b="1" i="1" dirty="0" err="1"/>
              <a:t>i</a:t>
            </a:r>
            <a:r>
              <a:rPr lang="en-US" b="1" i="1" dirty="0"/>
              <a:t> flex-shrink </a:t>
            </a:r>
            <a:r>
              <a:rPr lang="sr-Latn-RS" dirty="0"/>
              <a:t>–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osobinu</a:t>
            </a:r>
            <a:r>
              <a:rPr lang="en-US" dirty="0"/>
              <a:t> </a:t>
            </a:r>
            <a:r>
              <a:rPr lang="en-US" dirty="0" err="1"/>
              <a:t>potomka</a:t>
            </a:r>
            <a:r>
              <a:rPr lang="en-US" dirty="0"/>
              <a:t> da </a:t>
            </a:r>
            <a:r>
              <a:rPr lang="en-US" dirty="0" err="1"/>
              <a:t>raste</a:t>
            </a:r>
            <a:r>
              <a:rPr lang="en-US" dirty="0"/>
              <a:t>/</a:t>
            </a:r>
            <a:r>
              <a:rPr lang="en-US" dirty="0" err="1"/>
              <a:t>smanjuje</a:t>
            </a:r>
            <a:r>
              <a:rPr lang="en-US" dirty="0"/>
              <a:t> se </a:t>
            </a:r>
            <a:r>
              <a:rPr lang="en-US" dirty="0" err="1"/>
              <a:t>ukoliko</a:t>
            </a:r>
            <a:r>
              <a:rPr lang="en-US" dirty="0"/>
              <a:t> je to </a:t>
            </a:r>
            <a:r>
              <a:rPr lang="en-US" dirty="0" err="1"/>
              <a:t>neophodno</a:t>
            </a:r>
            <a:endParaRPr lang="en-US" dirty="0"/>
          </a:p>
          <a:p>
            <a:r>
              <a:rPr lang="sr-Latn-RS" dirty="0" err="1"/>
              <a:t>K</a:t>
            </a:r>
            <a:r>
              <a:rPr lang="en-US" dirty="0" err="1"/>
              <a:t>oristi</a:t>
            </a:r>
            <a:r>
              <a:rPr lang="en-US" dirty="0"/>
              <a:t> se </a:t>
            </a:r>
            <a:r>
              <a:rPr lang="en-US" dirty="0" err="1"/>
              <a:t>bezdimenziona</a:t>
            </a:r>
            <a:r>
              <a:rPr lang="en-US" dirty="0"/>
              <a:t> </a:t>
            </a:r>
            <a:r>
              <a:rPr lang="en-US" dirty="0" err="1"/>
              <a:t>jedinica</a:t>
            </a:r>
            <a:r>
              <a:rPr lang="sr-Latn-RS" dirty="0"/>
              <a:t> mere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slu</a:t>
            </a:r>
            <a:r>
              <a:rPr lang="sr-Latn-RS" dirty="0"/>
              <a:t>ži kao udeo u proporciji</a:t>
            </a:r>
          </a:p>
          <a:p>
            <a:r>
              <a:rPr lang="sr-Latn-RS" dirty="0"/>
              <a:t>Moguće vrednosti su: bilo koji nenegativni celi broj, </a:t>
            </a:r>
            <a:r>
              <a:rPr lang="en-US" dirty="0"/>
              <a:t>0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i="1" dirty="0"/>
              <a:t>grow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1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i="1" dirty="0"/>
              <a:t>shrink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sr-Latn-RS" dirty="0"/>
              <a:t>podrazumevan</a:t>
            </a:r>
            <a:r>
              <a:rPr lang="en-US" dirty="0"/>
              <a:t>e</a:t>
            </a:r>
            <a:r>
              <a:rPr lang="sr-Latn-RS" dirty="0"/>
              <a:t> vrednost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39" y="2928665"/>
            <a:ext cx="5151106" cy="22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Stilizovanje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/>
              <a:t>Najveći deo sadržaja jedne web stranice je upravo sam tekst</a:t>
            </a:r>
          </a:p>
          <a:p>
            <a:r>
              <a:rPr lang="sr-Latn-RS" dirty="0"/>
              <a:t>Korisno je posvetiti određenu pažnju kako bi se odredio što reprezentativniji način za prikaz teksta</a:t>
            </a:r>
          </a:p>
          <a:p>
            <a:r>
              <a:rPr lang="sr-Latn-RS" dirty="0"/>
              <a:t>Moguće je uticati na različite aspekte teksta, poput: fonta, veličine, proreda, dekoracija i slično</a:t>
            </a:r>
          </a:p>
          <a:p>
            <a:r>
              <a:rPr lang="sr-Latn-RS" dirty="0"/>
              <a:t>Zastupljenost fontova na različitim operativnim sistemima se može videti na: </a:t>
            </a:r>
            <a:r>
              <a:rPr lang="en-US" dirty="0">
                <a:hlinkClick r:id="rId2"/>
              </a:rPr>
              <a:t>https://www.cssfontstack.com/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4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9575574" cy="1752599"/>
          </a:xfrm>
        </p:spPr>
        <p:txBody>
          <a:bodyPr/>
          <a:lstStyle/>
          <a:p>
            <a:r>
              <a:rPr lang="sr-Latn-RS" dirty="0"/>
              <a:t>Svojstva </a:t>
            </a:r>
            <a:r>
              <a:rPr lang="en-US" dirty="0" err="1"/>
              <a:t>potomaka</a:t>
            </a:r>
            <a:r>
              <a:rPr lang="sr-Latn-RS" dirty="0"/>
              <a:t> (</a:t>
            </a:r>
            <a:r>
              <a:rPr lang="en-US" dirty="0"/>
              <a:t>flex-basis</a:t>
            </a:r>
            <a:r>
              <a:rPr lang="sr-Latn-RS" dirty="0"/>
              <a:t> i flex)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9427530" cy="3124201"/>
          </a:xfrm>
        </p:spPr>
        <p:txBody>
          <a:bodyPr anchor="t">
            <a:normAutofit/>
          </a:bodyPr>
          <a:lstStyle/>
          <a:p>
            <a:r>
              <a:rPr lang="en-US" b="1" i="1" dirty="0"/>
              <a:t>flex-basis </a:t>
            </a:r>
            <a:r>
              <a:rPr lang="sr-Latn-RS" dirty="0"/>
              <a:t>– </a:t>
            </a:r>
            <a:r>
              <a:rPr lang="en-US" dirty="0" err="1"/>
              <a:t>defi</a:t>
            </a:r>
            <a:r>
              <a:rPr lang="sr-Latn-RS" dirty="0"/>
              <a:t>niše početnu veličinu elementa pre nego se počne sa izračunavanjem i raspodelom preostalog slobodnog prostora</a:t>
            </a:r>
          </a:p>
          <a:p>
            <a:r>
              <a:rPr lang="sr-Latn-RS" dirty="0"/>
              <a:t>Moguće vrednosti su: bilo koji celi broj sa jedinicom mere (piksel, em i sl.), </a:t>
            </a:r>
            <a:r>
              <a:rPr lang="sr-Latn-RS" i="1" dirty="0"/>
              <a:t>auto</a:t>
            </a:r>
            <a:r>
              <a:rPr lang="sr-Latn-RS" dirty="0"/>
              <a:t> je podrazumevana vrednost koja znači da se gleda </a:t>
            </a:r>
            <a:r>
              <a:rPr lang="sr-Latn-RS" i="1" dirty="0"/>
              <a:t>width/height</a:t>
            </a:r>
            <a:r>
              <a:rPr lang="sr-Latn-RS" dirty="0"/>
              <a:t> svojstvo elementa</a:t>
            </a:r>
          </a:p>
          <a:p>
            <a:r>
              <a:rPr lang="sr-Latn-RS" b="1" i="1" dirty="0"/>
              <a:t>flex</a:t>
            </a:r>
            <a:r>
              <a:rPr lang="sr-Latn-RS" dirty="0"/>
              <a:t> – objedinjava </a:t>
            </a:r>
            <a:r>
              <a:rPr lang="sr-Latn-RS" i="1" dirty="0"/>
              <a:t>flex-grow</a:t>
            </a:r>
            <a:r>
              <a:rPr lang="sr-Latn-RS" dirty="0"/>
              <a:t>, </a:t>
            </a:r>
            <a:r>
              <a:rPr lang="sr-Latn-RS" i="1" dirty="0"/>
              <a:t>flex-shrink</a:t>
            </a:r>
            <a:r>
              <a:rPr lang="sr-Latn-RS" dirty="0"/>
              <a:t> i </a:t>
            </a:r>
            <a:r>
              <a:rPr lang="sr-Latn-RS" i="1" dirty="0"/>
              <a:t>flex-basis</a:t>
            </a:r>
            <a:r>
              <a:rPr lang="sr-Latn-RS" dirty="0"/>
              <a:t> u jedno svojstvo</a:t>
            </a:r>
          </a:p>
          <a:p>
            <a:r>
              <a:rPr lang="sr-Latn-RS" dirty="0"/>
              <a:t>Podrazumevane vrednosti su: 0 1 auto</a:t>
            </a:r>
          </a:p>
        </p:txBody>
      </p:sp>
    </p:spTree>
    <p:extLst>
      <p:ext uri="{BB962C8B-B14F-4D97-AF65-F5344CB8AC3E}">
        <p14:creationId xmlns:p14="http://schemas.microsoft.com/office/powerpoint/2010/main" val="1846297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9653952" cy="1752599"/>
          </a:xfrm>
        </p:spPr>
        <p:txBody>
          <a:bodyPr/>
          <a:lstStyle/>
          <a:p>
            <a:r>
              <a:rPr lang="sr-Latn-RS" dirty="0"/>
              <a:t>Svojstva </a:t>
            </a:r>
            <a:r>
              <a:rPr lang="en-US" dirty="0" err="1"/>
              <a:t>potomaka</a:t>
            </a:r>
            <a:r>
              <a:rPr lang="sr-Latn-RS" dirty="0"/>
              <a:t> (align-self)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3915004" cy="3124201"/>
          </a:xfrm>
        </p:spPr>
        <p:txBody>
          <a:bodyPr anchor="t">
            <a:normAutofit lnSpcReduction="10000"/>
          </a:bodyPr>
          <a:lstStyle/>
          <a:p>
            <a:r>
              <a:rPr lang="sr-Latn-RS" b="1" i="1" dirty="0"/>
              <a:t>align-self </a:t>
            </a:r>
            <a:r>
              <a:rPr lang="sr-Latn-RS" dirty="0"/>
              <a:t>– predstavlja način da se pregazi </a:t>
            </a:r>
            <a:r>
              <a:rPr lang="sr-Latn-RS" i="1" dirty="0"/>
              <a:t>align-items </a:t>
            </a:r>
            <a:r>
              <a:rPr lang="sr-Latn-RS" dirty="0"/>
              <a:t>svojstvo, i da se postavi posebna vrednost za konkretni </a:t>
            </a:r>
            <a:r>
              <a:rPr lang="sr-Latn-RS" i="1" dirty="0"/>
              <a:t>flex</a:t>
            </a:r>
            <a:r>
              <a:rPr lang="sr-Latn-RS" dirty="0"/>
              <a:t> </a:t>
            </a:r>
            <a:r>
              <a:rPr lang="sr-Latn-RS" i="1" dirty="0"/>
              <a:t>item</a:t>
            </a:r>
          </a:p>
          <a:p>
            <a:r>
              <a:rPr lang="sr-Latn-RS" dirty="0"/>
              <a:t>Moguće vrednosti su: </a:t>
            </a:r>
            <a:r>
              <a:rPr lang="en-US" i="1" dirty="0"/>
              <a:t>auto</a:t>
            </a:r>
            <a:r>
              <a:rPr lang="sr-Latn-RS" dirty="0"/>
              <a:t>, </a:t>
            </a:r>
            <a:r>
              <a:rPr lang="en-US" i="1" dirty="0"/>
              <a:t>flex-start</a:t>
            </a:r>
            <a:r>
              <a:rPr lang="sr-Latn-RS" dirty="0"/>
              <a:t>, </a:t>
            </a:r>
            <a:r>
              <a:rPr lang="en-US" i="1" dirty="0"/>
              <a:t>flex-end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i="1" dirty="0"/>
              <a:t>center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i="1" dirty="0"/>
              <a:t>baseline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i="1" dirty="0"/>
              <a:t>stretch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87" y="2666999"/>
            <a:ext cx="4826976" cy="24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30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4AA28A-C4D3-43B4-875F-44FB1BAD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32" y="1202862"/>
            <a:ext cx="6622354" cy="1348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834706-E583-4F3E-B248-3071377582DC}"/>
              </a:ext>
            </a:extLst>
          </p:cNvPr>
          <p:cNvSpPr txBox="1"/>
          <p:nvPr/>
        </p:nvSpPr>
        <p:spPr>
          <a:xfrm>
            <a:off x="1999732" y="576116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Primer 1 – </a:t>
            </a:r>
            <a:r>
              <a:rPr lang="en-US" sz="2400" dirty="0" err="1"/>
              <a:t>implementacija</a:t>
            </a:r>
            <a:r>
              <a:rPr lang="en-US" sz="2400" dirty="0"/>
              <a:t> u </a:t>
            </a:r>
            <a:r>
              <a:rPr lang="en-US" sz="2400" dirty="0" err="1"/>
              <a:t>prilogu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A846E-FA80-4A46-B844-5D39B77DAE48}"/>
              </a:ext>
            </a:extLst>
          </p:cNvPr>
          <p:cNvSpPr txBox="1"/>
          <p:nvPr/>
        </p:nvSpPr>
        <p:spPr>
          <a:xfrm>
            <a:off x="1999732" y="2752436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Primer 2 – </a:t>
            </a:r>
            <a:r>
              <a:rPr lang="en-US" sz="2400" dirty="0" err="1"/>
              <a:t>implementacija</a:t>
            </a:r>
            <a:r>
              <a:rPr lang="en-US" sz="2400" dirty="0"/>
              <a:t> u </a:t>
            </a:r>
            <a:r>
              <a:rPr lang="en-US" sz="2400" dirty="0" err="1"/>
              <a:t>prilogu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B7887-AC59-4FE1-BD65-1FC64CDE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343546"/>
            <a:ext cx="6386113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2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za </a:t>
            </a:r>
            <a:r>
              <a:rPr lang="en-US" dirty="0" err="1"/>
              <a:t>doma</a:t>
            </a:r>
            <a:r>
              <a:rPr lang="sr-Latn-RS" dirty="0"/>
              <a:t>ći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 od </a:t>
            </a:r>
            <a:r>
              <a:rPr lang="sr-Latn-RS" dirty="0"/>
              <a:t>šest div elemenata sa brojevima unutar sebe, tako da se dok god je to moguće prikazuju u istom redu. Ukoliko to više nije moguće, prebaciti ih u naredni 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58DD18-8551-4C06-85B9-5DBE1F57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47" y="521600"/>
            <a:ext cx="7963590" cy="1353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3B3B1-70DD-4B58-B6B7-55E8BCA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0" y="2678439"/>
            <a:ext cx="6766374" cy="257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E1E46-C801-43FE-91A5-103478B50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3659274"/>
            <a:ext cx="4751875" cy="28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60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9ED8-4934-49A4-A5FA-4380FA8C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Flex </a:t>
            </a:r>
            <a:r>
              <a:rPr lang="en-GB" dirty="0" err="1"/>
              <a:t>dizajn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C6B2-BBFD-4564-AC4E-BA8B2CCD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Koristan</a:t>
            </a:r>
            <a:r>
              <a:rPr lang="en-GB" dirty="0"/>
              <a:t> link za </a:t>
            </a:r>
            <a:r>
              <a:rPr lang="en-GB" dirty="0" err="1"/>
              <a:t>ve</a:t>
            </a:r>
            <a:r>
              <a:rPr lang="sr-Latn-RS" dirty="0"/>
              <a:t>žbanje: </a:t>
            </a:r>
            <a:r>
              <a:rPr lang="en-GB" dirty="0"/>
              <a:t>https://flexboxfroggy.com/</a:t>
            </a:r>
          </a:p>
        </p:txBody>
      </p:sp>
    </p:spTree>
    <p:extLst>
      <p:ext uri="{BB962C8B-B14F-4D97-AF65-F5344CB8AC3E}">
        <p14:creationId xmlns:p14="http://schemas.microsoft.com/office/powerpoint/2010/main" val="341637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upiti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</a:t>
            </a:r>
            <a:r>
              <a:rPr lang="sr-Latn-RS" dirty="0"/>
              <a:t>ćavaju dinamički odabir aktivnih css stilova čija promena zavisi od tipa uređaja koji prikazuje stranicu (media type) i ograničenja koja se ispituju (media features)</a:t>
            </a:r>
          </a:p>
          <a:p>
            <a:r>
              <a:rPr lang="sr-Latn-RS" dirty="0"/>
              <a:t>Sintaksa sa svim mogućim vrednostima se može naći na: </a:t>
            </a:r>
            <a:r>
              <a:rPr lang="en-US" dirty="0">
                <a:hlinkClick r:id="rId2"/>
              </a:rPr>
              <a:t>https://developer.mozilla.org/en-US/docs/Web/CSS/Media_Queries/Using_media_queries</a:t>
            </a:r>
            <a:endParaRPr lang="sr-Latn-RS" dirty="0"/>
          </a:p>
          <a:p>
            <a:r>
              <a:rPr lang="en-US" dirty="0"/>
              <a:t>https://www.w3schools.com/css/css_rwd_mediaqueries.asp</a:t>
            </a:r>
          </a:p>
        </p:txBody>
      </p:sp>
    </p:spTree>
    <p:extLst>
      <p:ext uri="{BB962C8B-B14F-4D97-AF65-F5344CB8AC3E}">
        <p14:creationId xmlns:p14="http://schemas.microsoft.com/office/powerpoint/2010/main" val="3759553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072" y="300182"/>
            <a:ext cx="10018713" cy="983672"/>
          </a:xfrm>
        </p:spPr>
        <p:txBody>
          <a:bodyPr/>
          <a:lstStyle/>
          <a:p>
            <a:r>
              <a:rPr lang="sr-Latn-RS" dirty="0"/>
              <a:t>Media queries</a:t>
            </a:r>
            <a:r>
              <a:rPr lang="en-US" dirty="0"/>
              <a:t> –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072" y="2279072"/>
            <a:ext cx="10917383" cy="3216564"/>
          </a:xfrm>
        </p:spPr>
        <p:txBody>
          <a:bodyPr numCol="2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@media only screen and (max-width: 300px)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 {</a:t>
            </a:r>
          </a:p>
          <a:p>
            <a:pPr marL="0" indent="0">
              <a:buNone/>
            </a:pPr>
            <a:r>
              <a:rPr lang="en-US" sz="2000" dirty="0"/>
              <a:t>        font-family: 'Times New Roman', Times, serif;</a:t>
            </a:r>
          </a:p>
          <a:p>
            <a:pPr marL="0" indent="0">
              <a:buNone/>
            </a:pPr>
            <a:r>
              <a:rPr lang="en-US" sz="2000" dirty="0"/>
              <a:t>        font-size: 15px;</a:t>
            </a:r>
          </a:p>
          <a:p>
            <a:pPr marL="0" indent="0">
              <a:buNone/>
            </a:pPr>
            <a:r>
              <a:rPr lang="en-US" sz="2000" dirty="0"/>
              <a:t>        background-color: red;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@media only screen and (min-width: 800px)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 {</a:t>
            </a:r>
          </a:p>
          <a:p>
            <a:pPr marL="0" indent="0">
              <a:buNone/>
            </a:pPr>
            <a:r>
              <a:rPr lang="en-US" sz="2000" dirty="0"/>
              <a:t>        font-family: Arial, Helvetica, sans-serif;</a:t>
            </a:r>
          </a:p>
          <a:p>
            <a:pPr marL="0" indent="0">
              <a:buNone/>
            </a:pPr>
            <a:r>
              <a:rPr lang="en-US" sz="2000" dirty="0"/>
              <a:t>        font-size: 30px;</a:t>
            </a:r>
          </a:p>
          <a:p>
            <a:pPr marL="0" indent="0">
              <a:buNone/>
            </a:pPr>
            <a:r>
              <a:rPr lang="en-US" sz="2000" dirty="0"/>
              <a:t>        background-color: blue;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78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svojstva za s</a:t>
            </a:r>
            <a:r>
              <a:rPr lang="en-US" dirty="0" err="1"/>
              <a:t>tilizovanje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sr-Latn-RS" i="1" dirty="0"/>
              <a:t>font-family</a:t>
            </a:r>
            <a:r>
              <a:rPr lang="sr-Latn-RS" dirty="0"/>
              <a:t>: odabir fonta, najčešće navođenjem više različitih fontova, a na kraju se stavlja ime familije fontova</a:t>
            </a:r>
          </a:p>
          <a:p>
            <a:r>
              <a:rPr lang="sr-Latn-RS" i="1" dirty="0"/>
              <a:t>font-size</a:t>
            </a:r>
            <a:r>
              <a:rPr lang="sr-Latn-RS" dirty="0"/>
              <a:t>: veličina fonta, u različitim jedinicama (pikseli ili em)</a:t>
            </a:r>
          </a:p>
          <a:p>
            <a:r>
              <a:rPr lang="sr-Latn-RS" i="1" dirty="0"/>
              <a:t>font-weight</a:t>
            </a:r>
            <a:r>
              <a:rPr lang="sr-Latn-RS" dirty="0"/>
              <a:t>: debljina fonta, vrednosti u stotinama od 100-800, ili recimo </a:t>
            </a:r>
            <a:r>
              <a:rPr lang="sr-Latn-RS" i="1" dirty="0"/>
              <a:t>bold</a:t>
            </a:r>
          </a:p>
          <a:p>
            <a:r>
              <a:rPr lang="sr-Latn-RS" i="1" dirty="0"/>
              <a:t>line-height</a:t>
            </a:r>
            <a:r>
              <a:rPr lang="sr-Latn-RS" dirty="0"/>
              <a:t>: visina, odnosno određivanje proreda</a:t>
            </a:r>
          </a:p>
          <a:p>
            <a:r>
              <a:rPr lang="sr-Latn-RS" i="1" dirty="0"/>
              <a:t>text-align</a:t>
            </a:r>
            <a:r>
              <a:rPr lang="sr-Latn-RS" dirty="0"/>
              <a:t>: poravnanje teksta (levo, desno, centrirano,...)</a:t>
            </a:r>
          </a:p>
          <a:p>
            <a:r>
              <a:rPr lang="sr-Latn-RS" i="1" dirty="0"/>
              <a:t>text-decoration</a:t>
            </a:r>
            <a:r>
              <a:rPr lang="sr-Latn-RS" dirty="0"/>
              <a:t>: dodatne dekoracije (precrtavanja, podvlačenje)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</a:t>
            </a:r>
            <a:r>
              <a:rPr lang="en-US" dirty="0" err="1"/>
              <a:t>odel</a:t>
            </a:r>
            <a:r>
              <a:rPr lang="sr-Latn-RS" dirty="0"/>
              <a:t> kutije (</a:t>
            </a:r>
            <a:r>
              <a:rPr lang="sr-Latn-RS" i="1" dirty="0"/>
              <a:t>Box model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HTML </a:t>
            </a:r>
            <a:r>
              <a:rPr lang="en-US" dirty="0" err="1"/>
              <a:t>dokumentu</a:t>
            </a:r>
            <a:r>
              <a:rPr lang="en-US" dirty="0"/>
              <a:t>, </a:t>
            </a:r>
            <a:r>
              <a:rPr lang="en-US" dirty="0" err="1"/>
              <a:t>svaki</a:t>
            </a:r>
            <a:r>
              <a:rPr lang="en-US" dirty="0"/>
              <a:t> element se </a:t>
            </a:r>
            <a:r>
              <a:rPr lang="en-US" dirty="0" err="1"/>
              <a:t>mo</a:t>
            </a:r>
            <a:r>
              <a:rPr lang="sr-Latn-RS" dirty="0"/>
              <a:t>že predstaviti kao pravougaona kutija</a:t>
            </a:r>
          </a:p>
          <a:p>
            <a:r>
              <a:rPr lang="sr-Latn-RS" dirty="0"/>
              <a:t>Svaka kutija ima četiri ivice: margine, okvir, ispuna (</a:t>
            </a:r>
            <a:r>
              <a:rPr lang="sr-Latn-RS" i="1" dirty="0"/>
              <a:t>padding</a:t>
            </a:r>
            <a:r>
              <a:rPr lang="sr-Latn-RS" dirty="0"/>
              <a:t>) i sadržaj koje zajedno utiču na finalni prikaz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5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</a:t>
            </a:r>
            <a:r>
              <a:rPr lang="en-US" dirty="0" err="1"/>
              <a:t>odel</a:t>
            </a:r>
            <a:r>
              <a:rPr lang="sr-Latn-RS" dirty="0"/>
              <a:t> kutije (</a:t>
            </a:r>
            <a:r>
              <a:rPr lang="sr-Latn-RS" i="1" dirty="0"/>
              <a:t>Box model</a:t>
            </a:r>
            <a:r>
              <a:rPr lang="sr-Latn-RS" dirty="0"/>
              <a:t>)</a:t>
            </a:r>
            <a:endParaRPr lang="en-US" dirty="0"/>
          </a:p>
        </p:txBody>
      </p:sp>
      <p:pic>
        <p:nvPicPr>
          <p:cNvPr id="1028" name="Picture 4" descr="https://mdn.mozillademos.org/files/13647/box-model-standard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39" y="2438399"/>
            <a:ext cx="5443253" cy="40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6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</a:t>
            </a:r>
            <a:r>
              <a:rPr lang="en-US" dirty="0" err="1"/>
              <a:t>odel</a:t>
            </a:r>
            <a:r>
              <a:rPr lang="sr-Latn-RS" dirty="0"/>
              <a:t> kutije (</a:t>
            </a:r>
            <a:r>
              <a:rPr lang="sr-Latn-RS" i="1" dirty="0"/>
              <a:t>Box model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Margin</a:t>
            </a:r>
            <a:r>
              <a:rPr lang="sr-Latn-RS" dirty="0"/>
              <a:t>: Margine su rastojanje u odnosu na druge (susedne) elemente, nisu vidljive</a:t>
            </a:r>
          </a:p>
          <a:p>
            <a:r>
              <a:rPr lang="sr-Latn-RS" i="1" dirty="0"/>
              <a:t>Border</a:t>
            </a:r>
            <a:r>
              <a:rPr lang="sr-Latn-RS" dirty="0"/>
              <a:t>: Okvir elementa, vidljiv krajnjem korisniku</a:t>
            </a:r>
          </a:p>
          <a:p>
            <a:r>
              <a:rPr lang="sr-Latn-RS" i="1" dirty="0"/>
              <a:t>Padding</a:t>
            </a:r>
            <a:r>
              <a:rPr lang="sr-Latn-RS" dirty="0"/>
              <a:t>: Ispuna, odnosno rastojanje između sadržaja i okvira, nije vidljiva</a:t>
            </a:r>
          </a:p>
          <a:p>
            <a:r>
              <a:rPr lang="sr-Latn-RS" i="1" dirty="0"/>
              <a:t>Content</a:t>
            </a:r>
            <a:r>
              <a:rPr lang="sr-Latn-RS" dirty="0"/>
              <a:t>: Sadržaj elementa koji se prikazuje korisniku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0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EBE0-E39C-4B5A-9F77-35C9F572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73" y="181947"/>
            <a:ext cx="11849133" cy="573833"/>
          </a:xfrm>
        </p:spPr>
        <p:txBody>
          <a:bodyPr>
            <a:normAutofit fontScale="90000"/>
          </a:bodyPr>
          <a:lstStyle/>
          <a:p>
            <a:r>
              <a:rPr lang="en-US" dirty="0"/>
              <a:t>Primer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7EC0F-E977-409E-B5E6-E72577BA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45" y="1003240"/>
            <a:ext cx="7424296" cy="54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013" y="190500"/>
            <a:ext cx="10018713" cy="1752599"/>
          </a:xfrm>
        </p:spPr>
        <p:txBody>
          <a:bodyPr/>
          <a:lstStyle/>
          <a:p>
            <a:r>
              <a:rPr lang="en-US" dirty="0"/>
              <a:t>Flexbox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286" y="1446246"/>
            <a:ext cx="10018713" cy="4581330"/>
          </a:xfrm>
        </p:spPr>
        <p:txBody>
          <a:bodyPr>
            <a:normAutofit/>
          </a:bodyPr>
          <a:lstStyle/>
          <a:p>
            <a:r>
              <a:rPr lang="sr-Latn-RS" dirty="0"/>
              <a:t>Flexbox: </a:t>
            </a:r>
            <a:r>
              <a:rPr lang="en-US" dirty="0">
                <a:hlinkClick r:id="rId2"/>
              </a:rPr>
              <a:t> https://css-tricks.com/snippets/css/a-guide-to-flexbox/</a:t>
            </a:r>
            <a:endParaRPr lang="sr-Latn-RS" dirty="0"/>
          </a:p>
          <a:p>
            <a:r>
              <a:rPr lang="en-US" i="1" dirty="0"/>
              <a:t>Flexbox layout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sr-Latn-RS" dirty="0"/>
              <a:t>veoma </a:t>
            </a:r>
            <a:r>
              <a:rPr lang="en-US" dirty="0" err="1"/>
              <a:t>efikasan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 za raspored elemenata, slaganje i raspodelu prostora između elemenata (</a:t>
            </a:r>
            <a:r>
              <a:rPr lang="sr-Latn-RS" i="1" dirty="0"/>
              <a:t>flex items</a:t>
            </a:r>
            <a:r>
              <a:rPr lang="sr-Latn-RS" dirty="0"/>
              <a:t>) unutar nekog kontejnera (</a:t>
            </a:r>
            <a:r>
              <a:rPr lang="sr-Latn-RS" i="1" dirty="0"/>
              <a:t>flex container</a:t>
            </a:r>
            <a:r>
              <a:rPr lang="sr-Latn-RS" dirty="0"/>
              <a:t>), koji je u stvari njihov roditeljski element, pogotovo kada su njihove veličine nepoznate/dinamične</a:t>
            </a:r>
          </a:p>
          <a:p>
            <a:r>
              <a:rPr lang="sr-Latn-RS" dirty="0"/>
              <a:t>Glavna ideja iza ovog pristupa je omogućavanje </a:t>
            </a:r>
            <a:r>
              <a:rPr lang="sr-Latn-RS" i="1" dirty="0"/>
              <a:t>flex container</a:t>
            </a:r>
            <a:r>
              <a:rPr lang="sr-Latn-RS" dirty="0"/>
              <a:t>-u da što bolje popuni sav dostupan prostor, bilo to menjanjem veličine </a:t>
            </a:r>
            <a:r>
              <a:rPr lang="sr-Latn-RS" i="1" dirty="0"/>
              <a:t>flex item</a:t>
            </a:r>
            <a:r>
              <a:rPr lang="sr-Latn-RS" dirty="0"/>
              <a:t>-a ili njihovog rasporeda, kako bi se prikaz prilagodio veličini ekrana uređaja preko koga se pristupa web stranici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2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Flexbox</a:t>
            </a:r>
            <a:r>
              <a:rPr lang="sr-Latn-RS" dirty="0"/>
              <a:t> </a:t>
            </a:r>
            <a:r>
              <a:rPr lang="en-US" dirty="0"/>
              <a:t>l</a:t>
            </a:r>
            <a:r>
              <a:rPr lang="sr-Latn-RS" dirty="0" err="1"/>
              <a:t>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Flexbox layout </a:t>
            </a:r>
            <a:r>
              <a:rPr lang="sr-Latn-RS" dirty="0"/>
              <a:t>je za razliku od tradicionalnih rasporeda (blok elementi se raspoređuju vertikalno a </a:t>
            </a:r>
            <a:r>
              <a:rPr lang="sr-Latn-RS" i="1" dirty="0"/>
              <a:t>inline</a:t>
            </a:r>
            <a:r>
              <a:rPr lang="sr-Latn-RS" dirty="0"/>
              <a:t> elementi horizontalno) usmeriv, i može se birati glavna osa po kojoj će se </a:t>
            </a:r>
            <a:r>
              <a:rPr lang="sr-Latn-RS" i="1" dirty="0"/>
              <a:t>flex item</a:t>
            </a:r>
            <a:r>
              <a:rPr lang="sr-Latn-RS" dirty="0"/>
              <a:t>-i prostirati</a:t>
            </a:r>
          </a:p>
          <a:p>
            <a:r>
              <a:rPr lang="sr-Latn-RS" dirty="0"/>
              <a:t>Ta osobina je uglavnom korisna kod manjih komponenti neke web aplikacije, odnosno za delove stranica, ali kada je reč o nešto ozbiljnim potrebama za rasporedom elemenata, bolje je koristiti </a:t>
            </a:r>
            <a:r>
              <a:rPr lang="sr-Latn-RS" i="1" dirty="0"/>
              <a:t>Grid layout </a:t>
            </a:r>
            <a:r>
              <a:rPr lang="sr-Latn-RS" dirty="0"/>
              <a:t>u sprezi sa </a:t>
            </a:r>
            <a:r>
              <a:rPr lang="sr-Latn-RS" i="1" dirty="0"/>
              <a:t>flexbox</a:t>
            </a:r>
            <a:r>
              <a:rPr lang="sr-Latn-RS" dirty="0"/>
              <a:t>-om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00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6964</TotalTime>
  <Words>1152</Words>
  <Application>Microsoft Office PowerPoint</Application>
  <PresentationFormat>Widescreen</PresentationFormat>
  <Paragraphs>101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Parallax</vt:lpstr>
      <vt:lpstr>Web programiranje</vt:lpstr>
      <vt:lpstr>Stilizovanje teksta</vt:lpstr>
      <vt:lpstr>CSS svojstva za stilizovanje teksta</vt:lpstr>
      <vt:lpstr>Model kutije (Box model)</vt:lpstr>
      <vt:lpstr>Model kutije (Box model)</vt:lpstr>
      <vt:lpstr>Model kutije (Box model)</vt:lpstr>
      <vt:lpstr>Primer 1</vt:lpstr>
      <vt:lpstr>Flexbox layout</vt:lpstr>
      <vt:lpstr>Flexbox layout</vt:lpstr>
      <vt:lpstr>Flexbox terminologija</vt:lpstr>
      <vt:lpstr>PowerPoint Presentation</vt:lpstr>
      <vt:lpstr>Svojstva roditelja (flex container)</vt:lpstr>
      <vt:lpstr>Svojstva roditelja (flex-direction)</vt:lpstr>
      <vt:lpstr>Svojstva roditelja (flex-wrap)</vt:lpstr>
      <vt:lpstr>Svojstva roditelja (justify-content)</vt:lpstr>
      <vt:lpstr>Svojstva roditelja (align-items)</vt:lpstr>
      <vt:lpstr>Svojstva roditelja (align-content)</vt:lpstr>
      <vt:lpstr>Svojstva potomaka (order)</vt:lpstr>
      <vt:lpstr>Svojstva potomaka (flex-grow i flex-shrink)</vt:lpstr>
      <vt:lpstr>Svojstva potomaka (flex-basis i flex)</vt:lpstr>
      <vt:lpstr>Svojstva potomaka (align-self)</vt:lpstr>
      <vt:lpstr>PowerPoint Presentation</vt:lpstr>
      <vt:lpstr>Zadatak za domaći</vt:lpstr>
      <vt:lpstr>PowerPoint Presentation</vt:lpstr>
      <vt:lpstr>Flex dizajn</vt:lpstr>
      <vt:lpstr>Media queries</vt:lpstr>
      <vt:lpstr>Media queries – primer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programiranje</dc:title>
  <dc:creator>Dusan Djordjevic</dc:creator>
  <cp:lastModifiedBy>Marija Stojkovic</cp:lastModifiedBy>
  <cp:revision>143</cp:revision>
  <dcterms:created xsi:type="dcterms:W3CDTF">2019-08-25T22:12:21Z</dcterms:created>
  <dcterms:modified xsi:type="dcterms:W3CDTF">2020-11-03T17:31:33Z</dcterms:modified>
</cp:coreProperties>
</file>