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CEA3-B171-42A8-9892-21ED6CEC28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accent2">
                    <a:lumMod val="75000"/>
                  </a:schemeClr>
                </a:solidFill>
              </a:rPr>
              <a:t>Academic english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E68F3-5C76-4EF2-92C6-F0A60B5D9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4474346"/>
            <a:ext cx="9070848" cy="664917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r>
              <a:rPr lang="sr-Latn-RS" sz="2400" dirty="0">
                <a:solidFill>
                  <a:schemeClr val="accent2">
                    <a:lumMod val="75000"/>
                  </a:schemeClr>
                </a:solidFill>
              </a:rPr>
              <a:t>Discussion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75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CD4AC-E217-4BBA-A250-56550DD0C50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3399FF"/>
            </a:solidFill>
          </a:ln>
        </p:spPr>
        <p:txBody>
          <a:bodyPr/>
          <a:lstStyle/>
          <a:p>
            <a:pPr algn="ctr"/>
            <a:r>
              <a:rPr lang="sr-Latn-RS" dirty="0">
                <a:solidFill>
                  <a:schemeClr val="accent2">
                    <a:lumMod val="75000"/>
                  </a:schemeClr>
                </a:solidFill>
              </a:rPr>
              <a:t>What is Academic English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E0B54-06D9-44C3-BAA6-37EC3FC31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dirty="0">
                <a:solidFill>
                  <a:schemeClr val="accent2">
                    <a:lumMod val="50000"/>
                  </a:schemeClr>
                </a:solidFill>
              </a:rPr>
              <a:t>What is it in Serbian? What is the Serbian equivalent to this phrase?</a:t>
            </a:r>
          </a:p>
          <a:p>
            <a:r>
              <a:rPr lang="sr-Latn-RS" sz="2800" dirty="0">
                <a:solidFill>
                  <a:schemeClr val="accent2">
                    <a:lumMod val="50000"/>
                  </a:schemeClr>
                </a:solidFill>
              </a:rPr>
              <a:t>What are its characteristics?</a:t>
            </a:r>
          </a:p>
          <a:p>
            <a:r>
              <a:rPr lang="sr-Latn-RS" sz="2800" dirty="0">
                <a:solidFill>
                  <a:schemeClr val="accent2">
                    <a:lumMod val="50000"/>
                  </a:schemeClr>
                </a:solidFill>
              </a:rPr>
              <a:t>How do you a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sr-Latn-RS" sz="2800" dirty="0">
                <a:solidFill>
                  <a:schemeClr val="accent2">
                    <a:lumMod val="50000"/>
                  </a:schemeClr>
                </a:solidFill>
              </a:rPr>
              <a:t>quire it?</a:t>
            </a:r>
          </a:p>
          <a:p>
            <a:r>
              <a:rPr lang="sr-Latn-RS" sz="2800" dirty="0">
                <a:solidFill>
                  <a:schemeClr val="accent2">
                    <a:lumMod val="50000"/>
                  </a:schemeClr>
                </a:solidFill>
              </a:rPr>
              <a:t>Is it relevant? </a:t>
            </a:r>
          </a:p>
          <a:p>
            <a:r>
              <a:rPr lang="sr-Latn-RS" sz="2800" dirty="0">
                <a:solidFill>
                  <a:schemeClr val="accent2">
                    <a:lumMod val="50000"/>
                  </a:schemeClr>
                </a:solidFill>
              </a:rPr>
              <a:t>Where and when is it used, what for?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5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643F-EB61-47CF-92BB-26BF6469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>
                <a:solidFill>
                  <a:schemeClr val="accent2">
                    <a:lumMod val="50000"/>
                  </a:schemeClr>
                </a:solidFill>
              </a:rPr>
              <a:t>Književni engleski jezik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13B11-57BD-4F80-9B2A-66AE19933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>
                <a:solidFill>
                  <a:schemeClr val="accent2">
                    <a:lumMod val="50000"/>
                  </a:schemeClr>
                </a:solidFill>
              </a:rPr>
              <a:t>Elegant, potent language</a:t>
            </a:r>
          </a:p>
          <a:p>
            <a:r>
              <a:rPr lang="sr-Latn-RS" sz="2400" dirty="0">
                <a:solidFill>
                  <a:schemeClr val="accent2">
                    <a:lumMod val="50000"/>
                  </a:schemeClr>
                </a:solidFill>
              </a:rPr>
              <a:t>Exhibits traits of an educated, cultured, versatile personality</a:t>
            </a:r>
          </a:p>
          <a:p>
            <a:r>
              <a:rPr lang="sr-Latn-RS" sz="2400" dirty="0">
                <a:solidFill>
                  <a:schemeClr val="accent2">
                    <a:lumMod val="50000"/>
                  </a:schemeClr>
                </a:solidFill>
              </a:rPr>
              <a:t>Medium of expressing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your</a:t>
            </a:r>
            <a:r>
              <a:rPr lang="sr-Latn-RS" sz="2400" dirty="0">
                <a:solidFill>
                  <a:schemeClr val="accent2">
                    <a:lumMod val="50000"/>
                  </a:schemeClr>
                </a:solidFill>
              </a:rPr>
              <a:t> personality</a:t>
            </a:r>
          </a:p>
          <a:p>
            <a:r>
              <a:rPr lang="sr-Latn-RS" sz="2400" dirty="0">
                <a:solidFill>
                  <a:schemeClr val="accent2">
                    <a:lumMod val="50000"/>
                  </a:schemeClr>
                </a:solidFill>
              </a:rPr>
              <a:t>Awareness of appropriate </a:t>
            </a:r>
            <a:r>
              <a:rPr lang="sr-Latn-RS" sz="2400" u="sng" dirty="0">
                <a:solidFill>
                  <a:schemeClr val="accent2">
                    <a:lumMod val="50000"/>
                  </a:schemeClr>
                </a:solidFill>
              </a:rPr>
              <a:t>situationally conditioned vocabulary</a:t>
            </a:r>
            <a:r>
              <a:rPr lang="sr-Latn-RS" sz="2400" dirty="0">
                <a:solidFill>
                  <a:schemeClr val="accent2">
                    <a:lumMod val="50000"/>
                  </a:schemeClr>
                </a:solidFill>
              </a:rPr>
              <a:t>, style, </a:t>
            </a:r>
            <a:r>
              <a:rPr lang="sr-Latn-RS" sz="2400" u="sng" dirty="0">
                <a:solidFill>
                  <a:schemeClr val="accent2">
                    <a:lumMod val="50000"/>
                  </a:schemeClr>
                </a:solidFill>
              </a:rPr>
              <a:t>structuring of your speech</a:t>
            </a:r>
          </a:p>
          <a:p>
            <a:r>
              <a:rPr lang="sr-Latn-RS" sz="2400" dirty="0">
                <a:solidFill>
                  <a:schemeClr val="accent2">
                    <a:lumMod val="50000"/>
                  </a:schemeClr>
                </a:solidFill>
              </a:rPr>
              <a:t>Relatively formal</a:t>
            </a:r>
          </a:p>
          <a:p>
            <a:endParaRPr lang="sr-Latn-RS" sz="2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sr-Latn-RS" sz="2400" dirty="0">
                <a:solidFill>
                  <a:schemeClr val="accent2">
                    <a:lumMod val="50000"/>
                  </a:schemeClr>
                </a:solidFill>
              </a:rPr>
              <a:t>Vocabulary, phrases, sentences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67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F36B0-C927-4F2C-B18E-87BE3C87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>
                <a:solidFill>
                  <a:schemeClr val="accent2">
                    <a:lumMod val="50000"/>
                  </a:schemeClr>
                </a:solidFill>
              </a:rPr>
              <a:t>Vocabulary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DA33D-512F-42A4-92B5-C28F4E33E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800" dirty="0">
                <a:solidFill>
                  <a:schemeClr val="accent2">
                    <a:lumMod val="50000"/>
                  </a:schemeClr>
                </a:solidFill>
              </a:rPr>
              <a:t>Vocabulary to avoid:</a:t>
            </a:r>
          </a:p>
          <a:p>
            <a:pPr lvl="1"/>
            <a:r>
              <a:rPr lang="en-US" altLang="lt-LT" sz="2800" dirty="0">
                <a:solidFill>
                  <a:schemeClr val="accent2">
                    <a:lumMod val="50000"/>
                  </a:schemeClr>
                </a:solidFill>
              </a:rPr>
              <a:t>Informal</a:t>
            </a:r>
          </a:p>
          <a:p>
            <a:pPr lvl="1"/>
            <a:r>
              <a:rPr lang="en-US" altLang="lt-LT" sz="2800" dirty="0">
                <a:solidFill>
                  <a:schemeClr val="accent2">
                    <a:lumMod val="50000"/>
                  </a:schemeClr>
                </a:solidFill>
              </a:rPr>
              <a:t>Unsophisticated</a:t>
            </a:r>
          </a:p>
          <a:p>
            <a:pPr lvl="1"/>
            <a:r>
              <a:rPr lang="en-US" altLang="lt-LT" sz="2800" dirty="0">
                <a:solidFill>
                  <a:schemeClr val="accent2">
                    <a:lumMod val="50000"/>
                  </a:schemeClr>
                </a:solidFill>
              </a:rPr>
              <a:t>Vague</a:t>
            </a:r>
          </a:p>
          <a:p>
            <a:pPr lvl="1"/>
            <a:r>
              <a:rPr lang="en-US" altLang="lt-LT" sz="2800" dirty="0">
                <a:solidFill>
                  <a:schemeClr val="accent2">
                    <a:lumMod val="50000"/>
                  </a:schemeClr>
                </a:solidFill>
              </a:rPr>
              <a:t>Exaggerated</a:t>
            </a:r>
          </a:p>
          <a:p>
            <a:pPr lvl="1"/>
            <a:r>
              <a:rPr lang="en-US" altLang="lt-LT" sz="2800" dirty="0">
                <a:solidFill>
                  <a:schemeClr val="accent2">
                    <a:lumMod val="50000"/>
                  </a:schemeClr>
                </a:solidFill>
              </a:rPr>
              <a:t>Subjective</a:t>
            </a:r>
          </a:p>
          <a:p>
            <a:pPr lvl="1"/>
            <a:r>
              <a:rPr lang="en-US" altLang="lt-LT" sz="2800" dirty="0">
                <a:solidFill>
                  <a:schemeClr val="accent2">
                    <a:lumMod val="50000"/>
                  </a:schemeClr>
                </a:solidFill>
              </a:rPr>
              <a:t>Unnecessary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9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9766E-95F6-4AF0-A37D-5DFEC9B7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>
                <a:solidFill>
                  <a:schemeClr val="accent2">
                    <a:lumMod val="50000"/>
                  </a:schemeClr>
                </a:solidFill>
              </a:rPr>
              <a:t>Indicative examples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B0C93-DFB2-4DBC-A83A-6278A4498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altLang="lt-LT" sz="2400" dirty="0">
                <a:solidFill>
                  <a:srgbClr val="002060"/>
                </a:solidFill>
              </a:rPr>
              <a:t>gonna</a:t>
            </a:r>
            <a:r>
              <a:rPr lang="en-US" altLang="lt-LT" sz="2400" dirty="0">
                <a:solidFill>
                  <a:srgbClr val="002060"/>
                </a:solidFill>
              </a:rPr>
              <a:t> …</a:t>
            </a:r>
          </a:p>
          <a:p>
            <a:r>
              <a:rPr lang="sr-Latn-RS" altLang="lt-LT" sz="2400" dirty="0">
                <a:solidFill>
                  <a:srgbClr val="002060"/>
                </a:solidFill>
              </a:rPr>
              <a:t>My bad</a:t>
            </a:r>
          </a:p>
          <a:p>
            <a:r>
              <a:rPr lang="sr-Latn-RS" altLang="lt-LT" sz="2400" dirty="0">
                <a:solidFill>
                  <a:srgbClr val="002060"/>
                </a:solidFill>
              </a:rPr>
              <a:t>This is</a:t>
            </a:r>
            <a:r>
              <a:rPr lang="en-US" altLang="lt-LT" sz="2400" dirty="0">
                <a:solidFill>
                  <a:srgbClr val="002060"/>
                </a:solidFill>
              </a:rPr>
              <a:t> big</a:t>
            </a:r>
            <a:endParaRPr lang="sr-Latn-RS" altLang="lt-LT" sz="2400" dirty="0">
              <a:solidFill>
                <a:srgbClr val="002060"/>
              </a:solidFill>
            </a:endParaRPr>
          </a:p>
          <a:p>
            <a:r>
              <a:rPr lang="sr-Latn-RS" altLang="lt-LT" sz="2400" dirty="0">
                <a:solidFill>
                  <a:srgbClr val="002060"/>
                </a:solidFill>
              </a:rPr>
              <a:t>It’s a kill! </a:t>
            </a:r>
          </a:p>
          <a:p>
            <a:r>
              <a:rPr lang="sr-Latn-RS" altLang="lt-LT" sz="2400" dirty="0">
                <a:solidFill>
                  <a:srgbClr val="002060"/>
                </a:solidFill>
              </a:rPr>
              <a:t>We </a:t>
            </a:r>
            <a:r>
              <a:rPr lang="sr-Latn-RS" altLang="lt-LT" sz="2400" u="sng" dirty="0">
                <a:solidFill>
                  <a:srgbClr val="002060"/>
                </a:solidFill>
              </a:rPr>
              <a:t>like</a:t>
            </a:r>
            <a:r>
              <a:rPr lang="sr-Latn-RS" altLang="lt-LT" sz="2400" dirty="0">
                <a:solidFill>
                  <a:srgbClr val="002060"/>
                </a:solidFill>
              </a:rPr>
              <a:t> had some fun</a:t>
            </a:r>
          </a:p>
          <a:p>
            <a:r>
              <a:rPr lang="en-US" altLang="lt-LT" sz="2400" dirty="0">
                <a:solidFill>
                  <a:srgbClr val="002060"/>
                </a:solidFill>
              </a:rPr>
              <a:t>Staff, thing, people, someone, …</a:t>
            </a:r>
            <a:endParaRPr lang="sr-Latn-RS" altLang="lt-LT" sz="2400" dirty="0">
              <a:solidFill>
                <a:srgbClr val="002060"/>
              </a:solidFill>
            </a:endParaRPr>
          </a:p>
          <a:p>
            <a:r>
              <a:rPr lang="sr-Latn-RS" altLang="lt-LT" sz="2400" dirty="0">
                <a:solidFill>
                  <a:srgbClr val="002060"/>
                </a:solidFill>
              </a:rPr>
              <a:t>I would never ever ...</a:t>
            </a:r>
            <a:endParaRPr lang="en-US" altLang="lt-LT" sz="2400" dirty="0">
              <a:solidFill>
                <a:srgbClr val="002060"/>
              </a:solidFill>
            </a:endParaRPr>
          </a:p>
          <a:p>
            <a:r>
              <a:rPr lang="sr-Latn-RS" altLang="lt-LT" sz="2400" dirty="0">
                <a:solidFill>
                  <a:srgbClr val="002060"/>
                </a:solidFill>
              </a:rPr>
              <a:t>I, I, I, myself, I think, I believe, according to my opinion........</a:t>
            </a:r>
            <a:endParaRPr lang="en-US" altLang="lt-LT" sz="2400" dirty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87E3-1EA4-4EBD-9C68-894D65F1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>
                <a:solidFill>
                  <a:schemeClr val="accent2">
                    <a:lumMod val="50000"/>
                  </a:schemeClr>
                </a:solidFill>
              </a:rPr>
              <a:t>’Dirty’ words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779FA-EDB5-4C69-86F7-C209D7D80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lt-LT" sz="2400" dirty="0">
                <a:solidFill>
                  <a:srgbClr val="002060"/>
                </a:solidFill>
              </a:rPr>
              <a:t>Must</a:t>
            </a:r>
          </a:p>
          <a:p>
            <a:r>
              <a:rPr lang="en-US" altLang="lt-LT" sz="2400" dirty="0">
                <a:solidFill>
                  <a:srgbClr val="002060"/>
                </a:solidFill>
              </a:rPr>
              <a:t>Mustn’t</a:t>
            </a:r>
          </a:p>
          <a:p>
            <a:r>
              <a:rPr lang="en-US" altLang="lt-LT" sz="2400" dirty="0">
                <a:solidFill>
                  <a:srgbClr val="002060"/>
                </a:solidFill>
              </a:rPr>
              <a:t>Money</a:t>
            </a:r>
          </a:p>
          <a:p>
            <a:r>
              <a:rPr lang="en-US" altLang="lt-LT" sz="2400" dirty="0">
                <a:solidFill>
                  <a:srgbClr val="002060"/>
                </a:solidFill>
              </a:rPr>
              <a:t>Man</a:t>
            </a:r>
            <a:r>
              <a:rPr lang="sr-Latn-RS" altLang="lt-LT" sz="2400" dirty="0">
                <a:solidFill>
                  <a:srgbClr val="002060"/>
                </a:solidFill>
              </a:rPr>
              <a:t>, he – instead of he/she or they</a:t>
            </a:r>
            <a:endParaRPr lang="en-US" altLang="lt-LT" sz="2400" dirty="0">
              <a:solidFill>
                <a:srgbClr val="002060"/>
              </a:solidFill>
            </a:endParaRPr>
          </a:p>
          <a:p>
            <a:r>
              <a:rPr lang="en-US" altLang="lt-LT" sz="2400" dirty="0">
                <a:solidFill>
                  <a:srgbClr val="002060"/>
                </a:solidFill>
              </a:rPr>
              <a:t>Imperatives</a:t>
            </a:r>
            <a:endParaRPr lang="sr-Latn-RS" altLang="lt-LT" sz="2400" dirty="0">
              <a:solidFill>
                <a:srgbClr val="002060"/>
              </a:solidFill>
            </a:endParaRPr>
          </a:p>
          <a:p>
            <a:r>
              <a:rPr lang="sr-Latn-RS" sz="2400" dirty="0">
                <a:solidFill>
                  <a:srgbClr val="002060"/>
                </a:solidFill>
              </a:rPr>
              <a:t>Stuff</a:t>
            </a:r>
          </a:p>
          <a:p>
            <a:r>
              <a:rPr lang="sr-Latn-RS" sz="2400" dirty="0">
                <a:solidFill>
                  <a:srgbClr val="002060"/>
                </a:solidFill>
              </a:rPr>
              <a:t>Things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459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11D8-9032-48EE-83B5-61E41335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>
                <a:solidFill>
                  <a:schemeClr val="accent2">
                    <a:lumMod val="50000"/>
                  </a:schemeClr>
                </a:solidFill>
              </a:rPr>
              <a:t>Hedging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797F3-78E8-4DBC-8ED2-930CEFAAC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altLang="lt-LT" sz="2400" dirty="0">
                <a:solidFill>
                  <a:srgbClr val="002060"/>
                </a:solidFill>
              </a:rPr>
              <a:t>What is ’hedging’ in academic discourse and why is it needed? </a:t>
            </a:r>
          </a:p>
          <a:p>
            <a:r>
              <a:rPr lang="sr-Latn-RS" altLang="lt-LT" sz="2400" dirty="0">
                <a:solidFill>
                  <a:srgbClr val="002060"/>
                </a:solidFill>
              </a:rPr>
              <a:t>In which cases would it be needed?</a:t>
            </a:r>
          </a:p>
          <a:p>
            <a:r>
              <a:rPr lang="sr-Latn-RS" altLang="lt-LT" sz="2400" dirty="0">
                <a:solidFill>
                  <a:srgbClr val="002060"/>
                </a:solidFill>
              </a:rPr>
              <a:t>Could you illustrate it?</a:t>
            </a:r>
          </a:p>
          <a:p>
            <a:endParaRPr lang="sr-Latn-RS" altLang="lt-LT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sr-Latn-RS" altLang="lt-LT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793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38DE-2CEB-4045-958C-C7EAD11C4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>
                <a:solidFill>
                  <a:schemeClr val="accent2">
                    <a:lumMod val="50000"/>
                  </a:schemeClr>
                </a:solidFill>
              </a:rPr>
              <a:t>Hedging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DC694-05C9-40B9-A36F-529A42BA3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800" dirty="0">
                <a:solidFill>
                  <a:schemeClr val="accent2">
                    <a:lumMod val="50000"/>
                  </a:schemeClr>
                </a:solidFill>
              </a:rPr>
              <a:t>Examples:</a:t>
            </a:r>
          </a:p>
          <a:p>
            <a:r>
              <a:rPr lang="en-US" altLang="lt-LT" sz="2400" dirty="0">
                <a:solidFill>
                  <a:srgbClr val="002060"/>
                </a:solidFill>
              </a:rPr>
              <a:t>I believe …</a:t>
            </a:r>
          </a:p>
          <a:p>
            <a:r>
              <a:rPr lang="en-US" altLang="lt-LT" sz="2400" dirty="0">
                <a:solidFill>
                  <a:srgbClr val="002060"/>
                </a:solidFill>
              </a:rPr>
              <a:t>You might consider…</a:t>
            </a:r>
            <a:r>
              <a:rPr lang="sr-Latn-RS" altLang="lt-LT" sz="2400" dirty="0">
                <a:solidFill>
                  <a:srgbClr val="002060"/>
                </a:solidFill>
              </a:rPr>
              <a:t> you might wish to consider ...</a:t>
            </a:r>
            <a:endParaRPr lang="en-US" altLang="lt-LT" sz="2400" dirty="0">
              <a:solidFill>
                <a:srgbClr val="002060"/>
              </a:solidFill>
            </a:endParaRPr>
          </a:p>
          <a:p>
            <a:r>
              <a:rPr lang="en-US" altLang="lt-LT" sz="2400" dirty="0">
                <a:solidFill>
                  <a:srgbClr val="002060"/>
                </a:solidFill>
              </a:rPr>
              <a:t>This could be the case of…</a:t>
            </a:r>
          </a:p>
          <a:p>
            <a:r>
              <a:rPr lang="en-US" altLang="lt-LT" sz="2400" dirty="0">
                <a:solidFill>
                  <a:srgbClr val="002060"/>
                </a:solidFill>
              </a:rPr>
              <a:t>Although … perhaps …</a:t>
            </a:r>
            <a:endParaRPr lang="en-US" sz="2400" dirty="0"/>
          </a:p>
          <a:p>
            <a:endParaRPr lang="sr-Latn-R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838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54E3-A69A-434C-A1A9-CFD862C5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>
                <a:solidFill>
                  <a:schemeClr val="accent2">
                    <a:lumMod val="50000"/>
                  </a:schemeClr>
                </a:solidFill>
              </a:rPr>
              <a:t>Criticising 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7B2FE-C4FE-4A88-98EF-A48DD2B03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b="1" dirty="0">
                <a:solidFill>
                  <a:schemeClr val="accent2">
                    <a:lumMod val="50000"/>
                  </a:schemeClr>
                </a:solidFill>
              </a:rPr>
              <a:t>Criticising = constructively, supportively suggesting considering possible points for improvement</a:t>
            </a:r>
          </a:p>
          <a:p>
            <a:endParaRPr lang="sr-Latn-RS" sz="2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sr-Latn-RS" sz="2400" dirty="0">
                <a:solidFill>
                  <a:schemeClr val="accent2">
                    <a:lumMod val="50000"/>
                  </a:schemeClr>
                </a:solidFill>
              </a:rPr>
              <a:t>Example: This is work that clearly demonstrates invested efforts and willingness. Perhaps you might wish to reconsider changing some of its following aspects ...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473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25B467579AE6D44BFB9EF9EED87B19C" ma:contentTypeVersion="10" ma:contentTypeDescription="Kreiraj novi dokument." ma:contentTypeScope="" ma:versionID="c50857a8bcb1fac456e8f22fc4c1257a">
  <xsd:schema xmlns:xsd="http://www.w3.org/2001/XMLSchema" xmlns:xs="http://www.w3.org/2001/XMLSchema" xmlns:p="http://schemas.microsoft.com/office/2006/metadata/properties" xmlns:ns2="ae78bd87-f237-45d0-a4c8-4d096af861be" targetNamespace="http://schemas.microsoft.com/office/2006/metadata/properties" ma:root="true" ma:fieldsID="c07f6fd0a4ad518ddc95bb34c58cf90f" ns2:_="">
    <xsd:import namespace="ae78bd87-f237-45d0-a4c8-4d096af861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78bd87-f237-45d0-a4c8-4d096af861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675F72-115F-4DD7-B8D0-FF7FFEF8DA5C}"/>
</file>

<file path=customXml/itemProps2.xml><?xml version="1.0" encoding="utf-8"?>
<ds:datastoreItem xmlns:ds="http://schemas.openxmlformats.org/officeDocument/2006/customXml" ds:itemID="{F77A095F-D29E-47A9-8C9C-D2B838E787FF}"/>
</file>

<file path=customXml/itemProps3.xml><?xml version="1.0" encoding="utf-8"?>
<ds:datastoreItem xmlns:ds="http://schemas.openxmlformats.org/officeDocument/2006/customXml" ds:itemID="{A4FC6E2F-59FB-48C4-A079-B6C2021647AD}"/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2886</TotalTime>
  <Words>265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Garamond</vt:lpstr>
      <vt:lpstr>Savon</vt:lpstr>
      <vt:lpstr>Academic english</vt:lpstr>
      <vt:lpstr>What is Academic English</vt:lpstr>
      <vt:lpstr>Književni engleski jezik</vt:lpstr>
      <vt:lpstr>Vocabulary</vt:lpstr>
      <vt:lpstr>Indicative examples</vt:lpstr>
      <vt:lpstr>’Dirty’ words</vt:lpstr>
      <vt:lpstr>Hedging</vt:lpstr>
      <vt:lpstr>Hedging</vt:lpstr>
      <vt:lpstr>Criticising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english</dc:title>
  <dc:creator>Nadezda  Stojkovic</dc:creator>
  <cp:lastModifiedBy>Nadezda  Stojkovic</cp:lastModifiedBy>
  <cp:revision>10</cp:revision>
  <dcterms:created xsi:type="dcterms:W3CDTF">2021-03-03T09:59:29Z</dcterms:created>
  <dcterms:modified xsi:type="dcterms:W3CDTF">2021-03-05T10:06:14Z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0x010100F25B467579AE6D44BFB9EF9EED87B19C</vt:lpwstr>
  </property>
</Properties>
</file>