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457-E5B8-4E4D-A2AA-597ACDB87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615736"/>
            <a:ext cx="7197726" cy="234370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ook Antiqua" panose="02040602050305030304" pitchFamily="18" charset="0"/>
              </a:rPr>
              <a:t>Thesis and argumentation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29D4B-969B-4A50-ADE9-98C65171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43021"/>
            <a:ext cx="7197726" cy="114817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Book Antiqua" panose="02040602050305030304" pitchFamily="18" charset="0"/>
              </a:rPr>
              <a:t>Stating and supporting your stance </a:t>
            </a:r>
          </a:p>
        </p:txBody>
      </p:sp>
    </p:spTree>
    <p:extLst>
      <p:ext uri="{BB962C8B-B14F-4D97-AF65-F5344CB8AC3E}">
        <p14:creationId xmlns:p14="http://schemas.microsoft.com/office/powerpoint/2010/main" val="8212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8FC5-1FE3-4353-84A0-9822907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Main segments of argumentation text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A819-2458-4F2F-93CE-B4438F31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3200" b="1" dirty="0">
                <a:latin typeface="Book Antiqua" panose="02040602050305030304" pitchFamily="18" charset="0"/>
              </a:rPr>
              <a:t>Related to content: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thesis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arguments – for and against / pro et contra</a:t>
            </a:r>
          </a:p>
          <a:p>
            <a:pPr marL="0" indent="0">
              <a:buNone/>
            </a:pPr>
            <a:endParaRPr lang="sr-Latn-RS" sz="3200" dirty="0">
              <a:latin typeface="Book Antiqua" panose="02040602050305030304" pitchFamily="18" charset="0"/>
            </a:endParaRPr>
          </a:p>
          <a:p>
            <a:r>
              <a:rPr lang="sr-Latn-RS" sz="3200" b="1" dirty="0">
                <a:latin typeface="Book Antiqua" panose="02040602050305030304" pitchFamily="18" charset="0"/>
              </a:rPr>
              <a:t>Related to form: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paragraphs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essay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3FD2-37DB-4A73-8AE5-7B3E061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64F0-5FB3-4F48-A3B2-9A7C54AF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Thesis statement </a:t>
            </a:r>
            <a:r>
              <a:rPr lang="sr-Latn-RS" sz="2400" b="1" dirty="0">
                <a:latin typeface="Book Antiqua" panose="02040602050305030304" pitchFamily="18" charset="0"/>
              </a:rPr>
              <a:t>/ your stance / your opinion</a:t>
            </a:r>
          </a:p>
          <a:p>
            <a:pPr marL="0" indent="0">
              <a:buNone/>
            </a:pPr>
            <a:endParaRPr lang="sr-Latn-R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sr-Latn-RS" sz="2400" dirty="0">
                <a:latin typeface="Book Antiqua" panose="02040602050305030304" pitchFamily="18" charset="0"/>
              </a:rPr>
              <a:t>Thesis formulation: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An aswer to an open question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Direct answer giving hints of main reasons for your attitude 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Thesis includes the actual attitude to the issue and is directed towards main reasons that build such an attitude (announcing the arguments)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Often resembles / has elements of defining </a:t>
            </a:r>
          </a:p>
          <a:p>
            <a:pPr marL="0" indent="0">
              <a:buNone/>
            </a:pPr>
            <a:endParaRPr lang="sr-Latn-R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8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AB7F-5B9F-4F04-B07F-ECC7887B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Examples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721F-934D-4997-8CF2-F361C8A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>
                <a:latin typeface="Book Antiqua" panose="02040602050305030304" pitchFamily="18" charset="0"/>
              </a:rPr>
              <a:t>What is ’new reality’?</a:t>
            </a:r>
          </a:p>
          <a:p>
            <a:pPr marL="0" indent="0">
              <a:buNone/>
            </a:pPr>
            <a:endParaRPr lang="sr-Latn-RS" sz="3200" dirty="0">
              <a:latin typeface="Book Antiqua" panose="02040602050305030304" pitchFamily="18" charset="0"/>
            </a:endParaRPr>
          </a:p>
          <a:p>
            <a:r>
              <a:rPr lang="sr-Latn-RS" sz="3200" dirty="0">
                <a:latin typeface="Book Antiqua" panose="02040602050305030304" pitchFamily="18" charset="0"/>
              </a:rPr>
              <a:t>What is your own attitude towards ’new reality’?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6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2003-68F5-4922-B8D7-1495B38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Arguments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953E-5060-4039-B244-0B3BFC08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dirty="0">
                <a:latin typeface="Book Antiqua" panose="02040602050305030304" pitchFamily="18" charset="0"/>
              </a:rPr>
              <a:t>Statements of verifiable facts and their elaboration</a:t>
            </a:r>
          </a:p>
          <a:p>
            <a:pPr marL="0" indent="0">
              <a:buNone/>
            </a:pPr>
            <a:endParaRPr lang="sr-Latn-RS" sz="2400" dirty="0">
              <a:latin typeface="Book Antiqua" panose="02040602050305030304" pitchFamily="18" charset="0"/>
            </a:endParaRPr>
          </a:p>
          <a:p>
            <a:r>
              <a:rPr lang="sr-Latn-RS" sz="2400" dirty="0">
                <a:latin typeface="Book Antiqua" panose="02040602050305030304" pitchFamily="18" charset="0"/>
              </a:rPr>
              <a:t>Use of definitive words, strong, unambiguous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Signal words</a:t>
            </a:r>
          </a:p>
          <a:p>
            <a:pPr lvl="1"/>
            <a:r>
              <a:rPr lang="sr-Latn-RS" sz="2200" dirty="0">
                <a:latin typeface="Book Antiqua" panose="02040602050305030304" pitchFamily="18" charset="0"/>
              </a:rPr>
              <a:t>Sequence, enumeration: first, then, after that, finally, in conclusion</a:t>
            </a:r>
          </a:p>
          <a:p>
            <a:pPr lvl="1"/>
            <a:r>
              <a:rPr lang="sr-Latn-RS" sz="2200" dirty="0">
                <a:latin typeface="Book Antiqua" panose="02040602050305030304" pitchFamily="18" charset="0"/>
              </a:rPr>
              <a:t>Contrast: unlike, however, on the other side/hand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7B36-9490-466F-8637-C32926CF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your stance presentation</a:t>
            </a:r>
            <a:br>
              <a:rPr lang="sr-Latn-RS" dirty="0">
                <a:latin typeface="Book Antiqua" panose="02040602050305030304" pitchFamily="18" charset="0"/>
              </a:rPr>
            </a:br>
            <a:r>
              <a:rPr lang="sr-Latn-RS" dirty="0">
                <a:latin typeface="Book Antiqua" panose="02040602050305030304" pitchFamily="18" charset="0"/>
              </a:rPr>
              <a:t>1. part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E45-DFFB-4619-9D0D-5BC4C37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latin typeface="Book Antiqua" panose="02040602050305030304" pitchFamily="18" charset="0"/>
              </a:rPr>
              <a:t>First direct statement of your thesis – answer the proposed issue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State your two major arguments for such an opinion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(Give credit to a possible counter argument)</a:t>
            </a:r>
          </a:p>
          <a:p>
            <a:pPr marL="0" indent="0">
              <a:buNone/>
            </a:pPr>
            <a:endParaRPr lang="sr-Latn-RS" sz="2400" dirty="0">
              <a:latin typeface="Book Antiqua" panose="02040602050305030304" pitchFamily="18" charset="0"/>
            </a:endParaRPr>
          </a:p>
          <a:p>
            <a:r>
              <a:rPr lang="sr-Latn-RS" sz="2400" dirty="0">
                <a:latin typeface="Book Antiqua" panose="02040602050305030304" pitchFamily="18" charset="0"/>
              </a:rPr>
              <a:t>Formal requirement: make all this a single paragraph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8E7A-C214-4BDE-8F4E-068F5543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ELABORATION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4C2D-F81B-48D7-95F6-60884634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latin typeface="Book Antiqua" panose="02040602050305030304" pitchFamily="18" charset="0"/>
              </a:rPr>
              <a:t>Second paragraph – elaborate on your first argument 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Third – about your second argument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Fourth – counter argument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Fifth – summary – reiteration of your stance, strong wording, self confident, direct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7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5B467579AE6D44BFB9EF9EED87B19C" ma:contentTypeVersion="10" ma:contentTypeDescription="Kreiraj novi dokument." ma:contentTypeScope="" ma:versionID="c50857a8bcb1fac456e8f22fc4c1257a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c07f6fd0a4ad518ddc95bb34c58cf90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B9380C-5880-4158-8782-9CE97F84AC5E}"/>
</file>

<file path=customXml/itemProps2.xml><?xml version="1.0" encoding="utf-8"?>
<ds:datastoreItem xmlns:ds="http://schemas.openxmlformats.org/officeDocument/2006/customXml" ds:itemID="{A145CA10-DC27-4529-88F2-557C334D57C3}"/>
</file>

<file path=customXml/itemProps3.xml><?xml version="1.0" encoding="utf-8"?>
<ds:datastoreItem xmlns:ds="http://schemas.openxmlformats.org/officeDocument/2006/customXml" ds:itemID="{BC20F709-9D4F-484A-BDE5-B79DCF1C10D1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</TotalTime>
  <Words>232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Celestial</vt:lpstr>
      <vt:lpstr>Thesis and argumentation </vt:lpstr>
      <vt:lpstr>Main segments of argumentation text</vt:lpstr>
      <vt:lpstr>thesis</vt:lpstr>
      <vt:lpstr>Examples</vt:lpstr>
      <vt:lpstr>Arguments</vt:lpstr>
      <vt:lpstr>your stance presentation 1. part</vt:lpstr>
      <vt:lpstr>ELABORATION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and argumentation</dc:title>
  <dc:creator>Nadezda  Stojkovic</dc:creator>
  <cp:lastModifiedBy>Nadezda  Stojkovic</cp:lastModifiedBy>
  <cp:revision>6</cp:revision>
  <dcterms:created xsi:type="dcterms:W3CDTF">2021-03-11T16:17:14Z</dcterms:created>
  <dcterms:modified xsi:type="dcterms:W3CDTF">2021-03-11T17:57:15Z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