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oughtco.com/what-is-the-english-language-169065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oughtco.com/what-is-chicano-english-ce-1689747" TargetMode="External"/><Relationship Id="rId13" Type="http://schemas.openxmlformats.org/officeDocument/2006/relationships/hyperlink" Target="https://www.thoughtco.com/irish-english-language-variety-1691084" TargetMode="External"/><Relationship Id="rId18" Type="http://schemas.openxmlformats.org/officeDocument/2006/relationships/hyperlink" Target="https://www.thoughtco.com/what-is-codification-language-1689759" TargetMode="External"/><Relationship Id="rId3" Type="http://schemas.openxmlformats.org/officeDocument/2006/relationships/hyperlink" Target="https://www.thoughtco.com/what-is-the-english-language-1690652" TargetMode="External"/><Relationship Id="rId7" Type="http://schemas.openxmlformats.org/officeDocument/2006/relationships/hyperlink" Target="https://www.thoughtco.com/what-is-caribbean-english-1689742" TargetMode="External"/><Relationship Id="rId12" Type="http://schemas.openxmlformats.org/officeDocument/2006/relationships/hyperlink" Target="https://www.thoughtco.com/indian-english-inde-1691056" TargetMode="External"/><Relationship Id="rId17" Type="http://schemas.openxmlformats.org/officeDocument/2006/relationships/hyperlink" Target="https://www.thoughtco.com/obvious-but-wrong-false-friends-3078344" TargetMode="External"/><Relationship Id="rId2" Type="http://schemas.openxmlformats.org/officeDocument/2006/relationships/hyperlink" Target="https://www.thoughtco.com/american-english-ame-1688982" TargetMode="External"/><Relationship Id="rId16" Type="http://schemas.openxmlformats.org/officeDocument/2006/relationships/hyperlink" Target="https://www.thoughtco.com/singapore-english-and-singlish-16919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oughtco.com/what-is-canadian-english-1689820" TargetMode="External"/><Relationship Id="rId11" Type="http://schemas.openxmlformats.org/officeDocument/2006/relationships/hyperlink" Target="https://www.thoughtco.com/hinglish-language-term-1690836" TargetMode="External"/><Relationship Id="rId5" Type="http://schemas.openxmlformats.org/officeDocument/2006/relationships/hyperlink" Target="https://www.thoughtco.com/british-english-bre-1689039" TargetMode="External"/><Relationship Id="rId15" Type="http://schemas.openxmlformats.org/officeDocument/2006/relationships/hyperlink" Target="https://www.thoughtco.com/scottish-english-1691929" TargetMode="External"/><Relationship Id="rId10" Type="http://schemas.openxmlformats.org/officeDocument/2006/relationships/hyperlink" Target="https://www.thoughtco.com/euro-english-language-1690614" TargetMode="External"/><Relationship Id="rId19" Type="http://schemas.openxmlformats.org/officeDocument/2006/relationships/hyperlink" Target="https://www.thoughtco.com/zimbabwean-english-1692520" TargetMode="External"/><Relationship Id="rId4" Type="http://schemas.openxmlformats.org/officeDocument/2006/relationships/hyperlink" Target="https://www.thoughtco.com/what-is-pakistani-english-1691476" TargetMode="External"/><Relationship Id="rId9" Type="http://schemas.openxmlformats.org/officeDocument/2006/relationships/hyperlink" Target="https://www.thoughtco.com/what-is-chinese-english-1689748" TargetMode="External"/><Relationship Id="rId14" Type="http://schemas.openxmlformats.org/officeDocument/2006/relationships/hyperlink" Target="https://www.thoughtco.com/what-is-nigerian-english-169134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ughtco.com/what-is-a-language-1691218" TargetMode="External"/><Relationship Id="rId2" Type="http://schemas.openxmlformats.org/officeDocument/2006/relationships/hyperlink" Target="https://www.thoughtco.com/mother-tongue-language-169140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oughtco.com/native-speaker-linguistics-16914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DE0C-BF97-4C05-88AB-4E4EC3550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000" dirty="0"/>
              <a:t>English as a Lingua Franca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4E37D-0AE6-4EE2-9CA0-4EEB51FC1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changed setting </a:t>
            </a:r>
          </a:p>
        </p:txBody>
      </p:sp>
    </p:spTree>
    <p:extLst>
      <p:ext uri="{BB962C8B-B14F-4D97-AF65-F5344CB8AC3E}">
        <p14:creationId xmlns:p14="http://schemas.microsoft.com/office/powerpoint/2010/main" val="216702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1628-B433-4451-BAEE-85DE7EF4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English as a Lingua Franca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B0244-3E73-4D77-A3A3-CCFFFE632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Standard English</a:t>
            </a:r>
          </a:p>
          <a:p>
            <a:r>
              <a:rPr lang="en-US" sz="4000" dirty="0"/>
              <a:t>World </a:t>
            </a:r>
            <a:r>
              <a:rPr lang="en-US" sz="4000" dirty="0" err="1"/>
              <a:t>English</a:t>
            </a:r>
            <a:r>
              <a:rPr lang="en-US" sz="4000" b="1" u="sng" dirty="0" err="1"/>
              <a:t>es</a:t>
            </a:r>
            <a:endParaRPr 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188936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CC95-9C98-4A3B-ACB5-547CC786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</a:t>
            </a:r>
            <a:r>
              <a:rPr lang="en-US" dirty="0" err="1"/>
              <a:t>Englishes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646D5-6223-468C-BEED-A9A00DDF5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b="0" i="0" u="none" strike="noStrike" dirty="0">
                <a:solidFill>
                  <a:srgbClr val="282828"/>
                </a:solidFill>
                <a:effectLst/>
                <a:latin typeface="Georgia" panose="02040502050405020303" pitchFamily="18" charset="0"/>
                <a:hlinkClick r:id="rId2"/>
              </a:rPr>
              <a:t>English language</a:t>
            </a:r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 as it is variously used throughout the world</a:t>
            </a:r>
          </a:p>
          <a:p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also known as </a:t>
            </a:r>
            <a:r>
              <a:rPr lang="en-US" b="0" i="1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international English</a:t>
            </a:r>
            <a:r>
              <a:rPr lang="sr-Latn-RS" b="0" i="1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, bridge language, global English</a:t>
            </a:r>
            <a:endParaRPr lang="en-US" u="sng" strike="noStrike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English language is now spoken in more than 100 countries</a:t>
            </a:r>
          </a:p>
          <a:p>
            <a:r>
              <a:rPr lang="en-US" dirty="0">
                <a:solidFill>
                  <a:srgbClr val="282828"/>
                </a:solidFill>
                <a:latin typeface="Georgia" panose="02040502050405020303" pitchFamily="18" charset="0"/>
              </a:rPr>
              <a:t>Varieties of English </a:t>
            </a:r>
            <a:endParaRPr lang="en-US" b="0" i="0" dirty="0">
              <a:solidFill>
                <a:srgbClr val="282828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209C-AEC8-4F20-B54E-765A60EE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Varieties of 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E310-1C89-4C80-92AE-64FF9F4F5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b="0" i="0" strike="noStrike" dirty="0">
                <a:solidFill>
                  <a:srgbClr val="282828"/>
                </a:solidFill>
                <a:effectLst/>
                <a:latin typeface="Georgia" panose="02040502050405020303" pitchFamily="18" charset="0"/>
                <a:hlinkClick r:id="rId2"/>
              </a:rPr>
              <a:t>American English</a:t>
            </a:r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, </a:t>
            </a:r>
            <a:r>
              <a:rPr lang="en-US" b="0" i="0" strike="noStrike" dirty="0">
                <a:solidFill>
                  <a:srgbClr val="282828"/>
                </a:solidFill>
                <a:effectLst/>
                <a:latin typeface="Georgia" panose="02040502050405020303" pitchFamily="18" charset="0"/>
                <a:hlinkClick r:id="rId3"/>
              </a:rPr>
              <a:t>Australian English</a:t>
            </a:r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, </a:t>
            </a:r>
            <a:r>
              <a:rPr lang="en-US" b="0" i="0" strike="noStrike" dirty="0" err="1">
                <a:solidFill>
                  <a:srgbClr val="282828"/>
                </a:solidFill>
                <a:effectLst/>
                <a:latin typeface="Georgia" panose="02040502050405020303" pitchFamily="18" charset="0"/>
                <a:hlinkClick r:id="rId4"/>
              </a:rPr>
              <a:t>Banglish</a:t>
            </a:r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, </a:t>
            </a:r>
            <a:r>
              <a:rPr lang="en-US" b="0" i="0" strike="noStrike" dirty="0">
                <a:solidFill>
                  <a:srgbClr val="282828"/>
                </a:solidFill>
                <a:effectLst/>
                <a:latin typeface="Georgia" panose="02040502050405020303" pitchFamily="18" charset="0"/>
                <a:hlinkClick r:id="rId5"/>
              </a:rPr>
              <a:t>British English</a:t>
            </a:r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, </a:t>
            </a:r>
            <a:r>
              <a:rPr lang="en-US" b="0" i="0" strike="noStrike" dirty="0">
                <a:solidFill>
                  <a:srgbClr val="282828"/>
                </a:solidFill>
                <a:effectLst/>
                <a:latin typeface="Georgia" panose="02040502050405020303" pitchFamily="18" charset="0"/>
                <a:hlinkClick r:id="rId6"/>
              </a:rPr>
              <a:t>Canadian English</a:t>
            </a:r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, </a:t>
            </a:r>
            <a:r>
              <a:rPr lang="en-US" b="0" i="0" strike="noStrike" dirty="0">
                <a:solidFill>
                  <a:srgbClr val="282828"/>
                </a:solidFill>
                <a:effectLst/>
                <a:latin typeface="Georgia" panose="02040502050405020303" pitchFamily="18" charset="0"/>
                <a:hlinkClick r:id="rId7"/>
              </a:rPr>
              <a:t>Caribbean English</a:t>
            </a:r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, </a:t>
            </a:r>
            <a:r>
              <a:rPr lang="en-US" b="0" i="0" strike="noStrike" dirty="0">
                <a:solidFill>
                  <a:srgbClr val="282828"/>
                </a:solidFill>
                <a:effectLst/>
                <a:latin typeface="Georgia" panose="02040502050405020303" pitchFamily="18" charset="0"/>
                <a:hlinkClick r:id="rId8"/>
              </a:rPr>
              <a:t>Chicano English</a:t>
            </a:r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, </a:t>
            </a:r>
            <a:r>
              <a:rPr lang="en-US" b="0" i="0" strike="noStrike" dirty="0">
                <a:solidFill>
                  <a:srgbClr val="282828"/>
                </a:solidFill>
                <a:effectLst/>
                <a:latin typeface="Georgia" panose="02040502050405020303" pitchFamily="18" charset="0"/>
                <a:hlinkClick r:id="rId9"/>
              </a:rPr>
              <a:t>Chinese English</a:t>
            </a:r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US" b="0" i="0" dirty="0" err="1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Denglish</a:t>
            </a:r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 (</a:t>
            </a:r>
            <a:r>
              <a:rPr lang="en-US" b="0" i="0" dirty="0" err="1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Denglisch</a:t>
            </a:r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), </a:t>
            </a:r>
            <a:r>
              <a:rPr lang="en-US" b="0" i="0" strike="noStrike" dirty="0">
                <a:solidFill>
                  <a:srgbClr val="282828"/>
                </a:solidFill>
                <a:effectLst/>
                <a:latin typeface="Georgia" panose="02040502050405020303" pitchFamily="18" charset="0"/>
                <a:hlinkClick r:id="rId10"/>
              </a:rPr>
              <a:t>Euro-English</a:t>
            </a:r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, </a:t>
            </a:r>
            <a:r>
              <a:rPr lang="en-US" b="0" i="0" strike="noStrike" dirty="0">
                <a:solidFill>
                  <a:srgbClr val="282828"/>
                </a:solidFill>
                <a:effectLst/>
                <a:latin typeface="Georgia" panose="02040502050405020303" pitchFamily="18" charset="0"/>
                <a:hlinkClick r:id="rId11"/>
              </a:rPr>
              <a:t>Hinglish</a:t>
            </a:r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, </a:t>
            </a:r>
            <a:r>
              <a:rPr lang="en-US" b="0" i="0" strike="noStrike" dirty="0">
                <a:solidFill>
                  <a:srgbClr val="282828"/>
                </a:solidFill>
                <a:effectLst/>
                <a:latin typeface="Georgia" panose="02040502050405020303" pitchFamily="18" charset="0"/>
                <a:hlinkClick r:id="rId12"/>
              </a:rPr>
              <a:t>Indian English</a:t>
            </a:r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, </a:t>
            </a:r>
            <a:r>
              <a:rPr lang="en-US" b="0" i="0" strike="noStrike" dirty="0">
                <a:solidFill>
                  <a:srgbClr val="282828"/>
                </a:solidFill>
                <a:effectLst/>
                <a:latin typeface="Georgia" panose="02040502050405020303" pitchFamily="18" charset="0"/>
                <a:hlinkClick r:id="rId13"/>
              </a:rPr>
              <a:t>Irish English</a:t>
            </a:r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, Japanese English, </a:t>
            </a:r>
            <a:r>
              <a:rPr lang="en-US" b="0" i="0" strike="noStrike" dirty="0">
                <a:solidFill>
                  <a:srgbClr val="282828"/>
                </a:solidFill>
                <a:effectLst/>
                <a:latin typeface="Georgia" panose="02040502050405020303" pitchFamily="18" charset="0"/>
                <a:hlinkClick r:id="rId5"/>
              </a:rPr>
              <a:t>New Zealand English</a:t>
            </a:r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, </a:t>
            </a:r>
            <a:r>
              <a:rPr lang="en-US" b="0" i="0" strike="noStrike" dirty="0">
                <a:solidFill>
                  <a:srgbClr val="282828"/>
                </a:solidFill>
                <a:effectLst/>
                <a:latin typeface="Georgia" panose="02040502050405020303" pitchFamily="18" charset="0"/>
                <a:hlinkClick r:id="rId14"/>
              </a:rPr>
              <a:t>Nigerian English</a:t>
            </a:r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, Philippine English, </a:t>
            </a:r>
            <a:r>
              <a:rPr lang="en-US" b="0" i="0" strike="noStrike" dirty="0">
                <a:solidFill>
                  <a:srgbClr val="282828"/>
                </a:solidFill>
                <a:effectLst/>
                <a:latin typeface="Georgia" panose="02040502050405020303" pitchFamily="18" charset="0"/>
                <a:hlinkClick r:id="rId15"/>
              </a:rPr>
              <a:t>Scottish English</a:t>
            </a:r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, </a:t>
            </a:r>
            <a:r>
              <a:rPr lang="en-US" b="0" i="0" strike="noStrike" dirty="0">
                <a:solidFill>
                  <a:srgbClr val="282828"/>
                </a:solidFill>
                <a:effectLst/>
                <a:latin typeface="Georgia" panose="02040502050405020303" pitchFamily="18" charset="0"/>
                <a:hlinkClick r:id="rId16"/>
              </a:rPr>
              <a:t>Singapore English</a:t>
            </a:r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, South African English, </a:t>
            </a:r>
            <a:r>
              <a:rPr lang="en-US" b="0" i="0" strike="noStrike" dirty="0">
                <a:solidFill>
                  <a:srgbClr val="282828"/>
                </a:solidFill>
                <a:effectLst/>
                <a:latin typeface="Georgia" panose="02040502050405020303" pitchFamily="18" charset="0"/>
                <a:hlinkClick r:id="rId17"/>
              </a:rPr>
              <a:t>Spanglish</a:t>
            </a:r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US" b="0" i="0" strike="noStrike" dirty="0">
                <a:solidFill>
                  <a:srgbClr val="282828"/>
                </a:solidFill>
                <a:effectLst/>
                <a:latin typeface="Georgia" panose="02040502050405020303" pitchFamily="18" charset="0"/>
                <a:hlinkClick r:id="rId18"/>
              </a:rPr>
              <a:t>Welsh English</a:t>
            </a:r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, </a:t>
            </a:r>
            <a:r>
              <a:rPr lang="en-US" b="0" i="0" strike="noStrike" dirty="0">
                <a:solidFill>
                  <a:srgbClr val="282828"/>
                </a:solidFill>
                <a:effectLst/>
                <a:latin typeface="Georgia" panose="02040502050405020303" pitchFamily="18" charset="0"/>
                <a:hlinkClick r:id="rId19"/>
              </a:rPr>
              <a:t>Zimbabwean English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7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C83-C1DA-4C54-91CA-B4002F96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in the History of 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8927-B2C5-452A-B330-92E7F8C8D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transformation of English from the </a:t>
            </a:r>
            <a:r>
              <a:rPr lang="en-US" b="0" i="0" u="none" strike="noStrike" dirty="0">
                <a:solidFill>
                  <a:srgbClr val="282828"/>
                </a:solidFill>
                <a:effectLst/>
                <a:latin typeface="Georgia" panose="02040502050405020303" pitchFamily="18" charset="0"/>
                <a:hlinkClick r:id="rId2"/>
              </a:rPr>
              <a:t>mother tongue</a:t>
            </a:r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 of a few nations to a </a:t>
            </a:r>
            <a:r>
              <a:rPr lang="en-US" b="0" i="0" u="none" strike="noStrike" dirty="0">
                <a:solidFill>
                  <a:srgbClr val="282828"/>
                </a:solidFill>
                <a:effectLst/>
                <a:latin typeface="Georgia" panose="02040502050405020303" pitchFamily="18" charset="0"/>
                <a:hlinkClick r:id="rId3"/>
              </a:rPr>
              <a:t>language</a:t>
            </a:r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 being used by far more speakers in non-mother tongue settings.</a:t>
            </a:r>
          </a:p>
          <a:p>
            <a:r>
              <a:rPr lang="en-US" dirty="0">
                <a:solidFill>
                  <a:srgbClr val="282828"/>
                </a:solidFill>
                <a:latin typeface="Georgia" panose="02040502050405020303" pitchFamily="18" charset="0"/>
              </a:rPr>
              <a:t>English not spoken only by British, Americans, Canadians, Australians, but all over the world. The rest of the world here outnumbering the nations to whom it is mother tongue.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1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F3E8-E4E4-4412-95C4-6D29FAB1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DDA3E-55EF-4EE7-803C-DD297C962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Changes result from the multiplicity of the processes of </a:t>
            </a:r>
            <a:r>
              <a:rPr lang="en-US" sz="2800" dirty="0" err="1"/>
              <a:t>microacquisition</a:t>
            </a:r>
            <a:r>
              <a:rPr lang="en-US" sz="2800" dirty="0"/>
              <a:t>, language spread, cultural influences </a:t>
            </a:r>
          </a:p>
          <a:p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One consequence of the global predominance that English has gained over the last few decades is that today non-native speakers of English far outnumber its </a:t>
            </a:r>
            <a:r>
              <a:rPr lang="en-US" b="0" i="0" u="none" strike="noStrike" dirty="0">
                <a:solidFill>
                  <a:srgbClr val="282828"/>
                </a:solidFill>
                <a:effectLst/>
                <a:latin typeface="Georgia" panose="02040502050405020303" pitchFamily="18" charset="0"/>
                <a:hlinkClick r:id="rId2"/>
              </a:rPr>
              <a:t>native speakers</a:t>
            </a:r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 </a:t>
            </a:r>
          </a:p>
          <a:p>
            <a:r>
              <a:rPr lang="en-US" dirty="0">
                <a:solidFill>
                  <a:srgbClr val="282828"/>
                </a:solidFill>
                <a:latin typeface="Georgia" panose="02040502050405020303" pitchFamily="18" charset="0"/>
              </a:rPr>
              <a:t>Thus, the critical issue of </a:t>
            </a:r>
            <a:r>
              <a:rPr lang="en-US" b="1" dirty="0">
                <a:solidFill>
                  <a:srgbClr val="282828"/>
                </a:solidFill>
                <a:latin typeface="Georgia" panose="02040502050405020303" pitchFamily="18" charset="0"/>
              </a:rPr>
              <a:t>Standard English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906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36EBA8-D58E-4706-8A87-827D64FC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81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0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ABC2-CCF1-4B79-9BDC-4273B4C8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52762"/>
            <a:ext cx="9601196" cy="798989"/>
          </a:xfrm>
        </p:spPr>
        <p:txBody>
          <a:bodyPr>
            <a:normAutofit/>
          </a:bodyPr>
          <a:lstStyle/>
          <a:p>
            <a:r>
              <a:rPr lang="sr-Latn-RS" sz="2800" dirty="0"/>
              <a:t>Autonomous College Durg, Chhattisgarh, India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801354-6DDD-4505-8C8D-B9A8E94A1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169" y="1144588"/>
            <a:ext cx="4998127" cy="5105292"/>
          </a:xfrm>
        </p:spPr>
      </p:pic>
    </p:spTree>
    <p:extLst>
      <p:ext uri="{BB962C8B-B14F-4D97-AF65-F5344CB8AC3E}">
        <p14:creationId xmlns:p14="http://schemas.microsoft.com/office/powerpoint/2010/main" val="1862860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25B467579AE6D44BFB9EF9EED87B19C" ma:contentTypeVersion="10" ma:contentTypeDescription="Kreiraj novi dokument." ma:contentTypeScope="" ma:versionID="c50857a8bcb1fac456e8f22fc4c1257a">
  <xsd:schema xmlns:xsd="http://www.w3.org/2001/XMLSchema" xmlns:xs="http://www.w3.org/2001/XMLSchema" xmlns:p="http://schemas.microsoft.com/office/2006/metadata/properties" xmlns:ns2="ae78bd87-f237-45d0-a4c8-4d096af861be" targetNamespace="http://schemas.microsoft.com/office/2006/metadata/properties" ma:root="true" ma:fieldsID="c07f6fd0a4ad518ddc95bb34c58cf90f" ns2:_="">
    <xsd:import namespace="ae78bd87-f237-45d0-a4c8-4d096af861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78bd87-f237-45d0-a4c8-4d096af861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8DF90A-ED1B-48B2-98E9-7112092EF439}"/>
</file>

<file path=customXml/itemProps2.xml><?xml version="1.0" encoding="utf-8"?>
<ds:datastoreItem xmlns:ds="http://schemas.openxmlformats.org/officeDocument/2006/customXml" ds:itemID="{E6378E06-85B2-4F0C-BFE8-12F143B0F2B8}"/>
</file>

<file path=customXml/itemProps3.xml><?xml version="1.0" encoding="utf-8"?>
<ds:datastoreItem xmlns:ds="http://schemas.openxmlformats.org/officeDocument/2006/customXml" ds:itemID="{CDBC9DE2-AA13-439D-AD73-1A93EAC8EC0D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261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Georgia</vt:lpstr>
      <vt:lpstr>Organic</vt:lpstr>
      <vt:lpstr>        English as a Lingua Franca </vt:lpstr>
      <vt:lpstr>English as a Lingua Franca</vt:lpstr>
      <vt:lpstr>World Englishes</vt:lpstr>
      <vt:lpstr>Varieties of English</vt:lpstr>
      <vt:lpstr>Phase in the History of English</vt:lpstr>
      <vt:lpstr>Changes in English</vt:lpstr>
      <vt:lpstr>PowerPoint Presentation</vt:lpstr>
      <vt:lpstr>Autonomous College Durg, Chhattisgarh, India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as a Lingua Franca</dc:title>
  <dc:creator>Nadezda  Stojkovic</dc:creator>
  <cp:lastModifiedBy>Nadezda  Stojkovic</cp:lastModifiedBy>
  <cp:revision>4</cp:revision>
  <dcterms:created xsi:type="dcterms:W3CDTF">2021-04-02T05:23:23Z</dcterms:created>
  <dcterms:modified xsi:type="dcterms:W3CDTF">2021-04-02T05:49:09Z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0x010100F25B467579AE6D44BFB9EF9EED87B19C</vt:lpwstr>
  </property>
</Properties>
</file>