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3"/>
  </p:notesMasterIdLst>
  <p:sldIdLst>
    <p:sldId id="264" r:id="rId5"/>
    <p:sldId id="313" r:id="rId6"/>
    <p:sldId id="314" r:id="rId7"/>
    <p:sldId id="315" r:id="rId8"/>
    <p:sldId id="316" r:id="rId9"/>
    <p:sldId id="317" r:id="rId10"/>
    <p:sldId id="318" r:id="rId11"/>
    <p:sldId id="31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6DBDFE-DD3D-4291-A404-1B97A83A6EA8}" type="datetimeFigureOut">
              <a:rPr lang="en-US" smtClean="0"/>
              <a:t>5/21/2021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456DE3-4E01-4AFD-AD42-42312842ED89}" type="slidenum">
              <a:rPr lang="en-US" smtClean="0"/>
              <a:t>‹#›</a:t>
            </a:fld>
            <a:endParaRPr lang="en-US" dirty="0"/>
          </a:p>
        </p:txBody>
      </p:sp>
    </p:spTree>
    <p:extLst>
      <p:ext uri="{BB962C8B-B14F-4D97-AF65-F5344CB8AC3E}">
        <p14:creationId xmlns:p14="http://schemas.microsoft.com/office/powerpoint/2010/main" val="702961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9870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5/21/2021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184701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5/21/2021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75881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5/21/2021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69732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5/21/2021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00582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5/21/2021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20732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5/21/2021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3587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5/21/2021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75327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5/21/2021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32160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5/21/2021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99103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5/21/2021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720901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thebalancecareers.com/listening-skills-524853" TargetMode="External"/><Relationship Id="rId2" Type="http://schemas.openxmlformats.org/officeDocument/2006/relationships/hyperlink" Target="https://www.thebalancecareers.com/communication-skills-list-2063737"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thebalancecareers.com/decision-making-skills-with-examples-2063748"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flower illustrations">
            <a:extLst>
              <a:ext uri="{FF2B5EF4-FFF2-40B4-BE49-F238E27FC236}">
                <a16:creationId xmlns:a16="http://schemas.microsoft.com/office/drawing/2014/main" id="{46768272-0F6A-4E58-A45C-F10D015D8952}"/>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0" y="-839"/>
            <a:ext cx="12191980" cy="6858000"/>
          </a:xfrm>
          <a:prstGeom prst="rect">
            <a:avLst/>
          </a:prstGeom>
        </p:spPr>
      </p:pic>
      <p:sp useBgFill="1">
        <p:nvSpPr>
          <p:cNvPr id="73" name="Rectangle 72">
            <a:extLst>
              <a:ext uri="{FF2B5EF4-FFF2-40B4-BE49-F238E27FC236}">
                <a16:creationId xmlns:a16="http://schemas.microsoft.com/office/drawing/2014/main" id="{BF9FFE17-DE95-4821-ACC1-B90C95449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75" name="Rectangle 74">
            <a:extLst>
              <a:ext uri="{FF2B5EF4-FFF2-40B4-BE49-F238E27FC236}">
                <a16:creationId xmlns:a16="http://schemas.microsoft.com/office/drawing/2014/main" id="{03CF76AF-FF72-4430-A772-058403290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771132" y="2091263"/>
            <a:ext cx="8649738" cy="2590800"/>
          </a:xfrm>
        </p:spPr>
        <p:txBody>
          <a:bodyPr>
            <a:normAutofit/>
          </a:bodyPr>
          <a:lstStyle/>
          <a:p>
            <a:r>
              <a:rPr lang="en-US" dirty="0"/>
              <a:t>Soft skills</a:t>
            </a:r>
            <a:endParaRPr lang="en-US" sz="6800" dirty="0"/>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1771130" y="4682062"/>
            <a:ext cx="8652788" cy="457201"/>
          </a:xfrm>
        </p:spPr>
        <p:txBody>
          <a:bodyPr>
            <a:normAutofit/>
          </a:bodyPr>
          <a:lstStyle/>
          <a:p>
            <a:pPr>
              <a:spcAft>
                <a:spcPts val="600"/>
              </a:spcAft>
            </a:pPr>
            <a:r>
              <a:rPr lang="en-US" dirty="0"/>
              <a:t>for an outstanding CV</a:t>
            </a:r>
            <a:endParaRPr lang="en-US" sz="1800" dirty="0"/>
          </a:p>
        </p:txBody>
      </p:sp>
      <p:sp>
        <p:nvSpPr>
          <p:cNvPr id="77" name="Rectangle 76">
            <a:extLst>
              <a:ext uri="{FF2B5EF4-FFF2-40B4-BE49-F238E27FC236}">
                <a16:creationId xmlns:a16="http://schemas.microsoft.com/office/drawing/2014/main" id="{0B1C8180-2FDD-4202-8C45-4057CB1AB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9" name="Straight Connector 78">
            <a:extLst>
              <a:ext uri="{FF2B5EF4-FFF2-40B4-BE49-F238E27FC236}">
                <a16:creationId xmlns:a16="http://schemas.microsoft.com/office/drawing/2014/main" id="{D6E86CC6-13EA-4A88-86AD-CF27BF52CC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F80B441-4F7D-4B40-8A13-FED03A1F3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70C7FD1A-44B1-4E4C-B0C9-A8103DCCD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8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AF4DA-9D7E-497C-81D8-5CB29AB2BCF7}"/>
              </a:ext>
            </a:extLst>
          </p:cNvPr>
          <p:cNvSpPr>
            <a:spLocks noGrp="1"/>
          </p:cNvSpPr>
          <p:nvPr>
            <p:ph type="title"/>
          </p:nvPr>
        </p:nvSpPr>
        <p:spPr/>
        <p:txBody>
          <a:bodyPr/>
          <a:lstStyle/>
          <a:p>
            <a:r>
              <a:rPr lang="en-US" dirty="0">
                <a:solidFill>
                  <a:srgbClr val="7030A0"/>
                </a:solidFill>
              </a:rPr>
              <a:t>What are </a:t>
            </a:r>
            <a:r>
              <a:rPr lang="en-US" b="1" dirty="0">
                <a:solidFill>
                  <a:srgbClr val="7030A0"/>
                </a:solidFill>
              </a:rPr>
              <a:t>soft skills?</a:t>
            </a:r>
          </a:p>
        </p:txBody>
      </p:sp>
      <p:sp>
        <p:nvSpPr>
          <p:cNvPr id="3" name="Content Placeholder 2">
            <a:extLst>
              <a:ext uri="{FF2B5EF4-FFF2-40B4-BE49-F238E27FC236}">
                <a16:creationId xmlns:a16="http://schemas.microsoft.com/office/drawing/2014/main" id="{D00776E6-46F9-4190-A838-74C8229B45D1}"/>
              </a:ext>
            </a:extLst>
          </p:cNvPr>
          <p:cNvSpPr>
            <a:spLocks noGrp="1"/>
          </p:cNvSpPr>
          <p:nvPr>
            <p:ph idx="1"/>
          </p:nvPr>
        </p:nvSpPr>
        <p:spPr/>
        <p:txBody>
          <a:bodyPr>
            <a:normAutofit lnSpcReduction="10000"/>
          </a:bodyPr>
          <a:lstStyle/>
          <a:p>
            <a:r>
              <a:rPr lang="en-US" sz="1800" b="0" i="1" dirty="0">
                <a:solidFill>
                  <a:srgbClr val="7030A0"/>
                </a:solidFill>
                <a:effectLst/>
                <a:latin typeface="Rubik"/>
              </a:rPr>
              <a:t>Soft skills </a:t>
            </a:r>
            <a:r>
              <a:rPr lang="en-US" sz="1800" b="0" i="0" dirty="0">
                <a:solidFill>
                  <a:srgbClr val="7030A0"/>
                </a:solidFill>
                <a:effectLst/>
                <a:latin typeface="Rubik"/>
              </a:rPr>
              <a:t>are the personal characteristics you need to succeed in the work environment and that enable you to fit in at a workplace. They include your personality, attitude, flexibility, motivation, and manners. </a:t>
            </a:r>
          </a:p>
          <a:p>
            <a:r>
              <a:rPr lang="en-US" sz="1800" dirty="0">
                <a:solidFill>
                  <a:srgbClr val="7030A0"/>
                </a:solidFill>
                <a:latin typeface="Rubik"/>
              </a:rPr>
              <a:t>Different from </a:t>
            </a:r>
            <a:r>
              <a:rPr lang="en-US" sz="1800" i="1" dirty="0">
                <a:solidFill>
                  <a:srgbClr val="7030A0"/>
                </a:solidFill>
                <a:latin typeface="Rubik"/>
              </a:rPr>
              <a:t>hard skills </a:t>
            </a:r>
            <a:r>
              <a:rPr lang="en-US" sz="1800" dirty="0">
                <a:solidFill>
                  <a:srgbClr val="7030A0"/>
                </a:solidFill>
                <a:latin typeface="Rubik"/>
              </a:rPr>
              <a:t>(also termed </a:t>
            </a:r>
            <a:r>
              <a:rPr lang="en-US" sz="1800" i="1" dirty="0">
                <a:solidFill>
                  <a:srgbClr val="7030A0"/>
                </a:solidFill>
                <a:latin typeface="Rubik"/>
              </a:rPr>
              <a:t>technical skills</a:t>
            </a:r>
            <a:r>
              <a:rPr lang="en-US" sz="1800" dirty="0">
                <a:solidFill>
                  <a:srgbClr val="7030A0"/>
                </a:solidFill>
                <a:latin typeface="Rubik"/>
              </a:rPr>
              <a:t>). </a:t>
            </a:r>
            <a:r>
              <a:rPr lang="en-US" sz="1800" i="1" dirty="0">
                <a:solidFill>
                  <a:srgbClr val="7030A0"/>
                </a:solidFill>
                <a:latin typeface="Rubik"/>
              </a:rPr>
              <a:t>Hard skills </a:t>
            </a:r>
            <a:r>
              <a:rPr lang="en-US" sz="1800" dirty="0">
                <a:solidFill>
                  <a:srgbClr val="7030A0"/>
                </a:solidFill>
                <a:latin typeface="Rubik"/>
              </a:rPr>
              <a:t>relate to your professional knowledge and skills. These are often easier to learn than soft skills.</a:t>
            </a:r>
          </a:p>
          <a:p>
            <a:r>
              <a:rPr lang="en-US" sz="1800" b="0" i="0" dirty="0">
                <a:solidFill>
                  <a:srgbClr val="7030A0"/>
                </a:solidFill>
                <a:effectLst/>
                <a:latin typeface="Rubik"/>
              </a:rPr>
              <a:t>List of major soft skills:</a:t>
            </a:r>
          </a:p>
          <a:p>
            <a:pPr lvl="1"/>
            <a:r>
              <a:rPr lang="en-US" sz="1800" dirty="0">
                <a:solidFill>
                  <a:srgbClr val="7030A0"/>
                </a:solidFill>
                <a:latin typeface="Rubik"/>
              </a:rPr>
              <a:t>Communication</a:t>
            </a:r>
          </a:p>
          <a:p>
            <a:pPr lvl="1"/>
            <a:r>
              <a:rPr lang="en-US" sz="1800" b="0" i="0" dirty="0">
                <a:solidFill>
                  <a:srgbClr val="7030A0"/>
                </a:solidFill>
                <a:effectLst/>
                <a:latin typeface="Rubik"/>
              </a:rPr>
              <a:t>Critical thinking</a:t>
            </a:r>
          </a:p>
          <a:p>
            <a:pPr lvl="1"/>
            <a:r>
              <a:rPr lang="en-US" sz="1800" dirty="0">
                <a:solidFill>
                  <a:srgbClr val="7030A0"/>
                </a:solidFill>
                <a:latin typeface="Rubik"/>
              </a:rPr>
              <a:t>Leadership</a:t>
            </a:r>
          </a:p>
          <a:p>
            <a:pPr lvl="1"/>
            <a:r>
              <a:rPr lang="en-US" sz="1800" dirty="0">
                <a:solidFill>
                  <a:srgbClr val="7030A0"/>
                </a:solidFill>
                <a:latin typeface="Rubik"/>
              </a:rPr>
              <a:t>Positive attitude</a:t>
            </a:r>
          </a:p>
          <a:p>
            <a:pPr lvl="1"/>
            <a:r>
              <a:rPr lang="en-US" sz="1800" dirty="0">
                <a:solidFill>
                  <a:srgbClr val="7030A0"/>
                </a:solidFill>
                <a:latin typeface="Rubik"/>
              </a:rPr>
              <a:t>Teamwork</a:t>
            </a:r>
          </a:p>
          <a:p>
            <a:pPr lvl="1"/>
            <a:r>
              <a:rPr lang="en-US" sz="1800" dirty="0">
                <a:solidFill>
                  <a:srgbClr val="7030A0"/>
                </a:solidFill>
                <a:latin typeface="Rubik"/>
              </a:rPr>
              <a:t>Work ethic</a:t>
            </a:r>
          </a:p>
          <a:p>
            <a:pPr lvl="1"/>
            <a:endParaRPr lang="en-US" b="0" i="0" dirty="0">
              <a:solidFill>
                <a:srgbClr val="222222"/>
              </a:solidFill>
              <a:effectLst/>
              <a:latin typeface="Rubik"/>
            </a:endParaRPr>
          </a:p>
          <a:p>
            <a:endParaRPr lang="en-US" dirty="0"/>
          </a:p>
        </p:txBody>
      </p:sp>
    </p:spTree>
    <p:extLst>
      <p:ext uri="{BB962C8B-B14F-4D97-AF65-F5344CB8AC3E}">
        <p14:creationId xmlns:p14="http://schemas.microsoft.com/office/powerpoint/2010/main" val="2138163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33F4C-0382-4574-9076-58F0A4A248D1}"/>
              </a:ext>
            </a:extLst>
          </p:cNvPr>
          <p:cNvSpPr>
            <a:spLocks noGrp="1"/>
          </p:cNvSpPr>
          <p:nvPr>
            <p:ph type="title"/>
          </p:nvPr>
        </p:nvSpPr>
        <p:spPr>
          <a:xfrm>
            <a:off x="1066800" y="642594"/>
            <a:ext cx="10058400" cy="777833"/>
          </a:xfrm>
        </p:spPr>
        <p:txBody>
          <a:bodyPr/>
          <a:lstStyle/>
          <a:p>
            <a:r>
              <a:rPr lang="en-US" b="1" dirty="0">
                <a:solidFill>
                  <a:srgbClr val="7030A0"/>
                </a:solidFill>
              </a:rPr>
              <a:t>Communication</a:t>
            </a:r>
          </a:p>
        </p:txBody>
      </p:sp>
      <p:sp>
        <p:nvSpPr>
          <p:cNvPr id="3" name="Content Placeholder 2">
            <a:extLst>
              <a:ext uri="{FF2B5EF4-FFF2-40B4-BE49-F238E27FC236}">
                <a16:creationId xmlns:a16="http://schemas.microsoft.com/office/drawing/2014/main" id="{41718692-67EE-4696-A763-822FD99CF6BF}"/>
              </a:ext>
            </a:extLst>
          </p:cNvPr>
          <p:cNvSpPr>
            <a:spLocks noGrp="1"/>
          </p:cNvSpPr>
          <p:nvPr>
            <p:ph idx="1"/>
          </p:nvPr>
        </p:nvSpPr>
        <p:spPr>
          <a:xfrm>
            <a:off x="1066800" y="1518082"/>
            <a:ext cx="10058400" cy="4434662"/>
          </a:xfrm>
        </p:spPr>
        <p:txBody>
          <a:bodyPr>
            <a:normAutofit fontScale="85000" lnSpcReduction="20000"/>
          </a:bodyPr>
          <a:lstStyle/>
          <a:p>
            <a:pPr algn="l"/>
            <a:r>
              <a:rPr lang="en-US" sz="2000" b="0" i="0" u="none" strike="noStrike" dirty="0">
                <a:solidFill>
                  <a:srgbClr val="7030A0"/>
                </a:solidFill>
                <a:effectLst/>
                <a:latin typeface="Rubik"/>
                <a:hlinkClick r:id="rId2">
                  <a:extLst>
                    <a:ext uri="{A12FA001-AC4F-418D-AE19-62706E023703}">
                      <ahyp:hlinkClr xmlns:ahyp="http://schemas.microsoft.com/office/drawing/2018/hyperlinkcolor" val="tx"/>
                    </a:ext>
                  </a:extLst>
                </a:hlinkClick>
              </a:rPr>
              <a:t>Communication skills</a:t>
            </a:r>
            <a:r>
              <a:rPr lang="en-US" sz="2000" b="0" i="0" dirty="0">
                <a:solidFill>
                  <a:srgbClr val="7030A0"/>
                </a:solidFill>
                <a:effectLst/>
                <a:latin typeface="Rubik"/>
              </a:rPr>
              <a:t> are important in almost every job. You will likely need to communicate with people on the job, whether they are clients, customers, colleagues, employers, or vendors. You will also need to be able to speak clearly and politely with people in person, by phone, and in writing.</a:t>
            </a:r>
          </a:p>
          <a:p>
            <a:pPr algn="l"/>
            <a:r>
              <a:rPr lang="en-US" sz="2000" b="0" i="0" dirty="0">
                <a:solidFill>
                  <a:srgbClr val="7030A0"/>
                </a:solidFill>
                <a:effectLst/>
                <a:latin typeface="Rubik"/>
              </a:rPr>
              <a:t>You will also likely need to be a </a:t>
            </a:r>
            <a:r>
              <a:rPr lang="en-US" sz="2000" b="0" i="0" u="none" strike="noStrike" dirty="0">
                <a:solidFill>
                  <a:srgbClr val="7030A0"/>
                </a:solidFill>
                <a:effectLst/>
                <a:latin typeface="Rubik"/>
                <a:hlinkClick r:id="rId3">
                  <a:extLst>
                    <a:ext uri="{A12FA001-AC4F-418D-AE19-62706E023703}">
                      <ahyp:hlinkClr xmlns:ahyp="http://schemas.microsoft.com/office/drawing/2018/hyperlinkcolor" val="tx"/>
                    </a:ext>
                  </a:extLst>
                </a:hlinkClick>
              </a:rPr>
              <a:t>good listener</a:t>
            </a:r>
            <a:r>
              <a:rPr lang="en-US" sz="2000" b="0" i="0" dirty="0">
                <a:solidFill>
                  <a:srgbClr val="7030A0"/>
                </a:solidFill>
                <a:effectLst/>
                <a:latin typeface="Rubik"/>
              </a:rPr>
              <a:t>. Employers want employees who can not only communicate their own ideas, but who also listen empathetically to others</a:t>
            </a:r>
          </a:p>
          <a:p>
            <a:endParaRPr lang="en-US" sz="1800" dirty="0">
              <a:solidFill>
                <a:srgbClr val="7030A0"/>
              </a:solidFill>
            </a:endParaRPr>
          </a:p>
          <a:p>
            <a:r>
              <a:rPr lang="en-US" sz="1800" dirty="0">
                <a:solidFill>
                  <a:srgbClr val="7030A0"/>
                </a:solidFill>
              </a:rPr>
              <a:t>Verbal communication</a:t>
            </a:r>
          </a:p>
          <a:p>
            <a:r>
              <a:rPr lang="en-US" sz="1800" dirty="0">
                <a:solidFill>
                  <a:srgbClr val="7030A0"/>
                </a:solidFill>
              </a:rPr>
              <a:t>Listening</a:t>
            </a:r>
          </a:p>
          <a:p>
            <a:r>
              <a:rPr lang="en-US" sz="1800" dirty="0">
                <a:solidFill>
                  <a:srgbClr val="7030A0"/>
                </a:solidFill>
              </a:rPr>
              <a:t>Writing skills</a:t>
            </a:r>
          </a:p>
          <a:p>
            <a:r>
              <a:rPr lang="en-US" sz="1800" dirty="0">
                <a:solidFill>
                  <a:srgbClr val="7030A0"/>
                </a:solidFill>
              </a:rPr>
              <a:t>Negotiating</a:t>
            </a:r>
          </a:p>
          <a:p>
            <a:r>
              <a:rPr lang="en-US" sz="1800" dirty="0">
                <a:solidFill>
                  <a:srgbClr val="7030A0"/>
                </a:solidFill>
              </a:rPr>
              <a:t>Nonverbal communication</a:t>
            </a:r>
          </a:p>
          <a:p>
            <a:r>
              <a:rPr lang="en-US" sz="1800" dirty="0">
                <a:solidFill>
                  <a:srgbClr val="7030A0"/>
                </a:solidFill>
              </a:rPr>
              <a:t>Persuasion</a:t>
            </a:r>
          </a:p>
          <a:p>
            <a:r>
              <a:rPr lang="en-US" sz="1800" dirty="0">
                <a:solidFill>
                  <a:srgbClr val="7030A0"/>
                </a:solidFill>
              </a:rPr>
              <a:t>Presentation</a:t>
            </a:r>
          </a:p>
          <a:p>
            <a:r>
              <a:rPr lang="en-US" sz="1800" dirty="0">
                <a:solidFill>
                  <a:srgbClr val="7030A0"/>
                </a:solidFill>
              </a:rPr>
              <a:t>Public speaking </a:t>
            </a:r>
          </a:p>
        </p:txBody>
      </p:sp>
    </p:spTree>
    <p:extLst>
      <p:ext uri="{BB962C8B-B14F-4D97-AF65-F5344CB8AC3E}">
        <p14:creationId xmlns:p14="http://schemas.microsoft.com/office/powerpoint/2010/main" val="1781270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66931-7682-45D1-B68F-7EABDEA49CE5}"/>
              </a:ext>
            </a:extLst>
          </p:cNvPr>
          <p:cNvSpPr>
            <a:spLocks noGrp="1"/>
          </p:cNvSpPr>
          <p:nvPr>
            <p:ph type="title"/>
          </p:nvPr>
        </p:nvSpPr>
        <p:spPr>
          <a:xfrm>
            <a:off x="1066800" y="642594"/>
            <a:ext cx="10058400" cy="777833"/>
          </a:xfrm>
        </p:spPr>
        <p:txBody>
          <a:bodyPr/>
          <a:lstStyle/>
          <a:p>
            <a:r>
              <a:rPr lang="en-US" b="1" dirty="0">
                <a:solidFill>
                  <a:srgbClr val="7030A0"/>
                </a:solidFill>
              </a:rPr>
              <a:t>Critical thinking</a:t>
            </a:r>
          </a:p>
        </p:txBody>
      </p:sp>
      <p:sp>
        <p:nvSpPr>
          <p:cNvPr id="3" name="Content Placeholder 2">
            <a:extLst>
              <a:ext uri="{FF2B5EF4-FFF2-40B4-BE49-F238E27FC236}">
                <a16:creationId xmlns:a16="http://schemas.microsoft.com/office/drawing/2014/main" id="{118C337B-9D0C-452A-BC9A-C0D89A4C07FF}"/>
              </a:ext>
            </a:extLst>
          </p:cNvPr>
          <p:cNvSpPr>
            <a:spLocks noGrp="1"/>
          </p:cNvSpPr>
          <p:nvPr>
            <p:ph idx="1"/>
          </p:nvPr>
        </p:nvSpPr>
        <p:spPr>
          <a:xfrm>
            <a:off x="1066800" y="1420427"/>
            <a:ext cx="10058400" cy="4532317"/>
          </a:xfrm>
        </p:spPr>
        <p:txBody>
          <a:bodyPr>
            <a:noAutofit/>
          </a:bodyPr>
          <a:lstStyle/>
          <a:p>
            <a:r>
              <a:rPr lang="en-US" b="0" i="0" dirty="0">
                <a:solidFill>
                  <a:srgbClr val="7030A0"/>
                </a:solidFill>
                <a:effectLst/>
                <a:latin typeface="Rubik"/>
              </a:rPr>
              <a:t>No matter what the job, employers want candidates who can analyze situations and make </a:t>
            </a:r>
            <a:r>
              <a:rPr lang="en-US" b="0" i="0" u="none" strike="noStrike" dirty="0">
                <a:solidFill>
                  <a:srgbClr val="7030A0"/>
                </a:solidFill>
                <a:effectLst/>
                <a:latin typeface="Rubik"/>
                <a:hlinkClick r:id="rId2">
                  <a:extLst>
                    <a:ext uri="{A12FA001-AC4F-418D-AE19-62706E023703}">
                      <ahyp:hlinkClr xmlns:ahyp="http://schemas.microsoft.com/office/drawing/2018/hyperlinkcolor" val="tx"/>
                    </a:ext>
                  </a:extLst>
                </a:hlinkClick>
              </a:rPr>
              <a:t>informed decisions</a:t>
            </a:r>
            <a:r>
              <a:rPr lang="en-US" b="0" i="0" dirty="0">
                <a:solidFill>
                  <a:srgbClr val="7030A0"/>
                </a:solidFill>
                <a:effectLst/>
                <a:latin typeface="Rubik"/>
              </a:rPr>
              <a:t>. Whether you are working with data, teaching students, or fixing a home heating system, you need to be able to understand problems, think critically, and devise solutions. Skills related to critical thinking include creativity, flexibility, and curiosity.</a:t>
            </a:r>
            <a:endParaRPr lang="en-US" dirty="0">
              <a:solidFill>
                <a:srgbClr val="7030A0"/>
              </a:solidFill>
              <a:latin typeface="Rubik"/>
            </a:endParaRPr>
          </a:p>
          <a:p>
            <a:r>
              <a:rPr lang="en-US" dirty="0">
                <a:solidFill>
                  <a:srgbClr val="7030A0"/>
                </a:solidFill>
                <a:latin typeface="Rubik"/>
              </a:rPr>
              <a:t>Critical observation</a:t>
            </a:r>
          </a:p>
          <a:p>
            <a:r>
              <a:rPr lang="en-US" dirty="0">
                <a:solidFill>
                  <a:srgbClr val="7030A0"/>
                </a:solidFill>
                <a:latin typeface="Rubik"/>
              </a:rPr>
              <a:t>Critical thinking</a:t>
            </a:r>
          </a:p>
          <a:p>
            <a:r>
              <a:rPr lang="en-US" dirty="0">
                <a:solidFill>
                  <a:srgbClr val="7030A0"/>
                </a:solidFill>
                <a:latin typeface="Rubik"/>
              </a:rPr>
              <a:t>Design aptitude</a:t>
            </a:r>
          </a:p>
          <a:p>
            <a:r>
              <a:rPr lang="en-US" dirty="0">
                <a:solidFill>
                  <a:srgbClr val="7030A0"/>
                </a:solidFill>
                <a:latin typeface="Rubik"/>
              </a:rPr>
              <a:t>Desire to learn</a:t>
            </a:r>
          </a:p>
          <a:p>
            <a:r>
              <a:rPr lang="en-US" dirty="0">
                <a:solidFill>
                  <a:srgbClr val="7030A0"/>
                </a:solidFill>
                <a:latin typeface="Rubik"/>
              </a:rPr>
              <a:t>Flexibility</a:t>
            </a:r>
          </a:p>
          <a:p>
            <a:r>
              <a:rPr lang="en-US" dirty="0">
                <a:solidFill>
                  <a:srgbClr val="7030A0"/>
                </a:solidFill>
                <a:latin typeface="Rubik"/>
              </a:rPr>
              <a:t>Logical thinking</a:t>
            </a:r>
          </a:p>
          <a:p>
            <a:r>
              <a:rPr lang="en-US" dirty="0">
                <a:solidFill>
                  <a:srgbClr val="7030A0"/>
                </a:solidFill>
                <a:latin typeface="Rubik"/>
              </a:rPr>
              <a:t>Problem solving</a:t>
            </a:r>
          </a:p>
          <a:p>
            <a:r>
              <a:rPr lang="en-US" dirty="0">
                <a:solidFill>
                  <a:srgbClr val="7030A0"/>
                </a:solidFill>
                <a:latin typeface="Rubik"/>
              </a:rPr>
              <a:t>Research</a:t>
            </a:r>
          </a:p>
          <a:p>
            <a:r>
              <a:rPr lang="en-US" dirty="0">
                <a:solidFill>
                  <a:srgbClr val="7030A0"/>
                </a:solidFill>
                <a:latin typeface="Rubik"/>
              </a:rPr>
              <a:t>Ability to find answers/help on Google – knowing how to Google</a:t>
            </a:r>
          </a:p>
          <a:p>
            <a:r>
              <a:rPr lang="en-US" dirty="0">
                <a:solidFill>
                  <a:srgbClr val="7030A0"/>
                </a:solidFill>
                <a:latin typeface="Rubik"/>
              </a:rPr>
              <a:t>resourcefulness/lateral thinking/creative thinking</a:t>
            </a:r>
          </a:p>
          <a:p>
            <a:r>
              <a:rPr lang="en-US" dirty="0">
                <a:solidFill>
                  <a:srgbClr val="7030A0"/>
                </a:solidFill>
                <a:latin typeface="Rubik"/>
              </a:rPr>
              <a:t>Tolerance of change and uncertainty</a:t>
            </a:r>
            <a:endParaRPr lang="en-US" dirty="0">
              <a:solidFill>
                <a:srgbClr val="7030A0"/>
              </a:solidFill>
            </a:endParaRPr>
          </a:p>
        </p:txBody>
      </p:sp>
    </p:spTree>
    <p:extLst>
      <p:ext uri="{BB962C8B-B14F-4D97-AF65-F5344CB8AC3E}">
        <p14:creationId xmlns:p14="http://schemas.microsoft.com/office/powerpoint/2010/main" val="3286019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9CCDE-EBD6-4637-9E9C-541AED69852A}"/>
              </a:ext>
            </a:extLst>
          </p:cNvPr>
          <p:cNvSpPr>
            <a:spLocks noGrp="1"/>
          </p:cNvSpPr>
          <p:nvPr>
            <p:ph type="title"/>
          </p:nvPr>
        </p:nvSpPr>
        <p:spPr>
          <a:xfrm>
            <a:off x="1066800" y="642594"/>
            <a:ext cx="10058400" cy="848855"/>
          </a:xfrm>
        </p:spPr>
        <p:txBody>
          <a:bodyPr/>
          <a:lstStyle/>
          <a:p>
            <a:r>
              <a:rPr lang="en-US" b="1" dirty="0">
                <a:solidFill>
                  <a:srgbClr val="7030A0"/>
                </a:solidFill>
              </a:rPr>
              <a:t>Leadership</a:t>
            </a:r>
          </a:p>
        </p:txBody>
      </p:sp>
      <p:sp>
        <p:nvSpPr>
          <p:cNvPr id="3" name="Content Placeholder 2">
            <a:extLst>
              <a:ext uri="{FF2B5EF4-FFF2-40B4-BE49-F238E27FC236}">
                <a16:creationId xmlns:a16="http://schemas.microsoft.com/office/drawing/2014/main" id="{6BA7BFE9-78C4-4174-8C26-FFA6D123059E}"/>
              </a:ext>
            </a:extLst>
          </p:cNvPr>
          <p:cNvSpPr>
            <a:spLocks noGrp="1"/>
          </p:cNvSpPr>
          <p:nvPr>
            <p:ph idx="1"/>
          </p:nvPr>
        </p:nvSpPr>
        <p:spPr>
          <a:xfrm>
            <a:off x="1066800" y="1491449"/>
            <a:ext cx="10058400" cy="4461295"/>
          </a:xfrm>
        </p:spPr>
        <p:txBody>
          <a:bodyPr/>
          <a:lstStyle/>
          <a:p>
            <a:r>
              <a:rPr lang="en-US" sz="1600" dirty="0">
                <a:solidFill>
                  <a:srgbClr val="7030A0"/>
                </a:solidFill>
              </a:rPr>
              <a:t>Ability of making executive decisions</a:t>
            </a:r>
          </a:p>
          <a:p>
            <a:endParaRPr lang="en-US" sz="1600" dirty="0">
              <a:solidFill>
                <a:srgbClr val="7030A0"/>
              </a:solidFill>
            </a:endParaRPr>
          </a:p>
          <a:p>
            <a:r>
              <a:rPr lang="en-US" sz="1600" dirty="0">
                <a:solidFill>
                  <a:srgbClr val="7030A0"/>
                </a:solidFill>
              </a:rPr>
              <a:t>Conflict management</a:t>
            </a:r>
          </a:p>
          <a:p>
            <a:r>
              <a:rPr lang="en-US" sz="1600" dirty="0">
                <a:solidFill>
                  <a:srgbClr val="7030A0"/>
                </a:solidFill>
              </a:rPr>
              <a:t>Conflict resolution</a:t>
            </a:r>
          </a:p>
          <a:p>
            <a:r>
              <a:rPr lang="en-US" sz="1600" dirty="0">
                <a:solidFill>
                  <a:srgbClr val="7030A0"/>
                </a:solidFill>
              </a:rPr>
              <a:t>Decision making </a:t>
            </a:r>
          </a:p>
          <a:p>
            <a:r>
              <a:rPr lang="en-US" sz="1600" dirty="0">
                <a:solidFill>
                  <a:srgbClr val="7030A0"/>
                </a:solidFill>
              </a:rPr>
              <a:t>Delegation</a:t>
            </a:r>
          </a:p>
          <a:p>
            <a:r>
              <a:rPr lang="en-US" sz="1600" dirty="0">
                <a:solidFill>
                  <a:srgbClr val="7030A0"/>
                </a:solidFill>
              </a:rPr>
              <a:t>Dispute resolution</a:t>
            </a:r>
          </a:p>
          <a:p>
            <a:r>
              <a:rPr lang="en-US" sz="1600" dirty="0">
                <a:solidFill>
                  <a:srgbClr val="7030A0"/>
                </a:solidFill>
              </a:rPr>
              <a:t>Facilitation</a:t>
            </a:r>
          </a:p>
          <a:p>
            <a:r>
              <a:rPr lang="en-US" sz="1600" dirty="0">
                <a:solidFill>
                  <a:srgbClr val="7030A0"/>
                </a:solidFill>
              </a:rPr>
              <a:t>Giving clear feedback</a:t>
            </a:r>
          </a:p>
          <a:p>
            <a:r>
              <a:rPr lang="en-US" sz="1600" dirty="0">
                <a:solidFill>
                  <a:srgbClr val="7030A0"/>
                </a:solidFill>
              </a:rPr>
              <a:t>Managing remote/virtual teams</a:t>
            </a:r>
          </a:p>
          <a:p>
            <a:r>
              <a:rPr lang="en-US" sz="1600" dirty="0">
                <a:solidFill>
                  <a:srgbClr val="7030A0"/>
                </a:solidFill>
              </a:rPr>
              <a:t>Mentoring</a:t>
            </a:r>
          </a:p>
          <a:p>
            <a:pPr marL="0" indent="0">
              <a:buNone/>
            </a:pPr>
            <a:endParaRPr lang="en-US" dirty="0"/>
          </a:p>
        </p:txBody>
      </p:sp>
    </p:spTree>
    <p:extLst>
      <p:ext uri="{BB962C8B-B14F-4D97-AF65-F5344CB8AC3E}">
        <p14:creationId xmlns:p14="http://schemas.microsoft.com/office/powerpoint/2010/main" val="1937647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6D0D4-5AAD-40EF-AE50-9304C1B055FB}"/>
              </a:ext>
            </a:extLst>
          </p:cNvPr>
          <p:cNvSpPr>
            <a:spLocks noGrp="1"/>
          </p:cNvSpPr>
          <p:nvPr>
            <p:ph type="title"/>
          </p:nvPr>
        </p:nvSpPr>
        <p:spPr>
          <a:xfrm>
            <a:off x="1066800" y="642594"/>
            <a:ext cx="10058400" cy="893243"/>
          </a:xfrm>
        </p:spPr>
        <p:txBody>
          <a:bodyPr/>
          <a:lstStyle/>
          <a:p>
            <a:r>
              <a:rPr lang="en-US" b="1" dirty="0">
                <a:solidFill>
                  <a:srgbClr val="7030A0"/>
                </a:solidFill>
              </a:rPr>
              <a:t>Positive attitude</a:t>
            </a:r>
          </a:p>
        </p:txBody>
      </p:sp>
      <p:sp>
        <p:nvSpPr>
          <p:cNvPr id="3" name="Content Placeholder 2">
            <a:extLst>
              <a:ext uri="{FF2B5EF4-FFF2-40B4-BE49-F238E27FC236}">
                <a16:creationId xmlns:a16="http://schemas.microsoft.com/office/drawing/2014/main" id="{8A538BBC-69AD-4F39-B9EA-A30E748CCAE2}"/>
              </a:ext>
            </a:extLst>
          </p:cNvPr>
          <p:cNvSpPr>
            <a:spLocks noGrp="1"/>
          </p:cNvSpPr>
          <p:nvPr>
            <p:ph idx="1"/>
          </p:nvPr>
        </p:nvSpPr>
        <p:spPr>
          <a:xfrm>
            <a:off x="1066800" y="1597981"/>
            <a:ext cx="10058400" cy="4354763"/>
          </a:xfrm>
        </p:spPr>
        <p:txBody>
          <a:bodyPr/>
          <a:lstStyle/>
          <a:p>
            <a:r>
              <a:rPr lang="en-US" sz="1800" dirty="0">
                <a:solidFill>
                  <a:srgbClr val="7030A0"/>
                </a:solidFill>
              </a:rPr>
              <a:t>Being </a:t>
            </a:r>
            <a:r>
              <a:rPr lang="en-US" sz="1800" b="0" i="0" dirty="0">
                <a:solidFill>
                  <a:srgbClr val="7030A0"/>
                </a:solidFill>
                <a:effectLst/>
                <a:latin typeface="Rubik"/>
              </a:rPr>
              <a:t>friendly to others, eager to work, and generally a pleasure to be around. Being able to keep things positive is especially important if you’re working in a fast-paced, high-stress work environment.</a:t>
            </a:r>
          </a:p>
          <a:p>
            <a:endParaRPr lang="en-US" sz="1800" dirty="0">
              <a:solidFill>
                <a:srgbClr val="7030A0"/>
              </a:solidFill>
              <a:latin typeface="Rubik"/>
            </a:endParaRPr>
          </a:p>
          <a:p>
            <a:r>
              <a:rPr lang="en-US" sz="1800" dirty="0">
                <a:solidFill>
                  <a:srgbClr val="7030A0"/>
                </a:solidFill>
                <a:latin typeface="Rubik"/>
              </a:rPr>
              <a:t>Cooperation</a:t>
            </a:r>
          </a:p>
          <a:p>
            <a:r>
              <a:rPr lang="en-US" sz="1800" dirty="0">
                <a:solidFill>
                  <a:srgbClr val="7030A0"/>
                </a:solidFill>
                <a:latin typeface="Rubik"/>
              </a:rPr>
              <a:t>Courtesy</a:t>
            </a:r>
          </a:p>
          <a:p>
            <a:r>
              <a:rPr lang="en-US" sz="1800" dirty="0">
                <a:solidFill>
                  <a:srgbClr val="7030A0"/>
                </a:solidFill>
                <a:latin typeface="Rubik"/>
              </a:rPr>
              <a:t>Enthusiasm</a:t>
            </a:r>
          </a:p>
          <a:p>
            <a:r>
              <a:rPr lang="en-US" sz="1800" dirty="0">
                <a:solidFill>
                  <a:srgbClr val="7030A0"/>
                </a:solidFill>
                <a:latin typeface="Rubik"/>
              </a:rPr>
              <a:t>Humorous</a:t>
            </a:r>
          </a:p>
          <a:p>
            <a:r>
              <a:rPr lang="en-US" sz="1800" dirty="0">
                <a:solidFill>
                  <a:srgbClr val="7030A0"/>
                </a:solidFill>
                <a:latin typeface="Rubik"/>
              </a:rPr>
              <a:t>Patience</a:t>
            </a:r>
          </a:p>
          <a:p>
            <a:r>
              <a:rPr lang="en-US" sz="1800" dirty="0">
                <a:solidFill>
                  <a:srgbClr val="7030A0"/>
                </a:solidFill>
                <a:latin typeface="Rubik"/>
              </a:rPr>
              <a:t>Respect</a:t>
            </a:r>
          </a:p>
          <a:p>
            <a:pPr marL="0" indent="0">
              <a:buNone/>
            </a:pPr>
            <a:endParaRPr lang="en-US" dirty="0">
              <a:solidFill>
                <a:srgbClr val="7030A0"/>
              </a:solidFill>
            </a:endParaRPr>
          </a:p>
        </p:txBody>
      </p:sp>
    </p:spTree>
    <p:extLst>
      <p:ext uri="{BB962C8B-B14F-4D97-AF65-F5344CB8AC3E}">
        <p14:creationId xmlns:p14="http://schemas.microsoft.com/office/powerpoint/2010/main" val="2024391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9B5F0-E3D5-42B1-A36E-B915D0EC9529}"/>
              </a:ext>
            </a:extLst>
          </p:cNvPr>
          <p:cNvSpPr>
            <a:spLocks noGrp="1"/>
          </p:cNvSpPr>
          <p:nvPr>
            <p:ph type="title"/>
          </p:nvPr>
        </p:nvSpPr>
        <p:spPr>
          <a:xfrm>
            <a:off x="1066800" y="642594"/>
            <a:ext cx="10058400" cy="831099"/>
          </a:xfrm>
        </p:spPr>
        <p:txBody>
          <a:bodyPr/>
          <a:lstStyle/>
          <a:p>
            <a:r>
              <a:rPr lang="en-US" b="1" dirty="0">
                <a:solidFill>
                  <a:srgbClr val="7030A0"/>
                </a:solidFill>
              </a:rPr>
              <a:t>Teamwork</a:t>
            </a:r>
          </a:p>
        </p:txBody>
      </p:sp>
      <p:sp>
        <p:nvSpPr>
          <p:cNvPr id="3" name="Content Placeholder 2">
            <a:extLst>
              <a:ext uri="{FF2B5EF4-FFF2-40B4-BE49-F238E27FC236}">
                <a16:creationId xmlns:a16="http://schemas.microsoft.com/office/drawing/2014/main" id="{472803E5-3BE8-4387-8F7D-1032C392D36F}"/>
              </a:ext>
            </a:extLst>
          </p:cNvPr>
          <p:cNvSpPr>
            <a:spLocks noGrp="1"/>
          </p:cNvSpPr>
          <p:nvPr>
            <p:ph idx="1"/>
          </p:nvPr>
        </p:nvSpPr>
        <p:spPr>
          <a:xfrm>
            <a:off x="1066800" y="1473693"/>
            <a:ext cx="10058400" cy="4479051"/>
          </a:xfrm>
        </p:spPr>
        <p:txBody>
          <a:bodyPr>
            <a:noAutofit/>
          </a:bodyPr>
          <a:lstStyle/>
          <a:p>
            <a:r>
              <a:rPr lang="en-US" sz="1600" dirty="0">
                <a:solidFill>
                  <a:srgbClr val="7030A0"/>
                </a:solidFill>
              </a:rPr>
              <a:t>Relates to working effectively with colleagues around you (even if not eye to eye).</a:t>
            </a:r>
          </a:p>
          <a:p>
            <a:endParaRPr lang="en-US" sz="1600" dirty="0">
              <a:solidFill>
                <a:srgbClr val="7030A0"/>
              </a:solidFill>
            </a:endParaRPr>
          </a:p>
          <a:p>
            <a:r>
              <a:rPr lang="en-US" sz="1600" dirty="0">
                <a:solidFill>
                  <a:srgbClr val="7030A0"/>
                </a:solidFill>
              </a:rPr>
              <a:t>Accepting feedback</a:t>
            </a:r>
          </a:p>
          <a:p>
            <a:r>
              <a:rPr lang="en-US" sz="1600" dirty="0">
                <a:solidFill>
                  <a:srgbClr val="7030A0"/>
                </a:solidFill>
              </a:rPr>
              <a:t>Customer service</a:t>
            </a:r>
          </a:p>
          <a:p>
            <a:r>
              <a:rPr lang="en-US" sz="1600" dirty="0">
                <a:solidFill>
                  <a:srgbClr val="7030A0"/>
                </a:solidFill>
              </a:rPr>
              <a:t>Office politics dealing with</a:t>
            </a:r>
          </a:p>
          <a:p>
            <a:r>
              <a:rPr lang="en-US" sz="1600" dirty="0">
                <a:solidFill>
                  <a:srgbClr val="7030A0"/>
                </a:solidFill>
              </a:rPr>
              <a:t>Disability awareness</a:t>
            </a:r>
          </a:p>
          <a:p>
            <a:r>
              <a:rPr lang="en-US" sz="1600" dirty="0">
                <a:solidFill>
                  <a:srgbClr val="7030A0"/>
                </a:solidFill>
              </a:rPr>
              <a:t>Diversity awareness</a:t>
            </a:r>
          </a:p>
          <a:p>
            <a:r>
              <a:rPr lang="en-US" sz="1600" dirty="0">
                <a:solidFill>
                  <a:srgbClr val="7030A0"/>
                </a:solidFill>
              </a:rPr>
              <a:t>Emotional intelligence</a:t>
            </a:r>
          </a:p>
          <a:p>
            <a:r>
              <a:rPr lang="en-US" sz="1600" dirty="0">
                <a:solidFill>
                  <a:srgbClr val="7030A0"/>
                </a:solidFill>
              </a:rPr>
              <a:t>Empathy</a:t>
            </a:r>
          </a:p>
          <a:p>
            <a:r>
              <a:rPr lang="en-US" sz="1600" dirty="0">
                <a:solidFill>
                  <a:srgbClr val="7030A0"/>
                </a:solidFill>
              </a:rPr>
              <a:t>Intercultural intelligence</a:t>
            </a:r>
          </a:p>
          <a:p>
            <a:r>
              <a:rPr lang="en-US" sz="1600" dirty="0">
                <a:solidFill>
                  <a:srgbClr val="7030A0"/>
                </a:solidFill>
              </a:rPr>
              <a:t>self-awareness</a:t>
            </a:r>
          </a:p>
          <a:p>
            <a:r>
              <a:rPr lang="en-US" sz="1600" dirty="0">
                <a:solidFill>
                  <a:srgbClr val="7030A0"/>
                </a:solidFill>
              </a:rPr>
              <a:t>Team building</a:t>
            </a:r>
          </a:p>
        </p:txBody>
      </p:sp>
    </p:spTree>
    <p:extLst>
      <p:ext uri="{BB962C8B-B14F-4D97-AF65-F5344CB8AC3E}">
        <p14:creationId xmlns:p14="http://schemas.microsoft.com/office/powerpoint/2010/main" val="3064286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5E9A1-63C0-4675-91BF-96BA56182C5D}"/>
              </a:ext>
            </a:extLst>
          </p:cNvPr>
          <p:cNvSpPr>
            <a:spLocks noGrp="1"/>
          </p:cNvSpPr>
          <p:nvPr>
            <p:ph type="title"/>
          </p:nvPr>
        </p:nvSpPr>
        <p:spPr>
          <a:xfrm>
            <a:off x="1066800" y="642594"/>
            <a:ext cx="10058400" cy="768956"/>
          </a:xfrm>
        </p:spPr>
        <p:txBody>
          <a:bodyPr/>
          <a:lstStyle/>
          <a:p>
            <a:r>
              <a:rPr lang="en-US" b="1" dirty="0">
                <a:solidFill>
                  <a:srgbClr val="7030A0"/>
                </a:solidFill>
              </a:rPr>
              <a:t>Work ethic</a:t>
            </a:r>
          </a:p>
        </p:txBody>
      </p:sp>
      <p:sp>
        <p:nvSpPr>
          <p:cNvPr id="3" name="Content Placeholder 2">
            <a:extLst>
              <a:ext uri="{FF2B5EF4-FFF2-40B4-BE49-F238E27FC236}">
                <a16:creationId xmlns:a16="http://schemas.microsoft.com/office/drawing/2014/main" id="{94E960C6-344C-4F4A-9276-BA977F56F03F}"/>
              </a:ext>
            </a:extLst>
          </p:cNvPr>
          <p:cNvSpPr>
            <a:spLocks noGrp="1"/>
          </p:cNvSpPr>
          <p:nvPr>
            <p:ph idx="1"/>
          </p:nvPr>
        </p:nvSpPr>
        <p:spPr>
          <a:xfrm>
            <a:off x="1066800" y="1411550"/>
            <a:ext cx="10058400" cy="4541194"/>
          </a:xfrm>
        </p:spPr>
        <p:txBody>
          <a:bodyPr>
            <a:normAutofit fontScale="92500" lnSpcReduction="20000"/>
          </a:bodyPr>
          <a:lstStyle/>
          <a:p>
            <a:pPr algn="l"/>
            <a:r>
              <a:rPr lang="en-US" b="0" i="0" dirty="0">
                <a:solidFill>
                  <a:srgbClr val="7030A0"/>
                </a:solidFill>
                <a:effectLst/>
                <a:latin typeface="Rubik"/>
              </a:rPr>
              <a:t>Employers look for job candidates with a strong work ethic. Such people come to work on time, complete tasks in a timely manner, and stay both focused and organized. They are able to budget their time and complete their work thoroughly. While they can work independently, people with a strong work ethic can also follow instructions.</a:t>
            </a:r>
          </a:p>
          <a:p>
            <a:endParaRPr lang="en-US" dirty="0"/>
          </a:p>
          <a:p>
            <a:r>
              <a:rPr lang="en-US" dirty="0">
                <a:solidFill>
                  <a:srgbClr val="7030A0"/>
                </a:solidFill>
              </a:rPr>
              <a:t>Attentiveness</a:t>
            </a:r>
          </a:p>
          <a:p>
            <a:r>
              <a:rPr lang="en-US" dirty="0">
                <a:solidFill>
                  <a:srgbClr val="7030A0"/>
                </a:solidFill>
              </a:rPr>
              <a:t>Competitiveness</a:t>
            </a:r>
          </a:p>
          <a:p>
            <a:r>
              <a:rPr lang="en-US" dirty="0">
                <a:solidFill>
                  <a:srgbClr val="7030A0"/>
                </a:solidFill>
              </a:rPr>
              <a:t>Dedication</a:t>
            </a:r>
          </a:p>
          <a:p>
            <a:r>
              <a:rPr lang="en-US" dirty="0">
                <a:solidFill>
                  <a:srgbClr val="7030A0"/>
                </a:solidFill>
              </a:rPr>
              <a:t>Following direction</a:t>
            </a:r>
          </a:p>
          <a:p>
            <a:r>
              <a:rPr lang="en-US" dirty="0">
                <a:solidFill>
                  <a:srgbClr val="7030A0"/>
                </a:solidFill>
              </a:rPr>
              <a:t>Independence</a:t>
            </a:r>
          </a:p>
          <a:p>
            <a:r>
              <a:rPr lang="en-US" dirty="0">
                <a:solidFill>
                  <a:srgbClr val="7030A0"/>
                </a:solidFill>
              </a:rPr>
              <a:t>Meeting deadlines</a:t>
            </a:r>
          </a:p>
          <a:p>
            <a:r>
              <a:rPr lang="en-US" dirty="0">
                <a:solidFill>
                  <a:srgbClr val="7030A0"/>
                </a:solidFill>
              </a:rPr>
              <a:t>Multitasking</a:t>
            </a:r>
          </a:p>
          <a:p>
            <a:r>
              <a:rPr lang="en-US" dirty="0">
                <a:solidFill>
                  <a:srgbClr val="7030A0"/>
                </a:solidFill>
              </a:rPr>
              <a:t>Motivation</a:t>
            </a:r>
          </a:p>
          <a:p>
            <a:r>
              <a:rPr lang="en-US" dirty="0">
                <a:solidFill>
                  <a:srgbClr val="7030A0"/>
                </a:solidFill>
              </a:rPr>
              <a:t>Organization</a:t>
            </a:r>
          </a:p>
          <a:p>
            <a:r>
              <a:rPr lang="en-US" dirty="0">
                <a:solidFill>
                  <a:srgbClr val="7030A0"/>
                </a:solidFill>
              </a:rPr>
              <a:t>Proper etiquette</a:t>
            </a:r>
          </a:p>
          <a:p>
            <a:r>
              <a:rPr lang="en-US" dirty="0">
                <a:solidFill>
                  <a:srgbClr val="7030A0"/>
                </a:solidFill>
              </a:rPr>
              <a:t>Strategic planning</a:t>
            </a:r>
          </a:p>
        </p:txBody>
      </p:sp>
    </p:spTree>
    <p:extLst>
      <p:ext uri="{BB962C8B-B14F-4D97-AF65-F5344CB8AC3E}">
        <p14:creationId xmlns:p14="http://schemas.microsoft.com/office/powerpoint/2010/main" val="13322863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25B467579AE6D44BFB9EF9EED87B19C" ma:contentTypeVersion="10" ma:contentTypeDescription="Create a new document." ma:contentTypeScope="" ma:versionID="d733183091668509709c02b29b2a6a69">
  <xsd:schema xmlns:xsd="http://www.w3.org/2001/XMLSchema" xmlns:xs="http://www.w3.org/2001/XMLSchema" xmlns:p="http://schemas.microsoft.com/office/2006/metadata/properties" xmlns:ns2="ae78bd87-f237-45d0-a4c8-4d096af861be" targetNamespace="http://schemas.microsoft.com/office/2006/metadata/properties" ma:root="true" ma:fieldsID="5d67186c90a9ef8f7d986e0000eafd71" ns2:_="">
    <xsd:import namespace="ae78bd87-f237-45d0-a4c8-4d096af861b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AutoKeyPoints" minOccurs="0"/>
                <xsd:element ref="ns2:MediaServiceKeyPoint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e78bd87-f237-45d0-a4c8-4d096af861b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7"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ae78bd87-f237-45d0-a4c8-4d096af861be"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DE83253-8358-4DAD-88F5-C7951B14E07A}"/>
</file>

<file path=customXml/itemProps2.xml><?xml version="1.0" encoding="utf-8"?>
<ds:datastoreItem xmlns:ds="http://schemas.openxmlformats.org/officeDocument/2006/customXml" ds:itemID="{946BCBFB-BBC7-42F1-95CD-058E172363A0}">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259D436-C82E-43E0-8A01-53DF9CED60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{47A0F544-3E76-4221-8D74-F74B251D829C}tf11531919_win32</Template>
  <TotalTime>116</TotalTime>
  <Words>491</Words>
  <Application>Microsoft Office PowerPoint</Application>
  <PresentationFormat>Widescreen</PresentationFormat>
  <Paragraphs>86</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Avenir Next LT Pro</vt:lpstr>
      <vt:lpstr>Avenir Next LT Pro Light</vt:lpstr>
      <vt:lpstr>Calibri</vt:lpstr>
      <vt:lpstr>Garamond</vt:lpstr>
      <vt:lpstr>Rubik</vt:lpstr>
      <vt:lpstr>SavonVTI</vt:lpstr>
      <vt:lpstr>Soft skills</vt:lpstr>
      <vt:lpstr>What are soft skills?</vt:lpstr>
      <vt:lpstr>Communication</vt:lpstr>
      <vt:lpstr>Critical thinking</vt:lpstr>
      <vt:lpstr>Leadership</vt:lpstr>
      <vt:lpstr>Positive attitude</vt:lpstr>
      <vt:lpstr>Teamwork</vt:lpstr>
      <vt:lpstr>Work ethic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 skills</dc:title>
  <dc:creator>Nadezda  Stojkovic</dc:creator>
  <cp:lastModifiedBy>Nadezda  Stojkovic</cp:lastModifiedBy>
  <cp:revision>6</cp:revision>
  <dcterms:created xsi:type="dcterms:W3CDTF">2021-05-20T13:58:45Z</dcterms:created>
  <dcterms:modified xsi:type="dcterms:W3CDTF">2021-05-21T07:31:58Z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0x010100F25B467579AE6D44BFB9EF9EED87B19C</vt:lpwstr>
  </property>
</Properties>
</file>