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1457-E5B8-4E4D-A2AA-597ACDB87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615736"/>
            <a:ext cx="7197726" cy="234370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ook Antiqua" panose="02040602050305030304" pitchFamily="18" charset="0"/>
              </a:rPr>
              <a:t>Thesis and argumentation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29D4B-969B-4A50-ADE9-98C65171A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643021"/>
            <a:ext cx="7197726" cy="114817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Book Antiqua" panose="02040602050305030304" pitchFamily="18" charset="0"/>
              </a:rPr>
              <a:t>Stating and supporting your stance </a:t>
            </a:r>
          </a:p>
        </p:txBody>
      </p:sp>
    </p:spTree>
    <p:extLst>
      <p:ext uri="{BB962C8B-B14F-4D97-AF65-F5344CB8AC3E}">
        <p14:creationId xmlns:p14="http://schemas.microsoft.com/office/powerpoint/2010/main" val="82128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8FC5-1FE3-4353-84A0-98229074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Book Antiqua" panose="02040602050305030304" pitchFamily="18" charset="0"/>
              </a:rPr>
              <a:t>Main segments of argumentation text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A819-2458-4F2F-93CE-B4438F31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3200" b="1" dirty="0">
                <a:latin typeface="Book Antiqua" panose="02040602050305030304" pitchFamily="18" charset="0"/>
              </a:rPr>
              <a:t>Related to content:</a:t>
            </a:r>
          </a:p>
          <a:p>
            <a:pPr lvl="1"/>
            <a:r>
              <a:rPr lang="sr-Latn-RS" sz="3000" dirty="0">
                <a:latin typeface="Book Antiqua" panose="02040602050305030304" pitchFamily="18" charset="0"/>
              </a:rPr>
              <a:t>thesis</a:t>
            </a:r>
          </a:p>
          <a:p>
            <a:pPr lvl="1"/>
            <a:r>
              <a:rPr lang="sr-Latn-RS" sz="3000" dirty="0">
                <a:latin typeface="Book Antiqua" panose="02040602050305030304" pitchFamily="18" charset="0"/>
              </a:rPr>
              <a:t>arguments – for and against / pro et contra</a:t>
            </a:r>
          </a:p>
          <a:p>
            <a:pPr marL="0" indent="0">
              <a:buNone/>
            </a:pPr>
            <a:endParaRPr lang="sr-Latn-RS" sz="3200" dirty="0">
              <a:latin typeface="Book Antiqua" panose="02040602050305030304" pitchFamily="18" charset="0"/>
            </a:endParaRPr>
          </a:p>
          <a:p>
            <a:r>
              <a:rPr lang="sr-Latn-RS" sz="3200" b="1" dirty="0">
                <a:latin typeface="Book Antiqua" panose="02040602050305030304" pitchFamily="18" charset="0"/>
              </a:rPr>
              <a:t>Related to form:</a:t>
            </a:r>
          </a:p>
          <a:p>
            <a:pPr lvl="1"/>
            <a:r>
              <a:rPr lang="sr-Latn-RS" sz="3000" dirty="0">
                <a:latin typeface="Book Antiqua" panose="02040602050305030304" pitchFamily="18" charset="0"/>
              </a:rPr>
              <a:t>paragraphs</a:t>
            </a:r>
          </a:p>
          <a:p>
            <a:pPr lvl="1"/>
            <a:r>
              <a:rPr lang="sr-Latn-RS" sz="3000" dirty="0">
                <a:latin typeface="Book Antiqua" panose="02040602050305030304" pitchFamily="18" charset="0"/>
              </a:rPr>
              <a:t>essay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0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3FD2-37DB-4A73-8AE5-7B3E061C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64F0-5FB3-4F48-A3B2-9A7C54AF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Thesis statement </a:t>
            </a:r>
            <a:r>
              <a:rPr lang="sr-Latn-RS" sz="2400" b="1" dirty="0">
                <a:latin typeface="Book Antiqua" panose="02040602050305030304" pitchFamily="18" charset="0"/>
              </a:rPr>
              <a:t>/ your stance / your opinion</a:t>
            </a:r>
          </a:p>
          <a:p>
            <a:pPr marL="0" indent="0">
              <a:buNone/>
            </a:pPr>
            <a:endParaRPr lang="sr-Latn-R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sr-Latn-RS" sz="2400" dirty="0">
                <a:latin typeface="Book Antiqua" panose="02040602050305030304" pitchFamily="18" charset="0"/>
              </a:rPr>
              <a:t>Thesis formulation:</a:t>
            </a:r>
          </a:p>
          <a:p>
            <a:pPr>
              <a:buFontTx/>
              <a:buChar char="-"/>
            </a:pPr>
            <a:r>
              <a:rPr lang="sr-Latn-RS" sz="2400" dirty="0">
                <a:latin typeface="Book Antiqua" panose="02040602050305030304" pitchFamily="18" charset="0"/>
              </a:rPr>
              <a:t>An aswer to an open question</a:t>
            </a:r>
          </a:p>
          <a:p>
            <a:pPr>
              <a:buFontTx/>
              <a:buChar char="-"/>
            </a:pPr>
            <a:r>
              <a:rPr lang="sr-Latn-RS" sz="2400" dirty="0">
                <a:latin typeface="Book Antiqua" panose="02040602050305030304" pitchFamily="18" charset="0"/>
              </a:rPr>
              <a:t>Direct answer giving hints of main reasons for your attitude </a:t>
            </a:r>
          </a:p>
          <a:p>
            <a:pPr>
              <a:buFontTx/>
              <a:buChar char="-"/>
            </a:pPr>
            <a:r>
              <a:rPr lang="sr-Latn-RS" sz="2400" dirty="0">
                <a:latin typeface="Book Antiqua" panose="02040602050305030304" pitchFamily="18" charset="0"/>
              </a:rPr>
              <a:t>Thesis includes the actual attitude to the issue and is directed towards main reasons that build such an attitude (announcing the arguments)</a:t>
            </a:r>
          </a:p>
          <a:p>
            <a:pPr>
              <a:buFontTx/>
              <a:buChar char="-"/>
            </a:pPr>
            <a:r>
              <a:rPr lang="sr-Latn-RS" sz="2400" dirty="0">
                <a:latin typeface="Book Antiqua" panose="02040602050305030304" pitchFamily="18" charset="0"/>
              </a:rPr>
              <a:t>Often resembles / has elements of defining </a:t>
            </a:r>
          </a:p>
          <a:p>
            <a:pPr marL="0" indent="0">
              <a:buNone/>
            </a:pPr>
            <a:endParaRPr lang="sr-Latn-R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8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AB7F-5B9F-4F04-B07F-ECC7887B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Book Antiqua" panose="02040602050305030304" pitchFamily="18" charset="0"/>
              </a:rPr>
              <a:t>Examples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721F-934D-4997-8CF2-F361C8A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>
                <a:latin typeface="Book Antiqua" panose="02040602050305030304" pitchFamily="18" charset="0"/>
              </a:rPr>
              <a:t>What is ’new reality’?</a:t>
            </a:r>
          </a:p>
          <a:p>
            <a:pPr marL="0" indent="0">
              <a:buNone/>
            </a:pPr>
            <a:endParaRPr lang="sr-Latn-RS" sz="3200" dirty="0">
              <a:latin typeface="Book Antiqua" panose="02040602050305030304" pitchFamily="18" charset="0"/>
            </a:endParaRPr>
          </a:p>
          <a:p>
            <a:r>
              <a:rPr lang="sr-Latn-RS" sz="3200" dirty="0">
                <a:latin typeface="Book Antiqua" panose="02040602050305030304" pitchFamily="18" charset="0"/>
              </a:rPr>
              <a:t>What is your own attitude towards ’new reality’?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6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2003-68F5-4922-B8D7-1495B388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Book Antiqua" panose="02040602050305030304" pitchFamily="18" charset="0"/>
              </a:rPr>
              <a:t>Arguments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953E-5060-4039-B244-0B3BFC08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b="1" dirty="0">
                <a:latin typeface="Book Antiqua" panose="02040602050305030304" pitchFamily="18" charset="0"/>
              </a:rPr>
              <a:t>Statements of verifiable facts and their elaboration</a:t>
            </a:r>
          </a:p>
          <a:p>
            <a:pPr marL="0" indent="0">
              <a:buNone/>
            </a:pPr>
            <a:endParaRPr lang="sr-Latn-RS" sz="2400" dirty="0">
              <a:latin typeface="Book Antiqua" panose="02040602050305030304" pitchFamily="18" charset="0"/>
            </a:endParaRPr>
          </a:p>
          <a:p>
            <a:r>
              <a:rPr lang="sr-Latn-RS" sz="2400" dirty="0">
                <a:latin typeface="Book Antiqua" panose="02040602050305030304" pitchFamily="18" charset="0"/>
              </a:rPr>
              <a:t>Use of definitive words, strong, unambiguous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Signal words</a:t>
            </a:r>
          </a:p>
          <a:p>
            <a:pPr lvl="1"/>
            <a:r>
              <a:rPr lang="sr-Latn-RS" sz="2200" dirty="0">
                <a:latin typeface="Book Antiqua" panose="02040602050305030304" pitchFamily="18" charset="0"/>
              </a:rPr>
              <a:t>Sequence, enumeration: first, then, after that, finally, in conclusion</a:t>
            </a:r>
          </a:p>
          <a:p>
            <a:pPr lvl="1"/>
            <a:r>
              <a:rPr lang="sr-Latn-RS" sz="2200" dirty="0">
                <a:latin typeface="Book Antiqua" panose="02040602050305030304" pitchFamily="18" charset="0"/>
              </a:rPr>
              <a:t>Contrast: unlike, however, on the other side/hand</a:t>
            </a: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7B36-9490-466F-8637-C32926CF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Book Antiqua" panose="02040602050305030304" pitchFamily="18" charset="0"/>
              </a:rPr>
              <a:t>your stance presentation</a:t>
            </a:r>
            <a:br>
              <a:rPr lang="sr-Latn-RS" dirty="0">
                <a:latin typeface="Book Antiqua" panose="02040602050305030304" pitchFamily="18" charset="0"/>
              </a:rPr>
            </a:br>
            <a:r>
              <a:rPr lang="sr-Latn-RS" dirty="0">
                <a:latin typeface="Book Antiqua" panose="02040602050305030304" pitchFamily="18" charset="0"/>
              </a:rPr>
              <a:t>1. part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8E45-DFFB-4619-9D0D-5BC4C37C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>
                <a:latin typeface="Book Antiqua" panose="02040602050305030304" pitchFamily="18" charset="0"/>
              </a:rPr>
              <a:t>First direct statement of your thesis – answer the proposed issue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State your two major arguments for such an opinion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(Give credit to a possible counter argument)</a:t>
            </a:r>
          </a:p>
          <a:p>
            <a:pPr marL="0" indent="0">
              <a:buNone/>
            </a:pPr>
            <a:endParaRPr lang="sr-Latn-RS" sz="2400" dirty="0">
              <a:latin typeface="Book Antiqua" panose="02040602050305030304" pitchFamily="18" charset="0"/>
            </a:endParaRPr>
          </a:p>
          <a:p>
            <a:r>
              <a:rPr lang="sr-Latn-RS" sz="2400" dirty="0">
                <a:latin typeface="Book Antiqua" panose="02040602050305030304" pitchFamily="18" charset="0"/>
              </a:rPr>
              <a:t>Formal requirement: make all this a single paragraph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8E7A-C214-4BDE-8F4E-068F5543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latin typeface="Book Antiqua" panose="02040602050305030304" pitchFamily="18" charset="0"/>
              </a:rPr>
              <a:t>ELABORATION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4C2D-F81B-48D7-95F6-60884634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>
                <a:latin typeface="Book Antiqua" panose="02040602050305030304" pitchFamily="18" charset="0"/>
              </a:rPr>
              <a:t>Second paragraph – elaborate on your first argument 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Third – about your second argument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Fourth – counter argument</a:t>
            </a:r>
          </a:p>
          <a:p>
            <a:r>
              <a:rPr lang="sr-Latn-RS" sz="2400" dirty="0">
                <a:latin typeface="Book Antiqua" panose="02040602050305030304" pitchFamily="18" charset="0"/>
              </a:rPr>
              <a:t>Fifth – summary – reiteration of your stance, strong wording, self confident, direct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73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B467579AE6D44BFB9EF9EED87B19C" ma:contentTypeVersion="9" ma:contentTypeDescription="Create a new document." ma:contentTypeScope="" ma:versionID="fa6e2f05a527e7063fc379cd998f4a17">
  <xsd:schema xmlns:xsd="http://www.w3.org/2001/XMLSchema" xmlns:xs="http://www.w3.org/2001/XMLSchema" xmlns:p="http://schemas.microsoft.com/office/2006/metadata/properties" xmlns:ns2="ae78bd87-f237-45d0-a4c8-4d096af861be" targetNamespace="http://schemas.microsoft.com/office/2006/metadata/properties" ma:root="true" ma:fieldsID="a431852017b1fde60270fb62c9a6bcaf" ns2:_="">
    <xsd:import namespace="ae78bd87-f237-45d0-a4c8-4d096af861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8bd87-f237-45d0-a4c8-4d096af861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51E79E-D8F2-4218-8131-CE3124FEE179}"/>
</file>

<file path=customXml/itemProps2.xml><?xml version="1.0" encoding="utf-8"?>
<ds:datastoreItem xmlns:ds="http://schemas.openxmlformats.org/officeDocument/2006/customXml" ds:itemID="{7EA1A76D-45D1-4D02-8C7C-66B67718379E}"/>
</file>

<file path=customXml/itemProps3.xml><?xml version="1.0" encoding="utf-8"?>
<ds:datastoreItem xmlns:ds="http://schemas.openxmlformats.org/officeDocument/2006/customXml" ds:itemID="{D6CAE396-F98A-4706-92A4-8B4A26BAB2B9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100</TotalTime>
  <Words>232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Celestial</vt:lpstr>
      <vt:lpstr>Thesis and argumentation </vt:lpstr>
      <vt:lpstr>Main segments of argumentation text</vt:lpstr>
      <vt:lpstr>thesis</vt:lpstr>
      <vt:lpstr>Examples</vt:lpstr>
      <vt:lpstr>Arguments</vt:lpstr>
      <vt:lpstr>your stance presentation 1. part</vt:lpstr>
      <vt:lpstr>ELABORATION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and argumentation</dc:title>
  <dc:creator>Nadezda  Stojkovic</dc:creator>
  <cp:lastModifiedBy>Nadezda  Stojkovic</cp:lastModifiedBy>
  <cp:revision>6</cp:revision>
  <dcterms:created xsi:type="dcterms:W3CDTF">2021-03-11T16:17:14Z</dcterms:created>
  <dcterms:modified xsi:type="dcterms:W3CDTF">2021-03-11T17:57:15Z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0x010100F25B467579AE6D44BFB9EF9EED87B19C</vt:lpwstr>
  </property>
</Properties>
</file>