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6" r:id="rId3"/>
    <p:sldId id="342" r:id="rId4"/>
    <p:sldId id="341" r:id="rId5"/>
    <p:sldId id="340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39" r:id="rId17"/>
    <p:sldId id="323" r:id="rId18"/>
    <p:sldId id="326" r:id="rId19"/>
    <p:sldId id="325" r:id="rId20"/>
    <p:sldId id="324" r:id="rId21"/>
    <p:sldId id="327" r:id="rId22"/>
    <p:sldId id="330" r:id="rId23"/>
    <p:sldId id="331" r:id="rId24"/>
    <p:sldId id="332" r:id="rId25"/>
    <p:sldId id="328" r:id="rId26"/>
    <p:sldId id="333" r:id="rId27"/>
    <p:sldId id="334" r:id="rId28"/>
    <p:sldId id="335" r:id="rId29"/>
    <p:sldId id="336" r:id="rId30"/>
    <p:sldId id="337" r:id="rId31"/>
    <p:sldId id="338" r:id="rId32"/>
    <p:sldId id="299" r:id="rId33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63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Trajanje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0-5E93-4829-BCA7-555E4748613A}"/>
              </c:ext>
            </c:extLst>
          </c:dPt>
          <c:dPt>
            <c:idx val="3"/>
            <c:bubble3D val="0"/>
            <c:spPr>
              <a:solidFill>
                <a:srgbClr val="A50021"/>
              </a:solidFill>
            </c:spPr>
            <c:extLst>
              <c:ext xmlns:c16="http://schemas.microsoft.com/office/drawing/2014/chart" uri="{C3380CC4-5D6E-409C-BE32-E72D297353CC}">
                <c16:uniqueId val="{00000001-5E93-4829-BCA7-555E4748613A}"/>
              </c:ext>
            </c:extLst>
          </c:dPt>
          <c:cat>
            <c:strRef>
              <c:f>Sheet1!$A$2:$A$5</c:f>
              <c:strCache>
                <c:ptCount val="4"/>
                <c:pt idx="0">
                  <c:v>Poslovanje na konceptualnom nivou (2 do 4 nedelje)</c:v>
                </c:pt>
                <c:pt idx="1">
                  <c:v>Detaljna analiza (4 do 6 nedelja)</c:v>
                </c:pt>
                <c:pt idx="2">
                  <c:v>Vizija (2 do 4 nedelje)</c:v>
                </c:pt>
                <c:pt idx="3">
                  <c:v>Detaljna preporuka (6 do 12 nedelja)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3-4829-BCA7-555E4748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0F10E-C13C-4E2B-845F-74A93ACE7988}" type="slidenum">
              <a:rPr lang="en-US"/>
              <a:pPr/>
              <a:t>11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CB855-027A-4A01-8E70-EE80AAF714D8}" type="slidenum">
              <a:rPr lang="en-US"/>
              <a:pPr/>
              <a:t>12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FF67A-954E-4A81-82A0-57A3EA620D13}" type="slidenum">
              <a:rPr lang="en-US"/>
              <a:pPr/>
              <a:t>13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0BE58-7E28-45C0-803C-3F6956789DB1}" type="slidenum">
              <a:rPr lang="en-US"/>
              <a:pPr/>
              <a:t>14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28A25-B473-4041-8940-4C8D56DBA662}" type="slidenum">
              <a:rPr lang="en-US"/>
              <a:pPr/>
              <a:t>15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28A25-B473-4041-8940-4C8D56DBA662}" type="slidenum">
              <a:rPr lang="en-US"/>
              <a:pPr/>
              <a:t>16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CC83-F2B6-4054-BCB4-EA63EB46E6D2}" type="slidenum">
              <a:rPr lang="en-US"/>
              <a:pPr/>
              <a:t>17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72036-3882-40E7-B08D-D67BF159CB1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167F2-DEF1-45C9-8D5E-1085A427AB8C}" type="slidenum">
              <a:rPr lang="en-US"/>
              <a:pPr/>
              <a:t>19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B5B34-743D-43DE-B2EC-15DAC4BF08BA}" type="slidenum">
              <a:rPr lang="en-US"/>
              <a:pPr/>
              <a:t>20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358B7-7F38-46F3-A7DB-CC81139DA980}" type="slidenum">
              <a:rPr lang="en-US"/>
              <a:pPr/>
              <a:t>21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F0895-70D4-4A6A-B97A-27C55492168D}" type="slidenum">
              <a:rPr lang="en-US"/>
              <a:pPr/>
              <a:t>22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7AFA-482A-4ACC-A387-0C2F81769231}" type="slidenum">
              <a:rPr lang="en-US"/>
              <a:pPr/>
              <a:t>23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9535F-910C-481A-86DE-2CA9764C4AF9}" type="slidenum">
              <a:rPr lang="en-US"/>
              <a:pPr/>
              <a:t>24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B88C-D96E-4CB1-9248-0EF85F21759F}" type="slidenum">
              <a:rPr lang="en-US"/>
              <a:pPr/>
              <a:t>25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77A3F-87CE-442F-8C10-938C019949B9}" type="slidenum">
              <a:rPr lang="en-US"/>
              <a:pPr/>
              <a:t>26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85D5A-4CE1-4B3D-BD39-55FD5F16820F}" type="slidenum">
              <a:rPr lang="en-US"/>
              <a:pPr/>
              <a:t>27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C2011-D0A5-47E3-AD9A-37D5697B2B36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60B74-2E76-473A-A610-45E62AEB8DBC}" type="slidenum">
              <a:rPr lang="en-US"/>
              <a:pPr/>
              <a:t>29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3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775831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D09B-EB94-40B7-B746-B03ED87F9CE3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B4AE-E66C-453C-854D-F914D45173D4}" type="slidenum">
              <a:rPr lang="en-US"/>
              <a:pPr/>
              <a:t>31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32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4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76004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5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56041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73620-BBCC-43C0-B686-16037F8A5BE5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1F112-48EC-4A89-A7C8-4A057AAD41E6}" type="slidenum">
              <a:rPr lang="en-US"/>
              <a:pPr/>
              <a:t>7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CB29B-1A77-4C41-B5BE-3C7F710FC895}" type="slidenum">
              <a:rPr lang="en-US"/>
              <a:pPr/>
              <a:t>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>
                <a:solidFill>
                  <a:srgbClr val="CC0000"/>
                </a:solidFill>
              </a:rPr>
              <a:t>Informacioni sistemi</a:t>
            </a:r>
            <a:r>
              <a:rPr lang="sr-Latn-CS" sz="400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Planiranje Informacionog Sistema</a:t>
            </a:r>
            <a:endParaRPr lang="sr-Latn-CS" sz="2800"/>
          </a:p>
          <a:p>
            <a:pPr>
              <a:lnSpc>
                <a:spcPct val="80000"/>
              </a:lnSpc>
            </a:pPr>
            <a:endParaRPr lang="sr-Latn-CS" sz="280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/>
              <a:t>Nadzorni odbor Informacionog Sistema </a:t>
            </a:r>
          </a:p>
          <a:p>
            <a:pPr marL="1169988" lvl="2" indent="-476250"/>
            <a:r>
              <a:rPr lang="pl-PL" sz="2300" dirty="0"/>
              <a:t>Da obezbedi preporuke i informacije za određivanje strateških planova za IS. Ova grupa treba da osigura da su IS planovi u skladu sa poslovnom strategijom.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obezbedi preporuke i informacije za određivanje vizije primene tehnologije radi postizanja poslovnih ciljeva u budućnosti.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odobri, sponzoriše i pruži punu podršku za pojedine projekte vezane za IS.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</a:t>
            </a:r>
            <a:r>
              <a:rPr lang="pl-PL" sz="2300" dirty="0" smtClean="0"/>
              <a:t>određuje </a:t>
            </a:r>
            <a:r>
              <a:rPr lang="pl-PL" sz="2300" dirty="0"/>
              <a:t>prioritet za pojedine predloge pod-projekata. </a:t>
            </a:r>
            <a:endParaRPr lang="sr-Latn-CS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en-US" sz="2800"/>
              <a:t>Izvršni odbor direktora</a:t>
            </a:r>
            <a:r>
              <a:rPr lang="sr-Latn-CS" sz="2800"/>
              <a:t> </a:t>
            </a:r>
          </a:p>
          <a:p>
            <a:pPr marL="1169988" lvl="2" indent="-476250"/>
            <a:r>
              <a:rPr lang="pl-PL" sz="2300"/>
              <a:t>Da odobre i pomognu oko strateških pravaca i planova razvoja ISa </a:t>
            </a:r>
            <a:endParaRPr lang="sr-Latn-CS" sz="2300"/>
          </a:p>
          <a:p>
            <a:pPr marL="1169988" lvl="2" indent="-476250"/>
            <a:r>
              <a:rPr lang="pl-PL" sz="2300"/>
              <a:t>Da odobre sve velike zahvate i obezbede konkretno i konačno angažovanje potrebnih resursa </a:t>
            </a:r>
            <a:endParaRPr lang="sr-Latn-CS" sz="2300"/>
          </a:p>
          <a:p>
            <a:pPr marL="1169988" lvl="2" indent="-476250"/>
            <a:r>
              <a:rPr lang="pl-PL" sz="2300"/>
              <a:t>Da rešavaju sve poslovne probleme višeg nivoa vezane za IS</a:t>
            </a:r>
            <a:r>
              <a:rPr lang="sr-Latn-CS" sz="2000"/>
              <a:t> </a:t>
            </a:r>
            <a:r>
              <a:rPr lang="pl-PL" sz="2300"/>
              <a:t>. </a:t>
            </a:r>
          </a:p>
          <a:p>
            <a:pPr marL="1169988" lvl="2" indent="-476250"/>
            <a:r>
              <a:rPr lang="pl-PL" sz="2300" b="1" i="1"/>
              <a:t>Osoba iz poslovnog sveta (iz Nadzornog odbora) treba da drži većinu prezentacija Izvršnom Odboru Direktora</a:t>
            </a:r>
            <a:r>
              <a:rPr lang="sr-Latn-CS" sz="2000" b="1" i="1"/>
              <a:t> </a:t>
            </a:r>
            <a:r>
              <a:rPr lang="pl-PL" sz="2300" b="1" i="1"/>
              <a:t>.</a:t>
            </a:r>
            <a:endParaRPr lang="sr-Latn-CS" sz="23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en-US" sz="2800"/>
              <a:t>Stručna komisija za Informacioni Sistem</a:t>
            </a:r>
            <a:r>
              <a:rPr lang="sr-Latn-CS" sz="2800"/>
              <a:t>  </a:t>
            </a:r>
          </a:p>
          <a:p>
            <a:pPr marL="1169988" lvl="2" indent="-476250"/>
            <a:r>
              <a:rPr lang="pl-PL" sz="2300"/>
              <a:t>Ovo je praktično tim sturčnih ljudi koji su u kompaniji zaduženi za rad sa informacionih tehnologijama</a:t>
            </a:r>
            <a:r>
              <a:rPr lang="sr-Latn-CS" sz="2300"/>
              <a:t> </a:t>
            </a:r>
            <a:r>
              <a:rPr lang="pl-PL" sz="2300"/>
              <a:t>. </a:t>
            </a:r>
          </a:p>
        </p:txBody>
      </p:sp>
      <p:pic>
        <p:nvPicPr>
          <p:cNvPr id="4249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3543300"/>
            <a:ext cx="6781800" cy="25431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pl-PL" sz="2800"/>
              <a:t>Tim za analizu dobavljača i implementaciju</a:t>
            </a:r>
            <a:r>
              <a:rPr lang="sr-Latn-CS" sz="2800"/>
              <a:t> </a:t>
            </a:r>
          </a:p>
          <a:p>
            <a:pPr marL="1169988" lvl="2" indent="-476250"/>
            <a:r>
              <a:rPr lang="pl-PL" sz="2300"/>
              <a:t>Uključuje predsavnike iz raznih poslovnih jedinica, i služi da odradi zadatke vezane za poslovanje, a koji oduzimaju suviše vremena da bi članovi Nadzornog odbora to mogli da rade. </a:t>
            </a:r>
            <a:endParaRPr lang="sr-Latn-CS" sz="2300"/>
          </a:p>
          <a:p>
            <a:pPr marL="1169988" lvl="2" indent="-476250"/>
            <a:r>
              <a:rPr lang="pl-PL" sz="2300"/>
              <a:t>Vođa ovog tima je glavna osoba zadužena za informacione tehnolgoije u firmi. </a:t>
            </a:r>
            <a:endParaRPr lang="sr-Latn-CS" sz="2300"/>
          </a:p>
          <a:p>
            <a:pPr marL="877888" lvl="1" indent="-533400"/>
            <a:r>
              <a:rPr lang="pl-PL" sz="2400"/>
              <a:t>Ovaj tim, u idealnom slučaju, kasnije biva i zadužen za implementaciju celog projekta.</a:t>
            </a:r>
            <a:r>
              <a:rPr lang="sr-Latn-CS" sz="2300" b="0" i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Komponente procesa planiranja</a:t>
            </a:r>
            <a:r>
              <a:rPr lang="sr-Latn-CS"/>
              <a:t> 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000" u="sng"/>
              <a:t>«Gde se nalazimo danas»</a:t>
            </a:r>
            <a:r>
              <a:rPr lang="sr-Latn-CS" sz="2000"/>
              <a:t> -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1800" b="0" i="0">
                <a:latin typeface="Arial" charset="0"/>
              </a:rPr>
              <a:t>Istraživanje internih i eksternih faktora kako poslovanja uopšte tako i informacionog sistema posebno.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1800" b="0" i="0">
                <a:latin typeface="Arial" charset="0"/>
              </a:rPr>
              <a:t>Razumevanje poslovnih ciljeva i problema u kontekstu trenutnog stanja informacionog sistema.</a:t>
            </a:r>
            <a:r>
              <a:rPr lang="sr-Latn-CS" sz="1800" i="0">
                <a:latin typeface="Arial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sv-SE" sz="2000" u="sng"/>
              <a:t>«Gde želimo da se nađemo sutra»</a:t>
            </a:r>
            <a:r>
              <a:rPr lang="sv-SE" sz="2000"/>
              <a:t> - </a:t>
            </a:r>
            <a:r>
              <a:rPr lang="sv-SE" sz="2000" b="0"/>
              <a:t>odgovor na ovo pitanje se mora tražiti i iz perspektive poslovanja i iz perspektive informacionog sistema.</a:t>
            </a:r>
            <a:r>
              <a:rPr lang="sv-SE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sv-SE" sz="2000" u="sng"/>
              <a:t>Sistemski raskorak</a:t>
            </a:r>
            <a:r>
              <a:rPr lang="sv-SE" sz="2000"/>
              <a:t> – </a:t>
            </a:r>
            <a:r>
              <a:rPr lang="sv-SE" sz="2000" b="0"/>
              <a:t>identifikovati sistemski raskorak između trenutnog stanja i ciljnog stanja</a:t>
            </a:r>
            <a:r>
              <a:rPr lang="sv-SE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pl-PL" sz="2000" u="sng"/>
              <a:t>«Kako da stignemo tamo»</a:t>
            </a:r>
            <a:r>
              <a:rPr lang="pl-PL" sz="2000"/>
              <a:t> - </a:t>
            </a:r>
            <a:r>
              <a:rPr lang="pl-PL" sz="2000" b="0"/>
              <a:t>kako razvijati informacioni sistem da bi se on doveo u željeno stanje.</a:t>
            </a:r>
            <a:r>
              <a:rPr lang="pl-PL" sz="2000"/>
              <a:t> </a:t>
            </a:r>
            <a:r>
              <a:rPr lang="sr-Latn-CS" sz="2100" b="0" i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1371600"/>
          <a:ext cx="83058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Faze procesa planiranja</a:t>
            </a:r>
            <a:r>
              <a:rPr lang="sr-Latn-CS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Faze procesa planiranja</a:t>
            </a:r>
            <a:r>
              <a:rPr lang="sr-Latn-CS"/>
              <a:t>  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pl-PL" sz="1800" dirty="0"/>
              <a:t>Poslovanje na konceptualnom nivou (2 do 4 nedelje)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Uspostaviti proces planiranja </a:t>
            </a:r>
          </a:p>
          <a:p>
            <a:pPr marL="877888" lvl="1" indent="-533400">
              <a:lnSpc>
                <a:spcPct val="80000"/>
              </a:lnSpc>
            </a:pPr>
            <a:r>
              <a:rPr lang="pl-PL" sz="1600" dirty="0"/>
              <a:t>Dokumentovati pravce razvoja poslovanja na najvišem nivou </a:t>
            </a:r>
            <a:endParaRPr lang="sr-Latn-CS" sz="1600" dirty="0"/>
          </a:p>
          <a:p>
            <a:pPr marL="609600" indent="-609600">
              <a:lnSpc>
                <a:spcPct val="80000"/>
              </a:lnSpc>
            </a:pPr>
            <a:r>
              <a:rPr lang="sr-Latn-CS" sz="1800" dirty="0"/>
              <a:t>Detaljna analiza poslovanja (3 do 6 nedelja) </a:t>
            </a:r>
          </a:p>
          <a:p>
            <a:pPr marL="877888" lvl="1" indent="-533400">
              <a:lnSpc>
                <a:spcPct val="80000"/>
              </a:lnSpc>
            </a:pPr>
            <a:r>
              <a:rPr lang="sv-SE" sz="1600" dirty="0"/>
              <a:t>Dokumentovati detalje pravca razvoja poslovanja</a:t>
            </a:r>
            <a:endParaRPr lang="sr-Latn-CS" sz="1600" dirty="0"/>
          </a:p>
          <a:p>
            <a:pPr marL="609600" indent="-609600">
              <a:lnSpc>
                <a:spcPct val="80000"/>
              </a:lnSpc>
            </a:pPr>
            <a:r>
              <a:rPr lang="pl-PL" sz="1800" dirty="0"/>
              <a:t>Vizija i plan ISa na konceptualnom nivou (2 do 4 nedelje)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Dokumentovati trenutno interno stanje ISa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Dokumentovati trenutno eksterno stanje ISa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Odrediti pravce razvoja ISa </a:t>
            </a:r>
          </a:p>
          <a:p>
            <a:pPr marL="609600" indent="-609600">
              <a:lnSpc>
                <a:spcPct val="80000"/>
              </a:lnSpc>
            </a:pPr>
            <a:r>
              <a:rPr lang="pl-PL" sz="1800" dirty="0"/>
              <a:t>Detaljna preporuka za IS (6 do 12 nedelja)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v-SE" sz="1600" dirty="0"/>
              <a:t>Odrediti raskorak između željenog i trenutnog stanja </a:t>
            </a:r>
            <a:endParaRPr lang="sr-Latn-CS" sz="16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Odrediti preporuke </a:t>
            </a:r>
            <a:r>
              <a:rPr lang="pl-PL" sz="1600" dirty="0"/>
              <a:t> </a:t>
            </a:r>
            <a:endParaRPr lang="sr-Latn-C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/>
              <a:t>Dokumentovanje pravaca razvoja poslovanja na visokom nivou</a:t>
            </a:r>
            <a:r>
              <a:rPr lang="sr-Latn-CS" sz="3500"/>
              <a:t>   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3200" b="1">
                <a:solidFill>
                  <a:schemeClr val="tx2"/>
                </a:solidFill>
                <a:latin typeface="Arial" charset="0"/>
              </a:rPr>
              <a:t>	</a:t>
            </a:r>
            <a:r>
              <a:rPr lang="pl-PL" i="1">
                <a:solidFill>
                  <a:schemeClr val="tx2"/>
                </a:solidFill>
                <a:latin typeface="Arial" charset="0"/>
              </a:rPr>
              <a:t>(Rezultati istraživanja koje je 1996 obavila Američka Asocijacija za Menadžment, i koje je obuhvatilo oko 600 najviših menadžera u raznim kompanijama) </a:t>
            </a:r>
            <a:endParaRPr lang="sr-Latn-CS" i="1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2400" i="1">
                <a:solidFill>
                  <a:schemeClr val="tx2"/>
                </a:solidFill>
                <a:latin typeface="Arial" charset="0"/>
              </a:rPr>
              <a:t>	</a:t>
            </a:r>
            <a:r>
              <a:rPr lang="pl-PL" sz="2800">
                <a:solidFill>
                  <a:schemeClr val="tx2"/>
                </a:solidFill>
                <a:latin typeface="Arial" charset="0"/>
              </a:rPr>
              <a:t>Većina funkcionalnih odeljenja u kompanijama (npr. kadrovska služba, informacioni sistemi, marketing, razvoj, prodaja, itd.) </a:t>
            </a:r>
            <a:r>
              <a:rPr lang="pl-PL" sz="2800" b="1" u="sng">
                <a:solidFill>
                  <a:schemeClr val="tx2"/>
                </a:solidFill>
                <a:latin typeface="Arial" charset="0"/>
              </a:rPr>
              <a:t>razume i prihvata misiju, viziju i deklarisane vrednosti u kompaniji veoma loše</a:t>
            </a:r>
            <a:r>
              <a:rPr lang="pl-PL" sz="2800">
                <a:solidFill>
                  <a:schemeClr val="tx2"/>
                </a:solidFill>
                <a:latin typeface="Arial" charset="0"/>
              </a:rPr>
              <a:t>, ako uopšte razumevanje i postoji </a:t>
            </a:r>
            <a:endParaRPr lang="sr-Latn-CS" sz="280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2400">
                <a:solidFill>
                  <a:schemeClr val="tx2"/>
                </a:solidFill>
                <a:latin typeface="Arial" charset="0"/>
              </a:rPr>
              <a:t>	Takođe se navodi da u </a:t>
            </a:r>
            <a:r>
              <a:rPr lang="pl-PL" sz="2400" b="1" u="sng">
                <a:solidFill>
                  <a:schemeClr val="tx2"/>
                </a:solidFill>
                <a:latin typeface="Arial" charset="0"/>
              </a:rPr>
              <a:t>65% kompanija</a:t>
            </a:r>
            <a:r>
              <a:rPr lang="pl-PL" sz="2400">
                <a:solidFill>
                  <a:schemeClr val="tx2"/>
                </a:solidFill>
                <a:latin typeface="Arial" charset="0"/>
              </a:rPr>
              <a:t>, organizacija Informacionog sistema ne razume u potpunosti pravce razvoja poslovanja!!! </a:t>
            </a:r>
            <a:endParaRPr lang="sr-Latn-CS" sz="24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/>
              <a:t>Dokumentovanje pravaca razvoja poslovanja na visokom nivou</a:t>
            </a:r>
            <a:r>
              <a:rPr lang="sr-Latn-CS" sz="3500"/>
              <a:t>   </a:t>
            </a: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pl-PL" sz="2000" b="0"/>
              <a:t>Pravce razvoja poslovanja je najbolje preuzeti iz poslovnog plana (ili biznis plana) kompanije.</a:t>
            </a:r>
            <a:r>
              <a:rPr lang="pl-PL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pl-PL" sz="2000" b="0"/>
              <a:t>Uključiti </a:t>
            </a:r>
            <a:r>
              <a:rPr lang="pl-PL" sz="2000"/>
              <a:t>Izvršni odbor direktora</a:t>
            </a:r>
            <a:r>
              <a:rPr lang="pl-PL" sz="2000" b="0"/>
              <a:t>, i to kroz sledeća 4 koraka:</a:t>
            </a:r>
            <a:r>
              <a:rPr lang="pl-PL" sz="2000"/>
              <a:t>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sz="1800" i="0" u="sng">
                <a:latin typeface="Arial" charset="0"/>
              </a:rPr>
              <a:t>Pribaviti kopiju strateškog plana</a:t>
            </a:r>
            <a:r>
              <a:rPr lang="pl-PL" sz="1800" b="0" i="0">
                <a:latin typeface="Arial" charset="0"/>
              </a:rPr>
              <a:t> ili bilo kakvog dokumenta, informacije koja se odnosi na planiranje poslovanja. </a:t>
            </a:r>
            <a:r>
              <a:rPr lang="sr-Latn-CS" sz="1800" b="0" i="0">
                <a:latin typeface="Arial" charset="0"/>
              </a:rPr>
              <a:t>Detaljno proučiti pribavljene informacije.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1800" i="0" u="sng">
                <a:latin typeface="Arial" charset="0"/>
              </a:rPr>
              <a:t>Sastati se ponaosob sa svakim članom Izvršnog odbora direktora</a:t>
            </a:r>
            <a:r>
              <a:rPr lang="sr-Latn-CS" sz="1800" b="0" i="0">
                <a:latin typeface="Arial" charset="0"/>
              </a:rPr>
              <a:t> i zatražiti odgovore na pitanja iz unapred pripremljenog upitnika.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1800" b="0" i="0">
                <a:latin typeface="Arial" charset="0"/>
              </a:rPr>
              <a:t>Pripremiti </a:t>
            </a:r>
            <a:r>
              <a:rPr lang="sr-Latn-CS" sz="1800" i="0" u="sng">
                <a:latin typeface="Arial" charset="0"/>
              </a:rPr>
              <a:t>završni izveštaj</a:t>
            </a:r>
            <a:r>
              <a:rPr lang="sr-Latn-CS" sz="1800" b="0" i="0">
                <a:latin typeface="Arial" charset="0"/>
              </a:rPr>
              <a:t> na osnovu informacija prikupljenih na intervjuima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v-SE" sz="1800" b="0" i="0">
                <a:latin typeface="Arial" charset="0"/>
              </a:rPr>
              <a:t>Organizovati </a:t>
            </a:r>
            <a:r>
              <a:rPr lang="sv-SE" sz="1800" i="0" u="sng">
                <a:latin typeface="Arial" charset="0"/>
              </a:rPr>
              <a:t>sastanak Izvršnog odbora direktora</a:t>
            </a:r>
            <a:r>
              <a:rPr lang="sv-SE" sz="1800" b="0" i="0">
                <a:latin typeface="Arial" charset="0"/>
              </a:rPr>
              <a:t>. Dostaviti pripremljeni izveštaj na uvid svim članovima, i na osnovu tog izveštaja napraviti kratak zaključak. Dobiti potvrdu Izvršnog odbora direktora da je predloženi zaključak korektan.</a:t>
            </a:r>
            <a:r>
              <a:rPr lang="sr-Latn-CS" sz="1800" b="0" i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Očekivani rezultati procesa planiranja</a:t>
            </a:r>
            <a:r>
              <a:rPr lang="sr-Latn-CS"/>
              <a:t> 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/>
              <a:t>Dokumentovani strateški plan razvoja ISa </a:t>
            </a:r>
          </a:p>
          <a:p>
            <a:pPr marL="609600" indent="-609600"/>
            <a:r>
              <a:rPr lang="pl-PL" sz="2800"/>
              <a:t>Snimak poslovne situacije i situacije ISa koji je prihvaćen od strane cele organizacije </a:t>
            </a:r>
            <a:endParaRPr lang="sr-Latn-CS" sz="2800"/>
          </a:p>
          <a:p>
            <a:pPr marL="609600" indent="-609600"/>
            <a:r>
              <a:rPr lang="pl-PL" sz="2800"/>
              <a:t>Pravci daljeg razvoja koji imaju podršku u svim delovima organizacije</a:t>
            </a:r>
            <a:r>
              <a:rPr lang="sr-Latn-CS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7467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“Depending </a:t>
            </a:r>
            <a:r>
              <a:rPr lang="en-US" sz="2400" dirty="0">
                <a:latin typeface="Times New Roman" panose="02020603050405020304" pitchFamily="18" charset="0"/>
              </a:rPr>
              <a:t>upon which academic study you read,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</a:rPr>
              <a:t>the failure </a:t>
            </a:r>
            <a:r>
              <a:rPr lang="en-US" sz="3600" b="1" dirty="0">
                <a:latin typeface="Times New Roman" panose="02020603050405020304" pitchFamily="18" charset="0"/>
              </a:rPr>
              <a:t>rate </a:t>
            </a:r>
            <a:r>
              <a:rPr lang="en-US" sz="3600" dirty="0">
                <a:latin typeface="Times New Roman" panose="02020603050405020304" pitchFamily="18" charset="0"/>
              </a:rPr>
              <a:t>of large projects is reported as </a:t>
            </a:r>
            <a:r>
              <a:rPr lang="en-US" sz="3600" dirty="0" smtClean="0">
                <a:latin typeface="Times New Roman" panose="02020603050405020304" pitchFamily="18" charset="0"/>
              </a:rPr>
              <a:t>being </a:t>
            </a:r>
            <a:r>
              <a:rPr lang="en-US" sz="3600" dirty="0">
                <a:latin typeface="Times New Roman" panose="02020603050405020304" pitchFamily="18" charset="0"/>
              </a:rPr>
              <a:t>between </a:t>
            </a:r>
            <a:r>
              <a:rPr lang="en-US" sz="3600" b="1" dirty="0">
                <a:latin typeface="Times New Roman" panose="02020603050405020304" pitchFamily="18" charset="0"/>
              </a:rPr>
              <a:t>50%-80</a:t>
            </a:r>
            <a:r>
              <a:rPr lang="en-US" sz="3600" b="1" dirty="0" smtClean="0">
                <a:latin typeface="Times New Roman" panose="02020603050405020304" pitchFamily="18" charset="0"/>
              </a:rPr>
              <a:t>%</a:t>
            </a:r>
            <a:r>
              <a:rPr lang="en-US" sz="3600" dirty="0" smtClean="0">
                <a:latin typeface="Times New Roman" panose="02020603050405020304" pitchFamily="18" charset="0"/>
              </a:rPr>
              <a:t>”</a:t>
            </a:r>
            <a:endParaRPr lang="en-US" sz="3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062175"/>
            <a:ext cx="716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</a:rPr>
              <a:t>Zasto</a:t>
            </a:r>
            <a:r>
              <a:rPr lang="en-US" sz="3200" dirty="0" smtClean="0">
                <a:latin typeface="Times New Roman" panose="02020603050405020304" pitchFamily="18" charset="0"/>
              </a:rPr>
              <a:t>? </a:t>
            </a:r>
          </a:p>
          <a:p>
            <a:pPr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</a:rPr>
              <a:t>Kako</a:t>
            </a:r>
            <a:r>
              <a:rPr lang="en-US" sz="3200" dirty="0" smtClean="0">
                <a:latin typeface="Times New Roman" panose="02020603050405020304" pitchFamily="18" charset="0"/>
              </a:rPr>
              <a:t> je </a:t>
            </a:r>
            <a:r>
              <a:rPr lang="en-US" sz="3200" dirty="0" err="1" smtClean="0">
                <a:latin typeface="Times New Roman" panose="02020603050405020304" pitchFamily="18" charset="0"/>
              </a:rPr>
              <a:t>moguce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Sažetak (Management Overview) (faze 1, 2, 3, i 4)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Plan (faza 1)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Pravci poslovnog razvoja na najvišem nivou (faza 1)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1800"/>
              <a:t>Detalji pravaca poslovnog razvoja (faza 2) </a:t>
            </a:r>
            <a:endParaRPr lang="sr-Latn-CS" sz="18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1800"/>
              <a:t>Trenutna situacija Informacionog Sistema (interno) (faza 3) </a:t>
            </a:r>
            <a:endParaRPr lang="sr-Latn-CS" sz="18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Trenutna situacija Informacionog Sistema (eksterno) (faza 3)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Pravci razvoja ISa (faza 3)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Analiza raskoraka (faza 4)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Preporuke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Dodatak</a:t>
            </a:r>
            <a:r>
              <a:rPr lang="sr-Latn-CS" sz="1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sr-Latn-CS" sz="2800"/>
              <a:t>Sažetak (Management Overview) (faze 1, 2, 3, i 4)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/>
            <a:r>
              <a:rPr lang="sr-Latn-CS" sz="2400"/>
              <a:t>Svrha plana</a:t>
            </a:r>
          </a:p>
          <a:p>
            <a:pPr marL="1169988" lvl="2" indent="-476250"/>
            <a:r>
              <a:rPr lang="sr-Latn-CS" sz="2300"/>
              <a:t>Na inicijalnim sastancima sa pojedinačnim članovima izvršnog menadžmenta, osim određivanja njihovih delegata za članstvo u Nadzornom odboru, treba svakog od njih pitati i: </a:t>
            </a:r>
            <a:r>
              <a:rPr lang="sr-Latn-CS" sz="2300" b="1" u="sng"/>
              <a:t>«Šta se očekuje kao rezultat strateškog planiranja ISa?».</a:t>
            </a:r>
            <a:r>
              <a:rPr lang="sr-Latn-CS" sz="2300"/>
              <a:t> Važno je da se ovo zna </a:t>
            </a:r>
            <a:r>
              <a:rPr lang="sr-Latn-CS" sz="2300" b="1" u="sng"/>
              <a:t>unapred</a:t>
            </a:r>
            <a:r>
              <a:rPr lang="sr-Latn-CS" sz="2300"/>
              <a:t>.</a:t>
            </a:r>
          </a:p>
          <a:p>
            <a:pPr marL="877888" lvl="1" indent="-533400"/>
            <a:r>
              <a:rPr lang="sr-Latn-CS" sz="2400"/>
              <a:t>Proces planiranja </a:t>
            </a:r>
          </a:p>
          <a:p>
            <a:pPr marL="1169988" lvl="2" indent="-476250"/>
            <a:r>
              <a:rPr lang="en-US" sz="2300"/>
              <a:t>Pre početka planiranja, </a:t>
            </a:r>
            <a:r>
              <a:rPr lang="en-US" sz="2300" b="1" u="sng"/>
              <a:t>dokumentovati sam proces koji će biti korišćen za razvoj plana</a:t>
            </a:r>
            <a:r>
              <a:rPr lang="en-US" sz="2300"/>
              <a:t>, i dobiti saglasnost Nadzornog odbora oko tog dokumenta.</a:t>
            </a:r>
            <a:endParaRPr lang="sr-Latn-CS" sz="23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/>
            <a:r>
              <a:rPr lang="sr-Latn-CS" sz="2400"/>
              <a:t>Ciljna oblast (scope)</a:t>
            </a:r>
          </a:p>
          <a:p>
            <a:pPr marL="1169988" lvl="2" indent="-476250"/>
            <a:r>
              <a:rPr lang="sr-Latn-CS" sz="2300"/>
              <a:t>Koje </a:t>
            </a:r>
            <a:r>
              <a:rPr lang="sr-Latn-CS" sz="2300" b="1" u="sng"/>
              <a:t>geografske lokacije</a:t>
            </a:r>
            <a:r>
              <a:rPr lang="sr-Latn-CS" sz="2300"/>
              <a:t> su uključene-isključene? </a:t>
            </a:r>
          </a:p>
          <a:p>
            <a:pPr marL="1169988" lvl="2" indent="-476250"/>
            <a:r>
              <a:rPr lang="pl-PL" sz="2300"/>
              <a:t>Da li je uključen i </a:t>
            </a:r>
            <a:r>
              <a:rPr lang="pl-PL" sz="2300" b="1" u="sng"/>
              <a:t>rad sa globalnim informacijama</a:t>
            </a:r>
            <a:r>
              <a:rPr lang="pl-PL" sz="2300"/>
              <a:t>? Ako jeste, da li mi imamo autoritet da radimo sa sistemima potrebnim za pribavljanje tih informacija ili su nam potrebni intefejsi? </a:t>
            </a:r>
            <a:endParaRPr lang="sr-Latn-CS" sz="2300"/>
          </a:p>
          <a:p>
            <a:pPr marL="1169988" lvl="2" indent="-476250"/>
            <a:r>
              <a:rPr lang="pl-PL" sz="2300"/>
              <a:t>Koje </a:t>
            </a:r>
            <a:r>
              <a:rPr lang="pl-PL" sz="2300" b="1" u="sng"/>
              <a:t>proizvodne linije</a:t>
            </a:r>
            <a:r>
              <a:rPr lang="pl-PL" sz="2300"/>
              <a:t> su uključene-isključene? </a:t>
            </a:r>
            <a:endParaRPr lang="sr-Latn-CS" sz="2300"/>
          </a:p>
          <a:p>
            <a:pPr marL="1169988" lvl="2" indent="-476250"/>
            <a:r>
              <a:rPr lang="pl-PL" sz="2300"/>
              <a:t>Koji </a:t>
            </a:r>
            <a:r>
              <a:rPr lang="pl-PL" sz="2300" b="1" u="sng"/>
              <a:t>funkcionalni delovi kompanije</a:t>
            </a:r>
            <a:r>
              <a:rPr lang="pl-PL" sz="2300"/>
              <a:t> su uključeni-isključeni? </a:t>
            </a:r>
            <a:endParaRPr lang="sr-Latn-CS" sz="2300"/>
          </a:p>
          <a:p>
            <a:pPr marL="1169988" lvl="2" indent="-476250"/>
            <a:r>
              <a:rPr lang="pl-PL" sz="2300"/>
              <a:t>Koje </a:t>
            </a:r>
            <a:r>
              <a:rPr lang="pl-PL" sz="2300" b="1" u="sng"/>
              <a:t>poslovne aplikacije</a:t>
            </a:r>
            <a:r>
              <a:rPr lang="pl-PL" sz="2300"/>
              <a:t> su uključene-isključene? </a:t>
            </a:r>
            <a:endParaRPr lang="sr-Latn-CS" sz="23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/>
              <a:t>Ciljna oblast (scope)</a:t>
            </a:r>
          </a:p>
          <a:p>
            <a:pPr marL="1169988" lvl="2" indent="-476250">
              <a:lnSpc>
                <a:spcPct val="90000"/>
              </a:lnSpc>
            </a:pPr>
            <a:r>
              <a:rPr lang="pl-PL" sz="2300"/>
              <a:t>Da li postoje neka </a:t>
            </a:r>
            <a:r>
              <a:rPr lang="pl-PL" sz="2300" b="1" u="sng"/>
              <a:t>očekivanja u vezi trajanja pojedinih faza</a:t>
            </a:r>
            <a:r>
              <a:rPr lang="pl-PL" sz="2300"/>
              <a:t>? </a:t>
            </a:r>
            <a:endParaRPr lang="sr-Latn-CS" sz="2300"/>
          </a:p>
          <a:p>
            <a:pPr marL="1169988" lvl="2" indent="-476250">
              <a:lnSpc>
                <a:spcPct val="90000"/>
              </a:lnSpc>
            </a:pPr>
            <a:r>
              <a:rPr lang="sv-SE" sz="2300"/>
              <a:t>Da li će projekat uključivati i </a:t>
            </a:r>
            <a:r>
              <a:rPr lang="sv-SE" sz="2300" b="1" u="sng"/>
              <a:t>reinžinjering poslovnih procesa</a:t>
            </a:r>
            <a:r>
              <a:rPr lang="sv-SE" sz="2300"/>
              <a:t>? </a:t>
            </a:r>
            <a:r>
              <a:rPr lang="sr-Latn-CS" sz="2300"/>
              <a:t>Ako da, u kojoj meri? </a:t>
            </a:r>
          </a:p>
          <a:p>
            <a:pPr marL="1169988" lvl="2" indent="-476250">
              <a:lnSpc>
                <a:spcPct val="90000"/>
              </a:lnSpc>
            </a:pPr>
            <a:r>
              <a:rPr lang="sr-Latn-CS" sz="2300"/>
              <a:t>Da li će biti uključeni i </a:t>
            </a:r>
            <a:r>
              <a:rPr lang="sr-Latn-CS" sz="2300" b="1" u="sng"/>
              <a:t>interfejsi ka nekom spoljašnjim entitetima</a:t>
            </a:r>
            <a:r>
              <a:rPr lang="sr-Latn-CS" sz="2300"/>
              <a:t> (korisnici, dobavljači, isl.)? </a:t>
            </a:r>
          </a:p>
          <a:p>
            <a:pPr marL="1169988" lvl="2" indent="-476250">
              <a:lnSpc>
                <a:spcPct val="90000"/>
              </a:lnSpc>
            </a:pPr>
            <a:r>
              <a:rPr lang="sr-Latn-CS" sz="2300"/>
              <a:t>Da li će ceo proces obuhvatati i </a:t>
            </a:r>
            <a:r>
              <a:rPr lang="sr-Latn-CS" sz="2300" b="1" u="sng"/>
              <a:t>papirnatu dokumentaciju</a:t>
            </a:r>
            <a:r>
              <a:rPr lang="sr-Latn-CS" sz="2300"/>
              <a:t> i manuelni rad sa njom? </a:t>
            </a:r>
          </a:p>
          <a:p>
            <a:pPr marL="1169988" lvl="2" indent="-476250">
              <a:lnSpc>
                <a:spcPct val="90000"/>
              </a:lnSpc>
            </a:pPr>
            <a:r>
              <a:rPr lang="en-US" sz="2300"/>
              <a:t>Da li će biti uključen rad i sa </a:t>
            </a:r>
            <a:r>
              <a:rPr lang="en-US" sz="2300" b="1" u="sng"/>
              <a:t>sistemima izvan departmana za Informacioni Sistem</a:t>
            </a:r>
            <a:r>
              <a:rPr lang="en-US" sz="2300"/>
              <a:t>?</a:t>
            </a:r>
            <a:r>
              <a:rPr lang="sr-Latn-CS" sz="23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sr-Latn-CS" sz="2800"/>
              <a:t>Pravci poslovnog razvoja na najvišem nivou (faza 1)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Poslovni plan</a:t>
            </a:r>
            <a:r>
              <a:rPr lang="sr-Latn-CS" sz="2400"/>
              <a:t> </a:t>
            </a:r>
            <a:r>
              <a:rPr lang="sr-Latn-CS" sz="2400" b="0" i="0"/>
              <a:t>(Misija, Vizija, Vrednosti, Ciljevi, Dostignuća, Poslovni prioriteti)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Informacije o poslovanju</a:t>
            </a:r>
            <a:r>
              <a:rPr lang="sr-Latn-CS" sz="2400"/>
              <a:t> </a:t>
            </a:r>
            <a:r>
              <a:rPr lang="sr-Latn-CS" sz="2400" b="0" i="0"/>
              <a:t>(Istorija, Opis, Sažeti pregled finansijske situacije, Sažeti pregled poslovne situacije, Faktori okruženja, Interne prednosti i mane)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Zahtevi koje postavlja okruženje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Zahtevi nametnuti spolja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Radna (operativna) verzija vizije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sv-SE" sz="2800"/>
              <a:t>Detalji pravaca poslovnog razvoja (faza 2)</a:t>
            </a:r>
            <a:r>
              <a:rPr lang="sr-Latn-CS" sz="2800"/>
              <a:t> </a:t>
            </a:r>
          </a:p>
          <a:p>
            <a:pPr marL="877888" lvl="1" indent="-533400"/>
            <a:r>
              <a:rPr lang="sr-Latn-CS" sz="2400"/>
              <a:t>Potrebe za informacijama </a:t>
            </a:r>
          </a:p>
          <a:p>
            <a:pPr marL="877888" lvl="1" indent="-533400"/>
            <a:r>
              <a:rPr lang="sr-Latn-CS" sz="2400"/>
              <a:t>Poslovni procesi </a:t>
            </a:r>
          </a:p>
          <a:p>
            <a:pPr marL="877888" lvl="1" indent="-533400"/>
            <a:r>
              <a:rPr lang="sr-Latn-CS" sz="2400"/>
              <a:t>Poslovni zahtevi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5"/>
            </a:pPr>
            <a:r>
              <a:rPr lang="sv-SE" sz="2800"/>
              <a:t>Trenutna situacija Informacionog Sistema (interno) (faza 3) </a:t>
            </a:r>
            <a:endParaRPr lang="sr-Latn-CS" sz="2800"/>
          </a:p>
          <a:p>
            <a:pPr marL="877888" lvl="1" indent="-533400"/>
            <a:r>
              <a:rPr lang="sr-Latn-CS" sz="2400"/>
              <a:t>Okruženje u kome radi IS </a:t>
            </a:r>
          </a:p>
          <a:p>
            <a:pPr marL="877888" lvl="1" indent="-533400"/>
            <a:r>
              <a:rPr lang="sr-Latn-CS" sz="2400"/>
              <a:t>Organizaciona struktura </a:t>
            </a:r>
          </a:p>
          <a:p>
            <a:pPr marL="877888" lvl="1" indent="-533400"/>
            <a:r>
              <a:rPr lang="sr-Latn-CS" sz="2400"/>
              <a:t>Troškovi </a:t>
            </a:r>
          </a:p>
          <a:p>
            <a:pPr marL="877888" lvl="1" indent="-533400"/>
            <a:r>
              <a:rPr lang="sr-Latn-CS" sz="2400"/>
              <a:t>Zaostali poslovi </a:t>
            </a:r>
          </a:p>
          <a:p>
            <a:pPr marL="877888" lvl="1" indent="-533400"/>
            <a:r>
              <a:rPr lang="en-US" sz="2400"/>
              <a:t>Druge lokacije i filijale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6"/>
            </a:pPr>
            <a:r>
              <a:rPr lang="sr-Latn-CS" sz="2800"/>
              <a:t>Trenutna situacija Informacionog Sistema (eksterno) (faza 3) </a:t>
            </a:r>
          </a:p>
          <a:p>
            <a:pPr marL="877888" lvl="1" indent="-533400"/>
            <a:r>
              <a:rPr lang="sr-Latn-CS" sz="2400"/>
              <a:t>Trendovi i kretanja u celoj industriji ISa </a:t>
            </a:r>
          </a:p>
          <a:p>
            <a:pPr marL="877888" lvl="1" indent="-533400"/>
            <a:r>
              <a:rPr lang="en-US" sz="2400"/>
              <a:t>Poslovni profil konkurencije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 startAt="7"/>
            </a:pPr>
            <a:r>
              <a:rPr lang="sr-Latn-CS" sz="2400"/>
              <a:t>Pravci razvoja ISa (faza 3)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Misija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Vizija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Strateški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Strategije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Informacioni Sistem i poslovni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Hardverska arhitektura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Informaciona arhitektura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Pravilnici i odgovornosti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Godišnji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en-US" sz="2000"/>
              <a:t>Arhitektura servisa, podrške i održavanja </a:t>
            </a:r>
            <a:endParaRPr lang="sr-Latn-C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" y="2683538"/>
            <a:ext cx="7810500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“</a:t>
            </a:r>
            <a:r>
              <a:rPr lang="en-US" sz="2400" dirty="0"/>
              <a:t>Just recently, I flew back on a plane with a </a:t>
            </a:r>
            <a:r>
              <a:rPr lang="en-US" sz="2400" dirty="0" smtClean="0"/>
              <a:t>manager </a:t>
            </a:r>
            <a:r>
              <a:rPr lang="en-US" sz="2400" dirty="0"/>
              <a:t>who was recounting his horror story. His </a:t>
            </a:r>
            <a:r>
              <a:rPr lang="en-US" sz="2400" dirty="0" smtClean="0"/>
              <a:t>company </a:t>
            </a:r>
            <a:r>
              <a:rPr lang="en-US" sz="2400" dirty="0"/>
              <a:t>is </a:t>
            </a:r>
            <a:r>
              <a:rPr lang="en-US" sz="2400" dirty="0" smtClean="0"/>
              <a:t>a</a:t>
            </a:r>
            <a:r>
              <a:rPr lang="sr-Latn-RS" sz="2400" dirty="0" smtClean="0"/>
              <a:t> </a:t>
            </a:r>
            <a:r>
              <a:rPr lang="en-US" sz="2400" dirty="0" smtClean="0"/>
              <a:t>$30,000,000 </a:t>
            </a:r>
            <a:r>
              <a:rPr lang="en-US" sz="2400" dirty="0"/>
              <a:t>a year manufacturer. </a:t>
            </a:r>
            <a:endParaRPr lang="sr-Latn-R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years ago they were sold a large well-known </a:t>
            </a:r>
            <a:r>
              <a:rPr lang="en-US" sz="2400" dirty="0" smtClean="0"/>
              <a:t>ERP</a:t>
            </a:r>
            <a:r>
              <a:rPr lang="en-US" sz="2400" dirty="0"/>
              <a:t>. The project had a 2-year schedule and a two million dollar budget. </a:t>
            </a:r>
            <a:endParaRPr lang="sr-Latn-R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two years and four </a:t>
            </a:r>
            <a:r>
              <a:rPr lang="en-US" sz="2400" dirty="0" smtClean="0"/>
              <a:t>million </a:t>
            </a:r>
            <a:r>
              <a:rPr lang="en-US" sz="2400" dirty="0"/>
              <a:t>dollars, the project is </a:t>
            </a:r>
            <a:r>
              <a:rPr lang="en-US" sz="2400" dirty="0" smtClean="0"/>
              <a:t>10-15%</a:t>
            </a:r>
            <a:r>
              <a:rPr lang="sr-Latn-RS" sz="2400" dirty="0" smtClean="0"/>
              <a:t> </a:t>
            </a:r>
            <a:r>
              <a:rPr lang="en-US" sz="2400" dirty="0" smtClean="0"/>
              <a:t>complete.</a:t>
            </a:r>
            <a:r>
              <a:rPr lang="sr-Latn-RS" sz="2400" dirty="0" smtClean="0"/>
              <a:t>“</a:t>
            </a:r>
            <a:endParaRPr lang="en-US" sz="3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" y="1637234"/>
            <a:ext cx="7162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sr-Latn-RS" sz="3200" dirty="0" smtClean="0">
                <a:latin typeface="Times New Roman" panose="02020603050405020304" pitchFamily="18" charset="0"/>
              </a:rPr>
              <a:t>primer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6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8"/>
            </a:pPr>
            <a:r>
              <a:rPr lang="sr-Latn-CS" sz="2800"/>
              <a:t>Analiza raskoraka (faza 4) </a:t>
            </a:r>
          </a:p>
          <a:p>
            <a:pPr marL="609600" indent="-609600">
              <a:buFont typeface="Wingdings" pitchFamily="2" charset="2"/>
              <a:buAutoNum type="arabicPeriod" startAt="8"/>
            </a:pPr>
            <a:r>
              <a:rPr lang="sr-Latn-CS" sz="2800"/>
              <a:t>Preporuke </a:t>
            </a:r>
          </a:p>
          <a:p>
            <a:pPr marL="877888" lvl="1" indent="-533400"/>
            <a:r>
              <a:rPr lang="sr-Latn-CS" sz="2400"/>
              <a:t>Moguđe opcije </a:t>
            </a:r>
          </a:p>
          <a:p>
            <a:pPr marL="877888" lvl="1" indent="-533400"/>
            <a:r>
              <a:rPr lang="sr-Latn-CS" sz="2400"/>
              <a:t>Preporuke </a:t>
            </a:r>
          </a:p>
          <a:p>
            <a:pPr marL="877888" lvl="1" indent="-533400"/>
            <a:r>
              <a:rPr lang="en-US" sz="2400"/>
              <a:t>ROI </a:t>
            </a:r>
            <a:r>
              <a:rPr lang="sr-Latn-CS" sz="2400"/>
              <a:t/>
            </a:r>
            <a:br>
              <a:rPr lang="sr-Latn-CS" sz="2400"/>
            </a:br>
            <a:r>
              <a:rPr lang="en-US" sz="2400"/>
              <a:t>(Return On Investment) </a:t>
            </a:r>
            <a:r>
              <a:rPr lang="sr-Latn-CS" sz="2400"/>
              <a:t/>
            </a:r>
            <a:br>
              <a:rPr lang="sr-Latn-CS" sz="2400"/>
            </a:br>
            <a:r>
              <a:rPr lang="en-US" sz="2400"/>
              <a:t>analiza </a:t>
            </a:r>
            <a:endParaRPr lang="sr-Latn-CS" sz="2400"/>
          </a:p>
        </p:txBody>
      </p:sp>
      <p:pic>
        <p:nvPicPr>
          <p:cNvPr id="4618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1828800"/>
            <a:ext cx="4343400" cy="445611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10"/>
            </a:pPr>
            <a:r>
              <a:rPr lang="sr-Latn-CS" sz="2400"/>
              <a:t>Dodatak </a:t>
            </a:r>
          </a:p>
          <a:p>
            <a:pPr marL="877888" lvl="1" indent="-533400"/>
            <a:r>
              <a:rPr lang="pl-PL" sz="2000"/>
              <a:t>Grupe uključene u planiranje (faza 1) </a:t>
            </a:r>
            <a:endParaRPr lang="sr-Latn-CS" sz="2000"/>
          </a:p>
          <a:p>
            <a:pPr marL="877888" lvl="1" indent="-533400"/>
            <a:r>
              <a:rPr lang="sr-Latn-CS" sz="2000"/>
              <a:t>Proces planiranja (faza 1) </a:t>
            </a:r>
          </a:p>
          <a:p>
            <a:pPr marL="877888" lvl="1" indent="-533400"/>
            <a:r>
              <a:rPr lang="sr-Latn-CS" sz="2000"/>
              <a:t>Pravci razvoja poslovanja (faza 1) </a:t>
            </a:r>
          </a:p>
          <a:p>
            <a:pPr marL="877888" lvl="1" indent="-533400"/>
            <a:r>
              <a:rPr lang="sr-Latn-CS" sz="2000"/>
              <a:t>Detaljni poslovni zahtevi (faza 2) </a:t>
            </a:r>
          </a:p>
          <a:p>
            <a:pPr marL="877888" lvl="1" indent="-533400"/>
            <a:r>
              <a:rPr lang="pl-PL" sz="2000"/>
              <a:t>Funkcionalne uloge i odgovornosti (faza 3) </a:t>
            </a:r>
            <a:endParaRPr lang="sr-Latn-CS" sz="2000"/>
          </a:p>
          <a:p>
            <a:pPr marL="877888" lvl="1" indent="-533400"/>
            <a:r>
              <a:rPr lang="pl-PL" sz="2000"/>
              <a:t>Zaostali poslovi u ISu (faza 3) </a:t>
            </a:r>
            <a:endParaRPr lang="sr-Latn-CS" sz="2000"/>
          </a:p>
          <a:p>
            <a:pPr marL="877888" lvl="1" indent="-533400"/>
            <a:r>
              <a:rPr lang="pl-PL" sz="2000"/>
              <a:t>Stanje u industriji i tehnologije za IS (faza 3) </a:t>
            </a:r>
            <a:endParaRPr lang="sr-Latn-CS" sz="2000"/>
          </a:p>
          <a:p>
            <a:pPr marL="877888" lvl="1" indent="-533400"/>
            <a:r>
              <a:rPr lang="sr-Latn-CS" sz="2000"/>
              <a:t>Profili konkurentskih kompanija (faza 3) </a:t>
            </a:r>
          </a:p>
          <a:p>
            <a:pPr marL="877888" lvl="1" indent="-533400"/>
            <a:r>
              <a:rPr lang="en-US" sz="2000"/>
              <a:t>Evaluacija poslovnih efekata (faza 4)</a:t>
            </a:r>
            <a:r>
              <a:rPr lang="sr-Latn-CS" sz="20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1557214"/>
            <a:ext cx="7162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smtClean="0">
                <a:latin typeface="Times New Roman" panose="02020603050405020304" pitchFamily="18" charset="0"/>
              </a:rPr>
              <a:t>10 </a:t>
            </a:r>
            <a:r>
              <a:rPr lang="en-US" sz="3200" dirty="0" err="1" smtClean="0">
                <a:latin typeface="Times New Roman" panose="02020603050405020304" pitchFamily="18" charset="0"/>
              </a:rPr>
              <a:t>karakteristi</a:t>
            </a:r>
            <a:r>
              <a:rPr lang="sr-Latn-RS" sz="3200" dirty="0" smtClean="0">
                <a:latin typeface="Times New Roman" panose="02020603050405020304" pitchFamily="18" charset="0"/>
              </a:rPr>
              <a:t>č</a:t>
            </a:r>
            <a:r>
              <a:rPr lang="en-US" sz="3200" dirty="0" err="1" smtClean="0">
                <a:latin typeface="Times New Roman" panose="02020603050405020304" pitchFamily="18" charset="0"/>
              </a:rPr>
              <a:t>nih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uzroka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286645"/>
            <a:ext cx="4267200" cy="361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Kodiranje je ono što je bitno pa nije važno koju metodologiju koristimo</a:t>
            </a:r>
            <a:r>
              <a:rPr lang="en-US" dirty="0" smtClean="0"/>
              <a:t> </a:t>
            </a:r>
            <a:endParaRPr lang="sr-Latn-RS" dirty="0"/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Krenemo od zadatog roka kada pr</a:t>
            </a:r>
            <a:r>
              <a:rPr lang="en-US" dirty="0" smtClean="0"/>
              <a:t>a</a:t>
            </a:r>
            <a:r>
              <a:rPr lang="sr-Latn-RS" dirty="0" smtClean="0"/>
              <a:t>vimo projektni plan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Ne gubimo vreme na modele – jednostavno napravimo tabele koje nam trebaju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Vođa projekta koji ima iskustvo u upravo ovakvim projektima traži preveliku platu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Angažovati još 20 programera kako bi smo brže završili posao</a:t>
            </a:r>
            <a:endParaRPr lang="en-US" dirty="0"/>
          </a:p>
          <a:p>
            <a:pPr marL="457200" indent="-457200">
              <a:buClrTx/>
              <a:buFont typeface="+mj-lt"/>
              <a:buAutoNum type="arabicParenR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286645"/>
            <a:ext cx="4419600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Implementiramo u C++ iako većina programera misli da je Java pogodnija za Web aplikacije</a:t>
            </a:r>
            <a:endParaRPr lang="sr-Latn-RS" dirty="0"/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Tri meseca pre krajnjeg roka, angažovati jos jednog malađeg programera za transformaciju podataka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Preskočiti testiranje jer mnogo kasnimo sa rokovima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Ugraditi u sistem optimizacije koje smo uočili tokom razvoja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Kupljeno gotovo rešenje je najsigurnije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Razmatranje dobavljača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Izbor dobavljača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Odobravanje projekta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Implementacija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20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Održavanje i unapredjivanje</a:t>
            </a:r>
          </a:p>
        </p:txBody>
      </p:sp>
      <p:sp>
        <p:nvSpPr>
          <p:cNvPr id="307204" name="AutoShape 4"/>
          <p:cNvSpPr>
            <a:spLocks noChangeArrowheads="1"/>
          </p:cNvSpPr>
          <p:nvPr/>
        </p:nvSpPr>
        <p:spPr bwMode="auto">
          <a:xfrm>
            <a:off x="762000" y="1828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1066800" y="2971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1447800" y="4114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AutoShape 7"/>
          <p:cNvSpPr>
            <a:spLocks noChangeArrowheads="1"/>
          </p:cNvSpPr>
          <p:nvPr/>
        </p:nvSpPr>
        <p:spPr bwMode="auto">
          <a:xfrm>
            <a:off x="1981200" y="53340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0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5" grpId="0" animBg="1"/>
      <p:bldP spid="307206" grpId="0" animBg="1"/>
      <p:bldP spid="307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Unapredjeni životni ciklus IS-a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Strateški plan razvoja IS-a </a:t>
            </a:r>
            <a:r>
              <a:rPr lang="en-US" sz="2400">
                <a:solidFill>
                  <a:srgbClr val="A50021"/>
                </a:solidFill>
              </a:rPr>
              <a:t>		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Razmatranje dobavljača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Izbor dobavljača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Odobravanje projekta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Plan implementacije</a:t>
            </a:r>
            <a:r>
              <a:rPr lang="en-US" sz="2400">
                <a:solidFill>
                  <a:srgbClr val="A50021"/>
                </a:solidFill>
              </a:rPr>
              <a:t>			 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Implementacija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Nadzor i planiranje</a:t>
            </a:r>
            <a:r>
              <a:rPr lang="en-US" sz="2400">
                <a:solidFill>
                  <a:srgbClr val="A50021"/>
                </a:solidFill>
              </a:rPr>
              <a:t>			 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Održavanje i unapredjivanje</a:t>
            </a:r>
          </a:p>
        </p:txBody>
      </p:sp>
      <p:sp>
        <p:nvSpPr>
          <p:cNvPr id="404484" name="AutoShape 4"/>
          <p:cNvSpPr>
            <a:spLocks noChangeArrowheads="1"/>
          </p:cNvSpPr>
          <p:nvPr/>
        </p:nvSpPr>
        <p:spPr bwMode="auto">
          <a:xfrm>
            <a:off x="838200" y="16764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1" name="AutoShape 11"/>
          <p:cNvSpPr>
            <a:spLocks noChangeArrowheads="1"/>
          </p:cNvSpPr>
          <p:nvPr/>
        </p:nvSpPr>
        <p:spPr bwMode="auto">
          <a:xfrm>
            <a:off x="990600" y="2286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2" name="AutoShape 12"/>
          <p:cNvSpPr>
            <a:spLocks noChangeArrowheads="1"/>
          </p:cNvSpPr>
          <p:nvPr/>
        </p:nvSpPr>
        <p:spPr bwMode="auto">
          <a:xfrm>
            <a:off x="1143000" y="28194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3" name="AutoShape 13"/>
          <p:cNvSpPr>
            <a:spLocks noChangeArrowheads="1"/>
          </p:cNvSpPr>
          <p:nvPr/>
        </p:nvSpPr>
        <p:spPr bwMode="auto">
          <a:xfrm>
            <a:off x="1295400" y="3352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4" name="AutoShape 14"/>
          <p:cNvSpPr>
            <a:spLocks noChangeArrowheads="1"/>
          </p:cNvSpPr>
          <p:nvPr/>
        </p:nvSpPr>
        <p:spPr bwMode="auto">
          <a:xfrm>
            <a:off x="1447800" y="40386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5" name="AutoShape 15"/>
          <p:cNvSpPr>
            <a:spLocks noChangeArrowheads="1"/>
          </p:cNvSpPr>
          <p:nvPr/>
        </p:nvSpPr>
        <p:spPr bwMode="auto">
          <a:xfrm>
            <a:off x="1600200" y="4572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6" name="AutoShape 16"/>
          <p:cNvSpPr>
            <a:spLocks noChangeArrowheads="1"/>
          </p:cNvSpPr>
          <p:nvPr/>
        </p:nvSpPr>
        <p:spPr bwMode="auto">
          <a:xfrm>
            <a:off x="1752600" y="5257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/>
      <p:bldP spid="404491" grpId="0" animBg="1"/>
      <p:bldP spid="404492" grpId="0" animBg="1"/>
      <p:bldP spid="404493" grpId="0" animBg="1"/>
      <p:bldP spid="404494" grpId="0" animBg="1"/>
      <p:bldP spid="404495" grpId="0" animBg="1"/>
      <p:bldP spid="4044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Životni ciklus IS-a</a:t>
            </a:r>
          </a:p>
        </p:txBody>
      </p:sp>
      <p:graphicFrame>
        <p:nvGraphicFramePr>
          <p:cNvPr id="409612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742950" y="1371600"/>
          <a:ext cx="316071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1" name="Visio" r:id="rId4" imgW="3651885" imgH="5722620" progId="Visio.Drawing.11">
                  <p:embed/>
                </p:oleObj>
              </mc:Choice>
              <mc:Fallback>
                <p:oleObj name="Visio" r:id="rId4" imgW="3651885" imgH="57226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371600"/>
                        <a:ext cx="316071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4400" y="1371600"/>
          <a:ext cx="30622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2" name="Visio" r:id="rId6" imgW="3651885" imgH="5905500" progId="Visio.Drawing.11">
                  <p:embed/>
                </p:oleObj>
              </mc:Choice>
              <mc:Fallback>
                <p:oleObj name="Visio" r:id="rId6" imgW="3651885" imgH="590550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71600"/>
                        <a:ext cx="306228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pic>
        <p:nvPicPr>
          <p:cNvPr id="41575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2438400"/>
            <a:ext cx="3724275" cy="2209800"/>
          </a:xfrm>
          <a:noFill/>
          <a:ln/>
        </p:spPr>
      </p:pic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pl-PL" sz="2800"/>
              <a:t>U svim aktivnostima vezanim za Informacioni Sistem, od presudnog značaja su:</a:t>
            </a:r>
          </a:p>
          <a:p>
            <a:pPr marL="877888" lvl="1" indent="-533400">
              <a:lnSpc>
                <a:spcPct val="90000"/>
              </a:lnSpc>
            </a:pPr>
            <a:r>
              <a:rPr lang="pl-PL" sz="2400"/>
              <a:t>Komunikacija, i </a:t>
            </a:r>
          </a:p>
          <a:p>
            <a:pPr marL="877888" lvl="1" indent="-533400">
              <a:lnSpc>
                <a:spcPct val="90000"/>
              </a:lnSpc>
            </a:pPr>
            <a:r>
              <a:rPr lang="pl-PL" sz="2400"/>
              <a:t>Angažovanje svih učesnika. </a:t>
            </a:r>
          </a:p>
          <a:p>
            <a:pPr marL="609600" indent="-609600">
              <a:lnSpc>
                <a:spcPct val="90000"/>
              </a:lnSpc>
            </a:pPr>
            <a:endParaRPr lang="pl-PL" sz="2800"/>
          </a:p>
          <a:p>
            <a:pPr marL="609600" indent="-609600">
              <a:lnSpc>
                <a:spcPct val="90000"/>
              </a:lnSpc>
            </a:pPr>
            <a:r>
              <a:rPr lang="pl-PL" sz="2800"/>
              <a:t>Najvažnija komponenta je </a:t>
            </a:r>
            <a:r>
              <a:rPr lang="pl-PL" sz="2800" u="sng">
                <a:solidFill>
                  <a:srgbClr val="A50021"/>
                </a:solidFill>
              </a:rPr>
              <a:t>angažovanje i posvećenost organizacije u kojoj se taj IS nalazi</a:t>
            </a:r>
            <a:r>
              <a:rPr lang="pl-PL" sz="2800"/>
              <a:t>.</a:t>
            </a:r>
            <a:r>
              <a:rPr lang="sr-Latn-CS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 "/>
            </a:pPr>
            <a:r>
              <a:rPr lang="pl-PL" sz="2000" b="0"/>
              <a:t>Angažovanje u posvećenost organizacije se postiže kroz formiranje sledećih upravljačkih struktura: </a:t>
            </a:r>
            <a:endParaRPr lang="sr-Latn-CS" sz="2000" b="0"/>
          </a:p>
          <a:p>
            <a:pPr marL="609600" indent="-609600"/>
            <a:r>
              <a:rPr lang="sr-Latn-CS" sz="2800"/>
              <a:t>Nadzorni odbor Informacionog Sistema </a:t>
            </a:r>
          </a:p>
          <a:p>
            <a:pPr marL="609600" indent="-609600"/>
            <a:r>
              <a:rPr lang="sr-Latn-CS" sz="2800"/>
              <a:t>Izvršni odbor direktora </a:t>
            </a:r>
          </a:p>
          <a:p>
            <a:pPr marL="609600" indent="-609600"/>
            <a:r>
              <a:rPr lang="sr-Latn-CS" sz="2800"/>
              <a:t>Stručna komisija za Informacioni Sistem </a:t>
            </a:r>
          </a:p>
          <a:p>
            <a:pPr marL="609600" indent="-609600"/>
            <a:r>
              <a:rPr lang="pl-PL" sz="2800"/>
              <a:t>Tim za analizu dobavljača i implementaciju </a:t>
            </a:r>
            <a:endParaRPr lang="sr-Latn-C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35485</TotalTime>
  <Words>1857</Words>
  <Application>Microsoft Office PowerPoint</Application>
  <PresentationFormat>On-screen Show (4:3)</PresentationFormat>
  <Paragraphs>274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Garamond</vt:lpstr>
      <vt:lpstr>Monotype Corsiva</vt:lpstr>
      <vt:lpstr>Times New Roman</vt:lpstr>
      <vt:lpstr>Wingdings</vt:lpstr>
      <vt:lpstr>templ2</vt:lpstr>
      <vt:lpstr>Visio</vt:lpstr>
      <vt:lpstr>Informacioni sistemi </vt:lpstr>
      <vt:lpstr> Tipični životni ciklus IS-a</vt:lpstr>
      <vt:lpstr> Tipični životni ciklus IS-a</vt:lpstr>
      <vt:lpstr> Tipični životni ciklus IS-a</vt:lpstr>
      <vt:lpstr> Tipični životni ciklus IS-a</vt:lpstr>
      <vt:lpstr> Unapredjeni životni ciklus IS-a</vt:lpstr>
      <vt:lpstr>Životni ciklus IS-a</vt:lpstr>
      <vt:lpstr> Angažovanje organizacije za koju je IS</vt:lpstr>
      <vt:lpstr> Angažovanje organizacije za koju je IS</vt:lpstr>
      <vt:lpstr> Angažovanje organizacije za koju je IS</vt:lpstr>
      <vt:lpstr> Angažovanje organizacije za koju je IS</vt:lpstr>
      <vt:lpstr> Angažovanje organizacije za koju je IS</vt:lpstr>
      <vt:lpstr> Angažovanje organizacije za koju je IS</vt:lpstr>
      <vt:lpstr> Komponente procesa planiranja </vt:lpstr>
      <vt:lpstr> Faze procesa planiranja  </vt:lpstr>
      <vt:lpstr> Faze procesa planiranja  </vt:lpstr>
      <vt:lpstr> Dokumentovanje pravaca razvoja poslovanja na visokom nivou   </vt:lpstr>
      <vt:lpstr> Dokumentovanje pravaca razvoja poslovanja na visokom nivou   </vt:lpstr>
      <vt:lpstr> Očekivani rezultati procesa planiranja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379</cp:revision>
  <dcterms:created xsi:type="dcterms:W3CDTF">2004-04-16T09:00:27Z</dcterms:created>
  <dcterms:modified xsi:type="dcterms:W3CDTF">2019-05-22T05:41:57Z</dcterms:modified>
</cp:coreProperties>
</file>