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4" r:id="rId10"/>
    <p:sldId id="322" r:id="rId11"/>
    <p:sldId id="323" r:id="rId12"/>
    <p:sldId id="325" r:id="rId13"/>
    <p:sldId id="326" r:id="rId14"/>
    <p:sldId id="327" r:id="rId15"/>
    <p:sldId id="329" r:id="rId16"/>
    <p:sldId id="328" r:id="rId17"/>
    <p:sldId id="330" r:id="rId18"/>
    <p:sldId id="299" r:id="rId19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0" autoAdjust="0"/>
    <p:restoredTop sz="94463" autoAdjust="0"/>
  </p:normalViewPr>
  <p:slideViewPr>
    <p:cSldViewPr>
      <p:cViewPr varScale="1">
        <p:scale>
          <a:sx n="109" d="100"/>
          <a:sy n="109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12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13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14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15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16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17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CB29B-1A77-4C41-B5BE-3C7F710FC895}" type="slidenum">
              <a:rPr lang="en-US"/>
              <a:pPr/>
              <a:t>3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4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0F10E-C13C-4E2B-845F-74A93ACE7988}" type="slidenum">
              <a:rPr lang="en-US"/>
              <a:pPr/>
              <a:t>5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6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7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9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 dirty="0">
                <a:solidFill>
                  <a:srgbClr val="CC0000"/>
                </a:solidFill>
              </a:rPr>
              <a:t>Informacioni sistemi</a:t>
            </a:r>
            <a:r>
              <a:rPr lang="sr-Latn-CS" sz="4000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SWOT </a:t>
            </a:r>
            <a:r>
              <a:rPr lang="en-US" sz="2800" dirty="0" err="1" smtClean="0"/>
              <a:t>anali</a:t>
            </a:r>
            <a:r>
              <a:rPr lang="sr-Latn-CS" sz="2800" dirty="0" smtClean="0"/>
              <a:t>za</a:t>
            </a:r>
            <a:endParaRPr lang="sr-Latn-CS" sz="2800" dirty="0"/>
          </a:p>
          <a:p>
            <a:pPr>
              <a:lnSpc>
                <a:spcPct val="80000"/>
              </a:lnSpc>
            </a:pPr>
            <a:endParaRPr lang="sr-Latn-CS" sz="2800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 dirty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Najčešće greške u 1. i 2. koraku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Nedovoljno obraćanje pažnje na internu odnosno eksternu prirodu pojedinih faktora</a:t>
            </a:r>
          </a:p>
          <a:p>
            <a:pPr lvl="1"/>
            <a:r>
              <a:rPr lang="sr-Latn-CS" sz="2400" dirty="0" smtClean="0"/>
              <a:t>«Prednost je sve što je dobro, Slabost je sve što je loše, Mogućnosti su sve što radimo, a Opasnosti su sve što može upotrebiti protiv nas»</a:t>
            </a:r>
          </a:p>
          <a:p>
            <a:r>
              <a:rPr lang="sr-Latn-CS" sz="2800" dirty="0" smtClean="0"/>
              <a:t>Prosto nabrajanje bez uzimanja u obzir medjuzavisnosti i relacija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pozicicije po dve koordinate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1066800"/>
          </a:xfrm>
        </p:spPr>
        <p:txBody>
          <a:bodyPr/>
          <a:lstStyle/>
          <a:p>
            <a:r>
              <a:rPr lang="sr-Latn-CS" sz="2800" dirty="0" smtClean="0"/>
              <a:t>Upoređivanje internih i eksternih faktora i određivanje pozicije na svakoj koordinatnoj osi</a:t>
            </a:r>
            <a:endParaRPr lang="en-US" sz="2800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4177" name="Object 1"/>
          <p:cNvGraphicFramePr>
            <a:graphicFrameLocks noChangeAspect="1"/>
          </p:cNvGraphicFramePr>
          <p:nvPr/>
        </p:nvGraphicFramePr>
        <p:xfrm>
          <a:off x="1219200" y="2438400"/>
          <a:ext cx="6469626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79" name="Visio" r:id="rId4" imgW="4143240" imgH="2295360" progId="Visio.Drawing.11">
                  <p:embed/>
                </p:oleObj>
              </mc:Choice>
              <mc:Fallback>
                <p:oleObj name="Visio" r:id="rId4" imgW="4143240" imgH="229536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469626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pozicicije po dve koordinate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r>
              <a:rPr lang="sr-Latn-CS" sz="2800" dirty="0" smtClean="0"/>
              <a:t>Primer: </a:t>
            </a:r>
          </a:p>
          <a:p>
            <a:pPr lvl="1"/>
            <a:r>
              <a:rPr lang="sr-Latn-CS" sz="2400" dirty="0" smtClean="0"/>
              <a:t>Neka npr. na jugu Srbije postoji priliv nove radne snage koja zbog nedovoljnog obrazovanja traži slabo plaćene jednostavne poslove u proizvodnji. Ta radna snaga je eksterni faktor. Šansa za zapošljavanja jeftine radne snage je </a:t>
            </a:r>
            <a:r>
              <a:rPr lang="sr-Latn-CS" sz="2400" u="sng" dirty="0" smtClean="0"/>
              <a:t>Mogućnost</a:t>
            </a:r>
            <a:r>
              <a:rPr lang="sr-Latn-CS" sz="2400" dirty="0" smtClean="0"/>
              <a:t>. </a:t>
            </a:r>
          </a:p>
          <a:p>
            <a:pPr lvl="1"/>
            <a:r>
              <a:rPr lang="sr-Latn-CS" sz="2400" dirty="0" smtClean="0"/>
              <a:t>Razmotrimo sada kompaniju za proizvodnju prehrambenih proizvoda koja ima najsavremeniju liniju za proizvodnju, i koja je locirana u Vojvodini. Ta proizvodna linija je očigledno </a:t>
            </a:r>
            <a:r>
              <a:rPr lang="sr-Latn-CS" sz="2400" u="sng" dirty="0" smtClean="0"/>
              <a:t>Prednost</a:t>
            </a:r>
            <a:r>
              <a:rPr lang="sr-Latn-CS" sz="2400" dirty="0" smtClean="0"/>
              <a:t> (Jaka strana). </a:t>
            </a:r>
            <a:endParaRPr lang="en-US" sz="2400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pozicicije po dve koordinate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r>
              <a:rPr lang="sr-Latn-CS" sz="2800" dirty="0" smtClean="0"/>
              <a:t>Primer: </a:t>
            </a:r>
          </a:p>
          <a:p>
            <a:pPr lvl="1"/>
            <a:r>
              <a:rPr lang="sr-Latn-CS" sz="2400" dirty="0" smtClean="0"/>
              <a:t>Medjutim, </a:t>
            </a:r>
            <a:r>
              <a:rPr lang="sr-Latn-CS" sz="2400" u="sng" dirty="0" smtClean="0"/>
              <a:t>problem</a:t>
            </a:r>
            <a:r>
              <a:rPr lang="sr-Latn-CS" sz="2400" dirty="0" smtClean="0"/>
              <a:t> je u tome što se Mogućnost i Prednost medjusobno poništavaju jer se nalaze na geografski različitim lakocijama, a ni jedna od njih mobilna. </a:t>
            </a:r>
          </a:p>
          <a:p>
            <a:pPr lvl="1"/>
            <a:r>
              <a:rPr lang="sr-Latn-CS" sz="2400" dirty="0" smtClean="0"/>
              <a:t>Pretpostavimo sada da se glavni konkurent sprema da otvori fabriku za proizvodnju u Vranju. Ovo je sada Pretnja.</a:t>
            </a:r>
            <a:endParaRPr lang="en-US" sz="2400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Određivanje pozicicije po kvadratima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6705" name="Object 1"/>
          <p:cNvGraphicFramePr>
            <a:graphicFrameLocks noChangeAspect="1"/>
          </p:cNvGraphicFramePr>
          <p:nvPr/>
        </p:nvGraphicFramePr>
        <p:xfrm>
          <a:off x="533400" y="1447800"/>
          <a:ext cx="7994479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07" name="Visio" r:id="rId4" imgW="4143240" imgH="2295360" progId="Visio.Drawing.11">
                  <p:embed/>
                </p:oleObj>
              </mc:Choice>
              <mc:Fallback>
                <p:oleObj name="Visio" r:id="rId4" imgW="4143240" imgH="229536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7994479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CS" sz="2800" b="1" i="1" dirty="0"/>
              <a:t> </a:t>
            </a:r>
            <a:r>
              <a:rPr lang="sr-Latn-CS" sz="2800" b="1" i="1" dirty="0" smtClean="0"/>
              <a:t>Nabrajanje kandidat strategija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1998" y="1447796"/>
          <a:ext cx="7315201" cy="4343398"/>
        </p:xfrm>
        <a:graphic>
          <a:graphicData uri="http://schemas.openxmlformats.org/drawingml/2006/table">
            <a:tbl>
              <a:tblPr/>
              <a:tblGrid>
                <a:gridCol w="154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98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>
                          <a:latin typeface="Times New Roman"/>
                          <a:ea typeface="Times New Roman"/>
                        </a:rPr>
                        <a:t>Konkurentnost pozicije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>
                          <a:latin typeface="Times New Roman"/>
                          <a:ea typeface="Times New Roman"/>
                        </a:rPr>
                        <a:t>Opravdanje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>
                          <a:latin typeface="Times New Roman"/>
                          <a:ea typeface="Times New Roman"/>
                        </a:rPr>
                        <a:t>Generičke kandidat strategije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>
                          <a:latin typeface="Times New Roman"/>
                          <a:ea typeface="Times New Roman"/>
                        </a:rPr>
                        <a:t>Opis strategije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>
                          <a:latin typeface="Times New Roman"/>
                          <a:ea typeface="Times New Roman"/>
                        </a:rPr>
                        <a:t>Agresivna straegija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Iskoristiti Prednosti i Mogućnosti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Koncentrisani rast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Razvoj tržišta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Razvoj proizvoda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Inovacije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94"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 smtClean="0">
                          <a:latin typeface="Times New Roman"/>
                          <a:ea typeface="Times New Roman"/>
                        </a:rPr>
                        <a:t>Deversifikacija</a:t>
                      </a:r>
                      <a:endParaRPr lang="sr-Latn-C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Koncentrična diversifikacija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Diversifikacija kroz konglomerat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Kombinovanje kompanija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494"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 smtClean="0">
                          <a:latin typeface="Times New Roman"/>
                          <a:ea typeface="Times New Roman"/>
                        </a:rPr>
                        <a:t>Preokret</a:t>
                      </a:r>
                      <a:endParaRPr lang="sr-Latn-C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Horizontalna integracija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Vertikalna integracija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Preokret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Kombinovanje kompanija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494"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 smtClean="0">
                          <a:latin typeface="Times New Roman"/>
                          <a:ea typeface="Times New Roman"/>
                        </a:rPr>
                        <a:t>Odbranbena strategija</a:t>
                      </a:r>
                      <a:endParaRPr lang="sr-Latn-C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Rasparčavanje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Likvidacija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Bankrotstvo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CS" sz="2800" b="1" i="1" dirty="0"/>
              <a:t> </a:t>
            </a:r>
            <a:r>
              <a:rPr lang="sr-Latn-CS" sz="2800" b="1" i="1" dirty="0" smtClean="0"/>
              <a:t>Analiza trenutne strategije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kandidat strategije i selekcija jedne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Šta je to SWOT analiza?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Ime je skraćenica od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r-Latn-CS" sz="2400" dirty="0" smtClean="0"/>
              <a:t>trengths (Jake strane),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sr-Latn-CS" sz="2400" dirty="0" smtClean="0"/>
              <a:t>eaknesses (Slabosti), 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r-Latn-CS" sz="2400" dirty="0" smtClean="0"/>
              <a:t>pportunities (Mogućnosti za napredak, Šanse),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sr-Latn-CS" sz="2400" dirty="0" smtClean="0"/>
              <a:t>hreats (Opasnosti, Pretnje).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Čemu služi i kada se primenjuje?</a:t>
            </a:r>
            <a:endParaRPr lang="sr-Latn-CS" sz="3500" b="1" i="1" dirty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 dirty="0" smtClean="0"/>
              <a:t>Uže značenje: </a:t>
            </a:r>
            <a:endParaRPr lang="sr-Latn-CS" sz="2800" dirty="0"/>
          </a:p>
          <a:p>
            <a:pPr marL="958850" lvl="1" indent="-609600"/>
            <a:r>
              <a:rPr lang="sr-Latn-CS" sz="2400" dirty="0" smtClean="0"/>
              <a:t>SWOT analiza se primenjuje kao alat za odredjivanje okvira i mogućih pravaca donošenja strateških odluka a kroz procenu konkurentske pozicije kompanije na tržištu.</a:t>
            </a:r>
            <a:endParaRPr lang="sr-Latn-CS" sz="2400" dirty="0"/>
          </a:p>
          <a:p>
            <a:pPr marL="609600" indent="-609600"/>
            <a:r>
              <a:rPr lang="sr-Latn-CS" sz="2800" dirty="0" smtClean="0"/>
              <a:t>Šire značenje:</a:t>
            </a:r>
            <a:endParaRPr lang="sr-Latn-CS" sz="2800" dirty="0"/>
          </a:p>
          <a:p>
            <a:pPr marL="958850" lvl="1" indent="-609600"/>
            <a:r>
              <a:rPr lang="sr-Latn-CS" sz="2400" dirty="0" smtClean="0"/>
              <a:t>SWOT analiza je tehnika za određivanje strategije za postizanje optimalnih ciljeva sistema u uslovima donošenja odluka u prisustvu neizvesnosti i u dinamičkom okruženju.</a:t>
            </a:r>
            <a:r>
              <a:rPr lang="pl-PL" sz="2400" dirty="0" smtClean="0"/>
              <a:t> </a:t>
            </a:r>
            <a:endParaRPr lang="sr-Latn-C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3200" b="1" i="1" dirty="0" smtClean="0"/>
              <a:t>Čemu služi i kada se primenjuje?</a:t>
            </a:r>
            <a:endParaRPr lang="sr-Latn-CS" sz="35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 dirty="0" smtClean="0"/>
              <a:t>Gde i kada se može primeniti?</a:t>
            </a:r>
            <a:endParaRPr lang="sr-Latn-CS" sz="2800" dirty="0"/>
          </a:p>
          <a:p>
            <a:pPr marL="1169988" lvl="2" indent="-476250"/>
            <a:r>
              <a:rPr lang="sr-Latn-CS" sz="3200" i="1" u="sng" dirty="0" smtClean="0"/>
              <a:t>na personalnom nivou</a:t>
            </a:r>
            <a:r>
              <a:rPr lang="sr-Latn-CS" sz="3200" u="sng" dirty="0" smtClean="0"/>
              <a:t> </a:t>
            </a:r>
            <a:r>
              <a:rPr lang="sr-Latn-CS" sz="2400" dirty="0" smtClean="0"/>
              <a:t>za postizanje ličnih i profesionalnih ciljeva, </a:t>
            </a:r>
          </a:p>
          <a:p>
            <a:pPr marL="1169988" lvl="2" indent="-476250"/>
            <a:r>
              <a:rPr lang="sr-Latn-CS" sz="3200" i="1" u="sng" dirty="0" smtClean="0"/>
              <a:t>na nivou dela kompanije </a:t>
            </a:r>
            <a:r>
              <a:rPr lang="sr-Latn-CS" sz="2400" dirty="0" smtClean="0"/>
              <a:t>za postizanje ciljeva kako izvan tako i unutar kompanije, </a:t>
            </a:r>
          </a:p>
          <a:p>
            <a:pPr marL="1169988" lvl="2" indent="-476250"/>
            <a:r>
              <a:rPr lang="sr-Latn-CS" sz="3200" i="1" u="sng" dirty="0" smtClean="0"/>
              <a:t>na nivou cele kompanije</a:t>
            </a:r>
            <a:r>
              <a:rPr lang="sr-Latn-CS" sz="2400" dirty="0" smtClean="0"/>
              <a:t>, </a:t>
            </a:r>
          </a:p>
          <a:p>
            <a:pPr marL="1169988" lvl="2" indent="-476250"/>
            <a:r>
              <a:rPr lang="sr-Latn-CS" sz="3200" i="1" u="sng" dirty="0" smtClean="0"/>
              <a:t>na nivou jednog projekta</a:t>
            </a:r>
            <a:r>
              <a:rPr lang="sr-Latn-CS" sz="2400" dirty="0" smtClean="0"/>
              <a:t>, </a:t>
            </a:r>
          </a:p>
          <a:p>
            <a:pPr marL="1169988" lvl="2" indent="-476250"/>
            <a:r>
              <a:rPr lang="sr-Latn-CS" sz="2400" dirty="0" smtClean="0"/>
              <a:t>itd.</a:t>
            </a:r>
            <a:r>
              <a:rPr lang="pl-PL" sz="2300" dirty="0" smtClean="0"/>
              <a:t> </a:t>
            </a:r>
            <a:endParaRPr lang="sr-Latn-CS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200" b="1" i="1" dirty="0" smtClean="0"/>
              <a:t>Metodologija za SWOT analizu</a:t>
            </a:r>
            <a:endParaRPr lang="sr-Latn-CS" sz="3200" b="1" i="1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686800" cy="4953000"/>
          </a:xfrm>
        </p:spPr>
        <p:txBody>
          <a:bodyPr/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Nabrojati unutrašnje faktore sistema – Prednosti i Slabosti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Nabrojati spoljašnje faktore sistema (faktore iz okoline)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Locirati nabrojane faktore u dvodimenzionalnom koordinatnom sistemu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Identifikovati kvadrant koordinatnog sistema u kome se nalazi posmatrani sistem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Analiza trenutno primenjivane strategije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Nabrajanje novih kandidat strategija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Analiza i izbor kandidat strategije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unutrašnjih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Za posmatrani sistem treba nabrojati:</a:t>
            </a:r>
          </a:p>
          <a:p>
            <a:pPr lvl="1"/>
            <a:r>
              <a:rPr lang="sr-Latn-CS" sz="2400" dirty="0" smtClean="0"/>
              <a:t>Šta su Slabosti (slabe strane)?</a:t>
            </a:r>
            <a:endParaRPr lang="en-US" sz="2400" dirty="0" smtClean="0"/>
          </a:p>
          <a:p>
            <a:pPr lvl="1"/>
            <a:r>
              <a:rPr lang="sr-Latn-CS" sz="2400" dirty="0" smtClean="0"/>
              <a:t>Šta su Prednosti (jake strane)?</a:t>
            </a:r>
            <a:endParaRPr lang="en-US" sz="2400" dirty="0" smtClean="0"/>
          </a:p>
          <a:p>
            <a:r>
              <a:rPr lang="sr-Latn-CS" sz="2800" dirty="0" smtClean="0"/>
              <a:t>U toku i/ili nakon nabrajanja:</a:t>
            </a:r>
            <a:endParaRPr lang="en-US" sz="2800" dirty="0" smtClean="0"/>
          </a:p>
          <a:p>
            <a:pPr lvl="1"/>
            <a:r>
              <a:rPr lang="sr-Latn-CS" sz="2400" dirty="0" smtClean="0"/>
              <a:t>Pridružiti težinski faktor svakom od identifikovanih unutrašnjih faktora, i</a:t>
            </a:r>
            <a:endParaRPr lang="en-US" sz="2400" dirty="0" smtClean="0"/>
          </a:p>
          <a:p>
            <a:pPr lvl="1"/>
            <a:r>
              <a:rPr lang="sr-Latn-CS" sz="2400" dirty="0" smtClean="0"/>
              <a:t>Odrediti zavisnosti, relacije, i medusobne efekte između identifikovanih unutrašnjih faktora.</a:t>
            </a:r>
            <a:endParaRPr lang="sr-Latn-C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unutrašnjih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Primer:</a:t>
            </a:r>
          </a:p>
          <a:p>
            <a:pPr lvl="1"/>
            <a:r>
              <a:rPr lang="sr-Latn-CS" sz="2400" dirty="0" smtClean="0"/>
              <a:t>Identifikovane prednosti: </a:t>
            </a:r>
          </a:p>
          <a:p>
            <a:pPr lvl="2"/>
            <a:r>
              <a:rPr lang="sr-Latn-CS" sz="2100" u="sng" dirty="0" smtClean="0"/>
              <a:t>Marketing departman </a:t>
            </a:r>
            <a:r>
              <a:rPr lang="sr-Latn-CS" sz="2100" dirty="0" smtClean="0"/>
              <a:t>koji ima sposobnost da korektno identifikuje potrebe korisnika iako se one stalno i brzo menjaju. </a:t>
            </a:r>
          </a:p>
          <a:p>
            <a:pPr lvl="2"/>
            <a:r>
              <a:rPr lang="sr-Latn-CS" sz="2100" u="sng" dirty="0" smtClean="0"/>
              <a:t>Savremena proizvodna linija </a:t>
            </a:r>
            <a:r>
              <a:rPr lang="sr-Latn-CS" sz="2100" dirty="0" smtClean="0"/>
              <a:t>koja ima mogućnosti brze rekonfiguracije sa proizvodnje jednog proizvoda na proizvodnju nekog drugog. </a:t>
            </a:r>
          </a:p>
          <a:p>
            <a:pPr lvl="1"/>
            <a:r>
              <a:rPr lang="sr-Latn-CS" sz="2400" dirty="0" smtClean="0"/>
              <a:t>Pitanje: Kako možemo kvantifikovati ove prednosti? </a:t>
            </a:r>
          </a:p>
          <a:p>
            <a:pPr lvl="1"/>
            <a:r>
              <a:rPr lang="sr-Latn-CS" sz="2400" dirty="0" smtClean="0"/>
              <a:t>Prednosti mogu biti poništene:</a:t>
            </a:r>
          </a:p>
          <a:p>
            <a:pPr lvl="2"/>
            <a:r>
              <a:rPr lang="sr-Latn-CS" sz="2100" dirty="0" smtClean="0"/>
              <a:t>Nemogućnost postojećeg </a:t>
            </a:r>
            <a:r>
              <a:rPr lang="sr-Latn-CS" sz="2100" u="sng" dirty="0" smtClean="0"/>
              <a:t>informacionog sistema </a:t>
            </a:r>
            <a:r>
              <a:rPr lang="sr-Latn-CS" sz="2100" dirty="0" smtClean="0"/>
              <a:t>da rekonfiguriše tokove informacija i poslovne procese za dovoljno kratko vreme koje je potrebno radi iskorišćavanja potencijala za plasman na tržištu koji se trenutno pojavio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spoljašnjih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Spoljašnji faktori sistema su </a:t>
            </a:r>
          </a:p>
          <a:p>
            <a:pPr lvl="1"/>
            <a:r>
              <a:rPr lang="sr-Latn-CS" sz="2400" dirty="0" smtClean="0"/>
              <a:t>Mogućnosti (šanse), i </a:t>
            </a:r>
          </a:p>
          <a:p>
            <a:pPr lvl="1"/>
            <a:r>
              <a:rPr lang="sr-Latn-CS" sz="2400" dirty="0" smtClean="0"/>
              <a:t>Opasnosti (pretnje).</a:t>
            </a:r>
          </a:p>
          <a:p>
            <a:r>
              <a:rPr lang="sr-Latn-CS" sz="2800" dirty="0" smtClean="0"/>
              <a:t>Postavljaju se dva pitanja:</a:t>
            </a:r>
            <a:endParaRPr lang="en-US" sz="2800" dirty="0" smtClean="0"/>
          </a:p>
          <a:p>
            <a:pPr lvl="1"/>
            <a:r>
              <a:rPr lang="sr-Latn-CS" sz="2400" dirty="0" smtClean="0"/>
              <a:t>Šta su Mogućnosti (šanse) koje stoje pred nama?</a:t>
            </a:r>
            <a:endParaRPr lang="en-US" sz="2400" dirty="0" smtClean="0"/>
          </a:p>
          <a:p>
            <a:pPr lvl="1"/>
            <a:r>
              <a:rPr lang="sr-Latn-CS" sz="2400" dirty="0" smtClean="0"/>
              <a:t>Koje su Opasnosti (pretnje) koje su se nadvile nad nas?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spoljašnjih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953000"/>
            <a:ext cx="8839200" cy="1143000"/>
          </a:xfrm>
        </p:spPr>
        <p:txBody>
          <a:bodyPr/>
          <a:lstStyle/>
          <a:p>
            <a:r>
              <a:rPr lang="sr-Latn-CS" sz="2800" dirty="0" smtClean="0"/>
              <a:t>Isti pristup kao i kod prethodnog nabrajanja (težinski faktori i relacije)</a:t>
            </a:r>
            <a:endParaRPr lang="en-US" sz="2800" dirty="0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2129" name="Object 1"/>
          <p:cNvGraphicFramePr>
            <a:graphicFrameLocks noChangeAspect="1"/>
          </p:cNvGraphicFramePr>
          <p:nvPr/>
        </p:nvGraphicFramePr>
        <p:xfrm>
          <a:off x="1375508" y="1371600"/>
          <a:ext cx="3958492" cy="354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1" name="Visio" r:id="rId4" imgW="2104200" imgH="1876680" progId="Visio.Drawing.11">
                  <p:embed/>
                </p:oleObj>
              </mc:Choice>
              <mc:Fallback>
                <p:oleObj name="Visio" r:id="rId4" imgW="2104200" imgH="187668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08" y="1371600"/>
                        <a:ext cx="3958492" cy="3540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15371</TotalTime>
  <Words>855</Words>
  <Application>Microsoft Office PowerPoint</Application>
  <PresentationFormat>On-screen Show (4:3)</PresentationFormat>
  <Paragraphs>136</Paragraphs>
  <Slides>18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Garamond</vt:lpstr>
      <vt:lpstr>Monotype Corsiva</vt:lpstr>
      <vt:lpstr>Times New Roman</vt:lpstr>
      <vt:lpstr>Wingdings</vt:lpstr>
      <vt:lpstr>templ2</vt:lpstr>
      <vt:lpstr>Visio</vt:lpstr>
      <vt:lpstr>Informacioni sistemi </vt:lpstr>
      <vt:lpstr> Šta je to SWOT analiza?</vt:lpstr>
      <vt:lpstr> Čemu služi i kada se primenjuje?</vt:lpstr>
      <vt:lpstr> Čemu služi i kada se primenjuje?</vt:lpstr>
      <vt:lpstr> Metodologija za SWOT analizu</vt:lpstr>
      <vt:lpstr> Nabrajanje unutrašnjih faktora sistema</vt:lpstr>
      <vt:lpstr> Nabrajanje unutrašnjih faktora sistema</vt:lpstr>
      <vt:lpstr> Nabrajanje spoljašnjih faktora sistema</vt:lpstr>
      <vt:lpstr> Nabrajanje spoljašnjih faktora sistema</vt:lpstr>
      <vt:lpstr> Najčešće greške u 1. i 2. koraku</vt:lpstr>
      <vt:lpstr> Analiza pozicicije po dve koordinate</vt:lpstr>
      <vt:lpstr> Analiza pozicicije po dve koordinate</vt:lpstr>
      <vt:lpstr> Analiza pozicicije po dve koordinate</vt:lpstr>
      <vt:lpstr> Određivanje pozicicije po kvadratima</vt:lpstr>
      <vt:lpstr> Nabrajanje kandidat strategija</vt:lpstr>
      <vt:lpstr> Analiza trenutne strategije</vt:lpstr>
      <vt:lpstr> Analiza kandidat strategije i selekcija jedne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Windows User</cp:lastModifiedBy>
  <cp:revision>390</cp:revision>
  <dcterms:created xsi:type="dcterms:W3CDTF">2004-04-16T09:00:27Z</dcterms:created>
  <dcterms:modified xsi:type="dcterms:W3CDTF">2017-05-22T05:54:43Z</dcterms:modified>
</cp:coreProperties>
</file>