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256" r:id="rId2"/>
    <p:sldId id="315" r:id="rId3"/>
    <p:sldId id="316" r:id="rId4"/>
    <p:sldId id="321" r:id="rId5"/>
    <p:sldId id="317" r:id="rId6"/>
    <p:sldId id="318" r:id="rId7"/>
    <p:sldId id="319" r:id="rId8"/>
    <p:sldId id="320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299" r:id="rId18"/>
    <p:sldId id="330" r:id="rId19"/>
  </p:sldIdLst>
  <p:sldSz cx="9144000" cy="6858000" type="screen4x3"/>
  <p:notesSz cx="7315200" cy="9601200"/>
  <p:defaultTextStyle>
    <a:defPPr>
      <a:defRPr lang="en-US"/>
    </a:defPPr>
    <a:lvl1pPr algn="l" rtl="0" fontAlgn="base">
      <a:lnSpc>
        <a:spcPct val="90000"/>
      </a:lnSpc>
      <a:spcBef>
        <a:spcPct val="20000"/>
      </a:spcBef>
      <a:spcAft>
        <a:spcPct val="0"/>
      </a:spcAft>
      <a:buClr>
        <a:schemeClr val="bg1"/>
      </a:buClr>
      <a:buSzPct val="70000"/>
      <a:buFont typeface="Wingdings" pitchFamily="2" charset="2"/>
      <a:buChar char="l"/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20000"/>
      </a:spcBef>
      <a:spcAft>
        <a:spcPct val="0"/>
      </a:spcAft>
      <a:buClr>
        <a:schemeClr val="bg1"/>
      </a:buClr>
      <a:buSzPct val="70000"/>
      <a:buFont typeface="Wingdings" pitchFamily="2" charset="2"/>
      <a:buChar char="l"/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20000"/>
      </a:spcBef>
      <a:spcAft>
        <a:spcPct val="0"/>
      </a:spcAft>
      <a:buClr>
        <a:schemeClr val="bg1"/>
      </a:buClr>
      <a:buSzPct val="70000"/>
      <a:buFont typeface="Wingdings" pitchFamily="2" charset="2"/>
      <a:buChar char="l"/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20000"/>
      </a:spcBef>
      <a:spcAft>
        <a:spcPct val="0"/>
      </a:spcAft>
      <a:buClr>
        <a:schemeClr val="bg1"/>
      </a:buClr>
      <a:buSzPct val="70000"/>
      <a:buFont typeface="Wingdings" pitchFamily="2" charset="2"/>
      <a:buChar char="l"/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20000"/>
      </a:spcBef>
      <a:spcAft>
        <a:spcPct val="0"/>
      </a:spcAft>
      <a:buClr>
        <a:schemeClr val="bg1"/>
      </a:buClr>
      <a:buSzPct val="70000"/>
      <a:buFont typeface="Wingdings" pitchFamily="2" charset="2"/>
      <a:buChar char="l"/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5F5F5F"/>
    <a:srgbClr val="C0C0C0"/>
    <a:srgbClr val="969696"/>
    <a:srgbClr val="F4F4F4"/>
    <a:srgbClr val="0000FF"/>
    <a:srgbClr val="33CC33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90" autoAdjust="0"/>
    <p:restoredTop sz="94463" autoAdjust="0"/>
  </p:normalViewPr>
  <p:slideViewPr>
    <p:cSldViewPr>
      <p:cViewPr varScale="1">
        <p:scale>
          <a:sx n="109" d="100"/>
          <a:sy n="109" d="100"/>
        </p:scale>
        <p:origin x="154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188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5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5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5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34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5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6FF9617A-41E8-4558-81B3-EA850BA542B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5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5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5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5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34D942AB-0BB0-4C71-8D41-7FC40DA7D06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E1E13-B6B4-4AE3-9683-B3CC613225A7}" type="slidenum">
              <a:rPr lang="en-US"/>
              <a:pPr/>
              <a:t>1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999D48-CF27-45B6-8BC6-0E4391D9E53E}" type="slidenum">
              <a:rPr lang="en-US"/>
              <a:pPr/>
              <a:t>10</a:t>
            </a:fld>
            <a:endParaRPr lang="en-US"/>
          </a:p>
        </p:txBody>
      </p:sp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999D48-CF27-45B6-8BC6-0E4391D9E53E}" type="slidenum">
              <a:rPr lang="en-US"/>
              <a:pPr/>
              <a:t>11</a:t>
            </a:fld>
            <a:endParaRPr lang="en-US"/>
          </a:p>
        </p:txBody>
      </p:sp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999D48-CF27-45B6-8BC6-0E4391D9E53E}" type="slidenum">
              <a:rPr lang="en-US"/>
              <a:pPr/>
              <a:t>12</a:t>
            </a:fld>
            <a:endParaRPr lang="en-US"/>
          </a:p>
        </p:txBody>
      </p:sp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999D48-CF27-45B6-8BC6-0E4391D9E53E}" type="slidenum">
              <a:rPr lang="en-US"/>
              <a:pPr/>
              <a:t>13</a:t>
            </a:fld>
            <a:endParaRPr lang="en-US"/>
          </a:p>
        </p:txBody>
      </p:sp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999D48-CF27-45B6-8BC6-0E4391D9E53E}" type="slidenum">
              <a:rPr lang="en-US"/>
              <a:pPr/>
              <a:t>14</a:t>
            </a:fld>
            <a:endParaRPr lang="en-US"/>
          </a:p>
        </p:txBody>
      </p:sp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999D48-CF27-45B6-8BC6-0E4391D9E53E}" type="slidenum">
              <a:rPr lang="en-US"/>
              <a:pPr/>
              <a:t>15</a:t>
            </a:fld>
            <a:endParaRPr lang="en-US"/>
          </a:p>
        </p:txBody>
      </p:sp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999D48-CF27-45B6-8BC6-0E4391D9E53E}" type="slidenum">
              <a:rPr lang="en-US"/>
              <a:pPr/>
              <a:t>16</a:t>
            </a:fld>
            <a:endParaRPr lang="en-US"/>
          </a:p>
        </p:txBody>
      </p:sp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E9A4E4-B76A-41B9-B548-F4776EC5FE20}" type="slidenum">
              <a:rPr lang="en-US"/>
              <a:pPr/>
              <a:t>17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E9A4E4-B76A-41B9-B548-F4776EC5FE20}" type="slidenum">
              <a:rPr lang="en-US"/>
              <a:pPr/>
              <a:t>18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999D48-CF27-45B6-8BC6-0E4391D9E53E}" type="slidenum">
              <a:rPr lang="en-US"/>
              <a:pPr/>
              <a:t>2</a:t>
            </a:fld>
            <a:endParaRPr lang="en-US"/>
          </a:p>
        </p:txBody>
      </p:sp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999D48-CF27-45B6-8BC6-0E4391D9E53E}" type="slidenum">
              <a:rPr lang="en-US"/>
              <a:pPr/>
              <a:t>3</a:t>
            </a:fld>
            <a:endParaRPr lang="en-US"/>
          </a:p>
        </p:txBody>
      </p:sp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999D48-CF27-45B6-8BC6-0E4391D9E53E}" type="slidenum">
              <a:rPr lang="en-US"/>
              <a:pPr/>
              <a:t>4</a:t>
            </a:fld>
            <a:endParaRPr lang="en-US"/>
          </a:p>
        </p:txBody>
      </p:sp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999D48-CF27-45B6-8BC6-0E4391D9E53E}" type="slidenum">
              <a:rPr lang="en-US"/>
              <a:pPr/>
              <a:t>5</a:t>
            </a:fld>
            <a:endParaRPr lang="en-US"/>
          </a:p>
        </p:txBody>
      </p:sp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999D48-CF27-45B6-8BC6-0E4391D9E53E}" type="slidenum">
              <a:rPr lang="en-US"/>
              <a:pPr/>
              <a:t>6</a:t>
            </a:fld>
            <a:endParaRPr lang="en-US"/>
          </a:p>
        </p:txBody>
      </p:sp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999D48-CF27-45B6-8BC6-0E4391D9E53E}" type="slidenum">
              <a:rPr lang="en-US"/>
              <a:pPr/>
              <a:t>7</a:t>
            </a:fld>
            <a:endParaRPr lang="en-US"/>
          </a:p>
        </p:txBody>
      </p:sp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999D48-CF27-45B6-8BC6-0E4391D9E53E}" type="slidenum">
              <a:rPr lang="en-US"/>
              <a:pPr/>
              <a:t>8</a:t>
            </a:fld>
            <a:endParaRPr lang="en-US"/>
          </a:p>
        </p:txBody>
      </p:sp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999D48-CF27-45B6-8BC6-0E4391D9E53E}" type="slidenum">
              <a:rPr lang="en-US"/>
              <a:pPr/>
              <a:t>9</a:t>
            </a:fld>
            <a:endParaRPr lang="en-US"/>
          </a:p>
        </p:txBody>
      </p:sp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086600" y="609600"/>
            <a:ext cx="0" cy="4953000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084887" cy="2133600"/>
          </a:xfrm>
        </p:spPr>
        <p:txBody>
          <a:bodyPr anchor="b"/>
          <a:lstStyle>
            <a:lvl1pPr algn="ctr">
              <a:defRPr sz="5400">
                <a:latin typeface="Monotype Corsiva" pitchFamily="66" charset="0"/>
              </a:defRPr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5627687" cy="2362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4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bg2"/>
                </a:solidFill>
              </a:defRPr>
            </a:lvl1pPr>
          </a:lstStyle>
          <a:p>
            <a:endParaRPr lang="sr-Latn-CS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" y="6248400"/>
            <a:ext cx="7239000" cy="457200"/>
          </a:xfrm>
        </p:spPr>
        <p:txBody>
          <a:bodyPr/>
          <a:lstStyle>
            <a:lvl1pPr algn="ctr">
              <a:defRPr>
                <a:latin typeface="Monotype Corsiva" pitchFamily="66" charset="0"/>
              </a:defRPr>
            </a:lvl1pPr>
          </a:lstStyle>
          <a:p>
            <a:endParaRPr lang="sr-Latn-C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7AC232D-09A1-428B-9174-81AAF7BA16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152400" y="2209800"/>
            <a:ext cx="883920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3CC5335-CBFE-4493-9536-8D2A777D64F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28600"/>
            <a:ext cx="22098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28600"/>
            <a:ext cx="64770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3C135DB-96A5-4A3C-A39D-0D066180680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76200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371600"/>
            <a:ext cx="43434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3434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52400" y="6400800"/>
            <a:ext cx="71628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391400" y="6400800"/>
            <a:ext cx="1600200" cy="304800"/>
          </a:xfrm>
        </p:spPr>
        <p:txBody>
          <a:bodyPr/>
          <a:lstStyle>
            <a:lvl1pPr>
              <a:defRPr/>
            </a:lvl1pPr>
          </a:lstStyle>
          <a:p>
            <a:fld id="{9A6130E4-80D2-4CDE-9C82-41E842B3A96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662BBCB-8660-4E61-BD3E-F915D646DA6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177362-04EA-4513-91A3-CBB41EFCE29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371600"/>
            <a:ext cx="43434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3434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D6193AE-239C-4C07-AF25-D25B22F97C7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6D729D-9795-499C-BC22-E816590BF12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D85CD15-1D02-44A0-BB9A-9903E886C5C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4A13129-17D7-413A-8AE5-58787F4AED3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F2BABE-ADF3-4D6F-8336-1314AC6222D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9B5199-1C5D-46C1-85C8-69B9D5D61D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228600"/>
            <a:ext cx="7620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371600"/>
            <a:ext cx="8839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400800"/>
            <a:ext cx="716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600">
                <a:solidFill>
                  <a:srgbClr val="0A0575"/>
                </a:solidFill>
              </a:defRPr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400800"/>
            <a:ext cx="160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bg2"/>
                </a:solidFill>
              </a:defRPr>
            </a:lvl1pPr>
          </a:lstStyle>
          <a:p>
            <a:fld id="{3A2EA1F1-D4F7-4C13-A32D-A3B6F167E7E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38" name="Line 42"/>
          <p:cNvSpPr>
            <a:spLocks noChangeShapeType="1"/>
          </p:cNvSpPr>
          <p:nvPr/>
        </p:nvSpPr>
        <p:spPr bwMode="auto">
          <a:xfrm>
            <a:off x="152400" y="1295400"/>
            <a:ext cx="88392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49" name="Group 53"/>
          <p:cNvGrpSpPr>
            <a:grpSpLocks/>
          </p:cNvGrpSpPr>
          <p:nvPr userDrawn="1"/>
        </p:nvGrpSpPr>
        <p:grpSpPr bwMode="auto">
          <a:xfrm>
            <a:off x="7772400" y="304800"/>
            <a:ext cx="1295400" cy="1143000"/>
            <a:chOff x="4656" y="96"/>
            <a:chExt cx="768" cy="630"/>
          </a:xfrm>
        </p:grpSpPr>
        <p:pic>
          <p:nvPicPr>
            <p:cNvPr id="4150" name="Picture 54" descr="znak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4800" y="96"/>
              <a:ext cx="496" cy="528"/>
            </a:xfrm>
            <a:prstGeom prst="rect">
              <a:avLst/>
            </a:prstGeom>
            <a:noFill/>
          </p:spPr>
        </p:pic>
        <p:sp>
          <p:nvSpPr>
            <p:cNvPr id="4151" name="WordArt 55"/>
            <p:cNvSpPr>
              <a:spLocks noChangeArrowheads="1" noChangeShapeType="1" noTextEdit="1"/>
            </p:cNvSpPr>
            <p:nvPr/>
          </p:nvSpPr>
          <p:spPr bwMode="auto">
            <a:xfrm>
              <a:off x="4656" y="96"/>
              <a:ext cx="768" cy="630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1341427"/>
                </a:avLst>
              </a:prstTxWarp>
            </a:bodyPr>
            <a:lstStyle/>
            <a:p>
              <a:pPr algn="ctr"/>
              <a:r>
                <a:rPr lang="en-US" sz="6000" b="1" kern="10">
                  <a:ln w="9525">
                    <a:noFill/>
                    <a:round/>
                    <a:headEnd/>
                    <a:tailEnd/>
                  </a:ln>
                  <a:solidFill>
                    <a:srgbClr val="777777"/>
                  </a:solidFill>
                  <a:latin typeface="Monotype Corsiva"/>
                </a:rPr>
                <a:t>Faculty of Electronic Engineering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/>
  <p:timing>
    <p:tnLst>
      <p:par>
        <p:cTn id="1" dur="indefinite" restart="never" nodeType="tmRoot"/>
      </p:par>
    </p:tnLst>
  </p:timing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9pPr>
    </p:titleStyle>
    <p:bodyStyle>
      <a:lvl1pPr marL="342900" indent="-342900" algn="l" rtl="0" fontAlgn="base">
        <a:spcBef>
          <a:spcPct val="100000"/>
        </a:spcBef>
        <a:spcAft>
          <a:spcPct val="0"/>
        </a:spcAft>
        <a:buClr>
          <a:srgbClr val="4D4D4D"/>
        </a:buClr>
        <a:buSzPct val="70000"/>
        <a:buFont typeface="Wingdings" pitchFamily="2" charset="2"/>
        <a:buChar char="l"/>
        <a:defRPr sz="3200" b="1">
          <a:solidFill>
            <a:schemeClr val="tx2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60000"/>
        </a:spcBef>
        <a:spcAft>
          <a:spcPct val="0"/>
        </a:spcAft>
        <a:buClr>
          <a:srgbClr val="777777"/>
        </a:buClr>
        <a:buSzPct val="70000"/>
        <a:buFont typeface="Wingdings" pitchFamily="2" charset="2"/>
        <a:buChar char="v"/>
        <a:defRPr sz="2800" b="1" i="1">
          <a:solidFill>
            <a:schemeClr val="tx1"/>
          </a:solidFill>
          <a:latin typeface="+mj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rgbClr val="969696"/>
        </a:buClr>
        <a:buSzPct val="70000"/>
        <a:buFont typeface="Wingdings" pitchFamily="2" charset="2"/>
        <a:buChar char="Ø"/>
        <a:defRPr sz="2500">
          <a:solidFill>
            <a:schemeClr val="tx1"/>
          </a:solidFill>
          <a:latin typeface="+mj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rgbClr val="B2B2B2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j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rgbClr val="C0C0C0"/>
        </a:buClr>
        <a:buSzPct val="80000"/>
        <a:buFont typeface="Wingdings" pitchFamily="2" charset="2"/>
        <a:buChar char="s"/>
        <a:defRPr sz="2100">
          <a:solidFill>
            <a:schemeClr val="tx1"/>
          </a:solidFill>
          <a:latin typeface="+mj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rgbClr val="C0C0C0"/>
        </a:buClr>
        <a:buSzPct val="80000"/>
        <a:buFont typeface="Wingdings" pitchFamily="2" charset="2"/>
        <a:buChar char="s"/>
        <a:defRPr sz="2100">
          <a:solidFill>
            <a:schemeClr val="tx1"/>
          </a:solidFill>
          <a:latin typeface="+mj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rgbClr val="C0C0C0"/>
        </a:buClr>
        <a:buSzPct val="80000"/>
        <a:buFont typeface="Wingdings" pitchFamily="2" charset="2"/>
        <a:buChar char="s"/>
        <a:defRPr sz="2100">
          <a:solidFill>
            <a:schemeClr val="tx1"/>
          </a:solidFill>
          <a:latin typeface="+mj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rgbClr val="C0C0C0"/>
        </a:buClr>
        <a:buSzPct val="80000"/>
        <a:buFont typeface="Wingdings" pitchFamily="2" charset="2"/>
        <a:buChar char="s"/>
        <a:defRPr sz="2100">
          <a:solidFill>
            <a:schemeClr val="tx1"/>
          </a:solidFill>
          <a:latin typeface="+mj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rgbClr val="C0C0C0"/>
        </a:buClr>
        <a:buSzPct val="80000"/>
        <a:buFont typeface="Wingdings" pitchFamily="2" charset="2"/>
        <a:buChar char="s"/>
        <a:defRPr sz="2100">
          <a:solidFill>
            <a:schemeClr val="tx1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today.java.net/pub/au/384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today.java.net/pub/au/384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today.java.net/pub/au/384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today.java.net/pub/au/384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066800"/>
            <a:ext cx="6553200" cy="914400"/>
          </a:xfrm>
        </p:spPr>
        <p:txBody>
          <a:bodyPr/>
          <a:lstStyle/>
          <a:p>
            <a:r>
              <a:rPr lang="sr-Latn-CS" sz="4000" dirty="0">
                <a:solidFill>
                  <a:srgbClr val="CC0000"/>
                </a:solidFill>
              </a:rPr>
              <a:t>Informacioni sistemi</a:t>
            </a:r>
            <a:r>
              <a:rPr lang="sr-Latn-CS" sz="4000" dirty="0"/>
              <a:t>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2438400"/>
            <a:ext cx="6324600" cy="3200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sr-Latn-CS" sz="2800" dirty="0" smtClean="0"/>
              <a:t>Servisna Magistrala Preduzeća</a:t>
            </a:r>
            <a:endParaRPr lang="sr-Latn-CS" sz="2800" dirty="0"/>
          </a:p>
          <a:p>
            <a:pPr>
              <a:lnSpc>
                <a:spcPct val="80000"/>
              </a:lnSpc>
            </a:pPr>
            <a:endParaRPr lang="sr-Latn-CS" sz="2800" dirty="0"/>
          </a:p>
          <a:p>
            <a:pPr>
              <a:lnSpc>
                <a:spcPct val="80000"/>
              </a:lnSpc>
              <a:spcAft>
                <a:spcPct val="50000"/>
              </a:spcAft>
            </a:pPr>
            <a:r>
              <a:rPr lang="sr-Latn-CS" sz="2000" b="0" dirty="0"/>
              <a:t>Prof. Dr Milorad Tošić</a:t>
            </a:r>
          </a:p>
          <a:p>
            <a:pPr>
              <a:lnSpc>
                <a:spcPct val="60000"/>
              </a:lnSpc>
              <a:spcBef>
                <a:spcPct val="60000"/>
              </a:spcBef>
            </a:pPr>
            <a:r>
              <a:rPr lang="sr-Latn-CS" sz="2000" dirty="0"/>
              <a:t>Katedra za Računarstvo,</a:t>
            </a:r>
          </a:p>
          <a:p>
            <a:pPr>
              <a:lnSpc>
                <a:spcPct val="60000"/>
              </a:lnSpc>
              <a:spcBef>
                <a:spcPct val="60000"/>
              </a:spcBef>
            </a:pPr>
            <a:r>
              <a:rPr lang="sr-Latn-CS" sz="2000" dirty="0"/>
              <a:t>Elektronski fakultet, Univerzitet u Nišu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3500" dirty="0"/>
              <a:t> </a:t>
            </a:r>
            <a:r>
              <a:rPr lang="sr-Latn-CS" sz="3600" b="1" i="1" dirty="0" smtClean="0"/>
              <a:t>ESB komponente</a:t>
            </a:r>
            <a:endParaRPr lang="sr-Latn-CS" sz="3500" b="1" dirty="0"/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8305800" cy="9906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sr-Latn-CS" sz="2800" dirty="0" smtClean="0"/>
              <a:t>Mesto spajanja za HTTP protokol</a:t>
            </a:r>
            <a:br>
              <a:rPr lang="sr-Latn-CS" sz="2800" dirty="0" smtClean="0"/>
            </a:br>
            <a:r>
              <a:rPr lang="sr-Latn-CS" sz="2800" dirty="0" smtClean="0"/>
              <a:t>(HTTP Endpoint)</a:t>
            </a:r>
          </a:p>
        </p:txBody>
      </p:sp>
      <p:pic>
        <p:nvPicPr>
          <p:cNvPr id="4792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286000"/>
            <a:ext cx="344805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09600" y="5943600"/>
            <a:ext cx="7010400" cy="288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CS" sz="1400" b="1" dirty="0" smtClean="0"/>
              <a:t>Enterprise </a:t>
            </a:r>
            <a:r>
              <a:rPr lang="en-US" sz="1400" b="1" dirty="0" smtClean="0"/>
              <a:t>Service </a:t>
            </a:r>
            <a:r>
              <a:rPr lang="sr-Latn-CS" sz="1400" b="1" dirty="0" smtClean="0"/>
              <a:t>Bus, </a:t>
            </a:r>
            <a:r>
              <a:rPr lang="en-US" sz="1400" dirty="0" smtClean="0"/>
              <a:t>by </a:t>
            </a:r>
            <a:r>
              <a:rPr lang="sr-Latn-CS" sz="1400" dirty="0" smtClean="0"/>
              <a:t>David Chappell</a:t>
            </a:r>
            <a:endParaRPr lang="en-US" sz="14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2781300"/>
            <a:ext cx="419100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3500" dirty="0"/>
              <a:t> </a:t>
            </a:r>
            <a:r>
              <a:rPr lang="sr-Latn-CS" sz="3600" b="1" i="1" dirty="0" smtClean="0"/>
              <a:t>ESB komponente</a:t>
            </a:r>
            <a:endParaRPr lang="sr-Latn-CS" sz="3500" b="1" dirty="0"/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8305800" cy="9906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sr-Latn-CS" sz="2800" dirty="0" smtClean="0"/>
              <a:t>JCA adapter</a:t>
            </a:r>
          </a:p>
        </p:txBody>
      </p:sp>
      <p:pic>
        <p:nvPicPr>
          <p:cNvPr id="4802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905000"/>
            <a:ext cx="4271962" cy="3747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09600" y="5943600"/>
            <a:ext cx="7010400" cy="288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CS" sz="1400" b="1" dirty="0" smtClean="0"/>
              <a:t>Enterprise </a:t>
            </a:r>
            <a:r>
              <a:rPr lang="en-US" sz="1400" b="1" dirty="0" smtClean="0"/>
              <a:t>Service </a:t>
            </a:r>
            <a:r>
              <a:rPr lang="sr-Latn-CS" sz="1400" b="1" dirty="0" smtClean="0"/>
              <a:t>Bus, </a:t>
            </a:r>
            <a:r>
              <a:rPr lang="en-US" sz="1400" dirty="0" smtClean="0"/>
              <a:t>by </a:t>
            </a:r>
            <a:r>
              <a:rPr lang="sr-Latn-CS" sz="1400" dirty="0" smtClean="0"/>
              <a:t>David Chappell</a:t>
            </a:r>
            <a:endParaRPr lang="en-US" sz="14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2781300"/>
            <a:ext cx="419100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4576762" y="1442636"/>
            <a:ext cx="3859390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J2EE Connector Architecture (JCA)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3500" dirty="0"/>
              <a:t> </a:t>
            </a:r>
            <a:r>
              <a:rPr lang="sr-Latn-CS" sz="3600" b="1" i="1" dirty="0" smtClean="0"/>
              <a:t>Sonic ESB</a:t>
            </a:r>
            <a:endParaRPr lang="sr-Latn-CS" sz="35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6188844"/>
            <a:ext cx="7010400" cy="288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CS" sz="1400" b="1" dirty="0" smtClean="0"/>
              <a:t>Enterprise </a:t>
            </a:r>
            <a:r>
              <a:rPr lang="en-US" sz="1400" b="1" dirty="0" smtClean="0"/>
              <a:t>Service </a:t>
            </a:r>
            <a:r>
              <a:rPr lang="sr-Latn-CS" sz="1400" b="1" dirty="0" smtClean="0"/>
              <a:t>Bus, </a:t>
            </a:r>
            <a:r>
              <a:rPr lang="en-US" sz="1400" dirty="0" smtClean="0"/>
              <a:t>by </a:t>
            </a:r>
            <a:r>
              <a:rPr lang="sr-Latn-CS" sz="1400" dirty="0" smtClean="0"/>
              <a:t>David Chappell</a:t>
            </a:r>
            <a:endParaRPr lang="en-US" sz="1400" dirty="0"/>
          </a:p>
        </p:txBody>
      </p:sp>
      <p:pic>
        <p:nvPicPr>
          <p:cNvPr id="4812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990600"/>
            <a:ext cx="6230691" cy="5183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3500" dirty="0"/>
              <a:t> </a:t>
            </a:r>
            <a:r>
              <a:rPr lang="sr-Latn-CS" sz="3600" b="1" i="1" dirty="0" smtClean="0"/>
              <a:t>Okruženje za invokaciju i menadžment</a:t>
            </a:r>
            <a:endParaRPr lang="sr-Latn-CS" sz="35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6188844"/>
            <a:ext cx="7010400" cy="288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CS" sz="1400" b="1" dirty="0" smtClean="0"/>
              <a:t>ESB Integration Patterns, </a:t>
            </a:r>
            <a:r>
              <a:rPr lang="en-US" sz="1400" dirty="0" smtClean="0"/>
              <a:t>by </a:t>
            </a:r>
            <a:r>
              <a:rPr lang="sr-Latn-CS" sz="1400" dirty="0" smtClean="0"/>
              <a:t>SZS-CON Media Inc.</a:t>
            </a:r>
            <a:endParaRPr lang="en-US" sz="1400" dirty="0"/>
          </a:p>
        </p:txBody>
      </p:sp>
      <p:pic>
        <p:nvPicPr>
          <p:cNvPr id="4823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600200"/>
            <a:ext cx="8334375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3500" dirty="0"/>
              <a:t> </a:t>
            </a:r>
            <a:r>
              <a:rPr lang="sr-Latn-CS" sz="3600" b="1" i="1" dirty="0" smtClean="0"/>
              <a:t>Okruženje za invokaciju i menadžment</a:t>
            </a:r>
            <a:endParaRPr lang="sr-Latn-CS" sz="35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6188844"/>
            <a:ext cx="7010400" cy="288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CS" sz="1400" b="1" dirty="0" smtClean="0"/>
              <a:t>ESB Integration Patterns, </a:t>
            </a:r>
            <a:r>
              <a:rPr lang="en-US" sz="1400" dirty="0" smtClean="0"/>
              <a:t>by </a:t>
            </a:r>
            <a:r>
              <a:rPr lang="sr-Latn-CS" sz="1400" dirty="0" smtClean="0"/>
              <a:t>SZS-CON Media Inc.</a:t>
            </a:r>
            <a:endParaRPr lang="en-US" sz="1400" dirty="0"/>
          </a:p>
        </p:txBody>
      </p:sp>
      <p:pic>
        <p:nvPicPr>
          <p:cNvPr id="4833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371600"/>
            <a:ext cx="8334375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3500" dirty="0"/>
              <a:t> </a:t>
            </a:r>
            <a:r>
              <a:rPr lang="sr-Latn-CS" sz="3600" b="1" i="1" dirty="0" smtClean="0"/>
              <a:t>Koncept rutiranja u ESB</a:t>
            </a:r>
            <a:endParaRPr lang="sr-Latn-CS" sz="35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6188844"/>
            <a:ext cx="7010400" cy="288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CS" sz="1400" b="1" dirty="0" smtClean="0"/>
              <a:t>ESB Integration Patterns, </a:t>
            </a:r>
            <a:r>
              <a:rPr lang="en-US" sz="1400" dirty="0" smtClean="0"/>
              <a:t>by </a:t>
            </a:r>
            <a:r>
              <a:rPr lang="sr-Latn-CS" sz="1400" dirty="0" smtClean="0"/>
              <a:t>SZS-CON Media Inc.</a:t>
            </a:r>
            <a:endParaRPr lang="en-US" sz="1400" dirty="0"/>
          </a:p>
        </p:txBody>
      </p:sp>
      <p:pic>
        <p:nvPicPr>
          <p:cNvPr id="4843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4813" y="1481138"/>
            <a:ext cx="8334375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3500" dirty="0"/>
              <a:t> </a:t>
            </a:r>
            <a:r>
              <a:rPr lang="sr-Latn-CS" sz="3600" b="1" i="1" dirty="0" smtClean="0"/>
              <a:t>VETRO obarazac u ESB</a:t>
            </a:r>
            <a:endParaRPr lang="sr-Latn-CS" sz="35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6188844"/>
            <a:ext cx="7010400" cy="288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CS" sz="1400" b="1" dirty="0" smtClean="0"/>
              <a:t>ESB Integration Patterns, </a:t>
            </a:r>
            <a:r>
              <a:rPr lang="en-US" sz="1400" dirty="0" smtClean="0"/>
              <a:t>by </a:t>
            </a:r>
            <a:r>
              <a:rPr lang="sr-Latn-CS" sz="1400" dirty="0" smtClean="0"/>
              <a:t>SZS-CON Media Inc.</a:t>
            </a:r>
            <a:endParaRPr lang="en-US" sz="1400" dirty="0"/>
          </a:p>
        </p:txBody>
      </p:sp>
      <p:pic>
        <p:nvPicPr>
          <p:cNvPr id="4853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4813" y="1776413"/>
            <a:ext cx="8334375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Servisima</a:t>
            </a:r>
            <a:r>
              <a:rPr lang="en-US" dirty="0" smtClean="0"/>
              <a:t> </a:t>
            </a:r>
            <a:r>
              <a:rPr lang="en-US" dirty="0" err="1" smtClean="0"/>
              <a:t>Orijentisana</a:t>
            </a:r>
            <a:r>
              <a:rPr lang="en-US" dirty="0" smtClean="0"/>
              <a:t> </a:t>
            </a:r>
            <a:r>
              <a:rPr lang="en-US" dirty="0" err="1" smtClean="0"/>
              <a:t>Arhitektura</a:t>
            </a:r>
            <a:endParaRPr lang="sr-Latn-C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371600"/>
            <a:ext cx="8382000" cy="4854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81000" y="6266968"/>
            <a:ext cx="822960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USING OPEN-SOURCE SOA IN AN ENTERPRISE DEPLOYMENT</a:t>
            </a:r>
            <a:r>
              <a:rPr lang="sr-Latn-CS" sz="1200" b="1" dirty="0" smtClean="0"/>
              <a:t>,</a:t>
            </a:r>
            <a:r>
              <a:rPr lang="sr-Latn-CS" sz="1400" dirty="0" smtClean="0"/>
              <a:t> </a:t>
            </a:r>
            <a:r>
              <a:rPr lang="en-US" sz="1400" dirty="0" smtClean="0"/>
              <a:t>White Paper, 2009, by Sun Microsystems Inc.</a:t>
            </a:r>
            <a:endParaRPr 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/>
              <a:t>Aktivnosti na predavanjima</a:t>
            </a:r>
          </a:p>
        </p:txBody>
      </p:sp>
      <p:sp>
        <p:nvSpPr>
          <p:cNvPr id="376835" name="Rectangle 3"/>
          <p:cNvSpPr>
            <a:spLocks noChangeArrowheads="1"/>
          </p:cNvSpPr>
          <p:nvPr/>
        </p:nvSpPr>
        <p:spPr bwMode="auto">
          <a:xfrm>
            <a:off x="152400" y="1371600"/>
            <a:ext cx="8839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30000"/>
              </a:spcBef>
              <a:buClr>
                <a:srgbClr val="4D4D4D"/>
              </a:buClr>
              <a:buFont typeface="Wingdings" pitchFamily="2" charset="2"/>
              <a:buNone/>
            </a:pPr>
            <a:r>
              <a:rPr lang="sr-Latn-CS" sz="1600">
                <a:solidFill>
                  <a:schemeClr val="tx2"/>
                </a:solidFill>
                <a:latin typeface="Arial" charset="0"/>
              </a:rPr>
              <a:t>Strana </a:t>
            </a:r>
            <a:r>
              <a:rPr lang="sr-Latn-CS" sz="1600">
                <a:solidFill>
                  <a:schemeClr val="tx2"/>
                </a:solidFill>
              </a:rPr>
              <a:t>http://infosys3.elfak.ni.ac.yu/nastava/Wiki.jsp?page=</a:t>
            </a:r>
            <a:r>
              <a:rPr lang="sr-Latn-CS" sz="1600">
                <a:solidFill>
                  <a:schemeClr val="tx2"/>
                </a:solidFill>
                <a:latin typeface="Arial" charset="0"/>
              </a:rPr>
              <a:t>ISNP_PredavanjaStudentiZadaci0809</a:t>
            </a:r>
            <a:r>
              <a:rPr lang="sr-Latn-CS" sz="1600" b="1">
                <a:solidFill>
                  <a:schemeClr val="tx2"/>
                </a:solidFill>
                <a:latin typeface="Arial" charset="0"/>
              </a:rPr>
              <a:t> </a:t>
            </a:r>
            <a:endParaRPr lang="sr-Latn-CS" sz="1600" b="1">
              <a:solidFill>
                <a:schemeClr val="tx2"/>
              </a:solidFill>
            </a:endParaRPr>
          </a:p>
          <a:p>
            <a:pPr marL="742950" lvl="1" indent="-285750">
              <a:lnSpc>
                <a:spcPct val="100000"/>
              </a:lnSpc>
              <a:spcBef>
                <a:spcPct val="30000"/>
              </a:spcBef>
              <a:buClr>
                <a:srgbClr val="777777"/>
              </a:buClr>
              <a:buFont typeface="Wingdings" pitchFamily="2" charset="2"/>
              <a:buChar char="v"/>
            </a:pPr>
            <a:r>
              <a:rPr lang="sr-Latn-CS"/>
              <a:t>Pregled aktivnosti studenata do sada: problemi i planovi</a:t>
            </a:r>
          </a:p>
          <a:p>
            <a:pPr marL="742950" lvl="1" indent="-285750">
              <a:lnSpc>
                <a:spcPct val="100000"/>
              </a:lnSpc>
              <a:spcBef>
                <a:spcPct val="30000"/>
              </a:spcBef>
              <a:buClr>
                <a:srgbClr val="777777"/>
              </a:buClr>
              <a:buFont typeface="Wingdings" pitchFamily="2" charset="2"/>
              <a:buChar char="v"/>
            </a:pPr>
            <a:r>
              <a:rPr lang="sr-Latn-CS"/>
              <a:t>Planiranje studentskih prezentacija</a:t>
            </a:r>
          </a:p>
          <a:p>
            <a:pPr marL="742950" lvl="1" indent="-285750">
              <a:lnSpc>
                <a:spcPct val="100000"/>
              </a:lnSpc>
              <a:spcBef>
                <a:spcPct val="30000"/>
              </a:spcBef>
              <a:buClr>
                <a:srgbClr val="777777"/>
              </a:buClr>
              <a:buFont typeface="Wingdings" pitchFamily="2" charset="2"/>
              <a:buChar char="v"/>
            </a:pPr>
            <a:endParaRPr lang="sr-Latn-CS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3500" dirty="0"/>
              <a:t> </a:t>
            </a:r>
            <a:r>
              <a:rPr lang="sr-Latn-CS" sz="3600" b="1" i="1" dirty="0" smtClean="0"/>
              <a:t>Servisna Magistrala Preduzeća</a:t>
            </a:r>
            <a:endParaRPr lang="sr-Latn-CS" sz="3500" b="1" dirty="0"/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8763000" cy="51054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sr-Latn-CS" sz="2800" dirty="0" smtClean="0"/>
              <a:t>ESB – Enterprise Service Bus</a:t>
            </a:r>
          </a:p>
          <a:p>
            <a:pPr marL="609600" indent="-609600">
              <a:lnSpc>
                <a:spcPct val="90000"/>
              </a:lnSpc>
            </a:pPr>
            <a:r>
              <a:rPr lang="sr-Latn-CS" sz="2800" dirty="0" smtClean="0"/>
              <a:t>Tehnološki zahtev</a:t>
            </a:r>
          </a:p>
          <a:p>
            <a:pPr marL="958850" lvl="1" indent="-609600">
              <a:lnSpc>
                <a:spcPct val="90000"/>
              </a:lnSpc>
            </a:pPr>
            <a:r>
              <a:rPr lang="sr-Latn-CS" sz="2400" dirty="0" smtClean="0"/>
              <a:t>Ostvariti opštu integraciju aplikacija u organizaciji i tokova informacija izvan organizacije</a:t>
            </a:r>
          </a:p>
          <a:p>
            <a:pPr marL="609600" indent="-609600">
              <a:lnSpc>
                <a:spcPct val="90000"/>
              </a:lnSpc>
            </a:pPr>
            <a:r>
              <a:rPr lang="sr-Latn-CS" sz="2800" dirty="0" smtClean="0"/>
              <a:t>Poslovni zahtev</a:t>
            </a:r>
          </a:p>
          <a:p>
            <a:pPr marL="958850" lvl="1" indent="-609600">
              <a:lnSpc>
                <a:spcPct val="90000"/>
              </a:lnSpc>
            </a:pPr>
            <a:r>
              <a:rPr lang="sr-Latn-CS" sz="2400" dirty="0" smtClean="0"/>
              <a:t>“Organizacija bez granica”</a:t>
            </a:r>
          </a:p>
          <a:p>
            <a:pPr marL="958850" lvl="1" indent="-609600">
              <a:lnSpc>
                <a:spcPct val="90000"/>
              </a:lnSpc>
            </a:pPr>
            <a:r>
              <a:rPr lang="sr-Latn-CS" sz="2400" dirty="0" smtClean="0"/>
              <a:t>“Integrisani pristup integrisanim informacijama”</a:t>
            </a:r>
          </a:p>
          <a:p>
            <a:pPr marL="958850" lvl="1" indent="-609600">
              <a:lnSpc>
                <a:spcPct val="90000"/>
              </a:lnSpc>
            </a:pPr>
            <a:r>
              <a:rPr lang="sr-Latn-CS" sz="2400" dirty="0" smtClean="0"/>
              <a:t>“Otvorena kompanija”</a:t>
            </a:r>
          </a:p>
          <a:p>
            <a:pPr marL="958850" lvl="1" indent="-609600">
              <a:lnSpc>
                <a:spcPct val="90000"/>
              </a:lnSpc>
            </a:pPr>
            <a:r>
              <a:rPr lang="sr-Latn-CS" sz="2400" dirty="0" smtClean="0"/>
              <a:t>“Proširena kompanija”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3500" dirty="0"/>
              <a:t> </a:t>
            </a:r>
            <a:r>
              <a:rPr lang="sr-Latn-CS" sz="3600" b="1" i="1" dirty="0" smtClean="0"/>
              <a:t>Servisna Magistrala Preduzeća</a:t>
            </a:r>
            <a:endParaRPr lang="sr-Latn-CS" sz="3500" b="1" dirty="0"/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8763000" cy="51054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sr-Latn-CS" sz="2800" dirty="0" smtClean="0"/>
              <a:t>ESB – Enterprise Service Bus</a:t>
            </a:r>
          </a:p>
          <a:p>
            <a:pPr marL="958850" lvl="1" indent="-609600">
              <a:lnSpc>
                <a:spcPct val="90000"/>
              </a:lnSpc>
            </a:pPr>
            <a:r>
              <a:rPr lang="sr-Latn-CS" sz="2400" dirty="0" smtClean="0"/>
              <a:t>Implementaciona osnova za </a:t>
            </a:r>
          </a:p>
          <a:p>
            <a:pPr marL="1254125" lvl="2" indent="-609600">
              <a:lnSpc>
                <a:spcPct val="90000"/>
              </a:lnSpc>
            </a:pPr>
            <a:r>
              <a:rPr lang="sr-Latn-CS" sz="2100" dirty="0" smtClean="0"/>
              <a:t>slabo spregnute, </a:t>
            </a:r>
          </a:p>
          <a:p>
            <a:pPr marL="1254125" lvl="2" indent="-609600">
              <a:lnSpc>
                <a:spcPct val="90000"/>
              </a:lnSpc>
            </a:pPr>
            <a:r>
              <a:rPr lang="sr-Latn-CS" sz="2100" dirty="0" smtClean="0"/>
              <a:t>dogadjajima-vodjene</a:t>
            </a:r>
          </a:p>
          <a:p>
            <a:pPr marL="1254125" lvl="2" indent="-609600">
              <a:lnSpc>
                <a:spcPct val="90000"/>
              </a:lnSpc>
            </a:pPr>
            <a:r>
              <a:rPr lang="sr-Latn-CS" sz="2100" dirty="0" smtClean="0"/>
              <a:t>SOA</a:t>
            </a:r>
          </a:p>
          <a:p>
            <a:pPr marL="958850" lvl="1" indent="-609600">
              <a:lnSpc>
                <a:spcPct val="90000"/>
              </a:lnSpc>
            </a:pPr>
            <a:r>
              <a:rPr lang="sr-Latn-CS" sz="2400" dirty="0" smtClean="0"/>
              <a:t>Obezbedjuje distribuiranu okolinu za odredišta do kojih se rutiraju poruke preko multi-protoklarne magistrale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305800" cy="990600"/>
          </a:xfrm>
        </p:spPr>
        <p:txBody>
          <a:bodyPr/>
          <a:lstStyle/>
          <a:p>
            <a:r>
              <a:rPr lang="sr-Latn-CS" sz="3200" dirty="0"/>
              <a:t> </a:t>
            </a:r>
            <a:r>
              <a:rPr lang="sr-Latn-CS" sz="3200" b="1" i="1" dirty="0" smtClean="0"/>
              <a:t>Servisna Magistrala Preduzeća: Koncept</a:t>
            </a:r>
            <a:endParaRPr lang="sr-Latn-CS" sz="3200" b="1" dirty="0"/>
          </a:p>
        </p:txBody>
      </p:sp>
      <p:pic>
        <p:nvPicPr>
          <p:cNvPr id="4771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371600"/>
            <a:ext cx="8618949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3500" dirty="0"/>
              <a:t> </a:t>
            </a:r>
            <a:r>
              <a:rPr lang="sr-Latn-CS" sz="3600" b="1" i="1" dirty="0" smtClean="0"/>
              <a:t>Servisna Magistrala Preduzeća</a:t>
            </a:r>
            <a:endParaRPr lang="sr-Latn-CS" sz="3500" b="1" dirty="0"/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8763000" cy="8382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sr-Latn-CS" sz="2800" dirty="0" smtClean="0"/>
              <a:t>Centralizovana “hub-and-spoke” arhitektura</a:t>
            </a:r>
          </a:p>
        </p:txBody>
      </p:sp>
      <p:pic>
        <p:nvPicPr>
          <p:cNvPr id="4741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2286000"/>
            <a:ext cx="4455846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09600" y="5943600"/>
            <a:ext cx="7010400" cy="288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Service Provisioning Through ESB</a:t>
            </a:r>
            <a:r>
              <a:rPr lang="sr-Latn-CS" sz="1400" b="1" dirty="0" smtClean="0"/>
              <a:t>, </a:t>
            </a:r>
            <a:r>
              <a:rPr lang="en-US" sz="1400" dirty="0" smtClean="0"/>
              <a:t>by </a:t>
            </a:r>
            <a:r>
              <a:rPr lang="en-US" sz="1400" dirty="0" err="1" smtClean="0">
                <a:hlinkClick r:id="rId4"/>
              </a:rPr>
              <a:t>Binildas</a:t>
            </a:r>
            <a:r>
              <a:rPr lang="en-US" sz="1400" dirty="0" smtClean="0">
                <a:hlinkClick r:id="rId4"/>
              </a:rPr>
              <a:t> </a:t>
            </a:r>
            <a:r>
              <a:rPr lang="en-US" sz="1400" dirty="0" err="1" smtClean="0">
                <a:hlinkClick r:id="rId4"/>
              </a:rPr>
              <a:t>Christudas</a:t>
            </a:r>
            <a:endParaRPr 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3500" dirty="0"/>
              <a:t> </a:t>
            </a:r>
            <a:r>
              <a:rPr lang="sr-Latn-CS" sz="3600" b="1" i="1" dirty="0" smtClean="0"/>
              <a:t>Servisna Magistrala Preduzeća</a:t>
            </a:r>
            <a:endParaRPr lang="sr-Latn-CS" sz="3500" b="1" dirty="0"/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3886200" cy="42672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sr-Latn-CS" sz="2800" dirty="0" smtClean="0"/>
              <a:t>ESB arhitektura</a:t>
            </a:r>
          </a:p>
          <a:p>
            <a:pPr marL="958850" lvl="1" indent="-609600">
              <a:lnSpc>
                <a:spcPct val="90000"/>
              </a:lnSpc>
            </a:pPr>
            <a:r>
              <a:rPr lang="sr-Latn-CS" sz="2400" dirty="0" smtClean="0"/>
              <a:t>Okuplja nezavisne aplikacije u federaciju</a:t>
            </a:r>
          </a:p>
          <a:p>
            <a:pPr marL="958850" lvl="1" indent="-609600">
              <a:lnSpc>
                <a:spcPct val="90000"/>
              </a:lnSpc>
            </a:pPr>
            <a:r>
              <a:rPr lang="sr-Latn-CS" sz="2400" dirty="0" smtClean="0"/>
              <a:t>Aplikaciona i integraciona logika su razdvojene</a:t>
            </a:r>
          </a:p>
          <a:p>
            <a:pPr marL="958850" lvl="1" indent="-609600">
              <a:lnSpc>
                <a:spcPct val="90000"/>
              </a:lnSpc>
            </a:pPr>
            <a:r>
              <a:rPr lang="sr-Latn-CS" sz="2400" dirty="0" smtClean="0"/>
              <a:t>Apstraktni pogled na tačke integracije</a:t>
            </a:r>
          </a:p>
          <a:p>
            <a:pPr marL="958850" lvl="1" indent="-609600">
              <a:lnSpc>
                <a:spcPct val="90000"/>
              </a:lnSpc>
            </a:pPr>
            <a:r>
              <a:rPr lang="sr-Latn-CS" sz="2400" dirty="0" smtClean="0"/>
              <a:t>Podržava SOA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5943600"/>
            <a:ext cx="7010400" cy="288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Service Provisioning Through ESB</a:t>
            </a:r>
            <a:r>
              <a:rPr lang="sr-Latn-CS" sz="1400" b="1" dirty="0" smtClean="0"/>
              <a:t>, </a:t>
            </a:r>
            <a:r>
              <a:rPr lang="en-US" sz="1400" dirty="0" smtClean="0"/>
              <a:t>by </a:t>
            </a:r>
            <a:r>
              <a:rPr lang="en-US" sz="1400" dirty="0" err="1" smtClean="0">
                <a:hlinkClick r:id="rId3"/>
              </a:rPr>
              <a:t>Binildas</a:t>
            </a:r>
            <a:r>
              <a:rPr lang="en-US" sz="1400" dirty="0" smtClean="0">
                <a:hlinkClick r:id="rId3"/>
              </a:rPr>
              <a:t> </a:t>
            </a:r>
            <a:r>
              <a:rPr lang="en-US" sz="1400" dirty="0" err="1" smtClean="0">
                <a:hlinkClick r:id="rId3"/>
              </a:rPr>
              <a:t>Christudas</a:t>
            </a:r>
            <a:endParaRPr lang="en-US" sz="1400" dirty="0"/>
          </a:p>
        </p:txBody>
      </p:sp>
      <p:pic>
        <p:nvPicPr>
          <p:cNvPr id="47513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38600" y="1524000"/>
            <a:ext cx="4800600" cy="3079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3500" dirty="0"/>
              <a:t> </a:t>
            </a:r>
            <a:r>
              <a:rPr lang="sr-Latn-CS" sz="3600" b="1" i="1" dirty="0" smtClean="0"/>
              <a:t>ESB primer</a:t>
            </a:r>
            <a:endParaRPr lang="sr-Latn-CS" sz="3500" b="1" dirty="0"/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8305800" cy="42672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sr-Latn-CS" sz="2800" dirty="0" smtClean="0"/>
              <a:t>Telekom kompanija prodaje VOIP servise</a:t>
            </a:r>
          </a:p>
          <a:p>
            <a:pPr marL="609600" indent="-609600">
              <a:lnSpc>
                <a:spcPct val="90000"/>
              </a:lnSpc>
            </a:pPr>
            <a:r>
              <a:rPr lang="sr-Latn-CS" sz="2800" dirty="0" smtClean="0"/>
              <a:t>Svaka narudžbina zahteva:</a:t>
            </a:r>
          </a:p>
          <a:p>
            <a:pPr marL="958850" lvl="1" indent="-609600">
              <a:lnSpc>
                <a:spcPct val="90000"/>
              </a:lnSpc>
            </a:pPr>
            <a:r>
              <a:rPr lang="sr-Latn-CS" sz="2400" dirty="0" smtClean="0"/>
              <a:t>Validacija adrese</a:t>
            </a:r>
          </a:p>
          <a:p>
            <a:pPr marL="958850" lvl="1" indent="-609600">
              <a:lnSpc>
                <a:spcPct val="90000"/>
              </a:lnSpc>
            </a:pPr>
            <a:r>
              <a:rPr lang="sr-Latn-CS" sz="2400" dirty="0" smtClean="0"/>
              <a:t>Validacija kreditne kartice, i</a:t>
            </a:r>
          </a:p>
          <a:p>
            <a:pPr marL="958850" lvl="1" indent="-609600">
              <a:lnSpc>
                <a:spcPct val="90000"/>
              </a:lnSpc>
            </a:pPr>
            <a:r>
              <a:rPr lang="sr-Latn-CS" sz="2400" dirty="0" smtClean="0"/>
              <a:t>Validacija predistorije u banci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5943600"/>
            <a:ext cx="7010400" cy="288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Service Provisioning Through ESB</a:t>
            </a:r>
            <a:r>
              <a:rPr lang="sr-Latn-CS" sz="1400" b="1" dirty="0" smtClean="0"/>
              <a:t>, </a:t>
            </a:r>
            <a:r>
              <a:rPr lang="en-US" sz="1400" dirty="0" smtClean="0"/>
              <a:t>by </a:t>
            </a:r>
            <a:r>
              <a:rPr lang="en-US" sz="1400" dirty="0" err="1" smtClean="0">
                <a:hlinkClick r:id="rId3"/>
              </a:rPr>
              <a:t>Binildas</a:t>
            </a:r>
            <a:r>
              <a:rPr lang="en-US" sz="1400" dirty="0" smtClean="0">
                <a:hlinkClick r:id="rId3"/>
              </a:rPr>
              <a:t> </a:t>
            </a:r>
            <a:r>
              <a:rPr lang="en-US" sz="1400" dirty="0" err="1" smtClean="0">
                <a:hlinkClick r:id="rId3"/>
              </a:rPr>
              <a:t>Christudas</a:t>
            </a:r>
            <a:endParaRPr 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3500" dirty="0"/>
              <a:t> </a:t>
            </a:r>
            <a:r>
              <a:rPr lang="sr-Latn-CS" sz="3600" b="1" i="1" dirty="0" smtClean="0"/>
              <a:t>ESB primer</a:t>
            </a:r>
            <a:endParaRPr lang="sr-Latn-CS" sz="35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5943600"/>
            <a:ext cx="7010400" cy="288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Service Provisioning Through ESB</a:t>
            </a:r>
            <a:r>
              <a:rPr lang="sr-Latn-CS" sz="1400" b="1" dirty="0" smtClean="0"/>
              <a:t>, </a:t>
            </a:r>
            <a:r>
              <a:rPr lang="en-US" sz="1400" dirty="0" smtClean="0"/>
              <a:t>by </a:t>
            </a:r>
            <a:r>
              <a:rPr lang="en-US" sz="1400" dirty="0" err="1" smtClean="0">
                <a:hlinkClick r:id="rId3"/>
              </a:rPr>
              <a:t>Binildas</a:t>
            </a:r>
            <a:r>
              <a:rPr lang="en-US" sz="1400" dirty="0" smtClean="0">
                <a:hlinkClick r:id="rId3"/>
              </a:rPr>
              <a:t> </a:t>
            </a:r>
            <a:r>
              <a:rPr lang="en-US" sz="1400" dirty="0" err="1" smtClean="0">
                <a:hlinkClick r:id="rId3"/>
              </a:rPr>
              <a:t>Christudas</a:t>
            </a:r>
            <a:endParaRPr lang="en-US" sz="1400" dirty="0"/>
          </a:p>
        </p:txBody>
      </p:sp>
      <p:pic>
        <p:nvPicPr>
          <p:cNvPr id="47616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14588" y="895350"/>
            <a:ext cx="4314825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6324600" y="990600"/>
            <a:ext cx="2051448" cy="344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9250" lvl="1">
              <a:buNone/>
            </a:pPr>
            <a:r>
              <a:rPr lang="sr-Latn-CS" dirty="0"/>
              <a:t>Validacija adrese</a:t>
            </a:r>
          </a:p>
        </p:txBody>
      </p:sp>
      <p:sp>
        <p:nvSpPr>
          <p:cNvPr id="7" name="Rectangle 6"/>
          <p:cNvSpPr/>
          <p:nvPr/>
        </p:nvSpPr>
        <p:spPr>
          <a:xfrm>
            <a:off x="6324599" y="1541881"/>
            <a:ext cx="2209801" cy="593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9250" lvl="1">
              <a:buNone/>
            </a:pPr>
            <a:r>
              <a:rPr lang="sr-Latn-CS" dirty="0"/>
              <a:t>Validacija </a:t>
            </a:r>
            <a:r>
              <a:rPr lang="en-US" dirty="0" err="1" smtClean="0"/>
              <a:t>kreditne</a:t>
            </a:r>
            <a:r>
              <a:rPr lang="en-US" dirty="0" smtClean="0"/>
              <a:t> </a:t>
            </a:r>
            <a:r>
              <a:rPr lang="en-US" dirty="0" err="1" smtClean="0"/>
              <a:t>kartice</a:t>
            </a:r>
            <a:endParaRPr lang="sr-Latn-CS" dirty="0"/>
          </a:p>
        </p:txBody>
      </p:sp>
      <p:sp>
        <p:nvSpPr>
          <p:cNvPr id="8" name="Rectangle 7"/>
          <p:cNvSpPr/>
          <p:nvPr/>
        </p:nvSpPr>
        <p:spPr>
          <a:xfrm>
            <a:off x="6345114" y="3742740"/>
            <a:ext cx="2494086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9250" lvl="1">
              <a:buNone/>
            </a:pPr>
            <a:r>
              <a:rPr lang="sr-Latn-CS" dirty="0"/>
              <a:t>Validacija </a:t>
            </a:r>
            <a:r>
              <a:rPr lang="en-US" dirty="0" err="1" smtClean="0"/>
              <a:t>predistorije</a:t>
            </a:r>
            <a:r>
              <a:rPr lang="en-US" dirty="0" smtClean="0"/>
              <a:t> u </a:t>
            </a:r>
            <a:r>
              <a:rPr lang="en-US" dirty="0" err="1" smtClean="0"/>
              <a:t>banci</a:t>
            </a:r>
            <a:endParaRPr lang="sr-Latn-C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3500" dirty="0"/>
              <a:t> </a:t>
            </a:r>
            <a:r>
              <a:rPr lang="sr-Latn-CS" sz="3600" b="1" i="1" dirty="0" smtClean="0"/>
              <a:t>ESB komponente</a:t>
            </a:r>
            <a:endParaRPr lang="sr-Latn-CS" sz="3500" b="1" dirty="0"/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8305800" cy="9906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sr-Latn-CS" sz="2800" dirty="0" smtClean="0"/>
              <a:t>Apstrak</a:t>
            </a:r>
            <a:r>
              <a:rPr lang="en-US" sz="2800" dirty="0" smtClean="0"/>
              <a:t>t</a:t>
            </a:r>
            <a:r>
              <a:rPr lang="sr-Latn-CS" sz="2800" dirty="0" smtClean="0"/>
              <a:t>no mesto spajanja </a:t>
            </a:r>
            <a:br>
              <a:rPr lang="sr-Latn-CS" sz="2800" dirty="0" smtClean="0"/>
            </a:br>
            <a:r>
              <a:rPr lang="sr-Latn-CS" sz="2800" dirty="0" smtClean="0"/>
              <a:t>(Generic Endpoint)</a:t>
            </a:r>
          </a:p>
        </p:txBody>
      </p:sp>
      <p:pic>
        <p:nvPicPr>
          <p:cNvPr id="4782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2209800"/>
            <a:ext cx="556260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09600" y="5943600"/>
            <a:ext cx="7010400" cy="288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CS" sz="1400" b="1" dirty="0" smtClean="0"/>
              <a:t>Enterprise </a:t>
            </a:r>
            <a:r>
              <a:rPr lang="en-US" sz="1400" b="1" dirty="0" smtClean="0"/>
              <a:t>Service </a:t>
            </a:r>
            <a:r>
              <a:rPr lang="sr-Latn-CS" sz="1400" b="1" dirty="0" smtClean="0"/>
              <a:t>Bus, </a:t>
            </a:r>
            <a:r>
              <a:rPr lang="en-US" sz="1400" dirty="0" smtClean="0"/>
              <a:t>by </a:t>
            </a:r>
            <a:r>
              <a:rPr lang="sr-Latn-CS" sz="1400" dirty="0" smtClean="0"/>
              <a:t>David Chappell</a:t>
            </a:r>
            <a:endParaRPr 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2">
  <a:themeElements>
    <a:clrScheme name="temp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templ2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4F4F4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bg1"/>
          </a:buClr>
          <a:buSzPct val="70000"/>
          <a:buFont typeface="Wingdings" pitchFamily="2" charset="2"/>
          <a:buChar char="l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4F4F4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bg1"/>
          </a:buClr>
          <a:buSzPct val="70000"/>
          <a:buFont typeface="Wingdings" pitchFamily="2" charset="2"/>
          <a:buChar char="l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temp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templ2</Template>
  <TotalTime>15466</TotalTime>
  <Words>492</Words>
  <Application>Microsoft Office PowerPoint</Application>
  <PresentationFormat>On-screen Show (4:3)</PresentationFormat>
  <Paragraphs>106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Garamond</vt:lpstr>
      <vt:lpstr>Monotype Corsiva</vt:lpstr>
      <vt:lpstr>Wingdings</vt:lpstr>
      <vt:lpstr>templ2</vt:lpstr>
      <vt:lpstr>Informacioni sistemi </vt:lpstr>
      <vt:lpstr> Servisna Magistrala Preduzeća</vt:lpstr>
      <vt:lpstr> Servisna Magistrala Preduzeća</vt:lpstr>
      <vt:lpstr> Servisna Magistrala Preduzeća: Koncept</vt:lpstr>
      <vt:lpstr> Servisna Magistrala Preduzeća</vt:lpstr>
      <vt:lpstr> Servisna Magistrala Preduzeća</vt:lpstr>
      <vt:lpstr> ESB primer</vt:lpstr>
      <vt:lpstr> ESB primer</vt:lpstr>
      <vt:lpstr> ESB komponente</vt:lpstr>
      <vt:lpstr> ESB komponente</vt:lpstr>
      <vt:lpstr> ESB komponente</vt:lpstr>
      <vt:lpstr> Sonic ESB</vt:lpstr>
      <vt:lpstr> Okruženje za invokaciju i menadžment</vt:lpstr>
      <vt:lpstr> Okruženje za invokaciju i menadžment</vt:lpstr>
      <vt:lpstr> Koncept rutiranja u ESB</vt:lpstr>
      <vt:lpstr> VETRO obarazac u ESB</vt:lpstr>
      <vt:lpstr>Servisima Orijentisana Arhitektura</vt:lpstr>
      <vt:lpstr>Aktivnosti na predavanjima</vt:lpstr>
    </vt:vector>
  </TitlesOfParts>
  <Company>Elektronski fakultet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Informacioni sistemi</dc:title>
  <dc:creator>Milorad Tosic</dc:creator>
  <cp:lastModifiedBy>Windows User</cp:lastModifiedBy>
  <cp:revision>412</cp:revision>
  <dcterms:created xsi:type="dcterms:W3CDTF">2004-04-16T09:00:27Z</dcterms:created>
  <dcterms:modified xsi:type="dcterms:W3CDTF">2017-05-22T05:48:25Z</dcterms:modified>
</cp:coreProperties>
</file>