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handoutMasterIdLst>
    <p:handoutMasterId r:id="rId30"/>
  </p:handoutMasterIdLst>
  <p:sldIdLst>
    <p:sldId id="256" r:id="rId2"/>
    <p:sldId id="299" r:id="rId3"/>
    <p:sldId id="349" r:id="rId4"/>
    <p:sldId id="356" r:id="rId5"/>
    <p:sldId id="345" r:id="rId6"/>
    <p:sldId id="357" r:id="rId7"/>
    <p:sldId id="342" r:id="rId8"/>
    <p:sldId id="352" r:id="rId9"/>
    <p:sldId id="353" r:id="rId10"/>
    <p:sldId id="362" r:id="rId11"/>
    <p:sldId id="351" r:id="rId12"/>
    <p:sldId id="343" r:id="rId13"/>
    <p:sldId id="344" r:id="rId14"/>
    <p:sldId id="355" r:id="rId15"/>
    <p:sldId id="354" r:id="rId16"/>
    <p:sldId id="364" r:id="rId17"/>
    <p:sldId id="358" r:id="rId18"/>
    <p:sldId id="359" r:id="rId19"/>
    <p:sldId id="360" r:id="rId20"/>
    <p:sldId id="361" r:id="rId21"/>
    <p:sldId id="363" r:id="rId22"/>
    <p:sldId id="331" r:id="rId23"/>
    <p:sldId id="346" r:id="rId24"/>
    <p:sldId id="347" r:id="rId25"/>
    <p:sldId id="348" r:id="rId26"/>
    <p:sldId id="350" r:id="rId27"/>
    <p:sldId id="365" r:id="rId28"/>
  </p:sldIdLst>
  <p:sldSz cx="9144000" cy="6858000" type="screen4x3"/>
  <p:notesSz cx="7315200" cy="9601200"/>
  <p:defaultTextStyle>
    <a:defPPr>
      <a:defRPr lang="en-US"/>
    </a:defPPr>
    <a:lvl1pPr algn="l" rtl="0" fontAlgn="base">
      <a:lnSpc>
        <a:spcPct val="90000"/>
      </a:lnSpc>
      <a:spcBef>
        <a:spcPct val="20000"/>
      </a:spcBef>
      <a:spcAft>
        <a:spcPct val="0"/>
      </a:spcAft>
      <a:buClr>
        <a:schemeClr val="bg1"/>
      </a:buClr>
      <a:buSzPct val="70000"/>
      <a:buFont typeface="Wingdings" pitchFamily="2" charset="2"/>
      <a:buChar char="l"/>
      <a:defRPr kern="1200">
        <a:solidFill>
          <a:schemeClr val="tx1"/>
        </a:solidFill>
        <a:latin typeface="Garamond" pitchFamily="18" charset="0"/>
        <a:ea typeface="+mn-ea"/>
        <a:cs typeface="+mn-cs"/>
      </a:defRPr>
    </a:lvl1pPr>
    <a:lvl2pPr marL="457200" algn="l" rtl="0" fontAlgn="base">
      <a:lnSpc>
        <a:spcPct val="90000"/>
      </a:lnSpc>
      <a:spcBef>
        <a:spcPct val="20000"/>
      </a:spcBef>
      <a:spcAft>
        <a:spcPct val="0"/>
      </a:spcAft>
      <a:buClr>
        <a:schemeClr val="bg1"/>
      </a:buClr>
      <a:buSzPct val="70000"/>
      <a:buFont typeface="Wingdings" pitchFamily="2" charset="2"/>
      <a:buChar char="l"/>
      <a:defRPr kern="1200">
        <a:solidFill>
          <a:schemeClr val="tx1"/>
        </a:solidFill>
        <a:latin typeface="Garamond" pitchFamily="18" charset="0"/>
        <a:ea typeface="+mn-ea"/>
        <a:cs typeface="+mn-cs"/>
      </a:defRPr>
    </a:lvl2pPr>
    <a:lvl3pPr marL="914400" algn="l" rtl="0" fontAlgn="base">
      <a:lnSpc>
        <a:spcPct val="90000"/>
      </a:lnSpc>
      <a:spcBef>
        <a:spcPct val="20000"/>
      </a:spcBef>
      <a:spcAft>
        <a:spcPct val="0"/>
      </a:spcAft>
      <a:buClr>
        <a:schemeClr val="bg1"/>
      </a:buClr>
      <a:buSzPct val="70000"/>
      <a:buFont typeface="Wingdings" pitchFamily="2" charset="2"/>
      <a:buChar char="l"/>
      <a:defRPr kern="1200">
        <a:solidFill>
          <a:schemeClr val="tx1"/>
        </a:solidFill>
        <a:latin typeface="Garamond" pitchFamily="18" charset="0"/>
        <a:ea typeface="+mn-ea"/>
        <a:cs typeface="+mn-cs"/>
      </a:defRPr>
    </a:lvl3pPr>
    <a:lvl4pPr marL="1371600" algn="l" rtl="0" fontAlgn="base">
      <a:lnSpc>
        <a:spcPct val="90000"/>
      </a:lnSpc>
      <a:spcBef>
        <a:spcPct val="20000"/>
      </a:spcBef>
      <a:spcAft>
        <a:spcPct val="0"/>
      </a:spcAft>
      <a:buClr>
        <a:schemeClr val="bg1"/>
      </a:buClr>
      <a:buSzPct val="70000"/>
      <a:buFont typeface="Wingdings" pitchFamily="2" charset="2"/>
      <a:buChar char="l"/>
      <a:defRPr kern="1200">
        <a:solidFill>
          <a:schemeClr val="tx1"/>
        </a:solidFill>
        <a:latin typeface="Garamond" pitchFamily="18" charset="0"/>
        <a:ea typeface="+mn-ea"/>
        <a:cs typeface="+mn-cs"/>
      </a:defRPr>
    </a:lvl4pPr>
    <a:lvl5pPr marL="1828800" algn="l" rtl="0" fontAlgn="base">
      <a:lnSpc>
        <a:spcPct val="90000"/>
      </a:lnSpc>
      <a:spcBef>
        <a:spcPct val="20000"/>
      </a:spcBef>
      <a:spcAft>
        <a:spcPct val="0"/>
      </a:spcAft>
      <a:buClr>
        <a:schemeClr val="bg1"/>
      </a:buClr>
      <a:buSzPct val="70000"/>
      <a:buFont typeface="Wingdings" pitchFamily="2" charset="2"/>
      <a:buChar char="l"/>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00FF"/>
    <a:srgbClr val="5F5F5F"/>
    <a:srgbClr val="C0C0C0"/>
    <a:srgbClr val="969696"/>
    <a:srgbClr val="F4F4F4"/>
    <a:srgbClr val="33CC33"/>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6" autoAdjust="0"/>
    <p:restoredTop sz="94463" autoAdjust="0"/>
  </p:normalViewPr>
  <p:slideViewPr>
    <p:cSldViewPr>
      <p:cViewPr varScale="1">
        <p:scale>
          <a:sx n="109" d="100"/>
          <a:sy n="109" d="100"/>
        </p:scale>
        <p:origin x="15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188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5200">
              <a:lnSpc>
                <a:spcPct val="100000"/>
              </a:lnSpc>
              <a:spcBef>
                <a:spcPct val="0"/>
              </a:spcBef>
              <a:buClrTx/>
              <a:buSzTx/>
              <a:buFontTx/>
              <a:buNone/>
              <a:defRPr sz="1200">
                <a:latin typeface="Arial" charset="0"/>
              </a:defRPr>
            </a:lvl1pPr>
          </a:lstStyle>
          <a:p>
            <a:endParaRPr lang="en-US"/>
          </a:p>
        </p:txBody>
      </p:sp>
      <p:sp>
        <p:nvSpPr>
          <p:cNvPr id="10342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5200">
              <a:lnSpc>
                <a:spcPct val="100000"/>
              </a:lnSpc>
              <a:spcBef>
                <a:spcPct val="0"/>
              </a:spcBef>
              <a:buClrTx/>
              <a:buSzTx/>
              <a:buFontTx/>
              <a:buNone/>
              <a:defRPr sz="1200">
                <a:latin typeface="Arial" charset="0"/>
              </a:defRPr>
            </a:lvl1pPr>
          </a:lstStyle>
          <a:p>
            <a:endParaRPr lang="en-US"/>
          </a:p>
        </p:txBody>
      </p:sp>
      <p:sp>
        <p:nvSpPr>
          <p:cNvPr id="10342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5200">
              <a:lnSpc>
                <a:spcPct val="100000"/>
              </a:lnSpc>
              <a:spcBef>
                <a:spcPct val="0"/>
              </a:spcBef>
              <a:buClrTx/>
              <a:buSzTx/>
              <a:buFontTx/>
              <a:buNone/>
              <a:defRPr sz="1200">
                <a:latin typeface="Arial" charset="0"/>
              </a:defRPr>
            </a:lvl1pPr>
          </a:lstStyle>
          <a:p>
            <a:endParaRPr lang="en-US"/>
          </a:p>
        </p:txBody>
      </p:sp>
      <p:sp>
        <p:nvSpPr>
          <p:cNvPr id="10342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5200">
              <a:lnSpc>
                <a:spcPct val="100000"/>
              </a:lnSpc>
              <a:spcBef>
                <a:spcPct val="0"/>
              </a:spcBef>
              <a:buClrTx/>
              <a:buSzTx/>
              <a:buFontTx/>
              <a:buNone/>
              <a:defRPr sz="1200">
                <a:latin typeface="Arial" charset="0"/>
              </a:defRPr>
            </a:lvl1pPr>
          </a:lstStyle>
          <a:p>
            <a:fld id="{6FF9617A-41E8-4558-81B3-EA850BA542B2}" type="slidenum">
              <a:rPr lang="en-US"/>
              <a:pPr/>
              <a:t>‹#›</a:t>
            </a:fld>
            <a:endParaRPr lang="en-US"/>
          </a:p>
        </p:txBody>
      </p:sp>
    </p:spTree>
    <p:extLst>
      <p:ext uri="{BB962C8B-B14F-4D97-AF65-F5344CB8AC3E}">
        <p14:creationId xmlns:p14="http://schemas.microsoft.com/office/powerpoint/2010/main" val="898751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5200">
              <a:lnSpc>
                <a:spcPct val="100000"/>
              </a:lnSpc>
              <a:spcBef>
                <a:spcPct val="0"/>
              </a:spcBef>
              <a:buClrTx/>
              <a:buSzTx/>
              <a:buFontTx/>
              <a:buNone/>
              <a:defRPr sz="1200">
                <a:latin typeface="Arial" charset="0"/>
              </a:defRPr>
            </a:lvl1pPr>
          </a:lstStyle>
          <a:p>
            <a:endParaRPr lang="en-US"/>
          </a:p>
        </p:txBody>
      </p:sp>
      <p:sp>
        <p:nvSpPr>
          <p:cNvPr id="3584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5200">
              <a:lnSpc>
                <a:spcPct val="100000"/>
              </a:lnSpc>
              <a:spcBef>
                <a:spcPct val="0"/>
              </a:spcBef>
              <a:buClrTx/>
              <a:buSzTx/>
              <a:buFontTx/>
              <a:buNone/>
              <a:defRPr sz="1200">
                <a:latin typeface="Arial" charset="0"/>
              </a:defRPr>
            </a:lvl1pPr>
          </a:lstStyle>
          <a:p>
            <a:endParaRPr lang="en-US"/>
          </a:p>
        </p:txBody>
      </p:sp>
      <p:sp>
        <p:nvSpPr>
          <p:cNvPr id="3584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84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5200">
              <a:lnSpc>
                <a:spcPct val="100000"/>
              </a:lnSpc>
              <a:spcBef>
                <a:spcPct val="0"/>
              </a:spcBef>
              <a:buClrTx/>
              <a:buSzTx/>
              <a:buFontTx/>
              <a:buNone/>
              <a:defRPr sz="1200">
                <a:latin typeface="Arial" charset="0"/>
              </a:defRPr>
            </a:lvl1pPr>
          </a:lstStyle>
          <a:p>
            <a:endParaRPr lang="en-US"/>
          </a:p>
        </p:txBody>
      </p:sp>
      <p:sp>
        <p:nvSpPr>
          <p:cNvPr id="3584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5200">
              <a:lnSpc>
                <a:spcPct val="100000"/>
              </a:lnSpc>
              <a:spcBef>
                <a:spcPct val="0"/>
              </a:spcBef>
              <a:buClrTx/>
              <a:buSzTx/>
              <a:buFontTx/>
              <a:buNone/>
              <a:defRPr sz="1200">
                <a:latin typeface="Arial" charset="0"/>
              </a:defRPr>
            </a:lvl1pPr>
          </a:lstStyle>
          <a:p>
            <a:fld id="{34D942AB-0BB0-4C71-8D41-7FC40DA7D067}" type="slidenum">
              <a:rPr lang="en-US"/>
              <a:pPr/>
              <a:t>‹#›</a:t>
            </a:fld>
            <a:endParaRPr lang="en-US"/>
          </a:p>
        </p:txBody>
      </p:sp>
    </p:spTree>
    <p:extLst>
      <p:ext uri="{BB962C8B-B14F-4D97-AF65-F5344CB8AC3E}">
        <p14:creationId xmlns:p14="http://schemas.microsoft.com/office/powerpoint/2010/main" val="19574389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E1E13-B6B4-4AE3-9683-B3CC613225A7}" type="slidenum">
              <a:rPr lang="en-US"/>
              <a:pPr/>
              <a:t>1</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3693213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12</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3959178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13</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232129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14</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3860430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15</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754841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16</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707788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17</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219080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18</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277528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19</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2718611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20</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4279407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21</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2299638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611438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22</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122251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23</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3487916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24</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2189191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25</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3862780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26</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1479949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27</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25862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3</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3104614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4</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2466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7</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3894062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8</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2634466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9</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928638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10</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45618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11</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1342041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Line 2"/>
          <p:cNvSpPr>
            <a:spLocks noChangeShapeType="1"/>
          </p:cNvSpPr>
          <p:nvPr/>
        </p:nvSpPr>
        <p:spPr bwMode="auto">
          <a:xfrm>
            <a:off x="7086600" y="609600"/>
            <a:ext cx="0" cy="4953000"/>
          </a:xfrm>
          <a:prstGeom prst="line">
            <a:avLst/>
          </a:prstGeom>
          <a:noFill/>
          <a:ln w="25400">
            <a:solidFill>
              <a:srgbClr val="969696"/>
            </a:solidFill>
            <a:round/>
            <a:headEnd/>
            <a:tailEnd/>
          </a:ln>
          <a:effectLst/>
        </p:spPr>
        <p:txBody>
          <a:bodyPr/>
          <a:lstStyle/>
          <a:p>
            <a:endParaRPr lang="en-US"/>
          </a:p>
        </p:txBody>
      </p:sp>
      <p:sp>
        <p:nvSpPr>
          <p:cNvPr id="5123" name="Rectangle 3"/>
          <p:cNvSpPr>
            <a:spLocks noGrp="1" noChangeArrowheads="1"/>
          </p:cNvSpPr>
          <p:nvPr>
            <p:ph type="ctrTitle"/>
          </p:nvPr>
        </p:nvSpPr>
        <p:spPr>
          <a:xfrm>
            <a:off x="315913" y="466725"/>
            <a:ext cx="6084887" cy="2133600"/>
          </a:xfrm>
        </p:spPr>
        <p:txBody>
          <a:bodyPr anchor="b"/>
          <a:lstStyle>
            <a:lvl1pPr algn="ctr">
              <a:defRPr sz="5400">
                <a:latin typeface="Monotype Corsiva" pitchFamily="66" charset="0"/>
              </a:defRPr>
            </a:lvl1pPr>
          </a:lstStyle>
          <a:p>
            <a:r>
              <a:rPr lang="en-US" altLang="en-US"/>
              <a:t>Click to edit Master title style</a:t>
            </a:r>
          </a:p>
        </p:txBody>
      </p:sp>
      <p:sp>
        <p:nvSpPr>
          <p:cNvPr id="5124" name="Rectangle 4"/>
          <p:cNvSpPr>
            <a:spLocks noGrp="1" noChangeArrowheads="1"/>
          </p:cNvSpPr>
          <p:nvPr>
            <p:ph type="subTitle" idx="1"/>
          </p:nvPr>
        </p:nvSpPr>
        <p:spPr>
          <a:xfrm>
            <a:off x="849313" y="3049588"/>
            <a:ext cx="5627687" cy="2362200"/>
          </a:xfrm>
        </p:spPr>
        <p:txBody>
          <a:bodyPr/>
          <a:lstStyle>
            <a:lvl1pPr marL="0" indent="0" algn="ctr">
              <a:buFont typeface="Wingdings" pitchFamily="2" charset="2"/>
              <a:buNone/>
              <a:defRPr sz="3400"/>
            </a:lvl1pPr>
          </a:lstStyle>
          <a:p>
            <a:r>
              <a:rPr lang="en-US" altLang="en-US"/>
              <a:t>Click to edit Master subtitle style</a:t>
            </a:r>
          </a:p>
        </p:txBody>
      </p:sp>
      <p:sp>
        <p:nvSpPr>
          <p:cNvPr id="5125" name="Rectangle 5"/>
          <p:cNvSpPr>
            <a:spLocks noGrp="1" noChangeArrowheads="1"/>
          </p:cNvSpPr>
          <p:nvPr>
            <p:ph type="dt" sz="half" idx="2"/>
          </p:nvPr>
        </p:nvSpPr>
        <p:spPr bwMode="auto">
          <a:xfrm>
            <a:off x="457200" y="6248400"/>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200">
                <a:solidFill>
                  <a:schemeClr val="bg2"/>
                </a:solidFill>
              </a:defRPr>
            </a:lvl1pPr>
          </a:lstStyle>
          <a:p>
            <a:endParaRPr lang="sr-Latn-CS" altLang="en-US"/>
          </a:p>
        </p:txBody>
      </p:sp>
      <p:sp>
        <p:nvSpPr>
          <p:cNvPr id="5126" name="Rectangle 6"/>
          <p:cNvSpPr>
            <a:spLocks noGrp="1" noChangeArrowheads="1"/>
          </p:cNvSpPr>
          <p:nvPr>
            <p:ph type="ftr" sz="quarter" idx="3"/>
          </p:nvPr>
        </p:nvSpPr>
        <p:spPr>
          <a:xfrm>
            <a:off x="457200" y="6248400"/>
            <a:ext cx="7239000" cy="457200"/>
          </a:xfrm>
        </p:spPr>
        <p:txBody>
          <a:bodyPr/>
          <a:lstStyle>
            <a:lvl1pPr algn="ctr">
              <a:defRPr>
                <a:latin typeface="Monotype Corsiva" pitchFamily="66" charset="0"/>
              </a:defRPr>
            </a:lvl1pPr>
          </a:lstStyle>
          <a:p>
            <a:endParaRPr lang="sr-Latn-CS" altLang="en-US"/>
          </a:p>
        </p:txBody>
      </p:sp>
      <p:sp>
        <p:nvSpPr>
          <p:cNvPr id="5127" name="Rectangle 7"/>
          <p:cNvSpPr>
            <a:spLocks noGrp="1" noChangeArrowheads="1"/>
          </p:cNvSpPr>
          <p:nvPr>
            <p:ph type="sldNum" sz="quarter" idx="4"/>
          </p:nvPr>
        </p:nvSpPr>
        <p:spPr>
          <a:xfrm>
            <a:off x="6553200" y="6248400"/>
            <a:ext cx="2133600" cy="457200"/>
          </a:xfrm>
        </p:spPr>
        <p:txBody>
          <a:bodyPr/>
          <a:lstStyle>
            <a:lvl1pPr>
              <a:defRPr/>
            </a:lvl1pPr>
          </a:lstStyle>
          <a:p>
            <a:fld id="{A7AC232D-09A1-428B-9174-81AAF7BA16D1}" type="slidenum">
              <a:rPr lang="en-US" altLang="en-US"/>
              <a:pPr/>
              <a:t>‹#›</a:t>
            </a:fld>
            <a:endParaRPr lang="en-US" altLang="en-US"/>
          </a:p>
        </p:txBody>
      </p:sp>
      <p:sp>
        <p:nvSpPr>
          <p:cNvPr id="5160" name="Line 40"/>
          <p:cNvSpPr>
            <a:spLocks noChangeShapeType="1"/>
          </p:cNvSpPr>
          <p:nvPr/>
        </p:nvSpPr>
        <p:spPr bwMode="auto">
          <a:xfrm>
            <a:off x="152400" y="2209800"/>
            <a:ext cx="8839200" cy="0"/>
          </a:xfrm>
          <a:prstGeom prst="line">
            <a:avLst/>
          </a:prstGeom>
          <a:noFill/>
          <a:ln w="25400">
            <a:solidFill>
              <a:schemeClr val="bg2"/>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Prof. Dr Milorad Tosic                                   Informacioni sistemi</a:t>
            </a:r>
          </a:p>
        </p:txBody>
      </p:sp>
      <p:sp>
        <p:nvSpPr>
          <p:cNvPr id="5" name="Slide Number Placeholder 4"/>
          <p:cNvSpPr>
            <a:spLocks noGrp="1"/>
          </p:cNvSpPr>
          <p:nvPr>
            <p:ph type="sldNum" sz="quarter" idx="11"/>
          </p:nvPr>
        </p:nvSpPr>
        <p:spPr/>
        <p:txBody>
          <a:bodyPr/>
          <a:lstStyle>
            <a:lvl1pPr>
              <a:defRPr/>
            </a:lvl1pPr>
          </a:lstStyle>
          <a:p>
            <a:fld id="{D3CC5335-CBFE-4493-9536-8D2A777D64F2}"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28600"/>
            <a:ext cx="22098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228600"/>
            <a:ext cx="64770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Prof. Dr Milorad Tosic                                   Informacioni sistemi</a:t>
            </a:r>
          </a:p>
        </p:txBody>
      </p:sp>
      <p:sp>
        <p:nvSpPr>
          <p:cNvPr id="5" name="Slide Number Placeholder 4"/>
          <p:cNvSpPr>
            <a:spLocks noGrp="1"/>
          </p:cNvSpPr>
          <p:nvPr>
            <p:ph type="sldNum" sz="quarter" idx="11"/>
          </p:nvPr>
        </p:nvSpPr>
        <p:spPr/>
        <p:txBody>
          <a:bodyPr/>
          <a:lstStyle>
            <a:lvl1pPr>
              <a:defRPr/>
            </a:lvl1pPr>
          </a:lstStyle>
          <a:p>
            <a:fld id="{C3C135DB-96A5-4A3C-A39D-0D066180680C}" type="slidenum">
              <a:rPr lang="en-US" altLang="en-US"/>
              <a:pPr/>
              <a:t>‹#›</a:t>
            </a:fld>
            <a:endParaRPr lang="en-US"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620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371600"/>
            <a:ext cx="43434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3434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52400" y="6400800"/>
            <a:ext cx="7162800" cy="304800"/>
          </a:xfrm>
        </p:spPr>
        <p:txBody>
          <a:bodyPr/>
          <a:lstStyle>
            <a:lvl1pPr>
              <a:defRPr/>
            </a:lvl1pPr>
          </a:lstStyle>
          <a:p>
            <a:r>
              <a:rPr lang="en-US" altLang="en-US"/>
              <a:t>Prof. Dr Milorad Tosic                                   Informacioni sistemi</a:t>
            </a:r>
          </a:p>
        </p:txBody>
      </p:sp>
      <p:sp>
        <p:nvSpPr>
          <p:cNvPr id="6" name="Slide Number Placeholder 5"/>
          <p:cNvSpPr>
            <a:spLocks noGrp="1"/>
          </p:cNvSpPr>
          <p:nvPr>
            <p:ph type="sldNum" sz="quarter" idx="11"/>
          </p:nvPr>
        </p:nvSpPr>
        <p:spPr>
          <a:xfrm>
            <a:off x="7391400" y="6400800"/>
            <a:ext cx="1600200" cy="304800"/>
          </a:xfrm>
        </p:spPr>
        <p:txBody>
          <a:bodyPr/>
          <a:lstStyle>
            <a:lvl1pPr>
              <a:defRPr/>
            </a:lvl1pPr>
          </a:lstStyle>
          <a:p>
            <a:fld id="{9A6130E4-80D2-4CDE-9C82-41E842B3A967}"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Prof. Dr Milorad Tosic                                   Informacioni sistemi</a:t>
            </a:r>
          </a:p>
        </p:txBody>
      </p:sp>
      <p:sp>
        <p:nvSpPr>
          <p:cNvPr id="5" name="Slide Number Placeholder 4"/>
          <p:cNvSpPr>
            <a:spLocks noGrp="1"/>
          </p:cNvSpPr>
          <p:nvPr>
            <p:ph type="sldNum" sz="quarter" idx="11"/>
          </p:nvPr>
        </p:nvSpPr>
        <p:spPr/>
        <p:txBody>
          <a:bodyPr/>
          <a:lstStyle>
            <a:lvl1pPr>
              <a:defRPr/>
            </a:lvl1pPr>
          </a:lstStyle>
          <a:p>
            <a:fld id="{0662BBCB-8660-4E61-BD3E-F915D646DA69}" type="slidenum">
              <a:rPr lang="en-US" altLang="en-US"/>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Prof. Dr Milorad Tosic                                   Informacioni sistemi</a:t>
            </a:r>
          </a:p>
        </p:txBody>
      </p:sp>
      <p:sp>
        <p:nvSpPr>
          <p:cNvPr id="5" name="Slide Number Placeholder 4"/>
          <p:cNvSpPr>
            <a:spLocks noGrp="1"/>
          </p:cNvSpPr>
          <p:nvPr>
            <p:ph type="sldNum" sz="quarter" idx="11"/>
          </p:nvPr>
        </p:nvSpPr>
        <p:spPr/>
        <p:txBody>
          <a:bodyPr/>
          <a:lstStyle>
            <a:lvl1pPr>
              <a:defRPr/>
            </a:lvl1pPr>
          </a:lstStyle>
          <a:p>
            <a:fld id="{F6177362-04EA-4513-91A3-CBB41EFCE292}"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371600"/>
            <a:ext cx="4343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343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Prof. Dr Milorad Tosic                                   Informacioni sistemi</a:t>
            </a:r>
          </a:p>
        </p:txBody>
      </p:sp>
      <p:sp>
        <p:nvSpPr>
          <p:cNvPr id="6" name="Slide Number Placeholder 5"/>
          <p:cNvSpPr>
            <a:spLocks noGrp="1"/>
          </p:cNvSpPr>
          <p:nvPr>
            <p:ph type="sldNum" sz="quarter" idx="11"/>
          </p:nvPr>
        </p:nvSpPr>
        <p:spPr/>
        <p:txBody>
          <a:bodyPr/>
          <a:lstStyle>
            <a:lvl1pPr>
              <a:defRPr/>
            </a:lvl1pPr>
          </a:lstStyle>
          <a:p>
            <a:fld id="{ED6193AE-239C-4C07-AF25-D25B22F97C78}"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Prof. Dr Milorad Tosic                                   Informacioni sistemi</a:t>
            </a:r>
          </a:p>
        </p:txBody>
      </p:sp>
      <p:sp>
        <p:nvSpPr>
          <p:cNvPr id="8" name="Slide Number Placeholder 7"/>
          <p:cNvSpPr>
            <a:spLocks noGrp="1"/>
          </p:cNvSpPr>
          <p:nvPr>
            <p:ph type="sldNum" sz="quarter" idx="11"/>
          </p:nvPr>
        </p:nvSpPr>
        <p:spPr/>
        <p:txBody>
          <a:bodyPr/>
          <a:lstStyle>
            <a:lvl1pPr>
              <a:defRPr/>
            </a:lvl1pPr>
          </a:lstStyle>
          <a:p>
            <a:fld id="{BA6D729D-9795-499C-BC22-E816590BF12A}"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Prof. Dr Milorad Tosic                                   Informacioni sistemi</a:t>
            </a:r>
          </a:p>
        </p:txBody>
      </p:sp>
      <p:sp>
        <p:nvSpPr>
          <p:cNvPr id="4" name="Slide Number Placeholder 3"/>
          <p:cNvSpPr>
            <a:spLocks noGrp="1"/>
          </p:cNvSpPr>
          <p:nvPr>
            <p:ph type="sldNum" sz="quarter" idx="11"/>
          </p:nvPr>
        </p:nvSpPr>
        <p:spPr/>
        <p:txBody>
          <a:bodyPr/>
          <a:lstStyle>
            <a:lvl1pPr>
              <a:defRPr/>
            </a:lvl1pPr>
          </a:lstStyle>
          <a:p>
            <a:fld id="{ED85CD15-1D02-44A0-BB9A-9903E886C5CE}"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Prof. Dr Milorad Tosic                                   Informacioni sistemi</a:t>
            </a:r>
          </a:p>
        </p:txBody>
      </p:sp>
      <p:sp>
        <p:nvSpPr>
          <p:cNvPr id="3" name="Slide Number Placeholder 2"/>
          <p:cNvSpPr>
            <a:spLocks noGrp="1"/>
          </p:cNvSpPr>
          <p:nvPr>
            <p:ph type="sldNum" sz="quarter" idx="11"/>
          </p:nvPr>
        </p:nvSpPr>
        <p:spPr/>
        <p:txBody>
          <a:bodyPr/>
          <a:lstStyle>
            <a:lvl1pPr>
              <a:defRPr/>
            </a:lvl1pPr>
          </a:lstStyle>
          <a:p>
            <a:fld id="{F4A13129-17D7-413A-8AE5-58787F4AED39}"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Prof. Dr Milorad Tosic                                   Informacioni sistemi</a:t>
            </a:r>
          </a:p>
        </p:txBody>
      </p:sp>
      <p:sp>
        <p:nvSpPr>
          <p:cNvPr id="6" name="Slide Number Placeholder 5"/>
          <p:cNvSpPr>
            <a:spLocks noGrp="1"/>
          </p:cNvSpPr>
          <p:nvPr>
            <p:ph type="sldNum" sz="quarter" idx="11"/>
          </p:nvPr>
        </p:nvSpPr>
        <p:spPr/>
        <p:txBody>
          <a:bodyPr/>
          <a:lstStyle>
            <a:lvl1pPr>
              <a:defRPr/>
            </a:lvl1pPr>
          </a:lstStyle>
          <a:p>
            <a:fld id="{55F2BABE-ADF3-4D6F-8336-1314AC6222D6}"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Prof. Dr Milorad Tosic                                   Informacioni sistemi</a:t>
            </a:r>
          </a:p>
        </p:txBody>
      </p:sp>
      <p:sp>
        <p:nvSpPr>
          <p:cNvPr id="6" name="Slide Number Placeholder 5"/>
          <p:cNvSpPr>
            <a:spLocks noGrp="1"/>
          </p:cNvSpPr>
          <p:nvPr>
            <p:ph type="sldNum" sz="quarter" idx="11"/>
          </p:nvPr>
        </p:nvSpPr>
        <p:spPr/>
        <p:txBody>
          <a:bodyPr/>
          <a:lstStyle>
            <a:lvl1pPr>
              <a:defRPr/>
            </a:lvl1pPr>
          </a:lstStyle>
          <a:p>
            <a:fld id="{569B5199-1C5D-46C1-85C8-69B9D5D61D59}"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152400" y="228600"/>
            <a:ext cx="7620000" cy="990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auto">
          <a:xfrm>
            <a:off x="152400" y="1371600"/>
            <a:ext cx="8839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2" name="Rectangle 6"/>
          <p:cNvSpPr>
            <a:spLocks noGrp="1" noChangeArrowheads="1"/>
          </p:cNvSpPr>
          <p:nvPr>
            <p:ph type="ftr" sz="quarter" idx="3"/>
          </p:nvPr>
        </p:nvSpPr>
        <p:spPr bwMode="auto">
          <a:xfrm>
            <a:off x="152400" y="64008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600">
                <a:solidFill>
                  <a:srgbClr val="0A0575"/>
                </a:solidFill>
              </a:defRPr>
            </a:lvl1pPr>
          </a:lstStyle>
          <a:p>
            <a:r>
              <a:rPr lang="en-US" altLang="en-US"/>
              <a:t>Prof. Dr Milorad Tosic                                   Informacioni sistemi</a:t>
            </a:r>
          </a:p>
        </p:txBody>
      </p:sp>
      <p:sp>
        <p:nvSpPr>
          <p:cNvPr id="4103" name="Rectangle 7"/>
          <p:cNvSpPr>
            <a:spLocks noGrp="1" noChangeArrowheads="1"/>
          </p:cNvSpPr>
          <p:nvPr>
            <p:ph type="sldNum" sz="quarter" idx="4"/>
          </p:nvPr>
        </p:nvSpPr>
        <p:spPr bwMode="auto">
          <a:xfrm>
            <a:off x="7391400" y="6400800"/>
            <a:ext cx="1600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a:solidFill>
                  <a:schemeClr val="bg2"/>
                </a:solidFill>
              </a:defRPr>
            </a:lvl1pPr>
          </a:lstStyle>
          <a:p>
            <a:fld id="{3A2EA1F1-D4F7-4C13-A32D-A3B6F167E7E2}" type="slidenum">
              <a:rPr lang="en-US" altLang="en-US"/>
              <a:pPr/>
              <a:t>‹#›</a:t>
            </a:fld>
            <a:endParaRPr lang="en-US" altLang="en-US"/>
          </a:p>
        </p:txBody>
      </p:sp>
      <p:sp>
        <p:nvSpPr>
          <p:cNvPr id="4138" name="Line 42"/>
          <p:cNvSpPr>
            <a:spLocks noChangeShapeType="1"/>
          </p:cNvSpPr>
          <p:nvPr/>
        </p:nvSpPr>
        <p:spPr bwMode="auto">
          <a:xfrm>
            <a:off x="152400" y="1295400"/>
            <a:ext cx="8839200" cy="0"/>
          </a:xfrm>
          <a:prstGeom prst="line">
            <a:avLst/>
          </a:prstGeom>
          <a:noFill/>
          <a:ln w="9525">
            <a:solidFill>
              <a:schemeClr val="bg2"/>
            </a:solidFill>
            <a:round/>
            <a:headEnd/>
            <a:tailEnd/>
          </a:ln>
          <a:effectLst/>
        </p:spPr>
        <p:txBody>
          <a:bodyPr/>
          <a:lstStyle/>
          <a:p>
            <a:endParaRPr lang="en-US"/>
          </a:p>
        </p:txBody>
      </p:sp>
      <p:grpSp>
        <p:nvGrpSpPr>
          <p:cNvPr id="4149" name="Group 53"/>
          <p:cNvGrpSpPr>
            <a:grpSpLocks/>
          </p:cNvGrpSpPr>
          <p:nvPr userDrawn="1"/>
        </p:nvGrpSpPr>
        <p:grpSpPr bwMode="auto">
          <a:xfrm>
            <a:off x="7772400" y="304800"/>
            <a:ext cx="1295400" cy="1143000"/>
            <a:chOff x="4656" y="96"/>
            <a:chExt cx="768" cy="630"/>
          </a:xfrm>
        </p:grpSpPr>
        <p:pic>
          <p:nvPicPr>
            <p:cNvPr id="4150" name="Picture 54" descr="znak"/>
            <p:cNvPicPr>
              <a:picLocks noChangeAspect="1" noChangeArrowheads="1"/>
            </p:cNvPicPr>
            <p:nvPr/>
          </p:nvPicPr>
          <p:blipFill>
            <a:blip r:embed="rId14"/>
            <a:srcRect/>
            <a:stretch>
              <a:fillRect/>
            </a:stretch>
          </p:blipFill>
          <p:spPr bwMode="auto">
            <a:xfrm>
              <a:off x="4800" y="96"/>
              <a:ext cx="496" cy="528"/>
            </a:xfrm>
            <a:prstGeom prst="rect">
              <a:avLst/>
            </a:prstGeom>
            <a:noFill/>
          </p:spPr>
        </p:pic>
        <p:sp>
          <p:nvSpPr>
            <p:cNvPr id="4151" name="WordArt 55"/>
            <p:cNvSpPr>
              <a:spLocks noChangeArrowheads="1" noChangeShapeType="1" noTextEdit="1"/>
            </p:cNvSpPr>
            <p:nvPr/>
          </p:nvSpPr>
          <p:spPr bwMode="auto">
            <a:xfrm>
              <a:off x="4656" y="96"/>
              <a:ext cx="768" cy="630"/>
            </a:xfrm>
            <a:prstGeom prst="rect">
              <a:avLst/>
            </a:prstGeom>
          </p:spPr>
          <p:txBody>
            <a:bodyPr spcFirstLastPara="1" wrap="none" fromWordArt="1">
              <a:prstTxWarp prst="textArchUp">
                <a:avLst>
                  <a:gd name="adj" fmla="val 11341427"/>
                </a:avLst>
              </a:prstTxWarp>
            </a:bodyPr>
            <a:lstStyle/>
            <a:p>
              <a:pPr algn="ctr"/>
              <a:r>
                <a:rPr lang="en-US" sz="6000" b="1" kern="10">
                  <a:ln w="9525">
                    <a:noFill/>
                    <a:round/>
                    <a:headEnd/>
                    <a:tailEnd/>
                  </a:ln>
                  <a:solidFill>
                    <a:srgbClr val="777777"/>
                  </a:solidFill>
                  <a:latin typeface="Monotype Corsiva"/>
                </a:rPr>
                <a:t>Faculty of Electronic Engineering</a:t>
              </a:r>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timing>
    <p:tnLst>
      <p:par>
        <p:cTn id="1" dur="indefinite" restart="never" nodeType="tmRoot"/>
      </p:par>
    </p:tnLst>
  </p:timing>
  <p:hf sldNum="0" hdr="0" dt="0"/>
  <p:txStyles>
    <p:titleStyle>
      <a:lvl1pPr algn="l" rtl="0" fontAlgn="base">
        <a:spcBef>
          <a:spcPct val="0"/>
        </a:spcBef>
        <a:spcAft>
          <a:spcPct val="0"/>
        </a:spcAft>
        <a:defRPr sz="3900">
          <a:solidFill>
            <a:srgbClr val="A50021"/>
          </a:solidFill>
          <a:latin typeface="+mj-lt"/>
          <a:ea typeface="+mj-ea"/>
          <a:cs typeface="+mj-cs"/>
        </a:defRPr>
      </a:lvl1pPr>
      <a:lvl2pPr algn="l" rtl="0" fontAlgn="base">
        <a:spcBef>
          <a:spcPct val="0"/>
        </a:spcBef>
        <a:spcAft>
          <a:spcPct val="0"/>
        </a:spcAft>
        <a:defRPr sz="3900">
          <a:solidFill>
            <a:srgbClr val="A50021"/>
          </a:solidFill>
          <a:latin typeface="Garamond" pitchFamily="18" charset="0"/>
        </a:defRPr>
      </a:lvl2pPr>
      <a:lvl3pPr algn="l" rtl="0" fontAlgn="base">
        <a:spcBef>
          <a:spcPct val="0"/>
        </a:spcBef>
        <a:spcAft>
          <a:spcPct val="0"/>
        </a:spcAft>
        <a:defRPr sz="3900">
          <a:solidFill>
            <a:srgbClr val="A50021"/>
          </a:solidFill>
          <a:latin typeface="Garamond" pitchFamily="18" charset="0"/>
        </a:defRPr>
      </a:lvl3pPr>
      <a:lvl4pPr algn="l" rtl="0" fontAlgn="base">
        <a:spcBef>
          <a:spcPct val="0"/>
        </a:spcBef>
        <a:spcAft>
          <a:spcPct val="0"/>
        </a:spcAft>
        <a:defRPr sz="3900">
          <a:solidFill>
            <a:srgbClr val="A50021"/>
          </a:solidFill>
          <a:latin typeface="Garamond" pitchFamily="18" charset="0"/>
        </a:defRPr>
      </a:lvl4pPr>
      <a:lvl5pPr algn="l" rtl="0" fontAlgn="base">
        <a:spcBef>
          <a:spcPct val="0"/>
        </a:spcBef>
        <a:spcAft>
          <a:spcPct val="0"/>
        </a:spcAft>
        <a:defRPr sz="3900">
          <a:solidFill>
            <a:srgbClr val="A50021"/>
          </a:solidFill>
          <a:latin typeface="Garamond" pitchFamily="18" charset="0"/>
        </a:defRPr>
      </a:lvl5pPr>
      <a:lvl6pPr marL="457200" algn="l" rtl="0" fontAlgn="base">
        <a:spcBef>
          <a:spcPct val="0"/>
        </a:spcBef>
        <a:spcAft>
          <a:spcPct val="0"/>
        </a:spcAft>
        <a:defRPr sz="3900">
          <a:solidFill>
            <a:srgbClr val="A50021"/>
          </a:solidFill>
          <a:latin typeface="Garamond" pitchFamily="18" charset="0"/>
        </a:defRPr>
      </a:lvl6pPr>
      <a:lvl7pPr marL="914400" algn="l" rtl="0" fontAlgn="base">
        <a:spcBef>
          <a:spcPct val="0"/>
        </a:spcBef>
        <a:spcAft>
          <a:spcPct val="0"/>
        </a:spcAft>
        <a:defRPr sz="3900">
          <a:solidFill>
            <a:srgbClr val="A50021"/>
          </a:solidFill>
          <a:latin typeface="Garamond" pitchFamily="18" charset="0"/>
        </a:defRPr>
      </a:lvl7pPr>
      <a:lvl8pPr marL="1371600" algn="l" rtl="0" fontAlgn="base">
        <a:spcBef>
          <a:spcPct val="0"/>
        </a:spcBef>
        <a:spcAft>
          <a:spcPct val="0"/>
        </a:spcAft>
        <a:defRPr sz="3900">
          <a:solidFill>
            <a:srgbClr val="A50021"/>
          </a:solidFill>
          <a:latin typeface="Garamond" pitchFamily="18" charset="0"/>
        </a:defRPr>
      </a:lvl8pPr>
      <a:lvl9pPr marL="1828800" algn="l" rtl="0" fontAlgn="base">
        <a:spcBef>
          <a:spcPct val="0"/>
        </a:spcBef>
        <a:spcAft>
          <a:spcPct val="0"/>
        </a:spcAft>
        <a:defRPr sz="3900">
          <a:solidFill>
            <a:srgbClr val="A50021"/>
          </a:solidFill>
          <a:latin typeface="Garamond" pitchFamily="18" charset="0"/>
        </a:defRPr>
      </a:lvl9pPr>
    </p:titleStyle>
    <p:bodyStyle>
      <a:lvl1pPr marL="342900" indent="-342900" algn="l" rtl="0" fontAlgn="base">
        <a:spcBef>
          <a:spcPct val="100000"/>
        </a:spcBef>
        <a:spcAft>
          <a:spcPct val="0"/>
        </a:spcAft>
        <a:buClr>
          <a:srgbClr val="4D4D4D"/>
        </a:buClr>
        <a:buSzPct val="70000"/>
        <a:buFont typeface="Wingdings" pitchFamily="2" charset="2"/>
        <a:buChar char="l"/>
        <a:defRPr sz="3200" b="1">
          <a:solidFill>
            <a:schemeClr val="tx2"/>
          </a:solidFill>
          <a:latin typeface="+mn-lt"/>
          <a:ea typeface="+mn-ea"/>
          <a:cs typeface="+mn-cs"/>
        </a:defRPr>
      </a:lvl1pPr>
      <a:lvl2pPr marL="692150" indent="-347663" algn="l" rtl="0" fontAlgn="base">
        <a:spcBef>
          <a:spcPct val="60000"/>
        </a:spcBef>
        <a:spcAft>
          <a:spcPct val="0"/>
        </a:spcAft>
        <a:buClr>
          <a:srgbClr val="777777"/>
        </a:buClr>
        <a:buSzPct val="70000"/>
        <a:buFont typeface="Wingdings" pitchFamily="2" charset="2"/>
        <a:buChar char="v"/>
        <a:defRPr sz="2800" b="1" i="1">
          <a:solidFill>
            <a:schemeClr val="tx1"/>
          </a:solidFill>
          <a:latin typeface="+mj-lt"/>
        </a:defRPr>
      </a:lvl2pPr>
      <a:lvl3pPr marL="987425" indent="-293688" algn="l" rtl="0" fontAlgn="base">
        <a:spcBef>
          <a:spcPct val="20000"/>
        </a:spcBef>
        <a:spcAft>
          <a:spcPct val="0"/>
        </a:spcAft>
        <a:buClr>
          <a:srgbClr val="969696"/>
        </a:buClr>
        <a:buSzPct val="70000"/>
        <a:buFont typeface="Wingdings" pitchFamily="2" charset="2"/>
        <a:buChar char="Ø"/>
        <a:defRPr sz="2500">
          <a:solidFill>
            <a:schemeClr val="tx1"/>
          </a:solidFill>
          <a:latin typeface="+mj-lt"/>
        </a:defRPr>
      </a:lvl3pPr>
      <a:lvl4pPr marL="1281113" indent="-292100" algn="l" rtl="0" fontAlgn="base">
        <a:spcBef>
          <a:spcPct val="20000"/>
        </a:spcBef>
        <a:spcAft>
          <a:spcPct val="0"/>
        </a:spcAft>
        <a:buClr>
          <a:srgbClr val="B2B2B2"/>
        </a:buClr>
        <a:buSzPct val="75000"/>
        <a:buFont typeface="Wingdings" pitchFamily="2" charset="2"/>
        <a:buChar char="§"/>
        <a:defRPr sz="2200">
          <a:solidFill>
            <a:schemeClr val="tx1"/>
          </a:solidFill>
          <a:latin typeface="+mj-lt"/>
        </a:defRPr>
      </a:lvl4pPr>
      <a:lvl5pPr marL="1598613" indent="-315913" algn="l" rtl="0" fontAlgn="base">
        <a:spcBef>
          <a:spcPct val="20000"/>
        </a:spcBef>
        <a:spcAft>
          <a:spcPct val="0"/>
        </a:spcAft>
        <a:buClr>
          <a:srgbClr val="C0C0C0"/>
        </a:buClr>
        <a:buSzPct val="80000"/>
        <a:buFont typeface="Wingdings" pitchFamily="2" charset="2"/>
        <a:buChar char="s"/>
        <a:defRPr sz="2100">
          <a:solidFill>
            <a:schemeClr val="tx1"/>
          </a:solidFill>
          <a:latin typeface="+mj-lt"/>
        </a:defRPr>
      </a:lvl5pPr>
      <a:lvl6pPr marL="2055813" indent="-315913" algn="l" rtl="0" fontAlgn="base">
        <a:spcBef>
          <a:spcPct val="20000"/>
        </a:spcBef>
        <a:spcAft>
          <a:spcPct val="0"/>
        </a:spcAft>
        <a:buClr>
          <a:srgbClr val="C0C0C0"/>
        </a:buClr>
        <a:buSzPct val="80000"/>
        <a:buFont typeface="Wingdings" pitchFamily="2" charset="2"/>
        <a:buChar char="s"/>
        <a:defRPr sz="2100">
          <a:solidFill>
            <a:schemeClr val="tx1"/>
          </a:solidFill>
          <a:latin typeface="+mj-lt"/>
        </a:defRPr>
      </a:lvl6pPr>
      <a:lvl7pPr marL="2513013" indent="-315913" algn="l" rtl="0" fontAlgn="base">
        <a:spcBef>
          <a:spcPct val="20000"/>
        </a:spcBef>
        <a:spcAft>
          <a:spcPct val="0"/>
        </a:spcAft>
        <a:buClr>
          <a:srgbClr val="C0C0C0"/>
        </a:buClr>
        <a:buSzPct val="80000"/>
        <a:buFont typeface="Wingdings" pitchFamily="2" charset="2"/>
        <a:buChar char="s"/>
        <a:defRPr sz="2100">
          <a:solidFill>
            <a:schemeClr val="tx1"/>
          </a:solidFill>
          <a:latin typeface="+mj-lt"/>
        </a:defRPr>
      </a:lvl7pPr>
      <a:lvl8pPr marL="2970213" indent="-315913" algn="l" rtl="0" fontAlgn="base">
        <a:spcBef>
          <a:spcPct val="20000"/>
        </a:spcBef>
        <a:spcAft>
          <a:spcPct val="0"/>
        </a:spcAft>
        <a:buClr>
          <a:srgbClr val="C0C0C0"/>
        </a:buClr>
        <a:buSzPct val="80000"/>
        <a:buFont typeface="Wingdings" pitchFamily="2" charset="2"/>
        <a:buChar char="s"/>
        <a:defRPr sz="2100">
          <a:solidFill>
            <a:schemeClr val="tx1"/>
          </a:solidFill>
          <a:latin typeface="+mj-lt"/>
        </a:defRPr>
      </a:lvl8pPr>
      <a:lvl9pPr marL="3427413" indent="-315913" algn="l" rtl="0" fontAlgn="base">
        <a:spcBef>
          <a:spcPct val="20000"/>
        </a:spcBef>
        <a:spcAft>
          <a:spcPct val="0"/>
        </a:spcAft>
        <a:buClr>
          <a:srgbClr val="C0C0C0"/>
        </a:buClr>
        <a:buSzPct val="80000"/>
        <a:buFont typeface="Wingdings" pitchFamily="2" charset="2"/>
        <a:buChar char="s"/>
        <a:defRPr sz="21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533400" y="1066800"/>
            <a:ext cx="6553200" cy="914400"/>
          </a:xfrm>
        </p:spPr>
        <p:txBody>
          <a:bodyPr/>
          <a:lstStyle/>
          <a:p>
            <a:r>
              <a:rPr lang="sr-Latn-CS" sz="4000" dirty="0">
                <a:solidFill>
                  <a:srgbClr val="CC0000"/>
                </a:solidFill>
              </a:rPr>
              <a:t>Informacioni sistemi</a:t>
            </a:r>
            <a:r>
              <a:rPr lang="sr-Latn-CS" sz="4000" dirty="0"/>
              <a:t> </a:t>
            </a:r>
          </a:p>
        </p:txBody>
      </p:sp>
      <p:sp>
        <p:nvSpPr>
          <p:cNvPr id="33795" name="Rectangle 3"/>
          <p:cNvSpPr>
            <a:spLocks noGrp="1" noChangeArrowheads="1"/>
          </p:cNvSpPr>
          <p:nvPr>
            <p:ph type="subTitle" idx="1"/>
          </p:nvPr>
        </p:nvSpPr>
        <p:spPr>
          <a:xfrm>
            <a:off x="762000" y="2438400"/>
            <a:ext cx="6324600" cy="3200400"/>
          </a:xfrm>
        </p:spPr>
        <p:txBody>
          <a:bodyPr/>
          <a:lstStyle/>
          <a:p>
            <a:pPr>
              <a:lnSpc>
                <a:spcPct val="80000"/>
              </a:lnSpc>
            </a:pPr>
            <a:r>
              <a:rPr lang="en-US" sz="2800" dirty="0" smtClean="0"/>
              <a:t>Ra</a:t>
            </a:r>
            <a:r>
              <a:rPr lang="sr-Latn-CS" sz="2800" dirty="0" smtClean="0"/>
              <a:t>čunarstvo u oblaku</a:t>
            </a:r>
          </a:p>
          <a:p>
            <a:pPr>
              <a:lnSpc>
                <a:spcPct val="80000"/>
              </a:lnSpc>
            </a:pPr>
            <a:r>
              <a:rPr lang="sr-Latn-CS" sz="2800" dirty="0" smtClean="0"/>
              <a:t>- Cloud computing -</a:t>
            </a:r>
            <a:endParaRPr lang="sr-Latn-CS" sz="2800" dirty="0"/>
          </a:p>
          <a:p>
            <a:pPr>
              <a:lnSpc>
                <a:spcPct val="80000"/>
              </a:lnSpc>
            </a:pPr>
            <a:endParaRPr lang="sr-Latn-CS" sz="2800" dirty="0"/>
          </a:p>
          <a:p>
            <a:pPr>
              <a:lnSpc>
                <a:spcPct val="80000"/>
              </a:lnSpc>
              <a:spcAft>
                <a:spcPct val="50000"/>
              </a:spcAft>
            </a:pPr>
            <a:r>
              <a:rPr lang="sr-Latn-CS" sz="2000" b="0" dirty="0"/>
              <a:t>Prof. Dr Milorad Tošić</a:t>
            </a:r>
          </a:p>
          <a:p>
            <a:pPr>
              <a:lnSpc>
                <a:spcPct val="60000"/>
              </a:lnSpc>
              <a:spcBef>
                <a:spcPct val="60000"/>
              </a:spcBef>
            </a:pPr>
            <a:r>
              <a:rPr lang="sr-Latn-CS" sz="2000" dirty="0"/>
              <a:t>Katedra za Računarstvo,</a:t>
            </a:r>
          </a:p>
          <a:p>
            <a:pPr>
              <a:lnSpc>
                <a:spcPct val="60000"/>
              </a:lnSpc>
              <a:spcBef>
                <a:spcPct val="60000"/>
              </a:spcBef>
            </a:pPr>
            <a:r>
              <a:rPr lang="sr-Latn-CS" sz="2000" dirty="0"/>
              <a:t>Elektronski fakultet, Univerzitet u Nišu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Arhitektura</a:t>
            </a:r>
            <a:endParaRPr lang="sr-Latn-CS" dirty="0"/>
          </a:p>
        </p:txBody>
      </p:sp>
      <p:sp>
        <p:nvSpPr>
          <p:cNvPr id="5" name="Rectangle 3"/>
          <p:cNvSpPr>
            <a:spLocks noChangeArrowheads="1"/>
          </p:cNvSpPr>
          <p:nvPr/>
        </p:nvSpPr>
        <p:spPr bwMode="auto">
          <a:xfrm>
            <a:off x="152400" y="1371600"/>
            <a:ext cx="4267200" cy="4876800"/>
          </a:xfrm>
          <a:prstGeom prst="rect">
            <a:avLst/>
          </a:prstGeom>
          <a:noFill/>
          <a:ln w="9525">
            <a:noFill/>
            <a:miter lim="800000"/>
            <a:headEnd/>
            <a:tailEnd/>
          </a:ln>
          <a:effectLst/>
        </p:spPr>
        <p:txBody>
          <a:bodyPr/>
          <a:lstStyle/>
          <a:p>
            <a:pPr marL="457200" indent="-457200">
              <a:buClrTx/>
            </a:pPr>
            <a:endParaRPr lang="en-US" sz="2800" dirty="0" smtClean="0"/>
          </a:p>
        </p:txBody>
      </p:sp>
      <p:pic>
        <p:nvPicPr>
          <p:cNvPr id="2051" name="Picture 3"/>
          <p:cNvPicPr>
            <a:picLocks noChangeAspect="1" noChangeArrowheads="1"/>
          </p:cNvPicPr>
          <p:nvPr/>
        </p:nvPicPr>
        <p:blipFill>
          <a:blip r:embed="rId3"/>
          <a:srcRect/>
          <a:stretch>
            <a:fillRect/>
          </a:stretch>
        </p:blipFill>
        <p:spPr bwMode="auto">
          <a:xfrm>
            <a:off x="4191000" y="1447800"/>
            <a:ext cx="4711034" cy="493409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Nivoi servisa</a:t>
            </a:r>
            <a:endParaRPr lang="sr-Latn-CS" dirty="0"/>
          </a:p>
        </p:txBody>
      </p:sp>
      <p:sp>
        <p:nvSpPr>
          <p:cNvPr id="6" name="Rectangle 3"/>
          <p:cNvSpPr>
            <a:spLocks noChangeArrowheads="1"/>
          </p:cNvSpPr>
          <p:nvPr/>
        </p:nvSpPr>
        <p:spPr bwMode="auto">
          <a:xfrm>
            <a:off x="304800" y="4038600"/>
            <a:ext cx="8839200" cy="20574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IaaS – </a:t>
            </a:r>
            <a:r>
              <a:rPr lang="sr-Latn-CS" sz="3200" dirty="0" smtClean="0"/>
              <a:t>Infrastruktura kao servis</a:t>
            </a:r>
          </a:p>
          <a:p>
            <a:pPr marL="342900" indent="-342900">
              <a:lnSpc>
                <a:spcPct val="100000"/>
              </a:lnSpc>
              <a:spcBef>
                <a:spcPct val="30000"/>
              </a:spcBef>
              <a:buClr>
                <a:srgbClr val="4D4D4D"/>
              </a:buClr>
            </a:pPr>
            <a:r>
              <a:rPr lang="sr-Latn-CS" sz="3200" b="1" dirty="0" smtClean="0"/>
              <a:t>PaaS</a:t>
            </a:r>
            <a:r>
              <a:rPr lang="sr-Latn-CS" sz="3200" dirty="0" smtClean="0"/>
              <a:t> – Platforma kao servis</a:t>
            </a:r>
          </a:p>
          <a:p>
            <a:pPr marL="342900" indent="-342900">
              <a:lnSpc>
                <a:spcPct val="100000"/>
              </a:lnSpc>
              <a:spcBef>
                <a:spcPct val="30000"/>
              </a:spcBef>
              <a:buClr>
                <a:srgbClr val="4D4D4D"/>
              </a:buClr>
            </a:pPr>
            <a:r>
              <a:rPr lang="sr-Latn-CS" sz="3200" b="1" dirty="0" smtClean="0"/>
              <a:t>SaaS</a:t>
            </a:r>
            <a:r>
              <a:rPr lang="sr-Latn-CS" sz="3200" dirty="0" smtClean="0"/>
              <a:t> – Softver kao servis</a:t>
            </a:r>
          </a:p>
        </p:txBody>
      </p:sp>
      <p:pic>
        <p:nvPicPr>
          <p:cNvPr id="2053" name="Picture 5"/>
          <p:cNvPicPr>
            <a:picLocks noChangeAspect="1" noChangeArrowheads="1"/>
          </p:cNvPicPr>
          <p:nvPr/>
        </p:nvPicPr>
        <p:blipFill>
          <a:blip r:embed="rId3"/>
          <a:srcRect/>
          <a:stretch>
            <a:fillRect/>
          </a:stretch>
        </p:blipFill>
        <p:spPr bwMode="auto">
          <a:xfrm>
            <a:off x="95250" y="1371600"/>
            <a:ext cx="8972550" cy="24860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dirty="0"/>
              <a:t>Prof. Dr Milorad Tosic                                   </a:t>
            </a:r>
            <a:r>
              <a:rPr lang="en-US" altLang="en-US" dirty="0" err="1"/>
              <a:t>Informacioni</a:t>
            </a:r>
            <a:r>
              <a:rPr lang="en-US" altLang="en-US" dirty="0"/>
              <a:t> </a:t>
            </a:r>
            <a:r>
              <a:rPr lang="en-US" altLang="en-US" dirty="0" err="1"/>
              <a:t>sistemi</a:t>
            </a:r>
            <a:endParaRPr lang="en-US" altLang="en-US" dirty="0"/>
          </a:p>
        </p:txBody>
      </p:sp>
      <p:sp>
        <p:nvSpPr>
          <p:cNvPr id="376834" name="Rectangle 2"/>
          <p:cNvSpPr>
            <a:spLocks noGrp="1" noChangeArrowheads="1"/>
          </p:cNvSpPr>
          <p:nvPr>
            <p:ph type="title"/>
          </p:nvPr>
        </p:nvSpPr>
        <p:spPr>
          <a:xfrm>
            <a:off x="152400" y="228600"/>
            <a:ext cx="7848600" cy="990600"/>
          </a:xfrm>
        </p:spPr>
        <p:txBody>
          <a:bodyPr/>
          <a:lstStyle/>
          <a:p>
            <a:r>
              <a:rPr lang="sr-Latn-CS" dirty="0" smtClean="0"/>
              <a:t>Nivoi servisa: Infrastruktura-kao-Servis</a:t>
            </a:r>
            <a:endParaRPr lang="sr-Latn-CS" dirty="0"/>
          </a:p>
        </p:txBody>
      </p:sp>
      <p:sp>
        <p:nvSpPr>
          <p:cNvPr id="7" name="TextBox 6"/>
          <p:cNvSpPr txBox="1"/>
          <p:nvPr/>
        </p:nvSpPr>
        <p:spPr>
          <a:xfrm>
            <a:off x="381000" y="6248400"/>
            <a:ext cx="8229600" cy="260199"/>
          </a:xfrm>
          <a:prstGeom prst="rect">
            <a:avLst/>
          </a:prstGeom>
          <a:noFill/>
        </p:spPr>
        <p:txBody>
          <a:bodyPr wrap="square" rtlCol="0">
            <a:spAutoFit/>
          </a:bodyPr>
          <a:lstStyle/>
          <a:p>
            <a:r>
              <a:rPr lang="en-US" sz="1200" b="1" dirty="0" smtClean="0"/>
              <a:t>http://csrc.nist.gov/groups/SNS/cloud-computing/</a:t>
            </a:r>
            <a:endParaRPr lang="en-US" sz="1400" dirty="0"/>
          </a:p>
        </p:txBody>
      </p:sp>
      <p:sp>
        <p:nvSpPr>
          <p:cNvPr id="6" name="Rectangle 3"/>
          <p:cNvSpPr>
            <a:spLocks noChangeArrowheads="1"/>
          </p:cNvSpPr>
          <p:nvPr/>
        </p:nvSpPr>
        <p:spPr bwMode="auto">
          <a:xfrm>
            <a:off x="304800" y="3886200"/>
            <a:ext cx="8839200" cy="22098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IaaS – </a:t>
            </a:r>
            <a:r>
              <a:rPr lang="sr-Latn-CS" sz="3200" dirty="0" smtClean="0"/>
              <a:t>Infrastructure-as-a-Service</a:t>
            </a:r>
          </a:p>
          <a:p>
            <a:pPr marL="800100" lvl="1">
              <a:lnSpc>
                <a:spcPct val="100000"/>
              </a:lnSpc>
              <a:spcBef>
                <a:spcPct val="30000"/>
              </a:spcBef>
              <a:buClr>
                <a:srgbClr val="4D4D4D"/>
              </a:buClr>
              <a:buNone/>
            </a:pPr>
            <a:r>
              <a:rPr lang="sr-Latn-CS" sz="2400" dirty="0" smtClean="0"/>
              <a:t>Korisniku se pruža mogučnost pribavljanja bazičnih računarskih resursa (kao što su memorija, procesorsko vreme, komunikacija) na kojima može izvršavati bilo kakav softver uključujući kako aplikacije tako i operativni sistem.  </a:t>
            </a:r>
          </a:p>
        </p:txBody>
      </p:sp>
      <p:pic>
        <p:nvPicPr>
          <p:cNvPr id="2053" name="Picture 5"/>
          <p:cNvPicPr>
            <a:picLocks noChangeAspect="1" noChangeArrowheads="1"/>
          </p:cNvPicPr>
          <p:nvPr/>
        </p:nvPicPr>
        <p:blipFill>
          <a:blip r:embed="rId3"/>
          <a:srcRect/>
          <a:stretch>
            <a:fillRect/>
          </a:stretch>
        </p:blipFill>
        <p:spPr bwMode="auto">
          <a:xfrm>
            <a:off x="95250" y="1371600"/>
            <a:ext cx="8972550" cy="2486025"/>
          </a:xfrm>
          <a:prstGeom prst="rect">
            <a:avLst/>
          </a:prstGeom>
          <a:noFill/>
          <a:ln w="9525">
            <a:noFill/>
            <a:miter lim="800000"/>
            <a:headEnd/>
            <a:tailEnd/>
          </a:ln>
          <a:effectLst/>
        </p:spPr>
      </p:pic>
      <p:sp>
        <p:nvSpPr>
          <p:cNvPr id="9" name="Striped Right Arrow 8"/>
          <p:cNvSpPr/>
          <p:nvPr/>
        </p:nvSpPr>
        <p:spPr bwMode="auto">
          <a:xfrm rot="8123132">
            <a:off x="1548878" y="2207424"/>
            <a:ext cx="1106842" cy="598724"/>
          </a:xfrm>
          <a:prstGeom prst="stripedRightArrow">
            <a:avLst/>
          </a:prstGeom>
          <a:solidFill>
            <a:srgbClr val="C00000">
              <a:alpha val="78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smtClean="0">
              <a:ln>
                <a:noFill/>
              </a:ln>
              <a:solidFill>
                <a:schemeClr val="tx1"/>
              </a:solidFill>
              <a:effectLst/>
              <a:latin typeface="Garamond"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dirty="0"/>
              <a:t>Prof. Dr Milorad Tosic                                   </a:t>
            </a:r>
            <a:r>
              <a:rPr lang="en-US" altLang="en-US" dirty="0" err="1"/>
              <a:t>Informacioni</a:t>
            </a:r>
            <a:r>
              <a:rPr lang="en-US" altLang="en-US" dirty="0"/>
              <a:t> </a:t>
            </a:r>
            <a:r>
              <a:rPr lang="en-US" altLang="en-US" dirty="0" err="1"/>
              <a:t>sistemi</a:t>
            </a:r>
            <a:endParaRPr lang="en-US" altLang="en-US" dirty="0"/>
          </a:p>
        </p:txBody>
      </p:sp>
      <p:sp>
        <p:nvSpPr>
          <p:cNvPr id="376834" name="Rectangle 2"/>
          <p:cNvSpPr>
            <a:spLocks noGrp="1" noChangeArrowheads="1"/>
          </p:cNvSpPr>
          <p:nvPr>
            <p:ph type="title"/>
          </p:nvPr>
        </p:nvSpPr>
        <p:spPr/>
        <p:txBody>
          <a:bodyPr/>
          <a:lstStyle/>
          <a:p>
            <a:r>
              <a:rPr lang="sr-Latn-CS" dirty="0" smtClean="0"/>
              <a:t>Nivoi servisa: Platforma-kao-Servis</a:t>
            </a:r>
            <a:endParaRPr lang="sr-Latn-CS" dirty="0"/>
          </a:p>
        </p:txBody>
      </p:sp>
      <p:sp>
        <p:nvSpPr>
          <p:cNvPr id="7" name="TextBox 6"/>
          <p:cNvSpPr txBox="1"/>
          <p:nvPr/>
        </p:nvSpPr>
        <p:spPr>
          <a:xfrm>
            <a:off x="381000" y="6248400"/>
            <a:ext cx="8229600" cy="260199"/>
          </a:xfrm>
          <a:prstGeom prst="rect">
            <a:avLst/>
          </a:prstGeom>
          <a:noFill/>
        </p:spPr>
        <p:txBody>
          <a:bodyPr wrap="square" rtlCol="0">
            <a:spAutoFit/>
          </a:bodyPr>
          <a:lstStyle/>
          <a:p>
            <a:r>
              <a:rPr lang="en-US" sz="1200" b="1" dirty="0" smtClean="0"/>
              <a:t>http://csrc.nist.gov/groups/SNS/cloud-computing/</a:t>
            </a:r>
            <a:endParaRPr lang="en-US" sz="1400" dirty="0"/>
          </a:p>
        </p:txBody>
      </p:sp>
      <p:sp>
        <p:nvSpPr>
          <p:cNvPr id="6" name="Rectangle 3"/>
          <p:cNvSpPr>
            <a:spLocks noChangeArrowheads="1"/>
          </p:cNvSpPr>
          <p:nvPr/>
        </p:nvSpPr>
        <p:spPr bwMode="auto">
          <a:xfrm>
            <a:off x="304800" y="3886200"/>
            <a:ext cx="8839200" cy="22098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PaaS – </a:t>
            </a:r>
            <a:r>
              <a:rPr lang="sr-Latn-CS" sz="3200" dirty="0" smtClean="0"/>
              <a:t>Platform-as-a-Service</a:t>
            </a:r>
          </a:p>
          <a:p>
            <a:pPr marL="800100" lvl="1">
              <a:lnSpc>
                <a:spcPct val="100000"/>
              </a:lnSpc>
              <a:spcBef>
                <a:spcPct val="30000"/>
              </a:spcBef>
              <a:buClr>
                <a:srgbClr val="4D4D4D"/>
              </a:buClr>
              <a:buNone/>
            </a:pPr>
            <a:r>
              <a:rPr lang="sr-Latn-CS" sz="2400" dirty="0" smtClean="0"/>
              <a:t>Korisniku se</a:t>
            </a:r>
            <a:r>
              <a:rPr lang="en-US" sz="2400" dirty="0" smtClean="0"/>
              <a:t> </a:t>
            </a:r>
            <a:r>
              <a:rPr lang="en-US" sz="2400" dirty="0" err="1" smtClean="0"/>
              <a:t>pru</a:t>
            </a:r>
            <a:r>
              <a:rPr lang="sr-Latn-RS" sz="2400" dirty="0" smtClean="0"/>
              <a:t>ž</a:t>
            </a:r>
            <a:r>
              <a:rPr lang="en-US" sz="2400" dirty="0" err="1" smtClean="0"/>
              <a:t>aju</a:t>
            </a:r>
            <a:r>
              <a:rPr lang="en-US" sz="2400" dirty="0" smtClean="0"/>
              <a:t> </a:t>
            </a:r>
            <a:r>
              <a:rPr lang="en-US" sz="2400" dirty="0" err="1" smtClean="0"/>
              <a:t>servisi</a:t>
            </a:r>
            <a:r>
              <a:rPr lang="en-US" sz="2400" dirty="0" smtClean="0"/>
              <a:t> </a:t>
            </a:r>
            <a:r>
              <a:rPr lang="sr-Latn-RS" sz="2400" dirty="0" smtClean="0"/>
              <a:t>na nivou operativnog sistema i drugih komponenti koje čine računarsku platformu</a:t>
            </a:r>
            <a:r>
              <a:rPr lang="sr-Latn-CS" sz="2400" dirty="0" smtClean="0"/>
              <a:t>.  </a:t>
            </a:r>
          </a:p>
        </p:txBody>
      </p:sp>
      <p:pic>
        <p:nvPicPr>
          <p:cNvPr id="2053" name="Picture 5"/>
          <p:cNvPicPr>
            <a:picLocks noChangeAspect="1" noChangeArrowheads="1"/>
          </p:cNvPicPr>
          <p:nvPr/>
        </p:nvPicPr>
        <p:blipFill>
          <a:blip r:embed="rId3"/>
          <a:srcRect/>
          <a:stretch>
            <a:fillRect/>
          </a:stretch>
        </p:blipFill>
        <p:spPr bwMode="auto">
          <a:xfrm>
            <a:off x="95250" y="1371600"/>
            <a:ext cx="8972550" cy="2486025"/>
          </a:xfrm>
          <a:prstGeom prst="rect">
            <a:avLst/>
          </a:prstGeom>
          <a:noFill/>
          <a:ln w="9525">
            <a:noFill/>
            <a:miter lim="800000"/>
            <a:headEnd/>
            <a:tailEnd/>
          </a:ln>
          <a:effectLst/>
        </p:spPr>
      </p:pic>
      <p:sp>
        <p:nvSpPr>
          <p:cNvPr id="9" name="Striped Right Arrow 8"/>
          <p:cNvSpPr/>
          <p:nvPr/>
        </p:nvSpPr>
        <p:spPr bwMode="auto">
          <a:xfrm rot="8123132">
            <a:off x="3555983" y="1750225"/>
            <a:ext cx="1106842" cy="598724"/>
          </a:xfrm>
          <a:prstGeom prst="stripedRightArrow">
            <a:avLst/>
          </a:prstGeom>
          <a:solidFill>
            <a:srgbClr val="C00000">
              <a:alpha val="78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dirty="0" smtClean="0">
              <a:ln>
                <a:noFill/>
              </a:ln>
              <a:solidFill>
                <a:schemeClr val="tx1"/>
              </a:solidFill>
              <a:effectLst/>
              <a:latin typeface="Garamond"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Nivoi servisa: Softver-kao-Servis</a:t>
            </a:r>
            <a:endParaRPr lang="sr-Latn-CS" dirty="0"/>
          </a:p>
        </p:txBody>
      </p:sp>
      <p:sp>
        <p:nvSpPr>
          <p:cNvPr id="6" name="Rectangle 3"/>
          <p:cNvSpPr>
            <a:spLocks noChangeArrowheads="1"/>
          </p:cNvSpPr>
          <p:nvPr/>
        </p:nvSpPr>
        <p:spPr bwMode="auto">
          <a:xfrm>
            <a:off x="304800" y="4038600"/>
            <a:ext cx="8839200" cy="20574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SaaS</a:t>
            </a:r>
            <a:r>
              <a:rPr lang="sr-Latn-CS" sz="3200" dirty="0" smtClean="0"/>
              <a:t> – Softver kao Servis</a:t>
            </a:r>
          </a:p>
          <a:p>
            <a:pPr lvl="1">
              <a:lnSpc>
                <a:spcPct val="100000"/>
              </a:lnSpc>
              <a:spcBef>
                <a:spcPct val="30000"/>
              </a:spcBef>
              <a:buClr>
                <a:srgbClr val="4D4D4D"/>
              </a:buClr>
              <a:buNone/>
            </a:pPr>
            <a:r>
              <a:rPr lang="sr-Latn-CS" sz="2400" dirty="0"/>
              <a:t>P</a:t>
            </a:r>
            <a:r>
              <a:rPr lang="sr-Latn-CS" sz="2400" dirty="0" smtClean="0"/>
              <a:t>ružaju se servisi korišćenja aplikacija za krejnjeg korisnika.</a:t>
            </a:r>
          </a:p>
        </p:txBody>
      </p:sp>
      <p:pic>
        <p:nvPicPr>
          <p:cNvPr id="2053" name="Picture 5"/>
          <p:cNvPicPr>
            <a:picLocks noChangeAspect="1" noChangeArrowheads="1"/>
          </p:cNvPicPr>
          <p:nvPr/>
        </p:nvPicPr>
        <p:blipFill>
          <a:blip r:embed="rId3"/>
          <a:srcRect/>
          <a:stretch>
            <a:fillRect/>
          </a:stretch>
        </p:blipFill>
        <p:spPr bwMode="auto">
          <a:xfrm>
            <a:off x="95250" y="1371600"/>
            <a:ext cx="8972550" cy="2486025"/>
          </a:xfrm>
          <a:prstGeom prst="rect">
            <a:avLst/>
          </a:prstGeom>
          <a:noFill/>
          <a:ln w="9525">
            <a:noFill/>
            <a:miter lim="800000"/>
            <a:headEnd/>
            <a:tailEnd/>
          </a:ln>
          <a:effectLst/>
        </p:spPr>
      </p:pic>
      <p:sp>
        <p:nvSpPr>
          <p:cNvPr id="7" name="Striped Right Arrow 6"/>
          <p:cNvSpPr/>
          <p:nvPr/>
        </p:nvSpPr>
        <p:spPr bwMode="auto">
          <a:xfrm rot="8123132">
            <a:off x="6222983" y="1750224"/>
            <a:ext cx="1106842" cy="598724"/>
          </a:xfrm>
          <a:prstGeom prst="stripedRightArrow">
            <a:avLst/>
          </a:prstGeom>
          <a:solidFill>
            <a:srgbClr val="C00000">
              <a:alpha val="78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dirty="0" smtClean="0">
              <a:ln>
                <a:noFill/>
              </a:ln>
              <a:solidFill>
                <a:schemeClr val="tx1"/>
              </a:solidFill>
              <a:effectLst/>
              <a:latin typeface="Garamond"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0" y="6400800"/>
            <a:ext cx="7162800" cy="304800"/>
          </a:xfrm>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Nivoi servisa</a:t>
            </a:r>
            <a:r>
              <a:rPr lang="en-US" dirty="0" smtClean="0"/>
              <a:t>: </a:t>
            </a:r>
            <a:r>
              <a:rPr lang="sr-Latn-CS" i="1" dirty="0" smtClean="0"/>
              <a:t>“Ko-je-Gde”</a:t>
            </a:r>
            <a:endParaRPr lang="sr-Latn-CS" i="1" dirty="0"/>
          </a:p>
        </p:txBody>
      </p:sp>
      <p:pic>
        <p:nvPicPr>
          <p:cNvPr id="2053" name="Picture 5"/>
          <p:cNvPicPr>
            <a:picLocks noChangeAspect="1" noChangeArrowheads="1"/>
          </p:cNvPicPr>
          <p:nvPr/>
        </p:nvPicPr>
        <p:blipFill>
          <a:blip r:embed="rId3"/>
          <a:srcRect/>
          <a:stretch>
            <a:fillRect/>
          </a:stretch>
        </p:blipFill>
        <p:spPr bwMode="auto">
          <a:xfrm>
            <a:off x="95250" y="1371600"/>
            <a:ext cx="8972550" cy="2486025"/>
          </a:xfrm>
          <a:prstGeom prst="rect">
            <a:avLst/>
          </a:prstGeom>
          <a:noFill/>
          <a:ln w="9525">
            <a:noFill/>
            <a:miter lim="800000"/>
            <a:headEnd/>
            <a:tailEnd/>
          </a:ln>
          <a:effectLst/>
        </p:spPr>
      </p:pic>
      <p:sp>
        <p:nvSpPr>
          <p:cNvPr id="16" name="TextBox 15"/>
          <p:cNvSpPr txBox="1"/>
          <p:nvPr/>
        </p:nvSpPr>
        <p:spPr>
          <a:xfrm>
            <a:off x="1600200" y="4419600"/>
            <a:ext cx="1447800" cy="595869"/>
          </a:xfrm>
          <a:prstGeom prst="rect">
            <a:avLst/>
          </a:prstGeom>
          <a:noFill/>
        </p:spPr>
        <p:txBody>
          <a:bodyPr wrap="square" rtlCol="0">
            <a:spAutoFit/>
          </a:bodyPr>
          <a:lstStyle/>
          <a:p>
            <a:pPr algn="ctr">
              <a:buNone/>
            </a:pPr>
            <a:r>
              <a:rPr lang="en-US" sz="3600" b="1" cap="small" dirty="0" smtClean="0">
                <a:ln w="9000" cmpd="sng">
                  <a:solidFill>
                    <a:schemeClr val="accent4">
                      <a:shade val="50000"/>
                      <a:satMod val="120000"/>
                    </a:schemeClr>
                  </a:solidFill>
                  <a:prstDash val="solid"/>
                </a:ln>
                <a:solidFill>
                  <a:srgbClr val="FFC000"/>
                </a:solidFill>
                <a:effectLst>
                  <a:reflection blurRad="12700" stA="28000" endPos="45000" dist="1000" dir="5400000" sy="-100000" algn="bl" rotWithShape="0"/>
                </a:effectLst>
              </a:rPr>
              <a:t>EC2</a:t>
            </a:r>
            <a:endParaRPr lang="en-US" sz="3600" b="1" cap="small" dirty="0">
              <a:ln w="9000" cmpd="sng">
                <a:solidFill>
                  <a:schemeClr val="accent4">
                    <a:shade val="50000"/>
                    <a:satMod val="120000"/>
                  </a:schemeClr>
                </a:solidFill>
                <a:prstDash val="solid"/>
              </a:ln>
              <a:solidFill>
                <a:srgbClr val="FFC000"/>
              </a:solidFill>
              <a:effectLst>
                <a:reflection blurRad="12700" stA="28000" endPos="45000" dist="1000" dir="5400000" sy="-100000" algn="bl" rotWithShape="0"/>
              </a:effectLst>
            </a:endParaRPr>
          </a:p>
        </p:txBody>
      </p:sp>
      <p:sp>
        <p:nvSpPr>
          <p:cNvPr id="17" name="TextBox 16"/>
          <p:cNvSpPr txBox="1"/>
          <p:nvPr/>
        </p:nvSpPr>
        <p:spPr>
          <a:xfrm>
            <a:off x="1066800" y="4655820"/>
            <a:ext cx="914400" cy="595869"/>
          </a:xfrm>
          <a:prstGeom prst="rect">
            <a:avLst/>
          </a:prstGeom>
          <a:noFill/>
        </p:spPr>
        <p:txBody>
          <a:bodyPr wrap="square" rtlCol="0">
            <a:spAutoFit/>
          </a:bodyPr>
          <a:lstStyle/>
          <a:p>
            <a:pPr algn="ctr">
              <a:buNone/>
            </a:pPr>
            <a:r>
              <a:rPr lang="sr-Latn-CS" sz="3600" b="1" cap="small"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rPr>
              <a:t>S3</a:t>
            </a:r>
            <a:endParaRPr lang="en-US" sz="3600" b="1" cap="small" dirty="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endParaRPr>
          </a:p>
        </p:txBody>
      </p:sp>
      <p:pic>
        <p:nvPicPr>
          <p:cNvPr id="14"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105400" y="3810000"/>
            <a:ext cx="1638300" cy="1676400"/>
          </a:xfrm>
          <a:prstGeom prst="rect">
            <a:avLst/>
          </a:prstGeom>
          <a:noFill/>
          <a:ln w="9525">
            <a:noFill/>
            <a:miter lim="800000"/>
            <a:headEnd/>
            <a:tailEnd/>
          </a:ln>
          <a:effectLst/>
        </p:spPr>
      </p:pic>
      <p:pic>
        <p:nvPicPr>
          <p:cNvPr id="18" name="Picture 3"/>
          <p:cNvPicPr>
            <a:picLocks noChangeAspect="1" noChangeArrowheads="1"/>
          </p:cNvPicPr>
          <p:nvPr/>
        </p:nvPicPr>
        <p:blipFill>
          <a:blip r:embed="rId5" cstate="print"/>
          <a:srcRect/>
          <a:stretch>
            <a:fillRect/>
          </a:stretch>
        </p:blipFill>
        <p:spPr bwMode="auto">
          <a:xfrm>
            <a:off x="304800" y="4038600"/>
            <a:ext cx="1541653" cy="623888"/>
          </a:xfrm>
          <a:prstGeom prst="rect">
            <a:avLst/>
          </a:prstGeom>
          <a:noFill/>
          <a:ln w="9525">
            <a:noFill/>
            <a:miter lim="800000"/>
            <a:headEnd/>
            <a:tailEnd/>
          </a:ln>
          <a:effectLst/>
        </p:spPr>
      </p:pic>
      <p:pic>
        <p:nvPicPr>
          <p:cNvPr id="19" name="Picture 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667000" y="4724400"/>
            <a:ext cx="2181503" cy="155749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Poredjenje</a:t>
            </a:r>
            <a:endParaRPr lang="sr-Latn-CS" dirty="0"/>
          </a:p>
        </p:txBody>
      </p:sp>
      <p:graphicFrame>
        <p:nvGraphicFramePr>
          <p:cNvPr id="9" name="Table 8"/>
          <p:cNvGraphicFramePr>
            <a:graphicFrameLocks noGrp="1"/>
          </p:cNvGraphicFramePr>
          <p:nvPr/>
        </p:nvGraphicFramePr>
        <p:xfrm>
          <a:off x="228600" y="1371599"/>
          <a:ext cx="8762999" cy="4998721"/>
        </p:xfrm>
        <a:graphic>
          <a:graphicData uri="http://schemas.openxmlformats.org/drawingml/2006/table">
            <a:tbl>
              <a:tblPr/>
              <a:tblGrid>
                <a:gridCol w="1640003">
                  <a:extLst>
                    <a:ext uri="{9D8B030D-6E8A-4147-A177-3AD203B41FA5}">
                      <a16:colId xmlns:a16="http://schemas.microsoft.com/office/drawing/2014/main" val="20000"/>
                    </a:ext>
                  </a:extLst>
                </a:gridCol>
                <a:gridCol w="1331797">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551189">
                  <a:extLst>
                    <a:ext uri="{9D8B030D-6E8A-4147-A177-3AD203B41FA5}">
                      <a16:colId xmlns:a16="http://schemas.microsoft.com/office/drawing/2014/main" val="20004"/>
                    </a:ext>
                  </a:extLst>
                </a:gridCol>
                <a:gridCol w="1420610">
                  <a:extLst>
                    <a:ext uri="{9D8B030D-6E8A-4147-A177-3AD203B41FA5}">
                      <a16:colId xmlns:a16="http://schemas.microsoft.com/office/drawing/2014/main" val="20005"/>
                    </a:ext>
                  </a:extLst>
                </a:gridCol>
              </a:tblGrid>
              <a:tr h="237396">
                <a:tc rowSpan="2">
                  <a:txBody>
                    <a:bodyPr/>
                    <a:lstStyle/>
                    <a:p>
                      <a:pPr algn="ctr">
                        <a:spcAft>
                          <a:spcPts val="0"/>
                        </a:spcAft>
                      </a:pPr>
                      <a:r>
                        <a:rPr lang="en-US" sz="1600" b="1" dirty="0" err="1">
                          <a:solidFill>
                            <a:srgbClr val="FFFFFF"/>
                          </a:solidFill>
                          <a:latin typeface="Times New Roman"/>
                          <a:ea typeface="MS Mincho"/>
                        </a:rPr>
                        <a:t>Osobina</a:t>
                      </a:r>
                      <a:endParaRPr lang="en-US" sz="1600" dirty="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0000"/>
                    </a:solidFill>
                  </a:tcPr>
                </a:tc>
                <a:tc gridSpan="5">
                  <a:txBody>
                    <a:bodyPr/>
                    <a:lstStyle/>
                    <a:p>
                      <a:pPr algn="ctr">
                        <a:spcAft>
                          <a:spcPts val="0"/>
                        </a:spcAft>
                      </a:pPr>
                      <a:r>
                        <a:rPr lang="en-US" sz="1600" dirty="0" err="1">
                          <a:solidFill>
                            <a:srgbClr val="FFFF00"/>
                          </a:solidFill>
                          <a:latin typeface="Times New Roman"/>
                          <a:ea typeface="MS Mincho"/>
                        </a:rPr>
                        <a:t>Sistem</a:t>
                      </a:r>
                      <a:endParaRPr lang="en-US" sz="1600" dirty="0">
                        <a:latin typeface="Times New Roman"/>
                        <a:ea typeface="MS Mincho"/>
                      </a:endParaRPr>
                    </a:p>
                  </a:txBody>
                  <a:tcPr marL="68112" marR="68112"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8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1022">
                <a:tc vMerge="1">
                  <a:txBody>
                    <a:bodyPr/>
                    <a:lstStyle/>
                    <a:p>
                      <a:endParaRPr lang="en-US"/>
                    </a:p>
                  </a:txBody>
                  <a:tcPr/>
                </a:tc>
                <a:tc>
                  <a:txBody>
                    <a:bodyPr/>
                    <a:lstStyle/>
                    <a:p>
                      <a:pPr algn="l">
                        <a:spcAft>
                          <a:spcPts val="0"/>
                        </a:spcAft>
                      </a:pPr>
                      <a:r>
                        <a:rPr lang="en-US" sz="1050" b="1" dirty="0">
                          <a:solidFill>
                            <a:srgbClr val="FFC000"/>
                          </a:solidFill>
                          <a:latin typeface="t1-gul-regular"/>
                          <a:ea typeface="MS Mincho"/>
                          <a:cs typeface="t1-gul-regular"/>
                        </a:rPr>
                        <a:t>Amazon</a:t>
                      </a:r>
                      <a:endParaRPr lang="en-US" sz="1800" dirty="0">
                        <a:latin typeface="Times New Roman"/>
                        <a:ea typeface="MS Mincho"/>
                      </a:endParaRPr>
                    </a:p>
                    <a:p>
                      <a:pPr algn="l">
                        <a:spcAft>
                          <a:spcPts val="0"/>
                        </a:spcAft>
                      </a:pPr>
                      <a:r>
                        <a:rPr lang="en-US" sz="1050" b="1" dirty="0">
                          <a:solidFill>
                            <a:srgbClr val="FFC000"/>
                          </a:solidFill>
                          <a:latin typeface="t1-gul-regular"/>
                          <a:ea typeface="MS Mincho"/>
                          <a:cs typeface="t1-gul-regular"/>
                        </a:rPr>
                        <a:t>Elastic compute cloud (EC2)</a:t>
                      </a:r>
                      <a:endParaRPr lang="en-US" sz="1800" dirty="0">
                        <a:latin typeface="Times New Roman"/>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lgn="l">
                        <a:spcAft>
                          <a:spcPts val="0"/>
                        </a:spcAft>
                      </a:pPr>
                      <a:r>
                        <a:rPr lang="en-US" sz="1050" b="1" dirty="0">
                          <a:solidFill>
                            <a:srgbClr val="FFC000"/>
                          </a:solidFill>
                          <a:latin typeface="t1-gul-regular"/>
                          <a:ea typeface="MS Mincho"/>
                          <a:cs typeface="t1-gul-regular"/>
                        </a:rPr>
                        <a:t>Google</a:t>
                      </a:r>
                      <a:endParaRPr lang="en-US" sz="1800" dirty="0">
                        <a:latin typeface="Times New Roman"/>
                        <a:ea typeface="MS Mincho"/>
                      </a:endParaRPr>
                    </a:p>
                    <a:p>
                      <a:pPr algn="l">
                        <a:spcAft>
                          <a:spcPts val="0"/>
                        </a:spcAft>
                      </a:pPr>
                      <a:r>
                        <a:rPr lang="en-US" sz="1050" b="1" dirty="0">
                          <a:solidFill>
                            <a:srgbClr val="FFC000"/>
                          </a:solidFill>
                          <a:latin typeface="t1-gul-regular"/>
                          <a:ea typeface="MS Mincho"/>
                          <a:cs typeface="t1-gul-regular"/>
                        </a:rPr>
                        <a:t>App engine</a:t>
                      </a:r>
                      <a:endParaRPr lang="en-US" sz="1800" dirty="0">
                        <a:latin typeface="Times New Roman"/>
                        <a:ea typeface="MS Mincho"/>
                      </a:endParaRPr>
                    </a:p>
                  </a:txBody>
                  <a:tcPr marL="68112" marR="6811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lgn="l">
                        <a:spcAft>
                          <a:spcPts val="0"/>
                        </a:spcAft>
                      </a:pPr>
                      <a:r>
                        <a:rPr lang="en-US" sz="1050" b="1" dirty="0">
                          <a:solidFill>
                            <a:srgbClr val="FFC000"/>
                          </a:solidFill>
                          <a:latin typeface="t1-gul-regular"/>
                          <a:ea typeface="MS Mincho"/>
                          <a:cs typeface="t1-gul-regular"/>
                        </a:rPr>
                        <a:t>Microsoft</a:t>
                      </a:r>
                      <a:endParaRPr lang="en-US" sz="1800" dirty="0">
                        <a:latin typeface="Times New Roman"/>
                        <a:ea typeface="MS Mincho"/>
                      </a:endParaRPr>
                    </a:p>
                    <a:p>
                      <a:pPr algn="l">
                        <a:spcAft>
                          <a:spcPts val="0"/>
                        </a:spcAft>
                      </a:pPr>
                      <a:r>
                        <a:rPr lang="en-US" sz="1050" b="1" dirty="0">
                          <a:solidFill>
                            <a:srgbClr val="FFC000"/>
                          </a:solidFill>
                          <a:latin typeface="t1-gul-regular"/>
                          <a:ea typeface="MS Mincho"/>
                          <a:cs typeface="t1-gul-regular"/>
                        </a:rPr>
                        <a:t>Azure</a:t>
                      </a:r>
                      <a:endParaRPr lang="en-US" sz="1800" dirty="0">
                        <a:latin typeface="Times New Roman"/>
                        <a:ea typeface="MS Mincho"/>
                      </a:endParaRPr>
                    </a:p>
                  </a:txBody>
                  <a:tcPr marL="68112" marR="6811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lgn="l">
                        <a:spcAft>
                          <a:spcPts val="0"/>
                        </a:spcAft>
                      </a:pPr>
                      <a:r>
                        <a:rPr lang="en-US" sz="1050" b="1" dirty="0">
                          <a:solidFill>
                            <a:srgbClr val="FFC000"/>
                          </a:solidFill>
                          <a:latin typeface="t1-gul-regular"/>
                          <a:ea typeface="MS Mincho"/>
                          <a:cs typeface="t1-gul-regular"/>
                        </a:rPr>
                        <a:t>Sun</a:t>
                      </a:r>
                      <a:endParaRPr lang="en-US" sz="1800" dirty="0">
                        <a:latin typeface="Times New Roman"/>
                        <a:ea typeface="MS Mincho"/>
                      </a:endParaRPr>
                    </a:p>
                    <a:p>
                      <a:pPr algn="l">
                        <a:spcAft>
                          <a:spcPts val="0"/>
                        </a:spcAft>
                      </a:pPr>
                      <a:r>
                        <a:rPr lang="en-US" sz="1050" b="1" dirty="0">
                          <a:solidFill>
                            <a:srgbClr val="FFC000"/>
                          </a:solidFill>
                          <a:latin typeface="t1-gul-regular"/>
                          <a:ea typeface="MS Mincho"/>
                          <a:cs typeface="t1-gul-regular"/>
                        </a:rPr>
                        <a:t>Network.com (Sun Grid)</a:t>
                      </a:r>
                      <a:endParaRPr lang="en-US" sz="1800" dirty="0">
                        <a:latin typeface="Times New Roman"/>
                        <a:ea typeface="MS Mincho"/>
                      </a:endParaRPr>
                    </a:p>
                  </a:txBody>
                  <a:tcPr marL="68112" marR="6811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lgn="l">
                        <a:spcAft>
                          <a:spcPts val="0"/>
                        </a:spcAft>
                      </a:pPr>
                      <a:r>
                        <a:rPr lang="en-US" sz="1050" b="1" dirty="0">
                          <a:solidFill>
                            <a:srgbClr val="FFC000"/>
                          </a:solidFill>
                          <a:latin typeface="t1-gul-regular"/>
                          <a:ea typeface="MS Mincho"/>
                          <a:cs typeface="t1-gul-regular"/>
                        </a:rPr>
                        <a:t>GRIDS Lab</a:t>
                      </a:r>
                      <a:endParaRPr lang="en-US" sz="1800" dirty="0">
                        <a:latin typeface="Times New Roman"/>
                        <a:ea typeface="MS Mincho"/>
                      </a:endParaRPr>
                    </a:p>
                    <a:p>
                      <a:pPr algn="l">
                        <a:spcAft>
                          <a:spcPts val="0"/>
                        </a:spcAft>
                      </a:pPr>
                      <a:r>
                        <a:rPr lang="en-US" sz="1050" b="1" dirty="0">
                          <a:solidFill>
                            <a:srgbClr val="FFC000"/>
                          </a:solidFill>
                          <a:latin typeface="t1-gul-regular"/>
                          <a:ea typeface="MS Mincho"/>
                          <a:cs typeface="t1-gul-regular"/>
                        </a:rPr>
                        <a:t>Aneka</a:t>
                      </a:r>
                      <a:endParaRPr lang="en-US" sz="1800" dirty="0">
                        <a:latin typeface="Times New Roman"/>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extLst>
                  <a:ext uri="{0D108BD9-81ED-4DB2-BD59-A6C34878D82A}">
                    <a16:rowId xmlns:a16="http://schemas.microsoft.com/office/drawing/2014/main" val="10001"/>
                  </a:ext>
                </a:extLst>
              </a:tr>
              <a:tr h="501022">
                <a:tc>
                  <a:txBody>
                    <a:bodyPr/>
                    <a:lstStyle/>
                    <a:p>
                      <a:pPr>
                        <a:spcAft>
                          <a:spcPts val="0"/>
                        </a:spcAft>
                      </a:pPr>
                      <a:r>
                        <a:rPr lang="en-US" sz="1200" b="1" dirty="0" err="1">
                          <a:solidFill>
                            <a:srgbClr val="FFFFFF"/>
                          </a:solidFill>
                          <a:latin typeface="t1-gul-regular"/>
                          <a:ea typeface="MS Mincho"/>
                          <a:cs typeface="t1-gul-regular"/>
                        </a:rPr>
                        <a:t>Nivo</a:t>
                      </a:r>
                      <a:r>
                        <a:rPr lang="en-US" sz="1200" b="1" dirty="0">
                          <a:solidFill>
                            <a:srgbClr val="FFFFFF"/>
                          </a:solidFill>
                          <a:latin typeface="t1-gul-regular"/>
                          <a:ea typeface="MS Mincho"/>
                          <a:cs typeface="t1-gul-regular"/>
                        </a:rPr>
                        <a:t> </a:t>
                      </a:r>
                      <a:r>
                        <a:rPr lang="en-US" sz="1200" b="1" dirty="0" err="1">
                          <a:solidFill>
                            <a:srgbClr val="FFFFFF"/>
                          </a:solidFill>
                          <a:latin typeface="t1-gul-regular"/>
                          <a:ea typeface="MS Mincho"/>
                          <a:cs typeface="t1-gul-regular"/>
                        </a:rPr>
                        <a:t>servisa</a:t>
                      </a:r>
                      <a:endParaRPr lang="en-US" sz="1400" dirty="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en-US" sz="1200" dirty="0">
                          <a:latin typeface="t1-gul-regular"/>
                          <a:ea typeface="MS Mincho"/>
                          <a:cs typeface="t1-gul-regular"/>
                        </a:rPr>
                        <a:t>Infrastructure</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en-US" sz="1200">
                          <a:latin typeface="t1-gul-regular"/>
                          <a:ea typeface="MS Mincho"/>
                          <a:cs typeface="t1-gul-regular"/>
                        </a:rPr>
                        <a:t>Platform</a:t>
                      </a:r>
                      <a:endParaRPr lang="en-US" sz="120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en-US" sz="1200">
                          <a:latin typeface="t1-gul-regular"/>
                          <a:ea typeface="MS Mincho"/>
                          <a:cs typeface="t1-gul-regular"/>
                        </a:rPr>
                        <a:t>Platform</a:t>
                      </a:r>
                      <a:endParaRPr lang="en-US" sz="120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en-US" sz="1200">
                          <a:latin typeface="t1-gul-regular"/>
                          <a:ea typeface="MS Mincho"/>
                          <a:cs typeface="t1-gul-regular"/>
                        </a:rPr>
                        <a:t>Infrastructure</a:t>
                      </a:r>
                      <a:endParaRPr lang="en-US" sz="120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en-US" sz="1200">
                          <a:latin typeface="t1-gul-regular"/>
                          <a:ea typeface="MS Mincho"/>
                          <a:cs typeface="t1-gul-regular"/>
                        </a:rPr>
                        <a:t>Software platform for enterprise</a:t>
                      </a:r>
                      <a:endParaRPr lang="en-US" sz="1200">
                        <a:latin typeface="t1-gul-regular"/>
                        <a:ea typeface="MS Mincho"/>
                      </a:endParaRPr>
                    </a:p>
                    <a:p>
                      <a:pPr>
                        <a:spcAft>
                          <a:spcPts val="0"/>
                        </a:spcAft>
                      </a:pPr>
                      <a:r>
                        <a:rPr lang="en-US" sz="1200">
                          <a:latin typeface="t1-gul-regular"/>
                          <a:ea typeface="MS Mincho"/>
                          <a:cs typeface="t1-gul-regular"/>
                        </a:rPr>
                        <a:t>Clouds</a:t>
                      </a:r>
                      <a:endParaRPr lang="en-US" sz="120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extLst>
                  <a:ext uri="{0D108BD9-81ED-4DB2-BD59-A6C34878D82A}">
                    <a16:rowId xmlns:a16="http://schemas.microsoft.com/office/drawing/2014/main" val="10002"/>
                  </a:ext>
                </a:extLst>
              </a:tr>
              <a:tr h="459099">
                <a:tc>
                  <a:txBody>
                    <a:bodyPr/>
                    <a:lstStyle/>
                    <a:p>
                      <a:pPr>
                        <a:spcAft>
                          <a:spcPts val="0"/>
                        </a:spcAft>
                      </a:pPr>
                      <a:r>
                        <a:rPr lang="en-US" sz="1200" b="1">
                          <a:solidFill>
                            <a:srgbClr val="FFFFFF"/>
                          </a:solidFill>
                          <a:latin typeface="t1-gul-regular"/>
                          <a:ea typeface="MS Mincho"/>
                          <a:cs typeface="t1-gul-regular"/>
                        </a:rPr>
                        <a:t>Tip servisa</a:t>
                      </a:r>
                      <a:endParaRPr lang="en-US" sz="140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sr-Latn-CS" sz="1200" dirty="0" smtClean="0">
                          <a:latin typeface="t1-gul-regular"/>
                          <a:ea typeface="MS Mincho"/>
                        </a:rPr>
                        <a:t>Izračunavanje, Prostor na disku</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Web aplikacija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Web i non-Web aplikacija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Izračunavanje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Izračunavanje</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26739">
                <a:tc>
                  <a:txBody>
                    <a:bodyPr/>
                    <a:lstStyle/>
                    <a:p>
                      <a:pPr>
                        <a:spcAft>
                          <a:spcPts val="0"/>
                        </a:spcAft>
                      </a:pPr>
                      <a:r>
                        <a:rPr lang="en-US" sz="1200" b="1">
                          <a:solidFill>
                            <a:srgbClr val="FFFFFF"/>
                          </a:solidFill>
                          <a:latin typeface="t1-gul-regular"/>
                          <a:ea typeface="MS Mincho"/>
                          <a:cs typeface="t1-gul-regular"/>
                        </a:rPr>
                        <a:t>Virtuelizacija</a:t>
                      </a:r>
                      <a:endParaRPr lang="en-US" sz="140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sr-Latn-CS" sz="1200" dirty="0" smtClean="0">
                          <a:latin typeface="t1-gul-regular"/>
                          <a:ea typeface="MS Mincho"/>
                        </a:rPr>
                        <a:t>OS nivo na Xen hypervisor</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Kontejner aplikacija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OS novo na kontroleru</a:t>
                      </a:r>
                      <a:r>
                        <a:rPr lang="sr-Latn-CS" sz="1200" baseline="0" dirty="0" smtClean="0">
                          <a:latin typeface="t1-gul-regular"/>
                          <a:ea typeface="MS Mincho"/>
                        </a:rPr>
                        <a:t>  osnove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r>
                        <a:rPr lang="en-US" sz="1200" kern="1200" baseline="0" dirty="0" smtClean="0">
                          <a:solidFill>
                            <a:schemeClr val="tx1"/>
                          </a:solidFill>
                          <a:latin typeface="t1-gul-regular"/>
                          <a:ea typeface="+mn-ea"/>
                          <a:cs typeface="+mn-cs"/>
                        </a:rPr>
                        <a:t>Job management system</a:t>
                      </a:r>
                    </a:p>
                    <a:p>
                      <a:r>
                        <a:rPr lang="en-US" sz="1200" kern="1200" baseline="0" dirty="0" smtClean="0">
                          <a:solidFill>
                            <a:schemeClr val="tx1"/>
                          </a:solidFill>
                          <a:latin typeface="t1-gul-regular"/>
                          <a:ea typeface="+mn-ea"/>
                          <a:cs typeface="+mn-cs"/>
                        </a:rPr>
                        <a:t>(Sun Grid Engine)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en-US" sz="1200" kern="1200" baseline="0" dirty="0" smtClean="0">
                          <a:solidFill>
                            <a:schemeClr val="tx1"/>
                          </a:solidFill>
                          <a:latin typeface="t1-gul-regular"/>
                          <a:ea typeface="+mn-ea"/>
                          <a:cs typeface="+mn-cs"/>
                        </a:rPr>
                        <a:t>Resource manager </a:t>
                      </a:r>
                      <a:r>
                        <a:rPr lang="sr-Latn-CS" sz="1200" kern="1200" baseline="0" dirty="0" smtClean="0">
                          <a:solidFill>
                            <a:schemeClr val="tx1"/>
                          </a:solidFill>
                          <a:latin typeface="t1-gul-regular"/>
                          <a:ea typeface="+mn-ea"/>
                          <a:cs typeface="+mn-cs"/>
                        </a:rPr>
                        <a:t>i</a:t>
                      </a:r>
                      <a:r>
                        <a:rPr lang="en-US" sz="1200" kern="1200" baseline="0" dirty="0" smtClean="0">
                          <a:solidFill>
                            <a:schemeClr val="tx1"/>
                          </a:solidFill>
                          <a:latin typeface="t1-gul-regular"/>
                          <a:ea typeface="+mn-ea"/>
                          <a:cs typeface="+mn-cs"/>
                        </a:rPr>
                        <a:t> scheduler</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extLst>
                  <a:ext uri="{0D108BD9-81ED-4DB2-BD59-A6C34878D82A}">
                    <a16:rowId xmlns:a16="http://schemas.microsoft.com/office/drawing/2014/main" val="10004"/>
                  </a:ext>
                </a:extLst>
              </a:tr>
              <a:tr h="668661">
                <a:tc>
                  <a:txBody>
                    <a:bodyPr/>
                    <a:lstStyle/>
                    <a:p>
                      <a:pPr>
                        <a:spcAft>
                          <a:spcPts val="0"/>
                        </a:spcAft>
                      </a:pPr>
                      <a:r>
                        <a:rPr lang="en-US" sz="1200" b="1">
                          <a:solidFill>
                            <a:srgbClr val="FFFFFF"/>
                          </a:solidFill>
                          <a:latin typeface="t1-gul-regular"/>
                          <a:ea typeface="MS Mincho"/>
                          <a:cs typeface="t1-gul-regular"/>
                        </a:rPr>
                        <a:t>Dinamičko usaglašavanje QoS</a:t>
                      </a:r>
                      <a:endParaRPr lang="en-US" sz="1400">
                        <a:latin typeface="Times New Roman"/>
                        <a:ea typeface="MS Mincho"/>
                      </a:endParaRPr>
                    </a:p>
                    <a:p>
                      <a:pPr>
                        <a:spcAft>
                          <a:spcPts val="0"/>
                        </a:spcAft>
                      </a:pPr>
                      <a:r>
                        <a:rPr lang="en-US" sz="1200" b="1">
                          <a:solidFill>
                            <a:srgbClr val="FFFFFF"/>
                          </a:solidFill>
                          <a:latin typeface="t1-gul-regular"/>
                          <a:ea typeface="MS Mincho"/>
                          <a:cs typeface="t1-gul-regular"/>
                        </a:rPr>
                        <a:t>parametara</a:t>
                      </a:r>
                      <a:endParaRPr lang="en-US" sz="140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sr-Latn-CS" sz="1200" dirty="0" smtClean="0">
                          <a:latin typeface="t1-gul-regular"/>
                          <a:ea typeface="MS Mincho"/>
                        </a:rPr>
                        <a:t>ne</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ne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ne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ne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SLA</a:t>
                      </a:r>
                      <a:r>
                        <a:rPr lang="sr-Latn-CS" sz="1200" baseline="0" dirty="0" smtClean="0">
                          <a:latin typeface="t1-gul-regular"/>
                          <a:ea typeface="MS Mincho"/>
                        </a:rPr>
                        <a:t> zasnovano usalgašavanje resursa</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16577">
                <a:tc>
                  <a:txBody>
                    <a:bodyPr/>
                    <a:lstStyle/>
                    <a:p>
                      <a:pPr>
                        <a:spcAft>
                          <a:spcPts val="0"/>
                        </a:spcAft>
                      </a:pPr>
                      <a:r>
                        <a:rPr lang="sr-Latn-CS" sz="1200" b="1" dirty="0" smtClean="0">
                          <a:solidFill>
                            <a:srgbClr val="FFFFFF"/>
                          </a:solidFill>
                          <a:latin typeface="t1-gul-regular"/>
                          <a:ea typeface="MS Mincho"/>
                        </a:rPr>
                        <a:t>Interfejs</a:t>
                      </a:r>
                      <a:r>
                        <a:rPr lang="sr-Latn-CS" sz="1200" b="1" baseline="0" dirty="0" smtClean="0">
                          <a:solidFill>
                            <a:srgbClr val="FFFFFF"/>
                          </a:solidFill>
                          <a:latin typeface="t1-gul-regular"/>
                          <a:ea typeface="MS Mincho"/>
                        </a:rPr>
                        <a:t> za korisnički pristup</a:t>
                      </a:r>
                      <a:endParaRPr lang="en-US" sz="1400" dirty="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en-US" sz="1200" kern="1200" baseline="0" dirty="0" smtClean="0">
                          <a:solidFill>
                            <a:schemeClr val="tx1"/>
                          </a:solidFill>
                          <a:latin typeface="t1-gul-regular"/>
                          <a:ea typeface="+mn-ea"/>
                          <a:cs typeface="+mn-cs"/>
                        </a:rPr>
                        <a:t>Amazon EC2</a:t>
                      </a:r>
                      <a:r>
                        <a:rPr lang="sr-Latn-CS" sz="1200" kern="1200" baseline="0" dirty="0" smtClean="0">
                          <a:solidFill>
                            <a:schemeClr val="tx1"/>
                          </a:solidFill>
                          <a:latin typeface="t1-gul-regular"/>
                          <a:ea typeface="+mn-ea"/>
                          <a:cs typeface="+mn-cs"/>
                        </a:rPr>
                        <a:t> komandna linija</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Web administratorska konzola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r>
                        <a:rPr lang="en-US" sz="1200" kern="1200" baseline="0" dirty="0" smtClean="0">
                          <a:solidFill>
                            <a:schemeClr val="tx1"/>
                          </a:solidFill>
                          <a:latin typeface="t1-gul-regular"/>
                          <a:ea typeface="+mn-ea"/>
                          <a:cs typeface="+mn-cs"/>
                        </a:rPr>
                        <a:t>Microsoft</a:t>
                      </a:r>
                    </a:p>
                    <a:p>
                      <a:r>
                        <a:rPr lang="en-US" sz="1200" kern="1200" baseline="0" dirty="0" smtClean="0">
                          <a:solidFill>
                            <a:schemeClr val="tx1"/>
                          </a:solidFill>
                          <a:latin typeface="t1-gul-regular"/>
                          <a:ea typeface="+mn-ea"/>
                          <a:cs typeface="+mn-cs"/>
                        </a:rPr>
                        <a:t>windows azure</a:t>
                      </a:r>
                    </a:p>
                    <a:p>
                      <a:r>
                        <a:rPr lang="en-US" sz="1200" kern="1200" baseline="0" dirty="0" smtClean="0">
                          <a:solidFill>
                            <a:schemeClr val="tx1"/>
                          </a:solidFill>
                          <a:latin typeface="t1-gul-regular"/>
                          <a:ea typeface="+mn-ea"/>
                          <a:cs typeface="+mn-cs"/>
                        </a:rPr>
                        <a:t>portal</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r>
                        <a:rPr lang="en-US" sz="1200" kern="1200" baseline="0" dirty="0" smtClean="0">
                          <a:solidFill>
                            <a:schemeClr val="tx1"/>
                          </a:solidFill>
                          <a:latin typeface="t1-gul-regular"/>
                          <a:ea typeface="+mn-ea"/>
                          <a:cs typeface="+mn-cs"/>
                        </a:rPr>
                        <a:t>Job submission scripts,</a:t>
                      </a:r>
                    </a:p>
                    <a:p>
                      <a:r>
                        <a:rPr lang="en-US" sz="1200" kern="1200" baseline="0" dirty="0" smtClean="0">
                          <a:solidFill>
                            <a:schemeClr val="tx1"/>
                          </a:solidFill>
                          <a:latin typeface="t1-gul-regular"/>
                          <a:ea typeface="+mn-ea"/>
                          <a:cs typeface="+mn-cs"/>
                        </a:rPr>
                        <a:t>Sun Grid web portal</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en-US" sz="1200" kern="1200" baseline="0" dirty="0" smtClean="0">
                          <a:solidFill>
                            <a:schemeClr val="tx1"/>
                          </a:solidFill>
                          <a:latin typeface="t1-gul-regular"/>
                          <a:ea typeface="+mn-ea"/>
                          <a:cs typeface="+mn-cs"/>
                        </a:rPr>
                        <a:t>Workbench, web-based portal</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extLst>
                  <a:ext uri="{0D108BD9-81ED-4DB2-BD59-A6C34878D82A}">
                    <a16:rowId xmlns:a16="http://schemas.microsoft.com/office/drawing/2014/main" val="10006"/>
                  </a:ext>
                </a:extLst>
              </a:tr>
              <a:tr h="289560">
                <a:tc>
                  <a:txBody>
                    <a:bodyPr/>
                    <a:lstStyle/>
                    <a:p>
                      <a:pPr>
                        <a:spcAft>
                          <a:spcPts val="0"/>
                        </a:spcAft>
                      </a:pPr>
                      <a:r>
                        <a:rPr lang="en-US" sz="1200" b="1">
                          <a:solidFill>
                            <a:srgbClr val="FFFFFF"/>
                          </a:solidFill>
                          <a:latin typeface="t1-gul-regular"/>
                          <a:ea typeface="MS Mincho"/>
                          <a:cs typeface="t1-gul-regular"/>
                        </a:rPr>
                        <a:t>Web APIs</a:t>
                      </a:r>
                      <a:endParaRPr lang="en-US" sz="140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81000">
                <a:tc>
                  <a:txBody>
                    <a:bodyPr/>
                    <a:lstStyle/>
                    <a:p>
                      <a:pPr>
                        <a:spcAft>
                          <a:spcPts val="0"/>
                        </a:spcAft>
                      </a:pPr>
                      <a:r>
                        <a:rPr lang="sr-Latn-CS" sz="1200" b="1" dirty="0" smtClean="0">
                          <a:solidFill>
                            <a:srgbClr val="FFFFFF"/>
                          </a:solidFill>
                          <a:latin typeface="t1-gul-regular"/>
                          <a:ea typeface="MS Mincho"/>
                        </a:rPr>
                        <a:t>Dodatni</a:t>
                      </a:r>
                      <a:r>
                        <a:rPr lang="sr-Latn-CS" sz="1200" b="1" baseline="0" dirty="0" smtClean="0">
                          <a:solidFill>
                            <a:srgbClr val="FFFFFF"/>
                          </a:solidFill>
                          <a:latin typeface="t1-gul-regular"/>
                          <a:ea typeface="MS Mincho"/>
                        </a:rPr>
                        <a:t> korisnčki servisi</a:t>
                      </a:r>
                      <a:endParaRPr lang="en-US" sz="1400" dirty="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Ne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Ne</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extLst>
                  <a:ext uri="{0D108BD9-81ED-4DB2-BD59-A6C34878D82A}">
                    <a16:rowId xmlns:a16="http://schemas.microsoft.com/office/drawing/2014/main" val="10008"/>
                  </a:ext>
                </a:extLst>
              </a:tr>
              <a:tr h="435226">
                <a:tc>
                  <a:txBody>
                    <a:bodyPr/>
                    <a:lstStyle/>
                    <a:p>
                      <a:pPr>
                        <a:spcAft>
                          <a:spcPts val="0"/>
                        </a:spcAft>
                      </a:pPr>
                      <a:r>
                        <a:rPr lang="sr-Latn-CS" sz="1200" b="1" dirty="0" smtClean="0">
                          <a:solidFill>
                            <a:srgbClr val="FFFFFF"/>
                          </a:solidFill>
                          <a:latin typeface="t1-gul-regular"/>
                          <a:ea typeface="MS Mincho"/>
                          <a:cs typeface="t1-gul-regular"/>
                        </a:rPr>
                        <a:t>Programski okvir</a:t>
                      </a:r>
                      <a:endParaRPr lang="en-US" sz="1400" dirty="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8080"/>
                    </a:solidFill>
                  </a:tcPr>
                </a:tc>
                <a:tc>
                  <a:txBody>
                    <a:bodyPr/>
                    <a:lstStyle/>
                    <a:p>
                      <a:r>
                        <a:rPr lang="en-US" sz="1200" kern="1200" baseline="0" dirty="0" smtClean="0">
                          <a:solidFill>
                            <a:schemeClr val="tx1"/>
                          </a:solidFill>
                          <a:latin typeface="t1-gul-regular"/>
                          <a:ea typeface="+mn-ea"/>
                          <a:cs typeface="+mn-cs"/>
                        </a:rPr>
                        <a:t>Customizable </a:t>
                      </a:r>
                      <a:r>
                        <a:rPr lang="en-US" sz="1200" kern="1200" baseline="0" dirty="0" err="1" smtClean="0">
                          <a:solidFill>
                            <a:schemeClr val="tx1"/>
                          </a:solidFill>
                          <a:latin typeface="t1-gul-regular"/>
                          <a:ea typeface="+mn-ea"/>
                          <a:cs typeface="+mn-cs"/>
                        </a:rPr>
                        <a:t>linux</a:t>
                      </a:r>
                      <a:r>
                        <a:rPr lang="en-US" sz="1200" kern="1200" baseline="0" dirty="0" smtClean="0">
                          <a:solidFill>
                            <a:schemeClr val="tx1"/>
                          </a:solidFill>
                          <a:latin typeface="t1-gul-regular"/>
                          <a:ea typeface="+mn-ea"/>
                          <a:cs typeface="+mn-cs"/>
                        </a:rPr>
                        <a:t>-based</a:t>
                      </a:r>
                    </a:p>
                    <a:p>
                      <a:r>
                        <a:rPr lang="en-US" sz="1200" kern="1200" baseline="0" dirty="0" smtClean="0">
                          <a:solidFill>
                            <a:schemeClr val="tx1"/>
                          </a:solidFill>
                          <a:latin typeface="t1-gul-regular"/>
                          <a:ea typeface="+mn-ea"/>
                          <a:cs typeface="+mn-cs"/>
                        </a:rPr>
                        <a:t>Amazon Machine Image (AMI)</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US" sz="1200" kern="1200" baseline="0" dirty="0" smtClean="0">
                          <a:solidFill>
                            <a:schemeClr val="tx1"/>
                          </a:solidFill>
                          <a:latin typeface="t1-gul-regular"/>
                          <a:ea typeface="+mn-ea"/>
                          <a:cs typeface="+mn-cs"/>
                        </a:rPr>
                        <a:t>Python</a:t>
                      </a:r>
                      <a:r>
                        <a:rPr lang="sr-Latn-CS" sz="1200" kern="1200" baseline="0" dirty="0" smtClean="0">
                          <a:solidFill>
                            <a:schemeClr val="tx1"/>
                          </a:solidFill>
                          <a:latin typeface="t1-gul-regular"/>
                          <a:ea typeface="+mn-ea"/>
                          <a:cs typeface="+mn-cs"/>
                        </a:rPr>
                        <a:t>, Java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US" sz="1200" kern="1200" baseline="0" dirty="0" smtClean="0">
                          <a:solidFill>
                            <a:schemeClr val="tx1"/>
                          </a:solidFill>
                          <a:latin typeface="t1-gul-regular"/>
                          <a:ea typeface="+mn-ea"/>
                          <a:cs typeface="+mn-cs"/>
                        </a:rPr>
                        <a:t>Microsoft .NET</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r>
                        <a:rPr lang="pt-BR" sz="1200" kern="1200" baseline="0" dirty="0" smtClean="0">
                          <a:solidFill>
                            <a:schemeClr val="tx1"/>
                          </a:solidFill>
                          <a:latin typeface="t1-gul-regular"/>
                          <a:ea typeface="+mn-ea"/>
                          <a:cs typeface="+mn-cs"/>
                        </a:rPr>
                        <a:t>Solaris OS, Java, C, C++,</a:t>
                      </a:r>
                    </a:p>
                    <a:p>
                      <a:r>
                        <a:rPr lang="en-US" sz="1200" kern="1200" baseline="0" dirty="0" smtClean="0">
                          <a:solidFill>
                            <a:schemeClr val="tx1"/>
                          </a:solidFill>
                          <a:latin typeface="t1-gul-regular"/>
                          <a:ea typeface="+mn-ea"/>
                          <a:cs typeface="+mn-cs"/>
                        </a:rPr>
                        <a:t>FORTRAN</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r>
                        <a:rPr lang="en-US" sz="1200" kern="1200" baseline="0" dirty="0" smtClean="0">
                          <a:solidFill>
                            <a:schemeClr val="tx1"/>
                          </a:solidFill>
                          <a:latin typeface="t1-gul-regular"/>
                          <a:ea typeface="+mn-ea"/>
                          <a:cs typeface="+mn-cs"/>
                        </a:rPr>
                        <a:t>C# </a:t>
                      </a:r>
                      <a:r>
                        <a:rPr lang="sr-Latn-CS" sz="1200" kern="1200" baseline="0" dirty="0" smtClean="0">
                          <a:solidFill>
                            <a:schemeClr val="tx1"/>
                          </a:solidFill>
                          <a:latin typeface="t1-gul-regular"/>
                          <a:ea typeface="+mn-ea"/>
                          <a:cs typeface="+mn-cs"/>
                        </a:rPr>
                        <a:t>i drugi</a:t>
                      </a:r>
                      <a:r>
                        <a:rPr lang="en-US" sz="1200" kern="1200" baseline="0" dirty="0" smtClean="0">
                          <a:solidFill>
                            <a:schemeClr val="tx1"/>
                          </a:solidFill>
                          <a:latin typeface="t1-gul-regular"/>
                          <a:ea typeface="+mn-ea"/>
                          <a:cs typeface="+mn-cs"/>
                        </a:rPr>
                        <a:t> .Ne</a:t>
                      </a:r>
                      <a:r>
                        <a:rPr lang="sr-Latn-CS" sz="1200" kern="1200" baseline="0" dirty="0" smtClean="0">
                          <a:solidFill>
                            <a:schemeClr val="tx1"/>
                          </a:solidFill>
                          <a:latin typeface="t1-gul-regular"/>
                          <a:ea typeface="+mn-ea"/>
                          <a:cs typeface="+mn-cs"/>
                        </a:rPr>
                        <a:t>t jezici</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pic>
        <p:nvPicPr>
          <p:cNvPr id="10" name="Picture 3"/>
          <p:cNvPicPr>
            <a:picLocks noChangeAspect="1" noChangeArrowheads="1"/>
          </p:cNvPicPr>
          <p:nvPr/>
        </p:nvPicPr>
        <p:blipFill>
          <a:blip r:embed="rId3" cstate="print"/>
          <a:srcRect/>
          <a:stretch>
            <a:fillRect/>
          </a:stretch>
        </p:blipFill>
        <p:spPr bwMode="auto">
          <a:xfrm rot="18884417">
            <a:off x="1974530" y="597358"/>
            <a:ext cx="1541653" cy="623888"/>
          </a:xfrm>
          <a:prstGeom prst="rect">
            <a:avLst/>
          </a:prstGeom>
          <a:noFill/>
          <a:ln w="9525">
            <a:noFill/>
            <a:miter lim="800000"/>
            <a:headEnd/>
            <a:tailEnd/>
          </a:ln>
          <a:effectLst/>
        </p:spPr>
      </p:pic>
      <p:pic>
        <p:nvPicPr>
          <p:cNvPr id="11"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rot="2143336">
            <a:off x="3215515" y="235735"/>
            <a:ext cx="1638300" cy="1676400"/>
          </a:xfrm>
          <a:prstGeom prst="rect">
            <a:avLst/>
          </a:prstGeom>
          <a:noFill/>
          <a:ln w="9525">
            <a:noFill/>
            <a:miter lim="800000"/>
            <a:headEnd/>
            <a:tailEnd/>
          </a:ln>
          <a:effectLst/>
        </p:spPr>
      </p:pic>
      <p:pic>
        <p:nvPicPr>
          <p:cNvPr id="5121" name="Picture 1"/>
          <p:cNvPicPr>
            <a:picLocks noChangeAspect="1" noChangeArrowheads="1"/>
          </p:cNvPicPr>
          <p:nvPr/>
        </p:nvPicPr>
        <p:blipFill>
          <a:blip r:embed="rId5"/>
          <a:srcRect/>
          <a:stretch>
            <a:fillRect/>
          </a:stretch>
        </p:blipFill>
        <p:spPr bwMode="auto">
          <a:xfrm rot="18435294">
            <a:off x="6245876" y="870393"/>
            <a:ext cx="990600" cy="676275"/>
          </a:xfrm>
          <a:prstGeom prst="rect">
            <a:avLst/>
          </a:prstGeom>
          <a:noFill/>
          <a:ln w="9525">
            <a:noFill/>
            <a:miter lim="800000"/>
            <a:headEnd/>
            <a:tailEnd/>
          </a:ln>
          <a:effectLst/>
        </p:spPr>
      </p:pic>
      <p:pic>
        <p:nvPicPr>
          <p:cNvPr id="12" name="Picture 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rot="18668199">
            <a:off x="4709115" y="21648"/>
            <a:ext cx="2181503" cy="1557492"/>
          </a:xfrm>
          <a:prstGeom prst="rect">
            <a:avLst/>
          </a:prstGeom>
          <a:noFill/>
          <a:ln w="9525">
            <a:noFill/>
            <a:miter lim="800000"/>
            <a:headEnd/>
            <a:tailEnd/>
          </a:ln>
          <a:effectLst/>
        </p:spPr>
      </p:pic>
      <p:pic>
        <p:nvPicPr>
          <p:cNvPr id="5122" name="Picture 2"/>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8077200" y="1066800"/>
            <a:ext cx="876300" cy="942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Realizacija (Deployment)</a:t>
            </a:r>
            <a:endParaRPr lang="sr-Latn-CS" dirty="0"/>
          </a:p>
        </p:txBody>
      </p:sp>
      <p:sp>
        <p:nvSpPr>
          <p:cNvPr id="5"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457200" indent="-457200">
              <a:buClrTx/>
            </a:pPr>
            <a:r>
              <a:rPr lang="sr-Latn-CS" sz="3200" b="1" i="1" dirty="0" smtClean="0"/>
              <a:t>Privatni “oblak”</a:t>
            </a:r>
            <a:r>
              <a:rPr lang="en-US" sz="3200" b="1" i="1" dirty="0" smtClean="0"/>
              <a:t>. </a:t>
            </a:r>
            <a:endParaRPr lang="sr-Latn-CS" sz="3200" b="1" i="1" dirty="0" smtClean="0"/>
          </a:p>
          <a:p>
            <a:pPr lvl="1">
              <a:buClrTx/>
              <a:buNone/>
            </a:pPr>
            <a:r>
              <a:rPr lang="sr-Latn-CS" sz="2800" dirty="0" smtClean="0"/>
              <a:t>Kompletna infrastruktura je pod kontrolom isključivo jedne organizacije. Može se nalaziti na istoj ili izdvojenoj lokaciji.</a:t>
            </a:r>
            <a:endParaRPr lang="en-US" sz="2800" dirty="0" smtClean="0"/>
          </a:p>
          <a:p>
            <a:pPr marL="457200" indent="-457200">
              <a:spcAft>
                <a:spcPts val="600"/>
              </a:spcAft>
              <a:buClrTx/>
            </a:pPr>
            <a:r>
              <a:rPr lang="sr-Latn-CS" sz="3200" b="1" i="1" dirty="0" smtClean="0"/>
              <a:t>“Oblak” zajednice</a:t>
            </a:r>
            <a:r>
              <a:rPr lang="en-US" sz="3200" b="1" i="1" dirty="0" smtClean="0"/>
              <a:t>.</a:t>
            </a:r>
            <a:r>
              <a:rPr lang="en-US" sz="3200" b="1" dirty="0" smtClean="0"/>
              <a:t> </a:t>
            </a:r>
          </a:p>
          <a:p>
            <a:pPr marL="457200" indent="-457200">
              <a:spcAft>
                <a:spcPts val="600"/>
              </a:spcAft>
              <a:buClrTx/>
            </a:pPr>
            <a:r>
              <a:rPr lang="sr-Latn-CS" sz="3200" b="1" i="1" dirty="0" smtClean="0"/>
              <a:t>Javni “oblak”</a:t>
            </a:r>
            <a:r>
              <a:rPr lang="en-US" sz="3200" b="1" i="1" dirty="0" smtClean="0"/>
              <a:t>. </a:t>
            </a:r>
            <a:endParaRPr lang="en-US" sz="3200" b="1" dirty="0" smtClean="0"/>
          </a:p>
          <a:p>
            <a:pPr marL="457200" indent="-457200">
              <a:spcAft>
                <a:spcPts val="600"/>
              </a:spcAft>
              <a:buClrTx/>
            </a:pPr>
            <a:r>
              <a:rPr lang="sr-Latn-CS" sz="3200" b="1" i="1" dirty="0" smtClean="0"/>
              <a:t>Hibridni “oblak”</a:t>
            </a:r>
            <a:r>
              <a:rPr lang="en-US" sz="3200" b="1" dirty="0" smtClean="0"/>
              <a:t>. </a:t>
            </a:r>
            <a:endParaRPr lang="sr-Latn-CS" sz="3200" b="1"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Realizacija (Deployment)</a:t>
            </a:r>
            <a:endParaRPr lang="sr-Latn-CS" dirty="0"/>
          </a:p>
        </p:txBody>
      </p:sp>
      <p:sp>
        <p:nvSpPr>
          <p:cNvPr id="5"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457200" indent="-457200">
              <a:buClrTx/>
            </a:pPr>
            <a:r>
              <a:rPr lang="sr-Latn-CS" sz="3200" b="1" i="1" dirty="0" smtClean="0"/>
              <a:t>Privatni “oblak”</a:t>
            </a:r>
            <a:r>
              <a:rPr lang="en-US" sz="3200" b="1" i="1" dirty="0" smtClean="0"/>
              <a:t>. </a:t>
            </a:r>
            <a:endParaRPr lang="sr-Latn-CS" sz="3200" b="1" i="1" dirty="0" smtClean="0"/>
          </a:p>
          <a:p>
            <a:pPr marL="457200" indent="-457200">
              <a:spcAft>
                <a:spcPts val="600"/>
              </a:spcAft>
              <a:buClrTx/>
            </a:pPr>
            <a:r>
              <a:rPr lang="sr-Latn-CS" sz="3200" b="1" i="1" dirty="0" smtClean="0"/>
              <a:t>“Oblak” zajednice</a:t>
            </a:r>
            <a:r>
              <a:rPr lang="en-US" sz="3200" b="1" i="1" dirty="0" smtClean="0"/>
              <a:t>.</a:t>
            </a:r>
            <a:endParaRPr lang="sr-Latn-CS" sz="3200" b="1" i="1" dirty="0" smtClean="0"/>
          </a:p>
          <a:p>
            <a:pPr marL="457200">
              <a:spcAft>
                <a:spcPts val="600"/>
              </a:spcAft>
              <a:buClrTx/>
              <a:buNone/>
            </a:pPr>
            <a:r>
              <a:rPr lang="sr-Latn-CS" sz="2800" dirty="0" smtClean="0"/>
              <a:t>Infrastrukturu deli nekoliko organizacija radi pružanja podrške specifičnoj zajednici radi ispunjenja zajedničkih zahteva (tajnost i bezbednost, ispunjenje standarda, itd.)</a:t>
            </a:r>
            <a:r>
              <a:rPr lang="en-US" sz="2800" dirty="0" smtClean="0"/>
              <a:t> </a:t>
            </a:r>
            <a:r>
              <a:rPr lang="sr-Latn-CS" sz="2800" dirty="0" smtClean="0"/>
              <a:t>Menadžment infrastrukture mogu da rade same organizacije članice ili mogu da angažuju treću stranu.</a:t>
            </a:r>
            <a:r>
              <a:rPr lang="en-US" sz="2800" b="1" dirty="0" smtClean="0"/>
              <a:t> </a:t>
            </a:r>
          </a:p>
          <a:p>
            <a:pPr marL="457200" indent="-457200">
              <a:spcAft>
                <a:spcPts val="600"/>
              </a:spcAft>
              <a:buClrTx/>
            </a:pPr>
            <a:r>
              <a:rPr lang="sr-Latn-CS" sz="3200" b="1" i="1" dirty="0" smtClean="0"/>
              <a:t>Javni “oblak”</a:t>
            </a:r>
            <a:r>
              <a:rPr lang="en-US" sz="3200" b="1" i="1" dirty="0" smtClean="0"/>
              <a:t>. </a:t>
            </a:r>
            <a:endParaRPr lang="en-US" sz="3200" b="1" dirty="0" smtClean="0"/>
          </a:p>
          <a:p>
            <a:pPr marL="457200" indent="-457200">
              <a:spcAft>
                <a:spcPts val="600"/>
              </a:spcAft>
              <a:buClrTx/>
            </a:pPr>
            <a:r>
              <a:rPr lang="sr-Latn-CS" sz="3200" b="1" i="1" dirty="0" smtClean="0"/>
              <a:t>Hibridni “oblak”</a:t>
            </a:r>
            <a:r>
              <a:rPr lang="en-US" sz="3200" b="1" dirty="0" smtClean="0"/>
              <a:t>. </a:t>
            </a:r>
            <a:endParaRPr lang="sr-Latn-CS" sz="3200" b="1"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Realizacija (Deployment)</a:t>
            </a:r>
            <a:endParaRPr lang="sr-Latn-CS" dirty="0"/>
          </a:p>
        </p:txBody>
      </p:sp>
      <p:sp>
        <p:nvSpPr>
          <p:cNvPr id="5"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457200" indent="-457200">
              <a:buClrTx/>
            </a:pPr>
            <a:r>
              <a:rPr lang="sr-Latn-CS" sz="3200" b="1" i="1" dirty="0" smtClean="0"/>
              <a:t>Privatni “oblak”</a:t>
            </a:r>
            <a:r>
              <a:rPr lang="en-US" sz="3200" b="1" i="1" dirty="0" smtClean="0"/>
              <a:t>. </a:t>
            </a:r>
            <a:endParaRPr lang="sr-Latn-CS" sz="3200" b="1" i="1" dirty="0" smtClean="0"/>
          </a:p>
          <a:p>
            <a:pPr marL="457200" indent="-457200">
              <a:spcAft>
                <a:spcPts val="600"/>
              </a:spcAft>
              <a:buClrTx/>
            </a:pPr>
            <a:r>
              <a:rPr lang="sr-Latn-CS" sz="3200" b="1" i="1" dirty="0" smtClean="0"/>
              <a:t>“Oblak” zajednice</a:t>
            </a:r>
            <a:r>
              <a:rPr lang="en-US" sz="3200" b="1" i="1" dirty="0" smtClean="0"/>
              <a:t>.</a:t>
            </a:r>
            <a:endParaRPr lang="sr-Latn-CS" sz="3200" b="1" i="1" dirty="0" smtClean="0"/>
          </a:p>
          <a:p>
            <a:pPr marL="457200" indent="-457200">
              <a:spcAft>
                <a:spcPts val="600"/>
              </a:spcAft>
              <a:buClrTx/>
            </a:pPr>
            <a:r>
              <a:rPr lang="sr-Latn-CS" sz="3200" b="1" i="1" dirty="0" smtClean="0"/>
              <a:t>Javni “oblak”</a:t>
            </a:r>
            <a:r>
              <a:rPr lang="en-US" sz="3200" b="1" i="1" dirty="0" smtClean="0"/>
              <a:t>. </a:t>
            </a:r>
            <a:endParaRPr lang="sr-Latn-CS" sz="3200" b="1" i="1" dirty="0" smtClean="0"/>
          </a:p>
          <a:p>
            <a:pPr marL="457200">
              <a:spcAft>
                <a:spcPts val="600"/>
              </a:spcAft>
              <a:buClrTx/>
              <a:buNone/>
            </a:pPr>
            <a:r>
              <a:rPr lang="sr-Latn-CS" sz="2800" dirty="0" smtClean="0"/>
              <a:t>Infrastruktura je stavljena na raspolaganje javnosti ili velikom broju kompanija ili industrija, u vlasništvu je jedne organizacije koja prodaje servise korišćenja “oblaka”</a:t>
            </a:r>
          </a:p>
          <a:p>
            <a:pPr marL="457200" indent="-457200">
              <a:spcAft>
                <a:spcPts val="600"/>
              </a:spcAft>
              <a:buClrTx/>
            </a:pPr>
            <a:r>
              <a:rPr lang="sr-Latn-CS" sz="3200" b="1" i="1" dirty="0" smtClean="0"/>
              <a:t>Hibridni “oblak”</a:t>
            </a:r>
            <a:r>
              <a:rPr lang="en-US" sz="3200" b="1" dirty="0" smtClean="0"/>
              <a:t>. </a:t>
            </a:r>
            <a:endParaRPr lang="sr-Latn-CS" sz="3200" b="1"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Sadržaj</a:t>
            </a:r>
            <a:endParaRPr lang="sr-Latn-CS" dirty="0"/>
          </a:p>
        </p:txBody>
      </p:sp>
      <p:sp>
        <p:nvSpPr>
          <p:cNvPr id="6"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dirty="0" smtClean="0"/>
              <a:t>Definicija</a:t>
            </a:r>
          </a:p>
          <a:p>
            <a:pPr marL="342900" indent="-342900">
              <a:lnSpc>
                <a:spcPct val="100000"/>
              </a:lnSpc>
              <a:spcBef>
                <a:spcPct val="30000"/>
              </a:spcBef>
              <a:buClr>
                <a:srgbClr val="4D4D4D"/>
              </a:buClr>
            </a:pPr>
            <a:r>
              <a:rPr lang="sr-Latn-CS" sz="3200" dirty="0" smtClean="0"/>
              <a:t>Fizička infrastruktura</a:t>
            </a:r>
            <a:endParaRPr lang="sr-Latn-CS" sz="2400" dirty="0" smtClean="0"/>
          </a:p>
          <a:p>
            <a:pPr marL="342900" lvl="1" indent="-342900">
              <a:lnSpc>
                <a:spcPct val="100000"/>
              </a:lnSpc>
              <a:spcBef>
                <a:spcPct val="30000"/>
              </a:spcBef>
              <a:buClr>
                <a:srgbClr val="4D4D4D"/>
              </a:buClr>
            </a:pPr>
            <a:r>
              <a:rPr lang="sr-Latn-CS" sz="3200" dirty="0" smtClean="0"/>
              <a:t>Najvažnije karakteristike</a:t>
            </a:r>
          </a:p>
          <a:p>
            <a:pPr marL="342900" lvl="1" indent="-342900">
              <a:lnSpc>
                <a:spcPct val="100000"/>
              </a:lnSpc>
              <a:spcBef>
                <a:spcPct val="30000"/>
              </a:spcBef>
              <a:buClr>
                <a:srgbClr val="4D4D4D"/>
              </a:buClr>
            </a:pPr>
            <a:r>
              <a:rPr lang="sr-Latn-CS" sz="3200" dirty="0" smtClean="0"/>
              <a:t>Arhitektura</a:t>
            </a:r>
          </a:p>
          <a:p>
            <a:pPr marL="342900" indent="-342900">
              <a:lnSpc>
                <a:spcPct val="100000"/>
              </a:lnSpc>
              <a:spcBef>
                <a:spcPct val="30000"/>
              </a:spcBef>
              <a:buClr>
                <a:srgbClr val="4D4D4D"/>
              </a:buClr>
            </a:pPr>
            <a:r>
              <a:rPr lang="sr-Latn-CS" sz="3200" dirty="0" smtClean="0"/>
              <a:t>Nivoi servisa</a:t>
            </a:r>
          </a:p>
          <a:p>
            <a:pPr marL="342900" indent="-342900">
              <a:lnSpc>
                <a:spcPct val="100000"/>
              </a:lnSpc>
              <a:spcBef>
                <a:spcPct val="30000"/>
              </a:spcBef>
              <a:buClr>
                <a:srgbClr val="4D4D4D"/>
              </a:buClr>
            </a:pPr>
            <a:r>
              <a:rPr lang="sr-Latn-CS" sz="3200" dirty="0" smtClean="0"/>
              <a:t>Realizacija</a:t>
            </a:r>
          </a:p>
          <a:p>
            <a:pPr marL="342900" indent="-342900">
              <a:lnSpc>
                <a:spcPct val="100000"/>
              </a:lnSpc>
              <a:spcBef>
                <a:spcPct val="30000"/>
              </a:spcBef>
              <a:buClr>
                <a:srgbClr val="4D4D4D"/>
              </a:buClr>
            </a:pPr>
            <a:r>
              <a:rPr lang="sr-Latn-CS" sz="3200" dirty="0" smtClean="0"/>
              <a:t>Ekonomika “oblaka”</a:t>
            </a:r>
          </a:p>
          <a:p>
            <a:pPr marL="342900" indent="-342900">
              <a:lnSpc>
                <a:spcPct val="100000"/>
              </a:lnSpc>
              <a:spcBef>
                <a:spcPct val="30000"/>
              </a:spcBef>
              <a:buClr>
                <a:srgbClr val="4D4D4D"/>
              </a:buClr>
            </a:pPr>
            <a:r>
              <a:rPr lang="sr-Latn-CS" sz="3200" dirty="0" smtClean="0"/>
              <a:t>Poslovni aspekti</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Realizacija (Deployment)</a:t>
            </a:r>
            <a:endParaRPr lang="sr-Latn-CS" dirty="0"/>
          </a:p>
        </p:txBody>
      </p:sp>
      <p:sp>
        <p:nvSpPr>
          <p:cNvPr id="5"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457200" indent="-457200">
              <a:buClrTx/>
            </a:pPr>
            <a:r>
              <a:rPr lang="sr-Latn-CS" sz="3200" b="1" i="1" dirty="0" smtClean="0"/>
              <a:t>Privatni “oblak”</a:t>
            </a:r>
            <a:r>
              <a:rPr lang="en-US" sz="3200" b="1" i="1" dirty="0" smtClean="0"/>
              <a:t>. </a:t>
            </a:r>
            <a:endParaRPr lang="sr-Latn-CS" sz="3200" b="1" i="1" dirty="0" smtClean="0"/>
          </a:p>
          <a:p>
            <a:pPr marL="457200" indent="-457200">
              <a:spcAft>
                <a:spcPts val="600"/>
              </a:spcAft>
              <a:buClrTx/>
            </a:pPr>
            <a:r>
              <a:rPr lang="sr-Latn-CS" sz="3200" b="1" i="1" dirty="0" smtClean="0"/>
              <a:t>“Oblak” zajednice</a:t>
            </a:r>
            <a:r>
              <a:rPr lang="en-US" sz="3200" b="1" i="1" dirty="0" smtClean="0"/>
              <a:t>.</a:t>
            </a:r>
            <a:endParaRPr lang="sr-Latn-CS" sz="3200" b="1" i="1" dirty="0" smtClean="0"/>
          </a:p>
          <a:p>
            <a:pPr marL="457200" indent="-457200">
              <a:spcAft>
                <a:spcPts val="600"/>
              </a:spcAft>
              <a:buClrTx/>
            </a:pPr>
            <a:r>
              <a:rPr lang="sr-Latn-CS" sz="3200" b="1" i="1" dirty="0" smtClean="0"/>
              <a:t>Javni “oblak”</a:t>
            </a:r>
            <a:r>
              <a:rPr lang="en-US" sz="3200" b="1" i="1" dirty="0" smtClean="0"/>
              <a:t>. </a:t>
            </a:r>
            <a:endParaRPr lang="sr-Latn-CS" sz="3200" b="1" i="1" dirty="0" smtClean="0"/>
          </a:p>
          <a:p>
            <a:pPr marL="457200" indent="-457200">
              <a:spcAft>
                <a:spcPts val="600"/>
              </a:spcAft>
              <a:buClrTx/>
            </a:pPr>
            <a:r>
              <a:rPr lang="sr-Latn-CS" sz="3200" b="1" i="1" dirty="0" smtClean="0"/>
              <a:t>Hibridni “oblak”</a:t>
            </a:r>
            <a:r>
              <a:rPr lang="en-US" sz="3200" b="1" dirty="0" smtClean="0"/>
              <a:t>. </a:t>
            </a:r>
            <a:endParaRPr lang="sr-Latn-CS" sz="3200" b="1" dirty="0" smtClean="0"/>
          </a:p>
          <a:p>
            <a:pPr marL="457200">
              <a:spcAft>
                <a:spcPts val="600"/>
              </a:spcAft>
              <a:buClrTx/>
              <a:buNone/>
            </a:pPr>
            <a:r>
              <a:rPr lang="en-US" sz="2800" dirty="0" smtClean="0"/>
              <a:t>The cloud infrastructure is a composition of two or more clouds (private, community, or public) that remain unique entities but are bound together by standardized or proprietary technology that enables data and application portability (e.g., cloud bursting for load-balancing between clouds).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Ekonomika “Oblaka”</a:t>
            </a:r>
            <a:endParaRPr lang="sr-Latn-CS" dirty="0"/>
          </a:p>
        </p:txBody>
      </p:sp>
      <p:sp>
        <p:nvSpPr>
          <p:cNvPr id="5"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457200" indent="-457200">
              <a:buClrTx/>
              <a:buNone/>
            </a:pPr>
            <a:r>
              <a:rPr lang="sr-Latn-CS" sz="3200" i="1" dirty="0" smtClean="0"/>
              <a:t>Kada je “oblak” povoljniji od hostinga:</a:t>
            </a:r>
            <a:r>
              <a:rPr lang="en-US" sz="3200" i="1" dirty="0" smtClean="0"/>
              <a:t> </a:t>
            </a:r>
            <a:endParaRPr lang="sr-Latn-CS" sz="3200" i="1" dirty="0" smtClean="0"/>
          </a:p>
          <a:p>
            <a:pPr marL="514350" indent="-514350">
              <a:spcAft>
                <a:spcPts val="600"/>
              </a:spcAft>
              <a:buClrTx/>
              <a:buFont typeface="+mj-lt"/>
              <a:buAutoNum type="arabicPeriod"/>
            </a:pPr>
            <a:r>
              <a:rPr lang="sr-Latn-CS" sz="3200" b="1" dirty="0" smtClean="0"/>
              <a:t>Opterećenje servisa varira vremenom</a:t>
            </a:r>
          </a:p>
          <a:p>
            <a:pPr marL="512064" lvl="1">
              <a:spcAft>
                <a:spcPts val="600"/>
              </a:spcAft>
              <a:buClrTx/>
              <a:buNone/>
            </a:pPr>
            <a:r>
              <a:rPr lang="sr-Latn-CS" sz="2400" dirty="0" smtClean="0"/>
              <a:t>Ne može se optimalno odrediti konstantna količina potrebnih resursa jer potrebe nisu konstantne</a:t>
            </a:r>
          </a:p>
          <a:p>
            <a:pPr marL="514350" indent="-514350">
              <a:spcAft>
                <a:spcPts val="600"/>
              </a:spcAft>
              <a:buClrTx/>
              <a:buFont typeface="+mj-lt"/>
              <a:buAutoNum type="arabicPeriod"/>
            </a:pPr>
            <a:r>
              <a:rPr lang="sr-Latn-CS" sz="3200" b="1" dirty="0" smtClean="0"/>
              <a:t>Opterećenje servisa se ne može unapred odrediti</a:t>
            </a:r>
            <a:r>
              <a:rPr lang="en-US" sz="3200" b="1" dirty="0" smtClean="0"/>
              <a:t> </a:t>
            </a:r>
            <a:endParaRPr lang="sr-Latn-CS" sz="3200" b="1" dirty="0" smtClean="0"/>
          </a:p>
          <a:p>
            <a:pPr marL="512064" lvl="1">
              <a:spcAft>
                <a:spcPts val="600"/>
              </a:spcAft>
              <a:buClrTx/>
              <a:buNone/>
            </a:pPr>
            <a:r>
              <a:rPr lang="sr-Latn-CS" sz="2400" dirty="0" smtClean="0"/>
              <a:t>Novi servis može imati veliki pik u broju korisnika</a:t>
            </a:r>
          </a:p>
          <a:p>
            <a:pPr marL="514350" indent="-514350">
              <a:spcAft>
                <a:spcPts val="600"/>
              </a:spcAft>
              <a:buClrTx/>
              <a:buFont typeface="+mj-lt"/>
              <a:buAutoNum type="arabicPeriod"/>
            </a:pPr>
            <a:r>
              <a:rPr lang="sr-Latn-CS" sz="3200" b="1" dirty="0" smtClean="0"/>
              <a:t>Paketna obrada</a:t>
            </a:r>
            <a:r>
              <a:rPr lang="en-US" sz="3200" b="1" dirty="0" smtClean="0"/>
              <a:t> </a:t>
            </a:r>
            <a:endParaRPr lang="sr-Latn-CS" sz="3200" b="1" dirty="0" smtClean="0"/>
          </a:p>
          <a:p>
            <a:pPr marL="512064" lvl="1">
              <a:spcAft>
                <a:spcPts val="600"/>
              </a:spcAft>
              <a:buClrTx/>
              <a:buNone/>
            </a:pPr>
            <a:r>
              <a:rPr lang="sr-Latn-CS" sz="2400" dirty="0" smtClean="0"/>
              <a:t>Obrada se obavi za kraće vreme: korišćenje 1000 mašina za 1 sat u “oblaku” košta koliko i korišćenje 1 mašine za 1000 sati</a:t>
            </a:r>
            <a:endParaRPr lang="sr-Latn-CS" sz="2800"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Ekonomika “Oblaka”</a:t>
            </a:r>
            <a:endParaRPr lang="sr-Latn-CS" dirty="0"/>
          </a:p>
        </p:txBody>
      </p:sp>
      <p:pic>
        <p:nvPicPr>
          <p:cNvPr id="1029" name="Picture 5"/>
          <p:cNvPicPr>
            <a:picLocks noChangeAspect="1" noChangeArrowheads="1"/>
          </p:cNvPicPr>
          <p:nvPr/>
        </p:nvPicPr>
        <p:blipFill>
          <a:blip r:embed="rId3"/>
          <a:srcRect/>
          <a:stretch>
            <a:fillRect/>
          </a:stretch>
        </p:blipFill>
        <p:spPr bwMode="auto">
          <a:xfrm>
            <a:off x="990600" y="1383471"/>
            <a:ext cx="6681247" cy="3429000"/>
          </a:xfrm>
          <a:prstGeom prst="rect">
            <a:avLst/>
          </a:prstGeom>
          <a:noFill/>
          <a:ln w="9525">
            <a:noFill/>
            <a:miter lim="800000"/>
            <a:headEnd/>
            <a:tailEnd/>
          </a:ln>
          <a:effectLst/>
        </p:spPr>
      </p:pic>
      <p:sp>
        <p:nvSpPr>
          <p:cNvPr id="18" name="TextBox 17"/>
          <p:cNvSpPr txBox="1"/>
          <p:nvPr/>
        </p:nvSpPr>
        <p:spPr>
          <a:xfrm rot="16200000">
            <a:off x="-163866" y="3124605"/>
            <a:ext cx="2133600" cy="480131"/>
          </a:xfrm>
          <a:prstGeom prst="rect">
            <a:avLst/>
          </a:prstGeom>
          <a:noFill/>
        </p:spPr>
        <p:txBody>
          <a:bodyPr wrap="square" rtlCol="0">
            <a:spAutoFit/>
          </a:bodyPr>
          <a:lstStyle/>
          <a:p>
            <a:pPr algn="ctr"/>
            <a:r>
              <a:rPr lang="sr-Latn-CS" sz="2800" dirty="0" smtClean="0">
                <a:latin typeface="+mn-lt"/>
              </a:rPr>
              <a:t>Resursi</a:t>
            </a:r>
            <a:endParaRPr lang="en-US" sz="2800" dirty="0">
              <a:latin typeface="+mn-lt"/>
            </a:endParaRPr>
          </a:p>
        </p:txBody>
      </p:sp>
      <p:sp>
        <p:nvSpPr>
          <p:cNvPr id="19" name="TextBox 18"/>
          <p:cNvSpPr txBox="1"/>
          <p:nvPr/>
        </p:nvSpPr>
        <p:spPr>
          <a:xfrm>
            <a:off x="6389333" y="3821871"/>
            <a:ext cx="1840267" cy="480131"/>
          </a:xfrm>
          <a:prstGeom prst="rect">
            <a:avLst/>
          </a:prstGeom>
          <a:noFill/>
        </p:spPr>
        <p:txBody>
          <a:bodyPr wrap="square" rtlCol="0">
            <a:spAutoFit/>
          </a:bodyPr>
          <a:lstStyle/>
          <a:p>
            <a:pPr algn="ctr">
              <a:spcBef>
                <a:spcPts val="0"/>
              </a:spcBef>
              <a:buNone/>
            </a:pPr>
            <a:r>
              <a:rPr lang="sr-Latn-CS" sz="2800" dirty="0" smtClean="0">
                <a:latin typeface="+mn-lt"/>
              </a:rPr>
              <a:t>Potrebe</a:t>
            </a:r>
            <a:endParaRPr lang="en-US" sz="2800" dirty="0">
              <a:latin typeface="+mn-lt"/>
            </a:endParaRPr>
          </a:p>
        </p:txBody>
      </p:sp>
      <p:sp>
        <p:nvSpPr>
          <p:cNvPr id="20" name="TextBox 19"/>
          <p:cNvSpPr txBox="1"/>
          <p:nvPr/>
        </p:nvSpPr>
        <p:spPr>
          <a:xfrm>
            <a:off x="6324600" y="1589140"/>
            <a:ext cx="1840267" cy="480131"/>
          </a:xfrm>
          <a:prstGeom prst="rect">
            <a:avLst/>
          </a:prstGeom>
          <a:noFill/>
        </p:spPr>
        <p:txBody>
          <a:bodyPr wrap="square" rtlCol="0">
            <a:spAutoFit/>
          </a:bodyPr>
          <a:lstStyle/>
          <a:p>
            <a:pPr algn="ctr">
              <a:spcBef>
                <a:spcPts val="0"/>
              </a:spcBef>
              <a:buNone/>
            </a:pPr>
            <a:r>
              <a:rPr lang="sr-Latn-CS" sz="2800" dirty="0" smtClean="0">
                <a:solidFill>
                  <a:srgbClr val="00B050"/>
                </a:solidFill>
                <a:latin typeface="+mn-lt"/>
              </a:rPr>
              <a:t>Kapacitet</a:t>
            </a:r>
            <a:endParaRPr lang="en-US" sz="2800" dirty="0">
              <a:solidFill>
                <a:srgbClr val="00B050"/>
              </a:solidFill>
              <a:latin typeface="+mn-lt"/>
            </a:endParaRPr>
          </a:p>
        </p:txBody>
      </p:sp>
      <p:sp>
        <p:nvSpPr>
          <p:cNvPr id="21" name="TextBox 20"/>
          <p:cNvSpPr txBox="1"/>
          <p:nvPr/>
        </p:nvSpPr>
        <p:spPr>
          <a:xfrm>
            <a:off x="3048000" y="4583871"/>
            <a:ext cx="228600" cy="341632"/>
          </a:xfrm>
          <a:prstGeom prst="rect">
            <a:avLst/>
          </a:prstGeom>
          <a:noFill/>
        </p:spPr>
        <p:txBody>
          <a:bodyPr wrap="square" rtlCol="0">
            <a:spAutoFit/>
          </a:bodyPr>
          <a:lstStyle/>
          <a:p>
            <a:pPr algn="ctr">
              <a:buNone/>
            </a:pPr>
            <a:r>
              <a:rPr lang="sr-Latn-CS" dirty="0" smtClean="0">
                <a:latin typeface="+mn-lt"/>
              </a:rPr>
              <a:t>1</a:t>
            </a:r>
            <a:endParaRPr lang="en-US" dirty="0">
              <a:latin typeface="+mn-lt"/>
            </a:endParaRPr>
          </a:p>
        </p:txBody>
      </p:sp>
      <p:sp>
        <p:nvSpPr>
          <p:cNvPr id="22" name="TextBox 21"/>
          <p:cNvSpPr txBox="1"/>
          <p:nvPr/>
        </p:nvSpPr>
        <p:spPr>
          <a:xfrm>
            <a:off x="4953000" y="4583871"/>
            <a:ext cx="228600" cy="341632"/>
          </a:xfrm>
          <a:prstGeom prst="rect">
            <a:avLst/>
          </a:prstGeom>
          <a:noFill/>
        </p:spPr>
        <p:txBody>
          <a:bodyPr wrap="square" rtlCol="0">
            <a:spAutoFit/>
          </a:bodyPr>
          <a:lstStyle/>
          <a:p>
            <a:pPr algn="ctr">
              <a:buNone/>
            </a:pPr>
            <a:r>
              <a:rPr lang="sr-Latn-CS" dirty="0" smtClean="0">
                <a:latin typeface="+mn-lt"/>
              </a:rPr>
              <a:t>2</a:t>
            </a:r>
            <a:endParaRPr lang="en-US" dirty="0">
              <a:latin typeface="+mn-lt"/>
            </a:endParaRPr>
          </a:p>
        </p:txBody>
      </p:sp>
      <p:sp>
        <p:nvSpPr>
          <p:cNvPr id="23" name="TextBox 22"/>
          <p:cNvSpPr txBox="1"/>
          <p:nvPr/>
        </p:nvSpPr>
        <p:spPr>
          <a:xfrm>
            <a:off x="6858000" y="4583871"/>
            <a:ext cx="228600" cy="341632"/>
          </a:xfrm>
          <a:prstGeom prst="rect">
            <a:avLst/>
          </a:prstGeom>
          <a:noFill/>
        </p:spPr>
        <p:txBody>
          <a:bodyPr wrap="square" rtlCol="0">
            <a:spAutoFit/>
          </a:bodyPr>
          <a:lstStyle/>
          <a:p>
            <a:pPr algn="ctr">
              <a:buNone/>
            </a:pPr>
            <a:r>
              <a:rPr lang="sr-Latn-CS" dirty="0" smtClean="0">
                <a:latin typeface="+mn-lt"/>
              </a:rPr>
              <a:t>3</a:t>
            </a:r>
            <a:endParaRPr lang="en-US" dirty="0">
              <a:latin typeface="+mn-lt"/>
            </a:endParaRPr>
          </a:p>
        </p:txBody>
      </p:sp>
      <p:sp>
        <p:nvSpPr>
          <p:cNvPr id="24" name="TextBox 23"/>
          <p:cNvSpPr txBox="1"/>
          <p:nvPr/>
        </p:nvSpPr>
        <p:spPr>
          <a:xfrm>
            <a:off x="1752600" y="4888671"/>
            <a:ext cx="5334000" cy="480131"/>
          </a:xfrm>
          <a:prstGeom prst="rect">
            <a:avLst/>
          </a:prstGeom>
          <a:noFill/>
        </p:spPr>
        <p:txBody>
          <a:bodyPr wrap="square" rtlCol="0">
            <a:spAutoFit/>
          </a:bodyPr>
          <a:lstStyle/>
          <a:p>
            <a:pPr algn="ctr">
              <a:spcBef>
                <a:spcPts val="0"/>
              </a:spcBef>
              <a:buNone/>
            </a:pPr>
            <a:r>
              <a:rPr lang="sr-Latn-CS" sz="2800" dirty="0" smtClean="0">
                <a:latin typeface="+mn-lt"/>
              </a:rPr>
              <a:t>Vreme (u danima)</a:t>
            </a:r>
            <a:endParaRPr lang="en-US" sz="2800" dirty="0">
              <a:latin typeface="+mn-lt"/>
            </a:endParaRPr>
          </a:p>
        </p:txBody>
      </p:sp>
      <p:sp>
        <p:nvSpPr>
          <p:cNvPr id="25" name="TextBox 24"/>
          <p:cNvSpPr txBox="1"/>
          <p:nvPr/>
        </p:nvSpPr>
        <p:spPr>
          <a:xfrm>
            <a:off x="1143000" y="5498271"/>
            <a:ext cx="6705600" cy="978729"/>
          </a:xfrm>
          <a:prstGeom prst="rect">
            <a:avLst/>
          </a:prstGeom>
          <a:noFill/>
        </p:spPr>
        <p:txBody>
          <a:bodyPr wrap="square" rtlCol="0">
            <a:spAutoFit/>
          </a:bodyPr>
          <a:lstStyle/>
          <a:p>
            <a:pPr algn="ctr">
              <a:spcBef>
                <a:spcPts val="0"/>
              </a:spcBef>
              <a:buNone/>
            </a:pPr>
            <a:r>
              <a:rPr lang="sr-Latn-CS" sz="3200" b="1" dirty="0" smtClean="0">
                <a:latin typeface="+mn-lt"/>
              </a:rPr>
              <a:t>Planiranje kapaciteta u odnosu na maksimalne zahteve</a:t>
            </a:r>
            <a:endParaRPr lang="en-US" sz="3200" b="1" dirty="0">
              <a:latin typeface="+mn-lt"/>
            </a:endParaRPr>
          </a:p>
        </p:txBody>
      </p:sp>
      <p:grpSp>
        <p:nvGrpSpPr>
          <p:cNvPr id="17" name="Group 16"/>
          <p:cNvGrpSpPr/>
          <p:nvPr/>
        </p:nvGrpSpPr>
        <p:grpSpPr>
          <a:xfrm>
            <a:off x="1371600" y="1295400"/>
            <a:ext cx="3505200" cy="341632"/>
            <a:chOff x="1981200" y="1295400"/>
            <a:chExt cx="3505200" cy="341632"/>
          </a:xfrm>
        </p:grpSpPr>
        <p:sp>
          <p:nvSpPr>
            <p:cNvPr id="15" name="Rectangle 14"/>
            <p:cNvSpPr/>
            <p:nvPr/>
          </p:nvSpPr>
          <p:spPr bwMode="auto">
            <a:xfrm>
              <a:off x="1981200" y="1371600"/>
              <a:ext cx="533400" cy="2286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smtClean="0">
                <a:ln>
                  <a:noFill/>
                </a:ln>
                <a:solidFill>
                  <a:schemeClr val="tx1"/>
                </a:solidFill>
                <a:effectLst/>
                <a:latin typeface="Garamond" pitchFamily="18" charset="0"/>
              </a:endParaRPr>
            </a:p>
          </p:txBody>
        </p:sp>
        <p:sp>
          <p:nvSpPr>
            <p:cNvPr id="16" name="TextBox 15"/>
            <p:cNvSpPr txBox="1"/>
            <p:nvPr/>
          </p:nvSpPr>
          <p:spPr>
            <a:xfrm>
              <a:off x="2362200" y="1295400"/>
              <a:ext cx="3124200" cy="341632"/>
            </a:xfrm>
            <a:prstGeom prst="rect">
              <a:avLst/>
            </a:prstGeom>
            <a:noFill/>
          </p:spPr>
          <p:txBody>
            <a:bodyPr wrap="square" rtlCol="0">
              <a:spAutoFit/>
            </a:bodyPr>
            <a:lstStyle/>
            <a:p>
              <a:r>
                <a:rPr lang="sr-Latn-CS" dirty="0" smtClean="0"/>
                <a:t>Plaćeni a nepotrošeni resursi</a:t>
              </a:r>
              <a:endParaRPr lang="en-US" dirty="0"/>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876301" y="1371600"/>
            <a:ext cx="6819900" cy="3410682"/>
          </a:xfrm>
          <a:prstGeom prst="rect">
            <a:avLst/>
          </a:prstGeom>
          <a:noFill/>
          <a:ln w="9525">
            <a:noFill/>
            <a:miter lim="800000"/>
            <a:headEnd/>
            <a:tailEnd/>
          </a:ln>
          <a:effectLst/>
        </p:spPr>
      </p:pic>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Ekonomika “Oblaka”</a:t>
            </a:r>
            <a:endParaRPr lang="sr-Latn-CS" dirty="0"/>
          </a:p>
        </p:txBody>
      </p:sp>
      <p:sp>
        <p:nvSpPr>
          <p:cNvPr id="18" name="TextBox 17"/>
          <p:cNvSpPr txBox="1"/>
          <p:nvPr/>
        </p:nvSpPr>
        <p:spPr>
          <a:xfrm rot="16200000">
            <a:off x="-163866" y="3124605"/>
            <a:ext cx="2133600" cy="480131"/>
          </a:xfrm>
          <a:prstGeom prst="rect">
            <a:avLst/>
          </a:prstGeom>
          <a:noFill/>
        </p:spPr>
        <p:txBody>
          <a:bodyPr wrap="square" rtlCol="0">
            <a:spAutoFit/>
          </a:bodyPr>
          <a:lstStyle/>
          <a:p>
            <a:pPr algn="ctr"/>
            <a:r>
              <a:rPr lang="sr-Latn-CS" sz="2800" dirty="0" smtClean="0">
                <a:latin typeface="+mn-lt"/>
              </a:rPr>
              <a:t>Resursi</a:t>
            </a:r>
            <a:endParaRPr lang="en-US" sz="2800" dirty="0">
              <a:latin typeface="+mn-lt"/>
            </a:endParaRPr>
          </a:p>
        </p:txBody>
      </p:sp>
      <p:sp>
        <p:nvSpPr>
          <p:cNvPr id="19" name="TextBox 18"/>
          <p:cNvSpPr txBox="1"/>
          <p:nvPr/>
        </p:nvSpPr>
        <p:spPr>
          <a:xfrm>
            <a:off x="6389333" y="3821871"/>
            <a:ext cx="1840267" cy="480131"/>
          </a:xfrm>
          <a:prstGeom prst="rect">
            <a:avLst/>
          </a:prstGeom>
          <a:noFill/>
        </p:spPr>
        <p:txBody>
          <a:bodyPr wrap="square" rtlCol="0">
            <a:spAutoFit/>
          </a:bodyPr>
          <a:lstStyle/>
          <a:p>
            <a:pPr algn="ctr">
              <a:spcBef>
                <a:spcPts val="0"/>
              </a:spcBef>
              <a:buNone/>
            </a:pPr>
            <a:r>
              <a:rPr lang="sr-Latn-CS" sz="2800" dirty="0" smtClean="0">
                <a:latin typeface="+mn-lt"/>
              </a:rPr>
              <a:t>Potrebe</a:t>
            </a:r>
            <a:endParaRPr lang="en-US" sz="2800" dirty="0">
              <a:latin typeface="+mn-lt"/>
            </a:endParaRPr>
          </a:p>
        </p:txBody>
      </p:sp>
      <p:sp>
        <p:nvSpPr>
          <p:cNvPr id="20" name="TextBox 19"/>
          <p:cNvSpPr txBox="1"/>
          <p:nvPr/>
        </p:nvSpPr>
        <p:spPr>
          <a:xfrm>
            <a:off x="6324600" y="2263069"/>
            <a:ext cx="1840267" cy="480131"/>
          </a:xfrm>
          <a:prstGeom prst="rect">
            <a:avLst/>
          </a:prstGeom>
          <a:noFill/>
        </p:spPr>
        <p:txBody>
          <a:bodyPr wrap="square" rtlCol="0">
            <a:spAutoFit/>
          </a:bodyPr>
          <a:lstStyle/>
          <a:p>
            <a:pPr algn="ctr">
              <a:spcBef>
                <a:spcPts val="0"/>
              </a:spcBef>
              <a:buNone/>
            </a:pPr>
            <a:r>
              <a:rPr lang="sr-Latn-CS" sz="2800" dirty="0" smtClean="0">
                <a:solidFill>
                  <a:srgbClr val="00B050"/>
                </a:solidFill>
                <a:latin typeface="+mn-lt"/>
              </a:rPr>
              <a:t>Kapacitet</a:t>
            </a:r>
            <a:endParaRPr lang="en-US" sz="2800" dirty="0">
              <a:solidFill>
                <a:srgbClr val="00B050"/>
              </a:solidFill>
              <a:latin typeface="+mn-lt"/>
            </a:endParaRPr>
          </a:p>
        </p:txBody>
      </p:sp>
      <p:sp>
        <p:nvSpPr>
          <p:cNvPr id="21" name="TextBox 20"/>
          <p:cNvSpPr txBox="1"/>
          <p:nvPr/>
        </p:nvSpPr>
        <p:spPr>
          <a:xfrm>
            <a:off x="3048000" y="4583871"/>
            <a:ext cx="228600" cy="341632"/>
          </a:xfrm>
          <a:prstGeom prst="rect">
            <a:avLst/>
          </a:prstGeom>
          <a:noFill/>
        </p:spPr>
        <p:txBody>
          <a:bodyPr wrap="square" rtlCol="0">
            <a:spAutoFit/>
          </a:bodyPr>
          <a:lstStyle/>
          <a:p>
            <a:pPr algn="ctr">
              <a:buNone/>
            </a:pPr>
            <a:r>
              <a:rPr lang="sr-Latn-CS" dirty="0" smtClean="0">
                <a:latin typeface="+mn-lt"/>
              </a:rPr>
              <a:t>1</a:t>
            </a:r>
            <a:endParaRPr lang="en-US" dirty="0">
              <a:latin typeface="+mn-lt"/>
            </a:endParaRPr>
          </a:p>
        </p:txBody>
      </p:sp>
      <p:sp>
        <p:nvSpPr>
          <p:cNvPr id="22" name="TextBox 21"/>
          <p:cNvSpPr txBox="1"/>
          <p:nvPr/>
        </p:nvSpPr>
        <p:spPr>
          <a:xfrm>
            <a:off x="4953000" y="4583871"/>
            <a:ext cx="228600" cy="341632"/>
          </a:xfrm>
          <a:prstGeom prst="rect">
            <a:avLst/>
          </a:prstGeom>
          <a:noFill/>
        </p:spPr>
        <p:txBody>
          <a:bodyPr wrap="square" rtlCol="0">
            <a:spAutoFit/>
          </a:bodyPr>
          <a:lstStyle/>
          <a:p>
            <a:pPr algn="ctr">
              <a:buNone/>
            </a:pPr>
            <a:r>
              <a:rPr lang="sr-Latn-CS" dirty="0" smtClean="0">
                <a:latin typeface="+mn-lt"/>
              </a:rPr>
              <a:t>2</a:t>
            </a:r>
            <a:endParaRPr lang="en-US" dirty="0">
              <a:latin typeface="+mn-lt"/>
            </a:endParaRPr>
          </a:p>
        </p:txBody>
      </p:sp>
      <p:sp>
        <p:nvSpPr>
          <p:cNvPr id="23" name="TextBox 22"/>
          <p:cNvSpPr txBox="1"/>
          <p:nvPr/>
        </p:nvSpPr>
        <p:spPr>
          <a:xfrm>
            <a:off x="6858000" y="4583871"/>
            <a:ext cx="228600" cy="341632"/>
          </a:xfrm>
          <a:prstGeom prst="rect">
            <a:avLst/>
          </a:prstGeom>
          <a:noFill/>
        </p:spPr>
        <p:txBody>
          <a:bodyPr wrap="square" rtlCol="0">
            <a:spAutoFit/>
          </a:bodyPr>
          <a:lstStyle/>
          <a:p>
            <a:pPr algn="ctr">
              <a:buNone/>
            </a:pPr>
            <a:r>
              <a:rPr lang="sr-Latn-CS" dirty="0" smtClean="0">
                <a:latin typeface="+mn-lt"/>
              </a:rPr>
              <a:t>3</a:t>
            </a:r>
            <a:endParaRPr lang="en-US" dirty="0">
              <a:latin typeface="+mn-lt"/>
            </a:endParaRPr>
          </a:p>
        </p:txBody>
      </p:sp>
      <p:sp>
        <p:nvSpPr>
          <p:cNvPr id="24" name="TextBox 23"/>
          <p:cNvSpPr txBox="1"/>
          <p:nvPr/>
        </p:nvSpPr>
        <p:spPr>
          <a:xfrm>
            <a:off x="1752600" y="4888671"/>
            <a:ext cx="5334000" cy="480131"/>
          </a:xfrm>
          <a:prstGeom prst="rect">
            <a:avLst/>
          </a:prstGeom>
          <a:noFill/>
        </p:spPr>
        <p:txBody>
          <a:bodyPr wrap="square" rtlCol="0">
            <a:spAutoFit/>
          </a:bodyPr>
          <a:lstStyle/>
          <a:p>
            <a:pPr algn="ctr">
              <a:spcBef>
                <a:spcPts val="0"/>
              </a:spcBef>
              <a:buNone/>
            </a:pPr>
            <a:r>
              <a:rPr lang="sr-Latn-CS" sz="2800" dirty="0" smtClean="0">
                <a:latin typeface="+mn-lt"/>
              </a:rPr>
              <a:t>Vreme (u danima)</a:t>
            </a:r>
            <a:endParaRPr lang="en-US" sz="2800" dirty="0">
              <a:latin typeface="+mn-lt"/>
            </a:endParaRPr>
          </a:p>
        </p:txBody>
      </p:sp>
      <p:sp>
        <p:nvSpPr>
          <p:cNvPr id="25" name="TextBox 24"/>
          <p:cNvSpPr txBox="1"/>
          <p:nvPr/>
        </p:nvSpPr>
        <p:spPr>
          <a:xfrm>
            <a:off x="990600" y="5498271"/>
            <a:ext cx="6934200" cy="978729"/>
          </a:xfrm>
          <a:prstGeom prst="rect">
            <a:avLst/>
          </a:prstGeom>
          <a:noFill/>
        </p:spPr>
        <p:txBody>
          <a:bodyPr wrap="square" rtlCol="0">
            <a:spAutoFit/>
          </a:bodyPr>
          <a:lstStyle/>
          <a:p>
            <a:pPr algn="ctr">
              <a:spcBef>
                <a:spcPts val="0"/>
              </a:spcBef>
              <a:buNone/>
            </a:pPr>
            <a:r>
              <a:rPr lang="sr-Latn-CS" sz="3200" b="1" dirty="0" smtClean="0">
                <a:latin typeface="+mn-lt"/>
              </a:rPr>
              <a:t>Planiranje kapaciteta u odnosu na srednju vrednost zahteva</a:t>
            </a:r>
            <a:endParaRPr lang="en-US" sz="3200" b="1" dirty="0">
              <a:latin typeface="+mn-lt"/>
            </a:endParaRPr>
          </a:p>
        </p:txBody>
      </p:sp>
      <p:grpSp>
        <p:nvGrpSpPr>
          <p:cNvPr id="14" name="Group 13"/>
          <p:cNvGrpSpPr/>
          <p:nvPr/>
        </p:nvGrpSpPr>
        <p:grpSpPr>
          <a:xfrm>
            <a:off x="1447800" y="1295400"/>
            <a:ext cx="3505200" cy="341632"/>
            <a:chOff x="1981200" y="1295400"/>
            <a:chExt cx="3505200" cy="341632"/>
          </a:xfrm>
        </p:grpSpPr>
        <p:sp>
          <p:nvSpPr>
            <p:cNvPr id="15" name="Rectangle 14"/>
            <p:cNvSpPr/>
            <p:nvPr/>
          </p:nvSpPr>
          <p:spPr bwMode="auto">
            <a:xfrm>
              <a:off x="1981200" y="1371600"/>
              <a:ext cx="533400" cy="2286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smtClean="0">
                <a:ln>
                  <a:noFill/>
                </a:ln>
                <a:solidFill>
                  <a:schemeClr val="tx1"/>
                </a:solidFill>
                <a:effectLst/>
                <a:latin typeface="Garamond" pitchFamily="18" charset="0"/>
              </a:endParaRPr>
            </a:p>
          </p:txBody>
        </p:sp>
        <p:sp>
          <p:nvSpPr>
            <p:cNvPr id="16" name="TextBox 15"/>
            <p:cNvSpPr txBox="1"/>
            <p:nvPr/>
          </p:nvSpPr>
          <p:spPr>
            <a:xfrm>
              <a:off x="2362200" y="1295400"/>
              <a:ext cx="3124200" cy="341632"/>
            </a:xfrm>
            <a:prstGeom prst="rect">
              <a:avLst/>
            </a:prstGeom>
            <a:noFill/>
          </p:spPr>
          <p:txBody>
            <a:bodyPr wrap="square" rtlCol="0">
              <a:spAutoFit/>
            </a:bodyPr>
            <a:lstStyle/>
            <a:p>
              <a:r>
                <a:rPr lang="sr-Latn-CS" dirty="0" smtClean="0"/>
                <a:t>Plaćeni a nepotrošeni resursi</a:t>
              </a:r>
              <a:endParaRPr lang="en-US" dirty="0"/>
            </a:p>
          </p:txBody>
        </p:sp>
      </p:grpSp>
      <p:sp>
        <p:nvSpPr>
          <p:cNvPr id="26" name="Rectangle 25"/>
          <p:cNvSpPr/>
          <p:nvPr/>
        </p:nvSpPr>
        <p:spPr bwMode="auto">
          <a:xfrm>
            <a:off x="4953000" y="1371600"/>
            <a:ext cx="533400" cy="22860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smtClean="0">
              <a:ln>
                <a:noFill/>
              </a:ln>
              <a:solidFill>
                <a:schemeClr val="tx1"/>
              </a:solidFill>
              <a:effectLst/>
              <a:latin typeface="Garamond" pitchFamily="18" charset="0"/>
            </a:endParaRPr>
          </a:p>
        </p:txBody>
      </p:sp>
      <p:sp>
        <p:nvSpPr>
          <p:cNvPr id="28" name="TextBox 27"/>
          <p:cNvSpPr txBox="1"/>
          <p:nvPr/>
        </p:nvSpPr>
        <p:spPr>
          <a:xfrm>
            <a:off x="5486400" y="1295400"/>
            <a:ext cx="2971800" cy="590931"/>
          </a:xfrm>
          <a:prstGeom prst="rect">
            <a:avLst/>
          </a:prstGeom>
          <a:noFill/>
        </p:spPr>
        <p:txBody>
          <a:bodyPr wrap="square" rtlCol="0">
            <a:spAutoFit/>
          </a:bodyPr>
          <a:lstStyle/>
          <a:p>
            <a:pPr>
              <a:buNone/>
            </a:pPr>
            <a:r>
              <a:rPr lang="sr-Latn-CS" dirty="0" smtClean="0"/>
              <a:t>Posl</a:t>
            </a:r>
            <a:r>
              <a:rPr lang="en-US" dirty="0"/>
              <a:t>o</a:t>
            </a:r>
            <a:r>
              <a:rPr lang="sr-Latn-CS" dirty="0" smtClean="0"/>
              <a:t>vni </a:t>
            </a:r>
            <a:r>
              <a:rPr lang="sr-Latn-CS" dirty="0" smtClean="0"/>
              <a:t>gubitak: </a:t>
            </a:r>
            <a:br>
              <a:rPr lang="sr-Latn-CS" dirty="0" smtClean="0"/>
            </a:br>
            <a:r>
              <a:rPr lang="sr-Latn-CS" dirty="0" smtClean="0"/>
              <a:t>Neopsluženi korisnici</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952501" y="1371600"/>
            <a:ext cx="6667499" cy="3404680"/>
          </a:xfrm>
          <a:prstGeom prst="rect">
            <a:avLst/>
          </a:prstGeom>
          <a:noFill/>
          <a:ln w="9525">
            <a:noFill/>
            <a:miter lim="800000"/>
            <a:headEnd/>
            <a:tailEnd/>
          </a:ln>
          <a:effectLst/>
        </p:spPr>
      </p:pic>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Ekonomika “Oblaka”</a:t>
            </a:r>
            <a:endParaRPr lang="sr-Latn-CS" dirty="0"/>
          </a:p>
        </p:txBody>
      </p:sp>
      <p:sp>
        <p:nvSpPr>
          <p:cNvPr id="18" name="TextBox 17"/>
          <p:cNvSpPr txBox="1"/>
          <p:nvPr/>
        </p:nvSpPr>
        <p:spPr>
          <a:xfrm rot="16200000">
            <a:off x="-163866" y="3124605"/>
            <a:ext cx="2133600" cy="480131"/>
          </a:xfrm>
          <a:prstGeom prst="rect">
            <a:avLst/>
          </a:prstGeom>
          <a:noFill/>
        </p:spPr>
        <p:txBody>
          <a:bodyPr wrap="square" rtlCol="0">
            <a:spAutoFit/>
          </a:bodyPr>
          <a:lstStyle/>
          <a:p>
            <a:pPr algn="ctr"/>
            <a:r>
              <a:rPr lang="sr-Latn-CS" sz="2800" dirty="0" smtClean="0">
                <a:latin typeface="+mn-lt"/>
              </a:rPr>
              <a:t>Resursi</a:t>
            </a:r>
            <a:endParaRPr lang="en-US" sz="2800" dirty="0">
              <a:latin typeface="+mn-lt"/>
            </a:endParaRPr>
          </a:p>
        </p:txBody>
      </p:sp>
      <p:sp>
        <p:nvSpPr>
          <p:cNvPr id="19" name="TextBox 18"/>
          <p:cNvSpPr txBox="1"/>
          <p:nvPr/>
        </p:nvSpPr>
        <p:spPr>
          <a:xfrm>
            <a:off x="6389333" y="3821871"/>
            <a:ext cx="1840267" cy="480131"/>
          </a:xfrm>
          <a:prstGeom prst="rect">
            <a:avLst/>
          </a:prstGeom>
          <a:noFill/>
        </p:spPr>
        <p:txBody>
          <a:bodyPr wrap="square" rtlCol="0">
            <a:spAutoFit/>
          </a:bodyPr>
          <a:lstStyle/>
          <a:p>
            <a:pPr algn="ctr">
              <a:spcBef>
                <a:spcPts val="0"/>
              </a:spcBef>
              <a:buNone/>
            </a:pPr>
            <a:r>
              <a:rPr lang="sr-Latn-CS" sz="2800" dirty="0" smtClean="0">
                <a:latin typeface="+mn-lt"/>
              </a:rPr>
              <a:t>Potrebe</a:t>
            </a:r>
            <a:endParaRPr lang="en-US" sz="2800" dirty="0">
              <a:latin typeface="+mn-lt"/>
            </a:endParaRPr>
          </a:p>
        </p:txBody>
      </p:sp>
      <p:sp>
        <p:nvSpPr>
          <p:cNvPr id="20" name="TextBox 19"/>
          <p:cNvSpPr txBox="1"/>
          <p:nvPr/>
        </p:nvSpPr>
        <p:spPr>
          <a:xfrm>
            <a:off x="6324600" y="2263069"/>
            <a:ext cx="1840267" cy="480131"/>
          </a:xfrm>
          <a:prstGeom prst="rect">
            <a:avLst/>
          </a:prstGeom>
          <a:noFill/>
        </p:spPr>
        <p:txBody>
          <a:bodyPr wrap="square" rtlCol="0">
            <a:spAutoFit/>
          </a:bodyPr>
          <a:lstStyle/>
          <a:p>
            <a:pPr algn="ctr">
              <a:spcBef>
                <a:spcPts val="0"/>
              </a:spcBef>
              <a:buNone/>
            </a:pPr>
            <a:r>
              <a:rPr lang="sr-Latn-CS" sz="2800" dirty="0" smtClean="0">
                <a:solidFill>
                  <a:srgbClr val="00B050"/>
                </a:solidFill>
                <a:latin typeface="+mn-lt"/>
              </a:rPr>
              <a:t>Kapacitet</a:t>
            </a:r>
            <a:endParaRPr lang="en-US" sz="2800" dirty="0">
              <a:solidFill>
                <a:srgbClr val="00B050"/>
              </a:solidFill>
              <a:latin typeface="+mn-lt"/>
            </a:endParaRPr>
          </a:p>
        </p:txBody>
      </p:sp>
      <p:sp>
        <p:nvSpPr>
          <p:cNvPr id="21" name="TextBox 20"/>
          <p:cNvSpPr txBox="1"/>
          <p:nvPr/>
        </p:nvSpPr>
        <p:spPr>
          <a:xfrm>
            <a:off x="3048000" y="4583871"/>
            <a:ext cx="228600" cy="341632"/>
          </a:xfrm>
          <a:prstGeom prst="rect">
            <a:avLst/>
          </a:prstGeom>
          <a:noFill/>
        </p:spPr>
        <p:txBody>
          <a:bodyPr wrap="square" rtlCol="0">
            <a:spAutoFit/>
          </a:bodyPr>
          <a:lstStyle/>
          <a:p>
            <a:pPr algn="ctr">
              <a:buNone/>
            </a:pPr>
            <a:r>
              <a:rPr lang="sr-Latn-CS" dirty="0" smtClean="0">
                <a:latin typeface="+mn-lt"/>
              </a:rPr>
              <a:t>1</a:t>
            </a:r>
            <a:endParaRPr lang="en-US" dirty="0">
              <a:latin typeface="+mn-lt"/>
            </a:endParaRPr>
          </a:p>
        </p:txBody>
      </p:sp>
      <p:sp>
        <p:nvSpPr>
          <p:cNvPr id="22" name="TextBox 21"/>
          <p:cNvSpPr txBox="1"/>
          <p:nvPr/>
        </p:nvSpPr>
        <p:spPr>
          <a:xfrm>
            <a:off x="4953000" y="4583871"/>
            <a:ext cx="228600" cy="341632"/>
          </a:xfrm>
          <a:prstGeom prst="rect">
            <a:avLst/>
          </a:prstGeom>
          <a:noFill/>
        </p:spPr>
        <p:txBody>
          <a:bodyPr wrap="square" rtlCol="0">
            <a:spAutoFit/>
          </a:bodyPr>
          <a:lstStyle/>
          <a:p>
            <a:pPr algn="ctr">
              <a:buNone/>
            </a:pPr>
            <a:r>
              <a:rPr lang="sr-Latn-CS" dirty="0" smtClean="0">
                <a:latin typeface="+mn-lt"/>
              </a:rPr>
              <a:t>2</a:t>
            </a:r>
            <a:endParaRPr lang="en-US" dirty="0">
              <a:latin typeface="+mn-lt"/>
            </a:endParaRPr>
          </a:p>
        </p:txBody>
      </p:sp>
      <p:sp>
        <p:nvSpPr>
          <p:cNvPr id="23" name="TextBox 22"/>
          <p:cNvSpPr txBox="1"/>
          <p:nvPr/>
        </p:nvSpPr>
        <p:spPr>
          <a:xfrm>
            <a:off x="6858000" y="4583871"/>
            <a:ext cx="228600" cy="341632"/>
          </a:xfrm>
          <a:prstGeom prst="rect">
            <a:avLst/>
          </a:prstGeom>
          <a:noFill/>
        </p:spPr>
        <p:txBody>
          <a:bodyPr wrap="square" rtlCol="0">
            <a:spAutoFit/>
          </a:bodyPr>
          <a:lstStyle/>
          <a:p>
            <a:pPr algn="ctr">
              <a:buNone/>
            </a:pPr>
            <a:r>
              <a:rPr lang="sr-Latn-CS" dirty="0" smtClean="0">
                <a:latin typeface="+mn-lt"/>
              </a:rPr>
              <a:t>3</a:t>
            </a:r>
            <a:endParaRPr lang="en-US" dirty="0">
              <a:latin typeface="+mn-lt"/>
            </a:endParaRPr>
          </a:p>
        </p:txBody>
      </p:sp>
      <p:sp>
        <p:nvSpPr>
          <p:cNvPr id="24" name="TextBox 23"/>
          <p:cNvSpPr txBox="1"/>
          <p:nvPr/>
        </p:nvSpPr>
        <p:spPr>
          <a:xfrm>
            <a:off x="1752600" y="4888671"/>
            <a:ext cx="5334000" cy="480131"/>
          </a:xfrm>
          <a:prstGeom prst="rect">
            <a:avLst/>
          </a:prstGeom>
          <a:noFill/>
        </p:spPr>
        <p:txBody>
          <a:bodyPr wrap="square" rtlCol="0">
            <a:spAutoFit/>
          </a:bodyPr>
          <a:lstStyle/>
          <a:p>
            <a:pPr algn="ctr">
              <a:spcBef>
                <a:spcPts val="0"/>
              </a:spcBef>
              <a:buNone/>
            </a:pPr>
            <a:r>
              <a:rPr lang="sr-Latn-CS" sz="2800" dirty="0" smtClean="0">
                <a:latin typeface="+mn-lt"/>
              </a:rPr>
              <a:t>Vreme (u danima)</a:t>
            </a:r>
            <a:endParaRPr lang="en-US" sz="2800" dirty="0">
              <a:latin typeface="+mn-lt"/>
            </a:endParaRPr>
          </a:p>
        </p:txBody>
      </p:sp>
      <p:sp>
        <p:nvSpPr>
          <p:cNvPr id="25" name="TextBox 24"/>
          <p:cNvSpPr txBox="1"/>
          <p:nvPr/>
        </p:nvSpPr>
        <p:spPr>
          <a:xfrm>
            <a:off x="990600" y="5498271"/>
            <a:ext cx="6934200" cy="978729"/>
          </a:xfrm>
          <a:prstGeom prst="rect">
            <a:avLst/>
          </a:prstGeom>
          <a:noFill/>
        </p:spPr>
        <p:txBody>
          <a:bodyPr wrap="square" rtlCol="0">
            <a:spAutoFit/>
          </a:bodyPr>
          <a:lstStyle/>
          <a:p>
            <a:pPr algn="ctr">
              <a:spcBef>
                <a:spcPts val="0"/>
              </a:spcBef>
              <a:buNone/>
            </a:pPr>
            <a:r>
              <a:rPr lang="sr-Latn-CS" sz="3200" b="1" dirty="0" smtClean="0">
                <a:latin typeface="+mn-lt"/>
              </a:rPr>
              <a:t>Poslovni gubitak zbog nedovoljnih resursa</a:t>
            </a:r>
            <a:endParaRPr lang="en-US" sz="3200" b="1" dirty="0">
              <a:latin typeface="+mn-lt"/>
            </a:endParaRPr>
          </a:p>
        </p:txBody>
      </p:sp>
      <p:grpSp>
        <p:nvGrpSpPr>
          <p:cNvPr id="2" name="Group 13"/>
          <p:cNvGrpSpPr/>
          <p:nvPr/>
        </p:nvGrpSpPr>
        <p:grpSpPr>
          <a:xfrm>
            <a:off x="1447800" y="1295400"/>
            <a:ext cx="3505200" cy="341632"/>
            <a:chOff x="1981200" y="1295400"/>
            <a:chExt cx="3505200" cy="341632"/>
          </a:xfrm>
        </p:grpSpPr>
        <p:sp>
          <p:nvSpPr>
            <p:cNvPr id="15" name="Rectangle 14"/>
            <p:cNvSpPr/>
            <p:nvPr/>
          </p:nvSpPr>
          <p:spPr bwMode="auto">
            <a:xfrm>
              <a:off x="1981200" y="1371600"/>
              <a:ext cx="533400" cy="2286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smtClean="0">
                <a:ln>
                  <a:noFill/>
                </a:ln>
                <a:solidFill>
                  <a:schemeClr val="tx1"/>
                </a:solidFill>
                <a:effectLst/>
                <a:latin typeface="Garamond" pitchFamily="18" charset="0"/>
              </a:endParaRPr>
            </a:p>
          </p:txBody>
        </p:sp>
        <p:sp>
          <p:nvSpPr>
            <p:cNvPr id="16" name="TextBox 15"/>
            <p:cNvSpPr txBox="1"/>
            <p:nvPr/>
          </p:nvSpPr>
          <p:spPr>
            <a:xfrm>
              <a:off x="2362200" y="1295400"/>
              <a:ext cx="3124200" cy="341632"/>
            </a:xfrm>
            <a:prstGeom prst="rect">
              <a:avLst/>
            </a:prstGeom>
            <a:noFill/>
          </p:spPr>
          <p:txBody>
            <a:bodyPr wrap="square" rtlCol="0">
              <a:spAutoFit/>
            </a:bodyPr>
            <a:lstStyle/>
            <a:p>
              <a:r>
                <a:rPr lang="sr-Latn-CS" dirty="0" smtClean="0"/>
                <a:t>Plaćeni a nepotrošeni resursi</a:t>
              </a:r>
              <a:endParaRPr lang="en-US" dirty="0"/>
            </a:p>
          </p:txBody>
        </p:sp>
      </p:grpSp>
      <p:sp>
        <p:nvSpPr>
          <p:cNvPr id="26" name="Rectangle 25"/>
          <p:cNvSpPr/>
          <p:nvPr/>
        </p:nvSpPr>
        <p:spPr bwMode="auto">
          <a:xfrm>
            <a:off x="4953000" y="1371600"/>
            <a:ext cx="533400" cy="22860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smtClean="0">
              <a:ln>
                <a:noFill/>
              </a:ln>
              <a:solidFill>
                <a:schemeClr val="tx1"/>
              </a:solidFill>
              <a:effectLst/>
              <a:latin typeface="Garamond" pitchFamily="18" charset="0"/>
            </a:endParaRPr>
          </a:p>
        </p:txBody>
      </p:sp>
      <p:sp>
        <p:nvSpPr>
          <p:cNvPr id="27" name="TextBox 26"/>
          <p:cNvSpPr txBox="1"/>
          <p:nvPr/>
        </p:nvSpPr>
        <p:spPr>
          <a:xfrm>
            <a:off x="5486400" y="1295400"/>
            <a:ext cx="2971800" cy="840230"/>
          </a:xfrm>
          <a:prstGeom prst="rect">
            <a:avLst/>
          </a:prstGeom>
          <a:noFill/>
        </p:spPr>
        <p:txBody>
          <a:bodyPr wrap="square" rtlCol="0">
            <a:spAutoFit/>
          </a:bodyPr>
          <a:lstStyle/>
          <a:p>
            <a:pPr>
              <a:buNone/>
            </a:pPr>
            <a:r>
              <a:rPr lang="sr-Latn-CS" dirty="0" smtClean="0"/>
              <a:t>Posl</a:t>
            </a:r>
            <a:r>
              <a:rPr lang="en-US" dirty="0" smtClean="0"/>
              <a:t>o</a:t>
            </a:r>
            <a:r>
              <a:rPr lang="sr-Latn-CS" dirty="0" smtClean="0"/>
              <a:t>vni </a:t>
            </a:r>
            <a:r>
              <a:rPr lang="sr-Latn-CS" dirty="0" smtClean="0"/>
              <a:t>gubitak: </a:t>
            </a:r>
            <a:br>
              <a:rPr lang="sr-Latn-CS" dirty="0" smtClean="0"/>
            </a:br>
            <a:r>
              <a:rPr lang="sr-Latn-CS" dirty="0" smtClean="0"/>
              <a:t>Neopsluženi korisnici koji su zauvek izgubljeni</a:t>
            </a:r>
            <a:endParaRPr lang="en-US" dirty="0"/>
          </a:p>
        </p:txBody>
      </p:sp>
      <p:cxnSp>
        <p:nvCxnSpPr>
          <p:cNvPr id="29" name="Straight Arrow Connector 28"/>
          <p:cNvCxnSpPr/>
          <p:nvPr/>
        </p:nvCxnSpPr>
        <p:spPr bwMode="auto">
          <a:xfrm rot="10800000" flipV="1">
            <a:off x="2438400" y="1600200"/>
            <a:ext cx="2362200" cy="533400"/>
          </a:xfrm>
          <a:prstGeom prst="straightConnector1">
            <a:avLst/>
          </a:prstGeom>
          <a:solidFill>
            <a:srgbClr val="F4F4F4"/>
          </a:solidFill>
          <a:ln w="3175" cap="flat" cmpd="sng" algn="ctr">
            <a:solidFill>
              <a:srgbClr val="FF0000"/>
            </a:solidFill>
            <a:prstDash val="solid"/>
            <a:round/>
            <a:headEnd type="none" w="med" len="med"/>
            <a:tailEnd type="arrow"/>
          </a:ln>
          <a:effectLst/>
        </p:spPr>
      </p:cxnSp>
      <p:cxnSp>
        <p:nvCxnSpPr>
          <p:cNvPr id="30" name="Straight Arrow Connector 29"/>
          <p:cNvCxnSpPr/>
          <p:nvPr/>
        </p:nvCxnSpPr>
        <p:spPr bwMode="auto">
          <a:xfrm rot="5400000">
            <a:off x="4267200" y="1752600"/>
            <a:ext cx="685800" cy="685800"/>
          </a:xfrm>
          <a:prstGeom prst="straightConnector1">
            <a:avLst/>
          </a:prstGeom>
          <a:solidFill>
            <a:srgbClr val="F4F4F4"/>
          </a:solidFill>
          <a:ln w="3175" cap="flat" cmpd="sng" algn="ctr">
            <a:solidFill>
              <a:srgbClr val="FF0000"/>
            </a:solidFill>
            <a:prstDash val="solid"/>
            <a:round/>
            <a:headEnd type="none" w="med" len="med"/>
            <a:tailEnd type="arrow"/>
          </a:ln>
          <a:effectLst/>
        </p:spPr>
      </p:cxnSp>
      <p:cxnSp>
        <p:nvCxnSpPr>
          <p:cNvPr id="33" name="Straight Arrow Connector 32"/>
          <p:cNvCxnSpPr/>
          <p:nvPr/>
        </p:nvCxnSpPr>
        <p:spPr bwMode="auto">
          <a:xfrm rot="16200000" flipH="1">
            <a:off x="5181600" y="1828800"/>
            <a:ext cx="838200" cy="685800"/>
          </a:xfrm>
          <a:prstGeom prst="straightConnector1">
            <a:avLst/>
          </a:prstGeom>
          <a:solidFill>
            <a:srgbClr val="F4F4F4"/>
          </a:solidFill>
          <a:ln w="3175"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srcRect/>
          <a:stretch>
            <a:fillRect/>
          </a:stretch>
        </p:blipFill>
        <p:spPr bwMode="auto">
          <a:xfrm>
            <a:off x="990600" y="2313497"/>
            <a:ext cx="6716735" cy="3276600"/>
          </a:xfrm>
          <a:prstGeom prst="rect">
            <a:avLst/>
          </a:prstGeom>
          <a:noFill/>
          <a:ln w="9525">
            <a:noFill/>
            <a:miter lim="800000"/>
            <a:headEnd/>
            <a:tailEnd/>
          </a:ln>
          <a:effectLst/>
        </p:spPr>
      </p:pic>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Ekonomika “Oblaka”</a:t>
            </a:r>
            <a:endParaRPr lang="sr-Latn-CS" dirty="0"/>
          </a:p>
        </p:txBody>
      </p:sp>
      <p:sp>
        <p:nvSpPr>
          <p:cNvPr id="18" name="TextBox 17"/>
          <p:cNvSpPr txBox="1"/>
          <p:nvPr/>
        </p:nvSpPr>
        <p:spPr>
          <a:xfrm rot="16200000">
            <a:off x="-163866" y="3990302"/>
            <a:ext cx="2133600" cy="480131"/>
          </a:xfrm>
          <a:prstGeom prst="rect">
            <a:avLst/>
          </a:prstGeom>
          <a:noFill/>
        </p:spPr>
        <p:txBody>
          <a:bodyPr wrap="square" rtlCol="0">
            <a:spAutoFit/>
          </a:bodyPr>
          <a:lstStyle/>
          <a:p>
            <a:pPr algn="ctr"/>
            <a:r>
              <a:rPr lang="sr-Latn-CS" sz="2800" dirty="0" smtClean="0">
                <a:latin typeface="+mn-lt"/>
              </a:rPr>
              <a:t>Resursi</a:t>
            </a:r>
            <a:endParaRPr lang="en-US" sz="2800" dirty="0">
              <a:latin typeface="+mn-lt"/>
            </a:endParaRPr>
          </a:p>
        </p:txBody>
      </p:sp>
      <p:sp>
        <p:nvSpPr>
          <p:cNvPr id="19" name="TextBox 18"/>
          <p:cNvSpPr txBox="1"/>
          <p:nvPr/>
        </p:nvSpPr>
        <p:spPr>
          <a:xfrm>
            <a:off x="6389333" y="4728966"/>
            <a:ext cx="1840267" cy="480131"/>
          </a:xfrm>
          <a:prstGeom prst="rect">
            <a:avLst/>
          </a:prstGeom>
          <a:noFill/>
        </p:spPr>
        <p:txBody>
          <a:bodyPr wrap="square" rtlCol="0">
            <a:spAutoFit/>
          </a:bodyPr>
          <a:lstStyle/>
          <a:p>
            <a:pPr algn="ctr">
              <a:spcBef>
                <a:spcPts val="0"/>
              </a:spcBef>
              <a:buNone/>
            </a:pPr>
            <a:r>
              <a:rPr lang="sr-Latn-CS" sz="2800" dirty="0" smtClean="0">
                <a:latin typeface="+mn-lt"/>
              </a:rPr>
              <a:t>Potrebe</a:t>
            </a:r>
            <a:endParaRPr lang="en-US" sz="2800" dirty="0">
              <a:latin typeface="+mn-lt"/>
            </a:endParaRPr>
          </a:p>
        </p:txBody>
      </p:sp>
      <p:sp>
        <p:nvSpPr>
          <p:cNvPr id="20" name="TextBox 19"/>
          <p:cNvSpPr txBox="1"/>
          <p:nvPr/>
        </p:nvSpPr>
        <p:spPr>
          <a:xfrm>
            <a:off x="6465533" y="3075497"/>
            <a:ext cx="1840267" cy="480131"/>
          </a:xfrm>
          <a:prstGeom prst="rect">
            <a:avLst/>
          </a:prstGeom>
          <a:noFill/>
        </p:spPr>
        <p:txBody>
          <a:bodyPr wrap="square" rtlCol="0">
            <a:spAutoFit/>
          </a:bodyPr>
          <a:lstStyle/>
          <a:p>
            <a:pPr algn="ctr">
              <a:spcBef>
                <a:spcPts val="0"/>
              </a:spcBef>
              <a:buNone/>
            </a:pPr>
            <a:r>
              <a:rPr lang="sr-Latn-CS" sz="2800" dirty="0" smtClean="0">
                <a:solidFill>
                  <a:srgbClr val="00B050"/>
                </a:solidFill>
                <a:latin typeface="+mn-lt"/>
              </a:rPr>
              <a:t>Kapacitet</a:t>
            </a:r>
            <a:endParaRPr lang="en-US" sz="2800" dirty="0">
              <a:solidFill>
                <a:srgbClr val="00B050"/>
              </a:solidFill>
              <a:latin typeface="+mn-lt"/>
            </a:endParaRPr>
          </a:p>
        </p:txBody>
      </p:sp>
      <p:sp>
        <p:nvSpPr>
          <p:cNvPr id="21" name="TextBox 20"/>
          <p:cNvSpPr txBox="1"/>
          <p:nvPr/>
        </p:nvSpPr>
        <p:spPr>
          <a:xfrm>
            <a:off x="3048000" y="5449568"/>
            <a:ext cx="228600" cy="341632"/>
          </a:xfrm>
          <a:prstGeom prst="rect">
            <a:avLst/>
          </a:prstGeom>
          <a:noFill/>
        </p:spPr>
        <p:txBody>
          <a:bodyPr wrap="square" rtlCol="0">
            <a:spAutoFit/>
          </a:bodyPr>
          <a:lstStyle/>
          <a:p>
            <a:pPr algn="ctr">
              <a:buNone/>
            </a:pPr>
            <a:r>
              <a:rPr lang="sr-Latn-CS" dirty="0" smtClean="0">
                <a:latin typeface="+mn-lt"/>
              </a:rPr>
              <a:t>1</a:t>
            </a:r>
            <a:endParaRPr lang="en-US" dirty="0">
              <a:latin typeface="+mn-lt"/>
            </a:endParaRPr>
          </a:p>
        </p:txBody>
      </p:sp>
      <p:sp>
        <p:nvSpPr>
          <p:cNvPr id="22" name="TextBox 21"/>
          <p:cNvSpPr txBox="1"/>
          <p:nvPr/>
        </p:nvSpPr>
        <p:spPr>
          <a:xfrm>
            <a:off x="4953000" y="5449568"/>
            <a:ext cx="228600" cy="341632"/>
          </a:xfrm>
          <a:prstGeom prst="rect">
            <a:avLst/>
          </a:prstGeom>
          <a:noFill/>
        </p:spPr>
        <p:txBody>
          <a:bodyPr wrap="square" rtlCol="0">
            <a:spAutoFit/>
          </a:bodyPr>
          <a:lstStyle/>
          <a:p>
            <a:pPr algn="ctr">
              <a:buNone/>
            </a:pPr>
            <a:r>
              <a:rPr lang="sr-Latn-CS" dirty="0" smtClean="0">
                <a:latin typeface="+mn-lt"/>
              </a:rPr>
              <a:t>2</a:t>
            </a:r>
            <a:endParaRPr lang="en-US" dirty="0">
              <a:latin typeface="+mn-lt"/>
            </a:endParaRPr>
          </a:p>
        </p:txBody>
      </p:sp>
      <p:sp>
        <p:nvSpPr>
          <p:cNvPr id="23" name="TextBox 22"/>
          <p:cNvSpPr txBox="1"/>
          <p:nvPr/>
        </p:nvSpPr>
        <p:spPr>
          <a:xfrm>
            <a:off x="6858000" y="5449568"/>
            <a:ext cx="228600" cy="341632"/>
          </a:xfrm>
          <a:prstGeom prst="rect">
            <a:avLst/>
          </a:prstGeom>
          <a:noFill/>
        </p:spPr>
        <p:txBody>
          <a:bodyPr wrap="square" rtlCol="0">
            <a:spAutoFit/>
          </a:bodyPr>
          <a:lstStyle/>
          <a:p>
            <a:pPr algn="ctr">
              <a:buNone/>
            </a:pPr>
            <a:r>
              <a:rPr lang="sr-Latn-CS" dirty="0" smtClean="0">
                <a:latin typeface="+mn-lt"/>
              </a:rPr>
              <a:t>3</a:t>
            </a:r>
            <a:endParaRPr lang="en-US" dirty="0">
              <a:latin typeface="+mn-lt"/>
            </a:endParaRPr>
          </a:p>
        </p:txBody>
      </p:sp>
      <p:sp>
        <p:nvSpPr>
          <p:cNvPr id="25" name="TextBox 24"/>
          <p:cNvSpPr txBox="1"/>
          <p:nvPr/>
        </p:nvSpPr>
        <p:spPr>
          <a:xfrm>
            <a:off x="990600" y="5865269"/>
            <a:ext cx="6934200" cy="535531"/>
          </a:xfrm>
          <a:prstGeom prst="rect">
            <a:avLst/>
          </a:prstGeom>
          <a:noFill/>
        </p:spPr>
        <p:txBody>
          <a:bodyPr wrap="square" rtlCol="0">
            <a:spAutoFit/>
          </a:bodyPr>
          <a:lstStyle/>
          <a:p>
            <a:pPr algn="ctr">
              <a:spcBef>
                <a:spcPts val="0"/>
              </a:spcBef>
              <a:buNone/>
            </a:pPr>
            <a:r>
              <a:rPr lang="sr-Latn-CS" sz="3200" b="1" dirty="0" smtClean="0">
                <a:latin typeface="+mn-lt"/>
              </a:rPr>
              <a:t>Dinamičko planiranje kapaciteta</a:t>
            </a:r>
            <a:endParaRPr lang="en-US" sz="3200" b="1" dirty="0">
              <a:latin typeface="+mn-lt"/>
            </a:endParaRPr>
          </a:p>
        </p:txBody>
      </p:sp>
      <p:pic>
        <p:nvPicPr>
          <p:cNvPr id="3077" name="Picture 5"/>
          <p:cNvPicPr>
            <a:picLocks noChangeAspect="1" noChangeArrowheads="1"/>
          </p:cNvPicPr>
          <p:nvPr/>
        </p:nvPicPr>
        <p:blipFill>
          <a:blip r:embed="rId4" cstate="print"/>
          <a:srcRect/>
          <a:stretch>
            <a:fillRect/>
          </a:stretch>
        </p:blipFill>
        <p:spPr bwMode="auto">
          <a:xfrm>
            <a:off x="1295400" y="1371600"/>
            <a:ext cx="6171429" cy="92381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fade">
                                      <p:cBhvr>
                                        <p:cTn id="7" dur="2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10 mana i mogućnosti za rast</a:t>
            </a:r>
            <a:endParaRPr lang="sr-Latn-CS" dirty="0"/>
          </a:p>
        </p:txBody>
      </p:sp>
      <p:graphicFrame>
        <p:nvGraphicFramePr>
          <p:cNvPr id="5" name="Table 4"/>
          <p:cNvGraphicFramePr>
            <a:graphicFrameLocks noGrp="1"/>
          </p:cNvGraphicFramePr>
          <p:nvPr/>
        </p:nvGraphicFramePr>
        <p:xfrm>
          <a:off x="381000" y="990600"/>
          <a:ext cx="8001000" cy="506707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454891">
                <a:tc>
                  <a:txBody>
                    <a:bodyPr/>
                    <a:lstStyle/>
                    <a:p>
                      <a:endParaRPr lang="en-US" dirty="0"/>
                    </a:p>
                  </a:txBody>
                  <a:tcPr/>
                </a:tc>
                <a:tc>
                  <a:txBody>
                    <a:bodyPr/>
                    <a:lstStyle/>
                    <a:p>
                      <a:r>
                        <a:rPr lang="sr-Latn-CS" dirty="0" smtClean="0"/>
                        <a:t>Mane</a:t>
                      </a:r>
                      <a:endParaRPr lang="en-US" dirty="0"/>
                    </a:p>
                  </a:txBody>
                  <a:tcPr/>
                </a:tc>
                <a:tc>
                  <a:txBody>
                    <a:bodyPr/>
                    <a:lstStyle/>
                    <a:p>
                      <a:r>
                        <a:rPr lang="sr-Latn-CS" dirty="0" smtClean="0"/>
                        <a:t>Mogućnosti</a:t>
                      </a:r>
                      <a:endParaRPr lang="en-US" dirty="0"/>
                    </a:p>
                  </a:txBody>
                  <a:tcPr/>
                </a:tc>
                <a:extLst>
                  <a:ext uri="{0D108BD9-81ED-4DB2-BD59-A6C34878D82A}">
                    <a16:rowId xmlns:a16="http://schemas.microsoft.com/office/drawing/2014/main" val="10000"/>
                  </a:ext>
                </a:extLst>
              </a:tr>
              <a:tr h="454891">
                <a:tc>
                  <a:txBody>
                    <a:bodyPr/>
                    <a:lstStyle/>
                    <a:p>
                      <a:pPr algn="l"/>
                      <a:r>
                        <a:rPr lang="sr-Latn-CS" sz="1400" dirty="0" smtClean="0"/>
                        <a:t>1</a:t>
                      </a:r>
                      <a:endParaRPr lang="en-US" sz="1400" dirty="0"/>
                    </a:p>
                  </a:txBody>
                  <a:tcPr anchor="ctr"/>
                </a:tc>
                <a:tc>
                  <a:txBody>
                    <a:bodyPr/>
                    <a:lstStyle/>
                    <a:p>
                      <a:pPr algn="l"/>
                      <a:r>
                        <a:rPr lang="sr-Latn-CS" sz="1400" dirty="0" smtClean="0"/>
                        <a:t>Dostupnost servisa i kontinuitet poslovanja</a:t>
                      </a:r>
                      <a:endParaRPr lang="en-US" sz="1400" dirty="0"/>
                    </a:p>
                  </a:txBody>
                  <a:tcPr anchor="ctr"/>
                </a:tc>
                <a:tc>
                  <a:txBody>
                    <a:bodyPr/>
                    <a:lstStyle/>
                    <a:p>
                      <a:pPr algn="l"/>
                      <a:r>
                        <a:rPr lang="sr-Latn-CS" sz="1400" dirty="0" smtClean="0"/>
                        <a:t>Korišćenje više “oblak” provajdera</a:t>
                      </a:r>
                      <a:endParaRPr lang="en-US" sz="1400" dirty="0"/>
                    </a:p>
                  </a:txBody>
                  <a:tcPr anchor="ctr"/>
                </a:tc>
                <a:extLst>
                  <a:ext uri="{0D108BD9-81ED-4DB2-BD59-A6C34878D82A}">
                    <a16:rowId xmlns:a16="http://schemas.microsoft.com/office/drawing/2014/main" val="10001"/>
                  </a:ext>
                </a:extLst>
              </a:tr>
              <a:tr h="454891">
                <a:tc>
                  <a:txBody>
                    <a:bodyPr/>
                    <a:lstStyle/>
                    <a:p>
                      <a:pPr algn="l"/>
                      <a:r>
                        <a:rPr lang="sr-Latn-CS" sz="1400" dirty="0" smtClean="0"/>
                        <a:t>2</a:t>
                      </a:r>
                      <a:endParaRPr lang="en-US" sz="1400" dirty="0"/>
                    </a:p>
                  </a:txBody>
                  <a:tcPr anchor="ctr"/>
                </a:tc>
                <a:tc>
                  <a:txBody>
                    <a:bodyPr/>
                    <a:lstStyle/>
                    <a:p>
                      <a:pPr algn="l"/>
                      <a:r>
                        <a:rPr lang="sr-Latn-CS" sz="1400" dirty="0" smtClean="0"/>
                        <a:t>“Zaključani” podaci kod provajdera</a:t>
                      </a:r>
                      <a:endParaRPr lang="en-US" sz="1400" dirty="0"/>
                    </a:p>
                  </a:txBody>
                  <a:tcPr anchor="ctr"/>
                </a:tc>
                <a:tc>
                  <a:txBody>
                    <a:bodyPr/>
                    <a:lstStyle/>
                    <a:p>
                      <a:pPr algn="l"/>
                      <a:r>
                        <a:rPr lang="sr-Latn-CS" sz="1400" dirty="0" smtClean="0"/>
                        <a:t>Standardizovani APIs</a:t>
                      </a:r>
                      <a:endParaRPr lang="en-US" sz="1400" dirty="0"/>
                    </a:p>
                  </a:txBody>
                  <a:tcPr anchor="ctr"/>
                </a:tc>
                <a:extLst>
                  <a:ext uri="{0D108BD9-81ED-4DB2-BD59-A6C34878D82A}">
                    <a16:rowId xmlns:a16="http://schemas.microsoft.com/office/drawing/2014/main" val="10002"/>
                  </a:ext>
                </a:extLst>
              </a:tr>
              <a:tr h="454891">
                <a:tc>
                  <a:txBody>
                    <a:bodyPr/>
                    <a:lstStyle/>
                    <a:p>
                      <a:pPr algn="l"/>
                      <a:r>
                        <a:rPr lang="sr-Latn-CS" sz="1400" dirty="0" smtClean="0"/>
                        <a:t>3</a:t>
                      </a:r>
                      <a:endParaRPr lang="en-US" sz="1400" dirty="0"/>
                    </a:p>
                  </a:txBody>
                  <a:tcPr anchor="ctr"/>
                </a:tc>
                <a:tc>
                  <a:txBody>
                    <a:bodyPr/>
                    <a:lstStyle/>
                    <a:p>
                      <a:pPr algn="l"/>
                      <a:r>
                        <a:rPr lang="sr-Latn-CS" sz="1400" dirty="0" smtClean="0"/>
                        <a:t>Poverljivost podataka i njena proverljivost</a:t>
                      </a:r>
                      <a:endParaRPr lang="en-US" sz="1400" dirty="0"/>
                    </a:p>
                  </a:txBody>
                  <a:tcPr anchor="ctr"/>
                </a:tc>
                <a:tc>
                  <a:txBody>
                    <a:bodyPr/>
                    <a:lstStyle/>
                    <a:p>
                      <a:pPr algn="l"/>
                      <a:r>
                        <a:rPr lang="sr-Latn-CS" sz="1400" dirty="0" smtClean="0"/>
                        <a:t>Encryption, VLANs, Firewalls</a:t>
                      </a:r>
                      <a:endParaRPr lang="en-US" sz="1400" dirty="0"/>
                    </a:p>
                  </a:txBody>
                  <a:tcPr anchor="ctr"/>
                </a:tc>
                <a:extLst>
                  <a:ext uri="{0D108BD9-81ED-4DB2-BD59-A6C34878D82A}">
                    <a16:rowId xmlns:a16="http://schemas.microsoft.com/office/drawing/2014/main" val="10003"/>
                  </a:ext>
                </a:extLst>
              </a:tr>
              <a:tr h="454891">
                <a:tc>
                  <a:txBody>
                    <a:bodyPr/>
                    <a:lstStyle/>
                    <a:p>
                      <a:pPr algn="l"/>
                      <a:r>
                        <a:rPr lang="sr-Latn-CS" sz="1400" dirty="0" smtClean="0"/>
                        <a:t>4</a:t>
                      </a:r>
                      <a:endParaRPr lang="en-US" sz="1400" dirty="0"/>
                    </a:p>
                  </a:txBody>
                  <a:tcPr anchor="ctr"/>
                </a:tc>
                <a:tc>
                  <a:txBody>
                    <a:bodyPr/>
                    <a:lstStyle/>
                    <a:p>
                      <a:pPr algn="l"/>
                      <a:r>
                        <a:rPr lang="sr-Latn-CS" sz="1400" dirty="0" smtClean="0"/>
                        <a:t>Usko</a:t>
                      </a:r>
                      <a:r>
                        <a:rPr lang="sr-Latn-CS" sz="1400" baseline="0" dirty="0" smtClean="0"/>
                        <a:t> grlo u brzini prenosa podataka</a:t>
                      </a:r>
                      <a:endParaRPr lang="en-US" sz="1400" dirty="0"/>
                    </a:p>
                  </a:txBody>
                  <a:tcPr anchor="ctr"/>
                </a:tc>
                <a:tc>
                  <a:txBody>
                    <a:bodyPr/>
                    <a:lstStyle/>
                    <a:p>
                      <a:pPr algn="l"/>
                      <a:r>
                        <a:rPr lang="sr-Latn-CS" sz="1400" dirty="0" smtClean="0"/>
                        <a:t>Slanje diskova “kurirskom” poštom</a:t>
                      </a:r>
                      <a:endParaRPr lang="en-US" sz="1400" dirty="0"/>
                    </a:p>
                  </a:txBody>
                  <a:tcPr anchor="ctr"/>
                </a:tc>
                <a:extLst>
                  <a:ext uri="{0D108BD9-81ED-4DB2-BD59-A6C34878D82A}">
                    <a16:rowId xmlns:a16="http://schemas.microsoft.com/office/drawing/2014/main" val="10004"/>
                  </a:ext>
                </a:extLst>
              </a:tr>
              <a:tr h="454891">
                <a:tc>
                  <a:txBody>
                    <a:bodyPr/>
                    <a:lstStyle/>
                    <a:p>
                      <a:pPr algn="l"/>
                      <a:r>
                        <a:rPr lang="sr-Latn-CS" sz="1400" dirty="0" smtClean="0"/>
                        <a:t>5</a:t>
                      </a:r>
                      <a:endParaRPr lang="en-US" sz="1400" dirty="0"/>
                    </a:p>
                  </a:txBody>
                  <a:tcPr anchor="ctr"/>
                </a:tc>
                <a:tc>
                  <a:txBody>
                    <a:bodyPr/>
                    <a:lstStyle/>
                    <a:p>
                      <a:pPr algn="l"/>
                      <a:r>
                        <a:rPr lang="sr-Latn-CS" sz="1400" dirty="0" smtClean="0"/>
                        <a:t>Nepredvidljivost performansi u radu sa sekundardnom memorijom</a:t>
                      </a:r>
                      <a:endParaRPr lang="en-US" sz="1400" dirty="0"/>
                    </a:p>
                  </a:txBody>
                  <a:tcPr anchor="ctr"/>
                </a:tc>
                <a:tc>
                  <a:txBody>
                    <a:bodyPr/>
                    <a:lstStyle/>
                    <a:p>
                      <a:pPr algn="l"/>
                      <a:r>
                        <a:rPr lang="sr-Latn-CS" sz="1400" dirty="0" smtClean="0"/>
                        <a:t>Unaprediti</a:t>
                      </a:r>
                      <a:r>
                        <a:rPr lang="sr-Latn-CS" sz="1400" baseline="0" dirty="0" smtClean="0"/>
                        <a:t> rad Virtuelne Mašine sa diskovima, Flash memorija</a:t>
                      </a:r>
                      <a:endParaRPr lang="en-US" sz="1400" dirty="0"/>
                    </a:p>
                  </a:txBody>
                  <a:tcPr anchor="ctr"/>
                </a:tc>
                <a:extLst>
                  <a:ext uri="{0D108BD9-81ED-4DB2-BD59-A6C34878D82A}">
                    <a16:rowId xmlns:a16="http://schemas.microsoft.com/office/drawing/2014/main" val="10005"/>
                  </a:ext>
                </a:extLst>
              </a:tr>
              <a:tr h="454891">
                <a:tc>
                  <a:txBody>
                    <a:bodyPr/>
                    <a:lstStyle/>
                    <a:p>
                      <a:pPr algn="l"/>
                      <a:r>
                        <a:rPr lang="sr-Latn-CS" sz="1400" dirty="0" smtClean="0"/>
                        <a:t>6</a:t>
                      </a:r>
                      <a:endParaRPr lang="en-US" sz="1400" dirty="0"/>
                    </a:p>
                  </a:txBody>
                  <a:tcPr anchor="ctr"/>
                </a:tc>
                <a:tc>
                  <a:txBody>
                    <a:bodyPr/>
                    <a:lstStyle/>
                    <a:p>
                      <a:pPr algn="l"/>
                      <a:r>
                        <a:rPr lang="sr-Latn-CS" sz="1400" dirty="0" smtClean="0"/>
                        <a:t>Skalabilnost sekundarne</a:t>
                      </a:r>
                      <a:r>
                        <a:rPr lang="sr-Latn-CS" sz="1400" baseline="0" dirty="0" smtClean="0"/>
                        <a:t> memorije</a:t>
                      </a:r>
                      <a:endParaRPr lang="en-US" sz="1400" dirty="0"/>
                    </a:p>
                  </a:txBody>
                  <a:tcPr anchor="ctr"/>
                </a:tc>
                <a:tc>
                  <a:txBody>
                    <a:bodyPr/>
                    <a:lstStyle/>
                    <a:p>
                      <a:pPr algn="l"/>
                      <a:r>
                        <a:rPr lang="sr-Latn-CS" sz="1400" dirty="0" smtClean="0"/>
                        <a:t>Otvoreni</a:t>
                      </a:r>
                      <a:r>
                        <a:rPr lang="sr-Latn-CS" sz="1400" baseline="0" dirty="0" smtClean="0"/>
                        <a:t> izazov: </a:t>
                      </a:r>
                      <a:r>
                        <a:rPr lang="sr-Latn-CS" sz="1400" i="1" baseline="0" dirty="0" smtClean="0">
                          <a:solidFill>
                            <a:srgbClr val="A50021"/>
                          </a:solidFill>
                        </a:rPr>
                        <a:t>Scalable store</a:t>
                      </a:r>
                      <a:endParaRPr lang="en-US" sz="1400" i="1" dirty="0">
                        <a:solidFill>
                          <a:srgbClr val="A50021"/>
                        </a:solidFill>
                      </a:endParaRPr>
                    </a:p>
                  </a:txBody>
                  <a:tcPr anchor="ctr"/>
                </a:tc>
                <a:extLst>
                  <a:ext uri="{0D108BD9-81ED-4DB2-BD59-A6C34878D82A}">
                    <a16:rowId xmlns:a16="http://schemas.microsoft.com/office/drawing/2014/main" val="10006"/>
                  </a:ext>
                </a:extLst>
              </a:tr>
              <a:tr h="454891">
                <a:tc>
                  <a:txBody>
                    <a:bodyPr/>
                    <a:lstStyle/>
                    <a:p>
                      <a:pPr algn="l"/>
                      <a:r>
                        <a:rPr lang="sr-Latn-CS" sz="1400" dirty="0" smtClean="0"/>
                        <a:t>7</a:t>
                      </a:r>
                      <a:endParaRPr lang="en-US" sz="1400" dirty="0"/>
                    </a:p>
                  </a:txBody>
                  <a:tcPr anchor="ctr"/>
                </a:tc>
                <a:tc>
                  <a:txBody>
                    <a:bodyPr/>
                    <a:lstStyle/>
                    <a:p>
                      <a:pPr algn="l"/>
                      <a:r>
                        <a:rPr lang="sr-Latn-CS" sz="1400" dirty="0" smtClean="0">
                          <a:solidFill>
                            <a:schemeClr val="tx1"/>
                          </a:solidFill>
                        </a:rPr>
                        <a:t>Greške u velikim</a:t>
                      </a:r>
                      <a:r>
                        <a:rPr lang="sr-Latn-CS" sz="1400" baseline="0" dirty="0" smtClean="0">
                          <a:solidFill>
                            <a:schemeClr val="tx1"/>
                          </a:solidFill>
                        </a:rPr>
                        <a:t> distribuiranim sistemima</a:t>
                      </a:r>
                      <a:endParaRPr lang="en-US" sz="1400" dirty="0">
                        <a:solidFill>
                          <a:schemeClr val="tx1"/>
                        </a:solidFill>
                      </a:endParaRPr>
                    </a:p>
                  </a:txBody>
                  <a:tcPr anchor="ctr"/>
                </a:tc>
                <a:tc>
                  <a:txBody>
                    <a:bodyPr/>
                    <a:lstStyle/>
                    <a:p>
                      <a:pPr algn="l"/>
                      <a:r>
                        <a:rPr lang="sr-Latn-CS" sz="1400" dirty="0" smtClean="0"/>
                        <a:t>Otvoren izazov: </a:t>
                      </a:r>
                      <a:r>
                        <a:rPr lang="sr-Latn-CS" sz="1400" i="1" dirty="0" smtClean="0">
                          <a:solidFill>
                            <a:srgbClr val="A50021"/>
                          </a:solidFill>
                        </a:rPr>
                        <a:t>Distributed VMs debugger</a:t>
                      </a:r>
                      <a:endParaRPr lang="en-US" sz="1400" i="1" dirty="0">
                        <a:solidFill>
                          <a:srgbClr val="A50021"/>
                        </a:solidFill>
                      </a:endParaRPr>
                    </a:p>
                  </a:txBody>
                  <a:tcPr anchor="ctr"/>
                </a:tc>
                <a:extLst>
                  <a:ext uri="{0D108BD9-81ED-4DB2-BD59-A6C34878D82A}">
                    <a16:rowId xmlns:a16="http://schemas.microsoft.com/office/drawing/2014/main" val="10007"/>
                  </a:ext>
                </a:extLst>
              </a:tr>
              <a:tr h="454891">
                <a:tc>
                  <a:txBody>
                    <a:bodyPr/>
                    <a:lstStyle/>
                    <a:p>
                      <a:pPr algn="l"/>
                      <a:r>
                        <a:rPr lang="sr-Latn-CS" sz="1400" dirty="0" smtClean="0"/>
                        <a:t>8</a:t>
                      </a:r>
                      <a:endParaRPr lang="en-US" sz="1400" dirty="0"/>
                    </a:p>
                  </a:txBody>
                  <a:tcPr anchor="ctr"/>
                </a:tc>
                <a:tc>
                  <a:txBody>
                    <a:bodyPr/>
                    <a:lstStyle/>
                    <a:p>
                      <a:pPr algn="l"/>
                      <a:r>
                        <a:rPr lang="sr-Latn-CS" sz="1400" dirty="0" smtClean="0">
                          <a:solidFill>
                            <a:schemeClr val="tx1"/>
                          </a:solidFill>
                        </a:rPr>
                        <a:t>Povećana brzina skaliranja</a:t>
                      </a:r>
                      <a:endParaRPr lang="en-US" sz="1400" dirty="0">
                        <a:solidFill>
                          <a:schemeClr val="tx1"/>
                        </a:solidFill>
                      </a:endParaRPr>
                    </a:p>
                  </a:txBody>
                  <a:tcPr anchor="ctr"/>
                </a:tc>
                <a:tc>
                  <a:txBody>
                    <a:bodyPr/>
                    <a:lstStyle/>
                    <a:p>
                      <a:pPr algn="l"/>
                      <a:r>
                        <a:rPr lang="sr-Latn-CS" sz="1400" dirty="0" smtClean="0"/>
                        <a:t>Otvoreni izazov:</a:t>
                      </a:r>
                      <a:r>
                        <a:rPr lang="sr-Latn-CS" sz="1400" baseline="0" dirty="0" smtClean="0"/>
                        <a:t> </a:t>
                      </a:r>
                      <a:r>
                        <a:rPr lang="sr-Latn-CS" sz="1400" baseline="0" dirty="0" smtClean="0">
                          <a:solidFill>
                            <a:srgbClr val="A50021"/>
                          </a:solidFill>
                        </a:rPr>
                        <a:t>Auto-Scaler, Snapshots</a:t>
                      </a:r>
                      <a:endParaRPr lang="en-US" sz="1400" dirty="0">
                        <a:solidFill>
                          <a:srgbClr val="A50021"/>
                        </a:solidFill>
                      </a:endParaRPr>
                    </a:p>
                  </a:txBody>
                  <a:tcPr anchor="ctr"/>
                </a:tc>
                <a:extLst>
                  <a:ext uri="{0D108BD9-81ED-4DB2-BD59-A6C34878D82A}">
                    <a16:rowId xmlns:a16="http://schemas.microsoft.com/office/drawing/2014/main" val="10008"/>
                  </a:ext>
                </a:extLst>
              </a:tr>
              <a:tr h="454891">
                <a:tc>
                  <a:txBody>
                    <a:bodyPr/>
                    <a:lstStyle/>
                    <a:p>
                      <a:pPr algn="l"/>
                      <a:r>
                        <a:rPr lang="sr-Latn-CS" sz="1400" dirty="0" smtClean="0"/>
                        <a:t>9</a:t>
                      </a:r>
                      <a:endParaRPr lang="en-US" sz="1400" dirty="0"/>
                    </a:p>
                  </a:txBody>
                  <a:tcPr anchor="ctr"/>
                </a:tc>
                <a:tc>
                  <a:txBody>
                    <a:bodyPr/>
                    <a:lstStyle/>
                    <a:p>
                      <a:pPr algn="l"/>
                      <a:r>
                        <a:rPr lang="sr-Latn-CS" sz="1400" dirty="0" smtClean="0">
                          <a:solidFill>
                            <a:schemeClr val="tx1"/>
                          </a:solidFill>
                        </a:rPr>
                        <a:t>Reputacija i poverenje</a:t>
                      </a:r>
                      <a:endParaRPr lang="en-US" sz="1400" dirty="0">
                        <a:solidFill>
                          <a:schemeClr val="tx1"/>
                        </a:solidFill>
                      </a:endParaRPr>
                    </a:p>
                  </a:txBody>
                  <a:tcPr anchor="ctr"/>
                </a:tc>
                <a:tc>
                  <a:txBody>
                    <a:bodyPr/>
                    <a:lstStyle/>
                    <a:p>
                      <a:pPr algn="l"/>
                      <a:r>
                        <a:rPr lang="sr-Latn-CS" sz="1400" dirty="0" smtClean="0"/>
                        <a:t>Servisi za</a:t>
                      </a:r>
                      <a:r>
                        <a:rPr lang="sr-Latn-CS" sz="1400" baseline="0" dirty="0" smtClean="0"/>
                        <a:t> reputaciju i poverenje</a:t>
                      </a:r>
                      <a:endParaRPr lang="en-US" sz="1400" dirty="0"/>
                    </a:p>
                  </a:txBody>
                  <a:tcPr anchor="ctr"/>
                </a:tc>
                <a:extLst>
                  <a:ext uri="{0D108BD9-81ED-4DB2-BD59-A6C34878D82A}">
                    <a16:rowId xmlns:a16="http://schemas.microsoft.com/office/drawing/2014/main" val="10009"/>
                  </a:ext>
                </a:extLst>
              </a:tr>
              <a:tr h="454891">
                <a:tc>
                  <a:txBody>
                    <a:bodyPr/>
                    <a:lstStyle/>
                    <a:p>
                      <a:pPr algn="l"/>
                      <a:r>
                        <a:rPr lang="sr-Latn-CS" sz="1400" dirty="0" smtClean="0"/>
                        <a:t>10</a:t>
                      </a:r>
                      <a:endParaRPr lang="en-US" sz="1400" dirty="0"/>
                    </a:p>
                  </a:txBody>
                  <a:tcPr anchor="ctr"/>
                </a:tc>
                <a:tc>
                  <a:txBody>
                    <a:bodyPr/>
                    <a:lstStyle/>
                    <a:p>
                      <a:pPr algn="l"/>
                      <a:r>
                        <a:rPr lang="sr-Latn-CS" sz="1400" dirty="0" smtClean="0"/>
                        <a:t>Softverske licence</a:t>
                      </a:r>
                      <a:endParaRPr lang="en-US" sz="1400" dirty="0"/>
                    </a:p>
                  </a:txBody>
                  <a:tcPr anchor="ctr"/>
                </a:tc>
                <a:tc>
                  <a:txBody>
                    <a:bodyPr/>
                    <a:lstStyle/>
                    <a:p>
                      <a:pPr algn="l"/>
                      <a:r>
                        <a:rPr lang="sr-Latn-CS" sz="1400" i="1" dirty="0" smtClean="0"/>
                        <a:t>Pay-as-you-go</a:t>
                      </a:r>
                      <a:r>
                        <a:rPr lang="sr-Latn-CS" sz="1400" dirty="0" smtClean="0"/>
                        <a:t> komercijalne licence</a:t>
                      </a:r>
                      <a:endParaRPr lang="en-US" sz="1400" dirty="0"/>
                    </a:p>
                  </a:txBody>
                  <a:tcPr anchor="ctr"/>
                </a:tc>
                <a:extLst>
                  <a:ext uri="{0D108BD9-81ED-4DB2-BD59-A6C34878D82A}">
                    <a16:rowId xmlns:a16="http://schemas.microsoft.com/office/drawing/2014/main" val="10010"/>
                  </a:ext>
                </a:extLst>
              </a:tr>
            </a:tbl>
          </a:graphicData>
        </a:graphic>
      </p:graphicFrame>
      <p:sp>
        <p:nvSpPr>
          <p:cNvPr id="6" name="TextBox 5"/>
          <p:cNvSpPr txBox="1"/>
          <p:nvPr/>
        </p:nvSpPr>
        <p:spPr>
          <a:xfrm>
            <a:off x="381000" y="6248400"/>
            <a:ext cx="8229600" cy="260199"/>
          </a:xfrm>
          <a:prstGeom prst="rect">
            <a:avLst/>
          </a:prstGeom>
          <a:noFill/>
        </p:spPr>
        <p:txBody>
          <a:bodyPr wrap="square" rtlCol="0">
            <a:spAutoFit/>
          </a:bodyPr>
          <a:lstStyle/>
          <a:p>
            <a:r>
              <a:rPr lang="sr-Latn-CS" sz="1200" b="1" dirty="0" smtClean="0"/>
              <a:t>Armbrust, M. et.al. “A view of cloud computing”, </a:t>
            </a:r>
            <a:r>
              <a:rPr lang="sr-Latn-CS" sz="1200" b="1" i="1" dirty="0" smtClean="0"/>
              <a:t>Comm. ACM</a:t>
            </a:r>
            <a:r>
              <a:rPr lang="sr-Latn-CS" sz="1200" b="1" dirty="0" smtClean="0"/>
              <a:t>, 2010</a:t>
            </a:r>
            <a:endParaRPr lang="en-US" sz="14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Pitanja?</a:t>
            </a:r>
            <a:endParaRPr lang="sr-Latn-CS" dirty="0"/>
          </a:p>
        </p:txBody>
      </p:sp>
      <p:sp>
        <p:nvSpPr>
          <p:cNvPr id="376835" name="Rectangle 3"/>
          <p:cNvSpPr>
            <a:spLocks noChangeArrowheads="1"/>
          </p:cNvSpPr>
          <p:nvPr/>
        </p:nvSpPr>
        <p:spPr bwMode="auto">
          <a:xfrm>
            <a:off x="152400" y="1371600"/>
            <a:ext cx="8839200" cy="4953000"/>
          </a:xfrm>
          <a:prstGeom prst="rect">
            <a:avLst/>
          </a:prstGeom>
          <a:noFill/>
          <a:ln w="9525">
            <a:noFill/>
            <a:miter lim="800000"/>
            <a:headEnd/>
            <a:tailEnd/>
          </a:ln>
          <a:effectLst/>
        </p:spPr>
        <p:txBody>
          <a:bodyPr/>
          <a:lstStyle/>
          <a:p>
            <a:pPr marL="742950" lvl="1" indent="-285750">
              <a:lnSpc>
                <a:spcPct val="100000"/>
              </a:lnSpc>
              <a:spcBef>
                <a:spcPct val="30000"/>
              </a:spcBef>
              <a:buClr>
                <a:srgbClr val="777777"/>
              </a:buClr>
              <a:buFont typeface="Wingdings" pitchFamily="2" charset="2"/>
              <a:buChar char="v"/>
            </a:pPr>
            <a:endParaRPr lang="sr-Latn-CS"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Definicija</a:t>
            </a:r>
            <a:endParaRPr lang="sr-Latn-CS" dirty="0"/>
          </a:p>
        </p:txBody>
      </p:sp>
      <p:sp>
        <p:nvSpPr>
          <p:cNvPr id="7" name="TextBox 6"/>
          <p:cNvSpPr txBox="1"/>
          <p:nvPr/>
        </p:nvSpPr>
        <p:spPr>
          <a:xfrm>
            <a:off x="381000" y="6248400"/>
            <a:ext cx="8229600" cy="260199"/>
          </a:xfrm>
          <a:prstGeom prst="rect">
            <a:avLst/>
          </a:prstGeom>
          <a:noFill/>
        </p:spPr>
        <p:txBody>
          <a:bodyPr wrap="square" rtlCol="0">
            <a:spAutoFit/>
          </a:bodyPr>
          <a:lstStyle/>
          <a:p>
            <a:r>
              <a:rPr lang="en-US" sz="1200" b="1" dirty="0" smtClean="0"/>
              <a:t>http://csrc.nist.gov/groups/SNS/cloud-computing/</a:t>
            </a:r>
            <a:endParaRPr lang="en-US" sz="1400" dirty="0"/>
          </a:p>
        </p:txBody>
      </p:sp>
      <p:sp>
        <p:nvSpPr>
          <p:cNvPr id="6"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Računarstvo u oblaku (Cloud computing) </a:t>
            </a:r>
            <a:r>
              <a:rPr lang="sr-Latn-CS" sz="3200" dirty="0" smtClean="0"/>
              <a:t>je model koji preko računarske mreže obezbedjuje jednostavan i trenutni pristup deljivom i konfigurabilnom neograničenom skupu računarskih resursa (kao što su mreže, serveri, diskovi, aplikacije, i servisi) koje korisnik može trenutno pribaviti i isto tako osloboditi uz minimum napora i interakcije sa servis provajderom.</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Definicija</a:t>
            </a:r>
            <a:endParaRPr lang="sr-Latn-CS" dirty="0"/>
          </a:p>
        </p:txBody>
      </p:sp>
      <p:sp>
        <p:nvSpPr>
          <p:cNvPr id="6"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a:buClrTx/>
            </a:pPr>
            <a:r>
              <a:rPr lang="en-US" sz="2400" dirty="0" smtClean="0"/>
              <a:t> ``A </a:t>
            </a:r>
            <a:r>
              <a:rPr lang="sr-Latn-CS" sz="2400" b="1" u="sng" dirty="0" smtClean="0"/>
              <a:t>C</a:t>
            </a:r>
            <a:r>
              <a:rPr lang="en-US" sz="2400" b="1" u="sng" dirty="0" smtClean="0"/>
              <a:t>luster </a:t>
            </a:r>
            <a:r>
              <a:rPr lang="en-US" sz="2400" dirty="0" smtClean="0"/>
              <a:t>is a type of parallel and distributed system,</a:t>
            </a:r>
            <a:r>
              <a:rPr lang="sr-Latn-CS" sz="2400" dirty="0" smtClean="0"/>
              <a:t> </a:t>
            </a:r>
            <a:r>
              <a:rPr lang="en-US" sz="2400" dirty="0" smtClean="0"/>
              <a:t>which consists of a collection of inter-connected stand-alone</a:t>
            </a:r>
            <a:r>
              <a:rPr lang="sr-Latn-CS" sz="2400" dirty="0" smtClean="0"/>
              <a:t> </a:t>
            </a:r>
            <a:r>
              <a:rPr lang="en-US" sz="2400" dirty="0" smtClean="0"/>
              <a:t>computers working together as </a:t>
            </a:r>
            <a:r>
              <a:rPr lang="en-US" sz="2400" u="sng" dirty="0" smtClean="0"/>
              <a:t>a single integrated computing</a:t>
            </a:r>
            <a:r>
              <a:rPr lang="sr-Latn-CS" sz="2400" u="sng" dirty="0" smtClean="0"/>
              <a:t> </a:t>
            </a:r>
            <a:r>
              <a:rPr lang="en-US" sz="2400" u="sng" dirty="0" smtClean="0"/>
              <a:t>resource</a:t>
            </a:r>
            <a:r>
              <a:rPr lang="en-US" sz="2400" dirty="0" smtClean="0"/>
              <a:t>.''</a:t>
            </a:r>
          </a:p>
          <a:p>
            <a:pPr>
              <a:buClrTx/>
            </a:pPr>
            <a:r>
              <a:rPr lang="en-US" sz="2400" dirty="0" smtClean="0"/>
              <a:t> ``A </a:t>
            </a:r>
            <a:r>
              <a:rPr lang="en-US" sz="2400" b="1" u="sng" dirty="0" smtClean="0"/>
              <a:t>Grid</a:t>
            </a:r>
            <a:r>
              <a:rPr lang="en-US" sz="2400" dirty="0" smtClean="0"/>
              <a:t> is a type of parallel and distributed system that enables</a:t>
            </a:r>
            <a:r>
              <a:rPr lang="sr-Latn-CS" sz="2400" dirty="0" smtClean="0"/>
              <a:t> </a:t>
            </a:r>
            <a:r>
              <a:rPr lang="en-US" sz="2400" dirty="0" smtClean="0"/>
              <a:t>the </a:t>
            </a:r>
            <a:r>
              <a:rPr lang="en-US" sz="2400" u="sng" dirty="0" smtClean="0"/>
              <a:t>sharing, selection, and aggregation of geographically</a:t>
            </a:r>
            <a:r>
              <a:rPr lang="sr-Latn-CS" sz="2400" u="sng" dirty="0" smtClean="0"/>
              <a:t> </a:t>
            </a:r>
            <a:r>
              <a:rPr lang="en-US" sz="2400" u="sng" dirty="0" smtClean="0"/>
              <a:t>distributed `autonomous' resources dynamically at runtime</a:t>
            </a:r>
            <a:r>
              <a:rPr lang="sr-Latn-CS" sz="2400" u="sng" dirty="0" smtClean="0"/>
              <a:t> </a:t>
            </a:r>
            <a:r>
              <a:rPr lang="en-US" sz="2400" dirty="0" smtClean="0"/>
              <a:t>depending on their availability, capability, performance, cost,</a:t>
            </a:r>
            <a:r>
              <a:rPr lang="sr-Latn-CS" sz="2400" dirty="0" smtClean="0"/>
              <a:t> </a:t>
            </a:r>
            <a:r>
              <a:rPr lang="en-US" sz="2400" dirty="0" smtClean="0"/>
              <a:t>and users' quality-of-service requirements.'‘</a:t>
            </a:r>
          </a:p>
          <a:p>
            <a:pPr>
              <a:buClrTx/>
            </a:pPr>
            <a:r>
              <a:rPr lang="en-US" sz="2400" dirty="0" smtClean="0"/>
              <a:t>``A </a:t>
            </a:r>
            <a:r>
              <a:rPr lang="en-US" sz="2400" b="1" u="sng" dirty="0" smtClean="0"/>
              <a:t>Cloud</a:t>
            </a:r>
            <a:r>
              <a:rPr lang="en-US" sz="2400" dirty="0" smtClean="0"/>
              <a:t> is a type of parallel and distributed system consisting</a:t>
            </a:r>
            <a:r>
              <a:rPr lang="sr-Latn-CS" sz="2400" dirty="0" smtClean="0"/>
              <a:t> </a:t>
            </a:r>
            <a:r>
              <a:rPr lang="en-US" sz="2400" dirty="0" smtClean="0"/>
              <a:t>of a </a:t>
            </a:r>
            <a:r>
              <a:rPr lang="en-US" sz="2400" u="sng" dirty="0" smtClean="0"/>
              <a:t>collection of inter-connected and virtualized computers</a:t>
            </a:r>
            <a:r>
              <a:rPr lang="sr-Latn-CS" sz="2400" u="sng" dirty="0" smtClean="0"/>
              <a:t> </a:t>
            </a:r>
            <a:r>
              <a:rPr lang="en-US" sz="2400" u="sng" dirty="0" smtClean="0"/>
              <a:t>that are dynamically provisioned </a:t>
            </a:r>
            <a:r>
              <a:rPr lang="en-US" sz="2400" dirty="0" smtClean="0"/>
              <a:t>and presented as one or</a:t>
            </a:r>
            <a:r>
              <a:rPr lang="sr-Latn-CS" sz="2400" dirty="0" smtClean="0"/>
              <a:t> </a:t>
            </a:r>
            <a:r>
              <a:rPr lang="en-US" sz="2400" dirty="0" smtClean="0"/>
              <a:t>more unified computing resource(s) based on service-level</a:t>
            </a:r>
            <a:r>
              <a:rPr lang="sr-Latn-CS" sz="2400" dirty="0" smtClean="0"/>
              <a:t> </a:t>
            </a:r>
            <a:r>
              <a:rPr lang="en-US" sz="2400" dirty="0" smtClean="0"/>
              <a:t>agreements established through negotiation between the</a:t>
            </a:r>
            <a:r>
              <a:rPr lang="sr-Latn-CS" sz="2400" dirty="0" smtClean="0"/>
              <a:t> </a:t>
            </a:r>
            <a:r>
              <a:rPr lang="en-US" sz="2400" dirty="0" smtClean="0"/>
              <a:t>service provider and consumers.''</a:t>
            </a:r>
            <a:endParaRPr lang="sr-Latn-CS" sz="24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620000" cy="990600"/>
          </a:xfrm>
        </p:spPr>
        <p:txBody>
          <a:bodyPr/>
          <a:lstStyle/>
          <a:p>
            <a:r>
              <a:rPr lang="sr-Latn-CS" sz="4000" dirty="0" smtClean="0"/>
              <a:t>Fizička infrastruktura za “Oblak”</a:t>
            </a:r>
            <a:endParaRPr lang="en-US" dirty="0"/>
          </a:p>
        </p:txBody>
      </p:sp>
      <p:sp>
        <p:nvSpPr>
          <p:cNvPr id="4" name="Footer Placeholder 3"/>
          <p:cNvSpPr>
            <a:spLocks noGrp="1"/>
          </p:cNvSpPr>
          <p:nvPr>
            <p:ph type="ftr" sz="quarter" idx="10"/>
          </p:nvPr>
        </p:nvSpPr>
        <p:spPr/>
        <p:txBody>
          <a:bodyPr/>
          <a:lstStyle/>
          <a:p>
            <a:r>
              <a:rPr lang="en-US" altLang="en-US" dirty="0" smtClean="0"/>
              <a:t>Prof. Dr Milorad Tosic                                   </a:t>
            </a:r>
            <a:r>
              <a:rPr lang="en-US" altLang="en-US" dirty="0" err="1" smtClean="0"/>
              <a:t>Informacioni</a:t>
            </a:r>
            <a:r>
              <a:rPr lang="en-US" altLang="en-US" dirty="0" smtClean="0"/>
              <a:t> </a:t>
            </a:r>
            <a:r>
              <a:rPr lang="en-US" altLang="en-US" dirty="0" err="1" smtClean="0"/>
              <a:t>sistemi</a:t>
            </a:r>
            <a:endParaRPr lang="en-US" altLang="en-US" dirty="0"/>
          </a:p>
        </p:txBody>
      </p:sp>
      <p:pic>
        <p:nvPicPr>
          <p:cNvPr id="3075" name="Picture 3"/>
          <p:cNvPicPr>
            <a:picLocks noChangeAspect="1" noChangeArrowheads="1"/>
          </p:cNvPicPr>
          <p:nvPr/>
        </p:nvPicPr>
        <p:blipFill>
          <a:blip r:embed="rId2"/>
          <a:srcRect/>
          <a:stretch>
            <a:fillRect/>
          </a:stretch>
        </p:blipFill>
        <p:spPr bwMode="auto">
          <a:xfrm>
            <a:off x="104775" y="1295400"/>
            <a:ext cx="4543425" cy="28479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3505200" y="2590800"/>
            <a:ext cx="5168900" cy="38766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447800" y="1295400"/>
            <a:ext cx="2024061" cy="1428749"/>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200525" y="1295400"/>
            <a:ext cx="2657475" cy="2277836"/>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clrChange>
              <a:clrFrom>
                <a:srgbClr val="FEFEFE"/>
              </a:clrFrom>
              <a:clrTo>
                <a:srgbClr val="FEFEFE">
                  <a:alpha val="0"/>
                </a:srgbClr>
              </a:clrTo>
            </a:clrChange>
          </a:blip>
          <a:srcRect/>
          <a:stretch>
            <a:fillRect/>
          </a:stretch>
        </p:blipFill>
        <p:spPr bwMode="auto">
          <a:xfrm>
            <a:off x="228600" y="609600"/>
            <a:ext cx="2102303" cy="1471612"/>
          </a:xfrm>
          <a:prstGeom prst="rect">
            <a:avLst/>
          </a:prstGeom>
          <a:noFill/>
          <a:ln w="9525">
            <a:noFill/>
            <a:miter lim="800000"/>
            <a:headEnd/>
            <a:tailEnd/>
          </a:ln>
          <a:effectLst/>
        </p:spPr>
      </p:pic>
      <p:pic>
        <p:nvPicPr>
          <p:cNvPr id="3079" name="Picture 7"/>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819400" y="449580"/>
            <a:ext cx="1914525" cy="1531620"/>
          </a:xfrm>
          <a:prstGeom prst="rect">
            <a:avLst/>
          </a:prstGeom>
          <a:noFill/>
          <a:ln w="9525">
            <a:noFill/>
            <a:miter lim="800000"/>
            <a:headEnd/>
            <a:tailEnd/>
          </a:ln>
          <a:effectLst/>
        </p:spPr>
      </p:pic>
      <p:sp>
        <p:nvSpPr>
          <p:cNvPr id="10" name="Rectangle 3"/>
          <p:cNvSpPr>
            <a:spLocks noChangeArrowheads="1"/>
          </p:cNvSpPr>
          <p:nvPr/>
        </p:nvSpPr>
        <p:spPr bwMode="auto">
          <a:xfrm>
            <a:off x="4724400" y="1371600"/>
            <a:ext cx="4267200" cy="1295400"/>
          </a:xfrm>
          <a:prstGeom prst="rect">
            <a:avLst/>
          </a:prstGeom>
          <a:noFill/>
          <a:ln w="9525">
            <a:noFill/>
            <a:miter lim="800000"/>
            <a:headEnd/>
            <a:tailEnd/>
          </a:ln>
          <a:effectLst/>
        </p:spPr>
        <p:txBody>
          <a:bodyPr/>
          <a:lstStyle/>
          <a:p>
            <a:pPr>
              <a:lnSpc>
                <a:spcPct val="100000"/>
              </a:lnSpc>
              <a:spcBef>
                <a:spcPct val="30000"/>
              </a:spcBef>
              <a:buClr>
                <a:srgbClr val="4D4D4D"/>
              </a:buClr>
              <a:buNone/>
            </a:pPr>
            <a:r>
              <a:rPr lang="sr-Latn-CS" sz="3200" b="1" dirty="0" smtClean="0"/>
              <a:t>Veliki računski centri</a:t>
            </a:r>
          </a:p>
        </p:txBody>
      </p:sp>
      <p:pic>
        <p:nvPicPr>
          <p:cNvPr id="5" name="Picture 3"/>
          <p:cNvPicPr>
            <a:picLocks noChangeAspect="1" noChangeArrowheads="1"/>
          </p:cNvPicPr>
          <p:nvPr/>
        </p:nvPicPr>
        <p:blipFill>
          <a:blip r:embed="rId8" cstate="print"/>
          <a:srcRect/>
          <a:stretch>
            <a:fillRect/>
          </a:stretch>
        </p:blipFill>
        <p:spPr bwMode="auto">
          <a:xfrm>
            <a:off x="152400" y="4343400"/>
            <a:ext cx="1541653" cy="623888"/>
          </a:xfrm>
          <a:prstGeom prst="rect">
            <a:avLst/>
          </a:prstGeom>
          <a:noFill/>
          <a:ln w="9525">
            <a:noFill/>
            <a:miter lim="800000"/>
            <a:headEnd/>
            <a:tailEnd/>
          </a:ln>
          <a:effectLst/>
        </p:spPr>
      </p:pic>
      <p:pic>
        <p:nvPicPr>
          <p:cNvPr id="6" name="Picture 4"/>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28600" y="5029200"/>
            <a:ext cx="2181503" cy="1557492"/>
          </a:xfrm>
          <a:prstGeom prst="rect">
            <a:avLst/>
          </a:prstGeom>
          <a:noFill/>
          <a:ln w="9525">
            <a:noFill/>
            <a:miter lim="800000"/>
            <a:headEnd/>
            <a:tailEnd/>
          </a:ln>
          <a:effectLst/>
        </p:spPr>
      </p:pic>
      <p:pic>
        <p:nvPicPr>
          <p:cNvPr id="7" name="Picture 5"/>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1981200" y="4114800"/>
            <a:ext cx="1638300" cy="1676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620000" cy="990600"/>
          </a:xfrm>
        </p:spPr>
        <p:txBody>
          <a:bodyPr/>
          <a:lstStyle/>
          <a:p>
            <a:r>
              <a:rPr lang="sr-Latn-CS" sz="4000" dirty="0" smtClean="0"/>
              <a:t>Fizička infrastruktura za “Oblak”</a:t>
            </a:r>
            <a:endParaRPr lang="en-US" dirty="0"/>
          </a:p>
        </p:txBody>
      </p:sp>
      <p:sp>
        <p:nvSpPr>
          <p:cNvPr id="4" name="Footer Placeholder 3"/>
          <p:cNvSpPr>
            <a:spLocks noGrp="1"/>
          </p:cNvSpPr>
          <p:nvPr>
            <p:ph type="ftr" sz="quarter" idx="10"/>
          </p:nvPr>
        </p:nvSpPr>
        <p:spPr/>
        <p:txBody>
          <a:bodyPr/>
          <a:lstStyle/>
          <a:p>
            <a:r>
              <a:rPr lang="en-US" altLang="en-US" dirty="0" smtClean="0"/>
              <a:t>Prof. Dr Milorad Tosic                                   </a:t>
            </a:r>
            <a:r>
              <a:rPr lang="en-US" altLang="en-US" dirty="0" err="1" smtClean="0"/>
              <a:t>Informacioni</a:t>
            </a:r>
            <a:r>
              <a:rPr lang="en-US" altLang="en-US" dirty="0" smtClean="0"/>
              <a:t> </a:t>
            </a:r>
            <a:r>
              <a:rPr lang="en-US" altLang="en-US" dirty="0" err="1" smtClean="0"/>
              <a:t>sistemi</a:t>
            </a:r>
            <a:endParaRPr lang="en-US" altLang="en-US" dirty="0"/>
          </a:p>
        </p:txBody>
      </p:sp>
      <p:sp>
        <p:nvSpPr>
          <p:cNvPr id="10" name="Rectangle 3"/>
          <p:cNvSpPr>
            <a:spLocks noChangeArrowheads="1"/>
          </p:cNvSpPr>
          <p:nvPr/>
        </p:nvSpPr>
        <p:spPr bwMode="auto">
          <a:xfrm>
            <a:off x="3657600" y="1371600"/>
            <a:ext cx="5486400" cy="3352800"/>
          </a:xfrm>
          <a:prstGeom prst="rect">
            <a:avLst/>
          </a:prstGeom>
          <a:noFill/>
          <a:ln w="9525">
            <a:noFill/>
            <a:miter lim="800000"/>
            <a:headEnd/>
            <a:tailEnd/>
          </a:ln>
          <a:effectLst/>
        </p:spPr>
        <p:txBody>
          <a:bodyPr/>
          <a:lstStyle/>
          <a:p>
            <a:pPr marL="457200" indent="-457200">
              <a:lnSpc>
                <a:spcPct val="100000"/>
              </a:lnSpc>
              <a:spcBef>
                <a:spcPct val="30000"/>
              </a:spcBef>
              <a:buClr>
                <a:srgbClr val="4D4D4D"/>
              </a:buClr>
            </a:pPr>
            <a:r>
              <a:rPr lang="sr-Latn-CS" sz="3200" dirty="0" smtClean="0"/>
              <a:t>Ekstremno veliki računski centri</a:t>
            </a:r>
          </a:p>
          <a:p>
            <a:pPr marL="457200" indent="-457200">
              <a:lnSpc>
                <a:spcPct val="100000"/>
              </a:lnSpc>
              <a:spcBef>
                <a:spcPct val="30000"/>
              </a:spcBef>
              <a:buClr>
                <a:srgbClr val="4D4D4D"/>
              </a:buClr>
            </a:pPr>
            <a:r>
              <a:rPr lang="sr-Latn-CS" sz="3200" dirty="0" smtClean="0"/>
              <a:t>Zasnovani na “običnim” računarima</a:t>
            </a:r>
          </a:p>
          <a:p>
            <a:pPr marL="457200" indent="-457200">
              <a:lnSpc>
                <a:spcPct val="100000"/>
              </a:lnSpc>
              <a:spcBef>
                <a:spcPct val="30000"/>
              </a:spcBef>
              <a:buClr>
                <a:srgbClr val="4D4D4D"/>
              </a:buClr>
            </a:pPr>
            <a:r>
              <a:rPr lang="sr-Latn-CS" sz="3200" dirty="0" smtClean="0"/>
              <a:t>Geografski locirani na mestima sa malim troškovima</a:t>
            </a:r>
          </a:p>
        </p:txBody>
      </p:sp>
      <p:pic>
        <p:nvPicPr>
          <p:cNvPr id="1026" name="Picture 2"/>
          <p:cNvPicPr>
            <a:picLocks noChangeAspect="1" noChangeArrowheads="1"/>
          </p:cNvPicPr>
          <p:nvPr/>
        </p:nvPicPr>
        <p:blipFill>
          <a:blip r:embed="rId2"/>
          <a:srcRect/>
          <a:stretch>
            <a:fillRect/>
          </a:stretch>
        </p:blipFill>
        <p:spPr bwMode="auto">
          <a:xfrm>
            <a:off x="152400" y="1371601"/>
            <a:ext cx="3555999" cy="2666999"/>
          </a:xfrm>
          <a:prstGeom prst="rect">
            <a:avLst/>
          </a:prstGeom>
          <a:noFill/>
          <a:ln w="9525">
            <a:noFill/>
            <a:miter lim="800000"/>
            <a:headEnd/>
            <a:tailEnd/>
          </a:ln>
          <a:effectLst/>
        </p:spPr>
      </p:pic>
      <p:sp>
        <p:nvSpPr>
          <p:cNvPr id="12" name="Rectangle 3"/>
          <p:cNvSpPr>
            <a:spLocks noChangeArrowheads="1"/>
          </p:cNvSpPr>
          <p:nvPr/>
        </p:nvSpPr>
        <p:spPr bwMode="auto">
          <a:xfrm>
            <a:off x="228600" y="4724400"/>
            <a:ext cx="8763000" cy="1295400"/>
          </a:xfrm>
          <a:prstGeom prst="rect">
            <a:avLst/>
          </a:prstGeom>
          <a:noFill/>
          <a:ln w="9525">
            <a:noFill/>
            <a:miter lim="800000"/>
            <a:headEnd/>
            <a:tailEnd/>
          </a:ln>
          <a:effectLst/>
        </p:spPr>
        <p:txBody>
          <a:bodyPr/>
          <a:lstStyle/>
          <a:p>
            <a:pPr>
              <a:lnSpc>
                <a:spcPct val="100000"/>
              </a:lnSpc>
              <a:spcBef>
                <a:spcPct val="30000"/>
              </a:spcBef>
              <a:buClr>
                <a:srgbClr val="4D4D4D"/>
              </a:buClr>
              <a:buNone/>
            </a:pPr>
            <a:r>
              <a:rPr lang="sr-Latn-CS" sz="3200" b="1" dirty="0" smtClean="0">
                <a:solidFill>
                  <a:srgbClr val="FF0000"/>
                </a:solidFill>
              </a:rPr>
              <a:t>Niska cena</a:t>
            </a:r>
            <a:r>
              <a:rPr lang="sr-Latn-CS" sz="3200" b="1" dirty="0" smtClean="0"/>
              <a:t>: ekonomika masovnog korišćenja omogućuje ekonomski isplative servise po ceni nižoj nego u tradicionalnim računskim centrima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Najvažnije karakteristike</a:t>
            </a:r>
            <a:endParaRPr lang="sr-Latn-CS" dirty="0"/>
          </a:p>
        </p:txBody>
      </p:sp>
      <p:sp>
        <p:nvSpPr>
          <p:cNvPr id="6" name="Rectangle 3"/>
          <p:cNvSpPr>
            <a:spLocks noChangeArrowheads="1"/>
          </p:cNvSpPr>
          <p:nvPr/>
        </p:nvSpPr>
        <p:spPr bwMode="auto">
          <a:xfrm>
            <a:off x="304800" y="1371600"/>
            <a:ext cx="8610600" cy="47244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Samoposluživanje po potrebi </a:t>
            </a:r>
            <a:br>
              <a:rPr lang="sr-Latn-CS" sz="3200" b="1" dirty="0" smtClean="0"/>
            </a:br>
            <a:r>
              <a:rPr lang="sr-Latn-CS" sz="3200" i="1" dirty="0" smtClean="0"/>
              <a:t>(</a:t>
            </a:r>
            <a:r>
              <a:rPr lang="en-US" sz="3200" i="1" dirty="0" smtClean="0"/>
              <a:t>On-demand self-service</a:t>
            </a:r>
            <a:r>
              <a:rPr lang="sr-Latn-CS" sz="3200" i="1" dirty="0" smtClean="0"/>
              <a:t>)</a:t>
            </a:r>
            <a:r>
              <a:rPr lang="sr-Latn-CS" sz="3200" dirty="0" smtClean="0"/>
              <a:t> </a:t>
            </a:r>
          </a:p>
          <a:p>
            <a:pPr marL="342900">
              <a:lnSpc>
                <a:spcPct val="100000"/>
              </a:lnSpc>
              <a:spcBef>
                <a:spcPct val="30000"/>
              </a:spcBef>
              <a:buClr>
                <a:srgbClr val="4D4D4D"/>
              </a:buClr>
              <a:buNone/>
            </a:pPr>
            <a:r>
              <a:rPr lang="sr-Latn-CS" sz="2800" dirty="0" smtClean="0"/>
              <a:t>Korisnik može samostalno da pribavlja računarske resurse kako njemu treba bez potrebe za direktnom interakcijom sa ljudima sa strane provajdera</a:t>
            </a:r>
          </a:p>
          <a:p>
            <a:pPr marL="342900" indent="-347472">
              <a:lnSpc>
                <a:spcPct val="100000"/>
              </a:lnSpc>
              <a:spcBef>
                <a:spcPct val="30000"/>
              </a:spcBef>
              <a:buClr>
                <a:srgbClr val="4D4D4D"/>
              </a:buClr>
            </a:pPr>
            <a:r>
              <a:rPr lang="sr-Latn-CS" sz="3200" b="1" dirty="0" smtClean="0"/>
              <a:t>Neograničene mogućnosti mrežnog pristupa</a:t>
            </a:r>
          </a:p>
          <a:p>
            <a:pPr marL="342900">
              <a:lnSpc>
                <a:spcPct val="100000"/>
              </a:lnSpc>
              <a:spcBef>
                <a:spcPct val="30000"/>
              </a:spcBef>
              <a:buClr>
                <a:srgbClr val="4D4D4D"/>
              </a:buClr>
              <a:buNone/>
            </a:pPr>
            <a:r>
              <a:rPr lang="sr-Latn-CS" sz="2800" dirty="0" smtClean="0"/>
              <a:t>Pristup resursima je preko standardnih mrežnih mehanizama pa je omogućen rad kako sa “oslabljenim” tako i sa “snažnim” klijentskim tehnologijama</a:t>
            </a:r>
          </a:p>
        </p:txBody>
      </p:sp>
      <p:sp>
        <p:nvSpPr>
          <p:cNvPr id="5" name="TextBox 4"/>
          <p:cNvSpPr txBox="1"/>
          <p:nvPr/>
        </p:nvSpPr>
        <p:spPr>
          <a:xfrm>
            <a:off x="381000" y="6248400"/>
            <a:ext cx="8229600" cy="260199"/>
          </a:xfrm>
          <a:prstGeom prst="rect">
            <a:avLst/>
          </a:prstGeom>
          <a:noFill/>
        </p:spPr>
        <p:txBody>
          <a:bodyPr wrap="square" rtlCol="0">
            <a:spAutoFit/>
          </a:bodyPr>
          <a:lstStyle/>
          <a:p>
            <a:r>
              <a:rPr lang="en-US" sz="1200" b="1" dirty="0" smtClean="0"/>
              <a:t>http://csrc.nist.gov/groups/SNS/cloud-computing/</a:t>
            </a:r>
            <a:endParaRPr lang="en-US" sz="14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Najvažnije karakteristike</a:t>
            </a:r>
            <a:endParaRPr lang="sr-Latn-CS" dirty="0"/>
          </a:p>
        </p:txBody>
      </p:sp>
      <p:sp>
        <p:nvSpPr>
          <p:cNvPr id="6" name="Rectangle 3"/>
          <p:cNvSpPr>
            <a:spLocks noChangeArrowheads="1"/>
          </p:cNvSpPr>
          <p:nvPr/>
        </p:nvSpPr>
        <p:spPr bwMode="auto">
          <a:xfrm>
            <a:off x="304800" y="1371600"/>
            <a:ext cx="8610600" cy="47244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“Gomilanje” resursa </a:t>
            </a:r>
            <a:r>
              <a:rPr lang="sr-Latn-CS" sz="3200" i="1" dirty="0" smtClean="0"/>
              <a:t>(</a:t>
            </a:r>
            <a:r>
              <a:rPr lang="en-US" sz="3200" i="1" dirty="0" smtClean="0"/>
              <a:t>Resource pooling</a:t>
            </a:r>
            <a:r>
              <a:rPr lang="sr-Latn-CS" sz="3200" i="1" dirty="0" smtClean="0"/>
              <a:t>)</a:t>
            </a:r>
            <a:r>
              <a:rPr lang="sr-Latn-CS" sz="3200" dirty="0" smtClean="0"/>
              <a:t> </a:t>
            </a:r>
          </a:p>
          <a:p>
            <a:pPr marL="342900">
              <a:lnSpc>
                <a:spcPct val="100000"/>
              </a:lnSpc>
              <a:spcBef>
                <a:spcPct val="30000"/>
              </a:spcBef>
              <a:buClr>
                <a:srgbClr val="4D4D4D"/>
              </a:buClr>
              <a:buNone/>
            </a:pPr>
            <a:r>
              <a:rPr lang="sr-Latn-CS" sz="2800" dirty="0" smtClean="0"/>
              <a:t>Računarski resursi provajdera su nagomilani tako da opsužuju više korisnika koristeći </a:t>
            </a:r>
            <a:r>
              <a:rPr lang="sr-Latn-CS" sz="2800" i="1" dirty="0" smtClean="0"/>
              <a:t>“model cimera” </a:t>
            </a:r>
            <a:r>
              <a:rPr lang="sr-Latn-CS" sz="2800" dirty="0" smtClean="0"/>
              <a:t>(multi-tenant model) na osnovu koga se različiti virtuelni i fizički resursi dodeljuju i redodeljuju u zavisnosti od trenutnih potreba korisnika. </a:t>
            </a:r>
          </a:p>
          <a:p>
            <a:pPr marL="342900">
              <a:lnSpc>
                <a:spcPct val="100000"/>
              </a:lnSpc>
              <a:spcBef>
                <a:spcPct val="30000"/>
              </a:spcBef>
              <a:buClr>
                <a:srgbClr val="4D4D4D"/>
              </a:buClr>
              <a:buNone/>
            </a:pPr>
            <a:r>
              <a:rPr lang="sr-Latn-CS" sz="2800" dirty="0" smtClean="0"/>
              <a:t>Korisnik nema potpunu kontrolu nad lokacijom dodeljenih resursa (eventualno specificirani računski centar, država, ili kontinent).</a:t>
            </a:r>
          </a:p>
        </p:txBody>
      </p:sp>
      <p:sp>
        <p:nvSpPr>
          <p:cNvPr id="5" name="TextBox 4"/>
          <p:cNvSpPr txBox="1"/>
          <p:nvPr/>
        </p:nvSpPr>
        <p:spPr>
          <a:xfrm>
            <a:off x="381000" y="6248400"/>
            <a:ext cx="8229600" cy="260199"/>
          </a:xfrm>
          <a:prstGeom prst="rect">
            <a:avLst/>
          </a:prstGeom>
          <a:noFill/>
        </p:spPr>
        <p:txBody>
          <a:bodyPr wrap="square" rtlCol="0">
            <a:spAutoFit/>
          </a:bodyPr>
          <a:lstStyle/>
          <a:p>
            <a:r>
              <a:rPr lang="en-US" sz="1200" b="1" dirty="0" smtClean="0"/>
              <a:t>http://csrc.nist.gov/groups/SNS/cloud-computing/</a:t>
            </a:r>
            <a:endParaRPr lang="en-US" sz="14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Najvažnije karakteristike</a:t>
            </a:r>
            <a:endParaRPr lang="sr-Latn-CS" dirty="0"/>
          </a:p>
        </p:txBody>
      </p:sp>
      <p:sp>
        <p:nvSpPr>
          <p:cNvPr id="6" name="Rectangle 3"/>
          <p:cNvSpPr>
            <a:spLocks noChangeArrowheads="1"/>
          </p:cNvSpPr>
          <p:nvPr/>
        </p:nvSpPr>
        <p:spPr bwMode="auto">
          <a:xfrm>
            <a:off x="304800" y="1371600"/>
            <a:ext cx="8610600" cy="47244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Trenutna elastičnost </a:t>
            </a:r>
            <a:r>
              <a:rPr lang="sr-Latn-CS" sz="3200" i="1" dirty="0" smtClean="0"/>
              <a:t>(Rapid elasticity)</a:t>
            </a:r>
            <a:r>
              <a:rPr lang="sr-Latn-CS" sz="3200" dirty="0" smtClean="0"/>
              <a:t> </a:t>
            </a:r>
          </a:p>
          <a:p>
            <a:pPr marL="342900">
              <a:lnSpc>
                <a:spcPct val="100000"/>
              </a:lnSpc>
              <a:spcBef>
                <a:spcPct val="30000"/>
              </a:spcBef>
              <a:buClr>
                <a:srgbClr val="4D4D4D"/>
              </a:buClr>
              <a:buNone/>
            </a:pPr>
            <a:r>
              <a:rPr lang="sr-Latn-CS" sz="2800" dirty="0" smtClean="0"/>
              <a:t>Korisnik može trenutno pribaviti neograničeni skup resursa (automatski), može ih kupiti u bilo kom trenutku, na bilo koji period, i trenutno ih vratiti čim nestane potreba za njima.</a:t>
            </a:r>
          </a:p>
          <a:p>
            <a:pPr marL="342900" indent="-347472">
              <a:lnSpc>
                <a:spcPct val="100000"/>
              </a:lnSpc>
              <a:spcBef>
                <a:spcPct val="30000"/>
              </a:spcBef>
              <a:buClr>
                <a:srgbClr val="4D4D4D"/>
              </a:buClr>
            </a:pPr>
            <a:r>
              <a:rPr lang="sr-Latn-CS" sz="3200" b="1" dirty="0" smtClean="0"/>
              <a:t>Merljivi servisi</a:t>
            </a:r>
          </a:p>
          <a:p>
            <a:pPr marL="342900">
              <a:lnSpc>
                <a:spcPct val="100000"/>
              </a:lnSpc>
              <a:spcBef>
                <a:spcPct val="30000"/>
              </a:spcBef>
              <a:buClr>
                <a:srgbClr val="4D4D4D"/>
              </a:buClr>
              <a:buNone/>
            </a:pPr>
            <a:r>
              <a:rPr lang="sr-Latn-CS" sz="2800" dirty="0" smtClean="0"/>
              <a:t>“Oblak” obezbedjuje merenja na nivou apstrakcije koji odgovara vrsti servisa koji se pruža. Korišćenje servisa se posmatra, meri i izveštava kako korisniku tako i provajderu</a:t>
            </a:r>
          </a:p>
        </p:txBody>
      </p:sp>
      <p:sp>
        <p:nvSpPr>
          <p:cNvPr id="5" name="TextBox 4"/>
          <p:cNvSpPr txBox="1"/>
          <p:nvPr/>
        </p:nvSpPr>
        <p:spPr>
          <a:xfrm>
            <a:off x="381000" y="6248400"/>
            <a:ext cx="8229600" cy="260199"/>
          </a:xfrm>
          <a:prstGeom prst="rect">
            <a:avLst/>
          </a:prstGeom>
          <a:noFill/>
        </p:spPr>
        <p:txBody>
          <a:bodyPr wrap="square" rtlCol="0">
            <a:spAutoFit/>
          </a:bodyPr>
          <a:lstStyle/>
          <a:p>
            <a:r>
              <a:rPr lang="en-US" sz="1200" b="1" dirty="0" smtClean="0"/>
              <a:t>http://csrc.nist.gov/groups/SNS/cloud-computing/</a:t>
            </a:r>
            <a:endParaRPr lang="en-US" sz="14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pl2">
  <a:themeElements>
    <a:clrScheme name="temp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templ2">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4F4F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rgbClr val="F4F4F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temp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temp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temp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temp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temp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temp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temp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temp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temp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temp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templ2</Template>
  <TotalTime>16648</TotalTime>
  <Words>1462</Words>
  <Application>Microsoft Office PowerPoint</Application>
  <PresentationFormat>On-screen Show (4:3)</PresentationFormat>
  <Paragraphs>293</Paragraphs>
  <Slides>27</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Garamond</vt:lpstr>
      <vt:lpstr>Monotype Corsiva</vt:lpstr>
      <vt:lpstr>MS Mincho</vt:lpstr>
      <vt:lpstr>t1-gul-regular</vt:lpstr>
      <vt:lpstr>Times New Roman</vt:lpstr>
      <vt:lpstr>Wingdings</vt:lpstr>
      <vt:lpstr>templ2</vt:lpstr>
      <vt:lpstr>Informacioni sistemi </vt:lpstr>
      <vt:lpstr>Sadržaj</vt:lpstr>
      <vt:lpstr>Definicija</vt:lpstr>
      <vt:lpstr>Definicija</vt:lpstr>
      <vt:lpstr>Fizička infrastruktura za “Oblak”</vt:lpstr>
      <vt:lpstr>Fizička infrastruktura za “Oblak”</vt:lpstr>
      <vt:lpstr>Najvažnije karakteristike</vt:lpstr>
      <vt:lpstr>Najvažnije karakteristike</vt:lpstr>
      <vt:lpstr>Najvažnije karakteristike</vt:lpstr>
      <vt:lpstr>Arhitektura</vt:lpstr>
      <vt:lpstr>Nivoi servisa</vt:lpstr>
      <vt:lpstr>Nivoi servisa: Infrastruktura-kao-Servis</vt:lpstr>
      <vt:lpstr>Nivoi servisa: Platforma-kao-Servis</vt:lpstr>
      <vt:lpstr>Nivoi servisa: Softver-kao-Servis</vt:lpstr>
      <vt:lpstr>Nivoi servisa: “Ko-je-Gde”</vt:lpstr>
      <vt:lpstr>Poredjenje</vt:lpstr>
      <vt:lpstr>Realizacija (Deployment)</vt:lpstr>
      <vt:lpstr>Realizacija (Deployment)</vt:lpstr>
      <vt:lpstr>Realizacija (Deployment)</vt:lpstr>
      <vt:lpstr>Realizacija (Deployment)</vt:lpstr>
      <vt:lpstr>Ekonomika “Oblaka”</vt:lpstr>
      <vt:lpstr>Ekonomika “Oblaka”</vt:lpstr>
      <vt:lpstr>Ekonomika “Oblaka”</vt:lpstr>
      <vt:lpstr>Ekonomika “Oblaka”</vt:lpstr>
      <vt:lpstr>Ekonomika “Oblaka”</vt:lpstr>
      <vt:lpstr>10 mana i mogućnosti za rast</vt:lpstr>
      <vt:lpstr>Pitanja?</vt:lpstr>
    </vt:vector>
  </TitlesOfParts>
  <Company>Elektronski fakultet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Informacioni sistemi</dc:title>
  <dc:creator>Milorad Tosic</dc:creator>
  <cp:lastModifiedBy>Windows User</cp:lastModifiedBy>
  <cp:revision>482</cp:revision>
  <dcterms:created xsi:type="dcterms:W3CDTF">2004-04-16T09:00:27Z</dcterms:created>
  <dcterms:modified xsi:type="dcterms:W3CDTF">2017-05-29T05:52:09Z</dcterms:modified>
</cp:coreProperties>
</file>