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1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68"/>
  </p:notesMasterIdLst>
  <p:sldIdLst>
    <p:sldId id="256" r:id="rId2"/>
    <p:sldId id="257" r:id="rId3"/>
    <p:sldId id="271" r:id="rId4"/>
    <p:sldId id="303" r:id="rId5"/>
    <p:sldId id="338" r:id="rId6"/>
    <p:sldId id="339" r:id="rId7"/>
    <p:sldId id="393" r:id="rId8"/>
    <p:sldId id="394" r:id="rId9"/>
    <p:sldId id="390" r:id="rId10"/>
    <p:sldId id="391" r:id="rId11"/>
    <p:sldId id="392" r:id="rId12"/>
    <p:sldId id="345" r:id="rId13"/>
    <p:sldId id="304" r:id="rId14"/>
    <p:sldId id="305" r:id="rId15"/>
    <p:sldId id="306" r:id="rId16"/>
    <p:sldId id="307" r:id="rId17"/>
    <p:sldId id="308" r:id="rId18"/>
    <p:sldId id="309" r:id="rId19"/>
    <p:sldId id="323" r:id="rId20"/>
    <p:sldId id="418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324" r:id="rId29"/>
    <p:sldId id="325" r:id="rId30"/>
    <p:sldId id="326" r:id="rId31"/>
    <p:sldId id="327" r:id="rId32"/>
    <p:sldId id="328" r:id="rId33"/>
    <p:sldId id="329" r:id="rId34"/>
    <p:sldId id="337" r:id="rId35"/>
    <p:sldId id="346" r:id="rId36"/>
    <p:sldId id="347" r:id="rId37"/>
    <p:sldId id="348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61" r:id="rId46"/>
    <p:sldId id="362" r:id="rId47"/>
    <p:sldId id="363" r:id="rId48"/>
    <p:sldId id="364" r:id="rId49"/>
    <p:sldId id="365" r:id="rId50"/>
    <p:sldId id="366" r:id="rId51"/>
    <p:sldId id="374" r:id="rId52"/>
    <p:sldId id="416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375" r:id="rId61"/>
    <p:sldId id="376" r:id="rId62"/>
    <p:sldId id="377" r:id="rId63"/>
    <p:sldId id="378" r:id="rId64"/>
    <p:sldId id="379" r:id="rId65"/>
    <p:sldId id="380" r:id="rId66"/>
    <p:sldId id="388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len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6E3DA-F638-4891-854F-7694600EFB71}" v="16" dt="2021-10-05T08:43:31.346"/>
    <p1510:client id="{D1BB4519-0923-4834-8335-DC1274F0F9F7}" v="73" dt="2021-10-05T08:08:5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38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13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13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3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13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a Frtunic" clId="Web-{A566E3DA-F638-4891-854F-7694600EFB71}"/>
    <pc:docChg chg="modSld">
      <pc:chgData name="Milena Frtunic" userId="" providerId="" clId="Web-{A566E3DA-F638-4891-854F-7694600EFB71}" dt="2021-10-05T08:43:31.346" v="6" actId="20577"/>
      <pc:docMkLst>
        <pc:docMk/>
      </pc:docMkLst>
      <pc:sldChg chg="modSp">
        <pc:chgData name="Milena Frtunic" userId="" providerId="" clId="Web-{A566E3DA-F638-4891-854F-7694600EFB71}" dt="2021-10-05T08:43:31.346" v="6" actId="20577"/>
        <pc:sldMkLst>
          <pc:docMk/>
          <pc:sldMk cId="2485420287" sldId="257"/>
        </pc:sldMkLst>
        <pc:spChg chg="mod">
          <ac:chgData name="Milena Frtunic" userId="" providerId="" clId="Web-{A566E3DA-F638-4891-854F-7694600EFB71}" dt="2021-10-05T08:43:31.346" v="6" actId="20577"/>
          <ac:spMkLst>
            <pc:docMk/>
            <pc:sldMk cId="2485420287" sldId="257"/>
            <ac:spMk id="3" creationId="{00000000-0000-0000-0000-000000000000}"/>
          </ac:spMkLst>
        </pc:spChg>
      </pc:sldChg>
    </pc:docChg>
  </pc:docChgLst>
  <pc:docChgLst>
    <pc:chgData name="Milena Frtunic" userId="xWotN9dfMRgCQ5u0019fuUbcP/9Za/uP1jRGlDs5uTs=" providerId="None" clId="Web-{D1BB4519-0923-4834-8335-DC1274F0F9F7}"/>
    <pc:docChg chg="addSld modSld">
      <pc:chgData name="Milena Frtunic" userId="xWotN9dfMRgCQ5u0019fuUbcP/9Za/uP1jRGlDs5uTs=" providerId="None" clId="Web-{D1BB4519-0923-4834-8335-DC1274F0F9F7}" dt="2021-10-05T08:08:49.331" v="66" actId="20577"/>
      <pc:docMkLst>
        <pc:docMk/>
      </pc:docMkLst>
      <pc:sldChg chg="modSp">
        <pc:chgData name="Milena Frtunic" userId="xWotN9dfMRgCQ5u0019fuUbcP/9Za/uP1jRGlDs5uTs=" providerId="None" clId="Web-{D1BB4519-0923-4834-8335-DC1274F0F9F7}" dt="2021-10-05T08:06:07.983" v="5" actId="20577"/>
        <pc:sldMkLst>
          <pc:docMk/>
          <pc:sldMk cId="857487188" sldId="256"/>
        </pc:sldMkLst>
        <pc:spChg chg="mod">
          <ac:chgData name="Milena Frtunic" userId="xWotN9dfMRgCQ5u0019fuUbcP/9Za/uP1jRGlDs5uTs=" providerId="None" clId="Web-{D1BB4519-0923-4834-8335-DC1274F0F9F7}" dt="2021-10-05T08:06:06.358" v="3" actId="20577"/>
          <ac:spMkLst>
            <pc:docMk/>
            <pc:sldMk cId="857487188" sldId="256"/>
            <ac:spMk id="2" creationId="{00000000-0000-0000-0000-000000000000}"/>
          </ac:spMkLst>
        </pc:spChg>
        <pc:spChg chg="mod">
          <ac:chgData name="Milena Frtunic" userId="xWotN9dfMRgCQ5u0019fuUbcP/9Za/uP1jRGlDs5uTs=" providerId="None" clId="Web-{D1BB4519-0923-4834-8335-DC1274F0F9F7}" dt="2021-10-05T08:06:07.983" v="5" actId="20577"/>
          <ac:spMkLst>
            <pc:docMk/>
            <pc:sldMk cId="857487188" sldId="256"/>
            <ac:spMk id="3" creationId="{00000000-0000-0000-0000-000000000000}"/>
          </ac:spMkLst>
        </pc:spChg>
      </pc:sldChg>
      <pc:sldChg chg="modSp">
        <pc:chgData name="Milena Frtunic" userId="xWotN9dfMRgCQ5u0019fuUbcP/9Za/uP1jRGlDs5uTs=" providerId="None" clId="Web-{D1BB4519-0923-4834-8335-DC1274F0F9F7}" dt="2021-10-05T08:07:38.485" v="41" actId="20577"/>
        <pc:sldMkLst>
          <pc:docMk/>
          <pc:sldMk cId="1403619162" sldId="258"/>
        </pc:sldMkLst>
        <pc:spChg chg="mod">
          <ac:chgData name="Milena Frtunic" userId="xWotN9dfMRgCQ5u0019fuUbcP/9Za/uP1jRGlDs5uTs=" providerId="None" clId="Web-{D1BB4519-0923-4834-8335-DC1274F0F9F7}" dt="2021-10-05T08:07:38.485" v="41" actId="20577"/>
          <ac:spMkLst>
            <pc:docMk/>
            <pc:sldMk cId="1403619162" sldId="258"/>
            <ac:spMk id="3" creationId="{00000000-0000-0000-0000-000000000000}"/>
          </ac:spMkLst>
        </pc:spChg>
      </pc:sldChg>
      <pc:sldChg chg="modSp">
        <pc:chgData name="Milena Frtunic" userId="xWotN9dfMRgCQ5u0019fuUbcP/9Za/uP1jRGlDs5uTs=" providerId="None" clId="Web-{D1BB4519-0923-4834-8335-DC1274F0F9F7}" dt="2021-10-05T08:08:39.628" v="62" actId="20577"/>
        <pc:sldMkLst>
          <pc:docMk/>
          <pc:sldMk cId="2630445982" sldId="259"/>
        </pc:sldMkLst>
        <pc:spChg chg="mod">
          <ac:chgData name="Milena Frtunic" userId="xWotN9dfMRgCQ5u0019fuUbcP/9Za/uP1jRGlDs5uTs=" providerId="None" clId="Web-{D1BB4519-0923-4834-8335-DC1274F0F9F7}" dt="2021-10-05T08:08:39.628" v="62" actId="20577"/>
          <ac:spMkLst>
            <pc:docMk/>
            <pc:sldMk cId="2630445982" sldId="259"/>
            <ac:spMk id="2" creationId="{00000000-0000-0000-0000-000000000000}"/>
          </ac:spMkLst>
        </pc:spChg>
        <pc:spChg chg="mod">
          <ac:chgData name="Milena Frtunic" userId="xWotN9dfMRgCQ5u0019fuUbcP/9Za/uP1jRGlDs5uTs=" providerId="None" clId="Web-{D1BB4519-0923-4834-8335-DC1274F0F9F7}" dt="2021-10-05T08:08:17.158" v="58" actId="20577"/>
          <ac:spMkLst>
            <pc:docMk/>
            <pc:sldMk cId="2630445982" sldId="259"/>
            <ac:spMk id="3" creationId="{00000000-0000-0000-0000-000000000000}"/>
          </ac:spMkLst>
        </pc:spChg>
      </pc:sldChg>
      <pc:sldChg chg="modSp new">
        <pc:chgData name="Milena Frtunic" userId="xWotN9dfMRgCQ5u0019fuUbcP/9Za/uP1jRGlDs5uTs=" providerId="None" clId="Web-{D1BB4519-0923-4834-8335-DC1274F0F9F7}" dt="2021-10-05T08:08:46.284" v="65" actId="20577"/>
        <pc:sldMkLst>
          <pc:docMk/>
          <pc:sldMk cId="2325673788" sldId="269"/>
        </pc:sldMkLst>
        <pc:spChg chg="mod">
          <ac:chgData name="Milena Frtunic" userId="xWotN9dfMRgCQ5u0019fuUbcP/9Za/uP1jRGlDs5uTs=" providerId="None" clId="Web-{D1BB4519-0923-4834-8335-DC1274F0F9F7}" dt="2021-10-05T08:08:46.284" v="65" actId="20577"/>
          <ac:spMkLst>
            <pc:docMk/>
            <pc:sldMk cId="2325673788" sldId="269"/>
            <ac:spMk id="2" creationId="{0A29E447-C47D-4D19-A90D-E2A41DF3E2CA}"/>
          </ac:spMkLst>
        </pc:spChg>
      </pc:sldChg>
      <pc:sldChg chg="modSp new">
        <pc:chgData name="Milena Frtunic" userId="xWotN9dfMRgCQ5u0019fuUbcP/9Za/uP1jRGlDs5uTs=" providerId="None" clId="Web-{D1BB4519-0923-4834-8335-DC1274F0F9F7}" dt="2021-10-05T08:08:49.331" v="66" actId="20577"/>
        <pc:sldMkLst>
          <pc:docMk/>
          <pc:sldMk cId="354831498" sldId="270"/>
        </pc:sldMkLst>
        <pc:spChg chg="mod">
          <ac:chgData name="Milena Frtunic" userId="xWotN9dfMRgCQ5u0019fuUbcP/9Za/uP1jRGlDs5uTs=" providerId="None" clId="Web-{D1BB4519-0923-4834-8335-DC1274F0F9F7}" dt="2021-10-05T08:08:49.331" v="66" actId="20577"/>
          <ac:spMkLst>
            <pc:docMk/>
            <pc:sldMk cId="354831498" sldId="270"/>
            <ac:spMk id="2" creationId="{28B9BF09-FDCD-4542-B7AD-92B26D184960}"/>
          </ac:spMkLst>
        </pc:spChg>
      </pc:sldChg>
    </pc:docChg>
  </pc:docChgLst>
  <pc:docChgLst>
    <pc:chgData name="Milena Frtunic" userId="xWotN9dfMRgCQ5u0019fuUbcP/9Za/uP1jRGlDs5uTs=" providerId="None" clId="Web-{A566E3DA-F638-4891-854F-7694600EFB71}"/>
    <pc:docChg chg="modSld">
      <pc:chgData name="Milena Frtunic" userId="xWotN9dfMRgCQ5u0019fuUbcP/9Za/uP1jRGlDs5uTs=" providerId="None" clId="Web-{A566E3DA-F638-4891-854F-7694600EFB71}" dt="2021-10-05T08:17:24.419" v="7" actId="20577"/>
      <pc:docMkLst>
        <pc:docMk/>
      </pc:docMkLst>
      <pc:sldChg chg="modSp">
        <pc:chgData name="Milena Frtunic" userId="xWotN9dfMRgCQ5u0019fuUbcP/9Za/uP1jRGlDs5uTs=" providerId="None" clId="Web-{A566E3DA-F638-4891-854F-7694600EFB71}" dt="2021-10-05T08:17:24.419" v="7" actId="20577"/>
        <pc:sldMkLst>
          <pc:docMk/>
          <pc:sldMk cId="2485420287" sldId="257"/>
        </pc:sldMkLst>
        <pc:spChg chg="mod">
          <ac:chgData name="Milena Frtunic" userId="xWotN9dfMRgCQ5u0019fuUbcP/9Za/uP1jRGlDs5uTs=" providerId="None" clId="Web-{A566E3DA-F638-4891-854F-7694600EFB71}" dt="2021-10-05T08:17:24.419" v="7" actId="20577"/>
          <ac:spMkLst>
            <pc:docMk/>
            <pc:sldMk cId="2485420287" sldId="257"/>
            <ac:spMk id="3" creationId="{00000000-0000-0000-0000-000000000000}"/>
          </ac:spMkLst>
        </pc:spChg>
      </pc:sldChg>
      <pc:sldChg chg="modSp">
        <pc:chgData name="Milena Frtunic" userId="xWotN9dfMRgCQ5u0019fuUbcP/9Za/uP1jRGlDs5uTs=" providerId="None" clId="Web-{A566E3DA-F638-4891-854F-7694600EFB71}" dt="2021-10-05T08:11:44.505" v="2" actId="20577"/>
        <pc:sldMkLst>
          <pc:docMk/>
          <pc:sldMk cId="1403619162" sldId="258"/>
        </pc:sldMkLst>
        <pc:spChg chg="mod">
          <ac:chgData name="Milena Frtunic" userId="xWotN9dfMRgCQ5u0019fuUbcP/9Za/uP1jRGlDs5uTs=" providerId="None" clId="Web-{A566E3DA-F638-4891-854F-7694600EFB71}" dt="2021-10-05T08:11:44.505" v="2" actId="20577"/>
          <ac:spMkLst>
            <pc:docMk/>
            <pc:sldMk cId="1403619162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7F3B-8A68-434D-84BF-0C0CC58303E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296A0-3D7E-4148-BC7A-4C3F98AB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171450"/>
            <a:ext cx="8015287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388620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0"/>
            <a:ext cx="388620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435E5-B4C0-41AE-849F-A91B71354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2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751663BA-01FC-4367-B6F3-ABB2645D55F1}" type="datetime4">
              <a:rPr lang="en-US" smtClean="0"/>
              <a:pPr/>
              <a:t>November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18,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z="4000" dirty="0" smtClean="0">
                <a:ea typeface="+mj-lt"/>
                <a:cs typeface="+mj-lt"/>
              </a:rPr>
              <a:t>Veštačka </a:t>
            </a:r>
            <a:r>
              <a:rPr lang="sr-Latn-RS" sz="4000" dirty="0">
                <a:ea typeface="+mj-lt"/>
                <a:cs typeface="+mj-lt"/>
              </a:rPr>
              <a:t>inteligencija</a:t>
            </a:r>
            <a:r>
              <a:rPr lang="sr-Latn-RS" sz="4000" dirty="0"/>
              <a:t/>
            </a:r>
            <a:br>
              <a:rPr lang="sr-Latn-RS" sz="4000" dirty="0"/>
            </a:br>
            <a:endParaRPr lang="sr-Latn-RS" sz="4000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Algoritmi za traženje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</a:t>
            </a:r>
            <a:r>
              <a:rPr lang="pl-PL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sr-Latn-RS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Python</a:t>
            </a:r>
            <a:r>
              <a:rPr lang="pl-PL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-u (I deo)</a:t>
            </a:r>
            <a:endParaRPr lang="en-US" dirty="0" err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4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breadth_first_search</a:t>
            </a:r>
            <a:r>
              <a:rPr lang="en-US" altLang="en-US" dirty="0" smtClean="0"/>
              <a:t> (I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altLang="en-US" dirty="0" smtClean="0"/>
              <a:t>Glavna petlja funkcije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sr-Latn-RS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koja obrađuje čvorove korišćenjem reda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breadth_first_search</a:t>
            </a:r>
            <a:r>
              <a:rPr lang="en-US" altLang="en-US" dirty="0" smtClean="0"/>
              <a:t> (I</a:t>
            </a:r>
            <a:r>
              <a:rPr lang="sr-Latn-RS" altLang="en-US" dirty="0" smtClean="0"/>
              <a:t>II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altLang="en-US" dirty="0" smtClean="0"/>
              <a:t>Kraj funkcije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sr-Latn-R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formira put od početnog do ciljnog čvora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/>
              <a:t>širini </a:t>
            </a:r>
            <a:r>
              <a:rPr lang="sr-Latn-CS" altLang="en-US" dirty="0" smtClean="0"/>
              <a:t>– </a:t>
            </a:r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r>
              <a:rPr lang="sr-Latn-CS" altLang="en-US" dirty="0" smtClean="0"/>
              <a:t> i poziva</a:t>
            </a:r>
            <a:endParaRPr lang="sr-Latn-C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endParaRPr lang="sr-Latn-CS" alt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graph_simple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sr-Latn-CS" altLang="en-US" dirty="0" smtClean="0"/>
          </a:p>
          <a:p>
            <a:r>
              <a:rPr lang="sr-Latn-RS" sz="2500" dirty="0"/>
              <a:t>Primer</a:t>
            </a:r>
            <a:r>
              <a:rPr lang="sr-Latn-RS" sz="2500" dirty="0"/>
              <a:t> poziva </a:t>
            </a:r>
            <a:r>
              <a:rPr lang="sr-Latn-RS" sz="2500" dirty="0" smtClean="0"/>
              <a:t>funkcije za </a:t>
            </a:r>
            <a:r>
              <a:rPr lang="sr-Latn-RS" sz="2500" dirty="0" err="1" smtClean="0"/>
              <a:t>pretagu</a:t>
            </a:r>
            <a:r>
              <a:rPr lang="sr-Latn-RS" sz="2500" dirty="0" smtClean="0"/>
              <a:t> po širini</a:t>
            </a:r>
            <a:endParaRPr lang="sr-Latn-RS" sz="2500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endParaRPr lang="sr-Latn-CS" altLang="en-US" dirty="0" smtClean="0"/>
          </a:p>
          <a:p>
            <a:pPr eaLnBrk="1" hangingPunct="1"/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3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194675" name="Group 1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07790671"/>
              </p:ext>
            </p:extLst>
          </p:nvPr>
        </p:nvGraphicFramePr>
        <p:xfrm>
          <a:off x="3600450" y="1200150"/>
          <a:ext cx="4248150" cy="11358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4" name="Line 109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001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199771" name="Group 9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774966"/>
              </p:ext>
            </p:extLst>
          </p:nvPr>
        </p:nvGraphicFramePr>
        <p:xfrm>
          <a:off x="3600450" y="1200151"/>
          <a:ext cx="4248150" cy="14406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4" name="Line 86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811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00806" name="Group 10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555245"/>
              </p:ext>
            </p:extLst>
          </p:nvPr>
        </p:nvGraphicFramePr>
        <p:xfrm>
          <a:off x="3600450" y="1200151"/>
          <a:ext cx="4248150" cy="1745455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94" name="Line 97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088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01840" name="Group 1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9057618"/>
              </p:ext>
            </p:extLst>
          </p:nvPr>
        </p:nvGraphicFramePr>
        <p:xfrm>
          <a:off x="3600450" y="1200151"/>
          <a:ext cx="4248150" cy="20502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F G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4" name="Line 108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092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02876" name="Group 1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6286528"/>
              </p:ext>
            </p:extLst>
          </p:nvPr>
        </p:nvGraphicFramePr>
        <p:xfrm>
          <a:off x="3600450" y="1200150"/>
          <a:ext cx="4248150" cy="260041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F G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 H 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54" name="Line 121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08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03909" name="Group 1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5147386"/>
              </p:ext>
            </p:extLst>
          </p:nvPr>
        </p:nvGraphicFramePr>
        <p:xfrm>
          <a:off x="3600451" y="1200150"/>
          <a:ext cx="4248149" cy="3101578"/>
        </p:xfrm>
        <a:graphic>
          <a:graphicData uri="http://schemas.openxmlformats.org/drawingml/2006/table">
            <a:tbl>
              <a:tblPr/>
              <a:tblGrid>
                <a:gridCol w="431005"/>
                <a:gridCol w="972741"/>
                <a:gridCol w="864395"/>
                <a:gridCol w="884634"/>
                <a:gridCol w="1095374"/>
              </a:tblGrid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C) (G 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F G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G H 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H I J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 E F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 F)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84" name="Line 86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197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Traženje po širini (ilustracija)</a:t>
            </a:r>
          </a:p>
        </p:txBody>
      </p:sp>
      <p:sp>
        <p:nvSpPr>
          <p:cNvPr id="35843" name="Rectangle 88"/>
          <p:cNvSpPr>
            <a:spLocks noGrp="1" noChangeArrowheads="1"/>
          </p:cNvSpPr>
          <p:nvPr>
            <p:ph type="body" sz="half" idx="2"/>
          </p:nvPr>
        </p:nvSpPr>
        <p:spPr>
          <a:xfrm>
            <a:off x="3654028" y="1200150"/>
            <a:ext cx="4270772" cy="3314700"/>
          </a:xfrm>
        </p:spPr>
        <p:txBody>
          <a:bodyPr>
            <a:normAutofit/>
          </a:bodyPr>
          <a:lstStyle/>
          <a:p>
            <a:pPr eaLnBrk="1" hangingPunct="1"/>
            <a:r>
              <a:rPr lang="sr-Latn-CS" altLang="en-US" sz="2400" dirty="0" smtClean="0"/>
              <a:t>Prethodnici</a:t>
            </a:r>
          </a:p>
          <a:p>
            <a:pPr lvl="1"/>
            <a:r>
              <a:rPr lang="pt-BR" altLang="en-US" sz="2000" dirty="0" smtClean="0"/>
              <a:t>(A </a:t>
            </a:r>
            <a:r>
              <a:rPr lang="pt-BR" altLang="en-US" sz="2000" dirty="0"/>
              <a:t>-) </a:t>
            </a:r>
            <a:r>
              <a:rPr lang="pt-BR" altLang="en-US" sz="2000" dirty="0" smtClean="0"/>
              <a:t>(B </a:t>
            </a:r>
            <a:r>
              <a:rPr lang="pt-BR" altLang="en-US" sz="2000" dirty="0"/>
              <a:t>A) </a:t>
            </a:r>
            <a:r>
              <a:rPr lang="pt-BR" altLang="en-US" sz="2000" dirty="0" smtClean="0"/>
              <a:t>(C </a:t>
            </a:r>
            <a:r>
              <a:rPr lang="pt-BR" altLang="en-US" sz="2000" dirty="0"/>
              <a:t>A) </a:t>
            </a:r>
            <a:r>
              <a:rPr lang="pt-BR" altLang="en-US" sz="2000" dirty="0" smtClean="0"/>
              <a:t>(D </a:t>
            </a:r>
            <a:r>
              <a:rPr lang="pt-BR" altLang="en-US" sz="2000" dirty="0"/>
              <a:t>B) </a:t>
            </a:r>
            <a:r>
              <a:rPr lang="pt-BR" altLang="en-US" sz="2000" dirty="0" smtClean="0"/>
              <a:t>(E </a:t>
            </a:r>
            <a:r>
              <a:rPr lang="pt-BR" altLang="en-US" sz="2000" dirty="0"/>
              <a:t>B) </a:t>
            </a:r>
            <a:r>
              <a:rPr lang="pt-BR" altLang="en-US" sz="2000" dirty="0" smtClean="0"/>
              <a:t>(F </a:t>
            </a:r>
            <a:r>
              <a:rPr lang="pt-BR" altLang="en-US" sz="2000" dirty="0"/>
              <a:t>C) </a:t>
            </a:r>
            <a:r>
              <a:rPr lang="pt-BR" altLang="en-US" sz="2000" dirty="0" smtClean="0"/>
              <a:t>(G </a:t>
            </a:r>
            <a:r>
              <a:rPr lang="pt-BR" altLang="en-US" sz="2000" dirty="0"/>
              <a:t>C) </a:t>
            </a:r>
            <a:r>
              <a:rPr lang="pt-BR" altLang="en-US" sz="2000" dirty="0" smtClean="0"/>
              <a:t>(H </a:t>
            </a:r>
            <a:r>
              <a:rPr lang="pt-BR" altLang="en-US" sz="2000" dirty="0"/>
              <a:t>D) </a:t>
            </a:r>
            <a:r>
              <a:rPr lang="pt-BR" altLang="en-US" sz="2000" dirty="0" smtClean="0"/>
              <a:t>(I </a:t>
            </a:r>
            <a:r>
              <a:rPr lang="pt-BR" altLang="en-US" sz="2000" dirty="0"/>
              <a:t>E) </a:t>
            </a:r>
            <a:r>
              <a:rPr lang="pt-BR" altLang="en-US" sz="2000" dirty="0" smtClean="0"/>
              <a:t>(J </a:t>
            </a:r>
            <a:r>
              <a:rPr lang="pt-BR" altLang="en-US" sz="2000" dirty="0"/>
              <a:t>F)</a:t>
            </a:r>
            <a:endParaRPr lang="sr-Latn-CS" altLang="en-US" sz="20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sr-Latn-CS" altLang="en-US" sz="2400" dirty="0" smtClean="0"/>
              <a:t>Put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sr-Latn-CS" altLang="en-US" sz="6000" b="1" dirty="0" smtClean="0"/>
              <a:t>(</a:t>
            </a:r>
            <a:r>
              <a:rPr lang="sr-Latn-CS" altLang="en-US" sz="6000" b="1" dirty="0"/>
              <a:t>A C F J)</a:t>
            </a:r>
          </a:p>
          <a:p>
            <a:pPr marL="0" indent="0" eaLnBrk="1" hangingPunct="1">
              <a:buNone/>
            </a:pPr>
            <a:endParaRPr lang="sr-Latn-CS" altLang="en-US" sz="2100" dirty="0"/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52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5865" name="Line 89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329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Neinformisani</a:t>
            </a:r>
            <a:r>
              <a:rPr lang="en-US" dirty="0"/>
              <a:t> (</a:t>
            </a:r>
            <a:r>
              <a:rPr lang="en-US" dirty="0" err="1"/>
              <a:t>slepi</a:t>
            </a:r>
            <a:r>
              <a:rPr lang="en-US" dirty="0"/>
              <a:t>)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ea typeface="+mn-lt"/>
                <a:cs typeface="+mn-lt"/>
              </a:rPr>
              <a:t>Traženje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širini</a:t>
            </a:r>
            <a:r>
              <a:rPr lang="en-US" dirty="0">
                <a:ea typeface="+mn-lt"/>
                <a:cs typeface="+mn-lt"/>
              </a:rPr>
              <a:t> (breadth-first search) </a:t>
            </a:r>
          </a:p>
          <a:p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dubini</a:t>
            </a:r>
            <a:r>
              <a:rPr lang="en-US" dirty="0">
                <a:ea typeface="+mn-lt"/>
                <a:cs typeface="+mn-lt"/>
              </a:rPr>
              <a:t> (depth-first search)</a:t>
            </a:r>
          </a:p>
          <a:p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uniformnom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cenom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ograničeno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dubini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Bidirekciono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 err="1">
                <a:ea typeface="+mn-lt"/>
                <a:cs typeface="+mn-lt"/>
              </a:rPr>
              <a:t>Nedeterminističko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4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/>
              <a:t>Traženje po </a:t>
            </a:r>
            <a:r>
              <a:rPr lang="en-US" altLang="en-US" dirty="0" err="1" smtClean="0"/>
              <a:t>dubini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altLang="en-US" dirty="0" smtClean="0"/>
              <a:t>Formirati </a:t>
            </a:r>
            <a:r>
              <a:rPr lang="sr-Latn-RS" altLang="en-US" sz="2800" b="1" dirty="0" err="1"/>
              <a:t>stek</a:t>
            </a:r>
            <a:r>
              <a:rPr lang="sr-Latn-RS" altLang="en-US" sz="2800" b="1" dirty="0"/>
              <a:t> </a:t>
            </a:r>
            <a:r>
              <a:rPr lang="sr-Latn-CS" altLang="en-US" dirty="0" smtClean="0"/>
              <a:t>koji </a:t>
            </a:r>
            <a:r>
              <a:rPr lang="sr-Latn-CS" altLang="en-US" dirty="0"/>
              <a:t>inicijalno sadrži samo polazni čvor.</a:t>
            </a:r>
          </a:p>
          <a:p>
            <a:r>
              <a:rPr lang="sr-Latn-CS" altLang="en-US" dirty="0"/>
              <a:t>Dok se </a:t>
            </a:r>
            <a:r>
              <a:rPr lang="sr-Latn-RS" altLang="en-US" sz="2800" b="1" dirty="0" err="1"/>
              <a:t>stek</a:t>
            </a:r>
            <a:r>
              <a:rPr lang="sr-Latn-RS" altLang="en-US" sz="2800" b="1" dirty="0"/>
              <a:t> </a:t>
            </a:r>
            <a:r>
              <a:rPr lang="sr-Latn-CS" altLang="en-US" dirty="0" smtClean="0"/>
              <a:t>ne </a:t>
            </a:r>
            <a:r>
              <a:rPr lang="sr-Latn-CS" altLang="en-US" dirty="0"/>
              <a:t>isprazni ili se ne dođe do ciljnog čvora, proveriti da li je prvi element </a:t>
            </a:r>
            <a:r>
              <a:rPr lang="sr-Latn-CS" altLang="en-US" dirty="0" smtClean="0"/>
              <a:t>ciljni </a:t>
            </a:r>
            <a:r>
              <a:rPr lang="sr-Latn-CS" altLang="en-US" dirty="0" smtClean="0"/>
              <a:t>čvor</a:t>
            </a:r>
            <a:endParaRPr lang="en-US" altLang="en-US" dirty="0" smtClean="0"/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je 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ciljni </a:t>
            </a:r>
            <a:r>
              <a:rPr lang="sr-Latn-CS" altLang="en-US" sz="2300" dirty="0">
                <a:solidFill>
                  <a:schemeClr val="tx1"/>
                </a:solidFill>
              </a:rPr>
              <a:t>čvor, ne raditi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ništa.</a:t>
            </a:r>
            <a:endParaRPr lang="en-US" altLang="en-US" sz="2300" dirty="0" smtClean="0">
              <a:solidFill>
                <a:schemeClr val="tx1"/>
              </a:solidFill>
            </a:endParaRPr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nije </a:t>
            </a:r>
            <a:r>
              <a:rPr lang="sr-Latn-CS" altLang="en-US" sz="2300" dirty="0">
                <a:solidFill>
                  <a:schemeClr val="tx1"/>
                </a:solidFill>
              </a:rPr>
              <a:t>ciljni čvor, ukloniti ga iz </a:t>
            </a:r>
            <a:r>
              <a:rPr lang="sr-Latn-RS" altLang="en-US" sz="2400" b="1" dirty="0" smtClean="0">
                <a:solidFill>
                  <a:schemeClr val="tx1"/>
                </a:solidFill>
              </a:rPr>
              <a:t>steka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i </a:t>
            </a:r>
            <a:r>
              <a:rPr lang="sr-Latn-CS" altLang="en-US" sz="2300" dirty="0">
                <a:solidFill>
                  <a:schemeClr val="tx1"/>
                </a:solidFill>
              </a:rPr>
              <a:t>dodati sve njegove sledbenike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(</a:t>
            </a:r>
            <a:r>
              <a:rPr lang="sr-Latn-CS" altLang="en-US" sz="2300" dirty="0">
                <a:solidFill>
                  <a:schemeClr val="tx1"/>
                </a:solidFill>
              </a:rPr>
              <a:t>ako ih ima i ako nisu već posećeni) </a:t>
            </a:r>
            <a:r>
              <a:rPr lang="sr-Latn-CS" altLang="en-US" dirty="0" smtClean="0">
                <a:solidFill>
                  <a:schemeClr val="tx1"/>
                </a:solidFill>
              </a:rPr>
              <a:t>na</a:t>
            </a:r>
            <a:r>
              <a:rPr lang="sr-Latn-CS" altLang="en-US" sz="2300" dirty="0" smtClean="0">
                <a:solidFill>
                  <a:schemeClr val="tx1"/>
                </a:solidFill>
              </a:rPr>
              <a:t> </a:t>
            </a:r>
            <a:r>
              <a:rPr lang="sr-Latn-RS" altLang="en-US" sz="3000" b="1" dirty="0" err="1" smtClean="0">
                <a:solidFill>
                  <a:schemeClr val="tx1"/>
                </a:solidFill>
              </a:rPr>
              <a:t>stek</a:t>
            </a:r>
            <a:r>
              <a:rPr lang="sr-Latn-CS" altLang="en-US" sz="2300" dirty="0" smtClean="0">
                <a:solidFill>
                  <a:schemeClr val="tx1"/>
                </a:solidFill>
              </a:rPr>
              <a:t>.</a:t>
            </a:r>
            <a:endParaRPr lang="sr-Latn-CS" altLang="en-US" sz="2300" dirty="0">
              <a:solidFill>
                <a:schemeClr val="tx1"/>
              </a:solidFill>
            </a:endParaRPr>
          </a:p>
          <a:p>
            <a:r>
              <a:rPr lang="sr-Latn-CS" altLang="en-US" dirty="0"/>
              <a:t>Ako je pronađen ciljni čvor, pretraga je uspešno završena, u suprotnom pretraga je neuspešna. </a:t>
            </a:r>
          </a:p>
        </p:txBody>
      </p:sp>
    </p:spTree>
    <p:extLst>
      <p:ext uri="{BB962C8B-B14F-4D97-AF65-F5344CB8AC3E}">
        <p14:creationId xmlns:p14="http://schemas.microsoft.com/office/powerpoint/2010/main" val="27473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 smtClean="0"/>
              <a:t>dubini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2100" dirty="0"/>
              <a:t>Funkcija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sr-Latn-RS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 sz="2100" dirty="0" smtClean="0"/>
              <a:t>izdvaja </a:t>
            </a:r>
            <a:r>
              <a:rPr lang="sr-Latn-CS" altLang="en-US" sz="2100" dirty="0"/>
              <a:t>listu čvorova koji čine put od polaznog do ciljnog čvora.</a:t>
            </a:r>
          </a:p>
          <a:p>
            <a:pPr lvl="1"/>
            <a:r>
              <a:rPr lang="en-US" sz="2100" dirty="0" err="1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2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 smtClean="0"/>
          </a:p>
          <a:p>
            <a:pPr eaLnBrk="1" hangingPunct="1"/>
            <a:r>
              <a:rPr lang="sr-Latn-CS" altLang="en-US" sz="2100" dirty="0" smtClean="0"/>
              <a:t>Ulazni </a:t>
            </a:r>
            <a:r>
              <a:rPr lang="sr-Latn-CS" altLang="en-US" sz="2100" dirty="0"/>
              <a:t>parametri:</a:t>
            </a:r>
          </a:p>
          <a:p>
            <a:pPr lvl="1" eaLnBrk="1" hangingPunct="1"/>
            <a:r>
              <a:rPr lang="sr-Latn-CS" altLang="en-US" sz="1800" dirty="0" smtClean="0"/>
              <a:t>Graf</a:t>
            </a:r>
          </a:p>
          <a:p>
            <a:pPr lvl="1" eaLnBrk="1" hangingPunct="1"/>
            <a:r>
              <a:rPr lang="sr-Latn-CS" altLang="en-US" sz="1800" dirty="0" smtClean="0"/>
              <a:t>Polazni čvor</a:t>
            </a:r>
            <a:endParaRPr lang="sr-Latn-CS" altLang="en-US" sz="1800" dirty="0"/>
          </a:p>
          <a:p>
            <a:pPr lvl="1" eaLnBrk="1" hangingPunct="1"/>
            <a:r>
              <a:rPr lang="sr-Latn-CS" altLang="en-US" sz="1800" dirty="0"/>
              <a:t>Ciljni </a:t>
            </a:r>
            <a:r>
              <a:rPr lang="sr-Latn-CS" altLang="en-US" sz="1800" dirty="0" smtClean="0"/>
              <a:t>čvor</a:t>
            </a:r>
            <a:endParaRPr lang="sr-Latn-C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59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 smtClean="0"/>
              <a:t>dubini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CS" altLang="en-US" sz="2100" dirty="0" smtClean="0"/>
              <a:t>Pomoćne strukture i promenljive koje koristi funkcija 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err="1" smtClean="0"/>
              <a:t>Stek</a:t>
            </a:r>
            <a:r>
              <a:rPr lang="sr-Latn-CS" altLang="en-US" sz="1800" dirty="0" smtClean="0"/>
              <a:t>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 </a:t>
            </a:r>
            <a:r>
              <a:rPr lang="sr-Latn-CS" altLang="en-US" sz="1800" dirty="0" smtClean="0"/>
              <a:t>koje treba posetiti</a:t>
            </a:r>
          </a:p>
          <a:p>
            <a:pPr lvl="2"/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_nodes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posećenih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parova </a:t>
            </a:r>
            <a:r>
              <a:rPr lang="sr-Latn-CS" altLang="en-US" sz="1800" dirty="0"/>
              <a:t>čvorova (oznaka</a:t>
            </a:r>
            <a:r>
              <a:rPr lang="sr-Latn-CS" altLang="en-US" sz="1800" dirty="0" smtClean="0"/>
              <a:t>) oblika (čvor prethodnik) </a:t>
            </a:r>
            <a:endParaRPr lang="sr-Latn-CS" altLang="en-US" sz="1800" dirty="0"/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/>
              <a:t>Niz </a:t>
            </a:r>
            <a:r>
              <a:rPr lang="sr-Latn-CS" altLang="en-US" sz="1800" dirty="0" smtClean="0"/>
              <a:t>čvorova </a:t>
            </a:r>
            <a:r>
              <a:rPr lang="sr-Latn-CS" altLang="en-US" sz="1800" dirty="0"/>
              <a:t>(oznaka) </a:t>
            </a:r>
            <a:r>
              <a:rPr lang="sr-Latn-CS" altLang="en-US" sz="1800" dirty="0" smtClean="0"/>
              <a:t>na putu od polaznog do ciljnog čvora</a:t>
            </a:r>
            <a:endParaRPr lang="sr-Latn-CS" altLang="en-US" sz="1800" dirty="0"/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ath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 smtClean="0"/>
              <a:t>Logička promenljiva koja ukazuje da je pronađen ciljni čvor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endParaRPr lang="sr-Latn-C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1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Traženje </a:t>
            </a:r>
            <a:r>
              <a:rPr lang="sr-Latn-CS" altLang="en-US" dirty="0"/>
              <a:t>po </a:t>
            </a:r>
            <a:r>
              <a:rPr lang="sr-Latn-RS" altLang="en-US" dirty="0" smtClean="0"/>
              <a:t>dubini – Algoritam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</p:spPr>
        <p:txBody>
          <a:bodyPr>
            <a:normAutofit fontScale="70000" lnSpcReduction="20000"/>
          </a:bodyPr>
          <a:lstStyle/>
          <a:p>
            <a:r>
              <a:rPr lang="sr-Latn-CS" altLang="en-US" sz="2100" dirty="0" smtClean="0"/>
              <a:t>Dodati polazni čvor </a:t>
            </a:r>
            <a:r>
              <a:rPr lang="sr-Latn-CS" altLang="en-US" sz="2100" dirty="0" smtClean="0"/>
              <a:t>na </a:t>
            </a:r>
            <a:r>
              <a:rPr lang="sr-Latn-CS" altLang="en-US" sz="2100" dirty="0" err="1" smtClean="0"/>
              <a:t>stek</a:t>
            </a:r>
            <a:endParaRPr lang="sr-Latn-CS" altLang="en-US" sz="2100" dirty="0" smtClean="0"/>
          </a:p>
          <a:p>
            <a:r>
              <a:rPr lang="sr-Latn-CS" altLang="en-US" sz="2100" dirty="0" smtClean="0"/>
              <a:t>Dodati </a:t>
            </a:r>
            <a:r>
              <a:rPr lang="sr-Latn-CS" altLang="en-US" sz="2100" dirty="0"/>
              <a:t>polazni čvor u </a:t>
            </a:r>
            <a:r>
              <a:rPr lang="sr-Latn-CS" altLang="en-US" sz="2100" dirty="0" smtClean="0"/>
              <a:t>posećene</a:t>
            </a:r>
          </a:p>
          <a:p>
            <a:r>
              <a:rPr lang="sr-Latn-CS" altLang="en-US" sz="2100" dirty="0" smtClean="0"/>
              <a:t>Dodati da polazni </a:t>
            </a:r>
            <a:r>
              <a:rPr lang="sr-Latn-CS" altLang="en-US" sz="2100" dirty="0"/>
              <a:t>čvor </a:t>
            </a:r>
            <a:r>
              <a:rPr lang="sr-Latn-CS" altLang="en-US" sz="2100" dirty="0" smtClean="0"/>
              <a:t>nema prethodnika</a:t>
            </a:r>
          </a:p>
          <a:p>
            <a:r>
              <a:rPr lang="sr-Latn-CS" altLang="en-US" sz="2100" dirty="0" smtClean="0"/>
              <a:t>Sve dok ciljni čvor nije pronađen i </a:t>
            </a:r>
            <a:r>
              <a:rPr lang="sr-Latn-CS" altLang="en-US" sz="2100" dirty="0" err="1" smtClean="0"/>
              <a:t>stek</a:t>
            </a:r>
            <a:r>
              <a:rPr lang="sr-Latn-CS" altLang="en-US" sz="2100" dirty="0" smtClean="0"/>
              <a:t> nije prazan</a:t>
            </a:r>
          </a:p>
          <a:p>
            <a:pPr lvl="1"/>
            <a:r>
              <a:rPr lang="sr-Latn-CS" altLang="en-US" sz="1800" dirty="0" smtClean="0"/>
              <a:t>Pročitati čvor iz steka</a:t>
            </a:r>
          </a:p>
          <a:p>
            <a:pPr lvl="1"/>
            <a:r>
              <a:rPr lang="sr-Latn-CS" altLang="en-US" sz="1800" dirty="0" smtClean="0"/>
              <a:t>Obraditi čvor</a:t>
            </a:r>
          </a:p>
          <a:p>
            <a:pPr lvl="1"/>
            <a:r>
              <a:rPr lang="sr-Latn-CS" altLang="en-US" sz="1800" dirty="0" smtClean="0"/>
              <a:t>Za svaki odredišni čvor do kog postoji poteg od obrađenog čvora</a:t>
            </a:r>
          </a:p>
          <a:p>
            <a:pPr lvl="2"/>
            <a:r>
              <a:rPr lang="sr-Latn-CS" altLang="en-US" sz="1500" dirty="0" smtClean="0"/>
              <a:t>Ako odredište nije posećeno</a:t>
            </a:r>
          </a:p>
          <a:p>
            <a:pPr lvl="3"/>
            <a:r>
              <a:rPr lang="sr-Latn-CS" altLang="en-US" sz="1300" dirty="0" smtClean="0"/>
              <a:t>Postaviti prethodnika za odredište </a:t>
            </a:r>
            <a:r>
              <a:rPr lang="sr-Latn-CS" altLang="en-US" sz="1300" dirty="0"/>
              <a:t>na </a:t>
            </a:r>
            <a:r>
              <a:rPr lang="sr-Latn-CS" altLang="en-US" sz="1300" dirty="0" smtClean="0"/>
              <a:t>obrađeni čvor</a:t>
            </a:r>
          </a:p>
          <a:p>
            <a:pPr lvl="3"/>
            <a:r>
              <a:rPr lang="sr-Latn-CS" altLang="en-US" sz="1300" dirty="0" smtClean="0"/>
              <a:t>Ako je odredište jednako ciljnom čvoru postavi vrednost na pronađen i izaći iz petlje</a:t>
            </a:r>
            <a:r>
              <a:rPr lang="sr-Latn-CS" altLang="en-US" sz="1400" dirty="0"/>
              <a:t> </a:t>
            </a:r>
            <a:endParaRPr lang="sr-Latn-CS" altLang="en-US" sz="1400" dirty="0" smtClean="0"/>
          </a:p>
          <a:p>
            <a:pPr lvl="3"/>
            <a:r>
              <a:rPr lang="sr-Latn-CS" altLang="en-US" sz="1300" dirty="0"/>
              <a:t>Dodati odredište u posećene</a:t>
            </a:r>
          </a:p>
          <a:p>
            <a:pPr lvl="3"/>
            <a:r>
              <a:rPr lang="sr-Latn-CS" altLang="en-US" sz="1300" dirty="0"/>
              <a:t>Dodati </a:t>
            </a:r>
            <a:r>
              <a:rPr lang="sr-Latn-CS" altLang="en-US" sz="1300" dirty="0"/>
              <a:t>odredište u </a:t>
            </a:r>
            <a:r>
              <a:rPr lang="sr-Latn-CS" altLang="en-US" sz="1300" dirty="0" err="1" smtClean="0"/>
              <a:t>stek</a:t>
            </a:r>
            <a:endParaRPr lang="sr-Latn-CS" altLang="en-US" sz="1300" dirty="0"/>
          </a:p>
          <a:p>
            <a:r>
              <a:rPr lang="sr-Latn-CS" altLang="en-US" sz="2100" dirty="0" smtClean="0"/>
              <a:t>Ako je ciljni čvor pronađen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Dodati ciljni čvor u put</a:t>
            </a:r>
          </a:p>
          <a:p>
            <a:pPr lvl="1"/>
            <a:r>
              <a:rPr lang="sr-Latn-CS" altLang="en-US" sz="1800" dirty="0" smtClean="0"/>
              <a:t>Postaviti trenutni čvor na prethodnika ciljnog čvora</a:t>
            </a:r>
          </a:p>
          <a:p>
            <a:pPr lvl="1"/>
            <a:r>
              <a:rPr lang="sr-Latn-CS" altLang="en-US" sz="1800" dirty="0" smtClean="0"/>
              <a:t>Sve dok prethodnik postoji</a:t>
            </a:r>
          </a:p>
          <a:p>
            <a:pPr lvl="2"/>
            <a:r>
              <a:rPr lang="sr-Latn-CS" altLang="en-US" sz="1600" dirty="0"/>
              <a:t>Dodati ciljni čvor u </a:t>
            </a:r>
            <a:r>
              <a:rPr lang="sr-Latn-CS" altLang="en-US" sz="1600" dirty="0" smtClean="0"/>
              <a:t>put</a:t>
            </a:r>
          </a:p>
          <a:p>
            <a:pPr lvl="2"/>
            <a:r>
              <a:rPr lang="sr-Latn-CS" altLang="en-US" sz="1600" dirty="0"/>
              <a:t>Postaviti trenutni </a:t>
            </a:r>
            <a:r>
              <a:rPr lang="sr-Latn-CS" altLang="en-US" sz="1600" dirty="0" smtClean="0"/>
              <a:t>čvor </a:t>
            </a:r>
            <a:r>
              <a:rPr lang="sr-Latn-CS" altLang="en-US" sz="1600" dirty="0"/>
              <a:t>na prethodnika </a:t>
            </a:r>
            <a:r>
              <a:rPr lang="sr-Latn-CS" altLang="en-US" sz="1600" dirty="0" smtClean="0"/>
              <a:t>trenutnog čvora</a:t>
            </a:r>
          </a:p>
        </p:txBody>
      </p:sp>
      <p:sp>
        <p:nvSpPr>
          <p:cNvPr id="2" name="Left Arrow 1"/>
          <p:cNvSpPr/>
          <p:nvPr/>
        </p:nvSpPr>
        <p:spPr>
          <a:xfrm>
            <a:off x="3048000" y="91440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842164" y="174103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667000" y="196589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048000" y="325755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depth_first_search</a:t>
            </a:r>
            <a:r>
              <a:rPr lang="en-US" altLang="en-US" dirty="0" smtClean="0"/>
              <a:t> (I)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altLang="en-US" dirty="0" smtClean="0"/>
              <a:t>Početak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sr-Latn-R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priprema pomoćne parametre i strukture za pretragu </a:t>
            </a:r>
            <a:r>
              <a:rPr lang="sr-Latn-RS" altLang="en-US" dirty="0" err="1" smtClean="0"/>
              <a:t>grafa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LifoQueue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depth_first_search</a:t>
            </a:r>
            <a:r>
              <a:rPr lang="en-US" altLang="en-US" dirty="0" smtClean="0"/>
              <a:t> (I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altLang="en-US" dirty="0" smtClean="0"/>
              <a:t>Glavna petlja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sr-Latn-R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koja obrađuje čvorove korišćenjem reda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#for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in graph[node]: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reversed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depth_first_search</a:t>
            </a:r>
            <a:r>
              <a:rPr lang="en-US" altLang="en-US" dirty="0" smtClean="0"/>
              <a:t> (I</a:t>
            </a:r>
            <a:r>
              <a:rPr lang="sr-Latn-RS" altLang="en-US" dirty="0" smtClean="0"/>
              <a:t>II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altLang="en-US" dirty="0" smtClean="0"/>
              <a:t>Kraj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sr-Latn-R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formira put od početnog do ciljnog čvora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 smtClean="0"/>
              <a:t>dubini </a:t>
            </a:r>
            <a:r>
              <a:rPr lang="sr-Latn-CS" altLang="en-US" dirty="0" smtClean="0"/>
              <a:t>– </a:t>
            </a:r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r>
              <a:rPr lang="sr-Latn-CS" altLang="en-US" dirty="0" smtClean="0"/>
              <a:t> i poziva</a:t>
            </a:r>
            <a:endParaRPr lang="sr-Latn-C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endParaRPr lang="sr-Latn-CS" alt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graph_simple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[]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sr-Latn-CS" altLang="en-US" dirty="0" smtClean="0"/>
          </a:p>
          <a:p>
            <a:r>
              <a:rPr lang="sr-Latn-RS" sz="2500" dirty="0"/>
              <a:t>Primer</a:t>
            </a:r>
            <a:r>
              <a:rPr lang="sr-Latn-RS" sz="2500" dirty="0"/>
              <a:t> poziva </a:t>
            </a:r>
            <a:r>
              <a:rPr lang="sr-Latn-RS" sz="2500" dirty="0" smtClean="0"/>
              <a:t>funkcije za </a:t>
            </a:r>
            <a:r>
              <a:rPr lang="sr-Latn-RS" sz="2500" dirty="0" err="1" smtClean="0"/>
              <a:t>pretagu</a:t>
            </a:r>
            <a:r>
              <a:rPr lang="sr-Latn-RS" sz="2500" dirty="0" smtClean="0"/>
              <a:t> po dubini</a:t>
            </a:r>
            <a:endParaRPr lang="sr-Latn-RS" sz="2500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depth_first_search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endParaRPr lang="sr-Latn-CS" altLang="en-US" dirty="0" smtClean="0"/>
          </a:p>
          <a:p>
            <a:pPr eaLnBrk="1" hangingPunct="1"/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6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21275" name="Group 9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7464134"/>
              </p:ext>
            </p:extLst>
          </p:nvPr>
        </p:nvGraphicFramePr>
        <p:xfrm>
          <a:off x="3600450" y="1200150"/>
          <a:ext cx="4248150" cy="11358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4" name="Line 92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279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31514" name="Group 9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5599785"/>
              </p:ext>
            </p:extLst>
          </p:nvPr>
        </p:nvGraphicFramePr>
        <p:xfrm>
          <a:off x="3600450" y="1200151"/>
          <a:ext cx="4248150" cy="14406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01" marB="34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4" name="Line 91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2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/>
              <a:t>Traženje po širini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Formirati </a:t>
            </a:r>
            <a:r>
              <a:rPr lang="sr-Latn-CS" altLang="en-US" sz="2800" b="1" dirty="0" smtClean="0"/>
              <a:t>red</a:t>
            </a:r>
            <a:r>
              <a:rPr lang="sr-Latn-RS" altLang="en-US" sz="2000" b="1" dirty="0" smtClean="0"/>
              <a:t> </a:t>
            </a:r>
            <a:r>
              <a:rPr lang="sr-Latn-CS" altLang="en-US" dirty="0" smtClean="0"/>
              <a:t>koji </a:t>
            </a:r>
            <a:r>
              <a:rPr lang="sr-Latn-CS" altLang="en-US" dirty="0"/>
              <a:t>inicijalno sadrži samo polazni čvor.</a:t>
            </a:r>
          </a:p>
          <a:p>
            <a:r>
              <a:rPr lang="sr-Latn-CS" altLang="en-US" dirty="0"/>
              <a:t>Dok se </a:t>
            </a:r>
            <a:r>
              <a:rPr lang="sr-Latn-CS" altLang="en-US" sz="2800" b="1" dirty="0"/>
              <a:t>red </a:t>
            </a:r>
            <a:r>
              <a:rPr lang="sr-Latn-CS" altLang="en-US" dirty="0" smtClean="0"/>
              <a:t>ne </a:t>
            </a:r>
            <a:r>
              <a:rPr lang="sr-Latn-CS" altLang="en-US" dirty="0"/>
              <a:t>isprazni ili se ne dođe do ciljnog čvora, proveriti da li je prvi element </a:t>
            </a:r>
            <a:r>
              <a:rPr lang="sr-Latn-CS" altLang="en-US" dirty="0" smtClean="0"/>
              <a:t>ciljni </a:t>
            </a:r>
            <a:r>
              <a:rPr lang="sr-Latn-CS" altLang="en-US" dirty="0" smtClean="0"/>
              <a:t>čvor</a:t>
            </a:r>
            <a:endParaRPr lang="en-US" altLang="en-US" dirty="0" smtClean="0"/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je 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ciljni </a:t>
            </a:r>
            <a:r>
              <a:rPr lang="sr-Latn-CS" altLang="en-US" sz="2300" dirty="0">
                <a:solidFill>
                  <a:schemeClr val="tx1"/>
                </a:solidFill>
              </a:rPr>
              <a:t>čvor, ne raditi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ništa.</a:t>
            </a:r>
            <a:endParaRPr lang="en-US" altLang="en-US" sz="2300" dirty="0" smtClean="0">
              <a:solidFill>
                <a:schemeClr val="tx1"/>
              </a:solidFill>
            </a:endParaRPr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nije </a:t>
            </a:r>
            <a:r>
              <a:rPr lang="sr-Latn-CS" altLang="en-US" sz="2300" dirty="0">
                <a:solidFill>
                  <a:schemeClr val="tx1"/>
                </a:solidFill>
              </a:rPr>
              <a:t>ciljni čvor, ukloniti ga iz </a:t>
            </a:r>
            <a:r>
              <a:rPr lang="sr-Latn-CS" altLang="en-US" sz="2400" b="1" dirty="0" smtClean="0">
                <a:solidFill>
                  <a:schemeClr val="tx1"/>
                </a:solidFill>
              </a:rPr>
              <a:t>reda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i </a:t>
            </a:r>
            <a:r>
              <a:rPr lang="sr-Latn-CS" altLang="en-US" sz="2300" dirty="0">
                <a:solidFill>
                  <a:schemeClr val="tx1"/>
                </a:solidFill>
              </a:rPr>
              <a:t>dodati sve njegove sledbenike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(</a:t>
            </a:r>
            <a:r>
              <a:rPr lang="sr-Latn-CS" altLang="en-US" sz="2300" dirty="0">
                <a:solidFill>
                  <a:schemeClr val="tx1"/>
                </a:solidFill>
              </a:rPr>
              <a:t>ako ih ima i ako nisu već posećeni) </a:t>
            </a:r>
            <a:r>
              <a:rPr lang="sr-Latn-CS" altLang="en-US" dirty="0">
                <a:solidFill>
                  <a:schemeClr val="tx1"/>
                </a:solidFill>
              </a:rPr>
              <a:t>u</a:t>
            </a:r>
            <a:r>
              <a:rPr lang="sr-Latn-CS" altLang="en-US" sz="2300" dirty="0" smtClean="0">
                <a:solidFill>
                  <a:schemeClr val="tx1"/>
                </a:solidFill>
              </a:rPr>
              <a:t> </a:t>
            </a:r>
            <a:r>
              <a:rPr lang="sr-Latn-CS" altLang="en-US" sz="3000" b="1" dirty="0" smtClean="0">
                <a:solidFill>
                  <a:schemeClr val="tx1"/>
                </a:solidFill>
              </a:rPr>
              <a:t>red</a:t>
            </a:r>
            <a:r>
              <a:rPr lang="sr-Latn-CS" altLang="en-US" sz="2300" dirty="0" smtClean="0">
                <a:solidFill>
                  <a:schemeClr val="tx1"/>
                </a:solidFill>
              </a:rPr>
              <a:t>.</a:t>
            </a:r>
            <a:endParaRPr lang="sr-Latn-CS" altLang="en-US" sz="2300" dirty="0">
              <a:solidFill>
                <a:schemeClr val="tx1"/>
              </a:solidFill>
            </a:endParaRPr>
          </a:p>
          <a:p>
            <a:r>
              <a:rPr lang="sr-Latn-CS" altLang="en-US" dirty="0"/>
              <a:t>Ako je pronađen ciljni čvor, pretraga je uspešno završena, u suprotnom pretraga je neuspešna. </a:t>
            </a:r>
          </a:p>
        </p:txBody>
      </p:sp>
    </p:spTree>
    <p:extLst>
      <p:ext uri="{BB962C8B-B14F-4D97-AF65-F5344CB8AC3E}">
        <p14:creationId xmlns:p14="http://schemas.microsoft.com/office/powerpoint/2010/main" val="26014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32537" name="Group 8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8910886"/>
              </p:ext>
            </p:extLst>
          </p:nvPr>
        </p:nvGraphicFramePr>
        <p:xfrm>
          <a:off x="3600450" y="1200151"/>
          <a:ext cx="4248150" cy="1745455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4" name="Line 90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989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33562" name="Group 9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381877"/>
              </p:ext>
            </p:extLst>
          </p:nvPr>
        </p:nvGraphicFramePr>
        <p:xfrm>
          <a:off x="3600450" y="1200151"/>
          <a:ext cx="4248150" cy="205025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04" name="Line 91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89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34584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9953298"/>
              </p:ext>
            </p:extLst>
          </p:nvPr>
        </p:nvGraphicFramePr>
        <p:xfrm>
          <a:off x="3600450" y="1200151"/>
          <a:ext cx="4248150" cy="2575408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I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4" name="Line 89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03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235608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3970352"/>
              </p:ext>
            </p:extLst>
          </p:nvPr>
        </p:nvGraphicFramePr>
        <p:xfrm>
          <a:off x="3600450" y="1200150"/>
          <a:ext cx="4248150" cy="3101578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 r.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I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I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 E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I C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D H E G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64" name="Line 89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Traženje po dubini (ilustracija)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A</a:t>
            </a:r>
            <a:endParaRPr lang="en-US" altLang="en-US" sz="1800" dirty="0">
              <a:solidFill>
                <a:srgbClr val="003399"/>
              </a:solidFill>
            </a:endParaRP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endParaRPr lang="en-US" altLang="en-US" sz="1800">
              <a:solidFill>
                <a:srgbClr val="003399"/>
              </a:solidFill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201" name="Line 88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Rectangle 88"/>
          <p:cNvSpPr txBox="1">
            <a:spLocks noChangeArrowheads="1"/>
          </p:cNvSpPr>
          <p:nvPr/>
        </p:nvSpPr>
        <p:spPr>
          <a:xfrm>
            <a:off x="3654028" y="1200150"/>
            <a:ext cx="4346972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2400" dirty="0" smtClean="0"/>
              <a:t>Prethodnici</a:t>
            </a:r>
          </a:p>
          <a:p>
            <a:pPr lvl="1"/>
            <a:r>
              <a:rPr lang="pt-BR" altLang="en-US" sz="2000" dirty="0" smtClean="0"/>
              <a:t>(</a:t>
            </a:r>
            <a:r>
              <a:rPr lang="pt-BR" altLang="en-US" sz="2000" dirty="0"/>
              <a:t>A -) (B A) (C A) (D B) (E B) (H D) (G E) (I E) (J G)</a:t>
            </a:r>
            <a:endParaRPr lang="sr-Latn-CS" altLang="en-US" sz="2000" dirty="0" smtClean="0"/>
          </a:p>
          <a:p>
            <a:endParaRPr lang="en-US" altLang="en-US" sz="2400" dirty="0" smtClean="0"/>
          </a:p>
          <a:p>
            <a:r>
              <a:rPr lang="sr-Latn-CS" altLang="en-US" sz="2400" dirty="0" smtClean="0"/>
              <a:t>Put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sz="6000" b="1" dirty="0"/>
              <a:t>(A B E G J)</a:t>
            </a:r>
            <a:endParaRPr lang="sr-Latn-CS" altLang="en-US" sz="6000" b="1" dirty="0" smtClean="0"/>
          </a:p>
          <a:p>
            <a:pPr marL="0" indent="0">
              <a:buFont typeface="Wingdings 3"/>
              <a:buNone/>
            </a:pPr>
            <a:endParaRPr lang="sr-Latn-C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922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Informisani (heuristički) algoritmi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100" dirty="0"/>
              <a:t>Metod planinarenja (</a:t>
            </a:r>
            <a:r>
              <a:rPr lang="sr-Latn-CS" altLang="en-US" sz="2100" dirty="0" err="1"/>
              <a:t>Hill-Climbing</a:t>
            </a:r>
            <a:r>
              <a:rPr lang="sr-Latn-CS" altLang="en-US" sz="21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100" dirty="0" err="1"/>
              <a:t>Prv</a:t>
            </a:r>
            <a:r>
              <a:rPr lang="en-US" altLang="en-US" sz="2100" dirty="0"/>
              <a:t>o</a:t>
            </a:r>
            <a:r>
              <a:rPr lang="sr-Latn-CS" altLang="en-US" sz="2100" dirty="0"/>
              <a:t> najbolji (</a:t>
            </a:r>
            <a:r>
              <a:rPr lang="sr-Latn-CS" altLang="en-US" sz="2100" dirty="0" smtClean="0"/>
              <a:t>Best-</a:t>
            </a:r>
            <a:r>
              <a:rPr lang="sr-Latn-CS" altLang="en-US" sz="2100" dirty="0" err="1"/>
              <a:t>F</a:t>
            </a:r>
            <a:r>
              <a:rPr lang="sr-Latn-CS" altLang="en-US" sz="2100" dirty="0" err="1" smtClean="0"/>
              <a:t>irst</a:t>
            </a:r>
            <a:r>
              <a:rPr lang="sr-Latn-CS" altLang="en-US" sz="21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100" dirty="0"/>
              <a:t>Algoritmi predstavljaju proširenje traženja po dubini korišćenjem informacije o rastojanju svakog čvora do cilja.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100" dirty="0"/>
              <a:t>Heuristika je procenjena cena puta od </a:t>
            </a:r>
            <a:r>
              <a:rPr lang="sr-Latn-CS" altLang="en-US" sz="2100" dirty="0" smtClean="0"/>
              <a:t>konkretnog čvora </a:t>
            </a:r>
            <a:r>
              <a:rPr lang="sr-Latn-CS" altLang="en-US" sz="2100" dirty="0"/>
              <a:t>do cilja: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 dirty="0"/>
              <a:t>h(G) = </a:t>
            </a:r>
            <a:r>
              <a:rPr lang="sr-Latn-CS" altLang="en-US" sz="1800" dirty="0" smtClean="0"/>
              <a:t>0</a:t>
            </a:r>
            <a:endParaRPr lang="sr-Latn-C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sr-Latn-CS" altLang="en-US" sz="1800" dirty="0" smtClean="0"/>
              <a:t>h(c) </a:t>
            </a:r>
            <a:r>
              <a:rPr lang="sr-Latn-CS" altLang="en-US" sz="1800" dirty="0"/>
              <a:t>&gt; </a:t>
            </a:r>
            <a:r>
              <a:rPr lang="sr-Latn-CS" altLang="en-US" sz="1800" dirty="0" smtClean="0"/>
              <a:t>0, </a:t>
            </a:r>
            <a:r>
              <a:rPr lang="sr-Latn-CS" altLang="en-US" sz="1800" dirty="0" err="1" smtClean="0"/>
              <a:t>c≠G</a:t>
            </a:r>
            <a:endParaRPr lang="sr-Latn-C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r-Latn-CS" altLang="en-US" sz="2100" dirty="0" smtClean="0"/>
              <a:t>Cilj heuristike je da se za obradu biraju čvorovi koji više obećavaju da će se stići do cilja (manja im je procenjena cena puta do cilja).</a:t>
            </a:r>
            <a:endParaRPr lang="sr-Latn-C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4615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Metod planinarenja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Formirati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koji </a:t>
            </a:r>
            <a:r>
              <a:rPr lang="sr-Latn-CS" altLang="en-US" sz="2000" dirty="0"/>
              <a:t>inicijalno sadrži samo polazni čvor.</a:t>
            </a:r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Dok se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ne </a:t>
            </a:r>
            <a:r>
              <a:rPr lang="sr-Latn-CS" altLang="en-US" sz="2000" dirty="0"/>
              <a:t>isprazni ili se ne dođe do ciljnog čvora, proveriti da li je prvi element </a:t>
            </a:r>
            <a:r>
              <a:rPr lang="sr-Latn-CS" altLang="en-US" sz="2000" dirty="0" smtClean="0"/>
              <a:t>ciljni čvor</a:t>
            </a:r>
            <a:endParaRPr lang="sr-Latn-CS" altLang="en-US" sz="2000" dirty="0"/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je </a:t>
            </a:r>
            <a:r>
              <a:rPr lang="sr-Latn-CS" altLang="en-US" sz="1600" dirty="0" smtClean="0"/>
              <a:t>prvi element ciljni </a:t>
            </a:r>
            <a:r>
              <a:rPr lang="sr-Latn-CS" altLang="en-US" sz="1600" dirty="0"/>
              <a:t>čvor, put je pronađen.</a:t>
            </a:r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prvi element </a:t>
            </a:r>
            <a:r>
              <a:rPr lang="sr-Latn-CS" altLang="en-US" sz="1600" dirty="0" smtClean="0"/>
              <a:t>nije </a:t>
            </a:r>
            <a:r>
              <a:rPr lang="sr-Latn-CS" altLang="en-US" sz="1600" dirty="0"/>
              <a:t>ciljni </a:t>
            </a:r>
            <a:r>
              <a:rPr lang="sr-Latn-CS" altLang="en-US" sz="1600" dirty="0" smtClean="0"/>
              <a:t>čvor,</a:t>
            </a:r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 smtClean="0"/>
              <a:t>Ukloniti </a:t>
            </a:r>
            <a:r>
              <a:rPr lang="sr-Latn-CS" altLang="en-US" sz="1400" dirty="0"/>
              <a:t>ga iz </a:t>
            </a:r>
            <a:r>
              <a:rPr lang="sr-Latn-CS" altLang="en-US" sz="1800" b="1" dirty="0" smtClean="0"/>
              <a:t>steka </a:t>
            </a:r>
            <a:endParaRPr lang="sr-Latn-CS" altLang="en-US" sz="1400" dirty="0" smtClean="0"/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800" b="1" dirty="0" smtClean="0"/>
              <a:t>Urediti </a:t>
            </a:r>
            <a:r>
              <a:rPr lang="sr-Latn-CS" altLang="en-US" sz="1800" b="1" dirty="0"/>
              <a:t>njegove sledbenike </a:t>
            </a:r>
            <a:r>
              <a:rPr lang="sr-Latn-CS" altLang="en-US" sz="1400" dirty="0" smtClean="0"/>
              <a:t>(</a:t>
            </a:r>
            <a:r>
              <a:rPr lang="sr-Latn-CS" altLang="en-US" sz="1400" dirty="0"/>
              <a:t>ako ih ima i ako nisu već posećeni) po rastućim vrednostima heurističke funkcije (rastojanje od ciljnog čvora</a:t>
            </a:r>
            <a:r>
              <a:rPr lang="sr-Latn-CS" altLang="en-US" sz="1400" dirty="0" smtClean="0"/>
              <a:t>)</a:t>
            </a:r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 smtClean="0"/>
              <a:t>Uređene sledbenike </a:t>
            </a:r>
            <a:r>
              <a:rPr lang="sr-Latn-CS" altLang="en-US" sz="1400" dirty="0"/>
              <a:t>dodati na </a:t>
            </a:r>
            <a:r>
              <a:rPr lang="sr-Latn-CS" altLang="en-US" sz="1800" b="1" dirty="0" err="1" smtClean="0"/>
              <a:t>stek</a:t>
            </a:r>
            <a:r>
              <a:rPr lang="sr-Latn-CS" altLang="en-US" sz="1800" b="1" dirty="0" smtClean="0"/>
              <a:t> </a:t>
            </a:r>
            <a:r>
              <a:rPr lang="sr-Latn-CS" altLang="en-US" sz="1400" dirty="0" smtClean="0"/>
              <a:t>tako </a:t>
            </a:r>
            <a:r>
              <a:rPr lang="sr-Latn-CS" altLang="en-US" sz="1400" dirty="0"/>
              <a:t>da prvi element </a:t>
            </a:r>
            <a:r>
              <a:rPr lang="sr-Latn-CS" altLang="en-US" sz="1400" dirty="0" smtClean="0"/>
              <a:t>bude </a:t>
            </a:r>
            <a:r>
              <a:rPr lang="sr-Latn-CS" altLang="en-US" sz="1400" dirty="0"/>
              <a:t>sledbenik sa najmanjom vrednošću heurističke funkcije.</a:t>
            </a:r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Ako je pronađen ciljni čvor, pretraga je uspešno završena, u suprotnom pretraga je neuspešna. </a:t>
            </a:r>
          </a:p>
        </p:txBody>
      </p:sp>
    </p:spTree>
    <p:extLst>
      <p:ext uri="{BB962C8B-B14F-4D97-AF65-F5344CB8AC3E}">
        <p14:creationId xmlns:p14="http://schemas.microsoft.com/office/powerpoint/2010/main" val="3858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Prv</a:t>
            </a:r>
            <a:r>
              <a:rPr lang="en-US" altLang="en-US" smtClean="0"/>
              <a:t>o</a:t>
            </a:r>
            <a:r>
              <a:rPr lang="sr-Latn-CS" altLang="en-US" smtClean="0"/>
              <a:t> najbolji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Formirati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koji </a:t>
            </a:r>
            <a:r>
              <a:rPr lang="sr-Latn-CS" altLang="en-US" sz="2000" dirty="0"/>
              <a:t>inicijalno sadrži samo polazni čvor.</a:t>
            </a:r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Dok se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ne </a:t>
            </a:r>
            <a:r>
              <a:rPr lang="sr-Latn-CS" altLang="en-US" sz="2000" dirty="0"/>
              <a:t>isprazni ili se ne dođe do ciljnog čvora, proveriti da li je prvi element </a:t>
            </a:r>
            <a:r>
              <a:rPr lang="sr-Latn-CS" altLang="en-US" sz="2000" dirty="0" smtClean="0"/>
              <a:t>ciljni </a:t>
            </a:r>
            <a:r>
              <a:rPr lang="sr-Latn-CS" altLang="en-US" sz="2000" dirty="0"/>
              <a:t>čvor</a:t>
            </a:r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je prvi element </a:t>
            </a:r>
            <a:r>
              <a:rPr lang="sr-Latn-CS" altLang="en-US" sz="1600" dirty="0" smtClean="0"/>
              <a:t>ciljni </a:t>
            </a:r>
            <a:r>
              <a:rPr lang="sr-Latn-CS" altLang="en-US" sz="1600" dirty="0"/>
              <a:t>čvor, put je pronađen.</a:t>
            </a:r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prvi element </a:t>
            </a:r>
            <a:r>
              <a:rPr lang="sr-Latn-CS" altLang="en-US" sz="1600" dirty="0" smtClean="0"/>
              <a:t>nije </a:t>
            </a:r>
            <a:r>
              <a:rPr lang="sr-Latn-CS" altLang="en-US" sz="1600" dirty="0"/>
              <a:t>ciljni čvor,</a:t>
            </a:r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/>
              <a:t>Ukloniti ga </a:t>
            </a:r>
            <a:r>
              <a:rPr lang="sr-Latn-CS" altLang="en-US" sz="1400" dirty="0" smtClean="0"/>
              <a:t>sa </a:t>
            </a:r>
            <a:r>
              <a:rPr lang="sr-Latn-CS" altLang="en-US" sz="1800" b="1" dirty="0" smtClean="0"/>
              <a:t>steka</a:t>
            </a:r>
            <a:r>
              <a:rPr lang="sr-Latn-CS" altLang="en-US" sz="1400" b="1" dirty="0" smtClean="0"/>
              <a:t> </a:t>
            </a:r>
            <a:endParaRPr lang="sr-Latn-CS" altLang="en-US" sz="1400" dirty="0"/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 smtClean="0"/>
              <a:t>Sledbenike </a:t>
            </a:r>
            <a:r>
              <a:rPr lang="sr-Latn-CS" altLang="en-US" sz="1400" dirty="0"/>
              <a:t>dodati </a:t>
            </a:r>
            <a:r>
              <a:rPr lang="sr-Latn-CS" altLang="en-US" sz="1400" dirty="0" smtClean="0"/>
              <a:t>u </a:t>
            </a:r>
            <a:r>
              <a:rPr lang="sr-Latn-CS" altLang="en-US" sz="1800" b="1" dirty="0" err="1" smtClean="0"/>
              <a:t>stek</a:t>
            </a:r>
            <a:endParaRPr lang="sr-Latn-CS" altLang="en-US" sz="1400" dirty="0" smtClean="0"/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600" b="1" dirty="0" smtClean="0"/>
              <a:t>Celokupni </a:t>
            </a:r>
            <a:r>
              <a:rPr lang="sr-Latn-CS" altLang="en-US" sz="1600" b="1" dirty="0" err="1" smtClean="0"/>
              <a:t>stek</a:t>
            </a:r>
            <a:r>
              <a:rPr lang="sr-Latn-CS" altLang="en-US" sz="1600" b="1" dirty="0" smtClean="0"/>
              <a:t> sortirati </a:t>
            </a:r>
            <a:r>
              <a:rPr lang="sr-Latn-CS" altLang="en-US" sz="1400" dirty="0"/>
              <a:t>po rastućim vrednostima heurističkih funkcija </a:t>
            </a:r>
            <a:r>
              <a:rPr lang="sr-Latn-CS" altLang="en-US" sz="1400" dirty="0" smtClean="0"/>
              <a:t>čvorova </a:t>
            </a:r>
            <a:r>
              <a:rPr lang="sr-Latn-CS" altLang="en-US" sz="1400" dirty="0"/>
              <a:t>(rastojanje od ciljnog čvora</a:t>
            </a:r>
            <a:r>
              <a:rPr lang="sr-Latn-CS" altLang="en-US" sz="1400" dirty="0" smtClean="0"/>
              <a:t>)</a:t>
            </a:r>
            <a:endParaRPr lang="sr-Latn-CS" altLang="en-US" sz="1400" dirty="0"/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Ako je pronađen ciljni čvor, pretraga je uspešno završena, u suprotnom pretraga je neuspešna</a:t>
            </a:r>
            <a:r>
              <a:rPr lang="sr-Latn-CS" altLang="en-US" sz="2000" dirty="0" smtClean="0"/>
              <a:t>.</a:t>
            </a:r>
            <a:endParaRPr lang="sr-Latn-C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71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>planinarenjem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2100" dirty="0" smtClean="0"/>
              <a:t>Funkcija 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 sz="2100" dirty="0" smtClean="0"/>
              <a:t>izdvaja listu čvorova koji čine put od polaznog do ciljnog čvora.</a:t>
            </a:r>
          </a:p>
          <a:p>
            <a:pPr lvl="1"/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sz="2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2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 smtClean="0"/>
          </a:p>
          <a:p>
            <a:pPr eaLnBrk="1" hangingPunct="1"/>
            <a:r>
              <a:rPr lang="sr-Latn-CS" altLang="en-US" sz="2100" dirty="0" smtClean="0"/>
              <a:t>Ulazni </a:t>
            </a:r>
            <a:r>
              <a:rPr lang="sr-Latn-CS" altLang="en-US" sz="2100" dirty="0"/>
              <a:t>parametri:</a:t>
            </a:r>
          </a:p>
          <a:p>
            <a:pPr lvl="1" eaLnBrk="1" hangingPunct="1"/>
            <a:r>
              <a:rPr lang="sr-Latn-CS" altLang="en-US" sz="1800" dirty="0" smtClean="0"/>
              <a:t>Graf</a:t>
            </a:r>
          </a:p>
          <a:p>
            <a:pPr lvl="1" eaLnBrk="1" hangingPunct="1"/>
            <a:r>
              <a:rPr lang="sr-Latn-CS" altLang="en-US" sz="1800" dirty="0" smtClean="0"/>
              <a:t>Polazni čvor</a:t>
            </a:r>
            <a:endParaRPr lang="sr-Latn-CS" altLang="en-US" sz="1800" dirty="0"/>
          </a:p>
          <a:p>
            <a:pPr lvl="1" eaLnBrk="1" hangingPunct="1"/>
            <a:r>
              <a:rPr lang="sr-Latn-CS" altLang="en-US" sz="1800" dirty="0"/>
              <a:t>Ciljni </a:t>
            </a:r>
            <a:r>
              <a:rPr lang="sr-Latn-CS" altLang="en-US" sz="1800" dirty="0" smtClean="0"/>
              <a:t>čvor</a:t>
            </a:r>
            <a:endParaRPr lang="sr-Latn-C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38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>planinarenjem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CS" altLang="en-US" sz="2100" dirty="0" smtClean="0"/>
              <a:t>Pomoćne strukture i promenljive koje koristi funkcija 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err="1" smtClean="0"/>
              <a:t>Stek</a:t>
            </a:r>
            <a:r>
              <a:rPr lang="sr-Latn-CS" altLang="en-US" sz="1800" dirty="0" smtClean="0"/>
              <a:t>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 </a:t>
            </a:r>
            <a:r>
              <a:rPr lang="sr-Latn-CS" altLang="en-US" sz="1800" dirty="0" smtClean="0"/>
              <a:t>koje treba posetiti</a:t>
            </a:r>
          </a:p>
          <a:p>
            <a:pPr lvl="2"/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_nodes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posećenih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parova </a:t>
            </a:r>
            <a:r>
              <a:rPr lang="sr-Latn-CS" altLang="en-US" sz="1800" dirty="0"/>
              <a:t>čvorova (oznaka</a:t>
            </a:r>
            <a:r>
              <a:rPr lang="sr-Latn-CS" altLang="en-US" sz="1800" dirty="0" smtClean="0"/>
              <a:t>) oblika (čvor prethodnik) </a:t>
            </a:r>
            <a:endParaRPr lang="sr-Latn-CS" altLang="en-US" sz="1800" dirty="0"/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/>
              <a:t>Niz </a:t>
            </a:r>
            <a:r>
              <a:rPr lang="sr-Latn-CS" altLang="en-US" sz="1800" dirty="0" smtClean="0"/>
              <a:t>čvorova </a:t>
            </a:r>
            <a:r>
              <a:rPr lang="sr-Latn-CS" altLang="en-US" sz="1800" dirty="0"/>
              <a:t>(oznaka) </a:t>
            </a:r>
            <a:r>
              <a:rPr lang="sr-Latn-CS" altLang="en-US" sz="1800" dirty="0" smtClean="0"/>
              <a:t>na putu od polaznog do ciljnog čvora</a:t>
            </a:r>
            <a:endParaRPr lang="sr-Latn-CS" altLang="en-US" sz="1800" dirty="0"/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ath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 smtClean="0"/>
              <a:t>Logička promenljiva koja ukazuje da je pronađen ciljni čvor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/>
              <a:t>Niz parova čvorova (oznaka) oblika (čvor </a:t>
            </a:r>
            <a:r>
              <a:rPr lang="en-US" altLang="en-US" sz="1800" dirty="0" err="1" smtClean="0"/>
              <a:t>heuristika</a:t>
            </a:r>
            <a:r>
              <a:rPr lang="sr-Latn-CS" altLang="en-US" sz="1800" dirty="0" smtClean="0"/>
              <a:t>)</a:t>
            </a:r>
            <a:endParaRPr lang="sr-Latn-CS" altLang="en-US" sz="1800" dirty="0"/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destinations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/>
              <a:t>Traženje po </a:t>
            </a:r>
            <a:r>
              <a:rPr lang="en-US" altLang="en-US" dirty="0" err="1" smtClean="0"/>
              <a:t>dubini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altLang="en-US" dirty="0" smtClean="0"/>
              <a:t>Formirati </a:t>
            </a:r>
            <a:r>
              <a:rPr lang="sr-Latn-RS" altLang="en-US" sz="2800" b="1" dirty="0" err="1"/>
              <a:t>stek</a:t>
            </a:r>
            <a:r>
              <a:rPr lang="sr-Latn-RS" altLang="en-US" sz="2800" b="1" dirty="0"/>
              <a:t> </a:t>
            </a:r>
            <a:r>
              <a:rPr lang="sr-Latn-CS" altLang="en-US" dirty="0" smtClean="0"/>
              <a:t>koji </a:t>
            </a:r>
            <a:r>
              <a:rPr lang="sr-Latn-CS" altLang="en-US" dirty="0"/>
              <a:t>inicijalno sadrži samo polazni čvor.</a:t>
            </a:r>
          </a:p>
          <a:p>
            <a:r>
              <a:rPr lang="sr-Latn-CS" altLang="en-US" dirty="0"/>
              <a:t>Dok se </a:t>
            </a:r>
            <a:r>
              <a:rPr lang="sr-Latn-RS" altLang="en-US" sz="2800" b="1" dirty="0" err="1"/>
              <a:t>stek</a:t>
            </a:r>
            <a:r>
              <a:rPr lang="sr-Latn-RS" altLang="en-US" sz="2800" b="1" dirty="0"/>
              <a:t> </a:t>
            </a:r>
            <a:r>
              <a:rPr lang="sr-Latn-CS" altLang="en-US" dirty="0" smtClean="0"/>
              <a:t>ne </a:t>
            </a:r>
            <a:r>
              <a:rPr lang="sr-Latn-CS" altLang="en-US" dirty="0"/>
              <a:t>isprazni ili se ne dođe do ciljnog čvora, proveriti da li je prvi element </a:t>
            </a:r>
            <a:r>
              <a:rPr lang="sr-Latn-CS" altLang="en-US" dirty="0" smtClean="0"/>
              <a:t>ciljni </a:t>
            </a:r>
            <a:r>
              <a:rPr lang="sr-Latn-CS" altLang="en-US" dirty="0" smtClean="0"/>
              <a:t>čvor</a:t>
            </a:r>
            <a:endParaRPr lang="en-US" altLang="en-US" dirty="0" smtClean="0"/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je 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ciljni </a:t>
            </a:r>
            <a:r>
              <a:rPr lang="sr-Latn-CS" altLang="en-US" sz="2300" dirty="0">
                <a:solidFill>
                  <a:schemeClr val="tx1"/>
                </a:solidFill>
              </a:rPr>
              <a:t>čvor, ne raditi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ništa.</a:t>
            </a:r>
            <a:endParaRPr lang="en-US" altLang="en-US" sz="2300" dirty="0" smtClean="0">
              <a:solidFill>
                <a:schemeClr val="tx1"/>
              </a:solidFill>
            </a:endParaRPr>
          </a:p>
          <a:p>
            <a:pPr lvl="1"/>
            <a:r>
              <a:rPr lang="sr-Latn-CS" altLang="en-US" sz="2300" dirty="0" smtClean="0">
                <a:solidFill>
                  <a:schemeClr val="tx1"/>
                </a:solidFill>
              </a:rPr>
              <a:t>Ako </a:t>
            </a:r>
            <a:r>
              <a:rPr lang="sr-Latn-CS" altLang="en-US" sz="2300" dirty="0">
                <a:solidFill>
                  <a:schemeClr val="tx1"/>
                </a:solidFill>
              </a:rPr>
              <a:t>prvi element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nije </a:t>
            </a:r>
            <a:r>
              <a:rPr lang="sr-Latn-CS" altLang="en-US" sz="2300" dirty="0">
                <a:solidFill>
                  <a:schemeClr val="tx1"/>
                </a:solidFill>
              </a:rPr>
              <a:t>ciljni čvor, ukloniti ga iz </a:t>
            </a:r>
            <a:r>
              <a:rPr lang="sr-Latn-RS" altLang="en-US" sz="2400" b="1" dirty="0" smtClean="0">
                <a:solidFill>
                  <a:schemeClr val="tx1"/>
                </a:solidFill>
              </a:rPr>
              <a:t>steka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i </a:t>
            </a:r>
            <a:r>
              <a:rPr lang="sr-Latn-CS" altLang="en-US" sz="2300" dirty="0">
                <a:solidFill>
                  <a:schemeClr val="tx1"/>
                </a:solidFill>
              </a:rPr>
              <a:t>dodati sve njegove sledbenike </a:t>
            </a:r>
            <a:r>
              <a:rPr lang="sr-Latn-CS" altLang="en-US" sz="2300" dirty="0" smtClean="0">
                <a:solidFill>
                  <a:schemeClr val="tx1"/>
                </a:solidFill>
              </a:rPr>
              <a:t>(</a:t>
            </a:r>
            <a:r>
              <a:rPr lang="sr-Latn-CS" altLang="en-US" sz="2300" dirty="0">
                <a:solidFill>
                  <a:schemeClr val="tx1"/>
                </a:solidFill>
              </a:rPr>
              <a:t>ako ih ima i ako nisu već posećeni) </a:t>
            </a:r>
            <a:r>
              <a:rPr lang="sr-Latn-CS" altLang="en-US" dirty="0" smtClean="0">
                <a:solidFill>
                  <a:schemeClr val="tx1"/>
                </a:solidFill>
              </a:rPr>
              <a:t>na</a:t>
            </a:r>
            <a:r>
              <a:rPr lang="sr-Latn-CS" altLang="en-US" sz="2300" dirty="0" smtClean="0">
                <a:solidFill>
                  <a:schemeClr val="tx1"/>
                </a:solidFill>
              </a:rPr>
              <a:t> </a:t>
            </a:r>
            <a:r>
              <a:rPr lang="sr-Latn-RS" altLang="en-US" sz="3000" b="1" dirty="0" err="1" smtClean="0">
                <a:solidFill>
                  <a:schemeClr val="tx1"/>
                </a:solidFill>
              </a:rPr>
              <a:t>stek</a:t>
            </a:r>
            <a:r>
              <a:rPr lang="sr-Latn-CS" altLang="en-US" sz="2300" dirty="0" smtClean="0">
                <a:solidFill>
                  <a:schemeClr val="tx1"/>
                </a:solidFill>
              </a:rPr>
              <a:t>.</a:t>
            </a:r>
            <a:endParaRPr lang="sr-Latn-CS" altLang="en-US" sz="2300" dirty="0">
              <a:solidFill>
                <a:schemeClr val="tx1"/>
              </a:solidFill>
            </a:endParaRPr>
          </a:p>
          <a:p>
            <a:r>
              <a:rPr lang="sr-Latn-CS" altLang="en-US" dirty="0"/>
              <a:t>Ako je pronađen ciljni čvor, pretraga je uspešno završena, u suprotnom pretraga je neuspešna. </a:t>
            </a:r>
          </a:p>
        </p:txBody>
      </p:sp>
    </p:spTree>
    <p:extLst>
      <p:ext uri="{BB962C8B-B14F-4D97-AF65-F5344CB8AC3E}">
        <p14:creationId xmlns:p14="http://schemas.microsoft.com/office/powerpoint/2010/main" val="3747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Traženje planinarenjem</a:t>
            </a:r>
            <a:r>
              <a:rPr lang="sr-Latn-RS" altLang="en-US" dirty="0" smtClean="0"/>
              <a:t> – Algoritam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55000" lnSpcReduction="20000"/>
          </a:bodyPr>
          <a:lstStyle/>
          <a:p>
            <a:r>
              <a:rPr lang="sr-Latn-CS" altLang="en-US" sz="2100" dirty="0" smtClean="0"/>
              <a:t>Dodati polazni čvor </a:t>
            </a:r>
            <a:r>
              <a:rPr lang="sr-Latn-CS" altLang="en-US" sz="2100" dirty="0" smtClean="0"/>
              <a:t>na </a:t>
            </a:r>
            <a:r>
              <a:rPr lang="sr-Latn-CS" altLang="en-US" sz="2100" dirty="0" err="1" smtClean="0"/>
              <a:t>stek</a:t>
            </a:r>
            <a:endParaRPr lang="sr-Latn-CS" altLang="en-US" sz="2100" dirty="0" smtClean="0"/>
          </a:p>
          <a:p>
            <a:r>
              <a:rPr lang="sr-Latn-CS" altLang="en-US" sz="2100" dirty="0" smtClean="0"/>
              <a:t>Dodati </a:t>
            </a:r>
            <a:r>
              <a:rPr lang="sr-Latn-CS" altLang="en-US" sz="2100" dirty="0"/>
              <a:t>polazni čvor u </a:t>
            </a:r>
            <a:r>
              <a:rPr lang="sr-Latn-CS" altLang="en-US" sz="2100" dirty="0" smtClean="0"/>
              <a:t>posećene</a:t>
            </a:r>
          </a:p>
          <a:p>
            <a:r>
              <a:rPr lang="sr-Latn-CS" altLang="en-US" sz="2100" dirty="0" smtClean="0"/>
              <a:t>Dodati da polazni </a:t>
            </a:r>
            <a:r>
              <a:rPr lang="sr-Latn-CS" altLang="en-US" sz="2100" dirty="0"/>
              <a:t>čvor </a:t>
            </a:r>
            <a:r>
              <a:rPr lang="sr-Latn-CS" altLang="en-US" sz="2100" dirty="0" smtClean="0"/>
              <a:t>nema prethodnika</a:t>
            </a:r>
          </a:p>
          <a:p>
            <a:r>
              <a:rPr lang="sr-Latn-CS" altLang="en-US" sz="2100" dirty="0" smtClean="0"/>
              <a:t>Sve dok ciljni čvor nije pronađen i </a:t>
            </a:r>
            <a:r>
              <a:rPr lang="sr-Latn-CS" altLang="en-US" sz="2100" dirty="0" err="1" smtClean="0"/>
              <a:t>stek</a:t>
            </a:r>
            <a:r>
              <a:rPr lang="sr-Latn-CS" altLang="en-US" sz="2100" dirty="0" smtClean="0"/>
              <a:t> nije prazan</a:t>
            </a:r>
          </a:p>
          <a:p>
            <a:pPr lvl="1"/>
            <a:r>
              <a:rPr lang="sr-Latn-CS" altLang="en-US" sz="1800" dirty="0" smtClean="0"/>
              <a:t>Pročitati čvor iz steka</a:t>
            </a:r>
          </a:p>
          <a:p>
            <a:pPr lvl="1"/>
            <a:r>
              <a:rPr lang="sr-Latn-CS" altLang="en-US" sz="1800" dirty="0" smtClean="0"/>
              <a:t>Obraditi čvor</a:t>
            </a:r>
          </a:p>
          <a:p>
            <a:pPr lvl="1"/>
            <a:r>
              <a:rPr lang="sr-Latn-CS" altLang="en-US" sz="1800" dirty="0"/>
              <a:t>Za s</a:t>
            </a:r>
            <a:r>
              <a:rPr lang="sr-Latn-RS" altLang="en-US" sz="1800" dirty="0" err="1" smtClean="0"/>
              <a:t>vaki</a:t>
            </a:r>
            <a:r>
              <a:rPr lang="sr-Latn-CS" altLang="en-US" sz="1800" dirty="0" smtClean="0"/>
              <a:t> odredišni čvor </a:t>
            </a:r>
            <a:r>
              <a:rPr lang="sr-Latn-CS" altLang="en-US" sz="1800" dirty="0"/>
              <a:t>do koji postoji poteg od </a:t>
            </a:r>
            <a:r>
              <a:rPr lang="sr-Latn-CS" altLang="en-US" sz="1800" dirty="0" smtClean="0"/>
              <a:t>čvora</a:t>
            </a:r>
            <a:endParaRPr lang="en-US" altLang="en-US" sz="1800" dirty="0" smtClean="0"/>
          </a:p>
          <a:p>
            <a:pPr lvl="2"/>
            <a:r>
              <a:rPr lang="sr-Latn-RS" altLang="en-US" sz="1500" dirty="0" smtClean="0"/>
              <a:t>Dodati par (odredište heuristika) u listu </a:t>
            </a:r>
            <a:r>
              <a:rPr lang="sr-Latn-RS" altLang="en-US" sz="1500" dirty="0"/>
              <a:t>odredište </a:t>
            </a:r>
            <a:r>
              <a:rPr lang="sr-Latn-RS" altLang="en-US" sz="1500" dirty="0" smtClean="0"/>
              <a:t>sa heuristikama</a:t>
            </a:r>
          </a:p>
          <a:p>
            <a:pPr lvl="1"/>
            <a:r>
              <a:rPr lang="sr-Latn-CS" altLang="en-US" sz="1800" dirty="0" smtClean="0"/>
              <a:t>Urediti </a:t>
            </a:r>
            <a:r>
              <a:rPr lang="sr-Latn-RS" altLang="en-US" sz="1800" dirty="0" smtClean="0"/>
              <a:t>listu odredišta sa heuristikama u </a:t>
            </a:r>
            <a:r>
              <a:rPr lang="sr-Latn-RS" altLang="en-US" sz="1800" dirty="0" err="1" smtClean="0"/>
              <a:t>opadujući</a:t>
            </a:r>
            <a:r>
              <a:rPr lang="sr-Latn-RS" altLang="en-US" sz="1800" dirty="0" smtClean="0"/>
              <a:t> redosled</a:t>
            </a:r>
            <a:endParaRPr lang="sr-Latn-CS" altLang="en-US" sz="1800" dirty="0"/>
          </a:p>
          <a:p>
            <a:pPr lvl="1"/>
            <a:r>
              <a:rPr lang="sr-Latn-CS" altLang="en-US" sz="1800" dirty="0" smtClean="0"/>
              <a:t>Za </a:t>
            </a:r>
            <a:r>
              <a:rPr lang="sr-Latn-CS" altLang="en-US" sz="1800" dirty="0"/>
              <a:t>sve </a:t>
            </a:r>
            <a:r>
              <a:rPr lang="sr-Latn-CS" altLang="en-US" sz="1800" dirty="0" smtClean="0"/>
              <a:t>parove </a:t>
            </a:r>
            <a:r>
              <a:rPr lang="sr-Latn-RS" altLang="en-US" sz="1800" dirty="0"/>
              <a:t>odredište </a:t>
            </a:r>
            <a:r>
              <a:rPr lang="sr-Latn-CS" altLang="en-US" sz="1800" dirty="0" smtClean="0"/>
              <a:t>heuristika iz uređene </a:t>
            </a:r>
            <a:r>
              <a:rPr lang="sr-Latn-RS" altLang="en-US" sz="1800" dirty="0" smtClean="0"/>
              <a:t>liste odredišta sa heuristikama</a:t>
            </a:r>
            <a:endParaRPr lang="sr-Latn-CS" altLang="en-US" sz="1800" dirty="0"/>
          </a:p>
          <a:p>
            <a:pPr lvl="2"/>
            <a:r>
              <a:rPr lang="sr-Latn-CS" altLang="en-US" sz="1500" dirty="0" smtClean="0"/>
              <a:t>Ako je odredište nije posećeno</a:t>
            </a:r>
          </a:p>
          <a:p>
            <a:pPr lvl="3"/>
            <a:r>
              <a:rPr lang="sr-Latn-CS" altLang="en-US" sz="1300" dirty="0" smtClean="0"/>
              <a:t>Postaviti prethodnika za odredište na čvor</a:t>
            </a:r>
          </a:p>
          <a:p>
            <a:pPr lvl="3"/>
            <a:r>
              <a:rPr lang="sr-Latn-CS" altLang="en-US" sz="1300" dirty="0" smtClean="0"/>
              <a:t>Ako je odredište jednako ciljnom čvoru postavi vrednost na pronađen i izaći iz petlje</a:t>
            </a:r>
            <a:r>
              <a:rPr lang="sr-Latn-CS" altLang="en-US" sz="1400" dirty="0"/>
              <a:t> </a:t>
            </a:r>
            <a:endParaRPr lang="sr-Latn-CS" altLang="en-US" sz="1400" dirty="0" smtClean="0"/>
          </a:p>
          <a:p>
            <a:pPr lvl="3"/>
            <a:r>
              <a:rPr lang="sr-Latn-CS" altLang="en-US" sz="1300" dirty="0"/>
              <a:t>Dodati odredište u posećene</a:t>
            </a:r>
          </a:p>
          <a:p>
            <a:pPr lvl="3"/>
            <a:r>
              <a:rPr lang="sr-Latn-CS" altLang="en-US" sz="1300" dirty="0"/>
              <a:t>Dodati </a:t>
            </a:r>
            <a:r>
              <a:rPr lang="sr-Latn-CS" altLang="en-US" sz="1300" dirty="0"/>
              <a:t>odredište u </a:t>
            </a:r>
            <a:r>
              <a:rPr lang="sr-Latn-CS" altLang="en-US" sz="1300" dirty="0" err="1" smtClean="0"/>
              <a:t>stek</a:t>
            </a:r>
            <a:endParaRPr lang="sr-Latn-CS" altLang="en-US" sz="1300" dirty="0"/>
          </a:p>
          <a:p>
            <a:r>
              <a:rPr lang="sr-Latn-CS" altLang="en-US" sz="2100" dirty="0" smtClean="0"/>
              <a:t>Ako je ciljni čvor pronađen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Dodati ciljni čvor u put</a:t>
            </a:r>
          </a:p>
          <a:p>
            <a:pPr lvl="1"/>
            <a:r>
              <a:rPr lang="sr-Latn-CS" altLang="en-US" sz="1800" dirty="0" smtClean="0"/>
              <a:t>Postaviti trenutni čvor na prethodnika ciljnog čvora</a:t>
            </a:r>
          </a:p>
          <a:p>
            <a:pPr lvl="1"/>
            <a:r>
              <a:rPr lang="sr-Latn-CS" altLang="en-US" sz="1800" dirty="0" smtClean="0"/>
              <a:t>Sve dok prethodnik postoji</a:t>
            </a:r>
          </a:p>
          <a:p>
            <a:pPr lvl="2"/>
            <a:r>
              <a:rPr lang="sr-Latn-CS" altLang="en-US" sz="1600" dirty="0"/>
              <a:t>Dodati ciljni čvor u </a:t>
            </a:r>
            <a:r>
              <a:rPr lang="sr-Latn-CS" altLang="en-US" sz="1600" dirty="0" smtClean="0"/>
              <a:t>put</a:t>
            </a:r>
          </a:p>
          <a:p>
            <a:pPr lvl="2"/>
            <a:r>
              <a:rPr lang="sr-Latn-CS" altLang="en-US" sz="1600" dirty="0"/>
              <a:t>Postaviti trenutni </a:t>
            </a:r>
            <a:r>
              <a:rPr lang="sr-Latn-CS" altLang="en-US" sz="1600" dirty="0" smtClean="0"/>
              <a:t>čvor </a:t>
            </a:r>
            <a:r>
              <a:rPr lang="sr-Latn-CS" altLang="en-US" sz="1600" dirty="0"/>
              <a:t>na prethodnika </a:t>
            </a:r>
            <a:r>
              <a:rPr lang="sr-Latn-CS" altLang="en-US" sz="1600" dirty="0" smtClean="0"/>
              <a:t>trenutnog čvora</a:t>
            </a:r>
          </a:p>
        </p:txBody>
      </p:sp>
      <p:sp>
        <p:nvSpPr>
          <p:cNvPr id="5" name="Left Arrow 4"/>
          <p:cNvSpPr/>
          <p:nvPr/>
        </p:nvSpPr>
        <p:spPr>
          <a:xfrm>
            <a:off x="4724400" y="2311231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181600" y="264795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4267200" y="2190750"/>
            <a:ext cx="228600" cy="465822"/>
          </a:xfrm>
          <a:prstGeom prst="rightBrace">
            <a:avLst>
              <a:gd name="adj1" fmla="val 325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/>
              <a:t>hill_climbing_search</a:t>
            </a:r>
            <a:r>
              <a:rPr lang="sr-Latn-CS" altLang="en-US" dirty="0"/>
              <a:t> </a:t>
            </a:r>
            <a:r>
              <a:rPr lang="en-US" altLang="en-US" dirty="0" smtClean="0"/>
              <a:t>(I)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altLang="en-US" dirty="0" smtClean="0"/>
              <a:t>Početak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priprema pomoćne parametre i strukture za pretragu </a:t>
            </a:r>
            <a:r>
              <a:rPr lang="sr-Latn-RS" altLang="en-US" dirty="0" err="1" smtClean="0"/>
              <a:t>grafa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LifoQueue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Funkcija </a:t>
            </a:r>
            <a:r>
              <a:rPr lang="sr-Latn-CS" altLang="en-US" dirty="0" err="1"/>
              <a:t>hill_climbing_search</a:t>
            </a:r>
            <a:r>
              <a:rPr lang="sr-Latn-CS" altLang="en-US" dirty="0"/>
              <a:t> </a:t>
            </a:r>
            <a:r>
              <a:rPr lang="en-US" altLang="en-US" dirty="0" smtClean="0"/>
              <a:t>(I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altLang="en-US" dirty="0" smtClean="0"/>
              <a:t>Glavna petlja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koja obrađuje čvorove korišćenjem reda</a:t>
            </a:r>
            <a:endParaRPr lang="en-US" altLang="en-US" dirty="0" smtClean="0"/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destinations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destinations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destinations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dest_heur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Funkcija </a:t>
            </a:r>
            <a:r>
              <a:rPr lang="sr-Latn-CS" altLang="en-US" dirty="0" err="1"/>
              <a:t>hill_climbing_search</a:t>
            </a:r>
            <a:r>
              <a:rPr lang="sr-Latn-CS" altLang="en-US" dirty="0"/>
              <a:t> </a:t>
            </a:r>
            <a:r>
              <a:rPr lang="en-US" altLang="en-US" dirty="0" smtClean="0"/>
              <a:t>(I</a:t>
            </a:r>
            <a:r>
              <a:rPr lang="sr-Latn-RS" altLang="en-US" dirty="0" smtClean="0"/>
              <a:t>II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altLang="en-US" dirty="0" smtClean="0"/>
              <a:t>Kraj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formira put od početnog do ciljnog čvora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/>
            </a:r>
            <a:br>
              <a:rPr lang="sr-Latn-CS" altLang="en-US" dirty="0" smtClean="0"/>
            </a:br>
            <a:r>
              <a:rPr lang="sr-Latn-CS" altLang="en-US" dirty="0" smtClean="0"/>
              <a:t>planinarenjem</a:t>
            </a:r>
            <a:r>
              <a:rPr lang="sr-Latn-RS" altLang="en-US" dirty="0" smtClean="0"/>
              <a:t> </a:t>
            </a:r>
            <a:r>
              <a:rPr lang="sr-Latn-CS" altLang="en-US" dirty="0" smtClean="0"/>
              <a:t>– </a:t>
            </a:r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r>
              <a:rPr lang="sr-Latn-CS" altLang="en-US" dirty="0" smtClean="0"/>
              <a:t> i poziva</a:t>
            </a:r>
            <a:endParaRPr lang="sr-Latn-C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endParaRPr lang="sr-Latn-C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graph_simple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500" dirty="0" smtClean="0"/>
              <a:t>Primer </a:t>
            </a:r>
            <a:r>
              <a:rPr lang="sr-Latn-RS" sz="2500" dirty="0"/>
              <a:t>poziva </a:t>
            </a:r>
            <a:r>
              <a:rPr lang="sr-Latn-RS" sz="2500" dirty="0" smtClean="0"/>
              <a:t>funkcije za pretragu planinarenjem</a:t>
            </a:r>
            <a:endParaRPr lang="sr-Latn-RS" sz="2500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hill_climbing_search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endParaRPr lang="sr-Latn-CS" altLang="en-US" dirty="0" smtClean="0"/>
          </a:p>
          <a:p>
            <a:pPr eaLnBrk="1" hangingPunct="1"/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5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6584" name="Line 50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60904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3646120"/>
              </p:ext>
            </p:extLst>
          </p:nvPr>
        </p:nvGraphicFramePr>
        <p:xfrm>
          <a:off x="3600450" y="1200150"/>
          <a:ext cx="4248150" cy="9144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graphicFrame>
        <p:nvGraphicFramePr>
          <p:cNvPr id="465993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9922352"/>
              </p:ext>
            </p:extLst>
          </p:nvPr>
        </p:nvGraphicFramePr>
        <p:xfrm>
          <a:off x="3600450" y="1200150"/>
          <a:ext cx="4248150" cy="12192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9" name="Oval 74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67620" name="Oval 75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7621" name="Oval 76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7622" name="Oval 77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7623" name="Oval 78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67624" name="Oval 79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67625" name="Oval 80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67626" name="Oval 81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7627" name="Oval 82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67628" name="Oval 83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7629" name="Line 84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0" name="Line 85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1" name="Line 86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2" name="Line 87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3" name="Line 88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4" name="Line 89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5" name="Line 90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6" name="Line 91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7" name="Line 92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8" name="Line 93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39" name="Line 94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640" name="Line 95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193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graphicFrame>
        <p:nvGraphicFramePr>
          <p:cNvPr id="467023" name="Group 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4019793"/>
              </p:ext>
            </p:extLst>
          </p:nvPr>
        </p:nvGraphicFramePr>
        <p:xfrm>
          <a:off x="3600450" y="1200150"/>
          <a:ext cx="4248150" cy="15240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49" name="Oval 80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68650" name="Oval 81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8651" name="Oval 82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8652" name="Oval 83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8653" name="Oval 84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68654" name="Oval 85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68655" name="Oval 86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68656" name="Oval 87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8657" name="Oval 88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68658" name="Oval 89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8659" name="Line 90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0" name="Line 91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1" name="Line 92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2" name="Line 93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3" name="Line 94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4" name="Line 95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5" name="Line 96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6" name="Line 97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7" name="Line 98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8" name="Line 99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69" name="Line 100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8670" name="Line 101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176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graphicFrame>
        <p:nvGraphicFramePr>
          <p:cNvPr id="470102" name="Group 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812535"/>
              </p:ext>
            </p:extLst>
          </p:nvPr>
        </p:nvGraphicFramePr>
        <p:xfrm>
          <a:off x="3600450" y="1200151"/>
          <a:ext cx="4248150" cy="2003873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9" name="Oval 87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69680" name="Oval 88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9681" name="Oval 89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9682" name="Oval 90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9683" name="Oval 91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69684" name="Oval 92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69685" name="Oval 93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69686" name="Oval 94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69687" name="Oval 95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69688" name="Oval 96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69689" name="Line 97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0" name="Line 98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1" name="Line 99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2" name="Line 100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3" name="Line 101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4" name="Line 102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5" name="Line 103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6" name="Line 104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7" name="Line 105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8" name="Line 106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699" name="Line 107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9700" name="Line 108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783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graphicFrame>
        <p:nvGraphicFramePr>
          <p:cNvPr id="468065" name="Group 9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134269"/>
              </p:ext>
            </p:extLst>
          </p:nvPr>
        </p:nvGraphicFramePr>
        <p:xfrm>
          <a:off x="3600450" y="1200150"/>
          <a:ext cx="4248150" cy="2499067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G 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I3 G4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09" name="Oval 98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70710" name="Oval 99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0711" name="Oval 100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0712" name="Oval 101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0713" name="Oval 102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70714" name="Oval 103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70715" name="Oval 104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70716" name="Oval 105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0717" name="Oval 106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70718" name="Oval 107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0719" name="Line 108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0" name="Line 109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1" name="Line 110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2" name="Line 111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3" name="Line 112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4" name="Line 113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5" name="Line 114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6" name="Line 115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7" name="Line 116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8" name="Line 117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29" name="Line 118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730" name="Line 119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45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/>
              <a:t>Traženje po </a:t>
            </a:r>
            <a:r>
              <a:rPr lang="sr-Latn-RS" altLang="en-US" dirty="0" smtClean="0"/>
              <a:t>širini i </a:t>
            </a:r>
            <a:r>
              <a:rPr lang="en-US" altLang="en-US" dirty="0" err="1" smtClean="0"/>
              <a:t>dubini</a:t>
            </a:r>
            <a:endParaRPr lang="sr-Latn-C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r-Latn-CS" altLang="en-US" dirty="0" smtClean="0"/>
              <a:t>Format </a:t>
            </a:r>
            <a:r>
              <a:rPr lang="sr-Latn-CS" altLang="en-US" dirty="0" err="1" smtClean="0"/>
              <a:t>grafa</a:t>
            </a:r>
            <a:endParaRPr lang="sr-Latn-CS" altLang="en-US" dirty="0" smtClean="0"/>
          </a:p>
          <a:p>
            <a:pPr lvl="1"/>
            <a:r>
              <a:rPr lang="sr-Latn-CS" altLang="en-US" dirty="0" smtClean="0"/>
              <a:t>{ </a:t>
            </a:r>
            <a:r>
              <a:rPr lang="en-US" altLang="en-US" dirty="0" err="1" smtClean="0"/>
              <a:t>nodeI</a:t>
            </a:r>
            <a:r>
              <a:rPr lang="sr-Latn-CS" altLang="en-US" dirty="0" smtClean="0"/>
              <a:t> </a:t>
            </a:r>
            <a:r>
              <a:rPr lang="sr-Latn-CS" altLang="en-US" dirty="0"/>
              <a:t>: </a:t>
            </a:r>
            <a:r>
              <a:rPr lang="sr-Latn-CS" altLang="en-US" dirty="0" smtClean="0"/>
              <a:t>[</a:t>
            </a:r>
            <a:r>
              <a:rPr lang="en-US" altLang="en-US" dirty="0" err="1" smtClean="0"/>
              <a:t>dest</a:t>
            </a:r>
            <a:r>
              <a:rPr lang="sr-Latn-CS" altLang="en-US" dirty="0" smtClean="0"/>
              <a:t>11</a:t>
            </a:r>
            <a:r>
              <a:rPr lang="en-US" altLang="en-US" dirty="0" smtClean="0"/>
              <a:t>,</a:t>
            </a:r>
            <a:r>
              <a:rPr lang="sr-Latn-CS" altLang="en-US" dirty="0" smtClean="0"/>
              <a:t> </a:t>
            </a:r>
            <a:r>
              <a:rPr lang="en-US" altLang="en-US" dirty="0" err="1" smtClean="0"/>
              <a:t>dest</a:t>
            </a:r>
            <a:r>
              <a:rPr lang="sr-Latn-CS" altLang="en-US" dirty="0" smtClean="0"/>
              <a:t>12</a:t>
            </a:r>
            <a:r>
              <a:rPr lang="en-US" altLang="en-US" dirty="0" smtClean="0"/>
              <a:t>, …</a:t>
            </a:r>
            <a:r>
              <a:rPr lang="sr-Latn-CS" altLang="en-US" dirty="0" smtClean="0"/>
              <a:t> ],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node</a:t>
            </a:r>
            <a:r>
              <a:rPr lang="sr-Latn-CS" altLang="en-US" dirty="0" smtClean="0"/>
              <a:t>2</a:t>
            </a:r>
            <a:r>
              <a:rPr lang="en-US" altLang="en-US" dirty="0" smtClean="0"/>
              <a:t> </a:t>
            </a:r>
            <a:r>
              <a:rPr lang="sr-Latn-CS" altLang="en-US" dirty="0"/>
              <a:t>: </a:t>
            </a:r>
            <a:r>
              <a:rPr lang="sr-Latn-CS" altLang="en-US" dirty="0" smtClean="0"/>
              <a:t>[</a:t>
            </a:r>
            <a:r>
              <a:rPr lang="en-US" altLang="en-US" dirty="0" err="1" smtClean="0"/>
              <a:t>dest</a:t>
            </a:r>
            <a:r>
              <a:rPr lang="sr-Latn-CS" altLang="en-US" dirty="0" smtClean="0"/>
              <a:t>21</a:t>
            </a:r>
            <a:r>
              <a:rPr lang="en-US" altLang="en-US" dirty="0" smtClean="0"/>
              <a:t>,</a:t>
            </a:r>
            <a:r>
              <a:rPr lang="sr-Latn-CS" altLang="en-US" dirty="0" smtClean="0"/>
              <a:t> </a:t>
            </a:r>
            <a:r>
              <a:rPr lang="en-US" altLang="en-US" dirty="0" err="1" smtClean="0"/>
              <a:t>dest</a:t>
            </a:r>
            <a:r>
              <a:rPr lang="sr-Latn-CS" altLang="en-US" dirty="0" smtClean="0"/>
              <a:t>22</a:t>
            </a:r>
            <a:r>
              <a:rPr lang="en-US" altLang="en-US" dirty="0" smtClean="0"/>
              <a:t> </a:t>
            </a:r>
            <a:r>
              <a:rPr lang="en-US" altLang="en-US" dirty="0"/>
              <a:t>, …</a:t>
            </a:r>
            <a:r>
              <a:rPr lang="sr-Latn-CS" altLang="en-US" dirty="0" smtClean="0"/>
              <a:t> ],</a:t>
            </a:r>
            <a:endParaRPr lang="en-US" altLang="en-US" dirty="0"/>
          </a:p>
          <a:p>
            <a:pPr lvl="1"/>
            <a:r>
              <a:rPr lang="en-US" altLang="en-US" dirty="0" smtClean="0"/>
              <a:t> …}</a:t>
            </a:r>
            <a:endParaRPr lang="sr-Latn-CS" altLang="en-US" dirty="0"/>
          </a:p>
          <a:p>
            <a:pPr eaLnBrk="1" hangingPunct="1"/>
            <a:r>
              <a:rPr lang="en-US" altLang="en-US" dirty="0" smtClean="0"/>
              <a:t>F</a:t>
            </a:r>
            <a:r>
              <a:rPr lang="sr-Latn-CS" altLang="en-US" dirty="0" err="1" smtClean="0"/>
              <a:t>unkcije</a:t>
            </a:r>
            <a:endParaRPr lang="sr-Latn-CS" altLang="en-US" dirty="0" smtClean="0"/>
          </a:p>
          <a:p>
            <a:pPr lvl="1"/>
            <a:r>
              <a:rPr lang="sr-Latn-CS" altLang="en-US" dirty="0" err="1"/>
              <a:t>breadth_first_search</a:t>
            </a:r>
            <a:r>
              <a:rPr lang="sr-Latn-CS" altLang="en-US" dirty="0"/>
              <a:t>(</a:t>
            </a:r>
            <a:r>
              <a:rPr lang="sr-Latn-CS" altLang="en-US" dirty="0" err="1"/>
              <a:t>graph</a:t>
            </a:r>
            <a:r>
              <a:rPr lang="sr-Latn-CS" altLang="en-US" dirty="0"/>
              <a:t>, </a:t>
            </a:r>
            <a:r>
              <a:rPr lang="sr-Latn-CS" altLang="en-US" dirty="0" smtClean="0"/>
              <a:t>start, </a:t>
            </a:r>
            <a:r>
              <a:rPr lang="sr-Latn-CS" altLang="en-US" dirty="0" err="1" smtClean="0"/>
              <a:t>end</a:t>
            </a:r>
            <a:r>
              <a:rPr lang="sr-Latn-CS" altLang="en-US" dirty="0" smtClean="0"/>
              <a:t>)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dep</a:t>
            </a:r>
            <a:r>
              <a:rPr lang="sr-Latn-CS" altLang="en-US" dirty="0" err="1" smtClean="0"/>
              <a:t>th_first_search</a:t>
            </a:r>
            <a:r>
              <a:rPr lang="sr-Latn-CS" altLang="en-US" dirty="0" smtClean="0"/>
              <a:t>(</a:t>
            </a:r>
            <a:r>
              <a:rPr lang="sr-Latn-CS" altLang="en-US" dirty="0" err="1" smtClean="0"/>
              <a:t>graph</a:t>
            </a:r>
            <a:r>
              <a:rPr lang="sr-Latn-CS" altLang="en-US" dirty="0"/>
              <a:t>, start, </a:t>
            </a:r>
            <a:r>
              <a:rPr lang="sr-Latn-CS" altLang="en-US" dirty="0" err="1"/>
              <a:t>end</a:t>
            </a:r>
            <a:r>
              <a:rPr lang="sr-Latn-CS" altLang="en-US" dirty="0" smtClean="0"/>
              <a:t>)</a:t>
            </a:r>
            <a:endParaRPr lang="sr-Latn-CS" altLang="en-US" dirty="0"/>
          </a:p>
        </p:txBody>
      </p:sp>
    </p:spTree>
    <p:extLst>
      <p:ext uri="{BB962C8B-B14F-4D97-AF65-F5344CB8AC3E}">
        <p14:creationId xmlns:p14="http://schemas.microsoft.com/office/powerpoint/2010/main" val="3203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graphicFrame>
        <p:nvGraphicFramePr>
          <p:cNvPr id="469106" name="Group 1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3959296"/>
              </p:ext>
            </p:extLst>
          </p:nvPr>
        </p:nvGraphicFramePr>
        <p:xfrm>
          <a:off x="3600450" y="1176948"/>
          <a:ext cx="4248150" cy="2995002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G 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I3 G4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E)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G E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D H E 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 </a:t>
                      </a:r>
                      <a:r>
                        <a:rPr kumimoji="0" lang="sr-Latn-R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9" name="Oval 115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71740" name="Oval 116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1741" name="Oval 117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1742" name="Oval 118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1743" name="Oval 119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71744" name="Oval 120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71745" name="Oval 121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71746" name="Oval 122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1747" name="Oval 123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71748" name="Oval 124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1749" name="Line 125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0" name="Line 126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1" name="Line 127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2" name="Line 128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3" name="Line 129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4" name="Line 130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5" name="Line 131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6" name="Line 132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7" name="Line 133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8" name="Line 134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59" name="Line 135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60" name="Line 136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84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planinarenja (ilustracija)</a:t>
            </a:r>
          </a:p>
        </p:txBody>
      </p:sp>
      <p:sp>
        <p:nvSpPr>
          <p:cNvPr id="79876" name="Oval 64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B</a:t>
            </a:r>
            <a:r>
              <a:rPr lang="en-US" altLang="en-US" sz="1800" dirty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79877" name="Oval 65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9878" name="Oval 66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9879" name="Oval 67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9880" name="Oval 68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79881" name="Oval 69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A</a:t>
            </a:r>
            <a:r>
              <a:rPr lang="en-US" altLang="en-US" sz="1800" dirty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79882" name="Oval 70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J</a:t>
            </a:r>
            <a:r>
              <a:rPr lang="en-US" altLang="en-US" sz="1800" dirty="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79883" name="Oval 71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I</a:t>
            </a:r>
            <a:r>
              <a:rPr lang="en-US" altLang="en-US" sz="1800" dirty="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79884" name="Oval 72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E</a:t>
            </a:r>
            <a:r>
              <a:rPr lang="en-US" altLang="en-US" sz="1800" dirty="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79885" name="Oval 73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79886" name="Line 74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87" name="Line 75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88" name="Line 76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89" name="Line 77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0" name="Line 78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1" name="Line 79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2" name="Line 80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3" name="Line 81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4" name="Line 82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5" name="Line 83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6" name="Line 84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7" name="Line 85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Rectangle 88"/>
          <p:cNvSpPr txBox="1">
            <a:spLocks noChangeArrowheads="1"/>
          </p:cNvSpPr>
          <p:nvPr/>
        </p:nvSpPr>
        <p:spPr>
          <a:xfrm>
            <a:off x="3654028" y="1200150"/>
            <a:ext cx="4346972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2400" dirty="0" smtClean="0"/>
              <a:t>Prethodnici</a:t>
            </a:r>
          </a:p>
          <a:p>
            <a:pPr lvl="1"/>
            <a:r>
              <a:rPr lang="en-US" sz="2000" dirty="0"/>
              <a:t>(A -) (B A) (C A) (D B) (E B) (H D) (G E) (I E) (J I</a:t>
            </a:r>
            <a:r>
              <a:rPr lang="en-US" sz="2000" dirty="0" smtClean="0"/>
              <a:t>)</a:t>
            </a:r>
            <a:endParaRPr lang="sr-Latn-RS" sz="2000" dirty="0" smtClean="0"/>
          </a:p>
          <a:p>
            <a:endParaRPr lang="en-US" altLang="en-US" sz="2400" dirty="0" smtClean="0"/>
          </a:p>
          <a:p>
            <a:r>
              <a:rPr lang="sr-Latn-CS" altLang="en-US" sz="2400" dirty="0" smtClean="0"/>
              <a:t>Put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sz="6000" b="1" dirty="0"/>
              <a:t>(A B E </a:t>
            </a:r>
            <a:r>
              <a:rPr lang="en-US" altLang="en-US" sz="6000" b="1" dirty="0"/>
              <a:t>I</a:t>
            </a:r>
            <a:r>
              <a:rPr lang="sr-Latn-CS" altLang="en-US" sz="6000" b="1" dirty="0"/>
              <a:t> J)</a:t>
            </a:r>
            <a:endParaRPr lang="sr-Latn-CS" altLang="en-US" sz="6000" b="1" dirty="0" smtClean="0"/>
          </a:p>
          <a:p>
            <a:pPr marL="0" indent="0">
              <a:buFont typeface="Wingdings 3"/>
              <a:buNone/>
            </a:pPr>
            <a:endParaRPr lang="sr-Latn-C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Prv</a:t>
            </a:r>
            <a:r>
              <a:rPr lang="en-US" altLang="en-US" smtClean="0"/>
              <a:t>o</a:t>
            </a:r>
            <a:r>
              <a:rPr lang="sr-Latn-CS" altLang="en-US" smtClean="0"/>
              <a:t> najbolji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Formirati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koji </a:t>
            </a:r>
            <a:r>
              <a:rPr lang="sr-Latn-CS" altLang="en-US" sz="2000" dirty="0"/>
              <a:t>inicijalno sadrži samo polazni čvor.</a:t>
            </a:r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Dok se </a:t>
            </a:r>
            <a:r>
              <a:rPr lang="sr-Latn-CS" altLang="en-US" sz="2000" b="1" dirty="0" err="1"/>
              <a:t>stek</a:t>
            </a:r>
            <a:r>
              <a:rPr lang="sr-Latn-CS" altLang="en-US" sz="2000" b="1" dirty="0"/>
              <a:t> </a:t>
            </a:r>
            <a:r>
              <a:rPr lang="sr-Latn-CS" altLang="en-US" sz="2000" dirty="0" smtClean="0"/>
              <a:t>ne </a:t>
            </a:r>
            <a:r>
              <a:rPr lang="sr-Latn-CS" altLang="en-US" sz="2000" dirty="0"/>
              <a:t>isprazni ili se ne dođe do ciljnog čvora, proveriti da li je prvi element </a:t>
            </a:r>
            <a:r>
              <a:rPr lang="sr-Latn-CS" altLang="en-US" sz="2000" dirty="0" smtClean="0"/>
              <a:t>ciljni </a:t>
            </a:r>
            <a:r>
              <a:rPr lang="sr-Latn-CS" altLang="en-US" sz="2000" dirty="0"/>
              <a:t>čvor</a:t>
            </a:r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je prvi element </a:t>
            </a:r>
            <a:r>
              <a:rPr lang="sr-Latn-CS" altLang="en-US" sz="1600" dirty="0" smtClean="0"/>
              <a:t>ciljni </a:t>
            </a:r>
            <a:r>
              <a:rPr lang="sr-Latn-CS" altLang="en-US" sz="1600" dirty="0"/>
              <a:t>čvor, put je pronađen.</a:t>
            </a:r>
          </a:p>
          <a:p>
            <a:pPr marL="742950" lvl="1" indent="-400050">
              <a:lnSpc>
                <a:spcPct val="80000"/>
              </a:lnSpc>
            </a:pPr>
            <a:r>
              <a:rPr lang="sr-Latn-CS" altLang="en-US" sz="1600" dirty="0"/>
              <a:t>Ako prvi element </a:t>
            </a:r>
            <a:r>
              <a:rPr lang="sr-Latn-CS" altLang="en-US" sz="1600" dirty="0" smtClean="0"/>
              <a:t>nije </a:t>
            </a:r>
            <a:r>
              <a:rPr lang="sr-Latn-CS" altLang="en-US" sz="1600" dirty="0"/>
              <a:t>ciljni čvor,</a:t>
            </a:r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/>
              <a:t>Ukloniti ga </a:t>
            </a:r>
            <a:r>
              <a:rPr lang="sr-Latn-CS" altLang="en-US" sz="1400" dirty="0" smtClean="0"/>
              <a:t>sa </a:t>
            </a:r>
            <a:r>
              <a:rPr lang="sr-Latn-CS" altLang="en-US" sz="1800" b="1" dirty="0" smtClean="0"/>
              <a:t>steka</a:t>
            </a:r>
            <a:r>
              <a:rPr lang="sr-Latn-CS" altLang="en-US" sz="1400" b="1" dirty="0" smtClean="0"/>
              <a:t> </a:t>
            </a:r>
            <a:endParaRPr lang="sr-Latn-CS" altLang="en-US" sz="1400" dirty="0"/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400" dirty="0" smtClean="0"/>
              <a:t>Sledbenike </a:t>
            </a:r>
            <a:r>
              <a:rPr lang="sr-Latn-CS" altLang="en-US" sz="1400" dirty="0"/>
              <a:t>dodati </a:t>
            </a:r>
            <a:r>
              <a:rPr lang="sr-Latn-CS" altLang="en-US" sz="1400" dirty="0" smtClean="0"/>
              <a:t>u </a:t>
            </a:r>
            <a:r>
              <a:rPr lang="sr-Latn-CS" altLang="en-US" sz="1800" b="1" dirty="0" err="1" smtClean="0"/>
              <a:t>stek</a:t>
            </a:r>
            <a:endParaRPr lang="sr-Latn-CS" altLang="en-US" sz="1400" dirty="0" smtClean="0"/>
          </a:p>
          <a:p>
            <a:pPr marL="1017270" lvl="2" indent="-400050">
              <a:lnSpc>
                <a:spcPct val="80000"/>
              </a:lnSpc>
            </a:pPr>
            <a:r>
              <a:rPr lang="sr-Latn-CS" altLang="en-US" sz="1600" b="1" dirty="0" smtClean="0"/>
              <a:t>Celokupni </a:t>
            </a:r>
            <a:r>
              <a:rPr lang="sr-Latn-CS" altLang="en-US" sz="1600" b="1" dirty="0" err="1" smtClean="0"/>
              <a:t>stek</a:t>
            </a:r>
            <a:r>
              <a:rPr lang="sr-Latn-CS" altLang="en-US" sz="1600" b="1" dirty="0" smtClean="0"/>
              <a:t> sortirati </a:t>
            </a:r>
            <a:r>
              <a:rPr lang="sr-Latn-CS" altLang="en-US" sz="1400" dirty="0"/>
              <a:t>po rastućim vrednostima heurističkih funkcija </a:t>
            </a:r>
            <a:r>
              <a:rPr lang="sr-Latn-CS" altLang="en-US" sz="1400" dirty="0" smtClean="0"/>
              <a:t>čvorova </a:t>
            </a:r>
            <a:r>
              <a:rPr lang="sr-Latn-CS" altLang="en-US" sz="1400" dirty="0"/>
              <a:t>(rastojanje od ciljnog čvora</a:t>
            </a:r>
            <a:r>
              <a:rPr lang="sr-Latn-CS" altLang="en-US" sz="1400" dirty="0" smtClean="0"/>
              <a:t>)</a:t>
            </a:r>
            <a:endParaRPr lang="sr-Latn-CS" altLang="en-US" sz="1400" dirty="0"/>
          </a:p>
          <a:p>
            <a:pPr marL="457200" indent="-457200">
              <a:lnSpc>
                <a:spcPct val="80000"/>
              </a:lnSpc>
            </a:pPr>
            <a:r>
              <a:rPr lang="sr-Latn-CS" altLang="en-US" sz="2000" dirty="0"/>
              <a:t>Ako je pronađen ciljni čvor, pretraga je uspešno završena, u suprotnom pretraga je neuspešna</a:t>
            </a:r>
            <a:r>
              <a:rPr lang="sr-Latn-CS" altLang="en-US" sz="2000" dirty="0" smtClean="0"/>
              <a:t>.</a:t>
            </a:r>
            <a:endParaRPr lang="sr-Latn-C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0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>prvo-najbolji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2100" dirty="0" smtClean="0"/>
              <a:t>Funkcija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 sz="2100" dirty="0" smtClean="0"/>
              <a:t>izdvaja listu čvorova koji čine put od polaznog do ciljnog čvora.</a:t>
            </a:r>
          </a:p>
          <a:p>
            <a:pPr lvl="1"/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sz="2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2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en-US" sz="1800" dirty="0" smtClean="0"/>
          </a:p>
          <a:p>
            <a:pPr eaLnBrk="1" hangingPunct="1"/>
            <a:r>
              <a:rPr lang="sr-Latn-CS" altLang="en-US" sz="2100" dirty="0" smtClean="0"/>
              <a:t>Ulazni </a:t>
            </a:r>
            <a:r>
              <a:rPr lang="sr-Latn-CS" altLang="en-US" sz="2100" dirty="0"/>
              <a:t>parametri:</a:t>
            </a:r>
          </a:p>
          <a:p>
            <a:pPr lvl="1" eaLnBrk="1" hangingPunct="1"/>
            <a:r>
              <a:rPr lang="sr-Latn-CS" altLang="en-US" sz="1800" dirty="0" smtClean="0"/>
              <a:t>Graf</a:t>
            </a:r>
          </a:p>
          <a:p>
            <a:pPr lvl="1" eaLnBrk="1" hangingPunct="1"/>
            <a:r>
              <a:rPr lang="sr-Latn-CS" altLang="en-US" sz="1800" dirty="0" smtClean="0"/>
              <a:t>Polazni čvor</a:t>
            </a:r>
            <a:endParaRPr lang="sr-Latn-CS" altLang="en-US" sz="1800" dirty="0"/>
          </a:p>
          <a:p>
            <a:pPr lvl="1" eaLnBrk="1" hangingPunct="1"/>
            <a:r>
              <a:rPr lang="sr-Latn-CS" altLang="en-US" sz="1800" dirty="0"/>
              <a:t>Ciljni </a:t>
            </a:r>
            <a:r>
              <a:rPr lang="sr-Latn-CS" altLang="en-US" sz="1800" dirty="0" smtClean="0"/>
              <a:t>čvor</a:t>
            </a:r>
            <a:endParaRPr lang="sr-Latn-C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4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>prvo-najbolji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CS" altLang="en-US" sz="2100" dirty="0" smtClean="0"/>
              <a:t>Pomoćne strukture i promenljive koje koristi funkcija 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Red sa prioritetom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 sa heuristikama </a:t>
            </a:r>
            <a:r>
              <a:rPr lang="sr-Latn-CS" altLang="en-US" sz="1800" dirty="0" smtClean="0"/>
              <a:t>koje treba posetiti</a:t>
            </a:r>
          </a:p>
          <a:p>
            <a:pPr lvl="2"/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posećenih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parova </a:t>
            </a:r>
            <a:r>
              <a:rPr lang="sr-Latn-CS" altLang="en-US" sz="1800" dirty="0"/>
              <a:t>čvorova (oznaka</a:t>
            </a:r>
            <a:r>
              <a:rPr lang="sr-Latn-CS" altLang="en-US" sz="1800" dirty="0" smtClean="0"/>
              <a:t>) oblika (čvor prethodnik) </a:t>
            </a:r>
            <a:endParaRPr lang="sr-Latn-CS" altLang="en-US" sz="1800" dirty="0"/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/>
              <a:t>Niz </a:t>
            </a:r>
            <a:r>
              <a:rPr lang="sr-Latn-CS" altLang="en-US" sz="1800" dirty="0" smtClean="0"/>
              <a:t>čvorova </a:t>
            </a:r>
            <a:r>
              <a:rPr lang="sr-Latn-CS" altLang="en-US" sz="1800" dirty="0"/>
              <a:t>(oznaka) </a:t>
            </a:r>
            <a:r>
              <a:rPr lang="sr-Latn-CS" altLang="en-US" sz="1800" dirty="0" smtClean="0"/>
              <a:t>na putu od polaznog do ciljnog čvora</a:t>
            </a:r>
            <a:endParaRPr lang="sr-Latn-CS" altLang="en-US" sz="1800" dirty="0"/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ath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 smtClean="0"/>
              <a:t>Logička promenljiva koja ukazuje da je pronađen ciljni čvor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Traženje prvo-najbolji</a:t>
            </a:r>
            <a:r>
              <a:rPr lang="sr-Latn-RS" altLang="en-US" dirty="0" smtClean="0"/>
              <a:t> – Algoritam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62500" lnSpcReduction="20000"/>
          </a:bodyPr>
          <a:lstStyle/>
          <a:p>
            <a:r>
              <a:rPr lang="sr-Latn-CS" altLang="en-US" sz="2100" dirty="0" smtClean="0"/>
              <a:t>Dodati polazni čvor sa heuristikom </a:t>
            </a:r>
            <a:r>
              <a:rPr lang="sr-Latn-CS" altLang="en-US" sz="2100" dirty="0" smtClean="0"/>
              <a:t>u red sa prioritetom</a:t>
            </a:r>
          </a:p>
          <a:p>
            <a:r>
              <a:rPr lang="sr-Latn-CS" altLang="en-US" sz="2100" dirty="0" smtClean="0"/>
              <a:t>Dodati </a:t>
            </a:r>
            <a:r>
              <a:rPr lang="sr-Latn-CS" altLang="en-US" sz="2100" dirty="0"/>
              <a:t>polazni čvor u </a:t>
            </a:r>
            <a:r>
              <a:rPr lang="sr-Latn-CS" altLang="en-US" sz="2100" dirty="0" smtClean="0"/>
              <a:t>posećene</a:t>
            </a:r>
          </a:p>
          <a:p>
            <a:r>
              <a:rPr lang="sr-Latn-CS" altLang="en-US" sz="2100" dirty="0" smtClean="0"/>
              <a:t>Dodati da polazni </a:t>
            </a:r>
            <a:r>
              <a:rPr lang="sr-Latn-CS" altLang="en-US" sz="2100" dirty="0"/>
              <a:t>čvor </a:t>
            </a:r>
            <a:r>
              <a:rPr lang="sr-Latn-CS" altLang="en-US" sz="2100" dirty="0" smtClean="0"/>
              <a:t>nema prethodnika</a:t>
            </a:r>
          </a:p>
          <a:p>
            <a:r>
              <a:rPr lang="sr-Latn-CS" altLang="en-US" sz="2100" dirty="0" smtClean="0"/>
              <a:t>Sve dok ciljni čvor nije pronađen i </a:t>
            </a:r>
            <a:r>
              <a:rPr lang="sr-Latn-CS" altLang="en-US" sz="2100" dirty="0"/>
              <a:t>red sa prioritetom </a:t>
            </a:r>
            <a:r>
              <a:rPr lang="sr-Latn-CS" altLang="en-US" sz="2100" dirty="0" smtClean="0"/>
              <a:t>nije prazan</a:t>
            </a:r>
          </a:p>
          <a:p>
            <a:pPr lvl="1"/>
            <a:r>
              <a:rPr lang="sr-Latn-CS" altLang="en-US" sz="1800" dirty="0" smtClean="0"/>
              <a:t>Pročitati </a:t>
            </a:r>
            <a:r>
              <a:rPr lang="sr-Latn-CS" altLang="en-US" sz="1800" dirty="0"/>
              <a:t>čvor </a:t>
            </a:r>
            <a:r>
              <a:rPr lang="sr-Latn-CS" altLang="en-US" sz="1800" dirty="0" smtClean="0"/>
              <a:t>sa </a:t>
            </a:r>
            <a:r>
              <a:rPr lang="sr-Latn-CS" altLang="en-US" sz="1800" dirty="0"/>
              <a:t>heuristikom iz </a:t>
            </a:r>
            <a:r>
              <a:rPr lang="sr-Latn-CS" altLang="en-US" sz="1800" dirty="0" smtClean="0"/>
              <a:t>reda </a:t>
            </a:r>
            <a:r>
              <a:rPr lang="sr-Latn-CS" altLang="en-US" sz="1800" dirty="0"/>
              <a:t>sa prioritetom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Obraditi čvor</a:t>
            </a:r>
          </a:p>
          <a:p>
            <a:pPr lvl="1"/>
            <a:r>
              <a:rPr lang="sr-Latn-CS" altLang="en-US" sz="1800" dirty="0"/>
              <a:t>Za </a:t>
            </a:r>
            <a:r>
              <a:rPr lang="sr-Latn-CS" altLang="en-US" sz="1800" dirty="0" smtClean="0"/>
              <a:t>svaki odredišni čvor </a:t>
            </a:r>
            <a:r>
              <a:rPr lang="sr-Latn-CS" altLang="en-US" sz="1800" dirty="0"/>
              <a:t>do </a:t>
            </a:r>
            <a:r>
              <a:rPr lang="sr-Latn-CS" altLang="en-US" sz="1800" dirty="0" smtClean="0"/>
              <a:t>kog </a:t>
            </a:r>
            <a:r>
              <a:rPr lang="sr-Latn-CS" altLang="en-US" sz="1800" dirty="0"/>
              <a:t>postoji poteg od </a:t>
            </a:r>
            <a:r>
              <a:rPr lang="sr-Latn-CS" altLang="en-US" sz="1800" dirty="0" smtClean="0"/>
              <a:t>čvora</a:t>
            </a:r>
            <a:endParaRPr lang="en-US" altLang="en-US" sz="1800" dirty="0" smtClean="0"/>
          </a:p>
          <a:p>
            <a:pPr lvl="2"/>
            <a:r>
              <a:rPr lang="sr-Latn-CS" altLang="en-US" sz="1500" dirty="0" smtClean="0"/>
              <a:t>Ako je odredište nije posećeno</a:t>
            </a:r>
          </a:p>
          <a:p>
            <a:pPr lvl="3"/>
            <a:r>
              <a:rPr lang="sr-Latn-CS" altLang="en-US" sz="1300" dirty="0" smtClean="0"/>
              <a:t>Postaviti prethodnika za odredište na čvor</a:t>
            </a:r>
          </a:p>
          <a:p>
            <a:pPr lvl="3"/>
            <a:r>
              <a:rPr lang="sr-Latn-CS" altLang="en-US" sz="1300" dirty="0" smtClean="0"/>
              <a:t>Ako je odredište jednako ciljnom čvoru postavi vrednost na pronađen i izaći iz petlje</a:t>
            </a:r>
            <a:r>
              <a:rPr lang="sr-Latn-CS" altLang="en-US" sz="1400" dirty="0"/>
              <a:t> </a:t>
            </a:r>
            <a:endParaRPr lang="sr-Latn-CS" altLang="en-US" sz="1400" dirty="0" smtClean="0"/>
          </a:p>
          <a:p>
            <a:pPr lvl="3"/>
            <a:r>
              <a:rPr lang="sr-Latn-CS" altLang="en-US" sz="1300" dirty="0"/>
              <a:t>Dodati odredište u posećene</a:t>
            </a:r>
          </a:p>
          <a:p>
            <a:pPr lvl="3"/>
            <a:r>
              <a:rPr lang="sr-Latn-CS" altLang="en-US" sz="1300" dirty="0"/>
              <a:t>Dodati </a:t>
            </a:r>
            <a:r>
              <a:rPr lang="sr-Latn-CS" altLang="en-US" sz="1300" dirty="0"/>
              <a:t>odredište </a:t>
            </a:r>
            <a:r>
              <a:rPr lang="sr-Latn-CS" altLang="en-US" sz="1300" dirty="0" smtClean="0"/>
              <a:t>sa </a:t>
            </a:r>
            <a:r>
              <a:rPr lang="sr-Latn-CS" altLang="en-US" sz="1300" dirty="0"/>
              <a:t>heuristikom u red sa prioritetom</a:t>
            </a:r>
          </a:p>
          <a:p>
            <a:r>
              <a:rPr lang="sr-Latn-CS" altLang="en-US" sz="2100" dirty="0" smtClean="0"/>
              <a:t>Ako je ciljni čvor pronađen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Dodati ciljni čvor u put</a:t>
            </a:r>
          </a:p>
          <a:p>
            <a:pPr lvl="1"/>
            <a:r>
              <a:rPr lang="sr-Latn-CS" altLang="en-US" sz="1800" dirty="0" smtClean="0"/>
              <a:t>Postaviti trenutni čvor na prethodnika ciljnog čvora</a:t>
            </a:r>
          </a:p>
          <a:p>
            <a:pPr lvl="1"/>
            <a:r>
              <a:rPr lang="sr-Latn-CS" altLang="en-US" sz="1800" dirty="0" smtClean="0"/>
              <a:t>Sve dok prethodnik postoji</a:t>
            </a:r>
          </a:p>
          <a:p>
            <a:pPr lvl="2"/>
            <a:r>
              <a:rPr lang="sr-Latn-CS" altLang="en-US" sz="1600" dirty="0"/>
              <a:t>Dodati ciljni čvor u </a:t>
            </a:r>
            <a:r>
              <a:rPr lang="sr-Latn-CS" altLang="en-US" sz="1600" dirty="0" smtClean="0"/>
              <a:t>put</a:t>
            </a:r>
          </a:p>
          <a:p>
            <a:pPr lvl="2"/>
            <a:r>
              <a:rPr lang="sr-Latn-CS" altLang="en-US" sz="1600" dirty="0"/>
              <a:t>Postaviti trenutni </a:t>
            </a:r>
            <a:r>
              <a:rPr lang="sr-Latn-CS" altLang="en-US" sz="1600" dirty="0" smtClean="0"/>
              <a:t>čvor </a:t>
            </a:r>
            <a:r>
              <a:rPr lang="sr-Latn-CS" altLang="en-US" sz="1600" dirty="0"/>
              <a:t>na prethodnika </a:t>
            </a:r>
            <a:r>
              <a:rPr lang="sr-Latn-CS" altLang="en-US" sz="1600" dirty="0" smtClean="0"/>
              <a:t>trenutnog čvora</a:t>
            </a:r>
          </a:p>
        </p:txBody>
      </p:sp>
      <p:sp>
        <p:nvSpPr>
          <p:cNvPr id="5" name="Left Arrow 4"/>
          <p:cNvSpPr/>
          <p:nvPr/>
        </p:nvSpPr>
        <p:spPr>
          <a:xfrm>
            <a:off x="5257800" y="165735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724400" y="91440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114800" y="1862119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62400" y="3028950"/>
            <a:ext cx="609600" cy="224860"/>
          </a:xfrm>
          <a:prstGeom prst="leftArrow">
            <a:avLst>
              <a:gd name="adj1" fmla="val 50000"/>
              <a:gd name="adj2" fmla="val 107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Funkcija </a:t>
            </a:r>
            <a:r>
              <a:rPr lang="sr-Latn-CS" altLang="en-US" dirty="0" err="1"/>
              <a:t>best_first_search</a:t>
            </a:r>
            <a:r>
              <a:rPr lang="sr-Latn-CS" altLang="en-US" dirty="0"/>
              <a:t> </a:t>
            </a:r>
            <a:r>
              <a:rPr lang="en-US" altLang="en-US" dirty="0" smtClean="0"/>
              <a:t>(I)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altLang="en-US" dirty="0" smtClean="0"/>
              <a:t>Početak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priprema pomoćne parametre i strukture za pretragu </a:t>
            </a:r>
            <a:r>
              <a:rPr lang="sr-Latn-RS" altLang="en-US" dirty="0" err="1" smtClean="0"/>
              <a:t>grafa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PriorityQueue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Funkcija </a:t>
            </a:r>
            <a:r>
              <a:rPr lang="sr-Latn-CS" altLang="en-US" dirty="0" err="1"/>
              <a:t>best_first_search</a:t>
            </a:r>
            <a:r>
              <a:rPr lang="sr-Latn-CS" altLang="en-US" dirty="0"/>
              <a:t> </a:t>
            </a:r>
            <a:r>
              <a:rPr lang="en-US" altLang="en-US" dirty="0" smtClean="0"/>
              <a:t>(I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altLang="en-US" dirty="0" smtClean="0"/>
              <a:t>Glavna petlja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koja obrađuje čvorove korišćenjem reda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Funkcija </a:t>
            </a:r>
            <a:r>
              <a:rPr lang="sr-Latn-CS" altLang="en-US" dirty="0" err="1"/>
              <a:t>best_first_search</a:t>
            </a:r>
            <a:r>
              <a:rPr lang="sr-Latn-CS" altLang="en-US" dirty="0"/>
              <a:t> </a:t>
            </a:r>
            <a:r>
              <a:rPr lang="en-US" altLang="en-US" dirty="0" smtClean="0"/>
              <a:t>(I</a:t>
            </a:r>
            <a:r>
              <a:rPr lang="sr-Latn-RS" altLang="en-US" dirty="0" smtClean="0"/>
              <a:t>II</a:t>
            </a:r>
            <a:r>
              <a:rPr lang="en-US" altLang="en-US" dirty="0" smtClean="0"/>
              <a:t>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altLang="en-US" dirty="0" smtClean="0"/>
              <a:t>Kraj funkcije 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formira put od početnog do ciljnog čvora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found_dest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altLang="en-US" dirty="0"/>
              <a:t>Traženje </a:t>
            </a:r>
            <a:r>
              <a:rPr lang="sr-Latn-CS" altLang="en-US" dirty="0" smtClean="0"/>
              <a:t/>
            </a:r>
            <a:br>
              <a:rPr lang="sr-Latn-CS" altLang="en-US" dirty="0" smtClean="0"/>
            </a:br>
            <a:r>
              <a:rPr lang="sr-Latn-CS" altLang="en-US" dirty="0" smtClean="0"/>
              <a:t>prvo-najbolji</a:t>
            </a:r>
            <a:r>
              <a:rPr lang="sr-Latn-RS" altLang="en-US" dirty="0" smtClean="0"/>
              <a:t> </a:t>
            </a:r>
            <a:r>
              <a:rPr lang="sr-Latn-CS" altLang="en-US" dirty="0" smtClean="0"/>
              <a:t>– </a:t>
            </a:r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r>
              <a:rPr lang="sr-Latn-CS" altLang="en-US" dirty="0" smtClean="0"/>
              <a:t> i poziva</a:t>
            </a:r>
            <a:endParaRPr lang="sr-Latn-C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/>
            <a:r>
              <a:rPr lang="sr-Latn-CS" altLang="en-US" dirty="0" smtClean="0"/>
              <a:t>Primer </a:t>
            </a:r>
            <a:r>
              <a:rPr lang="sr-Latn-CS" altLang="en-US" dirty="0" err="1" smtClean="0"/>
              <a:t>grafa</a:t>
            </a:r>
            <a:endParaRPr lang="sr-Latn-C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graph_simple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500" dirty="0" smtClean="0"/>
              <a:t>Primer </a:t>
            </a:r>
            <a:r>
              <a:rPr lang="sr-Latn-RS" sz="2500" dirty="0"/>
              <a:t>poziva </a:t>
            </a:r>
            <a:r>
              <a:rPr lang="sr-Latn-RS" sz="2500" dirty="0" smtClean="0"/>
              <a:t>funkcije za pretragu prvo-najbolji</a:t>
            </a:r>
            <a:endParaRPr lang="sr-Latn-RS" sz="2500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best_first_search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endParaRPr lang="sr-Latn-CS" altLang="en-US" dirty="0" smtClean="0"/>
          </a:p>
          <a:p>
            <a:pPr eaLnBrk="1" hangingPunct="1"/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/>
              <a:t>širini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sz="2100" dirty="0"/>
              <a:t>Funkcija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sr-Latn-RS" sz="2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 sz="2100" dirty="0" smtClean="0"/>
              <a:t>izdvaja </a:t>
            </a:r>
            <a:r>
              <a:rPr lang="sr-Latn-CS" altLang="en-US" sz="2100" dirty="0"/>
              <a:t>listu čvorova koji čine put od polaznog do ciljnog čvora.</a:t>
            </a:r>
          </a:p>
          <a:p>
            <a:pPr lvl="1"/>
            <a:r>
              <a:rPr lang="en-US" sz="2100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sr-Latn-CS" altLang="en-US" sz="2100" dirty="0" smtClean="0"/>
              <a:t>Ulazni </a:t>
            </a:r>
            <a:r>
              <a:rPr lang="sr-Latn-CS" altLang="en-US" sz="2100" dirty="0"/>
              <a:t>parametri:</a:t>
            </a:r>
          </a:p>
          <a:p>
            <a:pPr lvl="1" eaLnBrk="1" hangingPunct="1"/>
            <a:r>
              <a:rPr lang="sr-Latn-CS" altLang="en-US" sz="1800" dirty="0" smtClean="0"/>
              <a:t>Graf</a:t>
            </a:r>
          </a:p>
          <a:p>
            <a:pPr lvl="1" eaLnBrk="1" hangingPunct="1"/>
            <a:r>
              <a:rPr lang="sr-Latn-CS" altLang="en-US" sz="1800" dirty="0" smtClean="0"/>
              <a:t>Polazni čvor</a:t>
            </a:r>
            <a:endParaRPr lang="sr-Latn-CS" altLang="en-US" sz="1800" dirty="0"/>
          </a:p>
          <a:p>
            <a:pPr lvl="1" eaLnBrk="1" hangingPunct="1"/>
            <a:r>
              <a:rPr lang="sr-Latn-CS" altLang="en-US" sz="1800" dirty="0"/>
              <a:t>Ciljni </a:t>
            </a:r>
            <a:r>
              <a:rPr lang="sr-Latn-CS" altLang="en-US" sz="1800" dirty="0" smtClean="0"/>
              <a:t>čvor</a:t>
            </a:r>
            <a:endParaRPr lang="sr-Latn-C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73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81389" name="Group 10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4771256"/>
              </p:ext>
            </p:extLst>
          </p:nvPr>
        </p:nvGraphicFramePr>
        <p:xfrm>
          <a:off x="3600450" y="1200150"/>
          <a:ext cx="4248150" cy="9144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96721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167309"/>
              </p:ext>
            </p:extLst>
          </p:nvPr>
        </p:nvGraphicFramePr>
        <p:xfrm>
          <a:off x="3600450" y="1200150"/>
          <a:ext cx="4248150" cy="12192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97745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0517779"/>
              </p:ext>
            </p:extLst>
          </p:nvPr>
        </p:nvGraphicFramePr>
        <p:xfrm>
          <a:off x="3600450" y="1200150"/>
          <a:ext cx="4248150" cy="171450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98769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3569519"/>
              </p:ext>
            </p:extLst>
          </p:nvPr>
        </p:nvGraphicFramePr>
        <p:xfrm>
          <a:off x="3600450" y="1200151"/>
          <a:ext cx="4248150" cy="2209640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499793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8970961"/>
              </p:ext>
            </p:extLst>
          </p:nvPr>
        </p:nvGraphicFramePr>
        <p:xfrm>
          <a:off x="3600450" y="1200150"/>
          <a:ext cx="4248150" cy="2918186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 G4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 G4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 C7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</a:t>
                      </a:r>
                      <a:r>
                        <a:rPr kumimoji="0" lang="sr-Latn-R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2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rgbClr val="FF00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C</a:t>
            </a: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A</a:t>
            </a: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aphicFrame>
        <p:nvGraphicFramePr>
          <p:cNvPr id="500761" name="Group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0525531"/>
              </p:ext>
            </p:extLst>
          </p:nvPr>
        </p:nvGraphicFramePr>
        <p:xfrm>
          <a:off x="3600450" y="1047750"/>
          <a:ext cx="4248150" cy="3627356"/>
        </p:xfrm>
        <a:graphic>
          <a:graphicData uri="http://schemas.openxmlformats.org/drawingml/2006/table">
            <a:tbl>
              <a:tblPr/>
              <a:tblGrid>
                <a:gridCol w="431006"/>
                <a:gridCol w="972741"/>
                <a:gridCol w="864394"/>
                <a:gridCol w="884634"/>
                <a:gridCol w="1095375"/>
              </a:tblGrid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d.r</a:t>
                      </a:r>
                      <a:r>
                        <a:rPr kumimoji="0" lang="sr-Latn-C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za obradu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potomci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obrađeni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prethodnik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-)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A) (C A)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 B) (E B)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 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(H D)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 G4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 G4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 C7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 </a:t>
                      </a:r>
                      <a:r>
                        <a:rPr kumimoji="0" lang="sr-Latn-R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(G C)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J0 G4 E8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A9 B6 D4 H4 C7 F3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r-Latn-C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(J F)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50"/>
              <a:t>Algoritam prvo najbolji (ilustracija)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1902619" y="193000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B</a:t>
            </a: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015854" y="268009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F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1665685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D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1656160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H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2821781" y="192405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C</a:t>
            </a:r>
            <a:r>
              <a:rPr lang="en-US" altLang="en-US" sz="1800" dirty="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89585" y="1275160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rgbClr val="003399"/>
                </a:solidFill>
              </a:rPr>
              <a:t>A</a:t>
            </a:r>
            <a:r>
              <a:rPr lang="en-US" altLang="en-US" sz="1800" dirty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2389585" y="4108847"/>
            <a:ext cx="400050" cy="400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J</a:t>
            </a:r>
            <a:r>
              <a:rPr lang="en-US" altLang="en-US" sz="180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2119313" y="3489722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I</a:t>
            </a: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119313" y="2686050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E</a:t>
            </a: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2583656" y="3112294"/>
            <a:ext cx="400050" cy="400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>
                <a:solidFill>
                  <a:srgbClr val="003399"/>
                </a:solidFill>
              </a:rPr>
              <a:t>G</a:t>
            </a:r>
            <a:r>
              <a:rPr lang="en-US" altLang="en-US" sz="180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2172891" y="1600200"/>
            <a:ext cx="27027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2713435" y="3057526"/>
            <a:ext cx="485775" cy="107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2713435" y="1600200"/>
            <a:ext cx="215503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2605088" y="3489722"/>
            <a:ext cx="1619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2821781" y="2301479"/>
            <a:ext cx="161925" cy="810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2195513" y="2308622"/>
            <a:ext cx="85725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>
            <a:off x="1902619" y="2308622"/>
            <a:ext cx="130969" cy="371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>
            <a:off x="2389585" y="3868342"/>
            <a:ext cx="107156" cy="2690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2334816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1849041" y="3057526"/>
            <a:ext cx="0" cy="432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>
            <a:off x="3090863" y="2301479"/>
            <a:ext cx="108347" cy="3786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2519363" y="2950369"/>
            <a:ext cx="161925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Rectangle 88"/>
          <p:cNvSpPr txBox="1">
            <a:spLocks noChangeArrowheads="1"/>
          </p:cNvSpPr>
          <p:nvPr/>
        </p:nvSpPr>
        <p:spPr>
          <a:xfrm>
            <a:off x="3654028" y="1200150"/>
            <a:ext cx="4346972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sz="2400" dirty="0" smtClean="0"/>
              <a:t>Prethodnici</a:t>
            </a:r>
          </a:p>
          <a:p>
            <a:pPr lvl="1"/>
            <a:r>
              <a:rPr lang="en-US" sz="2000" dirty="0"/>
              <a:t>(A -) (B A) (C A) (D B) (E B) (H D) (F C) (G C) (J F</a:t>
            </a:r>
            <a:r>
              <a:rPr lang="en-US" sz="2000" dirty="0" smtClean="0"/>
              <a:t>)</a:t>
            </a:r>
            <a:endParaRPr lang="sr-Latn-RS" sz="2000" dirty="0" smtClean="0"/>
          </a:p>
          <a:p>
            <a:endParaRPr lang="en-US" altLang="en-US" sz="2400" dirty="0" smtClean="0"/>
          </a:p>
          <a:p>
            <a:r>
              <a:rPr lang="sr-Latn-CS" altLang="en-US" sz="2400" dirty="0" smtClean="0"/>
              <a:t>Put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sr-Latn-CS" altLang="en-US" sz="6000" b="1" dirty="0"/>
              <a:t>(A C F J)</a:t>
            </a:r>
            <a:endParaRPr lang="sr-Latn-CS" altLang="en-US" sz="6000" b="1" dirty="0" smtClean="0"/>
          </a:p>
          <a:p>
            <a:pPr marL="0" indent="0">
              <a:buFont typeface="Wingdings 3"/>
              <a:buNone/>
            </a:pPr>
            <a:endParaRPr lang="sr-Latn-C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Traženje po </a:t>
            </a:r>
            <a:r>
              <a:rPr lang="sr-Latn-RS" altLang="en-US" dirty="0"/>
              <a:t>širini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CS" altLang="en-US" sz="2100" dirty="0" smtClean="0"/>
              <a:t>Pomoćne strukture i promenljive koje koristi funkcija </a:t>
            </a:r>
            <a:r>
              <a:rPr lang="en-US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/>
              <a:t>Red čvorova (</a:t>
            </a:r>
            <a:r>
              <a:rPr lang="sr-Latn-CS" altLang="en-US" sz="1800" dirty="0" smtClean="0"/>
              <a:t>oznaka) </a:t>
            </a:r>
            <a:r>
              <a:rPr lang="sr-Latn-CS" altLang="en-US" sz="1800" dirty="0" smtClean="0"/>
              <a:t>koje treba posetiti</a:t>
            </a:r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posećenih čvorova </a:t>
            </a:r>
            <a:r>
              <a:rPr lang="sr-Latn-CS" altLang="en-US" sz="1800" dirty="0"/>
              <a:t>(</a:t>
            </a:r>
            <a:r>
              <a:rPr lang="sr-Latn-CS" altLang="en-US" sz="1800" dirty="0" smtClean="0"/>
              <a:t>oznaka)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endParaRPr lang="sr-Latn-CS" altLang="en-US" sz="1500" dirty="0" smtClean="0"/>
          </a:p>
          <a:p>
            <a:pPr lvl="1"/>
            <a:r>
              <a:rPr lang="sr-Latn-CS" altLang="en-US" sz="1800" dirty="0" smtClean="0"/>
              <a:t>Niz parova </a:t>
            </a:r>
            <a:r>
              <a:rPr lang="sr-Latn-CS" altLang="en-US" sz="1800" dirty="0"/>
              <a:t>čvorova (oznaka</a:t>
            </a:r>
            <a:r>
              <a:rPr lang="sr-Latn-CS" altLang="en-US" sz="1800" dirty="0" smtClean="0"/>
              <a:t>) oblika (čvor prethodnik) </a:t>
            </a:r>
            <a:endParaRPr lang="sr-Latn-CS" altLang="en-US" sz="1800" dirty="0"/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/>
              <a:t>Niz </a:t>
            </a:r>
            <a:r>
              <a:rPr lang="sr-Latn-CS" altLang="en-US" sz="1800" dirty="0" smtClean="0"/>
              <a:t>čvorova </a:t>
            </a:r>
            <a:r>
              <a:rPr lang="sr-Latn-CS" altLang="en-US" sz="1800" dirty="0"/>
              <a:t>(oznaka) </a:t>
            </a:r>
            <a:r>
              <a:rPr lang="sr-Latn-CS" altLang="en-US" sz="1800" dirty="0" smtClean="0"/>
              <a:t>na putu od polaznog do ciljnog čvora</a:t>
            </a:r>
            <a:endParaRPr lang="sr-Latn-CS" altLang="en-US" sz="1800" dirty="0"/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sr-Latn-R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ath</a:t>
            </a:r>
            <a:endParaRPr lang="sr-Latn-R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altLang="en-US" sz="1800" dirty="0" smtClean="0"/>
              <a:t>Logička promenljiva koja ukazuje da je pronađen ciljni čvor</a:t>
            </a:r>
          </a:p>
          <a:p>
            <a:pPr lvl="2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endParaRPr lang="sr-Latn-C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821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Traženje </a:t>
            </a:r>
            <a:r>
              <a:rPr lang="sr-Latn-CS" altLang="en-US" dirty="0"/>
              <a:t>po </a:t>
            </a:r>
            <a:r>
              <a:rPr lang="sr-Latn-RS" altLang="en-US" dirty="0" smtClean="0"/>
              <a:t>širini – Algoritam</a:t>
            </a:r>
            <a:endParaRPr lang="sr-Latn-C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943350"/>
          </a:xfrm>
        </p:spPr>
        <p:txBody>
          <a:bodyPr>
            <a:normAutofit fontScale="70000" lnSpcReduction="20000"/>
          </a:bodyPr>
          <a:lstStyle/>
          <a:p>
            <a:r>
              <a:rPr lang="sr-Latn-CS" altLang="en-US" sz="2100" dirty="0" smtClean="0"/>
              <a:t>Dodati polazni čvor </a:t>
            </a:r>
            <a:r>
              <a:rPr lang="sr-Latn-CS" altLang="en-US" sz="2100" dirty="0" smtClean="0"/>
              <a:t>u red</a:t>
            </a:r>
          </a:p>
          <a:p>
            <a:r>
              <a:rPr lang="sr-Latn-CS" altLang="en-US" sz="2100" dirty="0" smtClean="0"/>
              <a:t>Dodati </a:t>
            </a:r>
            <a:r>
              <a:rPr lang="sr-Latn-CS" altLang="en-US" sz="2100" dirty="0"/>
              <a:t>polazni čvor u </a:t>
            </a:r>
            <a:r>
              <a:rPr lang="sr-Latn-CS" altLang="en-US" sz="2100" dirty="0" smtClean="0"/>
              <a:t>posećene</a:t>
            </a:r>
          </a:p>
          <a:p>
            <a:r>
              <a:rPr lang="sr-Latn-CS" altLang="en-US" sz="2100" dirty="0" smtClean="0"/>
              <a:t>Dodati da polazni </a:t>
            </a:r>
            <a:r>
              <a:rPr lang="sr-Latn-CS" altLang="en-US" sz="2100" dirty="0"/>
              <a:t>čvor </a:t>
            </a:r>
            <a:r>
              <a:rPr lang="sr-Latn-CS" altLang="en-US" sz="2100" dirty="0" smtClean="0"/>
              <a:t>nema prethodnika</a:t>
            </a:r>
          </a:p>
          <a:p>
            <a:r>
              <a:rPr lang="sr-Latn-CS" altLang="en-US" sz="2100" dirty="0" smtClean="0"/>
              <a:t>Sve dok ciljni čvor nije pronađen i red nije prazan</a:t>
            </a:r>
          </a:p>
          <a:p>
            <a:pPr lvl="1"/>
            <a:r>
              <a:rPr lang="sr-Latn-CS" altLang="en-US" sz="1800" dirty="0" smtClean="0"/>
              <a:t>Pročitati čvor iz reda</a:t>
            </a:r>
          </a:p>
          <a:p>
            <a:pPr lvl="1"/>
            <a:r>
              <a:rPr lang="sr-Latn-CS" altLang="en-US" sz="1800" dirty="0" smtClean="0"/>
              <a:t>Obraditi čvor</a:t>
            </a:r>
          </a:p>
          <a:p>
            <a:pPr lvl="1"/>
            <a:r>
              <a:rPr lang="sr-Latn-CS" altLang="en-US" sz="1800" dirty="0" smtClean="0"/>
              <a:t>Za svaki odredišni čvor do kog postoji poteg od obrađenog čvora</a:t>
            </a:r>
          </a:p>
          <a:p>
            <a:pPr lvl="2"/>
            <a:r>
              <a:rPr lang="sr-Latn-CS" altLang="en-US" sz="1500" dirty="0" smtClean="0"/>
              <a:t>Ako odredište nije posećeno</a:t>
            </a:r>
          </a:p>
          <a:p>
            <a:pPr lvl="3"/>
            <a:r>
              <a:rPr lang="sr-Latn-CS" altLang="en-US" sz="1300" dirty="0" smtClean="0"/>
              <a:t>Postaviti prethodnika za odredište na </a:t>
            </a:r>
            <a:r>
              <a:rPr lang="sr-Latn-CS" altLang="en-US" sz="1300" dirty="0"/>
              <a:t>obrađeni </a:t>
            </a:r>
            <a:r>
              <a:rPr lang="sr-Latn-CS" altLang="en-US" sz="1300" dirty="0" smtClean="0"/>
              <a:t>čvor</a:t>
            </a:r>
          </a:p>
          <a:p>
            <a:pPr lvl="3"/>
            <a:r>
              <a:rPr lang="sr-Latn-CS" altLang="en-US" sz="1300" dirty="0" smtClean="0"/>
              <a:t>Ako je odredište jednako ciljnom čvoru postavi vrednost na pronađen i izaći iz petlje</a:t>
            </a:r>
            <a:r>
              <a:rPr lang="sr-Latn-CS" altLang="en-US" sz="1400" dirty="0"/>
              <a:t> </a:t>
            </a:r>
            <a:endParaRPr lang="sr-Latn-CS" altLang="en-US" sz="1400" dirty="0" smtClean="0"/>
          </a:p>
          <a:p>
            <a:pPr lvl="3"/>
            <a:r>
              <a:rPr lang="sr-Latn-CS" altLang="en-US" sz="1300" dirty="0"/>
              <a:t>Dodati odredište u posećene</a:t>
            </a:r>
          </a:p>
          <a:p>
            <a:pPr lvl="3"/>
            <a:r>
              <a:rPr lang="sr-Latn-CS" altLang="en-US" sz="1300" dirty="0"/>
              <a:t>Dodati </a:t>
            </a:r>
            <a:r>
              <a:rPr lang="sr-Latn-CS" altLang="en-US" sz="1300" dirty="0"/>
              <a:t>odredište u red</a:t>
            </a:r>
          </a:p>
          <a:p>
            <a:r>
              <a:rPr lang="sr-Latn-CS" altLang="en-US" sz="2100" dirty="0" smtClean="0"/>
              <a:t>Ako je ciljni čvor pronađen</a:t>
            </a:r>
            <a:r>
              <a:rPr lang="sr-Latn-RS" altLang="en-US" sz="2400" dirty="0" smtClean="0"/>
              <a:t>:</a:t>
            </a:r>
            <a:endParaRPr lang="sr-Latn-CS" altLang="en-US" sz="1800" dirty="0" smtClean="0"/>
          </a:p>
          <a:p>
            <a:pPr lvl="1"/>
            <a:r>
              <a:rPr lang="sr-Latn-CS" altLang="en-US" sz="1800" dirty="0" smtClean="0"/>
              <a:t>Dodati ciljni čvor u put</a:t>
            </a:r>
          </a:p>
          <a:p>
            <a:pPr lvl="1"/>
            <a:r>
              <a:rPr lang="sr-Latn-CS" altLang="en-US" sz="1800" dirty="0" smtClean="0"/>
              <a:t>Postaviti trenutni čvor na prethodnika ciljnog čvora</a:t>
            </a:r>
          </a:p>
          <a:p>
            <a:pPr lvl="1"/>
            <a:r>
              <a:rPr lang="sr-Latn-CS" altLang="en-US" sz="1800" dirty="0" smtClean="0"/>
              <a:t>Sve dok prethodnik postoji</a:t>
            </a:r>
          </a:p>
          <a:p>
            <a:pPr lvl="2"/>
            <a:r>
              <a:rPr lang="sr-Latn-CS" altLang="en-US" sz="1600" dirty="0"/>
              <a:t>Dodati ciljni čvor u </a:t>
            </a:r>
            <a:r>
              <a:rPr lang="sr-Latn-CS" altLang="en-US" sz="1600" dirty="0" smtClean="0"/>
              <a:t>put</a:t>
            </a:r>
          </a:p>
          <a:p>
            <a:pPr lvl="2"/>
            <a:r>
              <a:rPr lang="sr-Latn-CS" altLang="en-US" sz="1600" dirty="0"/>
              <a:t>Postaviti trenutni </a:t>
            </a:r>
            <a:r>
              <a:rPr lang="sr-Latn-CS" altLang="en-US" sz="1600" dirty="0" smtClean="0"/>
              <a:t>čvor </a:t>
            </a:r>
            <a:r>
              <a:rPr lang="sr-Latn-CS" altLang="en-US" sz="1600" dirty="0"/>
              <a:t>na prethodnika </a:t>
            </a:r>
            <a:r>
              <a:rPr lang="sr-Latn-CS" altLang="en-US" sz="1600" dirty="0" smtClean="0"/>
              <a:t>trenutnog čvora</a:t>
            </a:r>
          </a:p>
        </p:txBody>
      </p:sp>
    </p:spTree>
    <p:extLst>
      <p:ext uri="{BB962C8B-B14F-4D97-AF65-F5344CB8AC3E}">
        <p14:creationId xmlns:p14="http://schemas.microsoft.com/office/powerpoint/2010/main" val="2083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altLang="en-US" dirty="0" smtClean="0"/>
              <a:t>Funkcija </a:t>
            </a:r>
            <a:r>
              <a:rPr lang="sr-Latn-CS" altLang="en-US" dirty="0" err="1" smtClean="0"/>
              <a:t>breadth_first_search</a:t>
            </a:r>
            <a:r>
              <a:rPr lang="en-US" altLang="en-US" dirty="0" smtClean="0"/>
              <a:t> (I)</a:t>
            </a:r>
            <a:endParaRPr lang="sr-Latn-C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altLang="en-US" dirty="0" smtClean="0"/>
              <a:t>Početak funkcije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sr-Latn-RS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sr-Latn-RS" altLang="en-US" dirty="0" smtClean="0"/>
              <a:t>priprema pomoćne parametre i strukture za pretragu </a:t>
            </a:r>
            <a:r>
              <a:rPr lang="sr-Latn-RS" altLang="en-US" dirty="0" err="1" smtClean="0"/>
              <a:t>grafa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breadth_first_search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Queue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prev_nodes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visited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queue_nodes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found_</a:t>
            </a:r>
            <a:r>
              <a:rPr lang="sr-Latn-R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71D9D9094AA54E96E2AFECC26B159C" ma:contentTypeVersion="4" ma:contentTypeDescription="Create a new document." ma:contentTypeScope="" ma:versionID="5d0211c1860753198f0ce7ad4fc11496">
  <xsd:schema xmlns:xsd="http://www.w3.org/2001/XMLSchema" xmlns:xs="http://www.w3.org/2001/XMLSchema" xmlns:p="http://schemas.microsoft.com/office/2006/metadata/properties" xmlns:ns2="9e476ae7-e105-46fb-9356-da38868a7602" targetNamespace="http://schemas.microsoft.com/office/2006/metadata/properties" ma:root="true" ma:fieldsID="899986fb9e2a0255f2fbbc46875cdf29" ns2:_="">
    <xsd:import namespace="9e476ae7-e105-46fb-9356-da38868a7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76ae7-e105-46fb-9356-da38868a76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0CBA78-A76D-4ADB-B8B3-617715D3E856}"/>
</file>

<file path=customXml/itemProps2.xml><?xml version="1.0" encoding="utf-8"?>
<ds:datastoreItem xmlns:ds="http://schemas.openxmlformats.org/officeDocument/2006/customXml" ds:itemID="{52FD36BF-4FD0-447B-987B-B97B32A7F311}"/>
</file>

<file path=customXml/itemProps3.xml><?xml version="1.0" encoding="utf-8"?>
<ds:datastoreItem xmlns:ds="http://schemas.openxmlformats.org/officeDocument/2006/customXml" ds:itemID="{DC6AE97D-3A1F-409F-B045-A3BE81224654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4343</TotalTime>
  <Words>4275</Words>
  <Application>Microsoft Office PowerPoint</Application>
  <PresentationFormat>On-screen Show (16:9)</PresentationFormat>
  <Paragraphs>1436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Veštačka inteligencija </vt:lpstr>
      <vt:lpstr>Neinformisani (slepi) algoritmi</vt:lpstr>
      <vt:lpstr>Traženje po širini</vt:lpstr>
      <vt:lpstr>Traženje po dubini</vt:lpstr>
      <vt:lpstr>Traženje po širini i dubini</vt:lpstr>
      <vt:lpstr>Traženje po širini</vt:lpstr>
      <vt:lpstr>Traženje po širini</vt:lpstr>
      <vt:lpstr>Traženje po širini – Algoritam</vt:lpstr>
      <vt:lpstr>Funkcija breadth_first_search (I)</vt:lpstr>
      <vt:lpstr>Funkcija breadth_first_search (II)</vt:lpstr>
      <vt:lpstr>Funkcija breadth_first_search (III)</vt:lpstr>
      <vt:lpstr>Traženje po širini – Primer grafa i poziva</vt:lpstr>
      <vt:lpstr>Traženje po širini (ilustracija)</vt:lpstr>
      <vt:lpstr>Traženje po širini (ilustracija)</vt:lpstr>
      <vt:lpstr>Traženje po širini (ilustracija)</vt:lpstr>
      <vt:lpstr>Traženje po širini (ilustracija)</vt:lpstr>
      <vt:lpstr>Traženje po širini (ilustracija)</vt:lpstr>
      <vt:lpstr>Traženje po širini (ilustracija)</vt:lpstr>
      <vt:lpstr>Traženje po širini (ilustracija)</vt:lpstr>
      <vt:lpstr>Traženje po dubini</vt:lpstr>
      <vt:lpstr>Traženje po dubini</vt:lpstr>
      <vt:lpstr>Traženje po dubini</vt:lpstr>
      <vt:lpstr>Traženje po dubini – Algoritam</vt:lpstr>
      <vt:lpstr>Funkcija depth_first_search (I)</vt:lpstr>
      <vt:lpstr>Funkcija depth_first_search (II)</vt:lpstr>
      <vt:lpstr>Funkcija depth_first_search (III)</vt:lpstr>
      <vt:lpstr>Traženje po dubini – Primer grafa i poziva</vt:lpstr>
      <vt:lpstr>Traženje po dubini (ilustracija)</vt:lpstr>
      <vt:lpstr>Traženje po dubini (ilustracija)</vt:lpstr>
      <vt:lpstr>Traženje po dubini (ilustracija)</vt:lpstr>
      <vt:lpstr>Traženje po dubini (ilustracija)</vt:lpstr>
      <vt:lpstr>Traženje po dubini (ilustracija)</vt:lpstr>
      <vt:lpstr>Traženje po dubini (ilustracija)</vt:lpstr>
      <vt:lpstr>Traženje po dubini (ilustracija)</vt:lpstr>
      <vt:lpstr>Informisani (heuristički) algoritmi</vt:lpstr>
      <vt:lpstr>Metod planinarenja</vt:lpstr>
      <vt:lpstr>Prvo najbolji</vt:lpstr>
      <vt:lpstr>Traženje planinarenjem</vt:lpstr>
      <vt:lpstr>Traženje planinarenjem</vt:lpstr>
      <vt:lpstr>Traženje planinarenjem – Algoritam</vt:lpstr>
      <vt:lpstr>Funkcija hill_climbing_search (I)</vt:lpstr>
      <vt:lpstr>Funkcija hill_climbing_search (II)</vt:lpstr>
      <vt:lpstr>Funkcija hill_climbing_search (III)</vt:lpstr>
      <vt:lpstr>Traženje  planinarenjem – Primer grafa i poziva</vt:lpstr>
      <vt:lpstr>Algoritam planinarenja (ilustracija)</vt:lpstr>
      <vt:lpstr>Algoritam planinarenja (ilustracija)</vt:lpstr>
      <vt:lpstr>Algoritam planinarenja (ilustracija)</vt:lpstr>
      <vt:lpstr>Algoritam planinarenja (ilustracija)</vt:lpstr>
      <vt:lpstr>Algoritam planinarenja (ilustracija)</vt:lpstr>
      <vt:lpstr>Algoritam planinarenja (ilustracija)</vt:lpstr>
      <vt:lpstr>Algoritam planinarenja (ilustracija)</vt:lpstr>
      <vt:lpstr>Prvo najbolji</vt:lpstr>
      <vt:lpstr>Traženje prvo-najbolji</vt:lpstr>
      <vt:lpstr>Traženje prvo-najbolji</vt:lpstr>
      <vt:lpstr>Traženje prvo-najbolji – Algoritam</vt:lpstr>
      <vt:lpstr>Funkcija best_first_search (I)</vt:lpstr>
      <vt:lpstr>Funkcija best_first_search (II)</vt:lpstr>
      <vt:lpstr>Funkcija best_first_search (III)</vt:lpstr>
      <vt:lpstr>Traženje  prvo-najbolji – Primer grafa i poziva</vt:lpstr>
      <vt:lpstr>Algoritam prvo najbolji (ilustracija)</vt:lpstr>
      <vt:lpstr>Algoritam prvo najbolji (ilustracija)</vt:lpstr>
      <vt:lpstr>Algoritam prvo najbolji (ilustracija)</vt:lpstr>
      <vt:lpstr>Algoritam prvo najbolji (ilustracija)</vt:lpstr>
      <vt:lpstr>Algoritam prvo najbolji (ilustracija)</vt:lpstr>
      <vt:lpstr>Algoritam prvo najbolji (ilustracija)</vt:lpstr>
      <vt:lpstr>Algoritam prvo najbolji (ilustracija)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Milena</dc:creator>
  <cp:lastModifiedBy>Vladan Mihajlovic</cp:lastModifiedBy>
  <cp:revision>322</cp:revision>
  <dcterms:created xsi:type="dcterms:W3CDTF">2006-08-16T00:00:00Z</dcterms:created>
  <dcterms:modified xsi:type="dcterms:W3CDTF">2021-11-18T11:13:02Z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0x0101003D71D9D9094AA54E96E2AFECC26B159C</vt:lpwstr>
  </property>
</Properties>
</file>