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62"/>
  </p:notesMasterIdLst>
  <p:sldIdLst>
    <p:sldId id="256" r:id="rId2"/>
    <p:sldId id="502" r:id="rId3"/>
    <p:sldId id="258" r:id="rId4"/>
    <p:sldId id="261" r:id="rId5"/>
    <p:sldId id="259" r:id="rId6"/>
    <p:sldId id="270" r:id="rId7"/>
    <p:sldId id="260" r:id="rId8"/>
    <p:sldId id="329" r:id="rId9"/>
    <p:sldId id="440" r:id="rId10"/>
    <p:sldId id="330" r:id="rId11"/>
    <p:sldId id="368" r:id="rId12"/>
    <p:sldId id="265" r:id="rId13"/>
    <p:sldId id="263" r:id="rId14"/>
    <p:sldId id="355" r:id="rId15"/>
    <p:sldId id="358" r:id="rId16"/>
    <p:sldId id="357" r:id="rId17"/>
    <p:sldId id="315" r:id="rId18"/>
    <p:sldId id="267" r:id="rId19"/>
    <p:sldId id="272" r:id="rId20"/>
    <p:sldId id="273" r:id="rId21"/>
    <p:sldId id="274" r:id="rId22"/>
    <p:sldId id="276" r:id="rId23"/>
    <p:sldId id="279" r:id="rId24"/>
    <p:sldId id="282" r:id="rId25"/>
    <p:sldId id="416" r:id="rId26"/>
    <p:sldId id="417" r:id="rId27"/>
    <p:sldId id="419" r:id="rId28"/>
    <p:sldId id="420" r:id="rId29"/>
    <p:sldId id="421" r:id="rId30"/>
    <p:sldId id="437" r:id="rId31"/>
    <p:sldId id="438" r:id="rId32"/>
    <p:sldId id="439" r:id="rId33"/>
    <p:sldId id="431" r:id="rId34"/>
    <p:sldId id="432" r:id="rId35"/>
    <p:sldId id="433" r:id="rId36"/>
    <p:sldId id="434" r:id="rId37"/>
    <p:sldId id="435" r:id="rId38"/>
    <p:sldId id="386" r:id="rId39"/>
    <p:sldId id="387" r:id="rId40"/>
    <p:sldId id="390" r:id="rId41"/>
    <p:sldId id="391" r:id="rId42"/>
    <p:sldId id="392" r:id="rId43"/>
    <p:sldId id="396" r:id="rId44"/>
    <p:sldId id="397" r:id="rId45"/>
    <p:sldId id="398" r:id="rId46"/>
    <p:sldId id="399" r:id="rId47"/>
    <p:sldId id="400" r:id="rId48"/>
    <p:sldId id="401" r:id="rId49"/>
    <p:sldId id="402" r:id="rId50"/>
    <p:sldId id="403" r:id="rId51"/>
    <p:sldId id="404" r:id="rId52"/>
    <p:sldId id="405" r:id="rId53"/>
    <p:sldId id="406" r:id="rId54"/>
    <p:sldId id="409" r:id="rId55"/>
    <p:sldId id="408" r:id="rId56"/>
    <p:sldId id="407" r:id="rId57"/>
    <p:sldId id="410" r:id="rId58"/>
    <p:sldId id="411" r:id="rId59"/>
    <p:sldId id="426" r:id="rId60"/>
    <p:sldId id="427" r:id="rId6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159B1B"/>
    <a:srgbClr val="2147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135" autoAdjust="0"/>
  </p:normalViewPr>
  <p:slideViewPr>
    <p:cSldViewPr>
      <p:cViewPr varScale="1">
        <p:scale>
          <a:sx n="75" d="100"/>
          <a:sy n="75" d="100"/>
        </p:scale>
        <p:origin x="1728"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zaglavlje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sr-Latn-RS"/>
          </a:p>
        </p:txBody>
      </p:sp>
      <p:sp>
        <p:nvSpPr>
          <p:cNvPr id="3" name="Čuvar mesta za datum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C5F2AE1-B43D-41F8-9A2E-0248F631A1A7}" type="datetimeFigureOut">
              <a:rPr lang="sr-Latn-RS" smtClean="0"/>
              <a:pPr/>
              <a:t>21.3.2020.</a:t>
            </a:fld>
            <a:endParaRPr lang="sr-Latn-RS"/>
          </a:p>
        </p:txBody>
      </p:sp>
      <p:sp>
        <p:nvSpPr>
          <p:cNvPr id="4" name="Čuvar mesta za sliku na slajdu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sr-Latn-RS"/>
          </a:p>
        </p:txBody>
      </p:sp>
      <p:sp>
        <p:nvSpPr>
          <p:cNvPr id="5" name="Čuvar mesta za napomene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sr-Latn-CS" smtClean="0"/>
              <a:t>Kliknite i uredite tekst</a:t>
            </a:r>
          </a:p>
          <a:p>
            <a:pPr lvl="1"/>
            <a:r>
              <a:rPr lang="sr-Latn-CS" smtClean="0"/>
              <a:t>Drugi nivo</a:t>
            </a:r>
          </a:p>
          <a:p>
            <a:pPr lvl="2"/>
            <a:r>
              <a:rPr lang="sr-Latn-CS" smtClean="0"/>
              <a:t>Treći nivo</a:t>
            </a:r>
          </a:p>
          <a:p>
            <a:pPr lvl="3"/>
            <a:r>
              <a:rPr lang="sr-Latn-CS" smtClean="0"/>
              <a:t>Četvrti nivo</a:t>
            </a:r>
          </a:p>
          <a:p>
            <a:pPr lvl="4"/>
            <a:r>
              <a:rPr lang="sr-Latn-CS" smtClean="0"/>
              <a:t>Peti nivo</a:t>
            </a:r>
            <a:endParaRPr lang="sr-Latn-RS"/>
          </a:p>
        </p:txBody>
      </p:sp>
      <p:sp>
        <p:nvSpPr>
          <p:cNvPr id="6" name="Čuvar mesta za podnožje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sr-Latn-RS"/>
          </a:p>
        </p:txBody>
      </p:sp>
      <p:sp>
        <p:nvSpPr>
          <p:cNvPr id="7" name="Čuvar mesta za broj slajda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910C887-6775-47AA-8A4F-C833A0029179}" type="slidenum">
              <a:rPr lang="sr-Latn-RS" smtClean="0"/>
              <a:pPr/>
              <a:t>‹#›</a:t>
            </a:fld>
            <a:endParaRPr lang="sr-Latn-RS"/>
          </a:p>
        </p:txBody>
      </p:sp>
    </p:spTree>
    <p:extLst>
      <p:ext uri="{BB962C8B-B14F-4D97-AF65-F5344CB8AC3E}">
        <p14:creationId xmlns:p14="http://schemas.microsoft.com/office/powerpoint/2010/main" val="119233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Za</a:t>
            </a:r>
            <a:r>
              <a:rPr lang="en-GB" baseline="0" smtClean="0"/>
              <a:t> </a:t>
            </a:r>
            <a:r>
              <a:rPr lang="en-GB" baseline="0" smtClean="0"/>
              <a:t>detaljnije informacije </a:t>
            </a:r>
            <a:r>
              <a:rPr lang="en-GB" baseline="0" smtClean="0"/>
              <a:t>pro</a:t>
            </a:r>
            <a:r>
              <a:rPr lang="sr-Latn-RS" baseline="0" smtClean="0"/>
              <a:t>čitati </a:t>
            </a:r>
            <a:r>
              <a:rPr lang="sr-Latn-RS" b="1" baseline="0" smtClean="0"/>
              <a:t>Chapter 1.1 </a:t>
            </a:r>
            <a:r>
              <a:rPr lang="sr-Latn-RS" baseline="0" smtClean="0"/>
              <a:t>iz </a:t>
            </a:r>
            <a:r>
              <a:rPr lang="en-GB" baseline="0" smtClean="0"/>
              <a:t>[1] </a:t>
            </a:r>
            <a:r>
              <a:rPr lang="sr-Latn-RS" smtClean="0"/>
              <a:t>David Kirk, Wen-mei Hwu</a:t>
            </a:r>
            <a:r>
              <a:rPr lang="en-GB" smtClean="0"/>
              <a:t>,</a:t>
            </a:r>
            <a:r>
              <a:rPr lang="en-GB" baseline="0" smtClean="0"/>
              <a:t> </a:t>
            </a:r>
            <a:r>
              <a:rPr lang="sr-Latn-RS" i="1" smtClean="0"/>
              <a:t>Programming Massively Parallel Processors: A Hands-on Approach</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a:t>
            </a:fld>
            <a:endParaRPr lang="sr-Latn-RS"/>
          </a:p>
        </p:txBody>
      </p:sp>
    </p:spTree>
    <p:extLst>
      <p:ext uri="{BB962C8B-B14F-4D97-AF65-F5344CB8AC3E}">
        <p14:creationId xmlns:p14="http://schemas.microsoft.com/office/powerpoint/2010/main" val="199432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Koraci</a:t>
            </a:r>
            <a:r>
              <a:rPr lang="sr-Latn-RS" baseline="0" smtClean="0"/>
              <a:t> izvršenja procesa biće jasniji kada se uoče u primeru u drugom delu prezentacije (slajd 43, </a:t>
            </a:r>
            <a:r>
              <a:rPr lang="en-US" smtClean="0"/>
              <a:t>Say Hello to CUDA</a:t>
            </a:r>
            <a:r>
              <a:rPr lang="sr-Latn-RS" baseline="0" smtClean="0"/>
              <a:t> (3)).</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18</a:t>
            </a:fld>
            <a:endParaRPr lang="sr-Latn-RS"/>
          </a:p>
        </p:txBody>
      </p:sp>
    </p:spTree>
    <p:extLst>
      <p:ext uri="{BB962C8B-B14F-4D97-AF65-F5344CB8AC3E}">
        <p14:creationId xmlns:p14="http://schemas.microsoft.com/office/powerpoint/2010/main" val="49949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Host –</a:t>
            </a:r>
            <a:r>
              <a:rPr lang="sr-Latn-RS" baseline="0" smtClean="0"/>
              <a:t> CPU</a:t>
            </a:r>
            <a:r>
              <a:rPr lang="en-GB" baseline="0" smtClean="0"/>
              <a:t>; Device – GPU</a:t>
            </a:r>
            <a:endParaRPr lang="sr-Latn-R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CUDA program čine integrisani delovi koda</a:t>
            </a:r>
            <a:r>
              <a:rPr lang="sr-Latn-RS" baseline="0" smtClean="0"/>
              <a:t> </a:t>
            </a:r>
            <a:r>
              <a:rPr lang="en-US" smtClean="0"/>
              <a:t>za centralni i grafički procesor</a:t>
            </a:r>
            <a:r>
              <a:rPr lang="sr-Latn-RS" smtClean="0"/>
              <a:t>.</a:t>
            </a:r>
            <a:r>
              <a:rPr lang="sr-Latn-RS" baseline="0" smtClean="0"/>
              <a:t> </a:t>
            </a:r>
            <a:r>
              <a:rPr lang="sr-Latn-RS" smtClean="0"/>
              <a:t>U</a:t>
            </a:r>
            <a:r>
              <a:rPr lang="sr-Latn-RS" baseline="0" smtClean="0"/>
              <a:t> primeru sa slajda program počinje izvršenjem koda za centralni procesor (</a:t>
            </a:r>
            <a:r>
              <a:rPr lang="sr-Latn-RS" i="1" baseline="0" smtClean="0"/>
              <a:t>Serial Code</a:t>
            </a:r>
            <a:r>
              <a:rPr lang="sr-Latn-RS" baseline="0" smtClean="0"/>
              <a:t>)</a:t>
            </a:r>
            <a:r>
              <a:rPr lang="en-GB" baseline="0" smtClean="0"/>
              <a:t>, koji izvr</a:t>
            </a:r>
            <a:r>
              <a:rPr lang="sr-Latn-RS" baseline="0" smtClean="0"/>
              <a:t>šava jedna (CPU) nit. Pozivom kernel funkcije (</a:t>
            </a:r>
            <a:r>
              <a:rPr lang="sr-Latn-RS" i="1" baseline="0" smtClean="0"/>
              <a:t>Parallel Kernel</a:t>
            </a:r>
            <a:r>
              <a:rPr lang="sr-Latn-RS" baseline="0" smtClean="0"/>
              <a:t>), </a:t>
            </a:r>
            <a:r>
              <a:rPr lang="sr-Latn-RS" baseline="0" smtClean="0"/>
              <a:t>kod </a:t>
            </a:r>
            <a:r>
              <a:rPr lang="sr-Latn-RS" baseline="0" smtClean="0"/>
              <a:t>u okviru kernela se izvršava na grafičkom procesoru. Kod izvršava više niti, i to skup niti organizovan u blokove kao na slici. Kada sve niti završe sa izvršavanjem tog dela koda, izvršenje se nastavlja na hostu (CPU) od strane jedne niti, sve do narednog poziva kernel funkcije (</a:t>
            </a:r>
            <a:r>
              <a:rPr lang="sr-Latn-RS" i="1" baseline="0" smtClean="0"/>
              <a:t>KernelB</a:t>
            </a:r>
            <a:r>
              <a:rPr lang="sr-Latn-RS" baseline="0" smtClean="0"/>
              <a:t>).</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21</a:t>
            </a:fld>
            <a:endParaRPr lang="sr-Latn-RS"/>
          </a:p>
        </p:txBody>
      </p:sp>
    </p:spTree>
    <p:extLst>
      <p:ext uri="{BB962C8B-B14F-4D97-AF65-F5344CB8AC3E}">
        <p14:creationId xmlns:p14="http://schemas.microsoft.com/office/powerpoint/2010/main" val="225103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B050"/>
                </a:solidFill>
              </a:rPr>
              <a:t>kernel_routine&lt;&lt;&lt;gridDim, blockDim&gt;&gt;&gt;(args)</a:t>
            </a:r>
            <a:r>
              <a:rPr lang="sr-Latn-RS" baseline="0" smtClean="0">
                <a:solidFill>
                  <a:srgbClr val="00B050"/>
                </a:solidFill>
              </a:rPr>
              <a:t> – Poziv kernel funkcije </a:t>
            </a:r>
            <a:r>
              <a:rPr lang="en-GB" baseline="0" smtClean="0">
                <a:solidFill>
                  <a:srgbClr val="00B050"/>
                </a:solidFill>
              </a:rPr>
              <a:t>koji defin</a:t>
            </a:r>
            <a:r>
              <a:rPr lang="sr-Latn-RS" baseline="0" smtClean="0">
                <a:solidFill>
                  <a:srgbClr val="00B050"/>
                </a:solidFill>
              </a:rPr>
              <a:t>iše koliko se blokova kreira u gridu i koliko svaki od blokova ima niti.</a:t>
            </a:r>
            <a:endParaRPr lang="sr-Latn-RS" baseline="0" smtClean="0">
              <a:solidFill>
                <a:srgbClr val="00B05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sr-Latn-RS" baseline="0" smtClean="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22</a:t>
            </a:fld>
            <a:endParaRPr lang="sr-Latn-RS"/>
          </a:p>
        </p:txBody>
      </p:sp>
    </p:spTree>
    <p:extLst>
      <p:ext uri="{BB962C8B-B14F-4D97-AF65-F5344CB8AC3E}">
        <p14:creationId xmlns:p14="http://schemas.microsoft.com/office/powerpoint/2010/main" val="3754444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Ako ima potrebe za detaljnijim objašnjenjem ovog i narednih slajdova pročitati Chapter </a:t>
            </a:r>
            <a:r>
              <a:rPr lang="en-GB" sz="1200" b="0" i="0" u="none" strike="noStrike" kern="1200" baseline="0" smtClean="0">
                <a:solidFill>
                  <a:schemeClr val="tx1"/>
                </a:solidFill>
                <a:latin typeface="+mn-lt"/>
                <a:ea typeface="+mn-ea"/>
                <a:cs typeface="+mn-cs"/>
              </a:rPr>
              <a:t>3.5 </a:t>
            </a:r>
            <a:r>
              <a:rPr lang="en-GB" sz="1200" b="1" i="0" u="none" strike="noStrike" kern="1200" baseline="0" smtClean="0">
                <a:solidFill>
                  <a:schemeClr val="tx1"/>
                </a:solidFill>
                <a:latin typeface="+mn-lt"/>
                <a:ea typeface="+mn-ea"/>
                <a:cs typeface="+mn-cs"/>
              </a:rPr>
              <a:t>Kernel Functions And Threading</a:t>
            </a:r>
            <a:r>
              <a:rPr lang="sr-Latn-RS" sz="1200" b="0" i="0" u="none" strike="noStrike" kern="1200" baseline="0" smtClean="0">
                <a:solidFill>
                  <a:schemeClr val="tx1"/>
                </a:solidFill>
                <a:latin typeface="+mn-lt"/>
                <a:ea typeface="+mn-ea"/>
                <a:cs typeface="+mn-cs"/>
              </a:rPr>
              <a:t>, </a:t>
            </a:r>
            <a:r>
              <a:rPr lang="sr-Latn-RS" smtClean="0"/>
              <a:t>David Kirk, Wen-mei Hwu</a:t>
            </a:r>
            <a:r>
              <a:rPr lang="en-GB" smtClean="0"/>
              <a:t>,</a:t>
            </a:r>
            <a:r>
              <a:rPr lang="en-GB" baseline="0" smtClean="0"/>
              <a:t> </a:t>
            </a:r>
            <a:r>
              <a:rPr lang="sr-Latn-RS" i="1" smtClean="0"/>
              <a:t>Programming Massively Parallel Processors: A Hands-on Approach</a:t>
            </a:r>
            <a:endParaRPr lang="sr-Latn-RS" smtClean="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23</a:t>
            </a:fld>
            <a:endParaRPr lang="sr-Latn-RS"/>
          </a:p>
        </p:txBody>
      </p:sp>
    </p:spTree>
    <p:extLst>
      <p:ext uri="{BB962C8B-B14F-4D97-AF65-F5344CB8AC3E}">
        <p14:creationId xmlns:p14="http://schemas.microsoft.com/office/powerpoint/2010/main" val="104107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smtClean="0"/>
              <a:t>Blokovi</a:t>
            </a:r>
            <a:r>
              <a:rPr lang="sr-Latn-RS" baseline="0" smtClean="0"/>
              <a:t> se mogu izvršiti </a:t>
            </a:r>
            <a:r>
              <a:rPr lang="sr-Latn-RS" smtClean="0"/>
              <a:t>bilo kojim redom jer ne moraju da čekaju jedni druge tokom</a:t>
            </a:r>
            <a:r>
              <a:rPr lang="sr-Latn-RS" baseline="0" smtClean="0"/>
              <a:t> izvršenja</a:t>
            </a:r>
            <a:r>
              <a:rPr lang="sr-Latn-RS" smtClean="0"/>
              <a:t>. Ova fleksibilnost omogućava skalabilnu implementaciju, kao što je prikazano na slajdu.</a:t>
            </a:r>
          </a:p>
          <a:p>
            <a:endParaRPr lang="sr-Latn-RS" baseline="0" smtClean="0"/>
          </a:p>
          <a:p>
            <a:r>
              <a:rPr lang="sr-Latn-RS" baseline="0" smtClean="0"/>
              <a:t>Slika: Vreme napreduje od vrha ka dnu. Uređaj sa leve strane podržava izvršenje malog broja blokova odjednom (samo 2), dok noviji uređaj (desno) sa više resursa </a:t>
            </a:r>
            <a:r>
              <a:rPr lang="sr-Latn-RS" smtClean="0"/>
              <a:t>za izvršavanje istovremeno može izvršiti veći broj blokova (4). Posledica je različita brzina izvršenja. Mogućnost izvršavanja istog koda aplikacije različitom</a:t>
            </a:r>
            <a:r>
              <a:rPr lang="sr-Latn-RS" baseline="0" smtClean="0"/>
              <a:t> brzinom</a:t>
            </a:r>
            <a:r>
              <a:rPr lang="sr-Latn-RS" smtClean="0"/>
              <a:t> omogućava širok raspon implementacija, u skladu sa </a:t>
            </a:r>
            <a:r>
              <a:rPr lang="sr-Latn-RS" smtClean="0"/>
              <a:t>zahtev</a:t>
            </a:r>
            <a:r>
              <a:rPr lang="en-GB" smtClean="0"/>
              <a:t>i</a:t>
            </a:r>
            <a:r>
              <a:rPr lang="sr-Latn-RS" smtClean="0"/>
              <a:t>m</a:t>
            </a:r>
            <a:r>
              <a:rPr lang="en-GB" smtClean="0"/>
              <a:t>a</a:t>
            </a:r>
            <a:r>
              <a:rPr lang="sr-Latn-RS" baseline="0" smtClean="0"/>
              <a:t> </a:t>
            </a:r>
            <a:r>
              <a:rPr lang="sr-Latn-RS" baseline="0" smtClean="0"/>
              <a:t>troškova </a:t>
            </a:r>
            <a:r>
              <a:rPr lang="sr-Latn-RS" smtClean="0"/>
              <a:t>izvršenja, </a:t>
            </a:r>
            <a:r>
              <a:rPr lang="sr-Latn-RS" smtClean="0"/>
              <a:t>snagom</a:t>
            </a:r>
            <a:r>
              <a:rPr lang="en-GB" smtClean="0"/>
              <a:t>,</a:t>
            </a:r>
            <a:r>
              <a:rPr lang="en-GB" baseline="0" smtClean="0"/>
              <a:t> </a:t>
            </a:r>
            <a:r>
              <a:rPr lang="sr-Latn-RS" smtClean="0"/>
              <a:t>performansama</a:t>
            </a:r>
            <a:r>
              <a:rPr lang="sr-Latn-RS" baseline="0" smtClean="0"/>
              <a:t> </a:t>
            </a:r>
            <a:r>
              <a:rPr lang="sr-Latn-RS" smtClean="0"/>
              <a:t>dostupnih</a:t>
            </a:r>
            <a:r>
              <a:rPr lang="sr-Latn-RS" baseline="0" smtClean="0"/>
              <a:t> </a:t>
            </a:r>
            <a:r>
              <a:rPr lang="sr-Latn-RS" baseline="0" smtClean="0"/>
              <a:t>uređaja</a:t>
            </a:r>
            <a:r>
              <a:rPr lang="en-GB" baseline="0" smtClean="0"/>
              <a:t> i sl.</a:t>
            </a:r>
            <a:endParaRPr lang="sr-Latn-RS" baseline="0" smtClean="0"/>
          </a:p>
        </p:txBody>
      </p:sp>
      <p:sp>
        <p:nvSpPr>
          <p:cNvPr id="4" name="Slide Number Placeholder 3"/>
          <p:cNvSpPr>
            <a:spLocks noGrp="1"/>
          </p:cNvSpPr>
          <p:nvPr>
            <p:ph type="sldNum" sz="quarter" idx="10"/>
          </p:nvPr>
        </p:nvSpPr>
        <p:spPr/>
        <p:txBody>
          <a:bodyPr/>
          <a:lstStyle/>
          <a:p>
            <a:fld id="{9910C887-6775-47AA-8A4F-C833A0029179}" type="slidenum">
              <a:rPr lang="sr-Latn-RS" smtClean="0"/>
              <a:pPr/>
              <a:t>27</a:t>
            </a:fld>
            <a:endParaRPr lang="sr-Latn-R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Jezgro se konfiguriše</a:t>
            </a:r>
            <a:r>
              <a:rPr lang="sr-Latn-RS" baseline="0" smtClean="0"/>
              <a:t> </a:t>
            </a:r>
            <a:r>
              <a:rPr lang="en-US" smtClean="0"/>
              <a:t>prilikom svakog poziva</a:t>
            </a:r>
            <a:r>
              <a:rPr lang="sr-Latn-RS" smtClean="0"/>
              <a:t> kernela,</a:t>
            </a:r>
            <a:r>
              <a:rPr lang="sr-Latn-RS" baseline="0" smtClean="0"/>
              <a:t> kao što je prikazano nekoliko slajdova ranije: </a:t>
            </a:r>
            <a:r>
              <a:rPr lang="en-US" b="1" smtClean="0">
                <a:solidFill>
                  <a:srgbClr val="00B050"/>
                </a:solidFill>
              </a:rPr>
              <a:t>kernel_routine&lt;&lt;&lt;gridDim, blockDim&gt;&gt;&gt;(args)</a:t>
            </a:r>
            <a:r>
              <a:rPr lang="sr-Latn-RS" b="1" smtClean="0">
                <a:solidFill>
                  <a:srgbClr val="00B050"/>
                </a:solidFill>
              </a:rPr>
              <a:t>; </a:t>
            </a:r>
            <a:r>
              <a:rPr lang="sr-Latn-RS" b="0" smtClean="0">
                <a:solidFill>
                  <a:srgbClr val="00B050"/>
                </a:solidFill>
              </a:rPr>
              <a:t>Na</a:t>
            </a:r>
            <a:r>
              <a:rPr lang="sr-Latn-RS" b="0" baseline="0" smtClean="0">
                <a:solidFill>
                  <a:srgbClr val="00B050"/>
                </a:solidFill>
              </a:rPr>
              <a:t> taj način specificira se koliko blokova se generiše - </a:t>
            </a:r>
            <a:r>
              <a:rPr lang="sr-Latn-RS" b="1" baseline="0" smtClean="0">
                <a:solidFill>
                  <a:srgbClr val="00B050"/>
                </a:solidFill>
              </a:rPr>
              <a:t>gridDim</a:t>
            </a:r>
            <a:r>
              <a:rPr lang="sr-Latn-RS" b="0" baseline="0" smtClean="0">
                <a:solidFill>
                  <a:srgbClr val="00B050"/>
                </a:solidFill>
              </a:rPr>
              <a:t>, i koliko niti ima svaki od blokova - </a:t>
            </a:r>
            <a:r>
              <a:rPr lang="sr-Latn-RS" b="1" baseline="0" smtClean="0">
                <a:solidFill>
                  <a:srgbClr val="00B050"/>
                </a:solidFill>
              </a:rPr>
              <a:t>blockDim</a:t>
            </a:r>
            <a:r>
              <a:rPr lang="sr-Latn-RS" b="0" baseline="0" smtClean="0">
                <a:solidFill>
                  <a:srgbClr val="00B050"/>
                </a:solidFill>
              </a:rPr>
              <a:t>. Oba parametra mogu biti višedimenzionalna. Primer:</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dim3 dimBlock(128,1,1);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dim3 dimGrid(32,1,1);</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kernel_routine&lt;&lt;&lt;dimGrid, dimBlock&gt;&gt;&gt;(. . .); </a:t>
            </a:r>
          </a:p>
          <a:p>
            <a:pPr marL="0" marR="0" lvl="0" indent="0" algn="l" defTabSz="914400" rtl="0" eaLnBrk="1" fontAlgn="auto" latinLnBrk="0" hangingPunct="1">
              <a:lnSpc>
                <a:spcPct val="100000"/>
              </a:lnSpc>
              <a:spcBef>
                <a:spcPts val="0"/>
              </a:spcBef>
              <a:spcAft>
                <a:spcPts val="0"/>
              </a:spcAft>
              <a:buClrTx/>
              <a:buSzTx/>
              <a:buFontTx/>
              <a:buNone/>
              <a:tabLst/>
              <a:defRPr/>
            </a:pPr>
            <a:r>
              <a:rPr lang="sr-Latn-RS" b="0" i="0" u="none" strike="noStrike" kern="1200" baseline="0" smtClean="0">
                <a:solidFill>
                  <a:schemeClr val="tx1"/>
                </a:solidFill>
                <a:latin typeface="+mn-lt"/>
                <a:ea typeface="+mn-ea"/>
                <a:cs typeface="+mn-cs"/>
              </a:rPr>
              <a:t>dim3 je C struktura sa tri integer vrednosti (x, y, z). U slučaju kreiranja jednodimenzionalnog grida, kernel je moguće pozvati i kao:</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kernel_routine&lt;&lt;&lt;N/256, 256&gt;&gt;&gt;(. . .);  (gde je N prethodno inicijalizovana promenljiva)</a:t>
            </a:r>
          </a:p>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U ovom slučaju CUDA C kompajler prosleđene vrednosti uzima kao x komponente, dok y i z automatski postavlja na 1!</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sz="1200" b="1" i="0" u="none" strike="noStrike" kern="1200" baseline="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Detaljnije objašnjenje - Chapter 4.1</a:t>
            </a:r>
            <a:r>
              <a:rPr lang="en-GB" sz="1200" b="0"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Cuda Thread Organization</a:t>
            </a:r>
            <a:r>
              <a:rPr lang="sr-Latn-RS" sz="1200" b="0" i="0" u="none" strike="noStrike" kern="1200" baseline="0" smtClean="0">
                <a:solidFill>
                  <a:schemeClr val="tx1"/>
                </a:solidFill>
                <a:latin typeface="+mn-lt"/>
                <a:ea typeface="+mn-ea"/>
                <a:cs typeface="+mn-cs"/>
              </a:rPr>
              <a:t>, </a:t>
            </a:r>
            <a:r>
              <a:rPr lang="sr-Latn-RS" smtClean="0"/>
              <a:t>David Kirk, Wen-mei Hwu</a:t>
            </a:r>
            <a:r>
              <a:rPr lang="en-GB" smtClean="0"/>
              <a:t>,</a:t>
            </a:r>
            <a:r>
              <a:rPr lang="en-GB" baseline="0" smtClean="0"/>
              <a:t> </a:t>
            </a:r>
            <a:r>
              <a:rPr lang="sr-Latn-RS" i="1" smtClean="0"/>
              <a:t>Programming Massively Parallel Processors: A Hands-on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smtClean="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28</a:t>
            </a:fld>
            <a:endParaRPr lang="sr-Latn-RS"/>
          </a:p>
        </p:txBody>
      </p:sp>
    </p:spTree>
    <p:extLst>
      <p:ext uri="{BB962C8B-B14F-4D97-AF65-F5344CB8AC3E}">
        <p14:creationId xmlns:p14="http://schemas.microsoft.com/office/powerpoint/2010/main" val="385042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lvl="0" indent="-182880" fontAlgn="auto">
              <a:spcAft>
                <a:spcPts val="0"/>
              </a:spcAft>
              <a:defRPr/>
            </a:pPr>
            <a:r>
              <a:rPr lang="sr-Latn-RS" sz="1200" b="1" i="0" u="none" strike="noStrike" kern="1200" baseline="0" smtClean="0">
                <a:solidFill>
                  <a:schemeClr val="accent1">
                    <a:lumMod val="40000"/>
                    <a:lumOff val="60000"/>
                  </a:schemeClr>
                </a:solidFill>
                <a:latin typeface="+mn-lt"/>
                <a:ea typeface="+mn-ea"/>
                <a:cs typeface="+mn-cs"/>
              </a:rPr>
              <a:t>Važno</a:t>
            </a:r>
            <a:r>
              <a:rPr lang="sr-Latn-RS" sz="1200" b="0" i="0" u="none" strike="noStrike" kern="1200" baseline="0" smtClean="0">
                <a:solidFill>
                  <a:schemeClr val="accent1">
                    <a:lumMod val="40000"/>
                    <a:lumOff val="60000"/>
                  </a:schemeClr>
                </a:solidFill>
                <a:latin typeface="+mn-lt"/>
                <a:ea typeface="+mn-ea"/>
                <a:cs typeface="+mn-cs"/>
              </a:rPr>
              <a:t>: </a:t>
            </a:r>
            <a:r>
              <a:rPr lang="sr-Latn-RS" sz="1200" b="0" i="0" u="none" strike="noStrike" kern="1200" baseline="0" smtClean="0">
                <a:solidFill>
                  <a:schemeClr val="tx1"/>
                </a:solidFill>
                <a:latin typeface="+mn-lt"/>
                <a:ea typeface="+mn-ea"/>
                <a:cs typeface="+mn-cs"/>
              </a:rPr>
              <a:t>Sve niti u bloku dele isti identifikator bloka - promenljivu </a:t>
            </a:r>
            <a:r>
              <a:rPr lang="sr-Latn-RS" sz="1200" b="1" i="0" u="none" strike="noStrike" kern="1200" baseline="0" smtClean="0">
                <a:solidFill>
                  <a:schemeClr val="tx1"/>
                </a:solidFill>
                <a:latin typeface="+mn-lt"/>
                <a:ea typeface="+mn-ea"/>
                <a:cs typeface="+mn-cs"/>
              </a:rPr>
              <a:t>blockIdx</a:t>
            </a:r>
            <a:r>
              <a:rPr lang="sr-Latn-RS" sz="1200" b="0" i="0" u="none" strike="noStrike" kern="1200" baseline="0" smtClean="0">
                <a:solidFill>
                  <a:schemeClr val="tx1"/>
                </a:solidFill>
                <a:latin typeface="+mn-lt"/>
                <a:ea typeface="+mn-ea"/>
                <a:cs typeface="+mn-cs"/>
              </a:rPr>
              <a:t>. Svaka nit ima ima indeks niti kome se pristupa preko promenljive </a:t>
            </a:r>
            <a:r>
              <a:rPr lang="sr-Latn-RS" sz="1200" b="1" i="0" u="none" strike="noStrike" kern="1200" baseline="0" smtClean="0">
                <a:solidFill>
                  <a:schemeClr val="tx1"/>
                </a:solidFill>
                <a:latin typeface="+mn-lt"/>
                <a:ea typeface="+mn-ea"/>
                <a:cs typeface="+mn-cs"/>
              </a:rPr>
              <a:t>threadIdx</a:t>
            </a:r>
            <a:r>
              <a:rPr lang="sr-Latn-RS" sz="1200" b="0" i="0" u="none" strike="noStrike" kern="1200" baseline="0" smtClean="0">
                <a:solidFill>
                  <a:schemeClr val="tx1"/>
                </a:solidFill>
                <a:latin typeface="+mn-lt"/>
                <a:ea typeface="+mn-ea"/>
                <a:cs typeface="+mn-cs"/>
              </a:rPr>
              <a:t>. </a:t>
            </a:r>
            <a:r>
              <a:rPr lang="sr-Latn-RS" smtClean="0"/>
              <a:t>K</a:t>
            </a:r>
            <a:r>
              <a:rPr lang="en-US" smtClean="0"/>
              <a:t>l</a:t>
            </a:r>
            <a:r>
              <a:rPr lang="sr-Latn-RS" smtClean="0"/>
              <a:t>jučna ideja jeste da su sva jezgra u SM tipa SIMT</a:t>
            </a:r>
            <a:r>
              <a:rPr lang="sr-Latn-RS" baseline="0" smtClean="0"/>
              <a:t> </a:t>
            </a:r>
            <a:r>
              <a:rPr lang="sr-Latn-RS" smtClean="0"/>
              <a:t>(Single Instruction Multiple Threads),</a:t>
            </a:r>
            <a:r>
              <a:rPr lang="sr-Latn-RS" baseline="0" smtClean="0"/>
              <a:t> tj. </a:t>
            </a:r>
            <a:r>
              <a:rPr lang="sr-Latn-RS" b="1" baseline="0" smtClean="0"/>
              <a:t>g</a:t>
            </a:r>
            <a:r>
              <a:rPr lang="sr-Latn-RS" b="1" smtClean="0"/>
              <a:t>rupe </a:t>
            </a:r>
            <a:r>
              <a:rPr lang="en-US" b="1" smtClean="0"/>
              <a:t>niti </a:t>
            </a:r>
            <a:r>
              <a:rPr lang="sr-Latn-RS" b="1" smtClean="0"/>
              <a:t>simultano izvršavaju iste instrukcije, ali nad različitim podacima.</a:t>
            </a:r>
            <a:r>
              <a:rPr lang="sr-Latn-RS" b="1" baseline="0" smtClean="0"/>
              <a:t> </a:t>
            </a:r>
            <a:r>
              <a:rPr lang="sr-Latn-RS" sz="1200" b="0" i="0" u="none" strike="noStrike" kern="1200" baseline="0" smtClean="0">
                <a:solidFill>
                  <a:schemeClr val="tx1"/>
                </a:solidFill>
                <a:latin typeface="+mn-lt"/>
                <a:ea typeface="+mn-ea"/>
                <a:cs typeface="+mn-cs"/>
              </a:rPr>
              <a:t>Upotreba promenljivih </a:t>
            </a:r>
            <a:r>
              <a:rPr lang="sr-Latn-RS" sz="1200" b="1" i="0" u="none" strike="noStrike" kern="1200" baseline="0" smtClean="0">
                <a:solidFill>
                  <a:schemeClr val="tx1"/>
                </a:solidFill>
                <a:latin typeface="+mn-lt"/>
                <a:ea typeface="+mn-ea"/>
                <a:cs typeface="+mn-cs"/>
              </a:rPr>
              <a:t>blockIdx i threadIdx</a:t>
            </a:r>
            <a:r>
              <a:rPr lang="sr-Latn-RS" sz="1200" b="0" i="0" u="none" strike="noStrike" kern="1200" baseline="0" smtClean="0">
                <a:solidFill>
                  <a:schemeClr val="tx1"/>
                </a:solidFill>
                <a:latin typeface="+mn-lt"/>
                <a:ea typeface="+mn-ea"/>
                <a:cs typeface="+mn-cs"/>
              </a:rPr>
              <a:t> nitima omogućava </a:t>
            </a:r>
            <a:r>
              <a:rPr lang="en-US" smtClean="0"/>
              <a:t>da</a:t>
            </a:r>
            <a:r>
              <a:rPr lang="sr-Latn-RS" baseline="0" smtClean="0"/>
              <a:t> </a:t>
            </a:r>
            <a:r>
              <a:rPr lang="en-US" smtClean="0"/>
              <a:t>odluče</a:t>
            </a:r>
            <a:r>
              <a:rPr lang="sr-Latn-RS" baseline="0" smtClean="0"/>
              <a:t> </a:t>
            </a:r>
            <a:r>
              <a:rPr lang="en-US" smtClean="0"/>
              <a:t>nad kojim podacima da rade</a:t>
            </a:r>
            <a:r>
              <a:rPr lang="sr-Latn-RS" smtClean="0"/>
              <a:t>.</a:t>
            </a:r>
            <a:endParaRPr lang="sr-Latn-RS" sz="1200" b="0" i="0" u="none" strike="noStrike" kern="1200" baseline="0" smtClean="0">
              <a:solidFill>
                <a:schemeClr val="tx1"/>
              </a:solidFill>
              <a:latin typeface="+mn-lt"/>
              <a:ea typeface="+mn-ea"/>
              <a:cs typeface="+mn-cs"/>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29</a:t>
            </a:fld>
            <a:endParaRPr lang="sr-Latn-RS"/>
          </a:p>
        </p:txBody>
      </p:sp>
    </p:spTree>
    <p:extLst>
      <p:ext uri="{BB962C8B-B14F-4D97-AF65-F5344CB8AC3E}">
        <p14:creationId xmlns:p14="http://schemas.microsoft.com/office/powerpoint/2010/main" val="3053838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33</a:t>
            </a:fld>
            <a:endParaRPr lang="sr-Latn-R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34</a:t>
            </a:fld>
            <a:endParaRPr lang="sr-Latn-R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35</a:t>
            </a:fld>
            <a:endParaRPr lang="sr-Latn-R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smtClean="0">
                <a:solidFill>
                  <a:schemeClr val="tx1"/>
                </a:solidFill>
                <a:latin typeface="+mn-lt"/>
                <a:ea typeface="+mn-ea"/>
                <a:cs typeface="+mn-cs"/>
              </a:rPr>
              <a:t>GPUs are designed as parallel, throughput-oriented computing engines and they will not perform well on some tasks on which CPUs are designed to perform well. For programs that have one or very few threads, CPUs with lower operation latencies can achieve much higher performance than GPUs. When a program has a large number of threads, GPUs with higher execution throughput can achieve much higher performance than CPUs. </a:t>
            </a:r>
            <a:r>
              <a:rPr lang="en-GB" sz="1200" b="1" i="0" u="none" strike="noStrike" kern="1200" baseline="0" smtClean="0">
                <a:solidFill>
                  <a:schemeClr val="tx1"/>
                </a:solidFill>
                <a:latin typeface="+mn-lt"/>
                <a:ea typeface="+mn-ea"/>
                <a:cs typeface="+mn-cs"/>
              </a:rPr>
              <a:t>Therefore, one should expect that many applications use both CPUs and GPUs, executing the sequential parts on the CPU and numerically intensive parts on the GPUs.</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5</a:t>
            </a:fld>
            <a:endParaRPr lang="sr-Latn-RS"/>
          </a:p>
        </p:txBody>
      </p:sp>
    </p:spTree>
    <p:extLst>
      <p:ext uri="{BB962C8B-B14F-4D97-AF65-F5344CB8AC3E}">
        <p14:creationId xmlns:p14="http://schemas.microsoft.com/office/powerpoint/2010/main" val="2197978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36</a:t>
            </a:fld>
            <a:endParaRPr lang="sr-Latn-R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37</a:t>
            </a:fld>
            <a:endParaRPr lang="sr-Latn-R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Primer broj 1</a:t>
            </a:r>
          </a:p>
          <a:p>
            <a:r>
              <a:rPr lang="sr-Latn-RS" smtClean="0"/>
              <a:t>Chapter</a:t>
            </a:r>
            <a:r>
              <a:rPr lang="sr-Latn-RS" baseline="0" smtClean="0"/>
              <a:t> </a:t>
            </a:r>
            <a:r>
              <a:rPr lang="sr-Latn-RS" baseline="0" smtClean="0"/>
              <a:t>3.2 </a:t>
            </a:r>
            <a:r>
              <a:rPr lang="sr-Latn-RS" sz="1200" b="1" i="0" u="none" strike="noStrike" kern="1200" baseline="0" smtClean="0">
                <a:solidFill>
                  <a:schemeClr val="tx1"/>
                </a:solidFill>
                <a:latin typeface="+mn-lt"/>
                <a:ea typeface="+mn-ea"/>
                <a:cs typeface="+mn-cs"/>
              </a:rPr>
              <a:t>A First Program</a:t>
            </a:r>
            <a:r>
              <a:rPr lang="sr-Latn-RS" sz="1200" b="0" i="0" u="none" strike="noStrike" kern="1200" baseline="0" smtClean="0">
                <a:solidFill>
                  <a:schemeClr val="tx1"/>
                </a:solidFill>
                <a:latin typeface="+mn-lt"/>
                <a:ea typeface="+mn-ea"/>
                <a:cs typeface="+mn-cs"/>
              </a:rPr>
              <a:t>, </a:t>
            </a:r>
            <a:r>
              <a:rPr lang="en-US" smtClean="0"/>
              <a:t>Jason Sanders, Edward Kandrot: </a:t>
            </a:r>
            <a:r>
              <a:rPr lang="en-US" i="1" smtClean="0"/>
              <a:t>CUDA by example: an introduction to general-purpose GPU programming</a:t>
            </a:r>
            <a:r>
              <a:rPr lang="sr-Latn-RS" i="0" baseline="0" smtClean="0"/>
              <a:t> </a:t>
            </a:r>
          </a:p>
          <a:p>
            <a:endParaRPr lang="sr-Latn-RS" i="0" baseline="0" smtClean="0"/>
          </a:p>
          <a:p>
            <a:r>
              <a:rPr lang="sr-Latn-RS" sz="1200" b="0" i="0" u="none" strike="noStrike" kern="1200" baseline="0" smtClean="0">
                <a:solidFill>
                  <a:schemeClr val="tx1"/>
                </a:solidFill>
                <a:latin typeface="+mn-lt"/>
                <a:ea typeface="+mn-ea"/>
                <a:cs typeface="+mn-cs"/>
              </a:rPr>
              <a:t>Is this just </a:t>
            </a:r>
            <a:r>
              <a:rPr lang="en-GB" sz="1200" b="0" i="0" u="none" strike="noStrike" kern="1200" baseline="0" smtClean="0">
                <a:solidFill>
                  <a:schemeClr val="tx1"/>
                </a:solidFill>
                <a:latin typeface="+mn-lt"/>
                <a:ea typeface="+mn-ea"/>
                <a:cs typeface="+mn-cs"/>
              </a:rPr>
              <a:t>C? Does CUDA C even exist? The answers to these questions are both in the affirmative;</a:t>
            </a:r>
            <a:endParaRPr lang="sr-Latn-RS" sz="1200" b="0" i="0" u="none" strike="noStrike" kern="1200" baseline="0" smtClean="0">
              <a:solidFill>
                <a:schemeClr val="tx1"/>
              </a:solidFill>
              <a:latin typeface="+mn-lt"/>
              <a:ea typeface="+mn-ea"/>
              <a:cs typeface="+mn-cs"/>
            </a:endParaRPr>
          </a:p>
          <a:p>
            <a:endParaRPr lang="sr-Latn-RS" sz="1200" b="0" i="0" u="none" strike="noStrike" kern="1200" baseline="0" smtClean="0">
              <a:solidFill>
                <a:schemeClr val="tx1"/>
              </a:solidFill>
              <a:latin typeface="+mn-lt"/>
              <a:ea typeface="+mn-ea"/>
              <a:cs typeface="+mn-cs"/>
            </a:endParaRPr>
          </a:p>
          <a:p>
            <a:r>
              <a:rPr lang="sr-Latn-RS" sz="1200" b="0" i="0" u="none" strike="noStrike" kern="1200" baseline="0" smtClean="0">
                <a:solidFill>
                  <a:schemeClr val="tx1"/>
                </a:solidFill>
                <a:latin typeface="+mn-lt"/>
                <a:ea typeface="+mn-ea"/>
                <a:cs typeface="+mn-cs"/>
              </a:rPr>
              <a:t>Kod sa slajda izvršava se kompletno na hostu (CPU). Kao što smo rekli nekoliko slajdova ranije „By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default,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traditional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 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that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contains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only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host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en-GB" sz="1200" b="0" i="0" u="none" strike="noStrike" kern="1200" baseline="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9910C887-6775-47AA-8A4F-C833A0029179}" type="slidenum">
              <a:rPr lang="sr-Latn-RS" smtClean="0"/>
              <a:pPr/>
              <a:t>38</a:t>
            </a:fld>
            <a:endParaRPr lang="sr-Latn-RS"/>
          </a:p>
        </p:txBody>
      </p:sp>
    </p:spTree>
    <p:extLst>
      <p:ext uri="{BB962C8B-B14F-4D97-AF65-F5344CB8AC3E}">
        <p14:creationId xmlns:p14="http://schemas.microsoft.com/office/powerpoint/2010/main" val="4264402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Primer broj 2</a:t>
            </a:r>
          </a:p>
          <a:p>
            <a:r>
              <a:rPr lang="sr-Latn-RS" smtClean="0"/>
              <a:t>Funkcija main()</a:t>
            </a:r>
            <a:r>
              <a:rPr lang="sr-Latn-RS" baseline="0" smtClean="0"/>
              <a:t> se kao i u prošlom primeru izvršava na hostu, ali k</a:t>
            </a:r>
            <a:r>
              <a:rPr lang="sr-Latn-RS" smtClean="0"/>
              <a:t>ernel funkcija se izvršava na GPU! </a:t>
            </a:r>
            <a:r>
              <a:rPr lang="en-US" smtClean="0"/>
              <a:t>&lt;&lt;&lt;1,1&gt;&gt;&gt; </a:t>
            </a:r>
            <a:r>
              <a:rPr lang="sr-Latn-RS" smtClean="0"/>
              <a:t>označava</a:t>
            </a:r>
            <a:r>
              <a:rPr lang="sr-Latn-RS" baseline="0" smtClean="0"/>
              <a:t> da se kreira jedan blok, koji ima jednu nit.</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smtClean="0"/>
          </a:p>
          <a:p>
            <a:pPr marL="0" marR="0" indent="0" algn="l" defTabSz="914400" rtl="0" eaLnBrk="1" fontAlgn="auto" latinLnBrk="0" hangingPunct="1">
              <a:lnSpc>
                <a:spcPct val="100000"/>
              </a:lnSpc>
              <a:spcBef>
                <a:spcPts val="0"/>
              </a:spcBef>
              <a:spcAft>
                <a:spcPts val="0"/>
              </a:spcAft>
              <a:buClrTx/>
              <a:buSzTx/>
              <a:buFontTx/>
              <a:buNone/>
              <a:tabLst/>
              <a:defRPr/>
            </a:pPr>
            <a:r>
              <a:rPr lang="sr-Latn-RS" smtClean="0"/>
              <a:t>Chapter</a:t>
            </a:r>
            <a:r>
              <a:rPr lang="sr-Latn-RS" baseline="0" smtClean="0"/>
              <a:t> 3.2.2 </a:t>
            </a:r>
            <a:r>
              <a:rPr lang="sr-Latn-RS" sz="1200" b="1" i="0" u="none" strike="noStrike" kern="1200" baseline="0" smtClean="0">
                <a:solidFill>
                  <a:schemeClr val="tx1"/>
                </a:solidFill>
                <a:latin typeface="+mn-lt"/>
                <a:ea typeface="+mn-ea"/>
                <a:cs typeface="+mn-cs"/>
              </a:rPr>
              <a:t>A Kernel Call</a:t>
            </a:r>
            <a:r>
              <a:rPr lang="sr-Latn-RS" sz="1200" b="0" i="0" u="none" strike="noStrike" kern="1200" baseline="0" smtClean="0">
                <a:solidFill>
                  <a:schemeClr val="tx1"/>
                </a:solidFill>
                <a:latin typeface="+mn-lt"/>
                <a:ea typeface="+mn-ea"/>
                <a:cs typeface="+mn-cs"/>
              </a:rPr>
              <a:t>, </a:t>
            </a:r>
            <a:r>
              <a:rPr lang="en-US" smtClean="0"/>
              <a:t>Jason Sanders, Edward Kandrot: </a:t>
            </a:r>
            <a:r>
              <a:rPr lang="en-US" i="1" smtClean="0"/>
              <a:t>CUDA by example: an introduction to general-purpose GPU programming</a:t>
            </a:r>
            <a:r>
              <a:rPr lang="sr-Latn-RS" i="0" baseline="0" smtClean="0"/>
              <a:t> </a:t>
            </a: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39</a:t>
            </a:fld>
            <a:endParaRPr lang="sr-Latn-RS"/>
          </a:p>
        </p:txBody>
      </p:sp>
    </p:spTree>
    <p:extLst>
      <p:ext uri="{BB962C8B-B14F-4D97-AF65-F5344CB8AC3E}">
        <p14:creationId xmlns:p14="http://schemas.microsoft.com/office/powerpoint/2010/main" val="1905699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smtClean="0"/>
              <a:t>Primer broj 3</a:t>
            </a:r>
          </a:p>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smtClean="0"/>
              <a:t>Obratiti </a:t>
            </a:r>
            <a:r>
              <a:rPr lang="sr-Latn-RS" i="0" baseline="0" smtClean="0"/>
              <a:t>pažnju na boldirani deo - poziv kernela. Moguće je proslediti parametre (kao u standardnoj C funkciji). </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smtClean="0"/>
          </a:p>
          <a:p>
            <a:pPr marL="0" marR="0" indent="0" algn="l" defTabSz="914400" rtl="0" eaLnBrk="1" fontAlgn="auto" latinLnBrk="0" hangingPunct="1">
              <a:lnSpc>
                <a:spcPct val="100000"/>
              </a:lnSpc>
              <a:spcBef>
                <a:spcPts val="0"/>
              </a:spcBef>
              <a:spcAft>
                <a:spcPts val="0"/>
              </a:spcAft>
              <a:buClrTx/>
              <a:buSzTx/>
              <a:buFontTx/>
              <a:buNone/>
              <a:tabLst/>
              <a:defRPr/>
            </a:pPr>
            <a:r>
              <a:rPr lang="sr-Latn-RS" smtClean="0"/>
              <a:t>Chapter</a:t>
            </a:r>
            <a:r>
              <a:rPr lang="sr-Latn-RS" baseline="0" smtClean="0"/>
              <a:t> 3.2.3 </a:t>
            </a:r>
            <a:r>
              <a:rPr lang="sr-Latn-RS" sz="1200" b="0" i="0" u="none" strike="noStrike" kern="1200" baseline="0" smtClean="0">
                <a:solidFill>
                  <a:schemeClr val="tx1"/>
                </a:solidFill>
                <a:latin typeface="+mn-lt"/>
                <a:ea typeface="+mn-ea"/>
                <a:cs typeface="+mn-cs"/>
              </a:rPr>
              <a:t>Passing Parameters, </a:t>
            </a:r>
            <a:r>
              <a:rPr lang="en-US" smtClean="0"/>
              <a:t>Jason Sanders, Edward Kandrot: </a:t>
            </a:r>
            <a:r>
              <a:rPr lang="en-US" i="1" smtClean="0"/>
              <a:t>CUDA by example: an introduction to general-purpose GPU programming</a:t>
            </a:r>
            <a:r>
              <a:rPr lang="sr-Latn-RS" i="0" baseline="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sr-Latn-RS" i="0" baseline="0" smtClean="0"/>
              <a:t>Preporuka – pročitati poglavlje, vrlo kratko i jasno objašnjen ceo primer!</a:t>
            </a:r>
          </a:p>
          <a:p>
            <a:pPr marL="0" marR="0" indent="0" algn="l" defTabSz="914400" rtl="0" eaLnBrk="1" fontAlgn="auto" latinLnBrk="0" hangingPunct="1">
              <a:lnSpc>
                <a:spcPct val="100000"/>
              </a:lnSpc>
              <a:spcBef>
                <a:spcPts val="0"/>
              </a:spcBef>
              <a:spcAft>
                <a:spcPts val="0"/>
              </a:spcAft>
              <a:buClrTx/>
              <a:buSzTx/>
              <a:buFontTx/>
              <a:buNone/>
              <a:tabLst/>
              <a:defRPr/>
            </a:pPr>
            <a:endParaRPr lang="sr-Latn-RS" i="0" baseline="0" smtClean="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40</a:t>
            </a:fld>
            <a:endParaRPr lang="sr-Latn-RS"/>
          </a:p>
        </p:txBody>
      </p:sp>
    </p:spTree>
    <p:extLst>
      <p:ext uri="{BB962C8B-B14F-4D97-AF65-F5344CB8AC3E}">
        <p14:creationId xmlns:p14="http://schemas.microsoft.com/office/powerpoint/2010/main" val="3807630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Pre</a:t>
            </a:r>
            <a:r>
              <a:rPr lang="sr-Latn-RS" baseline="0" smtClean="0"/>
              <a:t> samog poziva kernela nephodno je alocirati memoriju na GPU korišćenjem </a:t>
            </a:r>
            <a:r>
              <a:rPr lang="sr-Latn-RS" i="1" baseline="0" smtClean="0"/>
              <a:t>cudaMalloc</a:t>
            </a:r>
            <a:r>
              <a:rPr lang="sr-Latn-RS" baseline="0" smtClean="0"/>
              <a:t>() funkcije. U primeru alocira se prostor za promenljivu</a:t>
            </a:r>
            <a:r>
              <a:rPr lang="en-GB" i="1" baseline="0" smtClean="0"/>
              <a:t> dev_c</a:t>
            </a:r>
            <a:r>
              <a:rPr lang="en-GB" baseline="0" smtClean="0"/>
              <a:t>, veli</a:t>
            </a:r>
            <a:r>
              <a:rPr lang="sr-Latn-RS" baseline="0" smtClean="0"/>
              <a:t>čine jedne integer promenljive - </a:t>
            </a:r>
            <a:r>
              <a:rPr lang="en-US" sz="1200" b="0" i="1" smtClean="0">
                <a:latin typeface="Consolas" pitchFamily="49" charset="0"/>
                <a:cs typeface="Consolas" pitchFamily="49" charset="0"/>
              </a:rPr>
              <a:t>sizeof(int</a:t>
            </a:r>
            <a:r>
              <a:rPr lang="en-US" sz="1200" b="1" smtClean="0">
                <a:latin typeface="Consolas" pitchFamily="49" charset="0"/>
                <a:cs typeface="Consolas" pitchFamily="49" charset="0"/>
              </a:rPr>
              <a:t>)</a:t>
            </a:r>
            <a:r>
              <a:rPr lang="sr-Latn-RS" baseline="0" smtClean="0"/>
              <a:t>.</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41</a:t>
            </a:fld>
            <a:endParaRPr lang="sr-Latn-RS"/>
          </a:p>
        </p:txBody>
      </p:sp>
    </p:spTree>
    <p:extLst>
      <p:ext uri="{BB962C8B-B14F-4D97-AF65-F5344CB8AC3E}">
        <p14:creationId xmlns:p14="http://schemas.microsoft.com/office/powerpoint/2010/main" val="416703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Prvi korak </a:t>
            </a:r>
            <a:r>
              <a:rPr lang="sr-Latn-RS" smtClean="0"/>
              <a:t>bio je </a:t>
            </a:r>
            <a:r>
              <a:rPr lang="sr-Latn-RS" smtClean="0"/>
              <a:t>alociranje memorije na uređaju.</a:t>
            </a:r>
            <a:r>
              <a:rPr lang="sr-Latn-RS" baseline="0" smtClean="0"/>
              <a:t> Drugi </a:t>
            </a:r>
            <a:r>
              <a:rPr lang="sr-Latn-RS" baseline="0" smtClean="0"/>
              <a:t>korak bio je </a:t>
            </a:r>
            <a:r>
              <a:rPr lang="sr-Latn-RS" baseline="0" smtClean="0"/>
              <a:t>poziv kernela. Treći korak je kopiranje rezultata na stranu domaćina funkcijom </a:t>
            </a:r>
            <a:r>
              <a:rPr lang="sr-Latn-RS" i="1" baseline="0" smtClean="0"/>
              <a:t>cudaMemcpy (boldirano na slajdu)</a:t>
            </a:r>
            <a:r>
              <a:rPr lang="sr-Latn-RS" i="0" baseline="0" smtClean="0"/>
              <a:t>. </a:t>
            </a:r>
            <a:r>
              <a:rPr lang="sr-Latn-RS" i="0" baseline="0" smtClean="0"/>
              <a:t>Na strani uređaja (</a:t>
            </a:r>
            <a:r>
              <a:rPr lang="sr-Latn-RS" i="1" baseline="0" smtClean="0"/>
              <a:t>device</a:t>
            </a:r>
            <a:r>
              <a:rPr lang="sr-Latn-RS" i="0" baseline="0" smtClean="0"/>
              <a:t>)</a:t>
            </a:r>
            <a:r>
              <a:rPr lang="sr-Latn-RS" baseline="0" smtClean="0"/>
              <a:t> određuje se vrednost zbira, a zatim se zbir kopira sa GPU u promenljivu </a:t>
            </a:r>
            <a:r>
              <a:rPr lang="sr-Latn-RS" i="1" baseline="0" smtClean="0"/>
              <a:t>c</a:t>
            </a:r>
            <a:r>
              <a:rPr lang="sr-Latn-RS" baseline="0" smtClean="0"/>
              <a:t> na hostu. </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42</a:t>
            </a:fld>
            <a:endParaRPr lang="sr-Latn-RS"/>
          </a:p>
        </p:txBody>
      </p:sp>
    </p:spTree>
    <p:extLst>
      <p:ext uri="{BB962C8B-B14F-4D97-AF65-F5344CB8AC3E}">
        <p14:creationId xmlns:p14="http://schemas.microsoft.com/office/powerpoint/2010/main" val="133021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Ceo primer: 4.2.1 </a:t>
            </a:r>
            <a:r>
              <a:rPr lang="sr-Latn-RS" sz="1200" b="1" i="0" u="none" strike="noStrike" kern="1200" baseline="0" smtClean="0">
                <a:solidFill>
                  <a:schemeClr val="tx1"/>
                </a:solidFill>
                <a:latin typeface="+mn-lt"/>
                <a:ea typeface="+mn-ea"/>
                <a:cs typeface="+mn-cs"/>
              </a:rPr>
              <a:t>Summing Vectors,</a:t>
            </a:r>
            <a:r>
              <a:rPr lang="sr-Latn-RS" sz="1200" b="0" i="0" u="none" strike="noStrike" kern="1200" baseline="0" smtClean="0">
                <a:solidFill>
                  <a:schemeClr val="tx1"/>
                </a:solidFill>
                <a:latin typeface="+mn-lt"/>
                <a:ea typeface="+mn-ea"/>
                <a:cs typeface="+mn-cs"/>
              </a:rPr>
              <a:t> </a:t>
            </a:r>
            <a:r>
              <a:rPr lang="en-US" smtClean="0"/>
              <a:t>Jason Sanders, Edward Kandrot: </a:t>
            </a:r>
            <a:r>
              <a:rPr lang="en-US" i="1" smtClean="0"/>
              <a:t>CUDA by example: an introduction to general-purpose GPU programming</a:t>
            </a:r>
            <a:r>
              <a:rPr lang="sr-Latn-RS" i="0" baseline="0" smtClean="0"/>
              <a:t> </a:t>
            </a:r>
          </a:p>
          <a:p>
            <a:endParaRPr lang="sr-Latn-RS" smtClean="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43</a:t>
            </a:fld>
            <a:endParaRPr lang="sr-Latn-RS"/>
          </a:p>
        </p:txBody>
      </p:sp>
    </p:spTree>
    <p:extLst>
      <p:ext uri="{BB962C8B-B14F-4D97-AF65-F5344CB8AC3E}">
        <p14:creationId xmlns:p14="http://schemas.microsoft.com/office/powerpoint/2010/main" val="2296360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Funkcija</a:t>
            </a:r>
            <a:r>
              <a:rPr lang="sr-Latn-RS" baseline="0" smtClean="0"/>
              <a:t> </a:t>
            </a:r>
            <a:r>
              <a:rPr lang="sr-Latn-RS" i="1" baseline="0" smtClean="0"/>
              <a:t>add</a:t>
            </a:r>
            <a:r>
              <a:rPr lang="sr-Latn-RS" baseline="0" smtClean="0"/>
              <a:t>() je jednostavna standardna funkcija za sabiranje dva niza. Funkcija </a:t>
            </a:r>
            <a:r>
              <a:rPr lang="sr-Latn-RS" i="1" baseline="0" smtClean="0"/>
              <a:t>add2</a:t>
            </a:r>
            <a:r>
              <a:rPr lang="sr-Latn-RS" baseline="0" smtClean="0"/>
              <a:t>() sugeriše potencijalni način za paralelizaciju koda na sistemu sa više CPU. </a:t>
            </a:r>
            <a:r>
              <a:rPr lang="sr-Latn-RS" baseline="0" smtClean="0"/>
              <a:t>Primer izvršenja u slučaju </a:t>
            </a:r>
            <a:r>
              <a:rPr lang="sr-Latn-RS" baseline="0" smtClean="0"/>
              <a:t>postojanja dva CPU dat je na sledećem slajdu.</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44</a:t>
            </a:fld>
            <a:endParaRPr lang="sr-Latn-RS"/>
          </a:p>
        </p:txBody>
      </p:sp>
    </p:spTree>
    <p:extLst>
      <p:ext uri="{BB962C8B-B14F-4D97-AF65-F5344CB8AC3E}">
        <p14:creationId xmlns:p14="http://schemas.microsoft.com/office/powerpoint/2010/main" val="1641907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U ovom</a:t>
            </a:r>
            <a:r>
              <a:rPr lang="sr-Latn-RS" baseline="0" smtClean="0"/>
              <a:t> slučaju, CPU core 1 računaće samo parne elemente niza (0,2,4..), dok će CPU core 2 računati neparne (1,3,5..). </a:t>
            </a:r>
            <a:endParaRPr lang="sr-Latn-RS" i="1"/>
          </a:p>
        </p:txBody>
      </p:sp>
      <p:sp>
        <p:nvSpPr>
          <p:cNvPr id="4" name="Slide Number Placeholder 3"/>
          <p:cNvSpPr>
            <a:spLocks noGrp="1"/>
          </p:cNvSpPr>
          <p:nvPr>
            <p:ph type="sldNum" sz="quarter" idx="10"/>
          </p:nvPr>
        </p:nvSpPr>
        <p:spPr/>
        <p:txBody>
          <a:bodyPr/>
          <a:lstStyle/>
          <a:p>
            <a:fld id="{9910C887-6775-47AA-8A4F-C833A0029179}" type="slidenum">
              <a:rPr lang="sr-Latn-RS" smtClean="0"/>
              <a:pPr/>
              <a:t>45</a:t>
            </a:fld>
            <a:endParaRPr lang="sr-Latn-RS"/>
          </a:p>
        </p:txBody>
      </p:sp>
    </p:spTree>
    <p:extLst>
      <p:ext uri="{BB962C8B-B14F-4D97-AF65-F5344CB8AC3E}">
        <p14:creationId xmlns:p14="http://schemas.microsoft.com/office/powerpoint/2010/main" val="392197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200" b="0" i="0" u="none" strike="noStrike" kern="1200" baseline="0" smtClean="0">
                <a:solidFill>
                  <a:schemeClr val="tx1"/>
                </a:solidFill>
                <a:latin typeface="+mn-lt"/>
                <a:ea typeface="+mn-ea"/>
                <a:cs typeface="+mn-cs"/>
              </a:rPr>
              <a:t>As DirectX 9 capable GPUs became available, some researchers took notice of the raw performance growth path of GPUs and they started to explore the use of GPUs to solve compute-intensive science and engineering problems. However</a:t>
            </a:r>
            <a:r>
              <a:rPr lang="sr-Latn-RS" sz="1200" b="1" i="0" u="none" strike="noStrike" kern="1200" baseline="0" smtClean="0">
                <a:solidFill>
                  <a:schemeClr val="tx1"/>
                </a:solidFill>
                <a:latin typeface="+mn-lt"/>
                <a:ea typeface="+mn-ea"/>
                <a:cs typeface="+mn-cs"/>
              </a:rPr>
              <a:t>, DirectX 9 GPUs had been designed only to match the features required by the graphics APIs.</a:t>
            </a:r>
            <a:r>
              <a:rPr lang="sr-Latn-RS" sz="1200" b="0"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To access the computational resources, a programmer had to cast his or her problem into graphics operations so that the computation could be launched through OpenGL or DirectX API calls.</a:t>
            </a:r>
            <a:r>
              <a:rPr lang="en-GB" sz="1200" b="1" i="0" u="none" strike="noStrike" kern="1200" baseline="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9910C887-6775-47AA-8A4F-C833A0029179}" type="slidenum">
              <a:rPr lang="sr-Latn-RS" smtClean="0"/>
              <a:pPr/>
              <a:t>6</a:t>
            </a:fld>
            <a:endParaRPr lang="sr-Latn-RS"/>
          </a:p>
        </p:txBody>
      </p:sp>
    </p:spTree>
    <p:extLst>
      <p:ext uri="{BB962C8B-B14F-4D97-AF65-F5344CB8AC3E}">
        <p14:creationId xmlns:p14="http://schemas.microsoft.com/office/powerpoint/2010/main" val="14278145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Neophodno je alocirati memoriju na GPU,</a:t>
            </a:r>
            <a:r>
              <a:rPr lang="sr-Latn-RS" baseline="0" smtClean="0"/>
              <a:t> i to za niz a, niz b i rezultujući niz c. Svi nizovi su veličine N i celobrojni su, pa se alocira količina memorije od </a:t>
            </a:r>
            <a:r>
              <a:rPr lang="en-US" b="1" smtClean="0">
                <a:latin typeface="Consolas" pitchFamily="49" charset="0"/>
                <a:cs typeface="Consolas" pitchFamily="49" charset="0"/>
              </a:rPr>
              <a:t>N</a:t>
            </a:r>
            <a:r>
              <a:rPr lang="sr-Latn-RS" b="1" smtClean="0">
                <a:latin typeface="Consolas" pitchFamily="49" charset="0"/>
                <a:cs typeface="Consolas" pitchFamily="49" charset="0"/>
              </a:rPr>
              <a:t> </a:t>
            </a:r>
            <a:r>
              <a:rPr lang="en-US" b="1" smtClean="0">
                <a:latin typeface="Consolas" pitchFamily="49" charset="0"/>
                <a:cs typeface="Consolas" pitchFamily="49" charset="0"/>
              </a:rPr>
              <a:t>*</a:t>
            </a:r>
            <a:r>
              <a:rPr lang="sr-Latn-RS" b="1" smtClean="0">
                <a:latin typeface="Consolas" pitchFamily="49" charset="0"/>
                <a:cs typeface="Consolas" pitchFamily="49" charset="0"/>
              </a:rPr>
              <a:t> </a:t>
            </a:r>
            <a:r>
              <a:rPr lang="en-US" b="1" smtClean="0">
                <a:latin typeface="Consolas" pitchFamily="49" charset="0"/>
                <a:cs typeface="Consolas" pitchFamily="49" charset="0"/>
              </a:rPr>
              <a:t>sizeof(int</a:t>
            </a:r>
            <a:r>
              <a:rPr lang="sr-Latn-RS" b="1" smtClean="0">
                <a:latin typeface="Consolas" pitchFamily="49" charset="0"/>
                <a:cs typeface="Consolas" pitchFamily="49" charset="0"/>
              </a:rPr>
              <a:t>). </a:t>
            </a:r>
            <a:r>
              <a:rPr lang="sr-Latn-RS" b="0" smtClean="0">
                <a:latin typeface="Consolas" pitchFamily="49" charset="0"/>
                <a:cs typeface="Consolas" pitchFamily="49" charset="0"/>
              </a:rPr>
              <a:t>Nizovi</a:t>
            </a:r>
            <a:r>
              <a:rPr lang="sr-Latn-RS" b="0" baseline="0" smtClean="0">
                <a:latin typeface="Consolas" pitchFamily="49" charset="0"/>
                <a:cs typeface="Consolas" pitchFamily="49" charset="0"/>
              </a:rPr>
              <a:t> se inicijalizuju na strani domaćina (nije važno kojim vrednostima).</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46</a:t>
            </a:fld>
            <a:endParaRPr lang="sr-Latn-RS"/>
          </a:p>
        </p:txBody>
      </p:sp>
    </p:spTree>
    <p:extLst>
      <p:ext uri="{BB962C8B-B14F-4D97-AF65-F5344CB8AC3E}">
        <p14:creationId xmlns:p14="http://schemas.microsoft.com/office/powerpoint/2010/main" val="932504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Inicijalizovani nizovi a i b</a:t>
            </a:r>
            <a:r>
              <a:rPr lang="sr-Latn-RS" baseline="0" smtClean="0"/>
              <a:t> se moraju kopirati na GPU. U pozivu funkcije navodi se </a:t>
            </a:r>
            <a:r>
              <a:rPr lang="sr-Latn-RS" b="1" baseline="0" smtClean="0"/>
              <a:t>odredište</a:t>
            </a:r>
            <a:r>
              <a:rPr lang="sr-Latn-RS" baseline="0" smtClean="0"/>
              <a:t> (prethodno alocirane promenljive dev_a i dev_b), </a:t>
            </a:r>
            <a:r>
              <a:rPr lang="sr-Latn-RS" b="1" baseline="0" smtClean="0"/>
              <a:t>izvor</a:t>
            </a:r>
            <a:r>
              <a:rPr lang="sr-Latn-RS" baseline="0" smtClean="0"/>
              <a:t>, </a:t>
            </a:r>
            <a:r>
              <a:rPr lang="sr-Latn-RS" b="1" baseline="0" smtClean="0"/>
              <a:t>veličina</a:t>
            </a:r>
            <a:r>
              <a:rPr lang="sr-Latn-RS" baseline="0" smtClean="0"/>
              <a:t> i tip transfera </a:t>
            </a:r>
            <a:r>
              <a:rPr lang="sr-Latn-RS" b="1" baseline="0" smtClean="0"/>
              <a:t>c</a:t>
            </a:r>
            <a:r>
              <a:rPr lang="en-US" b="1" smtClean="0">
                <a:latin typeface="Consolas" pitchFamily="49" charset="0"/>
                <a:cs typeface="Consolas" pitchFamily="49" charset="0"/>
              </a:rPr>
              <a:t>udaMemcpyHostToDevice</a:t>
            </a:r>
            <a:r>
              <a:rPr lang="sr-Latn-RS" smtClean="0">
                <a:latin typeface="Consolas" pitchFamily="49" charset="0"/>
                <a:cs typeface="Consolas" pitchFamily="49" charset="0"/>
              </a:rPr>
              <a:t>,</a:t>
            </a:r>
            <a:r>
              <a:rPr lang="sr-Latn-RS" baseline="0" smtClean="0">
                <a:latin typeface="Consolas" pitchFamily="49" charset="0"/>
                <a:cs typeface="Consolas" pitchFamily="49" charset="0"/>
              </a:rPr>
              <a:t> jer se kopiranje vrši sa hosta na GPU (device). </a:t>
            </a:r>
          </a:p>
          <a:p>
            <a:r>
              <a:rPr lang="sr-Latn-RS" baseline="0" smtClean="0">
                <a:latin typeface="Consolas" pitchFamily="49" charset="0"/>
              </a:rPr>
              <a:t>Zatim, poziva se kernel. U primeru kreira se N blokova, svaki sa po jednom niti. Obratiti pažnju na parametre kernela! </a:t>
            </a:r>
          </a:p>
          <a:p>
            <a:r>
              <a:rPr lang="sr-Latn-RS" baseline="0" smtClean="0">
                <a:latin typeface="Consolas" pitchFamily="49" charset="0"/>
              </a:rPr>
              <a:t>Nakon što GPU izračuna rezultujući niz dev_c, on se kopira nazad na host. U ovom slučaju izvor je niz dev_c, odredište je niz c, a tip transfera je </a:t>
            </a:r>
            <a:r>
              <a:rPr lang="en-US" b="1" smtClean="0">
                <a:latin typeface="Consolas" pitchFamily="49" charset="0"/>
                <a:cs typeface="Consolas" pitchFamily="49" charset="0"/>
              </a:rPr>
              <a:t>cudaMemcpyDeviceToHost</a:t>
            </a:r>
            <a:r>
              <a:rPr lang="sr-Latn-RS" b="1" smtClean="0">
                <a:latin typeface="Consolas" pitchFamily="49" charset="0"/>
                <a:cs typeface="Consolas" pitchFamily="49" charset="0"/>
              </a:rPr>
              <a:t>.</a:t>
            </a:r>
          </a:p>
          <a:p>
            <a:r>
              <a:rPr lang="sr-Latn-RS" b="0" smtClean="0">
                <a:latin typeface="Consolas" pitchFamily="49" charset="0"/>
              </a:rPr>
              <a:t>Na</a:t>
            </a:r>
            <a:r>
              <a:rPr lang="sr-Latn-RS" b="0" baseline="0" smtClean="0">
                <a:latin typeface="Consolas" pitchFamily="49" charset="0"/>
              </a:rPr>
              <a:t> kraju, host štampa dobijeni rezultat i oslobađa memoriju na </a:t>
            </a:r>
            <a:r>
              <a:rPr lang="sr-Latn-RS" b="0" baseline="0" smtClean="0">
                <a:latin typeface="Consolas" pitchFamily="49" charset="0"/>
              </a:rPr>
              <a:t>GPU funkcijom </a:t>
            </a:r>
            <a:r>
              <a:rPr lang="sr-Latn-RS" b="0" i="1" baseline="0" smtClean="0">
                <a:latin typeface="Consolas" pitchFamily="49" charset="0"/>
              </a:rPr>
              <a:t>cudaFree</a:t>
            </a:r>
            <a:r>
              <a:rPr lang="sr-Latn-RS" b="0" baseline="0" smtClean="0">
                <a:latin typeface="Consolas" pitchFamily="49" charset="0"/>
              </a:rPr>
              <a:t>().</a:t>
            </a:r>
            <a:endParaRPr lang="sr-Latn-RS" b="0"/>
          </a:p>
        </p:txBody>
      </p:sp>
      <p:sp>
        <p:nvSpPr>
          <p:cNvPr id="4" name="Slide Number Placeholder 3"/>
          <p:cNvSpPr>
            <a:spLocks noGrp="1"/>
          </p:cNvSpPr>
          <p:nvPr>
            <p:ph type="sldNum" sz="quarter" idx="10"/>
          </p:nvPr>
        </p:nvSpPr>
        <p:spPr/>
        <p:txBody>
          <a:bodyPr/>
          <a:lstStyle/>
          <a:p>
            <a:fld id="{9910C887-6775-47AA-8A4F-C833A0029179}" type="slidenum">
              <a:rPr lang="sr-Latn-RS" smtClean="0"/>
              <a:pPr/>
              <a:t>47</a:t>
            </a:fld>
            <a:endParaRPr lang="sr-Latn-RS"/>
          </a:p>
        </p:txBody>
      </p:sp>
    </p:spTree>
    <p:extLst>
      <p:ext uri="{BB962C8B-B14F-4D97-AF65-F5344CB8AC3E}">
        <p14:creationId xmlns:p14="http://schemas.microsoft.com/office/powerpoint/2010/main" val="37190919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Funkcija</a:t>
            </a:r>
            <a:r>
              <a:rPr lang="sr-Latn-RS" baseline="0" smtClean="0"/>
              <a:t> koja se izvršava na GPU. Pozivom kernela </a:t>
            </a:r>
            <a:r>
              <a:rPr lang="sr-Latn-RS" b="1" smtClean="0">
                <a:solidFill>
                  <a:srgbClr val="00B050"/>
                </a:solidFill>
                <a:latin typeface="Consolas" pitchFamily="49" charset="0"/>
                <a:cs typeface="Consolas" pitchFamily="49" charset="0"/>
              </a:rPr>
              <a:t> </a:t>
            </a:r>
            <a:r>
              <a:rPr lang="en-US" b="1" smtClean="0">
                <a:solidFill>
                  <a:srgbClr val="00B050"/>
                </a:solidFill>
                <a:latin typeface="Consolas" pitchFamily="49" charset="0"/>
                <a:cs typeface="Consolas" pitchFamily="49" charset="0"/>
              </a:rPr>
              <a:t>add&lt;&lt;&lt;</a:t>
            </a:r>
            <a:r>
              <a:rPr lang="en-US" b="1" smtClean="0">
                <a:solidFill>
                  <a:srgbClr val="214736"/>
                </a:solidFill>
                <a:latin typeface="Consolas" pitchFamily="49" charset="0"/>
                <a:cs typeface="Consolas" pitchFamily="49" charset="0"/>
              </a:rPr>
              <a:t>N,1</a:t>
            </a:r>
            <a:r>
              <a:rPr lang="en-US" b="1" smtClean="0">
                <a:solidFill>
                  <a:srgbClr val="00B050"/>
                </a:solidFill>
                <a:latin typeface="Consolas" pitchFamily="49" charset="0"/>
                <a:cs typeface="Consolas" pitchFamily="49" charset="0"/>
              </a:rPr>
              <a:t>&gt;&gt;&gt;(dev_a, dev_b, dev_c)</a:t>
            </a:r>
            <a:r>
              <a:rPr lang="sr-Latn-RS" b="1" baseline="0" smtClean="0">
                <a:solidFill>
                  <a:srgbClr val="00B050"/>
                </a:solidFill>
                <a:latin typeface="Consolas" pitchFamily="49" charset="0"/>
                <a:cs typeface="Consolas" pitchFamily="49" charset="0"/>
              </a:rPr>
              <a:t> </a:t>
            </a:r>
            <a:r>
              <a:rPr lang="sr-Latn-RS" b="0" baseline="0" smtClean="0">
                <a:solidFill>
                  <a:srgbClr val="00B050"/>
                </a:solidFill>
                <a:latin typeface="Consolas" pitchFamily="49" charset="0"/>
                <a:cs typeface="Consolas" pitchFamily="49" charset="0"/>
              </a:rPr>
              <a:t>kreirano je N blokova sa po jednom niti. Blokova ima onoliko koliko ima elemenata niza. Svaki </a:t>
            </a:r>
            <a:r>
              <a:rPr lang="sr-Latn-RS" b="0" baseline="0" smtClean="0">
                <a:solidFill>
                  <a:srgbClr val="00B050"/>
                </a:solidFill>
                <a:latin typeface="Consolas" pitchFamily="49" charset="0"/>
                <a:cs typeface="Consolas" pitchFamily="49" charset="0"/>
              </a:rPr>
              <a:t>blok obrađuje </a:t>
            </a:r>
            <a:r>
              <a:rPr lang="sr-Latn-RS" b="0" baseline="0" smtClean="0">
                <a:solidFill>
                  <a:srgbClr val="00B050"/>
                </a:solidFill>
                <a:latin typeface="Consolas" pitchFamily="49" charset="0"/>
                <a:cs typeface="Consolas" pitchFamily="49" charset="0"/>
              </a:rPr>
              <a:t>jedan element niza. Indeks bloka nalazi se u promenljivoj </a:t>
            </a:r>
            <a:r>
              <a:rPr lang="sr-Latn-RS" b="0" i="1" baseline="0" smtClean="0">
                <a:solidFill>
                  <a:srgbClr val="00B050"/>
                </a:solidFill>
                <a:latin typeface="Consolas" pitchFamily="49" charset="0"/>
                <a:cs typeface="Consolas" pitchFamily="49" charset="0"/>
              </a:rPr>
              <a:t>blockIDx.x</a:t>
            </a:r>
            <a:r>
              <a:rPr lang="sr-Latn-RS" b="0" baseline="0" smtClean="0">
                <a:solidFill>
                  <a:srgbClr val="00B050"/>
                </a:solidFill>
                <a:latin typeface="Consolas" pitchFamily="49" charset="0"/>
                <a:cs typeface="Consolas" pitchFamily="49" charset="0"/>
              </a:rPr>
              <a:t>, </a:t>
            </a:r>
            <a:r>
              <a:rPr lang="sr-Latn-RS" b="0" baseline="0" smtClean="0">
                <a:solidFill>
                  <a:srgbClr val="00B050"/>
                </a:solidFill>
                <a:latin typeface="Consolas" pitchFamily="49" charset="0"/>
                <a:cs typeface="Consolas" pitchFamily="49" charset="0"/>
              </a:rPr>
              <a:t>i u kodu koji svaka nit izvršava </a:t>
            </a:r>
            <a:r>
              <a:rPr lang="sr-Latn-RS" b="0" baseline="0" smtClean="0">
                <a:solidFill>
                  <a:srgbClr val="00B050"/>
                </a:solidFill>
                <a:latin typeface="Consolas" pitchFamily="49" charset="0"/>
                <a:cs typeface="Consolas" pitchFamily="49" charset="0"/>
              </a:rPr>
              <a:t>koristi se za određivanje koji element obrađuje koja nit. Rezultat je prikazan na </a:t>
            </a:r>
            <a:r>
              <a:rPr lang="sr-Latn-RS" b="0" baseline="0" smtClean="0">
                <a:solidFill>
                  <a:srgbClr val="00B050"/>
                </a:solidFill>
                <a:latin typeface="Consolas" pitchFamily="49" charset="0"/>
                <a:cs typeface="Consolas" pitchFamily="49" charset="0"/>
              </a:rPr>
              <a:t>narednom </a:t>
            </a:r>
            <a:r>
              <a:rPr lang="sr-Latn-RS" b="0" baseline="0" smtClean="0">
                <a:solidFill>
                  <a:srgbClr val="00B050"/>
                </a:solidFill>
                <a:latin typeface="Consolas" pitchFamily="49" charset="0"/>
                <a:cs typeface="Consolas" pitchFamily="49" charset="0"/>
              </a:rPr>
              <a:t>slajdu.</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48</a:t>
            </a:fld>
            <a:endParaRPr lang="sr-Latn-RS"/>
          </a:p>
        </p:txBody>
      </p:sp>
    </p:spTree>
    <p:extLst>
      <p:ext uri="{BB962C8B-B14F-4D97-AF65-F5344CB8AC3E}">
        <p14:creationId xmlns:p14="http://schemas.microsoft.com/office/powerpoint/2010/main" val="2670319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smtClean="0"/>
              <a:t>Promenljiva tid određuje koji element računa koja nit.</a:t>
            </a:r>
            <a:r>
              <a:rPr lang="sr-Latn-RS" baseline="0" smtClean="0"/>
              <a:t> Prvi blok će promenljivom blockIdx.x označiti da obrađuje element 0, drugi blok element 1 itd. </a:t>
            </a:r>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49</a:t>
            </a:fld>
            <a:endParaRPr lang="sr-Latn-R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sr-Latn-RS" smtClean="0"/>
              <a:t>Ako bismo umesto malopređašnjeg</a:t>
            </a:r>
            <a:r>
              <a:rPr lang="sr-Latn-RS" baseline="0" smtClean="0"/>
              <a:t> poziva </a:t>
            </a:r>
            <a:r>
              <a:rPr lang="pt-BR" smtClean="0">
                <a:solidFill>
                  <a:srgbClr val="00B050"/>
                </a:solidFill>
              </a:rPr>
              <a:t>add&lt;&lt;&lt;N,1&gt;&gt;&gt;( dev _ a, dev _ b, dev _ c ); </a:t>
            </a:r>
            <a:r>
              <a:rPr lang="sr-Latn-RS" smtClean="0">
                <a:solidFill>
                  <a:srgbClr val="00B050"/>
                </a:solidFill>
              </a:rPr>
              <a:t> iskoristili </a:t>
            </a:r>
            <a:r>
              <a:rPr lang="pt-BR" smtClean="0">
                <a:solidFill>
                  <a:srgbClr val="00B050"/>
                </a:solidFill>
              </a:rPr>
              <a:t>add&lt;&lt;&lt;1,N&gt;&gt;&gt;( dev _ a, dev _ b, dev _ c ); </a:t>
            </a:r>
            <a:r>
              <a:rPr lang="sr-Latn-RS" smtClean="0">
                <a:solidFill>
                  <a:srgbClr val="00B050"/>
                </a:solidFill>
              </a:rPr>
              <a:t>kreirali</a:t>
            </a:r>
            <a:r>
              <a:rPr lang="sr-Latn-RS" baseline="0" smtClean="0">
                <a:solidFill>
                  <a:srgbClr val="00B050"/>
                </a:solidFill>
              </a:rPr>
              <a:t> bismo </a:t>
            </a:r>
            <a:r>
              <a:rPr lang="sr-Latn-RS" b="1" baseline="0" smtClean="0">
                <a:solidFill>
                  <a:srgbClr val="00B050"/>
                </a:solidFill>
              </a:rPr>
              <a:t>1 blok, koji ima N niti.</a:t>
            </a:r>
            <a:r>
              <a:rPr lang="sr-Latn-RS" b="0" baseline="0" smtClean="0">
                <a:solidFill>
                  <a:srgbClr val="00B050"/>
                </a:solidFill>
              </a:rPr>
              <a:t> Međutim, i dalje želimo da jedna nit obrađuje jedan element niza. Sada sve niti imaju istu vrednost blockIdx.x promenljive (vrednost 0), ali svakoj niti se razlikuje vrednost promenljive threadIDx.x, pa se ona može koristiti za inicijalizaciju promenljive tid.</a:t>
            </a:r>
            <a:endParaRPr lang="sr-Latn-RS" b="1" smtClean="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50</a:t>
            </a:fld>
            <a:endParaRPr lang="sr-Latn-RS"/>
          </a:p>
        </p:txBody>
      </p:sp>
    </p:spTree>
    <p:extLst>
      <p:ext uri="{BB962C8B-B14F-4D97-AF65-F5344CB8AC3E}">
        <p14:creationId xmlns:p14="http://schemas.microsoft.com/office/powerpoint/2010/main" val="25784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Kod</a:t>
            </a:r>
            <a:r>
              <a:rPr lang="sr-Latn-RS" baseline="0" smtClean="0"/>
              <a:t> na hostu nema izmena, osim poziva kernela.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51</a:t>
            </a:fld>
            <a:endParaRPr lang="sr-Latn-RS"/>
          </a:p>
        </p:txBody>
      </p:sp>
    </p:spTree>
    <p:extLst>
      <p:ext uri="{BB962C8B-B14F-4D97-AF65-F5344CB8AC3E}">
        <p14:creationId xmlns:p14="http://schemas.microsoft.com/office/powerpoint/2010/main" val="398102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Obratiti pažnju</a:t>
            </a:r>
            <a:r>
              <a:rPr lang="sr-Latn-RS" baseline="0" smtClean="0"/>
              <a:t> na razliku u pozivu kernela!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52</a:t>
            </a:fld>
            <a:endParaRPr lang="sr-Latn-RS"/>
          </a:p>
        </p:txBody>
      </p:sp>
    </p:spTree>
    <p:extLst>
      <p:ext uri="{BB962C8B-B14F-4D97-AF65-F5344CB8AC3E}">
        <p14:creationId xmlns:p14="http://schemas.microsoft.com/office/powerpoint/2010/main" val="554557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U kodu</a:t>
            </a:r>
            <a:r>
              <a:rPr lang="sr-Latn-RS" baseline="0" smtClean="0"/>
              <a:t> koji se izvršava na GPU, razlika je u tome što p</a:t>
            </a:r>
            <a:r>
              <a:rPr lang="sr-Latn-RS" smtClean="0"/>
              <a:t>romenljiva</a:t>
            </a:r>
            <a:r>
              <a:rPr lang="sr-Latn-RS" baseline="0" smtClean="0"/>
              <a:t> </a:t>
            </a:r>
            <a:r>
              <a:rPr lang="sr-Latn-RS" baseline="0" smtClean="0"/>
              <a:t>tid dobija vrednost specijalne promenljive threadIdx.x! Posledica je da će prva nit iz bloka obraditi element niza 0, druga nit element niza 1 itd. Niti ima onoliko koliko ima elemenata niza.</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53</a:t>
            </a:fld>
            <a:endParaRPr lang="sr-Latn-RS"/>
          </a:p>
        </p:txBody>
      </p:sp>
    </p:spTree>
    <p:extLst>
      <p:ext uri="{BB962C8B-B14F-4D97-AF65-F5344CB8AC3E}">
        <p14:creationId xmlns:p14="http://schemas.microsoft.com/office/powerpoint/2010/main" val="794153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Ako se kreira više</a:t>
            </a:r>
            <a:r>
              <a:rPr lang="sr-Latn-RS" baseline="0" smtClean="0"/>
              <a:t> </a:t>
            </a:r>
            <a:r>
              <a:rPr lang="sr-Latn-RS" baseline="0" smtClean="0"/>
              <a:t>blokova i </a:t>
            </a:r>
            <a:r>
              <a:rPr lang="sr-Latn-RS" baseline="0" smtClean="0"/>
              <a:t>više niti razlika u kodu je u pozivu kernela i u dodeli vrednosti promenljivoj tid!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smtClean="0">
                <a:solidFill>
                  <a:srgbClr val="00B050"/>
                </a:solidFill>
              </a:rPr>
              <a:t>int tid = threadIdx.x + blockIdx.x * blockDim.x; </a:t>
            </a:r>
            <a:r>
              <a:rPr lang="sr-Latn-RS" b="1" smtClean="0">
                <a:solidFill>
                  <a:srgbClr val="00B050"/>
                </a:solidFill>
              </a:rPr>
              <a:t> </a:t>
            </a:r>
            <a:r>
              <a:rPr lang="sr-Latn-RS" b="0" smtClean="0">
                <a:solidFill>
                  <a:srgbClr val="00B050"/>
                </a:solidFill>
              </a:rPr>
              <a:t>Vrednost</a:t>
            </a:r>
            <a:r>
              <a:rPr lang="sr-Latn-RS" b="0" baseline="0" smtClean="0">
                <a:solidFill>
                  <a:srgbClr val="00B050"/>
                </a:solidFill>
              </a:rPr>
              <a:t> tid jedinstveno identifikuje nit. </a:t>
            </a:r>
            <a:r>
              <a:rPr lang="sr-Latn-RS" smtClean="0">
                <a:solidFill>
                  <a:srgbClr val="00B050"/>
                </a:solidFill>
              </a:rPr>
              <a:t>Svaka </a:t>
            </a:r>
            <a:r>
              <a:rPr lang="sr-Latn-RS" smtClean="0">
                <a:solidFill>
                  <a:srgbClr val="00B050"/>
                </a:solidFill>
              </a:rPr>
              <a:t>nit i dalje obrađuje</a:t>
            </a:r>
            <a:r>
              <a:rPr lang="sr-Latn-RS" baseline="0" smtClean="0">
                <a:solidFill>
                  <a:srgbClr val="00B050"/>
                </a:solidFill>
              </a:rPr>
              <a:t> po jedan element niza. </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smtClean="0">
                <a:solidFill>
                  <a:srgbClr val="00B050"/>
                </a:solidFill>
              </a:rPr>
              <a:t>Ako svaki blok ima 4 niti (blockDim.x = 4):</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smtClean="0">
                <a:solidFill>
                  <a:srgbClr val="00B050"/>
                </a:solidFill>
              </a:rPr>
              <a:t>4 niti bloka 0 će obraditi elemente 0,1,2,3 niza.</a:t>
            </a:r>
          </a:p>
          <a:p>
            <a:pPr marL="0" marR="0" lvl="2" indent="0" algn="l" defTabSz="914400" rtl="0" eaLnBrk="1" fontAlgn="auto" latinLnBrk="0" hangingPunct="1">
              <a:lnSpc>
                <a:spcPct val="100000"/>
              </a:lnSpc>
              <a:spcBef>
                <a:spcPts val="0"/>
              </a:spcBef>
              <a:spcAft>
                <a:spcPts val="0"/>
              </a:spcAft>
              <a:buClrTx/>
              <a:buSzTx/>
              <a:buFontTx/>
              <a:buNone/>
              <a:tabLst/>
              <a:defRPr/>
            </a:pPr>
            <a:r>
              <a:rPr lang="sr-Latn-RS" baseline="0" smtClean="0">
                <a:solidFill>
                  <a:srgbClr val="00B050"/>
                </a:solidFill>
              </a:rPr>
              <a:t>4 niti bloka 1 će obraditi elemente 4,5,6,7 niza itd.  </a:t>
            </a:r>
          </a:p>
          <a:p>
            <a:pPr marL="0" marR="0" lvl="2" indent="0" algn="l" defTabSz="914400" rtl="0" eaLnBrk="1" fontAlgn="auto" latinLnBrk="0" hangingPunct="1">
              <a:lnSpc>
                <a:spcPct val="100000"/>
              </a:lnSpc>
              <a:spcBef>
                <a:spcPts val="0"/>
              </a:spcBef>
              <a:spcAft>
                <a:spcPts val="0"/>
              </a:spcAft>
              <a:buClrTx/>
              <a:buSzTx/>
              <a:buFontTx/>
              <a:buNone/>
              <a:tabLst/>
              <a:defRPr/>
            </a:pPr>
            <a:r>
              <a:rPr lang="en-GB" baseline="0" smtClean="0">
                <a:solidFill>
                  <a:srgbClr val="00B050"/>
                </a:solidFill>
              </a:rPr>
              <a:t>*</a:t>
            </a:r>
            <a:r>
              <a:rPr lang="sr-Latn-RS" baseline="0" smtClean="0">
                <a:solidFill>
                  <a:srgbClr val="00B050"/>
                </a:solidFill>
              </a:rPr>
              <a:t>Broj niti i blokova je mali zbog pojednostavljenja </a:t>
            </a:r>
            <a:r>
              <a:rPr lang="sr-Latn-RS" baseline="0" smtClean="0">
                <a:solidFill>
                  <a:srgbClr val="00B050"/>
                </a:solidFill>
              </a:rPr>
              <a:t>primera. </a:t>
            </a:r>
            <a:endParaRPr lang="sr-Latn-RS" smtClean="0">
              <a:solidFill>
                <a:srgbClr val="00B050"/>
              </a:solidFill>
            </a:endParaRP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55</a:t>
            </a:fld>
            <a:endParaRPr lang="sr-Latn-RS"/>
          </a:p>
        </p:txBody>
      </p:sp>
    </p:spTree>
    <p:extLst>
      <p:ext uri="{BB962C8B-B14F-4D97-AF65-F5344CB8AC3E}">
        <p14:creationId xmlns:p14="http://schemas.microsoft.com/office/powerpoint/2010/main" val="2296486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Razlika u</a:t>
            </a:r>
            <a:r>
              <a:rPr lang="sr-Latn-RS" baseline="0" smtClean="0"/>
              <a:t> odnosu na prethodni primer: </a:t>
            </a:r>
            <a:r>
              <a:rPr lang="en-US" b="1" smtClean="0">
                <a:latin typeface="Consolas" pitchFamily="49" charset="0"/>
                <a:cs typeface="Consolas" pitchFamily="49" charset="0"/>
              </a:rPr>
              <a:t>tid += blockDim.x * gridDim.x;</a:t>
            </a:r>
            <a:endParaRPr lang="sr-Latn-RS" b="1" smtClean="0">
              <a:latin typeface="Consolas" pitchFamily="49" charset="0"/>
              <a:cs typeface="Consolas" pitchFamily="49" charset="0"/>
            </a:endParaRPr>
          </a:p>
          <a:p>
            <a:r>
              <a:rPr lang="sr-Latn-RS" b="0" baseline="0" smtClean="0">
                <a:latin typeface="Consolas" pitchFamily="49" charset="0"/>
              </a:rPr>
              <a:t>Sada svaka nit obrađuje više elemenata! </a:t>
            </a:r>
            <a:r>
              <a:rPr lang="en-US" b="1" smtClean="0">
                <a:latin typeface="Consolas" pitchFamily="49" charset="0"/>
                <a:cs typeface="Consolas" pitchFamily="49" charset="0"/>
              </a:rPr>
              <a:t>blockDim.x * gridDim.x</a:t>
            </a:r>
            <a:r>
              <a:rPr lang="sr-Latn-RS" b="1" smtClean="0">
                <a:latin typeface="Consolas" pitchFamily="49" charset="0"/>
                <a:cs typeface="Consolas" pitchFamily="49" charset="0"/>
              </a:rPr>
              <a:t> </a:t>
            </a:r>
            <a:r>
              <a:rPr lang="sr-Latn-RS" b="0" smtClean="0">
                <a:latin typeface="Consolas" pitchFamily="49" charset="0"/>
                <a:cs typeface="Consolas" pitchFamily="49" charset="0"/>
              </a:rPr>
              <a:t>je</a:t>
            </a:r>
            <a:r>
              <a:rPr lang="sr-Latn-RS" b="0" baseline="0" smtClean="0">
                <a:latin typeface="Consolas" pitchFamily="49" charset="0"/>
                <a:cs typeface="Consolas" pitchFamily="49" charset="0"/>
              </a:rPr>
              <a:t> ukupan broj niti u gridu! Ako ima ukupno 12 niti, a 30 elemenata niza:</a:t>
            </a:r>
          </a:p>
          <a:p>
            <a:r>
              <a:rPr lang="sr-Latn-RS" b="0" baseline="0" smtClean="0">
                <a:latin typeface="Consolas" pitchFamily="49" charset="0"/>
              </a:rPr>
              <a:t>Nit 0 obrađuje elemente 0, 12, i 24. </a:t>
            </a:r>
          </a:p>
          <a:p>
            <a:r>
              <a:rPr lang="sr-Latn-RS" b="0" baseline="0" smtClean="0">
                <a:latin typeface="Consolas" pitchFamily="49" charset="0"/>
              </a:rPr>
              <a:t>Nit 1 obrađuje elemente 1, 13 i 25 itd.</a:t>
            </a:r>
          </a:p>
          <a:p>
            <a:endParaRPr lang="sr-Latn-RS" b="0"/>
          </a:p>
        </p:txBody>
      </p:sp>
      <p:sp>
        <p:nvSpPr>
          <p:cNvPr id="4" name="Slide Number Placeholder 3"/>
          <p:cNvSpPr>
            <a:spLocks noGrp="1"/>
          </p:cNvSpPr>
          <p:nvPr>
            <p:ph type="sldNum" sz="quarter" idx="10"/>
          </p:nvPr>
        </p:nvSpPr>
        <p:spPr/>
        <p:txBody>
          <a:bodyPr/>
          <a:lstStyle/>
          <a:p>
            <a:fld id="{9910C887-6775-47AA-8A4F-C833A0029179}" type="slidenum">
              <a:rPr lang="sr-Latn-RS" smtClean="0"/>
              <a:pPr/>
              <a:t>57</a:t>
            </a:fld>
            <a:endParaRPr lang="sr-Latn-RS"/>
          </a:p>
        </p:txBody>
      </p:sp>
    </p:spTree>
    <p:extLst>
      <p:ext uri="{BB962C8B-B14F-4D97-AF65-F5344CB8AC3E}">
        <p14:creationId xmlns:p14="http://schemas.microsoft.com/office/powerpoint/2010/main" val="149410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Za</a:t>
            </a:r>
            <a:r>
              <a:rPr lang="en-GB" baseline="0" smtClean="0"/>
              <a:t> razliku od </a:t>
            </a:r>
            <a:r>
              <a:rPr lang="en-GB" i="1" baseline="0" smtClean="0"/>
              <a:t>legacy</a:t>
            </a:r>
            <a:r>
              <a:rPr lang="en-GB" baseline="0" smtClean="0"/>
              <a:t> modela datog na pro</a:t>
            </a:r>
            <a:r>
              <a:rPr lang="sr-Latn-RS" baseline="0" smtClean="0"/>
              <a:t>šlom slajdu, CUDA </a:t>
            </a:r>
            <a:r>
              <a:rPr lang="en-GB" baseline="0" smtClean="0"/>
              <a:t>je </a:t>
            </a:r>
            <a:r>
              <a:rPr lang="sr-Latn-RS" baseline="0" smtClean="0"/>
              <a:t>omoguć</a:t>
            </a:r>
            <a:r>
              <a:rPr lang="en-GB" baseline="0" smtClean="0"/>
              <a:t>ila</a:t>
            </a:r>
            <a:r>
              <a:rPr lang="sr-Latn-RS" baseline="0" smtClean="0"/>
              <a:t> izračunavanja </a:t>
            </a:r>
            <a:r>
              <a:rPr lang="sr-Latn-RS" smtClean="0"/>
              <a:t>opš</a:t>
            </a:r>
            <a:r>
              <a:rPr lang="en-US" smtClean="0"/>
              <a:t>t</a:t>
            </a:r>
            <a:r>
              <a:rPr lang="sr-Latn-RS" smtClean="0"/>
              <a:t>e namene na grafičkim procesorskim jedinicama, bez potrebe za</a:t>
            </a:r>
            <a:r>
              <a:rPr lang="sr-Latn-RS" baseline="0" smtClean="0"/>
              <a:t> korišćenjem grafičkog API-ja.</a:t>
            </a:r>
          </a:p>
          <a:p>
            <a:endParaRPr lang="sr-Latn-R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sr-Latn-RS" baseline="0" smtClean="0"/>
              <a:t>Chapter 3.2, </a:t>
            </a:r>
            <a:r>
              <a:rPr lang="en-GB" baseline="0" smtClean="0"/>
              <a:t>[1] </a:t>
            </a:r>
            <a:r>
              <a:rPr lang="sr-Latn-RS" smtClean="0"/>
              <a:t>David Kirk, Wen-mei Hwu</a:t>
            </a:r>
            <a:r>
              <a:rPr lang="en-GB" smtClean="0"/>
              <a:t>,</a:t>
            </a:r>
            <a:r>
              <a:rPr lang="en-GB" baseline="0" smtClean="0"/>
              <a:t> </a:t>
            </a:r>
            <a:r>
              <a:rPr lang="sr-Latn-RS" i="1" smtClean="0"/>
              <a:t>Programming Massively Parallel Processors: A Hands-on Approach</a:t>
            </a:r>
            <a:endParaRPr lang="en-GB" i="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smtClean="0"/>
          </a:p>
          <a:p>
            <a:r>
              <a:rPr lang="en-GB" sz="1200" b="0" i="0" u="none" strike="noStrike" kern="1200" baseline="0" smtClean="0">
                <a:solidFill>
                  <a:schemeClr val="tx1"/>
                </a:solidFill>
                <a:latin typeface="+mn-lt"/>
                <a:ea typeface="+mn-ea"/>
                <a:cs typeface="+mn-cs"/>
              </a:rPr>
              <a:t>NVIDIA realized its potential usefulness would be much greater if programmers could think of the GPU like a processor. NVIDIA selected a programming approach in which programmers would explicitly declare the data-parallel aspects of their workload. </a:t>
            </a:r>
            <a:r>
              <a:rPr lang="sr-Latn-RS" sz="1200" b="0" i="0" u="none" strike="noStrike" kern="1200" baseline="0" smtClean="0">
                <a:solidFill>
                  <a:schemeClr val="tx1"/>
                </a:solidFill>
                <a:latin typeface="+mn-lt"/>
                <a:ea typeface="+mn-ea"/>
                <a:cs typeface="+mn-cs"/>
              </a:rPr>
              <a:t>NVIDIA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developed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C/C</a:t>
            </a:r>
            <a:r>
              <a:rPr lang="en-GB" sz="1200" b="0" i="0" u="none" strike="noStrike" kern="1200" baseline="0" smtClean="0">
                <a:solidFill>
                  <a:schemeClr val="tx1"/>
                </a:solidFill>
                <a:latin typeface="+mn-lt"/>
                <a:ea typeface="+mn-ea"/>
                <a:cs typeface="+mn-cs"/>
              </a:rPr>
              <a:t>++</a:t>
            </a:r>
            <a:r>
              <a:rPr lang="sr-Latn-RS" sz="1200" b="0" i="0" u="none" strike="noStrike" kern="1200" baseline="0" smtClean="0">
                <a:solidFill>
                  <a:schemeClr val="tx1"/>
                </a:solidFill>
                <a:latin typeface="+mn-lt"/>
                <a:ea typeface="+mn-ea"/>
                <a:cs typeface="+mn-cs"/>
              </a:rPr>
              <a:t> compiler, libraries</a:t>
            </a:r>
            <a:r>
              <a:rPr lang="sr-Latn-RS" sz="1200" b="0" i="0" u="none" strike="noStrike" kern="1200" baseline="0" smtClean="0">
                <a:solidFill>
                  <a:schemeClr val="tx1"/>
                </a:solidFill>
                <a:latin typeface="+mn-lt"/>
                <a:ea typeface="+mn-ea"/>
                <a:cs typeface="+mn-cs"/>
              </a:rPr>
              <a: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runtime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software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to</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enable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programmers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to</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readily access 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new</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data-parallel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computation</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model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develop</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applications. </a:t>
            </a:r>
            <a:r>
              <a:rPr lang="sr-Latn-RS" sz="1200" b="1" i="0" u="none" strike="noStrike" kern="1200" baseline="0" smtClean="0">
                <a:solidFill>
                  <a:schemeClr val="tx1"/>
                </a:solidFill>
                <a:latin typeface="+mn-lt"/>
                <a:ea typeface="+mn-ea"/>
                <a:cs typeface="+mn-cs"/>
              </a:rPr>
              <a:t>Programmers no</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longer</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need</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to</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use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the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graphics</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API</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to</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access</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the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GPU parallel computing</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capabilities.</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7</a:t>
            </a:fld>
            <a:endParaRPr lang="sr-Latn-RS"/>
          </a:p>
        </p:txBody>
      </p:sp>
    </p:spTree>
    <p:extLst>
      <p:ext uri="{BB962C8B-B14F-4D97-AF65-F5344CB8AC3E}">
        <p14:creationId xmlns:p14="http://schemas.microsoft.com/office/powerpoint/2010/main" val="3204408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Chapter 3.4 Using Device Properties, </a:t>
            </a:r>
            <a:r>
              <a:rPr lang="en-US" smtClean="0"/>
              <a:t>Jason Sanders, Edward Kandrot: </a:t>
            </a:r>
            <a:r>
              <a:rPr lang="en-US" i="1" smtClean="0"/>
              <a:t>CUDA by example: an introduction to general-purpose GPU programming</a:t>
            </a:r>
            <a:r>
              <a:rPr lang="sr-Latn-RS" i="0" baseline="0" smtClean="0"/>
              <a:t> </a:t>
            </a:r>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59</a:t>
            </a:fld>
            <a:endParaRPr lang="sr-Latn-RS"/>
          </a:p>
        </p:txBody>
      </p:sp>
    </p:spTree>
    <p:extLst>
      <p:ext uri="{BB962C8B-B14F-4D97-AF65-F5344CB8AC3E}">
        <p14:creationId xmlns:p14="http://schemas.microsoft.com/office/powerpoint/2010/main" val="3327704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mtClean="0"/>
              <a:t>Ovo su komponente koje se preuzimaju tokom instalacije,</a:t>
            </a:r>
            <a:r>
              <a:rPr lang="sr-Latn-RS" baseline="0" smtClean="0"/>
              <a:t> detaljnije opisano u dokumentu </a:t>
            </a:r>
            <a:r>
              <a:rPr lang="pl-PL" sz="1200" b="0" i="1" u="none" kern="1200" smtClean="0">
                <a:solidFill>
                  <a:schemeClr val="tx1"/>
                </a:solidFill>
                <a:effectLst/>
                <a:latin typeface="+mn-lt"/>
                <a:ea typeface="+mn-ea"/>
                <a:cs typeface="+mn-cs"/>
              </a:rPr>
              <a:t>Pokretanje CUDA programa na sistemu bez NVIDIA GPU</a:t>
            </a:r>
            <a:r>
              <a:rPr lang="pl-PL" sz="1200" b="0" i="1" u="none" kern="1200" baseline="0" smtClean="0">
                <a:solidFill>
                  <a:schemeClr val="tx1"/>
                </a:solidFill>
                <a:effectLst/>
                <a:latin typeface="+mn-lt"/>
                <a:ea typeface="+mn-ea"/>
                <a:cs typeface="+mn-cs"/>
              </a:rPr>
              <a:t>,</a:t>
            </a:r>
            <a:r>
              <a:rPr lang="pl-PL" sz="1200" b="0" i="0" u="none" kern="1200" baseline="0" smtClean="0">
                <a:solidFill>
                  <a:schemeClr val="tx1"/>
                </a:solidFill>
                <a:effectLst/>
                <a:latin typeface="+mn-lt"/>
                <a:ea typeface="+mn-ea"/>
                <a:cs typeface="+mn-cs"/>
              </a:rPr>
              <a:t> dostupnom na sajtu predmeta.</a:t>
            </a:r>
            <a:endParaRPr lang="sr-Latn-RS" i="1" u="none"/>
          </a:p>
        </p:txBody>
      </p:sp>
      <p:sp>
        <p:nvSpPr>
          <p:cNvPr id="4" name="Slide Number Placeholder 3"/>
          <p:cNvSpPr>
            <a:spLocks noGrp="1"/>
          </p:cNvSpPr>
          <p:nvPr>
            <p:ph type="sldNum" sz="quarter" idx="10"/>
          </p:nvPr>
        </p:nvSpPr>
        <p:spPr/>
        <p:txBody>
          <a:bodyPr/>
          <a:lstStyle/>
          <a:p>
            <a:fld id="{9910C887-6775-47AA-8A4F-C833A0029179}" type="slidenum">
              <a:rPr lang="sr-Latn-RS" smtClean="0"/>
              <a:pPr/>
              <a:t>8</a:t>
            </a:fld>
            <a:endParaRPr lang="sr-Latn-RS"/>
          </a:p>
        </p:txBody>
      </p:sp>
    </p:spTree>
    <p:extLst>
      <p:ext uri="{BB962C8B-B14F-4D97-AF65-F5344CB8AC3E}">
        <p14:creationId xmlns:p14="http://schemas.microsoft.com/office/powerpoint/2010/main" val="350776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200" b="0" i="0" u="none" strike="noStrike" kern="1200" baseline="0" smtClean="0">
                <a:solidFill>
                  <a:schemeClr val="tx1"/>
                </a:solidFill>
                <a:latin typeface="+mn-lt"/>
                <a:ea typeface="+mn-ea"/>
                <a:cs typeface="+mn-cs"/>
              </a:rPr>
              <a:t>Chapter </a:t>
            </a:r>
            <a:r>
              <a:rPr lang="en-GB" sz="1200" b="0" i="0" u="none" strike="noStrike" kern="1200" baseline="0" smtClean="0">
                <a:solidFill>
                  <a:schemeClr val="tx1"/>
                </a:solidFill>
                <a:latin typeface="+mn-lt"/>
                <a:ea typeface="+mn-ea"/>
                <a:cs typeface="+mn-cs"/>
              </a:rPr>
              <a:t>3.2, </a:t>
            </a:r>
            <a:r>
              <a:rPr lang="sr-Latn-RS" smtClean="0"/>
              <a:t>David Kirk, Wen-mei Hwu</a:t>
            </a:r>
            <a:r>
              <a:rPr lang="en-GB" smtClean="0"/>
              <a:t>,</a:t>
            </a:r>
            <a:r>
              <a:rPr lang="en-GB" baseline="0" smtClean="0"/>
              <a:t> </a:t>
            </a:r>
            <a:r>
              <a:rPr lang="sr-Latn-RS" i="1" smtClean="0"/>
              <a:t>Programming Massively Parallel Processors: A Hands-on Approach</a:t>
            </a:r>
            <a:endParaRPr lang="en-GB" i="1" smtClean="0"/>
          </a:p>
          <a:p>
            <a:pPr marL="0" marR="0" indent="0" algn="l" defTabSz="914400" rtl="0" eaLnBrk="1" fontAlgn="auto" latinLnBrk="0" hangingPunct="1">
              <a:lnSpc>
                <a:spcPct val="100000"/>
              </a:lnSpc>
              <a:spcBef>
                <a:spcPts val="0"/>
              </a:spcBef>
              <a:spcAft>
                <a:spcPts val="0"/>
              </a:spcAft>
              <a:buClrTx/>
              <a:buSzTx/>
              <a:buFontTx/>
              <a:buNone/>
              <a:tabLst/>
              <a:defRPr/>
            </a:pPr>
            <a:endParaRPr lang="sr-Latn-RS" smtClean="0"/>
          </a:p>
          <a:p>
            <a:r>
              <a:rPr lang="sr-Latn-RS" sz="1200" b="0" i="0" u="none" strike="noStrike" kern="1200" baseline="0" smtClean="0">
                <a:solidFill>
                  <a:schemeClr val="tx1"/>
                </a:solidFill>
                <a:latin typeface="+mn-lt"/>
                <a:ea typeface="+mn-ea"/>
                <a:cs typeface="+mn-cs"/>
              </a:rPr>
              <a:t>The structure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a:t>
            </a:r>
            <a:r>
              <a:rPr lang="en-GB" sz="1200" b="0" i="0" u="none" strike="noStrike" kern="1200" baseline="0" smtClean="0">
                <a:solidFill>
                  <a:schemeClr val="tx1"/>
                </a:solidFill>
                <a:latin typeface="+mn-lt"/>
                <a:ea typeface="+mn-ea"/>
                <a:cs typeface="+mn-cs"/>
              </a:rPr>
              <a:t>f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reflects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coexistence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of</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 host (CPU) and one or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more devices (GPUs) in</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computer.</a:t>
            </a:r>
            <a:r>
              <a:rPr lang="en-GB" sz="1200" b="0"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Each</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CUDA</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source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file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can have a</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mixture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of</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both</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host</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and</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device</a:t>
            </a:r>
            <a:r>
              <a:rPr lang="en-GB" sz="1200" b="1" i="0" u="none" strike="noStrike" kern="1200" baseline="0" smtClean="0">
                <a:solidFill>
                  <a:schemeClr val="tx1"/>
                </a:solidFill>
                <a:latin typeface="+mn-lt"/>
                <a:ea typeface="+mn-ea"/>
                <a:cs typeface="+mn-cs"/>
              </a:rPr>
              <a:t> </a:t>
            </a:r>
            <a:r>
              <a:rPr lang="sr-Latn-RS" sz="1200" b="1" i="0" u="none" strike="noStrike" kern="1200" baseline="0" smtClean="0">
                <a:solidFill>
                  <a:schemeClr val="tx1"/>
                </a:solidFill>
                <a:latin typeface="+mn-lt"/>
                <a:ea typeface="+mn-ea"/>
                <a:cs typeface="+mn-cs"/>
              </a:rPr>
              <a:t>code.</a:t>
            </a:r>
            <a:r>
              <a:rPr lang="en-GB" sz="1200" b="1"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By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default,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traditional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 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that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contains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only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host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One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can</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add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device functions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declarations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into</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any 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source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file.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function</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data declarations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for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device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are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clearly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marked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with</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special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keywords. These are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typically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functions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that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exhibit 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rich</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amount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of</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parallelism. </a:t>
            </a:r>
            <a:r>
              <a:rPr lang="en-GB" sz="1200" b="0" i="0" u="none" strike="noStrike" kern="1200" baseline="0" smtClean="0">
                <a:solidFill>
                  <a:schemeClr val="tx1"/>
                </a:solidFill>
                <a:latin typeface="+mn-lt"/>
                <a:ea typeface="+mn-ea"/>
                <a:cs typeface="+mn-cs"/>
              </a:rPr>
              <a:t>Once device functions and data declarations are added to a source file, it is no longer acceptable to a traditional C compiler. </a:t>
            </a:r>
            <a:endParaRPr lang="sr-Latn-RS" b="1"/>
          </a:p>
        </p:txBody>
      </p:sp>
      <p:sp>
        <p:nvSpPr>
          <p:cNvPr id="4" name="Slide Number Placeholder 3"/>
          <p:cNvSpPr>
            <a:spLocks noGrp="1"/>
          </p:cNvSpPr>
          <p:nvPr>
            <p:ph type="sldNum" sz="quarter" idx="10"/>
          </p:nvPr>
        </p:nvSpPr>
        <p:spPr/>
        <p:txBody>
          <a:bodyPr/>
          <a:lstStyle/>
          <a:p>
            <a:fld id="{9910C887-6775-47AA-8A4F-C833A0029179}" type="slidenum">
              <a:rPr lang="sr-Latn-RS" smtClean="0"/>
              <a:pPr/>
              <a:t>9</a:t>
            </a:fld>
            <a:endParaRPr lang="sr-Latn-RS"/>
          </a:p>
        </p:txBody>
      </p:sp>
    </p:spTree>
    <p:extLst>
      <p:ext uri="{BB962C8B-B14F-4D97-AF65-F5344CB8AC3E}">
        <p14:creationId xmlns:p14="http://schemas.microsoft.com/office/powerpoint/2010/main" val="229532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smtClean="0">
                <a:solidFill>
                  <a:schemeClr val="tx1"/>
                </a:solidFill>
                <a:latin typeface="+mn-lt"/>
                <a:ea typeface="+mn-ea"/>
                <a:cs typeface="+mn-cs"/>
              </a:rPr>
              <a:t>The code needs to be compiled by a compiler that recognizes and understands these additional declarations. We will be using a CUDA C compiler by NVIDIA called </a:t>
            </a:r>
            <a:r>
              <a:rPr lang="en-GB" sz="1200" b="1" i="0" u="none" strike="noStrike" kern="1200" baseline="0" smtClean="0">
                <a:solidFill>
                  <a:schemeClr val="tx1"/>
                </a:solidFill>
                <a:latin typeface="+mn-lt"/>
                <a:ea typeface="+mn-ea"/>
                <a:cs typeface="+mn-cs"/>
              </a:rPr>
              <a:t>NVCC (NVIDIA C Compiler).</a:t>
            </a:r>
            <a:endParaRPr lang="en-GB" b="1" smtClean="0"/>
          </a:p>
          <a:p>
            <a:r>
              <a:rPr lang="en-GB" sz="1200" b="0" i="0" u="none" strike="noStrike" kern="1200" baseline="0" smtClean="0">
                <a:solidFill>
                  <a:schemeClr val="tx1"/>
                </a:solidFill>
                <a:latin typeface="+mn-lt"/>
                <a:ea typeface="+mn-ea"/>
                <a:cs typeface="+mn-cs"/>
              </a:rPr>
              <a:t>T</a:t>
            </a:r>
            <a:r>
              <a:rPr lang="sr-Latn-RS" sz="1200" b="0" i="0" u="none" strike="noStrike" kern="1200" baseline="0" smtClean="0">
                <a:solidFill>
                  <a:schemeClr val="tx1"/>
                </a:solidFill>
                <a:latin typeface="+mn-lt"/>
                <a:ea typeface="+mn-ea"/>
                <a:cs typeface="+mn-cs"/>
              </a:rPr>
              <a: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NVCC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processes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program,</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using</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keywords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to</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separate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host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 and</a:t>
            </a:r>
            <a:r>
              <a:rPr lang="en-GB" sz="1200" b="0" i="0" u="none" strike="noStrike" kern="1200" baseline="0" smtClean="0">
                <a:solidFill>
                  <a:schemeClr val="tx1"/>
                </a:solidFill>
                <a:latin typeface="+mn-lt"/>
                <a:ea typeface="+mn-ea"/>
                <a:cs typeface="+mn-cs"/>
              </a:rPr>
              <a:t> d</a:t>
            </a:r>
            <a:r>
              <a:rPr lang="sr-Latn-RS" sz="1200" b="0" i="0" u="none" strike="noStrike" kern="1200" baseline="0" smtClean="0">
                <a:solidFill>
                  <a:schemeClr val="tx1"/>
                </a:solidFill>
                <a:latin typeface="+mn-lt"/>
                <a:ea typeface="+mn-ea"/>
                <a:cs typeface="+mn-cs"/>
              </a:rPr>
              <a:t>evice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sr-Latn-RS" sz="1200" b="0" i="0" u="none" strike="noStrike" kern="1200" baseline="0" smtClean="0">
                <a:solidFill>
                  <a:schemeClr val="tx1"/>
                </a:solidFill>
                <a:latin typeface="+mn-lt"/>
                <a:ea typeface="+mn-ea"/>
                <a:cs typeface="+mn-cs"/>
              </a:rPr>
              <a: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host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straight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ANSI</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which</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further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compiled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with</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host’s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standard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C/C</a:t>
            </a:r>
            <a:r>
              <a:rPr lang="en-GB" sz="1200" b="0" i="0" u="none" strike="noStrike" kern="1200" baseline="0" smtClean="0">
                <a:solidFill>
                  <a:schemeClr val="tx1"/>
                </a:solidFill>
                <a:latin typeface="+mn-lt"/>
                <a:ea typeface="+mn-ea"/>
                <a:cs typeface="+mn-cs"/>
              </a:rPr>
              <a:t>++</a:t>
            </a:r>
            <a:r>
              <a:rPr lang="sr-Latn-RS" sz="1200" b="0" i="0" u="none" strike="noStrike" kern="1200" baseline="0" smtClean="0">
                <a:solidFill>
                  <a:schemeClr val="tx1"/>
                </a:solidFill>
                <a:latin typeface="+mn-lt"/>
                <a:ea typeface="+mn-ea"/>
                <a:cs typeface="+mn-cs"/>
              </a:rPr>
              <a:t> compilers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run</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traditional CPU process.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device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code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marked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with</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CUDA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keywords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for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labeling data-parallel</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functions,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called kernels, and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their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associated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data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structures.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The device code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is</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further</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compiled</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by</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runtime</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component</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of</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NVCC</a:t>
            </a:r>
            <a:r>
              <a:rPr lang="en-GB" sz="1200" b="0" i="0" u="none" strike="noStrike" kern="1200" baseline="0" smtClean="0">
                <a:solidFill>
                  <a:schemeClr val="tx1"/>
                </a:solidFill>
                <a:latin typeface="+mn-lt"/>
                <a:ea typeface="+mn-ea"/>
                <a:cs typeface="+mn-cs"/>
              </a:rPr>
              <a:t> </a:t>
            </a:r>
            <a:r>
              <a:rPr lang="sr-Latn-RS" sz="1200" b="0" i="0" u="none" strike="noStrike" kern="1200" baseline="0" smtClean="0">
                <a:solidFill>
                  <a:schemeClr val="tx1"/>
                </a:solidFill>
                <a:latin typeface="+mn-lt"/>
                <a:ea typeface="+mn-ea"/>
                <a:cs typeface="+mn-cs"/>
              </a:rPr>
              <a:t>and </a:t>
            </a:r>
            <a:r>
              <a:rPr lang="en-GB" sz="1200" b="0" i="0" u="none" strike="noStrike" kern="1200" baseline="0" smtClean="0">
                <a:solidFill>
                  <a:schemeClr val="tx1"/>
                </a:solidFill>
                <a:latin typeface="+mn-lt"/>
                <a:ea typeface="+mn-ea"/>
                <a:cs typeface="+mn-cs"/>
              </a:rPr>
              <a:t>executed on a GPU device.</a:t>
            </a:r>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10</a:t>
            </a:fld>
            <a:endParaRPr lang="sr-Latn-RS"/>
          </a:p>
        </p:txBody>
      </p:sp>
    </p:spTree>
    <p:extLst>
      <p:ext uri="{BB962C8B-B14F-4D97-AF65-F5344CB8AC3E}">
        <p14:creationId xmlns:p14="http://schemas.microsoft.com/office/powerpoint/2010/main" val="361145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smtClean="0"/>
              <a:t>Detaljnije informacije o dizajnu CPU i GPU i njihovim razlikama koje ih </a:t>
            </a:r>
            <a:r>
              <a:rPr lang="sr-Latn-RS" baseline="0" smtClean="0"/>
              <a:t>čine pogodnim za izvršenje različitih zadataka</a:t>
            </a:r>
            <a:r>
              <a:rPr lang="en-GB" baseline="0" smtClean="0"/>
              <a:t> - </a:t>
            </a:r>
            <a:r>
              <a:rPr lang="sr-Latn-RS" baseline="0" smtClean="0"/>
              <a:t>Chapter 1.1 iz </a:t>
            </a:r>
            <a:r>
              <a:rPr lang="en-GB" baseline="0" smtClean="0"/>
              <a:t>[1] </a:t>
            </a:r>
            <a:r>
              <a:rPr lang="sr-Latn-RS" smtClean="0"/>
              <a:t>David Kirk, Wen-mei Hwu</a:t>
            </a:r>
            <a:r>
              <a:rPr lang="en-GB" smtClean="0"/>
              <a:t>,</a:t>
            </a:r>
            <a:r>
              <a:rPr lang="en-GB" baseline="0" smtClean="0"/>
              <a:t> </a:t>
            </a:r>
            <a:r>
              <a:rPr lang="sr-Latn-RS" i="1" smtClean="0"/>
              <a:t>Programming Massively Parallel Processors: A Hands-on Approach</a:t>
            </a:r>
            <a:endParaRPr lang="sr-Latn-RS" smtClean="0"/>
          </a:p>
          <a:p>
            <a:endParaRPr lang="sr-Latn-RS"/>
          </a:p>
        </p:txBody>
      </p:sp>
      <p:sp>
        <p:nvSpPr>
          <p:cNvPr id="4" name="Slide Number Placeholder 3"/>
          <p:cNvSpPr>
            <a:spLocks noGrp="1"/>
          </p:cNvSpPr>
          <p:nvPr>
            <p:ph type="sldNum" sz="quarter" idx="10"/>
          </p:nvPr>
        </p:nvSpPr>
        <p:spPr/>
        <p:txBody>
          <a:bodyPr/>
          <a:lstStyle/>
          <a:p>
            <a:fld id="{9910C887-6775-47AA-8A4F-C833A0029179}" type="slidenum">
              <a:rPr lang="sr-Latn-RS" smtClean="0"/>
              <a:pPr/>
              <a:t>13</a:t>
            </a:fld>
            <a:endParaRPr lang="sr-Latn-RS"/>
          </a:p>
        </p:txBody>
      </p:sp>
    </p:spTree>
    <p:extLst>
      <p:ext uri="{BB962C8B-B14F-4D97-AF65-F5344CB8AC3E}">
        <p14:creationId xmlns:p14="http://schemas.microsoft.com/office/powerpoint/2010/main" val="5766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r-Latn-RS" smtClean="0"/>
              <a:t>Niti su organizovane u dva nivoa</a:t>
            </a:r>
            <a:r>
              <a:rPr lang="sr-Latn-RS" baseline="0" smtClean="0"/>
              <a:t> hijerarhije. Grid (koji izvršava kernel) se sastoji od jednog ili više blokova, dok se svaki od tih blokova sastoji od jedne ili više niti.</a:t>
            </a:r>
            <a:endParaRPr lang="en-US" dirty="0"/>
          </a:p>
        </p:txBody>
      </p:sp>
      <p:sp>
        <p:nvSpPr>
          <p:cNvPr id="4" name="Slide Number Placeholder 3"/>
          <p:cNvSpPr>
            <a:spLocks noGrp="1"/>
          </p:cNvSpPr>
          <p:nvPr>
            <p:ph type="sldNum" sz="quarter" idx="10"/>
          </p:nvPr>
        </p:nvSpPr>
        <p:spPr/>
        <p:txBody>
          <a:bodyPr/>
          <a:lstStyle/>
          <a:p>
            <a:fld id="{9910C887-6775-47AA-8A4F-C833A0029179}" type="slidenum">
              <a:rPr lang="sr-Latn-RS" smtClean="0"/>
              <a:pPr/>
              <a:t>15</a:t>
            </a:fld>
            <a:endParaRPr lang="sr-Latn-R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26BC4E-F8EF-459E-9D75-C5CCCCD53DBE}" type="datetime1">
              <a:rPr lang="en-US" smtClean="0"/>
              <a:pPr/>
              <a:t>3/21/2020</a:t>
            </a:fld>
            <a:endParaRPr lang="en-US" dirty="0"/>
          </a:p>
        </p:txBody>
      </p:sp>
      <p:sp>
        <p:nvSpPr>
          <p:cNvPr id="5" name="Footer Placeholder 4"/>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1555C9-91BE-4FEA-943B-5057A51B32B0}" type="datetime1">
              <a:rPr lang="en-US" smtClean="0"/>
              <a:pPr/>
              <a:t>3/21/2020</a:t>
            </a:fld>
            <a:endParaRPr lang="en-US" dirty="0"/>
          </a:p>
        </p:txBody>
      </p:sp>
      <p:sp>
        <p:nvSpPr>
          <p:cNvPr id="5" name="Footer Placeholder 4"/>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69D609-EFA7-430E-98B9-CA616F73A67C}" type="datetime1">
              <a:rPr lang="en-US" smtClean="0"/>
              <a:pPr/>
              <a:t>3/21/2020</a:t>
            </a:fld>
            <a:endParaRPr lang="en-US" dirty="0"/>
          </a:p>
        </p:txBody>
      </p:sp>
      <p:sp>
        <p:nvSpPr>
          <p:cNvPr id="5" name="Footer Placeholder 4"/>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9AE88-99FC-48D1-8EC6-A4FB12500774}" type="datetime1">
              <a:rPr lang="en-US" smtClean="0"/>
              <a:pPr/>
              <a:t>3/21/2020</a:t>
            </a:fld>
            <a:endParaRPr lang="en-US" dirty="0"/>
          </a:p>
        </p:txBody>
      </p:sp>
      <p:sp>
        <p:nvSpPr>
          <p:cNvPr id="5" name="Footer Placeholder 4"/>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44443-1DC1-4503-8ADB-40D64A1A29CF}" type="datetime1">
              <a:rPr lang="en-US" smtClean="0"/>
              <a:pPr/>
              <a:t>3/21/2020</a:t>
            </a:fld>
            <a:endParaRPr lang="en-US" dirty="0"/>
          </a:p>
        </p:txBody>
      </p:sp>
      <p:sp>
        <p:nvSpPr>
          <p:cNvPr id="5" name="Footer Placeholder 4"/>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9D313D-C951-4CD7-AFAE-7EE1B10AFCBD}" type="datetime1">
              <a:rPr lang="en-US" smtClean="0"/>
              <a:pPr/>
              <a:t>3/21/2020</a:t>
            </a:fld>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1FB65F-F745-40CF-958F-6608EB3FA3AB}" type="datetime1">
              <a:rPr lang="en-US" smtClean="0"/>
              <a:pPr/>
              <a:t>3/21/2020</a:t>
            </a:fld>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9" name="Slide Number Placeholder 8"/>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E04E46-AA5A-402E-BBA8-2B39E36E0DA5}" type="datetime1">
              <a:rPr lang="en-US" smtClean="0"/>
              <a:pPr/>
              <a:t>3/21/2020</a:t>
            </a:fld>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5" name="Slide Number Placeholder 4"/>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03C03-6A69-4545-B291-560712255CF4}" type="datetime1">
              <a:rPr lang="en-US" smtClean="0"/>
              <a:pPr/>
              <a:t>3/21/2020</a:t>
            </a:fld>
            <a:endParaRPr lang="en-US" dirty="0"/>
          </a:p>
        </p:txBody>
      </p:sp>
      <p:sp>
        <p:nvSpPr>
          <p:cNvPr id="3" name="Footer Placeholder 2"/>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4" name="Slide Number Placeholder 3"/>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86337-1266-4AA3-B9F5-C1ED53B4BE4C}" type="datetime1">
              <a:rPr lang="en-US" smtClean="0"/>
              <a:pPr/>
              <a:t>3/21/2020</a:t>
            </a:fld>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2683B4-1987-4542-B658-A18435049D7F}" type="datetime1">
              <a:rPr lang="en-US" smtClean="0"/>
              <a:pPr/>
              <a:t>3/21/2020</a:t>
            </a:fld>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
        <p:nvSpPr>
          <p:cNvPr id="7" name="Slide Number Placeholder 6"/>
          <p:cNvSpPr>
            <a:spLocks noGrp="1"/>
          </p:cNvSpPr>
          <p:nvPr>
            <p:ph type="sldNum" sz="quarter" idx="12"/>
          </p:nvPr>
        </p:nvSpPr>
        <p:spPr/>
        <p:txBody>
          <a:bodyPr/>
          <a:lstStyle/>
          <a:p>
            <a:fld id="{036081D1-8380-407A-ABF3-D12854566F9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B944E3D-1269-4BD9-8F07-29C83E869D8A}" type="datetime1">
              <a:rPr lang="en-US" smtClean="0"/>
              <a:pPr/>
              <a:t>3/21/2020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err="1" smtClean="0"/>
              <a:t>Paralelni</a:t>
            </a:r>
            <a:r>
              <a:rPr lang="en-US" smtClean="0"/>
              <a:t> sitemi </a:t>
            </a:r>
            <a:r>
              <a:rPr lang="en-US" dirty="0" smtClean="0"/>
              <a:t>- CUDA</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36081D1-8380-407A-ABF3-D12854566F9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2703"/>
          <a:stretch/>
        </p:blipFill>
        <p:spPr bwMode="auto">
          <a:xfrm>
            <a:off x="1" y="1371600"/>
            <a:ext cx="6236053" cy="5486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057400"/>
            <a:ext cx="7924800" cy="1219200"/>
          </a:xfrm>
        </p:spPr>
        <p:txBody>
          <a:bodyPr/>
          <a:lstStyle/>
          <a:p>
            <a:pPr algn="r"/>
            <a:r>
              <a:rPr lang="sr-Latn-RS" sz="4000" b="1" smtClean="0">
                <a:solidFill>
                  <a:schemeClr val="accent5">
                    <a:lumMod val="60000"/>
                    <a:lumOff val="40000"/>
                  </a:schemeClr>
                </a:solidFill>
              </a:rPr>
              <a:t>Paralelni sistemi</a:t>
            </a:r>
            <a:r>
              <a:rPr lang="sr-Latn-RS" sz="4000" b="1" dirty="0" smtClean="0">
                <a:solidFill>
                  <a:schemeClr val="accent5">
                    <a:lumMod val="60000"/>
                    <a:lumOff val="40000"/>
                  </a:schemeClr>
                </a:solidFill>
              </a:rPr>
              <a:t>:</a:t>
            </a:r>
            <a:r>
              <a:rPr lang="en-US" sz="4000" b="1" dirty="0" smtClean="0"/>
              <a:t/>
            </a:r>
            <a:br>
              <a:rPr lang="en-US" sz="4000" b="1" dirty="0" smtClean="0"/>
            </a:br>
            <a:r>
              <a:rPr lang="sr-Latn-RS" sz="4000" b="1" dirty="0" smtClean="0"/>
              <a:t> </a:t>
            </a:r>
            <a:r>
              <a:rPr lang="sr-Latn-RS" sz="4400" b="1" dirty="0" smtClean="0">
                <a:solidFill>
                  <a:srgbClr val="00B050"/>
                </a:solidFill>
              </a:rPr>
              <a:t>CUDA</a:t>
            </a:r>
            <a:endParaRPr lang="sr-Latn-RS" sz="4000" b="1" dirty="0">
              <a:solidFill>
                <a:srgbClr val="00B050"/>
              </a:solidFill>
            </a:endParaRPr>
          </a:p>
        </p:txBody>
      </p:sp>
      <p:sp>
        <p:nvSpPr>
          <p:cNvPr id="3" name="Subtitle 2"/>
          <p:cNvSpPr>
            <a:spLocks noGrp="1"/>
          </p:cNvSpPr>
          <p:nvPr>
            <p:ph type="subTitle" idx="1"/>
          </p:nvPr>
        </p:nvSpPr>
        <p:spPr>
          <a:xfrm>
            <a:off x="3048000" y="5181600"/>
            <a:ext cx="5867400" cy="1295400"/>
          </a:xfrm>
        </p:spPr>
        <p:txBody>
          <a:bodyPr>
            <a:normAutofit/>
          </a:bodyPr>
          <a:lstStyle/>
          <a:p>
            <a:pPr algn="r"/>
            <a:r>
              <a:rPr lang="en-US" smtClean="0"/>
              <a:t>MSc </a:t>
            </a:r>
            <a:r>
              <a:rPr lang="en-US" dirty="0" smtClean="0"/>
              <a:t>Aleksandra Stojnev</a:t>
            </a:r>
          </a:p>
          <a:p>
            <a:pPr algn="r"/>
            <a:r>
              <a:rPr lang="en-US" dirty="0" smtClean="0"/>
              <a:t>Prof. Dr. </a:t>
            </a:r>
            <a:r>
              <a:rPr lang="en-US" dirty="0" err="1" smtClean="0"/>
              <a:t>Natalija</a:t>
            </a:r>
            <a:r>
              <a:rPr lang="en-US" dirty="0" smtClean="0"/>
              <a:t> </a:t>
            </a:r>
            <a:r>
              <a:rPr lang="en-US" dirty="0" err="1" smtClean="0"/>
              <a:t>Stojanovi</a:t>
            </a:r>
            <a:r>
              <a:rPr lang="sr-Latn-RS" dirty="0"/>
              <a:t>ć</a:t>
            </a:r>
            <a:r>
              <a:rPr lang="en-US" dirty="0" smtClean="0"/>
              <a:t> </a:t>
            </a:r>
            <a:endParaRPr lang="sr-Latn-RS" dirty="0" smtClean="0"/>
          </a:p>
        </p:txBody>
      </p:sp>
      <p:sp>
        <p:nvSpPr>
          <p:cNvPr id="5" name="Rectangle 4"/>
          <p:cNvSpPr>
            <a:spLocks noChangeArrowheads="1"/>
          </p:cNvSpPr>
          <p:nvPr/>
        </p:nvSpPr>
        <p:spPr bwMode="auto">
          <a:xfrm>
            <a:off x="1543050" y="3554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Latn-RS" sz="1800" b="0" i="0" u="none" strike="noStrike" cap="none" normalizeH="0" baseline="0" smtClean="0">
                <a:ln>
                  <a:noFill/>
                </a:ln>
                <a:solidFill>
                  <a:schemeClr val="tx1"/>
                </a:solidFill>
                <a:effectLst/>
                <a:latin typeface="Arial" pitchFamily="34" charset="0"/>
                <a:cs typeface="Arial" pitchFamily="34" charset="0"/>
              </a:rPr>
              <a:t/>
            </a:r>
            <a:br>
              <a:rPr kumimoji="0" lang="sr-Latn-RS" sz="1800" b="0" i="0" u="none" strike="noStrike" cap="none" normalizeH="0" baseline="0" smtClean="0">
                <a:ln>
                  <a:noFill/>
                </a:ln>
                <a:solidFill>
                  <a:schemeClr val="tx1"/>
                </a:solidFill>
                <a:effectLst/>
                <a:latin typeface="Arial" pitchFamily="34" charset="0"/>
                <a:cs typeface="Arial" pitchFamily="34" charset="0"/>
              </a:rPr>
            </a:br>
            <a:endParaRPr kumimoji="0" lang="sr-Latn-R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descr="Резултат слика за elfak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38600" y="518160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98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Prevođenje </a:t>
            </a:r>
            <a:r>
              <a:rPr lang="sr-Latn-RS" smtClean="0"/>
              <a:t>CUDA programa </a:t>
            </a:r>
            <a:r>
              <a:rPr lang="sr-Latn-RS" dirty="0" smtClean="0"/>
              <a:t>(1)</a:t>
            </a: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Bilo koji izvorni kod koji sadrži CUDA </a:t>
            </a:r>
            <a:r>
              <a:rPr lang="vi-VN" smtClean="0"/>
              <a:t>ekstenzije mora </a:t>
            </a:r>
            <a:r>
              <a:rPr lang="vi-VN" dirty="0" smtClean="0"/>
              <a:t>se</a:t>
            </a:r>
            <a:br>
              <a:rPr lang="vi-VN" dirty="0" smtClean="0"/>
            </a:br>
            <a:r>
              <a:rPr lang="vi-VN" smtClean="0"/>
              <a:t>prevesti pomoću </a:t>
            </a:r>
            <a:r>
              <a:rPr lang="vi-VN" dirty="0" smtClean="0"/>
              <a:t>nvcc prevodioca</a:t>
            </a:r>
            <a:endParaRPr lang="sr-Latn-RS" dirty="0" smtClean="0"/>
          </a:p>
          <a:p>
            <a:r>
              <a:rPr lang="vi-VN" dirty="0" smtClean="0"/>
              <a:t>NVCC </a:t>
            </a:r>
            <a:r>
              <a:rPr lang="vi-VN" smtClean="0"/>
              <a:t>je prevodilac-omotač (compiler </a:t>
            </a:r>
            <a:r>
              <a:rPr lang="vi-VN" dirty="0" smtClean="0"/>
              <a:t>driver)</a:t>
            </a:r>
            <a:endParaRPr lang="sr-Latn-RS" dirty="0" smtClean="0"/>
          </a:p>
          <a:p>
            <a:pPr lvl="1"/>
            <a:r>
              <a:rPr lang="vi-VN" dirty="0" smtClean="0"/>
              <a:t>Radi tako što poziva sve nepohodne alate i prevodioc</a:t>
            </a:r>
            <a:r>
              <a:rPr lang="sr-Latn-RS" dirty="0" smtClean="0"/>
              <a:t>e</a:t>
            </a:r>
          </a:p>
          <a:p>
            <a:pPr lvl="2"/>
            <a:r>
              <a:rPr lang="vi-VN" dirty="0" smtClean="0"/>
              <a:t>cudacc, g++, cl, ...</a:t>
            </a:r>
            <a:endParaRPr lang="sr-Latn-RS" dirty="0" smtClean="0"/>
          </a:p>
          <a:p>
            <a:r>
              <a:rPr lang="vi-VN" dirty="0" smtClean="0"/>
              <a:t> Izlazi NVCC prevodioca su:</a:t>
            </a:r>
            <a:endParaRPr lang="sr-Latn-RS" dirty="0" smtClean="0"/>
          </a:p>
          <a:p>
            <a:pPr lvl="1"/>
            <a:r>
              <a:rPr lang="vi-VN" dirty="0" smtClean="0"/>
              <a:t>C kod koji se izvršava na </a:t>
            </a:r>
            <a:r>
              <a:rPr lang="vi-VN" smtClean="0"/>
              <a:t>strani domaćina </a:t>
            </a:r>
            <a:r>
              <a:rPr lang="vi-VN" dirty="0" smtClean="0"/>
              <a:t>(CPU kod) i koji </a:t>
            </a:r>
            <a:r>
              <a:rPr lang="vi-VN" smtClean="0"/>
              <a:t>se</a:t>
            </a:r>
            <a:r>
              <a:rPr lang="sr-Latn-RS" smtClean="0"/>
              <a:t> </a:t>
            </a:r>
            <a:r>
              <a:rPr lang="vi-VN" smtClean="0"/>
              <a:t>mora </a:t>
            </a:r>
            <a:r>
              <a:rPr lang="vi-VN" dirty="0" smtClean="0"/>
              <a:t>dalje </a:t>
            </a:r>
            <a:r>
              <a:rPr lang="vi-VN" smtClean="0"/>
              <a:t>prevesti odgovarajućim prevodiocem</a:t>
            </a:r>
            <a:endParaRPr lang="sr-Latn-RS" dirty="0" smtClean="0"/>
          </a:p>
          <a:p>
            <a:pPr lvl="1"/>
            <a:r>
              <a:rPr lang="vi-VN" dirty="0" smtClean="0"/>
              <a:t>PTX (Parallel Thread eXecution) kod</a:t>
            </a:r>
            <a:endParaRPr lang="sr-Latn-RS" dirty="0" smtClean="0"/>
          </a:p>
          <a:p>
            <a:pPr lvl="2"/>
            <a:r>
              <a:rPr lang="vi-VN" dirty="0" smtClean="0"/>
              <a:t>Predstavlja neku </a:t>
            </a:r>
            <a:r>
              <a:rPr lang="vi-VN" smtClean="0"/>
              <a:t>vrstu međukoda </a:t>
            </a:r>
            <a:r>
              <a:rPr lang="vi-VN" dirty="0" smtClean="0"/>
              <a:t>za grafički procesor</a:t>
            </a:r>
            <a:endParaRPr lang="sr-Latn-RS" dirty="0" smtClean="0"/>
          </a:p>
          <a:p>
            <a:r>
              <a:rPr lang="vi-VN" dirty="0" smtClean="0"/>
              <a:t>Bilo </a:t>
            </a:r>
            <a:r>
              <a:rPr lang="vi-VN" smtClean="0"/>
              <a:t>koji program </a:t>
            </a:r>
            <a:r>
              <a:rPr lang="vi-VN" dirty="0" smtClean="0"/>
              <a:t>koji sadrži CUDA pozive, zahteva</a:t>
            </a:r>
            <a:r>
              <a:rPr lang="sr-Latn-RS" dirty="0" smtClean="0"/>
              <a:t> </a:t>
            </a:r>
            <a:r>
              <a:rPr lang="vi-VN" dirty="0" smtClean="0"/>
              <a:t>sledeće </a:t>
            </a:r>
            <a:r>
              <a:rPr lang="vi-VN" smtClean="0"/>
              <a:t>dve dinamičke </a:t>
            </a:r>
            <a:r>
              <a:rPr lang="vi-VN" dirty="0" smtClean="0"/>
              <a:t>bilioteke:</a:t>
            </a:r>
            <a:endParaRPr lang="sr-Latn-RS" dirty="0" smtClean="0"/>
          </a:p>
          <a:p>
            <a:pPr lvl="1"/>
            <a:r>
              <a:rPr lang="vi-VN" smtClean="0"/>
              <a:t>CUDA runtime </a:t>
            </a:r>
            <a:r>
              <a:rPr lang="vi-VN" dirty="0" smtClean="0"/>
              <a:t>biblioteku (</a:t>
            </a:r>
            <a:r>
              <a:rPr lang="vi-VN" b="1" dirty="0" smtClean="0"/>
              <a:t>cudart</a:t>
            </a:r>
            <a:r>
              <a:rPr lang="vi-VN" dirty="0" smtClean="0"/>
              <a:t>)</a:t>
            </a:r>
            <a:endParaRPr lang="sr-Latn-RS" dirty="0" smtClean="0"/>
          </a:p>
          <a:p>
            <a:pPr lvl="1"/>
            <a:r>
              <a:rPr lang="vi-VN" dirty="0" smtClean="0"/>
              <a:t>CUDA core biblioteku (</a:t>
            </a:r>
            <a:r>
              <a:rPr lang="vi-VN" b="1" dirty="0" smtClean="0"/>
              <a:t>cuda</a:t>
            </a:r>
            <a:r>
              <a:rPr lang="vi-VN" dirty="0" smtClean="0"/>
              <a:t>) </a:t>
            </a:r>
            <a:br>
              <a:rPr lang="vi-VN" dirty="0" smtClean="0"/>
            </a:b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solidFill>
                  <a:srgbClr val="92D050"/>
                </a:solidFill>
              </a:rPr>
              <a:t>Prevođenje </a:t>
            </a:r>
            <a:r>
              <a:rPr lang="sr-Latn-RS" smtClean="0">
                <a:solidFill>
                  <a:srgbClr val="92D050"/>
                </a:solidFill>
              </a:rPr>
              <a:t>CUDA programa </a:t>
            </a:r>
            <a:r>
              <a:rPr lang="sr-Latn-RS" dirty="0" smtClean="0">
                <a:solidFill>
                  <a:srgbClr val="92D050"/>
                </a:solidFill>
              </a:rPr>
              <a:t>(2)</a:t>
            </a:r>
            <a:endParaRPr lang="en-US" dirty="0">
              <a:solidFill>
                <a:srgbClr val="92D050"/>
              </a:solidFill>
            </a:endParaRPr>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grpSp>
        <p:nvGrpSpPr>
          <p:cNvPr id="47" name="Group 46"/>
          <p:cNvGrpSpPr/>
          <p:nvPr/>
        </p:nvGrpSpPr>
        <p:grpSpPr>
          <a:xfrm>
            <a:off x="1219200" y="1600200"/>
            <a:ext cx="6705600" cy="4961930"/>
            <a:chOff x="1219200" y="1752600"/>
            <a:chExt cx="6705600" cy="4961930"/>
          </a:xfrm>
        </p:grpSpPr>
        <p:grpSp>
          <p:nvGrpSpPr>
            <p:cNvPr id="43" name="Group 42"/>
            <p:cNvGrpSpPr/>
            <p:nvPr/>
          </p:nvGrpSpPr>
          <p:grpSpPr>
            <a:xfrm>
              <a:off x="1219200" y="1752600"/>
              <a:ext cx="4572000" cy="4961930"/>
              <a:chOff x="3886200" y="1600200"/>
              <a:chExt cx="4572000" cy="4961930"/>
            </a:xfrm>
          </p:grpSpPr>
          <p:sp>
            <p:nvSpPr>
              <p:cNvPr id="9" name="Rectangle 8"/>
              <p:cNvSpPr/>
              <p:nvPr/>
            </p:nvSpPr>
            <p:spPr>
              <a:xfrm>
                <a:off x="4800600" y="1600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CUDA C </a:t>
                </a:r>
                <a:r>
                  <a:rPr lang="en-US" dirty="0" err="1" smtClean="0"/>
                  <a:t>Aplikacija</a:t>
                </a:r>
                <a:endParaRPr lang="en-US" dirty="0"/>
              </a:p>
            </p:txBody>
          </p:sp>
          <p:sp>
            <p:nvSpPr>
              <p:cNvPr id="10" name="Rectangle 9"/>
              <p:cNvSpPr/>
              <p:nvPr/>
            </p:nvSpPr>
            <p:spPr>
              <a:xfrm>
                <a:off x="4800600" y="2438400"/>
                <a:ext cx="1447800" cy="369332"/>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NVCC</a:t>
                </a:r>
              </a:p>
            </p:txBody>
          </p:sp>
          <p:cxnSp>
            <p:nvCxnSpPr>
              <p:cNvPr id="12" name="Straight Arrow Connector 11"/>
              <p:cNvCxnSpPr>
                <a:stCxn id="9" idx="2"/>
                <a:endCxn id="10" idx="0"/>
              </p:cNvCxnSpPr>
              <p:nvPr/>
            </p:nvCxnSpPr>
            <p:spPr>
              <a:xfrm rot="5400000">
                <a:off x="5428566" y="2342465"/>
                <a:ext cx="1918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886200" y="30480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CUDA C </a:t>
                </a:r>
                <a:r>
                  <a:rPr lang="en-US" dirty="0" err="1" smtClean="0"/>
                  <a:t>kerneli</a:t>
                </a:r>
                <a:endParaRPr lang="en-US" dirty="0"/>
              </a:p>
            </p:txBody>
          </p:sp>
          <p:sp>
            <p:nvSpPr>
              <p:cNvPr id="14" name="Rectangle 13"/>
              <p:cNvSpPr/>
              <p:nvPr/>
            </p:nvSpPr>
            <p:spPr>
              <a:xfrm>
                <a:off x="5715000" y="30480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err="1" smtClean="0"/>
                  <a:t>Ostatak</a:t>
                </a:r>
                <a:r>
                  <a:rPr lang="en-US" dirty="0" smtClean="0"/>
                  <a:t> C </a:t>
                </a:r>
                <a:r>
                  <a:rPr lang="en-US" dirty="0" err="1" smtClean="0"/>
                  <a:t>aplikacije</a:t>
                </a:r>
                <a:endParaRPr lang="en-US" dirty="0"/>
              </a:p>
            </p:txBody>
          </p:sp>
          <p:cxnSp>
            <p:nvCxnSpPr>
              <p:cNvPr id="16" name="Elbow Connector 15"/>
              <p:cNvCxnSpPr>
                <a:stCxn id="10" idx="1"/>
                <a:endCxn id="13" idx="0"/>
              </p:cNvCxnSpPr>
              <p:nvPr/>
            </p:nvCxnSpPr>
            <p:spPr>
              <a:xfrm rot="10800000" flipV="1">
                <a:off x="4610100" y="2623066"/>
                <a:ext cx="190500" cy="42493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 name="Shape 19"/>
              <p:cNvCxnSpPr>
                <a:stCxn id="10" idx="3"/>
                <a:endCxn id="14" idx="0"/>
              </p:cNvCxnSpPr>
              <p:nvPr/>
            </p:nvCxnSpPr>
            <p:spPr>
              <a:xfrm>
                <a:off x="6248400" y="2623066"/>
                <a:ext cx="190500" cy="42493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3886200" y="3962400"/>
                <a:ext cx="1447800" cy="369332"/>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CUDACC</a:t>
                </a:r>
                <a:endParaRPr lang="en-US" dirty="0"/>
              </a:p>
            </p:txBody>
          </p:sp>
          <p:sp>
            <p:nvSpPr>
              <p:cNvPr id="24" name="Rectangle 23"/>
              <p:cNvSpPr/>
              <p:nvPr/>
            </p:nvSpPr>
            <p:spPr>
              <a:xfrm>
                <a:off x="5715000" y="3810000"/>
                <a:ext cx="14478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smtClean="0"/>
                  <a:t>CPU kompajler</a:t>
                </a:r>
                <a:endParaRPr lang="en-US" dirty="0"/>
              </a:p>
            </p:txBody>
          </p:sp>
          <p:cxnSp>
            <p:nvCxnSpPr>
              <p:cNvPr id="26" name="Straight Arrow Connector 25"/>
              <p:cNvCxnSpPr>
                <a:stCxn id="13" idx="2"/>
                <a:endCxn id="23" idx="0"/>
              </p:cNvCxnSpPr>
              <p:nvPr/>
            </p:nvCxnSpPr>
            <p:spPr>
              <a:xfrm rot="5400000">
                <a:off x="4476066" y="3828365"/>
                <a:ext cx="2680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4" idx="2"/>
                <a:endCxn id="24" idx="0"/>
              </p:cNvCxnSpPr>
              <p:nvPr/>
            </p:nvCxnSpPr>
            <p:spPr>
              <a:xfrm rot="5400000">
                <a:off x="6381066" y="3752165"/>
                <a:ext cx="1156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3886200" y="4648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CUDA object </a:t>
                </a:r>
                <a:r>
                  <a:rPr lang="en-US" dirty="0" err="1" smtClean="0"/>
                  <a:t>fajlovi</a:t>
                </a:r>
                <a:endParaRPr lang="en-US" dirty="0"/>
              </a:p>
            </p:txBody>
          </p:sp>
          <p:sp>
            <p:nvSpPr>
              <p:cNvPr id="30" name="Rectangle 29"/>
              <p:cNvSpPr/>
              <p:nvPr/>
            </p:nvSpPr>
            <p:spPr>
              <a:xfrm>
                <a:off x="5715000" y="4648200"/>
                <a:ext cx="1447800"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CPU object </a:t>
                </a:r>
                <a:r>
                  <a:rPr lang="en-US" dirty="0" err="1" smtClean="0"/>
                  <a:t>fajlovi</a:t>
                </a:r>
                <a:endParaRPr lang="en-US" dirty="0"/>
              </a:p>
            </p:txBody>
          </p:sp>
          <p:sp>
            <p:nvSpPr>
              <p:cNvPr id="31" name="Rectangle 30"/>
              <p:cNvSpPr/>
              <p:nvPr/>
            </p:nvSpPr>
            <p:spPr>
              <a:xfrm>
                <a:off x="4876800" y="5562600"/>
                <a:ext cx="14478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dirty="0" smtClean="0"/>
                  <a:t>Linker</a:t>
                </a:r>
                <a:endParaRPr lang="en-US" dirty="0"/>
              </a:p>
            </p:txBody>
          </p:sp>
          <p:cxnSp>
            <p:nvCxnSpPr>
              <p:cNvPr id="33" name="Straight Arrow Connector 32"/>
              <p:cNvCxnSpPr>
                <a:stCxn id="23" idx="2"/>
                <a:endCxn id="29" idx="0"/>
              </p:cNvCxnSpPr>
              <p:nvPr/>
            </p:nvCxnSpPr>
            <p:spPr>
              <a:xfrm rot="5400000">
                <a:off x="4451866" y="4489966"/>
                <a:ext cx="31646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4" idx="2"/>
                <a:endCxn id="30" idx="0"/>
              </p:cNvCxnSpPr>
              <p:nvPr/>
            </p:nvCxnSpPr>
            <p:spPr>
              <a:xfrm rot="5400000">
                <a:off x="6342966" y="4552265"/>
                <a:ext cx="191869"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hape 36"/>
              <p:cNvCxnSpPr>
                <a:stCxn id="29" idx="2"/>
                <a:endCxn id="31" idx="1"/>
              </p:cNvCxnSpPr>
              <p:nvPr/>
            </p:nvCxnSpPr>
            <p:spPr>
              <a:xfrm rot="16200000" flipH="1">
                <a:off x="4517083" y="5387548"/>
                <a:ext cx="452735" cy="266700"/>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9" name="Shape 38"/>
              <p:cNvCxnSpPr>
                <a:stCxn id="30" idx="2"/>
                <a:endCxn id="31" idx="3"/>
              </p:cNvCxnSpPr>
              <p:nvPr/>
            </p:nvCxnSpPr>
            <p:spPr>
              <a:xfrm rot="5400000">
                <a:off x="6155383" y="5463748"/>
                <a:ext cx="452735" cy="114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0" name="Rectangle 39"/>
              <p:cNvSpPr/>
              <p:nvPr/>
            </p:nvSpPr>
            <p:spPr>
              <a:xfrm>
                <a:off x="7010400" y="5638800"/>
                <a:ext cx="1447800" cy="923330"/>
              </a:xfrm>
              <a:prstGeom prst="rect">
                <a:avLst/>
              </a:prstGeom>
              <a:solidFill>
                <a:srgbClr val="92D050"/>
              </a:solidFill>
            </p:spPr>
            <p:style>
              <a:lnRef idx="1">
                <a:schemeClr val="dk1"/>
              </a:lnRef>
              <a:fillRef idx="2">
                <a:schemeClr val="dk1"/>
              </a:fillRef>
              <a:effectRef idx="1">
                <a:schemeClr val="dk1"/>
              </a:effectRef>
              <a:fontRef idx="minor">
                <a:schemeClr val="dk1"/>
              </a:fontRef>
            </p:style>
            <p:txBody>
              <a:bodyPr wrap="square">
                <a:spAutoFit/>
              </a:bodyPr>
              <a:lstStyle/>
              <a:p>
                <a:pPr algn="ctr"/>
                <a:r>
                  <a:rPr lang="en-US" dirty="0" smtClean="0"/>
                  <a:t>CPU-GPU </a:t>
                </a:r>
                <a:r>
                  <a:rPr lang="en-US" dirty="0" err="1" smtClean="0"/>
                  <a:t>izvr</a:t>
                </a:r>
                <a:r>
                  <a:rPr lang="sr-Latn-RS" dirty="0" smtClean="0"/>
                  <a:t>š</a:t>
                </a:r>
                <a:r>
                  <a:rPr lang="en-US" dirty="0" err="1" smtClean="0"/>
                  <a:t>na</a:t>
                </a:r>
                <a:r>
                  <a:rPr lang="en-US" dirty="0" smtClean="0"/>
                  <a:t> </a:t>
                </a:r>
                <a:r>
                  <a:rPr lang="en-US" dirty="0" err="1" smtClean="0"/>
                  <a:t>datoteka</a:t>
                </a:r>
                <a:endParaRPr lang="en-US" dirty="0" smtClean="0"/>
              </a:p>
            </p:txBody>
          </p:sp>
          <p:cxnSp>
            <p:nvCxnSpPr>
              <p:cNvPr id="42" name="Shape 41"/>
              <p:cNvCxnSpPr>
                <a:stCxn id="31" idx="2"/>
                <a:endCxn id="40" idx="1"/>
              </p:cNvCxnSpPr>
              <p:nvPr/>
            </p:nvCxnSpPr>
            <p:spPr>
              <a:xfrm rot="16200000" flipH="1">
                <a:off x="6221284" y="5311348"/>
                <a:ext cx="168533" cy="1409700"/>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3810000" y="1905000"/>
              <a:ext cx="4114800" cy="369332"/>
              <a:chOff x="3810000" y="1905000"/>
              <a:chExt cx="4114800" cy="369332"/>
            </a:xfrm>
          </p:grpSpPr>
          <p:sp>
            <p:nvSpPr>
              <p:cNvPr id="44" name="Rectangle 43"/>
              <p:cNvSpPr/>
              <p:nvPr/>
            </p:nvSpPr>
            <p:spPr>
              <a:xfrm>
                <a:off x="4648200" y="1905000"/>
                <a:ext cx="3276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sr-Latn-RS" smtClean="0"/>
                  <a:t>Kombinovani </a:t>
                </a:r>
                <a:r>
                  <a:rPr lang="sr-Latn-RS" dirty="0" smtClean="0"/>
                  <a:t>CPU-GPU kod</a:t>
                </a:r>
                <a:endParaRPr lang="en-US" dirty="0"/>
              </a:p>
            </p:txBody>
          </p:sp>
          <p:sp>
            <p:nvSpPr>
              <p:cNvPr id="45" name="Right Arrow 44"/>
              <p:cNvSpPr/>
              <p:nvPr/>
            </p:nvSpPr>
            <p:spPr>
              <a:xfrm rot="10800000">
                <a:off x="3810000" y="1981200"/>
                <a:ext cx="685800" cy="15240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Hardver</a:t>
            </a:r>
            <a:r>
              <a:rPr lang="sr-Latn-RS" dirty="0" smtClean="0"/>
              <a:t>ski pogled na GPU (1)</a:t>
            </a:r>
            <a:endParaRPr lang="en-US" dirty="0"/>
          </a:p>
        </p:txBody>
      </p:sp>
      <p:sp>
        <p:nvSpPr>
          <p:cNvPr id="6" name="Content Placeholder 5"/>
          <p:cNvSpPr>
            <a:spLocks noGrp="1"/>
          </p:cNvSpPr>
          <p:nvPr>
            <p:ph idx="1"/>
          </p:nvPr>
        </p:nvSpPr>
        <p:spPr/>
        <p:txBody>
          <a:bodyPr/>
          <a:lstStyle/>
          <a:p>
            <a:r>
              <a:rPr lang="en-US" i="1" dirty="0" smtClean="0"/>
              <a:t>Massively-Parallel Many Core Architecture</a:t>
            </a:r>
          </a:p>
          <a:p>
            <a:r>
              <a:rPr lang="en-US" dirty="0" err="1" smtClean="0"/>
              <a:t>Podrazumeva</a:t>
            </a:r>
            <a:r>
              <a:rPr lang="en-US" dirty="0" smtClean="0"/>
              <a:t> </a:t>
            </a:r>
            <a:r>
              <a:rPr lang="en-US" dirty="0" err="1" smtClean="0"/>
              <a:t>veliki</a:t>
            </a:r>
            <a:r>
              <a:rPr lang="en-US" dirty="0" smtClean="0"/>
              <a:t> </a:t>
            </a:r>
            <a:r>
              <a:rPr lang="en-US" dirty="0" err="1" smtClean="0"/>
              <a:t>broj</a:t>
            </a:r>
            <a:r>
              <a:rPr lang="en-US" dirty="0" smtClean="0"/>
              <a:t> </a:t>
            </a:r>
            <a:r>
              <a:rPr lang="en-US" i="1" dirty="0" smtClean="0"/>
              <a:t>stream</a:t>
            </a:r>
            <a:r>
              <a:rPr lang="sr-Latn-RS" i="1" dirty="0" smtClean="0"/>
              <a:t>ing</a:t>
            </a:r>
            <a:r>
              <a:rPr lang="en-US" dirty="0" smtClean="0"/>
              <a:t> </a:t>
            </a:r>
            <a:r>
              <a:rPr lang="sr-Latn-RS" dirty="0" smtClean="0"/>
              <a:t>multi</a:t>
            </a:r>
            <a:r>
              <a:rPr lang="en-US" dirty="0" err="1" smtClean="0"/>
              <a:t>procesora</a:t>
            </a:r>
            <a:r>
              <a:rPr lang="en-US" dirty="0" smtClean="0"/>
              <a:t> </a:t>
            </a:r>
            <a:r>
              <a:rPr lang="sr-Latn-RS" dirty="0" smtClean="0"/>
              <a:t>(SM) </a:t>
            </a:r>
            <a:r>
              <a:rPr lang="en-US" dirty="0" err="1" smtClean="0"/>
              <a:t>koji</a:t>
            </a:r>
            <a:r>
              <a:rPr lang="en-US" dirty="0" smtClean="0"/>
              <a:t> </a:t>
            </a:r>
            <a:r>
              <a:rPr lang="en-US" dirty="0" err="1" smtClean="0"/>
              <a:t>sami</a:t>
            </a:r>
            <a:r>
              <a:rPr lang="en-US" dirty="0" smtClean="0"/>
              <a:t> </a:t>
            </a:r>
            <a:r>
              <a:rPr lang="en-US" dirty="0" err="1" smtClean="0"/>
              <a:t>po</a:t>
            </a:r>
            <a:r>
              <a:rPr lang="en-US" dirty="0" smtClean="0"/>
              <a:t> </a:t>
            </a:r>
            <a:r>
              <a:rPr lang="en-US" dirty="0" err="1" smtClean="0"/>
              <a:t>sebi</a:t>
            </a:r>
            <a:r>
              <a:rPr lang="en-US" dirty="0" smtClean="0"/>
              <a:t> </a:t>
            </a:r>
            <a:r>
              <a:rPr lang="en-US" dirty="0" err="1" smtClean="0"/>
              <a:t>nisu</a:t>
            </a:r>
            <a:r>
              <a:rPr lang="en-US" dirty="0" smtClean="0"/>
              <a:t> </a:t>
            </a:r>
            <a:r>
              <a:rPr lang="en-US" dirty="0" err="1" smtClean="0"/>
              <a:t>preterano</a:t>
            </a:r>
            <a:r>
              <a:rPr lang="en-US" dirty="0" smtClean="0"/>
              <a:t> </a:t>
            </a:r>
            <a:r>
              <a:rPr lang="en-US" dirty="0" err="1" smtClean="0"/>
              <a:t>moćni</a:t>
            </a:r>
            <a:r>
              <a:rPr lang="en-US" dirty="0" smtClean="0"/>
              <a:t>, </a:t>
            </a:r>
            <a:r>
              <a:rPr lang="en-US" dirty="0" err="1" smtClean="0"/>
              <a:t>ali</a:t>
            </a:r>
            <a:r>
              <a:rPr lang="en-US" dirty="0" smtClean="0"/>
              <a:t> </a:t>
            </a:r>
            <a:r>
              <a:rPr lang="en-US" dirty="0" err="1" smtClean="0"/>
              <a:t>kombinovani</a:t>
            </a:r>
            <a:r>
              <a:rPr lang="en-US" dirty="0" smtClean="0"/>
              <a:t> </a:t>
            </a:r>
            <a:r>
              <a:rPr lang="en-US" dirty="0" err="1" smtClean="0"/>
              <a:t>sa</a:t>
            </a:r>
            <a:r>
              <a:rPr lang="en-US" dirty="0" smtClean="0"/>
              <a:t> </a:t>
            </a:r>
            <a:r>
              <a:rPr lang="en-US" dirty="0" err="1" smtClean="0"/>
              <a:t>dobro</a:t>
            </a:r>
            <a:r>
              <a:rPr lang="en-US" dirty="0" smtClean="0"/>
              <a:t> </a:t>
            </a:r>
            <a:r>
              <a:rPr lang="en-US" dirty="0" err="1" smtClean="0"/>
              <a:t>napisanim</a:t>
            </a:r>
            <a:r>
              <a:rPr lang="en-US" dirty="0" smtClean="0"/>
              <a:t> </a:t>
            </a:r>
            <a:r>
              <a:rPr lang="en-US" dirty="0" err="1" smtClean="0"/>
              <a:t>paralelnim</a:t>
            </a:r>
            <a:r>
              <a:rPr lang="en-US" dirty="0" smtClean="0"/>
              <a:t> </a:t>
            </a:r>
            <a:r>
              <a:rPr lang="en-US" dirty="0" err="1" smtClean="0"/>
              <a:t>kodom</a:t>
            </a:r>
            <a:r>
              <a:rPr lang="en-US" dirty="0" smtClean="0"/>
              <a:t> </a:t>
            </a:r>
            <a:r>
              <a:rPr lang="en-US" dirty="0" err="1" smtClean="0"/>
              <a:t>imaju</a:t>
            </a:r>
            <a:r>
              <a:rPr lang="en-US" dirty="0" smtClean="0"/>
              <a:t> </a:t>
            </a:r>
            <a:r>
              <a:rPr lang="en-US" dirty="0" err="1" smtClean="0"/>
              <a:t>izuzetno</a:t>
            </a:r>
            <a:r>
              <a:rPr lang="en-US" dirty="0" smtClean="0"/>
              <a:t> </a:t>
            </a:r>
            <a:r>
              <a:rPr lang="en-US" dirty="0" err="1" smtClean="0"/>
              <a:t>veliku</a:t>
            </a:r>
            <a:r>
              <a:rPr lang="en-US" dirty="0" smtClean="0"/>
              <a:t> </a:t>
            </a:r>
            <a:r>
              <a:rPr lang="en-US" dirty="0" err="1" smtClean="0"/>
              <a:t>moć</a:t>
            </a:r>
            <a:r>
              <a:rPr lang="en-US" dirty="0" smtClean="0"/>
              <a:t> </a:t>
            </a:r>
            <a:r>
              <a:rPr lang="en-US" dirty="0" err="1" smtClean="0"/>
              <a:t>računanja</a:t>
            </a:r>
            <a:endParaRPr lang="en-US" dirty="0"/>
          </a:p>
        </p:txBody>
      </p:sp>
      <p:pic>
        <p:nvPicPr>
          <p:cNvPr id="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724400" y="3962400"/>
            <a:ext cx="3369455" cy="2066925"/>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CPU vs </a:t>
            </a:r>
            <a:r>
              <a:rPr lang="sr-Latn-RS" smtClean="0"/>
              <a:t>GPU (2)</a:t>
            </a:r>
            <a:endParaRPr lang="en-US" dirty="0"/>
          </a:p>
        </p:txBody>
      </p:sp>
      <p:sp>
        <p:nvSpPr>
          <p:cNvPr id="3" name="Content Placeholder 2"/>
          <p:cNvSpPr>
            <a:spLocks noGrp="1"/>
          </p:cNvSpPr>
          <p:nvPr>
            <p:ph idx="1"/>
          </p:nvPr>
        </p:nvSpPr>
        <p:spPr/>
        <p:txBody>
          <a:bodyPr/>
          <a:lstStyle/>
          <a:p>
            <a:r>
              <a:rPr lang="sr-Latn-RS" dirty="0" smtClean="0"/>
              <a:t>Fundamentalna razlika između CPU i GPU je u njihovom dizajnu:</a:t>
            </a:r>
          </a:p>
          <a:p>
            <a:endParaRPr lang="sr-Latn-RS" dirty="0" smtClean="0"/>
          </a:p>
          <a:p>
            <a:endParaRPr lang="sr-Latn-RS" dirty="0" smtClean="0"/>
          </a:p>
          <a:p>
            <a:endParaRPr lang="sr-Latn-RS" dirty="0" smtClean="0"/>
          </a:p>
          <a:p>
            <a:endParaRPr lang="sr-Latn-RS" dirty="0" smtClean="0"/>
          </a:p>
          <a:p>
            <a:endParaRPr lang="sr-Latn-RS" dirty="0" smtClean="0"/>
          </a:p>
          <a:p>
            <a:r>
              <a:rPr lang="sr-Latn-RS" dirty="0" smtClean="0"/>
              <a:t>CPU je orijentisan ka tradicionalnom izvršenju poslova, a GPU ka obradi podataka</a:t>
            </a:r>
          </a:p>
          <a:p>
            <a:r>
              <a:rPr lang="sr-Latn-RS" dirty="0" smtClean="0"/>
              <a:t>Kod GPU mnogo više tranzistora je namenjeno obradi podataka nego keširanju i kontroli toka </a:t>
            </a:r>
          </a:p>
          <a:p>
            <a:endParaRPr lang="sr-Latn-RS" dirty="0" smtClean="0"/>
          </a:p>
          <a:p>
            <a:endParaRPr lang="en-US" dirty="0"/>
          </a:p>
        </p:txBody>
      </p:sp>
      <p:pic>
        <p:nvPicPr>
          <p:cNvPr id="6" name="Picture 2"/>
          <p:cNvPicPr>
            <a:picLocks noChangeAspect="1" noChangeArrowheads="1"/>
          </p:cNvPicPr>
          <p:nvPr/>
        </p:nvPicPr>
        <p:blipFill>
          <a:blip r:embed="rId3" cstate="print"/>
          <a:srcRect/>
          <a:stretch>
            <a:fillRect/>
          </a:stretch>
        </p:blipFill>
        <p:spPr bwMode="auto">
          <a:xfrm>
            <a:off x="1904435" y="2362200"/>
            <a:ext cx="5563165" cy="2133600"/>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Hardver</a:t>
            </a:r>
            <a:r>
              <a:rPr lang="sr-Latn-RS" dirty="0" smtClean="0"/>
              <a:t>ski pogled na GPU (</a:t>
            </a:r>
            <a:r>
              <a:rPr lang="en-US" dirty="0" smtClean="0"/>
              <a:t>2</a:t>
            </a:r>
            <a:r>
              <a:rPr lang="sr-Latn-RS" dirty="0" smtClean="0"/>
              <a:t>)</a:t>
            </a:r>
            <a:endParaRPr lang="en-US" dirty="0"/>
          </a:p>
        </p:txBody>
      </p:sp>
      <p:sp>
        <p:nvSpPr>
          <p:cNvPr id="6" name="Content Placeholder 5"/>
          <p:cNvSpPr>
            <a:spLocks noGrp="1"/>
          </p:cNvSpPr>
          <p:nvPr>
            <p:ph idx="1"/>
          </p:nvPr>
        </p:nvSpPr>
        <p:spPr/>
        <p:txBody>
          <a:bodyPr/>
          <a:lstStyle/>
          <a:p>
            <a:r>
              <a:rPr lang="en-US" b="1" dirty="0" smtClean="0"/>
              <a:t>Device</a:t>
            </a:r>
            <a:r>
              <a:rPr lang="en-US" dirty="0" smtClean="0"/>
              <a:t> = GPU = </a:t>
            </a:r>
            <a:r>
              <a:rPr lang="en-US" err="1" smtClean="0"/>
              <a:t>skup</a:t>
            </a:r>
            <a:r>
              <a:rPr lang="en-US" smtClean="0"/>
              <a:t> multiprocesora</a:t>
            </a:r>
            <a:endParaRPr lang="en-US" dirty="0" smtClean="0"/>
          </a:p>
          <a:p>
            <a:r>
              <a:rPr lang="en-US" b="1" smtClean="0"/>
              <a:t>Multiprocesor</a:t>
            </a:r>
            <a:r>
              <a:rPr lang="en-US" smtClean="0"/>
              <a:t> (streaming multiprocessor</a:t>
            </a:r>
            <a:r>
              <a:rPr lang="sr-Latn-RS" smtClean="0"/>
              <a:t> - SM</a:t>
            </a:r>
            <a:r>
              <a:rPr lang="en-US" smtClean="0"/>
              <a:t>) </a:t>
            </a:r>
            <a:r>
              <a:rPr lang="en-US" dirty="0" smtClean="0"/>
              <a:t>= </a:t>
            </a:r>
            <a:r>
              <a:rPr lang="en-US" dirty="0" err="1" smtClean="0"/>
              <a:t>skup</a:t>
            </a:r>
            <a:r>
              <a:rPr lang="en-US" dirty="0" smtClean="0"/>
              <a:t> 		</a:t>
            </a:r>
            <a:r>
              <a:rPr lang="en-US" dirty="0" err="1" smtClean="0"/>
              <a:t>procesora</a:t>
            </a:r>
            <a:r>
              <a:rPr lang="en-US" dirty="0" smtClean="0"/>
              <a:t> &amp; </a:t>
            </a:r>
            <a:r>
              <a:rPr lang="en-US" err="1" smtClean="0"/>
              <a:t>deljive</a:t>
            </a:r>
            <a:r>
              <a:rPr lang="en-US" smtClean="0"/>
              <a:t> memorije </a:t>
            </a:r>
            <a:endParaRPr lang="en-US" dirty="0"/>
          </a:p>
        </p:txBody>
      </p:sp>
      <p:sp>
        <p:nvSpPr>
          <p:cNvPr id="9" name="Footer Placeholder 8"/>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grpSp>
        <p:nvGrpSpPr>
          <p:cNvPr id="40" name="Group 39"/>
          <p:cNvGrpSpPr/>
          <p:nvPr/>
        </p:nvGrpSpPr>
        <p:grpSpPr>
          <a:xfrm>
            <a:off x="6629400" y="2743200"/>
            <a:ext cx="1771650" cy="1143000"/>
            <a:chOff x="6324600" y="1600200"/>
            <a:chExt cx="1771650" cy="1143000"/>
          </a:xfrm>
        </p:grpSpPr>
        <p:pic>
          <p:nvPicPr>
            <p:cNvPr id="102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b="3226"/>
            <a:stretch>
              <a:fillRect/>
            </a:stretch>
          </p:blipFill>
          <p:spPr bwMode="auto">
            <a:xfrm>
              <a:off x="6324600" y="1600200"/>
              <a:ext cx="1771650" cy="1143000"/>
            </a:xfrm>
            <a:prstGeom prst="rect">
              <a:avLst/>
            </a:prstGeom>
            <a:noFill/>
            <a:ln w="9525">
              <a:noFill/>
              <a:miter lim="800000"/>
              <a:headEnd/>
              <a:tailEnd/>
            </a:ln>
            <a:effectLst/>
          </p:spPr>
        </p:pic>
        <p:sp>
          <p:nvSpPr>
            <p:cNvPr id="11" name="Rectangle 10"/>
            <p:cNvSpPr/>
            <p:nvPr/>
          </p:nvSpPr>
          <p:spPr>
            <a:xfrm>
              <a:off x="6477000" y="1828800"/>
              <a:ext cx="304800" cy="685800"/>
            </a:xfrm>
            <a:prstGeom prst="rect">
              <a:avLst/>
            </a:prstGeom>
            <a:noFill/>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3" name="Straight Arrow Connector 12"/>
          <p:cNvCxnSpPr>
            <a:stCxn id="11" idx="2"/>
            <a:endCxn id="1028" idx="0"/>
          </p:cNvCxnSpPr>
          <p:nvPr/>
        </p:nvCxnSpPr>
        <p:spPr>
          <a:xfrm rot="5400000">
            <a:off x="6200775" y="3457575"/>
            <a:ext cx="533400" cy="93345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029200" y="4191000"/>
            <a:ext cx="1905000" cy="1752600"/>
            <a:chOff x="5791200" y="3200400"/>
            <a:chExt cx="1905000" cy="1752600"/>
          </a:xfrm>
        </p:grpSpPr>
        <p:pic>
          <p:nvPicPr>
            <p:cNvPr id="1028"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t="10680"/>
            <a:stretch>
              <a:fillRect/>
            </a:stretch>
          </p:blipFill>
          <p:spPr bwMode="auto">
            <a:xfrm>
              <a:off x="5867400" y="3200400"/>
              <a:ext cx="1790700" cy="1752600"/>
            </a:xfrm>
            <a:prstGeom prst="rect">
              <a:avLst/>
            </a:prstGeom>
            <a:noFill/>
            <a:ln w="9525">
              <a:noFill/>
              <a:miter lim="800000"/>
              <a:headEnd/>
              <a:tailEnd/>
            </a:ln>
            <a:effectLst/>
          </p:spPr>
        </p:pic>
        <p:sp>
          <p:nvSpPr>
            <p:cNvPr id="17" name="Rectangle 16"/>
            <p:cNvSpPr/>
            <p:nvPr/>
          </p:nvSpPr>
          <p:spPr>
            <a:xfrm>
              <a:off x="6781800" y="3276600"/>
              <a:ext cx="228600" cy="152400"/>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5791200" y="3200400"/>
              <a:ext cx="1905000" cy="1676400"/>
            </a:xfrm>
            <a:prstGeom prst="rect">
              <a:avLst/>
            </a:prstGeom>
            <a:noFill/>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8" name="Group 37"/>
          <p:cNvGrpSpPr/>
          <p:nvPr/>
        </p:nvGrpSpPr>
        <p:grpSpPr>
          <a:xfrm>
            <a:off x="7543800" y="4800600"/>
            <a:ext cx="1295400" cy="1295400"/>
            <a:chOff x="7543800" y="5257800"/>
            <a:chExt cx="1295400" cy="1295400"/>
          </a:xfrm>
        </p:grpSpPr>
        <p:pic>
          <p:nvPicPr>
            <p:cNvPr id="1029"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r="13043"/>
            <a:stretch>
              <a:fillRect/>
            </a:stretch>
          </p:blipFill>
          <p:spPr bwMode="auto">
            <a:xfrm>
              <a:off x="7543800" y="5334000"/>
              <a:ext cx="1143000" cy="876300"/>
            </a:xfrm>
            <a:prstGeom prst="rect">
              <a:avLst/>
            </a:prstGeom>
            <a:noFill/>
            <a:ln w="9525">
              <a:noFill/>
              <a:miter lim="800000"/>
              <a:headEnd/>
              <a:tailEnd/>
            </a:ln>
            <a:effectLst/>
          </p:spPr>
        </p:pic>
        <p:sp>
          <p:nvSpPr>
            <p:cNvPr id="31" name="Rectangle 30"/>
            <p:cNvSpPr/>
            <p:nvPr/>
          </p:nvSpPr>
          <p:spPr>
            <a:xfrm>
              <a:off x="7772400" y="5257800"/>
              <a:ext cx="1066800" cy="1295400"/>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9" name="Elbow Connector 18"/>
          <p:cNvCxnSpPr>
            <a:stCxn id="17" idx="3"/>
            <a:endCxn id="31" idx="0"/>
          </p:cNvCxnSpPr>
          <p:nvPr/>
        </p:nvCxnSpPr>
        <p:spPr>
          <a:xfrm>
            <a:off x="6248400" y="4343400"/>
            <a:ext cx="2057400" cy="457200"/>
          </a:xfrm>
          <a:prstGeom prst="bent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Softverski</a:t>
            </a:r>
            <a:r>
              <a:rPr lang="en-US" dirty="0" smtClean="0"/>
              <a:t> </a:t>
            </a:r>
            <a:r>
              <a:rPr lang="en-US" dirty="0" err="1" smtClean="0"/>
              <a:t>pogled</a:t>
            </a:r>
            <a:r>
              <a:rPr lang="en-US" dirty="0" smtClean="0"/>
              <a:t> </a:t>
            </a:r>
            <a:r>
              <a:rPr lang="en-US" dirty="0" err="1" smtClean="0"/>
              <a:t>na</a:t>
            </a:r>
            <a:r>
              <a:rPr lang="en-US" dirty="0" smtClean="0"/>
              <a:t> GPU (1)</a:t>
            </a:r>
            <a:endParaRPr lang="en-US" dirty="0"/>
          </a:p>
        </p:txBody>
      </p:sp>
      <p:sp>
        <p:nvSpPr>
          <p:cNvPr id="3" name="Content Placeholder 2"/>
          <p:cNvSpPr>
            <a:spLocks noGrp="1"/>
          </p:cNvSpPr>
          <p:nvPr>
            <p:ph idx="1"/>
          </p:nvPr>
        </p:nvSpPr>
        <p:spPr>
          <a:xfrm>
            <a:off x="457200" y="1676400"/>
            <a:ext cx="8229600" cy="4876800"/>
          </a:xfrm>
        </p:spPr>
        <p:txBody>
          <a:bodyPr/>
          <a:lstStyle/>
          <a:p>
            <a:r>
              <a:rPr lang="en-US" b="1" dirty="0" smtClean="0"/>
              <a:t>Kernel </a:t>
            </a:r>
            <a:r>
              <a:rPr lang="en-US" dirty="0" smtClean="0"/>
              <a:t>= Program </a:t>
            </a:r>
            <a:r>
              <a:rPr lang="en-US" dirty="0" err="1" smtClean="0"/>
              <a:t>koji</a:t>
            </a:r>
            <a:r>
              <a:rPr lang="en-US" dirty="0" smtClean="0"/>
              <a:t> se </a:t>
            </a:r>
            <a:r>
              <a:rPr lang="en-US" dirty="0" err="1" smtClean="0"/>
              <a:t>iz</a:t>
            </a:r>
            <a:r>
              <a:rPr lang="sr-Latn-RS" dirty="0" smtClean="0"/>
              <a:t>vršava na GPU</a:t>
            </a:r>
          </a:p>
          <a:p>
            <a:r>
              <a:rPr lang="sr-Latn-RS" b="1" dirty="0" smtClean="0"/>
              <a:t>Grid</a:t>
            </a:r>
            <a:r>
              <a:rPr lang="sr-Latn-RS" dirty="0" smtClean="0"/>
              <a:t> (Rešetka) = Skup blokova niti koje izvršavaju kernel</a:t>
            </a:r>
          </a:p>
          <a:p>
            <a:r>
              <a:rPr lang="sr-Latn-RS" b="1" dirty="0" smtClean="0"/>
              <a:t>Blok niti </a:t>
            </a:r>
            <a:r>
              <a:rPr lang="sr-Latn-RS" dirty="0" smtClean="0"/>
              <a:t>= Grupa SIMD niti koje izvršavaju kernel i mogu komunicirati preko deljive memorije</a:t>
            </a:r>
          </a:p>
          <a:p>
            <a:r>
              <a:rPr lang="sr-Latn-RS" dirty="0" smtClean="0"/>
              <a:t>Kernel se izvršava kao grid blokova niti</a:t>
            </a: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grpSp>
        <p:nvGrpSpPr>
          <p:cNvPr id="24" name="Group 23"/>
          <p:cNvGrpSpPr/>
          <p:nvPr/>
        </p:nvGrpSpPr>
        <p:grpSpPr>
          <a:xfrm>
            <a:off x="3048000" y="4724400"/>
            <a:ext cx="1638300" cy="1152525"/>
            <a:chOff x="1600200" y="4724400"/>
            <a:chExt cx="1638300" cy="1152525"/>
          </a:xfrm>
        </p:grpSpPr>
        <p:pic>
          <p:nvPicPr>
            <p:cNvPr id="2053" name="Picture 5"/>
            <p:cNvPicPr>
              <a:picLocks noChangeAspect="1" noChangeArrowheads="1"/>
            </p:cNvPicPr>
            <p:nvPr/>
          </p:nvPicPr>
          <p:blipFill>
            <a:blip r:embed="rId3" cstate="print"/>
            <a:srcRect/>
            <a:stretch>
              <a:fillRect/>
            </a:stretch>
          </p:blipFill>
          <p:spPr bwMode="auto">
            <a:xfrm>
              <a:off x="1600200" y="4724400"/>
              <a:ext cx="1638300" cy="1152525"/>
            </a:xfrm>
            <a:prstGeom prst="rect">
              <a:avLst/>
            </a:prstGeom>
            <a:noFill/>
            <a:ln w="9525">
              <a:noFill/>
              <a:miter lim="800000"/>
              <a:headEnd/>
              <a:tailEnd/>
            </a:ln>
            <a:effectLst/>
          </p:spPr>
        </p:pic>
        <p:sp>
          <p:nvSpPr>
            <p:cNvPr id="9" name="Rectangle 8"/>
            <p:cNvSpPr/>
            <p:nvPr/>
          </p:nvSpPr>
          <p:spPr>
            <a:xfrm>
              <a:off x="2743200" y="4800600"/>
              <a:ext cx="457200" cy="9906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p:cNvCxnSpPr/>
          <p:nvPr/>
        </p:nvCxnSpPr>
        <p:spPr>
          <a:xfrm>
            <a:off x="4648200" y="5295900"/>
            <a:ext cx="457200" cy="1588"/>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105400" y="4419600"/>
            <a:ext cx="1219200" cy="1752600"/>
            <a:chOff x="3657600" y="4419600"/>
            <a:chExt cx="1219200" cy="1752600"/>
          </a:xfrm>
        </p:grpSpPr>
        <p:pic>
          <p:nvPicPr>
            <p:cNvPr id="2052" name="Picture 4"/>
            <p:cNvPicPr>
              <a:picLocks noChangeAspect="1" noChangeArrowheads="1"/>
            </p:cNvPicPr>
            <p:nvPr/>
          </p:nvPicPr>
          <p:blipFill>
            <a:blip r:embed="rId4" cstate="print"/>
            <a:srcRect/>
            <a:stretch>
              <a:fillRect/>
            </a:stretch>
          </p:blipFill>
          <p:spPr bwMode="auto">
            <a:xfrm>
              <a:off x="3810000" y="4724400"/>
              <a:ext cx="981075" cy="1409700"/>
            </a:xfrm>
            <a:prstGeom prst="rect">
              <a:avLst/>
            </a:prstGeom>
            <a:noFill/>
            <a:ln w="9525">
              <a:noFill/>
              <a:miter lim="800000"/>
              <a:headEnd/>
              <a:tailEnd/>
            </a:ln>
            <a:effectLst/>
          </p:spPr>
        </p:pic>
        <p:sp>
          <p:nvSpPr>
            <p:cNvPr id="10" name="Rectangle 9"/>
            <p:cNvSpPr/>
            <p:nvPr/>
          </p:nvSpPr>
          <p:spPr>
            <a:xfrm>
              <a:off x="3657600" y="4419600"/>
              <a:ext cx="1219200" cy="17526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95800" y="4876800"/>
              <a:ext cx="152400" cy="762000"/>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7315200" y="4572000"/>
            <a:ext cx="914400" cy="1371600"/>
            <a:chOff x="5867400" y="4572000"/>
            <a:chExt cx="914400" cy="1371600"/>
          </a:xfrm>
        </p:grpSpPr>
        <p:pic>
          <p:nvPicPr>
            <p:cNvPr id="2051" name="Picture 3"/>
            <p:cNvPicPr>
              <a:picLocks noChangeAspect="1" noChangeArrowheads="1"/>
            </p:cNvPicPr>
            <p:nvPr/>
          </p:nvPicPr>
          <p:blipFill>
            <a:blip r:embed="rId5" cstate="print"/>
            <a:srcRect/>
            <a:stretch>
              <a:fillRect/>
            </a:stretch>
          </p:blipFill>
          <p:spPr bwMode="auto">
            <a:xfrm>
              <a:off x="5867400" y="4800600"/>
              <a:ext cx="885825" cy="962025"/>
            </a:xfrm>
            <a:prstGeom prst="rect">
              <a:avLst/>
            </a:prstGeom>
            <a:noFill/>
            <a:ln w="9525">
              <a:noFill/>
              <a:miter lim="800000"/>
              <a:headEnd/>
              <a:tailEnd/>
            </a:ln>
            <a:effectLst/>
          </p:spPr>
        </p:pic>
        <p:sp>
          <p:nvSpPr>
            <p:cNvPr id="17" name="Rectangle 16"/>
            <p:cNvSpPr/>
            <p:nvPr/>
          </p:nvSpPr>
          <p:spPr>
            <a:xfrm>
              <a:off x="5867400" y="4572000"/>
              <a:ext cx="914400" cy="1371600"/>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9" name="Straight Arrow Connector 18"/>
          <p:cNvCxnSpPr/>
          <p:nvPr/>
        </p:nvCxnSpPr>
        <p:spPr>
          <a:xfrm>
            <a:off x="6096000" y="5257800"/>
            <a:ext cx="1219200" cy="1588"/>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5791200" y="3124200"/>
            <a:ext cx="3048000" cy="3614057"/>
          </a:xfrm>
          <a:prstGeom prst="rect">
            <a:avLst/>
          </a:prstGeom>
          <a:noFill/>
          <a:ln w="9525">
            <a:noFill/>
            <a:miter lim="800000"/>
            <a:headEnd/>
            <a:tailEnd/>
          </a:ln>
          <a:effectLst/>
        </p:spPr>
      </p:pic>
      <p:sp>
        <p:nvSpPr>
          <p:cNvPr id="8" name="Content Placeholder 2"/>
          <p:cNvSpPr txBox="1">
            <a:spLocks/>
          </p:cNvSpPr>
          <p:nvPr/>
        </p:nvSpPr>
        <p:spPr>
          <a:xfrm>
            <a:off x="304800" y="1447800"/>
            <a:ext cx="8534400" cy="4876800"/>
          </a:xfrm>
          <a:prstGeom prst="rect">
            <a:avLst/>
          </a:prstGeom>
        </p:spPr>
        <p:txBody>
          <a:bodyPr vert="horz" lIns="91440" tIns="45720" rIns="91440" bIns="45720" rtlCol="0">
            <a:normAutofit/>
          </a:bodyPr>
          <a:lstStyle/>
          <a:p>
            <a:pPr marL="182880" lvl="0" indent="-182880">
              <a:spcBef>
                <a:spcPct val="20000"/>
              </a:spcBef>
              <a:buClr>
                <a:schemeClr val="accent1"/>
              </a:buClr>
              <a:buSzPct val="85000"/>
              <a:buFont typeface="Arial" pitchFamily="34" charset="0"/>
              <a:buChar char="•"/>
              <a:defRPr/>
            </a:pPr>
            <a:r>
              <a:rPr lang="en-US" sz="2000" b="1" dirty="0" smtClean="0"/>
              <a:t>Grid</a:t>
            </a:r>
            <a:r>
              <a:rPr lang="sr-Latn-RS" sz="2000" b="1" dirty="0" smtClean="0"/>
              <a:t> → </a:t>
            </a:r>
            <a:r>
              <a:rPr lang="en-US" sz="2000" b="1" dirty="0" smtClean="0"/>
              <a:t>GPU</a:t>
            </a:r>
            <a:r>
              <a:rPr lang="en-US" sz="2000" dirty="0" smtClean="0"/>
              <a:t>: </a:t>
            </a:r>
            <a:r>
              <a:rPr lang="en-US" sz="2000" dirty="0" err="1" smtClean="0"/>
              <a:t>Ceo</a:t>
            </a:r>
            <a:r>
              <a:rPr lang="en-US" sz="2000" dirty="0" smtClean="0"/>
              <a:t> grid je </a:t>
            </a:r>
            <a:r>
              <a:rPr lang="en-US" sz="2000" dirty="0" err="1" smtClean="0"/>
              <a:t>opslu</a:t>
            </a:r>
            <a:r>
              <a:rPr lang="sr-Latn-RS" sz="2000" dirty="0" smtClean="0"/>
              <a:t>ž</a:t>
            </a:r>
            <a:r>
              <a:rPr lang="en-US" sz="2000" dirty="0" smtClean="0"/>
              <a:t>en </a:t>
            </a:r>
            <a:r>
              <a:rPr lang="en-US" sz="2000" dirty="0" err="1" smtClean="0"/>
              <a:t>od</a:t>
            </a:r>
            <a:r>
              <a:rPr lang="en-US" sz="2000" dirty="0" smtClean="0"/>
              <a:t> </a:t>
            </a:r>
            <a:r>
              <a:rPr lang="en-US" sz="2000" dirty="0" err="1" smtClean="0"/>
              <a:t>strane</a:t>
            </a:r>
            <a:r>
              <a:rPr lang="en-US" sz="2000" dirty="0" smtClean="0"/>
              <a:t> GPU </a:t>
            </a:r>
            <a:r>
              <a:rPr lang="sr-Latn-RS" sz="2000" dirty="0" smtClean="0"/>
              <a:t>č</a:t>
            </a:r>
            <a:r>
              <a:rPr lang="en-US" sz="2000" dirty="0" err="1" smtClean="0"/>
              <a:t>ipa</a:t>
            </a:r>
            <a:endParaRPr lang="en-US" sz="2000" dirty="0" smtClean="0"/>
          </a:p>
          <a:p>
            <a:pPr marL="182880" lvl="0" indent="-182880">
              <a:spcBef>
                <a:spcPct val="20000"/>
              </a:spcBef>
              <a:buClr>
                <a:schemeClr val="accent1"/>
              </a:buClr>
              <a:buSzPct val="85000"/>
              <a:buFont typeface="Arial" pitchFamily="34" charset="0"/>
              <a:buChar char="•"/>
            </a:pPr>
            <a:r>
              <a:rPr lang="sr-Latn-RS" sz="2000" b="1" dirty="0" smtClean="0"/>
              <a:t>Blok </a:t>
            </a:r>
            <a:r>
              <a:rPr lang="sr-Latn-RS" sz="2000" b="1" smtClean="0"/>
              <a:t>→ S</a:t>
            </a:r>
            <a:r>
              <a:rPr lang="en-US" sz="2000" b="1" smtClean="0"/>
              <a:t>M</a:t>
            </a:r>
            <a:r>
              <a:rPr lang="en-US" sz="2000" smtClean="0"/>
              <a:t>:</a:t>
            </a:r>
            <a:r>
              <a:rPr lang="sr-Latn-RS" sz="2000" smtClean="0"/>
              <a:t> </a:t>
            </a:r>
            <a:r>
              <a:rPr lang="sr-Latn-RS" sz="2000" dirty="0" smtClean="0"/>
              <a:t>S</a:t>
            </a:r>
            <a:r>
              <a:rPr lang="en-US" sz="2000" err="1" smtClean="0"/>
              <a:t>vaki</a:t>
            </a:r>
            <a:r>
              <a:rPr lang="en-US" sz="2000" smtClean="0"/>
              <a:t> </a:t>
            </a:r>
            <a:r>
              <a:rPr lang="sr-Latn-RS" sz="2000" smtClean="0"/>
              <a:t>SM </a:t>
            </a:r>
            <a:r>
              <a:rPr lang="sr-Latn-RS" sz="2000" dirty="0" smtClean="0"/>
              <a:t>je </a:t>
            </a:r>
            <a:r>
              <a:rPr lang="en-US" sz="2000" dirty="0" err="1" smtClean="0"/>
              <a:t>odgovoran</a:t>
            </a:r>
            <a:r>
              <a:rPr lang="en-US" sz="2000" dirty="0" smtClean="0"/>
              <a:t> </a:t>
            </a:r>
            <a:r>
              <a:rPr lang="en-US" sz="2000" dirty="0" err="1" smtClean="0"/>
              <a:t>za</a:t>
            </a:r>
            <a:r>
              <a:rPr lang="en-US" sz="2000" dirty="0" smtClean="0"/>
              <a:t> ops</a:t>
            </a:r>
            <a:r>
              <a:rPr lang="sr-Latn-RS" sz="2000" dirty="0" smtClean="0"/>
              <a:t>l</a:t>
            </a:r>
            <a:r>
              <a:rPr lang="en-US" sz="2000" dirty="0" smtClean="0"/>
              <a:t>u</a:t>
            </a:r>
            <a:r>
              <a:rPr lang="sr-Latn-RS" sz="2000" dirty="0" smtClean="0"/>
              <a:t>ž</a:t>
            </a:r>
            <a:r>
              <a:rPr lang="en-US" sz="2000" dirty="0" err="1" smtClean="0"/>
              <a:t>ivanje</a:t>
            </a:r>
            <a:r>
              <a:rPr lang="sr-Latn-RS" sz="2000" dirty="0" smtClean="0"/>
              <a:t> jednog ili više blokova. Blok niti se nikada ne </a:t>
            </a:r>
            <a:r>
              <a:rPr lang="sr-Latn-RS" sz="2000" smtClean="0"/>
              <a:t>deli između različitih SM-a</a:t>
            </a:r>
            <a:endParaRPr lang="sr-Latn-RS" sz="2000" dirty="0" smtClean="0"/>
          </a:p>
          <a:p>
            <a:pPr marL="182880" lvl="0" indent="-182880">
              <a:spcBef>
                <a:spcPct val="20000"/>
              </a:spcBef>
              <a:buClr>
                <a:schemeClr val="accent1"/>
              </a:buClr>
              <a:buSzPct val="85000"/>
              <a:buFont typeface="Arial" pitchFamily="34" charset="0"/>
              <a:buChar char="•"/>
            </a:pPr>
            <a:r>
              <a:rPr lang="sr-Latn-RS" sz="2000" b="1" dirty="0" smtClean="0"/>
              <a:t>Nit → SP</a:t>
            </a:r>
            <a:r>
              <a:rPr lang="en-US" sz="2000" dirty="0" smtClean="0"/>
              <a:t>: </a:t>
            </a:r>
            <a:r>
              <a:rPr lang="en-US" sz="2000" err="1" smtClean="0"/>
              <a:t>Svaki</a:t>
            </a:r>
            <a:r>
              <a:rPr lang="sr-Latn-RS" sz="2000" smtClean="0"/>
              <a:t> SM </a:t>
            </a:r>
            <a:r>
              <a:rPr lang="sr-Latn-RS" sz="2000" dirty="0" smtClean="0"/>
              <a:t>je podeljen na više SP, gde je svaki od njih odgovoran za pojedinačnu nit iz bloka</a:t>
            </a:r>
            <a:endParaRPr lang="en-US" sz="2000" dirty="0"/>
          </a:p>
        </p:txBody>
      </p:sp>
      <p:grpSp>
        <p:nvGrpSpPr>
          <p:cNvPr id="13" name="Group 12"/>
          <p:cNvGrpSpPr/>
          <p:nvPr/>
        </p:nvGrpSpPr>
        <p:grpSpPr>
          <a:xfrm>
            <a:off x="6858000" y="3657600"/>
            <a:ext cx="762000" cy="2516188"/>
            <a:chOff x="6858000" y="3733800"/>
            <a:chExt cx="762000" cy="2516188"/>
          </a:xfrm>
        </p:grpSpPr>
        <p:cxnSp>
          <p:nvCxnSpPr>
            <p:cNvPr id="7" name="Straight Arrow Connector 6"/>
            <p:cNvCxnSpPr/>
            <p:nvPr/>
          </p:nvCxnSpPr>
          <p:spPr>
            <a:xfrm>
              <a:off x="6858000" y="3733800"/>
              <a:ext cx="685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4876800"/>
              <a:ext cx="685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162800" y="6248400"/>
              <a:ext cx="304800" cy="1588"/>
            </a:xfrm>
            <a:prstGeom prst="straightConnector1">
              <a:avLst/>
            </a:prstGeom>
            <a:ln w="28575">
              <a:solidFill>
                <a:srgbClr val="92D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Title 10"/>
          <p:cNvSpPr>
            <a:spLocks noGrp="1"/>
          </p:cNvSpPr>
          <p:nvPr>
            <p:ph type="title"/>
          </p:nvPr>
        </p:nvSpPr>
        <p:spPr/>
        <p:txBody>
          <a:bodyPr/>
          <a:lstStyle/>
          <a:p>
            <a:r>
              <a:rPr lang="sr-Latn-RS" dirty="0" smtClean="0"/>
              <a:t>Preslikavanje HW → SW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HW → SW</a:t>
            </a:r>
            <a:endParaRPr lang="en-US" dirty="0"/>
          </a:p>
        </p:txBody>
      </p:sp>
      <p:sp>
        <p:nvSpPr>
          <p:cNvPr id="3" name="Content Placeholder 2"/>
          <p:cNvSpPr>
            <a:spLocks noGrp="1"/>
          </p:cNvSpPr>
          <p:nvPr>
            <p:ph idx="1"/>
          </p:nvPr>
        </p:nvSpPr>
        <p:spPr>
          <a:xfrm>
            <a:off x="457200" y="1600200"/>
            <a:ext cx="8382000" cy="4876800"/>
          </a:xfrm>
        </p:spPr>
        <p:txBody>
          <a:bodyPr>
            <a:normAutofit lnSpcReduction="10000"/>
          </a:bodyPr>
          <a:lstStyle/>
          <a:p>
            <a:r>
              <a:rPr lang="sr-Latn-RS" dirty="0" smtClean="0"/>
              <a:t>Blokovi grida (rešetke) </a:t>
            </a:r>
            <a:r>
              <a:rPr lang="sr-Latn-RS" smtClean="0"/>
              <a:t>se enumerišu </a:t>
            </a:r>
            <a:r>
              <a:rPr lang="sr-Latn-RS" dirty="0" smtClean="0"/>
              <a:t>i </a:t>
            </a:r>
            <a:r>
              <a:rPr lang="sr-Latn-RS" smtClean="0"/>
              <a:t>distribuiraju multiprocesorima</a:t>
            </a:r>
            <a:endParaRPr lang="sr-Latn-RS" dirty="0" smtClean="0"/>
          </a:p>
          <a:p>
            <a:r>
              <a:rPr lang="sr-Latn-RS" dirty="0" smtClean="0"/>
              <a:t>Niti unutar jednog bloka niti se izvršavaju konkurentno </a:t>
            </a:r>
            <a:r>
              <a:rPr lang="sr-Latn-RS" smtClean="0"/>
              <a:t>na jednom multiprocesoru</a:t>
            </a:r>
            <a:endParaRPr lang="sr-Latn-RS" dirty="0" smtClean="0"/>
          </a:p>
          <a:p>
            <a:r>
              <a:rPr lang="sr-Latn-RS" dirty="0" smtClean="0"/>
              <a:t>Više blokova niti </a:t>
            </a:r>
            <a:r>
              <a:rPr lang="sr-Latn-RS" smtClean="0"/>
              <a:t>se mogu izvršavati istovremeno na jednom multiprocesoru</a:t>
            </a:r>
            <a:endParaRPr lang="sr-Latn-RS" dirty="0" smtClean="0"/>
          </a:p>
          <a:p>
            <a:r>
              <a:rPr lang="sr-Latn-RS" dirty="0" smtClean="0"/>
              <a:t>Kako se blokovi niti završavaju, novi blokovi se pokreću </a:t>
            </a:r>
            <a:r>
              <a:rPr lang="sr-Latn-RS" smtClean="0"/>
              <a:t>na oslobođenim multiprocesorima</a:t>
            </a:r>
            <a:endParaRPr lang="sr-Latn-RS" dirty="0" smtClean="0"/>
          </a:p>
          <a:p>
            <a:r>
              <a:rPr lang="sr-Latn-RS" b="1" smtClean="0"/>
              <a:t>SM </a:t>
            </a:r>
            <a:r>
              <a:rPr lang="sr-Latn-RS" b="1" dirty="0" smtClean="0"/>
              <a:t>je dizajniran da konkurentno izvršava na hiljade niti</a:t>
            </a:r>
          </a:p>
          <a:p>
            <a:r>
              <a:rPr lang="sr-Latn-RS" dirty="0" smtClean="0"/>
              <a:t>Svaka nit se izvršava </a:t>
            </a:r>
            <a:r>
              <a:rPr lang="sr-Latn-RS" smtClean="0"/>
              <a:t>na skalarnom </a:t>
            </a:r>
            <a:r>
              <a:rPr lang="sr-Latn-RS" dirty="0" smtClean="0"/>
              <a:t>procesoru (SP)</a:t>
            </a:r>
            <a:endParaRPr lang="en-US" b="1" dirty="0" smtClean="0"/>
          </a:p>
          <a:p>
            <a:r>
              <a:rPr lang="sr-Latn-RS" dirty="0" smtClean="0"/>
              <a:t>Instrukcije se </a:t>
            </a:r>
            <a:r>
              <a:rPr lang="sr-Latn-RS" smtClean="0"/>
              <a:t>izvršavaju redom: nema </a:t>
            </a:r>
            <a:r>
              <a:rPr lang="sr-Latn-RS" dirty="0" smtClean="0"/>
              <a:t>predikcije grananja </a:t>
            </a:r>
            <a:r>
              <a:rPr lang="sr-Latn-RS" smtClean="0"/>
              <a:t>i nema </a:t>
            </a:r>
            <a:r>
              <a:rPr lang="sr-Latn-RS" dirty="0" smtClean="0"/>
              <a:t>spekulativnog izvršavanja</a:t>
            </a: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Softverski pogled (2)</a:t>
            </a:r>
            <a:endParaRPr lang="en-US" dirty="0"/>
          </a:p>
        </p:txBody>
      </p:sp>
      <p:sp>
        <p:nvSpPr>
          <p:cNvPr id="3" name="Content Placeholder 2"/>
          <p:cNvSpPr>
            <a:spLocks noGrp="1"/>
          </p:cNvSpPr>
          <p:nvPr>
            <p:ph idx="1"/>
          </p:nvPr>
        </p:nvSpPr>
        <p:spPr/>
        <p:txBody>
          <a:bodyPr/>
          <a:lstStyle/>
          <a:p>
            <a:r>
              <a:rPr lang="sr-Latn-RS" smtClean="0"/>
              <a:t>Na visokom </a:t>
            </a:r>
            <a:r>
              <a:rPr lang="sr-Latn-RS" dirty="0" smtClean="0"/>
              <a:t>nivou</a:t>
            </a:r>
            <a:r>
              <a:rPr lang="en-US" smtClean="0"/>
              <a:t>, </a:t>
            </a:r>
            <a:r>
              <a:rPr lang="sr-Latn-RS" smtClean="0"/>
              <a:t>master </a:t>
            </a:r>
            <a:r>
              <a:rPr lang="sr-Latn-RS" dirty="0" smtClean="0"/>
              <a:t>proces koji se izvršava na CPU  vrši sledeće:</a:t>
            </a:r>
          </a:p>
          <a:p>
            <a:pPr marL="731520" lvl="1" indent="-457200">
              <a:buFont typeface="+mj-lt"/>
              <a:buAutoNum type="arabicPeriod"/>
            </a:pPr>
            <a:r>
              <a:rPr lang="en-US" dirty="0" smtClean="0"/>
              <a:t>I</a:t>
            </a:r>
            <a:r>
              <a:rPr lang="sr-Latn-RS" dirty="0" smtClean="0"/>
              <a:t>nicijalizacija kartice</a:t>
            </a:r>
          </a:p>
          <a:p>
            <a:pPr marL="731520" lvl="1" indent="-457200">
              <a:buFont typeface="+mj-lt"/>
              <a:buAutoNum type="arabicPeriod"/>
            </a:pPr>
            <a:r>
              <a:rPr lang="en-US" dirty="0" smtClean="0"/>
              <a:t>A</a:t>
            </a:r>
            <a:r>
              <a:rPr lang="sr-Latn-RS" smtClean="0"/>
              <a:t>lokacija memorije </a:t>
            </a:r>
            <a:r>
              <a:rPr lang="sr-Latn-RS" dirty="0" smtClean="0"/>
              <a:t>na hostu i device-u</a:t>
            </a:r>
          </a:p>
          <a:p>
            <a:pPr marL="731520" lvl="1" indent="-457200">
              <a:buFont typeface="+mj-lt"/>
              <a:buAutoNum type="arabicPeriod"/>
            </a:pPr>
            <a:r>
              <a:rPr lang="sr-Latn-RS" dirty="0" smtClean="0"/>
              <a:t>Kopira</a:t>
            </a:r>
            <a:r>
              <a:rPr lang="en-US" dirty="0" err="1" smtClean="0"/>
              <a:t>nje</a:t>
            </a:r>
            <a:r>
              <a:rPr lang="sr-Latn-RS" dirty="0" smtClean="0"/>
              <a:t> podat</a:t>
            </a:r>
            <a:r>
              <a:rPr lang="en-US" dirty="0" smtClean="0"/>
              <a:t>a</a:t>
            </a:r>
            <a:r>
              <a:rPr lang="sr-Latn-RS" dirty="0" smtClean="0"/>
              <a:t>k</a:t>
            </a:r>
            <a:r>
              <a:rPr lang="en-US" dirty="0" smtClean="0"/>
              <a:t>a</a:t>
            </a:r>
            <a:r>
              <a:rPr lang="sr-Latn-RS" dirty="0" smtClean="0"/>
              <a:t> </a:t>
            </a:r>
            <a:r>
              <a:rPr lang="sr-Latn-RS" smtClean="0"/>
              <a:t>iz memorije </a:t>
            </a:r>
            <a:r>
              <a:rPr lang="sr-Latn-RS" dirty="0" smtClean="0"/>
              <a:t>hosta </a:t>
            </a:r>
            <a:r>
              <a:rPr lang="sr-Latn-RS" smtClean="0"/>
              <a:t>u memoriju </a:t>
            </a:r>
            <a:r>
              <a:rPr lang="sr-Latn-RS" dirty="0" smtClean="0"/>
              <a:t>device-a</a:t>
            </a:r>
          </a:p>
          <a:p>
            <a:pPr marL="731520" lvl="1" indent="-457200">
              <a:buFont typeface="+mj-lt"/>
              <a:buAutoNum type="arabicPeriod"/>
            </a:pPr>
            <a:r>
              <a:rPr lang="sr-Latn-RS" dirty="0" smtClean="0"/>
              <a:t>Pokre</a:t>
            </a:r>
            <a:r>
              <a:rPr lang="en-US" dirty="0" err="1" smtClean="0"/>
              <a:t>tanje</a:t>
            </a:r>
            <a:r>
              <a:rPr lang="sr-Latn-RS" dirty="0" smtClean="0"/>
              <a:t> već</a:t>
            </a:r>
            <a:r>
              <a:rPr lang="en-US" dirty="0" err="1" smtClean="0"/>
              <a:t>eg</a:t>
            </a:r>
            <a:r>
              <a:rPr lang="sr-Latn-RS" dirty="0" smtClean="0"/>
              <a:t> broj</a:t>
            </a:r>
            <a:r>
              <a:rPr lang="en-US" dirty="0" smtClean="0"/>
              <a:t>a</a:t>
            </a:r>
            <a:r>
              <a:rPr lang="sr-Latn-RS" dirty="0" smtClean="0"/>
              <a:t> </a:t>
            </a:r>
            <a:r>
              <a:rPr lang="en-US" dirty="0" err="1" smtClean="0"/>
              <a:t>blokova</a:t>
            </a:r>
            <a:r>
              <a:rPr lang="en-US" dirty="0" smtClean="0"/>
              <a:t> </a:t>
            </a:r>
            <a:r>
              <a:rPr lang="sr-Latn-RS" dirty="0" smtClean="0"/>
              <a:t>na device-u</a:t>
            </a:r>
          </a:p>
          <a:p>
            <a:pPr marL="731520" lvl="1" indent="-457200">
              <a:buFont typeface="+mj-lt"/>
              <a:buAutoNum type="arabicPeriod"/>
            </a:pPr>
            <a:r>
              <a:rPr lang="sr-Latn-RS" dirty="0" smtClean="0"/>
              <a:t>Kopira</a:t>
            </a:r>
            <a:r>
              <a:rPr lang="en-US" dirty="0" err="1" smtClean="0"/>
              <a:t>nje</a:t>
            </a:r>
            <a:r>
              <a:rPr lang="sr-Latn-RS" dirty="0" smtClean="0"/>
              <a:t> podat</a:t>
            </a:r>
            <a:r>
              <a:rPr lang="en-US" dirty="0" smtClean="0"/>
              <a:t>a</a:t>
            </a:r>
            <a:r>
              <a:rPr lang="sr-Latn-RS" dirty="0" smtClean="0"/>
              <a:t>k</a:t>
            </a:r>
            <a:r>
              <a:rPr lang="en-US" dirty="0" smtClean="0"/>
              <a:t>a</a:t>
            </a:r>
            <a:r>
              <a:rPr lang="sr-Latn-RS" dirty="0" smtClean="0"/>
              <a:t> i</a:t>
            </a:r>
            <a:r>
              <a:rPr lang="en-US"/>
              <a:t>z</a:t>
            </a:r>
            <a:r>
              <a:rPr lang="sr-Latn-RS" smtClean="0"/>
              <a:t> memorije </a:t>
            </a:r>
            <a:r>
              <a:rPr lang="sr-Latn-RS" dirty="0" smtClean="0"/>
              <a:t>device-a </a:t>
            </a:r>
            <a:r>
              <a:rPr lang="sr-Latn-RS" smtClean="0"/>
              <a:t>u memoriju </a:t>
            </a:r>
            <a:r>
              <a:rPr lang="sr-Latn-RS" dirty="0" smtClean="0"/>
              <a:t>hosta</a:t>
            </a:r>
          </a:p>
          <a:p>
            <a:pPr marL="731520" lvl="1" indent="-457200">
              <a:buFont typeface="+mj-lt"/>
              <a:buAutoNum type="arabicPeriod"/>
            </a:pPr>
            <a:r>
              <a:rPr lang="sr-Latn-RS" dirty="0" smtClean="0"/>
              <a:t>Ponavlja</a:t>
            </a:r>
            <a:r>
              <a:rPr lang="en-US" dirty="0" err="1" smtClean="0"/>
              <a:t>nje</a:t>
            </a:r>
            <a:r>
              <a:rPr lang="sr-Latn-RS" dirty="0" smtClean="0"/>
              <a:t> 3-5 po potrebi</a:t>
            </a:r>
          </a:p>
          <a:p>
            <a:pPr marL="731520" lvl="1" indent="-457200">
              <a:buFont typeface="+mj-lt"/>
              <a:buAutoNum type="arabicPeriod"/>
            </a:pPr>
            <a:r>
              <a:rPr lang="en-US" dirty="0" err="1" smtClean="0"/>
              <a:t>Osloba</a:t>
            </a:r>
            <a:r>
              <a:rPr lang="sr-Latn-RS" smtClean="0"/>
              <a:t>đanje memorije </a:t>
            </a:r>
            <a:r>
              <a:rPr lang="sr-Latn-RS" dirty="0" smtClean="0"/>
              <a:t>i </a:t>
            </a:r>
            <a:r>
              <a:rPr lang="sr-Latn-RS" smtClean="0"/>
              <a:t>završavanje programa</a:t>
            </a:r>
            <a:endParaRPr lang="sr-Latn-RS" dirty="0" smtClean="0"/>
          </a:p>
          <a:p>
            <a:pPr lvl="1"/>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Softverski pogled (3)</a:t>
            </a:r>
            <a:endParaRPr lang="en-US" dirty="0"/>
          </a:p>
        </p:txBody>
      </p:sp>
      <p:sp>
        <p:nvSpPr>
          <p:cNvPr id="3" name="Content Placeholder 2"/>
          <p:cNvSpPr>
            <a:spLocks noGrp="1"/>
          </p:cNvSpPr>
          <p:nvPr>
            <p:ph idx="1"/>
          </p:nvPr>
        </p:nvSpPr>
        <p:spPr/>
        <p:txBody>
          <a:bodyPr>
            <a:normAutofit/>
          </a:bodyPr>
          <a:lstStyle/>
          <a:p>
            <a:r>
              <a:rPr lang="sr-Latn-RS" smtClean="0"/>
              <a:t>Na nižem </a:t>
            </a:r>
            <a:r>
              <a:rPr lang="sr-Latn-RS" dirty="0" smtClean="0"/>
              <a:t>nivou (GPU):</a:t>
            </a:r>
          </a:p>
          <a:p>
            <a:pPr marL="731520" lvl="1" indent="-457200">
              <a:buFont typeface="+mj-lt"/>
              <a:buAutoNum type="arabicPeriod"/>
            </a:pPr>
            <a:r>
              <a:rPr lang="sr-Latn-RS" dirty="0" smtClean="0"/>
              <a:t>Svak</a:t>
            </a:r>
            <a:r>
              <a:rPr lang="en-US" dirty="0" err="1" smtClean="0"/>
              <a:t>i</a:t>
            </a:r>
            <a:r>
              <a:rPr lang="en-US" dirty="0" smtClean="0"/>
              <a:t> </a:t>
            </a:r>
            <a:r>
              <a:rPr lang="en-US" dirty="0" err="1" smtClean="0"/>
              <a:t>blok</a:t>
            </a:r>
            <a:r>
              <a:rPr lang="en-US" dirty="0" smtClean="0"/>
              <a:t> </a:t>
            </a:r>
            <a:r>
              <a:rPr lang="sr-Latn-RS" dirty="0" smtClean="0"/>
              <a:t>se izvršava </a:t>
            </a:r>
            <a:r>
              <a:rPr lang="sr-Latn-RS" smtClean="0"/>
              <a:t>na SM</a:t>
            </a:r>
            <a:endParaRPr lang="sr-Latn-RS" dirty="0" smtClean="0"/>
          </a:p>
          <a:p>
            <a:pPr marL="731520" lvl="1" indent="-457200">
              <a:buFont typeface="+mj-lt"/>
              <a:buAutoNum type="arabicPeriod"/>
            </a:pPr>
            <a:r>
              <a:rPr lang="sr-Latn-RS" dirty="0" smtClean="0"/>
              <a:t>Ako je broj </a:t>
            </a:r>
            <a:r>
              <a:rPr lang="en-US" dirty="0" err="1" smtClean="0"/>
              <a:t>blokova</a:t>
            </a:r>
            <a:r>
              <a:rPr lang="en-US" dirty="0" smtClean="0"/>
              <a:t> </a:t>
            </a:r>
            <a:r>
              <a:rPr lang="sr-Latn-RS" dirty="0" smtClean="0"/>
              <a:t>veći od </a:t>
            </a:r>
            <a:r>
              <a:rPr lang="sr-Latn-RS" smtClean="0"/>
              <a:t>broja SM, na svakom SM </a:t>
            </a:r>
            <a:r>
              <a:rPr lang="sr-Latn-RS" dirty="0" smtClean="0"/>
              <a:t>će se izvršavati više od jednog </a:t>
            </a:r>
            <a:r>
              <a:rPr lang="en-US" dirty="0" err="1" smtClean="0"/>
              <a:t>bloka</a:t>
            </a:r>
            <a:r>
              <a:rPr lang="sr-Latn-RS" dirty="0" smtClean="0"/>
              <a:t> </a:t>
            </a:r>
            <a:r>
              <a:rPr lang="sr-Latn-RS" smtClean="0"/>
              <a:t>ako ima </a:t>
            </a:r>
            <a:r>
              <a:rPr lang="sr-Latn-RS" dirty="0" smtClean="0"/>
              <a:t>dovoljno registara i </a:t>
            </a:r>
            <a:r>
              <a:rPr lang="sr-Latn-RS" smtClean="0"/>
              <a:t>deljive memorije</a:t>
            </a:r>
            <a:r>
              <a:rPr lang="sr-Latn-RS" dirty="0" smtClean="0"/>
              <a:t>, dok će osta</a:t>
            </a:r>
            <a:r>
              <a:rPr lang="en-US" dirty="0" smtClean="0"/>
              <a:t>li</a:t>
            </a:r>
            <a:r>
              <a:rPr lang="sr-Latn-RS" dirty="0" smtClean="0"/>
              <a:t> čekati u redu i biti izvršeni kasnije</a:t>
            </a:r>
          </a:p>
          <a:p>
            <a:pPr marL="731520" lvl="1" indent="-457200">
              <a:buFont typeface="+mj-lt"/>
              <a:buAutoNum type="arabicPeriod"/>
            </a:pPr>
            <a:r>
              <a:rPr lang="sr-Latn-RS" dirty="0" smtClean="0"/>
              <a:t>Sve niti u okviru </a:t>
            </a:r>
            <a:r>
              <a:rPr lang="en-US" dirty="0" err="1" smtClean="0"/>
              <a:t>jednog</a:t>
            </a:r>
            <a:r>
              <a:rPr lang="en-US" dirty="0" smtClean="0"/>
              <a:t> </a:t>
            </a:r>
            <a:r>
              <a:rPr lang="en-US" err="1" smtClean="0"/>
              <a:t>bloka</a:t>
            </a:r>
            <a:r>
              <a:rPr lang="en-US" smtClean="0"/>
              <a:t> </a:t>
            </a:r>
            <a:r>
              <a:rPr lang="sr-Latn-RS" smtClean="0"/>
              <a:t>mogu </a:t>
            </a:r>
            <a:r>
              <a:rPr lang="sr-Latn-RS" dirty="0" smtClean="0"/>
              <a:t>pristupati lokalnoj </a:t>
            </a:r>
            <a:r>
              <a:rPr lang="sr-Latn-RS" smtClean="0"/>
              <a:t>deljivoj memoriji</a:t>
            </a:r>
            <a:r>
              <a:rPr lang="sr-Latn-RS" dirty="0" smtClean="0"/>
              <a:t>, ali </a:t>
            </a:r>
            <a:r>
              <a:rPr lang="sr-Latn-RS" smtClean="0"/>
              <a:t>ne mogu </a:t>
            </a:r>
            <a:r>
              <a:rPr lang="sr-Latn-RS" dirty="0" smtClean="0"/>
              <a:t>videti šta drug</a:t>
            </a:r>
            <a:r>
              <a:rPr lang="en-US" dirty="0" err="1" smtClean="0"/>
              <a:t>i</a:t>
            </a:r>
            <a:r>
              <a:rPr lang="en-US" dirty="0" smtClean="0"/>
              <a:t> </a:t>
            </a:r>
            <a:r>
              <a:rPr lang="en-US" dirty="0" err="1" smtClean="0"/>
              <a:t>blokovi</a:t>
            </a:r>
            <a:r>
              <a:rPr lang="sr-Latn-RS" dirty="0" smtClean="0"/>
              <a:t> rade (čak i kada su </a:t>
            </a:r>
            <a:r>
              <a:rPr lang="sr-Latn-RS" smtClean="0"/>
              <a:t>na istom SM)</a:t>
            </a:r>
            <a:endParaRPr lang="sr-Latn-RS" dirty="0" smtClean="0"/>
          </a:p>
          <a:p>
            <a:pPr marL="731520" lvl="1" indent="-457200">
              <a:buFont typeface="+mj-lt"/>
              <a:buAutoNum type="arabicPeriod"/>
            </a:pPr>
            <a:r>
              <a:rPr lang="sr-Latn-RS" dirty="0" smtClean="0"/>
              <a:t>Ne postoje garancije za </a:t>
            </a:r>
            <a:r>
              <a:rPr lang="sr-Latn-RS" smtClean="0"/>
              <a:t>redosled kojim </a:t>
            </a:r>
            <a:r>
              <a:rPr lang="sr-Latn-RS" dirty="0" smtClean="0"/>
              <a:t>se </a:t>
            </a:r>
            <a:r>
              <a:rPr lang="en-US" dirty="0" err="1" smtClean="0"/>
              <a:t>blokovi</a:t>
            </a:r>
            <a:r>
              <a:rPr lang="en-US" dirty="0" smtClean="0"/>
              <a:t> </a:t>
            </a:r>
            <a:r>
              <a:rPr lang="sr-Latn-RS" dirty="0" smtClean="0"/>
              <a:t>izvršavaju</a:t>
            </a:r>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Literatura</a:t>
            </a:r>
            <a:endParaRPr lang="sr-Latn-RS" dirty="0"/>
          </a:p>
        </p:txBody>
      </p:sp>
      <p:sp>
        <p:nvSpPr>
          <p:cNvPr id="3" name="Content Placeholder 2"/>
          <p:cNvSpPr>
            <a:spLocks noGrp="1"/>
          </p:cNvSpPr>
          <p:nvPr>
            <p:ph idx="1"/>
          </p:nvPr>
        </p:nvSpPr>
        <p:spPr/>
        <p:txBody>
          <a:bodyPr/>
          <a:lstStyle/>
          <a:p>
            <a:r>
              <a:rPr lang="en-GB" smtClean="0"/>
              <a:t>[1] </a:t>
            </a:r>
            <a:r>
              <a:rPr lang="sr-Latn-RS" smtClean="0"/>
              <a:t>David </a:t>
            </a:r>
            <a:r>
              <a:rPr lang="sr-Latn-RS" dirty="0"/>
              <a:t>Kirk, Wen-mei Hwu:</a:t>
            </a:r>
            <a:br>
              <a:rPr lang="sr-Latn-RS" dirty="0"/>
            </a:br>
            <a:r>
              <a:rPr lang="sr-Latn-RS" i="1" dirty="0"/>
              <a:t>Programming Massively Parallel Processors: A Hands-on Approach</a:t>
            </a:r>
            <a:r>
              <a:rPr lang="sr-Latn-RS" dirty="0"/>
              <a:t>, Morgan </a:t>
            </a:r>
            <a:r>
              <a:rPr lang="sr-Latn-RS" dirty="0" smtClean="0"/>
              <a:t>Kaufmann</a:t>
            </a:r>
            <a:endParaRPr lang="en-US" dirty="0" smtClean="0"/>
          </a:p>
          <a:p>
            <a:r>
              <a:rPr lang="en-US" smtClean="0"/>
              <a:t>[2] Jason </a:t>
            </a:r>
            <a:r>
              <a:rPr lang="en-US" dirty="0" smtClean="0"/>
              <a:t>Sanders</a:t>
            </a:r>
            <a:r>
              <a:rPr lang="en-US" dirty="0"/>
              <a:t>, </a:t>
            </a:r>
            <a:r>
              <a:rPr lang="en-US" dirty="0" smtClean="0"/>
              <a:t>Edward </a:t>
            </a:r>
            <a:r>
              <a:rPr lang="en-US" dirty="0" err="1" smtClean="0"/>
              <a:t>Kandrot</a:t>
            </a:r>
            <a:r>
              <a:rPr lang="en-US" dirty="0" smtClean="0"/>
              <a:t>: </a:t>
            </a:r>
            <a:r>
              <a:rPr lang="en-US" i="1" dirty="0" smtClean="0"/>
              <a:t>CUDA </a:t>
            </a:r>
            <a:r>
              <a:rPr lang="en-US" i="1" dirty="0"/>
              <a:t>by example: an introduction to general-purpose GPU </a:t>
            </a:r>
            <a:r>
              <a:rPr lang="en-US" i="1" dirty="0" smtClean="0"/>
              <a:t>programming</a:t>
            </a:r>
            <a:r>
              <a:rPr lang="en-US" dirty="0" smtClean="0"/>
              <a:t>, </a:t>
            </a:r>
            <a:r>
              <a:rPr lang="sr-Latn-RS" dirty="0"/>
              <a:t> Addison-Wesley </a:t>
            </a:r>
            <a:r>
              <a:rPr lang="sr-Latn-RS"/>
              <a:t>Professional</a:t>
            </a:r>
            <a:r>
              <a:rPr lang="sr-Latn-RS" smtClean="0"/>
              <a:t>.</a:t>
            </a:r>
            <a:endParaRPr lang="en-GB" smtClean="0"/>
          </a:p>
          <a:p>
            <a:endParaRPr lang="en-GB"/>
          </a:p>
          <a:p>
            <a:pPr>
              <a:buFont typeface="Wingdings" panose="05000000000000000000" pitchFamily="2" charset="2"/>
              <a:buChar char="v"/>
            </a:pPr>
            <a:r>
              <a:rPr lang="en-GB" smtClean="0"/>
              <a:t> </a:t>
            </a:r>
            <a:r>
              <a:rPr lang="en-GB" smtClean="0">
                <a:solidFill>
                  <a:srgbClr val="FF0000"/>
                </a:solidFill>
              </a:rPr>
              <a:t>Obratite pa</a:t>
            </a:r>
            <a:r>
              <a:rPr lang="sr-Latn-RS" smtClean="0">
                <a:solidFill>
                  <a:srgbClr val="FF0000"/>
                </a:solidFill>
              </a:rPr>
              <a:t>žnju na beleške ispod slajdova! U njima se nalaze dodatna detaljnija objašnjenja slajdova i</a:t>
            </a:r>
            <a:r>
              <a:rPr lang="en-GB" smtClean="0">
                <a:solidFill>
                  <a:srgbClr val="FF0000"/>
                </a:solidFill>
              </a:rPr>
              <a:t>/ili</a:t>
            </a:r>
            <a:r>
              <a:rPr lang="sr-Latn-RS" smtClean="0">
                <a:solidFill>
                  <a:srgbClr val="FF0000"/>
                </a:solidFill>
              </a:rPr>
              <a:t> reference na poglavlja iz </a:t>
            </a:r>
            <a:r>
              <a:rPr lang="en-GB" smtClean="0">
                <a:solidFill>
                  <a:srgbClr val="FF0000"/>
                </a:solidFill>
              </a:rPr>
              <a:t>[1] i [2], u cilju boljeg razumevanja.</a:t>
            </a:r>
            <a:endParaRPr lang="en-US" dirty="0">
              <a:solidFill>
                <a:srgbClr val="FF0000"/>
              </a:solidFill>
            </a:endParaRPr>
          </a:p>
          <a:p>
            <a:endParaRPr lang="sr-Latn-R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extLst>
      <p:ext uri="{BB962C8B-B14F-4D97-AF65-F5344CB8AC3E}">
        <p14:creationId xmlns:p14="http://schemas.microsoft.com/office/powerpoint/2010/main" val="356190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Programski model </a:t>
            </a:r>
            <a:r>
              <a:rPr lang="sr-Latn-RS" dirty="0" smtClean="0"/>
              <a:t>(1)</a:t>
            </a:r>
            <a:endParaRPr lang="en-US" dirty="0"/>
          </a:p>
        </p:txBody>
      </p:sp>
      <p:sp>
        <p:nvSpPr>
          <p:cNvPr id="3" name="Content Placeholder 2"/>
          <p:cNvSpPr>
            <a:spLocks noGrp="1"/>
          </p:cNvSpPr>
          <p:nvPr>
            <p:ph idx="1"/>
          </p:nvPr>
        </p:nvSpPr>
        <p:spPr/>
        <p:txBody>
          <a:bodyPr>
            <a:normAutofit/>
          </a:bodyPr>
          <a:lstStyle/>
          <a:p>
            <a:r>
              <a:rPr lang="vi-VN" dirty="0" smtClean="0"/>
              <a:t>Grafički procesor se posmatra</a:t>
            </a:r>
            <a:r>
              <a:rPr lang="sr-Latn-RS" dirty="0" smtClean="0"/>
              <a:t> </a:t>
            </a:r>
            <a:r>
              <a:rPr lang="vi-VN" dirty="0" smtClean="0"/>
              <a:t>kao koprocesor (uređaj, </a:t>
            </a:r>
            <a:r>
              <a:rPr lang="sr-Latn-RS" dirty="0" smtClean="0"/>
              <a:t>c</a:t>
            </a:r>
            <a:r>
              <a:rPr lang="vi-VN" dirty="0" smtClean="0"/>
              <a:t>ompute device)</a:t>
            </a:r>
            <a:r>
              <a:rPr lang="sr-Latn-RS" dirty="0" smtClean="0"/>
              <a:t> </a:t>
            </a:r>
            <a:r>
              <a:rPr lang="vi-VN" dirty="0" smtClean="0"/>
              <a:t>u odnosu na centralni procesor (domaćin, host)</a:t>
            </a:r>
            <a:endParaRPr lang="sr-Latn-RS" dirty="0" smtClean="0"/>
          </a:p>
          <a:p>
            <a:pPr lvl="1"/>
            <a:r>
              <a:rPr lang="vi-VN" dirty="0" smtClean="0"/>
              <a:t>Izvršava računski intenzivan deo aplikacije</a:t>
            </a:r>
            <a:endParaRPr lang="sr-Latn-RS" dirty="0" smtClean="0"/>
          </a:p>
          <a:p>
            <a:pPr lvl="1"/>
            <a:r>
              <a:rPr lang="vi-VN" dirty="0" smtClean="0"/>
              <a:t>Izvršava jako veliki broj niti u paraleli</a:t>
            </a:r>
            <a:endParaRPr lang="sr-Latn-RS" dirty="0" smtClean="0"/>
          </a:p>
          <a:p>
            <a:pPr lvl="1"/>
            <a:r>
              <a:rPr lang="vi-VN" dirty="0" smtClean="0"/>
              <a:t>Poseduje svoju sopstvenu DRAM memoriju</a:t>
            </a:r>
            <a:endParaRPr lang="sr-Latn-RS" dirty="0" smtClean="0"/>
          </a:p>
          <a:p>
            <a:r>
              <a:rPr lang="vi-VN" dirty="0" smtClean="0"/>
              <a:t>Deo aplikacije koji vrši obradu nad podacima izvršava se</a:t>
            </a:r>
            <a:r>
              <a:rPr lang="sr-Latn-RS" dirty="0" smtClean="0"/>
              <a:t> </a:t>
            </a:r>
            <a:r>
              <a:rPr lang="vi-VN" dirty="0" smtClean="0"/>
              <a:t>u vidu jezgra (kernel) koristeći veliki broj niti</a:t>
            </a:r>
            <a:endParaRPr lang="sr-Latn-RS" dirty="0" smtClean="0"/>
          </a:p>
          <a:p>
            <a:pPr lvl="1"/>
            <a:r>
              <a:rPr lang="vi-VN" dirty="0" smtClean="0"/>
              <a:t>GPU niti su lake (lightweight)</a:t>
            </a:r>
            <a:endParaRPr lang="sr-Latn-RS" dirty="0" smtClean="0"/>
          </a:p>
          <a:p>
            <a:pPr lvl="2"/>
            <a:r>
              <a:rPr lang="vi-VN" dirty="0" smtClean="0"/>
              <a:t>Imaju veoma mali režijski trošak prilikom stvaranja</a:t>
            </a:r>
            <a:endParaRPr lang="sr-Latn-RS" dirty="0" smtClean="0"/>
          </a:p>
          <a:p>
            <a:pPr lvl="1"/>
            <a:r>
              <a:rPr lang="vi-VN" dirty="0" smtClean="0"/>
              <a:t>GPU</a:t>
            </a:r>
            <a:r>
              <a:rPr lang="en-US" dirty="0" smtClean="0"/>
              <a:t>-u</a:t>
            </a:r>
            <a:r>
              <a:rPr lang="vi-VN" dirty="0" smtClean="0"/>
              <a:t> su potrebne hiljade niti za punu efikasnost</a:t>
            </a:r>
            <a:endParaRPr lang="sr-Latn-RS" dirty="0" smtClean="0"/>
          </a:p>
          <a:p>
            <a:pPr lvl="2"/>
            <a:r>
              <a:rPr lang="vi-VN" dirty="0" smtClean="0"/>
              <a:t>Višejezgarnom procesoru je potrebno samo nekoliko</a:t>
            </a:r>
            <a:br>
              <a:rPr lang="vi-VN" dirty="0" smtClean="0"/>
            </a:br>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Programski model </a:t>
            </a:r>
            <a:r>
              <a:rPr lang="sr-Latn-RS" dirty="0" smtClean="0"/>
              <a:t>(2)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CUDA program </a:t>
            </a:r>
            <a:r>
              <a:rPr lang="en-US" dirty="0" err="1" smtClean="0"/>
              <a:t>čine</a:t>
            </a:r>
            <a:r>
              <a:rPr lang="en-US" dirty="0" smtClean="0"/>
              <a:t> </a:t>
            </a:r>
            <a:r>
              <a:rPr lang="en-US" dirty="0" err="1" smtClean="0"/>
              <a:t>integrisani</a:t>
            </a:r>
            <a:r>
              <a:rPr lang="en-US" dirty="0" smtClean="0"/>
              <a:t> </a:t>
            </a:r>
            <a:r>
              <a:rPr lang="en-US" dirty="0" err="1" smtClean="0"/>
              <a:t>delovi</a:t>
            </a:r>
            <a:r>
              <a:rPr lang="en-US" dirty="0" smtClean="0"/>
              <a:t> </a:t>
            </a:r>
            <a:r>
              <a:rPr lang="en-US" dirty="0" err="1" smtClean="0"/>
              <a:t>koda</a:t>
            </a:r>
            <a:r>
              <a:rPr lang="en-US" dirty="0" smtClean="0"/>
              <a:t/>
            </a:r>
            <a:br>
              <a:rPr lang="en-US" dirty="0" smtClean="0"/>
            </a:br>
            <a:r>
              <a:rPr lang="en-US" dirty="0" err="1" smtClean="0"/>
              <a:t>za</a:t>
            </a:r>
            <a:r>
              <a:rPr lang="en-US" dirty="0" smtClean="0"/>
              <a:t> </a:t>
            </a:r>
            <a:r>
              <a:rPr lang="en-US" dirty="0" err="1" smtClean="0"/>
              <a:t>centralni</a:t>
            </a:r>
            <a:r>
              <a:rPr lang="en-US" dirty="0" smtClean="0"/>
              <a:t> </a:t>
            </a:r>
            <a:r>
              <a:rPr lang="en-US" dirty="0" err="1" smtClean="0"/>
              <a:t>i</a:t>
            </a:r>
            <a:r>
              <a:rPr lang="en-US" dirty="0" smtClean="0"/>
              <a:t> </a:t>
            </a:r>
            <a:r>
              <a:rPr lang="en-US" dirty="0" err="1" smtClean="0"/>
              <a:t>grafički</a:t>
            </a:r>
            <a:r>
              <a:rPr lang="en-US" dirty="0" smtClean="0"/>
              <a:t> </a:t>
            </a:r>
            <a:r>
              <a:rPr lang="en-US" dirty="0" err="1" smtClean="0"/>
              <a:t>procesor</a:t>
            </a:r>
            <a:endParaRPr lang="sr-Latn-RS" dirty="0" smtClean="0"/>
          </a:p>
          <a:p>
            <a:pPr>
              <a:buNone/>
            </a:pPr>
            <a:r>
              <a:rPr lang="en-US" dirty="0" smtClean="0"/>
              <a:t/>
            </a:r>
            <a:br>
              <a:rPr lang="en-US" dirty="0" smtClean="0"/>
            </a:br>
            <a:r>
              <a:rPr lang="en-US" dirty="0" smtClean="0">
                <a:solidFill>
                  <a:srgbClr val="0070C0"/>
                </a:solidFill>
              </a:rPr>
              <a:t>Serial Code (host)</a:t>
            </a:r>
            <a:br>
              <a:rPr lang="en-US" dirty="0" smtClean="0">
                <a:solidFill>
                  <a:srgbClr val="0070C0"/>
                </a:solidFill>
              </a:rPr>
            </a:br>
            <a:r>
              <a:rPr lang="en-US" dirty="0" smtClean="0">
                <a:solidFill>
                  <a:srgbClr val="00B050"/>
                </a:solidFill>
              </a:rPr>
              <a:t/>
            </a:r>
            <a:br>
              <a:rPr lang="en-US" dirty="0" smtClean="0">
                <a:solidFill>
                  <a:srgbClr val="00B050"/>
                </a:solidFill>
              </a:rPr>
            </a:br>
            <a:r>
              <a:rPr lang="en-US" dirty="0" smtClean="0">
                <a:solidFill>
                  <a:srgbClr val="00B050"/>
                </a:solidFill>
              </a:rPr>
              <a:t>Parallel Kernel (device)</a:t>
            </a:r>
            <a:br>
              <a:rPr lang="en-US" dirty="0" smtClean="0">
                <a:solidFill>
                  <a:srgbClr val="00B050"/>
                </a:solidFill>
              </a:rPr>
            </a:br>
            <a:r>
              <a:rPr lang="en-US" dirty="0" err="1" smtClean="0">
                <a:solidFill>
                  <a:srgbClr val="00B050"/>
                </a:solidFill>
              </a:rPr>
              <a:t>KernelA</a:t>
            </a:r>
            <a:r>
              <a:rPr lang="en-US" dirty="0" smtClean="0">
                <a:solidFill>
                  <a:srgbClr val="00B050"/>
                </a:solidFill>
              </a:rPr>
              <a:t>&lt;&lt;&lt; </a:t>
            </a:r>
            <a:r>
              <a:rPr lang="en-US" dirty="0" err="1" smtClean="0">
                <a:solidFill>
                  <a:srgbClr val="00B050"/>
                </a:solidFill>
              </a:rPr>
              <a:t>nBlk</a:t>
            </a:r>
            <a:r>
              <a:rPr lang="en-US" dirty="0" smtClean="0">
                <a:solidFill>
                  <a:srgbClr val="00B050"/>
                </a:solidFill>
              </a:rPr>
              <a:t>, </a:t>
            </a:r>
            <a:r>
              <a:rPr lang="en-US" dirty="0" err="1" smtClean="0">
                <a:solidFill>
                  <a:srgbClr val="00B050"/>
                </a:solidFill>
              </a:rPr>
              <a:t>nTid</a:t>
            </a:r>
            <a:r>
              <a:rPr lang="en-US" dirty="0" smtClean="0">
                <a:solidFill>
                  <a:srgbClr val="00B050"/>
                </a:solidFill>
              </a:rPr>
              <a:t> &gt;&gt;&gt;(</a:t>
            </a:r>
            <a:r>
              <a:rPr lang="en-US" dirty="0" err="1" smtClean="0">
                <a:solidFill>
                  <a:srgbClr val="00B050"/>
                </a:solidFill>
              </a:rPr>
              <a:t>args</a:t>
            </a:r>
            <a:r>
              <a:rPr lang="en-US" dirty="0" smtClean="0">
                <a:solidFill>
                  <a:srgbClr val="00B050"/>
                </a:solidFill>
              </a:rPr>
              <a:t>);</a:t>
            </a:r>
            <a:endParaRPr lang="sr-Latn-RS" dirty="0" smtClean="0">
              <a:solidFill>
                <a:srgbClr val="00B050"/>
              </a:solidFill>
            </a:endParaRPr>
          </a:p>
          <a:p>
            <a:pPr>
              <a:buNone/>
            </a:pPr>
            <a:r>
              <a:rPr lang="en-US" dirty="0" smtClean="0">
                <a:solidFill>
                  <a:srgbClr val="00B050"/>
                </a:solidFill>
              </a:rPr>
              <a:t/>
            </a:r>
            <a:br>
              <a:rPr lang="en-US" dirty="0" smtClean="0">
                <a:solidFill>
                  <a:srgbClr val="00B050"/>
                </a:solidFill>
              </a:rPr>
            </a:br>
            <a:r>
              <a:rPr lang="en-US" dirty="0" smtClean="0">
                <a:solidFill>
                  <a:srgbClr val="0070C0"/>
                </a:solidFill>
              </a:rPr>
              <a:t>Serial Code (host)</a:t>
            </a:r>
            <a:r>
              <a:rPr lang="en-US" dirty="0" smtClean="0">
                <a:solidFill>
                  <a:srgbClr val="00B050"/>
                </a:solidFill>
              </a:rPr>
              <a:t/>
            </a:r>
            <a:br>
              <a:rPr lang="en-US" dirty="0" smtClean="0">
                <a:solidFill>
                  <a:srgbClr val="00B050"/>
                </a:solidFill>
              </a:rPr>
            </a:br>
            <a:endParaRPr lang="sr-Latn-RS" dirty="0" smtClean="0">
              <a:solidFill>
                <a:srgbClr val="00B050"/>
              </a:solidFill>
            </a:endParaRPr>
          </a:p>
          <a:p>
            <a:pPr>
              <a:buNone/>
            </a:pPr>
            <a:r>
              <a:rPr lang="sr-Latn-RS" dirty="0" smtClean="0">
                <a:solidFill>
                  <a:srgbClr val="00B050"/>
                </a:solidFill>
              </a:rPr>
              <a:t>  </a:t>
            </a:r>
            <a:r>
              <a:rPr lang="en-US" dirty="0" smtClean="0">
                <a:solidFill>
                  <a:srgbClr val="00B050"/>
                </a:solidFill>
              </a:rPr>
              <a:t>Parallel Kernel (device)</a:t>
            </a:r>
            <a:br>
              <a:rPr lang="en-US" dirty="0" smtClean="0">
                <a:solidFill>
                  <a:srgbClr val="00B050"/>
                </a:solidFill>
              </a:rPr>
            </a:br>
            <a:r>
              <a:rPr lang="en-US" dirty="0" err="1" smtClean="0">
                <a:solidFill>
                  <a:srgbClr val="00B050"/>
                </a:solidFill>
              </a:rPr>
              <a:t>KernelB</a:t>
            </a:r>
            <a:r>
              <a:rPr lang="en-US" dirty="0" smtClean="0">
                <a:solidFill>
                  <a:srgbClr val="00B050"/>
                </a:solidFill>
              </a:rPr>
              <a:t>&lt;&lt;&lt; </a:t>
            </a:r>
            <a:r>
              <a:rPr lang="en-US" dirty="0" err="1" smtClean="0">
                <a:solidFill>
                  <a:srgbClr val="00B050"/>
                </a:solidFill>
              </a:rPr>
              <a:t>nBlk</a:t>
            </a:r>
            <a:r>
              <a:rPr lang="en-US" dirty="0" smtClean="0">
                <a:solidFill>
                  <a:srgbClr val="00B050"/>
                </a:solidFill>
              </a:rPr>
              <a:t>, </a:t>
            </a:r>
            <a:r>
              <a:rPr lang="en-US" dirty="0" err="1" smtClean="0">
                <a:solidFill>
                  <a:srgbClr val="00B050"/>
                </a:solidFill>
              </a:rPr>
              <a:t>nTid</a:t>
            </a:r>
            <a:r>
              <a:rPr lang="en-US" dirty="0" smtClean="0">
                <a:solidFill>
                  <a:srgbClr val="00B050"/>
                </a:solidFill>
              </a:rPr>
              <a:t> &gt;&gt;&gt;(</a:t>
            </a:r>
            <a:r>
              <a:rPr lang="en-US" dirty="0" err="1" smtClean="0">
                <a:solidFill>
                  <a:srgbClr val="00B050"/>
                </a:solidFill>
              </a:rPr>
              <a:t>args</a:t>
            </a:r>
            <a:r>
              <a:rPr lang="en-US" dirty="0" smtClean="0">
                <a:solidFill>
                  <a:srgbClr val="00B050"/>
                </a:solidFill>
              </a:rPr>
              <a:t>); </a:t>
            </a:r>
            <a:r>
              <a:rPr lang="en-US" dirty="0" smtClean="0"/>
              <a:t/>
            </a:r>
            <a:br>
              <a:rPr lang="en-US" dirty="0" smtClean="0"/>
            </a:br>
            <a:r>
              <a:rPr lang="en-US" dirty="0" smtClean="0"/>
              <a:t> </a:t>
            </a:r>
            <a:r>
              <a:rPr lang="vi-VN" dirty="0" smtClean="0"/>
              <a:t/>
            </a:r>
            <a:br>
              <a:rPr lang="vi-VN" dirty="0" smtClean="0"/>
            </a:b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5181600" y="2286000"/>
            <a:ext cx="3743325" cy="34671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mtClean="0"/>
              <a:t>Programski model </a:t>
            </a:r>
            <a:r>
              <a:rPr lang="sr-Latn-RS" dirty="0" smtClean="0"/>
              <a:t>(</a:t>
            </a:r>
            <a:r>
              <a:rPr lang="en-US" dirty="0" smtClean="0"/>
              <a:t>3</a:t>
            </a:r>
            <a:r>
              <a:rPr lang="sr-Latn-RS" dirty="0" smtClean="0"/>
              <a:t>)</a:t>
            </a:r>
            <a:endParaRPr lang="en-US" dirty="0"/>
          </a:p>
        </p:txBody>
      </p:sp>
      <p:sp>
        <p:nvSpPr>
          <p:cNvPr id="3" name="Content Placeholder 2"/>
          <p:cNvSpPr>
            <a:spLocks noGrp="1"/>
          </p:cNvSpPr>
          <p:nvPr>
            <p:ph idx="1"/>
          </p:nvPr>
        </p:nvSpPr>
        <p:spPr/>
        <p:txBody>
          <a:bodyPr>
            <a:normAutofit/>
          </a:bodyPr>
          <a:lstStyle/>
          <a:p>
            <a:r>
              <a:rPr lang="sr-Latn-RS" smtClean="0"/>
              <a:t>Najjednostavnija forma </a:t>
            </a:r>
            <a:r>
              <a:rPr lang="sr-Latn-RS" dirty="0" smtClean="0"/>
              <a:t>kernela:</a:t>
            </a:r>
          </a:p>
          <a:p>
            <a:pPr>
              <a:buNone/>
            </a:pPr>
            <a:r>
              <a:rPr lang="sr-Latn-RS" dirty="0" smtClean="0">
                <a:solidFill>
                  <a:srgbClr val="00B050"/>
                </a:solidFill>
              </a:rPr>
              <a:t>		</a:t>
            </a:r>
            <a:r>
              <a:rPr lang="en-US" dirty="0" err="1" smtClean="0">
                <a:solidFill>
                  <a:srgbClr val="00B050"/>
                </a:solidFill>
              </a:rPr>
              <a:t>kernel_routine</a:t>
            </a:r>
            <a:r>
              <a:rPr lang="en-US" smtClean="0">
                <a:solidFill>
                  <a:srgbClr val="00B050"/>
                </a:solidFill>
              </a:rPr>
              <a:t>&lt;&lt;&lt;gridDim, blockDim&gt;&gt;&gt;(</a:t>
            </a:r>
            <a:r>
              <a:rPr lang="en-US" dirty="0" err="1" smtClean="0">
                <a:solidFill>
                  <a:srgbClr val="00B050"/>
                </a:solidFill>
              </a:rPr>
              <a:t>args</a:t>
            </a:r>
            <a:r>
              <a:rPr lang="en-US" dirty="0" smtClean="0">
                <a:solidFill>
                  <a:srgbClr val="00B050"/>
                </a:solidFill>
              </a:rPr>
              <a:t>)</a:t>
            </a:r>
            <a:r>
              <a:rPr lang="sr-Latn-RS" dirty="0" smtClean="0">
                <a:solidFill>
                  <a:srgbClr val="00B050"/>
                </a:solidFill>
              </a:rPr>
              <a:t>;</a:t>
            </a:r>
          </a:p>
          <a:p>
            <a:endParaRPr lang="sr-Latn-RS" dirty="0" smtClean="0"/>
          </a:p>
          <a:p>
            <a:r>
              <a:rPr lang="en-US" i="1" smtClean="0"/>
              <a:t>gridDim</a:t>
            </a:r>
            <a:r>
              <a:rPr lang="sr-Latn-RS" i="1" smtClean="0"/>
              <a:t> </a:t>
            </a:r>
            <a:r>
              <a:rPr lang="sr-Latn-RS" i="1" dirty="0" smtClean="0"/>
              <a:t>– broj </a:t>
            </a:r>
            <a:r>
              <a:rPr lang="en-US" i="1" dirty="0" err="1" smtClean="0"/>
              <a:t>blokova</a:t>
            </a:r>
            <a:r>
              <a:rPr lang="en-US" i="1" dirty="0" smtClean="0"/>
              <a:t> </a:t>
            </a:r>
            <a:r>
              <a:rPr lang="sr-Latn-RS" i="1" dirty="0" smtClean="0"/>
              <a:t>(veličina “grida”)</a:t>
            </a:r>
          </a:p>
          <a:p>
            <a:r>
              <a:rPr lang="en-US" i="1" smtClean="0"/>
              <a:t>blockDim </a:t>
            </a:r>
            <a:r>
              <a:rPr lang="sr-Latn-RS" i="1" smtClean="0"/>
              <a:t>– broj </a:t>
            </a:r>
            <a:r>
              <a:rPr lang="sr-Latn-RS" i="1" dirty="0" smtClean="0"/>
              <a:t>niti unutar svak</a:t>
            </a:r>
            <a:r>
              <a:rPr lang="en-US" i="1" dirty="0" err="1" smtClean="0"/>
              <a:t>og</a:t>
            </a:r>
            <a:r>
              <a:rPr lang="en-US" i="1" dirty="0" smtClean="0"/>
              <a:t> </a:t>
            </a:r>
            <a:r>
              <a:rPr lang="en-US" i="1" dirty="0" err="1" smtClean="0"/>
              <a:t>bloka</a:t>
            </a:r>
            <a:r>
              <a:rPr lang="sr-Latn-RS" i="1" dirty="0" smtClean="0"/>
              <a:t>(veličina bloka)</a:t>
            </a:r>
          </a:p>
          <a:p>
            <a:r>
              <a:rPr lang="en-US" i="1" dirty="0" err="1" smtClean="0"/>
              <a:t>args</a:t>
            </a:r>
            <a:r>
              <a:rPr lang="sr-Latn-RS" i="1" dirty="0" smtClean="0"/>
              <a:t> </a:t>
            </a:r>
            <a:r>
              <a:rPr lang="sr-Latn-RS" i="1" smtClean="0"/>
              <a:t>– limitirani broj argumenata</a:t>
            </a:r>
            <a:r>
              <a:rPr lang="sr-Latn-RS" i="1" dirty="0" smtClean="0"/>
              <a:t>, najčešće </a:t>
            </a:r>
            <a:r>
              <a:rPr lang="en-US" i="1" dirty="0" err="1" smtClean="0"/>
              <a:t>pokaziva</a:t>
            </a:r>
            <a:r>
              <a:rPr lang="sr-Latn-RS" i="1" dirty="0" smtClean="0"/>
              <a:t>ča na nizove na GPU, i konstante koje se kopiraju po vrednosti</a:t>
            </a:r>
          </a:p>
          <a:p>
            <a:endParaRPr lang="sr-Latn-RS" i="1" dirty="0" smtClean="0"/>
          </a:p>
          <a:p>
            <a:r>
              <a:rPr lang="sr-Latn-RS" smtClean="0"/>
              <a:t>Generalnija forma </a:t>
            </a:r>
            <a:r>
              <a:rPr lang="sr-Latn-RS" dirty="0" smtClean="0"/>
              <a:t>dozvoljava </a:t>
            </a:r>
            <a:r>
              <a:rPr lang="sr-Latn-RS" smtClean="0"/>
              <a:t>da </a:t>
            </a:r>
            <a:r>
              <a:rPr lang="en-US" i="1" smtClean="0"/>
              <a:t>gridDim</a:t>
            </a:r>
            <a:r>
              <a:rPr lang="en-US" smtClean="0"/>
              <a:t> </a:t>
            </a:r>
            <a:r>
              <a:rPr lang="sr-Latn-RS" smtClean="0"/>
              <a:t>i </a:t>
            </a:r>
            <a:r>
              <a:rPr lang="en-US" i="1" smtClean="0"/>
              <a:t>blockDim</a:t>
            </a:r>
            <a:r>
              <a:rPr lang="en-US" smtClean="0"/>
              <a:t> </a:t>
            </a:r>
            <a:r>
              <a:rPr lang="sr-Latn-RS" dirty="0" smtClean="0"/>
              <a:t>budu 2D ili 3D kako bi se pojednostavilo </a:t>
            </a:r>
            <a:r>
              <a:rPr lang="sr-Latn-RS" smtClean="0"/>
              <a:t>pisanje programa</a:t>
            </a:r>
            <a:r>
              <a:rPr lang="en-US" dirty="0" smtClean="0"/>
              <a:t/>
            </a:r>
            <a:br>
              <a:rPr lang="en-US" dirty="0" smtClean="0"/>
            </a:br>
            <a:endParaRPr lang="sr-Latn-RS" dirty="0" smtClean="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Programski model </a:t>
            </a:r>
            <a:r>
              <a:rPr lang="sr-Latn-RS" dirty="0" smtClean="0"/>
              <a:t>(</a:t>
            </a:r>
            <a:r>
              <a:rPr lang="en-US" dirty="0" smtClean="0"/>
              <a:t>4</a:t>
            </a:r>
            <a:r>
              <a:rPr lang="sr-Latn-RS" dirty="0" smtClean="0"/>
              <a:t>)</a:t>
            </a:r>
            <a:endParaRPr lang="en-US" dirty="0"/>
          </a:p>
        </p:txBody>
      </p:sp>
      <p:sp>
        <p:nvSpPr>
          <p:cNvPr id="3" name="Content Placeholder 2"/>
          <p:cNvSpPr>
            <a:spLocks noGrp="1"/>
          </p:cNvSpPr>
          <p:nvPr>
            <p:ph idx="1"/>
          </p:nvPr>
        </p:nvSpPr>
        <p:spPr/>
        <p:txBody>
          <a:bodyPr>
            <a:normAutofit fontScale="92500"/>
          </a:bodyPr>
          <a:lstStyle/>
          <a:p>
            <a:r>
              <a:rPr lang="sr-Latn-RS" sz="2600" dirty="0" smtClean="0"/>
              <a:t>Na nižem nivou, kada se pokrene </a:t>
            </a:r>
            <a:r>
              <a:rPr lang="en-US" sz="2600" dirty="0" err="1" smtClean="0"/>
              <a:t>jedan</a:t>
            </a:r>
            <a:r>
              <a:rPr lang="en-US" sz="2600" dirty="0" smtClean="0"/>
              <a:t> </a:t>
            </a:r>
            <a:r>
              <a:rPr lang="en-US" sz="2600" dirty="0" err="1" smtClean="0"/>
              <a:t>blok</a:t>
            </a:r>
            <a:r>
              <a:rPr lang="en-US" sz="2600" dirty="0" smtClean="0"/>
              <a:t> </a:t>
            </a:r>
            <a:r>
              <a:rPr lang="sr-Latn-RS" sz="2600" dirty="0" smtClean="0"/>
              <a:t>na SM, nj</a:t>
            </a:r>
            <a:r>
              <a:rPr lang="en-US" sz="2600" dirty="0" err="1" smtClean="0"/>
              <a:t>ega</a:t>
            </a:r>
            <a:r>
              <a:rPr lang="sr-Latn-RS" sz="2600" dirty="0" smtClean="0"/>
              <a:t> izvršava veći broj niti koje imaju pristup:</a:t>
            </a:r>
          </a:p>
          <a:p>
            <a:pPr lvl="1"/>
            <a:r>
              <a:rPr lang="en-US" sz="2200" dirty="0" smtClean="0"/>
              <a:t>P</a:t>
            </a:r>
            <a:r>
              <a:rPr lang="sr-Latn-RS" sz="2200" dirty="0" smtClean="0"/>
              <a:t>romenljivama koje su prosleđene kao argumenti</a:t>
            </a:r>
          </a:p>
          <a:p>
            <a:pPr lvl="1"/>
            <a:r>
              <a:rPr lang="en-US" sz="2200" dirty="0" smtClean="0"/>
              <a:t>P</a:t>
            </a:r>
            <a:r>
              <a:rPr lang="sr-Latn-RS" sz="2200" dirty="0" smtClean="0"/>
              <a:t>okazivačima na nizove na device-u</a:t>
            </a:r>
          </a:p>
          <a:p>
            <a:pPr lvl="1"/>
            <a:r>
              <a:rPr lang="sr-Latn-RS" sz="2200" dirty="0" smtClean="0"/>
              <a:t>Globalnim konstantama u memoriji device-a</a:t>
            </a:r>
          </a:p>
          <a:p>
            <a:pPr lvl="1"/>
            <a:r>
              <a:rPr lang="sr-Latn-RS" sz="2200" dirty="0" smtClean="0"/>
              <a:t>Deljivoj memoriji i privatnim registrima/lokalnim promenljivama</a:t>
            </a:r>
          </a:p>
          <a:p>
            <a:pPr lvl="1"/>
            <a:r>
              <a:rPr lang="sr-Latn-RS" sz="2200" dirty="0" smtClean="0"/>
              <a:t>Specijalnim promenljivama:</a:t>
            </a:r>
          </a:p>
          <a:p>
            <a:pPr lvl="2"/>
            <a:r>
              <a:rPr lang="en-US" i="1" dirty="0" err="1" smtClean="0"/>
              <a:t>gridDim</a:t>
            </a:r>
            <a:r>
              <a:rPr lang="sr-Latn-RS" dirty="0" smtClean="0"/>
              <a:t> – veličina (dimenzije) </a:t>
            </a:r>
            <a:r>
              <a:rPr lang="sr-Latn-RS" smtClean="0"/>
              <a:t>grida blokova (broj blokova u gridu)</a:t>
            </a:r>
            <a:endParaRPr lang="sr-Latn-RS" dirty="0" smtClean="0"/>
          </a:p>
          <a:p>
            <a:pPr lvl="2"/>
            <a:r>
              <a:rPr lang="en-US" i="1" dirty="0" err="1" smtClean="0"/>
              <a:t>blockDim</a:t>
            </a:r>
            <a:r>
              <a:rPr lang="en-US" dirty="0" smtClean="0"/>
              <a:t> </a:t>
            </a:r>
            <a:r>
              <a:rPr lang="sr-Latn-RS" dirty="0" smtClean="0"/>
              <a:t>– veličina (dimenzije) svakog </a:t>
            </a:r>
            <a:r>
              <a:rPr lang="sr-Latn-RS" smtClean="0"/>
              <a:t>od blokova (broj niti u bloku)</a:t>
            </a:r>
            <a:endParaRPr lang="sr-Latn-RS" dirty="0" smtClean="0"/>
          </a:p>
          <a:p>
            <a:pPr lvl="2"/>
            <a:r>
              <a:rPr lang="en-US" i="1" dirty="0" err="1" smtClean="0"/>
              <a:t>blockIdx</a:t>
            </a:r>
            <a:r>
              <a:rPr lang="en-US" dirty="0" smtClean="0"/>
              <a:t> </a:t>
            </a:r>
            <a:r>
              <a:rPr lang="sr-Latn-RS" dirty="0" smtClean="0"/>
              <a:t>– indeks (ili 2D/3D indeksi) bloka</a:t>
            </a:r>
          </a:p>
          <a:p>
            <a:pPr lvl="2"/>
            <a:r>
              <a:rPr lang="en-US" i="1" dirty="0" err="1" smtClean="0"/>
              <a:t>threadIdx</a:t>
            </a:r>
            <a:r>
              <a:rPr lang="en-US" dirty="0" smtClean="0"/>
              <a:t> </a:t>
            </a:r>
            <a:r>
              <a:rPr lang="sr-Latn-RS" dirty="0" smtClean="0"/>
              <a:t>– indeks (ili 2D/3D indeksi) niti</a:t>
            </a:r>
          </a:p>
          <a:p>
            <a:pPr lvl="2"/>
            <a:r>
              <a:rPr lang="en-US" i="1" dirty="0" err="1" smtClean="0"/>
              <a:t>warpSize</a:t>
            </a:r>
            <a:r>
              <a:rPr lang="en-US" dirty="0" smtClean="0"/>
              <a:t> </a:t>
            </a:r>
            <a:r>
              <a:rPr lang="sr-Latn-RS" dirty="0" smtClean="0"/>
              <a:t>– uvek 32 za sada, ali može biti promenjen u budućnosti</a:t>
            </a:r>
            <a:r>
              <a:rPr lang="en-US" dirty="0" smtClean="0"/>
              <a:t/>
            </a:r>
            <a:br>
              <a:rPr lang="en-US" dirty="0" smtClean="0"/>
            </a:br>
            <a:r>
              <a:rPr lang="en-US" dirty="0" smtClean="0"/>
              <a:t/>
            </a:r>
            <a:br>
              <a:rPr lang="en-US" dirty="0" smtClean="0"/>
            </a:br>
            <a:endParaRPr lang="sr-Latn-RS" dirty="0" smtClean="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Programski model </a:t>
            </a:r>
            <a:r>
              <a:rPr lang="sr-Latn-RS" dirty="0" smtClean="0"/>
              <a:t>(</a:t>
            </a:r>
            <a:r>
              <a:rPr lang="en-US" dirty="0"/>
              <a:t>5</a:t>
            </a:r>
            <a:r>
              <a:rPr lang="sr-Latn-RS" dirty="0" smtClean="0"/>
              <a:t>)</a:t>
            </a:r>
            <a:endParaRPr lang="en-US" dirty="0"/>
          </a:p>
        </p:txBody>
      </p:sp>
      <p:sp>
        <p:nvSpPr>
          <p:cNvPr id="3" name="Content Placeholder 2"/>
          <p:cNvSpPr>
            <a:spLocks noGrp="1"/>
          </p:cNvSpPr>
          <p:nvPr>
            <p:ph idx="1"/>
          </p:nvPr>
        </p:nvSpPr>
        <p:spPr/>
        <p:txBody>
          <a:bodyPr>
            <a:normAutofit/>
          </a:bodyPr>
          <a:lstStyle/>
          <a:p>
            <a:r>
              <a:rPr lang="sr-Latn-RS" dirty="0" smtClean="0"/>
              <a:t>Kernel kod:</a:t>
            </a:r>
          </a:p>
          <a:p>
            <a:pPr lvl="1"/>
            <a:r>
              <a:rPr lang="sr-Latn-RS" dirty="0" smtClean="0"/>
              <a:t>Napisan je iz ugla jedne niti</a:t>
            </a:r>
          </a:p>
          <a:p>
            <a:pPr lvl="2"/>
            <a:r>
              <a:rPr lang="sr-Latn-RS" dirty="0" smtClean="0"/>
              <a:t>Razlikuje se od OpenMP multithreading-a</a:t>
            </a:r>
          </a:p>
          <a:p>
            <a:pPr lvl="2"/>
            <a:r>
              <a:rPr lang="sr-Latn-RS" dirty="0" smtClean="0"/>
              <a:t>Sličan je modelu koji ima MPI gde se “rank” koristi za identifikaciju MPI procesa</a:t>
            </a:r>
          </a:p>
          <a:p>
            <a:pPr lvl="2"/>
            <a:r>
              <a:rPr lang="en-US" dirty="0" smtClean="0"/>
              <a:t>S</a:t>
            </a:r>
            <a:r>
              <a:rPr lang="sr-Latn-RS" dirty="0" smtClean="0"/>
              <a:t>ve lokalne promenljive su privatne za nit</a:t>
            </a:r>
          </a:p>
          <a:p>
            <a:pPr lvl="1"/>
            <a:r>
              <a:rPr lang="sr-Latn-RS" dirty="0" smtClean="0"/>
              <a:t>Potrebno je obratiti pažnju na to gde svaka od promenljivih “živi”:</a:t>
            </a:r>
          </a:p>
          <a:p>
            <a:pPr lvl="2"/>
            <a:r>
              <a:rPr lang="sr-Latn-RS" dirty="0" smtClean="0"/>
              <a:t>Svaka operacija koja uključuje podatke koji se nalaze u memoriji uređaja zahteva da isti budu prebačeni u/iz GPU registara</a:t>
            </a:r>
          </a:p>
          <a:p>
            <a:pPr lvl="2"/>
            <a:r>
              <a:rPr lang="sr-Latn-RS" dirty="0" smtClean="0"/>
              <a:t>Često je bolje kopirati vrednost u lokalnu registarsku promenljivu</a:t>
            </a:r>
            <a:r>
              <a:rPr lang="en-US" dirty="0" smtClean="0"/>
              <a:t/>
            </a:r>
            <a:br>
              <a:rPr lang="en-US" dirty="0" smtClean="0"/>
            </a:br>
            <a:r>
              <a:rPr lang="en-US" dirty="0" smtClean="0"/>
              <a:t> </a:t>
            </a:r>
            <a:br>
              <a:rPr lang="en-US" dirty="0" smtClean="0"/>
            </a:br>
            <a:r>
              <a:rPr lang="en-US" dirty="0" smtClean="0"/>
              <a:t/>
            </a:r>
            <a:br>
              <a:rPr lang="en-US" dirty="0" smtClean="0"/>
            </a:br>
            <a:endParaRPr lang="sr-Latn-RS" dirty="0" smtClean="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Izvršni model </a:t>
            </a:r>
            <a:r>
              <a:rPr lang="sr-Latn-RS" dirty="0" smtClean="0"/>
              <a:t>(1)</a:t>
            </a:r>
            <a:endParaRPr lang="en-US" dirty="0"/>
          </a:p>
        </p:txBody>
      </p:sp>
      <p:sp>
        <p:nvSpPr>
          <p:cNvPr id="3" name="Content Placeholder 2"/>
          <p:cNvSpPr>
            <a:spLocks noGrp="1"/>
          </p:cNvSpPr>
          <p:nvPr>
            <p:ph idx="1"/>
          </p:nvPr>
        </p:nvSpPr>
        <p:spPr/>
        <p:txBody>
          <a:bodyPr/>
          <a:lstStyle/>
          <a:p>
            <a:r>
              <a:rPr lang="vi-VN" dirty="0" smtClean="0"/>
              <a:t>CUDA jezgro se </a:t>
            </a:r>
            <a:r>
              <a:rPr lang="vi-VN" smtClean="0"/>
              <a:t>izvršava pomoću </a:t>
            </a:r>
            <a:r>
              <a:rPr lang="vi-VN" dirty="0" smtClean="0"/>
              <a:t>niza niti</a:t>
            </a:r>
            <a:br>
              <a:rPr lang="vi-VN" dirty="0" smtClean="0"/>
            </a:br>
            <a:r>
              <a:rPr lang="vi-VN" dirty="0" smtClean="0"/>
              <a:t>raspoređenih u odgovarajuću rešetku (grid)</a:t>
            </a:r>
            <a:endParaRPr lang="sr-Latn-RS" dirty="0" smtClean="0"/>
          </a:p>
          <a:p>
            <a:pPr lvl="1"/>
            <a:r>
              <a:rPr lang="vi-VN" dirty="0" smtClean="0"/>
              <a:t>Sve niti izvršavaju isti kod</a:t>
            </a:r>
            <a:endParaRPr lang="sr-Latn-RS" dirty="0" smtClean="0"/>
          </a:p>
          <a:p>
            <a:pPr lvl="2"/>
            <a:r>
              <a:rPr lang="vi-VN" smtClean="0"/>
              <a:t>SIMD/SPMD/SIMT model </a:t>
            </a:r>
            <a:r>
              <a:rPr lang="vi-VN" dirty="0" smtClean="0"/>
              <a:t>izvršavanja</a:t>
            </a:r>
            <a:endParaRPr lang="sr-Latn-RS" dirty="0" smtClean="0"/>
          </a:p>
          <a:p>
            <a:pPr lvl="1"/>
            <a:r>
              <a:rPr lang="vi-VN" dirty="0" smtClean="0"/>
              <a:t> Svaka </a:t>
            </a:r>
            <a:r>
              <a:rPr lang="vi-VN" smtClean="0"/>
              <a:t>nit ima </a:t>
            </a:r>
            <a:r>
              <a:rPr lang="vi-VN" dirty="0" smtClean="0"/>
              <a:t>jedinstveni identifikator (indeks) koji koristi</a:t>
            </a:r>
            <a:br>
              <a:rPr lang="vi-VN" dirty="0" smtClean="0"/>
            </a:br>
            <a:r>
              <a:rPr lang="vi-VN" dirty="0" smtClean="0"/>
              <a:t>da bi vršila </a:t>
            </a:r>
            <a:r>
              <a:rPr lang="vi-VN" smtClean="0"/>
              <a:t>pristup memoriji </a:t>
            </a:r>
            <a:r>
              <a:rPr lang="vi-VN" dirty="0" smtClean="0"/>
              <a:t>i donosila odluke </a:t>
            </a:r>
            <a:br>
              <a:rPr lang="vi-VN" dirty="0" smtClean="0"/>
            </a:b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5105400" y="3886200"/>
            <a:ext cx="353377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Izvršni model </a:t>
            </a:r>
            <a:r>
              <a:rPr lang="sr-Latn-RS" dirty="0" smtClean="0"/>
              <a:t>(2)</a:t>
            </a:r>
            <a:endParaRPr lang="en-US" dirty="0"/>
          </a:p>
        </p:txBody>
      </p:sp>
      <p:sp>
        <p:nvSpPr>
          <p:cNvPr id="3" name="Content Placeholder 2"/>
          <p:cNvSpPr>
            <a:spLocks noGrp="1"/>
          </p:cNvSpPr>
          <p:nvPr>
            <p:ph idx="1"/>
          </p:nvPr>
        </p:nvSpPr>
        <p:spPr/>
        <p:txBody>
          <a:bodyPr/>
          <a:lstStyle/>
          <a:p>
            <a:r>
              <a:rPr lang="vi-VN" dirty="0" smtClean="0"/>
              <a:t>Niti unutar rešetke su podeljene u nezavisne blokov</a:t>
            </a:r>
            <a:r>
              <a:rPr lang="sr-Latn-RS" dirty="0" smtClean="0"/>
              <a:t>e</a:t>
            </a:r>
          </a:p>
          <a:p>
            <a:pPr lvl="1"/>
            <a:r>
              <a:rPr lang="vi-VN" dirty="0" smtClean="0"/>
              <a:t>Svaki </a:t>
            </a:r>
            <a:r>
              <a:rPr lang="vi-VN" smtClean="0"/>
              <a:t>blok ima </a:t>
            </a:r>
            <a:r>
              <a:rPr lang="vi-VN" dirty="0" smtClean="0"/>
              <a:t>jedinstven identifikator unutar rešetke</a:t>
            </a:r>
            <a:endParaRPr lang="sr-Latn-RS" dirty="0" smtClean="0"/>
          </a:p>
          <a:p>
            <a:pPr lvl="1"/>
            <a:r>
              <a:rPr lang="vi-VN" dirty="0" smtClean="0"/>
              <a:t>Niti unutar istog </a:t>
            </a:r>
            <a:r>
              <a:rPr lang="vi-VN" smtClean="0"/>
              <a:t>bloka mogu </a:t>
            </a:r>
            <a:r>
              <a:rPr lang="vi-VN" dirty="0" smtClean="0"/>
              <a:t>da sarađuju</a:t>
            </a:r>
            <a:endParaRPr lang="sr-Latn-RS" dirty="0" smtClean="0"/>
          </a:p>
          <a:p>
            <a:pPr lvl="2"/>
            <a:r>
              <a:rPr lang="vi-VN" dirty="0" smtClean="0"/>
              <a:t>Koristeći sinhronizaciju</a:t>
            </a:r>
            <a:r>
              <a:rPr lang="vi-VN" smtClean="0"/>
              <a:t>, atomske </a:t>
            </a:r>
            <a:r>
              <a:rPr lang="vi-VN" dirty="0" smtClean="0"/>
              <a:t>operacije i </a:t>
            </a:r>
            <a:r>
              <a:rPr lang="vi-VN" smtClean="0"/>
              <a:t>deljenu memoriju</a:t>
            </a:r>
            <a:endParaRPr lang="sr-Latn-RS" dirty="0" smtClean="0"/>
          </a:p>
          <a:p>
            <a:pPr lvl="1"/>
            <a:r>
              <a:rPr lang="vi-VN" dirty="0" smtClean="0"/>
              <a:t>Niti iz različitih blokova </a:t>
            </a:r>
            <a:r>
              <a:rPr lang="vi-VN" smtClean="0"/>
              <a:t>ne mogu </a:t>
            </a:r>
            <a:r>
              <a:rPr lang="vi-VN" dirty="0" smtClean="0"/>
              <a:t>da sarađuju </a:t>
            </a:r>
            <a:endParaRPr lang="sr-Latn-RS" dirty="0" smtClean="0"/>
          </a:p>
          <a:p>
            <a:pPr lvl="1"/>
            <a:r>
              <a:rPr lang="sr-Latn-RS" dirty="0" smtClean="0"/>
              <a:t>Na ovaj način </a:t>
            </a:r>
            <a:r>
              <a:rPr lang="sr-Latn-RS" smtClean="0"/>
              <a:t>se omogućava </a:t>
            </a:r>
            <a:r>
              <a:rPr lang="sr-Latn-RS" dirty="0" smtClean="0"/>
              <a:t>transparentno skaliranje na bilo koji broj procesora</a:t>
            </a:r>
            <a:r>
              <a:rPr lang="vi-VN" dirty="0" smtClean="0"/>
              <a:t/>
            </a:r>
            <a:br>
              <a:rPr lang="vi-VN" dirty="0" smtClean="0"/>
            </a:br>
            <a:r>
              <a:rPr lang="vi-VN" dirty="0" smtClean="0"/>
              <a:t> </a:t>
            </a:r>
            <a:br>
              <a:rPr lang="vi-VN" dirty="0" smtClean="0"/>
            </a:b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38200" y="4152900"/>
            <a:ext cx="7429500" cy="2324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Skalabilnost </a:t>
            </a:r>
            <a:endParaRPr lang="en-US" dirty="0"/>
          </a:p>
        </p:txBody>
      </p:sp>
      <p:sp>
        <p:nvSpPr>
          <p:cNvPr id="3" name="Content Placeholder 2"/>
          <p:cNvSpPr>
            <a:spLocks noGrp="1"/>
          </p:cNvSpPr>
          <p:nvPr>
            <p:ph idx="1"/>
          </p:nvPr>
        </p:nvSpPr>
        <p:spPr>
          <a:xfrm>
            <a:off x="533400" y="1600200"/>
            <a:ext cx="8229600" cy="4876800"/>
          </a:xfrm>
        </p:spPr>
        <p:txBody>
          <a:bodyPr/>
          <a:lstStyle/>
          <a:p>
            <a:r>
              <a:rPr lang="vi-VN" dirty="0" smtClean="0"/>
              <a:t>Blokovi mogu izvršiti u bilo kojem redu u odnosu na druge blokove.</a:t>
            </a:r>
            <a:br>
              <a:rPr lang="vi-VN" dirty="0" smtClean="0"/>
            </a:br>
            <a:r>
              <a:rPr lang="vi-VN" dirty="0" smtClean="0"/>
              <a:t>Novi uređaj može izvršiti više </a:t>
            </a:r>
            <a:r>
              <a:rPr lang="sr-Latn-RS" dirty="0" smtClean="0"/>
              <a:t>blokova </a:t>
            </a:r>
            <a:r>
              <a:rPr lang="vi-VN" dirty="0" smtClean="0"/>
              <a:t>paralelno </a:t>
            </a:r>
            <a:r>
              <a:rPr lang="sr-Latn-RS" dirty="0" smtClean="0"/>
              <a:t>obezbeđujući </a:t>
            </a:r>
            <a:r>
              <a:rPr lang="vi-VN" dirty="0" smtClean="0"/>
              <a:t>bolje performanse.</a:t>
            </a:r>
            <a:endParaRPr lang="en-US" dirty="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grpSp>
        <p:nvGrpSpPr>
          <p:cNvPr id="5" name="Group 57"/>
          <p:cNvGrpSpPr/>
          <p:nvPr/>
        </p:nvGrpSpPr>
        <p:grpSpPr>
          <a:xfrm>
            <a:off x="304800" y="3428999"/>
            <a:ext cx="8686800" cy="2819401"/>
            <a:chOff x="381000" y="3352800"/>
            <a:chExt cx="8686800" cy="2819401"/>
          </a:xfrm>
        </p:grpSpPr>
        <p:grpSp>
          <p:nvGrpSpPr>
            <p:cNvPr id="8" name="Group 53"/>
            <p:cNvGrpSpPr/>
            <p:nvPr/>
          </p:nvGrpSpPr>
          <p:grpSpPr>
            <a:xfrm>
              <a:off x="2362200" y="3352800"/>
              <a:ext cx="2667000" cy="1524000"/>
              <a:chOff x="2362200" y="3352800"/>
              <a:chExt cx="2667000" cy="1524000"/>
            </a:xfrm>
          </p:grpSpPr>
          <p:grpSp>
            <p:nvGrpSpPr>
              <p:cNvPr id="10" name="Group 24"/>
              <p:cNvGrpSpPr/>
              <p:nvPr/>
            </p:nvGrpSpPr>
            <p:grpSpPr>
              <a:xfrm>
                <a:off x="2743200" y="3352800"/>
                <a:ext cx="1905000" cy="1524000"/>
                <a:chOff x="2971800" y="3352800"/>
                <a:chExt cx="1905000" cy="1524000"/>
              </a:xfrm>
            </p:grpSpPr>
            <p:sp>
              <p:nvSpPr>
                <p:cNvPr id="20" name="Rectangle 19"/>
                <p:cNvSpPr/>
                <p:nvPr/>
              </p:nvSpPr>
              <p:spPr>
                <a:xfrm>
                  <a:off x="2971800" y="3352800"/>
                  <a:ext cx="1905000" cy="1524000"/>
                </a:xfrm>
                <a:prstGeom prst="rect">
                  <a:avLst/>
                </a:prstGeom>
                <a:gradFill flip="none" rotWithShape="1">
                  <a:gsLst>
                    <a:gs pos="0">
                      <a:srgbClr val="009900">
                        <a:tint val="66000"/>
                        <a:satMod val="160000"/>
                      </a:srgbClr>
                    </a:gs>
                    <a:gs pos="50000">
                      <a:srgbClr val="009900">
                        <a:tint val="44500"/>
                        <a:satMod val="160000"/>
                      </a:srgbClr>
                    </a:gs>
                    <a:gs pos="100000">
                      <a:srgbClr val="009900">
                        <a:tint val="23500"/>
                        <a:satMod val="160000"/>
                      </a:srgbClr>
                    </a:gs>
                  </a:gsLst>
                  <a:path path="circle">
                    <a:fillToRect l="50000" t="50000" r="50000" b="50000"/>
                  </a:path>
                  <a:tileRect/>
                </a:gradFill>
              </p:spPr>
              <p:style>
                <a:lnRef idx="1">
                  <a:schemeClr val="accent5"/>
                </a:lnRef>
                <a:fillRef idx="2">
                  <a:schemeClr val="accent5"/>
                </a:fillRef>
                <a:effectRef idx="1">
                  <a:schemeClr val="accent5"/>
                </a:effectRef>
                <a:fontRef idx="minor">
                  <a:schemeClr val="dk1"/>
                </a:fontRef>
              </p:style>
              <p:txBody>
                <a:bodyPr rtlCol="0" anchor="t"/>
                <a:lstStyle/>
                <a:p>
                  <a:r>
                    <a:rPr lang="sr-Latn-RS" dirty="0" smtClean="0">
                      <a:solidFill>
                        <a:schemeClr val="accent5">
                          <a:lumMod val="50000"/>
                        </a:schemeClr>
                      </a:solidFill>
                    </a:rPr>
                    <a:t>Kernel Grid</a:t>
                  </a:r>
                  <a:endParaRPr lang="en-US" dirty="0">
                    <a:solidFill>
                      <a:schemeClr val="accent5">
                        <a:lumMod val="50000"/>
                      </a:schemeClr>
                    </a:solidFill>
                  </a:endParaRPr>
                </a:p>
              </p:txBody>
            </p:sp>
            <p:sp>
              <p:nvSpPr>
                <p:cNvPr id="21" name="Rectangle 20"/>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89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1</a:t>
                  </a:r>
                  <a:endParaRPr lang="en-US" dirty="0">
                    <a:solidFill>
                      <a:schemeClr val="accent5">
                        <a:lumMod val="75000"/>
                      </a:schemeClr>
                    </a:solidFill>
                  </a:endParaRPr>
                </a:p>
              </p:txBody>
            </p:sp>
            <p:sp>
              <p:nvSpPr>
                <p:cNvPr id="22" name="Rectangle 21"/>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2</a:t>
                  </a:r>
                  <a:endParaRPr lang="en-US" dirty="0">
                    <a:solidFill>
                      <a:schemeClr val="accent5">
                        <a:lumMod val="75000"/>
                      </a:schemeClr>
                    </a:solidFill>
                  </a:endParaRPr>
                </a:p>
              </p:txBody>
            </p:sp>
            <p:sp>
              <p:nvSpPr>
                <p:cNvPr id="23" name="Rectangle 22"/>
                <p:cNvSpPr/>
                <p:nvPr/>
              </p:nvSpPr>
              <p:spPr>
                <a:xfrm>
                  <a:off x="30480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3</a:t>
                  </a:r>
                  <a:endParaRPr lang="en-US" dirty="0">
                    <a:solidFill>
                      <a:schemeClr val="accent5">
                        <a:lumMod val="75000"/>
                      </a:schemeClr>
                    </a:solidFill>
                  </a:endParaRPr>
                </a:p>
              </p:txBody>
            </p:sp>
            <p:sp>
              <p:nvSpPr>
                <p:cNvPr id="24" name="Rectangle 23"/>
                <p:cNvSpPr/>
                <p:nvPr/>
              </p:nvSpPr>
              <p:spPr>
                <a:xfrm>
                  <a:off x="39624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4</a:t>
                  </a:r>
                  <a:endParaRPr lang="en-US" dirty="0">
                    <a:solidFill>
                      <a:schemeClr val="accent5">
                        <a:lumMod val="75000"/>
                      </a:schemeClr>
                    </a:solidFill>
                  </a:endParaRPr>
                </a:p>
              </p:txBody>
            </p:sp>
          </p:grpSp>
          <p:sp>
            <p:nvSpPr>
              <p:cNvPr id="32" name="Right Arrow 31"/>
              <p:cNvSpPr/>
              <p:nvPr/>
            </p:nvSpPr>
            <p:spPr>
              <a:xfrm rot="10800000">
                <a:off x="2362200" y="4419599"/>
                <a:ext cx="304800" cy="76201"/>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ight Arrow 33"/>
              <p:cNvSpPr/>
              <p:nvPr/>
            </p:nvSpPr>
            <p:spPr>
              <a:xfrm>
                <a:off x="4724400" y="4419600"/>
                <a:ext cx="304800" cy="76201"/>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11" name="Group 55"/>
            <p:cNvGrpSpPr/>
            <p:nvPr/>
          </p:nvGrpSpPr>
          <p:grpSpPr>
            <a:xfrm>
              <a:off x="381000" y="4038600"/>
              <a:ext cx="2666999" cy="2133601"/>
              <a:chOff x="381000" y="4038600"/>
              <a:chExt cx="2666999" cy="2133601"/>
            </a:xfrm>
          </p:grpSpPr>
          <p:grpSp>
            <p:nvGrpSpPr>
              <p:cNvPr id="13" name="Group 25"/>
              <p:cNvGrpSpPr/>
              <p:nvPr/>
            </p:nvGrpSpPr>
            <p:grpSpPr>
              <a:xfrm>
                <a:off x="381000" y="4038600"/>
                <a:ext cx="1905000" cy="838200"/>
                <a:chOff x="533400" y="3886200"/>
                <a:chExt cx="1905000" cy="838200"/>
              </a:xfrm>
            </p:grpSpPr>
            <p:sp>
              <p:nvSpPr>
                <p:cNvPr id="6" name="Rectangle 5"/>
                <p:cNvSpPr/>
                <p:nvPr/>
              </p:nvSpPr>
              <p:spPr>
                <a:xfrm>
                  <a:off x="533400" y="3886200"/>
                  <a:ext cx="19050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sr-Latn-RS" dirty="0" smtClean="0"/>
                    <a:t>Stariji uređaj</a:t>
                  </a:r>
                </a:p>
                <a:p>
                  <a:pPr algn="ctr"/>
                  <a:endParaRPr lang="sr-Latn-RS" dirty="0" smtClean="0"/>
                </a:p>
                <a:p>
                  <a:endParaRPr lang="en-US" dirty="0"/>
                </a:p>
              </p:txBody>
            </p:sp>
            <p:sp>
              <p:nvSpPr>
                <p:cNvPr id="7" name="Rectangle 6"/>
                <p:cNvSpPr/>
                <p:nvPr/>
              </p:nvSpPr>
              <p:spPr>
                <a:xfrm>
                  <a:off x="609600" y="42672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1</a:t>
                  </a:r>
                  <a:endParaRPr lang="en-US" dirty="0">
                    <a:solidFill>
                      <a:schemeClr val="accent5">
                        <a:lumMod val="75000"/>
                      </a:schemeClr>
                    </a:solidFill>
                  </a:endParaRPr>
                </a:p>
              </p:txBody>
            </p:sp>
            <p:sp>
              <p:nvSpPr>
                <p:cNvPr id="9" name="Rectangle 8"/>
                <p:cNvSpPr/>
                <p:nvPr/>
              </p:nvSpPr>
              <p:spPr>
                <a:xfrm>
                  <a:off x="1524000" y="42672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2</a:t>
                  </a:r>
                  <a:endParaRPr lang="en-US" dirty="0">
                    <a:solidFill>
                      <a:schemeClr val="accent5">
                        <a:lumMod val="75000"/>
                      </a:schemeClr>
                    </a:solidFill>
                  </a:endParaRPr>
                </a:p>
              </p:txBody>
            </p:sp>
          </p:grpSp>
          <p:grpSp>
            <p:nvGrpSpPr>
              <p:cNvPr id="14" name="Group 54"/>
              <p:cNvGrpSpPr/>
              <p:nvPr/>
            </p:nvGrpSpPr>
            <p:grpSpPr>
              <a:xfrm>
                <a:off x="381000" y="5029200"/>
                <a:ext cx="2666999" cy="1143001"/>
                <a:chOff x="381000" y="5029200"/>
                <a:chExt cx="2666999" cy="1143001"/>
              </a:xfrm>
            </p:grpSpPr>
            <p:grpSp>
              <p:nvGrpSpPr>
                <p:cNvPr id="19" name="Group 34"/>
                <p:cNvGrpSpPr/>
                <p:nvPr/>
              </p:nvGrpSpPr>
              <p:grpSpPr>
                <a:xfrm>
                  <a:off x="381000" y="5029200"/>
                  <a:ext cx="1905000" cy="1143000"/>
                  <a:chOff x="2971800" y="3733800"/>
                  <a:chExt cx="1905000" cy="1143000"/>
                </a:xfrm>
              </p:grpSpPr>
              <p:sp>
                <p:nvSpPr>
                  <p:cNvPr id="36" name="Rectangle 35"/>
                  <p:cNvSpPr/>
                  <p:nvPr/>
                </p:nvSpPr>
                <p:spPr>
                  <a:xfrm>
                    <a:off x="2971800" y="3733800"/>
                    <a:ext cx="1905000" cy="11430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endParaRPr lang="en-US" dirty="0">
                      <a:solidFill>
                        <a:schemeClr val="accent5">
                          <a:lumMod val="50000"/>
                        </a:schemeClr>
                      </a:solidFill>
                    </a:endParaRPr>
                  </a:p>
                </p:txBody>
              </p:sp>
              <p:sp>
                <p:nvSpPr>
                  <p:cNvPr id="37" name="Rectangle 36"/>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1</a:t>
                    </a:r>
                    <a:endParaRPr lang="en-US" dirty="0">
                      <a:solidFill>
                        <a:schemeClr val="accent5">
                          <a:lumMod val="75000"/>
                        </a:schemeClr>
                      </a:solidFill>
                    </a:endParaRPr>
                  </a:p>
                </p:txBody>
              </p:sp>
              <p:sp>
                <p:nvSpPr>
                  <p:cNvPr id="38" name="Rectangle 37"/>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2</a:t>
                    </a:r>
                    <a:endParaRPr lang="en-US" dirty="0">
                      <a:solidFill>
                        <a:schemeClr val="accent5">
                          <a:lumMod val="75000"/>
                        </a:schemeClr>
                      </a:solidFill>
                    </a:endParaRPr>
                  </a:p>
                </p:txBody>
              </p:sp>
              <p:sp>
                <p:nvSpPr>
                  <p:cNvPr id="39" name="Rectangle 38"/>
                  <p:cNvSpPr/>
                  <p:nvPr/>
                </p:nvSpPr>
                <p:spPr>
                  <a:xfrm>
                    <a:off x="30480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3</a:t>
                    </a:r>
                    <a:endParaRPr lang="en-US" dirty="0">
                      <a:solidFill>
                        <a:schemeClr val="accent5">
                          <a:lumMod val="75000"/>
                        </a:schemeClr>
                      </a:solidFill>
                    </a:endParaRPr>
                  </a:p>
                </p:txBody>
              </p:sp>
              <p:sp>
                <p:nvSpPr>
                  <p:cNvPr id="40" name="Rectangle 39"/>
                  <p:cNvSpPr/>
                  <p:nvPr/>
                </p:nvSpPr>
                <p:spPr>
                  <a:xfrm>
                    <a:off x="3962400" y="43434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4</a:t>
                    </a:r>
                    <a:endParaRPr lang="en-US" dirty="0">
                      <a:solidFill>
                        <a:schemeClr val="accent5">
                          <a:lumMod val="75000"/>
                        </a:schemeClr>
                      </a:solidFill>
                    </a:endParaRPr>
                  </a:p>
                </p:txBody>
              </p:sp>
            </p:grpSp>
            <p:grpSp>
              <p:nvGrpSpPr>
                <p:cNvPr id="25" name="Group 42"/>
                <p:cNvGrpSpPr/>
                <p:nvPr/>
              </p:nvGrpSpPr>
              <p:grpSpPr>
                <a:xfrm>
                  <a:off x="2362199" y="5029200"/>
                  <a:ext cx="685800" cy="1143001"/>
                  <a:chOff x="2362199" y="5029200"/>
                  <a:chExt cx="685800" cy="1143001"/>
                </a:xfrm>
              </p:grpSpPr>
              <p:sp>
                <p:nvSpPr>
                  <p:cNvPr id="41" name="Right Arrow 40"/>
                  <p:cNvSpPr/>
                  <p:nvPr/>
                </p:nvSpPr>
                <p:spPr>
                  <a:xfrm rot="5400000">
                    <a:off x="1828799" y="5562601"/>
                    <a:ext cx="1143001" cy="76200"/>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2" name="TextBox 41"/>
                  <p:cNvSpPr txBox="1"/>
                  <p:nvPr/>
                </p:nvSpPr>
                <p:spPr>
                  <a:xfrm flipH="1">
                    <a:off x="2362199" y="5410200"/>
                    <a:ext cx="685800" cy="261610"/>
                  </a:xfrm>
                  <a:prstGeom prst="rect">
                    <a:avLst/>
                  </a:prstGeom>
                  <a:noFill/>
                </p:spPr>
                <p:txBody>
                  <a:bodyPr wrap="square" rtlCol="0">
                    <a:spAutoFit/>
                  </a:bodyPr>
                  <a:lstStyle/>
                  <a:p>
                    <a:r>
                      <a:rPr lang="en-US" sz="1100" dirty="0" err="1" smtClean="0"/>
                      <a:t>vreme</a:t>
                    </a:r>
                    <a:endParaRPr lang="en-US" sz="1100" dirty="0"/>
                  </a:p>
                </p:txBody>
              </p:sp>
            </p:grpSp>
          </p:grpSp>
        </p:grpSp>
        <p:grpSp>
          <p:nvGrpSpPr>
            <p:cNvPr id="26" name="Group 56"/>
            <p:cNvGrpSpPr/>
            <p:nvPr/>
          </p:nvGrpSpPr>
          <p:grpSpPr>
            <a:xfrm>
              <a:off x="4572000" y="4038600"/>
              <a:ext cx="4495800" cy="1600202"/>
              <a:chOff x="4572000" y="4038600"/>
              <a:chExt cx="4495800" cy="1600202"/>
            </a:xfrm>
          </p:grpSpPr>
          <p:grpSp>
            <p:nvGrpSpPr>
              <p:cNvPr id="27" name="Group 27"/>
              <p:cNvGrpSpPr/>
              <p:nvPr/>
            </p:nvGrpSpPr>
            <p:grpSpPr>
              <a:xfrm>
                <a:off x="5105400" y="4038600"/>
                <a:ext cx="3962400" cy="838200"/>
                <a:chOff x="5105400" y="3810000"/>
                <a:chExt cx="3962400" cy="838200"/>
              </a:xfrm>
            </p:grpSpPr>
            <p:sp>
              <p:nvSpPr>
                <p:cNvPr id="12" name="Rectangle 11"/>
                <p:cNvSpPr/>
                <p:nvPr/>
              </p:nvSpPr>
              <p:spPr>
                <a:xfrm>
                  <a:off x="5105400" y="3810000"/>
                  <a:ext cx="39624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sr-Latn-RS" dirty="0" smtClean="0"/>
                    <a:t>Noviji uređaj</a:t>
                  </a:r>
                </a:p>
                <a:p>
                  <a:pPr algn="ctr"/>
                  <a:endParaRPr lang="sr-Latn-RS" dirty="0" smtClean="0"/>
                </a:p>
                <a:p>
                  <a:endParaRPr lang="en-US" dirty="0"/>
                </a:p>
              </p:txBody>
            </p:sp>
            <p:grpSp>
              <p:nvGrpSpPr>
                <p:cNvPr id="28" name="Group 26"/>
                <p:cNvGrpSpPr/>
                <p:nvPr/>
              </p:nvGrpSpPr>
              <p:grpSpPr>
                <a:xfrm>
                  <a:off x="5181600" y="4191000"/>
                  <a:ext cx="3810000" cy="381000"/>
                  <a:chOff x="5181600" y="4191000"/>
                  <a:chExt cx="3810000" cy="381000"/>
                </a:xfrm>
              </p:grpSpPr>
              <p:sp>
                <p:nvSpPr>
                  <p:cNvPr id="15" name="Rectangle 14"/>
                  <p:cNvSpPr/>
                  <p:nvPr/>
                </p:nvSpPr>
                <p:spPr>
                  <a:xfrm>
                    <a:off x="51816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1</a:t>
                    </a:r>
                    <a:endParaRPr lang="en-US" dirty="0">
                      <a:solidFill>
                        <a:schemeClr val="accent5">
                          <a:lumMod val="75000"/>
                        </a:schemeClr>
                      </a:solidFill>
                    </a:endParaRPr>
                  </a:p>
                </p:txBody>
              </p:sp>
              <p:sp>
                <p:nvSpPr>
                  <p:cNvPr id="16" name="Rectangle 15"/>
                  <p:cNvSpPr/>
                  <p:nvPr/>
                </p:nvSpPr>
                <p:spPr>
                  <a:xfrm>
                    <a:off x="61722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2</a:t>
                    </a:r>
                    <a:endParaRPr lang="en-US" dirty="0">
                      <a:solidFill>
                        <a:schemeClr val="accent5">
                          <a:lumMod val="75000"/>
                        </a:schemeClr>
                      </a:solidFill>
                    </a:endParaRPr>
                  </a:p>
                </p:txBody>
              </p:sp>
              <p:sp>
                <p:nvSpPr>
                  <p:cNvPr id="17" name="Rectangle 16"/>
                  <p:cNvSpPr/>
                  <p:nvPr/>
                </p:nvSpPr>
                <p:spPr>
                  <a:xfrm>
                    <a:off x="71628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3</a:t>
                    </a:r>
                    <a:endParaRPr lang="en-US" dirty="0">
                      <a:solidFill>
                        <a:schemeClr val="accent5">
                          <a:lumMod val="75000"/>
                        </a:schemeClr>
                      </a:solidFill>
                    </a:endParaRPr>
                  </a:p>
                </p:txBody>
              </p:sp>
              <p:sp>
                <p:nvSpPr>
                  <p:cNvPr id="18" name="Rectangle 17"/>
                  <p:cNvSpPr/>
                  <p:nvPr/>
                </p:nvSpPr>
                <p:spPr>
                  <a:xfrm>
                    <a:off x="8153400" y="4191000"/>
                    <a:ext cx="8382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r-Latn-RS" dirty="0" smtClean="0">
                        <a:solidFill>
                          <a:schemeClr val="accent5">
                            <a:lumMod val="75000"/>
                          </a:schemeClr>
                        </a:solidFill>
                      </a:rPr>
                      <a:t>SM 4</a:t>
                    </a:r>
                    <a:endParaRPr lang="en-US" dirty="0">
                      <a:solidFill>
                        <a:schemeClr val="accent5">
                          <a:lumMod val="75000"/>
                        </a:schemeClr>
                      </a:solidFill>
                    </a:endParaRPr>
                  </a:p>
                </p:txBody>
              </p:sp>
            </p:grpSp>
          </p:grpSp>
          <p:grpSp>
            <p:nvGrpSpPr>
              <p:cNvPr id="29" name="Group 52"/>
              <p:cNvGrpSpPr/>
              <p:nvPr/>
            </p:nvGrpSpPr>
            <p:grpSpPr>
              <a:xfrm>
                <a:off x="4572000" y="5029200"/>
                <a:ext cx="4419600" cy="609602"/>
                <a:chOff x="4572000" y="5029200"/>
                <a:chExt cx="4419600" cy="609602"/>
              </a:xfrm>
            </p:grpSpPr>
            <p:grpSp>
              <p:nvGrpSpPr>
                <p:cNvPr id="30" name="Group 43"/>
                <p:cNvGrpSpPr/>
                <p:nvPr/>
              </p:nvGrpSpPr>
              <p:grpSpPr>
                <a:xfrm>
                  <a:off x="4572000" y="5029201"/>
                  <a:ext cx="685800" cy="609601"/>
                  <a:chOff x="1859281" y="5029201"/>
                  <a:chExt cx="685800" cy="609601"/>
                </a:xfrm>
              </p:grpSpPr>
              <p:sp>
                <p:nvSpPr>
                  <p:cNvPr id="45" name="Right Arrow 44"/>
                  <p:cNvSpPr/>
                  <p:nvPr/>
                </p:nvSpPr>
                <p:spPr>
                  <a:xfrm rot="5400000">
                    <a:off x="2095499" y="5295902"/>
                    <a:ext cx="609601" cy="76200"/>
                  </a:xfrm>
                  <a:prstGeom prst="rightArrow">
                    <a:avLst>
                      <a:gd name="adj1" fmla="val 50000"/>
                      <a:gd name="adj2" fmla="val 96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46" name="TextBox 45"/>
                  <p:cNvSpPr txBox="1"/>
                  <p:nvPr/>
                </p:nvSpPr>
                <p:spPr>
                  <a:xfrm flipH="1">
                    <a:off x="1859281" y="5224790"/>
                    <a:ext cx="685800" cy="261610"/>
                  </a:xfrm>
                  <a:prstGeom prst="rect">
                    <a:avLst/>
                  </a:prstGeom>
                  <a:noFill/>
                </p:spPr>
                <p:txBody>
                  <a:bodyPr wrap="square" rtlCol="0">
                    <a:spAutoFit/>
                  </a:bodyPr>
                  <a:lstStyle/>
                  <a:p>
                    <a:r>
                      <a:rPr lang="en-US" sz="1100" dirty="0" err="1" smtClean="0"/>
                      <a:t>vreme</a:t>
                    </a:r>
                    <a:endParaRPr lang="en-US" sz="1100" dirty="0"/>
                  </a:p>
                </p:txBody>
              </p:sp>
            </p:grpSp>
            <p:grpSp>
              <p:nvGrpSpPr>
                <p:cNvPr id="31" name="Group 46"/>
                <p:cNvGrpSpPr/>
                <p:nvPr/>
              </p:nvGrpSpPr>
              <p:grpSpPr>
                <a:xfrm>
                  <a:off x="5257800" y="5029200"/>
                  <a:ext cx="3733800" cy="609600"/>
                  <a:chOff x="2971800" y="3733800"/>
                  <a:chExt cx="3733800" cy="609600"/>
                </a:xfrm>
              </p:grpSpPr>
              <p:sp>
                <p:nvSpPr>
                  <p:cNvPr id="48" name="Rectangle 47"/>
                  <p:cNvSpPr/>
                  <p:nvPr/>
                </p:nvSpPr>
                <p:spPr>
                  <a:xfrm>
                    <a:off x="2971800" y="3733800"/>
                    <a:ext cx="3733800" cy="609600"/>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endParaRPr lang="en-US" dirty="0">
                      <a:solidFill>
                        <a:schemeClr val="accent5">
                          <a:lumMod val="50000"/>
                        </a:schemeClr>
                      </a:solidFill>
                    </a:endParaRPr>
                  </a:p>
                </p:txBody>
              </p:sp>
              <p:sp>
                <p:nvSpPr>
                  <p:cNvPr id="49" name="Rectangle 48"/>
                  <p:cNvSpPr/>
                  <p:nvPr/>
                </p:nvSpPr>
                <p:spPr>
                  <a:xfrm>
                    <a:off x="30480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1</a:t>
                    </a:r>
                    <a:endParaRPr lang="en-US" dirty="0">
                      <a:solidFill>
                        <a:schemeClr val="accent5">
                          <a:lumMod val="75000"/>
                        </a:schemeClr>
                      </a:solidFill>
                    </a:endParaRPr>
                  </a:p>
                </p:txBody>
              </p:sp>
              <p:sp>
                <p:nvSpPr>
                  <p:cNvPr id="50" name="Rectangle 49"/>
                  <p:cNvSpPr/>
                  <p:nvPr/>
                </p:nvSpPr>
                <p:spPr>
                  <a:xfrm>
                    <a:off x="39624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2</a:t>
                    </a:r>
                    <a:endParaRPr lang="en-US" dirty="0">
                      <a:solidFill>
                        <a:schemeClr val="accent5">
                          <a:lumMod val="75000"/>
                        </a:schemeClr>
                      </a:solidFill>
                    </a:endParaRPr>
                  </a:p>
                </p:txBody>
              </p:sp>
              <p:sp>
                <p:nvSpPr>
                  <p:cNvPr id="51" name="Rectangle 50"/>
                  <p:cNvSpPr/>
                  <p:nvPr/>
                </p:nvSpPr>
                <p:spPr>
                  <a:xfrm>
                    <a:off x="57912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4</a:t>
                    </a:r>
                    <a:endParaRPr lang="en-US" dirty="0">
                      <a:solidFill>
                        <a:schemeClr val="accent5">
                          <a:lumMod val="75000"/>
                        </a:schemeClr>
                      </a:solidFill>
                    </a:endParaRPr>
                  </a:p>
                </p:txBody>
              </p:sp>
              <p:sp>
                <p:nvSpPr>
                  <p:cNvPr id="52" name="Rectangle 51"/>
                  <p:cNvSpPr/>
                  <p:nvPr/>
                </p:nvSpPr>
                <p:spPr>
                  <a:xfrm>
                    <a:off x="4876800" y="3810000"/>
                    <a:ext cx="838200" cy="4572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81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sr-Latn-RS" dirty="0" smtClean="0">
                        <a:solidFill>
                          <a:schemeClr val="accent5">
                            <a:lumMod val="75000"/>
                          </a:schemeClr>
                        </a:solidFill>
                      </a:rPr>
                      <a:t>Blok 3</a:t>
                    </a:r>
                    <a:endParaRPr lang="en-US" dirty="0">
                      <a:solidFill>
                        <a:schemeClr val="accent5">
                          <a:lumMod val="75000"/>
                        </a:schemeClr>
                      </a:solidFill>
                    </a:endParaRPr>
                  </a:p>
                </p:txBody>
              </p:sp>
            </p:grpSp>
          </p:gr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Izvršni model </a:t>
            </a:r>
            <a:r>
              <a:rPr lang="sr-Latn-RS" dirty="0" smtClean="0"/>
              <a:t>(3)</a:t>
            </a:r>
            <a:endParaRPr lang="sr-Latn-RS" dirty="0"/>
          </a:p>
        </p:txBody>
      </p:sp>
      <p:sp>
        <p:nvSpPr>
          <p:cNvPr id="3" name="Content Placeholder 2"/>
          <p:cNvSpPr>
            <a:spLocks noGrp="1"/>
          </p:cNvSpPr>
          <p:nvPr>
            <p:ph idx="1"/>
          </p:nvPr>
        </p:nvSpPr>
        <p:spPr/>
        <p:txBody>
          <a:bodyPr/>
          <a:lstStyle/>
          <a:p>
            <a:r>
              <a:rPr lang="en-US" dirty="0" err="1" smtClean="0"/>
              <a:t>Jezgro</a:t>
            </a:r>
            <a:r>
              <a:rPr lang="en-US" dirty="0" smtClean="0"/>
              <a:t> se </a:t>
            </a:r>
            <a:r>
              <a:rPr lang="en-US" dirty="0" err="1" smtClean="0"/>
              <a:t>konfiguriše</a:t>
            </a:r>
            <a:r>
              <a:rPr lang="en-US" dirty="0" smtClean="0"/>
              <a:t/>
            </a:r>
            <a:br>
              <a:rPr lang="en-US" dirty="0" smtClean="0"/>
            </a:br>
            <a:r>
              <a:rPr lang="en-US" dirty="0" err="1" smtClean="0"/>
              <a:t>prilikom</a:t>
            </a:r>
            <a:r>
              <a:rPr lang="en-US" dirty="0" smtClean="0"/>
              <a:t> </a:t>
            </a:r>
            <a:r>
              <a:rPr lang="en-US" dirty="0" err="1" smtClean="0"/>
              <a:t>svakog</a:t>
            </a:r>
            <a:r>
              <a:rPr lang="en-US" dirty="0" smtClean="0"/>
              <a:t> </a:t>
            </a:r>
            <a:r>
              <a:rPr lang="en-US" dirty="0" err="1" smtClean="0"/>
              <a:t>poziva</a:t>
            </a:r>
            <a:endParaRPr lang="sr-Latn-RS" dirty="0" smtClean="0"/>
          </a:p>
          <a:p>
            <a:pPr lvl="1"/>
            <a:r>
              <a:rPr lang="en-US" dirty="0" err="1" smtClean="0"/>
              <a:t>Zadaju</a:t>
            </a:r>
            <a:r>
              <a:rPr lang="en-US" dirty="0" smtClean="0"/>
              <a:t> se </a:t>
            </a:r>
            <a:r>
              <a:rPr lang="en-US" dirty="0" err="1" smtClean="0"/>
              <a:t>dimenzije</a:t>
            </a:r>
            <a:r>
              <a:rPr lang="en-US" dirty="0" smtClean="0"/>
              <a:t/>
            </a:r>
            <a:br>
              <a:rPr lang="en-US" dirty="0" smtClean="0"/>
            </a:br>
            <a:r>
              <a:rPr lang="en-US" dirty="0" err="1" smtClean="0"/>
              <a:t>bloka</a:t>
            </a:r>
            <a:r>
              <a:rPr lang="en-US" dirty="0" smtClean="0"/>
              <a:t> </a:t>
            </a:r>
            <a:r>
              <a:rPr lang="en-US" dirty="0" err="1" smtClean="0"/>
              <a:t>i</a:t>
            </a:r>
            <a:r>
              <a:rPr lang="en-US" dirty="0" smtClean="0"/>
              <a:t> </a:t>
            </a:r>
            <a:r>
              <a:rPr lang="en-US" dirty="0" err="1" smtClean="0"/>
              <a:t>rešetke</a:t>
            </a:r>
            <a:endParaRPr lang="sr-Latn-RS" dirty="0" smtClean="0"/>
          </a:p>
          <a:p>
            <a:pPr lvl="1"/>
            <a:r>
              <a:rPr lang="en-US" dirty="0" smtClean="0"/>
              <a:t>Blok </a:t>
            </a:r>
            <a:r>
              <a:rPr lang="en-US" dirty="0" err="1" smtClean="0"/>
              <a:t>i</a:t>
            </a:r>
            <a:r>
              <a:rPr lang="en-US" dirty="0" smtClean="0"/>
              <a:t> </a:t>
            </a:r>
            <a:r>
              <a:rPr lang="en-US" dirty="0" err="1" smtClean="0"/>
              <a:t>rešetka</a:t>
            </a:r>
            <a:r>
              <a:rPr lang="en-US" dirty="0" smtClean="0"/>
              <a:t> </a:t>
            </a:r>
            <a:r>
              <a:rPr lang="en-US" dirty="0" err="1" smtClean="0"/>
              <a:t>mogu</a:t>
            </a:r>
            <a:r>
              <a:rPr lang="en-US" dirty="0" smtClean="0"/>
              <a:t> </a:t>
            </a:r>
            <a:r>
              <a:rPr lang="en-US" dirty="0" err="1" smtClean="0"/>
              <a:t>biti</a:t>
            </a:r>
            <a:r>
              <a:rPr lang="en-US" dirty="0" smtClean="0"/>
              <a:t/>
            </a:r>
            <a:br>
              <a:rPr lang="en-US" dirty="0" smtClean="0"/>
            </a:br>
            <a:r>
              <a:rPr lang="en-US" dirty="0" err="1" smtClean="0"/>
              <a:t>višedimenzionalni</a:t>
            </a:r>
            <a:endParaRPr lang="sr-Latn-RS" dirty="0" smtClean="0"/>
          </a:p>
          <a:p>
            <a:pPr lvl="2"/>
            <a:r>
              <a:rPr lang="en-US" dirty="0" smtClean="0"/>
              <a:t>1D, 2D </a:t>
            </a:r>
            <a:r>
              <a:rPr lang="en-US" dirty="0" err="1" smtClean="0"/>
              <a:t>ili</a:t>
            </a:r>
            <a:r>
              <a:rPr lang="en-US" dirty="0" smtClean="0"/>
              <a:t> 3D</a:t>
            </a:r>
            <a:endParaRPr lang="sr-Latn-RS" dirty="0" smtClean="0"/>
          </a:p>
          <a:p>
            <a:r>
              <a:rPr lang="en-US" dirty="0" err="1" smtClean="0"/>
              <a:t>Niti</a:t>
            </a:r>
            <a:r>
              <a:rPr lang="en-US" dirty="0" smtClean="0"/>
              <a:t> </a:t>
            </a:r>
            <a:r>
              <a:rPr lang="en-US" dirty="0" err="1" smtClean="0"/>
              <a:t>i</a:t>
            </a:r>
            <a:r>
              <a:rPr lang="en-US" dirty="0" smtClean="0"/>
              <a:t> </a:t>
            </a:r>
            <a:r>
              <a:rPr lang="en-US" dirty="0" err="1" smtClean="0"/>
              <a:t>blokovi</a:t>
            </a:r>
            <a:r>
              <a:rPr lang="en-US" dirty="0" smtClean="0"/>
              <a:t> </a:t>
            </a:r>
            <a:r>
              <a:rPr lang="en-US" dirty="0" err="1" smtClean="0"/>
              <a:t>imaju</a:t>
            </a:r>
            <a:r>
              <a:rPr lang="sr-Latn-RS" dirty="0" smtClean="0"/>
              <a:t> </a:t>
            </a:r>
            <a:r>
              <a:rPr lang="en-US" dirty="0" err="1" smtClean="0"/>
              <a:t>identifikatore</a:t>
            </a:r>
            <a:endParaRPr lang="sr-Latn-RS" dirty="0" smtClean="0"/>
          </a:p>
          <a:p>
            <a:pPr>
              <a:buNone/>
            </a:pPr>
            <a:r>
              <a:rPr lang="sr-Latn-RS" dirty="0" smtClean="0"/>
              <a:t>   	(</a:t>
            </a:r>
            <a:r>
              <a:rPr lang="en-US" dirty="0" err="1" smtClean="0"/>
              <a:t>indekse</a:t>
            </a:r>
            <a:r>
              <a:rPr lang="en-US" dirty="0" smtClean="0"/>
              <a:t>)</a:t>
            </a:r>
            <a:endParaRPr lang="sr-Latn-RS" dirty="0" smtClean="0"/>
          </a:p>
          <a:p>
            <a:pPr lvl="1"/>
            <a:r>
              <a:rPr lang="en-US" dirty="0" err="1" smtClean="0"/>
              <a:t>Tako</a:t>
            </a:r>
            <a:r>
              <a:rPr lang="en-US" dirty="0" smtClean="0"/>
              <a:t> </a:t>
            </a:r>
            <a:r>
              <a:rPr lang="en-US" dirty="0" err="1" smtClean="0"/>
              <a:t>da</a:t>
            </a:r>
            <a:r>
              <a:rPr lang="en-US" dirty="0" smtClean="0"/>
              <a:t> </a:t>
            </a:r>
            <a:r>
              <a:rPr lang="en-US" dirty="0" err="1" smtClean="0"/>
              <a:t>mogu</a:t>
            </a:r>
            <a:r>
              <a:rPr lang="en-US" dirty="0" smtClean="0"/>
              <a:t> </a:t>
            </a:r>
            <a:r>
              <a:rPr lang="en-US" dirty="0" err="1" smtClean="0"/>
              <a:t>da</a:t>
            </a:r>
            <a:r>
              <a:rPr lang="en-US" dirty="0" smtClean="0"/>
              <a:t> </a:t>
            </a:r>
            <a:r>
              <a:rPr lang="en-US" dirty="0" err="1" smtClean="0"/>
              <a:t>odluče</a:t>
            </a:r>
            <a:r>
              <a:rPr lang="en-US" dirty="0" smtClean="0"/>
              <a:t/>
            </a:r>
            <a:br>
              <a:rPr lang="en-US" dirty="0" smtClean="0"/>
            </a:br>
            <a:r>
              <a:rPr lang="en-US" dirty="0" err="1" smtClean="0"/>
              <a:t>nad</a:t>
            </a:r>
            <a:r>
              <a:rPr lang="en-US" dirty="0" smtClean="0"/>
              <a:t> </a:t>
            </a:r>
            <a:r>
              <a:rPr lang="en-US" dirty="0" err="1" smtClean="0"/>
              <a:t>kojim</a:t>
            </a:r>
            <a:r>
              <a:rPr lang="en-US" dirty="0" smtClean="0"/>
              <a:t> </a:t>
            </a:r>
            <a:r>
              <a:rPr lang="en-US" dirty="0" err="1" smtClean="0"/>
              <a:t>podacima</a:t>
            </a:r>
            <a:r>
              <a:rPr lang="en-US" dirty="0" smtClean="0"/>
              <a:t> </a:t>
            </a:r>
            <a:r>
              <a:rPr lang="en-US" dirty="0" err="1" smtClean="0"/>
              <a:t>da</a:t>
            </a:r>
            <a:r>
              <a:rPr lang="en-US" dirty="0" smtClean="0"/>
              <a:t> </a:t>
            </a:r>
            <a:r>
              <a:rPr lang="en-US" dirty="0" err="1" smtClean="0"/>
              <a:t>rade</a:t>
            </a:r>
            <a:r>
              <a:rPr lang="en-US" dirty="0" smtClean="0"/>
              <a:t> </a:t>
            </a:r>
            <a:br>
              <a:rPr lang="en-US" dirty="0" smtClean="0"/>
            </a:br>
            <a:endParaRPr lang="sr-Latn-RS" dirty="0" smtClean="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181600" y="1219200"/>
            <a:ext cx="3400425" cy="502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319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Izvršni model </a:t>
            </a:r>
            <a:r>
              <a:rPr lang="sr-Latn-RS" dirty="0" smtClean="0"/>
              <a:t>(4)</a:t>
            </a:r>
            <a:endParaRPr lang="sr-Latn-RS" dirty="0"/>
          </a:p>
        </p:txBody>
      </p:sp>
      <p:sp>
        <p:nvSpPr>
          <p:cNvPr id="3" name="Content Placeholder 2"/>
          <p:cNvSpPr>
            <a:spLocks noGrp="1"/>
          </p:cNvSpPr>
          <p:nvPr>
            <p:ph idx="1"/>
          </p:nvPr>
        </p:nvSpPr>
        <p:spPr/>
        <p:txBody>
          <a:bodyPr>
            <a:normAutofit fontScale="92500" lnSpcReduction="10000"/>
          </a:bodyPr>
          <a:lstStyle/>
          <a:p>
            <a:r>
              <a:rPr lang="en-US" dirty="0" err="1" smtClean="0"/>
              <a:t>Za</a:t>
            </a:r>
            <a:r>
              <a:rPr lang="en-US" dirty="0" smtClean="0"/>
              <a:t> </a:t>
            </a:r>
            <a:r>
              <a:rPr lang="en-US" dirty="0" err="1" smtClean="0"/>
              <a:t>svaki</a:t>
            </a:r>
            <a:r>
              <a:rPr lang="en-US" dirty="0" smtClean="0"/>
              <a:t> </a:t>
            </a:r>
            <a:r>
              <a:rPr lang="en-US" dirty="0" err="1" smtClean="0"/>
              <a:t>blok</a:t>
            </a:r>
            <a:r>
              <a:rPr lang="en-US" dirty="0" smtClean="0"/>
              <a:t> </a:t>
            </a:r>
            <a:r>
              <a:rPr lang="en-US" smtClean="0"/>
              <a:t>se može </a:t>
            </a:r>
            <a:r>
              <a:rPr lang="en-US" dirty="0" err="1" smtClean="0"/>
              <a:t>odrediti</a:t>
            </a:r>
            <a:r>
              <a:rPr lang="en-US" dirty="0" smtClean="0"/>
              <a:t/>
            </a:r>
            <a:br>
              <a:rPr lang="en-US" dirty="0" smtClean="0"/>
            </a:br>
            <a:r>
              <a:rPr lang="en-US" dirty="0" err="1" smtClean="0"/>
              <a:t>indeks</a:t>
            </a:r>
            <a:r>
              <a:rPr lang="en-US" dirty="0" smtClean="0"/>
              <a:t> </a:t>
            </a:r>
            <a:r>
              <a:rPr lang="en-US" dirty="0" err="1" smtClean="0"/>
              <a:t>unutar</a:t>
            </a:r>
            <a:r>
              <a:rPr lang="en-US" dirty="0" smtClean="0"/>
              <a:t> </a:t>
            </a:r>
            <a:r>
              <a:rPr lang="en-US" dirty="0" err="1" smtClean="0"/>
              <a:t>rešetke</a:t>
            </a:r>
            <a:endParaRPr lang="sr-Latn-RS" dirty="0" smtClean="0"/>
          </a:p>
          <a:p>
            <a:pPr lvl="1"/>
            <a:r>
              <a:rPr lang="en-US" dirty="0" smtClean="0"/>
              <a:t> Block ID: 1D, 2D, 3D</a:t>
            </a:r>
            <a:endParaRPr lang="sr-Latn-RS" dirty="0" smtClean="0"/>
          </a:p>
          <a:p>
            <a:pPr lvl="1"/>
            <a:r>
              <a:rPr lang="en-US" dirty="0" smtClean="0"/>
              <a:t> </a:t>
            </a:r>
            <a:r>
              <a:rPr lang="en-US" b="1" i="1" err="1" smtClean="0"/>
              <a:t>blockIdx</a:t>
            </a:r>
            <a:r>
              <a:rPr lang="en-US" smtClean="0"/>
              <a:t> promenljiva</a:t>
            </a:r>
            <a:endParaRPr lang="sr-Latn-RS" dirty="0" smtClean="0"/>
          </a:p>
          <a:p>
            <a:r>
              <a:rPr lang="en-US" dirty="0" err="1" smtClean="0"/>
              <a:t>Za</a:t>
            </a:r>
            <a:r>
              <a:rPr lang="en-US" dirty="0" smtClean="0"/>
              <a:t> </a:t>
            </a:r>
            <a:r>
              <a:rPr lang="en-US" dirty="0" err="1" smtClean="0"/>
              <a:t>svaku</a:t>
            </a:r>
            <a:r>
              <a:rPr lang="en-US" dirty="0" smtClean="0"/>
              <a:t> nit </a:t>
            </a:r>
            <a:r>
              <a:rPr lang="en-US" smtClean="0"/>
              <a:t>se može </a:t>
            </a:r>
            <a:r>
              <a:rPr lang="en-US" dirty="0" err="1" smtClean="0"/>
              <a:t>odrediti</a:t>
            </a:r>
            <a:r>
              <a:rPr lang="en-US" dirty="0" smtClean="0"/>
              <a:t/>
            </a:r>
            <a:br>
              <a:rPr lang="en-US" dirty="0" smtClean="0"/>
            </a:br>
            <a:r>
              <a:rPr lang="en-US" dirty="0" err="1" smtClean="0"/>
              <a:t>indeks</a:t>
            </a:r>
            <a:r>
              <a:rPr lang="en-US" dirty="0" smtClean="0"/>
              <a:t> </a:t>
            </a:r>
            <a:r>
              <a:rPr lang="en-US" dirty="0" err="1" smtClean="0"/>
              <a:t>unutar</a:t>
            </a:r>
            <a:r>
              <a:rPr lang="en-US" dirty="0" smtClean="0"/>
              <a:t> </a:t>
            </a:r>
            <a:r>
              <a:rPr lang="en-US" dirty="0" err="1" smtClean="0"/>
              <a:t>bloka</a:t>
            </a:r>
            <a:endParaRPr lang="sr-Latn-RS" dirty="0" smtClean="0"/>
          </a:p>
          <a:p>
            <a:pPr lvl="1"/>
            <a:r>
              <a:rPr lang="en-US" dirty="0" smtClean="0"/>
              <a:t>Thread ID: 1D, 2D, 3D</a:t>
            </a:r>
            <a:endParaRPr lang="sr-Latn-RS" dirty="0" smtClean="0"/>
          </a:p>
          <a:p>
            <a:pPr lvl="1"/>
            <a:r>
              <a:rPr lang="en-US" b="1" i="1" err="1" smtClean="0"/>
              <a:t>threadIdx</a:t>
            </a:r>
            <a:r>
              <a:rPr lang="en-US" smtClean="0"/>
              <a:t> promenljiva</a:t>
            </a:r>
            <a:endParaRPr lang="sr-Latn-RS" dirty="0" smtClean="0"/>
          </a:p>
          <a:p>
            <a:r>
              <a:rPr lang="en-US" dirty="0" smtClean="0"/>
              <a:t> </a:t>
            </a:r>
            <a:r>
              <a:rPr lang="en-US" dirty="0" err="1" smtClean="0"/>
              <a:t>Pojednostavljuje</a:t>
            </a:r>
            <a:r>
              <a:rPr lang="en-US" dirty="0" smtClean="0"/>
              <a:t> </a:t>
            </a:r>
            <a:r>
              <a:rPr lang="en-US" dirty="0" err="1" smtClean="0"/>
              <a:t>pristup</a:t>
            </a:r>
            <a:r>
              <a:rPr lang="en-US" smtClean="0"/>
              <a:t/>
            </a:r>
            <a:br>
              <a:rPr lang="en-US" smtClean="0"/>
            </a:br>
            <a:r>
              <a:rPr lang="en-US" smtClean="0"/>
              <a:t>memoriji </a:t>
            </a:r>
            <a:r>
              <a:rPr lang="en-US" dirty="0" err="1" smtClean="0"/>
              <a:t>pri</a:t>
            </a:r>
            <a:r>
              <a:rPr lang="en-US" dirty="0" smtClean="0"/>
              <a:t> </a:t>
            </a:r>
            <a:r>
              <a:rPr lang="en-US" dirty="0" err="1" smtClean="0"/>
              <a:t>obradi</a:t>
            </a:r>
            <a:r>
              <a:rPr lang="en-US" smtClean="0"/>
              <a:t/>
            </a:r>
            <a:br>
              <a:rPr lang="en-US" smtClean="0"/>
            </a:br>
            <a:r>
              <a:rPr lang="en-US" smtClean="0"/>
              <a:t>višedimenzionalnih </a:t>
            </a:r>
            <a:r>
              <a:rPr lang="en-US" dirty="0" err="1" smtClean="0"/>
              <a:t>struktura</a:t>
            </a:r>
            <a:endParaRPr lang="sr-Latn-RS" dirty="0" smtClean="0"/>
          </a:p>
          <a:p>
            <a:pPr lvl="1"/>
            <a:r>
              <a:rPr lang="en-US" dirty="0" err="1" smtClean="0"/>
              <a:t>Obrada</a:t>
            </a:r>
            <a:r>
              <a:rPr lang="en-US" dirty="0" smtClean="0"/>
              <a:t> </a:t>
            </a:r>
            <a:r>
              <a:rPr lang="en-US" dirty="0" err="1" smtClean="0"/>
              <a:t>slika</a:t>
            </a:r>
            <a:r>
              <a:rPr lang="en-US" dirty="0" smtClean="0"/>
              <a:t> </a:t>
            </a:r>
            <a:r>
              <a:rPr lang="en-US" dirty="0" err="1" smtClean="0"/>
              <a:t>i</a:t>
            </a:r>
            <a:r>
              <a:rPr lang="en-US" dirty="0" smtClean="0"/>
              <a:t> </a:t>
            </a:r>
            <a:r>
              <a:rPr lang="en-US" dirty="0" err="1" smtClean="0"/>
              <a:t>sl</a:t>
            </a:r>
            <a:r>
              <a:rPr lang="sr-Latn-RS" dirty="0" smtClean="0"/>
              <a:t>.</a:t>
            </a:r>
            <a:r>
              <a:rPr lang="en-US" dirty="0" smtClean="0"/>
              <a:t/>
            </a:r>
            <a:br>
              <a:rPr lang="en-US" dirty="0" smtClean="0"/>
            </a:br>
            <a:r>
              <a:rPr lang="en-US" dirty="0" smtClean="0"/>
              <a:t> </a:t>
            </a:r>
            <a:br>
              <a:rPr lang="en-US" dirty="0" smtClean="0"/>
            </a:br>
            <a:endParaRPr lang="sr-Latn-RS" dirty="0" smtClean="0"/>
          </a:p>
        </p:txBody>
      </p:sp>
      <p:sp>
        <p:nvSpPr>
          <p:cNvPr id="4" name="Footer Placeholder 3"/>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953000" y="1600200"/>
            <a:ext cx="3400425" cy="502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319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Uvod</a:t>
            </a:r>
            <a:r>
              <a:rPr lang="en-US" dirty="0" smtClean="0"/>
              <a:t> u GPGPU</a:t>
            </a:r>
            <a:r>
              <a:rPr lang="sr-Latn-RS" dirty="0" smtClean="0"/>
              <a:t> (1)</a:t>
            </a:r>
            <a:endParaRPr lang="en-US" dirty="0"/>
          </a:p>
        </p:txBody>
      </p:sp>
      <p:sp>
        <p:nvSpPr>
          <p:cNvPr id="3" name="Content Placeholder 2"/>
          <p:cNvSpPr>
            <a:spLocks noGrp="1"/>
          </p:cNvSpPr>
          <p:nvPr>
            <p:ph idx="1"/>
          </p:nvPr>
        </p:nvSpPr>
        <p:spPr/>
        <p:txBody>
          <a:bodyPr/>
          <a:lstStyle/>
          <a:p>
            <a:pPr algn="just"/>
            <a:r>
              <a:rPr lang="sr-Latn-RS" dirty="0" smtClean="0"/>
              <a:t>Razvoj 3D grafike (i narastajuća industrija video igara) izvršio je veliki pritisak na razvoj grafičkih procesora, pa su vremenom isti evoluirali u paralelne  i visokoprogram</a:t>
            </a:r>
            <a:r>
              <a:rPr lang="en-US" dirty="0" err="1" smtClean="0"/>
              <a:t>ab</a:t>
            </a:r>
            <a:r>
              <a:rPr lang="sr-Latn-RS" dirty="0" smtClean="0"/>
              <a:t>ilne procesore.</a:t>
            </a:r>
            <a:endParaRPr lang="en-US" dirty="0" smtClean="0"/>
          </a:p>
          <a:p>
            <a:pPr algn="just"/>
            <a:r>
              <a:rPr lang="en-US" dirty="0" err="1" smtClean="0"/>
              <a:t>Grafi</a:t>
            </a:r>
            <a:r>
              <a:rPr lang="sr-Latn-RS" dirty="0" smtClean="0"/>
              <a:t>čki procesori (GPU) su specijalizovani za računski intenzivna, visoko paralelna izračunavanja, i inicijalno  su bili namenjeni za obradu grafike.</a:t>
            </a:r>
          </a:p>
          <a:p>
            <a:pPr algn="just"/>
            <a:r>
              <a:rPr lang="sr-Latn-RS" dirty="0" smtClean="0"/>
              <a:t>Danas se koriste za računanja opšte namene (General-Purpose computation on GPU - GPGPU).</a:t>
            </a:r>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115714" name="Picture 2" descr="Image result for nvidia geforce gtx 1080 ti"/>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15000" y="5181600"/>
            <a:ext cx="2743200" cy="141584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648200"/>
            <a:ext cx="8229600" cy="990600"/>
          </a:xfrm>
        </p:spPr>
        <p:txBody>
          <a:bodyPr/>
          <a:lstStyle/>
          <a:p>
            <a:r>
              <a:rPr lang="sr-Latn-RS" dirty="0" smtClean="0"/>
              <a:t>Razvoj CUDA aplikacija</a:t>
            </a:r>
            <a:endParaRPr lang="sr-Latn-RS" dirty="0"/>
          </a:p>
        </p:txBody>
      </p:sp>
      <p:sp>
        <p:nvSpPr>
          <p:cNvPr id="6" name="Footer Placeholder 5"/>
          <p:cNvSpPr>
            <a:spLocks noGrp="1"/>
          </p:cNvSpPr>
          <p:nvPr>
            <p:ph type="ftr" sz="quarter" idx="11"/>
          </p:nvPr>
        </p:nvSpPr>
        <p:spPr/>
        <p:txBody>
          <a:bodyPr/>
          <a:lstStyle/>
          <a:p>
            <a:r>
              <a:rPr lang="en-US" dirty="0" err="1" smtClean="0"/>
              <a:t>Paralelni</a:t>
            </a:r>
            <a:r>
              <a:rPr lang="en-US" dirty="0" smtClean="0"/>
              <a:t> </a:t>
            </a:r>
            <a:r>
              <a:rPr lang="en-US" dirty="0" err="1" smtClean="0"/>
              <a:t>sitemi</a:t>
            </a:r>
            <a:r>
              <a:rPr lang="en-US" dirty="0" smtClean="0"/>
              <a:t> - CUDA</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Razvoj CUDA aplikacija</a:t>
            </a:r>
            <a:endParaRPr lang="en-US" dirty="0"/>
          </a:p>
        </p:txBody>
      </p:sp>
      <p:sp>
        <p:nvSpPr>
          <p:cNvPr id="4" name="Content Placeholder 3"/>
          <p:cNvSpPr>
            <a:spLocks noGrp="1"/>
          </p:cNvSpPr>
          <p:nvPr>
            <p:ph idx="1"/>
          </p:nvPr>
        </p:nvSpPr>
        <p:spPr/>
        <p:txBody>
          <a:bodyPr/>
          <a:lstStyle/>
          <a:p>
            <a:r>
              <a:rPr lang="en-US" dirty="0" err="1" smtClean="0"/>
              <a:t>Alokacija</a:t>
            </a:r>
            <a:r>
              <a:rPr lang="sr-Latn-RS" dirty="0" smtClean="0"/>
              <a:t> memorije i prenos podataka između GPU i CPU</a:t>
            </a:r>
          </a:p>
          <a:p>
            <a:pPr lvl="1"/>
            <a:r>
              <a:rPr lang="en-US" dirty="0" smtClean="0"/>
              <a:t>A</a:t>
            </a:r>
            <a:r>
              <a:rPr lang="sr-Latn-RS" dirty="0" smtClean="0"/>
              <a:t>lokacija memorije</a:t>
            </a:r>
          </a:p>
          <a:p>
            <a:pPr lvl="1"/>
            <a:r>
              <a:rPr lang="sr-Latn-RS" dirty="0" smtClean="0"/>
              <a:t>Memorijski transferi</a:t>
            </a:r>
          </a:p>
          <a:p>
            <a:r>
              <a:rPr lang="sr-Latn-RS" dirty="0" smtClean="0"/>
              <a:t>CUDA ekstenzije</a:t>
            </a:r>
          </a:p>
          <a:p>
            <a:pPr lvl="1"/>
            <a:r>
              <a:rPr lang="en-US" dirty="0" smtClean="0"/>
              <a:t>K</a:t>
            </a:r>
            <a:r>
              <a:rPr lang="sr-Latn-RS" dirty="0" smtClean="0"/>
              <a:t>arakteristike funkcija koje se izvršavaju na hostu i uređaju</a:t>
            </a:r>
          </a:p>
          <a:p>
            <a:pPr lvl="2"/>
            <a:r>
              <a:rPr lang="sr-Latn-RS" dirty="0" smtClean="0"/>
              <a:t>global, host &amp; device funkcije</a:t>
            </a:r>
          </a:p>
          <a:p>
            <a:pPr lvl="1"/>
            <a:r>
              <a:rPr lang="sr-Latn-RS" dirty="0" smtClean="0"/>
              <a:t>Izgled CUDA aplikacije</a:t>
            </a:r>
          </a:p>
          <a:p>
            <a:pPr lvl="2"/>
            <a:r>
              <a:rPr lang="en-US" dirty="0" smtClean="0"/>
              <a:t>O</a:t>
            </a:r>
            <a:r>
              <a:rPr lang="sr-Latn-RS" dirty="0" smtClean="0"/>
              <a:t>snovni koraci</a:t>
            </a:r>
          </a:p>
        </p:txBody>
      </p:sp>
      <p:sp>
        <p:nvSpPr>
          <p:cNvPr id="3" name="Footer Placeholder 2"/>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Alokacija memorije i prenos podataka </a:t>
            </a:r>
            <a:endParaRPr lang="en-US" dirty="0"/>
          </a:p>
        </p:txBody>
      </p:sp>
      <p:sp>
        <p:nvSpPr>
          <p:cNvPr id="3" name="Content Placeholder 2"/>
          <p:cNvSpPr>
            <a:spLocks noGrp="1"/>
          </p:cNvSpPr>
          <p:nvPr>
            <p:ph idx="1"/>
          </p:nvPr>
        </p:nvSpPr>
        <p:spPr/>
        <p:txBody>
          <a:bodyPr>
            <a:normAutofit lnSpcReduction="10000"/>
          </a:bodyPr>
          <a:lstStyle/>
          <a:p>
            <a:r>
              <a:rPr lang="sr-Latn-RS" dirty="0" smtClean="0"/>
              <a:t>Alokacija memorije na strani domaćina se vrši statički ili standardnim C pozivima</a:t>
            </a:r>
          </a:p>
          <a:p>
            <a:r>
              <a:rPr lang="sr-Latn-RS" dirty="0" smtClean="0"/>
              <a:t>Alokacija memorije na uređaju se vrši putem odgovarajućih poziva API funkcija</a:t>
            </a:r>
          </a:p>
          <a:p>
            <a:pPr marL="182880" lvl="1"/>
            <a:r>
              <a:rPr lang="en-US" sz="2400" b="1" dirty="0" err="1" smtClean="0"/>
              <a:t>cudaMalloc</a:t>
            </a:r>
            <a:r>
              <a:rPr lang="en-US" b="1" dirty="0" smtClean="0"/>
              <a:t>()</a:t>
            </a:r>
          </a:p>
          <a:p>
            <a:pPr lvl="1"/>
            <a:r>
              <a:rPr lang="vi-VN" dirty="0" smtClean="0"/>
              <a:t>Alocira objekat u globalnoj memoriji uređaja</a:t>
            </a:r>
          </a:p>
          <a:p>
            <a:pPr lvl="1"/>
            <a:r>
              <a:rPr lang="en-US" dirty="0" err="1" smtClean="0"/>
              <a:t>Zahteva</a:t>
            </a:r>
            <a:r>
              <a:rPr lang="en-US" dirty="0" smtClean="0"/>
              <a:t> </a:t>
            </a:r>
            <a:r>
              <a:rPr lang="en-US" dirty="0" err="1" smtClean="0"/>
              <a:t>dva</a:t>
            </a:r>
            <a:r>
              <a:rPr lang="en-US" dirty="0" smtClean="0"/>
              <a:t> </a:t>
            </a:r>
            <a:r>
              <a:rPr lang="en-US" dirty="0" err="1" smtClean="0"/>
              <a:t>parametra</a:t>
            </a:r>
            <a:endParaRPr lang="en-US" dirty="0" smtClean="0"/>
          </a:p>
          <a:p>
            <a:pPr lvl="2"/>
            <a:r>
              <a:rPr lang="pl-PL" dirty="0" smtClean="0"/>
              <a:t>Adresu pointera na alocirani objekat</a:t>
            </a:r>
          </a:p>
          <a:p>
            <a:pPr lvl="2"/>
            <a:r>
              <a:rPr lang="en-US" dirty="0" err="1" smtClean="0"/>
              <a:t>Veličinu</a:t>
            </a:r>
            <a:r>
              <a:rPr lang="en-US" dirty="0" smtClean="0"/>
              <a:t> </a:t>
            </a:r>
            <a:r>
              <a:rPr lang="en-US" dirty="0" err="1" smtClean="0"/>
              <a:t>alociranog</a:t>
            </a:r>
            <a:r>
              <a:rPr lang="en-US" dirty="0" smtClean="0"/>
              <a:t> </a:t>
            </a:r>
            <a:r>
              <a:rPr lang="en-US" dirty="0" err="1" smtClean="0"/>
              <a:t>objekta</a:t>
            </a:r>
            <a:r>
              <a:rPr lang="en-US" dirty="0" smtClean="0"/>
              <a:t> u </a:t>
            </a:r>
            <a:r>
              <a:rPr lang="en-US" dirty="0" err="1" smtClean="0"/>
              <a:t>bajtovima</a:t>
            </a:r>
            <a:endParaRPr lang="sr-Latn-RS" dirty="0" smtClean="0"/>
          </a:p>
          <a:p>
            <a:pPr lvl="2"/>
            <a:r>
              <a:rPr lang="en-US" dirty="0" err="1" smtClean="0">
                <a:solidFill>
                  <a:srgbClr val="00B050"/>
                </a:solidFill>
              </a:rPr>
              <a:t>cudaMalloc</a:t>
            </a:r>
            <a:r>
              <a:rPr lang="en-US" dirty="0" smtClean="0">
                <a:solidFill>
                  <a:srgbClr val="00B050"/>
                </a:solidFill>
              </a:rPr>
              <a:t>((void **)&amp;d</a:t>
            </a:r>
            <a:r>
              <a:rPr lang="sr-Latn-RS" dirty="0" smtClean="0">
                <a:solidFill>
                  <a:srgbClr val="00B050"/>
                </a:solidFill>
              </a:rPr>
              <a:t>_</a:t>
            </a:r>
            <a:r>
              <a:rPr lang="en-US" dirty="0" smtClean="0">
                <a:solidFill>
                  <a:srgbClr val="00B050"/>
                </a:solidFill>
              </a:rPr>
              <a:t>x, </a:t>
            </a:r>
            <a:r>
              <a:rPr lang="en-US" dirty="0" err="1" smtClean="0">
                <a:solidFill>
                  <a:srgbClr val="00B050"/>
                </a:solidFill>
              </a:rPr>
              <a:t>nbytes</a:t>
            </a:r>
            <a:r>
              <a:rPr lang="en-US" dirty="0" smtClean="0">
                <a:solidFill>
                  <a:srgbClr val="00B050"/>
                </a:solidFill>
              </a:rPr>
              <a:t>);</a:t>
            </a:r>
          </a:p>
          <a:p>
            <a:r>
              <a:rPr lang="en-US" b="1" dirty="0" err="1" smtClean="0"/>
              <a:t>cudaFree</a:t>
            </a:r>
            <a:r>
              <a:rPr lang="en-US" b="1" dirty="0" smtClean="0"/>
              <a:t>()</a:t>
            </a:r>
          </a:p>
          <a:p>
            <a:pPr lvl="1"/>
            <a:r>
              <a:rPr lang="vi-VN" dirty="0" smtClean="0"/>
              <a:t>Oslobađa objekat iz memorije uređaja</a:t>
            </a:r>
          </a:p>
          <a:p>
            <a:pPr lvl="1"/>
            <a:r>
              <a:rPr lang="en-US" dirty="0" err="1" smtClean="0"/>
              <a:t>Zahteva</a:t>
            </a:r>
            <a:r>
              <a:rPr lang="en-US" dirty="0" smtClean="0"/>
              <a:t> </a:t>
            </a:r>
            <a:r>
              <a:rPr lang="sr-Latn-RS" dirty="0" smtClean="0"/>
              <a:t>pokazivač </a:t>
            </a:r>
            <a:r>
              <a:rPr lang="en-US" dirty="0" err="1" smtClean="0"/>
              <a:t>na</a:t>
            </a:r>
            <a:r>
              <a:rPr lang="en-US" dirty="0" smtClean="0"/>
              <a:t> </a:t>
            </a:r>
            <a:r>
              <a:rPr lang="en-US" dirty="0" err="1" smtClean="0"/>
              <a:t>objekat</a:t>
            </a:r>
            <a:endParaRPr lang="sr-Latn-RS" dirty="0" smtClean="0"/>
          </a:p>
          <a:p>
            <a:pPr lvl="1"/>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smtClean="0"/>
              <a:t>Memorijski </a:t>
            </a:r>
            <a:r>
              <a:rPr lang="sr-Latn-RS" dirty="0" smtClean="0"/>
              <a:t>transferi</a:t>
            </a:r>
            <a:endParaRPr lang="en-US" dirty="0"/>
          </a:p>
        </p:txBody>
      </p:sp>
      <p:sp>
        <p:nvSpPr>
          <p:cNvPr id="6" name="Content Placeholder 5"/>
          <p:cNvSpPr>
            <a:spLocks noGrp="1"/>
          </p:cNvSpPr>
          <p:nvPr>
            <p:ph idx="1"/>
          </p:nvPr>
        </p:nvSpPr>
        <p:spPr/>
        <p:txBody>
          <a:bodyPr>
            <a:normAutofit fontScale="85000" lnSpcReduction="20000"/>
          </a:bodyPr>
          <a:lstStyle/>
          <a:p>
            <a:r>
              <a:rPr lang="vi-VN" dirty="0" smtClean="0"/>
              <a:t>Za prenos podataka između domaćina i uređaja, kao i unutar samog uređaja postoje odgovarajući pozivi</a:t>
            </a:r>
          </a:p>
          <a:p>
            <a:r>
              <a:rPr lang="en-US" dirty="0" err="1" smtClean="0"/>
              <a:t>cudaMemcpy</a:t>
            </a:r>
            <a:r>
              <a:rPr lang="en-US" dirty="0" smtClean="0"/>
              <a:t>()</a:t>
            </a:r>
          </a:p>
          <a:p>
            <a:pPr lvl="1"/>
            <a:r>
              <a:rPr lang="en-US" dirty="0" err="1" smtClean="0"/>
              <a:t>Obavlja</a:t>
            </a:r>
            <a:r>
              <a:rPr lang="en-US" dirty="0" smtClean="0"/>
              <a:t> </a:t>
            </a:r>
            <a:r>
              <a:rPr lang="en-US" dirty="0" err="1" smtClean="0"/>
              <a:t>memorijske</a:t>
            </a:r>
            <a:r>
              <a:rPr lang="en-US" dirty="0" smtClean="0"/>
              <a:t> </a:t>
            </a:r>
            <a:r>
              <a:rPr lang="en-US" dirty="0" err="1" smtClean="0"/>
              <a:t>transfere</a:t>
            </a:r>
            <a:endParaRPr lang="en-US" dirty="0" smtClean="0"/>
          </a:p>
          <a:p>
            <a:pPr lvl="1"/>
            <a:r>
              <a:rPr lang="en-US" dirty="0" err="1" smtClean="0"/>
              <a:t>Zahteva</a:t>
            </a:r>
            <a:r>
              <a:rPr lang="en-US" dirty="0" smtClean="0"/>
              <a:t> </a:t>
            </a:r>
            <a:r>
              <a:rPr lang="en-US" dirty="0" err="1" smtClean="0"/>
              <a:t>četiri</a:t>
            </a:r>
            <a:r>
              <a:rPr lang="en-US" dirty="0" smtClean="0"/>
              <a:t> </a:t>
            </a:r>
            <a:r>
              <a:rPr lang="en-US" dirty="0" err="1" smtClean="0"/>
              <a:t>parametra</a:t>
            </a:r>
            <a:r>
              <a:rPr lang="en-US" dirty="0" smtClean="0"/>
              <a:t>:</a:t>
            </a:r>
          </a:p>
          <a:p>
            <a:pPr lvl="2"/>
            <a:r>
              <a:rPr lang="en-US" dirty="0" err="1" smtClean="0"/>
              <a:t>Pokazivač</a:t>
            </a:r>
            <a:r>
              <a:rPr lang="en-US" dirty="0" smtClean="0"/>
              <a:t> </a:t>
            </a:r>
            <a:r>
              <a:rPr lang="en-US" dirty="0" err="1" smtClean="0"/>
              <a:t>na</a:t>
            </a:r>
            <a:r>
              <a:rPr lang="en-US" dirty="0" smtClean="0"/>
              <a:t> </a:t>
            </a:r>
            <a:r>
              <a:rPr lang="en-US" dirty="0" err="1" smtClean="0"/>
              <a:t>odredište</a:t>
            </a:r>
            <a:endParaRPr lang="en-US" dirty="0" smtClean="0"/>
          </a:p>
          <a:p>
            <a:pPr lvl="2"/>
            <a:r>
              <a:rPr lang="en-US" dirty="0" err="1" smtClean="0"/>
              <a:t>Pokazivač</a:t>
            </a:r>
            <a:r>
              <a:rPr lang="en-US" dirty="0" smtClean="0"/>
              <a:t> </a:t>
            </a:r>
            <a:r>
              <a:rPr lang="en-US" dirty="0" err="1" smtClean="0"/>
              <a:t>na</a:t>
            </a:r>
            <a:r>
              <a:rPr lang="en-US" dirty="0" smtClean="0"/>
              <a:t> </a:t>
            </a:r>
            <a:r>
              <a:rPr lang="en-US" dirty="0" err="1" smtClean="0"/>
              <a:t>izvor</a:t>
            </a:r>
            <a:endParaRPr lang="en-US" dirty="0" smtClean="0"/>
          </a:p>
          <a:p>
            <a:pPr lvl="2"/>
            <a:r>
              <a:rPr lang="en-US" dirty="0" err="1" smtClean="0"/>
              <a:t>Veličinu</a:t>
            </a:r>
            <a:r>
              <a:rPr lang="en-US" dirty="0" smtClean="0"/>
              <a:t> </a:t>
            </a:r>
            <a:r>
              <a:rPr lang="en-US" dirty="0" err="1" smtClean="0"/>
              <a:t>podataka</a:t>
            </a:r>
            <a:r>
              <a:rPr lang="en-US" dirty="0" smtClean="0"/>
              <a:t> </a:t>
            </a:r>
            <a:r>
              <a:rPr lang="en-US" dirty="0" err="1" smtClean="0"/>
              <a:t>koji</a:t>
            </a:r>
            <a:r>
              <a:rPr lang="en-US" dirty="0" smtClean="0"/>
              <a:t> se </a:t>
            </a:r>
            <a:r>
              <a:rPr lang="en-US" dirty="0" err="1" smtClean="0"/>
              <a:t>prenose</a:t>
            </a:r>
            <a:r>
              <a:rPr lang="en-US" dirty="0" smtClean="0"/>
              <a:t> u </a:t>
            </a:r>
            <a:r>
              <a:rPr lang="en-US" dirty="0" err="1" smtClean="0"/>
              <a:t>bajtovima</a:t>
            </a:r>
            <a:endParaRPr lang="en-US" dirty="0" smtClean="0"/>
          </a:p>
          <a:p>
            <a:pPr lvl="2"/>
            <a:r>
              <a:rPr lang="en-US" dirty="0" smtClean="0"/>
              <a:t>Tip </a:t>
            </a:r>
            <a:r>
              <a:rPr lang="en-US" dirty="0" err="1" smtClean="0"/>
              <a:t>transfera</a:t>
            </a:r>
            <a:endParaRPr lang="sr-Latn-RS" dirty="0" smtClean="0"/>
          </a:p>
          <a:p>
            <a:pPr lvl="2"/>
            <a:r>
              <a:rPr lang="en-US" dirty="0" err="1" smtClean="0">
                <a:solidFill>
                  <a:srgbClr val="00B050"/>
                </a:solidFill>
              </a:rPr>
              <a:t>cudaMemcpy</a:t>
            </a:r>
            <a:r>
              <a:rPr lang="en-US" dirty="0" smtClean="0">
                <a:solidFill>
                  <a:srgbClr val="00B050"/>
                </a:solidFill>
              </a:rPr>
              <a:t>(h</a:t>
            </a:r>
            <a:r>
              <a:rPr lang="sr-Latn-RS" dirty="0" smtClean="0">
                <a:solidFill>
                  <a:srgbClr val="00B050"/>
                </a:solidFill>
              </a:rPr>
              <a:t>_</a:t>
            </a:r>
            <a:r>
              <a:rPr lang="en-US" dirty="0" smtClean="0">
                <a:solidFill>
                  <a:srgbClr val="00B050"/>
                </a:solidFill>
              </a:rPr>
              <a:t>x,</a:t>
            </a:r>
            <a:r>
              <a:rPr lang="sr-Latn-RS" dirty="0" smtClean="0">
                <a:solidFill>
                  <a:srgbClr val="00B050"/>
                </a:solidFill>
              </a:rPr>
              <a:t> </a:t>
            </a:r>
            <a:r>
              <a:rPr lang="en-US" dirty="0" smtClean="0">
                <a:solidFill>
                  <a:srgbClr val="00B050"/>
                </a:solidFill>
              </a:rPr>
              <a:t>d</a:t>
            </a:r>
            <a:r>
              <a:rPr lang="sr-Latn-RS" dirty="0" smtClean="0">
                <a:solidFill>
                  <a:srgbClr val="00B050"/>
                </a:solidFill>
              </a:rPr>
              <a:t>_</a:t>
            </a:r>
            <a:r>
              <a:rPr lang="en-US" dirty="0" smtClean="0">
                <a:solidFill>
                  <a:srgbClr val="00B050"/>
                </a:solidFill>
              </a:rPr>
              <a:t>x,</a:t>
            </a:r>
            <a:r>
              <a:rPr lang="sr-Latn-RS" dirty="0" smtClean="0">
                <a:solidFill>
                  <a:srgbClr val="00B050"/>
                </a:solidFill>
              </a:rPr>
              <a:t> </a:t>
            </a:r>
            <a:r>
              <a:rPr lang="en-US" dirty="0" err="1" smtClean="0">
                <a:solidFill>
                  <a:srgbClr val="00B050"/>
                </a:solidFill>
              </a:rPr>
              <a:t>nbytes</a:t>
            </a:r>
            <a:r>
              <a:rPr lang="en-US" dirty="0" smtClean="0">
                <a:solidFill>
                  <a:srgbClr val="00B050"/>
                </a:solidFill>
              </a:rPr>
              <a:t>,</a:t>
            </a:r>
            <a:r>
              <a:rPr lang="sr-Latn-RS" dirty="0" smtClean="0">
                <a:solidFill>
                  <a:srgbClr val="00B050"/>
                </a:solidFill>
              </a:rPr>
              <a:t> </a:t>
            </a:r>
            <a:r>
              <a:rPr lang="en-US" dirty="0" err="1" smtClean="0">
                <a:solidFill>
                  <a:srgbClr val="00B050"/>
                </a:solidFill>
              </a:rPr>
              <a:t>cudaMemcpyDeviceToHost</a:t>
            </a:r>
            <a:r>
              <a:rPr lang="en-US" dirty="0" smtClean="0">
                <a:solidFill>
                  <a:srgbClr val="00B050"/>
                </a:solidFill>
              </a:rPr>
              <a:t>);</a:t>
            </a:r>
            <a:endParaRPr lang="en-US" dirty="0" smtClean="0"/>
          </a:p>
          <a:p>
            <a:r>
              <a:rPr lang="en-US" dirty="0" err="1" smtClean="0"/>
              <a:t>Tipovi</a:t>
            </a:r>
            <a:r>
              <a:rPr lang="en-US" dirty="0" smtClean="0"/>
              <a:t> </a:t>
            </a:r>
            <a:r>
              <a:rPr lang="en-US" dirty="0" err="1" smtClean="0"/>
              <a:t>transfera</a:t>
            </a:r>
            <a:endParaRPr lang="en-US" dirty="0" smtClean="0"/>
          </a:p>
          <a:p>
            <a:pPr lvl="1"/>
            <a:r>
              <a:rPr lang="en-US" dirty="0" smtClean="0"/>
              <a:t>Host to Host(</a:t>
            </a:r>
            <a:r>
              <a:rPr lang="en-US" dirty="0" err="1" smtClean="0"/>
              <a:t>cudaMemcpyHostToHost</a:t>
            </a:r>
            <a:r>
              <a:rPr lang="en-US" dirty="0" smtClean="0"/>
              <a:t>)</a:t>
            </a:r>
          </a:p>
          <a:p>
            <a:pPr lvl="1"/>
            <a:r>
              <a:rPr lang="en-US" dirty="0" smtClean="0"/>
              <a:t>Host to Device(</a:t>
            </a:r>
            <a:r>
              <a:rPr lang="en-US" dirty="0" err="1" smtClean="0"/>
              <a:t>cudaMemcpyHostToDevice</a:t>
            </a:r>
            <a:r>
              <a:rPr lang="en-US" dirty="0" smtClean="0"/>
              <a:t>)</a:t>
            </a:r>
          </a:p>
          <a:p>
            <a:pPr lvl="1"/>
            <a:r>
              <a:rPr lang="en-US" dirty="0" smtClean="0"/>
              <a:t>Device to Host(</a:t>
            </a:r>
            <a:r>
              <a:rPr lang="en-US" dirty="0" err="1" smtClean="0"/>
              <a:t>cudaMemcpyDeviceToHost</a:t>
            </a:r>
            <a:r>
              <a:rPr lang="en-US" dirty="0" smtClean="0"/>
              <a:t>)</a:t>
            </a:r>
          </a:p>
          <a:p>
            <a:pPr lvl="1"/>
            <a:r>
              <a:rPr lang="en-US" dirty="0" smtClean="0"/>
              <a:t>Device to Device(</a:t>
            </a:r>
            <a:r>
              <a:rPr lang="en-US" dirty="0" err="1" smtClean="0"/>
              <a:t>cudaMemcpyDeviceToDevice</a:t>
            </a:r>
            <a:r>
              <a:rPr lang="en-US" dirty="0" smtClean="0"/>
              <a:t>) </a:t>
            </a:r>
          </a:p>
          <a:p>
            <a:r>
              <a:rPr lang="sr-Latn-RS" dirty="0" smtClean="0"/>
              <a:t>Poziv </a:t>
            </a:r>
            <a:r>
              <a:rPr lang="en-US" dirty="0" err="1" smtClean="0"/>
              <a:t>cudaMemcpy</a:t>
            </a:r>
            <a:r>
              <a:rPr lang="en-US" dirty="0" smtClean="0"/>
              <a:t>()</a:t>
            </a:r>
            <a:r>
              <a:rPr lang="sr-Latn-RS" dirty="0" smtClean="0"/>
              <a:t> je sinhron</a:t>
            </a:r>
          </a:p>
          <a:p>
            <a:pPr lvl="1"/>
            <a:r>
              <a:rPr lang="sr-Latn-RS" dirty="0" smtClean="0"/>
              <a:t>Kontrola se vraća CPU nakon što se kopiranje završi</a:t>
            </a:r>
          </a:p>
          <a:p>
            <a:pPr lvl="1"/>
            <a:r>
              <a:rPr lang="en-US" dirty="0" smtClean="0"/>
              <a:t>K</a:t>
            </a:r>
            <a:r>
              <a:rPr lang="sr-Latn-RS" dirty="0" smtClean="0"/>
              <a:t>opiranje startuje nakon što svi prethodni CUDA pozivi budu kompletiran</a:t>
            </a:r>
          </a:p>
          <a:p>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sr-Latn-RS" dirty="0" smtClean="0"/>
              <a:t>CUDA ekstenzije - funkcije</a:t>
            </a:r>
            <a:endParaRPr lang="en-US" dirty="0"/>
          </a:p>
        </p:txBody>
      </p:sp>
      <p:sp>
        <p:nvSpPr>
          <p:cNvPr id="5" name="Content Placeholder 4"/>
          <p:cNvSpPr>
            <a:spLocks noGrp="1"/>
          </p:cNvSpPr>
          <p:nvPr>
            <p:ph idx="1"/>
          </p:nvPr>
        </p:nvSpPr>
        <p:spPr/>
        <p:txBody>
          <a:bodyPr>
            <a:normAutofit/>
          </a:bodyPr>
          <a:lstStyle/>
          <a:p>
            <a:r>
              <a:rPr lang="sr-Latn-RS" dirty="0" smtClean="0"/>
              <a:t>CUDA program čine integrisani delovi koda za centralni i grafički procesor</a:t>
            </a:r>
          </a:p>
          <a:p>
            <a:r>
              <a:rPr lang="sr-Latn-RS" dirty="0" smtClean="0"/>
              <a:t>Kako prepoznati koja se funkcija gde izvršava?</a:t>
            </a:r>
          </a:p>
          <a:p>
            <a:pPr lvl="1"/>
            <a:r>
              <a:rPr lang="sv-SE" dirty="0" smtClean="0"/>
              <a:t>Kvalifikator </a:t>
            </a:r>
            <a:r>
              <a:rPr lang="sv-SE" b="1" dirty="0" smtClean="0"/>
              <a:t>__global__ </a:t>
            </a:r>
            <a:r>
              <a:rPr lang="sv-SE" dirty="0" smtClean="0"/>
              <a:t>ozna</a:t>
            </a:r>
            <a:r>
              <a:rPr lang="sr-Latn-RS" dirty="0" smtClean="0"/>
              <a:t>čava kernel funkcije</a:t>
            </a:r>
            <a:endParaRPr lang="sv-SE" b="1" dirty="0" smtClean="0"/>
          </a:p>
          <a:p>
            <a:pPr lvl="1"/>
            <a:r>
              <a:rPr lang="en-US" dirty="0" err="1" smtClean="0"/>
              <a:t>Kvalifikator</a:t>
            </a:r>
            <a:r>
              <a:rPr lang="en-US" dirty="0" smtClean="0"/>
              <a:t> </a:t>
            </a:r>
            <a:r>
              <a:rPr lang="en-US" b="1" dirty="0" smtClean="0"/>
              <a:t>__host__</a:t>
            </a:r>
            <a:r>
              <a:rPr lang="sr-Latn-RS" b="1" dirty="0" smtClean="0"/>
              <a:t> </a:t>
            </a:r>
            <a:r>
              <a:rPr lang="en-US" dirty="0" err="1" smtClean="0"/>
              <a:t>označava</a:t>
            </a:r>
            <a:r>
              <a:rPr lang="en-US" dirty="0" smtClean="0"/>
              <a:t> </a:t>
            </a:r>
            <a:r>
              <a:rPr lang="en-US" dirty="0" err="1" smtClean="0"/>
              <a:t>funkcije</a:t>
            </a:r>
            <a:r>
              <a:rPr lang="en-US" dirty="0" smtClean="0"/>
              <a:t> </a:t>
            </a:r>
            <a:r>
              <a:rPr lang="en-US" dirty="0" err="1" smtClean="0"/>
              <a:t>koje</a:t>
            </a:r>
            <a:r>
              <a:rPr lang="en-US" dirty="0" smtClean="0"/>
              <a:t> se </a:t>
            </a:r>
            <a:r>
              <a:rPr lang="en-US" dirty="0" err="1" smtClean="0"/>
              <a:t>izvršavaju</a:t>
            </a:r>
            <a:r>
              <a:rPr lang="en-US" dirty="0" smtClean="0"/>
              <a:t> </a:t>
            </a:r>
            <a:r>
              <a:rPr lang="en-US" dirty="0" err="1" smtClean="0"/>
              <a:t>samo</a:t>
            </a:r>
            <a:r>
              <a:rPr lang="en-US" dirty="0" smtClean="0"/>
              <a:t> </a:t>
            </a:r>
            <a:r>
              <a:rPr lang="en-US" dirty="0" err="1" smtClean="0"/>
              <a:t>na</a:t>
            </a:r>
            <a:r>
              <a:rPr lang="en-US" dirty="0" smtClean="0"/>
              <a:t> </a:t>
            </a:r>
            <a:r>
              <a:rPr lang="en-US" dirty="0" err="1" smtClean="0"/>
              <a:t>strani</a:t>
            </a:r>
            <a:r>
              <a:rPr lang="en-US" dirty="0" smtClean="0"/>
              <a:t> </a:t>
            </a:r>
            <a:r>
              <a:rPr lang="en-US" dirty="0" err="1" smtClean="0"/>
              <a:t>domaćina</a:t>
            </a:r>
            <a:endParaRPr lang="en-US" dirty="0" smtClean="0"/>
          </a:p>
          <a:p>
            <a:pPr lvl="1"/>
            <a:r>
              <a:rPr lang="vi-VN" dirty="0" smtClean="0"/>
              <a:t>Kvalifikator </a:t>
            </a:r>
            <a:r>
              <a:rPr lang="vi-VN" b="1" dirty="0" smtClean="0"/>
              <a:t>__device__</a:t>
            </a:r>
            <a:r>
              <a:rPr lang="sr-Latn-RS" b="1" dirty="0" smtClean="0"/>
              <a:t> </a:t>
            </a:r>
            <a:r>
              <a:rPr lang="vi-VN" dirty="0" smtClean="0"/>
              <a:t>označava funkcije koje se izvršavaju samo na strani uređaja</a:t>
            </a:r>
          </a:p>
          <a:p>
            <a:endParaRPr lang="en-US" dirty="0" smtClean="0"/>
          </a:p>
          <a:p>
            <a:pPr>
              <a:buNone/>
            </a:pPr>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graphicFrame>
        <p:nvGraphicFramePr>
          <p:cNvPr id="7" name="Table 6"/>
          <p:cNvGraphicFramePr>
            <a:graphicFrameLocks noGrp="1"/>
          </p:cNvGraphicFramePr>
          <p:nvPr/>
        </p:nvGraphicFramePr>
        <p:xfrm>
          <a:off x="304800" y="4876800"/>
          <a:ext cx="8458200" cy="1483360"/>
        </p:xfrm>
        <a:graphic>
          <a:graphicData uri="http://schemas.openxmlformats.org/drawingml/2006/table">
            <a:tbl>
              <a:tblPr firstRow="1" bandRow="1">
                <a:tableStyleId>{69CF1AB2-1976-4502-BF36-3FF5EA218861}</a:tableStyleId>
              </a:tblPr>
              <a:tblGrid>
                <a:gridCol w="4343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sr-Latn-RS" dirty="0" smtClean="0"/>
                        <a:t>Izvšava:</a:t>
                      </a:r>
                      <a:endParaRPr lang="en-US" dirty="0"/>
                    </a:p>
                  </a:txBody>
                  <a:tcPr/>
                </a:tc>
                <a:tc>
                  <a:txBody>
                    <a:bodyPr/>
                    <a:lstStyle/>
                    <a:p>
                      <a:r>
                        <a:rPr lang="sr-Latn-RS" dirty="0" smtClean="0"/>
                        <a:t>Poziva:</a:t>
                      </a:r>
                      <a:endParaRPr lang="en-US" dirty="0"/>
                    </a:p>
                  </a:txBody>
                  <a:tcPr/>
                </a:tc>
                <a:extLst>
                  <a:ext uri="{0D108BD9-81ED-4DB2-BD59-A6C34878D82A}">
                    <a16:rowId xmlns:a16="http://schemas.microsoft.com/office/drawing/2014/main" val="10000"/>
                  </a:ext>
                </a:extLst>
              </a:tr>
              <a:tr h="370840">
                <a:tc>
                  <a:txBody>
                    <a:bodyPr/>
                    <a:lstStyle/>
                    <a:p>
                      <a:r>
                        <a:rPr lang="sr-Latn-RS" dirty="0" smtClean="0"/>
                        <a:t>__device__   float deviceFunc()</a:t>
                      </a:r>
                      <a:endParaRPr lang="en-US" dirty="0"/>
                    </a:p>
                  </a:txBody>
                  <a:tcPr/>
                </a:tc>
                <a:tc>
                  <a:txBody>
                    <a:bodyPr/>
                    <a:lstStyle/>
                    <a:p>
                      <a:r>
                        <a:rPr lang="sr-Latn-RS" dirty="0" smtClean="0"/>
                        <a:t>uređaj</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uređaj</a:t>
                      </a:r>
                      <a:endParaRPr lang="en-US" dirty="0" smtClean="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smtClean="0"/>
                        <a:t>__global__    void kernelFunc()</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smtClean="0"/>
                        <a:t>uređaj</a:t>
                      </a:r>
                      <a:endParaRPr lang="en-US" dirty="0" smtClean="0"/>
                    </a:p>
                  </a:txBody>
                  <a:tcPr/>
                </a:tc>
                <a:tc>
                  <a:txBody>
                    <a:bodyPr/>
                    <a:lstStyle/>
                    <a:p>
                      <a:r>
                        <a:rPr lang="en-US" smtClean="0"/>
                        <a:t>domaćin</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dirty="0" smtClean="0"/>
                        <a:t>__host__       float </a:t>
                      </a:r>
                      <a:r>
                        <a:rPr lang="en-US" dirty="0" smtClean="0"/>
                        <a:t>host</a:t>
                      </a:r>
                      <a:r>
                        <a:rPr lang="sr-Latn-RS" dirty="0" smtClean="0"/>
                        <a:t>Func()</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domaćin</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domaćin</a:t>
                      </a:r>
                      <a:endParaRPr lang="en-US" dirty="0" smtClean="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CUDA funkcije – kernel (1)</a:t>
            </a:r>
            <a:endParaRPr lang="en-US" dirty="0"/>
          </a:p>
        </p:txBody>
      </p:sp>
      <p:sp>
        <p:nvSpPr>
          <p:cNvPr id="5" name="Content Placeholder 4"/>
          <p:cNvSpPr>
            <a:spLocks noGrp="1"/>
          </p:cNvSpPr>
          <p:nvPr>
            <p:ph idx="1"/>
          </p:nvPr>
        </p:nvSpPr>
        <p:spPr/>
        <p:txBody>
          <a:bodyPr>
            <a:normAutofit/>
          </a:bodyPr>
          <a:lstStyle/>
          <a:p>
            <a:r>
              <a:rPr lang="pl-PL" dirty="0" smtClean="0"/>
              <a:t>Funkcije kernela imaju sledeće osobine</a:t>
            </a:r>
          </a:p>
          <a:p>
            <a:pPr lvl="1"/>
            <a:r>
              <a:rPr lang="en-US" sz="2400" dirty="0" err="1" smtClean="0"/>
              <a:t>Definišu</a:t>
            </a:r>
            <a:r>
              <a:rPr lang="en-US" sz="2400" dirty="0" smtClean="0"/>
              <a:t> se </a:t>
            </a:r>
            <a:r>
              <a:rPr lang="en-US" sz="2400" dirty="0" err="1" smtClean="0"/>
              <a:t>kvalifikatorom</a:t>
            </a:r>
            <a:r>
              <a:rPr lang="en-US" sz="2400" dirty="0" smtClean="0"/>
              <a:t> </a:t>
            </a:r>
            <a:r>
              <a:rPr lang="en-US" sz="2400" b="1" dirty="0" smtClean="0"/>
              <a:t>__global__</a:t>
            </a:r>
          </a:p>
          <a:p>
            <a:pPr lvl="1"/>
            <a:r>
              <a:rPr lang="en-US" sz="2400" dirty="0" err="1" smtClean="0"/>
              <a:t>Moraju</a:t>
            </a:r>
            <a:r>
              <a:rPr lang="en-US" sz="2400" dirty="0" smtClean="0"/>
              <a:t> </a:t>
            </a:r>
            <a:r>
              <a:rPr lang="en-US" sz="2400" dirty="0" err="1" smtClean="0"/>
              <a:t>biti</a:t>
            </a:r>
            <a:r>
              <a:rPr lang="en-US" sz="2400" dirty="0" smtClean="0"/>
              <a:t> </a:t>
            </a:r>
            <a:r>
              <a:rPr lang="en-US" sz="2400" b="1" dirty="0" smtClean="0"/>
              <a:t>void</a:t>
            </a:r>
            <a:r>
              <a:rPr lang="sr-Latn-RS" sz="2400" b="1" dirty="0" smtClean="0"/>
              <a:t> </a:t>
            </a:r>
            <a:r>
              <a:rPr lang="en-US" sz="2400" b="1" dirty="0" err="1" smtClean="0"/>
              <a:t>funkcije</a:t>
            </a:r>
            <a:endParaRPr lang="en-US" sz="2400" b="1" dirty="0" smtClean="0"/>
          </a:p>
          <a:p>
            <a:pPr lvl="1"/>
            <a:r>
              <a:rPr lang="vi-VN" sz="2400" dirty="0" smtClean="0"/>
              <a:t>Parametri jezgra mogu biti skalarni podaci ili pokazivači na podatke alocirane na uređaju </a:t>
            </a:r>
          </a:p>
          <a:p>
            <a:endParaRPr lang="en-US" dirty="0" smtClean="0"/>
          </a:p>
          <a:p>
            <a:pPr>
              <a:buNone/>
            </a:pPr>
            <a:r>
              <a:rPr lang="en-US" b="1" dirty="0" smtClean="0">
                <a:solidFill>
                  <a:srgbClr val="00B050"/>
                </a:solidFill>
              </a:rPr>
              <a:t>__global__ </a:t>
            </a:r>
          </a:p>
          <a:p>
            <a:pPr>
              <a:buNone/>
            </a:pPr>
            <a:r>
              <a:rPr lang="en-US" b="1" dirty="0" smtClean="0">
                <a:solidFill>
                  <a:srgbClr val="00B050"/>
                </a:solidFill>
              </a:rPr>
              <a:t>void </a:t>
            </a:r>
            <a:r>
              <a:rPr lang="en-US" b="1" dirty="0" err="1" smtClean="0">
                <a:solidFill>
                  <a:srgbClr val="00B050"/>
                </a:solidFill>
              </a:rPr>
              <a:t>vecAdd</a:t>
            </a:r>
            <a:r>
              <a:rPr lang="en-US" b="1" dirty="0" smtClean="0">
                <a:solidFill>
                  <a:srgbClr val="00B050"/>
                </a:solidFill>
              </a:rPr>
              <a:t>(</a:t>
            </a:r>
            <a:r>
              <a:rPr lang="sr-Latn-RS" b="1" dirty="0" smtClean="0">
                <a:solidFill>
                  <a:srgbClr val="00B050"/>
                </a:solidFill>
              </a:rPr>
              <a:t> </a:t>
            </a:r>
            <a:r>
              <a:rPr lang="en-US" b="1" dirty="0" err="1" smtClean="0">
                <a:solidFill>
                  <a:srgbClr val="00B050"/>
                </a:solidFill>
              </a:rPr>
              <a:t>int</a:t>
            </a:r>
            <a:r>
              <a:rPr lang="en-US" b="1" dirty="0" smtClean="0">
                <a:solidFill>
                  <a:srgbClr val="00B050"/>
                </a:solidFill>
              </a:rPr>
              <a:t> *</a:t>
            </a:r>
            <a:r>
              <a:rPr lang="en-US" b="1" dirty="0" err="1" smtClean="0">
                <a:solidFill>
                  <a:srgbClr val="00B050"/>
                </a:solidFill>
              </a:rPr>
              <a:t>devA</a:t>
            </a:r>
            <a:r>
              <a:rPr lang="en-US" b="1" dirty="0" smtClean="0">
                <a:solidFill>
                  <a:srgbClr val="00B050"/>
                </a:solidFill>
              </a:rPr>
              <a:t>, </a:t>
            </a:r>
            <a:r>
              <a:rPr lang="en-US" b="1" dirty="0" err="1" smtClean="0">
                <a:solidFill>
                  <a:srgbClr val="00B050"/>
                </a:solidFill>
              </a:rPr>
              <a:t>int</a:t>
            </a:r>
            <a:r>
              <a:rPr lang="en-US" b="1" dirty="0" smtClean="0">
                <a:solidFill>
                  <a:srgbClr val="00B050"/>
                </a:solidFill>
              </a:rPr>
              <a:t> *</a:t>
            </a:r>
            <a:r>
              <a:rPr lang="en-US" b="1" dirty="0" err="1" smtClean="0">
                <a:solidFill>
                  <a:srgbClr val="00B050"/>
                </a:solidFill>
              </a:rPr>
              <a:t>devB</a:t>
            </a:r>
            <a:r>
              <a:rPr lang="en-US" b="1" dirty="0" smtClean="0">
                <a:solidFill>
                  <a:srgbClr val="00B050"/>
                </a:solidFill>
              </a:rPr>
              <a:t>, </a:t>
            </a:r>
            <a:r>
              <a:rPr lang="en-US" b="1" dirty="0" err="1" smtClean="0">
                <a:solidFill>
                  <a:srgbClr val="00B050"/>
                </a:solidFill>
              </a:rPr>
              <a:t>int</a:t>
            </a:r>
            <a:r>
              <a:rPr lang="en-US" b="1" dirty="0" smtClean="0">
                <a:solidFill>
                  <a:srgbClr val="00B050"/>
                </a:solidFill>
              </a:rPr>
              <a:t> *</a:t>
            </a:r>
            <a:r>
              <a:rPr lang="en-US" b="1" dirty="0" err="1" smtClean="0">
                <a:solidFill>
                  <a:srgbClr val="00B050"/>
                </a:solidFill>
              </a:rPr>
              <a:t>devC</a:t>
            </a:r>
            <a:r>
              <a:rPr lang="en-US" b="1" dirty="0" smtClean="0">
                <a:solidFill>
                  <a:srgbClr val="00B050"/>
                </a:solidFill>
              </a:rPr>
              <a:t>, </a:t>
            </a:r>
            <a:r>
              <a:rPr lang="en-US" b="1" dirty="0" err="1" smtClean="0">
                <a:solidFill>
                  <a:srgbClr val="00B050"/>
                </a:solidFill>
              </a:rPr>
              <a:t>int</a:t>
            </a:r>
            <a:r>
              <a:rPr lang="en-US" b="1" dirty="0" smtClean="0">
                <a:solidFill>
                  <a:srgbClr val="00B050"/>
                </a:solidFill>
              </a:rPr>
              <a:t> n);</a:t>
            </a:r>
            <a:endParaRPr lang="sr-Latn-RS" dirty="0" smtClean="0">
              <a:solidFill>
                <a:srgbClr val="00B050"/>
              </a:solidFill>
            </a:endParaRPr>
          </a:p>
          <a:p>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CUDA funkcije – kernel (2)</a:t>
            </a:r>
            <a:endParaRPr lang="en-US" dirty="0"/>
          </a:p>
        </p:txBody>
      </p:sp>
      <p:sp>
        <p:nvSpPr>
          <p:cNvPr id="5" name="Content Placeholder 4"/>
          <p:cNvSpPr>
            <a:spLocks noGrp="1"/>
          </p:cNvSpPr>
          <p:nvPr>
            <p:ph idx="1"/>
          </p:nvPr>
        </p:nvSpPr>
        <p:spPr/>
        <p:txBody>
          <a:bodyPr>
            <a:normAutofit lnSpcReduction="10000"/>
          </a:bodyPr>
          <a:lstStyle/>
          <a:p>
            <a:r>
              <a:rPr lang="pl-PL" dirty="0" smtClean="0"/>
              <a:t>Kernel mora biti pozvan pomoću odgovarajuće izvršne konfiguracije</a:t>
            </a:r>
          </a:p>
          <a:p>
            <a:pPr lvl="1"/>
            <a:r>
              <a:rPr lang="pl-PL" dirty="0" smtClean="0"/>
              <a:t>Zadaje se pomoću sintaksne ekstenzije jezika C, pomoću trostrukih zagrada &lt;&lt;&lt; i &gt;&gt;&gt; </a:t>
            </a:r>
          </a:p>
          <a:p>
            <a:pPr lvl="2">
              <a:buNone/>
            </a:pPr>
            <a:r>
              <a:rPr lang="pl-PL" dirty="0" smtClean="0">
                <a:solidFill>
                  <a:srgbClr val="00B050"/>
                </a:solidFill>
              </a:rPr>
              <a:t>myKernel&lt;&lt;&lt; n, m &gt;&gt;&gt;(arg1, … );</a:t>
            </a:r>
          </a:p>
          <a:p>
            <a:r>
              <a:rPr lang="pl-PL" dirty="0" smtClean="0"/>
              <a:t>Parametri n i m definišu organizaciju blokova niti na nivou grida i niti na nivou bloka</a:t>
            </a:r>
          </a:p>
          <a:p>
            <a:r>
              <a:rPr lang="pl-PL" dirty="0" smtClean="0"/>
              <a:t>Postoje još dva opciona parametra</a:t>
            </a:r>
          </a:p>
          <a:p>
            <a:pPr lvl="1"/>
            <a:r>
              <a:rPr lang="pl-PL" dirty="0" smtClean="0"/>
              <a:t>Za eksplicitno rezervisanje deljene memorije na nivou bloka</a:t>
            </a:r>
          </a:p>
          <a:p>
            <a:pPr lvl="1"/>
            <a:r>
              <a:rPr lang="pl-PL" dirty="0" smtClean="0"/>
              <a:t>Za upravljanje tokovima (streams)</a:t>
            </a:r>
          </a:p>
          <a:p>
            <a:r>
              <a:rPr lang="pl-PL" dirty="0" smtClean="0"/>
              <a:t>Svaki poziv jezgru je asinhron</a:t>
            </a:r>
          </a:p>
          <a:p>
            <a:pPr lvl="1"/>
            <a:r>
              <a:rPr lang="pl-PL" dirty="0" smtClean="0"/>
              <a:t>Kontrola se odmah vraća centralnom procesoru</a:t>
            </a:r>
            <a:endParaRPr lang="en-US" dirty="0" smtClean="0"/>
          </a:p>
          <a:p>
            <a:pPr lvl="1"/>
            <a:r>
              <a:rPr lang="en-US" dirty="0" smtClean="0"/>
              <a:t>K</a:t>
            </a:r>
            <a:r>
              <a:rPr lang="sr-Latn-RS" dirty="0" smtClean="0"/>
              <a:t>ernel se izvršava nakon što su svi prethodni CUDA pozivi kompletirani</a:t>
            </a:r>
          </a:p>
          <a:p>
            <a:pPr lvl="1"/>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CUDA funkcije - ograničenja</a:t>
            </a:r>
            <a:endParaRPr lang="en-US" dirty="0"/>
          </a:p>
        </p:txBody>
      </p:sp>
      <p:sp>
        <p:nvSpPr>
          <p:cNvPr id="5" name="Content Placeholder 4"/>
          <p:cNvSpPr>
            <a:spLocks noGrp="1"/>
          </p:cNvSpPr>
          <p:nvPr>
            <p:ph idx="1"/>
          </p:nvPr>
        </p:nvSpPr>
        <p:spPr>
          <a:xfrm>
            <a:off x="457200" y="1600200"/>
            <a:ext cx="8229600" cy="4648200"/>
          </a:xfrm>
        </p:spPr>
        <p:txBody>
          <a:bodyPr>
            <a:normAutofit/>
          </a:bodyPr>
          <a:lstStyle/>
          <a:p>
            <a:r>
              <a:rPr lang="vi-VN" b="1" dirty="0" smtClean="0"/>
              <a:t>__device__ </a:t>
            </a:r>
            <a:r>
              <a:rPr lang="vi-VN" dirty="0" smtClean="0"/>
              <a:t>funkcijama se ne može uzeti adresa</a:t>
            </a:r>
          </a:p>
          <a:p>
            <a:pPr lvl="1"/>
            <a:r>
              <a:rPr lang="vi-VN" dirty="0" smtClean="0"/>
              <a:t>One se najčešće implementiraju kao inline funkcije</a:t>
            </a:r>
          </a:p>
          <a:p>
            <a:r>
              <a:rPr lang="vi-VN" dirty="0" smtClean="0"/>
              <a:t>Za funkcije koje se izvršavaju na uređaju:</a:t>
            </a:r>
          </a:p>
          <a:p>
            <a:pPr lvl="1"/>
            <a:r>
              <a:rPr lang="vi-VN" dirty="0" smtClean="0"/>
              <a:t>Ograničeno dozvoljena rekurzija</a:t>
            </a:r>
          </a:p>
          <a:p>
            <a:pPr lvl="2"/>
            <a:r>
              <a:rPr lang="vi-VN" dirty="0" smtClean="0"/>
              <a:t>Hardversko ograničenje – stek u deljenoj memoriji</a:t>
            </a:r>
          </a:p>
          <a:p>
            <a:pPr lvl="2"/>
            <a:r>
              <a:rPr lang="vi-VN" dirty="0" smtClean="0"/>
              <a:t>Od Fermi arhitekture GPU-ova</a:t>
            </a:r>
          </a:p>
          <a:p>
            <a:r>
              <a:rPr lang="vi-VN" dirty="0" smtClean="0"/>
              <a:t>Nije dozvoljeno deklarisanje</a:t>
            </a:r>
            <a:r>
              <a:rPr lang="sr-Latn-RS" dirty="0" smtClean="0"/>
              <a:t> </a:t>
            </a:r>
            <a:r>
              <a:rPr lang="vi-VN" dirty="0" smtClean="0"/>
              <a:t>statičkih promenljivih unutar funkcije</a:t>
            </a:r>
          </a:p>
          <a:p>
            <a:r>
              <a:rPr lang="vi-VN" dirty="0" smtClean="0"/>
              <a:t>Nisu dozvoljene funkcije</a:t>
            </a:r>
            <a:r>
              <a:rPr lang="sr-Latn-RS" dirty="0" smtClean="0"/>
              <a:t> </a:t>
            </a:r>
            <a:r>
              <a:rPr lang="vi-VN" dirty="0" smtClean="0"/>
              <a:t>sa varijabilnim brojem</a:t>
            </a:r>
            <a:r>
              <a:rPr lang="sr-Latn-RS" dirty="0" smtClean="0"/>
              <a:t> </a:t>
            </a:r>
            <a:r>
              <a:rPr lang="vi-VN" dirty="0" smtClean="0"/>
              <a:t>argumenata</a:t>
            </a:r>
          </a:p>
          <a:p>
            <a:pPr lvl="1"/>
            <a:r>
              <a:rPr lang="vi-VN" dirty="0" smtClean="0"/>
              <a:t>Funkcije poput printf(...)</a:t>
            </a:r>
            <a:endParaRPr lang="en-US" dirty="0"/>
          </a:p>
        </p:txBody>
      </p:sp>
      <p:sp>
        <p:nvSpPr>
          <p:cNvPr id="8" name="Footer Placeholder 7"/>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 Hello to CUDA (1)</a:t>
            </a:r>
            <a:endParaRPr lang="en-US" dirty="0"/>
          </a:p>
        </p:txBody>
      </p:sp>
      <p:sp>
        <p:nvSpPr>
          <p:cNvPr id="3" name="Content Placeholder 2"/>
          <p:cNvSpPr>
            <a:spLocks noGrp="1"/>
          </p:cNvSpPr>
          <p:nvPr>
            <p:ph idx="1"/>
          </p:nvPr>
        </p:nvSpPr>
        <p:spPr/>
        <p:txBody>
          <a:bodyPr/>
          <a:lstStyle/>
          <a:p>
            <a:pPr>
              <a:buNone/>
            </a:pPr>
            <a:r>
              <a:rPr lang="en-US" b="1" dirty="0" smtClean="0">
                <a:latin typeface="Consolas" pitchFamily="49" charset="0"/>
                <a:cs typeface="Consolas" pitchFamily="49" charset="0"/>
              </a:rPr>
              <a:t> </a:t>
            </a:r>
          </a:p>
          <a:p>
            <a:pPr>
              <a:buNone/>
            </a:pP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smtClean="0">
                <a:latin typeface="Consolas" pitchFamily="49" charset="0"/>
                <a:cs typeface="Consolas" pitchFamily="49" charset="0"/>
              </a:rPr>
              <a:t>main( </a:t>
            </a:r>
            <a:r>
              <a:rPr lang="en-US" b="1" dirty="0" smtClean="0">
                <a:latin typeface="Consolas" pitchFamily="49" charset="0"/>
                <a:cs typeface="Consolas" pitchFamily="49" charset="0"/>
              </a:rPr>
              <a:t>void </a:t>
            </a:r>
            <a:r>
              <a:rPr lang="en-US" dirty="0" smtClean="0">
                <a:latin typeface="Consolas" pitchFamily="49" charset="0"/>
                <a:cs typeface="Consolas" pitchFamily="49" charset="0"/>
              </a:rPr>
              <a:t>) </a:t>
            </a:r>
          </a:p>
          <a:p>
            <a:pPr>
              <a:buNone/>
            </a:pPr>
            <a:r>
              <a:rPr lang="en-US" dirty="0" smtClean="0">
                <a:latin typeface="Consolas" pitchFamily="49" charset="0"/>
                <a:cs typeface="Consolas" pitchFamily="49" charset="0"/>
              </a:rPr>
              <a:t>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"Hello, World!\n"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b="1" dirty="0" smtClean="0">
                <a:latin typeface="Consolas" pitchFamily="49" charset="0"/>
                <a:cs typeface="Consolas" pitchFamily="49" charset="0"/>
              </a:rPr>
              <a:t>return </a:t>
            </a:r>
            <a:r>
              <a:rPr lang="en-US" dirty="0" smtClean="0">
                <a:latin typeface="Consolas" pitchFamily="49" charset="0"/>
                <a:cs typeface="Consolas" pitchFamily="49" charset="0"/>
              </a:rPr>
              <a:t>0;</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Say Hello to CUDA (2)</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b="1" dirty="0" smtClean="0">
                <a:latin typeface="Consolas" pitchFamily="49" charset="0"/>
                <a:cs typeface="Consolas" pitchFamily="49" charset="0"/>
              </a:rPr>
              <a:t> </a:t>
            </a:r>
            <a:r>
              <a:rPr lang="en-US" sz="1800" b="1" dirty="0" smtClean="0">
                <a:solidFill>
                  <a:schemeClr val="bg1">
                    <a:lumMod val="50000"/>
                  </a:schemeClr>
                </a:solidFill>
                <a:latin typeface="Consolas" pitchFamily="49" charset="0"/>
                <a:cs typeface="Consolas" pitchFamily="49" charset="0"/>
              </a:rPr>
              <a:t>#include </a:t>
            </a:r>
            <a:r>
              <a:rPr lang="en-US" sz="1800" dirty="0" smtClean="0">
                <a:solidFill>
                  <a:schemeClr val="bg1">
                    <a:lumMod val="50000"/>
                  </a:schemeClr>
                </a:solidFill>
                <a:latin typeface="Consolas" pitchFamily="49" charset="0"/>
                <a:cs typeface="Consolas" pitchFamily="49" charset="0"/>
              </a:rPr>
              <a:t>"</a:t>
            </a:r>
            <a:r>
              <a:rPr lang="sr-Latn-RS" sz="1800" dirty="0" smtClean="0">
                <a:solidFill>
                  <a:schemeClr val="bg1">
                    <a:lumMod val="50000"/>
                  </a:schemeClr>
                </a:solidFill>
                <a:latin typeface="Consolas" pitchFamily="49" charset="0"/>
                <a:cs typeface="Consolas" pitchFamily="49" charset="0"/>
              </a:rPr>
              <a:t>book.h</a:t>
            </a:r>
            <a:r>
              <a:rPr lang="en-US" sz="1800" dirty="0" smtClean="0">
                <a:solidFill>
                  <a:schemeClr val="bg1">
                    <a:lumMod val="50000"/>
                  </a:schemeClr>
                </a:solidFill>
                <a:latin typeface="Consolas" pitchFamily="49" charset="0"/>
                <a:cs typeface="Consolas" pitchFamily="49" charset="0"/>
              </a:rPr>
              <a:t>“</a:t>
            </a:r>
          </a:p>
          <a:p>
            <a:pPr>
              <a:buNone/>
            </a:pPr>
            <a:endParaRPr lang="en-US" sz="1800" dirty="0" smtClean="0">
              <a:solidFill>
                <a:schemeClr val="bg1">
                  <a:lumMod val="50000"/>
                </a:schemeClr>
              </a:solidFill>
              <a:latin typeface="Consolas" pitchFamily="49" charset="0"/>
              <a:cs typeface="Consolas" pitchFamily="49" charset="0"/>
            </a:endParaRPr>
          </a:p>
          <a:p>
            <a:pPr>
              <a:buNone/>
            </a:pPr>
            <a:r>
              <a:rPr lang="en-US" sz="1800" b="1" dirty="0" smtClean="0">
                <a:solidFill>
                  <a:schemeClr val="bg1">
                    <a:lumMod val="50000"/>
                  </a:schemeClr>
                </a:solidFill>
              </a:rPr>
              <a:t>  </a:t>
            </a:r>
            <a:r>
              <a:rPr lang="en-US" sz="1800" b="1" dirty="0" smtClean="0"/>
              <a:t>__global__ void kernel( void )  {}</a:t>
            </a:r>
            <a:r>
              <a:rPr lang="en-US" sz="1800" dirty="0" smtClean="0"/>
              <a:t> </a:t>
            </a:r>
            <a:br>
              <a:rPr lang="en-US" sz="1800" dirty="0" smtClean="0"/>
            </a:br>
            <a:endParaRPr lang="sr-Latn-RS" sz="1800" dirty="0" smtClean="0">
              <a:solidFill>
                <a:schemeClr val="bg1">
                  <a:lumMod val="50000"/>
                </a:schemeClr>
              </a:solidFill>
              <a:latin typeface="Consolas" pitchFamily="49" charset="0"/>
              <a:cs typeface="Consolas" pitchFamily="49" charset="0"/>
            </a:endParaRPr>
          </a:p>
          <a:p>
            <a:pPr>
              <a:buNone/>
            </a:pPr>
            <a:r>
              <a:rPr lang="sr-Latn-RS" sz="1800" b="1" dirty="0" smtClean="0">
                <a:solidFill>
                  <a:schemeClr val="bg1">
                    <a:lumMod val="50000"/>
                  </a:schemeClr>
                </a:solidFill>
                <a:latin typeface="Consolas" pitchFamily="49" charset="0"/>
                <a:cs typeface="Consolas" pitchFamily="49" charset="0"/>
              </a:rPr>
              <a:t> </a:t>
            </a:r>
            <a:r>
              <a:rPr lang="en-US" sz="1800" b="1" dirty="0" err="1" smtClean="0">
                <a:solidFill>
                  <a:schemeClr val="bg1">
                    <a:lumMod val="50000"/>
                  </a:schemeClr>
                </a:solidFill>
                <a:latin typeface="Consolas" pitchFamily="49" charset="0"/>
                <a:cs typeface="Consolas" pitchFamily="49" charset="0"/>
              </a:rPr>
              <a:t>int</a:t>
            </a:r>
            <a:r>
              <a:rPr lang="en-US" sz="1800" b="1" dirty="0" smtClean="0">
                <a:solidFill>
                  <a:schemeClr val="bg1">
                    <a:lumMod val="50000"/>
                  </a:schemeClr>
                </a:solidFill>
                <a:latin typeface="Consolas" pitchFamily="49" charset="0"/>
                <a:cs typeface="Consolas" pitchFamily="49" charset="0"/>
              </a:rPr>
              <a:t> </a:t>
            </a:r>
            <a:r>
              <a:rPr lang="en-US" sz="1800" dirty="0" smtClean="0">
                <a:solidFill>
                  <a:schemeClr val="bg1">
                    <a:lumMod val="50000"/>
                  </a:schemeClr>
                </a:solidFill>
                <a:latin typeface="Consolas" pitchFamily="49" charset="0"/>
                <a:cs typeface="Consolas" pitchFamily="49" charset="0"/>
              </a:rPr>
              <a:t>main( </a:t>
            </a:r>
            <a:r>
              <a:rPr lang="en-US" sz="1800" b="1" dirty="0" smtClean="0">
                <a:solidFill>
                  <a:schemeClr val="bg1">
                    <a:lumMod val="50000"/>
                  </a:schemeClr>
                </a:solidFill>
                <a:latin typeface="Consolas" pitchFamily="49" charset="0"/>
                <a:cs typeface="Consolas" pitchFamily="49" charset="0"/>
              </a:rPr>
              <a:t>void </a:t>
            </a:r>
            <a:r>
              <a:rPr lang="en-US" sz="1800" dirty="0" smtClean="0">
                <a:solidFill>
                  <a:schemeClr val="bg1">
                    <a:lumMod val="50000"/>
                  </a:schemeClr>
                </a:solidFill>
                <a:latin typeface="Consolas" pitchFamily="49" charset="0"/>
                <a:cs typeface="Consolas" pitchFamily="49" charset="0"/>
              </a:rPr>
              <a:t>) </a:t>
            </a:r>
          </a:p>
          <a:p>
            <a:pPr>
              <a:buNone/>
            </a:pPr>
            <a:r>
              <a:rPr lang="en-US" sz="1800" dirty="0" smtClean="0">
                <a:solidFill>
                  <a:schemeClr val="bg1">
                    <a:lumMod val="50000"/>
                  </a:schemeClr>
                </a:solidFill>
                <a:latin typeface="Consolas" pitchFamily="49" charset="0"/>
                <a:cs typeface="Consolas" pitchFamily="49" charset="0"/>
              </a:rPr>
              <a:t> {</a:t>
            </a:r>
          </a:p>
          <a:p>
            <a:pPr>
              <a:buNone/>
            </a:pPr>
            <a:r>
              <a:rPr lang="en-US" sz="1800" b="1" dirty="0" smtClean="0">
                <a:solidFill>
                  <a:schemeClr val="bg1">
                    <a:lumMod val="50000"/>
                  </a:schemeClr>
                </a:solidFill>
              </a:rPr>
              <a:t>          </a:t>
            </a:r>
            <a:r>
              <a:rPr lang="en-US" sz="1800" b="1" dirty="0" smtClean="0"/>
              <a:t>kernel&lt;&lt;&lt;1,1&gt;&gt;&gt;();</a:t>
            </a:r>
            <a:r>
              <a:rPr lang="en-US" sz="1800" dirty="0" smtClean="0"/>
              <a:t> </a:t>
            </a:r>
            <a:r>
              <a:rPr lang="en-US" sz="1800" dirty="0" smtClean="0">
                <a:solidFill>
                  <a:schemeClr val="bg1">
                    <a:lumMod val="50000"/>
                  </a:schemeClr>
                </a:solidFill>
                <a:latin typeface="Consolas" pitchFamily="49" charset="0"/>
                <a:cs typeface="Consolas" pitchFamily="49" charset="0"/>
              </a:rPr>
              <a:t/>
            </a:r>
            <a:br>
              <a:rPr lang="en-US" sz="1800" dirty="0" smtClean="0">
                <a:solidFill>
                  <a:schemeClr val="bg1">
                    <a:lumMod val="50000"/>
                  </a:schemeClr>
                </a:solidFill>
                <a:latin typeface="Consolas" pitchFamily="49" charset="0"/>
                <a:cs typeface="Consolas" pitchFamily="49" charset="0"/>
              </a:rPr>
            </a:br>
            <a:r>
              <a:rPr lang="en-US" sz="1800" dirty="0" smtClean="0">
                <a:solidFill>
                  <a:schemeClr val="bg1">
                    <a:lumMod val="50000"/>
                  </a:schemeClr>
                </a:solidFill>
                <a:latin typeface="Consolas" pitchFamily="49" charset="0"/>
                <a:cs typeface="Consolas" pitchFamily="49" charset="0"/>
              </a:rPr>
              <a:t>    </a:t>
            </a:r>
            <a:r>
              <a:rPr lang="en-US" sz="1800" dirty="0" err="1" smtClean="0">
                <a:solidFill>
                  <a:schemeClr val="bg1">
                    <a:lumMod val="50000"/>
                  </a:schemeClr>
                </a:solidFill>
                <a:latin typeface="Consolas" pitchFamily="49" charset="0"/>
                <a:cs typeface="Consolas" pitchFamily="49" charset="0"/>
              </a:rPr>
              <a:t>printf</a:t>
            </a:r>
            <a:r>
              <a:rPr lang="en-US" sz="1800" dirty="0" smtClean="0">
                <a:solidFill>
                  <a:schemeClr val="bg1">
                    <a:lumMod val="50000"/>
                  </a:schemeClr>
                </a:solidFill>
                <a:latin typeface="Consolas" pitchFamily="49" charset="0"/>
                <a:cs typeface="Consolas" pitchFamily="49" charset="0"/>
              </a:rPr>
              <a:t>( "Hello, World!\n" );</a:t>
            </a:r>
            <a:br>
              <a:rPr lang="en-US" sz="1800" dirty="0" smtClean="0">
                <a:solidFill>
                  <a:schemeClr val="bg1">
                    <a:lumMod val="50000"/>
                  </a:schemeClr>
                </a:solidFill>
                <a:latin typeface="Consolas" pitchFamily="49" charset="0"/>
                <a:cs typeface="Consolas" pitchFamily="49" charset="0"/>
              </a:rPr>
            </a:br>
            <a:r>
              <a:rPr lang="en-US" sz="1800" dirty="0" smtClean="0">
                <a:solidFill>
                  <a:schemeClr val="bg1">
                    <a:lumMod val="50000"/>
                  </a:schemeClr>
                </a:solidFill>
                <a:latin typeface="Consolas" pitchFamily="49" charset="0"/>
                <a:cs typeface="Consolas" pitchFamily="49" charset="0"/>
              </a:rPr>
              <a:t>    </a:t>
            </a:r>
            <a:r>
              <a:rPr lang="en-US" sz="1800" b="1" dirty="0" smtClean="0">
                <a:solidFill>
                  <a:schemeClr val="bg1">
                    <a:lumMod val="50000"/>
                  </a:schemeClr>
                </a:solidFill>
                <a:latin typeface="Consolas" pitchFamily="49" charset="0"/>
                <a:cs typeface="Consolas" pitchFamily="49" charset="0"/>
              </a:rPr>
              <a:t>return </a:t>
            </a:r>
            <a:r>
              <a:rPr lang="en-US" sz="1800" dirty="0" smtClean="0">
                <a:solidFill>
                  <a:schemeClr val="bg1">
                    <a:lumMod val="50000"/>
                  </a:schemeClr>
                </a:solidFill>
                <a:latin typeface="Consolas" pitchFamily="49" charset="0"/>
                <a:cs typeface="Consolas" pitchFamily="49" charset="0"/>
              </a:rPr>
              <a:t>0;</a:t>
            </a:r>
            <a:br>
              <a:rPr lang="en-US" sz="1800" dirty="0" smtClean="0">
                <a:solidFill>
                  <a:schemeClr val="bg1">
                    <a:lumMod val="50000"/>
                  </a:schemeClr>
                </a:solidFill>
                <a:latin typeface="Consolas" pitchFamily="49" charset="0"/>
                <a:cs typeface="Consolas" pitchFamily="49" charset="0"/>
              </a:rPr>
            </a:br>
            <a:r>
              <a:rPr lang="en-US" sz="1800" dirty="0" smtClean="0">
                <a:solidFill>
                  <a:schemeClr val="bg1">
                    <a:lumMod val="50000"/>
                  </a:schemeClr>
                </a:solidFill>
                <a:latin typeface="Consolas" pitchFamily="49" charset="0"/>
                <a:cs typeface="Consolas" pitchFamily="49" charset="0"/>
              </a:rPr>
              <a:t>} </a:t>
            </a:r>
            <a:r>
              <a:rPr lang="en-US" dirty="0" smtClean="0"/>
              <a:t/>
            </a:r>
            <a:br>
              <a:rPr lang="en-US" dirty="0" smtClean="0"/>
            </a:br>
            <a:endParaRPr lang="en-US" dirty="0" smtClean="0"/>
          </a:p>
          <a:p>
            <a:r>
              <a:rPr lang="en-US" dirty="0" err="1" smtClean="0"/>
              <a:t>Prazna</a:t>
            </a:r>
            <a:r>
              <a:rPr lang="en-US" dirty="0" smtClean="0"/>
              <a:t> </a:t>
            </a:r>
            <a:r>
              <a:rPr lang="sr-Latn-RS" dirty="0" smtClean="0"/>
              <a:t>funkcija nazvana kernel(), sa kvantifikatorom __global__</a:t>
            </a:r>
          </a:p>
          <a:p>
            <a:r>
              <a:rPr lang="sr-Latn-RS" dirty="0" smtClean="0"/>
              <a:t>Poziv ove funkcije, dekorisan sa </a:t>
            </a:r>
            <a:r>
              <a:rPr lang="en-US" dirty="0" smtClean="0"/>
              <a:t>&lt;&lt;&lt;1,1&gt;&gt;&gt; </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Uvod</a:t>
            </a:r>
            <a:r>
              <a:rPr lang="en-US" dirty="0" smtClean="0"/>
              <a:t> u GPGPU</a:t>
            </a:r>
            <a:r>
              <a:rPr lang="sr-Latn-RS" dirty="0" smtClean="0"/>
              <a:t> (2)</a:t>
            </a:r>
            <a:endParaRPr lang="en-US" dirty="0"/>
          </a:p>
        </p:txBody>
      </p:sp>
      <p:sp>
        <p:nvSpPr>
          <p:cNvPr id="3" name="Content Placeholder 2"/>
          <p:cNvSpPr>
            <a:spLocks noGrp="1"/>
          </p:cNvSpPr>
          <p:nvPr>
            <p:ph idx="1"/>
          </p:nvPr>
        </p:nvSpPr>
        <p:spPr/>
        <p:txBody>
          <a:bodyPr/>
          <a:lstStyle/>
          <a:p>
            <a:pPr>
              <a:buNone/>
            </a:pPr>
            <a:r>
              <a:rPr lang="sr-Latn-RS" dirty="0" smtClean="0"/>
              <a:t>Širok spektar primena:</a:t>
            </a:r>
          </a:p>
          <a:p>
            <a:r>
              <a:rPr lang="en-US" dirty="0" err="1" smtClean="0"/>
              <a:t>Fizičke</a:t>
            </a:r>
            <a:r>
              <a:rPr lang="en-US" dirty="0" smtClean="0"/>
              <a:t> </a:t>
            </a:r>
            <a:r>
              <a:rPr lang="en-US" dirty="0" err="1" smtClean="0"/>
              <a:t>simulacije</a:t>
            </a:r>
            <a:r>
              <a:rPr lang="en-US" dirty="0" smtClean="0"/>
              <a:t> (computational physics)</a:t>
            </a:r>
            <a:endParaRPr lang="sr-Latn-RS" dirty="0" smtClean="0"/>
          </a:p>
          <a:p>
            <a:r>
              <a:rPr lang="en-US" dirty="0" err="1" smtClean="0"/>
              <a:t>Hemijske</a:t>
            </a:r>
            <a:r>
              <a:rPr lang="en-US" dirty="0" smtClean="0"/>
              <a:t> </a:t>
            </a:r>
            <a:r>
              <a:rPr lang="en-US" dirty="0" err="1" smtClean="0"/>
              <a:t>simulacije</a:t>
            </a:r>
            <a:r>
              <a:rPr lang="en-US" dirty="0" smtClean="0"/>
              <a:t> (computational chemistry)</a:t>
            </a:r>
            <a:endParaRPr lang="sr-Latn-RS" dirty="0" smtClean="0"/>
          </a:p>
          <a:p>
            <a:r>
              <a:rPr lang="en-US" dirty="0" err="1" smtClean="0"/>
              <a:t>Biološke</a:t>
            </a:r>
            <a:r>
              <a:rPr lang="en-US" dirty="0" smtClean="0"/>
              <a:t> </a:t>
            </a:r>
            <a:r>
              <a:rPr lang="en-US" dirty="0" err="1" smtClean="0"/>
              <a:t>simulacije</a:t>
            </a:r>
            <a:r>
              <a:rPr lang="en-US" dirty="0" smtClean="0"/>
              <a:t> (life sciences)</a:t>
            </a:r>
            <a:endParaRPr lang="sr-Latn-RS" dirty="0" smtClean="0"/>
          </a:p>
          <a:p>
            <a:r>
              <a:rPr lang="en-US" dirty="0" err="1" smtClean="0"/>
              <a:t>Finansijska</a:t>
            </a:r>
            <a:r>
              <a:rPr lang="en-US" dirty="0" smtClean="0"/>
              <a:t> </a:t>
            </a:r>
            <a:r>
              <a:rPr lang="en-US" dirty="0" err="1" smtClean="0"/>
              <a:t>izračunavanja</a:t>
            </a:r>
            <a:r>
              <a:rPr lang="en-US" dirty="0" smtClean="0"/>
              <a:t> (computational finance)</a:t>
            </a:r>
            <a:endParaRPr lang="sr-Latn-RS" dirty="0" smtClean="0"/>
          </a:p>
          <a:p>
            <a:r>
              <a:rPr lang="en-US" dirty="0" err="1" smtClean="0"/>
              <a:t>Računarska</a:t>
            </a:r>
            <a:r>
              <a:rPr lang="en-US" dirty="0" smtClean="0"/>
              <a:t> </a:t>
            </a:r>
            <a:r>
              <a:rPr lang="en-US" dirty="0" err="1" smtClean="0"/>
              <a:t>vizija</a:t>
            </a:r>
            <a:r>
              <a:rPr lang="en-US" dirty="0" smtClean="0"/>
              <a:t> (computer vision)</a:t>
            </a:r>
            <a:endParaRPr lang="sr-Latn-RS" dirty="0" smtClean="0"/>
          </a:p>
          <a:p>
            <a:r>
              <a:rPr lang="en-US" dirty="0" err="1" smtClean="0"/>
              <a:t>Obrada</a:t>
            </a:r>
            <a:r>
              <a:rPr lang="en-US" dirty="0" smtClean="0"/>
              <a:t> </a:t>
            </a:r>
            <a:r>
              <a:rPr lang="en-US" dirty="0" err="1" smtClean="0"/>
              <a:t>signala</a:t>
            </a:r>
            <a:endParaRPr lang="sr-Latn-RS" dirty="0" smtClean="0"/>
          </a:p>
          <a:p>
            <a:r>
              <a:rPr lang="en-US" dirty="0" err="1" smtClean="0"/>
              <a:t>Geometrija</a:t>
            </a:r>
            <a:r>
              <a:rPr lang="en-US" dirty="0" smtClean="0"/>
              <a:t> </a:t>
            </a:r>
            <a:r>
              <a:rPr lang="en-US" dirty="0" err="1" smtClean="0"/>
              <a:t>i</a:t>
            </a:r>
            <a:r>
              <a:rPr lang="en-US" dirty="0" smtClean="0"/>
              <a:t> </a:t>
            </a:r>
            <a:r>
              <a:rPr lang="en-US" dirty="0" err="1" smtClean="0"/>
              <a:t>matematika</a:t>
            </a:r>
            <a:endParaRPr lang="sr-Latn-RS" dirty="0" smtClean="0"/>
          </a:p>
          <a:p>
            <a:r>
              <a:rPr lang="en-US" dirty="0" err="1" smtClean="0"/>
              <a:t>Baze</a:t>
            </a:r>
            <a:r>
              <a:rPr lang="en-US" dirty="0" smtClean="0"/>
              <a:t> </a:t>
            </a:r>
            <a:r>
              <a:rPr lang="en-US" dirty="0" err="1" smtClean="0"/>
              <a:t>podataka</a:t>
            </a:r>
            <a:r>
              <a:rPr lang="en-US" dirty="0" smtClean="0"/>
              <a:t> </a:t>
            </a:r>
            <a:br>
              <a:rPr lang="en-US" dirty="0" smtClean="0"/>
            </a:br>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114690" name="Picture 2" descr="Image result for computational physic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74412" y="4419600"/>
            <a:ext cx="1778988" cy="2286000"/>
          </a:xfrm>
          <a:prstGeom prst="ellipse">
            <a:avLst/>
          </a:prstGeom>
          <a:ln>
            <a:noFill/>
          </a:ln>
          <a:effectLst>
            <a:softEdge rad="317500"/>
          </a:effectLst>
        </p:spPr>
      </p:pic>
      <p:pic>
        <p:nvPicPr>
          <p:cNvPr id="114696" name="Picture 8" descr="Image result for computational financ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67600" y="5257800"/>
            <a:ext cx="1981200" cy="1311088"/>
          </a:xfrm>
          <a:prstGeom prst="rect">
            <a:avLst/>
          </a:prstGeom>
          <a:noFill/>
          <a:effectLst>
            <a:softEdge rad="317500"/>
          </a:effectLst>
        </p:spPr>
      </p:pic>
      <p:pic>
        <p:nvPicPr>
          <p:cNvPr id="114698" name="Picture 10" descr="Image result for computer vision"/>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34050" y="6050083"/>
            <a:ext cx="1962150" cy="1036517"/>
          </a:xfrm>
          <a:prstGeom prst="rect">
            <a:avLst/>
          </a:prstGeom>
          <a:noFill/>
          <a:effectLst>
            <a:softEdge rad="317500"/>
          </a:effectLst>
        </p:spPr>
      </p:pic>
      <p:sp>
        <p:nvSpPr>
          <p:cNvPr id="114700" name="AutoShape 12" descr="Image result for signal process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4702" name="AutoShape 14" descr="Image result for signal process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4704" name="AutoShape 16" descr="Image result for signal process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4706" name="Picture 18" descr="Related image"/>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239000" y="5953125"/>
            <a:ext cx="2286000" cy="1285875"/>
          </a:xfrm>
          <a:prstGeom prst="rect">
            <a:avLst/>
          </a:prstGeom>
          <a:noFill/>
          <a:effectLst>
            <a:softEdge rad="317500"/>
          </a:effectLst>
        </p:spPr>
      </p:pic>
      <p:pic>
        <p:nvPicPr>
          <p:cNvPr id="114708" name="Picture 20" descr="Image result for geometry compute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495800" y="6400800"/>
            <a:ext cx="381584" cy="381000"/>
          </a:xfrm>
          <a:prstGeom prst="rect">
            <a:avLst/>
          </a:prstGeom>
          <a:noFill/>
        </p:spPr>
      </p:pic>
      <p:pic>
        <p:nvPicPr>
          <p:cNvPr id="114710" name="Picture 22" descr="Image result for gpu database"/>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306755" y="4419600"/>
            <a:ext cx="2272731" cy="1371601"/>
          </a:xfrm>
          <a:prstGeom prst="rect">
            <a:avLst/>
          </a:prstGeom>
          <a:noFill/>
          <a:effectLst>
            <a:softEdge rad="317500"/>
          </a:effectLst>
        </p:spPr>
      </p:pic>
      <p:pic>
        <p:nvPicPr>
          <p:cNvPr id="114694" name="Picture 6" descr="Image result for computational chemistry logo"/>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26813" y="5410200"/>
            <a:ext cx="2045587" cy="1219200"/>
          </a:xfrm>
          <a:prstGeom prst="rect">
            <a:avLst/>
          </a:prstGeom>
          <a:noFill/>
          <a:effectLst>
            <a:softEdge rad="63500"/>
          </a:effectLst>
        </p:spPr>
      </p:pic>
      <p:pic>
        <p:nvPicPr>
          <p:cNvPr id="114714" name="Picture 26" descr="Image result for hyperbolic paraboloid"/>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10800000">
            <a:off x="4876801" y="5867400"/>
            <a:ext cx="914400" cy="872837"/>
          </a:xfrm>
          <a:prstGeom prst="rect">
            <a:avLst/>
          </a:prstGeom>
          <a:noFill/>
        </p:spPr>
      </p:pic>
      <p:pic>
        <p:nvPicPr>
          <p:cNvPr id="114716" name="Picture 28" descr="Image result for julia set gpu"/>
          <p:cNvPicPr>
            <a:picLocks noChangeAspect="1" noChangeArrowheads="1"/>
          </p:cNvPicPr>
          <p:nvPr/>
        </p:nvPicPr>
        <p:blipFill>
          <a:blip r:embed="rId10" cstate="email">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rot="8880695">
            <a:off x="7328839" y="3321081"/>
            <a:ext cx="2300238" cy="1417134"/>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 Hello to CUDA (</a:t>
            </a:r>
            <a:r>
              <a:rPr lang="sr-Latn-RS" dirty="0" smtClean="0"/>
              <a:t>3</a:t>
            </a:r>
            <a:r>
              <a:rPr lang="en-US" dirty="0" smtClean="0"/>
              <a:t>)</a:t>
            </a:r>
            <a:endParaRPr lang="en-US" dirty="0"/>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&lt;</a:t>
            </a:r>
            <a:r>
              <a:rPr lang="en-US" sz="1400" dirty="0" err="1" smtClean="0">
                <a:solidFill>
                  <a:schemeClr val="bg1">
                    <a:lumMod val="50000"/>
                  </a:schemeClr>
                </a:solidFill>
                <a:latin typeface="Consolas" pitchFamily="49" charset="0"/>
                <a:cs typeface="Consolas" pitchFamily="49" charset="0"/>
              </a:rPr>
              <a:t>iostream</a:t>
            </a:r>
            <a:r>
              <a:rPr lang="en-US" sz="1400" dirty="0" smtClean="0">
                <a:solidFill>
                  <a:schemeClr val="bg1">
                    <a:lumMod val="50000"/>
                  </a:schemeClr>
                </a:solidFill>
                <a:latin typeface="Consolas" pitchFamily="49" charset="0"/>
                <a:cs typeface="Consolas" pitchFamily="49" charset="0"/>
              </a:rPr>
              <a:t>&gt;</a:t>
            </a:r>
            <a:endParaRPr lang="sr-Latn-RS" sz="1400" dirty="0" smtClean="0">
              <a:solidFill>
                <a:schemeClr val="bg1">
                  <a:lumMod val="50000"/>
                </a:schemeClr>
              </a:solidFill>
              <a:latin typeface="Consolas" pitchFamily="49" charset="0"/>
              <a:cs typeface="Consolas" pitchFamily="49" charset="0"/>
            </a:endParaRPr>
          </a:p>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a:t>
            </a:r>
            <a:r>
              <a:rPr lang="en-US" sz="1400" dirty="0" err="1" smtClean="0">
                <a:solidFill>
                  <a:schemeClr val="bg1">
                    <a:lumMod val="50000"/>
                  </a:schemeClr>
                </a:solidFill>
                <a:latin typeface="Consolas" pitchFamily="49" charset="0"/>
                <a:cs typeface="Consolas" pitchFamily="49" charset="0"/>
              </a:rPr>
              <a:t>book.h</a:t>
            </a:r>
            <a:r>
              <a:rPr lang="en-US" sz="1400" dirty="0" smtClean="0">
                <a:solidFill>
                  <a:schemeClr val="bg1">
                    <a:lumMod val="50000"/>
                  </a:schemeClr>
                </a:solidFill>
                <a:latin typeface="Consolas" pitchFamily="49" charset="0"/>
                <a:cs typeface="Consolas" pitchFamily="49" charset="0"/>
              </a:rPr>
              <a:t>“</a:t>
            </a:r>
            <a:endParaRPr lang="sr-Latn-RS" sz="1400" dirty="0" smtClean="0">
              <a:solidFill>
                <a:schemeClr val="bg1">
                  <a:lumMod val="50000"/>
                </a:schemeClr>
              </a:solidFill>
              <a:latin typeface="Consolas" pitchFamily="49" charset="0"/>
              <a:cs typeface="Consolas" pitchFamily="49" charset="0"/>
            </a:endParaRPr>
          </a:p>
          <a:p>
            <a:pPr>
              <a:buNone/>
            </a:pPr>
            <a:endParaRPr lang="sr-Latn-RS" sz="1400" b="1" dirty="0" smtClean="0">
              <a:solidFill>
                <a:schemeClr val="bg1">
                  <a:lumMod val="50000"/>
                </a:schemeClr>
              </a:solidFill>
              <a:latin typeface="Consolas" pitchFamily="49" charset="0"/>
              <a:cs typeface="Consolas" pitchFamily="49" charset="0"/>
            </a:endParaRPr>
          </a:p>
          <a:p>
            <a:pPr>
              <a:buNone/>
            </a:pPr>
            <a:r>
              <a:rPr lang="en-US" sz="1400" b="1" dirty="0" smtClean="0">
                <a:latin typeface="Consolas" pitchFamily="49" charset="0"/>
                <a:cs typeface="Consolas" pitchFamily="49" charset="0"/>
              </a:rPr>
              <a:t>__global__ void add(</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 </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b, </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a:t>
            </a:r>
            <a:r>
              <a:rPr lang="sr-Latn-RS" sz="1400" b="1" dirty="0" smtClean="0">
                <a:latin typeface="Consolas" pitchFamily="49" charset="0"/>
                <a:cs typeface="Consolas" pitchFamily="49" charset="0"/>
              </a:rPr>
              <a:t> </a:t>
            </a:r>
            <a:r>
              <a:rPr lang="en-US" sz="1400" b="1" dirty="0" smtClean="0">
                <a:latin typeface="Consolas" pitchFamily="49" charset="0"/>
                <a:cs typeface="Consolas" pitchFamily="49" charset="0"/>
              </a:rPr>
              <a:t>c) </a:t>
            </a:r>
            <a:endParaRPr lang="sr-Latn-RS" sz="1400" b="1" dirty="0" smtClean="0">
              <a:latin typeface="Consolas" pitchFamily="49" charset="0"/>
              <a:cs typeface="Consolas" pitchFamily="49" charset="0"/>
            </a:endParaRPr>
          </a:p>
          <a:p>
            <a:pPr>
              <a:buNone/>
            </a:pPr>
            <a:r>
              <a:rPr lang="en-US" sz="1100" b="1" dirty="0" smtClean="0">
                <a:latin typeface="Consolas" pitchFamily="49" charset="0"/>
                <a:cs typeface="Consolas" pitchFamily="49" charset="0"/>
              </a:rPr>
              <a:t>{</a:t>
            </a:r>
            <a:endParaRPr lang="sr-Latn-RS" sz="1100" b="1" dirty="0" smtClean="0">
              <a:latin typeface="Consolas" pitchFamily="49" charset="0"/>
              <a:cs typeface="Consolas" pitchFamily="49" charset="0"/>
            </a:endParaRPr>
          </a:p>
          <a:p>
            <a:pPr>
              <a:buNone/>
            </a:pPr>
            <a:r>
              <a:rPr lang="sr-Latn-RS" sz="1400" b="1" dirty="0" smtClean="0">
                <a:latin typeface="Consolas" pitchFamily="49" charset="0"/>
                <a:cs typeface="Consolas" pitchFamily="49" charset="0"/>
              </a:rPr>
              <a:t>    </a:t>
            </a:r>
            <a:r>
              <a:rPr lang="en-US" sz="1400" b="1" dirty="0" smtClean="0">
                <a:latin typeface="Consolas" pitchFamily="49" charset="0"/>
                <a:cs typeface="Consolas" pitchFamily="49" charset="0"/>
              </a:rPr>
              <a:t>*c = a + b;</a:t>
            </a:r>
            <a:endParaRPr lang="sr-Latn-RS" sz="1400" b="1" dirty="0" smtClean="0">
              <a:latin typeface="Consolas" pitchFamily="49" charset="0"/>
              <a:cs typeface="Consolas" pitchFamily="49" charset="0"/>
            </a:endParaRPr>
          </a:p>
          <a:p>
            <a:pPr>
              <a:buNone/>
            </a:pPr>
            <a:r>
              <a:rPr lang="en-US" sz="1100" b="1" dirty="0" smtClean="0">
                <a:latin typeface="Consolas" pitchFamily="49" charset="0"/>
                <a:cs typeface="Consolas" pitchFamily="49" charset="0"/>
              </a:rPr>
              <a:t>}</a:t>
            </a:r>
            <a:endParaRPr lang="sr-Latn-RS" sz="1100" b="1" dirty="0" smtClean="0">
              <a:latin typeface="Consolas" pitchFamily="49" charset="0"/>
              <a:cs typeface="Consolas" pitchFamily="49" charset="0"/>
            </a:endParaRPr>
          </a:p>
          <a:p>
            <a:pPr>
              <a:buNone/>
            </a:pPr>
            <a:endParaRPr lang="sr-Latn-RS" sz="1050" b="1" dirty="0" smtClean="0">
              <a:solidFill>
                <a:schemeClr val="bg1">
                  <a:lumMod val="50000"/>
                </a:schemeClr>
              </a:solidFill>
              <a:latin typeface="Consolas" pitchFamily="49" charset="0"/>
              <a:cs typeface="Consolas" pitchFamily="49" charset="0"/>
            </a:endParaRPr>
          </a:p>
          <a:p>
            <a:pPr>
              <a:buNone/>
            </a:pP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t>
            </a:r>
            <a:r>
              <a:rPr lang="en-US" sz="1400" dirty="0" smtClean="0">
                <a:solidFill>
                  <a:schemeClr val="bg1">
                    <a:lumMod val="50000"/>
                  </a:schemeClr>
                </a:solidFill>
                <a:latin typeface="Consolas" pitchFamily="49" charset="0"/>
                <a:cs typeface="Consolas" pitchFamily="49" charset="0"/>
              </a:rPr>
              <a:t>main( void ) </a:t>
            </a:r>
            <a:endParaRPr lang="sr-Latn-RS" sz="1400" dirty="0" smtClean="0">
              <a:solidFill>
                <a:schemeClr val="bg1">
                  <a:lumMod val="50000"/>
                </a:schemeClr>
              </a:solidFill>
              <a:latin typeface="Consolas" pitchFamily="49" charset="0"/>
              <a:cs typeface="Consolas" pitchFamily="49" charset="0"/>
            </a:endParaRPr>
          </a:p>
          <a:p>
            <a:pPr>
              <a:buNone/>
            </a:pPr>
            <a:r>
              <a:rPr lang="en-US" sz="1050" dirty="0" smtClean="0">
                <a:solidFill>
                  <a:schemeClr val="bg1">
                    <a:lumMod val="50000"/>
                  </a:schemeClr>
                </a:solidFill>
                <a:latin typeface="Consolas" pitchFamily="49" charset="0"/>
                <a:cs typeface="Consolas" pitchFamily="49" charset="0"/>
              </a:rPr>
              <a:t>{</a:t>
            </a:r>
            <a:r>
              <a:rPr lang="en-US" sz="1400" dirty="0" smtClean="0">
                <a:solidFill>
                  <a:schemeClr val="bg1">
                    <a:lumMod val="50000"/>
                  </a:schemeClr>
                </a:solidFill>
                <a:latin typeface="Consolas" pitchFamily="49" charset="0"/>
                <a:cs typeface="Consolas" pitchFamily="49" charset="0"/>
              </a:rPr>
              <a:t/>
            </a:r>
            <a:br>
              <a:rPr lang="en-US" sz="1400" dirty="0" smtClean="0">
                <a:solidFill>
                  <a:schemeClr val="bg1">
                    <a:lumMod val="50000"/>
                  </a:schemeClr>
                </a:solidFill>
                <a:latin typeface="Consolas" pitchFamily="49" charset="0"/>
                <a:cs typeface="Consolas" pitchFamily="49" charset="0"/>
              </a:rPr>
            </a:b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smtClean="0">
                <a:latin typeface="Consolas" pitchFamily="49" charset="0"/>
                <a:cs typeface="Consolas" pitchFamily="49" charset="0"/>
              </a:rPr>
              <a:t>c;</a:t>
            </a:r>
            <a:br>
              <a:rPr lang="en-US" sz="1400" dirty="0" smtClean="0">
                <a:latin typeface="Consolas" pitchFamily="49" charset="0"/>
                <a:cs typeface="Consolas" pitchFamily="49" charset="0"/>
              </a:rPr>
            </a:b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err="1" smtClean="0">
                <a:latin typeface="Consolas" pitchFamily="49" charset="0"/>
                <a:cs typeface="Consolas" pitchFamily="49" charset="0"/>
              </a:rPr>
              <a:t>dev_c</a:t>
            </a:r>
            <a:r>
              <a:rPr lang="en-US" sz="1400" dirty="0" smtClean="0">
                <a:latin typeface="Consolas" pitchFamily="49" charset="0"/>
                <a:cs typeface="Consolas" pitchFamily="49" charset="0"/>
              </a:rPr>
              <a:t>;</a:t>
            </a:r>
            <a:r>
              <a:rPr lang="en-US" sz="1400" dirty="0" smtClean="0">
                <a:solidFill>
                  <a:schemeClr val="bg1">
                    <a:lumMod val="50000"/>
                  </a:schemeClr>
                </a:solidFill>
                <a:latin typeface="Consolas" pitchFamily="49" charset="0"/>
                <a:cs typeface="Consolas" pitchFamily="49" charset="0"/>
              </a:rPr>
              <a:t/>
            </a:r>
            <a:br>
              <a:rPr lang="en-US" sz="1400" dirty="0" smtClean="0">
                <a:solidFill>
                  <a:schemeClr val="bg1">
                    <a:lumMod val="50000"/>
                  </a:schemeClr>
                </a:solidFill>
                <a:latin typeface="Consolas" pitchFamily="49" charset="0"/>
                <a:cs typeface="Consolas" pitchFamily="49" charset="0"/>
              </a:rPr>
            </a:br>
            <a:endParaRPr lang="sr-Latn-RS" sz="1400"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HANDLE_ERROR(</a:t>
            </a:r>
            <a:r>
              <a:rPr lang="en-US" sz="1400" b="1" dirty="0" err="1" smtClean="0">
                <a:solidFill>
                  <a:schemeClr val="bg1">
                    <a:lumMod val="50000"/>
                  </a:schemeClr>
                </a:solidFill>
                <a:latin typeface="Consolas" pitchFamily="49" charset="0"/>
                <a:cs typeface="Consolas" pitchFamily="49" charset="0"/>
              </a:rPr>
              <a:t>cudaMalloc</a:t>
            </a:r>
            <a:r>
              <a:rPr lang="en-US" sz="1400" b="1" dirty="0" smtClean="0">
                <a:solidFill>
                  <a:schemeClr val="bg1">
                    <a:lumMod val="50000"/>
                  </a:schemeClr>
                </a:solidFill>
                <a:latin typeface="Consolas" pitchFamily="49" charset="0"/>
                <a:cs typeface="Consolas" pitchFamily="49" charset="0"/>
              </a:rPr>
              <a:t>((void**)&amp;</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sizeof</a:t>
            </a:r>
            <a:r>
              <a:rPr lang="en-US" sz="1400" b="1" dirty="0" smtClean="0">
                <a:solidFill>
                  <a:schemeClr val="bg1">
                    <a:lumMod val="50000"/>
                  </a:schemeClr>
                </a:solidFill>
                <a:latin typeface="Consolas" pitchFamily="49" charset="0"/>
                <a:cs typeface="Consolas" pitchFamily="49" charset="0"/>
              </a:rPr>
              <a:t>(</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latin typeface="Consolas" pitchFamily="49" charset="0"/>
                <a:cs typeface="Consolas" pitchFamily="49" charset="0"/>
              </a:rPr>
              <a:t>add&lt;&lt;&lt;1,1&gt;&gt;&gt;(2, 7, </a:t>
            </a:r>
            <a:r>
              <a:rPr lang="en-US" sz="1400" b="1" dirty="0" err="1" smtClean="0">
                <a:latin typeface="Consolas" pitchFamily="49" charset="0"/>
                <a:cs typeface="Consolas" pitchFamily="49" charset="0"/>
              </a:rPr>
              <a:t>dev_c</a:t>
            </a:r>
            <a:r>
              <a:rPr lang="en-US" sz="1400" b="1" dirty="0" smtClean="0">
                <a:latin typeface="Consolas" pitchFamily="49" charset="0"/>
                <a:cs typeface="Consolas" pitchFamily="49" charset="0"/>
              </a:rPr>
              <a:t>);</a:t>
            </a:r>
            <a:r>
              <a:rPr lang="en-US" sz="1400" b="1" dirty="0" smtClean="0">
                <a:solidFill>
                  <a:schemeClr val="bg1">
                    <a:lumMod val="50000"/>
                  </a:schemeClr>
                </a:solidFill>
                <a:latin typeface="Consolas" pitchFamily="49" charset="0"/>
                <a:cs typeface="Consolas" pitchFamily="49" charset="0"/>
              </a:rPr>
              <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HANDLE_ERROR(</a:t>
            </a:r>
            <a:r>
              <a:rPr lang="en-US" sz="1400" b="1" dirty="0" err="1" smtClean="0">
                <a:solidFill>
                  <a:schemeClr val="bg1">
                    <a:lumMod val="50000"/>
                  </a:schemeClr>
                </a:solidFill>
                <a:latin typeface="Consolas" pitchFamily="49" charset="0"/>
                <a:cs typeface="Consolas" pitchFamily="49" charset="0"/>
              </a:rPr>
              <a:t>cudaMemcpy</a:t>
            </a:r>
            <a:r>
              <a:rPr lang="en-US" sz="1400" b="1" dirty="0" smtClean="0">
                <a:solidFill>
                  <a:schemeClr val="bg1">
                    <a:lumMod val="50000"/>
                  </a:schemeClr>
                </a:solidFill>
                <a:latin typeface="Consolas" pitchFamily="49" charset="0"/>
                <a:cs typeface="Consolas" pitchFamily="49" charset="0"/>
              </a:rPr>
              <a:t>(&amp;c,</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sizeof</a:t>
            </a:r>
            <a:r>
              <a:rPr lang="en-US" sz="1400" b="1" dirty="0" smtClean="0">
                <a:solidFill>
                  <a:schemeClr val="bg1">
                    <a:lumMod val="50000"/>
                  </a:schemeClr>
                </a:solidFill>
                <a:latin typeface="Consolas" pitchFamily="49" charset="0"/>
                <a:cs typeface="Consolas" pitchFamily="49" charset="0"/>
              </a:rPr>
              <a:t>(</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cudaMemcpyDeviceToHost</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0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printf</a:t>
            </a:r>
            <a:r>
              <a:rPr lang="en-US" sz="1400" b="1" dirty="0" smtClean="0">
                <a:solidFill>
                  <a:schemeClr val="bg1">
                    <a:lumMod val="50000"/>
                  </a:schemeClr>
                </a:solidFill>
                <a:latin typeface="Consolas" pitchFamily="49" charset="0"/>
                <a:cs typeface="Consolas" pitchFamily="49" charset="0"/>
              </a:rPr>
              <a:t>("2 + 7 = %d\n", c);</a:t>
            </a:r>
            <a:br>
              <a:rPr lang="en-US" sz="1400" b="1"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cudaFree</a:t>
            </a:r>
            <a:r>
              <a:rPr lang="en-U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 );</a:t>
            </a:r>
            <a:br>
              <a:rPr lang="en-US" sz="1400" b="1" dirty="0" smtClean="0">
                <a:solidFill>
                  <a:schemeClr val="bg1">
                    <a:lumMod val="50000"/>
                  </a:schemeClr>
                </a:solidFill>
                <a:latin typeface="Consolas" pitchFamily="49" charset="0"/>
                <a:cs typeface="Consolas" pitchFamily="49" charset="0"/>
              </a:rPr>
            </a:br>
            <a:r>
              <a:rPr lang="en-US" sz="1400" b="1" dirty="0" smtClean="0">
                <a:solidFill>
                  <a:schemeClr val="bg1">
                    <a:lumMod val="50000"/>
                  </a:schemeClr>
                </a:solidFill>
                <a:latin typeface="Consolas" pitchFamily="49" charset="0"/>
                <a:cs typeface="Consolas" pitchFamily="49" charset="0"/>
              </a:rPr>
              <a:t>return </a:t>
            </a:r>
            <a:r>
              <a:rPr lang="en-US" sz="1400" dirty="0" smtClean="0">
                <a:solidFill>
                  <a:schemeClr val="bg1">
                    <a:lumMod val="50000"/>
                  </a:schemeClr>
                </a:solidFill>
                <a:latin typeface="Consolas" pitchFamily="49" charset="0"/>
                <a:cs typeface="Consolas" pitchFamily="49" charset="0"/>
              </a:rPr>
              <a:t>0;</a:t>
            </a:r>
            <a:endParaRPr lang="sr-Latn-RS" sz="1400" dirty="0" smtClean="0">
              <a:solidFill>
                <a:schemeClr val="bg1">
                  <a:lumMod val="50000"/>
                </a:schemeClr>
              </a:solidFill>
              <a:latin typeface="Consolas" pitchFamily="49" charset="0"/>
              <a:cs typeface="Consolas" pitchFamily="49" charset="0"/>
            </a:endParaRPr>
          </a:p>
          <a:p>
            <a:pPr>
              <a:buNone/>
            </a:pPr>
            <a:r>
              <a:rPr lang="en-US" sz="1100" dirty="0" smtClean="0">
                <a:solidFill>
                  <a:schemeClr val="bg1">
                    <a:lumMod val="50000"/>
                  </a:schemeClr>
                </a:solidFill>
                <a:latin typeface="Consolas" pitchFamily="49" charset="0"/>
                <a:cs typeface="Consolas" pitchFamily="49" charset="0"/>
              </a:rPr>
              <a:t>}</a:t>
            </a:r>
            <a:r>
              <a:rPr lang="en-US" sz="1400" dirty="0" smtClean="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smtClean="0"/>
              <a:t>Kernel funkcija sa parametrima</a:t>
            </a:r>
          </a:p>
          <a:p>
            <a:endParaRPr lang="sr-Latn-RS" dirty="0" smtClean="0">
              <a:solidFill>
                <a:schemeClr val="bg1">
                  <a:lumMod val="50000"/>
                </a:schemeClr>
              </a:solidFill>
            </a:endParaRPr>
          </a:p>
          <a:p>
            <a:r>
              <a:rPr lang="sr-Latn-RS" dirty="0" smtClean="0">
                <a:solidFill>
                  <a:schemeClr val="bg1">
                    <a:lumMod val="50000"/>
                  </a:schemeClr>
                </a:solidFill>
              </a:rPr>
              <a:t>Alokacija</a:t>
            </a:r>
          </a:p>
          <a:p>
            <a:endParaRPr lang="sr-Latn-RS" dirty="0" smtClean="0">
              <a:solidFill>
                <a:schemeClr val="bg1">
                  <a:lumMod val="50000"/>
                </a:schemeClr>
              </a:solidFill>
            </a:endParaRPr>
          </a:p>
          <a:p>
            <a:r>
              <a:rPr lang="sr-Latn-RS" dirty="0" smtClean="0"/>
              <a:t>Poziv kernela</a:t>
            </a:r>
          </a:p>
          <a:p>
            <a:endParaRPr lang="sr-Latn-RS" dirty="0" smtClean="0">
              <a:solidFill>
                <a:schemeClr val="bg1">
                  <a:lumMod val="50000"/>
                </a:schemeClr>
              </a:solidFill>
            </a:endParaRPr>
          </a:p>
          <a:p>
            <a:r>
              <a:rPr lang="sr-Latn-RS" dirty="0" smtClean="0">
                <a:solidFill>
                  <a:schemeClr val="bg1">
                    <a:lumMod val="50000"/>
                  </a:schemeClr>
                </a:solidFill>
              </a:rPr>
              <a:t>Pribavljanje i štampanje rezultata</a:t>
            </a:r>
          </a:p>
          <a:p>
            <a:endParaRPr lang="sr-Latn-RS" dirty="0" smtClean="0">
              <a:solidFill>
                <a:schemeClr val="bg1">
                  <a:lumMod val="50000"/>
                </a:schemeClr>
              </a:solidFill>
            </a:endParaRPr>
          </a:p>
          <a:p>
            <a:r>
              <a:rPr lang="sr-Latn-RS" dirty="0" smtClean="0">
                <a:solidFill>
                  <a:schemeClr val="bg1">
                    <a:lumMod val="50000"/>
                  </a:schemeClr>
                </a:solidFill>
              </a:rPr>
              <a:t>Dealokacija</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 Hello to CUDA (</a:t>
            </a:r>
            <a:r>
              <a:rPr lang="sr-Latn-RS" dirty="0" smtClean="0"/>
              <a:t>4</a:t>
            </a:r>
            <a:r>
              <a:rPr lang="en-US" dirty="0" smtClean="0"/>
              <a:t>)</a:t>
            </a:r>
            <a:endParaRPr lang="en-US" dirty="0"/>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&lt;</a:t>
            </a:r>
            <a:r>
              <a:rPr lang="en-US" sz="1400" dirty="0" err="1" smtClean="0">
                <a:solidFill>
                  <a:schemeClr val="bg1">
                    <a:lumMod val="50000"/>
                  </a:schemeClr>
                </a:solidFill>
                <a:latin typeface="Consolas" pitchFamily="49" charset="0"/>
                <a:cs typeface="Consolas" pitchFamily="49" charset="0"/>
              </a:rPr>
              <a:t>iostream</a:t>
            </a:r>
            <a:r>
              <a:rPr lang="en-US" sz="1400" dirty="0" smtClean="0">
                <a:solidFill>
                  <a:schemeClr val="bg1">
                    <a:lumMod val="50000"/>
                  </a:schemeClr>
                </a:solidFill>
                <a:latin typeface="Consolas" pitchFamily="49" charset="0"/>
                <a:cs typeface="Consolas" pitchFamily="49" charset="0"/>
              </a:rPr>
              <a:t>&gt;</a:t>
            </a:r>
            <a:endParaRPr lang="sr-Latn-RS" sz="1400" dirty="0" smtClean="0">
              <a:solidFill>
                <a:schemeClr val="bg1">
                  <a:lumMod val="50000"/>
                </a:schemeClr>
              </a:solidFill>
              <a:latin typeface="Consolas" pitchFamily="49" charset="0"/>
              <a:cs typeface="Consolas" pitchFamily="49" charset="0"/>
            </a:endParaRPr>
          </a:p>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a:t>
            </a:r>
            <a:r>
              <a:rPr lang="en-US" sz="1400" dirty="0" err="1" smtClean="0">
                <a:solidFill>
                  <a:schemeClr val="bg1">
                    <a:lumMod val="50000"/>
                  </a:schemeClr>
                </a:solidFill>
                <a:latin typeface="Consolas" pitchFamily="49" charset="0"/>
                <a:cs typeface="Consolas" pitchFamily="49" charset="0"/>
              </a:rPr>
              <a:t>book.h</a:t>
            </a:r>
            <a:r>
              <a:rPr lang="en-US" sz="1400" dirty="0" smtClean="0">
                <a:solidFill>
                  <a:schemeClr val="bg1">
                    <a:lumMod val="50000"/>
                  </a:schemeClr>
                </a:solidFill>
                <a:latin typeface="Consolas" pitchFamily="49" charset="0"/>
                <a:cs typeface="Consolas" pitchFamily="49" charset="0"/>
              </a:rPr>
              <a:t>“</a:t>
            </a:r>
            <a:endParaRPr lang="sr-Latn-RS" sz="1400" dirty="0" smtClean="0">
              <a:solidFill>
                <a:schemeClr val="bg1">
                  <a:lumMod val="50000"/>
                </a:schemeClr>
              </a:solidFill>
              <a:latin typeface="Consolas" pitchFamily="49" charset="0"/>
              <a:cs typeface="Consolas" pitchFamily="49" charset="0"/>
            </a:endParaRPr>
          </a:p>
          <a:p>
            <a:pPr>
              <a:buNone/>
            </a:pPr>
            <a:endParaRPr lang="sr-Latn-RS" sz="1400" b="1" dirty="0" smtClean="0">
              <a:solidFill>
                <a:schemeClr val="bg1">
                  <a:lumMod val="50000"/>
                </a:schemeClr>
              </a:solidFill>
              <a:latin typeface="Consolas" pitchFamily="49" charset="0"/>
              <a:cs typeface="Consolas" pitchFamily="49" charset="0"/>
            </a:endParaRPr>
          </a:p>
          <a:p>
            <a:pPr>
              <a:buNone/>
            </a:pPr>
            <a:r>
              <a:rPr lang="en-US" sz="1400" b="1" dirty="0" smtClean="0">
                <a:solidFill>
                  <a:schemeClr val="bg1">
                    <a:lumMod val="50000"/>
                  </a:schemeClr>
                </a:solidFill>
                <a:latin typeface="Consolas" pitchFamily="49" charset="0"/>
                <a:cs typeface="Consolas" pitchFamily="49" charset="0"/>
              </a:rPr>
              <a:t>__global__ void add(</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 </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b, </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*c) </a:t>
            </a:r>
            <a:endParaRPr lang="sr-Latn-RS" sz="1400" b="1" dirty="0" smtClean="0">
              <a:solidFill>
                <a:schemeClr val="bg1">
                  <a:lumMod val="50000"/>
                </a:schemeClr>
              </a:solidFill>
              <a:latin typeface="Consolas" pitchFamily="49" charset="0"/>
              <a:cs typeface="Consolas" pitchFamily="49" charset="0"/>
            </a:endParaRPr>
          </a:p>
          <a:p>
            <a:pPr>
              <a:buNone/>
            </a:pPr>
            <a:r>
              <a:rPr lang="en-US" sz="1100" b="1" dirty="0" smtClean="0">
                <a:solidFill>
                  <a:schemeClr val="bg1">
                    <a:lumMod val="50000"/>
                  </a:schemeClr>
                </a:solidFill>
                <a:latin typeface="Consolas" pitchFamily="49" charset="0"/>
                <a:cs typeface="Consolas" pitchFamily="49" charset="0"/>
              </a:rPr>
              <a:t>{</a:t>
            </a:r>
            <a:endParaRPr lang="sr-Latn-RS" sz="11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*c = a + b;</a:t>
            </a:r>
            <a:endParaRPr lang="sr-Latn-RS" sz="1400" b="1" dirty="0" smtClean="0">
              <a:solidFill>
                <a:schemeClr val="bg1">
                  <a:lumMod val="50000"/>
                </a:schemeClr>
              </a:solidFill>
              <a:latin typeface="Consolas" pitchFamily="49" charset="0"/>
              <a:cs typeface="Consolas" pitchFamily="49" charset="0"/>
            </a:endParaRPr>
          </a:p>
          <a:p>
            <a:pPr>
              <a:buNone/>
            </a:pPr>
            <a:r>
              <a:rPr lang="en-US" sz="1100" b="1" dirty="0" smtClean="0">
                <a:solidFill>
                  <a:schemeClr val="bg1">
                    <a:lumMod val="50000"/>
                  </a:schemeClr>
                </a:solidFill>
                <a:latin typeface="Consolas" pitchFamily="49" charset="0"/>
                <a:cs typeface="Consolas" pitchFamily="49" charset="0"/>
              </a:rPr>
              <a:t>}</a:t>
            </a:r>
            <a:endParaRPr lang="sr-Latn-RS" sz="1100" b="1" dirty="0" smtClean="0">
              <a:solidFill>
                <a:schemeClr val="bg1">
                  <a:lumMod val="50000"/>
                </a:schemeClr>
              </a:solidFill>
              <a:latin typeface="Consolas" pitchFamily="49" charset="0"/>
              <a:cs typeface="Consolas" pitchFamily="49" charset="0"/>
            </a:endParaRPr>
          </a:p>
          <a:p>
            <a:pPr>
              <a:buNone/>
            </a:pPr>
            <a:endParaRPr lang="sr-Latn-RS" sz="1050" b="1" dirty="0" smtClean="0">
              <a:solidFill>
                <a:schemeClr val="bg1">
                  <a:lumMod val="50000"/>
                </a:schemeClr>
              </a:solidFill>
              <a:latin typeface="Consolas" pitchFamily="49" charset="0"/>
              <a:cs typeface="Consolas" pitchFamily="49" charset="0"/>
            </a:endParaRPr>
          </a:p>
          <a:p>
            <a:pPr>
              <a:buNone/>
            </a:pP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t>
            </a:r>
            <a:r>
              <a:rPr lang="en-US" sz="1400" dirty="0" smtClean="0">
                <a:solidFill>
                  <a:schemeClr val="bg1">
                    <a:lumMod val="50000"/>
                  </a:schemeClr>
                </a:solidFill>
                <a:latin typeface="Consolas" pitchFamily="49" charset="0"/>
                <a:cs typeface="Consolas" pitchFamily="49" charset="0"/>
              </a:rPr>
              <a:t>main( void ) </a:t>
            </a:r>
            <a:endParaRPr lang="sr-Latn-RS" sz="1400" dirty="0" smtClean="0">
              <a:solidFill>
                <a:schemeClr val="bg1">
                  <a:lumMod val="50000"/>
                </a:schemeClr>
              </a:solidFill>
              <a:latin typeface="Consolas" pitchFamily="49" charset="0"/>
              <a:cs typeface="Consolas" pitchFamily="49" charset="0"/>
            </a:endParaRPr>
          </a:p>
          <a:p>
            <a:pPr>
              <a:buNone/>
            </a:pPr>
            <a:r>
              <a:rPr lang="en-US" sz="1050" dirty="0" smtClean="0">
                <a:solidFill>
                  <a:schemeClr val="bg1">
                    <a:lumMod val="50000"/>
                  </a:schemeClr>
                </a:solidFill>
                <a:latin typeface="Consolas" pitchFamily="49" charset="0"/>
                <a:cs typeface="Consolas" pitchFamily="49" charset="0"/>
              </a:rPr>
              <a:t>{</a:t>
            </a:r>
            <a:r>
              <a:rPr lang="en-US" sz="1400" dirty="0" smtClean="0">
                <a:solidFill>
                  <a:schemeClr val="bg1">
                    <a:lumMod val="50000"/>
                  </a:schemeClr>
                </a:solidFill>
                <a:latin typeface="Consolas" pitchFamily="49" charset="0"/>
                <a:cs typeface="Consolas" pitchFamily="49" charset="0"/>
              </a:rPr>
              <a:t/>
            </a:r>
            <a:br>
              <a:rPr lang="en-US" sz="1400"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t>
            </a:r>
            <a:r>
              <a:rPr lang="en-US" sz="1400" dirty="0" smtClean="0">
                <a:solidFill>
                  <a:schemeClr val="bg1">
                    <a:lumMod val="50000"/>
                  </a:schemeClr>
                </a:solidFill>
                <a:latin typeface="Consolas" pitchFamily="49" charset="0"/>
                <a:cs typeface="Consolas" pitchFamily="49" charset="0"/>
              </a:rPr>
              <a:t>c;</a:t>
            </a:r>
            <a:br>
              <a:rPr lang="en-US" sz="1400"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int</a:t>
            </a:r>
            <a:r>
              <a:rPr lang="en-US" sz="1400" dirty="0" smtClean="0">
                <a:solidFill>
                  <a:schemeClr val="bg1">
                    <a:lumMod val="50000"/>
                  </a:schemeClr>
                </a:solidFill>
                <a:latin typeface="Consolas" pitchFamily="49" charset="0"/>
                <a:cs typeface="Consolas" pitchFamily="49" charset="0"/>
              </a:rPr>
              <a:t>*</a:t>
            </a:r>
            <a:r>
              <a:rPr lang="sr-Latn-RS" sz="1400" dirty="0" smtClean="0">
                <a:solidFill>
                  <a:schemeClr val="bg1">
                    <a:lumMod val="50000"/>
                  </a:schemeClr>
                </a:solidFill>
                <a:latin typeface="Consolas" pitchFamily="49" charset="0"/>
                <a:cs typeface="Consolas" pitchFamily="49" charset="0"/>
              </a:rPr>
              <a:t> </a:t>
            </a:r>
            <a:r>
              <a:rPr lang="en-US" sz="1400" dirty="0" err="1" smtClean="0">
                <a:solidFill>
                  <a:schemeClr val="bg1">
                    <a:lumMod val="50000"/>
                  </a:schemeClr>
                </a:solidFill>
                <a:latin typeface="Consolas" pitchFamily="49" charset="0"/>
                <a:cs typeface="Consolas" pitchFamily="49" charset="0"/>
              </a:rPr>
              <a:t>dev_c</a:t>
            </a:r>
            <a:r>
              <a:rPr lang="en-US" sz="1400" dirty="0" smtClean="0">
                <a:solidFill>
                  <a:schemeClr val="bg1">
                    <a:lumMod val="50000"/>
                  </a:schemeClr>
                </a:solidFill>
                <a:latin typeface="Consolas" pitchFamily="49" charset="0"/>
                <a:cs typeface="Consolas" pitchFamily="49" charset="0"/>
              </a:rPr>
              <a:t>;</a:t>
            </a:r>
            <a:br>
              <a:rPr lang="en-US" sz="1400" dirty="0" smtClean="0">
                <a:solidFill>
                  <a:schemeClr val="bg1">
                    <a:lumMod val="50000"/>
                  </a:schemeClr>
                </a:solidFill>
                <a:latin typeface="Consolas" pitchFamily="49" charset="0"/>
                <a:cs typeface="Consolas" pitchFamily="49" charset="0"/>
              </a:rPr>
            </a:br>
            <a:endParaRPr lang="sr-Latn-RS" sz="1400"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latin typeface="Consolas" pitchFamily="49" charset="0"/>
                <a:cs typeface="Consolas" pitchFamily="49" charset="0"/>
              </a:rPr>
              <a:t>HANDLE_ERROR(</a:t>
            </a:r>
            <a:r>
              <a:rPr lang="en-US" sz="1400" b="1" dirty="0" err="1" smtClean="0">
                <a:latin typeface="Consolas" pitchFamily="49" charset="0"/>
                <a:cs typeface="Consolas" pitchFamily="49" charset="0"/>
              </a:rPr>
              <a:t>cudaMalloc</a:t>
            </a:r>
            <a:r>
              <a:rPr lang="en-US" sz="1400" b="1" dirty="0" smtClean="0">
                <a:latin typeface="Consolas" pitchFamily="49" charset="0"/>
                <a:cs typeface="Consolas" pitchFamily="49" charset="0"/>
              </a:rPr>
              <a:t>((void**)&amp;</a:t>
            </a: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dev_c</a:t>
            </a:r>
            <a:r>
              <a:rPr lang="en-U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sizeof</a:t>
            </a:r>
            <a:r>
              <a:rPr lang="en-US" sz="1400" b="1" dirty="0" smtClean="0">
                <a:latin typeface="Consolas" pitchFamily="49" charset="0"/>
                <a:cs typeface="Consolas" pitchFamily="49" charset="0"/>
              </a:rPr>
              <a:t>(</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a:t>
            </a:r>
            <a:r>
              <a:rPr lang="en-US" sz="1400" b="1" dirty="0" smtClean="0">
                <a:solidFill>
                  <a:schemeClr val="bg1">
                    <a:lumMod val="50000"/>
                  </a:schemeClr>
                </a:solidFill>
                <a:latin typeface="Consolas" pitchFamily="49" charset="0"/>
                <a:cs typeface="Consolas" pitchFamily="49" charset="0"/>
              </a:rPr>
              <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add&lt;&lt;&lt;1,1&gt;&gt;&gt;(2, 7,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HANDLE_ERROR(</a:t>
            </a:r>
            <a:r>
              <a:rPr lang="en-US" sz="1400" b="1" dirty="0" err="1" smtClean="0">
                <a:solidFill>
                  <a:schemeClr val="bg1">
                    <a:lumMod val="50000"/>
                  </a:schemeClr>
                </a:solidFill>
                <a:latin typeface="Consolas" pitchFamily="49" charset="0"/>
                <a:cs typeface="Consolas" pitchFamily="49" charset="0"/>
              </a:rPr>
              <a:t>cudaMemcpy</a:t>
            </a:r>
            <a:r>
              <a:rPr lang="en-US" sz="1400" b="1" dirty="0" smtClean="0">
                <a:solidFill>
                  <a:schemeClr val="bg1">
                    <a:lumMod val="50000"/>
                  </a:schemeClr>
                </a:solidFill>
                <a:latin typeface="Consolas" pitchFamily="49" charset="0"/>
                <a:cs typeface="Consolas" pitchFamily="49" charset="0"/>
              </a:rPr>
              <a:t>(&amp;c,</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sizeof</a:t>
            </a:r>
            <a:r>
              <a:rPr lang="en-US" sz="1400" b="1" dirty="0" smtClean="0">
                <a:solidFill>
                  <a:schemeClr val="bg1">
                    <a:lumMod val="50000"/>
                  </a:schemeClr>
                </a:solidFill>
                <a:latin typeface="Consolas" pitchFamily="49" charset="0"/>
                <a:cs typeface="Consolas" pitchFamily="49" charset="0"/>
              </a:rPr>
              <a:t>(</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cudaMemcpyDeviceToHost</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0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printf</a:t>
            </a:r>
            <a:r>
              <a:rPr lang="en-US" sz="1400" b="1" dirty="0" smtClean="0">
                <a:solidFill>
                  <a:schemeClr val="bg1">
                    <a:lumMod val="50000"/>
                  </a:schemeClr>
                </a:solidFill>
                <a:latin typeface="Consolas" pitchFamily="49" charset="0"/>
                <a:cs typeface="Consolas" pitchFamily="49" charset="0"/>
              </a:rPr>
              <a:t>("2 + 7 = %d\n", c);</a:t>
            </a:r>
            <a:br>
              <a:rPr lang="en-US" sz="1400" b="1" dirty="0" smtClean="0">
                <a:solidFill>
                  <a:schemeClr val="bg1">
                    <a:lumMod val="50000"/>
                  </a:schemeClr>
                </a:solidFill>
                <a:latin typeface="Consolas" pitchFamily="49" charset="0"/>
                <a:cs typeface="Consolas" pitchFamily="49" charset="0"/>
              </a:rPr>
            </a:br>
            <a:r>
              <a:rPr lang="en-US" sz="1400" b="1" dirty="0" err="1" smtClean="0">
                <a:latin typeface="Consolas" pitchFamily="49" charset="0"/>
                <a:cs typeface="Consolas" pitchFamily="49" charset="0"/>
              </a:rPr>
              <a:t>cudaFree</a:t>
            </a:r>
            <a:r>
              <a:rPr lang="en-U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dev_c</a:t>
            </a:r>
            <a:r>
              <a:rPr lang="en-US" sz="1400" b="1" dirty="0" smtClean="0">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
            </a:r>
            <a:br>
              <a:rPr lang="en-US" sz="1400" b="1" dirty="0" smtClean="0">
                <a:solidFill>
                  <a:schemeClr val="bg1">
                    <a:lumMod val="50000"/>
                  </a:schemeClr>
                </a:solidFill>
                <a:latin typeface="Consolas" pitchFamily="49" charset="0"/>
                <a:cs typeface="Consolas" pitchFamily="49" charset="0"/>
              </a:rPr>
            </a:br>
            <a:r>
              <a:rPr lang="en-US" sz="1400" b="1" dirty="0" smtClean="0">
                <a:solidFill>
                  <a:schemeClr val="bg1">
                    <a:lumMod val="50000"/>
                  </a:schemeClr>
                </a:solidFill>
                <a:latin typeface="Consolas" pitchFamily="49" charset="0"/>
                <a:cs typeface="Consolas" pitchFamily="49" charset="0"/>
              </a:rPr>
              <a:t>return </a:t>
            </a:r>
            <a:r>
              <a:rPr lang="en-US" sz="1400" dirty="0" smtClean="0">
                <a:solidFill>
                  <a:schemeClr val="bg1">
                    <a:lumMod val="50000"/>
                  </a:schemeClr>
                </a:solidFill>
                <a:latin typeface="Consolas" pitchFamily="49" charset="0"/>
                <a:cs typeface="Consolas" pitchFamily="49" charset="0"/>
              </a:rPr>
              <a:t>0;</a:t>
            </a:r>
            <a:endParaRPr lang="sr-Latn-RS" sz="1400" dirty="0" smtClean="0">
              <a:solidFill>
                <a:schemeClr val="bg1">
                  <a:lumMod val="50000"/>
                </a:schemeClr>
              </a:solidFill>
              <a:latin typeface="Consolas" pitchFamily="49" charset="0"/>
              <a:cs typeface="Consolas" pitchFamily="49" charset="0"/>
            </a:endParaRPr>
          </a:p>
          <a:p>
            <a:pPr>
              <a:buNone/>
            </a:pPr>
            <a:r>
              <a:rPr lang="en-US" sz="1050" dirty="0" smtClean="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smtClean="0">
                <a:solidFill>
                  <a:schemeClr val="bg1">
                    <a:lumMod val="50000"/>
                  </a:schemeClr>
                </a:solidFill>
              </a:rPr>
              <a:t>Kernel funkcija sa parametrima</a:t>
            </a:r>
          </a:p>
          <a:p>
            <a:endParaRPr lang="sr-Latn-RS" dirty="0" smtClean="0">
              <a:solidFill>
                <a:schemeClr val="bg1">
                  <a:lumMod val="50000"/>
                </a:schemeClr>
              </a:solidFill>
            </a:endParaRPr>
          </a:p>
          <a:p>
            <a:r>
              <a:rPr lang="sr-Latn-RS" dirty="0" smtClean="0"/>
              <a:t>Alokacija</a:t>
            </a:r>
          </a:p>
          <a:p>
            <a:endParaRPr lang="sr-Latn-RS" dirty="0" smtClean="0">
              <a:solidFill>
                <a:schemeClr val="bg1">
                  <a:lumMod val="50000"/>
                </a:schemeClr>
              </a:solidFill>
            </a:endParaRPr>
          </a:p>
          <a:p>
            <a:r>
              <a:rPr lang="sr-Latn-RS" dirty="0" smtClean="0">
                <a:solidFill>
                  <a:schemeClr val="bg1">
                    <a:lumMod val="50000"/>
                  </a:schemeClr>
                </a:solidFill>
              </a:rPr>
              <a:t>Poziv kernela</a:t>
            </a:r>
          </a:p>
          <a:p>
            <a:endParaRPr lang="sr-Latn-RS" dirty="0" smtClean="0">
              <a:solidFill>
                <a:schemeClr val="bg1">
                  <a:lumMod val="50000"/>
                </a:schemeClr>
              </a:solidFill>
            </a:endParaRPr>
          </a:p>
          <a:p>
            <a:r>
              <a:rPr lang="sr-Latn-RS" dirty="0" smtClean="0">
                <a:solidFill>
                  <a:schemeClr val="bg1">
                    <a:lumMod val="50000"/>
                  </a:schemeClr>
                </a:solidFill>
              </a:rPr>
              <a:t>Pribavljanje i štampanje rezultata</a:t>
            </a:r>
          </a:p>
          <a:p>
            <a:endParaRPr lang="sr-Latn-RS" dirty="0" smtClean="0">
              <a:solidFill>
                <a:schemeClr val="bg1">
                  <a:lumMod val="50000"/>
                </a:schemeClr>
              </a:solidFill>
            </a:endParaRPr>
          </a:p>
          <a:p>
            <a:r>
              <a:rPr lang="sr-Latn-RS" dirty="0" smtClean="0"/>
              <a:t>Dealokacija</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 Hello to CUDA (</a:t>
            </a:r>
            <a:r>
              <a:rPr lang="sr-Latn-RS" dirty="0" smtClean="0"/>
              <a:t>4</a:t>
            </a:r>
            <a:r>
              <a:rPr lang="en-US" dirty="0" smtClean="0"/>
              <a:t>)</a:t>
            </a:r>
            <a:endParaRPr lang="en-US" dirty="0"/>
          </a:p>
        </p:txBody>
      </p:sp>
      <p:sp>
        <p:nvSpPr>
          <p:cNvPr id="3" name="Content Placeholder 2"/>
          <p:cNvSpPr>
            <a:spLocks noGrp="1"/>
          </p:cNvSpPr>
          <p:nvPr>
            <p:ph idx="1"/>
          </p:nvPr>
        </p:nvSpPr>
        <p:spPr>
          <a:xfrm>
            <a:off x="3276600" y="1371600"/>
            <a:ext cx="5867400" cy="5181600"/>
          </a:xfrm>
        </p:spPr>
        <p:txBody>
          <a:bodyPr>
            <a:noAutofit/>
          </a:bodyPr>
          <a:lstStyle/>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&lt;</a:t>
            </a:r>
            <a:r>
              <a:rPr lang="en-US" sz="1400" dirty="0" err="1" smtClean="0">
                <a:solidFill>
                  <a:schemeClr val="bg1">
                    <a:lumMod val="50000"/>
                  </a:schemeClr>
                </a:solidFill>
                <a:latin typeface="Consolas" pitchFamily="49" charset="0"/>
                <a:cs typeface="Consolas" pitchFamily="49" charset="0"/>
              </a:rPr>
              <a:t>iostream</a:t>
            </a:r>
            <a:r>
              <a:rPr lang="en-US" sz="1400" dirty="0" smtClean="0">
                <a:solidFill>
                  <a:schemeClr val="bg1">
                    <a:lumMod val="50000"/>
                  </a:schemeClr>
                </a:solidFill>
                <a:latin typeface="Consolas" pitchFamily="49" charset="0"/>
                <a:cs typeface="Consolas" pitchFamily="49" charset="0"/>
              </a:rPr>
              <a:t>&gt;</a:t>
            </a:r>
            <a:endParaRPr lang="sr-Latn-RS" sz="1400" dirty="0" smtClean="0">
              <a:solidFill>
                <a:schemeClr val="bg1">
                  <a:lumMod val="50000"/>
                </a:schemeClr>
              </a:solidFill>
              <a:latin typeface="Consolas" pitchFamily="49" charset="0"/>
              <a:cs typeface="Consolas" pitchFamily="49" charset="0"/>
            </a:endParaRPr>
          </a:p>
          <a:p>
            <a:pPr>
              <a:buNone/>
            </a:pPr>
            <a:r>
              <a:rPr lang="en-US" sz="1400" b="1" dirty="0" smtClean="0">
                <a:solidFill>
                  <a:schemeClr val="bg1">
                    <a:lumMod val="50000"/>
                  </a:schemeClr>
                </a:solidFill>
                <a:latin typeface="Consolas" pitchFamily="49" charset="0"/>
                <a:cs typeface="Consolas" pitchFamily="49" charset="0"/>
              </a:rPr>
              <a:t>#include </a:t>
            </a:r>
            <a:r>
              <a:rPr lang="en-US" sz="1400" dirty="0" smtClean="0">
                <a:solidFill>
                  <a:schemeClr val="bg1">
                    <a:lumMod val="50000"/>
                  </a:schemeClr>
                </a:solidFill>
                <a:latin typeface="Consolas" pitchFamily="49" charset="0"/>
                <a:cs typeface="Consolas" pitchFamily="49" charset="0"/>
              </a:rPr>
              <a:t>"</a:t>
            </a:r>
            <a:r>
              <a:rPr lang="en-US" sz="1400" dirty="0" err="1" smtClean="0">
                <a:solidFill>
                  <a:schemeClr val="bg1">
                    <a:lumMod val="50000"/>
                  </a:schemeClr>
                </a:solidFill>
                <a:latin typeface="Consolas" pitchFamily="49" charset="0"/>
                <a:cs typeface="Consolas" pitchFamily="49" charset="0"/>
              </a:rPr>
              <a:t>book.h</a:t>
            </a:r>
            <a:r>
              <a:rPr lang="en-US" sz="1400" dirty="0" smtClean="0">
                <a:solidFill>
                  <a:schemeClr val="bg1">
                    <a:lumMod val="50000"/>
                  </a:schemeClr>
                </a:solidFill>
                <a:latin typeface="Consolas" pitchFamily="49" charset="0"/>
                <a:cs typeface="Consolas" pitchFamily="49" charset="0"/>
              </a:rPr>
              <a:t>“</a:t>
            </a:r>
            <a:endParaRPr lang="sr-Latn-RS" sz="1400" dirty="0" smtClean="0">
              <a:solidFill>
                <a:schemeClr val="bg1">
                  <a:lumMod val="50000"/>
                </a:schemeClr>
              </a:solidFill>
              <a:latin typeface="Consolas" pitchFamily="49" charset="0"/>
              <a:cs typeface="Consolas" pitchFamily="49" charset="0"/>
            </a:endParaRPr>
          </a:p>
          <a:p>
            <a:pPr>
              <a:buNone/>
            </a:pPr>
            <a:endParaRPr lang="sr-Latn-RS" sz="1400" b="1" dirty="0" smtClean="0">
              <a:solidFill>
                <a:schemeClr val="bg1">
                  <a:lumMod val="50000"/>
                </a:schemeClr>
              </a:solidFill>
              <a:latin typeface="Consolas" pitchFamily="49" charset="0"/>
              <a:cs typeface="Consolas" pitchFamily="49" charset="0"/>
            </a:endParaRPr>
          </a:p>
          <a:p>
            <a:pPr>
              <a:buNone/>
            </a:pPr>
            <a:r>
              <a:rPr lang="en-US" sz="1400" b="1" dirty="0" smtClean="0">
                <a:solidFill>
                  <a:schemeClr val="bg1">
                    <a:lumMod val="50000"/>
                  </a:schemeClr>
                </a:solidFill>
                <a:latin typeface="Consolas" pitchFamily="49" charset="0"/>
                <a:cs typeface="Consolas" pitchFamily="49" charset="0"/>
              </a:rPr>
              <a:t>__global__ void add(</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 </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b, </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*c) </a:t>
            </a:r>
            <a:endParaRPr lang="sr-Latn-RS" sz="1400" b="1" dirty="0" smtClean="0">
              <a:solidFill>
                <a:schemeClr val="bg1">
                  <a:lumMod val="50000"/>
                </a:schemeClr>
              </a:solidFill>
              <a:latin typeface="Consolas" pitchFamily="49" charset="0"/>
              <a:cs typeface="Consolas" pitchFamily="49" charset="0"/>
            </a:endParaRPr>
          </a:p>
          <a:p>
            <a:pPr>
              <a:buNone/>
            </a:pPr>
            <a:r>
              <a:rPr lang="en-US" sz="1100" b="1" dirty="0" smtClean="0">
                <a:solidFill>
                  <a:schemeClr val="bg1">
                    <a:lumMod val="50000"/>
                  </a:schemeClr>
                </a:solidFill>
                <a:latin typeface="Consolas" pitchFamily="49" charset="0"/>
                <a:cs typeface="Consolas" pitchFamily="49" charset="0"/>
              </a:rPr>
              <a:t>{</a:t>
            </a:r>
            <a:endParaRPr lang="sr-Latn-RS" sz="11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*c = a + b;</a:t>
            </a:r>
            <a:endParaRPr lang="sr-Latn-RS" sz="1400" b="1" dirty="0" smtClean="0">
              <a:solidFill>
                <a:schemeClr val="bg1">
                  <a:lumMod val="50000"/>
                </a:schemeClr>
              </a:solidFill>
              <a:latin typeface="Consolas" pitchFamily="49" charset="0"/>
              <a:cs typeface="Consolas" pitchFamily="49" charset="0"/>
            </a:endParaRPr>
          </a:p>
          <a:p>
            <a:pPr>
              <a:buNone/>
            </a:pPr>
            <a:r>
              <a:rPr lang="en-US" sz="1100" b="1" dirty="0" smtClean="0">
                <a:solidFill>
                  <a:schemeClr val="bg1">
                    <a:lumMod val="50000"/>
                  </a:schemeClr>
                </a:solidFill>
                <a:latin typeface="Consolas" pitchFamily="49" charset="0"/>
                <a:cs typeface="Consolas" pitchFamily="49" charset="0"/>
              </a:rPr>
              <a:t>}</a:t>
            </a:r>
            <a:endParaRPr lang="sr-Latn-RS" sz="1100" b="1" dirty="0" smtClean="0">
              <a:solidFill>
                <a:schemeClr val="bg1">
                  <a:lumMod val="50000"/>
                </a:schemeClr>
              </a:solidFill>
              <a:latin typeface="Consolas" pitchFamily="49" charset="0"/>
              <a:cs typeface="Consolas" pitchFamily="49" charset="0"/>
            </a:endParaRPr>
          </a:p>
          <a:p>
            <a:pPr>
              <a:buNone/>
            </a:pPr>
            <a:endParaRPr lang="sr-Latn-RS" sz="1050" b="1" dirty="0" smtClean="0">
              <a:solidFill>
                <a:schemeClr val="bg1">
                  <a:lumMod val="50000"/>
                </a:schemeClr>
              </a:solidFill>
              <a:latin typeface="Consolas" pitchFamily="49" charset="0"/>
              <a:cs typeface="Consolas" pitchFamily="49" charset="0"/>
            </a:endParaRPr>
          </a:p>
          <a:p>
            <a:pPr>
              <a:buNone/>
            </a:pP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t>
            </a:r>
            <a:r>
              <a:rPr lang="en-US" sz="1400" dirty="0" smtClean="0">
                <a:solidFill>
                  <a:schemeClr val="bg1">
                    <a:lumMod val="50000"/>
                  </a:schemeClr>
                </a:solidFill>
                <a:latin typeface="Consolas" pitchFamily="49" charset="0"/>
                <a:cs typeface="Consolas" pitchFamily="49" charset="0"/>
              </a:rPr>
              <a:t>main( void ) </a:t>
            </a:r>
            <a:endParaRPr lang="sr-Latn-RS" sz="1400" dirty="0" smtClean="0">
              <a:solidFill>
                <a:schemeClr val="bg1">
                  <a:lumMod val="50000"/>
                </a:schemeClr>
              </a:solidFill>
              <a:latin typeface="Consolas" pitchFamily="49" charset="0"/>
              <a:cs typeface="Consolas" pitchFamily="49" charset="0"/>
            </a:endParaRPr>
          </a:p>
          <a:p>
            <a:pPr>
              <a:buNone/>
            </a:pPr>
            <a:r>
              <a:rPr lang="en-US" sz="1050" dirty="0" smtClean="0">
                <a:solidFill>
                  <a:schemeClr val="bg1">
                    <a:lumMod val="50000"/>
                  </a:schemeClr>
                </a:solidFill>
                <a:latin typeface="Consolas" pitchFamily="49" charset="0"/>
                <a:cs typeface="Consolas" pitchFamily="49" charset="0"/>
              </a:rPr>
              <a:t>{</a:t>
            </a:r>
            <a:r>
              <a:rPr lang="en-US" sz="1400" dirty="0" smtClean="0">
                <a:solidFill>
                  <a:schemeClr val="bg1">
                    <a:lumMod val="50000"/>
                  </a:schemeClr>
                </a:solidFill>
                <a:latin typeface="Consolas" pitchFamily="49" charset="0"/>
                <a:cs typeface="Consolas" pitchFamily="49" charset="0"/>
              </a:rPr>
              <a:t/>
            </a:r>
            <a:br>
              <a:rPr lang="en-US" sz="1400"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 </a:t>
            </a:r>
            <a:r>
              <a:rPr lang="en-US" sz="1400" dirty="0" smtClean="0">
                <a:solidFill>
                  <a:schemeClr val="bg1">
                    <a:lumMod val="50000"/>
                  </a:schemeClr>
                </a:solidFill>
                <a:latin typeface="Consolas" pitchFamily="49" charset="0"/>
                <a:cs typeface="Consolas" pitchFamily="49" charset="0"/>
              </a:rPr>
              <a:t>c;</a:t>
            </a:r>
            <a:br>
              <a:rPr lang="en-US" sz="1400"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int</a:t>
            </a:r>
            <a:r>
              <a:rPr lang="en-US" sz="1400" dirty="0" smtClean="0">
                <a:solidFill>
                  <a:schemeClr val="bg1">
                    <a:lumMod val="50000"/>
                  </a:schemeClr>
                </a:solidFill>
                <a:latin typeface="Consolas" pitchFamily="49" charset="0"/>
                <a:cs typeface="Consolas" pitchFamily="49" charset="0"/>
              </a:rPr>
              <a:t>*</a:t>
            </a:r>
            <a:r>
              <a:rPr lang="sr-Latn-RS" sz="1400" dirty="0" smtClean="0">
                <a:solidFill>
                  <a:schemeClr val="bg1">
                    <a:lumMod val="50000"/>
                  </a:schemeClr>
                </a:solidFill>
                <a:latin typeface="Consolas" pitchFamily="49" charset="0"/>
                <a:cs typeface="Consolas" pitchFamily="49" charset="0"/>
              </a:rPr>
              <a:t> </a:t>
            </a:r>
            <a:r>
              <a:rPr lang="en-US" sz="1400" dirty="0" err="1" smtClean="0">
                <a:solidFill>
                  <a:schemeClr val="bg1">
                    <a:lumMod val="50000"/>
                  </a:schemeClr>
                </a:solidFill>
                <a:latin typeface="Consolas" pitchFamily="49" charset="0"/>
                <a:cs typeface="Consolas" pitchFamily="49" charset="0"/>
              </a:rPr>
              <a:t>dev_c</a:t>
            </a:r>
            <a:r>
              <a:rPr lang="en-US" sz="1400" dirty="0" smtClean="0">
                <a:solidFill>
                  <a:schemeClr val="bg1">
                    <a:lumMod val="50000"/>
                  </a:schemeClr>
                </a:solidFill>
                <a:latin typeface="Consolas" pitchFamily="49" charset="0"/>
                <a:cs typeface="Consolas" pitchFamily="49" charset="0"/>
              </a:rPr>
              <a:t>;</a:t>
            </a:r>
            <a:br>
              <a:rPr lang="en-US" sz="1400" dirty="0" smtClean="0">
                <a:solidFill>
                  <a:schemeClr val="bg1">
                    <a:lumMod val="50000"/>
                  </a:schemeClr>
                </a:solidFill>
                <a:latin typeface="Consolas" pitchFamily="49" charset="0"/>
                <a:cs typeface="Consolas" pitchFamily="49" charset="0"/>
              </a:rPr>
            </a:br>
            <a:endParaRPr lang="sr-Latn-RS" sz="1400"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HANDLE_ERROR(</a:t>
            </a:r>
            <a:r>
              <a:rPr lang="en-US" sz="1400" b="1" dirty="0" err="1" smtClean="0">
                <a:solidFill>
                  <a:schemeClr val="bg1">
                    <a:lumMod val="50000"/>
                  </a:schemeClr>
                </a:solidFill>
                <a:latin typeface="Consolas" pitchFamily="49" charset="0"/>
                <a:cs typeface="Consolas" pitchFamily="49" charset="0"/>
              </a:rPr>
              <a:t>cudaMalloc</a:t>
            </a:r>
            <a:r>
              <a:rPr lang="en-US" sz="1400" b="1" dirty="0" smtClean="0">
                <a:solidFill>
                  <a:schemeClr val="bg1">
                    <a:lumMod val="50000"/>
                  </a:schemeClr>
                </a:solidFill>
                <a:latin typeface="Consolas" pitchFamily="49" charset="0"/>
                <a:cs typeface="Consolas" pitchFamily="49" charset="0"/>
              </a:rPr>
              <a:t>((void**)&amp;</a:t>
            </a:r>
            <a:r>
              <a:rPr lang="sr-Latn-R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sizeof</a:t>
            </a:r>
            <a:r>
              <a:rPr lang="en-US" sz="1400" b="1" dirty="0" smtClean="0">
                <a:solidFill>
                  <a:schemeClr val="bg1">
                    <a:lumMod val="50000"/>
                  </a:schemeClr>
                </a:solidFill>
                <a:latin typeface="Consolas" pitchFamily="49" charset="0"/>
                <a:cs typeface="Consolas" pitchFamily="49" charset="0"/>
              </a:rPr>
              <a:t>(</a:t>
            </a:r>
            <a:r>
              <a:rPr lang="en-US" sz="1400" b="1" dirty="0" err="1" smtClean="0">
                <a:solidFill>
                  <a:schemeClr val="bg1">
                    <a:lumMod val="50000"/>
                  </a:schemeClr>
                </a:solidFill>
                <a:latin typeface="Consolas" pitchFamily="49" charset="0"/>
                <a:cs typeface="Consolas" pitchFamily="49" charset="0"/>
              </a:rPr>
              <a:t>int</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solidFill>
                  <a:schemeClr val="bg1">
                    <a:lumMod val="50000"/>
                  </a:schemeClr>
                </a:solidFill>
                <a:latin typeface="Consolas" pitchFamily="49" charset="0"/>
                <a:cs typeface="Consolas" pitchFamily="49" charset="0"/>
              </a:rPr>
              <a:t>add&lt;&lt;&lt;1,1&gt;&gt;&gt;(2, 7,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a:t>
            </a:r>
            <a:br>
              <a:rPr lang="en-US" sz="1400" b="1" dirty="0" smtClean="0">
                <a:solidFill>
                  <a:schemeClr val="bg1">
                    <a:lumMod val="50000"/>
                  </a:schemeClr>
                </a:solidFill>
                <a:latin typeface="Consolas" pitchFamily="49" charset="0"/>
                <a:cs typeface="Consolas" pitchFamily="49" charset="0"/>
              </a:rPr>
            </a:br>
            <a:endParaRPr lang="sr-Latn-RS" sz="14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smtClean="0">
                <a:latin typeface="Consolas" pitchFamily="49" charset="0"/>
                <a:cs typeface="Consolas" pitchFamily="49" charset="0"/>
              </a:rPr>
              <a:t>HANDLE_ERROR(</a:t>
            </a:r>
            <a:r>
              <a:rPr lang="en-US" sz="1400" b="1" dirty="0" err="1" smtClean="0">
                <a:latin typeface="Consolas" pitchFamily="49" charset="0"/>
                <a:cs typeface="Consolas" pitchFamily="49" charset="0"/>
              </a:rPr>
              <a:t>cudaMemcpy</a:t>
            </a:r>
            <a:r>
              <a:rPr lang="en-US" sz="1400" b="1" dirty="0" smtClean="0">
                <a:latin typeface="Consolas" pitchFamily="49" charset="0"/>
                <a:cs typeface="Consolas" pitchFamily="49" charset="0"/>
              </a:rPr>
              <a:t>(&amp;c,</a:t>
            </a: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dev_c</a:t>
            </a:r>
            <a:r>
              <a:rPr lang="en-US" sz="1400" b="1" dirty="0" smtClean="0">
                <a:latin typeface="Consolas" pitchFamily="49" charset="0"/>
                <a:cs typeface="Consolas" pitchFamily="49" charset="0"/>
              </a:rPr>
              <a:t>,</a:t>
            </a: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sizeof</a:t>
            </a:r>
            <a:r>
              <a:rPr lang="en-US" sz="1400" b="1" dirty="0" smtClean="0">
                <a:latin typeface="Consolas" pitchFamily="49" charset="0"/>
                <a:cs typeface="Consolas" pitchFamily="49" charset="0"/>
              </a:rPr>
              <a:t>(</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a:t>
            </a: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cudaMemcpyDeviceToHost</a:t>
            </a:r>
            <a:r>
              <a:rPr lang="en-US" sz="1400" b="1" dirty="0" smtClean="0">
                <a:latin typeface="Consolas" pitchFamily="49" charset="0"/>
                <a:cs typeface="Consolas" pitchFamily="49" charset="0"/>
              </a:rPr>
              <a:t>));</a:t>
            </a:r>
            <a:r>
              <a:rPr lang="en-US" sz="1400" b="1" dirty="0" smtClean="0">
                <a:solidFill>
                  <a:schemeClr val="bg1">
                    <a:lumMod val="50000"/>
                  </a:schemeClr>
                </a:solidFill>
                <a:latin typeface="Consolas" pitchFamily="49" charset="0"/>
                <a:cs typeface="Consolas" pitchFamily="49" charset="0"/>
              </a:rPr>
              <a:t/>
            </a:r>
            <a:br>
              <a:rPr lang="en-US" sz="1400" b="1" dirty="0" smtClean="0">
                <a:solidFill>
                  <a:schemeClr val="bg1">
                    <a:lumMod val="50000"/>
                  </a:schemeClr>
                </a:solidFill>
                <a:latin typeface="Consolas" pitchFamily="49" charset="0"/>
                <a:cs typeface="Consolas" pitchFamily="49" charset="0"/>
              </a:rPr>
            </a:br>
            <a:endParaRPr lang="sr-Latn-RS" sz="1000" b="1" dirty="0" smtClean="0">
              <a:solidFill>
                <a:schemeClr val="bg1">
                  <a:lumMod val="50000"/>
                </a:schemeClr>
              </a:solidFill>
              <a:latin typeface="Consolas" pitchFamily="49" charset="0"/>
              <a:cs typeface="Consolas" pitchFamily="49" charset="0"/>
            </a:endParaRPr>
          </a:p>
          <a:p>
            <a:pPr>
              <a:buNone/>
            </a:pPr>
            <a:r>
              <a:rPr lang="sr-Latn-RS" sz="1400" b="1" dirty="0" smtClean="0">
                <a:solidFill>
                  <a:schemeClr val="bg1">
                    <a:lumMod val="50000"/>
                  </a:schemeClr>
                </a:solidFill>
                <a:latin typeface="Consolas" pitchFamily="49" charset="0"/>
                <a:cs typeface="Consolas" pitchFamily="49" charset="0"/>
              </a:rPr>
              <a:t>  </a:t>
            </a:r>
            <a:r>
              <a:rPr lang="en-US" sz="1400" b="1" dirty="0" err="1" smtClean="0">
                <a:latin typeface="Consolas" pitchFamily="49" charset="0"/>
                <a:cs typeface="Consolas" pitchFamily="49" charset="0"/>
              </a:rPr>
              <a:t>printf</a:t>
            </a:r>
            <a:r>
              <a:rPr lang="en-US" sz="1400" b="1" dirty="0" smtClean="0">
                <a:latin typeface="Consolas" pitchFamily="49" charset="0"/>
                <a:cs typeface="Consolas" pitchFamily="49" charset="0"/>
              </a:rPr>
              <a:t>("2 + 7 = %d\n", c);</a:t>
            </a:r>
            <a:r>
              <a:rPr lang="en-US" sz="1400" b="1" dirty="0" smtClean="0">
                <a:solidFill>
                  <a:schemeClr val="bg1">
                    <a:lumMod val="50000"/>
                  </a:schemeClr>
                </a:solidFill>
                <a:latin typeface="Consolas" pitchFamily="49" charset="0"/>
                <a:cs typeface="Consolas" pitchFamily="49" charset="0"/>
              </a:rPr>
              <a:t/>
            </a:r>
            <a:br>
              <a:rPr lang="en-US" sz="1400" b="1" dirty="0" smtClean="0">
                <a:solidFill>
                  <a:schemeClr val="bg1">
                    <a:lumMod val="50000"/>
                  </a:schemeClr>
                </a:solidFill>
                <a:latin typeface="Consolas" pitchFamily="49" charset="0"/>
                <a:cs typeface="Consolas" pitchFamily="49" charset="0"/>
              </a:rPr>
            </a:br>
            <a:r>
              <a:rPr lang="en-US" sz="1400" b="1" dirty="0" err="1" smtClean="0">
                <a:solidFill>
                  <a:schemeClr val="bg1">
                    <a:lumMod val="50000"/>
                  </a:schemeClr>
                </a:solidFill>
                <a:latin typeface="Consolas" pitchFamily="49" charset="0"/>
                <a:cs typeface="Consolas" pitchFamily="49" charset="0"/>
              </a:rPr>
              <a:t>cudaFree</a:t>
            </a:r>
            <a:r>
              <a:rPr lang="en-US" sz="1400" b="1" dirty="0" smtClean="0">
                <a:solidFill>
                  <a:schemeClr val="bg1">
                    <a:lumMod val="50000"/>
                  </a:schemeClr>
                </a:solidFill>
                <a:latin typeface="Consolas" pitchFamily="49" charset="0"/>
                <a:cs typeface="Consolas" pitchFamily="49" charset="0"/>
              </a:rPr>
              <a:t>( </a:t>
            </a:r>
            <a:r>
              <a:rPr lang="en-US" sz="1400" b="1" dirty="0" err="1" smtClean="0">
                <a:solidFill>
                  <a:schemeClr val="bg1">
                    <a:lumMod val="50000"/>
                  </a:schemeClr>
                </a:solidFill>
                <a:latin typeface="Consolas" pitchFamily="49" charset="0"/>
                <a:cs typeface="Consolas" pitchFamily="49" charset="0"/>
              </a:rPr>
              <a:t>dev_c</a:t>
            </a:r>
            <a:r>
              <a:rPr lang="en-US" sz="1400" b="1" dirty="0" smtClean="0">
                <a:solidFill>
                  <a:schemeClr val="bg1">
                    <a:lumMod val="50000"/>
                  </a:schemeClr>
                </a:solidFill>
                <a:latin typeface="Consolas" pitchFamily="49" charset="0"/>
                <a:cs typeface="Consolas" pitchFamily="49" charset="0"/>
              </a:rPr>
              <a:t> );</a:t>
            </a:r>
            <a:br>
              <a:rPr lang="en-US" sz="1400" b="1" dirty="0" smtClean="0">
                <a:solidFill>
                  <a:schemeClr val="bg1">
                    <a:lumMod val="50000"/>
                  </a:schemeClr>
                </a:solidFill>
                <a:latin typeface="Consolas" pitchFamily="49" charset="0"/>
                <a:cs typeface="Consolas" pitchFamily="49" charset="0"/>
              </a:rPr>
            </a:br>
            <a:r>
              <a:rPr lang="en-US" sz="1400" b="1" dirty="0" smtClean="0">
                <a:solidFill>
                  <a:schemeClr val="bg1">
                    <a:lumMod val="50000"/>
                  </a:schemeClr>
                </a:solidFill>
                <a:latin typeface="Consolas" pitchFamily="49" charset="0"/>
                <a:cs typeface="Consolas" pitchFamily="49" charset="0"/>
              </a:rPr>
              <a:t>return </a:t>
            </a:r>
            <a:r>
              <a:rPr lang="en-US" sz="1400" dirty="0" smtClean="0">
                <a:solidFill>
                  <a:schemeClr val="bg1">
                    <a:lumMod val="50000"/>
                  </a:schemeClr>
                </a:solidFill>
                <a:latin typeface="Consolas" pitchFamily="49" charset="0"/>
                <a:cs typeface="Consolas" pitchFamily="49" charset="0"/>
              </a:rPr>
              <a:t>0;</a:t>
            </a:r>
            <a:endParaRPr lang="sr-Latn-RS" sz="1400" dirty="0" smtClean="0">
              <a:solidFill>
                <a:schemeClr val="bg1">
                  <a:lumMod val="50000"/>
                </a:schemeClr>
              </a:solidFill>
              <a:latin typeface="Consolas" pitchFamily="49" charset="0"/>
              <a:cs typeface="Consolas" pitchFamily="49" charset="0"/>
            </a:endParaRPr>
          </a:p>
          <a:p>
            <a:pPr>
              <a:buNone/>
            </a:pPr>
            <a:r>
              <a:rPr lang="en-US" sz="1050" dirty="0" smtClean="0">
                <a:solidFill>
                  <a:schemeClr val="bg1">
                    <a:lumMod val="50000"/>
                  </a:schemeClr>
                </a:solidFill>
                <a:latin typeface="Consolas" pitchFamily="49" charset="0"/>
                <a:cs typeface="Consolas" pitchFamily="49" charset="0"/>
              </a:rPr>
              <a:t>} </a:t>
            </a: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5" name="Rectangle 4"/>
          <p:cNvSpPr/>
          <p:nvPr/>
        </p:nvSpPr>
        <p:spPr>
          <a:xfrm>
            <a:off x="381000" y="1752600"/>
            <a:ext cx="2743200" cy="3139321"/>
          </a:xfrm>
          <a:prstGeom prst="rect">
            <a:avLst/>
          </a:prstGeom>
        </p:spPr>
        <p:txBody>
          <a:bodyPr wrap="square">
            <a:spAutoFit/>
          </a:bodyPr>
          <a:lstStyle/>
          <a:p>
            <a:r>
              <a:rPr lang="sr-Latn-RS" dirty="0" smtClean="0">
                <a:solidFill>
                  <a:schemeClr val="bg1">
                    <a:lumMod val="50000"/>
                  </a:schemeClr>
                </a:solidFill>
              </a:rPr>
              <a:t>Kernel funkcija sa parametrima</a:t>
            </a:r>
          </a:p>
          <a:p>
            <a:endParaRPr lang="sr-Latn-RS" dirty="0" smtClean="0">
              <a:solidFill>
                <a:schemeClr val="bg1">
                  <a:lumMod val="50000"/>
                </a:schemeClr>
              </a:solidFill>
            </a:endParaRPr>
          </a:p>
          <a:p>
            <a:r>
              <a:rPr lang="sr-Latn-RS" dirty="0" smtClean="0">
                <a:solidFill>
                  <a:schemeClr val="bg1">
                    <a:lumMod val="50000"/>
                  </a:schemeClr>
                </a:solidFill>
              </a:rPr>
              <a:t>Alokacija</a:t>
            </a:r>
          </a:p>
          <a:p>
            <a:endParaRPr lang="sr-Latn-RS" dirty="0" smtClean="0">
              <a:solidFill>
                <a:schemeClr val="bg1">
                  <a:lumMod val="50000"/>
                </a:schemeClr>
              </a:solidFill>
            </a:endParaRPr>
          </a:p>
          <a:p>
            <a:r>
              <a:rPr lang="sr-Latn-RS" dirty="0" smtClean="0">
                <a:solidFill>
                  <a:schemeClr val="bg1">
                    <a:lumMod val="50000"/>
                  </a:schemeClr>
                </a:solidFill>
              </a:rPr>
              <a:t>Poziv kernela</a:t>
            </a:r>
          </a:p>
          <a:p>
            <a:endParaRPr lang="sr-Latn-RS" dirty="0" smtClean="0">
              <a:solidFill>
                <a:schemeClr val="bg1">
                  <a:lumMod val="50000"/>
                </a:schemeClr>
              </a:solidFill>
            </a:endParaRPr>
          </a:p>
          <a:p>
            <a:r>
              <a:rPr lang="sr-Latn-RS" dirty="0" smtClean="0"/>
              <a:t>Pribavljanje i štampanje rezultata</a:t>
            </a:r>
          </a:p>
          <a:p>
            <a:endParaRPr lang="sr-Latn-RS" dirty="0" smtClean="0">
              <a:solidFill>
                <a:schemeClr val="bg1">
                  <a:lumMod val="50000"/>
                </a:schemeClr>
              </a:solidFill>
            </a:endParaRPr>
          </a:p>
          <a:p>
            <a:r>
              <a:rPr lang="sr-Latn-RS" dirty="0" smtClean="0">
                <a:solidFill>
                  <a:schemeClr val="bg1">
                    <a:lumMod val="50000"/>
                  </a:schemeClr>
                </a:solidFill>
              </a:rPr>
              <a:t>Dealokacija</a:t>
            </a:r>
            <a:endParaRPr 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Tradicionalni C kod</a:t>
            </a:r>
            <a:endParaRPr lang="en-US" dirty="0"/>
          </a:p>
        </p:txBody>
      </p:sp>
      <p:sp>
        <p:nvSpPr>
          <p:cNvPr id="3" name="Content Placeholder 2"/>
          <p:cNvSpPr>
            <a:spLocks noGrp="1"/>
          </p:cNvSpPr>
          <p:nvPr>
            <p:ph idx="1"/>
          </p:nvPr>
        </p:nvSpPr>
        <p:spPr>
          <a:xfrm>
            <a:off x="304800" y="1295400"/>
            <a:ext cx="8229600" cy="5486400"/>
          </a:xfrm>
        </p:spPr>
        <p:txBody>
          <a:bodyPr>
            <a:noAutofit/>
          </a:bodyPr>
          <a:lstStyle/>
          <a:p>
            <a:pPr>
              <a:buNone/>
            </a:pPr>
            <a:r>
              <a:rPr lang="en-US" sz="1400" b="1" dirty="0" smtClean="0">
                <a:latin typeface="Consolas" pitchFamily="49" charset="0"/>
                <a:cs typeface="Consolas" pitchFamily="49" charset="0"/>
              </a:rPr>
              <a:t>#include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book.h</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#define </a:t>
            </a:r>
            <a:r>
              <a:rPr lang="en-US" sz="1400" dirty="0" smtClean="0">
                <a:latin typeface="Consolas" pitchFamily="49" charset="0"/>
                <a:cs typeface="Consolas" pitchFamily="49" charset="0"/>
              </a:rPr>
              <a:t>N 10</a:t>
            </a:r>
            <a:endParaRPr lang="sr-Latn-RS" sz="1400" dirty="0" smtClean="0">
              <a:latin typeface="Consolas" pitchFamily="49" charset="0"/>
              <a:cs typeface="Consolas" pitchFamily="49" charset="0"/>
            </a:endParaRPr>
          </a:p>
          <a:p>
            <a:pPr>
              <a:buNone/>
            </a:pPr>
            <a:endParaRPr lang="sr-Latn-RS" sz="1100" b="1"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void </a:t>
            </a:r>
            <a:r>
              <a:rPr lang="en-US" sz="1400" dirty="0" smtClean="0">
                <a:latin typeface="Consolas" pitchFamily="49" charset="0"/>
                <a:cs typeface="Consolas" pitchFamily="49" charset="0"/>
              </a:rPr>
              <a:t>add(</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b,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c)</a:t>
            </a:r>
            <a:r>
              <a:rPr lang="sr-Latn-RS" sz="1400" dirty="0" smtClean="0">
                <a:latin typeface="Consolas" pitchFamily="49" charset="0"/>
                <a:cs typeface="Consolas" pitchFamily="49" charset="0"/>
              </a:rPr>
              <a:t>;</a:t>
            </a:r>
          </a:p>
          <a:p>
            <a:pPr>
              <a:buNone/>
            </a:pPr>
            <a:endParaRPr lang="sr-Latn-RS" sz="900" b="1" dirty="0" smtClean="0">
              <a:latin typeface="Consolas" pitchFamily="49" charset="0"/>
              <a:cs typeface="Consolas" pitchFamily="49" charset="0"/>
            </a:endParaRPr>
          </a:p>
          <a:p>
            <a:pPr>
              <a:buNone/>
            </a:pP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smtClean="0">
                <a:latin typeface="Consolas" pitchFamily="49" charset="0"/>
                <a:cs typeface="Consolas" pitchFamily="49" charset="0"/>
              </a:rPr>
              <a:t>main( void ) </a:t>
            </a:r>
            <a:endParaRPr lang="sr-Latn-RS" sz="1400" dirty="0" smtClean="0">
              <a:latin typeface="Consolas" pitchFamily="49" charset="0"/>
              <a:cs typeface="Consolas" pitchFamily="49" charset="0"/>
            </a:endParaRPr>
          </a:p>
          <a:p>
            <a:pPr>
              <a:buNone/>
            </a:pPr>
            <a:r>
              <a:rPr lang="en-US" sz="1100" dirty="0" smtClean="0">
                <a:latin typeface="Consolas" pitchFamily="49" charset="0"/>
                <a:cs typeface="Consolas" pitchFamily="49" charset="0"/>
              </a:rPr>
              <a:t>{</a:t>
            </a:r>
            <a:endParaRPr lang="sr-Latn-RS" sz="1100" dirty="0" smtClean="0">
              <a:latin typeface="Consolas" pitchFamily="49" charset="0"/>
              <a:cs typeface="Consolas" pitchFamily="49" charset="0"/>
            </a:endParaRPr>
          </a:p>
          <a:p>
            <a:pPr>
              <a:buNone/>
            </a:pP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smtClean="0">
                <a:latin typeface="Consolas" pitchFamily="49" charset="0"/>
                <a:cs typeface="Consolas" pitchFamily="49" charset="0"/>
              </a:rPr>
              <a:t>a[N], b[N], c[N];</a:t>
            </a:r>
            <a:endParaRPr lang="sr-Latn-RS" sz="1400" dirty="0" smtClean="0">
              <a:latin typeface="Consolas" pitchFamily="49" charset="0"/>
              <a:cs typeface="Consolas" pitchFamily="49" charset="0"/>
            </a:endParaRPr>
          </a:p>
          <a:p>
            <a:pPr>
              <a:buNone/>
            </a:pPr>
            <a:r>
              <a:rPr lang="sr-Latn-RS" sz="1100" i="1" dirty="0" smtClean="0">
                <a:latin typeface="Consolas" pitchFamily="49" charset="0"/>
                <a:cs typeface="Consolas" pitchFamily="49" charset="0"/>
              </a:rPr>
              <a:t> </a:t>
            </a:r>
          </a:p>
          <a:p>
            <a:pPr>
              <a:buNone/>
            </a:pPr>
            <a:r>
              <a:rPr lang="sr-Latn-RS" sz="1400" i="1" dirty="0" smtClean="0">
                <a:latin typeface="Consolas" pitchFamily="49" charset="0"/>
                <a:cs typeface="Consolas" pitchFamily="49" charset="0"/>
              </a:rPr>
              <a:t>    </a:t>
            </a:r>
            <a:r>
              <a:rPr lang="en-US" sz="1400" i="1" dirty="0" smtClean="0">
                <a:solidFill>
                  <a:srgbClr val="92D050"/>
                </a:solidFill>
                <a:latin typeface="Consolas" pitchFamily="49" charset="0"/>
                <a:cs typeface="Consolas" pitchFamily="49" charset="0"/>
              </a:rPr>
              <a:t>// </a:t>
            </a:r>
            <a:r>
              <a:rPr lang="sr-Latn-RS" sz="1400" i="1" dirty="0" smtClean="0">
                <a:solidFill>
                  <a:srgbClr val="92D050"/>
                </a:solidFill>
                <a:latin typeface="Consolas" pitchFamily="49" charset="0"/>
                <a:cs typeface="Consolas" pitchFamily="49" charset="0"/>
              </a:rPr>
              <a:t>popunjavanje nizova</a:t>
            </a:r>
          </a:p>
          <a:p>
            <a:pPr>
              <a:buNone/>
            </a:pPr>
            <a:r>
              <a:rPr lang="sr-Latn-RS" sz="1400" b="1" i="1" dirty="0" smtClean="0">
                <a:latin typeface="Consolas" pitchFamily="49" charset="0"/>
                <a:cs typeface="Consolas" pitchFamily="49" charset="0"/>
              </a:rPr>
              <a:t>    </a:t>
            </a:r>
            <a:r>
              <a:rPr lang="en-US" sz="1400" b="1" dirty="0" smtClean="0">
                <a:latin typeface="Consolas" pitchFamily="49" charset="0"/>
                <a:cs typeface="Consolas" pitchFamily="49" charset="0"/>
              </a:rPr>
              <a:t>for </a:t>
            </a:r>
            <a:r>
              <a:rPr lang="en-US" sz="1400" dirty="0" smtClean="0">
                <a:latin typeface="Consolas" pitchFamily="49" charset="0"/>
                <a:cs typeface="Consolas" pitchFamily="49" charset="0"/>
              </a:rPr>
              <a:t>(</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=0;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&lt;N;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p>
          <a:p>
            <a:pPr>
              <a:buNone/>
            </a:pPr>
            <a:r>
              <a:rPr lang="sr-Latn-RS" sz="1100" dirty="0" smtClean="0">
                <a:latin typeface="Consolas" pitchFamily="49" charset="0"/>
                <a:cs typeface="Consolas" pitchFamily="49" charset="0"/>
              </a:rPr>
              <a:t>     </a:t>
            </a:r>
            <a:r>
              <a:rPr lang="en-US" sz="1050" dirty="0" smtClean="0">
                <a:latin typeface="Consolas" pitchFamily="49" charset="0"/>
                <a:cs typeface="Consolas" pitchFamily="49" charset="0"/>
              </a:rPr>
              <a:t>{</a:t>
            </a:r>
            <a:endParaRPr lang="sr-Latn-RS" sz="11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b[</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a:t>
            </a:r>
            <a:br>
              <a:rPr lang="en-US" sz="1400" dirty="0" smtClean="0">
                <a:latin typeface="Consolas" pitchFamily="49" charset="0"/>
                <a:cs typeface="Consolas" pitchFamily="49" charset="0"/>
              </a:rPr>
            </a:br>
            <a:r>
              <a:rPr lang="sr-Latn-RS" sz="1200" dirty="0" smtClean="0">
                <a:latin typeface="Consolas" pitchFamily="49" charset="0"/>
                <a:cs typeface="Consolas" pitchFamily="49" charset="0"/>
              </a:rPr>
              <a:t>  </a:t>
            </a:r>
            <a:r>
              <a:rPr lang="en-US" sz="105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add( a, b, c );</a:t>
            </a:r>
            <a:endParaRPr lang="sr-Latn-RS" sz="1400" dirty="0" smtClean="0">
              <a:latin typeface="Consolas" pitchFamily="49" charset="0"/>
              <a:cs typeface="Consolas" pitchFamily="49" charset="0"/>
            </a:endParaRPr>
          </a:p>
          <a:p>
            <a:pPr>
              <a:buNone/>
            </a:pPr>
            <a:r>
              <a:rPr lang="sr-Latn-RS" sz="1400" i="1" dirty="0" smtClean="0">
                <a:latin typeface="Consolas" pitchFamily="49" charset="0"/>
                <a:cs typeface="Consolas" pitchFamily="49" charset="0"/>
              </a:rPr>
              <a:t>    </a:t>
            </a:r>
            <a:r>
              <a:rPr lang="sr-Latn-RS" sz="1400" i="1" dirty="0" smtClean="0">
                <a:solidFill>
                  <a:srgbClr val="92D050"/>
                </a:solidFill>
                <a:latin typeface="Consolas" pitchFamily="49" charset="0"/>
                <a:cs typeface="Consolas" pitchFamily="49" charset="0"/>
              </a:rPr>
              <a:t>// štampanje rezultata</a:t>
            </a:r>
            <a:r>
              <a:rPr lang="en-US" sz="1400" i="1" dirty="0" smtClean="0">
                <a:latin typeface="Consolas" pitchFamily="49" charset="0"/>
                <a:cs typeface="Consolas" pitchFamily="49" charset="0"/>
              </a:rPr>
              <a:t/>
            </a:r>
            <a:br>
              <a:rPr lang="en-US" sz="1400" i="1" dirty="0" smtClean="0">
                <a:latin typeface="Consolas" pitchFamily="49" charset="0"/>
                <a:cs typeface="Consolas" pitchFamily="49" charset="0"/>
              </a:rPr>
            </a:br>
            <a:r>
              <a:rPr lang="sr-Latn-RS" sz="1400" i="1" dirty="0" smtClean="0">
                <a:latin typeface="Consolas" pitchFamily="49" charset="0"/>
                <a:cs typeface="Consolas" pitchFamily="49" charset="0"/>
              </a:rPr>
              <a:t>  </a:t>
            </a:r>
            <a:r>
              <a:rPr lang="en-US" sz="1400" b="1" dirty="0" smtClean="0">
                <a:latin typeface="Consolas" pitchFamily="49" charset="0"/>
                <a:cs typeface="Consolas" pitchFamily="49" charset="0"/>
              </a:rPr>
              <a:t>for </a:t>
            </a:r>
            <a:r>
              <a:rPr lang="en-US" sz="1400" dirty="0" smtClean="0">
                <a:latin typeface="Consolas" pitchFamily="49" charset="0"/>
                <a:cs typeface="Consolas" pitchFamily="49" charset="0"/>
              </a:rPr>
              <a:t>(</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=0;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&lt;N; </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endParaRPr lang="sr-Latn-RS" sz="1400" dirty="0" smtClean="0">
              <a:latin typeface="Consolas" pitchFamily="49" charset="0"/>
              <a:cs typeface="Consolas" pitchFamily="49" charset="0"/>
            </a:endParaRPr>
          </a:p>
          <a:p>
            <a:pPr>
              <a:buNone/>
            </a:pPr>
            <a:r>
              <a:rPr lang="sr-Latn-RS" sz="1100" dirty="0" smtClean="0">
                <a:latin typeface="Consolas" pitchFamily="49" charset="0"/>
                <a:cs typeface="Consolas" pitchFamily="49" charset="0"/>
              </a:rPr>
              <a:t>     </a:t>
            </a:r>
            <a:r>
              <a:rPr lang="en-US" sz="1100" dirty="0" smtClean="0">
                <a:latin typeface="Consolas" pitchFamily="49" charset="0"/>
                <a:cs typeface="Consolas" pitchFamily="49" charset="0"/>
              </a:rPr>
              <a:t>{</a:t>
            </a:r>
            <a:r>
              <a:rPr lang="en-US" sz="1400" dirty="0" smtClean="0">
                <a:latin typeface="Consolas" pitchFamily="49" charset="0"/>
                <a:cs typeface="Consolas" pitchFamily="49" charset="0"/>
              </a:rPr>
              <a:t/>
            </a:r>
            <a:br>
              <a:rPr lang="en-US" sz="1400" dirty="0" smtClean="0">
                <a:latin typeface="Consolas" pitchFamily="49" charset="0"/>
                <a:cs typeface="Consolas" pitchFamily="49" charset="0"/>
              </a:rPr>
            </a:br>
            <a:r>
              <a:rPr lang="sr-Latn-RS" sz="1400" dirty="0" smtClean="0">
                <a:latin typeface="Consolas" pitchFamily="49" charset="0"/>
                <a:cs typeface="Consolas" pitchFamily="49" charset="0"/>
              </a:rPr>
              <a:t>      </a:t>
            </a:r>
            <a:r>
              <a:rPr lang="en-US" sz="1400" dirty="0" err="1" smtClean="0">
                <a:latin typeface="Consolas" pitchFamily="49" charset="0"/>
                <a:cs typeface="Consolas" pitchFamily="49" charset="0"/>
              </a:rPr>
              <a:t>printf</a:t>
            </a:r>
            <a:r>
              <a:rPr lang="en-US" sz="1400" dirty="0" smtClean="0">
                <a:latin typeface="Consolas" pitchFamily="49" charset="0"/>
                <a:cs typeface="Consolas" pitchFamily="49" charset="0"/>
              </a:rPr>
              <a:t>( "%d + %d = %d\n", a[</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b[</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c[</a:t>
            </a:r>
            <a:r>
              <a:rPr lang="en-US" sz="1400" dirty="0" err="1" smtClean="0">
                <a:latin typeface="Consolas" pitchFamily="49" charset="0"/>
                <a:cs typeface="Consolas" pitchFamily="49" charset="0"/>
              </a:rPr>
              <a:t>i</a:t>
            </a:r>
            <a:r>
              <a:rPr lang="en-US" sz="1400" dirty="0" smtClean="0">
                <a:latin typeface="Consolas" pitchFamily="49" charset="0"/>
                <a:cs typeface="Consolas" pitchFamily="49" charset="0"/>
              </a:rPr>
              <a:t>] );</a:t>
            </a:r>
            <a:br>
              <a:rPr lang="en-US" sz="1400" dirty="0" smtClean="0">
                <a:latin typeface="Consolas" pitchFamily="49" charset="0"/>
                <a:cs typeface="Consolas" pitchFamily="49" charset="0"/>
              </a:rPr>
            </a:br>
            <a:r>
              <a:rPr lang="sr-Latn-RS" sz="1100" dirty="0" smtClean="0">
                <a:latin typeface="Consolas" pitchFamily="49" charset="0"/>
                <a:cs typeface="Consolas" pitchFamily="49" charset="0"/>
              </a:rPr>
              <a:t>   </a:t>
            </a:r>
            <a:r>
              <a:rPr lang="en-US" sz="1100" dirty="0" smtClean="0">
                <a:latin typeface="Consolas" pitchFamily="49" charset="0"/>
                <a:cs typeface="Consolas" pitchFamily="49" charset="0"/>
              </a:rPr>
              <a:t>}</a:t>
            </a:r>
            <a:endParaRPr lang="sr-Latn-RS" sz="1100" dirty="0" smtClean="0">
              <a:latin typeface="Consolas" pitchFamily="49" charset="0"/>
              <a:cs typeface="Consolas" pitchFamily="49" charset="0"/>
            </a:endParaRPr>
          </a:p>
          <a:p>
            <a:pPr>
              <a:buNone/>
            </a:pPr>
            <a:endParaRPr lang="sr-Latn-RS" sz="1100" b="1" dirty="0" smtClean="0">
              <a:latin typeface="Consolas" pitchFamily="49" charset="0"/>
              <a:cs typeface="Consolas" pitchFamily="49" charset="0"/>
            </a:endParaRPr>
          </a:p>
          <a:p>
            <a:pPr>
              <a:buNone/>
            </a:pPr>
            <a:r>
              <a:rPr lang="sr-Latn-RS" sz="1400" b="1" dirty="0" smtClean="0">
                <a:latin typeface="Consolas" pitchFamily="49" charset="0"/>
                <a:cs typeface="Consolas" pitchFamily="49" charset="0"/>
              </a:rPr>
              <a:t>    </a:t>
            </a:r>
            <a:r>
              <a:rPr lang="en-US" sz="1400" b="1" dirty="0" smtClean="0">
                <a:latin typeface="Consolas" pitchFamily="49" charset="0"/>
                <a:cs typeface="Consolas" pitchFamily="49" charset="0"/>
              </a:rPr>
              <a:t>return </a:t>
            </a:r>
            <a:r>
              <a:rPr lang="en-US" sz="1400" dirty="0" smtClean="0">
                <a:latin typeface="Consolas" pitchFamily="49" charset="0"/>
                <a:cs typeface="Consolas" pitchFamily="49" charset="0"/>
              </a:rPr>
              <a:t>0;</a:t>
            </a:r>
            <a:endParaRPr lang="sr-Latn-RS" sz="1400" dirty="0" smtClean="0">
              <a:latin typeface="Consolas" pitchFamily="49" charset="0"/>
              <a:cs typeface="Consolas" pitchFamily="49" charset="0"/>
            </a:endParaRPr>
          </a:p>
          <a:p>
            <a:pPr>
              <a:buNone/>
            </a:pPr>
            <a:r>
              <a:rPr lang="en-US" sz="1100" dirty="0" smtClean="0">
                <a:latin typeface="Consolas" pitchFamily="49" charset="0"/>
                <a:cs typeface="Consolas" pitchFamily="49" charset="0"/>
              </a:rPr>
              <a:t>} </a:t>
            </a:r>
            <a:endParaRPr lang="en-US" sz="1100"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953000" y="2590800"/>
            <a:ext cx="2990850" cy="1952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Tradicionalni C kod</a:t>
            </a:r>
            <a:endParaRPr lang="en-US" dirty="0"/>
          </a:p>
        </p:txBody>
      </p:sp>
      <p:sp>
        <p:nvSpPr>
          <p:cNvPr id="3" name="Content Placeholder 2"/>
          <p:cNvSpPr>
            <a:spLocks noGrp="1"/>
          </p:cNvSpPr>
          <p:nvPr>
            <p:ph idx="1"/>
          </p:nvPr>
        </p:nvSpPr>
        <p:spPr>
          <a:xfrm>
            <a:off x="304800" y="1295400"/>
            <a:ext cx="8229600" cy="5486400"/>
          </a:xfrm>
        </p:spPr>
        <p:txBody>
          <a:bodyPr>
            <a:noAutofit/>
          </a:bodyPr>
          <a:lstStyle/>
          <a:p>
            <a:pPr>
              <a:buNone/>
            </a:pPr>
            <a:r>
              <a:rPr lang="en-US" sz="1400" b="1" dirty="0" smtClean="0">
                <a:latin typeface="Consolas" pitchFamily="49" charset="0"/>
                <a:cs typeface="Consolas" pitchFamily="49" charset="0"/>
              </a:rPr>
              <a:t>#include “</a:t>
            </a:r>
            <a:r>
              <a:rPr lang="en-US" sz="1400" dirty="0" err="1" smtClean="0">
                <a:latin typeface="Consolas" pitchFamily="49" charset="0"/>
                <a:cs typeface="Consolas" pitchFamily="49" charset="0"/>
              </a:rPr>
              <a:t>book.h</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#define </a:t>
            </a:r>
            <a:r>
              <a:rPr lang="en-US" sz="1400" dirty="0" smtClean="0">
                <a:latin typeface="Consolas" pitchFamily="49" charset="0"/>
                <a:cs typeface="Consolas" pitchFamily="49" charset="0"/>
              </a:rPr>
              <a:t>N 10</a:t>
            </a:r>
            <a:endParaRPr lang="sr-Latn-RS" sz="1400" dirty="0" smtClean="0">
              <a:latin typeface="Consolas" pitchFamily="49" charset="0"/>
              <a:cs typeface="Consolas" pitchFamily="49" charset="0"/>
            </a:endParaRPr>
          </a:p>
          <a:p>
            <a:pPr>
              <a:buNone/>
            </a:pPr>
            <a:endParaRPr lang="sr-Latn-RS" sz="1400" dirty="0" smtClean="0">
              <a:latin typeface="Consolas" pitchFamily="49" charset="0"/>
              <a:cs typeface="Consolas" pitchFamily="49" charset="0"/>
            </a:endParaRPr>
          </a:p>
          <a:p>
            <a:pPr>
              <a:buNone/>
            </a:pPr>
            <a:r>
              <a:rPr lang="en-US" sz="1400" b="1" dirty="0" smtClean="0">
                <a:latin typeface="Consolas" pitchFamily="49" charset="0"/>
                <a:cs typeface="Consolas" pitchFamily="49" charset="0"/>
              </a:rPr>
              <a:t>void </a:t>
            </a:r>
            <a:r>
              <a:rPr lang="en-US" sz="1400" dirty="0" smtClean="0">
                <a:latin typeface="Consolas" pitchFamily="49" charset="0"/>
                <a:cs typeface="Consolas" pitchFamily="49" charset="0"/>
              </a:rPr>
              <a:t>add(</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b,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c) </a:t>
            </a:r>
            <a:endParaRPr lang="sr-Latn-RS" sz="1400" dirty="0" smtClean="0">
              <a:latin typeface="Consolas" pitchFamily="49" charset="0"/>
              <a:cs typeface="Consolas" pitchFamily="49" charset="0"/>
            </a:endParaRPr>
          </a:p>
          <a:p>
            <a:pPr>
              <a:buNone/>
            </a:pPr>
            <a:r>
              <a:rPr lang="en-US" sz="1200" dirty="0" smtClean="0">
                <a:latin typeface="Consolas" pitchFamily="49" charset="0"/>
                <a:cs typeface="Consolas" pitchFamily="49" charset="0"/>
              </a:rPr>
              <a:t>{</a:t>
            </a:r>
            <a:endParaRPr lang="sr-Latn-RS" sz="12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nn-NO" sz="1400" b="1" dirty="0" smtClean="0">
                <a:latin typeface="Consolas" pitchFamily="49" charset="0"/>
                <a:cs typeface="Consolas" pitchFamily="49" charset="0"/>
              </a:rPr>
              <a:t>for</a:t>
            </a:r>
            <a:r>
              <a:rPr lang="nn-NO" sz="1400" dirty="0" smtClean="0">
                <a:latin typeface="Consolas" pitchFamily="49" charset="0"/>
                <a:cs typeface="Consolas" pitchFamily="49" charset="0"/>
              </a:rPr>
              <a:t> (i=0; i &lt; N; i++) </a:t>
            </a:r>
            <a:endParaRPr lang="sr-Latn-RS" sz="1400" dirty="0" smtClean="0">
              <a:latin typeface="Consolas" pitchFamily="49" charset="0"/>
              <a:cs typeface="Consolas" pitchFamily="49" charset="0"/>
            </a:endParaRPr>
          </a:p>
          <a:p>
            <a:pPr>
              <a:buNone/>
            </a:pPr>
            <a:r>
              <a:rPr lang="sr-Latn-RS" sz="1100" dirty="0" smtClean="0">
                <a:latin typeface="Consolas" pitchFamily="49" charset="0"/>
                <a:cs typeface="Consolas" pitchFamily="49" charset="0"/>
              </a:rPr>
              <a:t>    </a:t>
            </a:r>
            <a:r>
              <a:rPr lang="nn-NO" sz="1100" dirty="0" smtClean="0">
                <a:latin typeface="Consolas" pitchFamily="49" charset="0"/>
                <a:cs typeface="Consolas" pitchFamily="49" charset="0"/>
              </a:rPr>
              <a:t>{</a:t>
            </a:r>
            <a:r>
              <a:rPr lang="nn-NO" sz="1400" dirty="0" smtClean="0">
                <a:latin typeface="Consolas" pitchFamily="49" charset="0"/>
                <a:cs typeface="Consolas" pitchFamily="49" charset="0"/>
              </a:rPr>
              <a:t/>
            </a:r>
            <a:br>
              <a:rPr lang="nn-NO" sz="1400" dirty="0" smtClean="0">
                <a:latin typeface="Consolas" pitchFamily="49" charset="0"/>
                <a:cs typeface="Consolas" pitchFamily="49" charset="0"/>
              </a:rPr>
            </a:br>
            <a:r>
              <a:rPr lang="sr-Latn-RS" sz="1400" dirty="0" smtClean="0">
                <a:latin typeface="Consolas" pitchFamily="49" charset="0"/>
                <a:cs typeface="Consolas" pitchFamily="49" charset="0"/>
              </a:rPr>
              <a:t>       </a:t>
            </a:r>
            <a:r>
              <a:rPr lang="nn-NO" sz="1400" dirty="0" smtClean="0">
                <a:latin typeface="Consolas" pitchFamily="49" charset="0"/>
                <a:cs typeface="Consolas" pitchFamily="49" charset="0"/>
              </a:rPr>
              <a:t>c[i] = a[i] + b[i];</a:t>
            </a:r>
            <a:endParaRPr lang="sr-Latn-RS" sz="1400" dirty="0" smtClean="0">
              <a:latin typeface="Consolas" pitchFamily="49" charset="0"/>
              <a:cs typeface="Consolas" pitchFamily="49" charset="0"/>
            </a:endParaRPr>
          </a:p>
          <a:p>
            <a:pPr>
              <a:buNone/>
            </a:pPr>
            <a:r>
              <a:rPr lang="sr-Latn-RS" sz="1100" dirty="0" smtClean="0">
                <a:latin typeface="Consolas" pitchFamily="49" charset="0"/>
                <a:cs typeface="Consolas" pitchFamily="49" charset="0"/>
              </a:rPr>
              <a:t>    </a:t>
            </a:r>
            <a:r>
              <a:rPr lang="nn-NO" sz="1100" dirty="0" smtClean="0">
                <a:latin typeface="Consolas" pitchFamily="49" charset="0"/>
                <a:cs typeface="Consolas" pitchFamily="49" charset="0"/>
              </a:rPr>
              <a:t>}</a:t>
            </a:r>
            <a:endParaRPr lang="sr-Latn-RS" sz="1100" dirty="0" smtClean="0">
              <a:latin typeface="Consolas" pitchFamily="49" charset="0"/>
              <a:cs typeface="Consolas" pitchFamily="49" charset="0"/>
            </a:endParaRPr>
          </a:p>
          <a:p>
            <a:pPr>
              <a:buNone/>
            </a:pPr>
            <a:r>
              <a:rPr lang="en-US" sz="1100" dirty="0" smtClean="0">
                <a:latin typeface="Consolas" pitchFamily="49" charset="0"/>
                <a:cs typeface="Consolas" pitchFamily="49" charset="0"/>
              </a:rPr>
              <a:t>} </a:t>
            </a:r>
            <a:endParaRPr lang="en-US" sz="1100" dirty="0" smtClean="0"/>
          </a:p>
          <a:p>
            <a:pPr>
              <a:buNone/>
            </a:pPr>
            <a:r>
              <a:rPr lang="sr-Latn-RS" sz="1400" dirty="0" smtClean="0">
                <a:solidFill>
                  <a:srgbClr val="92D050"/>
                </a:solidFill>
                <a:latin typeface="Consolas" pitchFamily="49" charset="0"/>
                <a:cs typeface="Consolas" pitchFamily="49" charset="0"/>
              </a:rPr>
              <a:t>// šta ako na raspolaganju imamo više CPUova?</a:t>
            </a:r>
          </a:p>
          <a:p>
            <a:pPr>
              <a:buNone/>
            </a:pPr>
            <a:r>
              <a:rPr lang="en-US" sz="1400" b="1" dirty="0" smtClean="0">
                <a:latin typeface="Consolas" pitchFamily="49" charset="0"/>
                <a:cs typeface="Consolas" pitchFamily="49" charset="0"/>
              </a:rPr>
              <a:t>void </a:t>
            </a:r>
            <a:r>
              <a:rPr lang="en-US" sz="1400" dirty="0" smtClean="0">
                <a:latin typeface="Consolas" pitchFamily="49" charset="0"/>
                <a:cs typeface="Consolas" pitchFamily="49" charset="0"/>
              </a:rPr>
              <a:t>add</a:t>
            </a:r>
            <a:r>
              <a:rPr lang="sr-Latn-RS" sz="1400" dirty="0" smtClean="0">
                <a:latin typeface="Consolas" pitchFamily="49" charset="0"/>
                <a:cs typeface="Consolas" pitchFamily="49" charset="0"/>
              </a:rPr>
              <a:t>2</a:t>
            </a:r>
            <a:r>
              <a:rPr lang="en-US" sz="1400" dirty="0" smtClean="0">
                <a:latin typeface="Consolas" pitchFamily="49" charset="0"/>
                <a:cs typeface="Consolas" pitchFamily="49" charset="0"/>
              </a:rPr>
              <a:t>(</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b, </a:t>
            </a:r>
            <a:r>
              <a:rPr lang="en-US" sz="1400" b="1" dirty="0" err="1" smtClean="0">
                <a:latin typeface="Consolas" pitchFamily="49" charset="0"/>
                <a:cs typeface="Consolas" pitchFamily="49" charset="0"/>
              </a:rPr>
              <a:t>int</a:t>
            </a:r>
            <a:r>
              <a:rPr lang="en-US" sz="1400" dirty="0" smtClean="0">
                <a:latin typeface="Consolas" pitchFamily="49" charset="0"/>
                <a:cs typeface="Consolas" pitchFamily="49" charset="0"/>
              </a:rPr>
              <a:t>*</a:t>
            </a: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c) </a:t>
            </a:r>
            <a:endParaRPr lang="sr-Latn-RS" sz="1400" dirty="0" smtClean="0">
              <a:latin typeface="Consolas" pitchFamily="49" charset="0"/>
              <a:cs typeface="Consolas" pitchFamily="49" charset="0"/>
            </a:endParaRPr>
          </a:p>
          <a:p>
            <a:pPr>
              <a:buNone/>
            </a:pP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sr-Latn-RS" sz="1400" b="1" dirty="0" smtClean="0">
                <a:latin typeface="Consolas" pitchFamily="49" charset="0"/>
                <a:cs typeface="Consolas" pitchFamily="49" charset="0"/>
              </a:rPr>
              <a:t>    </a:t>
            </a:r>
            <a:r>
              <a:rPr lang="en-US" sz="1400" b="1" dirty="0" err="1" smtClean="0">
                <a:latin typeface="Consolas" pitchFamily="49" charset="0"/>
                <a:cs typeface="Consolas" pitchFamily="49" charset="0"/>
              </a:rPr>
              <a:t>int</a:t>
            </a:r>
            <a:r>
              <a:rPr lang="en-US" sz="1400" b="1" dirty="0" smtClean="0">
                <a:latin typeface="Consolas" pitchFamily="49" charset="0"/>
                <a:cs typeface="Consolas" pitchFamily="49" charset="0"/>
              </a:rPr>
              <a:t> </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 = 0; </a:t>
            </a:r>
            <a:r>
              <a:rPr lang="en-US" sz="1400" i="1" dirty="0" smtClean="0">
                <a:solidFill>
                  <a:srgbClr val="92D050"/>
                </a:solidFill>
                <a:latin typeface="Consolas" pitchFamily="49" charset="0"/>
                <a:cs typeface="Consolas" pitchFamily="49" charset="0"/>
              </a:rPr>
              <a:t>// CPU </a:t>
            </a:r>
            <a:r>
              <a:rPr lang="sr-Latn-RS" sz="1400" i="1" dirty="0" smtClean="0">
                <a:solidFill>
                  <a:srgbClr val="92D050"/>
                </a:solidFill>
                <a:latin typeface="Consolas" pitchFamily="49" charset="0"/>
                <a:cs typeface="Consolas" pitchFamily="49" charset="0"/>
              </a:rPr>
              <a:t>0</a:t>
            </a:r>
            <a:r>
              <a:rPr lang="en-US" sz="1400" i="1" dirty="0" smtClean="0">
                <a:solidFill>
                  <a:srgbClr val="92D050"/>
                </a:solidFill>
                <a:latin typeface="Consolas" pitchFamily="49" charset="0"/>
                <a:cs typeface="Consolas" pitchFamily="49" charset="0"/>
              </a:rPr>
              <a:t> </a:t>
            </a:r>
            <a:r>
              <a:rPr lang="en-US" sz="1400" i="1" dirty="0" smtClean="0">
                <a:latin typeface="Consolas" pitchFamily="49" charset="0"/>
                <a:cs typeface="Consolas" pitchFamily="49" charset="0"/>
              </a:rPr>
              <a:t/>
            </a:r>
            <a:br>
              <a:rPr lang="en-US" sz="1400" i="1" dirty="0" smtClean="0">
                <a:latin typeface="Consolas" pitchFamily="49" charset="0"/>
                <a:cs typeface="Consolas" pitchFamily="49" charset="0"/>
              </a:rPr>
            </a:br>
            <a:endParaRPr lang="sr-Latn-RS" sz="1400" i="1" dirty="0" smtClean="0">
              <a:latin typeface="Consolas" pitchFamily="49" charset="0"/>
              <a:cs typeface="Consolas" pitchFamily="49" charset="0"/>
            </a:endParaRPr>
          </a:p>
          <a:p>
            <a:pPr>
              <a:buNone/>
            </a:pPr>
            <a:r>
              <a:rPr lang="sr-Latn-RS" sz="1400" b="1" i="1" dirty="0" smtClean="0">
                <a:latin typeface="Consolas" pitchFamily="49" charset="0"/>
                <a:cs typeface="Consolas" pitchFamily="49" charset="0"/>
              </a:rPr>
              <a:t>    </a:t>
            </a:r>
            <a:r>
              <a:rPr lang="en-US" sz="1400" b="1" dirty="0" smtClean="0">
                <a:latin typeface="Consolas" pitchFamily="49" charset="0"/>
                <a:cs typeface="Consolas" pitchFamily="49" charset="0"/>
              </a:rPr>
              <a:t>while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 &lt; N) </a:t>
            </a:r>
            <a:endParaRPr lang="sr-Latn-RS" sz="14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smtClean="0">
                <a:latin typeface="Consolas" pitchFamily="49" charset="0"/>
                <a:cs typeface="Consolas" pitchFamily="49" charset="0"/>
              </a:rPr>
              <a:t>c[</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 = a[</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 + b[</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sr-Latn-RS" sz="1400" dirty="0" smtClean="0">
                <a:latin typeface="Consolas" pitchFamily="49" charset="0"/>
                <a:cs typeface="Consolas" pitchFamily="49" charset="0"/>
              </a:rPr>
              <a:t>        </a:t>
            </a:r>
            <a:r>
              <a:rPr lang="en-US" sz="1400" dirty="0" err="1" smtClean="0">
                <a:latin typeface="Consolas" pitchFamily="49" charset="0"/>
                <a:cs typeface="Consolas" pitchFamily="49" charset="0"/>
              </a:rPr>
              <a:t>tid</a:t>
            </a:r>
            <a:r>
              <a:rPr lang="en-US" sz="1400" dirty="0" smtClean="0">
                <a:latin typeface="Consolas" pitchFamily="49" charset="0"/>
                <a:cs typeface="Consolas" pitchFamily="49" charset="0"/>
              </a:rPr>
              <a:t> += </a:t>
            </a:r>
            <a:r>
              <a:rPr lang="sr-Latn-RS" sz="1400" dirty="0" smtClean="0">
                <a:latin typeface="Consolas" pitchFamily="49" charset="0"/>
                <a:cs typeface="Consolas" pitchFamily="49" charset="0"/>
              </a:rPr>
              <a:t>BROJ_CPUova</a:t>
            </a:r>
            <a:r>
              <a:rPr lang="en-US" sz="1400" dirty="0" smtClean="0">
                <a:latin typeface="Consolas" pitchFamily="49" charset="0"/>
                <a:cs typeface="Consolas" pitchFamily="49" charset="0"/>
              </a:rPr>
              <a:t>; </a:t>
            </a:r>
            <a:r>
              <a:rPr lang="en-US" sz="1400" i="1" dirty="0" smtClean="0">
                <a:solidFill>
                  <a:srgbClr val="92D050"/>
                </a:solidFill>
                <a:latin typeface="Consolas" pitchFamily="49" charset="0"/>
                <a:cs typeface="Consolas" pitchFamily="49" charset="0"/>
              </a:rPr>
              <a:t>// </a:t>
            </a:r>
            <a:r>
              <a:rPr lang="sr-Latn-RS" sz="1400" i="1" dirty="0" smtClean="0">
                <a:solidFill>
                  <a:srgbClr val="92D050"/>
                </a:solidFill>
                <a:latin typeface="Consolas" pitchFamily="49" charset="0"/>
                <a:cs typeface="Consolas" pitchFamily="49" charset="0"/>
              </a:rPr>
              <a:t>ako imamo samo jedan CPU - ide +1</a:t>
            </a:r>
          </a:p>
          <a:p>
            <a:pPr>
              <a:buNone/>
            </a:pPr>
            <a:r>
              <a:rPr lang="sr-Latn-RS" sz="1400" i="1" dirty="0" smtClean="0">
                <a:latin typeface="Consolas" pitchFamily="49" charset="0"/>
                <a:cs typeface="Consolas" pitchFamily="49" charset="0"/>
              </a:rPr>
              <a:t>    </a:t>
            </a:r>
            <a:r>
              <a:rPr lang="en-US" sz="1400" dirty="0" smtClean="0">
                <a:latin typeface="Consolas" pitchFamily="49" charset="0"/>
                <a:cs typeface="Consolas" pitchFamily="49" charset="0"/>
              </a:rPr>
              <a:t>}</a:t>
            </a:r>
            <a:endParaRPr lang="sr-Latn-RS" sz="1400" dirty="0" smtClean="0">
              <a:latin typeface="Consolas" pitchFamily="49" charset="0"/>
              <a:cs typeface="Consolas" pitchFamily="49" charset="0"/>
            </a:endParaRPr>
          </a:p>
          <a:p>
            <a:pPr>
              <a:buNone/>
            </a:pPr>
            <a:r>
              <a:rPr lang="en-US" sz="1400" dirty="0" smtClean="0">
                <a:latin typeface="Consolas" pitchFamily="49" charset="0"/>
                <a:cs typeface="Consolas" pitchFamily="49" charset="0"/>
              </a:rPr>
              <a:t>} </a:t>
            </a:r>
            <a:endParaRPr lang="en-US" sz="1400" dirty="0" smtClean="0"/>
          </a:p>
          <a:p>
            <a:pPr>
              <a:buNone/>
            </a:pPr>
            <a:endParaRPr lang="sr-Latn-RS" sz="1400" b="1" dirty="0" smtClean="0">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953000" y="2590800"/>
            <a:ext cx="2990850" cy="1952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linds(horizontal)">
                                      <p:cBhvr>
                                        <p:cTn id="10" dur="500"/>
                                        <p:tgtEl>
                                          <p:spTgt spid="3">
                                            <p:txEl>
                                              <p:pRg st="11" end="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linds(horizontal)">
                                      <p:cBhvr>
                                        <p:cTn id="13" dur="500"/>
                                        <p:tgtEl>
                                          <p:spTgt spid="3">
                                            <p:txEl>
                                              <p:pRg st="12" end="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linds(horizontal)">
                                      <p:cBhvr>
                                        <p:cTn id="16" dur="500"/>
                                        <p:tgtEl>
                                          <p:spTgt spid="3">
                                            <p:txEl>
                                              <p:pRg st="13" end="1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Effect transition="in" filter="blinds(horizontal)">
                                      <p:cBhvr>
                                        <p:cTn id="19" dur="500"/>
                                        <p:tgtEl>
                                          <p:spTgt spid="3">
                                            <p:txEl>
                                              <p:pRg st="14" end="1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5" end="15"/>
                                            </p:txEl>
                                          </p:spTgt>
                                        </p:tgtEl>
                                        <p:attrNameLst>
                                          <p:attrName>style.visibility</p:attrName>
                                        </p:attrNameLst>
                                      </p:cBhvr>
                                      <p:to>
                                        <p:strVal val="visible"/>
                                      </p:to>
                                    </p:set>
                                    <p:animEffect transition="in" filter="blinds(horizontal)">
                                      <p:cBhvr>
                                        <p:cTn id="22" dur="500"/>
                                        <p:tgtEl>
                                          <p:spTgt spid="3">
                                            <p:txEl>
                                              <p:pRg st="15" end="1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animEffect transition="in" filter="blinds(horizontal)">
                                      <p:cBhvr>
                                        <p:cTn id="25" dur="500"/>
                                        <p:tgtEl>
                                          <p:spTgt spid="3">
                                            <p:txEl>
                                              <p:pRg st="16" end="1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7" end="17"/>
                                            </p:txEl>
                                          </p:spTgt>
                                        </p:tgtEl>
                                        <p:attrNameLst>
                                          <p:attrName>style.visibility</p:attrName>
                                        </p:attrNameLst>
                                      </p:cBhvr>
                                      <p:to>
                                        <p:strVal val="visible"/>
                                      </p:to>
                                    </p:set>
                                    <p:animEffect transition="in" filter="blinds(horizontal)">
                                      <p:cBhvr>
                                        <p:cTn id="28" dur="500"/>
                                        <p:tgtEl>
                                          <p:spTgt spid="3">
                                            <p:txEl>
                                              <p:pRg st="17" end="1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8" end="18"/>
                                            </p:txEl>
                                          </p:spTgt>
                                        </p:tgtEl>
                                        <p:attrNameLst>
                                          <p:attrName>style.visibility</p:attrName>
                                        </p:attrNameLst>
                                      </p:cBhvr>
                                      <p:to>
                                        <p:strVal val="visible"/>
                                      </p:to>
                                    </p:set>
                                    <p:animEffect transition="in" filter="blinds(horizontal)">
                                      <p:cBhvr>
                                        <p:cTn id="31"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Tradicionalni C kod</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2590800" y="4419600"/>
            <a:ext cx="2990850" cy="1952625"/>
          </a:xfrm>
          <a:prstGeom prst="rect">
            <a:avLst/>
          </a:prstGeom>
          <a:noFill/>
          <a:ln w="9525">
            <a:noFill/>
            <a:miter lim="800000"/>
            <a:headEnd/>
            <a:tailEnd/>
          </a:ln>
          <a:effectLst/>
        </p:spPr>
      </p:pic>
      <p:pic>
        <p:nvPicPr>
          <p:cNvPr id="2050" name="Picture 2"/>
          <p:cNvPicPr>
            <a:picLocks noGrp="1" noChangeAspect="1" noChangeArrowheads="1"/>
          </p:cNvPicPr>
          <p:nvPr>
            <p:ph idx="1"/>
          </p:nvPr>
        </p:nvPicPr>
        <p:blipFill>
          <a:blip r:embed="rId4" cstate="print"/>
          <a:srcRect/>
          <a:stretch>
            <a:fillRect/>
          </a:stretch>
        </p:blipFill>
        <p:spPr bwMode="auto">
          <a:xfrm>
            <a:off x="381000" y="1600199"/>
            <a:ext cx="7924800" cy="25621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Sabiranje vektora – GPU kod (1)</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381000" y="1447800"/>
            <a:ext cx="8229600" cy="5029200"/>
          </a:xfrm>
        </p:spPr>
        <p:txBody>
          <a:bodyPr>
            <a:normAutofit fontScale="62500" lnSpcReduction="20000"/>
          </a:bodyPr>
          <a:lstStyle/>
          <a:p>
            <a:pPr>
              <a:buNone/>
            </a:pPr>
            <a:r>
              <a:rPr lang="en-US" b="1" dirty="0" smtClean="0">
                <a:latin typeface="Consolas" pitchFamily="49" charset="0"/>
                <a:cs typeface="Consolas" pitchFamily="49" charset="0"/>
              </a:rPr>
              <a:t>#include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book.h</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a:t>
            </a:r>
            <a:r>
              <a:rPr lang="en-US" dirty="0" smtClean="0">
                <a:latin typeface="Consolas" pitchFamily="49" charset="0"/>
                <a:cs typeface="Consolas" pitchFamily="49" charset="0"/>
              </a:rPr>
              <a:t>N 10</a:t>
            </a:r>
            <a:endParaRPr lang="sr-Latn-RS" dirty="0" smtClean="0">
              <a:latin typeface="Consolas" pitchFamily="49" charset="0"/>
              <a:cs typeface="Consolas" pitchFamily="49" charset="0"/>
            </a:endParaRPr>
          </a:p>
          <a:p>
            <a:pPr>
              <a:buNone/>
            </a:pP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smtClean="0">
                <a:latin typeface="Consolas" pitchFamily="49" charset="0"/>
                <a:cs typeface="Consolas" pitchFamily="49" charset="0"/>
              </a:rPr>
              <a:t>main( </a:t>
            </a:r>
            <a:r>
              <a:rPr lang="en-US" b="1" dirty="0" smtClean="0">
                <a:latin typeface="Consolas" pitchFamily="49" charset="0"/>
                <a:cs typeface="Consolas" pitchFamily="49" charset="0"/>
              </a:rPr>
              <a:t>void </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smtClean="0">
                <a:latin typeface="Consolas" pitchFamily="49" charset="0"/>
                <a:cs typeface="Consolas" pitchFamily="49" charset="0"/>
              </a:rPr>
              <a:t>a[N]</a:t>
            </a:r>
            <a:r>
              <a:rPr lang="sr-Latn-RS" dirty="0" smtClean="0">
                <a:latin typeface="Consolas" pitchFamily="49" charset="0"/>
                <a:cs typeface="Consolas" pitchFamily="49" charset="0"/>
              </a:rPr>
              <a:t>;</a:t>
            </a:r>
          </a:p>
          <a:p>
            <a:pPr>
              <a:buNone/>
            </a:pPr>
            <a:r>
              <a:rPr lang="sr-Latn-RS" dirty="0" smtClean="0">
                <a:latin typeface="Consolas" pitchFamily="49" charset="0"/>
                <a:cs typeface="Consolas" pitchFamily="49" charset="0"/>
              </a:rPr>
              <a:t>  </a:t>
            </a:r>
            <a:r>
              <a:rPr lang="sr-Latn-RS" b="1" dirty="0" smtClean="0">
                <a:latin typeface="Consolas" pitchFamily="49" charset="0"/>
                <a:cs typeface="Consolas" pitchFamily="49" charset="0"/>
              </a:rPr>
              <a:t>int</a:t>
            </a:r>
            <a:r>
              <a:rPr lang="en-US" dirty="0" smtClean="0">
                <a:latin typeface="Consolas" pitchFamily="49" charset="0"/>
                <a:cs typeface="Consolas" pitchFamily="49" charset="0"/>
              </a:rPr>
              <a:t> b[N]</a:t>
            </a:r>
            <a:r>
              <a:rPr lang="sr-Latn-RS" dirty="0" smtClean="0">
                <a:latin typeface="Consolas" pitchFamily="49" charset="0"/>
                <a:cs typeface="Consolas" pitchFamily="49" charset="0"/>
              </a:rPr>
              <a:t>;</a:t>
            </a:r>
          </a:p>
          <a:p>
            <a:pPr>
              <a:buNone/>
            </a:pPr>
            <a:r>
              <a:rPr lang="sr-Latn-RS" dirty="0" smtClean="0">
                <a:latin typeface="Consolas" pitchFamily="49" charset="0"/>
                <a:cs typeface="Consolas" pitchFamily="49" charset="0"/>
              </a:rPr>
              <a:t>  </a:t>
            </a:r>
            <a:r>
              <a:rPr lang="sr-Latn-RS" b="1" dirty="0" smtClean="0">
                <a:latin typeface="Consolas" pitchFamily="49" charset="0"/>
                <a:cs typeface="Consolas" pitchFamily="49" charset="0"/>
              </a:rPr>
              <a:t>int</a:t>
            </a:r>
            <a:r>
              <a:rPr lang="en-US" dirty="0" smtClean="0">
                <a:latin typeface="Consolas" pitchFamily="49" charset="0"/>
                <a:cs typeface="Consolas" pitchFamily="49" charset="0"/>
              </a:rPr>
              <a:t> c[N]</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alokacija memorije na GPU</a:t>
            </a:r>
            <a:r>
              <a:rPr lang="en-US" i="1" dirty="0" smtClean="0">
                <a:latin typeface="Consolas" pitchFamily="49" charset="0"/>
                <a:cs typeface="Consolas" pitchFamily="49" charset="0"/>
              </a:rPr>
              <a:t/>
            </a:r>
            <a:br>
              <a:rPr lang="en-US" i="1"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sr-Latn-RS" b="1" dirty="0" smtClean="0">
                <a:latin typeface="Consolas" pitchFamily="49" charset="0"/>
                <a:cs typeface="Consolas" pitchFamily="49" charset="0"/>
              </a:rPr>
              <a: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inicijalizacija nizova a i b, na CPU</a:t>
            </a:r>
            <a:r>
              <a:rPr lang="en-US" i="1" dirty="0" smtClean="0">
                <a:latin typeface="Consolas" pitchFamily="49" charset="0"/>
                <a:cs typeface="Consolas" pitchFamily="49" charset="0"/>
              </a:rPr>
              <a:t/>
            </a:r>
            <a:br>
              <a:rPr lang="en-US" i="1" dirty="0" smtClean="0">
                <a:latin typeface="Consolas" pitchFamily="49" charset="0"/>
                <a:cs typeface="Consolas" pitchFamily="49" charset="0"/>
              </a:rPr>
            </a:br>
            <a:r>
              <a:rPr lang="en-US" b="1" dirty="0" smtClean="0">
                <a:latin typeface="Consolas" pitchFamily="49" charset="0"/>
                <a:cs typeface="Consolas" pitchFamily="49" charset="0"/>
              </a:rPr>
              <a:t>for </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=0;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&lt;N;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smtClean="0">
                <a:latin typeface="Consolas" pitchFamily="49" charset="0"/>
                <a:cs typeface="Consolas" pitchFamily="49" charset="0"/>
              </a:rPr>
              <a:t>a[</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smtClean="0">
                <a:latin typeface="Consolas" pitchFamily="49" charset="0"/>
                <a:cs typeface="Consolas" pitchFamily="49" charset="0"/>
              </a:rPr>
              <a:t>b[</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Sabiranje vektora – GPU kod (2)</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fontScale="62500" lnSpcReduction="20000"/>
          </a:bodyPr>
          <a:lstStyle/>
          <a:p>
            <a:pPr>
              <a:buNone/>
            </a:pPr>
            <a:r>
              <a:rPr lang="sr-Latn-RS" i="1" dirty="0" smtClean="0">
                <a:latin typeface="Consolas" pitchFamily="49" charset="0"/>
                <a:cs typeface="Consolas" pitchFamily="49" charset="0"/>
              </a:rPr>
              <a:t>    ... </a:t>
            </a: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kopiranje nizova a i b na GPU</a:t>
            </a:r>
          </a:p>
          <a:p>
            <a:pPr>
              <a:buNone/>
            </a:pPr>
            <a:r>
              <a:rPr lang="sr-Latn-RS" i="1"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a,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cudaMemcpyHostToDevice</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b,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cudaMemcpyHostToDevice</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endParaRPr lang="sr-Latn-RS" dirty="0" smtClean="0">
              <a:latin typeface="Consolas" pitchFamily="49" charset="0"/>
              <a:cs typeface="Consolas" pitchFamily="49" charset="0"/>
            </a:endParaRPr>
          </a:p>
          <a:p>
            <a:pPr>
              <a:buNone/>
            </a:pPr>
            <a:r>
              <a:rPr lang="sr-Latn-RS" b="1" dirty="0" smtClean="0">
                <a:solidFill>
                  <a:srgbClr val="00B050"/>
                </a:solidFill>
                <a:latin typeface="Consolas" pitchFamily="49" charset="0"/>
                <a:cs typeface="Consolas" pitchFamily="49" charset="0"/>
              </a:rPr>
              <a:t>    </a:t>
            </a:r>
            <a:r>
              <a:rPr lang="en-US" b="1" dirty="0" smtClean="0">
                <a:solidFill>
                  <a:srgbClr val="00B050"/>
                </a:solidFill>
                <a:latin typeface="Consolas" pitchFamily="49" charset="0"/>
                <a:cs typeface="Consolas" pitchFamily="49" charset="0"/>
              </a:rPr>
              <a:t>add&lt;&lt;&lt;</a:t>
            </a:r>
            <a:r>
              <a:rPr lang="en-US" b="1" dirty="0" smtClean="0">
                <a:solidFill>
                  <a:srgbClr val="214736"/>
                </a:solidFill>
                <a:latin typeface="Consolas" pitchFamily="49" charset="0"/>
                <a:cs typeface="Consolas" pitchFamily="49" charset="0"/>
              </a:rPr>
              <a:t>N,1</a:t>
            </a:r>
            <a:r>
              <a:rPr lang="en-US" b="1" dirty="0" smtClean="0">
                <a:solidFill>
                  <a:srgbClr val="00B050"/>
                </a:solidFill>
                <a:latin typeface="Consolas" pitchFamily="49" charset="0"/>
                <a:cs typeface="Consolas" pitchFamily="49" charset="0"/>
              </a:rPr>
              <a:t>&gt;&gt;&gt;(</a:t>
            </a:r>
            <a:r>
              <a:rPr lang="en-US" b="1" dirty="0" err="1" smtClean="0">
                <a:solidFill>
                  <a:srgbClr val="00B050"/>
                </a:solidFill>
                <a:latin typeface="Consolas" pitchFamily="49" charset="0"/>
                <a:cs typeface="Consolas" pitchFamily="49" charset="0"/>
              </a:rPr>
              <a:t>dev_a</a:t>
            </a:r>
            <a:r>
              <a:rPr lang="en-US" b="1" dirty="0" smtClean="0">
                <a:solidFill>
                  <a:srgbClr val="00B050"/>
                </a:solidFill>
                <a:latin typeface="Consolas" pitchFamily="49" charset="0"/>
                <a:cs typeface="Consolas" pitchFamily="49" charset="0"/>
              </a:rPr>
              <a:t>, </a:t>
            </a:r>
            <a:r>
              <a:rPr lang="en-US" b="1" dirty="0" err="1" smtClean="0">
                <a:solidFill>
                  <a:srgbClr val="00B050"/>
                </a:solidFill>
                <a:latin typeface="Consolas" pitchFamily="49" charset="0"/>
                <a:cs typeface="Consolas" pitchFamily="49" charset="0"/>
              </a:rPr>
              <a:t>dev_b</a:t>
            </a:r>
            <a:r>
              <a:rPr lang="en-US" b="1" dirty="0" smtClean="0">
                <a:solidFill>
                  <a:srgbClr val="00B050"/>
                </a:solidFill>
                <a:latin typeface="Consolas" pitchFamily="49" charset="0"/>
                <a:cs typeface="Consolas" pitchFamily="49" charset="0"/>
              </a:rPr>
              <a:t>, </a:t>
            </a:r>
            <a:r>
              <a:rPr lang="en-US" b="1" dirty="0" err="1" smtClean="0">
                <a:solidFill>
                  <a:srgbClr val="00B050"/>
                </a:solidFill>
                <a:latin typeface="Consolas" pitchFamily="49" charset="0"/>
                <a:cs typeface="Consolas" pitchFamily="49" charset="0"/>
              </a:rPr>
              <a:t>dev_c</a:t>
            </a:r>
            <a:r>
              <a:rPr lang="en-US" b="1" dirty="0" smtClean="0">
                <a:solidFill>
                  <a:srgbClr val="00B050"/>
                </a:solidFill>
                <a:latin typeface="Consolas" pitchFamily="49" charset="0"/>
                <a:cs typeface="Consolas" pitchFamily="49" charset="0"/>
              </a:rPr>
              <a:t>);</a:t>
            </a:r>
            <a:endParaRPr lang="sr-Latn-RS" b="1" dirty="0" smtClean="0">
              <a:solidFill>
                <a:srgbClr val="00B050"/>
              </a:solidFill>
              <a:latin typeface="Consolas" pitchFamily="49" charset="0"/>
              <a:cs typeface="Consolas" pitchFamily="49" charset="0"/>
            </a:endParaRPr>
          </a:p>
          <a:p>
            <a:pPr>
              <a:buNone/>
            </a:pPr>
            <a:endParaRPr lang="sr-Latn-RS" i="1"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kopiranje niza c sa GPU na CPU</a:t>
            </a:r>
          </a:p>
          <a:p>
            <a:pPr>
              <a:buNone/>
            </a:pPr>
            <a:r>
              <a:rPr lang="sr-Latn-RS" i="1"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(c,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cudaMemcpyDeviceToHost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prikaz rezultata</a:t>
            </a:r>
          </a:p>
          <a:p>
            <a:pPr>
              <a:buNone/>
            </a:pPr>
            <a:r>
              <a:rPr lang="sr-Latn-RS" b="1" i="1" dirty="0" smtClean="0">
                <a:latin typeface="Consolas" pitchFamily="49" charset="0"/>
                <a:cs typeface="Consolas" pitchFamily="49" charset="0"/>
              </a:rPr>
              <a:t>    </a:t>
            </a:r>
            <a:r>
              <a:rPr lang="en-US" b="1" dirty="0" smtClean="0">
                <a:latin typeface="Consolas" pitchFamily="49" charset="0"/>
                <a:cs typeface="Consolas" pitchFamily="49" charset="0"/>
              </a:rPr>
              <a:t>for </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=0;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&lt;N;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"%d + %d = %d\n", a[</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b[</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c[</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oslobađanje GPU memorije</a:t>
            </a:r>
          </a:p>
          <a:p>
            <a:pPr>
              <a:buNone/>
            </a:pPr>
            <a:r>
              <a:rPr lang="sr-Latn-RS" i="1"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b="1" dirty="0" smtClean="0">
                <a:latin typeface="Consolas" pitchFamily="49" charset="0"/>
                <a:cs typeface="Consolas" pitchFamily="49" charset="0"/>
              </a:rPr>
              <a:t>    </a:t>
            </a:r>
            <a:r>
              <a:rPr lang="en-US" b="1" dirty="0" smtClean="0">
                <a:latin typeface="Consolas" pitchFamily="49" charset="0"/>
                <a:cs typeface="Consolas" pitchFamily="49" charset="0"/>
              </a:rPr>
              <a:t>return </a:t>
            </a:r>
            <a:r>
              <a:rPr lang="en-US" dirty="0" smtClean="0">
                <a:latin typeface="Consolas" pitchFamily="49" charset="0"/>
                <a:cs typeface="Consolas" pitchFamily="49" charset="0"/>
              </a:rPr>
              <a:t>0;</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Sabiranje vektora – GPU kod (3)</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pPr>
              <a:buNone/>
            </a:pPr>
            <a:r>
              <a:rPr lang="en-US" sz="1800" b="1" dirty="0" smtClean="0">
                <a:latin typeface="Consolas" pitchFamily="49" charset="0"/>
                <a:cs typeface="Consolas" pitchFamily="49" charset="0"/>
              </a:rPr>
              <a:t>__global__ void </a:t>
            </a:r>
            <a:r>
              <a:rPr lang="en-US" sz="1800" dirty="0" smtClean="0">
                <a:latin typeface="Consolas" pitchFamily="49" charset="0"/>
                <a:cs typeface="Consolas" pitchFamily="49" charset="0"/>
              </a:rPr>
              <a:t>add(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*a,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*b,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*c ) </a:t>
            </a:r>
            <a:endParaRPr lang="sr-Latn-RS" sz="1800" dirty="0" smtClean="0">
              <a:latin typeface="Consolas" pitchFamily="49" charset="0"/>
              <a:cs typeface="Consolas" pitchFamily="49" charset="0"/>
            </a:endParaRPr>
          </a:p>
          <a:p>
            <a:pPr>
              <a:buNone/>
            </a:pPr>
            <a:r>
              <a:rPr lang="en-US" sz="1800" dirty="0" smtClean="0">
                <a:latin typeface="Consolas" pitchFamily="49" charset="0"/>
                <a:cs typeface="Consolas" pitchFamily="49" charset="0"/>
              </a:rPr>
              <a:t>{</a:t>
            </a:r>
            <a:endParaRPr lang="sr-Latn-RS" sz="1800" dirty="0" smtClean="0">
              <a:latin typeface="Consolas" pitchFamily="49" charset="0"/>
              <a:cs typeface="Consolas" pitchFamily="49" charset="0"/>
            </a:endParaRPr>
          </a:p>
          <a:p>
            <a:pPr>
              <a:buNone/>
            </a:pPr>
            <a:r>
              <a:rPr lang="sr-Latn-RS" sz="1800" i="1" dirty="0" smtClean="0">
                <a:solidFill>
                  <a:srgbClr val="92D050"/>
                </a:solidFill>
                <a:latin typeface="Consolas" pitchFamily="49" charset="0"/>
                <a:cs typeface="Consolas" pitchFamily="49" charset="0"/>
              </a:rPr>
              <a:t>   </a:t>
            </a:r>
            <a:r>
              <a:rPr lang="en-US" sz="1800" i="1" dirty="0" smtClean="0">
                <a:solidFill>
                  <a:srgbClr val="92D050"/>
                </a:solidFill>
                <a:latin typeface="Consolas" pitchFamily="49" charset="0"/>
                <a:cs typeface="Consolas" pitchFamily="49" charset="0"/>
              </a:rPr>
              <a:t>// </a:t>
            </a:r>
            <a:r>
              <a:rPr lang="sr-Latn-RS" sz="1800" i="1" dirty="0" smtClean="0">
                <a:solidFill>
                  <a:srgbClr val="92D050"/>
                </a:solidFill>
                <a:latin typeface="Consolas" pitchFamily="49" charset="0"/>
                <a:cs typeface="Consolas" pitchFamily="49" charset="0"/>
              </a:rPr>
              <a:t>Obrada podataka sa </a:t>
            </a:r>
            <a:r>
              <a:rPr lang="sr-Latn-RS" sz="1800" b="1" i="1" dirty="0" smtClean="0">
                <a:solidFill>
                  <a:srgbClr val="92D050"/>
                </a:solidFill>
                <a:latin typeface="Consolas" pitchFamily="49" charset="0"/>
                <a:cs typeface="Consolas" pitchFamily="49" charset="0"/>
              </a:rPr>
              <a:t>tid</a:t>
            </a:r>
            <a:r>
              <a:rPr lang="sr-Latn-RS" sz="1800" i="1" dirty="0" smtClean="0">
                <a:solidFill>
                  <a:srgbClr val="92D050"/>
                </a:solidFill>
                <a:latin typeface="Consolas" pitchFamily="49" charset="0"/>
                <a:cs typeface="Consolas" pitchFamily="49" charset="0"/>
              </a:rPr>
              <a:t> indeksom</a:t>
            </a:r>
            <a:endParaRPr lang="sr-Latn-RS" sz="1800" dirty="0" smtClean="0">
              <a:solidFill>
                <a:srgbClr val="92D050"/>
              </a:solidFill>
              <a:latin typeface="Consolas" pitchFamily="49" charset="0"/>
              <a:cs typeface="Consolas" pitchFamily="49" charset="0"/>
            </a:endParaRPr>
          </a:p>
          <a:p>
            <a:pPr>
              <a:buNone/>
            </a:pPr>
            <a:r>
              <a:rPr lang="sr-Latn-RS" sz="1800" b="1" dirty="0" smtClean="0">
                <a:latin typeface="Consolas" pitchFamily="49" charset="0"/>
                <a:cs typeface="Consolas" pitchFamily="49" charset="0"/>
              </a:rPr>
              <a:t>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 </a:t>
            </a:r>
            <a:r>
              <a:rPr lang="en-US" sz="1800" dirty="0" err="1" smtClean="0">
                <a:latin typeface="Consolas" pitchFamily="49" charset="0"/>
                <a:cs typeface="Consolas" pitchFamily="49" charset="0"/>
              </a:rPr>
              <a:t>blockIdx.x</a:t>
            </a:r>
            <a:r>
              <a:rPr lang="en-US" sz="1800" dirty="0" smtClean="0">
                <a:latin typeface="Consolas" pitchFamily="49" charset="0"/>
                <a:cs typeface="Consolas" pitchFamily="49" charset="0"/>
              </a:rPr>
              <a:t>; </a:t>
            </a:r>
            <a:endParaRPr lang="sr-Latn-RS" sz="1800" i="1" dirty="0" smtClean="0">
              <a:latin typeface="Consolas" pitchFamily="49" charset="0"/>
              <a:cs typeface="Consolas" pitchFamily="49" charset="0"/>
            </a:endParaRPr>
          </a:p>
          <a:p>
            <a:pPr>
              <a:buNone/>
            </a:pPr>
            <a:endParaRPr lang="sr-Latn-RS" sz="1800" b="1" i="1" dirty="0" smtClean="0">
              <a:latin typeface="Consolas" pitchFamily="49" charset="0"/>
              <a:cs typeface="Consolas" pitchFamily="49" charset="0"/>
            </a:endParaRPr>
          </a:p>
          <a:p>
            <a:pPr>
              <a:buNone/>
            </a:pPr>
            <a:r>
              <a:rPr lang="sr-Latn-RS" sz="1800" b="1" i="1" dirty="0" smtClean="0">
                <a:latin typeface="Consolas" pitchFamily="49" charset="0"/>
                <a:cs typeface="Consolas" pitchFamily="49" charset="0"/>
              </a:rPr>
              <a:t>   </a:t>
            </a:r>
            <a:r>
              <a:rPr lang="en-US" sz="1800" b="1" dirty="0" smtClean="0">
                <a:latin typeface="Consolas" pitchFamily="49" charset="0"/>
                <a:cs typeface="Consolas" pitchFamily="49" charset="0"/>
              </a:rPr>
              <a:t>if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&lt; N)</a:t>
            </a:r>
            <a:endParaRPr lang="sr-Latn-RS" sz="1800" dirty="0" smtClean="0">
              <a:latin typeface="Consolas" pitchFamily="49" charset="0"/>
              <a:cs typeface="Consolas" pitchFamily="49" charset="0"/>
            </a:endParaRPr>
          </a:p>
          <a:p>
            <a:pPr>
              <a:buNone/>
            </a:pPr>
            <a:r>
              <a:rPr lang="sr-Latn-RS" sz="1800" dirty="0" smtClean="0">
                <a:latin typeface="Consolas" pitchFamily="49" charset="0"/>
                <a:cs typeface="Consolas" pitchFamily="49" charset="0"/>
              </a:rPr>
              <a:t>       </a:t>
            </a:r>
            <a:r>
              <a:rPr lang="en-US" sz="1800" dirty="0" smtClean="0">
                <a:latin typeface="Consolas" pitchFamily="49" charset="0"/>
                <a:cs typeface="Consolas" pitchFamily="49" charset="0"/>
              </a:rPr>
              <a:t>c[</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 a[</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 b[</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a:t>
            </a:r>
            <a:endParaRPr lang="sr-Latn-RS" sz="1800" dirty="0" smtClean="0">
              <a:latin typeface="Consolas" pitchFamily="49" charset="0"/>
              <a:cs typeface="Consolas" pitchFamily="49" charset="0"/>
            </a:endParaRPr>
          </a:p>
          <a:p>
            <a:pPr>
              <a:buNone/>
            </a:pPr>
            <a:r>
              <a:rPr lang="en-US" sz="1800" dirty="0" smtClean="0">
                <a:latin typeface="Consolas" pitchFamily="49" charset="0"/>
                <a:cs typeface="Consolas" pitchFamily="49" charset="0"/>
              </a:rPr>
              <a:t>} </a:t>
            </a:r>
            <a:r>
              <a:rPr lang="en-US" dirty="0" smtClean="0"/>
              <a:t/>
            </a:r>
            <a:br>
              <a:rPr lang="en-US" dirty="0" smtClean="0"/>
            </a:br>
            <a:endParaRPr lang="sr-Latn-RS" dirty="0" smtClean="0"/>
          </a:p>
          <a:p>
            <a:r>
              <a:rPr lang="en-US" dirty="0" smtClean="0"/>
              <a:t>I</a:t>
            </a:r>
            <a:r>
              <a:rPr lang="sr-Latn-RS" dirty="0" smtClean="0"/>
              <a:t>zvršavanje kernela - broj</a:t>
            </a:r>
          </a:p>
          <a:p>
            <a:r>
              <a:rPr lang="en-US" dirty="0" smtClean="0"/>
              <a:t>P</a:t>
            </a:r>
            <a:r>
              <a:rPr lang="sr-Latn-RS" dirty="0" smtClean="0"/>
              <a:t>redefinisane promenljive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Sabiranje vektora – GPU kod (4)</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838200" y="1447800"/>
            <a:ext cx="7520724" cy="49441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Uvod</a:t>
            </a:r>
            <a:r>
              <a:rPr lang="en-US" dirty="0" smtClean="0"/>
              <a:t> u GPGPU</a:t>
            </a:r>
            <a:r>
              <a:rPr lang="sr-Latn-RS" dirty="0" smtClean="0"/>
              <a:t> (3)</a:t>
            </a:r>
            <a:endParaRPr lang="en-US" dirty="0"/>
          </a:p>
        </p:txBody>
      </p:sp>
      <p:sp>
        <p:nvSpPr>
          <p:cNvPr id="3" name="Content Placeholder 2"/>
          <p:cNvSpPr>
            <a:spLocks noGrp="1"/>
          </p:cNvSpPr>
          <p:nvPr>
            <p:ph idx="1"/>
          </p:nvPr>
        </p:nvSpPr>
        <p:spPr/>
        <p:txBody>
          <a:bodyPr/>
          <a:lstStyle/>
          <a:p>
            <a:r>
              <a:rPr lang="sr-Latn-RS" dirty="0" smtClean="0"/>
              <a:t>Heterogeno računarstvo</a:t>
            </a:r>
          </a:p>
          <a:p>
            <a:pPr lvl="1"/>
            <a:r>
              <a:rPr lang="sr-Latn-RS" dirty="0" smtClean="0"/>
              <a:t>Korišćenje računskih resursa koji najbolje odgovaraju poslu</a:t>
            </a:r>
          </a:p>
          <a:p>
            <a:r>
              <a:rPr lang="sr-Latn-RS" dirty="0" smtClean="0"/>
              <a:t>CPU i GPU se najbolje koriste </a:t>
            </a:r>
            <a:r>
              <a:rPr lang="sr-Latn-RS" smtClean="0"/>
              <a:t>u režimu </a:t>
            </a:r>
            <a:r>
              <a:rPr lang="sr-Latn-RS" dirty="0" smtClean="0"/>
              <a:t>koprocesiranja:</a:t>
            </a:r>
          </a:p>
          <a:p>
            <a:pPr lvl="1"/>
            <a:r>
              <a:rPr lang="sr-Latn-RS" dirty="0" smtClean="0"/>
              <a:t>CPU se koristi za se</a:t>
            </a:r>
            <a:r>
              <a:rPr lang="en-US" dirty="0" err="1" smtClean="0"/>
              <a:t>kv</a:t>
            </a:r>
            <a:r>
              <a:rPr lang="sr-Latn-RS" dirty="0" smtClean="0"/>
              <a:t>encijalni deo aplikacije gde je bitno kašnjenje (ulaz, izlaz</a:t>
            </a:r>
            <a:r>
              <a:rPr lang="sr-Latn-RS" smtClean="0"/>
              <a:t>, priprema </a:t>
            </a:r>
            <a:r>
              <a:rPr lang="sr-Latn-RS" dirty="0" smtClean="0"/>
              <a:t>podataka...)</a:t>
            </a:r>
          </a:p>
          <a:p>
            <a:pPr lvl="1"/>
            <a:r>
              <a:rPr lang="sr-Latn-RS" dirty="0" smtClean="0"/>
              <a:t>GPU se koristi za delove koda koji troše </a:t>
            </a:r>
            <a:r>
              <a:rPr lang="sr-Latn-RS" smtClean="0"/>
              <a:t>najviše vremena </a:t>
            </a:r>
            <a:r>
              <a:rPr lang="sr-Latn-RS" dirty="0" smtClean="0"/>
              <a:t>(obrada velike količine podataka)</a:t>
            </a:r>
          </a:p>
          <a:p>
            <a:endParaRPr lang="sr-Latn-RS" dirty="0" smtClean="0"/>
          </a:p>
          <a:p>
            <a:pPr lvl="1"/>
            <a:endParaRPr lang="sr-Latn-R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205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67200" y="3962400"/>
            <a:ext cx="3657600" cy="25010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1 blok, više niti (1)</a:t>
            </a:r>
            <a:endParaRPr lang="en-US" dirty="0"/>
          </a:p>
        </p:txBody>
      </p:sp>
      <p:sp>
        <p:nvSpPr>
          <p:cNvPr id="5" name="Content Placeholder 4"/>
          <p:cNvSpPr>
            <a:spLocks noGrp="1"/>
          </p:cNvSpPr>
          <p:nvPr>
            <p:ph idx="1"/>
          </p:nvPr>
        </p:nvSpPr>
        <p:spPr/>
        <p:txBody>
          <a:bodyPr/>
          <a:lstStyle/>
          <a:p>
            <a:pPr>
              <a:buNone/>
            </a:pPr>
            <a:r>
              <a:rPr lang="sr-Latn-RS" dirty="0" smtClean="0"/>
              <a:t>Izmene:</a:t>
            </a:r>
          </a:p>
          <a:p>
            <a:r>
              <a:rPr lang="sr-Latn-RS" dirty="0" smtClean="0"/>
              <a:t>Blokovi i niti</a:t>
            </a:r>
          </a:p>
          <a:p>
            <a:pPr lvl="1"/>
            <a:r>
              <a:rPr lang="sr-Latn-RS" dirty="0" smtClean="0"/>
              <a:t>Ranije smo kreirali N blokova, svaki sa 1 niti</a:t>
            </a:r>
          </a:p>
          <a:p>
            <a:pPr lvl="2"/>
            <a:r>
              <a:rPr lang="pt-BR" dirty="0" smtClean="0">
                <a:solidFill>
                  <a:srgbClr val="00B050"/>
                </a:solidFill>
              </a:rPr>
              <a:t>add&lt;&lt;&lt;N,1&gt;&gt;&gt;( dev _ a, dev _ b, dev _ c ); </a:t>
            </a:r>
            <a:endParaRPr lang="sr-Latn-RS" dirty="0" smtClean="0">
              <a:solidFill>
                <a:srgbClr val="00B050"/>
              </a:solidFill>
            </a:endParaRPr>
          </a:p>
          <a:p>
            <a:pPr lvl="1"/>
            <a:r>
              <a:rPr lang="sr-Latn-RS" dirty="0" smtClean="0"/>
              <a:t>Sad hoćemo 1 blok, svaki sa po N niti</a:t>
            </a:r>
          </a:p>
          <a:p>
            <a:pPr lvl="2"/>
            <a:r>
              <a:rPr lang="pt-BR" smtClean="0">
                <a:solidFill>
                  <a:srgbClr val="00B050"/>
                </a:solidFill>
              </a:rPr>
              <a:t>add&lt;&lt;&lt;1,N&gt;&gt;&gt;( dev _ a, dev _ b, dev _ c ); </a:t>
            </a:r>
            <a:endParaRPr lang="sr-Latn-RS" smtClean="0">
              <a:solidFill>
                <a:srgbClr val="00B050"/>
              </a:solidFill>
            </a:endParaRPr>
          </a:p>
          <a:p>
            <a:r>
              <a:rPr lang="sr-Latn-RS" smtClean="0"/>
              <a:t>Indeksiranje </a:t>
            </a:r>
            <a:r>
              <a:rPr lang="sr-Latn-RS" dirty="0" smtClean="0"/>
              <a:t>podataka</a:t>
            </a:r>
          </a:p>
          <a:p>
            <a:pPr lvl="1"/>
            <a:r>
              <a:rPr lang="sr-Latn-RS" dirty="0" smtClean="0"/>
              <a:t>Koristili smo </a:t>
            </a:r>
            <a:r>
              <a:rPr lang="sr-Latn-RS" i="1" dirty="0" smtClean="0"/>
              <a:t>blockIdx</a:t>
            </a:r>
          </a:p>
          <a:p>
            <a:pPr lvl="2"/>
            <a:r>
              <a:rPr lang="en-US" b="1" dirty="0" err="1" smtClean="0">
                <a:solidFill>
                  <a:srgbClr val="00B050"/>
                </a:solidFill>
              </a:rPr>
              <a:t>int</a:t>
            </a:r>
            <a:r>
              <a:rPr lang="en-US" b="1" dirty="0" smtClean="0">
                <a:solidFill>
                  <a:srgbClr val="00B050"/>
                </a:solidFill>
              </a:rPr>
              <a:t> </a:t>
            </a:r>
            <a:r>
              <a:rPr lang="en-US" dirty="0" err="1" smtClean="0">
                <a:solidFill>
                  <a:srgbClr val="00B050"/>
                </a:solidFill>
              </a:rPr>
              <a:t>tid</a:t>
            </a:r>
            <a:r>
              <a:rPr lang="en-US" dirty="0" smtClean="0">
                <a:solidFill>
                  <a:srgbClr val="00B050"/>
                </a:solidFill>
              </a:rPr>
              <a:t> = </a:t>
            </a:r>
            <a:r>
              <a:rPr lang="en-US" dirty="0" err="1" smtClean="0">
                <a:solidFill>
                  <a:srgbClr val="00B050"/>
                </a:solidFill>
              </a:rPr>
              <a:t>blockIdx.x</a:t>
            </a:r>
            <a:r>
              <a:rPr lang="en-US" dirty="0" smtClean="0">
                <a:solidFill>
                  <a:srgbClr val="00B050"/>
                </a:solidFill>
              </a:rPr>
              <a:t>; </a:t>
            </a:r>
            <a:endParaRPr lang="sr-Latn-RS" i="1" dirty="0" smtClean="0">
              <a:solidFill>
                <a:srgbClr val="00B050"/>
              </a:solidFill>
            </a:endParaRPr>
          </a:p>
          <a:p>
            <a:pPr lvl="1"/>
            <a:r>
              <a:rPr lang="sr-Latn-RS" dirty="0" smtClean="0"/>
              <a:t>Sada je vrednost </a:t>
            </a:r>
            <a:r>
              <a:rPr lang="sr-Latn-RS" i="1" dirty="0" smtClean="0"/>
              <a:t>blockIdx </a:t>
            </a:r>
            <a:r>
              <a:rPr lang="sr-Latn-RS" dirty="0" smtClean="0"/>
              <a:t>ista za svaku nit, pa koristimo </a:t>
            </a:r>
            <a:r>
              <a:rPr lang="sr-Latn-RS" i="1" dirty="0" smtClean="0"/>
              <a:t>threadIdx</a:t>
            </a:r>
          </a:p>
          <a:p>
            <a:pPr lvl="2"/>
            <a:r>
              <a:rPr lang="en-US" b="1" dirty="0" err="1" smtClean="0"/>
              <a:t>int</a:t>
            </a:r>
            <a:r>
              <a:rPr lang="en-US" b="1" dirty="0" smtClean="0"/>
              <a:t> </a:t>
            </a:r>
            <a:r>
              <a:rPr lang="en-US" dirty="0" err="1" smtClean="0"/>
              <a:t>tid</a:t>
            </a:r>
            <a:r>
              <a:rPr lang="en-US" dirty="0" smtClean="0"/>
              <a:t> = </a:t>
            </a:r>
            <a:r>
              <a:rPr lang="en-US" dirty="0" err="1" smtClean="0"/>
              <a:t>threadIdx.x</a:t>
            </a:r>
            <a:r>
              <a:rPr lang="en-US" dirty="0" smtClean="0"/>
              <a:t>; </a:t>
            </a:r>
            <a:br>
              <a:rPr lang="en-US" dirty="0" smtClean="0"/>
            </a:br>
            <a:endParaRPr lang="sr-Latn-RS" i="1" dirty="0" smtClean="0"/>
          </a:p>
          <a:p>
            <a:pPr lvl="1"/>
            <a:endParaRPr lang="en-US" dirty="0"/>
          </a:p>
        </p:txBody>
      </p:sp>
      <p:sp>
        <p:nvSpPr>
          <p:cNvPr id="3" name="Footer Placeholder 2"/>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1 blok, više niti (2)</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381000" y="1447800"/>
            <a:ext cx="8229600" cy="5029200"/>
          </a:xfrm>
        </p:spPr>
        <p:txBody>
          <a:bodyPr>
            <a:normAutofit fontScale="62500" lnSpcReduction="20000"/>
          </a:bodyPr>
          <a:lstStyle/>
          <a:p>
            <a:pPr>
              <a:buNone/>
            </a:pPr>
            <a:r>
              <a:rPr lang="en-US" b="1" dirty="0" smtClean="0">
                <a:latin typeface="Consolas" pitchFamily="49" charset="0"/>
                <a:cs typeface="Consolas" pitchFamily="49" charset="0"/>
              </a:rPr>
              <a:t>#include </a:t>
            </a:r>
            <a:r>
              <a:rPr lang="en-US" dirty="0" smtClean="0">
                <a:latin typeface="Consolas" pitchFamily="49" charset="0"/>
                <a:cs typeface="Consolas" pitchFamily="49" charset="0"/>
              </a:rPr>
              <a:t>"../common/</a:t>
            </a:r>
            <a:r>
              <a:rPr lang="en-US" dirty="0" err="1" smtClean="0">
                <a:latin typeface="Consolas" pitchFamily="49" charset="0"/>
                <a:cs typeface="Consolas" pitchFamily="49" charset="0"/>
              </a:rPr>
              <a:t>book.h</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en-US" b="1" dirty="0" smtClean="0">
                <a:latin typeface="Consolas" pitchFamily="49" charset="0"/>
                <a:cs typeface="Consolas" pitchFamily="49" charset="0"/>
              </a:rPr>
              <a:t>#define </a:t>
            </a:r>
            <a:r>
              <a:rPr lang="en-US" dirty="0" smtClean="0">
                <a:latin typeface="Consolas" pitchFamily="49" charset="0"/>
                <a:cs typeface="Consolas" pitchFamily="49" charset="0"/>
              </a:rPr>
              <a:t>N 10</a:t>
            </a:r>
            <a:endParaRPr lang="sr-Latn-RS" dirty="0" smtClean="0">
              <a:latin typeface="Consolas" pitchFamily="49" charset="0"/>
              <a:cs typeface="Consolas" pitchFamily="49" charset="0"/>
            </a:endParaRPr>
          </a:p>
          <a:p>
            <a:pPr>
              <a:buNone/>
            </a:pP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smtClean="0">
                <a:latin typeface="Consolas" pitchFamily="49" charset="0"/>
                <a:cs typeface="Consolas" pitchFamily="49" charset="0"/>
              </a:rPr>
              <a:t>main( </a:t>
            </a:r>
            <a:r>
              <a:rPr lang="en-US" b="1" dirty="0" smtClean="0">
                <a:latin typeface="Consolas" pitchFamily="49" charset="0"/>
                <a:cs typeface="Consolas" pitchFamily="49" charset="0"/>
              </a:rPr>
              <a:t>void </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smtClean="0">
                <a:latin typeface="Consolas" pitchFamily="49" charset="0"/>
                <a:cs typeface="Consolas" pitchFamily="49" charset="0"/>
              </a:rPr>
              <a:t>a[N]</a:t>
            </a:r>
            <a:r>
              <a:rPr lang="sr-Latn-RS" dirty="0" smtClean="0">
                <a:latin typeface="Consolas" pitchFamily="49" charset="0"/>
                <a:cs typeface="Consolas" pitchFamily="49" charset="0"/>
              </a:rPr>
              <a:t>;</a:t>
            </a:r>
          </a:p>
          <a:p>
            <a:pPr>
              <a:buNone/>
            </a:pPr>
            <a:r>
              <a:rPr lang="sr-Latn-RS" dirty="0" smtClean="0">
                <a:latin typeface="Consolas" pitchFamily="49" charset="0"/>
                <a:cs typeface="Consolas" pitchFamily="49" charset="0"/>
              </a:rPr>
              <a:t>  </a:t>
            </a:r>
            <a:r>
              <a:rPr lang="sr-Latn-RS" b="1" dirty="0" smtClean="0">
                <a:latin typeface="Consolas" pitchFamily="49" charset="0"/>
                <a:cs typeface="Consolas" pitchFamily="49" charset="0"/>
              </a:rPr>
              <a:t>int</a:t>
            </a:r>
            <a:r>
              <a:rPr lang="en-US" dirty="0" smtClean="0">
                <a:latin typeface="Consolas" pitchFamily="49" charset="0"/>
                <a:cs typeface="Consolas" pitchFamily="49" charset="0"/>
              </a:rPr>
              <a:t> b[N]</a:t>
            </a:r>
            <a:r>
              <a:rPr lang="sr-Latn-RS" dirty="0" smtClean="0">
                <a:latin typeface="Consolas" pitchFamily="49" charset="0"/>
                <a:cs typeface="Consolas" pitchFamily="49" charset="0"/>
              </a:rPr>
              <a:t>;</a:t>
            </a:r>
          </a:p>
          <a:p>
            <a:pPr>
              <a:buNone/>
            </a:pPr>
            <a:r>
              <a:rPr lang="sr-Latn-RS" dirty="0" smtClean="0">
                <a:latin typeface="Consolas" pitchFamily="49" charset="0"/>
                <a:cs typeface="Consolas" pitchFamily="49" charset="0"/>
              </a:rPr>
              <a:t>  </a:t>
            </a:r>
            <a:r>
              <a:rPr lang="sr-Latn-RS" b="1" dirty="0" smtClean="0">
                <a:latin typeface="Consolas" pitchFamily="49" charset="0"/>
                <a:cs typeface="Consolas" pitchFamily="49" charset="0"/>
              </a:rPr>
              <a:t>int</a:t>
            </a:r>
            <a:r>
              <a:rPr lang="en-US" dirty="0" smtClean="0">
                <a:latin typeface="Consolas" pitchFamily="49" charset="0"/>
                <a:cs typeface="Consolas" pitchFamily="49" charset="0"/>
              </a:rPr>
              <a:t> c[N]</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sr-Latn-RS" dirty="0" smtClean="0">
                <a:latin typeface="Consolas" pitchFamily="49" charset="0"/>
                <a:cs typeface="Consolas" pitchFamily="49" charset="0"/>
              </a:rPr>
              <a:t>;</a:t>
            </a:r>
          </a:p>
          <a:p>
            <a:pPr>
              <a:buNone/>
            </a:pPr>
            <a:r>
              <a:rPr lang="sr-Latn-RS" b="1" dirty="0" smtClean="0">
                <a:latin typeface="Consolas" pitchFamily="49" charset="0"/>
                <a:cs typeface="Consolas" pitchFamily="49" charset="0"/>
              </a:rPr>
              <a:t>  </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alokacija memorije na GPU</a:t>
            </a:r>
            <a:r>
              <a:rPr lang="en-US" i="1" dirty="0" smtClean="0">
                <a:latin typeface="Consolas" pitchFamily="49" charset="0"/>
                <a:cs typeface="Consolas" pitchFamily="49" charset="0"/>
              </a:rPr>
              <a:t/>
            </a:r>
            <a:br>
              <a:rPr lang="en-US" i="1"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sr-Latn-RS" b="1" dirty="0" smtClean="0">
                <a:latin typeface="Consolas" pitchFamily="49" charset="0"/>
                <a:cs typeface="Consolas" pitchFamily="49" charset="0"/>
              </a:rPr>
              <a: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cudaMalloc</a:t>
            </a:r>
            <a:r>
              <a:rPr lang="en-US" dirty="0" smtClean="0">
                <a:latin typeface="Consolas" pitchFamily="49" charset="0"/>
                <a:cs typeface="Consolas" pitchFamily="49" charset="0"/>
              </a:rPr>
              <a:t>((</a:t>
            </a:r>
            <a:r>
              <a:rPr lang="en-US" b="1" dirty="0" smtClean="0">
                <a:latin typeface="Consolas" pitchFamily="49" charset="0"/>
                <a:cs typeface="Consolas" pitchFamily="49" charset="0"/>
              </a:rPr>
              <a:t>void</a:t>
            </a:r>
            <a:r>
              <a:rPr lang="en-US" dirty="0" smtClean="0">
                <a:latin typeface="Consolas" pitchFamily="49" charset="0"/>
                <a:cs typeface="Consolas" pitchFamily="49" charset="0"/>
              </a:rPr>
              <a:t>**)&amp;</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N</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inicijalizacija nizova a i b, na CPU</a:t>
            </a:r>
            <a:r>
              <a:rPr lang="en-US" i="1" dirty="0" smtClean="0">
                <a:latin typeface="Consolas" pitchFamily="49" charset="0"/>
                <a:cs typeface="Consolas" pitchFamily="49" charset="0"/>
              </a:rPr>
              <a:t/>
            </a:r>
            <a:br>
              <a:rPr lang="en-US" i="1" dirty="0" smtClean="0">
                <a:latin typeface="Consolas" pitchFamily="49" charset="0"/>
                <a:cs typeface="Consolas" pitchFamily="49" charset="0"/>
              </a:rPr>
            </a:br>
            <a:r>
              <a:rPr lang="en-US" b="1" dirty="0" smtClean="0">
                <a:latin typeface="Consolas" pitchFamily="49" charset="0"/>
                <a:cs typeface="Consolas" pitchFamily="49" charset="0"/>
              </a:rPr>
              <a:t>for </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=0;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&lt;N;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smtClean="0">
                <a:latin typeface="Consolas" pitchFamily="49" charset="0"/>
                <a:cs typeface="Consolas" pitchFamily="49" charset="0"/>
              </a:rPr>
              <a:t>a[</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smtClean="0">
                <a:latin typeface="Consolas" pitchFamily="49" charset="0"/>
                <a:cs typeface="Consolas" pitchFamily="49" charset="0"/>
              </a:rPr>
              <a:t>b[</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1 blok, više niti (3)</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fontScale="62500" lnSpcReduction="20000"/>
          </a:bodyPr>
          <a:lstStyle/>
          <a:p>
            <a:pPr>
              <a:buNone/>
            </a:pPr>
            <a:r>
              <a:rPr lang="sr-Latn-RS" i="1" dirty="0" smtClean="0">
                <a:latin typeface="Consolas" pitchFamily="49" charset="0"/>
                <a:cs typeface="Consolas" pitchFamily="49" charset="0"/>
              </a:rPr>
              <a:t>    ... </a:t>
            </a: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kopiranje nizova a i b na GPU</a:t>
            </a:r>
          </a:p>
          <a:p>
            <a:pPr>
              <a:buNone/>
            </a:pPr>
            <a:r>
              <a:rPr lang="sr-Latn-RS" i="1"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a,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cudaMemcpyHostToDevice</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b,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cudaMemcpyHostToDevice</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endParaRPr lang="sr-Latn-RS" dirty="0" smtClean="0">
              <a:latin typeface="Consolas" pitchFamily="49" charset="0"/>
              <a:cs typeface="Consolas" pitchFamily="49" charset="0"/>
            </a:endParaRPr>
          </a:p>
          <a:p>
            <a:pPr>
              <a:buNone/>
            </a:pPr>
            <a:r>
              <a:rPr lang="sr-Latn-RS" sz="2600" b="1" dirty="0" smtClean="0">
                <a:solidFill>
                  <a:srgbClr val="00B050"/>
                </a:solidFill>
                <a:latin typeface="Consolas" pitchFamily="49" charset="0"/>
                <a:cs typeface="Consolas" pitchFamily="49" charset="0"/>
              </a:rPr>
              <a:t>    </a:t>
            </a:r>
            <a:r>
              <a:rPr lang="en-US" sz="2600" b="1" dirty="0" smtClean="0">
                <a:solidFill>
                  <a:srgbClr val="00B050"/>
                </a:solidFill>
                <a:latin typeface="Consolas" pitchFamily="49" charset="0"/>
                <a:cs typeface="Consolas" pitchFamily="49" charset="0"/>
              </a:rPr>
              <a:t>add&lt;&lt;&lt;</a:t>
            </a:r>
            <a:r>
              <a:rPr lang="sr-Latn-RS" sz="2600" b="1" dirty="0" smtClean="0">
                <a:solidFill>
                  <a:srgbClr val="214736"/>
                </a:solidFill>
                <a:latin typeface="Consolas" pitchFamily="49" charset="0"/>
                <a:cs typeface="Consolas" pitchFamily="49" charset="0"/>
              </a:rPr>
              <a:t>1,</a:t>
            </a:r>
            <a:r>
              <a:rPr lang="en-US" sz="2600" b="1" dirty="0" smtClean="0">
                <a:solidFill>
                  <a:srgbClr val="214736"/>
                </a:solidFill>
                <a:latin typeface="Consolas" pitchFamily="49" charset="0"/>
                <a:cs typeface="Consolas" pitchFamily="49" charset="0"/>
              </a:rPr>
              <a:t>N</a:t>
            </a:r>
            <a:r>
              <a:rPr lang="en-US" sz="2600" b="1" dirty="0" smtClean="0">
                <a:solidFill>
                  <a:srgbClr val="00B050"/>
                </a:solidFill>
                <a:latin typeface="Consolas" pitchFamily="49" charset="0"/>
                <a:cs typeface="Consolas" pitchFamily="49" charset="0"/>
              </a:rPr>
              <a:t>&gt;&gt;&gt;(</a:t>
            </a:r>
            <a:r>
              <a:rPr lang="en-US" sz="2600" b="1" dirty="0" err="1" smtClean="0">
                <a:solidFill>
                  <a:srgbClr val="00B050"/>
                </a:solidFill>
                <a:latin typeface="Consolas" pitchFamily="49" charset="0"/>
                <a:cs typeface="Consolas" pitchFamily="49" charset="0"/>
              </a:rPr>
              <a:t>dev_a</a:t>
            </a:r>
            <a:r>
              <a:rPr lang="en-US" sz="2600" b="1" dirty="0" smtClean="0">
                <a:solidFill>
                  <a:srgbClr val="00B050"/>
                </a:solidFill>
                <a:latin typeface="Consolas" pitchFamily="49" charset="0"/>
                <a:cs typeface="Consolas" pitchFamily="49" charset="0"/>
              </a:rPr>
              <a:t>, </a:t>
            </a:r>
            <a:r>
              <a:rPr lang="en-US" sz="2600" b="1" dirty="0" err="1" smtClean="0">
                <a:solidFill>
                  <a:srgbClr val="00B050"/>
                </a:solidFill>
                <a:latin typeface="Consolas" pitchFamily="49" charset="0"/>
                <a:cs typeface="Consolas" pitchFamily="49" charset="0"/>
              </a:rPr>
              <a:t>dev_b</a:t>
            </a:r>
            <a:r>
              <a:rPr lang="en-US" sz="2600" b="1" dirty="0" smtClean="0">
                <a:solidFill>
                  <a:srgbClr val="00B050"/>
                </a:solidFill>
                <a:latin typeface="Consolas" pitchFamily="49" charset="0"/>
                <a:cs typeface="Consolas" pitchFamily="49" charset="0"/>
              </a:rPr>
              <a:t>, </a:t>
            </a:r>
            <a:r>
              <a:rPr lang="en-US" sz="2600" b="1" dirty="0" err="1" smtClean="0">
                <a:solidFill>
                  <a:srgbClr val="00B050"/>
                </a:solidFill>
                <a:latin typeface="Consolas" pitchFamily="49" charset="0"/>
                <a:cs typeface="Consolas" pitchFamily="49" charset="0"/>
              </a:rPr>
              <a:t>dev_c</a:t>
            </a:r>
            <a:r>
              <a:rPr lang="en-US" sz="2600" b="1" dirty="0" smtClean="0">
                <a:solidFill>
                  <a:srgbClr val="00B050"/>
                </a:solidFill>
                <a:latin typeface="Consolas" pitchFamily="49" charset="0"/>
                <a:cs typeface="Consolas" pitchFamily="49" charset="0"/>
              </a:rPr>
              <a:t>);</a:t>
            </a:r>
            <a:endParaRPr lang="sr-Latn-RS" sz="2600" b="1" dirty="0" smtClean="0">
              <a:solidFill>
                <a:srgbClr val="00B050"/>
              </a:solidFill>
              <a:latin typeface="Consolas" pitchFamily="49" charset="0"/>
              <a:cs typeface="Consolas" pitchFamily="49" charset="0"/>
            </a:endParaRPr>
          </a:p>
          <a:p>
            <a:pPr>
              <a:buNone/>
            </a:pPr>
            <a:endParaRPr lang="sr-Latn-RS" i="1"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kopiranje niza c sa GPU na CPU</a:t>
            </a:r>
          </a:p>
          <a:p>
            <a:pPr>
              <a:buNone/>
            </a:pPr>
            <a:r>
              <a:rPr lang="sr-Latn-RS" i="1" dirty="0" smtClean="0">
                <a:latin typeface="Consolas" pitchFamily="49" charset="0"/>
                <a:cs typeface="Consolas" pitchFamily="49" charset="0"/>
              </a:rPr>
              <a:t>    </a:t>
            </a:r>
            <a:r>
              <a:rPr lang="en-US" dirty="0" smtClean="0">
                <a:latin typeface="Consolas" pitchFamily="49" charset="0"/>
                <a:cs typeface="Consolas" pitchFamily="49" charset="0"/>
              </a:rPr>
              <a:t>HANDLE_ERROR(</a:t>
            </a:r>
            <a:r>
              <a:rPr lang="en-US" dirty="0" err="1" smtClean="0">
                <a:latin typeface="Consolas" pitchFamily="49" charset="0"/>
                <a:cs typeface="Consolas" pitchFamily="49" charset="0"/>
              </a:rPr>
              <a:t>cudaMemcpy</a:t>
            </a:r>
            <a:r>
              <a:rPr lang="en-US" dirty="0" smtClean="0">
                <a:latin typeface="Consolas" pitchFamily="49" charset="0"/>
                <a:cs typeface="Consolas" pitchFamily="49" charset="0"/>
              </a:rPr>
              <a:t>(c,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N * </a:t>
            </a:r>
            <a:r>
              <a:rPr lang="en-US" b="1" dirty="0" err="1" smtClean="0">
                <a:latin typeface="Consolas" pitchFamily="49" charset="0"/>
                <a:cs typeface="Consolas" pitchFamily="49" charset="0"/>
              </a:rPr>
              <a:t>sizeof</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cudaMemcpyDeviceToHost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prikaz rezultata</a:t>
            </a:r>
          </a:p>
          <a:p>
            <a:pPr>
              <a:buNone/>
            </a:pPr>
            <a:r>
              <a:rPr lang="sr-Latn-RS" b="1" i="1" dirty="0" smtClean="0">
                <a:latin typeface="Consolas" pitchFamily="49" charset="0"/>
                <a:cs typeface="Consolas" pitchFamily="49" charset="0"/>
              </a:rPr>
              <a:t>    </a:t>
            </a:r>
            <a:r>
              <a:rPr lang="en-US" b="1" dirty="0" smtClean="0">
                <a:latin typeface="Consolas" pitchFamily="49" charset="0"/>
                <a:cs typeface="Consolas" pitchFamily="49" charset="0"/>
              </a:rPr>
              <a:t>for </a:t>
            </a:r>
            <a:r>
              <a:rPr lang="en-US"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=0;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&lt;N;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printf</a:t>
            </a:r>
            <a:r>
              <a:rPr lang="en-US" dirty="0" smtClean="0">
                <a:latin typeface="Consolas" pitchFamily="49" charset="0"/>
                <a:cs typeface="Consolas" pitchFamily="49" charset="0"/>
              </a:rPr>
              <a:t>( "%d + %d = %d\n", a[</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b[</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c[</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i="1" dirty="0" smtClean="0">
                <a:solidFill>
                  <a:srgbClr val="92D050"/>
                </a:solidFill>
                <a:latin typeface="Consolas" pitchFamily="49" charset="0"/>
                <a:cs typeface="Consolas" pitchFamily="49" charset="0"/>
              </a:rPr>
              <a:t>    </a:t>
            </a:r>
            <a:r>
              <a:rPr lang="en-US" i="1" dirty="0" smtClean="0">
                <a:solidFill>
                  <a:srgbClr val="92D050"/>
                </a:solidFill>
                <a:latin typeface="Consolas" pitchFamily="49" charset="0"/>
                <a:cs typeface="Consolas" pitchFamily="49" charset="0"/>
              </a:rPr>
              <a:t>// </a:t>
            </a:r>
            <a:r>
              <a:rPr lang="sr-Latn-RS" i="1" dirty="0" smtClean="0">
                <a:solidFill>
                  <a:srgbClr val="92D050"/>
                </a:solidFill>
                <a:latin typeface="Consolas" pitchFamily="49" charset="0"/>
                <a:cs typeface="Consolas" pitchFamily="49" charset="0"/>
              </a:rPr>
              <a:t>oslobađanje GPU memorije</a:t>
            </a:r>
          </a:p>
          <a:p>
            <a:pPr>
              <a:buNone/>
            </a:pPr>
            <a:r>
              <a:rPr lang="sr-Latn-RS" i="1"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dev_a</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dev_b</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cudaFree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dev_c</a:t>
            </a:r>
            <a:r>
              <a:rPr lang="en-US" dirty="0" smtClean="0">
                <a:latin typeface="Consolas" pitchFamily="49" charset="0"/>
                <a:cs typeface="Consolas" pitchFamily="49" charset="0"/>
              </a:rPr>
              <a:t> );</a:t>
            </a:r>
            <a:endParaRPr lang="sr-Latn-RS" dirty="0" smtClean="0">
              <a:latin typeface="Consolas" pitchFamily="49" charset="0"/>
              <a:cs typeface="Consolas" pitchFamily="49" charset="0"/>
            </a:endParaRPr>
          </a:p>
          <a:p>
            <a:pPr>
              <a:buNone/>
            </a:pPr>
            <a:r>
              <a:rPr lang="sr-Latn-RS" b="1" dirty="0" smtClean="0">
                <a:latin typeface="Consolas" pitchFamily="49" charset="0"/>
                <a:cs typeface="Consolas" pitchFamily="49" charset="0"/>
              </a:rPr>
              <a:t>    </a:t>
            </a:r>
            <a:r>
              <a:rPr lang="en-US" b="1" dirty="0" smtClean="0">
                <a:latin typeface="Consolas" pitchFamily="49" charset="0"/>
                <a:cs typeface="Consolas" pitchFamily="49" charset="0"/>
              </a:rPr>
              <a:t>return </a:t>
            </a:r>
            <a:r>
              <a:rPr lang="en-US" dirty="0" smtClean="0">
                <a:latin typeface="Consolas" pitchFamily="49" charset="0"/>
                <a:cs typeface="Consolas" pitchFamily="49" charset="0"/>
              </a:rPr>
              <a:t>0;</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Sabiranje vektora – 1 blok, više niti (4)</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pPr>
              <a:buNone/>
            </a:pPr>
            <a:r>
              <a:rPr lang="en-US" sz="1800" b="1" dirty="0" smtClean="0">
                <a:latin typeface="Consolas" pitchFamily="49" charset="0"/>
                <a:cs typeface="Consolas" pitchFamily="49" charset="0"/>
              </a:rPr>
              <a:t>__global__ void </a:t>
            </a:r>
            <a:r>
              <a:rPr lang="en-US" sz="1800" dirty="0" smtClean="0">
                <a:latin typeface="Consolas" pitchFamily="49" charset="0"/>
                <a:cs typeface="Consolas" pitchFamily="49" charset="0"/>
              </a:rPr>
              <a:t>add(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*a,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*b, </a:t>
            </a:r>
            <a:r>
              <a:rPr lang="en-US" sz="1800" b="1" dirty="0" err="1" smtClean="0">
                <a:latin typeface="Consolas" pitchFamily="49" charset="0"/>
                <a:cs typeface="Consolas" pitchFamily="49" charset="0"/>
              </a:rPr>
              <a:t>int</a:t>
            </a:r>
            <a:r>
              <a:rPr lang="en-US" sz="1800" b="1" dirty="0" smtClean="0">
                <a:latin typeface="Consolas" pitchFamily="49" charset="0"/>
                <a:cs typeface="Consolas" pitchFamily="49" charset="0"/>
              </a:rPr>
              <a:t> </a:t>
            </a:r>
            <a:r>
              <a:rPr lang="en-US" sz="1800" dirty="0" smtClean="0">
                <a:latin typeface="Consolas" pitchFamily="49" charset="0"/>
                <a:cs typeface="Consolas" pitchFamily="49" charset="0"/>
              </a:rPr>
              <a:t>*c ) </a:t>
            </a:r>
            <a:endParaRPr lang="sr-Latn-RS" sz="1800" dirty="0" smtClean="0">
              <a:latin typeface="Consolas" pitchFamily="49" charset="0"/>
              <a:cs typeface="Consolas" pitchFamily="49" charset="0"/>
            </a:endParaRPr>
          </a:p>
          <a:p>
            <a:pPr>
              <a:buNone/>
            </a:pPr>
            <a:r>
              <a:rPr lang="en-US" sz="1800" dirty="0" smtClean="0">
                <a:latin typeface="Consolas" pitchFamily="49" charset="0"/>
                <a:cs typeface="Consolas" pitchFamily="49" charset="0"/>
              </a:rPr>
              <a:t>{</a:t>
            </a:r>
            <a:endParaRPr lang="sr-Latn-RS" sz="1800" dirty="0" smtClean="0">
              <a:latin typeface="Consolas" pitchFamily="49" charset="0"/>
              <a:cs typeface="Consolas" pitchFamily="49" charset="0"/>
            </a:endParaRPr>
          </a:p>
          <a:p>
            <a:pPr>
              <a:buNone/>
            </a:pPr>
            <a:r>
              <a:rPr lang="sr-Latn-RS" sz="1800" i="1" dirty="0" smtClean="0">
                <a:solidFill>
                  <a:srgbClr val="92D050"/>
                </a:solidFill>
                <a:latin typeface="Consolas" pitchFamily="49" charset="0"/>
                <a:cs typeface="Consolas" pitchFamily="49" charset="0"/>
              </a:rPr>
              <a:t>   </a:t>
            </a:r>
            <a:r>
              <a:rPr lang="en-US" sz="1800" i="1" dirty="0" smtClean="0">
                <a:solidFill>
                  <a:srgbClr val="92D050"/>
                </a:solidFill>
                <a:latin typeface="Consolas" pitchFamily="49" charset="0"/>
                <a:cs typeface="Consolas" pitchFamily="49" charset="0"/>
              </a:rPr>
              <a:t>// </a:t>
            </a:r>
            <a:r>
              <a:rPr lang="sr-Latn-RS" sz="1800" i="1" dirty="0" smtClean="0">
                <a:solidFill>
                  <a:srgbClr val="92D050"/>
                </a:solidFill>
                <a:latin typeface="Consolas" pitchFamily="49" charset="0"/>
                <a:cs typeface="Consolas" pitchFamily="49" charset="0"/>
              </a:rPr>
              <a:t>Obrada podataka sa tid indeksom</a:t>
            </a:r>
            <a:endParaRPr lang="sr-Latn-RS" sz="1800" dirty="0" smtClean="0">
              <a:solidFill>
                <a:srgbClr val="92D050"/>
              </a:solidFill>
              <a:latin typeface="Consolas" pitchFamily="49" charset="0"/>
              <a:cs typeface="Consolas" pitchFamily="49" charset="0"/>
            </a:endParaRPr>
          </a:p>
          <a:p>
            <a:pPr>
              <a:buNone/>
            </a:pPr>
            <a:r>
              <a:rPr lang="sr-Latn-RS" sz="1800" b="1" dirty="0" smtClean="0">
                <a:latin typeface="Consolas" pitchFamily="49" charset="0"/>
                <a:cs typeface="Consolas" pitchFamily="49" charset="0"/>
              </a:rPr>
              <a:t>   </a:t>
            </a:r>
            <a:r>
              <a:rPr lang="en-US" sz="2000" b="1" dirty="0" err="1" smtClean="0">
                <a:solidFill>
                  <a:srgbClr val="00B050"/>
                </a:solidFill>
                <a:latin typeface="Consolas" pitchFamily="49" charset="0"/>
                <a:cs typeface="Consolas" pitchFamily="49" charset="0"/>
              </a:rPr>
              <a:t>int</a:t>
            </a:r>
            <a:r>
              <a:rPr lang="en-US" sz="2000" b="1" dirty="0" smtClean="0">
                <a:solidFill>
                  <a:srgbClr val="00B050"/>
                </a:solidFill>
                <a:latin typeface="Consolas" pitchFamily="49" charset="0"/>
                <a:cs typeface="Consolas" pitchFamily="49" charset="0"/>
              </a:rPr>
              <a:t> </a:t>
            </a:r>
            <a:r>
              <a:rPr lang="en-US" sz="2000" b="1" dirty="0" err="1" smtClean="0">
                <a:solidFill>
                  <a:srgbClr val="00B050"/>
                </a:solidFill>
                <a:latin typeface="Consolas" pitchFamily="49" charset="0"/>
                <a:cs typeface="Consolas" pitchFamily="49" charset="0"/>
              </a:rPr>
              <a:t>tid</a:t>
            </a:r>
            <a:r>
              <a:rPr lang="en-US" sz="2000" b="1" dirty="0" smtClean="0">
                <a:solidFill>
                  <a:srgbClr val="00B050"/>
                </a:solidFill>
                <a:latin typeface="Consolas" pitchFamily="49" charset="0"/>
                <a:cs typeface="Consolas" pitchFamily="49" charset="0"/>
              </a:rPr>
              <a:t> = </a:t>
            </a:r>
            <a:r>
              <a:rPr lang="sr-Latn-RS" sz="2000" b="1" dirty="0" smtClean="0">
                <a:solidFill>
                  <a:srgbClr val="00B050"/>
                </a:solidFill>
                <a:latin typeface="Consolas" pitchFamily="49" charset="0"/>
                <a:cs typeface="Consolas" pitchFamily="49" charset="0"/>
              </a:rPr>
              <a:t>threadIdx.x</a:t>
            </a:r>
            <a:r>
              <a:rPr lang="en-US" sz="2000" b="1" dirty="0" smtClean="0">
                <a:solidFill>
                  <a:srgbClr val="00B050"/>
                </a:solidFill>
                <a:latin typeface="Consolas" pitchFamily="49" charset="0"/>
                <a:cs typeface="Consolas" pitchFamily="49" charset="0"/>
              </a:rPr>
              <a:t>; </a:t>
            </a:r>
            <a:endParaRPr lang="sr-Latn-RS" sz="1800" b="1" i="1" dirty="0" smtClean="0">
              <a:solidFill>
                <a:srgbClr val="00B050"/>
              </a:solidFill>
              <a:latin typeface="Consolas" pitchFamily="49" charset="0"/>
              <a:cs typeface="Consolas" pitchFamily="49" charset="0"/>
            </a:endParaRPr>
          </a:p>
          <a:p>
            <a:pPr>
              <a:buNone/>
            </a:pPr>
            <a:endParaRPr lang="sr-Latn-RS" sz="1800" b="1" i="1" dirty="0" smtClean="0">
              <a:latin typeface="Consolas" pitchFamily="49" charset="0"/>
              <a:cs typeface="Consolas" pitchFamily="49" charset="0"/>
            </a:endParaRPr>
          </a:p>
          <a:p>
            <a:pPr>
              <a:buNone/>
            </a:pPr>
            <a:r>
              <a:rPr lang="sr-Latn-RS" sz="1800" b="1" i="1" dirty="0" smtClean="0">
                <a:latin typeface="Consolas" pitchFamily="49" charset="0"/>
                <a:cs typeface="Consolas" pitchFamily="49" charset="0"/>
              </a:rPr>
              <a:t>   </a:t>
            </a:r>
            <a:r>
              <a:rPr lang="en-US" sz="1800" b="1" dirty="0" smtClean="0">
                <a:latin typeface="Consolas" pitchFamily="49" charset="0"/>
                <a:cs typeface="Consolas" pitchFamily="49" charset="0"/>
              </a:rPr>
              <a:t>if </a:t>
            </a:r>
            <a:r>
              <a:rPr lang="en-US" sz="1800" dirty="0" smtClean="0">
                <a:latin typeface="Consolas" pitchFamily="49" charset="0"/>
                <a:cs typeface="Consolas" pitchFamily="49" charset="0"/>
              </a:rPr>
              <a:t>(</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&lt; N)</a:t>
            </a:r>
            <a:endParaRPr lang="sr-Latn-RS" sz="1800" dirty="0" smtClean="0">
              <a:latin typeface="Consolas" pitchFamily="49" charset="0"/>
              <a:cs typeface="Consolas" pitchFamily="49" charset="0"/>
            </a:endParaRPr>
          </a:p>
          <a:p>
            <a:pPr>
              <a:buNone/>
            </a:pPr>
            <a:r>
              <a:rPr lang="sr-Latn-RS" sz="1800" dirty="0" smtClean="0">
                <a:latin typeface="Consolas" pitchFamily="49" charset="0"/>
                <a:cs typeface="Consolas" pitchFamily="49" charset="0"/>
              </a:rPr>
              <a:t>       </a:t>
            </a:r>
            <a:r>
              <a:rPr lang="en-US" sz="1800" dirty="0" smtClean="0">
                <a:latin typeface="Consolas" pitchFamily="49" charset="0"/>
                <a:cs typeface="Consolas" pitchFamily="49" charset="0"/>
              </a:rPr>
              <a:t>c[</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 a[</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 + b[</a:t>
            </a:r>
            <a:r>
              <a:rPr lang="en-US" sz="1800" dirty="0" err="1" smtClean="0">
                <a:latin typeface="Consolas" pitchFamily="49" charset="0"/>
                <a:cs typeface="Consolas" pitchFamily="49" charset="0"/>
              </a:rPr>
              <a:t>tid</a:t>
            </a:r>
            <a:r>
              <a:rPr lang="en-US" sz="1800" dirty="0" smtClean="0">
                <a:latin typeface="Consolas" pitchFamily="49" charset="0"/>
                <a:cs typeface="Consolas" pitchFamily="49" charset="0"/>
              </a:rPr>
              <a:t>];</a:t>
            </a:r>
            <a:endParaRPr lang="sr-Latn-RS" sz="1800" dirty="0" smtClean="0">
              <a:latin typeface="Consolas" pitchFamily="49" charset="0"/>
              <a:cs typeface="Consolas" pitchFamily="49" charset="0"/>
            </a:endParaRPr>
          </a:p>
          <a:p>
            <a:pPr>
              <a:buNone/>
            </a:pPr>
            <a:r>
              <a:rPr lang="en-US" sz="1800" dirty="0" smtClean="0">
                <a:latin typeface="Consolas" pitchFamily="49" charset="0"/>
                <a:cs typeface="Consolas" pitchFamily="49" charset="0"/>
              </a:rPr>
              <a:t>} </a:t>
            </a:r>
            <a:r>
              <a:rPr lang="en-US" dirty="0" smtClean="0"/>
              <a:t/>
            </a:r>
            <a:br>
              <a:rPr lang="en-US" dirty="0" smtClean="0"/>
            </a:br>
            <a:endParaRPr lang="sr-Latn-RS" dirty="0" smtClean="0"/>
          </a:p>
          <a:p>
            <a:r>
              <a:rPr lang="en-US" dirty="0" smtClean="0"/>
              <a:t>I</a:t>
            </a:r>
            <a:r>
              <a:rPr lang="sr-Latn-RS" dirty="0" smtClean="0"/>
              <a:t>zvršavanje kernela - broj</a:t>
            </a:r>
          </a:p>
          <a:p>
            <a:r>
              <a:rPr lang="en-US" dirty="0" smtClean="0"/>
              <a:t>P</a:t>
            </a:r>
            <a:r>
              <a:rPr lang="sr-Latn-RS" dirty="0" smtClean="0"/>
              <a:t>redefinisane promenljive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Sabiranje vektora – nedostaci</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
        <p:nvSpPr>
          <p:cNvPr id="6" name="Content Placeholder 5"/>
          <p:cNvSpPr>
            <a:spLocks noGrp="1"/>
          </p:cNvSpPr>
          <p:nvPr>
            <p:ph idx="1"/>
          </p:nvPr>
        </p:nvSpPr>
        <p:spPr>
          <a:xfrm>
            <a:off x="228600" y="1447800"/>
            <a:ext cx="8763000" cy="5029200"/>
          </a:xfrm>
        </p:spPr>
        <p:txBody>
          <a:bodyPr>
            <a:normAutofit/>
          </a:bodyPr>
          <a:lstStyle/>
          <a:p>
            <a:r>
              <a:rPr lang="sr-Latn-RS" dirty="0" smtClean="0"/>
              <a:t>Broj blokova koje je moguće pokrenuti u jedno</a:t>
            </a:r>
            <a:r>
              <a:rPr lang="en-US" dirty="0" smtClean="0"/>
              <a:t>j </a:t>
            </a:r>
            <a:r>
              <a:rPr lang="en-US" dirty="0" err="1" smtClean="0"/>
              <a:t>dimenziji</a:t>
            </a:r>
            <a:r>
              <a:rPr lang="en-US" dirty="0" smtClean="0"/>
              <a:t> u</a:t>
            </a:r>
            <a:r>
              <a:rPr lang="sr-Latn-RS" dirty="0" smtClean="0"/>
              <a:t> pozivu je hardverski ograničen na 65 535. </a:t>
            </a:r>
          </a:p>
          <a:p>
            <a:r>
              <a:rPr lang="sr-Latn-RS" dirty="0" smtClean="0"/>
              <a:t>Broj niti u bloku je takođe ograničen  - 1024</a:t>
            </a:r>
          </a:p>
          <a:p>
            <a:r>
              <a:rPr lang="sr-Latn-RS" dirty="0" smtClean="0"/>
              <a:t>Kako sabrati vektore koji su mnogo veći?</a:t>
            </a:r>
          </a:p>
          <a:p>
            <a:pPr lvl="1"/>
            <a:r>
              <a:rPr lang="sr-Latn-RS" dirty="0" smtClean="0"/>
              <a:t>Kombinacija blokova i niti</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686800" cy="990600"/>
          </a:xfrm>
        </p:spPr>
        <p:txBody>
          <a:bodyPr>
            <a:normAutofit fontScale="90000"/>
          </a:bodyPr>
          <a:lstStyle/>
          <a:p>
            <a:r>
              <a:rPr lang="sr-Latn-RS" dirty="0" smtClean="0"/>
              <a:t>Sabiranje vektora – više blokova, više niti</a:t>
            </a:r>
            <a:r>
              <a:rPr lang="en-US" dirty="0" smtClean="0"/>
              <a:t> </a:t>
            </a:r>
            <a:r>
              <a:rPr lang="sr-Latn-RS" dirty="0" smtClean="0"/>
              <a:t>(4)</a:t>
            </a:r>
            <a:endParaRPr lang="en-US" dirty="0"/>
          </a:p>
        </p:txBody>
      </p:sp>
      <p:sp>
        <p:nvSpPr>
          <p:cNvPr id="4" name="Footer Placeholder 3"/>
          <p:cNvSpPr>
            <a:spLocks noGrp="1"/>
          </p:cNvSpPr>
          <p:nvPr>
            <p:ph type="ftr" sz="quarter" idx="11"/>
          </p:nvPr>
        </p:nvSpPr>
        <p:spPr/>
        <p:txBody>
          <a:bodyPr/>
          <a:lstStyle/>
          <a:p>
            <a:r>
              <a:rPr lang="en-US" dirty="0" err="1" smtClean="0"/>
              <a:t>Paralelni</a:t>
            </a:r>
            <a:r>
              <a:rPr lang="en-US" dirty="0" smtClean="0"/>
              <a:t> </a:t>
            </a:r>
            <a:r>
              <a:rPr lang="en-US" dirty="0" err="1" smtClean="0"/>
              <a:t>sitemi</a:t>
            </a:r>
            <a:r>
              <a:rPr lang="en-US" dirty="0" smtClean="0"/>
              <a:t> - CUDA</a:t>
            </a:r>
            <a:endParaRPr lang="en-US" dirty="0"/>
          </a:p>
        </p:txBody>
      </p:sp>
      <p:sp>
        <p:nvSpPr>
          <p:cNvPr id="6" name="Content Placeholder 5"/>
          <p:cNvSpPr>
            <a:spLocks noGrp="1"/>
          </p:cNvSpPr>
          <p:nvPr>
            <p:ph idx="1"/>
          </p:nvPr>
        </p:nvSpPr>
        <p:spPr>
          <a:xfrm>
            <a:off x="228600" y="1447800"/>
            <a:ext cx="8763000" cy="5029200"/>
          </a:xfrm>
        </p:spPr>
        <p:txBody>
          <a:bodyPr>
            <a:normAutofit lnSpcReduction="10000"/>
          </a:bodyPr>
          <a:lstStyle/>
          <a:p>
            <a:pPr>
              <a:buNone/>
            </a:pPr>
            <a:r>
              <a:rPr lang="sr-Latn-RS" dirty="0" smtClean="0"/>
              <a:t>Izmene:</a:t>
            </a:r>
          </a:p>
          <a:p>
            <a:r>
              <a:rPr lang="sr-Latn-RS" dirty="0" smtClean="0"/>
              <a:t>Blokovi i niti</a:t>
            </a:r>
          </a:p>
          <a:p>
            <a:pPr lvl="1"/>
            <a:r>
              <a:rPr lang="sr-Latn-RS" dirty="0" smtClean="0"/>
              <a:t>Sad imamo više blokova i više niti</a:t>
            </a:r>
          </a:p>
          <a:p>
            <a:pPr lvl="1"/>
            <a:r>
              <a:rPr lang="sr-Latn-RS" dirty="0" smtClean="0"/>
              <a:t>Idalje nam treba N niti, ali ih je potrebno podeliti u više blokova </a:t>
            </a:r>
          </a:p>
          <a:p>
            <a:pPr lvl="1"/>
            <a:r>
              <a:rPr lang="sr-Latn-RS" dirty="0" smtClean="0"/>
              <a:t>Proizvoljno, možemo uzeti 128 niti po bloku (bitno da bude manje od maksimalnog broja niti po bloku)</a:t>
            </a:r>
          </a:p>
          <a:p>
            <a:pPr lvl="2"/>
            <a:r>
              <a:rPr lang="pt-BR" dirty="0" smtClean="0">
                <a:solidFill>
                  <a:srgbClr val="00B050"/>
                </a:solidFill>
              </a:rPr>
              <a:t>add&lt;&lt;&lt;</a:t>
            </a:r>
            <a:r>
              <a:rPr lang="en-US" dirty="0" smtClean="0">
                <a:solidFill>
                  <a:srgbClr val="00B050"/>
                </a:solidFill>
              </a:rPr>
              <a:t>(N+127)/128</a:t>
            </a:r>
            <a:r>
              <a:rPr lang="pt-BR" dirty="0" smtClean="0">
                <a:solidFill>
                  <a:srgbClr val="00B050"/>
                </a:solidFill>
              </a:rPr>
              <a:t>,</a:t>
            </a:r>
            <a:r>
              <a:rPr lang="sr-Latn-RS" dirty="0" smtClean="0">
                <a:solidFill>
                  <a:srgbClr val="00B050"/>
                </a:solidFill>
              </a:rPr>
              <a:t>128</a:t>
            </a:r>
            <a:r>
              <a:rPr lang="pt-BR" dirty="0" smtClean="0">
                <a:solidFill>
                  <a:srgbClr val="00B050"/>
                </a:solidFill>
              </a:rPr>
              <a:t>&gt;&gt;&gt;(dev _ a, dev _ b, dev _ c); </a:t>
            </a:r>
            <a:endParaRPr lang="sr-Latn-RS" dirty="0" smtClean="0">
              <a:solidFill>
                <a:srgbClr val="00B050"/>
              </a:solidFill>
            </a:endParaRPr>
          </a:p>
          <a:p>
            <a:pPr lvl="2"/>
            <a:r>
              <a:rPr lang="sr-Latn-RS" dirty="0" smtClean="0"/>
              <a:t>Ovakav poziv pokrece više niti nego što je potrebno</a:t>
            </a:r>
            <a:endParaRPr lang="sr-Latn-RS" dirty="0" smtClean="0">
              <a:solidFill>
                <a:srgbClr val="00B050"/>
              </a:solidFill>
            </a:endParaRPr>
          </a:p>
          <a:p>
            <a:r>
              <a:rPr lang="sr-Latn-RS" dirty="0" smtClean="0"/>
              <a:t>Indeksiranje podataka</a:t>
            </a:r>
          </a:p>
          <a:p>
            <a:pPr lvl="1"/>
            <a:r>
              <a:rPr lang="sr-Latn-RS" dirty="0" smtClean="0"/>
              <a:t>Koristili smo </a:t>
            </a:r>
            <a:r>
              <a:rPr lang="sr-Latn-RS" i="1" dirty="0" smtClean="0"/>
              <a:t>blockIdx, </a:t>
            </a:r>
            <a:r>
              <a:rPr lang="sr-Latn-RS" dirty="0" smtClean="0"/>
              <a:t>i </a:t>
            </a:r>
            <a:r>
              <a:rPr lang="sr-Latn-RS" i="1" dirty="0" smtClean="0"/>
              <a:t>threadIdx</a:t>
            </a:r>
          </a:p>
          <a:p>
            <a:pPr lvl="1"/>
            <a:r>
              <a:rPr lang="sr-Latn-RS" dirty="0" smtClean="0"/>
              <a:t>Sada indeksiranje izgleda kao konverzija dvodimenzionalnog indeksa u jednodimenzionalni:</a:t>
            </a:r>
            <a:endParaRPr lang="sr-Latn-RS" i="1" dirty="0" smtClean="0"/>
          </a:p>
          <a:p>
            <a:pPr lvl="2"/>
            <a:r>
              <a:rPr lang="en-US" dirty="0" err="1" smtClean="0">
                <a:solidFill>
                  <a:srgbClr val="00B050"/>
                </a:solidFill>
              </a:rPr>
              <a:t>int</a:t>
            </a:r>
            <a:r>
              <a:rPr lang="en-US" dirty="0" smtClean="0">
                <a:solidFill>
                  <a:srgbClr val="00B050"/>
                </a:solidFill>
              </a:rPr>
              <a:t> </a:t>
            </a:r>
            <a:r>
              <a:rPr lang="en-US" dirty="0" err="1" smtClean="0">
                <a:solidFill>
                  <a:srgbClr val="00B050"/>
                </a:solidFill>
              </a:rPr>
              <a:t>tid</a:t>
            </a:r>
            <a:r>
              <a:rPr lang="en-US" dirty="0" smtClean="0">
                <a:solidFill>
                  <a:srgbClr val="00B050"/>
                </a:solidFill>
              </a:rPr>
              <a:t> = </a:t>
            </a:r>
            <a:r>
              <a:rPr lang="en-US" dirty="0" err="1" smtClean="0">
                <a:solidFill>
                  <a:srgbClr val="00B050"/>
                </a:solidFill>
              </a:rPr>
              <a:t>threadIdx.x</a:t>
            </a:r>
            <a:r>
              <a:rPr lang="en-US" dirty="0" smtClean="0">
                <a:solidFill>
                  <a:srgbClr val="00B050"/>
                </a:solidFill>
              </a:rPr>
              <a:t> + </a:t>
            </a:r>
            <a:r>
              <a:rPr lang="en-US" dirty="0" err="1" smtClean="0">
                <a:solidFill>
                  <a:srgbClr val="00B050"/>
                </a:solidFill>
              </a:rPr>
              <a:t>blockIdx.x</a:t>
            </a:r>
            <a:r>
              <a:rPr lang="en-US" dirty="0" smtClean="0">
                <a:solidFill>
                  <a:srgbClr val="00B050"/>
                </a:solidFill>
              </a:rPr>
              <a:t> * </a:t>
            </a:r>
            <a:r>
              <a:rPr lang="en-US" dirty="0" err="1" smtClean="0">
                <a:solidFill>
                  <a:srgbClr val="00B050"/>
                </a:solidFill>
              </a:rPr>
              <a:t>blockDim.x</a:t>
            </a:r>
            <a:r>
              <a:rPr lang="en-US" dirty="0" smtClean="0">
                <a:solidFill>
                  <a:srgbClr val="00B050"/>
                </a:solidFill>
              </a:rPr>
              <a:t>; </a:t>
            </a:r>
            <a:endParaRPr lang="sr-Latn-RS" dirty="0" smtClean="0">
              <a:solidFill>
                <a:srgbClr val="00B050"/>
              </a:solidFill>
            </a:endParaRPr>
          </a:p>
          <a:p>
            <a:pPr lvl="1"/>
            <a:r>
              <a:rPr lang="sr-Latn-RS" dirty="0" smtClean="0"/>
              <a:t>Varijabla </a:t>
            </a:r>
            <a:r>
              <a:rPr lang="sr-Latn-RS" i="1" dirty="0" smtClean="0"/>
              <a:t>blockDim </a:t>
            </a:r>
            <a:r>
              <a:rPr lang="sr-Latn-RS" dirty="0" smtClean="0"/>
              <a:t>čuva broj niti po svakoj dimenziji u bloku</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Sabiranje vektora – nedostaci</a:t>
            </a:r>
            <a:endParaRPr lang="en-US" dirty="0"/>
          </a:p>
        </p:txBody>
      </p:sp>
      <p:sp>
        <p:nvSpPr>
          <p:cNvPr id="3" name="Content Placeholder 2"/>
          <p:cNvSpPr>
            <a:spLocks noGrp="1"/>
          </p:cNvSpPr>
          <p:nvPr>
            <p:ph idx="1"/>
          </p:nvPr>
        </p:nvSpPr>
        <p:spPr/>
        <p:txBody>
          <a:bodyPr/>
          <a:lstStyle/>
          <a:p>
            <a:r>
              <a:rPr lang="sr-Latn-RS" dirty="0" smtClean="0"/>
              <a:t>Šta kada je broj potrebnih niti veći od maksimalnog broja niti?</a:t>
            </a:r>
          </a:p>
          <a:p>
            <a:pPr lvl="1"/>
            <a:r>
              <a:rPr lang="sr-Latn-RS" dirty="0" smtClean="0"/>
              <a:t>max_broj_niti = max_broj_blokova * max_broj_niti_u_bloku</a:t>
            </a:r>
          </a:p>
          <a:p>
            <a:r>
              <a:rPr lang="sr-Latn-RS" dirty="0" smtClean="0"/>
              <a:t>Rad sa toliko velikim nizovima nije neuobičajen: današnje kartice imaju dovoljno memorije</a:t>
            </a:r>
          </a:p>
          <a:p>
            <a:pPr lvl="1"/>
            <a:r>
              <a:rPr lang="en-US" sz="2400" dirty="0" err="1" smtClean="0"/>
              <a:t>GeForce</a:t>
            </a:r>
            <a:r>
              <a:rPr lang="en-US" sz="2400" dirty="0" smtClean="0"/>
              <a:t> GTX 1080</a:t>
            </a:r>
            <a:r>
              <a:rPr lang="sr-Latn-RS" sz="2400" dirty="0" smtClean="0"/>
              <a:t> ima 8GB</a:t>
            </a:r>
          </a:p>
          <a:p>
            <a:endParaRPr lang="sr-Latn-RS" sz="2800" dirty="0" smtClean="0"/>
          </a:p>
          <a:p>
            <a:r>
              <a:rPr lang="sr-Latn-RS" sz="2800" dirty="0" smtClean="0"/>
              <a:t>Neophodna je izmena kernela</a:t>
            </a:r>
            <a:endParaRPr lang="en-US" sz="2800"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Sabiranje vektora – veliki vektori</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latin typeface="Consolas" pitchFamily="49" charset="0"/>
                <a:cs typeface="Consolas" pitchFamily="49" charset="0"/>
              </a:rPr>
              <a:t>__global__ void add(</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a,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b,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a:t>
            </a:r>
            <a:r>
              <a:rPr lang="sr-Latn-RS" dirty="0" smtClean="0">
                <a:latin typeface="Consolas" pitchFamily="49" charset="0"/>
                <a:cs typeface="Consolas" pitchFamily="49" charset="0"/>
              </a:rPr>
              <a:t> </a:t>
            </a:r>
            <a:r>
              <a:rPr lang="en-US" dirty="0" smtClean="0">
                <a:latin typeface="Consolas" pitchFamily="49" charset="0"/>
                <a:cs typeface="Consolas" pitchFamily="49" charset="0"/>
              </a:rPr>
              <a:t>c) </a:t>
            </a:r>
            <a:endParaRPr lang="sr-Latn-R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threadIdx.x</a:t>
            </a:r>
            <a:r>
              <a:rPr lang="en-US" dirty="0" smtClean="0">
                <a:latin typeface="Consolas" pitchFamily="49" charset="0"/>
                <a:cs typeface="Consolas" pitchFamily="49" charset="0"/>
              </a:rPr>
              <a:t> +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blockIdx.x</a:t>
            </a:r>
            <a:r>
              <a:rPr lang="en-US" dirty="0" smtClean="0">
                <a:latin typeface="Consolas" pitchFamily="49" charset="0"/>
                <a:cs typeface="Consolas" pitchFamily="49" charset="0"/>
              </a:rPr>
              <a:t> *</a:t>
            </a: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blockDim.x</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while (</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 &lt; N) </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dirty="0" smtClean="0">
                <a:latin typeface="Consolas" pitchFamily="49" charset="0"/>
                <a:cs typeface="Consolas" pitchFamily="49" charset="0"/>
              </a:rPr>
              <a:t>        </a:t>
            </a:r>
            <a:r>
              <a:rPr lang="en-US" dirty="0" smtClean="0">
                <a:latin typeface="Consolas" pitchFamily="49" charset="0"/>
                <a:cs typeface="Consolas" pitchFamily="49" charset="0"/>
              </a:rPr>
              <a:t>c[</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 = a[</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 + b[</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err="1" smtClean="0">
                <a:latin typeface="Consolas" pitchFamily="49" charset="0"/>
                <a:cs typeface="Consolas" pitchFamily="49" charset="0"/>
              </a:rPr>
              <a:t>tid</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blockDim.x</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gridDim.x</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sr-Latn-RS" dirty="0" smtClean="0">
                <a:latin typeface="Consolas" pitchFamily="49" charset="0"/>
                <a:cs typeface="Consolas" pitchFamily="49" charset="0"/>
              </a:rPr>
              <a:t>   </a:t>
            </a: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en-US" dirty="0" smtClean="0">
                <a:latin typeface="Consolas" pitchFamily="49" charset="0"/>
                <a:cs typeface="Consolas" pitchFamily="49" charset="0"/>
              </a:rPr>
              <a:t>}</a:t>
            </a:r>
            <a:endParaRPr lang="sr-Latn-RS" dirty="0" smtClean="0">
              <a:latin typeface="Consolas" pitchFamily="49" charset="0"/>
              <a:cs typeface="Consolas" pitchFamily="49" charset="0"/>
            </a:endParaRPr>
          </a:p>
          <a:p>
            <a:pPr>
              <a:buNone/>
            </a:pPr>
            <a:r>
              <a:rPr lang="sr-Latn-RS" sz="2800" dirty="0" smtClean="0">
                <a:solidFill>
                  <a:srgbClr val="00B050"/>
                </a:solidFill>
                <a:latin typeface="Consolas" pitchFamily="49" charset="0"/>
                <a:cs typeface="Consolas" pitchFamily="49" charset="0"/>
              </a:rPr>
              <a:t>Sličnosti sa CPU implementacijom?</a:t>
            </a:r>
          </a:p>
          <a:p>
            <a:pPr>
              <a:buNone/>
            </a:pPr>
            <a:r>
              <a:rPr lang="en-US" sz="2800" b="1" dirty="0" err="1" smtClean="0">
                <a:solidFill>
                  <a:srgbClr val="00B050"/>
                </a:solidFill>
                <a:latin typeface="Consolas" pitchFamily="49" charset="0"/>
                <a:cs typeface="Consolas" pitchFamily="49" charset="0"/>
              </a:rPr>
              <a:t>blockDim.x</a:t>
            </a:r>
            <a:r>
              <a:rPr lang="en-US" sz="2800" b="1" dirty="0" smtClean="0">
                <a:solidFill>
                  <a:srgbClr val="00B050"/>
                </a:solidFill>
                <a:latin typeface="Consolas" pitchFamily="49" charset="0"/>
                <a:cs typeface="Consolas" pitchFamily="49" charset="0"/>
              </a:rPr>
              <a:t> * </a:t>
            </a:r>
            <a:r>
              <a:rPr lang="en-US" sz="2800" b="1" dirty="0" err="1" smtClean="0">
                <a:solidFill>
                  <a:srgbClr val="00B050"/>
                </a:solidFill>
                <a:latin typeface="Consolas" pitchFamily="49" charset="0"/>
                <a:cs typeface="Consolas" pitchFamily="49" charset="0"/>
              </a:rPr>
              <a:t>gridDim.x</a:t>
            </a:r>
            <a:r>
              <a:rPr lang="sr-Latn-RS" sz="2800" b="1" dirty="0" smtClean="0">
                <a:solidFill>
                  <a:srgbClr val="00B050"/>
                </a:solidFill>
                <a:latin typeface="Consolas" pitchFamily="49" charset="0"/>
                <a:cs typeface="Consolas" pitchFamily="49" charset="0"/>
              </a:rPr>
              <a:t> </a:t>
            </a:r>
            <a:r>
              <a:rPr lang="sr-Latn-RS" sz="2800" dirty="0" smtClean="0">
                <a:solidFill>
                  <a:srgbClr val="00B050"/>
                </a:solidFill>
                <a:latin typeface="Consolas" pitchFamily="49" charset="0"/>
                <a:cs typeface="Consolas" pitchFamily="49" charset="0"/>
              </a:rPr>
              <a:t>– broj niti</a:t>
            </a:r>
            <a:endParaRPr lang="en-US" sz="2800" dirty="0">
              <a:solidFill>
                <a:srgbClr val="00B050"/>
              </a:solidFill>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Sabiranje vektora – veliki vektori</a:t>
            </a:r>
            <a:endParaRPr lang="en-US" dirty="0"/>
          </a:p>
        </p:txBody>
      </p:sp>
      <p:sp>
        <p:nvSpPr>
          <p:cNvPr id="3" name="Content Placeholder 2"/>
          <p:cNvSpPr>
            <a:spLocks noGrp="1"/>
          </p:cNvSpPr>
          <p:nvPr>
            <p:ph idx="1"/>
          </p:nvPr>
        </p:nvSpPr>
        <p:spPr/>
        <p:txBody>
          <a:bodyPr>
            <a:normAutofit/>
          </a:bodyPr>
          <a:lstStyle/>
          <a:p>
            <a:r>
              <a:rPr lang="sr-Latn-RS" sz="2800" dirty="0" smtClean="0"/>
              <a:t>Da bi se izbeglo pokretanje više blokova nego što je neophodno, potrebno je razumno ograničiti broj blokova</a:t>
            </a:r>
          </a:p>
          <a:p>
            <a:pPr>
              <a:buNone/>
            </a:pPr>
            <a:endParaRPr lang="sr-Latn-RS" sz="2000" dirty="0" smtClean="0">
              <a:solidFill>
                <a:srgbClr val="00B050"/>
              </a:solidFill>
            </a:endParaRPr>
          </a:p>
          <a:p>
            <a:pPr>
              <a:buNone/>
            </a:pPr>
            <a:r>
              <a:rPr lang="sr-Latn-RS" sz="2000" dirty="0" smtClean="0">
                <a:solidFill>
                  <a:srgbClr val="00B050"/>
                </a:solidFill>
              </a:rPr>
              <a:t>		</a:t>
            </a:r>
            <a:r>
              <a:rPr lang="en-US" sz="2000" dirty="0" smtClean="0">
                <a:solidFill>
                  <a:srgbClr val="00B050"/>
                </a:solidFill>
              </a:rPr>
              <a:t>add&lt;&lt;&lt;128,128&gt;&gt;&gt;( dev _ a, dev _ b, dev _ c ); </a:t>
            </a:r>
            <a:endParaRPr lang="sr-Latn-RS" sz="2000" dirty="0" smtClean="0">
              <a:solidFill>
                <a:srgbClr val="00B050"/>
              </a:solidFill>
            </a:endParaRPr>
          </a:p>
          <a:p>
            <a:pPr>
              <a:buNone/>
            </a:pPr>
            <a:endParaRPr lang="sr-Latn-RS" sz="2000" dirty="0" smtClean="0">
              <a:solidFill>
                <a:srgbClr val="00B050"/>
              </a:solidFill>
            </a:endParaRPr>
          </a:p>
          <a:p>
            <a:r>
              <a:rPr lang="sr-Latn-RS" sz="2800" dirty="0" smtClean="0"/>
              <a:t>Koji je sada limit za broj elemenata u vektoru?</a:t>
            </a: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Pribavljanje</a:t>
            </a:r>
            <a:r>
              <a:rPr lang="en-US" dirty="0" smtClean="0"/>
              <a:t> </a:t>
            </a:r>
            <a:r>
              <a:rPr lang="en-US" dirty="0" err="1" smtClean="0"/>
              <a:t>informacija</a:t>
            </a:r>
            <a:r>
              <a:rPr lang="en-US" dirty="0" smtClean="0"/>
              <a:t> o </a:t>
            </a:r>
            <a:r>
              <a:rPr lang="en-US" dirty="0" err="1" smtClean="0"/>
              <a:t>ure</a:t>
            </a:r>
            <a:r>
              <a:rPr lang="sr-Latn-RS" dirty="0" smtClean="0"/>
              <a:t>đaju</a:t>
            </a:r>
            <a:endParaRPr lang="en-US" dirty="0"/>
          </a:p>
        </p:txBody>
      </p:sp>
      <p:sp>
        <p:nvSpPr>
          <p:cNvPr id="3" name="Content Placeholder 2"/>
          <p:cNvSpPr>
            <a:spLocks noGrp="1"/>
          </p:cNvSpPr>
          <p:nvPr>
            <p:ph sz="half" idx="1"/>
          </p:nvPr>
        </p:nvSpPr>
        <p:spPr>
          <a:xfrm>
            <a:off x="457200" y="1673352"/>
            <a:ext cx="5257800" cy="4718304"/>
          </a:xfrm>
        </p:spPr>
        <p:txBody>
          <a:bodyPr>
            <a:normAutofit fontScale="47500" lnSpcReduction="20000"/>
          </a:bodyPr>
          <a:lstStyle/>
          <a:p>
            <a:pPr lvl="1">
              <a:buNone/>
            </a:pPr>
            <a:r>
              <a:rPr lang="en-US" sz="4200" b="1" dirty="0" err="1" smtClean="0"/>
              <a:t>Kako</a:t>
            </a:r>
            <a:r>
              <a:rPr lang="sr-Latn-RS" sz="4200" b="1" dirty="0" smtClean="0"/>
              <a:t> odabrati broj blokova i niti?</a:t>
            </a:r>
          </a:p>
          <a:p>
            <a:pPr lvl="1"/>
            <a:endParaRPr lang="sr-Latn-RS" sz="4200" dirty="0" smtClean="0"/>
          </a:p>
          <a:p>
            <a:pPr lvl="1"/>
            <a:r>
              <a:rPr lang="sr-Latn-RS" sz="4200" dirty="0" smtClean="0"/>
              <a:t>Da bi razvili što optimalnije aplikacije, neophodno je da znamo karakteristike uređaja na kom se aplikacija izvršava</a:t>
            </a:r>
          </a:p>
          <a:p>
            <a:pPr lvl="1"/>
            <a:r>
              <a:rPr lang="sr-Latn-RS" sz="4200" dirty="0" smtClean="0"/>
              <a:t>U slučajevima kada postoji više uređaja, potreban je način za identifikaciju i selekciju</a:t>
            </a:r>
          </a:p>
          <a:p>
            <a:pPr lvl="1">
              <a:buNone/>
            </a:pPr>
            <a:endParaRPr lang="sr-Latn-RS" sz="4200" b="1" dirty="0" smtClean="0">
              <a:latin typeface="Consolas" pitchFamily="49" charset="0"/>
              <a:cs typeface="Consolas" pitchFamily="49" charset="0"/>
            </a:endParaRPr>
          </a:p>
          <a:p>
            <a:pPr lvl="1">
              <a:buNone/>
            </a:pPr>
            <a:r>
              <a:rPr lang="en-US" sz="5100" b="1" dirty="0" err="1" smtClean="0">
                <a:latin typeface="Consolas" pitchFamily="49" charset="0"/>
                <a:cs typeface="Consolas" pitchFamily="49" charset="0"/>
              </a:rPr>
              <a:t>int</a:t>
            </a:r>
            <a:r>
              <a:rPr lang="en-US" sz="5100" b="1" dirty="0" smtClean="0">
                <a:latin typeface="Consolas" pitchFamily="49" charset="0"/>
                <a:cs typeface="Consolas" pitchFamily="49" charset="0"/>
              </a:rPr>
              <a:t> </a:t>
            </a:r>
            <a:r>
              <a:rPr lang="en-US" sz="5100" dirty="0" smtClean="0">
                <a:latin typeface="Consolas" pitchFamily="49" charset="0"/>
                <a:cs typeface="Consolas" pitchFamily="49" charset="0"/>
              </a:rPr>
              <a:t>count;</a:t>
            </a:r>
            <a:endParaRPr lang="sr-Latn-RS" sz="5100" dirty="0" smtClean="0">
              <a:latin typeface="Consolas" pitchFamily="49" charset="0"/>
              <a:cs typeface="Consolas" pitchFamily="49" charset="0"/>
            </a:endParaRPr>
          </a:p>
          <a:p>
            <a:pPr lvl="1">
              <a:buNone/>
            </a:pPr>
            <a:r>
              <a:rPr lang="en-US" sz="5100" dirty="0" err="1" smtClean="0">
                <a:latin typeface="Consolas" pitchFamily="49" charset="0"/>
                <a:cs typeface="Consolas" pitchFamily="49" charset="0"/>
              </a:rPr>
              <a:t>cudaGetDeviceCount</a:t>
            </a:r>
            <a:r>
              <a:rPr lang="en-US" sz="5100" dirty="0" smtClean="0">
                <a:latin typeface="Consolas" pitchFamily="49" charset="0"/>
                <a:cs typeface="Consolas" pitchFamily="49" charset="0"/>
              </a:rPr>
              <a:t>(&amp;count)); </a:t>
            </a:r>
            <a:endParaRPr lang="sr-Latn-RS" sz="5100" dirty="0" smtClean="0">
              <a:latin typeface="Consolas" pitchFamily="49" charset="0"/>
              <a:cs typeface="Consolas" pitchFamily="49" charset="0"/>
            </a:endParaRPr>
          </a:p>
          <a:p>
            <a:pPr lvl="1">
              <a:buNone/>
            </a:pPr>
            <a:endParaRPr lang="sr-Latn-RS" sz="3400" dirty="0" smtClean="0">
              <a:latin typeface="Consolas" pitchFamily="49" charset="0"/>
              <a:cs typeface="Consolas" pitchFamily="49" charset="0"/>
            </a:endParaRPr>
          </a:p>
          <a:p>
            <a:pPr lvl="1">
              <a:buNone/>
            </a:pPr>
            <a:r>
              <a:rPr lang="en-US" dirty="0" smtClean="0"/>
              <a:t/>
            </a:r>
            <a:br>
              <a:rPr lang="en-US" dirty="0" smtClean="0"/>
            </a:br>
            <a:endParaRPr lang="en-US" dirty="0"/>
          </a:p>
        </p:txBody>
      </p:sp>
      <p:sp>
        <p:nvSpPr>
          <p:cNvPr id="5" name="Content Placeholder 4"/>
          <p:cNvSpPr>
            <a:spLocks noGrp="1"/>
          </p:cNvSpPr>
          <p:nvPr>
            <p:ph sz="half" idx="2"/>
          </p:nvPr>
        </p:nvSpPr>
        <p:spPr>
          <a:xfrm>
            <a:off x="5867400" y="1673352"/>
            <a:ext cx="2819400" cy="4718304"/>
          </a:xfrm>
        </p:spPr>
        <p:txBody>
          <a:bodyPr>
            <a:normAutofit fontScale="47500" lnSpcReduction="20000"/>
          </a:bodyPr>
          <a:lstStyle/>
          <a:p>
            <a:pPr>
              <a:buNone/>
            </a:pPr>
            <a:r>
              <a:rPr lang="en-US" dirty="0" err="1" smtClean="0"/>
              <a:t>struct</a:t>
            </a:r>
            <a:r>
              <a:rPr lang="en-US" dirty="0" smtClean="0"/>
              <a:t> </a:t>
            </a:r>
            <a:r>
              <a:rPr lang="en-US" dirty="0" err="1" smtClean="0"/>
              <a:t>cudaDeviceProp</a:t>
            </a:r>
            <a:r>
              <a:rPr lang="en-US" dirty="0" smtClean="0"/>
              <a:t> </a:t>
            </a:r>
            <a:r>
              <a:rPr lang="sr-Latn-RS" dirty="0" smtClean="0"/>
              <a:t> </a:t>
            </a:r>
            <a:r>
              <a:rPr lang="en-US" dirty="0" smtClean="0"/>
              <a:t>{ </a:t>
            </a:r>
            <a:endParaRPr lang="sr-Latn-RS" dirty="0" smtClean="0"/>
          </a:p>
          <a:p>
            <a:pPr lvl="1">
              <a:buNone/>
            </a:pPr>
            <a:r>
              <a:rPr lang="en-US" dirty="0" smtClean="0"/>
              <a:t>char name[256];</a:t>
            </a:r>
            <a:endParaRPr lang="sr-Latn-RS" dirty="0" smtClean="0"/>
          </a:p>
          <a:p>
            <a:pPr lvl="1">
              <a:buNone/>
            </a:pPr>
            <a:r>
              <a:rPr lang="en-US" dirty="0" smtClean="0"/>
              <a:t> </a:t>
            </a:r>
            <a:r>
              <a:rPr lang="en-US" dirty="0" err="1" smtClean="0"/>
              <a:t>size_t</a:t>
            </a:r>
            <a:r>
              <a:rPr lang="en-US" dirty="0" smtClean="0"/>
              <a:t> </a:t>
            </a:r>
            <a:r>
              <a:rPr lang="en-US" dirty="0" err="1" smtClean="0"/>
              <a:t>totalGlobalMem</a:t>
            </a:r>
            <a:r>
              <a:rPr lang="en-US" dirty="0" smtClean="0"/>
              <a:t>;</a:t>
            </a:r>
            <a:endParaRPr lang="sr-Latn-RS" dirty="0" smtClean="0"/>
          </a:p>
          <a:p>
            <a:pPr lvl="1">
              <a:buNone/>
            </a:pPr>
            <a:r>
              <a:rPr lang="en-US" dirty="0" smtClean="0"/>
              <a:t> </a:t>
            </a:r>
            <a:r>
              <a:rPr lang="en-US" dirty="0" err="1" smtClean="0"/>
              <a:t>size_t</a:t>
            </a:r>
            <a:r>
              <a:rPr lang="en-US" dirty="0" smtClean="0"/>
              <a:t> </a:t>
            </a:r>
            <a:r>
              <a:rPr lang="en-US" dirty="0" err="1" smtClean="0"/>
              <a:t>sharedMemPerBlock</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regsPerBlock</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warpSize</a:t>
            </a:r>
            <a:r>
              <a:rPr lang="en-US" dirty="0" smtClean="0"/>
              <a:t>; </a:t>
            </a:r>
            <a:endParaRPr lang="sr-Latn-RS" dirty="0" smtClean="0"/>
          </a:p>
          <a:p>
            <a:pPr lvl="1">
              <a:buNone/>
            </a:pPr>
            <a:r>
              <a:rPr lang="en-US" dirty="0" err="1" smtClean="0"/>
              <a:t>size_t</a:t>
            </a:r>
            <a:r>
              <a:rPr lang="en-US" dirty="0" smtClean="0"/>
              <a:t> </a:t>
            </a:r>
            <a:r>
              <a:rPr lang="en-US" dirty="0" err="1" smtClean="0"/>
              <a:t>memPitch</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maxThreadsPerBlock</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maxThreadsDim</a:t>
            </a:r>
            <a:r>
              <a:rPr lang="en-US" dirty="0" smtClean="0"/>
              <a:t>[3];</a:t>
            </a:r>
            <a:endParaRPr lang="sr-Latn-RS" dirty="0" smtClean="0"/>
          </a:p>
          <a:p>
            <a:pPr lvl="1">
              <a:buNone/>
            </a:pPr>
            <a:r>
              <a:rPr lang="en-US" dirty="0" smtClean="0"/>
              <a:t> </a:t>
            </a:r>
            <a:r>
              <a:rPr lang="en-US" dirty="0" err="1" smtClean="0"/>
              <a:t>int</a:t>
            </a:r>
            <a:r>
              <a:rPr lang="en-US" dirty="0" smtClean="0"/>
              <a:t> </a:t>
            </a:r>
            <a:r>
              <a:rPr lang="en-US" dirty="0" err="1" smtClean="0"/>
              <a:t>maxGridSize</a:t>
            </a:r>
            <a:r>
              <a:rPr lang="en-US" dirty="0" smtClean="0"/>
              <a:t>[3];</a:t>
            </a:r>
            <a:endParaRPr lang="sr-Latn-RS" dirty="0" smtClean="0"/>
          </a:p>
          <a:p>
            <a:pPr lvl="1">
              <a:buNone/>
            </a:pPr>
            <a:r>
              <a:rPr lang="en-US" dirty="0" smtClean="0"/>
              <a:t> </a:t>
            </a:r>
            <a:r>
              <a:rPr lang="en-US" dirty="0" err="1" smtClean="0"/>
              <a:t>size_t</a:t>
            </a:r>
            <a:r>
              <a:rPr lang="en-US" dirty="0" smtClean="0"/>
              <a:t> </a:t>
            </a:r>
            <a:r>
              <a:rPr lang="en-US" dirty="0" err="1" smtClean="0"/>
              <a:t>totalConstMem</a:t>
            </a:r>
            <a:r>
              <a:rPr lang="en-US" dirty="0" smtClean="0"/>
              <a:t>;</a:t>
            </a:r>
            <a:endParaRPr lang="sr-Latn-RS" dirty="0" smtClean="0"/>
          </a:p>
          <a:p>
            <a:pPr lvl="1">
              <a:buNone/>
            </a:pPr>
            <a:r>
              <a:rPr lang="en-US" dirty="0" smtClean="0"/>
              <a:t> </a:t>
            </a:r>
            <a:r>
              <a:rPr lang="en-US" dirty="0" err="1" smtClean="0"/>
              <a:t>int</a:t>
            </a:r>
            <a:r>
              <a:rPr lang="en-US" dirty="0" smtClean="0"/>
              <a:t> major;</a:t>
            </a:r>
            <a:endParaRPr lang="sr-Latn-RS" dirty="0" smtClean="0"/>
          </a:p>
          <a:p>
            <a:pPr lvl="1">
              <a:buNone/>
            </a:pPr>
            <a:r>
              <a:rPr lang="en-US" dirty="0" smtClean="0"/>
              <a:t> </a:t>
            </a:r>
            <a:r>
              <a:rPr lang="en-US" dirty="0" err="1" smtClean="0"/>
              <a:t>int</a:t>
            </a:r>
            <a:r>
              <a:rPr lang="en-US" dirty="0" smtClean="0"/>
              <a:t> minor;</a:t>
            </a:r>
            <a:endParaRPr lang="sr-Latn-RS" dirty="0" smtClean="0"/>
          </a:p>
          <a:p>
            <a:pPr lvl="1">
              <a:buNone/>
            </a:pPr>
            <a:r>
              <a:rPr lang="en-US" dirty="0" smtClean="0"/>
              <a:t> </a:t>
            </a:r>
            <a:r>
              <a:rPr lang="en-US" dirty="0" err="1" smtClean="0"/>
              <a:t>int</a:t>
            </a:r>
            <a:r>
              <a:rPr lang="en-US" dirty="0" smtClean="0"/>
              <a:t> </a:t>
            </a:r>
            <a:r>
              <a:rPr lang="en-US" dirty="0" err="1" smtClean="0"/>
              <a:t>clockRate</a:t>
            </a:r>
            <a:r>
              <a:rPr lang="en-US" dirty="0" smtClean="0"/>
              <a:t>;</a:t>
            </a:r>
            <a:endParaRPr lang="sr-Latn-RS" dirty="0" smtClean="0"/>
          </a:p>
          <a:p>
            <a:pPr lvl="1">
              <a:buNone/>
            </a:pPr>
            <a:r>
              <a:rPr lang="en-US" dirty="0" smtClean="0"/>
              <a:t> </a:t>
            </a:r>
            <a:r>
              <a:rPr lang="en-US" dirty="0" err="1" smtClean="0"/>
              <a:t>size_t</a:t>
            </a:r>
            <a:r>
              <a:rPr lang="en-US" dirty="0" smtClean="0"/>
              <a:t> </a:t>
            </a:r>
            <a:r>
              <a:rPr lang="en-US" dirty="0" err="1" smtClean="0"/>
              <a:t>textureAlignment</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deviceOverlap</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multiProcessorCount</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kernelExecTimeoutEnabled</a:t>
            </a:r>
            <a:r>
              <a:rPr lang="en-US" dirty="0" smtClean="0"/>
              <a:t>;</a:t>
            </a:r>
            <a:endParaRPr lang="sr-Latn-RS" dirty="0" smtClean="0"/>
          </a:p>
          <a:p>
            <a:pPr lvl="1">
              <a:buNone/>
            </a:pPr>
            <a:r>
              <a:rPr lang="en-US" dirty="0" smtClean="0"/>
              <a:t> </a:t>
            </a:r>
            <a:r>
              <a:rPr lang="en-US" dirty="0" err="1" smtClean="0"/>
              <a:t>int</a:t>
            </a:r>
            <a:r>
              <a:rPr lang="en-US" dirty="0" smtClean="0"/>
              <a:t> integrated;</a:t>
            </a:r>
            <a:endParaRPr lang="sr-Latn-RS" dirty="0" smtClean="0"/>
          </a:p>
          <a:p>
            <a:pPr lvl="1">
              <a:buNone/>
            </a:pPr>
            <a:r>
              <a:rPr lang="en-US" dirty="0" smtClean="0"/>
              <a:t> </a:t>
            </a:r>
            <a:r>
              <a:rPr lang="en-US" dirty="0" err="1" smtClean="0"/>
              <a:t>int</a:t>
            </a:r>
            <a:r>
              <a:rPr lang="en-US" dirty="0" smtClean="0"/>
              <a:t> </a:t>
            </a:r>
            <a:r>
              <a:rPr lang="en-US" dirty="0" err="1" smtClean="0"/>
              <a:t>canMapHostMemory</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computeMode</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concurrentKernels</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ECCEnabled</a:t>
            </a:r>
            <a:r>
              <a:rPr lang="en-US" dirty="0" smtClean="0"/>
              <a:t>; </a:t>
            </a:r>
            <a:endParaRPr lang="sr-Latn-RS" dirty="0" smtClean="0"/>
          </a:p>
          <a:p>
            <a:pPr lvl="1">
              <a:buNone/>
            </a:pPr>
            <a:r>
              <a:rPr lang="en-US" dirty="0" err="1" smtClean="0"/>
              <a:t>int</a:t>
            </a:r>
            <a:r>
              <a:rPr lang="en-US" dirty="0" smtClean="0"/>
              <a:t> </a:t>
            </a:r>
            <a:r>
              <a:rPr lang="en-US" dirty="0" err="1" smtClean="0"/>
              <a:t>pciBusID</a:t>
            </a:r>
            <a:r>
              <a:rPr lang="en-US" dirty="0" smtClean="0"/>
              <a:t>; </a:t>
            </a:r>
            <a:endParaRPr lang="sr-Latn-RS" dirty="0" smtClean="0"/>
          </a:p>
          <a:p>
            <a:pPr lvl="1">
              <a:buNone/>
            </a:pPr>
            <a:r>
              <a:rPr lang="en-US" dirty="0" err="1" smtClean="0"/>
              <a:t>int</a:t>
            </a:r>
            <a:r>
              <a:rPr lang="en-US" dirty="0" smtClean="0"/>
              <a:t> </a:t>
            </a:r>
            <a:r>
              <a:rPr lang="en-US" dirty="0" err="1" smtClean="0"/>
              <a:t>pciDeviceID</a:t>
            </a:r>
            <a:r>
              <a:rPr lang="en-US" dirty="0" smtClean="0"/>
              <a:t>;</a:t>
            </a:r>
            <a:endParaRPr lang="sr-Latn-RS" dirty="0" smtClean="0"/>
          </a:p>
          <a:p>
            <a:pPr lvl="1">
              <a:buNone/>
            </a:pPr>
            <a:r>
              <a:rPr lang="en-US" dirty="0" smtClean="0"/>
              <a:t> </a:t>
            </a:r>
            <a:r>
              <a:rPr lang="en-US" dirty="0" err="1" smtClean="0"/>
              <a:t>int</a:t>
            </a:r>
            <a:r>
              <a:rPr lang="en-US" dirty="0" smtClean="0"/>
              <a:t> </a:t>
            </a:r>
            <a:r>
              <a:rPr lang="en-US" dirty="0" err="1" smtClean="0"/>
              <a:t>tccDriver</a:t>
            </a:r>
            <a:r>
              <a:rPr lang="en-US" dirty="0" smtClean="0"/>
              <a:t>; </a:t>
            </a:r>
            <a:endParaRPr lang="sr-Latn-RS" dirty="0" smtClean="0"/>
          </a:p>
          <a:p>
            <a:pPr>
              <a:buNone/>
            </a:pPr>
            <a:r>
              <a:rPr lang="en-US" dirty="0" smtClean="0"/>
              <a:t>}</a:t>
            </a:r>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Legacy </a:t>
            </a:r>
            <a:r>
              <a:rPr lang="en-US" smtClean="0"/>
              <a:t>GPGPU Model</a:t>
            </a:r>
            <a:r>
              <a:rPr lang="en-US" dirty="0" smtClean="0"/>
              <a:t>: HW &amp; SW</a:t>
            </a:r>
            <a:endParaRPr lang="en-US" dirty="0"/>
          </a:p>
        </p:txBody>
      </p:sp>
      <p:sp>
        <p:nvSpPr>
          <p:cNvPr id="3" name="Content Placeholder 2"/>
          <p:cNvSpPr>
            <a:spLocks noGrp="1"/>
          </p:cNvSpPr>
          <p:nvPr>
            <p:ph idx="1"/>
          </p:nvPr>
        </p:nvSpPr>
        <p:spPr/>
        <p:txBody>
          <a:bodyPr>
            <a:normAutofit/>
          </a:bodyPr>
          <a:lstStyle/>
          <a:p>
            <a:pPr defTabSz="630238"/>
            <a:r>
              <a:rPr lang="en-US" dirty="0" err="1" smtClean="0"/>
              <a:t>Programiranje</a:t>
            </a:r>
            <a:r>
              <a:rPr lang="en-US" dirty="0" smtClean="0"/>
              <a:t> </a:t>
            </a:r>
            <a:r>
              <a:rPr lang="en-US" dirty="0" err="1" smtClean="0"/>
              <a:t>samo</a:t>
            </a:r>
            <a:r>
              <a:rPr lang="en-US" dirty="0" smtClean="0"/>
              <a:t> </a:t>
            </a:r>
            <a:r>
              <a:rPr lang="en-US" dirty="0" err="1" smtClean="0"/>
              <a:t>kori</a:t>
            </a:r>
            <a:r>
              <a:rPr lang="sr-Latn-RS" dirty="0" smtClean="0"/>
              <a:t>šćenjem grafičkog API-ja</a:t>
            </a:r>
          </a:p>
          <a:p>
            <a:pPr lvl="1" defTabSz="630238"/>
            <a:r>
              <a:rPr lang="sr-Latn-RS" dirty="0" smtClean="0"/>
              <a:t>Nepovoljna kriva učenja</a:t>
            </a:r>
          </a:p>
          <a:p>
            <a:pPr lvl="1" defTabSz="630238"/>
            <a:r>
              <a:rPr lang="sr-Latn-RS" dirty="0" smtClean="0"/>
              <a:t>Restrikcije u pristupu memoriji</a:t>
            </a:r>
          </a:p>
          <a:p>
            <a:pPr lvl="1" defTabSz="630238"/>
            <a:r>
              <a:rPr lang="sr-Latn-RS" dirty="0" smtClean="0"/>
              <a:t>Limitirani DRAM bandwi</a:t>
            </a:r>
            <a:r>
              <a:rPr lang="en-US" dirty="0" smtClean="0"/>
              <a:t>d</a:t>
            </a:r>
            <a:r>
              <a:rPr lang="sr-Latn-RS" dirty="0" smtClean="0"/>
              <a:t>th</a:t>
            </a:r>
            <a:endParaRPr lang="en-US" dirty="0" smtClean="0"/>
          </a:p>
          <a:p>
            <a:pPr lvl="1" defTabSz="630238"/>
            <a:endParaRPr lang="sr-Latn-RS" dirty="0" smtClean="0"/>
          </a:p>
          <a:p>
            <a:pPr defTabSz="630238"/>
            <a:endParaRPr lang="en-US" dirty="0" smtClean="0"/>
          </a:p>
          <a:p>
            <a:pPr defTabSz="630238">
              <a:buNone/>
            </a:pPr>
            <a:r>
              <a:rPr lang="en-US" dirty="0" smtClean="0"/>
              <a:t>			</a:t>
            </a:r>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124930" name="Picture 2" descr="Image result for opengl"/>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76600" y="5105400"/>
            <a:ext cx="3547052" cy="1752600"/>
          </a:xfrm>
          <a:prstGeom prst="rect">
            <a:avLst/>
          </a:prstGeom>
          <a:noFill/>
        </p:spPr>
      </p:pic>
      <p:pic>
        <p:nvPicPr>
          <p:cNvPr id="124932" name="Picture 4" descr="Directx9.png"/>
          <p:cNvPicPr>
            <a:picLocks noChangeAspect="1" noChangeArrowheads="1"/>
          </p:cNvPicPr>
          <p:nvPr/>
        </p:nvPicPr>
        <p:blipFill>
          <a:blip r:embed="rId4" cstate="print"/>
          <a:srcRect/>
          <a:stretch>
            <a:fillRect/>
          </a:stretch>
        </p:blipFill>
        <p:spPr bwMode="auto">
          <a:xfrm>
            <a:off x="6858000" y="4571999"/>
            <a:ext cx="2286000" cy="228600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Izbor uređaja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200" b="1" dirty="0" err="1" smtClean="0">
                <a:latin typeface="Consolas" pitchFamily="49" charset="0"/>
                <a:cs typeface="Consolas" pitchFamily="49" charset="0"/>
              </a:rPr>
              <a:t>int</a:t>
            </a:r>
            <a:r>
              <a:rPr lang="en-US" sz="2200" b="1" dirty="0" smtClean="0">
                <a:latin typeface="Consolas" pitchFamily="49" charset="0"/>
                <a:cs typeface="Consolas" pitchFamily="49" charset="0"/>
              </a:rPr>
              <a:t> </a:t>
            </a:r>
            <a:r>
              <a:rPr lang="en-US" sz="2200" dirty="0" smtClean="0">
                <a:latin typeface="Consolas" pitchFamily="49" charset="0"/>
                <a:cs typeface="Consolas" pitchFamily="49" charset="0"/>
              </a:rPr>
              <a:t>main( void ) </a:t>
            </a:r>
            <a:endParaRPr lang="sr-Latn-RS" sz="2200" dirty="0" smtClean="0">
              <a:latin typeface="Consolas" pitchFamily="49" charset="0"/>
              <a:cs typeface="Consolas" pitchFamily="49" charset="0"/>
            </a:endParaRPr>
          </a:p>
          <a:p>
            <a:pPr>
              <a:buNone/>
            </a:pPr>
            <a:r>
              <a:rPr lang="en-US" sz="2200" dirty="0" smtClean="0">
                <a:latin typeface="Consolas" pitchFamily="49" charset="0"/>
                <a:cs typeface="Consolas" pitchFamily="49" charset="0"/>
              </a:rPr>
              <a:t>{</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cudaDeviceProp</a:t>
            </a:r>
            <a:r>
              <a:rPr lang="en-US" sz="2200" dirty="0" smtClean="0">
                <a:latin typeface="Consolas" pitchFamily="49" charset="0"/>
                <a:cs typeface="Consolas" pitchFamily="49" charset="0"/>
              </a:rPr>
              <a:t> prop;</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int</a:t>
            </a:r>
            <a:r>
              <a:rPr lang="en-US" sz="2200" b="1" dirty="0" smtClean="0">
                <a:latin typeface="Consolas" pitchFamily="49" charset="0"/>
                <a:cs typeface="Consolas" pitchFamily="49" charset="0"/>
              </a:rPr>
              <a:t> </a:t>
            </a:r>
            <a:r>
              <a:rPr lang="en-US" sz="2200" dirty="0" smtClean="0">
                <a:latin typeface="Consolas" pitchFamily="49" charset="0"/>
                <a:cs typeface="Consolas" pitchFamily="49" charset="0"/>
              </a:rPr>
              <a:t>dev;</a:t>
            </a:r>
            <a:endParaRPr lang="sr-Latn-RS" sz="2200" dirty="0" smtClean="0">
              <a:latin typeface="Consolas" pitchFamily="49" charset="0"/>
              <a:cs typeface="Consolas" pitchFamily="49" charset="0"/>
            </a:endParaRPr>
          </a:p>
          <a:p>
            <a:pPr lvl="1">
              <a:buNone/>
            </a:pPr>
            <a:r>
              <a:rPr lang="en-US" sz="2200" dirty="0" smtClean="0">
                <a:latin typeface="Consolas" pitchFamily="49" charset="0"/>
                <a:cs typeface="Consolas" pitchFamily="49" charset="0"/>
              </a:rPr>
              <a:t>HANDLE_ERROR(</a:t>
            </a:r>
            <a:r>
              <a:rPr lang="en-US" sz="2200" dirty="0" err="1" smtClean="0">
                <a:latin typeface="Consolas" pitchFamily="49" charset="0"/>
                <a:cs typeface="Consolas" pitchFamily="49" charset="0"/>
              </a:rPr>
              <a:t>cudaGetDevice</a:t>
            </a:r>
            <a:r>
              <a:rPr lang="en-US" sz="2200" dirty="0" smtClean="0">
                <a:latin typeface="Consolas" pitchFamily="49" charset="0"/>
                <a:cs typeface="Consolas" pitchFamily="49" charset="0"/>
              </a:rPr>
              <a:t>(&amp;dev</a:t>
            </a:r>
            <a:r>
              <a:rPr lang="sr-Latn-RS" sz="2200" dirty="0" smtClean="0">
                <a:latin typeface="Consolas" pitchFamily="49" charset="0"/>
                <a:cs typeface="Consolas" pitchFamily="49" charset="0"/>
              </a:rPr>
              <a:t>)</a:t>
            </a:r>
            <a:r>
              <a:rPr lang="en-US" sz="2200" dirty="0" smtClean="0">
                <a:latin typeface="Consolas" pitchFamily="49" charset="0"/>
                <a:cs typeface="Consolas" pitchFamily="49" charset="0"/>
              </a:rPr>
              <a:t>);</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printf</a:t>
            </a:r>
            <a:r>
              <a:rPr lang="en-US" sz="2200" dirty="0" smtClean="0">
                <a:latin typeface="Consolas" pitchFamily="49" charset="0"/>
                <a:cs typeface="Consolas" pitchFamily="49" charset="0"/>
              </a:rPr>
              <a:t>("ID of current CUDA device: %d\n", dev);</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memset</a:t>
            </a:r>
            <a:r>
              <a:rPr lang="en-US" sz="2200" dirty="0" smtClean="0">
                <a:latin typeface="Consolas" pitchFamily="49" charset="0"/>
                <a:cs typeface="Consolas" pitchFamily="49" charset="0"/>
              </a:rPr>
              <a:t>( &amp;prop, 0, </a:t>
            </a:r>
            <a:r>
              <a:rPr lang="en-US" sz="2200" dirty="0" err="1" smtClean="0">
                <a:latin typeface="Consolas" pitchFamily="49" charset="0"/>
                <a:cs typeface="Consolas" pitchFamily="49" charset="0"/>
              </a:rPr>
              <a:t>sizeof</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cudaDeviceProp</a:t>
            </a:r>
            <a:r>
              <a:rPr lang="en-US" sz="2200" dirty="0" smtClean="0">
                <a:latin typeface="Consolas" pitchFamily="49" charset="0"/>
                <a:cs typeface="Consolas" pitchFamily="49" charset="0"/>
              </a:rPr>
              <a:t>));</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prop.major</a:t>
            </a:r>
            <a:r>
              <a:rPr lang="en-US" sz="2200" dirty="0" smtClean="0">
                <a:latin typeface="Consolas" pitchFamily="49" charset="0"/>
                <a:cs typeface="Consolas" pitchFamily="49" charset="0"/>
              </a:rPr>
              <a:t> = 1;</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prop.minor</a:t>
            </a:r>
            <a:r>
              <a:rPr lang="en-US" sz="2200" dirty="0" smtClean="0">
                <a:latin typeface="Consolas" pitchFamily="49" charset="0"/>
                <a:cs typeface="Consolas" pitchFamily="49" charset="0"/>
              </a:rPr>
              <a:t> = 3;</a:t>
            </a:r>
            <a:endParaRPr lang="sr-Latn-RS" sz="2200" dirty="0" smtClean="0">
              <a:latin typeface="Consolas" pitchFamily="49" charset="0"/>
              <a:cs typeface="Consolas" pitchFamily="49" charset="0"/>
            </a:endParaRPr>
          </a:p>
          <a:p>
            <a:pPr lvl="1">
              <a:buNone/>
            </a:pPr>
            <a:r>
              <a:rPr lang="en-US" sz="2200" dirty="0" smtClean="0">
                <a:latin typeface="Consolas" pitchFamily="49" charset="0"/>
                <a:cs typeface="Consolas" pitchFamily="49" charset="0"/>
              </a:rPr>
              <a:t>HANDLE_ERROR( </a:t>
            </a:r>
            <a:r>
              <a:rPr lang="en-US" sz="2200" dirty="0" err="1" smtClean="0">
                <a:latin typeface="Consolas" pitchFamily="49" charset="0"/>
                <a:cs typeface="Consolas" pitchFamily="49" charset="0"/>
              </a:rPr>
              <a:t>cudaChooseDevice</a:t>
            </a:r>
            <a:r>
              <a:rPr lang="en-US" sz="2200" dirty="0" smtClean="0">
                <a:latin typeface="Consolas" pitchFamily="49" charset="0"/>
                <a:cs typeface="Consolas" pitchFamily="49" charset="0"/>
              </a:rPr>
              <a:t>(&amp;dev, &amp;prop));</a:t>
            </a:r>
            <a:endParaRPr lang="sr-Latn-RS" sz="2200" dirty="0" smtClean="0">
              <a:latin typeface="Consolas" pitchFamily="49" charset="0"/>
              <a:cs typeface="Consolas" pitchFamily="49" charset="0"/>
            </a:endParaRPr>
          </a:p>
          <a:p>
            <a:pPr lvl="1">
              <a:buNone/>
            </a:pPr>
            <a:r>
              <a:rPr lang="en-US" sz="2200" dirty="0" err="1" smtClean="0">
                <a:latin typeface="Consolas" pitchFamily="49" charset="0"/>
                <a:cs typeface="Consolas" pitchFamily="49" charset="0"/>
              </a:rPr>
              <a:t>printf</a:t>
            </a:r>
            <a:r>
              <a:rPr lang="en-US" sz="2200" dirty="0" smtClean="0">
                <a:latin typeface="Consolas" pitchFamily="49" charset="0"/>
                <a:cs typeface="Consolas" pitchFamily="49" charset="0"/>
              </a:rPr>
              <a:t>("ID of CUDA device closest to revision 1.3: </a:t>
            </a:r>
            <a:r>
              <a:rPr lang="sr-Latn-RS" sz="2200" dirty="0" smtClean="0">
                <a:latin typeface="Consolas" pitchFamily="49" charset="0"/>
                <a:cs typeface="Consolas" pitchFamily="49" charset="0"/>
              </a:rPr>
              <a:t>						</a:t>
            </a:r>
            <a:r>
              <a:rPr lang="en-US" sz="2200" dirty="0" smtClean="0">
                <a:latin typeface="Consolas" pitchFamily="49" charset="0"/>
                <a:cs typeface="Consolas" pitchFamily="49" charset="0"/>
              </a:rPr>
              <a:t>%d\n", dev);</a:t>
            </a:r>
            <a:endParaRPr lang="sr-Latn-RS" sz="2200" dirty="0" smtClean="0">
              <a:latin typeface="Consolas" pitchFamily="49" charset="0"/>
              <a:cs typeface="Consolas" pitchFamily="49" charset="0"/>
            </a:endParaRPr>
          </a:p>
          <a:p>
            <a:pPr lvl="1">
              <a:buNone/>
            </a:pPr>
            <a:r>
              <a:rPr lang="en-US" sz="2200" dirty="0" smtClean="0">
                <a:latin typeface="Consolas" pitchFamily="49" charset="0"/>
                <a:cs typeface="Consolas" pitchFamily="49" charset="0"/>
              </a:rPr>
              <a:t>HANDLE_ERROR(</a:t>
            </a:r>
            <a:r>
              <a:rPr lang="en-US" sz="2200" dirty="0" err="1" smtClean="0">
                <a:latin typeface="Consolas" pitchFamily="49" charset="0"/>
                <a:cs typeface="Consolas" pitchFamily="49" charset="0"/>
              </a:rPr>
              <a:t>cudaSetDevice</a:t>
            </a:r>
            <a:r>
              <a:rPr lang="en-US" sz="2200" dirty="0" smtClean="0">
                <a:latin typeface="Consolas" pitchFamily="49" charset="0"/>
                <a:cs typeface="Consolas" pitchFamily="49" charset="0"/>
              </a:rPr>
              <a:t>(dev));</a:t>
            </a:r>
            <a:endParaRPr lang="sr-Latn-RS" sz="2200" dirty="0" smtClean="0">
              <a:latin typeface="Consolas" pitchFamily="49" charset="0"/>
              <a:cs typeface="Consolas" pitchFamily="49" charset="0"/>
            </a:endParaRPr>
          </a:p>
          <a:p>
            <a:pPr>
              <a:buNone/>
            </a:pPr>
            <a:r>
              <a:rPr lang="en-US" sz="2200" dirty="0" smtClean="0">
                <a:latin typeface="Consolas" pitchFamily="49" charset="0"/>
                <a:cs typeface="Consolas" pitchFamily="49" charset="0"/>
              </a:rPr>
              <a:t>} </a:t>
            </a:r>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3200" dirty="0" smtClean="0"/>
              <a:t>CUDA </a:t>
            </a:r>
            <a:r>
              <a:rPr lang="sr-Latn-RS" sz="3200" smtClean="0"/>
              <a:t>- Compute </a:t>
            </a:r>
            <a:r>
              <a:rPr lang="sr-Latn-RS" sz="3200" dirty="0" smtClean="0"/>
              <a:t>Unified Device Architecture</a:t>
            </a:r>
            <a:endParaRPr lang="en-US" sz="3200" dirty="0"/>
          </a:p>
        </p:txBody>
      </p:sp>
      <p:sp>
        <p:nvSpPr>
          <p:cNvPr id="3" name="Content Placeholder 2"/>
          <p:cNvSpPr>
            <a:spLocks noGrp="1"/>
          </p:cNvSpPr>
          <p:nvPr>
            <p:ph idx="1"/>
          </p:nvPr>
        </p:nvSpPr>
        <p:spPr/>
        <p:txBody>
          <a:bodyPr/>
          <a:lstStyle/>
          <a:p>
            <a:r>
              <a:rPr lang="sr-Latn-RS" dirty="0" smtClean="0"/>
              <a:t>Arhitektura za upravljanje izračunavanjem opš</a:t>
            </a:r>
            <a:r>
              <a:rPr lang="en-US" dirty="0" smtClean="0"/>
              <a:t>t</a:t>
            </a:r>
            <a:r>
              <a:rPr lang="sr-Latn-RS" dirty="0" smtClean="0"/>
              <a:t>e namene na grafičkim procesorskim jedinicama, dostupna na NVIDIA grafičkim karticama serije 8000 i novije</a:t>
            </a:r>
          </a:p>
          <a:p>
            <a:r>
              <a:rPr lang="sr-Latn-RS" dirty="0" smtClean="0"/>
              <a:t>Dolazi sa softverskim okruženjem koje omogućava developerima da koriste C kao viši programski jezik. </a:t>
            </a:r>
          </a:p>
          <a:p>
            <a:r>
              <a:rPr lang="sr-Latn-RS" dirty="0" smtClean="0"/>
              <a:t>Podržani su i drugi jezici, API i </a:t>
            </a:r>
            <a:r>
              <a:rPr lang="en-US" dirty="0" smtClean="0"/>
              <a:t>“</a:t>
            </a:r>
            <a:r>
              <a:rPr lang="sr-Latn-RS" dirty="0" smtClean="0"/>
              <a:t>directives-based</a:t>
            </a:r>
            <a:r>
              <a:rPr lang="en-US" dirty="0" smtClean="0"/>
              <a:t>”</a:t>
            </a:r>
            <a:r>
              <a:rPr lang="sr-Latn-RS" dirty="0" smtClean="0"/>
              <a:t> pristupi</a:t>
            </a:r>
          </a:p>
          <a:p>
            <a:endParaRPr lang="sr-Latn-RS" dirty="0"/>
          </a:p>
          <a:p>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181600" y="4419600"/>
            <a:ext cx="28575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smtClean="0"/>
              <a:t>CUDA komponente</a:t>
            </a:r>
            <a:endParaRPr lang="en-US" dirty="0"/>
          </a:p>
        </p:txBody>
      </p:sp>
      <p:sp>
        <p:nvSpPr>
          <p:cNvPr id="3" name="Content Placeholder 2"/>
          <p:cNvSpPr>
            <a:spLocks noGrp="1"/>
          </p:cNvSpPr>
          <p:nvPr>
            <p:ph idx="1"/>
          </p:nvPr>
        </p:nvSpPr>
        <p:spPr/>
        <p:txBody>
          <a:bodyPr>
            <a:normAutofit/>
          </a:bodyPr>
          <a:lstStyle/>
          <a:p>
            <a:r>
              <a:rPr lang="sr-Latn-RS" dirty="0" smtClean="0"/>
              <a:t>Driver</a:t>
            </a:r>
          </a:p>
          <a:p>
            <a:pPr lvl="1"/>
            <a:r>
              <a:rPr lang="en-US" dirty="0" smtClean="0"/>
              <a:t>L</a:t>
            </a:r>
            <a:r>
              <a:rPr lang="sr-Latn-RS" dirty="0" smtClean="0"/>
              <a:t>ow-level softver koji kontroliše grafičku karticu</a:t>
            </a:r>
          </a:p>
          <a:p>
            <a:r>
              <a:rPr lang="sr-Latn-RS" dirty="0" smtClean="0"/>
              <a:t>Toolkit</a:t>
            </a:r>
          </a:p>
          <a:p>
            <a:pPr lvl="1"/>
            <a:r>
              <a:rPr lang="en-US" dirty="0" smtClean="0"/>
              <a:t>N</a:t>
            </a:r>
            <a:r>
              <a:rPr lang="sr-Latn-RS" dirty="0" smtClean="0"/>
              <a:t>vcc CUDA kompajler</a:t>
            </a:r>
          </a:p>
          <a:p>
            <a:pPr lvl="1"/>
            <a:r>
              <a:rPr lang="sr-Latn-RS" dirty="0" smtClean="0"/>
              <a:t>Nsight IDE plugin za Eclipse ili Visual Studio</a:t>
            </a:r>
          </a:p>
          <a:p>
            <a:pPr lvl="1"/>
            <a:r>
              <a:rPr lang="en-US" dirty="0" smtClean="0"/>
              <a:t>A</a:t>
            </a:r>
            <a:r>
              <a:rPr lang="sr-Latn-RS" dirty="0" smtClean="0"/>
              <a:t>lati za profajliranje i deb</a:t>
            </a:r>
            <a:r>
              <a:rPr lang="en-US" dirty="0" err="1" smtClean="0"/>
              <a:t>ug</a:t>
            </a:r>
            <a:r>
              <a:rPr lang="sr-Latn-RS" dirty="0" smtClean="0"/>
              <a:t>ging</a:t>
            </a:r>
          </a:p>
          <a:p>
            <a:pPr lvl="1"/>
            <a:r>
              <a:rPr lang="sr-Latn-RS" dirty="0" smtClean="0"/>
              <a:t>Različite biblioteke</a:t>
            </a:r>
          </a:p>
          <a:p>
            <a:r>
              <a:rPr lang="sr-Latn-RS" dirty="0" smtClean="0"/>
              <a:t>SDK</a:t>
            </a:r>
          </a:p>
          <a:p>
            <a:pPr lvl="1"/>
            <a:r>
              <a:rPr lang="en-US" dirty="0" smtClean="0"/>
              <a:t>M</a:t>
            </a:r>
            <a:r>
              <a:rPr lang="sr-Latn-RS" dirty="0" smtClean="0"/>
              <a:t>nogo primera</a:t>
            </a:r>
          </a:p>
          <a:p>
            <a:pPr lvl="1"/>
            <a:r>
              <a:rPr lang="sr-Latn-RS" dirty="0" smtClean="0"/>
              <a:t>Error-checking </a:t>
            </a:r>
          </a:p>
          <a:p>
            <a:pPr lvl="1"/>
            <a:r>
              <a:rPr lang="sr-Latn-RS" dirty="0" smtClean="0"/>
              <a:t>Zvanično nije podržan od NVIDIA</a:t>
            </a:r>
          </a:p>
          <a:p>
            <a:pPr lvl="1"/>
            <a:r>
              <a:rPr lang="sr-Latn-RS" dirty="0" smtClean="0"/>
              <a:t>Skoro pa bez dokumentacije</a:t>
            </a:r>
            <a:endParaRPr lang="en-US" dirty="0"/>
          </a:p>
        </p:txBody>
      </p:sp>
      <p:sp>
        <p:nvSpPr>
          <p:cNvPr id="6" name="Footer Placeholder 5"/>
          <p:cNvSpPr>
            <a:spLocks noGrp="1"/>
          </p:cNvSpPr>
          <p:nvPr>
            <p:ph type="ftr" sz="quarter" idx="11"/>
          </p:nvPr>
        </p:nvSpPr>
        <p:spPr/>
        <p:txBody>
          <a:bodyPr/>
          <a:lstStyle/>
          <a:p>
            <a:r>
              <a:rPr lang="en-US" err="1" smtClean="0"/>
              <a:t>Paralelni</a:t>
            </a:r>
            <a:r>
              <a:rPr lang="en-US" smtClean="0"/>
              <a:t> sitemi </a:t>
            </a:r>
            <a:r>
              <a:rPr lang="en-US" dirty="0" smtClean="0"/>
              <a:t>- CUDA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CUDA program</a:t>
            </a:r>
            <a:endParaRPr lang="en-US" dirty="0"/>
          </a:p>
        </p:txBody>
      </p:sp>
      <p:sp>
        <p:nvSpPr>
          <p:cNvPr id="3" name="Content Placeholder 2"/>
          <p:cNvSpPr>
            <a:spLocks noGrp="1"/>
          </p:cNvSpPr>
          <p:nvPr>
            <p:ph idx="1"/>
          </p:nvPr>
        </p:nvSpPr>
        <p:spPr/>
        <p:txBody>
          <a:bodyPr/>
          <a:lstStyle/>
          <a:p>
            <a:r>
              <a:rPr lang="sr-Latn-RS" dirty="0" smtClean="0"/>
              <a:t>CUDA program čine integrisani delovi koda za centralni i grafički procesor</a:t>
            </a:r>
          </a:p>
          <a:p>
            <a:pPr lvl="1"/>
            <a:r>
              <a:rPr lang="sr-Latn-RS" dirty="0" smtClean="0"/>
              <a:t>Izvorni kod sadrži CUDA ekstenzije kojima se specificira koji delovi koda se kako i gde izvršavaju</a:t>
            </a:r>
          </a:p>
          <a:p>
            <a:r>
              <a:rPr lang="sr-Latn-RS" dirty="0" smtClean="0"/>
              <a:t>Prevođenje CUDA programa zahteva i prevodioca koji je u stanju da generiše kod koji se izvršava na centralnom procesoru i kod koji se izvršava na grafičkom procesoru</a:t>
            </a:r>
          </a:p>
          <a:p>
            <a:endParaRPr lang="en-US" dirty="0"/>
          </a:p>
        </p:txBody>
      </p:sp>
      <p:sp>
        <p:nvSpPr>
          <p:cNvPr id="4" name="Footer Placeholder 3"/>
          <p:cNvSpPr>
            <a:spLocks noGrp="1"/>
          </p:cNvSpPr>
          <p:nvPr>
            <p:ph type="ftr" sz="quarter" idx="11"/>
          </p:nvPr>
        </p:nvSpPr>
        <p:spPr/>
        <p:txBody>
          <a:bodyPr/>
          <a:lstStyle/>
          <a:p>
            <a:r>
              <a:rPr lang="en-US" smtClean="0"/>
              <a:t>Paralelni sitemi - CUDA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ema">
  <a:themeElements>
    <a:clrScheme name="Kancelarij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arij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arij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11952</TotalTime>
  <Words>5667</Words>
  <Application>Microsoft Office PowerPoint</Application>
  <PresentationFormat>On-screen Show (4:3)</PresentationFormat>
  <Paragraphs>819</Paragraphs>
  <Slides>60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Consolas</vt:lpstr>
      <vt:lpstr>Wingdings</vt:lpstr>
      <vt:lpstr>Clarity</vt:lpstr>
      <vt:lpstr>Paralelni sistemi:  CUDA</vt:lpstr>
      <vt:lpstr>Literatura</vt:lpstr>
      <vt:lpstr>Uvod u GPGPU (1)</vt:lpstr>
      <vt:lpstr>Uvod u GPGPU (2)</vt:lpstr>
      <vt:lpstr>Uvod u GPGPU (3)</vt:lpstr>
      <vt:lpstr>Legacy GPGPU Model: HW &amp; SW</vt:lpstr>
      <vt:lpstr>CUDA - Compute Unified Device Architecture</vt:lpstr>
      <vt:lpstr>CUDA komponente</vt:lpstr>
      <vt:lpstr>CUDA program</vt:lpstr>
      <vt:lpstr>Prevođenje CUDA programa (1)</vt:lpstr>
      <vt:lpstr>Prevođenje CUDA programa (2)</vt:lpstr>
      <vt:lpstr>Hardverski pogled na GPU (1)</vt:lpstr>
      <vt:lpstr>CPU vs GPU (2)</vt:lpstr>
      <vt:lpstr>Hardverski pogled na GPU (2)</vt:lpstr>
      <vt:lpstr>Softverski pogled na GPU (1)</vt:lpstr>
      <vt:lpstr>Preslikavanje HW → SW</vt:lpstr>
      <vt:lpstr>HW → SW</vt:lpstr>
      <vt:lpstr>Softverski pogled (2)</vt:lpstr>
      <vt:lpstr>Softverski pogled (3)</vt:lpstr>
      <vt:lpstr>Programski model (1)</vt:lpstr>
      <vt:lpstr>Programski model (2)</vt:lpstr>
      <vt:lpstr>Programski model (3)</vt:lpstr>
      <vt:lpstr>Programski model (4)</vt:lpstr>
      <vt:lpstr>Programski model (5)</vt:lpstr>
      <vt:lpstr>Izvršni model (1)</vt:lpstr>
      <vt:lpstr>Izvršni model (2)</vt:lpstr>
      <vt:lpstr>Skalabilnost </vt:lpstr>
      <vt:lpstr>Izvršni model (3)</vt:lpstr>
      <vt:lpstr>Izvršni model (4)</vt:lpstr>
      <vt:lpstr>Razvoj CUDA aplikacija</vt:lpstr>
      <vt:lpstr>Razvoj CUDA aplikacija</vt:lpstr>
      <vt:lpstr>Alokacija memorije i prenos podataka </vt:lpstr>
      <vt:lpstr>Memorijski transferi</vt:lpstr>
      <vt:lpstr>CUDA ekstenzije - funkcije</vt:lpstr>
      <vt:lpstr>CUDA funkcije – kernel (1)</vt:lpstr>
      <vt:lpstr>CUDA funkcije – kernel (2)</vt:lpstr>
      <vt:lpstr>CUDA funkcije - ograničenja</vt:lpstr>
      <vt:lpstr>Say Hello to CUDA (1)</vt:lpstr>
      <vt:lpstr>Say Hello to CUDA (2)</vt:lpstr>
      <vt:lpstr>Say Hello to CUDA (3)</vt:lpstr>
      <vt:lpstr>Say Hello to CUDA (4)</vt:lpstr>
      <vt:lpstr>Say Hello to CUDA (4)</vt:lpstr>
      <vt:lpstr>Sabiranje vektora – Tradicionalni C kod</vt:lpstr>
      <vt:lpstr>Sabiranje vektora – Tradicionalni C kod</vt:lpstr>
      <vt:lpstr>Sabiranje vektora – Tradicionalni C kod</vt:lpstr>
      <vt:lpstr>Sabiranje vektora – GPU kod (1)</vt:lpstr>
      <vt:lpstr>Sabiranje vektora – GPU kod (2)</vt:lpstr>
      <vt:lpstr>Sabiranje vektora – GPU kod (3)</vt:lpstr>
      <vt:lpstr>Sabiranje vektora – GPU kod (4)</vt:lpstr>
      <vt:lpstr>Sabiranje vektora – 1 blok, više niti (1)</vt:lpstr>
      <vt:lpstr>Sabiranje vektora – 1 blok, više niti (2)</vt:lpstr>
      <vt:lpstr>Sabiranje vektora – 1 blok, više niti (3)</vt:lpstr>
      <vt:lpstr>Sabiranje vektora – 1 blok, više niti (4)</vt:lpstr>
      <vt:lpstr>Sabiranje vektora – nedostaci</vt:lpstr>
      <vt:lpstr>Sabiranje vektora – više blokova, više niti (4)</vt:lpstr>
      <vt:lpstr>Sabiranje vektora – nedostaci</vt:lpstr>
      <vt:lpstr>Sabiranje vektora – veliki vektori</vt:lpstr>
      <vt:lpstr>Sabiranje vektora – veliki vektori</vt:lpstr>
      <vt:lpstr>Pribavljanje informacija o uređaju</vt:lpstr>
      <vt:lpstr>Izbor uređaja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Aleksandra Stojnev</dc:creator>
  <cp:lastModifiedBy>Nadja Gavrilovic</cp:lastModifiedBy>
  <cp:revision>527</cp:revision>
  <dcterms:created xsi:type="dcterms:W3CDTF">2014-07-07T12:51:20Z</dcterms:created>
  <dcterms:modified xsi:type="dcterms:W3CDTF">2020-03-21T22:37:47Z</dcterms:modified>
</cp:coreProperties>
</file>