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3"/>
  </p:notesMasterIdLst>
  <p:sldIdLst>
    <p:sldId id="502" r:id="rId2"/>
    <p:sldId id="340" r:id="rId3"/>
    <p:sldId id="341" r:id="rId4"/>
    <p:sldId id="34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490" r:id="rId14"/>
    <p:sldId id="491" r:id="rId15"/>
    <p:sldId id="492" r:id="rId16"/>
    <p:sldId id="493" r:id="rId17"/>
    <p:sldId id="501" r:id="rId18"/>
    <p:sldId id="486" r:id="rId19"/>
    <p:sldId id="481" r:id="rId20"/>
    <p:sldId id="483" r:id="rId21"/>
    <p:sldId id="484" r:id="rId22"/>
    <p:sldId id="485" r:id="rId23"/>
    <p:sldId id="487" r:id="rId24"/>
    <p:sldId id="488" r:id="rId25"/>
    <p:sldId id="489" r:id="rId26"/>
    <p:sldId id="285" r:id="rId27"/>
    <p:sldId id="286" r:id="rId28"/>
    <p:sldId id="288" r:id="rId29"/>
    <p:sldId id="289" r:id="rId30"/>
    <p:sldId id="290" r:id="rId31"/>
    <p:sldId id="292" r:id="rId32"/>
    <p:sldId id="293" r:id="rId33"/>
    <p:sldId id="298" r:id="rId34"/>
    <p:sldId id="294" r:id="rId35"/>
    <p:sldId id="299" r:id="rId36"/>
    <p:sldId id="295" r:id="rId37"/>
    <p:sldId id="296" r:id="rId38"/>
    <p:sldId id="297" r:id="rId39"/>
    <p:sldId id="300" r:id="rId40"/>
    <p:sldId id="301" r:id="rId41"/>
    <p:sldId id="302" r:id="rId42"/>
    <p:sldId id="310" r:id="rId43"/>
    <p:sldId id="303" r:id="rId44"/>
    <p:sldId id="425" r:id="rId45"/>
    <p:sldId id="494" r:id="rId46"/>
    <p:sldId id="503" r:id="rId47"/>
    <p:sldId id="495" r:id="rId48"/>
    <p:sldId id="496" r:id="rId49"/>
    <p:sldId id="497" r:id="rId50"/>
    <p:sldId id="498" r:id="rId51"/>
    <p:sldId id="499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59B1B"/>
    <a:srgbClr val="214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1" autoAdjust="0"/>
  </p:normalViewPr>
  <p:slideViewPr>
    <p:cSldViewPr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5F2AE1-B43D-41F8-9A2E-0248F631A1A7}" type="datetimeFigureOut">
              <a:rPr lang="sr-Latn-RS" smtClean="0"/>
              <a:pPr/>
              <a:t>4.4.2020.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sr-Latn-CS" smtClean="0"/>
              <a:t>Kliknite i uredite tekst</a:t>
            </a:r>
          </a:p>
          <a:p>
            <a:pPr lvl="1"/>
            <a:r>
              <a:rPr lang="sr-Latn-CS" smtClean="0"/>
              <a:t>Drugi nivo</a:t>
            </a:r>
          </a:p>
          <a:p>
            <a:pPr lvl="2"/>
            <a:r>
              <a:rPr lang="sr-Latn-CS" smtClean="0"/>
              <a:t>Treći nivo</a:t>
            </a:r>
          </a:p>
          <a:p>
            <a:pPr lvl="3"/>
            <a:r>
              <a:rPr lang="sr-Latn-CS" smtClean="0"/>
              <a:t>Četvrti nivo</a:t>
            </a:r>
          </a:p>
          <a:p>
            <a:pPr lvl="4"/>
            <a:r>
              <a:rPr lang="sr-Latn-CS" smtClean="0"/>
              <a:t>Peti nivo</a:t>
            </a:r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910C887-6775-47AA-8A4F-C833A002917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23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Chapte</a:t>
            </a:r>
            <a:r>
              <a:rPr lang="en-US" baseline="0" smtClean="0"/>
              <a:t>r 6.3 </a:t>
            </a:r>
            <a:r>
              <a:rPr lang="sr-Latn-R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Measuring Performance with Events</a:t>
            </a:r>
            <a:r>
              <a:rPr lang="en-GB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mtClean="0"/>
              <a:t>Jason Sanders, Edward Kandrot: </a:t>
            </a:r>
            <a:r>
              <a:rPr lang="en-US" i="1" smtClean="0"/>
              <a:t>CUDA by example: an introduction to general-purpose GPU programming</a:t>
            </a:r>
            <a:r>
              <a:rPr lang="en-US" smtClean="0"/>
              <a:t>, </a:t>
            </a:r>
            <a:r>
              <a:rPr lang="sr-Latn-RS" smtClean="0"/>
              <a:t> Addison-Wesley Professional.</a:t>
            </a:r>
            <a:endParaRPr lang="en-GB" smtClean="0"/>
          </a:p>
          <a:p>
            <a:endParaRPr lang="en-GB" smtClean="0"/>
          </a:p>
          <a:p>
            <a:r>
              <a:rPr lang="en-GB" smtClean="0"/>
              <a:t>To</a:t>
            </a:r>
            <a:r>
              <a:rPr lang="en-GB" baseline="0" smtClean="0"/>
              <a:t> m</a:t>
            </a:r>
            <a:r>
              <a:rPr lang="en-GB" smtClean="0"/>
              <a:t>easure </a:t>
            </a:r>
            <a:r>
              <a:rPr lang="en-GB" smtClean="0"/>
              <a:t>the time a GPU spends on a task, we will use the </a:t>
            </a:r>
            <a:r>
              <a:rPr lang="en-GB" b="1" smtClean="0"/>
              <a:t>CUDA event API. </a:t>
            </a:r>
            <a:r>
              <a:rPr lang="en-GB" b="0" smtClean="0"/>
              <a:t>At the beginning of some sequence of code, we instruct the CUDA runtime to make a record of the current time. We do so by creating and then recording the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C887-6775-47AA-8A4F-C833A0029179}" type="slidenum">
              <a:rPr lang="sr-Latn-RS" smtClean="0"/>
              <a:pPr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5056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You should imagine calls to cudaEventRecord() as an instruction to record the current time being placed into the GPU’s pending queue of </a:t>
            </a:r>
            <a:r>
              <a:rPr lang="en-GB" smtClean="0"/>
              <a:t>work. But </a:t>
            </a:r>
            <a:r>
              <a:rPr lang="en-GB" smtClean="0"/>
              <a:t>we cannot safely read the value of the stop event until the GPU has completed its prior work and recorded the stop event. Fortunately, we have a way to instruct the CPU to synchronize on an event, the event API function </a:t>
            </a:r>
            <a:r>
              <a:rPr lang="en-GB" b="1" smtClean="0"/>
              <a:t>cudaEventSynchronize(): Now, we have instructed the runtime to block further instruction until the GPU has reached the stop event.</a:t>
            </a:r>
            <a:r>
              <a:rPr lang="en-GB" smtClean="0"/>
              <a:t> When the call to cudaEventSynchronize() returns, we know that all GPU work before the stop event has completed, so it is safe to read the time stamp recorded in stop.</a:t>
            </a:r>
          </a:p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C887-6775-47AA-8A4F-C833A0029179}" type="slidenum">
              <a:rPr lang="sr-Latn-RS" smtClean="0"/>
              <a:pPr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3110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mtClean="0"/>
              <a:t>threadDim</a:t>
            </a:r>
            <a:r>
              <a:rPr lang="en-GB" baseline="0" smtClean="0"/>
              <a:t> = 2  -&gt; block = 2 x 2 =&gt; 4 niti</a:t>
            </a:r>
          </a:p>
          <a:p>
            <a:endParaRPr lang="en-GB" baseline="0" smtClean="0"/>
          </a:p>
          <a:p>
            <a:r>
              <a:rPr lang="en-GB" baseline="0" smtClean="0"/>
              <a:t>Nit (0,0) -&gt; 2 * 0 + 0 = </a:t>
            </a:r>
            <a:r>
              <a:rPr lang="en-GB" baseline="0" smtClean="0"/>
              <a:t>0 tindex</a:t>
            </a:r>
            <a:endParaRPr lang="en-GB" baseline="0" smtClean="0"/>
          </a:p>
          <a:p>
            <a:r>
              <a:rPr lang="en-GB" baseline="0" smtClean="0"/>
              <a:t>Nit (0,1) -&gt; 2 * 0 + 1 = </a:t>
            </a:r>
            <a:r>
              <a:rPr lang="en-GB" baseline="0" smtClean="0"/>
              <a:t>1 tindex</a:t>
            </a:r>
            <a:endParaRPr lang="en-GB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Nit (1,0) -&gt; 2 * 1 + 0 = </a:t>
            </a:r>
            <a:r>
              <a:rPr lang="en-GB" baseline="0" smtClean="0"/>
              <a:t>2 tindex</a:t>
            </a:r>
            <a:endParaRPr lang="en-GB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Nit (1,1) -&gt; 2 * 1 + 1 = </a:t>
            </a:r>
            <a:r>
              <a:rPr lang="en-GB" baseline="0" smtClean="0"/>
              <a:t>3 tindex</a:t>
            </a:r>
            <a:endParaRPr lang="en-GB" baseline="0" smtClean="0"/>
          </a:p>
          <a:p>
            <a:endParaRPr lang="en-GB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C887-6775-47AA-8A4F-C833A0029179}" type="slidenum">
              <a:rPr lang="sr-Latn-RS" smtClean="0"/>
              <a:pPr/>
              <a:t>19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809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C887-6775-47AA-8A4F-C833A0029179}" type="slidenum">
              <a:rPr lang="sr-Latn-RS" smtClean="0"/>
              <a:pPr/>
              <a:t>23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361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0C887-6775-47AA-8A4F-C833A0029179}" type="slidenum">
              <a:rPr lang="sr-Latn-RS" smtClean="0"/>
              <a:pPr/>
              <a:t>44</a:t>
            </a:fld>
            <a:endParaRPr 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BC4E-F8EF-459E-9D75-C5CCCCD53DBE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55C9-91BE-4FEA-943B-5057A51B32B0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609-EFA7-430E-98B9-CA616F73A67C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AE88-99FC-48D1-8EC6-A4FB12500774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4443-1DC1-4503-8ADB-40D64A1A29CF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313D-C951-4CD7-AFAE-7EE1B10AFC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B65F-F745-40CF-958F-6608EB3FA3AB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4E46-AA5A-402E-BBA8-2B39E36E0DA5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3C03-6A69-4545-B291-560712255CF4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6337-1266-4AA3-B9F5-C1ED53B4BE4C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83B4-1987-4542-B658-A18435049D7F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944E3D-1269-4BD9-8F07-29C83E869D8A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6081D1-8380-407A-ABF3-D12854566F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/>
          <a:stretch/>
        </p:blipFill>
        <p:spPr bwMode="auto">
          <a:xfrm>
            <a:off x="1" y="1371600"/>
            <a:ext cx="6236053" cy="548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924800" cy="1219200"/>
          </a:xfrm>
        </p:spPr>
        <p:txBody>
          <a:bodyPr/>
          <a:lstStyle/>
          <a:p>
            <a:pPr algn="r"/>
            <a:r>
              <a:rPr lang="sr-Latn-RS" sz="4000" b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Paralelni sistemi</a:t>
            </a:r>
            <a:r>
              <a:rPr lang="sr-Latn-RS" sz="4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sr-Latn-RS" sz="4000" b="1" dirty="0" smtClean="0"/>
              <a:t> </a:t>
            </a:r>
            <a:r>
              <a:rPr lang="sr-Latn-RS" sz="4400" b="1" dirty="0" smtClean="0">
                <a:solidFill>
                  <a:srgbClr val="00B050"/>
                </a:solidFill>
              </a:rPr>
              <a:t>CUDA</a:t>
            </a:r>
            <a:endParaRPr lang="sr-Latn-RS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181600"/>
            <a:ext cx="5867400" cy="1295400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MSc </a:t>
            </a:r>
            <a:r>
              <a:rPr lang="en-US" dirty="0" smtClean="0"/>
              <a:t>Aleksandra Stojnev</a:t>
            </a:r>
          </a:p>
          <a:p>
            <a:pPr algn="r"/>
            <a:r>
              <a:rPr lang="en-US" dirty="0" smtClean="0"/>
              <a:t>Prof. Dr. </a:t>
            </a:r>
            <a:r>
              <a:rPr lang="en-US" dirty="0" err="1" smtClean="0"/>
              <a:t>Natalija</a:t>
            </a:r>
            <a:r>
              <a:rPr lang="en-US" dirty="0" smtClean="0"/>
              <a:t> </a:t>
            </a:r>
            <a:r>
              <a:rPr lang="en-US" dirty="0" err="1" smtClean="0"/>
              <a:t>Stojanovi</a:t>
            </a:r>
            <a:r>
              <a:rPr lang="sr-Latn-RS" dirty="0"/>
              <a:t>ć</a:t>
            </a:r>
            <a:r>
              <a:rPr lang="en-US" dirty="0" smtClean="0"/>
              <a:t> </a:t>
            </a:r>
            <a:endParaRPr lang="sr-Latn-R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355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sr-Latn-R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sr-Latn-R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Резултат слика за elfa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81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</a:rPr>
              <a:t>Host </a:t>
            </a:r>
            <a:r>
              <a:rPr lang="sr-Latn-RS" dirty="0" smtClean="0">
                <a:ea typeface="ＭＳ Ｐゴシック" charset="-128"/>
              </a:rPr>
              <a:t>funkcija: Podešavanja i poziv globalne funkcije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1189782"/>
            <a:ext cx="4876800" cy="56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__host__ void 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h_in_array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h_out_array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	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((void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**)&amp;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	SIZE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03200" indent="-203200">
              <a:lnSpc>
                <a:spcPct val="75000"/>
              </a:lnSpc>
              <a:spcBef>
                <a:spcPts val="1500"/>
              </a:spcBef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((void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**)&amp;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	BLOCKSIZE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mic Sans MS" charset="0"/>
              </a:rPr>
              <a:t> 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mic Sans MS" charset="0"/>
              </a:rPr>
              <a:t>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h_in_array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  	SIZE*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), 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cudaMemcpyHostToDevice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compute&lt;&lt;&lt;(1,BLOCKSIZE)&gt;&gt;&gt;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cudaThreadSynchronize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h_out_array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 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	       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BLOCKSIZE*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 	       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cudaMemcpyDeviceToHost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mic Sans M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676400"/>
            <a:ext cx="3886200" cy="44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HOST </a:t>
            </a:r>
            <a:r>
              <a:rPr lang="en-US" sz="2400" b="1" dirty="0" smtClean="0">
                <a:solidFill>
                  <a:srgbClr val="005400"/>
                </a:solidFill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</a:rPr>
              <a:t>:</a:t>
            </a:r>
            <a:endParaRPr lang="en-US" sz="2400" b="1" dirty="0">
              <a:solidFill>
                <a:srgbClr val="005400"/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ts val="15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Alociranje memorije na uređaju za kopiranje ulaza i izlaza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Kopiranje ulaza na uređaj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Postavlj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nje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grida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bloka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Poziv </a:t>
            </a:r>
            <a:r>
              <a:rPr lang="en-US" sz="2400" i="1" dirty="0" smtClean="0">
                <a:solidFill>
                  <a:srgbClr val="002060"/>
                </a:solidFill>
              </a:rPr>
              <a:t>global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fun</a:t>
            </a: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kcije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Sinhronizacija posle kompletiranja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Kopiranje izlaza uređaja na host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ea typeface="ＭＳ Ｐゴシック" charset="-128"/>
              </a:rPr>
              <a:t>Globalna funkcija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05200" y="1878413"/>
            <a:ext cx="5562600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__global__ 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compute(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</a:t>
            </a:r>
            <a:endParaRPr lang="sr-Latn-RS" sz="1600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threadIdx.x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= 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sr-Latn-RS" sz="1600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&lt;SIZE/BLOCKSIZE;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++) 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*BLOCKSIZE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threadIdx.x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];  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threadIdx.x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compare(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6);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905000"/>
            <a:ext cx="37338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GLOBAL </a:t>
            </a:r>
            <a:r>
              <a:rPr lang="en-US" sz="2400" b="1" dirty="0" smtClean="0">
                <a:solidFill>
                  <a:srgbClr val="005400"/>
                </a:solidFill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</a:rPr>
              <a:t>:</a:t>
            </a:r>
            <a:endParaRPr lang="en-US" sz="2400" b="1" dirty="0">
              <a:solidFill>
                <a:srgbClr val="005400"/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Nit vrši obilazak svog podskupa niza elemenata</a:t>
            </a: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Poziv </a:t>
            </a:r>
            <a:r>
              <a:rPr lang="en-US" sz="2000" dirty="0" smtClean="0"/>
              <a:t>device fun</a:t>
            </a:r>
            <a:r>
              <a:rPr lang="sr-Latn-RS" sz="2000" dirty="0" smtClean="0"/>
              <a:t>kcije</a:t>
            </a:r>
            <a:r>
              <a:rPr lang="en-US" sz="2000" dirty="0" smtClean="0"/>
              <a:t> </a:t>
            </a:r>
            <a:r>
              <a:rPr lang="sr-Latn-RS" sz="2000" dirty="0" smtClean="0"/>
              <a:t>za poređenje sa </a:t>
            </a:r>
            <a:r>
              <a:rPr lang="en-US" sz="2000" dirty="0" smtClean="0"/>
              <a:t>“</a:t>
            </a:r>
            <a:r>
              <a:rPr lang="en-US" sz="2000" dirty="0"/>
              <a:t>6”</a:t>
            </a: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Izračunavanje lokalnih rezultata </a:t>
            </a:r>
            <a:endParaRPr lang="en-US" sz="2000" dirty="0"/>
          </a:p>
          <a:p>
            <a:pPr marL="203200" indent="-2032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Device </a:t>
            </a:r>
            <a:r>
              <a:rPr lang="sr-Latn-RS" dirty="0" smtClean="0">
                <a:ea typeface="ＭＳ Ｐゴシック" charset="-128"/>
              </a:rPr>
              <a:t>funkcija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81400" y="1842564"/>
            <a:ext cx="5181600" cy="204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__device__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compare(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b) </a:t>
            </a:r>
            <a:endParaRPr lang="sr-Latn-RS" sz="1600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if (a == b) </a:t>
            </a:r>
            <a:endParaRPr lang="sr-Latn-RS" sz="1600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1;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916430"/>
            <a:ext cx="3406775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  <a:latin typeface="+mj-lt"/>
              </a:rPr>
              <a:t>DEVICE </a:t>
            </a:r>
            <a:r>
              <a:rPr lang="en-US" sz="2400" b="1" dirty="0" smtClean="0">
                <a:solidFill>
                  <a:srgbClr val="005400"/>
                </a:solidFill>
                <a:latin typeface="+mj-lt"/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  <a:latin typeface="+mj-lt"/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  <a:latin typeface="+mj-lt"/>
              </a:rPr>
              <a:t>:</a:t>
            </a:r>
            <a:endParaRPr lang="en-US" sz="2400" b="1" dirty="0">
              <a:solidFill>
                <a:srgbClr val="005400"/>
              </a:solidFill>
              <a:latin typeface="+mj-lt"/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Upoređivanje </a:t>
            </a:r>
            <a:r>
              <a:rPr lang="sr-Latn-RS" sz="2000" smtClean="0"/>
              <a:t>tekućeg elementa </a:t>
            </a:r>
            <a:r>
              <a:rPr lang="sr-Latn-RS" sz="2000" dirty="0" smtClean="0"/>
              <a:t>sa</a:t>
            </a:r>
            <a:r>
              <a:rPr lang="en-US" sz="2000" dirty="0" smtClean="0"/>
              <a:t> </a:t>
            </a:r>
            <a:r>
              <a:rPr lang="en-US" sz="2000" dirty="0"/>
              <a:t>“6”</a:t>
            </a: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Vrati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sr-Latn-RS" sz="2000" dirty="0" smtClean="0"/>
              <a:t>ako su isti,</a:t>
            </a:r>
            <a:r>
              <a:rPr lang="en-US" sz="2000" dirty="0" smtClean="0"/>
              <a:t> </a:t>
            </a:r>
            <a:r>
              <a:rPr lang="sr-Latn-RS" sz="2000" smtClean="0"/>
              <a:t>u suprotnom</a:t>
            </a:r>
            <a:r>
              <a:rPr lang="en-US" sz="2000" smtClean="0"/>
              <a:t> </a:t>
            </a:r>
            <a:r>
              <a:rPr lang="en-US" sz="2000" dirty="0"/>
              <a:t>0</a:t>
            </a:r>
          </a:p>
          <a:p>
            <a:pPr marL="203200" indent="-203200"/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Main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double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*host_InMat,*host_OutMat;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double *device_InMat,*device_OutMat;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int device_Count=get_DeviceCount();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("\n\nNUmber of Devices : %d\n\n", device_Count);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/*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Device Selection, Device 1 */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cudaSetDevice(0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int device;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/*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Current Device Detection */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cudaGetDevice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(&amp;device);         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cudaGetDeviceProperties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(&amp;deviceProp,device);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printf("Using device %d: %s \n", device, deviceProp.name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*******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9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Main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********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event creation */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CUDA_SAFE_CALL(</a:t>
            </a:r>
            <a:r>
              <a:rPr lang="sr-Latn-RS" sz="1300" b="1" dirty="0" smtClean="0">
                <a:latin typeface="Consolas" pitchFamily="49" charset="0"/>
                <a:cs typeface="Consolas" pitchFamily="49" charset="0"/>
              </a:rPr>
              <a:t>cudaEventCreate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(&amp;start));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CUDA_SAFE_CALL(</a:t>
            </a:r>
            <a:r>
              <a:rPr lang="sr-Latn-RS" sz="1300" b="1" dirty="0" smtClean="0">
                <a:latin typeface="Consolas" pitchFamily="49" charset="0"/>
                <a:cs typeface="Consolas" pitchFamily="49" charset="0"/>
              </a:rPr>
              <a:t>cudaEventCreate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(&amp;stop));</a:t>
            </a:r>
          </a:p>
          <a:p>
            <a:pPr marL="0" indent="0">
              <a:buNone/>
            </a:pPr>
            <a:r>
              <a:rPr lang="sr-Latn-RS" sz="13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         /* </a:t>
            </a: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allocating the memory for each matrix */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host_InMat = new double[size*size];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host_OutMat = new double[size*size];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 </a:t>
            </a:r>
            <a:endParaRPr lang="sr-Latn-R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if(host_InMat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==NULL)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      mem_error("host_InMat","mattranspose",size,"double");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if(host_OutMat==NULL)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      mem_error("host_OutMat","mattranspose",size,"double");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/* filling the matrix with double precision */</a:t>
            </a:r>
          </a:p>
          <a:p>
            <a:pPr marL="0" indent="0">
              <a:buNone/>
            </a:pPr>
            <a:r>
              <a:rPr lang="sr-Latn-RS" sz="13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sr-Latn-RS" sz="130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smtClean="0">
                <a:latin typeface="Consolas" pitchFamily="49" charset="0"/>
                <a:cs typeface="Consolas" pitchFamily="49" charset="0"/>
              </a:rPr>
              <a:t>fill_dp_matrix(host_InMat,size*size);</a:t>
            </a:r>
          </a:p>
          <a:p>
            <a:pPr marL="0" indent="0">
              <a:buNone/>
            </a:pPr>
            <a:endParaRPr lang="sr-Latn-RS" sz="130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/* filling host_MatC with 0.0 value */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for(int i =0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; i&lt;size*size; i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host_OutMat[i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]=0.0;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*******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Main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********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/* allocating memory on GPU */</a:t>
            </a:r>
          </a:p>
          <a:p>
            <a:pPr marL="0" indent="0">
              <a:buNone/>
            </a:pP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HANDLE_ERROR(cudaMalloc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 (void**)&amp;device_InMat,size*size*sizeof(double)));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HANDLE_ERROR(cudaMalloc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 (void**)&amp;device_OutMat, size*size*sizeof(double)));</a:t>
            </a:r>
          </a:p>
          <a:p>
            <a:pPr marL="0" indent="0">
              <a:buNone/>
            </a:pP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	</a:t>
            </a:r>
          </a:p>
          <a:p>
            <a:pPr marL="0" indent="0">
              <a:buNone/>
            </a:pP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/* copying host matrix to device matrix */</a:t>
            </a:r>
          </a:p>
          <a:p>
            <a:pPr marL="0" indent="0">
              <a:buNone/>
            </a:pP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   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HANDLE_ERROR(cudaMemcpy((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void*)device_InMat, </a:t>
            </a:r>
            <a:endParaRPr lang="sr-Latn-R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  (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void*)host_InMat, </a:t>
            </a:r>
            <a:endParaRPr lang="sr-Latn-R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  size*size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* sizeof(double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cudaMemcpyHostToDevice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HANDLE_ERROR(cudaMemcpy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((void*)device_OutMat, </a:t>
            </a:r>
            <a:endParaRPr lang="sr-Latn-R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  (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void*)host_OutMat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          size*size*sizeof(double),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	   cudaMemcpyHostToDevice));</a:t>
            </a:r>
            <a:endParaRPr lang="sr-Latn-RS" sz="130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sr-Latn-RS" sz="130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HANDLE_ERROR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cudaEventRecord (start, 0));</a:t>
            </a:r>
          </a:p>
          <a:p>
            <a:pPr marL="0" indent="0">
              <a:buNone/>
            </a:pP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launch_kernel_MatTranspose(device_InMat,device_OutMat,size);     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sr-Latn-RS" sz="13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sr-Latn-RS" sz="13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launching the kernel</a:t>
            </a:r>
          </a:p>
          <a:p>
            <a:pPr marL="0" indent="0">
              <a:buNone/>
            </a:pP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HANDLE_ERROR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cudaEventRecord (stop, 0));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HANDLE_ERROR(cudaEventSynchronize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(stop));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*******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6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Main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********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/* computing elapsed time */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float elapsedTime;	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HANDLE_ERROR 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cudaEventElapsedTime ( &amp;elapsedTime, start, stop));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double Tsec = elapsedTime *1.0e-3;</a:t>
            </a:r>
          </a:p>
          <a:p>
            <a:pPr marL="0" indent="0">
              <a:buNone/>
            </a:pPr>
            <a:endParaRPr lang="sr-Latn-RS" sz="160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/* calling funtion for measuring Gflops */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calculate_gflops(Tsec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       /* printing the result on screen */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print_on_screen("MAT TRANSPOSE",Tsec,size);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  	/* retriving result from device */</a:t>
            </a:r>
          </a:p>
          <a:p>
            <a:pPr marL="0" indent="0">
              <a:buNone/>
            </a:pPr>
            <a:r>
              <a:rPr lang="sr-Latn-RS" sz="16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HANDLE_ERROR 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cudaMemcpy((void*)host_OutMat, (void*)device_OutMat, 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	size*size*sizeof(double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) , cudaMemcpyDeviceToHost ));</a:t>
            </a:r>
          </a:p>
          <a:p>
            <a:pPr marL="0" indent="0">
              <a:buNone/>
            </a:pPr>
            <a:endParaRPr lang="sr-Latn-RS" sz="130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*******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Main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********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("\n 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------------");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for(int i =0;i&lt;size*size;i++)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   printf("%lf", host_OutMat[i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endParaRPr lang="sr-Latn-R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	matTransposeCheckResult(host_InMat,host_OutMat,size,size);</a:t>
            </a:r>
            <a:endParaRPr lang="sr-Latn-R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free the device memory */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double *array[2];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array[0]=device_InMat;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array[1]=device_OutMat;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dfree(array,2);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free(host_InMat</a:t>
            </a:r>
            <a:r>
              <a:rPr lang="sr-Latn-R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free(host_OutMat);</a:t>
            </a:r>
            <a:endParaRPr lang="sr-Latn-R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600" smtClean="0">
                <a:latin typeface="Consolas" pitchFamily="49" charset="0"/>
                <a:cs typeface="Consolas" pitchFamily="49" charset="0"/>
              </a:rPr>
              <a:t>        cudaDeviceReset</a:t>
            </a:r>
            <a:r>
              <a:rPr lang="sr-Latn-R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sr-Latn-R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nsolas" pitchFamily="49" charset="0"/>
                <a:cs typeface="Consolas" pitchFamily="49" charset="0"/>
              </a:rPr>
              <a:t> }</a:t>
            </a:r>
            <a:r>
              <a:rPr lang="sr-Latn-R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end of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5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Pomo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ćne funkcije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sr-Latn-RS" sz="1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launch kernel function is called in main()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void launch_kernel_MatTranspose(double *device_InMat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, double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*device_OutMat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, int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size)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	dim3 dimBlock(BLOCKSIZE,BLOCKSIZE);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	dim3 dimGrid(size/dimBlock.x,size/dimBlock.y);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 /* checking the maximum limit of blocksize and gridsize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	check_block_grid_dim(deviceProp,dimBlock,dimGrid);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	matTranspose&lt;&lt;&lt;dimGrid,dimBlock&gt;&gt;&gt;(device_InMat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			device_OutMat,size,BLOCKSIZE);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1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kerne</a:t>
            </a:r>
            <a:r>
              <a:rPr lang="en-US" dirty="0"/>
              <a:t>l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__global__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void matTranspose(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*device_InMat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double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*device_OutMat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   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int matRowColSize,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threadDim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tindex = (threadDim * threadIdx.x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+  threadIdx.y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maxNumThread = threadDim * threadDim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pass = 0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int rowCount;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curColInd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while((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curColInd = (tindex + maxNumThread * pass)) &lt; 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matRowColSize)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{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( rowCount = 0; rowCount &lt; matRowColSize; rowCount++)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device_OutMat[curColInd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* 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matRowColSize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+ rowCount]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device_InMat[rowCount* matRowColSize + curColInd];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27432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pass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++;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}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syncthreads();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sr-Latn-R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990600"/>
          </a:xfrm>
        </p:spPr>
        <p:txBody>
          <a:bodyPr>
            <a:normAutofit/>
          </a:bodyPr>
          <a:lstStyle/>
          <a:p>
            <a:r>
              <a:rPr lang="sr-Latn-RS" dirty="0" smtClean="0">
                <a:ea typeface="ＭＳ Ｐゴシック" charset="-128"/>
              </a:rPr>
              <a:t>Primer: Pretraživanje niza cifara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819400"/>
          </a:xfrm>
        </p:spPr>
        <p:txBody>
          <a:bodyPr>
            <a:noAutofit/>
          </a:bodyPr>
          <a:lstStyle/>
          <a:p>
            <a:r>
              <a:rPr lang="sr-Latn-RS" dirty="0" smtClean="0">
                <a:ea typeface="ＭＳ Ｐゴシック" charset="-128"/>
              </a:rPr>
              <a:t>Koliko puta se javlja </a:t>
            </a:r>
            <a:r>
              <a:rPr lang="en-US" b="1" dirty="0" smtClean="0">
                <a:ea typeface="ＭＳ Ｐゴシック" charset="-128"/>
              </a:rPr>
              <a:t>“</a:t>
            </a:r>
            <a:r>
              <a:rPr lang="sr-Latn-RS" b="1" dirty="0" smtClean="0">
                <a:ea typeface="ＭＳ Ｐゴシック" charset="-128"/>
              </a:rPr>
              <a:t>6</a:t>
            </a:r>
            <a:r>
              <a:rPr lang="en-US" b="1" dirty="0" smtClean="0">
                <a:ea typeface="ＭＳ Ｐゴシック" charset="-128"/>
              </a:rPr>
              <a:t>”</a:t>
            </a:r>
            <a:r>
              <a:rPr lang="en-US" dirty="0" smtClean="0">
                <a:ea typeface="ＭＳ Ｐゴシック" charset="-128"/>
              </a:rPr>
              <a:t>?</a:t>
            </a:r>
          </a:p>
          <a:p>
            <a:r>
              <a:rPr lang="sr-Latn-RS" dirty="0" smtClean="0">
                <a:ea typeface="ＭＳ Ｐゴシック" charset="-128"/>
              </a:rPr>
              <a:t>Niz od 16 elemenata, svaka nit ispituje 4 elementa, jedan blok u gridu</a:t>
            </a:r>
          </a:p>
          <a:p>
            <a:r>
              <a:rPr lang="sr-Latn-RS" dirty="0" smtClean="0">
                <a:ea typeface="ＭＳ Ｐゴシック" charset="-128"/>
              </a:rPr>
              <a:t>Ključno: </a:t>
            </a:r>
          </a:p>
          <a:p>
            <a:pPr lvl="1"/>
            <a:r>
              <a:rPr lang="sr-Latn-RS" dirty="0" smtClean="0">
                <a:ea typeface="ＭＳ Ｐゴシック" charset="-128"/>
              </a:rPr>
              <a:t>organizacija koda</a:t>
            </a:r>
          </a:p>
          <a:p>
            <a:pPr lvl="1"/>
            <a:r>
              <a:rPr lang="sr-Latn-RS" i="1" dirty="0" smtClean="0">
                <a:ea typeface="ＭＳ Ｐゴシック" charset="-128"/>
              </a:rPr>
              <a:t>global</a:t>
            </a:r>
            <a:r>
              <a:rPr lang="sr-Latn-RS" dirty="0" smtClean="0">
                <a:ea typeface="ＭＳ Ｐゴシック" charset="-128"/>
              </a:rPr>
              <a:t>, </a:t>
            </a:r>
            <a:r>
              <a:rPr lang="sr-Latn-RS" i="1" dirty="0" smtClean="0">
                <a:ea typeface="ＭＳ Ｐゴシック" charset="-128"/>
              </a:rPr>
              <a:t>host</a:t>
            </a:r>
            <a:r>
              <a:rPr lang="sr-Latn-RS" dirty="0" smtClean="0">
                <a:ea typeface="ＭＳ Ｐゴシック" charset="-128"/>
              </a:rPr>
              <a:t> i </a:t>
            </a:r>
            <a:r>
              <a:rPr lang="sr-Latn-RS" i="1" dirty="0" smtClean="0">
                <a:ea typeface="ＭＳ Ｐゴシック" charset="-128"/>
              </a:rPr>
              <a:t>device</a:t>
            </a:r>
            <a:r>
              <a:rPr lang="sr-Latn-RS" dirty="0" smtClean="0">
                <a:ea typeface="ＭＳ Ｐゴシック" charset="-128"/>
              </a:rPr>
              <a:t> funkcije</a:t>
            </a:r>
            <a:endParaRPr lang="en-US" dirty="0" smtClean="0">
              <a:ea typeface="ＭＳ Ｐゴシック" charset="-128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28600" y="4648200"/>
            <a:ext cx="8610600" cy="457200"/>
            <a:chOff x="228600" y="4343400"/>
            <a:chExt cx="8610600" cy="457200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28600" y="4343400"/>
              <a:ext cx="2057400" cy="457200"/>
              <a:chOff x="609600" y="4724400"/>
              <a:chExt cx="2286000" cy="457200"/>
            </a:xfrm>
          </p:grpSpPr>
          <p:sp>
            <p:nvSpPr>
              <p:cNvPr id="29720" name="Cube 15"/>
              <p:cNvSpPr>
                <a:spLocks noChangeArrowheads="1"/>
              </p:cNvSpPr>
              <p:nvPr/>
            </p:nvSpPr>
            <p:spPr bwMode="auto">
              <a:xfrm>
                <a:off x="6096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9721" name="Cube 16"/>
              <p:cNvSpPr>
                <a:spLocks noChangeArrowheads="1"/>
              </p:cNvSpPr>
              <p:nvPr/>
            </p:nvSpPr>
            <p:spPr bwMode="auto">
              <a:xfrm>
                <a:off x="12192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3333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6</a:t>
                </a:r>
              </a:p>
            </p:txBody>
          </p:sp>
          <p:sp>
            <p:nvSpPr>
              <p:cNvPr id="29722" name="Cube 17"/>
              <p:cNvSpPr>
                <a:spLocks noChangeArrowheads="1"/>
              </p:cNvSpPr>
              <p:nvPr/>
            </p:nvSpPr>
            <p:spPr bwMode="auto">
              <a:xfrm>
                <a:off x="24384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5</a:t>
                </a:r>
              </a:p>
            </p:txBody>
          </p:sp>
          <p:sp>
            <p:nvSpPr>
              <p:cNvPr id="29723" name="Cube 18"/>
              <p:cNvSpPr>
                <a:spLocks noChangeArrowheads="1"/>
              </p:cNvSpPr>
              <p:nvPr/>
            </p:nvSpPr>
            <p:spPr bwMode="auto">
              <a:xfrm>
                <a:off x="18288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7</a:t>
                </a:r>
              </a:p>
            </p:txBody>
          </p:sp>
        </p:grp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2438400" y="4343400"/>
              <a:ext cx="2057400" cy="457200"/>
              <a:chOff x="609600" y="4724400"/>
              <a:chExt cx="2286000" cy="457200"/>
            </a:xfrm>
          </p:grpSpPr>
          <p:sp>
            <p:nvSpPr>
              <p:cNvPr id="29716" name="Cube 30"/>
              <p:cNvSpPr>
                <a:spLocks noChangeArrowheads="1"/>
              </p:cNvSpPr>
              <p:nvPr/>
            </p:nvSpPr>
            <p:spPr bwMode="auto">
              <a:xfrm>
                <a:off x="6096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29717" name="Cube 31"/>
              <p:cNvSpPr>
                <a:spLocks noChangeArrowheads="1"/>
              </p:cNvSpPr>
              <p:nvPr/>
            </p:nvSpPr>
            <p:spPr bwMode="auto">
              <a:xfrm>
                <a:off x="12192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3333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5</a:t>
                </a:r>
              </a:p>
            </p:txBody>
          </p:sp>
          <p:sp>
            <p:nvSpPr>
              <p:cNvPr id="29718" name="Cube 32"/>
              <p:cNvSpPr>
                <a:spLocks noChangeArrowheads="1"/>
              </p:cNvSpPr>
              <p:nvPr/>
            </p:nvSpPr>
            <p:spPr bwMode="auto">
              <a:xfrm>
                <a:off x="24384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2</a:t>
                </a:r>
              </a:p>
            </p:txBody>
          </p:sp>
          <p:sp>
            <p:nvSpPr>
              <p:cNvPr id="29719" name="Cube 33"/>
              <p:cNvSpPr>
                <a:spLocks noChangeArrowheads="1"/>
              </p:cNvSpPr>
              <p:nvPr/>
            </p:nvSpPr>
            <p:spPr bwMode="auto">
              <a:xfrm>
                <a:off x="18288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6</a:t>
                </a:r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6781800" y="4343400"/>
              <a:ext cx="2057400" cy="457200"/>
              <a:chOff x="609600" y="4724400"/>
              <a:chExt cx="2286000" cy="457200"/>
            </a:xfrm>
          </p:grpSpPr>
          <p:sp>
            <p:nvSpPr>
              <p:cNvPr id="29712" name="Cube 35"/>
              <p:cNvSpPr>
                <a:spLocks noChangeArrowheads="1"/>
              </p:cNvSpPr>
              <p:nvPr/>
            </p:nvSpPr>
            <p:spPr bwMode="auto">
              <a:xfrm>
                <a:off x="6096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0</a:t>
                </a:r>
              </a:p>
            </p:txBody>
          </p:sp>
          <p:sp>
            <p:nvSpPr>
              <p:cNvPr id="29713" name="Cube 36"/>
              <p:cNvSpPr>
                <a:spLocks noChangeArrowheads="1"/>
              </p:cNvSpPr>
              <p:nvPr/>
            </p:nvSpPr>
            <p:spPr bwMode="auto">
              <a:xfrm>
                <a:off x="12192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3333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9</a:t>
                </a:r>
              </a:p>
            </p:txBody>
          </p:sp>
          <p:sp>
            <p:nvSpPr>
              <p:cNvPr id="29714" name="Cube 37"/>
              <p:cNvSpPr>
                <a:spLocks noChangeArrowheads="1"/>
              </p:cNvSpPr>
              <p:nvPr/>
            </p:nvSpPr>
            <p:spPr bwMode="auto">
              <a:xfrm>
                <a:off x="24384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6</a:t>
                </a:r>
              </a:p>
            </p:txBody>
          </p:sp>
          <p:sp>
            <p:nvSpPr>
              <p:cNvPr id="29715" name="Cube 38"/>
              <p:cNvSpPr>
                <a:spLocks noChangeArrowheads="1"/>
              </p:cNvSpPr>
              <p:nvPr/>
            </p:nvSpPr>
            <p:spPr bwMode="auto">
              <a:xfrm>
                <a:off x="18288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4572000" y="4343400"/>
              <a:ext cx="2057400" cy="457200"/>
              <a:chOff x="609600" y="4724400"/>
              <a:chExt cx="2286000" cy="457200"/>
            </a:xfrm>
          </p:grpSpPr>
          <p:sp>
            <p:nvSpPr>
              <p:cNvPr id="29708" name="Cube 40"/>
              <p:cNvSpPr>
                <a:spLocks noChangeArrowheads="1"/>
              </p:cNvSpPr>
              <p:nvPr/>
            </p:nvSpPr>
            <p:spPr bwMode="auto">
              <a:xfrm>
                <a:off x="6096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9</a:t>
                </a:r>
              </a:p>
            </p:txBody>
          </p:sp>
          <p:sp>
            <p:nvSpPr>
              <p:cNvPr id="29709" name="Cube 41"/>
              <p:cNvSpPr>
                <a:spLocks noChangeArrowheads="1"/>
              </p:cNvSpPr>
              <p:nvPr/>
            </p:nvSpPr>
            <p:spPr bwMode="auto">
              <a:xfrm>
                <a:off x="12192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3333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1</a:t>
                </a:r>
              </a:p>
            </p:txBody>
          </p:sp>
          <p:sp>
            <p:nvSpPr>
              <p:cNvPr id="29710" name="Cube 42"/>
              <p:cNvSpPr>
                <a:spLocks noChangeArrowheads="1"/>
              </p:cNvSpPr>
              <p:nvPr/>
            </p:nvSpPr>
            <p:spPr bwMode="auto">
              <a:xfrm>
                <a:off x="24384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7</a:t>
                </a:r>
              </a:p>
            </p:txBody>
          </p:sp>
          <p:sp>
            <p:nvSpPr>
              <p:cNvPr id="29711" name="Cube 43"/>
              <p:cNvSpPr>
                <a:spLocks noChangeArrowheads="1"/>
              </p:cNvSpPr>
              <p:nvPr/>
            </p:nvSpPr>
            <p:spPr bwMode="auto">
              <a:xfrm>
                <a:off x="1828800" y="47244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2077" y="5231248"/>
            <a:ext cx="622016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threadIdx.x</a:t>
            </a:r>
            <a:r>
              <a:rPr lang="en-US" sz="2000" dirty="0">
                <a:solidFill>
                  <a:srgbClr val="008000"/>
                </a:solidFill>
              </a:rPr>
              <a:t> = 0 </a:t>
            </a:r>
            <a:r>
              <a:rPr lang="sr-Latn-RS" sz="2000" dirty="0" smtClean="0">
                <a:solidFill>
                  <a:srgbClr val="008000"/>
                </a:solidFill>
              </a:rPr>
              <a:t>ispituje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in_array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element</a:t>
            </a:r>
            <a:r>
              <a:rPr lang="sr-Latn-RS" sz="2000" dirty="0" smtClean="0">
                <a:solidFill>
                  <a:srgbClr val="008000"/>
                </a:solidFill>
              </a:rPr>
              <a:t>e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0, 4, 8, 12</a:t>
            </a:r>
          </a:p>
          <a:p>
            <a:r>
              <a:rPr lang="en-US" sz="2000" dirty="0" err="1">
                <a:solidFill>
                  <a:srgbClr val="333399"/>
                </a:solidFill>
              </a:rPr>
              <a:t>threadIdx.x</a:t>
            </a:r>
            <a:r>
              <a:rPr lang="en-US" sz="2000" dirty="0">
                <a:solidFill>
                  <a:srgbClr val="333399"/>
                </a:solidFill>
              </a:rPr>
              <a:t> = 1 </a:t>
            </a:r>
            <a:r>
              <a:rPr lang="sr-Latn-RS" sz="2000" dirty="0" smtClean="0">
                <a:solidFill>
                  <a:srgbClr val="333399"/>
                </a:solidFill>
              </a:rPr>
              <a:t>ispituje</a:t>
            </a:r>
            <a:r>
              <a:rPr lang="en-US" sz="2000" dirty="0" smtClean="0">
                <a:solidFill>
                  <a:srgbClr val="333399"/>
                </a:solidFill>
              </a:rPr>
              <a:t> </a:t>
            </a:r>
            <a:r>
              <a:rPr lang="en-US" sz="2000" dirty="0" err="1">
                <a:solidFill>
                  <a:srgbClr val="333399"/>
                </a:solidFill>
              </a:rPr>
              <a:t>in_array</a:t>
            </a:r>
            <a:r>
              <a:rPr lang="en-US" sz="2000" dirty="0">
                <a:solidFill>
                  <a:srgbClr val="333399"/>
                </a:solidFill>
              </a:rPr>
              <a:t> </a:t>
            </a:r>
            <a:r>
              <a:rPr lang="en-US" sz="2000" dirty="0" smtClean="0">
                <a:solidFill>
                  <a:srgbClr val="333399"/>
                </a:solidFill>
              </a:rPr>
              <a:t>element</a:t>
            </a:r>
            <a:r>
              <a:rPr lang="sr-Latn-RS" sz="2000" dirty="0" smtClean="0">
                <a:solidFill>
                  <a:srgbClr val="333399"/>
                </a:solidFill>
              </a:rPr>
              <a:t>e</a:t>
            </a:r>
            <a:r>
              <a:rPr lang="en-US" sz="2000" dirty="0" smtClean="0">
                <a:solidFill>
                  <a:srgbClr val="333399"/>
                </a:solidFill>
              </a:rPr>
              <a:t> </a:t>
            </a:r>
            <a:r>
              <a:rPr lang="en-US" sz="2000" dirty="0">
                <a:solidFill>
                  <a:srgbClr val="333399"/>
                </a:solidFill>
              </a:rPr>
              <a:t>1, 5, 9, 13</a:t>
            </a:r>
          </a:p>
          <a:p>
            <a:r>
              <a:rPr lang="en-US" sz="2000" dirty="0" err="1">
                <a:solidFill>
                  <a:srgbClr val="FF9900"/>
                </a:solidFill>
              </a:rPr>
              <a:t>threadIdx.x</a:t>
            </a:r>
            <a:r>
              <a:rPr lang="en-US" sz="2000" dirty="0">
                <a:solidFill>
                  <a:srgbClr val="FF9900"/>
                </a:solidFill>
              </a:rPr>
              <a:t> = 2 </a:t>
            </a:r>
            <a:r>
              <a:rPr lang="sr-Latn-RS" sz="2000" dirty="0" smtClean="0">
                <a:solidFill>
                  <a:srgbClr val="FF9900"/>
                </a:solidFill>
              </a:rPr>
              <a:t>ispituje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>
                <a:solidFill>
                  <a:srgbClr val="FF9900"/>
                </a:solidFill>
              </a:rPr>
              <a:t>in_array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 smtClean="0">
                <a:solidFill>
                  <a:srgbClr val="FF9900"/>
                </a:solidFill>
              </a:rPr>
              <a:t>element</a:t>
            </a:r>
            <a:r>
              <a:rPr lang="sr-Latn-RS" sz="2000" dirty="0" smtClean="0">
                <a:solidFill>
                  <a:srgbClr val="FF9900"/>
                </a:solidFill>
              </a:rPr>
              <a:t>e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>
                <a:solidFill>
                  <a:srgbClr val="FF9900"/>
                </a:solidFill>
              </a:rPr>
              <a:t>2, 6, 10, 14</a:t>
            </a:r>
          </a:p>
          <a:p>
            <a:r>
              <a:rPr lang="en-US" sz="2000" dirty="0" err="1">
                <a:solidFill>
                  <a:srgbClr val="CC3300"/>
                </a:solidFill>
              </a:rPr>
              <a:t>threadIdx.x</a:t>
            </a:r>
            <a:r>
              <a:rPr lang="en-US" sz="2000" dirty="0">
                <a:solidFill>
                  <a:srgbClr val="CC3300"/>
                </a:solidFill>
              </a:rPr>
              <a:t> = 3 </a:t>
            </a:r>
            <a:r>
              <a:rPr lang="sr-Latn-RS" sz="2000" dirty="0" smtClean="0">
                <a:solidFill>
                  <a:srgbClr val="CC3300"/>
                </a:solidFill>
              </a:rPr>
              <a:t>ispituje</a:t>
            </a:r>
            <a:r>
              <a:rPr lang="en-US" sz="2000" dirty="0" smtClean="0">
                <a:solidFill>
                  <a:srgbClr val="CC3300"/>
                </a:solidFill>
              </a:rPr>
              <a:t> </a:t>
            </a:r>
            <a:r>
              <a:rPr lang="en-US" sz="2000" dirty="0" err="1">
                <a:solidFill>
                  <a:srgbClr val="CC3300"/>
                </a:solidFill>
              </a:rPr>
              <a:t>in_array</a:t>
            </a:r>
            <a:r>
              <a:rPr lang="en-US" sz="2000" dirty="0">
                <a:solidFill>
                  <a:srgbClr val="CC3300"/>
                </a:solidFill>
              </a:rPr>
              <a:t> </a:t>
            </a:r>
            <a:r>
              <a:rPr lang="en-US" sz="2000" dirty="0" smtClean="0">
                <a:solidFill>
                  <a:srgbClr val="CC3300"/>
                </a:solidFill>
              </a:rPr>
              <a:t>element</a:t>
            </a:r>
            <a:r>
              <a:rPr lang="sr-Latn-RS" sz="2000" dirty="0" smtClean="0">
                <a:solidFill>
                  <a:srgbClr val="CC3300"/>
                </a:solidFill>
              </a:rPr>
              <a:t>e</a:t>
            </a:r>
            <a:r>
              <a:rPr lang="en-US" sz="2000" dirty="0" smtClean="0">
                <a:solidFill>
                  <a:srgbClr val="CC3300"/>
                </a:solidFill>
              </a:rPr>
              <a:t> </a:t>
            </a:r>
            <a:r>
              <a:rPr lang="en-US" sz="2000" dirty="0">
                <a:solidFill>
                  <a:srgbClr val="CC3300"/>
                </a:solidFill>
              </a:rPr>
              <a:t>3, 7, 11, 15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629400" y="4953000"/>
            <a:ext cx="5953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0090"/>
                </a:solidFill>
              </a:rPr>
              <a:t>}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315200" y="5385137"/>
            <a:ext cx="14686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r-Latn-RS" sz="2000" dirty="0" smtClean="0">
                <a:solidFill>
                  <a:srgbClr val="000090"/>
                </a:solidFill>
              </a:rPr>
              <a:t>Ciklična </a:t>
            </a:r>
          </a:p>
          <a:p>
            <a:r>
              <a:rPr lang="sr-Latn-RS" sz="2000" dirty="0" smtClean="0">
                <a:solidFill>
                  <a:srgbClr val="000090"/>
                </a:solidFill>
              </a:rPr>
              <a:t>distribucija </a:t>
            </a:r>
          </a:p>
          <a:p>
            <a:r>
              <a:rPr lang="sr-Latn-RS" sz="2000" dirty="0" smtClean="0">
                <a:solidFill>
                  <a:srgbClr val="000090"/>
                </a:solidFill>
              </a:rPr>
              <a:t>podataka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HANDLE_ERROR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HANDLE_ERROR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(cudaError_t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call)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cudaError_t ret = call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;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switch(ret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case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cudaSuccess: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case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cudaErrorInvalidValue: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("ERROR: InvalidValue:%i.\n",__LINE__);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exit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(-1);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sr-Latn-RS" sz="5600" smtClean="0">
                <a:latin typeface="Consolas" pitchFamily="49" charset="0"/>
                <a:cs typeface="Consolas" pitchFamily="49" charset="0"/>
              </a:rPr>
              <a:t>case cudaErrorInvalidMemcpyDirection: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sr-Latn-RS" sz="5600">
                <a:latin typeface="Consolas" pitchFamily="49" charset="0"/>
                <a:cs typeface="Consolas" pitchFamily="49" charset="0"/>
              </a:rPr>
              <a:t>("</a:t>
            </a:r>
            <a:r>
              <a:rPr lang="sr-Latn-RS" sz="5600" smtClean="0">
                <a:latin typeface="Consolas" pitchFamily="49" charset="0"/>
                <a:cs typeface="Consolas" pitchFamily="49" charset="0"/>
              </a:rPr>
              <a:t>ERROR:Invalid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memcpy direction:%i.\n",__LINE__);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exit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(-1);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reak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default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printf("ERROR</a:t>
            </a: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&gt;l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ine:%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i.%d'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‘</a:t>
            </a: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s\n",__LINE__,ret,cudaGetErrorString(ret));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exit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(-1);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break;</a:t>
            </a: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sr-Latn-RS" sz="5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}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15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Pomo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ćne funkcije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int get_DeviceCount() </a:t>
            </a:r>
            <a:r>
              <a:rPr lang="sr-Latn-R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Get the number of GPU devices present on the host </a:t>
            </a:r>
            <a:r>
              <a:rPr lang="sr-Latn-RS" sz="1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lang="sr-Latn-R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count;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smtClean="0">
                <a:latin typeface="Consolas" pitchFamily="49" charset="0"/>
                <a:cs typeface="Consolas" pitchFamily="49" charset="0"/>
              </a:rPr>
              <a:t>    cudaGetDeviceCount(&amp;count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);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r-Latn-RS" sz="1200" smtClean="0">
                <a:latin typeface="Consolas" pitchFamily="49" charset="0"/>
                <a:cs typeface="Consolas" pitchFamily="49" charset="0"/>
              </a:rPr>
              <a:t>return count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;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void fill_dp_matrix(double* vec,int size) </a:t>
            </a:r>
            <a:r>
              <a:rPr lang="sr-Latn-R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Fill in the vector with double precision values </a:t>
            </a:r>
            <a:r>
              <a:rPr lang="sr-Latn-RS" sz="1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lang="sr-Latn-RS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ind;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    for(ind=0;ind&lt;size;ind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>
                <a:latin typeface="Consolas" pitchFamily="49" charset="0"/>
                <a:cs typeface="Consolas" pitchFamily="49" charset="0"/>
              </a:rPr>
              <a:t>	vec[ind]=drand48();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mem_error(char *arrayname, char *benchmark, int len, char *type</a:t>
            </a: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sr-Latn-R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/* </a:t>
            </a:r>
            <a:r>
              <a:rPr lang="sr-Latn-RS" sz="1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Print </a:t>
            </a:r>
            <a:r>
              <a:rPr lang="sr-Latn-RS" sz="12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memory error </a:t>
            </a:r>
            <a:r>
              <a:rPr lang="sr-Latn-RS" sz="12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lang="sr-Latn-R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("\nMemory not sufficient to allocate for array %s\n\tBenchmark : %s  \</a:t>
            </a: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n\tMemory  		requested 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= %d number of %s elements\n",arrayname, benchmark, len, type);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    printf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("\tAborting\n");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 smtClean="0">
                <a:latin typeface="Consolas" pitchFamily="49" charset="0"/>
                <a:cs typeface="Consolas" pitchFamily="49" charset="0"/>
              </a:rPr>
              <a:t>    exit</a:t>
            </a:r>
            <a:r>
              <a:rPr lang="sr-Latn-RS" sz="1200" dirty="0">
                <a:latin typeface="Consolas" pitchFamily="49" charset="0"/>
                <a:cs typeface="Consolas" pitchFamily="49" charset="0"/>
              </a:rPr>
              <a:t>(-1);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1200" dirty="0">
                <a:latin typeface="Consolas" pitchFamily="49" charset="0"/>
                <a:cs typeface="Consolas" pitchFamily="49" charset="0"/>
              </a:rPr>
              <a:t>}</a:t>
            </a:r>
            <a:endParaRPr lang="sr-Latn-RS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Pomo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ćne funkcije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sr-Latn-RS" sz="1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Function to check grid and block dimensions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check_block_grid_dim(cudaDeviceProp devProp,dim3 blockDim,dim3 gridDim)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smtClean="0">
                <a:latin typeface="Consolas" pitchFamily="49" charset="0"/>
                <a:cs typeface="Consolas" pitchFamily="49" charset="0"/>
              </a:rPr>
              <a:t>    if(blockDim.x &gt;=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devProp.maxThreadsDim[0] </a:t>
            </a:r>
            <a:endParaRPr lang="sr-Latn-RS" sz="5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r-Latn-RS" sz="5600" smtClean="0">
                <a:latin typeface="Consolas" pitchFamily="49" charset="0"/>
                <a:cs typeface="Consolas" pitchFamily="49" charset="0"/>
              </a:rPr>
              <a:t>|| blockDim.y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&gt;= devProp.maxThreadsDim[1] </a:t>
            </a:r>
            <a:endParaRPr lang="sr-Latn-RS" sz="5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||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blockDim.z &gt;= devProp.maxThreadsDim[2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])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   printf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("\nBlock Dimensions exceed the maximum limits:%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d*%d*%d\n", 		    	devProp.maxThreadsDim[0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],devProp.maxThreadsDim[1],devProp.maxThreadsDim[2]);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   exit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(-1);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}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if(gridDim.x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&gt;= devProp.maxGridSize[0] || gridDim.y &gt;= devProp.maxGridSize[1] || 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	gridDim.z 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&gt;= devProp.maxGridSize[2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])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sr-Latn-RS" sz="5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("\nGrid Dimensions exceed the maximum limits:%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d*%d*%d\n", 	   		   devProp.maxGridSize[0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],devProp.maxGridSize[1],devProp.maxGridSize[2]);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	</a:t>
            </a: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exit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(-1);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 smtClean="0">
                <a:latin typeface="Consolas" pitchFamily="49" charset="0"/>
                <a:cs typeface="Consolas" pitchFamily="49" charset="0"/>
              </a:rPr>
              <a:t>    }</a:t>
            </a:r>
            <a:r>
              <a:rPr lang="sr-Latn-RS" sz="5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r-Latn-RS" sz="5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0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Pomo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ćne funkcije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Function to calculate gflops */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double calculate_gflops(double &amp;Tsec)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	double gflops=(1.0e-9 * (( 1.0 * size*size )/Tsec));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	return gflops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prints the result on screen */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void print_on_screen(char * program_name,float tsec,int size)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	printf("\n---------------%s----------------\n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", program_name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	printf("\tSIZE\t TIME_SEC\t\n");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	printf("\t%d\t%f\t",size,tsec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sr-Latn-R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 free memory */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void dfree(double * arr[],int len)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for(int i=0;i&lt;len;i++)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HANDLE_ERROR(cudaFree(arr[i</a:t>
            </a:r>
            <a:r>
              <a:rPr lang="sr-Latn-RS" sz="1400" dirty="0">
                <a:latin typeface="Consolas" pitchFamily="49" charset="0"/>
                <a:cs typeface="Consolas" pitchFamily="49" charset="0"/>
              </a:rPr>
              <a:t>]));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8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rovera rezultata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/************************************************************</a:t>
            </a:r>
          </a:p>
          <a:p>
            <a:pPr marL="0" indent="0">
              <a:buNone/>
            </a:pPr>
            <a:r>
              <a:rPr lang="sr-Latn-R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function to check the result with sequential result</a:t>
            </a:r>
          </a:p>
          <a:p>
            <a:pPr marL="0" indent="0">
              <a:buNone/>
            </a:pPr>
            <a:r>
              <a:rPr lang="sr-Latn-R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***************************************************************/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int matTransposeCheckResult(double *host_InMat,double *host_OutMat,int rows,int cols)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int i,count,flag=0;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double *temp_out;</a:t>
            </a:r>
          </a:p>
          <a:p>
            <a:pPr marL="0" indent="0">
              <a:buNone/>
            </a:pP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double  eps=EPS;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double  relativeError=0.0;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double  errorNorm = 0.0;</a:t>
            </a:r>
          </a:p>
          <a:p>
            <a:pPr marL="0" indent="0">
              <a:buNone/>
            </a:pP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assert((temp_out = (double *)malloc( sizeof(double) * rows*cols))!=NULL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int colIndex=0</a:t>
            </a:r>
            <a:r>
              <a:rPr lang="sr-Latn-R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sr-Latn-R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while(colIndex != rows)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        for(count = 0 ; count &lt; cols; count++ )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                temp_out[colIndex+rows*count] =  host_InMat[count + rows   * colIndex];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        colIndex++;</a:t>
            </a:r>
          </a:p>
          <a:p>
            <a:pPr marL="0" indent="0">
              <a:buNone/>
            </a:pPr>
            <a:r>
              <a:rPr lang="sr-Latn-R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sr-Latn-RS" sz="1400" dirty="0" smtClean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***</a:t>
            </a:r>
            <a:endParaRPr lang="sr-Latn-RS" sz="140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6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Transponovanje</a:t>
            </a:r>
            <a:r>
              <a:rPr lang="en-US" dirty="0" smtClean="0"/>
              <a:t> </a:t>
            </a:r>
            <a:r>
              <a:rPr lang="en-US" dirty="0" err="1" smtClean="0"/>
              <a:t>matrice</a:t>
            </a:r>
            <a:r>
              <a:rPr lang="en-US" dirty="0" smtClean="0"/>
              <a:t>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rovera rezultata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   for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 i = 0; i &lt; rows*cols; ++i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sr-Latn-RS" sz="13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if (fabs(temp_out[i]) &gt; fabs(host_OutMat[i]))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relativeError = fabs((temp_out[i] - host_OutMat[i]) / temp_out[i]);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else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relativeError = fabs((host_OutMat[i] - temp_out[i]) / host_OutMat[i]);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(relativeError &gt; eps &amp;&amp; relativeError !=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0.0e+00)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     if(errorNorm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&lt; relativeError)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{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errorNorm = relativeError;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flag=1;</a:t>
            </a: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     }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}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 flag == 1) </a:t>
            </a:r>
            <a:endParaRPr lang="sr-Latn-RS" sz="13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      printf("\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n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Failed!\nMachine precision:%e Relative Error: \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n",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eps,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errorNorm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);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else</a:t>
            </a: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("\n \n\t\tResults verfication : Success\n\n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endParaRPr lang="sr-Latn-RS" sz="13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free(temp_out);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1300" dirty="0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sr-Latn-RS" sz="1300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 marL="0" indent="0">
              <a:buNone/>
            </a:pPr>
            <a:r>
              <a:rPr lang="sr-Latn-RS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9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648200"/>
            <a:ext cx="8229600" cy="990600"/>
          </a:xfrm>
        </p:spPr>
        <p:txBody>
          <a:bodyPr/>
          <a:lstStyle/>
          <a:p>
            <a:r>
              <a:rPr lang="sr-Latn-RS" smtClean="0"/>
              <a:t>Tipovi promenljivih i memorija</a:t>
            </a: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Memorija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Jedan od najvećih izazova u modernim računarskim arhitekturama</a:t>
            </a:r>
          </a:p>
          <a:p>
            <a:pPr lvl="1"/>
            <a:r>
              <a:rPr lang="sr-Latn-RS" dirty="0" smtClean="0"/>
              <a:t>Brza izračunavanja gube poentu ukoliko nije moguće dovoljno brzo prebacivanje podataka</a:t>
            </a:r>
          </a:p>
          <a:p>
            <a:pPr lvl="1"/>
            <a:r>
              <a:rPr lang="sr-Latn-RS" dirty="0" smtClean="0"/>
              <a:t>Kompleksne aplikacije zahtevaju mnogo memorije</a:t>
            </a:r>
          </a:p>
          <a:p>
            <a:pPr lvl="1"/>
            <a:r>
              <a:rPr lang="sr-Latn-RS" dirty="0" smtClean="0"/>
              <a:t>Brze memorije su skupe</a:t>
            </a:r>
          </a:p>
          <a:p>
            <a:pPr lvl="1"/>
            <a:r>
              <a:rPr lang="sr-Latn-RS" dirty="0" smtClean="0"/>
              <a:t>Uvodi se hijerarhijski dizajn memorije</a:t>
            </a:r>
          </a:p>
          <a:p>
            <a:r>
              <a:rPr lang="sr-Latn-RS" dirty="0" smtClean="0"/>
              <a:t>Brzina izvršavanja se oslanja na lokalnost podataka</a:t>
            </a:r>
          </a:p>
          <a:p>
            <a:pPr lvl="1"/>
            <a:r>
              <a:rPr lang="sr-Latn-RS" dirty="0" smtClean="0"/>
              <a:t>Temporalna lokalnost</a:t>
            </a:r>
          </a:p>
          <a:p>
            <a:pPr lvl="1"/>
            <a:r>
              <a:rPr lang="sr-Latn-RS" dirty="0" smtClean="0"/>
              <a:t>Prostorna lokalnost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Memorija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CPU</a:t>
            </a:r>
            <a:endParaRPr lang="sr-Latn-R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GPU</a:t>
            </a:r>
            <a:endParaRPr lang="sr-Latn-R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43" y="2514600"/>
            <a:ext cx="4496657" cy="262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599"/>
            <a:ext cx="4419600" cy="284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</a:t>
            </a:r>
            <a:r>
              <a:rPr lang="sr-Latn-RS" dirty="0" smtClean="0"/>
              <a:t>1.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void 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good_kernel(float </a:t>
            </a: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*x)</a:t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int tid = threadIdx.x + blockDim.x*blockIdx.x;</a:t>
            </a:r>
          </a:p>
          <a:p>
            <a:pPr marL="0" indent="0">
              <a:buNone/>
            </a:pP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x[tid] = threadIdx.x;</a:t>
            </a:r>
            <a:b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dirty="0"/>
              <a:t/>
            </a:r>
            <a:br>
              <a:rPr lang="sr-Latn-RS" dirty="0"/>
            </a:br>
            <a:endParaRPr lang="sr-Latn-RS" dirty="0" smtClean="0"/>
          </a:p>
          <a:p>
            <a:r>
              <a:rPr lang="sr-Latn-RS" dirty="0" smtClean="0"/>
              <a:t>32 niti u warpu će adresirati susedne elemente niza x</a:t>
            </a:r>
          </a:p>
          <a:p>
            <a:r>
              <a:rPr lang="sr-Latn-RS" dirty="0" smtClean="0"/>
              <a:t>Ako su podaci ispravno poravnati (aligned) tako da je x</a:t>
            </a:r>
            <a:r>
              <a:rPr lang="en-US" dirty="0" smtClean="0"/>
              <a:t>[0]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četku keš linije, onda će i </a:t>
            </a:r>
            <a:r>
              <a:rPr lang="sr-Latn-RS" dirty="0"/>
              <a:t>x</a:t>
            </a:r>
            <a:r>
              <a:rPr lang="en-US" dirty="0"/>
              <a:t>[0] </a:t>
            </a:r>
            <a:r>
              <a:rPr lang="sr-Latn-RS" dirty="0" smtClean="0"/>
              <a:t>- </a:t>
            </a:r>
            <a:r>
              <a:rPr lang="sr-Latn-RS" dirty="0"/>
              <a:t>x</a:t>
            </a:r>
            <a:r>
              <a:rPr lang="en-US" dirty="0" smtClean="0"/>
              <a:t>[</a:t>
            </a:r>
            <a:r>
              <a:rPr lang="sr-Latn-RS" dirty="0" smtClean="0"/>
              <a:t>31</a:t>
            </a:r>
            <a:r>
              <a:rPr lang="en-US" dirty="0" smtClean="0"/>
              <a:t>]</a:t>
            </a:r>
            <a:r>
              <a:rPr lang="sr-Latn-RS" dirty="0" smtClean="0"/>
              <a:t> biti u istoj keš liniji (</a:t>
            </a:r>
            <a:r>
              <a:rPr lang="sr-Latn-RS" dirty="0"/>
              <a:t>“</a:t>
            </a:r>
            <a:r>
              <a:rPr lang="sr-Latn-RS" i="1" dirty="0"/>
              <a:t>coalesced</a:t>
            </a:r>
            <a:r>
              <a:rPr lang="sr-Latn-RS" dirty="0"/>
              <a:t>” </a:t>
            </a:r>
            <a:r>
              <a:rPr lang="sr-Latn-RS" dirty="0" smtClean="0"/>
              <a:t>transfer)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dirty="0" smtClean="0"/>
              <a:t>Na ovaj način dobija se savršena prostorna lokalost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CUDA Pseudo-</a:t>
            </a:r>
            <a:r>
              <a:rPr lang="sr-Latn-RS" dirty="0" smtClean="0">
                <a:ea typeface="ＭＳ Ｐゴシック" charset="-128"/>
              </a:rPr>
              <a:t>kod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4495800" cy="4038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sr-Latn-RS" b="1" dirty="0" smtClean="0">
                <a:solidFill>
                  <a:srgbClr val="005400"/>
                </a:solidFill>
              </a:rPr>
              <a:t>GLAVNI</a:t>
            </a:r>
            <a:r>
              <a:rPr lang="en-US" b="1" dirty="0" smtClean="0">
                <a:solidFill>
                  <a:srgbClr val="005400"/>
                </a:solidFill>
              </a:rPr>
              <a:t> PROGRAM:</a:t>
            </a:r>
          </a:p>
          <a:p>
            <a:pPr>
              <a:spcBef>
                <a:spcPts val="1500"/>
              </a:spcBef>
              <a:buFont typeface="Wingdings" pitchFamily="2" charset="2"/>
              <a:buChar char="Ø"/>
            </a:pPr>
            <a:r>
              <a:rPr lang="sr-Latn-RS" sz="2000" dirty="0" smtClean="0"/>
              <a:t>Inicijalizacija</a:t>
            </a:r>
            <a:endParaRPr lang="en-US" sz="2000" dirty="0" smtClean="0"/>
          </a:p>
          <a:p>
            <a:pPr lvl="1">
              <a:spcBef>
                <a:spcPts val="900"/>
              </a:spcBef>
              <a:buFont typeface="Wingdings" pitchFamily="2" charset="2"/>
              <a:buChar char="Ø"/>
            </a:pPr>
            <a:r>
              <a:rPr lang="sr-Latn-RS" sz="1600" dirty="0" smtClean="0"/>
              <a:t>Alokacija memorije na hostu za ulaze i izlaze podatke</a:t>
            </a:r>
            <a:endParaRPr lang="en-US" sz="1600" dirty="0" smtClean="0"/>
          </a:p>
          <a:p>
            <a:pPr lvl="1">
              <a:spcBef>
                <a:spcPts val="900"/>
              </a:spcBef>
              <a:buFont typeface="Wingdings" pitchFamily="2" charset="2"/>
              <a:buChar char="Ø"/>
            </a:pPr>
            <a:r>
              <a:rPr lang="sr-Latn-RS" sz="1600" dirty="0" smtClean="0"/>
              <a:t>Dodela vrednosti ulaznom nizu</a:t>
            </a:r>
            <a:endParaRPr lang="en-US" sz="1600" dirty="0" smtClean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sr-Latn-RS" sz="2000" dirty="0" smtClean="0"/>
              <a:t>Poziv</a:t>
            </a:r>
            <a:r>
              <a:rPr lang="en-US" sz="2000" dirty="0" smtClean="0"/>
              <a:t> host fun</a:t>
            </a:r>
            <a:r>
              <a:rPr lang="sr-Latn-RS" sz="2000" dirty="0" smtClean="0"/>
              <a:t>kcije</a:t>
            </a:r>
            <a:endParaRPr lang="en-US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sr-Latn-RS" sz="2000" dirty="0" smtClean="0"/>
              <a:t>Izračunavanje konačnog rezultata na osnovu rezultata pojedinačnih niti</a:t>
            </a:r>
            <a:endParaRPr lang="en-US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sr-Latn-RS" sz="2000" dirty="0" smtClean="0"/>
              <a:t>Prikaz rezultata 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05400" y="685800"/>
            <a:ext cx="3886200" cy="35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HOST </a:t>
            </a:r>
            <a:r>
              <a:rPr lang="en-US" sz="2400" b="1" dirty="0" smtClean="0">
                <a:solidFill>
                  <a:srgbClr val="005400"/>
                </a:solidFill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</a:rPr>
              <a:t>:</a:t>
            </a:r>
            <a:endParaRPr lang="en-US" sz="2400" b="1" dirty="0">
              <a:solidFill>
                <a:srgbClr val="005400"/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ts val="15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Alociranje memorije na uređaju za kopiranje ulaza i izlaza</a:t>
            </a:r>
            <a:endParaRPr lang="en-US" sz="2000" dirty="0" smtClean="0"/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Kopiranje ulaza na uređaj</a:t>
            </a:r>
            <a:endParaRPr lang="en-US" sz="2000" dirty="0"/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Postavlj</a:t>
            </a:r>
            <a:r>
              <a:rPr lang="en-US" sz="2000" dirty="0" smtClean="0"/>
              <a:t>a</a:t>
            </a:r>
            <a:r>
              <a:rPr lang="sr-Latn-RS" sz="2000" dirty="0" smtClean="0"/>
              <a:t>nje</a:t>
            </a:r>
            <a:r>
              <a:rPr lang="en-US" sz="2000" dirty="0" smtClean="0"/>
              <a:t> </a:t>
            </a:r>
            <a:r>
              <a:rPr lang="en-US" sz="2000" dirty="0" err="1" smtClean="0"/>
              <a:t>grida</a:t>
            </a:r>
            <a:r>
              <a:rPr lang="en-US" sz="2000" dirty="0" smtClean="0"/>
              <a:t>/</a:t>
            </a:r>
            <a:r>
              <a:rPr lang="en-US" sz="2000" dirty="0" err="1" smtClean="0"/>
              <a:t>bloka</a:t>
            </a:r>
            <a:endParaRPr lang="en-US" sz="2000" dirty="0"/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Poziv </a:t>
            </a:r>
            <a:r>
              <a:rPr lang="en-US" sz="2000" dirty="0" smtClean="0"/>
              <a:t>global fun</a:t>
            </a:r>
            <a:r>
              <a:rPr lang="sr-Latn-RS" sz="2000" dirty="0" smtClean="0"/>
              <a:t>kcije</a:t>
            </a:r>
            <a:endParaRPr lang="en-US" sz="2000" dirty="0"/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Sinhronizacija posle kompletiranja</a:t>
            </a:r>
            <a:endParaRPr lang="en-US" sz="2000" dirty="0"/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Kopiranje izlaza uređaja na host</a:t>
            </a:r>
            <a:endParaRPr 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4888974"/>
            <a:ext cx="52578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GLOBAL </a:t>
            </a:r>
            <a:r>
              <a:rPr lang="en-US" sz="2400" b="1" dirty="0" smtClean="0">
                <a:solidFill>
                  <a:srgbClr val="005400"/>
                </a:solidFill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</a:rPr>
              <a:t>:</a:t>
            </a:r>
            <a:endParaRPr lang="en-US" sz="2400" b="1" dirty="0">
              <a:solidFill>
                <a:srgbClr val="005400"/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Nit vrši obilazak svog podskupa niza elemenata</a:t>
            </a: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Poziv </a:t>
            </a:r>
            <a:r>
              <a:rPr lang="en-US" sz="2000" dirty="0" smtClean="0"/>
              <a:t>device fun</a:t>
            </a:r>
            <a:r>
              <a:rPr lang="sr-Latn-RS" sz="2000" dirty="0" smtClean="0"/>
              <a:t>kcije</a:t>
            </a:r>
            <a:r>
              <a:rPr lang="en-US" sz="2000" dirty="0" smtClean="0"/>
              <a:t> </a:t>
            </a:r>
            <a:r>
              <a:rPr lang="sr-Latn-RS" sz="2000" dirty="0" smtClean="0"/>
              <a:t>za poređenje sa </a:t>
            </a:r>
            <a:r>
              <a:rPr lang="en-US" sz="2000" dirty="0" smtClean="0"/>
              <a:t>“</a:t>
            </a:r>
            <a:r>
              <a:rPr lang="en-US" sz="2000" dirty="0"/>
              <a:t>6”</a:t>
            </a: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Izračunavanje lokalnih rezultata </a:t>
            </a:r>
            <a:endParaRPr 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05400" y="4724400"/>
            <a:ext cx="3406775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  <a:latin typeface="+mj-lt"/>
              </a:rPr>
              <a:t>DEVICE </a:t>
            </a:r>
            <a:r>
              <a:rPr lang="en-US" sz="2400" b="1" dirty="0" smtClean="0">
                <a:solidFill>
                  <a:srgbClr val="005400"/>
                </a:solidFill>
                <a:latin typeface="+mj-lt"/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  <a:latin typeface="+mj-lt"/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  <a:latin typeface="+mj-lt"/>
              </a:rPr>
              <a:t>:</a:t>
            </a:r>
            <a:endParaRPr lang="en-US" sz="2400" b="1" dirty="0">
              <a:solidFill>
                <a:srgbClr val="005400"/>
              </a:solidFill>
              <a:latin typeface="+mj-lt"/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Upoređivanje tekućeg elementa sa</a:t>
            </a:r>
            <a:r>
              <a:rPr lang="en-US" sz="2000" dirty="0" smtClean="0"/>
              <a:t> </a:t>
            </a:r>
            <a:r>
              <a:rPr lang="en-US" sz="2000" dirty="0"/>
              <a:t>“6”</a:t>
            </a: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000" dirty="0" smtClean="0"/>
              <a:t>Vrati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sr-Latn-RS" sz="2000" dirty="0" smtClean="0"/>
              <a:t>ako su isti,</a:t>
            </a:r>
            <a:r>
              <a:rPr lang="en-US" sz="2000" dirty="0" smtClean="0"/>
              <a:t> </a:t>
            </a:r>
            <a:r>
              <a:rPr lang="sr-Latn-RS" sz="2000" dirty="0" smtClean="0"/>
              <a:t>u suprotnom</a:t>
            </a:r>
            <a:r>
              <a:rPr lang="en-US" sz="2000" dirty="0" smtClean="0"/>
              <a:t> </a:t>
            </a:r>
            <a:r>
              <a:rPr lang="en-US" sz="2000" dirty="0"/>
              <a:t>0</a:t>
            </a:r>
          </a:p>
          <a:p>
            <a:pPr marL="203200" indent="-203200"/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</a:t>
            </a:r>
            <a:r>
              <a:rPr lang="sr-Latn-RS" dirty="0" smtClean="0"/>
              <a:t>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void bad_kernel(float *x)</a:t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int tid = threadIdx.x + 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blockDim.x*blockIdx.x;</a:t>
            </a:r>
            <a:endParaRPr lang="sr-Latn-R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x[1000*tid</a:t>
            </a: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threadIdx.x;</a:t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RS" dirty="0" smtClean="0"/>
          </a:p>
          <a:p>
            <a:r>
              <a:rPr lang="sr-Latn-RS" dirty="0" smtClean="0"/>
              <a:t>U ovom slučaju, različite niti iz istog warpa pristupaju ne-susednim elementima niza x („strided“ array access)</a:t>
            </a:r>
          </a:p>
          <a:p>
            <a:r>
              <a:rPr lang="sr-Latn-RS" dirty="0" smtClean="0"/>
              <a:t>Svaki pristup uključuje različitu keš liniju, što se negativno odražava na performanse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Globalni nizovi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Čuvaju se u „velikoj</a:t>
            </a:r>
            <a:r>
              <a:rPr lang="sr-Latn-RS" smtClean="0"/>
              <a:t>“ memoriji </a:t>
            </a:r>
            <a:r>
              <a:rPr lang="sr-Latn-RS" dirty="0" smtClean="0"/>
              <a:t>device-a</a:t>
            </a:r>
          </a:p>
          <a:p>
            <a:r>
              <a:rPr lang="sr-Latn-RS" dirty="0" smtClean="0"/>
              <a:t>Alocira ih host kod</a:t>
            </a:r>
          </a:p>
          <a:p>
            <a:r>
              <a:rPr lang="sr-Latn-RS" dirty="0" smtClean="0"/>
              <a:t>Pokazivače čuva host kod i prosleđuje </a:t>
            </a:r>
            <a:r>
              <a:rPr lang="sr-Latn-RS" smtClean="0"/>
              <a:t>ih kernelima</a:t>
            </a:r>
            <a:endParaRPr lang="sr-Latn-RS" dirty="0" smtClean="0"/>
          </a:p>
          <a:p>
            <a:r>
              <a:rPr lang="sr-Latn-RS" dirty="0" smtClean="0"/>
              <a:t>Postoje sve dok ih host kod ne oslobodi</a:t>
            </a:r>
          </a:p>
          <a:p>
            <a:r>
              <a:rPr lang="sr-Latn-RS" dirty="0" smtClean="0"/>
              <a:t>Pošto se blokovi izvršavaju </a:t>
            </a:r>
            <a:r>
              <a:rPr lang="sr-Latn-RS" smtClean="0"/>
              <a:t>u proizvoljnom </a:t>
            </a:r>
            <a:r>
              <a:rPr lang="sr-Latn-RS" dirty="0" smtClean="0"/>
              <a:t>redosledu, ako jedan </a:t>
            </a:r>
            <a:r>
              <a:rPr lang="sr-Latn-RS" smtClean="0"/>
              <a:t>blok modifikuje elemenat </a:t>
            </a:r>
            <a:r>
              <a:rPr lang="sr-Latn-RS" dirty="0" smtClean="0"/>
              <a:t>niza, nijedan drugi blok ne treba čitati </a:t>
            </a:r>
            <a:r>
              <a:rPr lang="sr-Latn-RS" smtClean="0"/>
              <a:t>ili modifikovati </a:t>
            </a:r>
            <a:r>
              <a:rPr lang="sr-Latn-RS" dirty="0" smtClean="0"/>
              <a:t>taj </a:t>
            </a:r>
            <a:r>
              <a:rPr lang="sr-Latn-RS" smtClean="0"/>
              <a:t>isti element </a:t>
            </a:r>
            <a:endParaRPr lang="sr-Latn-R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Globalne promenljive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mtClean="0"/>
              <a:t>Globalne promenljive </a:t>
            </a:r>
            <a:r>
              <a:rPr lang="sr-Latn-RS" dirty="0" smtClean="0"/>
              <a:t>se </a:t>
            </a:r>
            <a:r>
              <a:rPr lang="sr-Latn-RS" smtClean="0"/>
              <a:t>takođe mogu kreirati deklaracijom sa globalnim scope-om </a:t>
            </a:r>
            <a:r>
              <a:rPr lang="sr-Latn-RS" dirty="0" smtClean="0"/>
              <a:t>unutar fajla sa </a:t>
            </a:r>
            <a:r>
              <a:rPr lang="sr-Latn-RS" smtClean="0"/>
              <a:t>kernel kodom:</a:t>
            </a:r>
            <a:endParaRPr lang="sr-Latn-RS" dirty="0" smtClean="0"/>
          </a:p>
          <a:p>
            <a:pPr marL="0" indent="0">
              <a:buNone/>
            </a:pP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__device </a:t>
            </a: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 reduction_lock=0; </a:t>
            </a:r>
            <a:endParaRPr lang="sr-Latn-R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sr-Latn-R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</a:t>
            </a: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 void kernel_1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(...) </a:t>
            </a:r>
          </a:p>
          <a:p>
            <a:pPr marL="0" indent="0"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void kernel_2(...) </a:t>
            </a:r>
            <a:endParaRPr lang="sr-Latn-R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b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Globalne promenljive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__device__ </a:t>
            </a:r>
            <a:r>
              <a:rPr lang="sr-Latn-RS" dirty="0" smtClean="0"/>
              <a:t>prefiks kaže nvcc-u da se radi o </a:t>
            </a:r>
            <a:r>
              <a:rPr lang="sr-Latn-RS" smtClean="0"/>
              <a:t>globalnoj promenljivoj </a:t>
            </a:r>
            <a:r>
              <a:rPr lang="sr-Latn-RS" dirty="0" smtClean="0"/>
              <a:t>na GPU, ne na CPU</a:t>
            </a:r>
          </a:p>
          <a:p>
            <a:r>
              <a:rPr lang="sr-Latn-RS" smtClean="0"/>
              <a:t>Promenljivu može </a:t>
            </a:r>
            <a:r>
              <a:rPr lang="sr-Latn-RS" dirty="0" smtClean="0"/>
              <a:t>da čita </a:t>
            </a:r>
            <a:r>
              <a:rPr lang="sr-Latn-RS" smtClean="0"/>
              <a:t>i modifikuje </a:t>
            </a:r>
            <a:r>
              <a:rPr lang="sr-Latn-RS" dirty="0" smtClean="0"/>
              <a:t>bilo koji kernel</a:t>
            </a:r>
          </a:p>
          <a:p>
            <a:r>
              <a:rPr lang="sr-Latn-RS" dirty="0" smtClean="0"/>
              <a:t>Životni vek joj je isti kao životni vek aplikacije</a:t>
            </a:r>
          </a:p>
          <a:p>
            <a:r>
              <a:rPr lang="sr-Latn-RS" smtClean="0"/>
              <a:t>Moguće </a:t>
            </a:r>
            <a:r>
              <a:rPr lang="sr-Latn-RS" dirty="0" smtClean="0"/>
              <a:t>je deklarisati i nizove fiksne dužine</a:t>
            </a:r>
          </a:p>
          <a:p>
            <a:r>
              <a:rPr lang="sr-Latn-RS" smtClean="0"/>
              <a:t>Moguće </a:t>
            </a:r>
            <a:r>
              <a:rPr lang="sr-Latn-RS" dirty="0" smtClean="0"/>
              <a:t>je čitanje </a:t>
            </a:r>
            <a:r>
              <a:rPr lang="sr-Latn-RS" smtClean="0"/>
              <a:t>i modifikacija </a:t>
            </a:r>
            <a:r>
              <a:rPr lang="sr-Latn-RS" dirty="0" smtClean="0"/>
              <a:t>od strane host </a:t>
            </a:r>
            <a:r>
              <a:rPr lang="sr-Latn-RS" smtClean="0"/>
              <a:t>koda korišćenjem </a:t>
            </a:r>
            <a:r>
              <a:rPr lang="sr-Latn-RS" dirty="0" smtClean="0"/>
              <a:t>specijalnih </a:t>
            </a:r>
            <a:r>
              <a:rPr lang="sr-Latn-RS" smtClean="0"/>
              <a:t>rutina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cudaMemcpyToSymbol</a:t>
            </a:r>
            <a:r>
              <a:rPr lang="en-US"/>
              <a:t>,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cudaMemcpyFromSymbol</a:t>
            </a:r>
            <a:r>
              <a:rPr lang="sr-Latn-RS" smtClean="0"/>
              <a:t> </a:t>
            </a:r>
            <a:r>
              <a:rPr lang="sr-Latn-RS" dirty="0" smtClean="0"/>
              <a:t>ili </a:t>
            </a:r>
            <a:r>
              <a:rPr lang="sr-Latn-RS" smtClean="0"/>
              <a:t>standardne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</a:t>
            </a:r>
            <a:r>
              <a:rPr lang="en-US" smtClean="0"/>
              <a:t> </a:t>
            </a:r>
            <a:r>
              <a:rPr lang="sr-Latn-RS" smtClean="0"/>
              <a:t>u kombinaciji sa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cudaGetSymbolAddress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Konstante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800" dirty="0" smtClean="0"/>
              <a:t>Jako </a:t>
            </a:r>
            <a:r>
              <a:rPr lang="sr-Latn-RS" sz="2800" smtClean="0"/>
              <a:t>slične globalnim promenljivama, osim </a:t>
            </a:r>
            <a:r>
              <a:rPr lang="sr-Latn-RS" sz="2800" dirty="0" smtClean="0"/>
              <a:t>što kerneli </a:t>
            </a:r>
            <a:r>
              <a:rPr lang="sr-Latn-RS" sz="2800" smtClean="0"/>
              <a:t>ne mogu </a:t>
            </a:r>
            <a:r>
              <a:rPr lang="sr-Latn-RS" sz="2800" dirty="0" smtClean="0"/>
              <a:t>da </a:t>
            </a:r>
            <a:r>
              <a:rPr lang="sr-Latn-RS" sz="2800" smtClean="0"/>
              <a:t>ih modifikuju</a:t>
            </a:r>
            <a:endParaRPr lang="sr-Latn-RS" sz="2800" dirty="0" smtClean="0"/>
          </a:p>
          <a:p>
            <a:pPr lvl="1"/>
            <a:r>
              <a:rPr lang="sr-Latn-RS" sz="2400" dirty="0" smtClean="0"/>
              <a:t>Definišu </a:t>
            </a:r>
            <a:r>
              <a:rPr lang="sr-Latn-RS" sz="2400" smtClean="0"/>
              <a:t>se globalnim scope-om </a:t>
            </a:r>
            <a:r>
              <a:rPr lang="sr-Latn-RS" sz="2400" dirty="0" smtClean="0"/>
              <a:t>unutar kernel </a:t>
            </a:r>
            <a:r>
              <a:rPr lang="sr-Latn-RS" sz="2400" smtClean="0"/>
              <a:t>fajla korišćenjem </a:t>
            </a:r>
            <a:r>
              <a:rPr lang="sr-Latn-RS" sz="2400" dirty="0" smtClean="0"/>
              <a:t>prefiksa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__constant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</a:t>
            </a:r>
            <a:endParaRPr lang="sr-Latn-R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sr-Latn-RS" sz="2400" dirty="0" smtClean="0"/>
              <a:t>Inicijalizuje ih host </a:t>
            </a:r>
            <a:r>
              <a:rPr lang="sr-Latn-RS" sz="2400" smtClean="0"/>
              <a:t>kod korišćenjem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cudaMemcpyToSymbol</a:t>
            </a:r>
            <a:r>
              <a:rPr lang="en-US" sz="2400"/>
              <a:t>,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cudaMemcpyFromSymbol</a:t>
            </a:r>
            <a:r>
              <a:rPr lang="sr-Latn-RS" sz="2400" smtClean="0"/>
              <a:t> ili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cudaMemcpy</a:t>
            </a:r>
            <a:r>
              <a:rPr lang="en-US" sz="2400" smtClean="0"/>
              <a:t> </a:t>
            </a:r>
            <a:r>
              <a:rPr lang="sr-Latn-RS" sz="2400" smtClean="0"/>
              <a:t>u kombinaciji sa 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cudaGetSymbolAddress</a:t>
            </a:r>
            <a:endParaRPr lang="sr-Latn-RS" sz="2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2800" dirty="0" smtClean="0"/>
              <a:t>Dostupno </a:t>
            </a:r>
            <a:r>
              <a:rPr lang="sr-Latn-RS" sz="2800" smtClean="0"/>
              <a:t>je samo </a:t>
            </a:r>
            <a:r>
              <a:rPr lang="en-US" sz="2800" smtClean="0"/>
              <a:t>64KB </a:t>
            </a:r>
            <a:r>
              <a:rPr lang="sr-Latn-RS" sz="2800" smtClean="0"/>
              <a:t>memorije </a:t>
            </a:r>
            <a:r>
              <a:rPr lang="sr-Latn-RS" sz="2800" dirty="0" smtClean="0"/>
              <a:t>za konstante</a:t>
            </a:r>
            <a:r>
              <a:rPr lang="en-US" sz="2800" dirty="0" smtClean="0"/>
              <a:t>, </a:t>
            </a:r>
            <a:r>
              <a:rPr lang="sr-Latn-RS" sz="2800" dirty="0" smtClean="0"/>
              <a:t>ali </a:t>
            </a:r>
            <a:r>
              <a:rPr lang="sr-Latn-RS" sz="2800" smtClean="0"/>
              <a:t>svaki SM ima </a:t>
            </a:r>
            <a:r>
              <a:rPr lang="en-US" sz="2800" dirty="0" smtClean="0"/>
              <a:t>8-10KB </a:t>
            </a:r>
            <a:r>
              <a:rPr lang="sr-Latn-RS" sz="2800" dirty="0" smtClean="0"/>
              <a:t>keša</a:t>
            </a:r>
          </a:p>
          <a:p>
            <a:pPr lvl="1"/>
            <a:r>
              <a:rPr lang="sr-Latn-RS" sz="2400" dirty="0" smtClean="0"/>
              <a:t>Kada sve niti čitaju istu konstantu, brzina čitanja jednaka je brzini čitanja iz registara</a:t>
            </a:r>
          </a:p>
          <a:p>
            <a:pPr lvl="1"/>
            <a:r>
              <a:rPr lang="sr-Latn-RS" sz="2400" smtClean="0"/>
              <a:t>Ne zauzima </a:t>
            </a:r>
            <a:r>
              <a:rPr lang="sr-Latn-RS" sz="2400" dirty="0" smtClean="0"/>
              <a:t>registre, </a:t>
            </a:r>
            <a:r>
              <a:rPr lang="sr-Latn-RS" sz="2400" smtClean="0"/>
              <a:t>pa može </a:t>
            </a:r>
            <a:r>
              <a:rPr lang="sr-Latn-RS" sz="2400" dirty="0" smtClean="0"/>
              <a:t>biti od koristi </a:t>
            </a:r>
            <a:r>
              <a:rPr lang="sr-Latn-RS" sz="2400" smtClean="0"/>
              <a:t>za minimizaciju </a:t>
            </a:r>
            <a:r>
              <a:rPr lang="sr-Latn-RS" sz="2400" dirty="0" smtClean="0"/>
              <a:t>broja potrebnih registara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Konstante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Vrednost konstante se postavlja u run-time-u.</a:t>
            </a:r>
          </a:p>
          <a:p>
            <a:r>
              <a:rPr lang="sr-Latn-RS" dirty="0" smtClean="0"/>
              <a:t>Kod često sadrži konstante čija se vrednost zna u vremenu kompajliranja:</a:t>
            </a:r>
          </a:p>
          <a:p>
            <a:pPr marL="0" indent="0">
              <a:buNone/>
            </a:pPr>
            <a:r>
              <a:rPr lang="sr-Latn-R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it-IT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#</a:t>
            </a:r>
            <a:r>
              <a:rPr lang="it-IT" sz="1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define PI 3.1415926f</a:t>
            </a:r>
            <a:br>
              <a:rPr lang="it-IT" sz="1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it-IT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</a:t>
            </a:r>
            <a:r>
              <a:rPr lang="it-IT" sz="1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b / (2.0f * PI</a:t>
            </a:r>
            <a:r>
              <a:rPr lang="it-IT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dirty="0" smtClean="0"/>
              <a:t>Ovakve konstante se ugrađuju u executable kod, pa ne zauzimaju registre</a:t>
            </a:r>
          </a:p>
          <a:p>
            <a:r>
              <a:rPr lang="sr-Latn-RS" sz="19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 </a:t>
            </a:r>
            <a:r>
              <a:rPr lang="sr-Latn-RS" dirty="0" smtClean="0"/>
              <a:t>na kraju se koristi za jednostruku preciznost, jer je u C/C++</a:t>
            </a:r>
            <a:r>
              <a:rPr lang="en-US" dirty="0" smtClean="0"/>
              <a:t>:</a:t>
            </a:r>
            <a:r>
              <a:rPr lang="sr-Latn-RS" dirty="0" smtClean="0"/>
              <a:t>									single x double = double</a:t>
            </a:r>
            <a:r>
              <a:rPr lang="it-IT" dirty="0"/>
              <a:t/>
            </a:r>
            <a:br>
              <a:rPr lang="it-IT" dirty="0"/>
            </a:b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kernela</a:t>
            </a:r>
            <a:r>
              <a:rPr lang="en-US" dirty="0" smtClean="0"/>
              <a:t> </a:t>
            </a:r>
            <a:r>
              <a:rPr lang="en-US" dirty="0" err="1" smtClean="0"/>
              <a:t>podrazumevano</a:t>
            </a:r>
            <a:r>
              <a:rPr lang="en-US" dirty="0" smtClean="0"/>
              <a:t> se </a:t>
            </a:r>
            <a:r>
              <a:rPr lang="en-US" dirty="0" err="1" smtClean="0"/>
              <a:t>individualne</a:t>
            </a:r>
            <a:r>
              <a:rPr lang="en-US" dirty="0" smtClean="0"/>
              <a:t> </a:t>
            </a:r>
            <a:r>
              <a:rPr lang="en-US" dirty="0" err="1" smtClean="0"/>
              <a:t>promenljive</a:t>
            </a:r>
            <a:r>
              <a:rPr lang="en-US" dirty="0" smtClean="0"/>
              <a:t> </a:t>
            </a:r>
            <a:r>
              <a:rPr lang="en-US" dirty="0" err="1" smtClean="0"/>
              <a:t>sme</a:t>
            </a:r>
            <a:r>
              <a:rPr lang="sr-Latn-RS" dirty="0" smtClean="0"/>
              <a:t>štaju u registre:</a:t>
            </a:r>
          </a:p>
          <a:p>
            <a:pPr>
              <a:buNone/>
            </a:pPr>
            <a:r>
              <a:rPr lang="sr-Latn-RS" dirty="0" smtClean="0"/>
              <a:t>	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global__ void lap(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J,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float *u1, float *u2) 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threadIdx.x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blockIdx.x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blockDim.x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threadIdx.y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blockIdx.y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blockDim.y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j*I;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 (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==0 ||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==I-1 || j==0 || j==J-1) 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u2[id] = u1[id];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else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u2[id] = 0.25f </a:t>
            </a:r>
            <a:r>
              <a:rPr lang="en-US" sz="2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(u1[id-1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+ u1[id+1]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u1[id-I] 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		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u1[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id+I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]);</a:t>
            </a:r>
            <a:b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Registri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64K 32-bit registara </a:t>
            </a:r>
            <a:r>
              <a:rPr lang="sr-Latn-RS" smtClean="0"/>
              <a:t>po SM</a:t>
            </a:r>
            <a:endParaRPr lang="sr-Latn-RS" dirty="0" smtClean="0"/>
          </a:p>
          <a:p>
            <a:r>
              <a:rPr lang="sr-Latn-RS" dirty="0" smtClean="0"/>
              <a:t>Do 255 registara za svaku nit</a:t>
            </a:r>
          </a:p>
          <a:p>
            <a:r>
              <a:rPr lang="sr-Latn-RS" dirty="0" smtClean="0"/>
              <a:t>Do 2048 niti (najviše 1024 niti po bloku)</a:t>
            </a:r>
          </a:p>
          <a:p>
            <a:r>
              <a:rPr lang="en-US" smtClean="0"/>
              <a:t>M</a:t>
            </a:r>
            <a:r>
              <a:rPr lang="sr-Latn-RS" smtClean="0"/>
              <a:t>ax </a:t>
            </a:r>
            <a:r>
              <a:rPr lang="sr-Latn-RS" dirty="0" smtClean="0"/>
              <a:t>registara za svaku nit =</a:t>
            </a:r>
            <a:r>
              <a:rPr lang="en-US" dirty="0" smtClean="0"/>
              <a:t>&gt;</a:t>
            </a:r>
            <a:r>
              <a:rPr lang="sr-Latn-RS" dirty="0" smtClean="0"/>
              <a:t> 256 niti</a:t>
            </a:r>
          </a:p>
          <a:p>
            <a:r>
              <a:rPr lang="sr-Latn-RS" smtClean="0"/>
              <a:t>Max </a:t>
            </a:r>
            <a:r>
              <a:rPr lang="sr-Latn-RS" dirty="0" smtClean="0"/>
              <a:t>broj niti =</a:t>
            </a:r>
            <a:r>
              <a:rPr lang="en-US" dirty="0" smtClean="0"/>
              <a:t>&gt;</a:t>
            </a:r>
            <a:r>
              <a:rPr lang="sr-Latn-RS" dirty="0" smtClean="0"/>
              <a:t> 32 registara za svaku nit</a:t>
            </a:r>
          </a:p>
          <a:p>
            <a:r>
              <a:rPr lang="sr-Latn-RS" dirty="0" smtClean="0"/>
              <a:t>Postoji velika </a:t>
            </a:r>
            <a:r>
              <a:rPr lang="sr-Latn-RS" smtClean="0"/>
              <a:t>razlika između </a:t>
            </a:r>
            <a:r>
              <a:rPr lang="sr-Latn-RS" dirty="0" smtClean="0"/>
              <a:t>“fat” i “thin” niti</a:t>
            </a:r>
          </a:p>
          <a:p>
            <a:r>
              <a:rPr lang="sr-Latn-RS" dirty="0" smtClean="0"/>
              <a:t>Ako je aplikaciji potrebno više registara, koristi se najpre L1 keš, a posle </a:t>
            </a:r>
            <a:r>
              <a:rPr lang="sr-Latn-RS" smtClean="0"/>
              <a:t>i memorija </a:t>
            </a:r>
            <a:r>
              <a:rPr lang="sr-Latn-RS" dirty="0" smtClean="0"/>
              <a:t>device-a</a:t>
            </a:r>
          </a:p>
          <a:p>
            <a:r>
              <a:rPr lang="sr-Latn-RS" dirty="0" smtClean="0"/>
              <a:t>Nije definisano da li </a:t>
            </a:r>
            <a:r>
              <a:rPr lang="sr-Latn-RS" smtClean="0"/>
              <a:t>konkretna promenljiva </a:t>
            </a:r>
            <a:r>
              <a:rPr lang="sr-Latn-RS" dirty="0" smtClean="0"/>
              <a:t>postaje niz </a:t>
            </a:r>
            <a:r>
              <a:rPr lang="sr-Latn-RS" smtClean="0"/>
              <a:t>sa jednim elementom </a:t>
            </a:r>
            <a:r>
              <a:rPr lang="sr-Latn-RS" dirty="0" smtClean="0"/>
              <a:t>na uređaju ili se vrednosti </a:t>
            </a:r>
            <a:r>
              <a:rPr lang="sr-Latn-RS" smtClean="0"/>
              <a:t>u registrima </a:t>
            </a:r>
            <a:r>
              <a:rPr lang="sr-Latn-RS" dirty="0" smtClean="0"/>
              <a:t>“čuvaju” </a:t>
            </a:r>
            <a:r>
              <a:rPr lang="sr-Latn-RS" smtClean="0"/>
              <a:t>u memoriji </a:t>
            </a:r>
            <a:r>
              <a:rPr lang="sr-Latn-RS" dirty="0" smtClean="0"/>
              <a:t>device-a, a kasnije se vraćaju</a:t>
            </a:r>
          </a:p>
          <a:p>
            <a:r>
              <a:rPr lang="sr-Latn-RS" smtClean="0"/>
              <a:t>U svakom </a:t>
            </a:r>
            <a:r>
              <a:rPr lang="sr-Latn-RS" dirty="0" smtClean="0"/>
              <a:t>slučaju, javlja se latenca usled </a:t>
            </a:r>
            <a:r>
              <a:rPr lang="sr-Latn-RS" smtClean="0"/>
              <a:t>korišćenja memorije </a:t>
            </a:r>
            <a:r>
              <a:rPr lang="sr-Latn-RS" dirty="0" smtClean="0"/>
              <a:t>uređaja</a:t>
            </a: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Lokalni nizovi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r-Latn-RS" sz="2200" dirty="0" smtClean="0"/>
              <a:t>Šta se dešava ako aplikacija koristi nizove </a:t>
            </a:r>
            <a:r>
              <a:rPr lang="sr-Latn-RS" sz="2200" smtClean="0"/>
              <a:t>sa malim broj elemenata</a:t>
            </a:r>
            <a:r>
              <a:rPr lang="sr-Latn-RS" sz="2200" dirty="0" smtClean="0"/>
              <a:t>?</a:t>
            </a:r>
          </a:p>
          <a:p>
            <a:pPr>
              <a:buNone/>
            </a:pPr>
            <a:endParaRPr lang="sr-Latn-RS" sz="2200" dirty="0" smtClean="0"/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void lap(float *u) 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float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[3];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threadIdx.x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blockIdx.x*blockDim.x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 (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k=0; k&lt;3; k++)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[k] </a:t>
            </a:r>
            <a:r>
              <a:rPr lang="en-US" sz="2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u[tid+k*gridDim.x*blockDim.x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 (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k=0; k&lt;3; k++)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sr-Latn-RS" sz="2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1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u[tid+k*gridDim.x*blockDim.x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	    	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A[3*k]*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[0]+A[3*k+1]*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[1]+A[3*k+2]*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ut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[2];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Lokalni nizovi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smtClean="0"/>
              <a:t>U jednostavnim situacijama </a:t>
            </a:r>
            <a:r>
              <a:rPr lang="sr-Latn-RS" dirty="0" smtClean="0"/>
              <a:t>(koje su jako česte</a:t>
            </a:r>
            <a:r>
              <a:rPr lang="sr-Latn-RS" smtClean="0"/>
              <a:t>), kompajler </a:t>
            </a:r>
            <a:r>
              <a:rPr lang="sr-Latn-RS" dirty="0" smtClean="0"/>
              <a:t>ove nizove konvertuje u skalare </a:t>
            </a:r>
            <a:r>
              <a:rPr lang="sr-Latn-RS" smtClean="0"/>
              <a:t>i smešta </a:t>
            </a:r>
            <a:r>
              <a:rPr lang="sr-Latn-RS" dirty="0" smtClean="0"/>
              <a:t>ih u registre:</a:t>
            </a:r>
          </a:p>
          <a:p>
            <a:endParaRPr lang="sr-Latn-RS" dirty="0" smtClean="0"/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__global__ void lap(float*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u) </a:t>
            </a:r>
            <a:endParaRPr lang="sr-Latn-R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threadIdx.x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 blockIdx.x*blockDim.x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float ut0 = u[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0*gridDim.x*blockDim.x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float ut1 = u[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1*gridDim.x*blockDim.x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float ut2 = u[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2*gridDim.x*blockDim.x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sr-Latn-R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0*gridDim.x*blockDim.x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A[0]*ut0 + A[1]*ut1 + A[2]*ut2;</a:t>
            </a:r>
          </a:p>
          <a:p>
            <a:pPr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1*gridDim.x*blockDim.x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A[3]*ut0 + A[4]*ut1 + A[5]*ut2;</a:t>
            </a:r>
          </a:p>
          <a:p>
            <a:pPr>
              <a:buNone/>
            </a:pP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tid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sr-Latn-R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2*gridDim.x*blockDim.x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</a:t>
            </a:r>
            <a:r>
              <a:rPr lang="sr-Latn-R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A[6]*ut0 + A[7]*ut1 + A[8]*ut2;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sr-Latn-RS" dirty="0" smtClean="0">
                <a:ea typeface="ＭＳ Ｐゴシック" charset="-128"/>
              </a:rPr>
              <a:t>Glavni p</a:t>
            </a:r>
            <a:r>
              <a:rPr lang="en-US" dirty="0" err="1" smtClean="0">
                <a:ea typeface="ＭＳ Ｐゴシック" charset="-128"/>
              </a:rPr>
              <a:t>rogram</a:t>
            </a:r>
            <a:r>
              <a:rPr lang="en-US" dirty="0" smtClean="0">
                <a:ea typeface="ＭＳ Ｐゴシック" charset="-128"/>
              </a:rPr>
              <a:t>: </a:t>
            </a:r>
            <a:r>
              <a:rPr lang="en-US" dirty="0" err="1" smtClean="0">
                <a:ea typeface="ＭＳ Ｐゴシック" charset="-128"/>
              </a:rPr>
              <a:t>Prelimina</a:t>
            </a:r>
            <a:r>
              <a:rPr lang="sr-Latn-RS" dirty="0" smtClean="0">
                <a:ea typeface="ＭＳ Ｐゴシック" charset="-128"/>
              </a:rPr>
              <a:t>rni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905000"/>
            <a:ext cx="4572000" cy="344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#define SIZE 16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#define BLOCKSIZE 4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char **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in_array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out_array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…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en-US" sz="2400" dirty="0">
              <a:solidFill>
                <a:srgbClr val="005400"/>
              </a:solidFill>
              <a:latin typeface="Comic Sans MS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4495800" cy="4419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sr-Latn-RS" sz="2800" b="1" dirty="0" smtClean="0">
                <a:solidFill>
                  <a:srgbClr val="005400"/>
                </a:solidFill>
              </a:rPr>
              <a:t>GLAVNI</a:t>
            </a:r>
            <a:r>
              <a:rPr lang="en-US" sz="2800" b="1" dirty="0" smtClean="0">
                <a:solidFill>
                  <a:srgbClr val="005400"/>
                </a:solidFill>
              </a:rPr>
              <a:t> PROGRAM:</a:t>
            </a:r>
          </a:p>
          <a:p>
            <a:pPr>
              <a:spcBef>
                <a:spcPts val="1500"/>
              </a:spcBef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Inicijalizacija</a:t>
            </a:r>
            <a:endParaRPr lang="en-US" dirty="0" smtClean="0"/>
          </a:p>
          <a:p>
            <a:pPr lvl="1">
              <a:spcBef>
                <a:spcPts val="900"/>
              </a:spcBef>
              <a:buFont typeface="Wingdings" pitchFamily="2" charset="2"/>
              <a:buChar char="Ø"/>
            </a:pPr>
            <a:r>
              <a:rPr lang="sr-Latn-RS" sz="1800" dirty="0" smtClean="0">
                <a:solidFill>
                  <a:schemeClr val="bg1">
                    <a:lumMod val="65000"/>
                  </a:schemeClr>
                </a:solidFill>
              </a:rPr>
              <a:t>Alokacija memorije na hostu za ulazne i izlazne podatke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900"/>
              </a:spcBef>
              <a:buFont typeface="Wingdings" pitchFamily="2" charset="2"/>
              <a:buChar char="Ø"/>
            </a:pPr>
            <a:r>
              <a:rPr lang="sr-Latn-RS" sz="1800" dirty="0" smtClean="0">
                <a:solidFill>
                  <a:schemeClr val="bg1">
                    <a:lumMod val="65000"/>
                  </a:schemeClr>
                </a:solidFill>
              </a:rPr>
              <a:t>Dodela vrednosti ulaznom nizu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Poziv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host fun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kcije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Izračunavanje konačnog rezultata na osnovu rezultata pojedinačnih niti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</a:rPr>
              <a:t>Prikaz rezultata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Lokalni nizovi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Kod malo komplikovanijih </a:t>
            </a:r>
            <a:r>
              <a:rPr lang="sr-Latn-RS" dirty="0" smtClean="0"/>
              <a:t>situacija</a:t>
            </a:r>
            <a:r>
              <a:rPr lang="sr-Latn-RS" smtClean="0"/>
              <a:t>, kompajler </a:t>
            </a:r>
            <a:r>
              <a:rPr lang="sr-Latn-RS" dirty="0" smtClean="0"/>
              <a:t>stavlja nizove </a:t>
            </a:r>
            <a:r>
              <a:rPr lang="sr-Latn-RS" smtClean="0"/>
              <a:t>u memoriju </a:t>
            </a:r>
            <a:r>
              <a:rPr lang="sr-Latn-RS" dirty="0" smtClean="0"/>
              <a:t>device-a</a:t>
            </a:r>
          </a:p>
          <a:p>
            <a:pPr lvl="1"/>
            <a:r>
              <a:rPr lang="sr-Latn-RS" dirty="0" smtClean="0"/>
              <a:t>Idalje se radi </a:t>
            </a:r>
            <a:r>
              <a:rPr lang="sr-Latn-RS" smtClean="0"/>
              <a:t>o lokalnom </a:t>
            </a:r>
            <a:r>
              <a:rPr lang="sr-Latn-RS" dirty="0" smtClean="0"/>
              <a:t>nizu jer svaka nit poseduje svoju privatnu kopiju</a:t>
            </a:r>
          </a:p>
          <a:p>
            <a:pPr lvl="1"/>
            <a:r>
              <a:rPr lang="sr-Latn-RS" smtClean="0"/>
              <a:t>Podrazumevano </a:t>
            </a:r>
            <a:r>
              <a:rPr lang="sr-Latn-RS" dirty="0" smtClean="0"/>
              <a:t>se čuvaju u L1 kešu, i često se dešava da nikad ne </a:t>
            </a:r>
            <a:r>
              <a:rPr lang="sr-Latn-RS" smtClean="0"/>
              <a:t>budu premešteni u memoriju </a:t>
            </a:r>
            <a:r>
              <a:rPr lang="sr-Latn-RS" dirty="0" smtClean="0"/>
              <a:t>device-a</a:t>
            </a:r>
          </a:p>
          <a:p>
            <a:pPr lvl="1"/>
            <a:r>
              <a:rPr lang="sr-Latn-RS" dirty="0" smtClean="0"/>
              <a:t>48kB L1 keša se slika na 12k </a:t>
            </a:r>
            <a:r>
              <a:rPr lang="sr-Latn-RS" smtClean="0"/>
              <a:t>32-bitnih promenljivih                        </a:t>
            </a:r>
            <a:r>
              <a:rPr lang="sr-Latn-RS" dirty="0" smtClean="0"/>
              <a:t>		=</a:t>
            </a:r>
            <a:r>
              <a:rPr lang="en-US" dirty="0" smtClean="0"/>
              <a:t>&gt;</a:t>
            </a:r>
            <a:r>
              <a:rPr lang="sr-Latn-RS" dirty="0" smtClean="0"/>
              <a:t> 12 za svaku nit ako se koristi 1024 niti 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Deljena memorija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>
                <a:solidFill>
                  <a:srgbClr val="000000"/>
                </a:solidFill>
                <a:latin typeface="NimbusSanL-Regu"/>
              </a:rPr>
              <a:t>U kernelima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NimbusSanL-Regu"/>
              </a:rPr>
              <a:t>prefi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ks</a:t>
            </a:r>
            <a:r>
              <a:rPr lang="en-US" dirty="0" smtClean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__shared__ 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 deklariše podatke kao </a:t>
            </a:r>
            <a:r>
              <a:rPr lang="sr-Latn-RS" smtClean="0">
                <a:solidFill>
                  <a:srgbClr val="000000"/>
                </a:solidFill>
                <a:latin typeface="NimbusSanL-Regu"/>
              </a:rPr>
              <a:t>deljive između 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svih niti u bloku niti – svaka </a:t>
            </a:r>
            <a:r>
              <a:rPr lang="sr-Latn-RS" smtClean="0">
                <a:solidFill>
                  <a:srgbClr val="000000"/>
                </a:solidFill>
                <a:latin typeface="NimbusSanL-Regu"/>
              </a:rPr>
              <a:t>nit može 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čitati </a:t>
            </a:r>
            <a:r>
              <a:rPr lang="sr-Latn-RS" smtClean="0">
                <a:solidFill>
                  <a:srgbClr val="000000"/>
                </a:solidFill>
                <a:latin typeface="NimbusSanL-Regu"/>
              </a:rPr>
              <a:t>ili modifikovati 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vrednost:</a:t>
            </a:r>
            <a:r>
              <a:rPr lang="en-US" dirty="0" smtClean="0">
                <a:solidFill>
                  <a:srgbClr val="000000"/>
                </a:solidFill>
                <a:latin typeface="NimbusSanL-Regu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NimbusSanL-Regu"/>
              </a:rPr>
            </a:b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__shared__ </a:t>
            </a:r>
            <a:r>
              <a:rPr lang="en-US" sz="190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9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x_dim;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__shared__ float x[128];</a:t>
            </a:r>
            <a:endParaRPr lang="sr-Latn-RS" dirty="0" smtClean="0">
              <a:solidFill>
                <a:srgbClr val="000000"/>
              </a:solidFill>
              <a:latin typeface="NimbusSanL-Regu"/>
            </a:endParaRPr>
          </a:p>
          <a:p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Ovakvi podaci su neophodni za operacije koje </a:t>
            </a:r>
            <a:r>
              <a:rPr lang="sr-Latn-RS" smtClean="0">
                <a:solidFill>
                  <a:srgbClr val="000000"/>
                </a:solidFill>
                <a:latin typeface="NimbusSanL-Regu"/>
              </a:rPr>
              <a:t>zahtevaju komunikaciju između 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niti </a:t>
            </a:r>
          </a:p>
          <a:p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Korisni za re-use</a:t>
            </a:r>
          </a:p>
          <a:p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Alternativa za lokalne nizove </a:t>
            </a:r>
            <a:r>
              <a:rPr lang="sr-Latn-RS" smtClean="0">
                <a:solidFill>
                  <a:srgbClr val="000000"/>
                </a:solidFill>
                <a:latin typeface="NimbusSanL-Regu"/>
              </a:rPr>
              <a:t>u memoriji </a:t>
            </a:r>
            <a:r>
              <a:rPr lang="sr-Latn-RS" dirty="0" smtClean="0">
                <a:solidFill>
                  <a:srgbClr val="000000"/>
                </a:solidFill>
                <a:latin typeface="NimbusSanL-Regu"/>
              </a:rPr>
              <a:t>device-a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Deljena memorija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Ako blok </a:t>
            </a:r>
            <a:r>
              <a:rPr lang="sr-Latn-RS" smtClean="0"/>
              <a:t>niti ima </a:t>
            </a:r>
            <a:r>
              <a:rPr lang="sr-Latn-RS" dirty="0" smtClean="0"/>
              <a:t>više od jednog warpa, nije definisano kada će koji warp krenuti i završiti</a:t>
            </a:r>
          </a:p>
          <a:p>
            <a:r>
              <a:rPr lang="sr-Latn-RS" dirty="0" smtClean="0"/>
              <a:t>Zbog toga je skoro uvek neophodna sinhronizacija niti kako bi se obezbedilo korektno korišćenje </a:t>
            </a:r>
            <a:r>
              <a:rPr lang="sr-Latn-RS" smtClean="0"/>
              <a:t>deljive memorije</a:t>
            </a:r>
            <a:endParaRPr lang="sr-Latn-RS" dirty="0" smtClean="0"/>
          </a:p>
          <a:p>
            <a:r>
              <a:rPr lang="sr-Latn-RS" dirty="0" smtClean="0"/>
              <a:t>Instrukcija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syncthreads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dirty="0" smtClean="0"/>
              <a:t>postavlja “barijeru”: Nijedna nit/warp </a:t>
            </a:r>
            <a:r>
              <a:rPr lang="sr-Latn-RS" smtClean="0"/>
              <a:t>ne može </a:t>
            </a:r>
            <a:r>
              <a:rPr lang="sr-Latn-RS" dirty="0" smtClean="0"/>
              <a:t>nastaviti izvršenje iza barijere sve dok svi ostali nisu stigli do barijere</a:t>
            </a:r>
          </a:p>
          <a:p>
            <a:r>
              <a:rPr lang="sr-Latn-RS" dirty="0" smtClean="0"/>
              <a:t>Pored statički alocirane </a:t>
            </a:r>
            <a:r>
              <a:rPr lang="sr-Latn-RS" smtClean="0"/>
              <a:t>deljive memorije, moguće </a:t>
            </a:r>
            <a:r>
              <a:rPr lang="sr-Latn-RS" dirty="0" smtClean="0"/>
              <a:t>je i </a:t>
            </a:r>
            <a:r>
              <a:rPr lang="sr-Latn-RS" smtClean="0"/>
              <a:t>kreiranje dinamičkih </a:t>
            </a:r>
            <a:r>
              <a:rPr lang="sr-Latn-RS" dirty="0" smtClean="0"/>
              <a:t>nizova u </a:t>
            </a:r>
            <a:r>
              <a:rPr lang="sr-Latn-RS" smtClean="0"/>
              <a:t>deljivoj memoriji</a:t>
            </a:r>
            <a:endParaRPr lang="sr-Latn-RS" dirty="0" smtClean="0"/>
          </a:p>
          <a:p>
            <a:r>
              <a:rPr lang="sr-Latn-RS" dirty="0" smtClean="0"/>
              <a:t>Ukupna veličina specificira </a:t>
            </a:r>
            <a:r>
              <a:rPr lang="sr-Latn-RS" smtClean="0"/>
              <a:t>se opcionim trećim argumentom </a:t>
            </a:r>
            <a:r>
              <a:rPr lang="sr-Latn-RS" dirty="0" smtClean="0"/>
              <a:t>pri pozivu kernela:  		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kernel&lt;&lt;&lt;blocks,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threads,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shared_bytes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&gt;&gt;&gt;(...)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Read-only nizovi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 radu </a:t>
            </a:r>
            <a:r>
              <a:rPr lang="sr-Latn-RS" smtClean="0"/>
              <a:t>sa konstantama</a:t>
            </a:r>
            <a:r>
              <a:rPr lang="sr-Latn-RS" dirty="0" smtClean="0"/>
              <a:t>, svaka nit čita istu vrednost</a:t>
            </a:r>
          </a:p>
          <a:p>
            <a:r>
              <a:rPr lang="sr-Latn-RS" smtClean="0"/>
              <a:t>U drugim slučajevima, imamo </a:t>
            </a:r>
            <a:r>
              <a:rPr lang="sr-Latn-RS" dirty="0" smtClean="0"/>
              <a:t>nizove čije se </a:t>
            </a:r>
            <a:r>
              <a:rPr lang="sr-Latn-RS" smtClean="0"/>
              <a:t>vrednosti elemenata ne menjaju</a:t>
            </a:r>
            <a:r>
              <a:rPr lang="sr-Latn-RS" dirty="0" smtClean="0"/>
              <a:t>, ali različite niti čitaju </a:t>
            </a:r>
            <a:r>
              <a:rPr lang="sr-Latn-RS" smtClean="0"/>
              <a:t>različite elemente</a:t>
            </a:r>
            <a:endParaRPr lang="sr-Latn-RS" dirty="0" smtClean="0"/>
          </a:p>
          <a:p>
            <a:r>
              <a:rPr lang="sr-Latn-RS" dirty="0" smtClean="0"/>
              <a:t>Tada je korisno </a:t>
            </a:r>
            <a:r>
              <a:rPr lang="sr-Latn-RS" smtClean="0"/>
              <a:t>naglasiti kompajleru </a:t>
            </a:r>
            <a:r>
              <a:rPr lang="sr-Latn-RS" dirty="0" smtClean="0"/>
              <a:t>da se radi o read-only nizu:</a:t>
            </a:r>
          </a:p>
          <a:p>
            <a:pPr>
              <a:buNone/>
            </a:pPr>
            <a:r>
              <a:rPr lang="sr-Latn-RS" dirty="0" smtClean="0"/>
              <a:t>		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const 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restrict</a:t>
            </a:r>
            <a:r>
              <a:rPr lang="sr-Latn-R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__</a:t>
            </a:r>
            <a:r>
              <a:rPr lang="en-US" sz="2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sr-Latn-RS" sz="2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mtClean="0"/>
              <a:t>Na hardeverskom </a:t>
            </a:r>
            <a:r>
              <a:rPr lang="sr-Latn-RS" dirty="0" smtClean="0"/>
              <a:t>nivou, koriste se instrukcije koje daju </a:t>
            </a:r>
            <a:r>
              <a:rPr lang="sr-Latn-RS" smtClean="0"/>
              <a:t>bolje performanse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CUDA kvalifikatori promenljivih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 smtClean="0"/>
              <a:t>Automatske promenljive bez kvalifikatora se smeštaju u registre</a:t>
            </a:r>
          </a:p>
          <a:p>
            <a:pPr lvl="1"/>
            <a:r>
              <a:rPr lang="vi-VN" sz="1800" dirty="0" smtClean="0"/>
              <a:t>Osim velikih struktura i statičkih nizova koji se smeštaju u lokalnu memoriju</a:t>
            </a:r>
          </a:p>
          <a:p>
            <a:r>
              <a:rPr lang="vi-VN" sz="2000" dirty="0" smtClean="0"/>
              <a:t>Pokazivači mogu da pokazuju samo na objekte iz globalne memorije:</a:t>
            </a:r>
          </a:p>
          <a:p>
            <a:pPr lvl="1"/>
            <a:r>
              <a:rPr lang="vi-VN" sz="1800" dirty="0" smtClean="0"/>
              <a:t>Alocirane na strani domaćina i prosleđene jezgru</a:t>
            </a:r>
          </a:p>
          <a:p>
            <a:pPr lvl="2">
              <a:buNone/>
            </a:pPr>
            <a:r>
              <a:rPr lang="vi-VN" sz="1600" dirty="0" smtClean="0">
                <a:solidFill>
                  <a:srgbClr val="00B050"/>
                </a:solidFill>
              </a:rPr>
              <a:t>__global__ void KernelFunc(float* ptr);</a:t>
            </a:r>
          </a:p>
          <a:p>
            <a:pPr lvl="1"/>
            <a:r>
              <a:rPr lang="vi-VN" sz="1800" dirty="0" smtClean="0"/>
              <a:t>Statički deklarisane objekte na strani uređaja</a:t>
            </a:r>
          </a:p>
          <a:p>
            <a:pPr lvl="2">
              <a:buNone/>
            </a:pPr>
            <a:r>
              <a:rPr lang="vi-VN" sz="1600" dirty="0" smtClean="0">
                <a:solidFill>
                  <a:srgbClr val="00B050"/>
                </a:solidFill>
              </a:rPr>
              <a:t>float* ptr = &amp;globalVar;</a:t>
            </a:r>
          </a:p>
          <a:p>
            <a:r>
              <a:rPr lang="vi-VN" sz="2000" dirty="0" smtClean="0"/>
              <a:t>Kvalifikator </a:t>
            </a:r>
            <a:r>
              <a:rPr lang="vi-VN" sz="2000" b="1" dirty="0" smtClean="0"/>
              <a:t>__device__ </a:t>
            </a:r>
            <a:r>
              <a:rPr lang="vi-VN" sz="2000" dirty="0" smtClean="0"/>
              <a:t>je opcion</a:t>
            </a:r>
            <a:r>
              <a:rPr lang="sr-Latn-RS" sz="2000" dirty="0" smtClean="0"/>
              <a:t> </a:t>
            </a:r>
            <a:r>
              <a:rPr lang="vi-VN" sz="2000" dirty="0" smtClean="0"/>
              <a:t>ako su navedeni kvalifikatori </a:t>
            </a:r>
            <a:r>
              <a:rPr lang="vi-VN" sz="2000" b="1" dirty="0" smtClean="0"/>
              <a:t>__shared__</a:t>
            </a:r>
            <a:r>
              <a:rPr lang="vi-VN" sz="2000" dirty="0" smtClean="0"/>
              <a:t> ili </a:t>
            </a:r>
            <a:r>
              <a:rPr lang="vi-VN" sz="2000" b="1" dirty="0" smtClean="0"/>
              <a:t>__constant__</a:t>
            </a:r>
            <a:endParaRPr lang="en-US" sz="2000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 smtClean="0"/>
              <a:t>Paralelni</a:t>
            </a:r>
            <a:r>
              <a:rPr lang="en-US" smtClean="0"/>
              <a:t> sitemi </a:t>
            </a:r>
            <a:r>
              <a:rPr lang="en-US" dirty="0" smtClean="0"/>
              <a:t>- CUDA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4876800"/>
          <a:ext cx="8763001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Memorija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Opseg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Životni vek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sr-Latn-RS" dirty="0" smtClean="0"/>
                        <a:t>__device__</a:t>
                      </a:r>
                      <a:r>
                        <a:rPr lang="sr-Latn-RS" baseline="0" dirty="0" smtClean="0"/>
                        <a:t> __shared__            int SharedVar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sr-Latn-RS" dirty="0" smtClean="0"/>
                        <a:t>eljena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Blok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sr-Latn-RS" dirty="0" smtClean="0"/>
                        <a:t>lok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__device__</a:t>
                      </a:r>
                      <a:r>
                        <a:rPr lang="sr-Latn-RS" baseline="0" dirty="0" smtClean="0"/>
                        <a:t>                                int GlobalVar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</a:t>
                      </a:r>
                      <a:r>
                        <a:rPr lang="sr-Latn-RS" dirty="0" smtClean="0"/>
                        <a:t>lobalna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Grid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Aplikacija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__device__</a:t>
                      </a:r>
                      <a:r>
                        <a:rPr lang="sr-Latn-RS" baseline="0" dirty="0" smtClean="0"/>
                        <a:t>  __constant__        int ConstantVar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Konstantna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Grid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Aplikacija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Memorija - hijerarhija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Globalna memorija (GB)</a:t>
            </a:r>
          </a:p>
          <a:p>
            <a:r>
              <a:rPr lang="sr-Latn-RS" dirty="0" smtClean="0"/>
              <a:t>Deljena memorija (kB)</a:t>
            </a:r>
          </a:p>
          <a:p>
            <a:r>
              <a:rPr lang="sr-Latn-RS" dirty="0" smtClean="0"/>
              <a:t>Registri</a:t>
            </a:r>
          </a:p>
          <a:p>
            <a:r>
              <a:rPr lang="sr-Latn-RS" dirty="0" smtClean="0"/>
              <a:t>Lokalna memorija</a:t>
            </a:r>
          </a:p>
          <a:p>
            <a:r>
              <a:rPr lang="sr-Latn-RS" dirty="0" smtClean="0"/>
              <a:t>Constant memorija</a:t>
            </a:r>
          </a:p>
          <a:p>
            <a:r>
              <a:rPr lang="sr-Latn-RS" dirty="0" smtClean="0"/>
              <a:t>Texture memorija</a:t>
            </a:r>
          </a:p>
          <a:p>
            <a:pPr marL="274320" lvl="1" indent="0">
              <a:buNone/>
            </a:pPr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78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Memorija - hijerarhija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79" y="1828800"/>
            <a:ext cx="7884000" cy="35675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78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Memorija - hijerarhija</a:t>
            </a:r>
            <a:endParaRPr lang="sr-Latn-R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71600"/>
            <a:ext cx="7950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38600"/>
            <a:ext cx="4343400" cy="248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74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Paralelna memorijska arhitektura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5105400" cy="4718304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Kod paralelne mašine, veliki broj niti pristupa memoriji</a:t>
            </a:r>
          </a:p>
          <a:p>
            <a:pPr lvl="1"/>
            <a:r>
              <a:rPr lang="en-US" dirty="0" err="1" smtClean="0"/>
              <a:t>Memorija</a:t>
            </a:r>
            <a:r>
              <a:rPr lang="en-US" dirty="0" smtClean="0"/>
              <a:t> je </a:t>
            </a:r>
            <a:r>
              <a:rPr lang="en-US" dirty="0" err="1" smtClean="0"/>
              <a:t>preklopljena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podeljena</a:t>
            </a:r>
            <a:r>
              <a:rPr lang="en-US" dirty="0" smtClean="0"/>
              <a:t> u </a:t>
            </a:r>
            <a:r>
              <a:rPr lang="en-US" dirty="0" err="1" smtClean="0"/>
              <a:t>banke</a:t>
            </a:r>
            <a:endParaRPr lang="sr-Latn-RS" dirty="0" smtClean="0"/>
          </a:p>
          <a:p>
            <a:pPr lvl="2"/>
            <a:r>
              <a:rPr lang="en-US" dirty="0" smtClean="0"/>
              <a:t> I </a:t>
            </a:r>
            <a:r>
              <a:rPr lang="en-US" dirty="0" err="1" smtClean="0"/>
              <a:t>globalna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deljena</a:t>
            </a:r>
            <a:r>
              <a:rPr lang="en-US" dirty="0" smtClean="0"/>
              <a:t> </a:t>
            </a:r>
            <a:r>
              <a:rPr lang="en-US" dirty="0" err="1" smtClean="0"/>
              <a:t>memorija</a:t>
            </a:r>
            <a:endParaRPr lang="sr-Latn-RS" dirty="0" smtClean="0"/>
          </a:p>
          <a:p>
            <a:pPr lvl="1"/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bitno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postizanje</a:t>
            </a:r>
            <a:r>
              <a:rPr lang="en-US" dirty="0" smtClean="0"/>
              <a:t> </a:t>
            </a:r>
            <a:r>
              <a:rPr lang="en-US" dirty="0" err="1" smtClean="0"/>
              <a:t>velikog</a:t>
            </a:r>
            <a:r>
              <a:rPr lang="en-US" dirty="0" smtClean="0"/>
              <a:t> </a:t>
            </a:r>
            <a:r>
              <a:rPr lang="en-US" dirty="0" err="1" smtClean="0"/>
              <a:t>propusnog</a:t>
            </a:r>
            <a:r>
              <a:rPr lang="en-US" dirty="0" smtClean="0"/>
              <a:t> </a:t>
            </a:r>
            <a:r>
              <a:rPr lang="en-US" dirty="0" err="1" smtClean="0"/>
              <a:t>opsega</a:t>
            </a:r>
            <a:endParaRPr lang="sr-Latn-RS" dirty="0" smtClean="0"/>
          </a:p>
          <a:p>
            <a:r>
              <a:rPr lang="en-US" dirty="0" err="1" smtClean="0"/>
              <a:t>Svaka</a:t>
            </a:r>
            <a:r>
              <a:rPr lang="en-US" dirty="0" smtClean="0"/>
              <a:t> </a:t>
            </a:r>
            <a:r>
              <a:rPr lang="en-US" dirty="0" err="1" smtClean="0"/>
              <a:t>memorijska</a:t>
            </a:r>
            <a:r>
              <a:rPr lang="en-US" dirty="0" smtClean="0"/>
              <a:t> </a:t>
            </a:r>
            <a:r>
              <a:rPr lang="en-US" dirty="0" err="1" smtClean="0"/>
              <a:t>banka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sr-Latn-R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usluži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zahtev</a:t>
            </a:r>
            <a:r>
              <a:rPr lang="en-US" dirty="0" smtClean="0"/>
              <a:t> u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ciklusu</a:t>
            </a:r>
            <a:endParaRPr lang="sr-Latn-RS" dirty="0" smtClean="0"/>
          </a:p>
          <a:p>
            <a:pPr lvl="1"/>
            <a:r>
              <a:rPr lang="en-US" dirty="0" err="1" smtClean="0"/>
              <a:t>Celokupna</a:t>
            </a:r>
            <a:r>
              <a:rPr lang="en-US" dirty="0" smtClean="0"/>
              <a:t> </a:t>
            </a:r>
            <a:r>
              <a:rPr lang="en-US" dirty="0" err="1" smtClean="0"/>
              <a:t>memorija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simultano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usluži</a:t>
            </a:r>
            <a:r>
              <a:rPr lang="sr-Latn-RS" dirty="0" smtClean="0"/>
              <a:t> </a:t>
            </a:r>
            <a:r>
              <a:rPr lang="en-US" dirty="0" err="1" smtClean="0"/>
              <a:t>onoliko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memorijskih</a:t>
            </a:r>
            <a:r>
              <a:rPr lang="en-US" dirty="0" smtClean="0"/>
              <a:t> </a:t>
            </a:r>
            <a:r>
              <a:rPr lang="en-US" dirty="0" err="1" smtClean="0"/>
              <a:t>banki</a:t>
            </a:r>
            <a:endParaRPr lang="sr-Latn-RS" dirty="0" smtClean="0"/>
          </a:p>
          <a:p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simultanih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istoj</a:t>
            </a:r>
            <a:r>
              <a:rPr lang="en-US" dirty="0" smtClean="0"/>
              <a:t> </a:t>
            </a:r>
            <a:r>
              <a:rPr lang="en-US" dirty="0" err="1" smtClean="0"/>
              <a:t>banki</a:t>
            </a:r>
            <a:r>
              <a:rPr lang="sr-Latn-RS" dirty="0" smtClean="0"/>
              <a:t> </a:t>
            </a:r>
            <a:r>
              <a:rPr lang="en-US" dirty="0" err="1" smtClean="0"/>
              <a:t>dovodi</a:t>
            </a:r>
            <a:r>
              <a:rPr lang="en-US" dirty="0" smtClean="0"/>
              <a:t> do </a:t>
            </a:r>
            <a:r>
              <a:rPr lang="en-US" dirty="0" err="1" smtClean="0"/>
              <a:t>konflikta</a:t>
            </a:r>
            <a:endParaRPr lang="sr-Latn-RS" dirty="0" smtClean="0"/>
          </a:p>
          <a:p>
            <a:pPr lvl="1"/>
            <a:r>
              <a:rPr lang="en-US" dirty="0" err="1" smtClean="0"/>
              <a:t>Konfliktni</a:t>
            </a:r>
            <a:r>
              <a:rPr lang="en-US" dirty="0" smtClean="0"/>
              <a:t> </a:t>
            </a:r>
            <a:r>
              <a:rPr lang="en-US" dirty="0" err="1" smtClean="0"/>
              <a:t>pristupi</a:t>
            </a:r>
            <a:r>
              <a:rPr lang="en-US" dirty="0" smtClean="0"/>
              <a:t> se </a:t>
            </a:r>
            <a:r>
              <a:rPr lang="en-US" dirty="0" err="1" smtClean="0"/>
              <a:t>serijalizuju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58000" y="2057400"/>
            <a:ext cx="1524000" cy="3429000"/>
            <a:chOff x="6858000" y="2057400"/>
            <a:chExt cx="1524000" cy="3429000"/>
          </a:xfrm>
        </p:grpSpPr>
        <p:sp>
          <p:nvSpPr>
            <p:cNvPr id="12" name="Cube 11"/>
            <p:cNvSpPr/>
            <p:nvPr/>
          </p:nvSpPr>
          <p:spPr>
            <a:xfrm>
              <a:off x="6858000" y="41910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7</a:t>
              </a:r>
              <a:endParaRPr lang="en-US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6858000" y="38862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6</a:t>
              </a:r>
              <a:endParaRPr lang="en-US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6858000" y="35814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5</a:t>
              </a:r>
              <a:endParaRPr lang="en-US" dirty="0"/>
            </a:p>
          </p:txBody>
        </p:sp>
        <p:sp>
          <p:nvSpPr>
            <p:cNvPr id="9" name="Cube 8"/>
            <p:cNvSpPr/>
            <p:nvPr/>
          </p:nvSpPr>
          <p:spPr>
            <a:xfrm>
              <a:off x="6858000" y="32766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4</a:t>
              </a:r>
              <a:endParaRPr lang="en-US" dirty="0"/>
            </a:p>
          </p:txBody>
        </p:sp>
        <p:sp>
          <p:nvSpPr>
            <p:cNvPr id="8" name="Cube 7"/>
            <p:cNvSpPr/>
            <p:nvPr/>
          </p:nvSpPr>
          <p:spPr>
            <a:xfrm>
              <a:off x="6858000" y="29718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3</a:t>
              </a:r>
              <a:endParaRPr lang="en-US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6858000" y="26670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2</a:t>
              </a:r>
              <a:endParaRPr lang="en-US" dirty="0"/>
            </a:p>
          </p:txBody>
        </p:sp>
        <p:sp>
          <p:nvSpPr>
            <p:cNvPr id="6" name="Cube 5"/>
            <p:cNvSpPr/>
            <p:nvPr/>
          </p:nvSpPr>
          <p:spPr>
            <a:xfrm>
              <a:off x="6858000" y="23622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1</a:t>
              </a:r>
              <a:endParaRPr lang="en-US" dirty="0"/>
            </a:p>
          </p:txBody>
        </p:sp>
        <p:sp>
          <p:nvSpPr>
            <p:cNvPr id="13" name="Cube 12"/>
            <p:cNvSpPr/>
            <p:nvPr/>
          </p:nvSpPr>
          <p:spPr>
            <a:xfrm>
              <a:off x="6858000" y="51054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15</a:t>
              </a:r>
              <a:endParaRPr lang="en-US" dirty="0"/>
            </a:p>
          </p:txBody>
        </p:sp>
        <p:sp>
          <p:nvSpPr>
            <p:cNvPr id="14" name="Cube 13"/>
            <p:cNvSpPr/>
            <p:nvPr/>
          </p:nvSpPr>
          <p:spPr>
            <a:xfrm>
              <a:off x="6858000" y="2057400"/>
              <a:ext cx="1524000" cy="381000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r>
                <a:rPr lang="sr-Latn-RS" dirty="0" smtClean="0"/>
                <a:t>anka 0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543800" y="4648200"/>
              <a:ext cx="76200" cy="381000"/>
              <a:chOff x="7543800" y="4648200"/>
              <a:chExt cx="76200" cy="381000"/>
            </a:xfrm>
          </p:grpSpPr>
          <p:sp>
            <p:nvSpPr>
              <p:cNvPr id="15" name="Flowchart: Connector 14"/>
              <p:cNvSpPr/>
              <p:nvPr/>
            </p:nvSpPr>
            <p:spPr>
              <a:xfrm>
                <a:off x="7543800" y="4648200"/>
                <a:ext cx="76200" cy="76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7543800" y="4800600"/>
                <a:ext cx="76200" cy="76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7543800" y="4953000"/>
                <a:ext cx="76200" cy="76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942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Paralelna memorijska arhitektura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5638800" cy="47183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novijim</a:t>
            </a:r>
            <a:r>
              <a:rPr lang="en-US" dirty="0" smtClean="0"/>
              <a:t> </a:t>
            </a:r>
            <a:r>
              <a:rPr lang="en-US" dirty="0" err="1" smtClean="0"/>
              <a:t>procesorima</a:t>
            </a:r>
            <a:r>
              <a:rPr lang="en-US" dirty="0" smtClean="0"/>
              <a:t>, </a:t>
            </a:r>
            <a:r>
              <a:rPr lang="en-US" dirty="0" err="1" smtClean="0"/>
              <a:t>memorija</a:t>
            </a:r>
            <a:r>
              <a:rPr lang="en-US" dirty="0" smtClean="0"/>
              <a:t> je</a:t>
            </a:r>
            <a:r>
              <a:rPr lang="sr-Latn-RS" dirty="0" smtClean="0"/>
              <a:t> </a:t>
            </a:r>
            <a:r>
              <a:rPr lang="en-US" dirty="0" err="1" smtClean="0"/>
              <a:t>podeljena</a:t>
            </a:r>
            <a:r>
              <a:rPr lang="en-US" dirty="0" smtClean="0"/>
              <a:t> u 32 </a:t>
            </a:r>
            <a:r>
              <a:rPr lang="en-US" dirty="0" err="1" smtClean="0"/>
              <a:t>banke</a:t>
            </a:r>
            <a:endParaRPr lang="sr-Latn-RS" dirty="0" smtClean="0"/>
          </a:p>
          <a:p>
            <a:pPr lvl="1"/>
            <a:r>
              <a:rPr lang="en-US" dirty="0" err="1" smtClean="0"/>
              <a:t>Uzastopne</a:t>
            </a:r>
            <a:r>
              <a:rPr lang="en-US" dirty="0" smtClean="0"/>
              <a:t> 32-bitne </a:t>
            </a:r>
            <a:r>
              <a:rPr lang="en-US" dirty="0" err="1" smtClean="0"/>
              <a:t>reči</a:t>
            </a:r>
            <a:r>
              <a:rPr lang="en-US" dirty="0" smtClean="0"/>
              <a:t> se </a:t>
            </a:r>
            <a:r>
              <a:rPr lang="en-US" dirty="0" err="1" smtClean="0"/>
              <a:t>dodeljuju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uzastopnim</a:t>
            </a:r>
            <a:r>
              <a:rPr lang="en-US" dirty="0" smtClean="0"/>
              <a:t> </a:t>
            </a:r>
            <a:r>
              <a:rPr lang="en-US" dirty="0" err="1" smtClean="0"/>
              <a:t>memorijskim</a:t>
            </a:r>
            <a:r>
              <a:rPr lang="en-US" dirty="0" smtClean="0"/>
              <a:t> </a:t>
            </a:r>
            <a:r>
              <a:rPr lang="en-US" dirty="0" err="1" smtClean="0"/>
              <a:t>bankama</a:t>
            </a:r>
            <a:endParaRPr lang="sr-Latn-RS" dirty="0" smtClean="0"/>
          </a:p>
          <a:p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memoriji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CUDA se</a:t>
            </a:r>
            <a:br>
              <a:rPr lang="en-US" dirty="0" smtClean="0"/>
            </a:br>
            <a:r>
              <a:rPr lang="en-US" dirty="0" err="1" smtClean="0"/>
              <a:t>kombinuje</a:t>
            </a:r>
            <a:r>
              <a:rPr lang="en-US" dirty="0" smtClean="0"/>
              <a:t> u </a:t>
            </a:r>
            <a:r>
              <a:rPr lang="en-US" dirty="0" err="1" smtClean="0"/>
              <a:t>transakcije</a:t>
            </a:r>
            <a:endParaRPr lang="sr-Latn-RS" dirty="0" smtClean="0"/>
          </a:p>
          <a:p>
            <a:pPr lvl="1"/>
            <a:r>
              <a:rPr lang="en-US" dirty="0" err="1" smtClean="0"/>
              <a:t>Najbolje</a:t>
            </a:r>
            <a:r>
              <a:rPr lang="en-US" dirty="0" smtClean="0"/>
              <a:t> </a:t>
            </a:r>
            <a:r>
              <a:rPr lang="en-US" dirty="0" err="1" smtClean="0"/>
              <a:t>performanse</a:t>
            </a:r>
            <a:r>
              <a:rPr lang="en-US" dirty="0" smtClean="0"/>
              <a:t> se </a:t>
            </a:r>
            <a:r>
              <a:rPr lang="en-US" dirty="0" err="1" smtClean="0"/>
              <a:t>dobijaju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niti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warp-a </a:t>
            </a:r>
            <a:r>
              <a:rPr lang="en-US" dirty="0" err="1" smtClean="0"/>
              <a:t>pristupaju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uzastopnim</a:t>
            </a:r>
            <a:r>
              <a:rPr lang="en-US" dirty="0" smtClean="0"/>
              <a:t> </a:t>
            </a:r>
            <a:r>
              <a:rPr lang="en-US" dirty="0" err="1" smtClean="0"/>
              <a:t>memorijskim</a:t>
            </a:r>
            <a:r>
              <a:rPr lang="en-US" dirty="0" smtClean="0"/>
              <a:t> </a:t>
            </a:r>
            <a:r>
              <a:rPr lang="en-US" dirty="0" err="1" smtClean="0"/>
              <a:t>lokacijama</a:t>
            </a:r>
            <a:endParaRPr lang="sr-Latn-RS" dirty="0" smtClean="0"/>
          </a:p>
          <a:p>
            <a:pPr lvl="2"/>
            <a:r>
              <a:rPr lang="en-US" dirty="0" smtClean="0"/>
              <a:t>Tada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konflikata</a:t>
            </a:r>
            <a:endParaRPr lang="sr-Latn-RS" dirty="0" smtClean="0"/>
          </a:p>
          <a:p>
            <a:pPr lvl="1"/>
            <a:r>
              <a:rPr lang="en-US" dirty="0" err="1" smtClean="0"/>
              <a:t>Konflikti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mogući</a:t>
            </a:r>
            <a:r>
              <a:rPr lang="sr-Latn-RS" dirty="0" smtClean="0"/>
              <a:t> </a:t>
            </a:r>
            <a:r>
              <a:rPr lang="en-US" dirty="0" err="1" smtClean="0"/>
              <a:t>jedino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warp-a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057400"/>
            <a:ext cx="26860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369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ea typeface="ＭＳ Ｐゴシック" charset="-128"/>
              </a:rPr>
              <a:t>Glavni </a:t>
            </a:r>
            <a:r>
              <a:rPr lang="sr-Latn-RS" smtClean="0">
                <a:ea typeface="ＭＳ Ｐゴシック" charset="-128"/>
              </a:rPr>
              <a:t>p</a:t>
            </a:r>
            <a:r>
              <a:rPr lang="en-US" smtClean="0">
                <a:ea typeface="ＭＳ Ｐゴシック" charset="-128"/>
              </a:rPr>
              <a:t>rogram: </a:t>
            </a:r>
            <a:r>
              <a:rPr lang="en-US" dirty="0" smtClean="0">
                <a:ea typeface="ＭＳ Ｐゴシック" charset="-128"/>
              </a:rPr>
              <a:t>P</a:t>
            </a:r>
            <a:r>
              <a:rPr lang="sr-Latn-RS" dirty="0" smtClean="0">
                <a:ea typeface="ＭＳ Ｐゴシック" charset="-128"/>
              </a:rPr>
              <a:t>oziv globalne funkcije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371600"/>
            <a:ext cx="4572000" cy="507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#define SIZE 16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#define BLOCKSIZE 4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__host__ void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in_arr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out_arr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en-US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1500"/>
              </a:spcBef>
              <a:buSzPct val="100000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char **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sr-Latn-RS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inicijalizacija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*/ 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in_array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out_array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…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005400"/>
              </a:solidFill>
              <a:latin typeface="Comic Sans MS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676400"/>
            <a:ext cx="4495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sr-Latn-R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GLAVNI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PROGRAM: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Inicijalizacija </a:t>
            </a: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(preskočeno)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Alokacija memorije na hostu za ulazne i izlazne podatke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Dodela vrednosti ulaznom nizu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Poziv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host fun</a:t>
            </a: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kcije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Izračunavanje konačnog rezultata na osnovu rezultata pojedinačnih niti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Prikaz rezultata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pristupa memoriji (1)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Nema konflikata </a:t>
            </a:r>
          </a:p>
          <a:p>
            <a:r>
              <a:rPr lang="sr-Latn-RS" dirty="0" smtClean="0"/>
              <a:t>Linearno adresiranje, stride =1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Nema konflikata </a:t>
            </a:r>
          </a:p>
          <a:p>
            <a:r>
              <a:rPr lang="sr-Latn-RS" dirty="0" smtClean="0"/>
              <a:t>Slučajan pristup memoriji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33400" y="2667000"/>
            <a:ext cx="3657600" cy="3429000"/>
            <a:chOff x="533400" y="2667000"/>
            <a:chExt cx="3657600" cy="3429000"/>
          </a:xfrm>
        </p:grpSpPr>
        <p:grpSp>
          <p:nvGrpSpPr>
            <p:cNvPr id="24" name="Group 23"/>
            <p:cNvGrpSpPr/>
            <p:nvPr/>
          </p:nvGrpSpPr>
          <p:grpSpPr>
            <a:xfrm>
              <a:off x="533400" y="2667000"/>
              <a:ext cx="1524000" cy="3429000"/>
              <a:chOff x="6858000" y="2057400"/>
              <a:chExt cx="1524000" cy="3429000"/>
            </a:xfrm>
          </p:grpSpPr>
          <p:sp>
            <p:nvSpPr>
              <p:cNvPr id="25" name="Cube 24"/>
              <p:cNvSpPr/>
              <p:nvPr/>
            </p:nvSpPr>
            <p:spPr>
              <a:xfrm>
                <a:off x="6858000" y="4191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7</a:t>
                </a:r>
                <a:endParaRPr lang="en-US" dirty="0"/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6858000" y="3886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6</a:t>
                </a:r>
                <a:endParaRPr lang="en-US" dirty="0"/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6858000" y="3581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5</a:t>
                </a:r>
                <a:endParaRPr lang="en-US" dirty="0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68580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4</a:t>
                </a:r>
                <a:endParaRPr lang="en-US" dirty="0"/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68580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3</a:t>
                </a:r>
                <a:endParaRPr lang="en-US" dirty="0"/>
              </a:p>
            </p:txBody>
          </p:sp>
          <p:sp>
            <p:nvSpPr>
              <p:cNvPr id="30" name="Cube 29"/>
              <p:cNvSpPr/>
              <p:nvPr/>
            </p:nvSpPr>
            <p:spPr>
              <a:xfrm>
                <a:off x="68580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2</a:t>
                </a:r>
                <a:endParaRPr lang="en-US" dirty="0"/>
              </a:p>
            </p:txBody>
          </p:sp>
          <p:sp>
            <p:nvSpPr>
              <p:cNvPr id="31" name="Cube 30"/>
              <p:cNvSpPr/>
              <p:nvPr/>
            </p:nvSpPr>
            <p:spPr>
              <a:xfrm>
                <a:off x="6858000" y="2362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</a:t>
                </a:r>
                <a:endParaRPr lang="en-US" dirty="0"/>
              </a:p>
            </p:txBody>
          </p:sp>
          <p:sp>
            <p:nvSpPr>
              <p:cNvPr id="32" name="Cube 31"/>
              <p:cNvSpPr/>
              <p:nvPr/>
            </p:nvSpPr>
            <p:spPr>
              <a:xfrm>
                <a:off x="6858000" y="5105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15</a:t>
                </a:r>
                <a:endParaRPr lang="en-US" dirty="0"/>
              </a:p>
            </p:txBody>
          </p:sp>
          <p:sp>
            <p:nvSpPr>
              <p:cNvPr id="33" name="Cube 32"/>
              <p:cNvSpPr/>
              <p:nvPr/>
            </p:nvSpPr>
            <p:spPr>
              <a:xfrm>
                <a:off x="6858000" y="2057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0</a:t>
                </a:r>
                <a:endParaRPr lang="en-US" dirty="0"/>
              </a:p>
            </p:txBody>
          </p:sp>
          <p:grpSp>
            <p:nvGrpSpPr>
              <p:cNvPr id="34" name="Group 17"/>
              <p:cNvGrpSpPr/>
              <p:nvPr/>
            </p:nvGrpSpPr>
            <p:grpSpPr>
              <a:xfrm>
                <a:off x="7543800" y="4648200"/>
                <a:ext cx="76200" cy="381000"/>
                <a:chOff x="7543800" y="4648200"/>
                <a:chExt cx="76200" cy="381000"/>
              </a:xfrm>
            </p:grpSpPr>
            <p:sp>
              <p:nvSpPr>
                <p:cNvPr id="35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Connector 35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Connector 36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2667000" y="2667000"/>
              <a:ext cx="1524000" cy="3429000"/>
              <a:chOff x="6858000" y="2057400"/>
              <a:chExt cx="1524000" cy="3429000"/>
            </a:xfrm>
          </p:grpSpPr>
          <p:sp>
            <p:nvSpPr>
              <p:cNvPr id="39" name="Cube 38"/>
              <p:cNvSpPr/>
              <p:nvPr/>
            </p:nvSpPr>
            <p:spPr>
              <a:xfrm>
                <a:off x="6858000" y="4191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7</a:t>
                </a:r>
                <a:endParaRPr lang="en-US" dirty="0"/>
              </a:p>
            </p:txBody>
          </p:sp>
          <p:sp>
            <p:nvSpPr>
              <p:cNvPr id="40" name="Cube 39"/>
              <p:cNvSpPr/>
              <p:nvPr/>
            </p:nvSpPr>
            <p:spPr>
              <a:xfrm>
                <a:off x="6858000" y="3886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6</a:t>
                </a:r>
                <a:endParaRPr lang="en-US" dirty="0"/>
              </a:p>
            </p:txBody>
          </p:sp>
          <p:sp>
            <p:nvSpPr>
              <p:cNvPr id="41" name="Cube 40"/>
              <p:cNvSpPr/>
              <p:nvPr/>
            </p:nvSpPr>
            <p:spPr>
              <a:xfrm>
                <a:off x="6858000" y="3581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5</a:t>
                </a:r>
                <a:endParaRPr lang="en-US" dirty="0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68580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4</a:t>
                </a:r>
                <a:endParaRPr lang="en-US" dirty="0"/>
              </a:p>
            </p:txBody>
          </p:sp>
          <p:sp>
            <p:nvSpPr>
              <p:cNvPr id="43" name="Cube 42"/>
              <p:cNvSpPr/>
              <p:nvPr/>
            </p:nvSpPr>
            <p:spPr>
              <a:xfrm>
                <a:off x="68580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3</a:t>
                </a:r>
                <a:endParaRPr lang="en-US" dirty="0"/>
              </a:p>
            </p:txBody>
          </p:sp>
          <p:sp>
            <p:nvSpPr>
              <p:cNvPr id="44" name="Cube 43"/>
              <p:cNvSpPr/>
              <p:nvPr/>
            </p:nvSpPr>
            <p:spPr>
              <a:xfrm>
                <a:off x="68580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2</a:t>
                </a:r>
                <a:endParaRPr lang="en-US" dirty="0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6858000" y="2362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</a:t>
                </a:r>
                <a:endParaRPr lang="en-US" dirty="0"/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6858000" y="5105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15</a:t>
                </a:r>
                <a:endParaRPr lang="en-US" dirty="0"/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6858000" y="2057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0</a:t>
                </a:r>
                <a:endParaRPr lang="en-US" dirty="0"/>
              </a:p>
            </p:txBody>
          </p:sp>
          <p:grpSp>
            <p:nvGrpSpPr>
              <p:cNvPr id="48" name="Group 17"/>
              <p:cNvGrpSpPr/>
              <p:nvPr/>
            </p:nvGrpSpPr>
            <p:grpSpPr>
              <a:xfrm>
                <a:off x="7543800" y="4648200"/>
                <a:ext cx="76200" cy="381000"/>
                <a:chOff x="7543800" y="4648200"/>
                <a:chExt cx="76200" cy="381000"/>
              </a:xfrm>
            </p:grpSpPr>
            <p:sp>
              <p:nvSpPr>
                <p:cNvPr id="49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lowchart: Connector 50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1962150" y="2905125"/>
              <a:ext cx="704850" cy="3049588"/>
              <a:chOff x="1962150" y="2905125"/>
              <a:chExt cx="704850" cy="3049588"/>
            </a:xfrm>
          </p:grpSpPr>
          <p:cxnSp>
            <p:nvCxnSpPr>
              <p:cNvPr id="53" name="Straight Arrow Connector 52"/>
              <p:cNvCxnSpPr>
                <a:stCxn id="33" idx="4"/>
                <a:endCxn id="47" idx="2"/>
              </p:cNvCxnSpPr>
              <p:nvPr/>
            </p:nvCxnSpPr>
            <p:spPr>
              <a:xfrm>
                <a:off x="1962150" y="29051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1" idx="4"/>
                <a:endCxn id="45" idx="2"/>
              </p:cNvCxnSpPr>
              <p:nvPr/>
            </p:nvCxnSpPr>
            <p:spPr>
              <a:xfrm>
                <a:off x="1962150" y="32099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30" idx="4"/>
                <a:endCxn id="44" idx="2"/>
              </p:cNvCxnSpPr>
              <p:nvPr/>
            </p:nvCxnSpPr>
            <p:spPr>
              <a:xfrm>
                <a:off x="1962150" y="35147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9" idx="4"/>
                <a:endCxn id="43" idx="2"/>
              </p:cNvCxnSpPr>
              <p:nvPr/>
            </p:nvCxnSpPr>
            <p:spPr>
              <a:xfrm>
                <a:off x="1962150" y="38195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28" idx="4"/>
                <a:endCxn id="42" idx="2"/>
              </p:cNvCxnSpPr>
              <p:nvPr/>
            </p:nvCxnSpPr>
            <p:spPr>
              <a:xfrm>
                <a:off x="1962150" y="41243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27" idx="4"/>
                <a:endCxn id="41" idx="2"/>
              </p:cNvCxnSpPr>
              <p:nvPr/>
            </p:nvCxnSpPr>
            <p:spPr>
              <a:xfrm>
                <a:off x="1962150" y="44291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26" idx="4"/>
                <a:endCxn id="40" idx="2"/>
              </p:cNvCxnSpPr>
              <p:nvPr/>
            </p:nvCxnSpPr>
            <p:spPr>
              <a:xfrm>
                <a:off x="1962150" y="47339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5" idx="4"/>
                <a:endCxn id="39" idx="2"/>
              </p:cNvCxnSpPr>
              <p:nvPr/>
            </p:nvCxnSpPr>
            <p:spPr>
              <a:xfrm>
                <a:off x="1962150" y="50387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32" idx="4"/>
                <a:endCxn id="46" idx="2"/>
              </p:cNvCxnSpPr>
              <p:nvPr/>
            </p:nvCxnSpPr>
            <p:spPr>
              <a:xfrm>
                <a:off x="1962150" y="59531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876800" y="2667000"/>
            <a:ext cx="3657600" cy="3429000"/>
            <a:chOff x="4876800" y="2667000"/>
            <a:chExt cx="3657600" cy="3429000"/>
          </a:xfrm>
        </p:grpSpPr>
        <p:grpSp>
          <p:nvGrpSpPr>
            <p:cNvPr id="112" name="Group 23"/>
            <p:cNvGrpSpPr/>
            <p:nvPr/>
          </p:nvGrpSpPr>
          <p:grpSpPr>
            <a:xfrm>
              <a:off x="4876800" y="2667000"/>
              <a:ext cx="1524000" cy="3429000"/>
              <a:chOff x="6858000" y="2057400"/>
              <a:chExt cx="1524000" cy="3429000"/>
            </a:xfrm>
          </p:grpSpPr>
          <p:sp>
            <p:nvSpPr>
              <p:cNvPr id="137" name="Cube 136"/>
              <p:cNvSpPr/>
              <p:nvPr/>
            </p:nvSpPr>
            <p:spPr>
              <a:xfrm>
                <a:off x="6858000" y="4191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7</a:t>
                </a:r>
                <a:endParaRPr lang="en-US" dirty="0"/>
              </a:p>
            </p:txBody>
          </p:sp>
          <p:sp>
            <p:nvSpPr>
              <p:cNvPr id="138" name="Cube 137"/>
              <p:cNvSpPr/>
              <p:nvPr/>
            </p:nvSpPr>
            <p:spPr>
              <a:xfrm>
                <a:off x="6858000" y="3886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6</a:t>
                </a:r>
                <a:endParaRPr lang="en-US" dirty="0"/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6858000" y="3581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5</a:t>
                </a:r>
                <a:endParaRPr lang="en-US" dirty="0"/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68580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4</a:t>
                </a:r>
                <a:endParaRPr lang="en-US" dirty="0"/>
              </a:p>
            </p:txBody>
          </p:sp>
          <p:sp>
            <p:nvSpPr>
              <p:cNvPr id="141" name="Cube 140"/>
              <p:cNvSpPr/>
              <p:nvPr/>
            </p:nvSpPr>
            <p:spPr>
              <a:xfrm>
                <a:off x="68580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3</a:t>
                </a:r>
                <a:endParaRPr lang="en-US" dirty="0"/>
              </a:p>
            </p:txBody>
          </p:sp>
          <p:sp>
            <p:nvSpPr>
              <p:cNvPr id="142" name="Cube 141"/>
              <p:cNvSpPr/>
              <p:nvPr/>
            </p:nvSpPr>
            <p:spPr>
              <a:xfrm>
                <a:off x="68580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2</a:t>
                </a:r>
                <a:endParaRPr lang="en-US" dirty="0"/>
              </a:p>
            </p:txBody>
          </p:sp>
          <p:sp>
            <p:nvSpPr>
              <p:cNvPr id="143" name="Cube 142"/>
              <p:cNvSpPr/>
              <p:nvPr/>
            </p:nvSpPr>
            <p:spPr>
              <a:xfrm>
                <a:off x="6858000" y="2362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</a:t>
                </a:r>
                <a:endParaRPr lang="en-US" dirty="0"/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6858000" y="5105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15</a:t>
                </a:r>
                <a:endParaRPr lang="en-US" dirty="0"/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6858000" y="2057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0</a:t>
                </a:r>
                <a:endParaRPr lang="en-US" dirty="0"/>
              </a:p>
            </p:txBody>
          </p:sp>
          <p:grpSp>
            <p:nvGrpSpPr>
              <p:cNvPr id="146" name="Group 17"/>
              <p:cNvGrpSpPr/>
              <p:nvPr/>
            </p:nvGrpSpPr>
            <p:grpSpPr>
              <a:xfrm>
                <a:off x="7543800" y="4648200"/>
                <a:ext cx="76200" cy="381000"/>
                <a:chOff x="7543800" y="4648200"/>
                <a:chExt cx="76200" cy="381000"/>
              </a:xfrm>
            </p:grpSpPr>
            <p:sp>
              <p:nvSpPr>
                <p:cNvPr id="147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lowchart: Connector 147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lowchart: Connector 36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37"/>
            <p:cNvGrpSpPr/>
            <p:nvPr/>
          </p:nvGrpSpPr>
          <p:grpSpPr>
            <a:xfrm>
              <a:off x="7010400" y="2667000"/>
              <a:ext cx="1524000" cy="3429000"/>
              <a:chOff x="6858000" y="2057400"/>
              <a:chExt cx="1524000" cy="3429000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6858000" y="4191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7</a:t>
                </a:r>
                <a:endParaRPr lang="en-US" dirty="0"/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6858000" y="3886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6</a:t>
                </a:r>
                <a:endParaRPr lang="en-US" dirty="0"/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6858000" y="3581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5</a:t>
                </a:r>
                <a:endParaRPr lang="en-US" dirty="0"/>
              </a:p>
            </p:txBody>
          </p:sp>
          <p:sp>
            <p:nvSpPr>
              <p:cNvPr id="127" name="Cube 126"/>
              <p:cNvSpPr/>
              <p:nvPr/>
            </p:nvSpPr>
            <p:spPr>
              <a:xfrm>
                <a:off x="68580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4</a:t>
                </a:r>
                <a:endParaRPr lang="en-US" dirty="0"/>
              </a:p>
            </p:txBody>
          </p:sp>
          <p:sp>
            <p:nvSpPr>
              <p:cNvPr id="128" name="Cube 127"/>
              <p:cNvSpPr/>
              <p:nvPr/>
            </p:nvSpPr>
            <p:spPr>
              <a:xfrm>
                <a:off x="68580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3</a:t>
                </a:r>
                <a:endParaRPr lang="en-US" dirty="0"/>
              </a:p>
            </p:txBody>
          </p:sp>
          <p:sp>
            <p:nvSpPr>
              <p:cNvPr id="129" name="Cube 128"/>
              <p:cNvSpPr/>
              <p:nvPr/>
            </p:nvSpPr>
            <p:spPr>
              <a:xfrm>
                <a:off x="68580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2</a:t>
                </a:r>
                <a:endParaRPr lang="en-US" dirty="0"/>
              </a:p>
            </p:txBody>
          </p:sp>
          <p:sp>
            <p:nvSpPr>
              <p:cNvPr id="130" name="Cube 129"/>
              <p:cNvSpPr/>
              <p:nvPr/>
            </p:nvSpPr>
            <p:spPr>
              <a:xfrm>
                <a:off x="6858000" y="2362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</a:t>
                </a:r>
                <a:endParaRPr lang="en-US" dirty="0"/>
              </a:p>
            </p:txBody>
          </p:sp>
          <p:sp>
            <p:nvSpPr>
              <p:cNvPr id="131" name="Cube 130"/>
              <p:cNvSpPr/>
              <p:nvPr/>
            </p:nvSpPr>
            <p:spPr>
              <a:xfrm>
                <a:off x="6858000" y="5105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15</a:t>
                </a:r>
                <a:endParaRPr lang="en-US" dirty="0"/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6858000" y="2057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0</a:t>
                </a:r>
                <a:endParaRPr lang="en-US" dirty="0"/>
              </a:p>
            </p:txBody>
          </p:sp>
          <p:grpSp>
            <p:nvGrpSpPr>
              <p:cNvPr id="133" name="Group 17"/>
              <p:cNvGrpSpPr/>
              <p:nvPr/>
            </p:nvGrpSpPr>
            <p:grpSpPr>
              <a:xfrm>
                <a:off x="7543800" y="4648200"/>
                <a:ext cx="76200" cy="381000"/>
                <a:chOff x="7543800" y="4648200"/>
                <a:chExt cx="76200" cy="381000"/>
              </a:xfrm>
            </p:grpSpPr>
            <p:sp>
              <p:nvSpPr>
                <p:cNvPr id="134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lowchart: Connector 134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lowchart: Connector 135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6305550" y="2905125"/>
              <a:ext cx="704850" cy="3048000"/>
              <a:chOff x="6305550" y="2905125"/>
              <a:chExt cx="704850" cy="3048000"/>
            </a:xfrm>
          </p:grpSpPr>
          <p:cxnSp>
            <p:nvCxnSpPr>
              <p:cNvPr id="151" name="Straight Arrow Connector 150"/>
              <p:cNvCxnSpPr>
                <a:stCxn id="145" idx="4"/>
                <a:endCxn id="130" idx="2"/>
              </p:cNvCxnSpPr>
              <p:nvPr/>
            </p:nvCxnSpPr>
            <p:spPr>
              <a:xfrm>
                <a:off x="6305550" y="2905125"/>
                <a:ext cx="70485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143" idx="4"/>
                <a:endCxn id="126" idx="2"/>
              </p:cNvCxnSpPr>
              <p:nvPr/>
            </p:nvCxnSpPr>
            <p:spPr>
              <a:xfrm>
                <a:off x="6305550" y="3209925"/>
                <a:ext cx="70485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42" idx="4"/>
                <a:endCxn id="129" idx="2"/>
              </p:cNvCxnSpPr>
              <p:nvPr/>
            </p:nvCxnSpPr>
            <p:spPr>
              <a:xfrm>
                <a:off x="6305550" y="35147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41" idx="4"/>
                <a:endCxn id="132" idx="2"/>
              </p:cNvCxnSpPr>
              <p:nvPr/>
            </p:nvCxnSpPr>
            <p:spPr>
              <a:xfrm flipV="1">
                <a:off x="6305550" y="2905125"/>
                <a:ext cx="70485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40" idx="4"/>
                <a:endCxn id="128" idx="2"/>
              </p:cNvCxnSpPr>
              <p:nvPr/>
            </p:nvCxnSpPr>
            <p:spPr>
              <a:xfrm flipV="1">
                <a:off x="6305550" y="3819525"/>
                <a:ext cx="70485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39" idx="4"/>
                <a:endCxn id="124" idx="2"/>
              </p:cNvCxnSpPr>
              <p:nvPr/>
            </p:nvCxnSpPr>
            <p:spPr>
              <a:xfrm>
                <a:off x="6305550" y="4429125"/>
                <a:ext cx="70485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38" idx="4"/>
                <a:endCxn id="125" idx="2"/>
              </p:cNvCxnSpPr>
              <p:nvPr/>
            </p:nvCxnSpPr>
            <p:spPr>
              <a:xfrm>
                <a:off x="6305550" y="47339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stCxn id="137" idx="4"/>
                <a:endCxn id="131" idx="2"/>
              </p:cNvCxnSpPr>
              <p:nvPr/>
            </p:nvCxnSpPr>
            <p:spPr>
              <a:xfrm>
                <a:off x="6305550" y="5038725"/>
                <a:ext cx="70485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4" idx="4"/>
                <a:endCxn id="127" idx="2"/>
              </p:cNvCxnSpPr>
              <p:nvPr/>
            </p:nvCxnSpPr>
            <p:spPr>
              <a:xfrm flipV="1">
                <a:off x="6305550" y="4124325"/>
                <a:ext cx="704850" cy="182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8228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pristupa memoriji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Dvostruki konflikt</a:t>
            </a:r>
          </a:p>
          <a:p>
            <a:r>
              <a:rPr lang="sr-Latn-RS" dirty="0" smtClean="0"/>
              <a:t>Linearno adresiranje, stride =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8-struki konflikt</a:t>
            </a:r>
          </a:p>
          <a:p>
            <a:r>
              <a:rPr lang="sr-Latn-RS" dirty="0"/>
              <a:t>Linearno adresiranje, stride = 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Paralelni sitemi - CUDA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533400" y="2667000"/>
            <a:ext cx="3657600" cy="3429000"/>
            <a:chOff x="533400" y="2667000"/>
            <a:chExt cx="3657600" cy="3429000"/>
          </a:xfrm>
        </p:grpSpPr>
        <p:grpSp>
          <p:nvGrpSpPr>
            <p:cNvPr id="96" name="Group 95"/>
            <p:cNvGrpSpPr/>
            <p:nvPr/>
          </p:nvGrpSpPr>
          <p:grpSpPr>
            <a:xfrm>
              <a:off x="533400" y="2667000"/>
              <a:ext cx="1524000" cy="3429000"/>
              <a:chOff x="533400" y="2667000"/>
              <a:chExt cx="1524000" cy="3429000"/>
            </a:xfrm>
          </p:grpSpPr>
          <p:sp>
            <p:nvSpPr>
              <p:cNvPr id="32" name="Cube 31"/>
              <p:cNvSpPr/>
              <p:nvPr/>
            </p:nvSpPr>
            <p:spPr>
              <a:xfrm>
                <a:off x="533400" y="5715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11</a:t>
                </a:r>
                <a:endParaRPr lang="en-US" dirty="0"/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533400" y="5410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10</a:t>
                </a:r>
                <a:endParaRPr lang="en-US" dirty="0"/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533400" y="5105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9</a:t>
                </a:r>
                <a:endParaRPr lang="en-US" dirty="0"/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533400" y="4800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8</a:t>
                </a:r>
                <a:endParaRPr lang="en-US" dirty="0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533400" y="3886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4</a:t>
                </a:r>
                <a:endParaRPr lang="en-US" dirty="0"/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533400" y="3581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3</a:t>
                </a:r>
                <a:endParaRPr lang="en-US" dirty="0"/>
              </a:p>
            </p:txBody>
          </p:sp>
          <p:sp>
            <p:nvSpPr>
              <p:cNvPr id="30" name="Cube 29"/>
              <p:cNvSpPr/>
              <p:nvPr/>
            </p:nvSpPr>
            <p:spPr>
              <a:xfrm>
                <a:off x="5334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2</a:t>
                </a:r>
                <a:endParaRPr lang="en-US" dirty="0"/>
              </a:p>
            </p:txBody>
          </p:sp>
          <p:sp>
            <p:nvSpPr>
              <p:cNvPr id="31" name="Cube 30"/>
              <p:cNvSpPr/>
              <p:nvPr/>
            </p:nvSpPr>
            <p:spPr>
              <a:xfrm>
                <a:off x="5334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</a:t>
                </a:r>
                <a:endParaRPr lang="en-US" dirty="0"/>
              </a:p>
            </p:txBody>
          </p:sp>
          <p:sp>
            <p:nvSpPr>
              <p:cNvPr id="33" name="Cube 32"/>
              <p:cNvSpPr/>
              <p:nvPr/>
            </p:nvSpPr>
            <p:spPr>
              <a:xfrm>
                <a:off x="5334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0</a:t>
                </a:r>
                <a:endParaRPr lang="en-US" dirty="0"/>
              </a:p>
            </p:txBody>
          </p:sp>
          <p:grpSp>
            <p:nvGrpSpPr>
              <p:cNvPr id="7" name="Group 17"/>
              <p:cNvGrpSpPr/>
              <p:nvPr/>
            </p:nvGrpSpPr>
            <p:grpSpPr>
              <a:xfrm>
                <a:off x="1143000" y="4343400"/>
                <a:ext cx="76200" cy="381000"/>
                <a:chOff x="7543800" y="4648200"/>
                <a:chExt cx="76200" cy="381000"/>
              </a:xfrm>
            </p:grpSpPr>
            <p:sp>
              <p:nvSpPr>
                <p:cNvPr id="35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Connector 35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Connector 36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37"/>
            <p:cNvGrpSpPr/>
            <p:nvPr/>
          </p:nvGrpSpPr>
          <p:grpSpPr>
            <a:xfrm>
              <a:off x="2667000" y="2667000"/>
              <a:ext cx="1524000" cy="3429000"/>
              <a:chOff x="6858000" y="2057400"/>
              <a:chExt cx="1524000" cy="3429000"/>
            </a:xfrm>
          </p:grpSpPr>
          <p:sp>
            <p:nvSpPr>
              <p:cNvPr id="39" name="Cube 38"/>
              <p:cNvSpPr/>
              <p:nvPr/>
            </p:nvSpPr>
            <p:spPr>
              <a:xfrm>
                <a:off x="6858000" y="4191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7</a:t>
                </a:r>
                <a:endParaRPr lang="en-US" dirty="0"/>
              </a:p>
            </p:txBody>
          </p:sp>
          <p:sp>
            <p:nvSpPr>
              <p:cNvPr id="40" name="Cube 39"/>
              <p:cNvSpPr/>
              <p:nvPr/>
            </p:nvSpPr>
            <p:spPr>
              <a:xfrm>
                <a:off x="6858000" y="3886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6</a:t>
                </a:r>
                <a:endParaRPr lang="en-US" dirty="0"/>
              </a:p>
            </p:txBody>
          </p:sp>
          <p:sp>
            <p:nvSpPr>
              <p:cNvPr id="41" name="Cube 40"/>
              <p:cNvSpPr/>
              <p:nvPr/>
            </p:nvSpPr>
            <p:spPr>
              <a:xfrm>
                <a:off x="6858000" y="3581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5</a:t>
                </a:r>
                <a:endParaRPr lang="en-US" dirty="0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68580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4</a:t>
                </a:r>
                <a:endParaRPr lang="en-US" dirty="0"/>
              </a:p>
            </p:txBody>
          </p:sp>
          <p:sp>
            <p:nvSpPr>
              <p:cNvPr id="43" name="Cube 42"/>
              <p:cNvSpPr/>
              <p:nvPr/>
            </p:nvSpPr>
            <p:spPr>
              <a:xfrm>
                <a:off x="68580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3</a:t>
                </a:r>
                <a:endParaRPr lang="en-US" dirty="0"/>
              </a:p>
            </p:txBody>
          </p:sp>
          <p:sp>
            <p:nvSpPr>
              <p:cNvPr id="44" name="Cube 43"/>
              <p:cNvSpPr/>
              <p:nvPr/>
            </p:nvSpPr>
            <p:spPr>
              <a:xfrm>
                <a:off x="68580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2</a:t>
                </a:r>
                <a:endParaRPr lang="en-US" dirty="0"/>
              </a:p>
            </p:txBody>
          </p:sp>
          <p:sp>
            <p:nvSpPr>
              <p:cNvPr id="45" name="Cube 44"/>
              <p:cNvSpPr/>
              <p:nvPr/>
            </p:nvSpPr>
            <p:spPr>
              <a:xfrm>
                <a:off x="6858000" y="2362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</a:t>
                </a:r>
                <a:endParaRPr lang="en-US" dirty="0"/>
              </a:p>
            </p:txBody>
          </p:sp>
          <p:sp>
            <p:nvSpPr>
              <p:cNvPr id="46" name="Cube 45"/>
              <p:cNvSpPr/>
              <p:nvPr/>
            </p:nvSpPr>
            <p:spPr>
              <a:xfrm>
                <a:off x="6858000" y="5105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15</a:t>
                </a:r>
                <a:endParaRPr lang="en-US" dirty="0"/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6858000" y="2057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0</a:t>
                </a:r>
                <a:endParaRPr lang="en-US" dirty="0"/>
              </a:p>
            </p:txBody>
          </p:sp>
          <p:grpSp>
            <p:nvGrpSpPr>
              <p:cNvPr id="10" name="Group 17"/>
              <p:cNvGrpSpPr/>
              <p:nvPr/>
            </p:nvGrpSpPr>
            <p:grpSpPr>
              <a:xfrm>
                <a:off x="7543800" y="4648200"/>
                <a:ext cx="76200" cy="381000"/>
                <a:chOff x="7543800" y="4648200"/>
                <a:chExt cx="76200" cy="381000"/>
              </a:xfrm>
            </p:grpSpPr>
            <p:sp>
              <p:nvSpPr>
                <p:cNvPr id="49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lowchart: Connector 50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1962150" y="2905125"/>
              <a:ext cx="704850" cy="3048000"/>
              <a:chOff x="1962150" y="2905125"/>
              <a:chExt cx="704850" cy="3048000"/>
            </a:xfrm>
          </p:grpSpPr>
          <p:cxnSp>
            <p:nvCxnSpPr>
              <p:cNvPr id="85" name="Straight Arrow Connector 84"/>
              <p:cNvCxnSpPr>
                <a:stCxn id="33" idx="4"/>
                <a:endCxn id="47" idx="2"/>
              </p:cNvCxnSpPr>
              <p:nvPr/>
            </p:nvCxnSpPr>
            <p:spPr>
              <a:xfrm>
                <a:off x="1962150" y="29051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31" idx="4"/>
                <a:endCxn id="44" idx="2"/>
              </p:cNvCxnSpPr>
              <p:nvPr/>
            </p:nvCxnSpPr>
            <p:spPr>
              <a:xfrm>
                <a:off x="1962150" y="3209925"/>
                <a:ext cx="70485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30" idx="4"/>
                <a:endCxn id="42" idx="2"/>
              </p:cNvCxnSpPr>
              <p:nvPr/>
            </p:nvCxnSpPr>
            <p:spPr>
              <a:xfrm>
                <a:off x="1962150" y="3514725"/>
                <a:ext cx="70485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29" idx="4"/>
                <a:endCxn id="40" idx="2"/>
              </p:cNvCxnSpPr>
              <p:nvPr/>
            </p:nvCxnSpPr>
            <p:spPr>
              <a:xfrm>
                <a:off x="1962150" y="3819525"/>
                <a:ext cx="70485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28" idx="4"/>
              </p:cNvCxnSpPr>
              <p:nvPr/>
            </p:nvCxnSpPr>
            <p:spPr>
              <a:xfrm>
                <a:off x="1962150" y="4124325"/>
                <a:ext cx="628650" cy="12096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27" idx="4"/>
                <a:endCxn id="47" idx="2"/>
              </p:cNvCxnSpPr>
              <p:nvPr/>
            </p:nvCxnSpPr>
            <p:spPr>
              <a:xfrm flipV="1">
                <a:off x="1962150" y="2905125"/>
                <a:ext cx="704850" cy="2133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4"/>
                <a:endCxn id="44" idx="2"/>
              </p:cNvCxnSpPr>
              <p:nvPr/>
            </p:nvCxnSpPr>
            <p:spPr>
              <a:xfrm flipV="1">
                <a:off x="1962150" y="3514725"/>
                <a:ext cx="704850" cy="182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25" idx="4"/>
                <a:endCxn id="42" idx="2"/>
              </p:cNvCxnSpPr>
              <p:nvPr/>
            </p:nvCxnSpPr>
            <p:spPr>
              <a:xfrm flipV="1">
                <a:off x="1962150" y="4124325"/>
                <a:ext cx="704850" cy="152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32" idx="4"/>
                <a:endCxn id="40" idx="2"/>
              </p:cNvCxnSpPr>
              <p:nvPr/>
            </p:nvCxnSpPr>
            <p:spPr>
              <a:xfrm flipV="1">
                <a:off x="1962150" y="4733925"/>
                <a:ext cx="70485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4876800" y="2667000"/>
            <a:ext cx="3657600" cy="3429000"/>
            <a:chOff x="4876800" y="2667000"/>
            <a:chExt cx="3657600" cy="3429000"/>
          </a:xfrm>
        </p:grpSpPr>
        <p:grpSp>
          <p:nvGrpSpPr>
            <p:cNvPr id="13" name="Group 23"/>
            <p:cNvGrpSpPr/>
            <p:nvPr/>
          </p:nvGrpSpPr>
          <p:grpSpPr>
            <a:xfrm>
              <a:off x="4876800" y="2667000"/>
              <a:ext cx="1524000" cy="3429000"/>
              <a:chOff x="6858000" y="2057400"/>
              <a:chExt cx="1524000" cy="3429000"/>
            </a:xfrm>
          </p:grpSpPr>
          <p:sp>
            <p:nvSpPr>
              <p:cNvPr id="137" name="Cube 136"/>
              <p:cNvSpPr/>
              <p:nvPr/>
            </p:nvSpPr>
            <p:spPr>
              <a:xfrm>
                <a:off x="6858000" y="4191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7</a:t>
                </a:r>
                <a:endParaRPr lang="en-US" dirty="0"/>
              </a:p>
            </p:txBody>
          </p:sp>
          <p:sp>
            <p:nvSpPr>
              <p:cNvPr id="138" name="Cube 137"/>
              <p:cNvSpPr/>
              <p:nvPr/>
            </p:nvSpPr>
            <p:spPr>
              <a:xfrm>
                <a:off x="6858000" y="3886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6</a:t>
                </a:r>
                <a:endParaRPr lang="en-US" dirty="0"/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6858000" y="3581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5</a:t>
                </a:r>
                <a:endParaRPr lang="en-US" dirty="0"/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68580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4</a:t>
                </a:r>
                <a:endParaRPr lang="en-US" dirty="0"/>
              </a:p>
            </p:txBody>
          </p:sp>
          <p:sp>
            <p:nvSpPr>
              <p:cNvPr id="141" name="Cube 140"/>
              <p:cNvSpPr/>
              <p:nvPr/>
            </p:nvSpPr>
            <p:spPr>
              <a:xfrm>
                <a:off x="68580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3</a:t>
                </a:r>
                <a:endParaRPr lang="en-US" dirty="0"/>
              </a:p>
            </p:txBody>
          </p:sp>
          <p:sp>
            <p:nvSpPr>
              <p:cNvPr id="142" name="Cube 141"/>
              <p:cNvSpPr/>
              <p:nvPr/>
            </p:nvSpPr>
            <p:spPr>
              <a:xfrm>
                <a:off x="68580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2</a:t>
                </a:r>
                <a:endParaRPr lang="en-US" dirty="0"/>
              </a:p>
            </p:txBody>
          </p:sp>
          <p:sp>
            <p:nvSpPr>
              <p:cNvPr id="143" name="Cube 142"/>
              <p:cNvSpPr/>
              <p:nvPr/>
            </p:nvSpPr>
            <p:spPr>
              <a:xfrm>
                <a:off x="6858000" y="23622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</a:t>
                </a:r>
                <a:endParaRPr lang="en-US" dirty="0"/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6858000" y="5105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15</a:t>
                </a:r>
                <a:endParaRPr lang="en-US" dirty="0"/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6858000" y="20574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r-Latn-RS" dirty="0" smtClean="0"/>
                  <a:t>Nit 0</a:t>
                </a:r>
                <a:endParaRPr lang="en-US" dirty="0"/>
              </a:p>
            </p:txBody>
          </p:sp>
          <p:grpSp>
            <p:nvGrpSpPr>
              <p:cNvPr id="14" name="Group 17"/>
              <p:cNvGrpSpPr/>
              <p:nvPr/>
            </p:nvGrpSpPr>
            <p:grpSpPr>
              <a:xfrm>
                <a:off x="7543800" y="4648200"/>
                <a:ext cx="76200" cy="381000"/>
                <a:chOff x="7543800" y="4648200"/>
                <a:chExt cx="76200" cy="381000"/>
              </a:xfrm>
            </p:grpSpPr>
            <p:sp>
              <p:nvSpPr>
                <p:cNvPr id="147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lowchart: Connector 147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lowchart: Connector 36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4" name="Group 163"/>
            <p:cNvGrpSpPr/>
            <p:nvPr/>
          </p:nvGrpSpPr>
          <p:grpSpPr>
            <a:xfrm>
              <a:off x="7010400" y="2667000"/>
              <a:ext cx="1524000" cy="3429000"/>
              <a:chOff x="7010400" y="2667000"/>
              <a:chExt cx="1524000" cy="3429000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7010400" y="4800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9</a:t>
                </a:r>
                <a:endParaRPr lang="en-US" dirty="0"/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7010400" y="4495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8</a:t>
                </a:r>
                <a:endParaRPr lang="en-US" dirty="0"/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7010400" y="4191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7</a:t>
                </a:r>
                <a:endParaRPr lang="en-US" dirty="0"/>
              </a:p>
            </p:txBody>
          </p:sp>
          <p:sp>
            <p:nvSpPr>
              <p:cNvPr id="129" name="Cube 128"/>
              <p:cNvSpPr/>
              <p:nvPr/>
            </p:nvSpPr>
            <p:spPr>
              <a:xfrm>
                <a:off x="7010400" y="32766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2</a:t>
                </a:r>
                <a:endParaRPr lang="en-US" dirty="0"/>
              </a:p>
            </p:txBody>
          </p:sp>
          <p:sp>
            <p:nvSpPr>
              <p:cNvPr id="130" name="Cube 129"/>
              <p:cNvSpPr/>
              <p:nvPr/>
            </p:nvSpPr>
            <p:spPr>
              <a:xfrm>
                <a:off x="7010400" y="29718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</a:t>
                </a:r>
                <a:endParaRPr lang="en-US" dirty="0"/>
              </a:p>
            </p:txBody>
          </p:sp>
          <p:sp>
            <p:nvSpPr>
              <p:cNvPr id="131" name="Cube 130"/>
              <p:cNvSpPr/>
              <p:nvPr/>
            </p:nvSpPr>
            <p:spPr>
              <a:xfrm>
                <a:off x="7010400" y="5715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15</a:t>
                </a:r>
                <a:endParaRPr lang="en-US" dirty="0"/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7010400" y="2667000"/>
                <a:ext cx="1524000" cy="381000"/>
              </a:xfrm>
              <a:prstGeom prst="cub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r>
                  <a:rPr lang="sr-Latn-RS" dirty="0" smtClean="0"/>
                  <a:t>anka 0</a:t>
                </a:r>
                <a:endParaRPr lang="en-US" dirty="0"/>
              </a:p>
            </p:txBody>
          </p:sp>
          <p:grpSp>
            <p:nvGrpSpPr>
              <p:cNvPr id="16" name="Group 17"/>
              <p:cNvGrpSpPr/>
              <p:nvPr/>
            </p:nvGrpSpPr>
            <p:grpSpPr>
              <a:xfrm>
                <a:off x="7696200" y="5257800"/>
                <a:ext cx="76200" cy="381000"/>
                <a:chOff x="7543800" y="4648200"/>
                <a:chExt cx="76200" cy="381000"/>
              </a:xfrm>
            </p:grpSpPr>
            <p:sp>
              <p:nvSpPr>
                <p:cNvPr id="134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lowchart: Connector 134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lowchart: Connector 135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7"/>
              <p:cNvGrpSpPr/>
              <p:nvPr/>
            </p:nvGrpSpPr>
            <p:grpSpPr>
              <a:xfrm>
                <a:off x="7696200" y="3733800"/>
                <a:ext cx="76200" cy="381000"/>
                <a:chOff x="7543800" y="4648200"/>
                <a:chExt cx="76200" cy="381000"/>
              </a:xfrm>
            </p:grpSpPr>
            <p:sp>
              <p:nvSpPr>
                <p:cNvPr id="110" name="Flowchart: Connector 14"/>
                <p:cNvSpPr/>
                <p:nvPr/>
              </p:nvSpPr>
              <p:spPr>
                <a:xfrm>
                  <a:off x="7543800" y="46482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lowchart: Connector 110"/>
                <p:cNvSpPr/>
                <p:nvPr/>
              </p:nvSpPr>
              <p:spPr>
                <a:xfrm>
                  <a:off x="7543800" y="48006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lowchart: Connector 111"/>
                <p:cNvSpPr/>
                <p:nvPr/>
              </p:nvSpPr>
              <p:spPr>
                <a:xfrm>
                  <a:off x="7543800" y="4953000"/>
                  <a:ext cx="76200" cy="76200"/>
                </a:xfrm>
                <a:prstGeom prst="flowChartConnector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6" name="Group 155"/>
            <p:cNvGrpSpPr/>
            <p:nvPr/>
          </p:nvGrpSpPr>
          <p:grpSpPr>
            <a:xfrm>
              <a:off x="6305550" y="2905125"/>
              <a:ext cx="704850" cy="3048000"/>
              <a:chOff x="6305550" y="2905125"/>
              <a:chExt cx="704850" cy="3048000"/>
            </a:xfrm>
          </p:grpSpPr>
          <p:cxnSp>
            <p:nvCxnSpPr>
              <p:cNvPr id="108" name="Straight Arrow Connector 107"/>
              <p:cNvCxnSpPr>
                <a:stCxn id="145" idx="4"/>
                <a:endCxn id="132" idx="2"/>
              </p:cNvCxnSpPr>
              <p:nvPr/>
            </p:nvCxnSpPr>
            <p:spPr>
              <a:xfrm>
                <a:off x="6305550" y="2905125"/>
                <a:ext cx="704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42" idx="4"/>
                <a:endCxn id="132" idx="2"/>
              </p:cNvCxnSpPr>
              <p:nvPr/>
            </p:nvCxnSpPr>
            <p:spPr>
              <a:xfrm flipV="1">
                <a:off x="6305550" y="2905125"/>
                <a:ext cx="70485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40" idx="4"/>
                <a:endCxn id="132" idx="2"/>
              </p:cNvCxnSpPr>
              <p:nvPr/>
            </p:nvCxnSpPr>
            <p:spPr>
              <a:xfrm flipV="1">
                <a:off x="6305550" y="2905125"/>
                <a:ext cx="70485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38" idx="4"/>
                <a:endCxn id="132" idx="2"/>
              </p:cNvCxnSpPr>
              <p:nvPr/>
            </p:nvCxnSpPr>
            <p:spPr>
              <a:xfrm flipV="1">
                <a:off x="6305550" y="2905125"/>
                <a:ext cx="704850" cy="1828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43" idx="4"/>
                <a:endCxn id="125" idx="2"/>
              </p:cNvCxnSpPr>
              <p:nvPr/>
            </p:nvCxnSpPr>
            <p:spPr>
              <a:xfrm>
                <a:off x="6305550" y="3209925"/>
                <a:ext cx="704850" cy="152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41" idx="4"/>
                <a:endCxn id="125" idx="2"/>
              </p:cNvCxnSpPr>
              <p:nvPr/>
            </p:nvCxnSpPr>
            <p:spPr>
              <a:xfrm>
                <a:off x="6305550" y="3819525"/>
                <a:ext cx="70485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39" idx="4"/>
                <a:endCxn id="125" idx="2"/>
              </p:cNvCxnSpPr>
              <p:nvPr/>
            </p:nvCxnSpPr>
            <p:spPr>
              <a:xfrm>
                <a:off x="6305550" y="4429125"/>
                <a:ext cx="70485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7" idx="4"/>
                <a:endCxn id="125" idx="2"/>
              </p:cNvCxnSpPr>
              <p:nvPr/>
            </p:nvCxnSpPr>
            <p:spPr>
              <a:xfrm flipV="1">
                <a:off x="6305550" y="4733925"/>
                <a:ext cx="70485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44" idx="4"/>
                <a:endCxn id="125" idx="2"/>
              </p:cNvCxnSpPr>
              <p:nvPr/>
            </p:nvCxnSpPr>
            <p:spPr>
              <a:xfrm flipV="1">
                <a:off x="6305550" y="4733925"/>
                <a:ext cx="70485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TextBox 159"/>
          <p:cNvSpPr txBox="1"/>
          <p:nvPr/>
        </p:nvSpPr>
        <p:spPr>
          <a:xfrm>
            <a:off x="6712780" y="266402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/>
              <a:t>x8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740030" y="498080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200" dirty="0" smtClean="0"/>
              <a:t>x8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07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43400" y="1371600"/>
            <a:ext cx="4800600" cy="550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#define SIZE 16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#define BLOCKSIZE 4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__host__ void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in_arr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out_arr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03200" indent="-203200">
              <a:lnSpc>
                <a:spcPct val="75000"/>
              </a:lnSpc>
              <a:spcBef>
                <a:spcPts val="1500"/>
              </a:spcBef>
              <a:buSzPct val="100000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main(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char **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*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rgbClr val="9191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sum = 0;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rgbClr val="91919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inicijalizacija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*/ …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out_array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for 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&lt;BLOCKSIZE;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++) 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sum+=out_array[i];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(”Result = %d\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n",sum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676400"/>
            <a:ext cx="42672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sr-Latn-R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GLAVNI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PROGRAM: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Inicijalizacija (preskočeno)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Alokacija memorije na hostu za ulazne i izlazne podatke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Dodela vrednosti ulaznom nizu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Poziv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host fun</a:t>
            </a: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kcije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Izračunavanje konačnog rezultata na osnovu rezultata pojedinačnih niti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kumimoji="0" lang="sr-Latn-R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Prikaz rezultata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ea typeface="ＭＳ Ｐゴシック" charset="-128"/>
              </a:rPr>
              <a:t>Glavni </a:t>
            </a:r>
            <a:r>
              <a:rPr lang="sr-Latn-RS" smtClean="0">
                <a:ea typeface="ＭＳ Ｐゴシック" charset="-128"/>
              </a:rPr>
              <a:t>p</a:t>
            </a:r>
            <a:r>
              <a:rPr lang="en-US" smtClean="0">
                <a:ea typeface="ＭＳ Ｐゴシック" charset="-128"/>
              </a:rPr>
              <a:t>rogram: </a:t>
            </a:r>
            <a:r>
              <a:rPr lang="sr-Latn-RS" dirty="0" smtClean="0">
                <a:ea typeface="ＭＳ Ｐゴシック" charset="-128"/>
              </a:rPr>
              <a:t>Izračunavanje i prikaz rezultata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Host </a:t>
            </a:r>
            <a:r>
              <a:rPr lang="sr-Latn-RS" dirty="0" smtClean="0">
                <a:ea typeface="ＭＳ Ｐゴシック" charset="-128"/>
              </a:rPr>
              <a:t>funkcija: Inicijalizacija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1676400"/>
            <a:ext cx="4876800" cy="222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latin typeface="Consolas" pitchFamily="49" charset="0"/>
                <a:cs typeface="Consolas" pitchFamily="49" charset="0"/>
              </a:rPr>
              <a:t>__host__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h_in_array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h_out_array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endParaRPr lang="sr-Latn-RS" dirty="0" smtClean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en-US" sz="2000" dirty="0">
              <a:solidFill>
                <a:srgbClr val="919191"/>
              </a:solidFill>
              <a:latin typeface="Comic Sans M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676400"/>
            <a:ext cx="3886200" cy="44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HOST </a:t>
            </a:r>
            <a:r>
              <a:rPr lang="en-US" sz="2400" b="1" dirty="0" smtClean="0">
                <a:solidFill>
                  <a:srgbClr val="005400"/>
                </a:solidFill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</a:rPr>
              <a:t>:</a:t>
            </a:r>
            <a:endParaRPr lang="en-US" sz="2400" b="1" dirty="0">
              <a:solidFill>
                <a:srgbClr val="005400"/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ts val="15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Alociranje memorije na uređaju za kopiranje ulaza i izlaza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Kopiranje ulaza na uređaj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Postavlj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nje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grida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bloka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Poziv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global fun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kcije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Sinhronizacija posle kompletiranja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Kopiranje izlaza uređaja na host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Host </a:t>
            </a:r>
            <a:r>
              <a:rPr lang="sr-Latn-RS" dirty="0" smtClean="0">
                <a:ea typeface="ＭＳ Ｐゴシック" charset="-128"/>
              </a:rPr>
              <a:t>funkcija: Inicijalizacija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1676400"/>
            <a:ext cx="4876800" cy="400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__host__ void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h_in_array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h_out_array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*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((void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**)&amp;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	SIZE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03200" indent="-203200">
              <a:lnSpc>
                <a:spcPct val="75000"/>
              </a:lnSpc>
              <a:spcBef>
                <a:spcPts val="15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((void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**)&amp;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	BLOCKSIZE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en-US" sz="2000" dirty="0">
              <a:solidFill>
                <a:srgbClr val="919191"/>
              </a:solidFill>
              <a:latin typeface="Comic Sans M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676400"/>
            <a:ext cx="3886200" cy="44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HOST </a:t>
            </a:r>
            <a:r>
              <a:rPr lang="en-US" sz="2400" b="1" dirty="0" smtClean="0">
                <a:solidFill>
                  <a:srgbClr val="005400"/>
                </a:solidFill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</a:rPr>
              <a:t>:</a:t>
            </a:r>
            <a:endParaRPr lang="en-US" sz="2400" b="1" dirty="0">
              <a:solidFill>
                <a:srgbClr val="005400"/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ts val="15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Alociranje memorije na uređaju za kopiranje ulaza i izlaza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Kopiranje ulaza na uređaj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Postavlj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nje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grida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bloka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Poziv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global fun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kcije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Sinhronizacija posle kompletiranja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Kopiranje izlaza uređaja na host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</a:rPr>
              <a:t>Host </a:t>
            </a:r>
            <a:r>
              <a:rPr lang="sr-Latn-RS" dirty="0" smtClean="0">
                <a:ea typeface="ＭＳ Ｐゴシック" charset="-128"/>
              </a:rPr>
              <a:t>funkcija: Kopiranje podataka 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1676400"/>
            <a:ext cx="5105400" cy="513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__host__ void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outer_compute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h_in_array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h_out_array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	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((void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**)&amp;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	SIZE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03200" indent="-203200">
              <a:lnSpc>
                <a:spcPct val="75000"/>
              </a:lnSpc>
              <a:spcBef>
                <a:spcPts val="1500"/>
              </a:spcBef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((void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**)&amp;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, 	BLOCKSIZE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sr-Latn-R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sr-Latn-RS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latin typeface="Comic Sans MS" charset="0"/>
              </a:rPr>
              <a:t> </a:t>
            </a:r>
            <a:r>
              <a:rPr lang="sr-Latn-RS" dirty="0" smtClean="0">
                <a:latin typeface="Comic Sans MS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d_in_array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h_in_array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  	SIZE*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cudaMemcpyHostToDevice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  … do computation …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sr-Latn-R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h_out_array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d_out_array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	       	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BLOCKSIZE*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sr-Latn-R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	       	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cudaMemcpyDeviceToHost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203200" indent="-203200">
              <a:lnSpc>
                <a:spcPct val="75000"/>
              </a:lnSpc>
              <a:spcBef>
                <a:spcPts val="900"/>
              </a:spcBef>
              <a:buSzPct val="100000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mic Sans M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676400"/>
            <a:ext cx="3886200" cy="44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HOST </a:t>
            </a:r>
            <a:r>
              <a:rPr lang="en-US" sz="2400" b="1" dirty="0" smtClean="0">
                <a:solidFill>
                  <a:srgbClr val="005400"/>
                </a:solidFill>
              </a:rPr>
              <a:t>FUN</a:t>
            </a:r>
            <a:r>
              <a:rPr lang="sr-Latn-RS" sz="2400" b="1" dirty="0" smtClean="0">
                <a:solidFill>
                  <a:srgbClr val="005400"/>
                </a:solidFill>
              </a:rPr>
              <a:t>KCIJA</a:t>
            </a:r>
            <a:r>
              <a:rPr lang="en-US" sz="2400" b="1" dirty="0" smtClean="0">
                <a:solidFill>
                  <a:srgbClr val="005400"/>
                </a:solidFill>
              </a:rPr>
              <a:t>:</a:t>
            </a:r>
            <a:endParaRPr lang="en-US" sz="2400" b="1" dirty="0">
              <a:solidFill>
                <a:srgbClr val="005400"/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ts val="15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Alociranje memorije na uređaju za kopiranje ulaza i izlaza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Kopiranje ulaza na uređaj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Postavlj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nje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grida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bloka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Poziv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global fun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kcije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Sinhronizacija posle kompletiranja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182880" indent="-182880">
              <a:lnSpc>
                <a:spcPct val="75000"/>
              </a:lnSpc>
              <a:spcBef>
                <a:spcPct val="65000"/>
              </a:spcBef>
              <a:buClr>
                <a:schemeClr val="accent1"/>
              </a:buClr>
              <a:buSzPct val="85000"/>
              <a:buFont typeface="Wingdings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Kopiranje izlaza uređaja na host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">
  <a:themeElements>
    <a:clrScheme name="Kancelarij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arij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11578</TotalTime>
  <Words>2799</Words>
  <Application>Microsoft Office PowerPoint</Application>
  <PresentationFormat>On-screen Show (4:3)</PresentationFormat>
  <Paragraphs>798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Arial</vt:lpstr>
      <vt:lpstr>Calibri</vt:lpstr>
      <vt:lpstr>Comic Sans MS</vt:lpstr>
      <vt:lpstr>Consolas</vt:lpstr>
      <vt:lpstr>NimbusMonL-Regu</vt:lpstr>
      <vt:lpstr>NimbusSanL-Regu</vt:lpstr>
      <vt:lpstr>Wingdings</vt:lpstr>
      <vt:lpstr>Clarity</vt:lpstr>
      <vt:lpstr>Paralelni sistemi:  CUDA</vt:lpstr>
      <vt:lpstr>Primer: Pretraživanje niza cifara</vt:lpstr>
      <vt:lpstr>CUDA Pseudo-kod</vt:lpstr>
      <vt:lpstr>Glavni program: Preliminarni</vt:lpstr>
      <vt:lpstr>Glavni program: Poziv globalne funkcije</vt:lpstr>
      <vt:lpstr>Glavni program: Izračunavanje i prikaz rezultata</vt:lpstr>
      <vt:lpstr>Host funkcija: Inicijalizacija</vt:lpstr>
      <vt:lpstr>Host funkcija: Inicijalizacija</vt:lpstr>
      <vt:lpstr>Host funkcija: Kopiranje podataka </vt:lpstr>
      <vt:lpstr>Host funkcija: Podešavanja i poziv globalne funkcije</vt:lpstr>
      <vt:lpstr>Globalna funkcija</vt:lpstr>
      <vt:lpstr>Device funkcija</vt:lpstr>
      <vt:lpstr>Transponovanje matrice – Main</vt:lpstr>
      <vt:lpstr>Transponovanje matrice – Main</vt:lpstr>
      <vt:lpstr>Transponovanje matrice – Main</vt:lpstr>
      <vt:lpstr>Transponovanje matrice – Main</vt:lpstr>
      <vt:lpstr>Transponovanje matrice – Main</vt:lpstr>
      <vt:lpstr>Transponovanje matrice – Pomoćne funkcije</vt:lpstr>
      <vt:lpstr>Transponovanje matrice – kernel</vt:lpstr>
      <vt:lpstr>Transponovanje matrice – HANDLE_ERROR</vt:lpstr>
      <vt:lpstr>Transponovanje matrice – Pomoćne funkcije</vt:lpstr>
      <vt:lpstr>Transponovanje matrice – Pomoćne funkcije</vt:lpstr>
      <vt:lpstr>Transponovanje matrice – Pomoćne funkcije</vt:lpstr>
      <vt:lpstr>Transponovanje matrice – Provera rezultata</vt:lpstr>
      <vt:lpstr>Transponovanje matrice – Provera rezultata</vt:lpstr>
      <vt:lpstr>Tipovi promenljivih i memorija</vt:lpstr>
      <vt:lpstr>Memorija</vt:lpstr>
      <vt:lpstr>Memorija</vt:lpstr>
      <vt:lpstr>Primer 1.</vt:lpstr>
      <vt:lpstr>Primer 2.</vt:lpstr>
      <vt:lpstr>Globalni nizovi</vt:lpstr>
      <vt:lpstr>Globalne promenljive</vt:lpstr>
      <vt:lpstr>Globalne promenljive</vt:lpstr>
      <vt:lpstr>Konstante</vt:lpstr>
      <vt:lpstr>Konstante</vt:lpstr>
      <vt:lpstr>Registri</vt:lpstr>
      <vt:lpstr>Registri</vt:lpstr>
      <vt:lpstr>Lokalni nizovi</vt:lpstr>
      <vt:lpstr>Lokalni nizovi</vt:lpstr>
      <vt:lpstr>Lokalni nizovi</vt:lpstr>
      <vt:lpstr>Deljena memorija</vt:lpstr>
      <vt:lpstr>Deljena memorija</vt:lpstr>
      <vt:lpstr>Read-only nizovi</vt:lpstr>
      <vt:lpstr>CUDA kvalifikatori promenljivih</vt:lpstr>
      <vt:lpstr>Memorija - hijerarhija</vt:lpstr>
      <vt:lpstr>Memorija - hijerarhija</vt:lpstr>
      <vt:lpstr>Memorija - hijerarhija</vt:lpstr>
      <vt:lpstr>Paralelna memorijska arhitektura (1)</vt:lpstr>
      <vt:lpstr>Paralelna memorijska arhitektura (2)</vt:lpstr>
      <vt:lpstr>Primeri pristupa memoriji (1)</vt:lpstr>
      <vt:lpstr>Primeri pristupa memoriji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Aleksandra Stojnev</dc:creator>
  <cp:lastModifiedBy>Nadja Gavrilovic</cp:lastModifiedBy>
  <cp:revision>473</cp:revision>
  <dcterms:created xsi:type="dcterms:W3CDTF">2014-07-07T12:51:20Z</dcterms:created>
  <dcterms:modified xsi:type="dcterms:W3CDTF">2020-04-04T15:24:23Z</dcterms:modified>
</cp:coreProperties>
</file>