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47"/>
  </p:notesMasterIdLst>
  <p:handoutMasterIdLst>
    <p:handoutMasterId r:id="rId48"/>
  </p:handoutMasterIdLst>
  <p:sldIdLst>
    <p:sldId id="256" r:id="rId2"/>
    <p:sldId id="262" r:id="rId3"/>
    <p:sldId id="274" r:id="rId4"/>
    <p:sldId id="275" r:id="rId5"/>
    <p:sldId id="276" r:id="rId6"/>
    <p:sldId id="277" r:id="rId7"/>
    <p:sldId id="278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8" r:id="rId23"/>
    <p:sldId id="329" r:id="rId24"/>
    <p:sldId id="330" r:id="rId25"/>
    <p:sldId id="331" r:id="rId26"/>
    <p:sldId id="332" r:id="rId27"/>
    <p:sldId id="327" r:id="rId28"/>
    <p:sldId id="295" r:id="rId29"/>
    <p:sldId id="296" r:id="rId30"/>
    <p:sldId id="297" r:id="rId31"/>
    <p:sldId id="299" r:id="rId32"/>
    <p:sldId id="298" r:id="rId33"/>
    <p:sldId id="300" r:id="rId34"/>
    <p:sldId id="301" r:id="rId35"/>
    <p:sldId id="302" r:id="rId36"/>
    <p:sldId id="303" r:id="rId37"/>
    <p:sldId id="305" r:id="rId38"/>
    <p:sldId id="304" r:id="rId39"/>
    <p:sldId id="306" r:id="rId40"/>
    <p:sldId id="307" r:id="rId41"/>
    <p:sldId id="308" r:id="rId42"/>
    <p:sldId id="309" r:id="rId43"/>
    <p:sldId id="310" r:id="rId44"/>
    <p:sldId id="311" r:id="rId45"/>
    <p:sldId id="312" r:id="rId4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5" autoAdjust="0"/>
    <p:restoredTop sz="97670" autoAdjust="0"/>
  </p:normalViewPr>
  <p:slideViewPr>
    <p:cSldViewPr>
      <p:cViewPr varScale="1">
        <p:scale>
          <a:sx n="118" d="100"/>
          <a:sy n="118" d="100"/>
        </p:scale>
        <p:origin x="145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68DADED-ABB4-4A0A-B244-960AD8FD073E}" type="datetimeFigureOut">
              <a:rPr lang="en-US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AB58516-5DEB-49BB-9DF6-9332C9523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EAF2D74-984F-4B1B-B69C-3E1C9B43571B}" type="datetimeFigureOut">
              <a:rPr lang="en-US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B0B59F0-C97A-47DD-BC8A-91F397117A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1" y="152400"/>
            <a:ext cx="8837612" cy="6550026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0234" y="345767"/>
            <a:ext cx="8603534" cy="328575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83557" y="1768209"/>
            <a:ext cx="8050038" cy="1932794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583557" y="3659033"/>
            <a:ext cx="8050038" cy="966398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18"/>
          <p:cNvSpPr>
            <a:spLocks noGrp="1"/>
          </p:cNvSpPr>
          <p:nvPr>
            <p:ph type="dt" sz="half" idx="10"/>
          </p:nvPr>
        </p:nvSpPr>
        <p:spPr>
          <a:xfrm>
            <a:off x="3767713" y="6313538"/>
            <a:ext cx="2452232" cy="41119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53713" y="6313538"/>
            <a:ext cx="2452232" cy="41119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406205" y="6313538"/>
            <a:ext cx="490448" cy="41119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60E0487-1000-4A8F-A3E7-8F3D78249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4745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4402" y="4716191"/>
            <a:ext cx="1449596" cy="1721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B43AD-E6AB-42DC-8A99-989DB6A7D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F9196-721B-42DB-A5E6-2A437A1226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10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76D7D-9454-4626-A544-6E7C3D98CD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7010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0CB0F41-93E4-46FB-95A7-02F7BEF7B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6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3DC78-45C7-405F-8F6D-23878108D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B6337-F131-413B-947C-42D2D30B0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D3BDF-A84D-4908-BF75-F99EABFC4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13F306-AD86-42E5-BF12-D1C7F66D81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6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6D16B-76E3-447B-82DE-2A1DC1112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 Single Corner Rectangle 5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7468D12-7B81-40BB-B221-ADF01F8619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52400" y="152400"/>
            <a:ext cx="8837614" cy="66040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70232" y="914400"/>
            <a:ext cx="8603538" cy="5498892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75888" cy="6681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31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311037" y="914400"/>
            <a:ext cx="8475888" cy="5417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810000" y="6324600"/>
            <a:ext cx="2367658" cy="389068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96000" y="6324600"/>
            <a:ext cx="2367658" cy="389068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mr Bratislav Predić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14663" y="6324600"/>
            <a:ext cx="473532" cy="389068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1FEAC8A-019A-4877-A517-FC1A0041C0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660217">
            <a:off x="-322846" y="5778162"/>
            <a:ext cx="1312110" cy="155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6" r:id="rId2"/>
    <p:sldLayoutId id="2147483744" r:id="rId3"/>
    <p:sldLayoutId id="2147483737" r:id="rId4"/>
    <p:sldLayoutId id="2147483738" r:id="rId5"/>
    <p:sldLayoutId id="2147483739" r:id="rId6"/>
    <p:sldLayoutId id="2147483745" r:id="rId7"/>
    <p:sldLayoutId id="2147483740" r:id="rId8"/>
    <p:sldLayoutId id="2147483746" r:id="rId9"/>
    <p:sldLayoutId id="2147483741" r:id="rId10"/>
    <p:sldLayoutId id="2147483742" r:id="rId11"/>
  </p:sldLayoutIdLst>
  <p:transition>
    <p:fade/>
  </p:transition>
  <p:hf hdr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9pPr>
      <a:extLst/>
    </p:titleStyle>
    <p:bodyStyle>
      <a:lvl1pPr marL="265113" indent="-265113" algn="l" rtl="0" fontAlgn="base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fontAlgn="base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fontAlgn="base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fontAlgn="base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fontAlgn="base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android.com/apk/res/androi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00200"/>
            <a:ext cx="8534400" cy="1904999"/>
          </a:xfrm>
        </p:spPr>
        <p:txBody>
          <a:bodyPr>
            <a:normAutofit/>
          </a:bodyPr>
          <a:lstStyle/>
          <a:p>
            <a:r>
              <a:rPr lang="en-US" dirty="0"/>
              <a:t>ANDROID </a:t>
            </a:r>
            <a:r>
              <a:rPr lang="en-US" dirty="0" err="1"/>
              <a:t>platforma</a:t>
            </a:r>
            <a:br>
              <a:rPr lang="en-US" dirty="0"/>
            </a:br>
            <a:r>
              <a:rPr lang="en-US" sz="3600" dirty="0"/>
              <a:t>Internet </a:t>
            </a:r>
            <a:r>
              <a:rPr lang="en-US" sz="3600" dirty="0" err="1"/>
              <a:t>i</a:t>
            </a:r>
            <a:r>
              <a:rPr lang="en-US" sz="3600" dirty="0"/>
              <a:t> Android </a:t>
            </a:r>
            <a:r>
              <a:rPr lang="en-US" sz="3600" dirty="0" err="1"/>
              <a:t>servisi</a:t>
            </a:r>
            <a:br>
              <a:rPr lang="sr-Latn-RS" sz="3200" dirty="0"/>
            </a:br>
            <a:r>
              <a:rPr lang="en-US" sz="3200" dirty="0"/>
              <a:t>RSS primer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Mobilni i distribuirani informacioni sistemi</a:t>
            </a:r>
          </a:p>
          <a:p>
            <a:r>
              <a:rPr lang="en-US" i="1" dirty="0"/>
              <a:t>M</a:t>
            </a:r>
            <a:r>
              <a:rPr lang="sr-Latn-RS" i="1" dirty="0"/>
              <a:t>r Bratislav Predić</a:t>
            </a:r>
          </a:p>
          <a:p>
            <a:r>
              <a:rPr lang="sr-Latn-RS" sz="1600" dirty="0"/>
              <a:t>2012. godina</a:t>
            </a:r>
            <a:endParaRPr lang="en-US" sz="1600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adržaj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Čuvar mesta za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Čuvar mesta za podnožj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Čuvar mesta za broj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Naslov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Standardni </a:t>
            </a:r>
            <a:r>
              <a:rPr lang="sr-Latn-RS" dirty="0" err="1"/>
              <a:t>back-end</a:t>
            </a:r>
            <a:r>
              <a:rPr lang="sr-Latn-RS" dirty="0"/>
              <a:t> servis</a:t>
            </a:r>
            <a:endParaRPr lang="en-US" dirty="0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432" y="2303343"/>
            <a:ext cx="1791097" cy="3582193"/>
          </a:xfrm>
          <a:prstGeom prst="rect">
            <a:avLst/>
          </a:prstGeom>
        </p:spPr>
      </p:pic>
      <p:cxnSp>
        <p:nvCxnSpPr>
          <p:cNvPr id="8" name="Straight Arrow Connector 10"/>
          <p:cNvCxnSpPr/>
          <p:nvPr/>
        </p:nvCxnSpPr>
        <p:spPr>
          <a:xfrm>
            <a:off x="2118132" y="4094439"/>
            <a:ext cx="105410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1"/>
          <p:cNvCxnSpPr/>
          <p:nvPr/>
        </p:nvCxnSpPr>
        <p:spPr>
          <a:xfrm>
            <a:off x="5636032" y="4094439"/>
            <a:ext cx="105410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avatar, male, man, person, user, young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19" y="3250682"/>
            <a:ext cx="1687513" cy="168751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avatar, female, person, user, woman, young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007" y="3316123"/>
            <a:ext cx="1637945" cy="163794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8053"/>
            <a:ext cx="7157264" cy="3668712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2058159" y="3279198"/>
            <a:ext cx="1782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b="1" dirty="0">
                <a:solidFill>
                  <a:schemeClr val="accent5"/>
                </a:solidFill>
              </a:rPr>
              <a:t>REST?</a:t>
            </a:r>
          </a:p>
          <a:p>
            <a:r>
              <a:rPr lang="en-US" sz="2000" b="1" dirty="0">
                <a:solidFill>
                  <a:schemeClr val="accent5"/>
                </a:solidFill>
              </a:rPr>
              <a:t>Android SDK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84415" y="3248718"/>
            <a:ext cx="12394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b="1" dirty="0">
                <a:solidFill>
                  <a:schemeClr val="accent5"/>
                </a:solidFill>
              </a:rPr>
              <a:t>REST?</a:t>
            </a:r>
          </a:p>
          <a:p>
            <a:r>
              <a:rPr lang="en-US" sz="2000" b="1" dirty="0">
                <a:solidFill>
                  <a:schemeClr val="accent5"/>
                </a:solidFill>
              </a:rPr>
              <a:t>iOS SDK</a:t>
            </a:r>
          </a:p>
        </p:txBody>
      </p:sp>
    </p:spTree>
    <p:extLst>
      <p:ext uri="{BB962C8B-B14F-4D97-AF65-F5344CB8AC3E}">
        <p14:creationId xmlns:p14="http://schemas.microsoft.com/office/powerpoint/2010/main" val="12401256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adržaj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Čuvar mesta za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Čuvar mesta za podnožj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Čuvar mesta za broj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Naslov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Šta je </a:t>
            </a:r>
            <a:r>
              <a:rPr lang="sr-Latn-RS" dirty="0" err="1"/>
              <a:t>Firebase</a:t>
            </a:r>
            <a:r>
              <a:rPr lang="sr-Latn-RS" dirty="0"/>
              <a:t>?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-762000" y="2520579"/>
            <a:ext cx="10515600" cy="347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65113" indent="-265113" algn="l" rtl="0" fontAlgn="base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00025" algn="l" rtl="0" fontAlgn="base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5813" indent="-182563" algn="l" rtl="0" fontAlgn="base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3938" indent="-182563" algn="l" rtl="0" fontAlgn="base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pitchFamily="34" charset="0"/>
              <a:buChar char="◦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fontAlgn="base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Font typeface="Wingdings 2" pitchFamily="18" charset="2"/>
              <a:buNone/>
            </a:pPr>
            <a:r>
              <a:rPr lang="en-US" sz="4800" dirty="0" err="1"/>
              <a:t>Realtime</a:t>
            </a:r>
            <a:r>
              <a:rPr lang="en-US" sz="4800" dirty="0"/>
              <a:t> Database</a:t>
            </a:r>
          </a:p>
          <a:p>
            <a:pPr marL="0" indent="0" algn="ctr">
              <a:buFont typeface="Wingdings 2" pitchFamily="18" charset="2"/>
              <a:buNone/>
            </a:pPr>
            <a:r>
              <a:rPr lang="en-US" sz="4800" dirty="0"/>
              <a:t>Authentication</a:t>
            </a:r>
          </a:p>
          <a:p>
            <a:pPr marL="0" indent="0" algn="ctr">
              <a:buFont typeface="Wingdings 2" pitchFamily="18" charset="2"/>
              <a:buNone/>
            </a:pPr>
            <a:r>
              <a:rPr lang="en-US" sz="4800" dirty="0"/>
              <a:t>Hosting</a:t>
            </a:r>
            <a:endParaRPr lang="sr-Latn-RS" sz="4800" dirty="0"/>
          </a:p>
          <a:p>
            <a:pPr marL="0" indent="0" algn="ctr">
              <a:buFont typeface="Wingdings 2" pitchFamily="18" charset="2"/>
              <a:buNone/>
            </a:pPr>
            <a:r>
              <a:rPr lang="sr-Latn-RS" sz="4800" dirty="0" err="1"/>
              <a:t>Async</a:t>
            </a:r>
            <a:r>
              <a:rPr lang="sr-Latn-RS" sz="4800" dirty="0"/>
              <a:t> </a:t>
            </a:r>
            <a:r>
              <a:rPr lang="sr-Latn-RS" sz="4800" dirty="0" err="1"/>
              <a:t>messaging</a:t>
            </a:r>
            <a:endParaRPr lang="sr-Latn-RS" sz="4800" dirty="0"/>
          </a:p>
          <a:p>
            <a:pPr marL="0" indent="0" algn="ctr">
              <a:buFont typeface="Wingdings 2" pitchFamily="18" charset="2"/>
              <a:buNone/>
            </a:pPr>
            <a:r>
              <a:rPr lang="sr-Latn-RS" sz="4800" dirty="0" err="1"/>
              <a:t>Cross-platform</a:t>
            </a:r>
            <a:endParaRPr lang="en-US" sz="4800" dirty="0"/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962682"/>
            <a:ext cx="58293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2216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adržaj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Čuvar mesta za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Čuvar mesta za podnožj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Čuvar mesta za broj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Naslov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Cross-platform</a:t>
            </a:r>
            <a:endParaRPr lang="en-US" dirty="0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581" y="928966"/>
            <a:ext cx="8763000" cy="49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2057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adržaj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Čuvar mesta za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Čuvar mesta za podnožj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Čuvar mesta za broj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Naslov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Integracija</a:t>
            </a:r>
            <a:endParaRPr lang="en-US" dirty="0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6200" y="990600"/>
            <a:ext cx="92964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7564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Čuvar mesta za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Čuvar mesta za podnožj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Čuvar mesta za broj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Naslov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Autentifikacija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1000" y="2151696"/>
            <a:ext cx="10515600" cy="400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fontAlgn="base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00025" algn="l" rtl="0" fontAlgn="base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5813" indent="-182563" algn="l" rtl="0" fontAlgn="base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3938" indent="-182563" algn="l" rtl="0" fontAlgn="base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pitchFamily="34" charset="0"/>
              <a:buChar char="◦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fontAlgn="base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Register / Login </a:t>
            </a:r>
            <a:r>
              <a:rPr lang="sr-Latn-RS" dirty="0"/>
              <a:t>korišćenjem</a:t>
            </a:r>
            <a:endParaRPr lang="en-US" dirty="0"/>
          </a:p>
          <a:p>
            <a:pPr lvl="1"/>
            <a:r>
              <a:rPr lang="en-US" dirty="0"/>
              <a:t>Email + Password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/>
              <a:t>Facebook</a:t>
            </a:r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/>
              <a:t>GitHub</a:t>
            </a:r>
          </a:p>
          <a:p>
            <a:r>
              <a:rPr lang="en-US" dirty="0"/>
              <a:t>Email </a:t>
            </a:r>
            <a:r>
              <a:rPr lang="sr-Latn-RS" dirty="0"/>
              <a:t>verifikacija</a:t>
            </a:r>
            <a:endParaRPr lang="en-US" dirty="0"/>
          </a:p>
          <a:p>
            <a:r>
              <a:rPr lang="en-US" dirty="0"/>
              <a:t>Password reset</a:t>
            </a:r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0"/>
            <a:ext cx="1221934" cy="1348739"/>
          </a:xfrm>
          <a:prstGeom prst="rect">
            <a:avLst/>
          </a:prstGeom>
        </p:spPr>
      </p:pic>
      <p:pic>
        <p:nvPicPr>
          <p:cNvPr id="10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748" y="990600"/>
            <a:ext cx="2552700" cy="510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4726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Čuvar mesta za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Čuvar mesta za podnožj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Čuvar mesta za broj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Naslov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Autentifikacija</a:t>
            </a:r>
            <a:r>
              <a:rPr lang="sr-Latn-RS" dirty="0"/>
              <a:t> - primer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61950" y="990600"/>
            <a:ext cx="763905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Roboto Mono" pitchFamily="2" charset="0"/>
                <a:ea typeface="Roboto Mono" pitchFamily="2" charset="0"/>
              </a:rPr>
              <a:t>private </a:t>
            </a:r>
            <a:r>
              <a:rPr lang="en-US" sz="1800" dirty="0" err="1">
                <a:solidFill>
                  <a:srgbClr val="7030A0"/>
                </a:solidFill>
                <a:latin typeface="Roboto Mono" pitchFamily="2" charset="0"/>
                <a:ea typeface="Roboto Mono" pitchFamily="2" charset="0"/>
              </a:rPr>
              <a:t>FirebaseAuth</a:t>
            </a:r>
            <a:r>
              <a:rPr lang="en-US" sz="1800" dirty="0">
                <a:solidFill>
                  <a:srgbClr val="7030A0"/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Roboto Mono" pitchFamily="2" charset="0"/>
                <a:ea typeface="Roboto Mono" pitchFamily="2" charset="0"/>
              </a:rPr>
              <a:t>mAuth</a:t>
            </a:r>
            <a:r>
              <a:rPr lang="en-US" sz="1800" dirty="0">
                <a:solidFill>
                  <a:srgbClr val="0070C0"/>
                </a:solidFill>
                <a:latin typeface="Roboto Mono" pitchFamily="2" charset="0"/>
                <a:ea typeface="Roboto Mono" pitchFamily="2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// ...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Roboto Mono" pitchFamily="2" charset="0"/>
                <a:ea typeface="Roboto Mono" pitchFamily="2" charset="0"/>
              </a:rPr>
              <a:t>mAuth</a:t>
            </a:r>
            <a:r>
              <a:rPr lang="en-US" sz="1800" dirty="0">
                <a:solidFill>
                  <a:srgbClr val="0070C0"/>
                </a:solidFill>
                <a:latin typeface="Roboto Mono" pitchFamily="2" charset="0"/>
                <a:ea typeface="Roboto Mono" pitchFamily="2" charset="0"/>
              </a:rPr>
              <a:t> = </a:t>
            </a:r>
            <a:r>
              <a:rPr lang="en-US" sz="1800" dirty="0" err="1">
                <a:solidFill>
                  <a:srgbClr val="7030A0"/>
                </a:solidFill>
                <a:latin typeface="Roboto Mono" pitchFamily="2" charset="0"/>
                <a:ea typeface="Roboto Mono" pitchFamily="2" charset="0"/>
              </a:rPr>
              <a:t>FirebaseAuth</a:t>
            </a:r>
            <a:r>
              <a:rPr lang="en-US" sz="1800" dirty="0" err="1">
                <a:solidFill>
                  <a:srgbClr val="0070C0"/>
                </a:solidFill>
                <a:latin typeface="Roboto Mono" pitchFamily="2" charset="0"/>
                <a:ea typeface="Roboto Mono" pitchFamily="2" charset="0"/>
              </a:rPr>
              <a:t>.getInstance</a:t>
            </a:r>
            <a:r>
              <a:rPr lang="en-US" sz="1800" dirty="0">
                <a:solidFill>
                  <a:srgbClr val="0070C0"/>
                </a:solidFill>
                <a:latin typeface="Roboto Mono" pitchFamily="2" charset="0"/>
                <a:ea typeface="Roboto Mono" pitchFamily="2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361950" y="2490059"/>
            <a:ext cx="861060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65113" indent="-265113" algn="l" rtl="0" fontAlgn="base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00025" algn="l" rtl="0" fontAlgn="base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5813" indent="-182563" algn="l" rtl="0" fontAlgn="base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3938" indent="-182563" algn="l" rtl="0" fontAlgn="base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pitchFamily="34" charset="0"/>
              <a:buChar char="◦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fontAlgn="base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 pitchFamily="18" charset="2"/>
              <a:buNone/>
            </a:pPr>
            <a:r>
              <a:rPr lang="en-US" sz="1800" dirty="0" err="1">
                <a:latin typeface="Roboto Mono" pitchFamily="2" charset="0"/>
                <a:ea typeface="Roboto Mono" pitchFamily="2" charset="0"/>
              </a:rPr>
              <a:t>mAuth.createUserWithEmailAndPassword</a:t>
            </a:r>
            <a:r>
              <a:rPr lang="en-US" sz="1800" dirty="0">
                <a:latin typeface="Roboto Mono" pitchFamily="2" charset="0"/>
                <a:ea typeface="Roboto Mono" pitchFamily="2" charset="0"/>
              </a:rPr>
              <a:t>(email, password)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800" dirty="0">
                <a:latin typeface="Roboto Mono" pitchFamily="2" charset="0"/>
                <a:ea typeface="Roboto Mono" pitchFamily="2" charset="0"/>
              </a:rPr>
              <a:t>        .</a:t>
            </a:r>
            <a:r>
              <a:rPr lang="en-US" sz="1800" dirty="0" err="1">
                <a:latin typeface="Roboto Mono" pitchFamily="2" charset="0"/>
                <a:ea typeface="Roboto Mono" pitchFamily="2" charset="0"/>
              </a:rPr>
              <a:t>addOnCompleteListener</a:t>
            </a:r>
            <a:r>
              <a:rPr lang="en-US" sz="1800" dirty="0"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Roboto Mono" pitchFamily="2" charset="0"/>
                <a:ea typeface="Roboto Mono" pitchFamily="2" charset="0"/>
              </a:rPr>
              <a:t>this</a:t>
            </a:r>
            <a:r>
              <a:rPr lang="en-US" sz="1800" dirty="0">
                <a:latin typeface="Roboto Mono" pitchFamily="2" charset="0"/>
                <a:ea typeface="Roboto Mono" pitchFamily="2" charset="0"/>
              </a:rPr>
              <a:t>,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Roboto Mono" pitchFamily="2" charset="0"/>
                <a:ea typeface="Roboto Mono" pitchFamily="2" charset="0"/>
              </a:rPr>
              <a:t>new</a:t>
            </a:r>
            <a:r>
              <a:rPr lang="en-US" sz="1800" dirty="0"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1800" dirty="0" err="1">
                <a:solidFill>
                  <a:srgbClr val="7030A0"/>
                </a:solidFill>
                <a:latin typeface="Roboto Mono" pitchFamily="2" charset="0"/>
                <a:ea typeface="Roboto Mono" pitchFamily="2" charset="0"/>
              </a:rPr>
              <a:t>OnCompleteListener</a:t>
            </a:r>
            <a:r>
              <a:rPr lang="en-US" sz="1800" dirty="0">
                <a:latin typeface="Roboto Mono" pitchFamily="2" charset="0"/>
                <a:ea typeface="Roboto Mono" pitchFamily="2" charset="0"/>
              </a:rPr>
              <a:t>&lt;</a:t>
            </a:r>
            <a:r>
              <a:rPr lang="en-US" sz="1800" dirty="0" err="1">
                <a:solidFill>
                  <a:srgbClr val="7030A0"/>
                </a:solidFill>
                <a:latin typeface="Roboto Mono" pitchFamily="2" charset="0"/>
                <a:ea typeface="Roboto Mono" pitchFamily="2" charset="0"/>
              </a:rPr>
              <a:t>AuthResult</a:t>
            </a:r>
            <a:r>
              <a:rPr lang="en-US" sz="1800" dirty="0">
                <a:latin typeface="Roboto Mono" pitchFamily="2" charset="0"/>
                <a:ea typeface="Roboto Mono" pitchFamily="2" charset="0"/>
              </a:rPr>
              <a:t>&gt;() {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800" dirty="0">
                <a:latin typeface="Roboto Mono" pitchFamily="2" charset="0"/>
                <a:ea typeface="Roboto Mono" pitchFamily="2" charset="0"/>
              </a:rPr>
              <a:t>           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@Override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800" dirty="0">
                <a:latin typeface="Roboto Mono" pitchFamily="2" charset="0"/>
                <a:ea typeface="Roboto Mono" pitchFamily="2" charset="0"/>
              </a:rPr>
              <a:t>           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Roboto Mono" pitchFamily="2" charset="0"/>
                <a:ea typeface="Roboto Mono" pitchFamily="2" charset="0"/>
              </a:rPr>
              <a:t>public void </a:t>
            </a:r>
            <a:r>
              <a:rPr lang="en-US" sz="1800" dirty="0" err="1">
                <a:latin typeface="Roboto Mono" pitchFamily="2" charset="0"/>
                <a:ea typeface="Roboto Mono" pitchFamily="2" charset="0"/>
              </a:rPr>
              <a:t>onComplete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(@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NonNull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Roboto Mono" pitchFamily="2" charset="0"/>
                <a:ea typeface="Roboto Mono" pitchFamily="2" charset="0"/>
              </a:rPr>
              <a:t>Task</a:t>
            </a:r>
            <a:r>
              <a:rPr lang="en-US" sz="1800" dirty="0">
                <a:latin typeface="Roboto Mono" pitchFamily="2" charset="0"/>
                <a:ea typeface="Roboto Mono" pitchFamily="2" charset="0"/>
              </a:rPr>
              <a:t>&lt;</a:t>
            </a:r>
            <a:r>
              <a:rPr lang="en-US" sz="1800" dirty="0" err="1">
                <a:solidFill>
                  <a:srgbClr val="7030A0"/>
                </a:solidFill>
                <a:latin typeface="Roboto Mono" pitchFamily="2" charset="0"/>
                <a:ea typeface="Roboto Mono" pitchFamily="2" charset="0"/>
              </a:rPr>
              <a:t>AuthResult</a:t>
            </a:r>
            <a:r>
              <a:rPr lang="en-US" sz="1800" dirty="0">
                <a:latin typeface="Roboto Mono" pitchFamily="2" charset="0"/>
                <a:ea typeface="Roboto Mono" pitchFamily="2" charset="0"/>
              </a:rPr>
              <a:t>&gt; task) {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800" dirty="0">
                <a:latin typeface="Roboto Mono" pitchFamily="2" charset="0"/>
                <a:ea typeface="Roboto Mono" pitchFamily="2" charset="0"/>
              </a:rPr>
              <a:t>                </a:t>
            </a:r>
            <a:r>
              <a:rPr lang="en-US" sz="1800" dirty="0" err="1">
                <a:solidFill>
                  <a:srgbClr val="7030A0"/>
                </a:solidFill>
                <a:latin typeface="Roboto Mono" pitchFamily="2" charset="0"/>
                <a:ea typeface="Roboto Mono" pitchFamily="2" charset="0"/>
              </a:rPr>
              <a:t>Log</a:t>
            </a:r>
            <a:r>
              <a:rPr lang="en-US" sz="1800" dirty="0" err="1">
                <a:latin typeface="Roboto Mono" pitchFamily="2" charset="0"/>
                <a:ea typeface="Roboto Mono" pitchFamily="2" charset="0"/>
              </a:rPr>
              <a:t>.d</a:t>
            </a:r>
            <a:r>
              <a:rPr lang="en-US" sz="1800" dirty="0">
                <a:latin typeface="Roboto Mono" pitchFamily="2" charset="0"/>
                <a:ea typeface="Roboto Mono" pitchFamily="2" charset="0"/>
              </a:rPr>
              <a:t>(TAG,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"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createUserWithEmail:onComplete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:"</a:t>
            </a:r>
            <a:r>
              <a:rPr lang="en-US" sz="1800" dirty="0">
                <a:latin typeface="Roboto Mono" pitchFamily="2" charset="0"/>
                <a:ea typeface="Roboto Mono" pitchFamily="2" charset="0"/>
              </a:rPr>
              <a:t> + </a:t>
            </a:r>
            <a:r>
              <a:rPr lang="en-US" sz="1800" dirty="0" err="1">
                <a:latin typeface="Roboto Mono" pitchFamily="2" charset="0"/>
                <a:ea typeface="Roboto Mono" pitchFamily="2" charset="0"/>
              </a:rPr>
              <a:t>task.isSuccessful</a:t>
            </a:r>
            <a:r>
              <a:rPr lang="en-US" sz="1800" dirty="0">
                <a:latin typeface="Roboto Mono" pitchFamily="2" charset="0"/>
                <a:ea typeface="Roboto Mono" pitchFamily="2" charset="0"/>
              </a:rPr>
              <a:t>());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800" dirty="0">
                <a:latin typeface="Roboto Mono" pitchFamily="2" charset="0"/>
                <a:ea typeface="Roboto Mono" pitchFamily="2" charset="0"/>
              </a:rPr>
              <a:t>               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Roboto Mono" pitchFamily="2" charset="0"/>
                <a:ea typeface="Roboto Mono" pitchFamily="2" charset="0"/>
              </a:rPr>
              <a:t>if</a:t>
            </a:r>
            <a:r>
              <a:rPr lang="en-US" sz="1800" dirty="0">
                <a:latin typeface="Roboto Mono" pitchFamily="2" charset="0"/>
                <a:ea typeface="Roboto Mono" pitchFamily="2" charset="0"/>
              </a:rPr>
              <a:t> (!</a:t>
            </a:r>
            <a:r>
              <a:rPr lang="en-US" sz="1800" dirty="0" err="1">
                <a:latin typeface="Roboto Mono" pitchFamily="2" charset="0"/>
                <a:ea typeface="Roboto Mono" pitchFamily="2" charset="0"/>
              </a:rPr>
              <a:t>task.isSuccessful</a:t>
            </a:r>
            <a:r>
              <a:rPr lang="en-US" sz="1800" dirty="0">
                <a:latin typeface="Roboto Mono" pitchFamily="2" charset="0"/>
                <a:ea typeface="Roboto Mono" pitchFamily="2" charset="0"/>
              </a:rPr>
              <a:t>()) {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800" dirty="0">
                <a:latin typeface="Roboto Mono" pitchFamily="2" charset="0"/>
                <a:ea typeface="Roboto Mono" pitchFamily="2" charset="0"/>
              </a:rPr>
              <a:t>                    </a:t>
            </a:r>
            <a:r>
              <a:rPr lang="en-US" sz="1800" dirty="0" err="1">
                <a:solidFill>
                  <a:srgbClr val="7030A0"/>
                </a:solidFill>
                <a:latin typeface="Roboto Mono" pitchFamily="2" charset="0"/>
                <a:ea typeface="Roboto Mono" pitchFamily="2" charset="0"/>
              </a:rPr>
              <a:t>Toast</a:t>
            </a:r>
            <a:r>
              <a:rPr lang="en-US" sz="1800" dirty="0" err="1">
                <a:latin typeface="Roboto Mono" pitchFamily="2" charset="0"/>
                <a:ea typeface="Roboto Mono" pitchFamily="2" charset="0"/>
              </a:rPr>
              <a:t>.makeText</a:t>
            </a:r>
            <a:r>
              <a:rPr lang="en-US" sz="1800" dirty="0"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1800" dirty="0" err="1">
                <a:solidFill>
                  <a:srgbClr val="7030A0"/>
                </a:solidFill>
                <a:latin typeface="Roboto Mono" pitchFamily="2" charset="0"/>
                <a:ea typeface="Roboto Mono" pitchFamily="2" charset="0"/>
              </a:rPr>
              <a:t>EmailPasswordActivity</a:t>
            </a:r>
            <a:r>
              <a:rPr lang="en-US" sz="1800" dirty="0" err="1">
                <a:latin typeface="Roboto Mono" pitchFamily="2" charset="0"/>
                <a:ea typeface="Roboto Mono" pitchFamily="2" charset="0"/>
              </a:rPr>
              <a:t>.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Roboto Mono" pitchFamily="2" charset="0"/>
                <a:ea typeface="Roboto Mono" pitchFamily="2" charset="0"/>
              </a:rPr>
              <a:t>this</a:t>
            </a:r>
            <a:r>
              <a:rPr lang="en-US" sz="1800" dirty="0">
                <a:latin typeface="Roboto Mono" pitchFamily="2" charset="0"/>
                <a:ea typeface="Roboto Mono" pitchFamily="2" charset="0"/>
              </a:rPr>
              <a:t>,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800" dirty="0">
                <a:latin typeface="Roboto Mono" pitchFamily="2" charset="0"/>
                <a:ea typeface="Roboto Mono" pitchFamily="2" charset="0"/>
              </a:rPr>
              <a:t>                          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"Authentication failed."</a:t>
            </a:r>
            <a:r>
              <a:rPr lang="en-US" sz="1800" dirty="0">
                <a:latin typeface="Roboto Mono" pitchFamily="2" charset="0"/>
                <a:ea typeface="Roboto Mono" pitchFamily="2" charset="0"/>
              </a:rPr>
              <a:t>,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800" dirty="0">
                <a:latin typeface="Roboto Mono" pitchFamily="2" charset="0"/>
                <a:ea typeface="Roboto Mono" pitchFamily="2" charset="0"/>
              </a:rPr>
              <a:t>                            </a:t>
            </a:r>
            <a:r>
              <a:rPr lang="en-US" sz="1800" dirty="0" err="1">
                <a:solidFill>
                  <a:srgbClr val="7030A0"/>
                </a:solidFill>
                <a:latin typeface="Roboto Mono" pitchFamily="2" charset="0"/>
                <a:ea typeface="Roboto Mono" pitchFamily="2" charset="0"/>
              </a:rPr>
              <a:t>Toast</a:t>
            </a:r>
            <a:r>
              <a:rPr lang="en-US" sz="1800" dirty="0" err="1">
                <a:latin typeface="Roboto Mono" pitchFamily="2" charset="0"/>
                <a:ea typeface="Roboto Mono" pitchFamily="2" charset="0"/>
              </a:rPr>
              <a:t>.LENGTH_SHORT</a:t>
            </a:r>
            <a:r>
              <a:rPr lang="en-US" sz="1800" dirty="0">
                <a:latin typeface="Roboto Mono" pitchFamily="2" charset="0"/>
                <a:ea typeface="Roboto Mono" pitchFamily="2" charset="0"/>
              </a:rPr>
              <a:t>).show();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800" dirty="0">
                <a:latin typeface="Roboto Mono" pitchFamily="2" charset="0"/>
                <a:ea typeface="Roboto Mono" pitchFamily="2" charset="0"/>
              </a:rPr>
              <a:t>                }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800" dirty="0">
                <a:latin typeface="Roboto Mono" pitchFamily="2" charset="0"/>
                <a:ea typeface="Roboto Mono" pitchFamily="2" charset="0"/>
              </a:rPr>
              <a:t>                // ...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800" dirty="0">
                <a:latin typeface="Roboto Mono" pitchFamily="2" charset="0"/>
                <a:ea typeface="Roboto Mono" pitchFamily="2" charset="0"/>
              </a:rPr>
              <a:t>            }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800" dirty="0">
                <a:latin typeface="Roboto Mono" pitchFamily="2" charset="0"/>
                <a:ea typeface="Roboto Mono" pitchFamily="2" charset="0"/>
              </a:rPr>
              <a:t>        });</a:t>
            </a:r>
          </a:p>
        </p:txBody>
      </p:sp>
      <p:sp>
        <p:nvSpPr>
          <p:cNvPr id="19" name="Čuvar mesta za sadržaj 1"/>
          <p:cNvSpPr txBox="1">
            <a:spLocks/>
          </p:cNvSpPr>
          <p:nvPr/>
        </p:nvSpPr>
        <p:spPr bwMode="auto">
          <a:xfrm>
            <a:off x="152400" y="1905000"/>
            <a:ext cx="861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>
            <a:lvl1pPr marL="265113" indent="-265113" algn="l" rtl="0" fontAlgn="base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00025" algn="l" rtl="0" fontAlgn="base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5813" indent="-182563" algn="l" rtl="0" fontAlgn="base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3938" indent="-182563" algn="l" rtl="0" fontAlgn="base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pitchFamily="34" charset="0"/>
              <a:buChar char="◦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fontAlgn="base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r-Latn-RS" dirty="0"/>
              <a:t>Kreiranje korisnika (</a:t>
            </a:r>
            <a:r>
              <a:rPr lang="sr-Latn-RS" dirty="0" err="1"/>
              <a:t>username</a:t>
            </a:r>
            <a:r>
              <a:rPr lang="sr-Latn-RS" dirty="0"/>
              <a:t> / </a:t>
            </a:r>
            <a:r>
              <a:rPr lang="sr-Latn-RS" dirty="0" err="1"/>
              <a:t>password</a:t>
            </a:r>
            <a:r>
              <a:rPr lang="sr-Latn-R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5973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adržaj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/>
              <a:t>Prijavljivanje</a:t>
            </a:r>
            <a:endParaRPr lang="en-US" dirty="0"/>
          </a:p>
        </p:txBody>
      </p:sp>
      <p:sp>
        <p:nvSpPr>
          <p:cNvPr id="3" name="Čuvar mesta za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Čuvar mesta za podnožj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Čuvar mesta za broj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Naslov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Autentifikacija</a:t>
            </a:r>
            <a:r>
              <a:rPr lang="sr-Latn-RS" dirty="0"/>
              <a:t> - primer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657627"/>
            <a:ext cx="88392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fontAlgn="base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00025" algn="l" rtl="0" fontAlgn="base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5813" indent="-182563" algn="l" rtl="0" fontAlgn="base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3938" indent="-182563" algn="l" rtl="0" fontAlgn="base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pitchFamily="34" charset="0"/>
              <a:buChar char="◦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fontAlgn="base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 pitchFamily="18" charset="2"/>
              <a:buNone/>
            </a:pPr>
            <a:r>
              <a:rPr lang="en-US" sz="1800">
                <a:latin typeface="Roboto Mono" pitchFamily="2" charset="0"/>
                <a:ea typeface="Roboto Mono" pitchFamily="2" charset="0"/>
              </a:rPr>
              <a:t>mAuth.signInWithEmailAndPassword(email, password)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800">
                <a:latin typeface="Roboto Mono" pitchFamily="2" charset="0"/>
                <a:ea typeface="Roboto Mono" pitchFamily="2" charset="0"/>
              </a:rPr>
              <a:t>        .addOnCompleteListener(</a:t>
            </a:r>
            <a:r>
              <a:rPr lang="en-US" sz="1800">
                <a:solidFill>
                  <a:schemeClr val="accent1">
                    <a:lumMod val="50000"/>
                  </a:schemeClr>
                </a:solidFill>
                <a:latin typeface="Roboto Mono" pitchFamily="2" charset="0"/>
                <a:ea typeface="Roboto Mono" pitchFamily="2" charset="0"/>
              </a:rPr>
              <a:t>this</a:t>
            </a:r>
            <a:r>
              <a:rPr lang="en-US" sz="1800">
                <a:latin typeface="Roboto Mono" pitchFamily="2" charset="0"/>
                <a:ea typeface="Roboto Mono" pitchFamily="2" charset="0"/>
              </a:rPr>
              <a:t>, </a:t>
            </a:r>
            <a:r>
              <a:rPr lang="en-US" sz="1800">
                <a:solidFill>
                  <a:schemeClr val="accent1">
                    <a:lumMod val="50000"/>
                  </a:schemeClr>
                </a:solidFill>
                <a:latin typeface="Roboto Mono" pitchFamily="2" charset="0"/>
                <a:ea typeface="Roboto Mono" pitchFamily="2" charset="0"/>
              </a:rPr>
              <a:t>new</a:t>
            </a:r>
            <a:r>
              <a:rPr lang="en-US" sz="1800"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1800">
                <a:solidFill>
                  <a:srgbClr val="7030A0"/>
                </a:solidFill>
                <a:latin typeface="Roboto Mono" pitchFamily="2" charset="0"/>
                <a:ea typeface="Roboto Mono" pitchFamily="2" charset="0"/>
              </a:rPr>
              <a:t>OnCompleteListener</a:t>
            </a:r>
            <a:r>
              <a:rPr lang="en-US" sz="1800">
                <a:latin typeface="Roboto Mono" pitchFamily="2" charset="0"/>
                <a:ea typeface="Roboto Mono" pitchFamily="2" charset="0"/>
              </a:rPr>
              <a:t>&lt;</a:t>
            </a:r>
            <a:r>
              <a:rPr lang="en-US" sz="1800">
                <a:solidFill>
                  <a:srgbClr val="7030A0"/>
                </a:solidFill>
                <a:latin typeface="Roboto Mono" pitchFamily="2" charset="0"/>
                <a:ea typeface="Roboto Mono" pitchFamily="2" charset="0"/>
              </a:rPr>
              <a:t>AuthResult</a:t>
            </a:r>
            <a:r>
              <a:rPr lang="en-US" sz="1800">
                <a:latin typeface="Roboto Mono" pitchFamily="2" charset="0"/>
                <a:ea typeface="Roboto Mono" pitchFamily="2" charset="0"/>
              </a:rPr>
              <a:t>&gt;() {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800">
                <a:latin typeface="Roboto Mono" pitchFamily="2" charset="0"/>
                <a:ea typeface="Roboto Mono" pitchFamily="2" charset="0"/>
              </a:rPr>
              <a:t>           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@Override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800">
                <a:latin typeface="Roboto Mono" pitchFamily="2" charset="0"/>
                <a:ea typeface="Roboto Mono" pitchFamily="2" charset="0"/>
              </a:rPr>
              <a:t>            </a:t>
            </a:r>
            <a:r>
              <a:rPr lang="en-US" sz="1800">
                <a:solidFill>
                  <a:schemeClr val="accent1">
                    <a:lumMod val="50000"/>
                  </a:schemeClr>
                </a:solidFill>
                <a:latin typeface="Roboto Mono" pitchFamily="2" charset="0"/>
                <a:ea typeface="Roboto Mono" pitchFamily="2" charset="0"/>
              </a:rPr>
              <a:t>public void </a:t>
            </a:r>
            <a:r>
              <a:rPr lang="en-US" sz="1800">
                <a:latin typeface="Roboto Mono" pitchFamily="2" charset="0"/>
                <a:ea typeface="Roboto Mono" pitchFamily="2" charset="0"/>
              </a:rPr>
              <a:t>onComplete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(@NonNull </a:t>
            </a:r>
            <a:r>
              <a:rPr lang="en-US" sz="1800">
                <a:solidFill>
                  <a:srgbClr val="7030A0"/>
                </a:solidFill>
                <a:latin typeface="Roboto Mono" pitchFamily="2" charset="0"/>
                <a:ea typeface="Roboto Mono" pitchFamily="2" charset="0"/>
              </a:rPr>
              <a:t>Task</a:t>
            </a:r>
            <a:r>
              <a:rPr lang="en-US" sz="1800">
                <a:latin typeface="Roboto Mono" pitchFamily="2" charset="0"/>
                <a:ea typeface="Roboto Mono" pitchFamily="2" charset="0"/>
              </a:rPr>
              <a:t>&lt;</a:t>
            </a:r>
            <a:r>
              <a:rPr lang="en-US" sz="1800">
                <a:solidFill>
                  <a:srgbClr val="7030A0"/>
                </a:solidFill>
                <a:latin typeface="Roboto Mono" pitchFamily="2" charset="0"/>
                <a:ea typeface="Roboto Mono" pitchFamily="2" charset="0"/>
              </a:rPr>
              <a:t>AuthResult</a:t>
            </a:r>
            <a:r>
              <a:rPr lang="en-US" sz="1800">
                <a:latin typeface="Roboto Mono" pitchFamily="2" charset="0"/>
                <a:ea typeface="Roboto Mono" pitchFamily="2" charset="0"/>
              </a:rPr>
              <a:t>&gt; task) {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800">
                <a:latin typeface="Roboto Mono" pitchFamily="2" charset="0"/>
                <a:ea typeface="Roboto Mono" pitchFamily="2" charset="0"/>
              </a:rPr>
              <a:t>                </a:t>
            </a:r>
            <a:r>
              <a:rPr lang="en-US" sz="1800">
                <a:solidFill>
                  <a:srgbClr val="7030A0"/>
                </a:solidFill>
                <a:latin typeface="Roboto Mono" pitchFamily="2" charset="0"/>
                <a:ea typeface="Roboto Mono" pitchFamily="2" charset="0"/>
              </a:rPr>
              <a:t>Log</a:t>
            </a:r>
            <a:r>
              <a:rPr lang="en-US" sz="1800">
                <a:latin typeface="Roboto Mono" pitchFamily="2" charset="0"/>
                <a:ea typeface="Roboto Mono" pitchFamily="2" charset="0"/>
              </a:rPr>
              <a:t>.d(TAG, </a:t>
            </a:r>
            <a:r>
              <a:rPr lang="en-US" sz="180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“signInWithEmail:onComplete:"</a:t>
            </a:r>
            <a:r>
              <a:rPr lang="en-US" sz="1800">
                <a:latin typeface="Roboto Mono" pitchFamily="2" charset="0"/>
                <a:ea typeface="Roboto Mono" pitchFamily="2" charset="0"/>
              </a:rPr>
              <a:t> + task.isSuccessful());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800">
                <a:latin typeface="Roboto Mono" pitchFamily="2" charset="0"/>
                <a:ea typeface="Roboto Mono" pitchFamily="2" charset="0"/>
              </a:rPr>
              <a:t>                </a:t>
            </a:r>
            <a:r>
              <a:rPr lang="en-US" sz="1800">
                <a:solidFill>
                  <a:schemeClr val="accent1">
                    <a:lumMod val="50000"/>
                  </a:schemeClr>
                </a:solidFill>
                <a:latin typeface="Roboto Mono" pitchFamily="2" charset="0"/>
                <a:ea typeface="Roboto Mono" pitchFamily="2" charset="0"/>
              </a:rPr>
              <a:t>if</a:t>
            </a:r>
            <a:r>
              <a:rPr lang="en-US" sz="1800">
                <a:latin typeface="Roboto Mono" pitchFamily="2" charset="0"/>
                <a:ea typeface="Roboto Mono" pitchFamily="2" charset="0"/>
              </a:rPr>
              <a:t> (!task.isSuccessful()) {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800">
                <a:latin typeface="Roboto Mono" pitchFamily="2" charset="0"/>
                <a:ea typeface="Roboto Mono" pitchFamily="2" charset="0"/>
              </a:rPr>
              <a:t>                    </a:t>
            </a:r>
            <a:r>
              <a:rPr lang="en-US" sz="1800">
                <a:solidFill>
                  <a:srgbClr val="7030A0"/>
                </a:solidFill>
                <a:latin typeface="Roboto Mono" pitchFamily="2" charset="0"/>
                <a:ea typeface="Roboto Mono" pitchFamily="2" charset="0"/>
              </a:rPr>
              <a:t>Toast</a:t>
            </a:r>
            <a:r>
              <a:rPr lang="en-US" sz="1800">
                <a:latin typeface="Roboto Mono" pitchFamily="2" charset="0"/>
                <a:ea typeface="Roboto Mono" pitchFamily="2" charset="0"/>
              </a:rPr>
              <a:t>.makeText(</a:t>
            </a:r>
            <a:r>
              <a:rPr lang="en-US" sz="1800">
                <a:solidFill>
                  <a:srgbClr val="7030A0"/>
                </a:solidFill>
                <a:latin typeface="Roboto Mono" pitchFamily="2" charset="0"/>
                <a:ea typeface="Roboto Mono" pitchFamily="2" charset="0"/>
              </a:rPr>
              <a:t>EmailPasswordActivity</a:t>
            </a:r>
            <a:r>
              <a:rPr lang="en-US" sz="1800">
                <a:latin typeface="Roboto Mono" pitchFamily="2" charset="0"/>
                <a:ea typeface="Roboto Mono" pitchFamily="2" charset="0"/>
              </a:rPr>
              <a:t>.</a:t>
            </a:r>
            <a:r>
              <a:rPr lang="en-US" sz="1800">
                <a:solidFill>
                  <a:schemeClr val="accent1">
                    <a:lumMod val="50000"/>
                  </a:schemeClr>
                </a:solidFill>
                <a:latin typeface="Roboto Mono" pitchFamily="2" charset="0"/>
                <a:ea typeface="Roboto Mono" pitchFamily="2" charset="0"/>
              </a:rPr>
              <a:t>this</a:t>
            </a:r>
            <a:r>
              <a:rPr lang="en-US" sz="1800">
                <a:latin typeface="Roboto Mono" pitchFamily="2" charset="0"/>
                <a:ea typeface="Roboto Mono" pitchFamily="2" charset="0"/>
              </a:rPr>
              <a:t>,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800">
                <a:latin typeface="Roboto Mono" pitchFamily="2" charset="0"/>
                <a:ea typeface="Roboto Mono" pitchFamily="2" charset="0"/>
              </a:rPr>
              <a:t>                            </a:t>
            </a:r>
            <a:r>
              <a:rPr lang="en-US" sz="180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"Authentication failed."</a:t>
            </a:r>
            <a:r>
              <a:rPr lang="en-US" sz="1800">
                <a:latin typeface="Roboto Mono" pitchFamily="2" charset="0"/>
                <a:ea typeface="Roboto Mono" pitchFamily="2" charset="0"/>
              </a:rPr>
              <a:t>,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800">
                <a:latin typeface="Roboto Mono" pitchFamily="2" charset="0"/>
                <a:ea typeface="Roboto Mono" pitchFamily="2" charset="0"/>
              </a:rPr>
              <a:t>                            </a:t>
            </a:r>
            <a:r>
              <a:rPr lang="en-US" sz="1800">
                <a:solidFill>
                  <a:srgbClr val="7030A0"/>
                </a:solidFill>
                <a:latin typeface="Roboto Mono" pitchFamily="2" charset="0"/>
                <a:ea typeface="Roboto Mono" pitchFamily="2" charset="0"/>
              </a:rPr>
              <a:t>Toast</a:t>
            </a:r>
            <a:r>
              <a:rPr lang="en-US" sz="1800">
                <a:latin typeface="Roboto Mono" pitchFamily="2" charset="0"/>
                <a:ea typeface="Roboto Mono" pitchFamily="2" charset="0"/>
              </a:rPr>
              <a:t>.LENGTH_SHORT).show();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800">
                <a:latin typeface="Roboto Mono" pitchFamily="2" charset="0"/>
                <a:ea typeface="Roboto Mono" pitchFamily="2" charset="0"/>
              </a:rPr>
              <a:t>                }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800">
                <a:latin typeface="Roboto Mono" pitchFamily="2" charset="0"/>
                <a:ea typeface="Roboto Mono" pitchFamily="2" charset="0"/>
              </a:rPr>
              <a:t>                // ...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800">
                <a:latin typeface="Roboto Mono" pitchFamily="2" charset="0"/>
                <a:ea typeface="Roboto Mono" pitchFamily="2" charset="0"/>
              </a:rPr>
              <a:t>            }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800">
                <a:latin typeface="Roboto Mono" pitchFamily="2" charset="0"/>
                <a:ea typeface="Roboto Mono" pitchFamily="2" charset="0"/>
              </a:rPr>
              <a:t>        });</a:t>
            </a:r>
            <a:endParaRPr lang="en-US" sz="1800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-1143000" y="5876131"/>
            <a:ext cx="83439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fontAlgn="base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00025" algn="l" rtl="0" fontAlgn="base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5813" indent="-182563" algn="l" rtl="0" fontAlgn="base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3938" indent="-182563" algn="l" rtl="0" fontAlgn="base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pitchFamily="34" charset="0"/>
              <a:buChar char="◦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fontAlgn="base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Font typeface="Wingdings 2" pitchFamily="18" charset="2"/>
              <a:buNone/>
            </a:pPr>
            <a:r>
              <a:rPr lang="en-US" sz="1800">
                <a:solidFill>
                  <a:srgbClr val="7030A0"/>
                </a:solidFill>
                <a:latin typeface="Roboto Mono" pitchFamily="2" charset="0"/>
                <a:ea typeface="Roboto Mono" pitchFamily="2" charset="0"/>
              </a:rPr>
              <a:t>FirebaseAuth</a:t>
            </a:r>
            <a:r>
              <a:rPr lang="en-US" sz="1800">
                <a:latin typeface="Roboto Mono" pitchFamily="2" charset="0"/>
                <a:ea typeface="Roboto Mono" pitchFamily="2" charset="0"/>
              </a:rPr>
              <a:t>.getInstance().signOut();</a:t>
            </a:r>
          </a:p>
          <a:p>
            <a:pPr marL="0" indent="0">
              <a:buFont typeface="Wingdings 2" pitchFamily="18" charset="2"/>
              <a:buNone/>
            </a:pPr>
            <a:endParaRPr lang="en-US" sz="1800" dirty="0">
              <a:solidFill>
                <a:srgbClr val="0070C0"/>
              </a:solidFill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84648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Čuvar mesta za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Čuvar mesta za podnožj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Čuvar mesta za broj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Naslov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Realtime</a:t>
            </a:r>
            <a:r>
              <a:rPr lang="sr-Latn-RS" dirty="0"/>
              <a:t> </a:t>
            </a:r>
            <a:r>
              <a:rPr lang="sr-Latn-RS" dirty="0" err="1"/>
              <a:t>Database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4800" y="3048000"/>
            <a:ext cx="8382000" cy="400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fontAlgn="base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00025" algn="l" rtl="0" fontAlgn="base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5813" indent="-182563" algn="l" rtl="0" fontAlgn="base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3938" indent="-182563" algn="l" rtl="0" fontAlgn="base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pitchFamily="34" charset="0"/>
              <a:buChar char="◦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fontAlgn="base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Cloud-hosted NoSQL </a:t>
            </a:r>
            <a:r>
              <a:rPr lang="sr-Latn-RS" dirty="0"/>
              <a:t>baza</a:t>
            </a:r>
            <a:endParaRPr lang="en-US" dirty="0"/>
          </a:p>
          <a:p>
            <a:endParaRPr lang="en-US" dirty="0"/>
          </a:p>
          <a:p>
            <a:r>
              <a:rPr lang="sr-Latn-RS" dirty="0"/>
              <a:t>Automatska sinhronizacija i rezolucija konflikata</a:t>
            </a:r>
            <a:endParaRPr lang="en-US" dirty="0"/>
          </a:p>
          <a:p>
            <a:endParaRPr lang="en-US" dirty="0"/>
          </a:p>
          <a:p>
            <a:r>
              <a:rPr lang="sr-Latn-RS" dirty="0"/>
              <a:t>Pristup direktno iz mobilne aplikacije</a:t>
            </a:r>
            <a:endParaRPr lang="en-US" dirty="0"/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05" y="914400"/>
            <a:ext cx="1636726" cy="1806574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685800"/>
            <a:ext cx="3184273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9747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adržaj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Čuvar mesta za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Čuvar mesta za podnožj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Čuvar mesta za broj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Naslov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Realtime</a:t>
            </a:r>
            <a:r>
              <a:rPr lang="sr-Latn-RS" dirty="0"/>
              <a:t> </a:t>
            </a:r>
            <a:r>
              <a:rPr lang="sr-Latn-RS" dirty="0" err="1"/>
              <a:t>database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54558" y="4484931"/>
            <a:ext cx="8133637" cy="15901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 pitchFamily="2" charset="0"/>
              </a:rPr>
              <a:t>// Write a message to the database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itchFamily="2" charset="0"/>
              </a:rPr>
              <a:t>FirebaseDatabase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database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itchFamily="2" charset="0"/>
              </a:rPr>
              <a:t>FirebaseDatabase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.getInstance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itchFamily="2" charset="0"/>
              </a:rPr>
              <a:t>DatabaseReference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myRef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database.getReference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Roboto Mono" pitchFamily="2" charset="0"/>
              </a:rPr>
              <a:t>"message"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myRef.setValue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Roboto Mono" pitchFamily="2" charset="0"/>
              </a:rPr>
              <a:t>"Hello, World!"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399" y="974416"/>
            <a:ext cx="8701491" cy="352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810246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adržaj 1"/>
          <p:cNvSpPr>
            <a:spLocks noGrp="1"/>
          </p:cNvSpPr>
          <p:nvPr>
            <p:ph idx="1"/>
          </p:nvPr>
        </p:nvSpPr>
        <p:spPr>
          <a:xfrm>
            <a:off x="381000" y="1066800"/>
            <a:ext cx="8610600" cy="5410200"/>
          </a:xfrm>
        </p:spPr>
        <p:txBody>
          <a:bodyPr/>
          <a:lstStyle/>
          <a:p>
            <a:r>
              <a:rPr lang="sr-Latn-RS" dirty="0"/>
              <a:t>Automatska sinhronizacija</a:t>
            </a:r>
            <a:endParaRPr lang="en-US" dirty="0"/>
          </a:p>
        </p:txBody>
      </p:sp>
      <p:sp>
        <p:nvSpPr>
          <p:cNvPr id="3" name="Čuvar mesta za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Čuvar mesta za podnožj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Čuvar mesta za broj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Naslov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Realtime</a:t>
            </a:r>
            <a:r>
              <a:rPr lang="sr-Latn-RS" dirty="0"/>
              <a:t> </a:t>
            </a:r>
            <a:r>
              <a:rPr lang="sr-Latn-RS" dirty="0" err="1"/>
              <a:t>Database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62000" y="1798940"/>
            <a:ext cx="8001000" cy="4144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 pitchFamily="2" charset="0"/>
              </a:rPr>
              <a:t>// Read from the database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myRef.addValueEventListener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 pitchFamily="2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itchFamily="2" charset="0"/>
              </a:rPr>
              <a:t>ValueEventListener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   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4511E"/>
                </a:solidFill>
                <a:effectLst/>
                <a:latin typeface="Roboto Mono" pitchFamily="2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   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 pitchFamily="2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 pitchFamily="2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onDataChange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itchFamily="2" charset="0"/>
              </a:rPr>
              <a:t>DataSnapshot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dataSnapshot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       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 pitchFamily="2" charset="0"/>
              </a:rPr>
              <a:t>// This method is called once with the initial value and again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       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 pitchFamily="2" charset="0"/>
              </a:rPr>
              <a:t>// whenever data at this location is updated.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       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itchFamily="2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value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dataSnapshot.getValue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itchFamily="2" charset="0"/>
              </a:rPr>
              <a:t>String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Roboto Mono" pitchFamily="2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itchFamily="2" charset="0"/>
              </a:rPr>
              <a:t>Log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.d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(TAG,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Roboto Mono" pitchFamily="2" charset="0"/>
              </a:rPr>
              <a:t>"Value is: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+ value);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   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   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4511E"/>
                </a:solidFill>
                <a:effectLst/>
                <a:latin typeface="Roboto Mono" pitchFamily="2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   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 pitchFamily="2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 pitchFamily="2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onCancelled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itchFamily="2" charset="0"/>
              </a:rPr>
              <a:t>DatabaseError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error)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       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 pitchFamily="2" charset="0"/>
              </a:rPr>
              <a:t>// Failed to read value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itchFamily="2" charset="0"/>
              </a:rPr>
              <a:t>Log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.w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(TAG,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Roboto Mono" pitchFamily="2" charset="0"/>
              </a:rPr>
              <a:t>"Failed to read value."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error.toException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   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});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955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410200"/>
          </a:xfrm>
        </p:spPr>
        <p:txBody>
          <a:bodyPr/>
          <a:lstStyle/>
          <a:p>
            <a:r>
              <a:rPr lang="en-US" dirty="0"/>
              <a:t>RSS </a:t>
            </a:r>
            <a:r>
              <a:rPr lang="sr-Latn-RS" dirty="0"/>
              <a:t>(RDF Site Symmary)</a:t>
            </a:r>
          </a:p>
          <a:p>
            <a:pPr lvl="1"/>
            <a:r>
              <a:rPr lang="sr-Latn-RS" dirty="0"/>
              <a:t>Web feed format za objavljivanje čestih izmena u nekom sadržaju</a:t>
            </a:r>
            <a:br>
              <a:rPr lang="sr-Latn-RS" dirty="0"/>
            </a:br>
            <a:r>
              <a:rPr lang="sr-Latn-RS" dirty="0"/>
              <a:t>blog stavke, vremenska prognoza, vesti...</a:t>
            </a:r>
          </a:p>
          <a:p>
            <a:r>
              <a:rPr lang="sr-Latn-RS" dirty="0"/>
              <a:t>RSS dokument (web feed ili channel) sadrži tekst, sažetak, datum i autora</a:t>
            </a:r>
          </a:p>
          <a:p>
            <a:r>
              <a:rPr lang="sr-Latn-RS" dirty="0"/>
              <a:t>RSS je publish – subscribe koncept</a:t>
            </a:r>
          </a:p>
          <a:p>
            <a:r>
              <a:rPr lang="sr-Latn-RS" dirty="0"/>
              <a:t>RSS feed-ovi se često </a:t>
            </a:r>
            <a:r>
              <a:rPr lang="sr-Latn-RS" i="1" dirty="0"/>
              <a:t>agregiraju</a:t>
            </a:r>
            <a:r>
              <a:rPr lang="sr-Latn-RS" dirty="0"/>
              <a:t> tako da su dostupni na jednom mestu</a:t>
            </a:r>
          </a:p>
          <a:p>
            <a:r>
              <a:rPr lang="sr-Latn-RS" dirty="0"/>
              <a:t>Atom Syndication format i RSS2.0 su XML standardi koji se danas koriste za web feed-ove (Google, iTunes, CNN ...)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- RSS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96200" y="2286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Čuvar mesta za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Čuvar mesta za podnožj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Čuvar mesta za broj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Naslov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Storage</a:t>
            </a:r>
            <a:endParaRPr lang="en-US" dirty="0"/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29640"/>
            <a:ext cx="1636725" cy="1806574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2590800"/>
            <a:ext cx="10515600" cy="3870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>
            <a:lvl1pPr marL="265113" indent="-265113" algn="l" rtl="0" fontAlgn="base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00025" algn="l" rtl="0" fontAlgn="base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5813" indent="-182563" algn="l" rtl="0" fontAlgn="base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3938" indent="-182563" algn="l" rtl="0" fontAlgn="base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pitchFamily="34" charset="0"/>
              <a:buChar char="◦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fontAlgn="base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r-Latn-RS" dirty="0"/>
              <a:t>Jednostavan pristup</a:t>
            </a:r>
            <a:endParaRPr lang="en-US" dirty="0"/>
          </a:p>
          <a:p>
            <a:endParaRPr lang="en-US" dirty="0"/>
          </a:p>
          <a:p>
            <a:r>
              <a:rPr lang="sr-Latn-RS" dirty="0"/>
              <a:t>Automatski rešava mrežne prekide</a:t>
            </a:r>
            <a:endParaRPr lang="en-US" dirty="0"/>
          </a:p>
          <a:p>
            <a:endParaRPr lang="en-US" dirty="0"/>
          </a:p>
          <a:p>
            <a:r>
              <a:rPr lang="sr-Latn-RS" dirty="0"/>
              <a:t>U pozadini radi (moguć pristup iz)</a:t>
            </a:r>
            <a:br>
              <a:rPr lang="en-US" dirty="0"/>
            </a:br>
            <a:r>
              <a:rPr lang="en-US" dirty="0"/>
              <a:t>Google Cloud Storage</a:t>
            </a:r>
          </a:p>
        </p:txBody>
      </p:sp>
      <p:pic>
        <p:nvPicPr>
          <p:cNvPr id="10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575" y="152400"/>
            <a:ext cx="4146335" cy="389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0301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adržaj 1"/>
          <p:cNvSpPr>
            <a:spLocks noGrp="1"/>
          </p:cNvSpPr>
          <p:nvPr>
            <p:ph idx="1"/>
          </p:nvPr>
        </p:nvSpPr>
        <p:spPr>
          <a:xfrm>
            <a:off x="228600" y="1303468"/>
            <a:ext cx="8610600" cy="5410200"/>
          </a:xfrm>
        </p:spPr>
        <p:txBody>
          <a:bodyPr/>
          <a:lstStyle/>
          <a:p>
            <a:r>
              <a:rPr lang="sr-Latn-RS" dirty="0" err="1"/>
              <a:t>Upload</a:t>
            </a:r>
            <a:r>
              <a:rPr lang="sr-Latn-RS" dirty="0"/>
              <a:t> fajlova</a:t>
            </a:r>
            <a:endParaRPr lang="en-US" dirty="0"/>
          </a:p>
        </p:txBody>
      </p:sp>
      <p:sp>
        <p:nvSpPr>
          <p:cNvPr id="3" name="Čuvar mesta za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Čuvar mesta za podnožj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Čuvar mesta za broj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Naslov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Storage</a:t>
            </a:r>
            <a:r>
              <a:rPr lang="sr-Latn-RS" dirty="0"/>
              <a:t> - primer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15852" y="956883"/>
            <a:ext cx="8657819" cy="51289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itchFamily="2" charset="0"/>
              </a:rPr>
              <a:t>FirebaseStorage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storage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itchFamily="2" charset="0"/>
              </a:rPr>
              <a:t>FirebaseStorage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.getInstance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();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09600" y="1847641"/>
            <a:ext cx="9448800" cy="463710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itchFamily="2" charset="0"/>
              </a:rPr>
              <a:t>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file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itchFamily="2" charset="0"/>
              </a:rPr>
              <a:t>Uri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.fromFile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 pitchFamily="2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itchFamily="2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Roboto Mono" pitchFamily="2" charset="0"/>
              </a:rPr>
              <a:t>"path/to/images/rivers.jpg"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itchFamily="2" charset="0"/>
              </a:rPr>
              <a:t>StorageReference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riversRef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storageRef.child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Roboto Mono" pitchFamily="2" charset="0"/>
              </a:rPr>
              <a:t>"images/"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+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file.getLastPathSegment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uploadTask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riversRef.putFile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(file);</a:t>
            </a:r>
            <a:endParaRPr lang="en-US" altLang="en-US" sz="1600" dirty="0">
              <a:solidFill>
                <a:srgbClr val="37474F"/>
              </a:solidFill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 pitchFamily="2" charset="0"/>
              </a:rPr>
              <a:t>// Register observers to listen for when the download is done or if it fails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uploadTask.addOnFailureListener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 pitchFamily="2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itchFamily="2" charset="0"/>
              </a:rPr>
              <a:t>OnFailureListener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   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4511E"/>
                </a:solidFill>
                <a:effectLst/>
                <a:latin typeface="Roboto Mono" pitchFamily="2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   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 pitchFamily="2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 pitchFamily="2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onFailure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4511E"/>
                </a:solidFill>
                <a:effectLst/>
                <a:latin typeface="Roboto Mono" pitchFamily="2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4511E"/>
                </a:solidFill>
                <a:effectLst/>
                <a:latin typeface="Roboto Mono" pitchFamily="2" charset="0"/>
              </a:rPr>
              <a:t>NonNull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itchFamily="2" charset="0"/>
              </a:rPr>
              <a:t>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exception)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       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 pitchFamily="2" charset="0"/>
              </a:rPr>
              <a:t>// Handle unsuccessful uploads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   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}).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addOnSuccessListener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 pitchFamily="2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itchFamily="2" charset="0"/>
              </a:rPr>
              <a:t>OnSuccessListener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itchFamily="2" charset="0"/>
              </a:rPr>
              <a:t>UploadTask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itchFamily="2" charset="0"/>
              </a:rPr>
              <a:t>TaskSnapshot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&gt;()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   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4511E"/>
                </a:solidFill>
                <a:effectLst/>
                <a:latin typeface="Roboto Mono" pitchFamily="2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   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 pitchFamily="2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 pitchFamily="2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onSuccess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itchFamily="2" charset="0"/>
              </a:rPr>
              <a:t>UploadTask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itchFamily="2" charset="0"/>
              </a:rPr>
              <a:t>TaskSnapshot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taskSnapshot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       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 pitchFamily="2" charset="0"/>
              </a:rPr>
              <a:t>//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 pitchFamily="2" charset="0"/>
              </a:rPr>
              <a:t>taskSnapshot.getMetadata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 pitchFamily="2" charset="0"/>
              </a:rPr>
              <a:t>() contains file metadata such as size,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D81B60"/>
                </a:solidFill>
                <a:latin typeface="Roboto Mono" pitchFamily="2" charset="0"/>
              </a:rPr>
              <a:t>        //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 pitchFamily="2" charset="0"/>
              </a:rPr>
              <a:t>content-type, and download URL.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       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itchFamily="2" charset="0"/>
              </a:rPr>
              <a:t>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downloadUrl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taskSnapshot.getDownloadUrl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   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});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2342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Čuvar mesta za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Čuvar mesta za podnožj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Čuvar mesta za broj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Naslov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Remote</a:t>
            </a:r>
            <a:r>
              <a:rPr lang="sr-Latn-RS" dirty="0"/>
              <a:t> konfiguracija</a:t>
            </a:r>
            <a:endParaRPr lang="en-US" dirty="0"/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17" y="838200"/>
            <a:ext cx="1636724" cy="1806573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971800"/>
            <a:ext cx="6019800" cy="3641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>
            <a:lvl1pPr marL="265113" indent="-265113" algn="l" rtl="0" fontAlgn="base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00025" algn="l" rtl="0" fontAlgn="base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5813" indent="-182563" algn="l" rtl="0" fontAlgn="base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3938" indent="-182563" algn="l" rtl="0" fontAlgn="base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pitchFamily="34" charset="0"/>
              <a:buChar char="◦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fontAlgn="base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r-Latn-RS" dirty="0"/>
              <a:t>Dinamička </a:t>
            </a:r>
            <a:r>
              <a:rPr lang="sr-Latn-RS" dirty="0" err="1"/>
              <a:t>rekonfiguracija</a:t>
            </a:r>
            <a:r>
              <a:rPr lang="sr-Latn-RS" dirty="0"/>
              <a:t> mobilne aplikacije </a:t>
            </a:r>
            <a:r>
              <a:rPr lang="en-US" dirty="0"/>
              <a:t>on-the-fly</a:t>
            </a:r>
            <a:endParaRPr lang="sr-Latn-RS" dirty="0"/>
          </a:p>
          <a:p>
            <a:endParaRPr lang="sr-Latn-RS" dirty="0"/>
          </a:p>
          <a:p>
            <a:r>
              <a:rPr lang="sr-Latn-RS" dirty="0" err="1"/>
              <a:t>Default</a:t>
            </a:r>
            <a:r>
              <a:rPr lang="sr-Latn-RS" dirty="0"/>
              <a:t> parametri u </a:t>
            </a:r>
            <a:r>
              <a:rPr lang="sr-Latn-RS" dirty="0" err="1"/>
              <a:t>res</a:t>
            </a:r>
            <a:r>
              <a:rPr lang="sr-Latn-RS" dirty="0"/>
              <a:t>/</a:t>
            </a:r>
            <a:r>
              <a:rPr lang="sr-Latn-RS" dirty="0" err="1"/>
              <a:t>xml</a:t>
            </a:r>
            <a:endParaRPr lang="sr-Latn-RS" dirty="0"/>
          </a:p>
          <a:p>
            <a:r>
              <a:rPr lang="sr-Latn-RS" dirty="0" err="1"/>
              <a:t>fetch</a:t>
            </a:r>
            <a:r>
              <a:rPr lang="sr-Latn-RS" dirty="0"/>
              <a:t>() novih parametara 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990600"/>
            <a:ext cx="4018674" cy="2485778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33400" y="3962400"/>
            <a:ext cx="9119484" cy="51289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mFirebaseRemoteConfig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itchFamily="2" charset="0"/>
              </a:rPr>
              <a:t>FirebaseRemoteConfig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.getInstance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();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51809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Čuvar mesta za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Čuvar mesta za podnožj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Čuvar mesta za broj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Naslov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Cloud</a:t>
            </a:r>
            <a:r>
              <a:rPr lang="sr-Latn-RS" dirty="0"/>
              <a:t> </a:t>
            </a:r>
            <a:r>
              <a:rPr lang="sr-Latn-RS" dirty="0" err="1"/>
              <a:t>messaging</a:t>
            </a:r>
            <a:endParaRPr lang="en-US" dirty="0"/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09410"/>
            <a:ext cx="1636724" cy="1806572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28600" y="3124200"/>
            <a:ext cx="10515600" cy="3870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fontAlgn="base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00025" algn="l" rtl="0" fontAlgn="base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5813" indent="-182563" algn="l" rtl="0" fontAlgn="base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3938" indent="-182563" algn="l" rtl="0" fontAlgn="base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pitchFamily="34" charset="0"/>
              <a:buChar char="◦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fontAlgn="base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Firebase Cloud Messaging (FCM)</a:t>
            </a:r>
          </a:p>
          <a:p>
            <a:endParaRPr lang="en-US" dirty="0"/>
          </a:p>
          <a:p>
            <a:r>
              <a:rPr lang="en-US" dirty="0"/>
              <a:t>Push </a:t>
            </a:r>
            <a:r>
              <a:rPr lang="en-US" dirty="0" err="1"/>
              <a:t>Notifi</a:t>
            </a:r>
            <a:r>
              <a:rPr lang="sr-Latn-RS" dirty="0"/>
              <a:t>k</a:t>
            </a:r>
            <a:r>
              <a:rPr lang="en-US" dirty="0"/>
              <a:t>a</a:t>
            </a:r>
            <a:r>
              <a:rPr lang="sr-Latn-RS" dirty="0" err="1"/>
              <a:t>cije</a:t>
            </a:r>
            <a:endParaRPr lang="sr-Latn-RS" dirty="0"/>
          </a:p>
          <a:p>
            <a:endParaRPr lang="en-US" dirty="0"/>
          </a:p>
          <a:p>
            <a:r>
              <a:rPr lang="sr-Latn-RS" dirty="0"/>
              <a:t>Zasnovan na </a:t>
            </a:r>
            <a:r>
              <a:rPr lang="en-US" dirty="0"/>
              <a:t>GCM, switch to FCM !</a:t>
            </a:r>
          </a:p>
          <a:p>
            <a:endParaRPr lang="en-US" dirty="0"/>
          </a:p>
        </p:txBody>
      </p:sp>
      <p:pic>
        <p:nvPicPr>
          <p:cNvPr id="10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535" y="304800"/>
            <a:ext cx="2522865" cy="408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1810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adržaj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Čuvar mesta za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Čuvar mesta za podnožj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Čuvar mesta za broj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Naslov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Cloud</a:t>
            </a:r>
            <a:r>
              <a:rPr lang="sr-Latn-RS" dirty="0"/>
              <a:t> </a:t>
            </a:r>
            <a:r>
              <a:rPr lang="sr-Latn-RS" dirty="0" err="1"/>
              <a:t>messaging</a:t>
            </a:r>
            <a:endParaRPr lang="en-US" dirty="0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04800" y="914104"/>
            <a:ext cx="9677400" cy="54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8596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Čuvar mesta za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Čuvar mesta za podnožj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Čuvar mesta za broj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Naslov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Crash</a:t>
            </a:r>
            <a:r>
              <a:rPr lang="sr-Latn-RS" dirty="0"/>
              <a:t> </a:t>
            </a:r>
            <a:r>
              <a:rPr lang="sr-Latn-RS" dirty="0" err="1"/>
              <a:t>reporting</a:t>
            </a:r>
            <a:endParaRPr lang="en-US" dirty="0"/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0600"/>
            <a:ext cx="1636723" cy="1806572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315235" y="3740392"/>
            <a:ext cx="10103728" cy="4821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9C27B0"/>
                </a:solidFill>
                <a:latin typeface="Roboto Mono" pitchFamily="2" charset="0"/>
              </a:rPr>
              <a:t>FirebaseCrash</a:t>
            </a:r>
            <a:r>
              <a:rPr lang="en-US" altLang="en-US" dirty="0" err="1">
                <a:solidFill>
                  <a:srgbClr val="37474F"/>
                </a:solidFill>
                <a:latin typeface="Roboto Mono" pitchFamily="2" charset="0"/>
              </a:rPr>
              <a:t>.report</a:t>
            </a:r>
            <a:r>
              <a:rPr lang="en-US" altLang="en-US" dirty="0">
                <a:solidFill>
                  <a:srgbClr val="37474F"/>
                </a:solidFill>
                <a:latin typeface="Roboto Mono" pitchFamily="2" charset="0"/>
              </a:rPr>
              <a:t>(new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Exception("My first Android non-fatal error"));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658825" y="4851887"/>
            <a:ext cx="5273880" cy="4821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itchFamily="2" charset="0"/>
              </a:rPr>
              <a:t>FirebaseCrash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.log(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Roboto Mono" pitchFamily="2" charset="0"/>
              </a:rPr>
              <a:t>"Activity created"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-76200" y="1524000"/>
            <a:ext cx="10515600" cy="3870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fontAlgn="base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00025" algn="l" rtl="0" fontAlgn="base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5813" indent="-182563" algn="l" rtl="0" fontAlgn="base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3938" indent="-182563" algn="l" rtl="0" fontAlgn="base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pitchFamily="34" charset="0"/>
              <a:buChar char="◦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fontAlgn="base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Font typeface="Wingdings 2" pitchFamily="18" charset="2"/>
              <a:buNone/>
            </a:pPr>
            <a:r>
              <a:rPr lang="sr-Latn-RS" dirty="0"/>
              <a:t>Praktično se samo dodaje</a:t>
            </a:r>
            <a:r>
              <a:rPr lang="en-US" dirty="0"/>
              <a:t> dependency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831675" y="2628897"/>
            <a:ext cx="6928179" cy="4821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itchFamily="2" charset="0"/>
              </a:rPr>
              <a:t>compile 'com.google.firebase:firebase-crash:9.0.2'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4920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adržaj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Čuvar mesta za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Čuvar mesta za podnožj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Čuvar mesta za broj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Naslov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Crash</a:t>
            </a:r>
            <a:r>
              <a:rPr lang="sr-Latn-RS" dirty="0"/>
              <a:t> </a:t>
            </a:r>
            <a:r>
              <a:rPr lang="sr-Latn-RS" dirty="0" err="1"/>
              <a:t>reporting</a:t>
            </a:r>
            <a:endParaRPr lang="en-US" dirty="0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66800"/>
            <a:ext cx="8991601" cy="505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8123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adržaj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Čuvar mesta za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Čuvar mesta za podnožj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Čuvar mesta za broj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Naslov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Cene?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066800" y="929640"/>
            <a:ext cx="10972800" cy="555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3350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410200"/>
          </a:xfrm>
        </p:spPr>
        <p:txBody>
          <a:bodyPr/>
          <a:lstStyle/>
          <a:p>
            <a:r>
              <a:rPr lang="sr-Latn-RS" dirty="0"/>
              <a:t>Servis je komponenta aplikacija koje se izvršava u pozadini bez interakcije sa korisnikom i traje neodrađeno vreme</a:t>
            </a:r>
          </a:p>
          <a:p>
            <a:r>
              <a:rPr lang="sr-Latn-RS" dirty="0"/>
              <a:t>I servisi, kao i ostali objekti aplikacije se izvršavaju u </a:t>
            </a:r>
            <a:r>
              <a:rPr lang="sr-Latn-R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GLAVNOJ</a:t>
            </a:r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RS" dirty="0"/>
              <a:t>niti (UI thread) aplikacije</a:t>
            </a:r>
          </a:p>
          <a:p>
            <a:r>
              <a:rPr lang="sr-Latn-RS" dirty="0"/>
              <a:t>Ako servis treba da obavlja neku dugu operaciju </a:t>
            </a:r>
            <a:r>
              <a:rPr lang="sr-Latn-R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MORA</a:t>
            </a:r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RS" dirty="0"/>
              <a:t>da kreira novu nit za tu operaciju</a:t>
            </a:r>
          </a:p>
          <a:p>
            <a:r>
              <a:rPr lang="sr-Latn-RS" dirty="0"/>
              <a:t>Servis se u manifestu označava </a:t>
            </a:r>
            <a:r>
              <a:rPr lang="en-US" dirty="0"/>
              <a:t>&lt;</a:t>
            </a:r>
            <a:r>
              <a:rPr lang="sr-Latn-RS" dirty="0"/>
              <a:t>service</a:t>
            </a:r>
            <a:r>
              <a:rPr lang="en-US" dirty="0"/>
              <a:t>&gt;</a:t>
            </a:r>
            <a:r>
              <a:rPr lang="sr-Latn-RS" dirty="0"/>
              <a:t> tag-om</a:t>
            </a:r>
          </a:p>
          <a:p>
            <a:r>
              <a:rPr lang="sr-Latn-RS" dirty="0"/>
              <a:t>Servis se startuje sa </a:t>
            </a:r>
            <a:r>
              <a:rPr lang="en-US" i="1" dirty="0" err="1"/>
              <a:t>Context.startService</a:t>
            </a:r>
            <a:r>
              <a:rPr lang="en-US" i="1" dirty="0"/>
              <a:t>()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Android servisi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410200"/>
          </a:xfrm>
        </p:spPr>
        <p:txBody>
          <a:bodyPr/>
          <a:lstStyle/>
          <a:p>
            <a:r>
              <a:rPr lang="sr-Latn-RS" dirty="0"/>
              <a:t>Višestruki pozivi </a:t>
            </a:r>
            <a:r>
              <a:rPr lang="en-US" i="1" dirty="0" err="1"/>
              <a:t>Context.startService</a:t>
            </a:r>
            <a:r>
              <a:rPr lang="en-US" i="1" dirty="0"/>
              <a:t>()</a:t>
            </a:r>
            <a:r>
              <a:rPr lang="sr-Latn-RS" dirty="0"/>
              <a:t> se ne ugnježdavaju već se samo više puta poziva metoda </a:t>
            </a:r>
            <a:r>
              <a:rPr lang="sr-Latn-RS" i="1" dirty="0"/>
              <a:t>onStart() </a:t>
            </a:r>
            <a:r>
              <a:rPr lang="sr-Latn-RS" dirty="0"/>
              <a:t>klase servisa</a:t>
            </a:r>
          </a:p>
          <a:p>
            <a:r>
              <a:rPr lang="sr-Latn-RS" dirty="0"/>
              <a:t>Bez obzira koliko puta je “startovan” servis zaustavlja se samo jednim pozivom </a:t>
            </a:r>
            <a:r>
              <a:rPr lang="sr-Latn-RS" i="1" dirty="0"/>
              <a:t>Context.stopService() </a:t>
            </a:r>
            <a:r>
              <a:rPr lang="sr-Latn-RS" dirty="0"/>
              <a:t>ili </a:t>
            </a:r>
            <a:r>
              <a:rPr lang="sr-Latn-RS" i="1" dirty="0"/>
              <a:t>stopSelf()</a:t>
            </a:r>
            <a:endParaRPr lang="sr-Latn-RS" dirty="0"/>
          </a:p>
          <a:p>
            <a:r>
              <a:rPr lang="sr-Latn-RS" dirty="0"/>
              <a:t>Kao i sve komponente Android aplikacije i servis ima životni ciklus</a:t>
            </a:r>
          </a:p>
          <a:p>
            <a:r>
              <a:rPr lang="sr-Latn-RS" dirty="0"/>
              <a:t>Životni ciklus servisa je kraći u odnosu na životni ciklus aktivnosti (postoje samo tri metode za override)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Android servisi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410200"/>
          </a:xfrm>
        </p:spPr>
        <p:txBody>
          <a:bodyPr/>
          <a:lstStyle/>
          <a:p>
            <a:r>
              <a:rPr lang="sr-Latn-RS" dirty="0"/>
              <a:t>Bitni elementi</a:t>
            </a:r>
          </a:p>
          <a:p>
            <a:pPr lvl="1"/>
            <a:r>
              <a:rPr lang="sr-Latn-RS" dirty="0"/>
              <a:t>Channel</a:t>
            </a:r>
          </a:p>
          <a:p>
            <a:pPr lvl="1"/>
            <a:r>
              <a:rPr lang="sr-Latn-RS" dirty="0"/>
              <a:t>Item</a:t>
            </a:r>
          </a:p>
          <a:p>
            <a:r>
              <a:rPr lang="sr-Latn-RS" dirty="0"/>
              <a:t>Svaki channel može imati proizvoljan broj item-a</a:t>
            </a:r>
          </a:p>
          <a:p>
            <a:r>
              <a:rPr lang="sr-Latn-RS" dirty="0"/>
              <a:t>Item je kao članak u novinama</a:t>
            </a:r>
          </a:p>
          <a:p>
            <a:r>
              <a:rPr lang="sr-Latn-RS" dirty="0"/>
              <a:t>Elementi item-a</a:t>
            </a:r>
          </a:p>
          <a:p>
            <a:pPr lvl="1"/>
            <a:r>
              <a:rPr lang="en-US" dirty="0"/>
              <a:t>title</a:t>
            </a:r>
            <a:endParaRPr lang="sr-Latn-RS" dirty="0"/>
          </a:p>
          <a:p>
            <a:pPr lvl="1"/>
            <a:r>
              <a:rPr lang="sr-Latn-RS" dirty="0"/>
              <a:t>description</a:t>
            </a:r>
          </a:p>
          <a:p>
            <a:pPr lvl="1"/>
            <a:r>
              <a:rPr lang="sr-Latn-RS" dirty="0"/>
              <a:t>author</a:t>
            </a:r>
          </a:p>
          <a:p>
            <a:pPr lvl="1"/>
            <a:r>
              <a:rPr lang="sr-Latn-RS" dirty="0"/>
              <a:t>category</a:t>
            </a:r>
          </a:p>
          <a:p>
            <a:pPr lvl="1"/>
            <a:r>
              <a:rPr lang="sr-Latn-RS" dirty="0"/>
              <a:t>pubDate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– </a:t>
            </a:r>
            <a:r>
              <a:rPr lang="sr-Latn-RS" dirty="0"/>
              <a:t>Web feed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96200" y="2286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3962400" y="4038600"/>
            <a:ext cx="464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marL="265113" indent="-265113">
              <a:spcBef>
                <a:spcPts val="250"/>
              </a:spcBef>
              <a:buClr>
                <a:schemeClr val="accent1"/>
              </a:buClr>
              <a:buSzPct val="80000"/>
              <a:buFont typeface="Courier New" pitchFamily="49" charset="0"/>
              <a:buChar char="o"/>
            </a:pPr>
            <a:r>
              <a:rPr kumimoji="0" lang="sr-Latn-R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link</a:t>
            </a:r>
          </a:p>
          <a:p>
            <a:pPr marL="265113" indent="-265113">
              <a:spcBef>
                <a:spcPts val="250"/>
              </a:spcBef>
              <a:buClr>
                <a:schemeClr val="accent1"/>
              </a:buClr>
              <a:buSzPct val="80000"/>
              <a:buFont typeface="Courier New" pitchFamily="49" charset="0"/>
              <a:buChar char="o"/>
            </a:pPr>
            <a:r>
              <a:rPr lang="sr-Latn-RS" sz="2400" dirty="0">
                <a:latin typeface="+mn-lt"/>
                <a:cs typeface="+mn-cs"/>
              </a:rPr>
              <a:t>comments</a:t>
            </a:r>
          </a:p>
          <a:p>
            <a:pPr marL="265113" indent="-265113">
              <a:spcBef>
                <a:spcPts val="250"/>
              </a:spcBef>
              <a:buClr>
                <a:schemeClr val="accent1"/>
              </a:buClr>
              <a:buSzPct val="80000"/>
              <a:buFont typeface="Courier New" pitchFamily="49" charset="0"/>
              <a:buChar char="o"/>
            </a:pPr>
            <a:r>
              <a:rPr kumimoji="0" lang="sr-Latn-R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source</a:t>
            </a:r>
          </a:p>
          <a:p>
            <a:pPr marL="265113" indent="-265113">
              <a:spcBef>
                <a:spcPts val="250"/>
              </a:spcBef>
              <a:buClr>
                <a:schemeClr val="accent1"/>
              </a:buClr>
              <a:buSzPct val="80000"/>
              <a:buFont typeface="Courier New" pitchFamily="49" charset="0"/>
              <a:buChar char="o"/>
            </a:pPr>
            <a:r>
              <a:rPr lang="sr-Latn-RS" sz="2400" dirty="0">
                <a:latin typeface="+mn-lt"/>
                <a:cs typeface="+mn-cs"/>
              </a:rPr>
              <a:t>...</a:t>
            </a:r>
            <a:endParaRPr kumimoji="0" lang="sr-Latn-R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410200"/>
          </a:xfrm>
        </p:spPr>
        <p:txBody>
          <a:bodyPr/>
          <a:lstStyle/>
          <a:p>
            <a:r>
              <a:rPr lang="sr-Latn-RS" dirty="0"/>
              <a:t>Životni ciklus Android servisa</a:t>
            </a:r>
          </a:p>
          <a:p>
            <a:pPr lvl="1"/>
            <a:r>
              <a:rPr lang="sr-Latn-RS" dirty="0"/>
              <a:t>Tri public metode</a:t>
            </a:r>
          </a:p>
          <a:p>
            <a:pPr lvl="1"/>
            <a:r>
              <a:rPr lang="sr-Latn-RS" dirty="0"/>
              <a:t>void onCreate()</a:t>
            </a:r>
          </a:p>
          <a:p>
            <a:pPr lvl="1"/>
            <a:r>
              <a:rPr lang="sr-Latn-RS" dirty="0"/>
              <a:t>void onStart(Intent intent)</a:t>
            </a:r>
          </a:p>
          <a:p>
            <a:pPr lvl="1"/>
            <a:r>
              <a:rPr lang="sr-Latn-RS" dirty="0"/>
              <a:t>void onDestroy()</a:t>
            </a:r>
          </a:p>
          <a:p>
            <a:r>
              <a:rPr lang="sr-Latn-RS" dirty="0"/>
              <a:t>Ceo životni ciklus servisa je između</a:t>
            </a:r>
            <a:br>
              <a:rPr lang="sr-Latn-RS" dirty="0"/>
            </a:br>
            <a:r>
              <a:rPr lang="sr-Latn-RS" dirty="0"/>
              <a:t>poziva </a:t>
            </a:r>
            <a:r>
              <a:rPr lang="sr-Latn-RS" i="1" dirty="0"/>
              <a:t>onCreate() </a:t>
            </a:r>
            <a:r>
              <a:rPr lang="sr-Latn-RS" dirty="0"/>
              <a:t>i </a:t>
            </a:r>
            <a:r>
              <a:rPr lang="sr-Latn-RS" i="1" dirty="0"/>
              <a:t>onDestroy()</a:t>
            </a:r>
            <a:endParaRPr lang="sr-Latn-RS" dirty="0"/>
          </a:p>
          <a:p>
            <a:r>
              <a:rPr lang="sr-Latn-RS" dirty="0"/>
              <a:t>Sva inicijalizacija ide u metodu </a:t>
            </a:r>
            <a:r>
              <a:rPr lang="sr-Latn-RS" i="1" dirty="0"/>
              <a:t>onCreate()</a:t>
            </a:r>
            <a:r>
              <a:rPr lang="sr-Latn-RS" dirty="0"/>
              <a:t> kao kod aktivnosti</a:t>
            </a:r>
          </a:p>
          <a:p>
            <a:r>
              <a:rPr lang="sr-Latn-RS" dirty="0"/>
              <a:t>Na primer: music player bi u </a:t>
            </a:r>
            <a:r>
              <a:rPr lang="sr-Latn-RS" i="1" dirty="0"/>
              <a:t>onCreate()</a:t>
            </a:r>
            <a:r>
              <a:rPr lang="sr-Latn-RS" dirty="0"/>
              <a:t> kreirao nit za puštanje zvučne datoteke, a u </a:t>
            </a:r>
            <a:r>
              <a:rPr lang="sr-Latn-RS" i="1" dirty="0"/>
              <a:t>onDesstroy()</a:t>
            </a:r>
            <a:r>
              <a:rPr lang="sr-Latn-RS" dirty="0"/>
              <a:t> bi uništio tu nit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Android servisi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990600"/>
            <a:ext cx="158115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410200"/>
          </a:xfrm>
        </p:spPr>
        <p:txBody>
          <a:bodyPr/>
          <a:lstStyle/>
          <a:p>
            <a:r>
              <a:rPr lang="sr-Latn-RS" b="1" dirty="0"/>
              <a:t>Broadcast receiver-i</a:t>
            </a:r>
          </a:p>
          <a:p>
            <a:r>
              <a:rPr lang="sr-Latn-RS" dirty="0"/>
              <a:t>Ovo su klase koje osluškuju Intent-e koji su </a:t>
            </a:r>
            <a:r>
              <a:rPr lang="sr-Latn-R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emitovani</a:t>
            </a:r>
          </a:p>
          <a:p>
            <a:r>
              <a:rPr lang="sr-Latn-RS" dirty="0"/>
              <a:t>Ne bave se Intent-ima koji su poslati konkretnoj aplikaciji/aktivnosti</a:t>
            </a:r>
          </a:p>
          <a:p>
            <a:r>
              <a:rPr lang="sr-Latn-RS" dirty="0"/>
              <a:t>Broadcast Intent-e sistem isporučuje svim registrovanim broadcast receiver-ima koji ih obrađuju </a:t>
            </a:r>
            <a:br>
              <a:rPr lang="sr-Latn-RS" dirty="0"/>
            </a:br>
            <a:r>
              <a:rPr lang="sr-Latn-R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sevencijalno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Android servisi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4191000"/>
            <a:ext cx="57912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410200"/>
          </a:xfrm>
        </p:spPr>
        <p:txBody>
          <a:bodyPr/>
          <a:lstStyle/>
          <a:p>
            <a:r>
              <a:rPr lang="sr-Latn-RS" dirty="0"/>
              <a:t>Broadcast receiver se može registrovati kao zainteresovan za neki Intent na dva načina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rogramski</a:t>
            </a:r>
            <a:b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Context.registerReceiver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sr-Latn-R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 manifest-a</a:t>
            </a:r>
            <a:b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&lt;receiver&gt;</a:t>
            </a:r>
            <a:r>
              <a:rPr lang="sr-Latn-R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tagom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Broadcast receiver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jedan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callback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</a:t>
            </a:r>
            <a:endParaRPr lang="sr-Latn-R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r-Latn-R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Broadcast receiver je aktivan samo do izvršava </a:t>
            </a:r>
            <a:r>
              <a:rPr lang="sr-Latn-R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onReceive</a:t>
            </a:r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metod</a:t>
            </a:r>
          </a:p>
          <a:p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Preko parametra </a:t>
            </a:r>
            <a:r>
              <a:rPr lang="sr-Latn-R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broadcastMsg </a:t>
            </a:r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ova metoda dobija Intent koji je uhvaćen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r-Latn-R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Android servisi – broadcast receiver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4038600"/>
            <a:ext cx="8382000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onReceive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(Context</a:t>
            </a:r>
            <a:r>
              <a:rPr lang="sr-Latn-R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curContext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Intent</a:t>
            </a:r>
            <a:r>
              <a:rPr lang="sr-Latn-R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broadcastMsg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410200"/>
          </a:xfrm>
        </p:spPr>
        <p:txBody>
          <a:bodyPr/>
          <a:lstStyle/>
          <a:p>
            <a:r>
              <a:rPr lang="sr-Latn-RS" dirty="0"/>
              <a:t>Potrebne izmene manifest-a</a:t>
            </a:r>
          </a:p>
          <a:p>
            <a:pPr lvl="1"/>
            <a:r>
              <a:rPr lang="sr-Latn-RS" dirty="0"/>
              <a:t>Svaki servis mora da ima </a:t>
            </a:r>
            <a:r>
              <a:rPr lang="en-US" i="1" dirty="0"/>
              <a:t>&lt;service&gt; </a:t>
            </a:r>
            <a:r>
              <a:rPr lang="en-US" dirty="0"/>
              <a:t>tag</a:t>
            </a:r>
            <a:endParaRPr lang="sr-Latn-RS" dirty="0"/>
          </a:p>
          <a:p>
            <a:pPr lvl="1"/>
            <a:r>
              <a:rPr lang="sr-Latn-RS" dirty="0"/>
              <a:t>Svaki </a:t>
            </a:r>
            <a:r>
              <a:rPr lang="sr-Latn-RS" i="1" dirty="0"/>
              <a:t>BroadcestReceiver</a:t>
            </a:r>
            <a:r>
              <a:rPr lang="sr-Latn-RS" dirty="0"/>
              <a:t> kao nezavisna klasa mora da ima </a:t>
            </a:r>
            <a:r>
              <a:rPr lang="en-US" i="1" dirty="0"/>
              <a:t>&lt;</a:t>
            </a:r>
            <a:r>
              <a:rPr lang="sr-Latn-RS" i="1" dirty="0"/>
              <a:t>receiver</a:t>
            </a:r>
            <a:r>
              <a:rPr lang="en-US" i="1" dirty="0"/>
              <a:t>&gt; </a:t>
            </a:r>
            <a:r>
              <a:rPr lang="sr-Latn-RS" dirty="0"/>
              <a:t>tag</a:t>
            </a:r>
          </a:p>
          <a:p>
            <a:pPr lvl="1"/>
            <a:r>
              <a:rPr lang="sr-Latn-RS" dirty="0"/>
              <a:t>Za svaku od ovih komponenti mogu da se definišu </a:t>
            </a:r>
            <a:r>
              <a:rPr lang="en-US" i="1" dirty="0"/>
              <a:t>&lt;intent-filter&gt;</a:t>
            </a:r>
            <a:r>
              <a:rPr lang="sr-Latn-RS" i="1" dirty="0"/>
              <a:t> </a:t>
            </a:r>
            <a:r>
              <a:rPr lang="sr-Latn-RS" dirty="0"/>
              <a:t>tagovi</a:t>
            </a:r>
          </a:p>
          <a:p>
            <a:pPr lvl="1"/>
            <a:endParaRPr lang="sr-Latn-RS" dirty="0"/>
          </a:p>
          <a:p>
            <a:pPr lvl="1"/>
            <a:endParaRPr lang="sr-Latn-R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Android servisi – broadcast receiver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505200"/>
            <a:ext cx="64770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410200"/>
          </a:xfrm>
        </p:spPr>
        <p:txBody>
          <a:bodyPr/>
          <a:lstStyle/>
          <a:p>
            <a:r>
              <a:rPr lang="sr-Latn-RS" dirty="0"/>
              <a:t>Dva tipa broadcast-a</a:t>
            </a:r>
          </a:p>
          <a:p>
            <a:pPr lvl="1"/>
            <a:r>
              <a:rPr lang="sr-Latn-RS" dirty="0"/>
              <a:t>Normalan</a:t>
            </a:r>
            <a:br>
              <a:rPr lang="sr-Latn-RS" dirty="0"/>
            </a:br>
            <a:r>
              <a:rPr lang="sr-Latn-RS" dirty="0"/>
              <a:t>Šalju se sa </a:t>
            </a:r>
            <a:r>
              <a:rPr lang="sr-Latn-RS" i="1" dirty="0"/>
              <a:t>Context.sendBroadcast()</a:t>
            </a:r>
            <a:r>
              <a:rPr lang="sr-Latn-RS" dirty="0"/>
              <a:t>, potpuno su asinhroni i </a:t>
            </a:r>
            <a:r>
              <a:rPr lang="sr-Latn-RS" b="1" dirty="0"/>
              <a:t>svi</a:t>
            </a:r>
            <a:r>
              <a:rPr lang="sr-Latn-RS" dirty="0"/>
              <a:t> receiver-i se izvršavaju u slučajnom redosledu sekvencijalno</a:t>
            </a:r>
          </a:p>
          <a:p>
            <a:pPr lvl="1"/>
            <a:r>
              <a:rPr lang="sr-Latn-RS" dirty="0"/>
              <a:t>Uređeni broadcast</a:t>
            </a:r>
            <a:br>
              <a:rPr lang="sr-Latn-RS" dirty="0"/>
            </a:br>
            <a:r>
              <a:rPr lang="sr-Latn-RS" dirty="0"/>
              <a:t>Šalju se sa </a:t>
            </a:r>
            <a:r>
              <a:rPr lang="sr-Latn-RS" i="1" dirty="0"/>
              <a:t>Context.sendOrderedBroadcast()</a:t>
            </a:r>
            <a:r>
              <a:rPr lang="sr-Latn-RS" dirty="0"/>
              <a:t>, obrađuju ih redom receiver-i pri čemu svaki receiver može da propagira broadcast dalje ida da prekine lanac</a:t>
            </a:r>
          </a:p>
          <a:p>
            <a:pPr lvl="1"/>
            <a:r>
              <a:rPr lang="sr-Latn-RS" dirty="0"/>
              <a:t>Redosled receiver-a se definiše atributom </a:t>
            </a:r>
            <a:r>
              <a:rPr lang="en-US" i="1" dirty="0" err="1"/>
              <a:t>android:priority</a:t>
            </a:r>
            <a:r>
              <a:rPr lang="sr-Latn-RS" dirty="0"/>
              <a:t> odgovarajućeg </a:t>
            </a:r>
            <a:r>
              <a:rPr lang="sr-Latn-RS" i="1" dirty="0"/>
              <a:t>intent-filter</a:t>
            </a:r>
            <a:r>
              <a:rPr lang="sr-Latn-RS" dirty="0"/>
              <a:t> tag-a</a:t>
            </a:r>
          </a:p>
          <a:p>
            <a:pPr lvl="1"/>
            <a:r>
              <a:rPr lang="sr-Latn-RS" dirty="0"/>
              <a:t>Svi receiver-i sa istim prioritetom se izvršavaju u proizvoljnom redosledu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Android servisi – broadcast receiver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410200"/>
          </a:xfrm>
        </p:spPr>
        <p:txBody>
          <a:bodyPr/>
          <a:lstStyle/>
          <a:p>
            <a:r>
              <a:rPr lang="sr-Latn-RS" dirty="0"/>
              <a:t>Česta situacija je da aktivnost interaguje sa servisom, tipični koraci:</a:t>
            </a:r>
          </a:p>
          <a:p>
            <a:r>
              <a:rPr lang="sr-Latn-RS" dirty="0"/>
              <a:t>Startovanje servisa</a:t>
            </a:r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Definisanje intent filtra i receiver-a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Implementirati receiver i metodu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Android servisi – tipični koraci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2514600"/>
            <a:ext cx="8382000" cy="64633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intentMyService</a:t>
            </a:r>
            <a:r>
              <a:rPr lang="sr-Latn-R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new</a:t>
            </a:r>
            <a:r>
              <a:rPr lang="sr-Latn-R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Intent(this, MyService3.class);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Service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myService</a:t>
            </a:r>
            <a:r>
              <a:rPr lang="sr-Latn-R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startService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intentMyService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886200"/>
            <a:ext cx="8382000" cy="120032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IntentFilter</a:t>
            </a:r>
            <a:r>
              <a:rPr lang="sr-Latn-R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mainFilter</a:t>
            </a:r>
            <a:r>
              <a:rPr lang="sr-Latn-R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new</a:t>
            </a:r>
            <a:r>
              <a:rPr lang="sr-Latn-RS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IntentFilter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("matos.action.GOSERVICE3");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BroadcastReceiver</a:t>
            </a:r>
            <a:r>
              <a:rPr lang="sr-Latn-R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receiver</a:t>
            </a:r>
            <a:r>
              <a:rPr lang="sr-Latn-R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new</a:t>
            </a:r>
            <a:r>
              <a:rPr lang="sr-Latn-R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MyMainLocalReceiver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registerReceiver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(receiver,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mainFilter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715000"/>
            <a:ext cx="8991600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r-Latn-R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ublic</a:t>
            </a:r>
            <a:r>
              <a:rPr lang="sr-Latn-R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sr-Latn-R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onReceive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(Context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localContext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Intent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callerIntent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410200"/>
          </a:xfrm>
        </p:spPr>
        <p:txBody>
          <a:bodyPr/>
          <a:lstStyle/>
          <a:p>
            <a:r>
              <a:rPr lang="sr-Latn-RS" dirty="0"/>
              <a:t>Unutar servisa kreira intent</a:t>
            </a:r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Dodaje podatke kao extras</a:t>
            </a:r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Šalje intent svim registrovanim receiver-ima</a:t>
            </a:r>
          </a:p>
          <a:p>
            <a:endParaRPr lang="sr-Latn-RS" dirty="0"/>
          </a:p>
          <a:p>
            <a:r>
              <a:rPr lang="sr-Latn-RS" dirty="0"/>
              <a:t>Aktivnost zaustavlja servis</a:t>
            </a:r>
          </a:p>
          <a:p>
            <a:endParaRPr lang="sr-Latn-RS" dirty="0"/>
          </a:p>
          <a:p>
            <a:r>
              <a:rPr lang="sr-Latn-RS" dirty="0"/>
              <a:t>Deregistrujemo receiver</a:t>
            </a:r>
          </a:p>
          <a:p>
            <a:endParaRPr lang="sr-Latn-RS" dirty="0"/>
          </a:p>
          <a:p>
            <a:endParaRPr lang="sr-Latn-R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Android servisi – tipični koraci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524000"/>
            <a:ext cx="8382000" cy="64633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myFilteredResponse</a:t>
            </a:r>
            <a:r>
              <a:rPr lang="sr-Latn-R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new</a:t>
            </a:r>
            <a:r>
              <a:rPr lang="sr-Latn-RS" dirty="0">
                <a:latin typeface="Courier New" pitchFamily="49" charset="0"/>
                <a:cs typeface="Courier New" pitchFamily="49" charset="0"/>
              </a:rPr>
              <a:t> 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Intent("matos.action.GOSERVICE3");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2971800"/>
            <a:ext cx="8382000" cy="64633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sr-Latn-R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sr-Latn-RS" dirty="0">
                <a:latin typeface="Courier New" pitchFamily="49" charset="0"/>
                <a:cs typeface="Courier New" pitchFamily="49" charset="0"/>
              </a:rPr>
              <a:t>new Integer(13)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myFilteredResponse.putExtra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myServiceData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4191000"/>
            <a:ext cx="8382000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sendBroadcast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myFilteredResponse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5181600"/>
            <a:ext cx="8382000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stopService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newIntent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intentMyService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6096000"/>
            <a:ext cx="8382000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unregisterReceiver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(receiver);</a:t>
            </a: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410200"/>
          </a:xfrm>
        </p:spPr>
        <p:txBody>
          <a:bodyPr/>
          <a:lstStyle/>
          <a:p>
            <a:r>
              <a:rPr lang="sr-Latn-RS" dirty="0"/>
              <a:t>Glavna aktivnost startuje servis i registruje receiver</a:t>
            </a:r>
          </a:p>
          <a:p>
            <a:r>
              <a:rPr lang="sr-Latn-RS" dirty="0"/>
              <a:t>Servis obavlja dugačak zadatak, pa ga izvršavamo u posebnom </a:t>
            </a:r>
            <a:r>
              <a:rPr lang="en-US" dirty="0"/>
              <a:t>thread-u</a:t>
            </a:r>
            <a:endParaRPr lang="sr-Latn-RS" dirty="0"/>
          </a:p>
          <a:p>
            <a:r>
              <a:rPr lang="sr-Latn-RS" dirty="0"/>
              <a:t>Kada se završi zadatak servis dodaje poruku u intent</a:t>
            </a:r>
          </a:p>
          <a:p>
            <a:r>
              <a:rPr lang="sr-Latn-RS" dirty="0"/>
              <a:t>Kreirani intent servis šalje korišćenjem nekog filtra: </a:t>
            </a:r>
            <a:r>
              <a:rPr lang="en-US" i="1" dirty="0"/>
              <a:t>matos.action.GOSERVICE3</a:t>
            </a:r>
            <a:endParaRPr lang="sr-Latn-RS" i="1" dirty="0"/>
          </a:p>
          <a:p>
            <a:r>
              <a:rPr lang="sr-Latn-RS" dirty="0"/>
              <a:t>BroadcastReceiver definisan unutar aktivnosti hvata intent i prikazuje sadržaj poruke</a:t>
            </a:r>
          </a:p>
          <a:p>
            <a:r>
              <a:rPr lang="sr-Latn-RS" dirty="0"/>
              <a:t>Korisnik kroz glavnu aktivnost zaustavlja servis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701040"/>
          </a:xfrm>
        </p:spPr>
        <p:txBody>
          <a:bodyPr>
            <a:normAutofit/>
          </a:bodyPr>
          <a:lstStyle/>
          <a:p>
            <a:r>
              <a:rPr lang="sr-Latn-RS" dirty="0"/>
              <a:t>Primer servisa sa komunikacijom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410200"/>
          </a:xfrm>
        </p:spPr>
        <p:txBody>
          <a:bodyPr/>
          <a:lstStyle/>
          <a:p>
            <a:r>
              <a:rPr lang="sr-Latn-RS" dirty="0"/>
              <a:t>Layout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701040"/>
          </a:xfrm>
        </p:spPr>
        <p:txBody>
          <a:bodyPr>
            <a:normAutofit/>
          </a:bodyPr>
          <a:lstStyle/>
          <a:p>
            <a:r>
              <a:rPr lang="sr-Latn-RS" dirty="0"/>
              <a:t>Primer servisa sa komunikacijom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4419600" cy="4782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676400"/>
            <a:ext cx="273367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410200"/>
          </a:xfrm>
        </p:spPr>
        <p:txBody>
          <a:bodyPr/>
          <a:lstStyle/>
          <a:p>
            <a:r>
              <a:rPr lang="sr-Latn-RS" dirty="0"/>
              <a:t>Manifest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701040"/>
          </a:xfrm>
        </p:spPr>
        <p:txBody>
          <a:bodyPr>
            <a:normAutofit/>
          </a:bodyPr>
          <a:lstStyle/>
          <a:p>
            <a:r>
              <a:rPr lang="sr-Latn-RS" dirty="0"/>
              <a:t>Primer servisa sa komunikacijom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524000"/>
            <a:ext cx="8382000" cy="501675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  <a:endParaRPr lang="sr-Latn-R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&lt;manifest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xmlns:android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latin typeface="Courier New" pitchFamily="49" charset="0"/>
                <a:cs typeface="Courier New" pitchFamily="49" charset="0"/>
                <a:hlinkClick r:id="rId2"/>
              </a:rPr>
              <a:t>http://schemas.android.com/apk/res/android</a:t>
            </a:r>
            <a:endParaRPr lang="sr-Latn-R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package="cis493.demos“</a:t>
            </a:r>
            <a:endParaRPr lang="sr-Latn-RS" sz="16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android:versionCode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="1“</a:t>
            </a:r>
            <a:endParaRPr lang="sr-Latn-R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android:versionName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="1.0.0"&gt;</a:t>
            </a:r>
            <a:endParaRPr lang="sr-Latn-R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&lt;uses-sdkandroid:minSdkVersion="4"&gt;&lt;/uses-sdk&gt; </a:t>
            </a:r>
            <a:endParaRPr lang="sr-Latn-R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&lt;application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android:icon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="@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drawable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/icon" 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android:label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="@string/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app_name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"&gt;</a:t>
            </a:r>
            <a:endParaRPr lang="sr-Latn-R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&lt;activity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=".MyServiceDriver3“</a:t>
            </a:r>
            <a:endParaRPr lang="sr-Latn-R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android:label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="@string/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app_name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"&gt;</a:t>
            </a:r>
            <a:endParaRPr lang="sr-Latn-R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&lt;intent-filter&gt;</a:t>
            </a:r>
            <a:endParaRPr lang="sr-Latn-R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&lt;action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android.intent.action.MAIN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/&gt;</a:t>
            </a:r>
            <a:endParaRPr lang="sr-Latn-R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&lt;category </a:t>
            </a:r>
            <a:endParaRPr lang="sr-Latn-R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android.intent.category.LAUNCHER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/&gt;</a:t>
            </a:r>
            <a:endParaRPr lang="sr-Latn-R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&lt;/intent-filter&gt;</a:t>
            </a:r>
            <a:endParaRPr lang="sr-Latn-R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&lt;/activity&gt;</a:t>
            </a:r>
            <a:endParaRPr lang="sr-Latn-R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&lt;service </a:t>
            </a:r>
            <a:r>
              <a:rPr lang="en-US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="MyService3"&gt;</a:t>
            </a:r>
            <a:endParaRPr lang="sr-Latn-R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sr-Latn-R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&lt;/service&gt;</a:t>
            </a:r>
            <a:endParaRPr lang="sr-Latn-R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&lt;/application&gt;</a:t>
            </a:r>
            <a:endParaRPr lang="sr-Latn-R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&lt;/manifest&gt;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410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– RSS</a:t>
            </a:r>
            <a:r>
              <a:rPr lang="sr-Latn-RS" dirty="0"/>
              <a:t> primer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0"/>
            <a:ext cx="851880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96200" y="2286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410200"/>
          </a:xfrm>
        </p:spPr>
        <p:txBody>
          <a:bodyPr/>
          <a:lstStyle/>
          <a:p>
            <a:r>
              <a:rPr lang="sr-Latn-RS" dirty="0"/>
              <a:t>Glavna aktivnost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701040"/>
          </a:xfrm>
        </p:spPr>
        <p:txBody>
          <a:bodyPr>
            <a:normAutofit/>
          </a:bodyPr>
          <a:lstStyle/>
          <a:p>
            <a:r>
              <a:rPr lang="sr-Latn-RS" dirty="0"/>
              <a:t>Primer servisa sa komunikacijom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371600"/>
            <a:ext cx="8382000" cy="547842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sr-Latn-R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sr-Latn-R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MyServiceDriver3 extends</a:t>
            </a:r>
            <a:r>
              <a:rPr lang="sr-Latn-R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Activity {</a:t>
            </a:r>
          </a:p>
          <a:p>
            <a:r>
              <a:rPr lang="sr-Latn-R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TextViewtxtMsg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sr-Latn-R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Button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btnStopService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sr-Latn-R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ComponentName</a:t>
            </a:r>
            <a:r>
              <a:rPr lang="sr-Latn-R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service;</a:t>
            </a:r>
          </a:p>
          <a:p>
            <a:r>
              <a:rPr lang="sr-Latn-R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intentMyService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sr-Latn-R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BroadcastReceiver</a:t>
            </a:r>
            <a:r>
              <a:rPr lang="sr-Latn-R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receiver;</a:t>
            </a:r>
            <a:endParaRPr lang="sr-Latn-R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r-Latn-RS" sz="14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r-Latn-R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@Override</a:t>
            </a:r>
            <a:endParaRPr lang="sr-Latn-R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r-Latn-R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sr-Latn-R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sr-Latn-R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(Bundle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{</a:t>
            </a:r>
            <a:endParaRPr lang="sr-Latn-R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  <a:endParaRPr lang="sr-Latn-R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R.layout.main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  <a:endParaRPr lang="sr-Latn-R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txtMsg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R.id.txtMsg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 </a:t>
            </a:r>
            <a:endParaRPr lang="sr-Latn-R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intentMyService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new</a:t>
            </a:r>
            <a:r>
              <a:rPr lang="sr-Latn-R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Intent(this, MyService3.class); </a:t>
            </a:r>
            <a:endParaRPr lang="sr-Latn-R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service</a:t>
            </a:r>
            <a:r>
              <a:rPr lang="sr-Latn-R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startService</a:t>
            </a: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intentMyService</a:t>
            </a: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); </a:t>
            </a:r>
            <a:r>
              <a:rPr lang="sr-Latn-R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txtMsg.setText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("MyService3 started -(see DDMS Log)"); </a:t>
            </a:r>
            <a:r>
              <a:rPr lang="sr-Latn-RS" sz="14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btnStopService</a:t>
            </a:r>
            <a:r>
              <a:rPr lang="sr-Latn-R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(Button)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R.id.btnStopService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  <a:endParaRPr lang="sr-Latn-R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btnStopService.setOnClickListener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(new</a:t>
            </a:r>
            <a:r>
              <a:rPr lang="sr-Latn-R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OnClickListener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{</a:t>
            </a:r>
            <a:endParaRPr lang="sr-Latn-R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sr-Latn-R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sr-Latn-R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(View v) {</a:t>
            </a:r>
            <a:endParaRPr lang="sr-Latn-R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try{</a:t>
            </a:r>
            <a:endParaRPr lang="sr-Latn-R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r-Latn-R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stopService</a:t>
            </a: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(new</a:t>
            </a:r>
            <a:r>
              <a:rPr lang="sr-Latn-R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Intent(</a:t>
            </a:r>
            <a:r>
              <a:rPr lang="en-US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intentMyService</a:t>
            </a: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 );</a:t>
            </a:r>
            <a:endParaRPr lang="sr-Latn-R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txtMsg.setText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("After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stopingService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\n"+ </a:t>
            </a:r>
            <a:r>
              <a:rPr lang="sr-Latn-RS" sz="1400" dirty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service.getClassName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());</a:t>
            </a:r>
            <a:endParaRPr lang="sr-Latn-R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} catch(Exception e) {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e.printStackTrace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();}</a:t>
            </a:r>
            <a:endParaRPr lang="sr-Latn-R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} </a:t>
            </a:r>
            <a:endParaRPr lang="sr-Latn-R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sr-Latn-R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});</a:t>
            </a: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334000"/>
          </a:xfrm>
        </p:spPr>
        <p:txBody>
          <a:bodyPr/>
          <a:lstStyle/>
          <a:p>
            <a:r>
              <a:rPr lang="sr-Latn-RS" dirty="0"/>
              <a:t>Glavna aktivnost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701040"/>
          </a:xfrm>
        </p:spPr>
        <p:txBody>
          <a:bodyPr>
            <a:normAutofit/>
          </a:bodyPr>
          <a:lstStyle/>
          <a:p>
            <a:r>
              <a:rPr lang="sr-Latn-RS" dirty="0"/>
              <a:t>Primer servisa sa komunikacijom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676400"/>
            <a:ext cx="8382000" cy="452431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// register &amp; define filter for local listener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IntentFilter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mainFilter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new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					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IntentFilter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("matos.action.GOSERVICE3");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receiver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new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MyMainLocalReceiver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registerReceiver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(receiver,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mainFilter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onCreate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sr-Latn-R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onDestroy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super.onDestroy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try{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stopService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intentMyService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unregisterReceiver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(receiver);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catch(Exception e) {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Log.e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("MAIN3-DESTROY&gt;&gt;&gt;",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);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Log.e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("MAIN3-DESTROY&gt;&gt;&gt;", "Adios");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onDestroy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334000"/>
          </a:xfrm>
        </p:spPr>
        <p:txBody>
          <a:bodyPr/>
          <a:lstStyle/>
          <a:p>
            <a:r>
              <a:rPr lang="sr-Latn-RS" dirty="0"/>
              <a:t>Glavna aktivnost (receiver)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Treba kreira</a:t>
            </a:r>
            <a:r>
              <a:rPr lang="en-US" dirty="0"/>
              <a:t>t</a:t>
            </a:r>
            <a:r>
              <a:rPr lang="sr-Latn-RS" dirty="0"/>
              <a:t>i i sam servis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701040"/>
          </a:xfrm>
        </p:spPr>
        <p:txBody>
          <a:bodyPr>
            <a:normAutofit/>
          </a:bodyPr>
          <a:lstStyle/>
          <a:p>
            <a:r>
              <a:rPr lang="sr-Latn-RS" dirty="0"/>
              <a:t>Primer servisa sa komunikacijom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676400"/>
            <a:ext cx="8763000" cy="304698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MyMainLocalReceiver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BroadcastReceiver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onReceive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(Context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localContext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callerIntent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serviceData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callerIntent.getStringExtra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Log.e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("MAIN&gt;&gt;&gt;",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" -receiving data "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SystemClock.elapsedRealtime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);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String now = "\n"+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serviceData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" ---“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newDate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toLocaleString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txtMsg.append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(now);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MyMainLocalReceiver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}//MyServiceDriver4</a:t>
            </a: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334000"/>
          </a:xfrm>
        </p:spPr>
        <p:txBody>
          <a:bodyPr/>
          <a:lstStyle/>
          <a:p>
            <a:r>
              <a:rPr lang="sr-Latn-RS" dirty="0"/>
              <a:t>Servis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701040"/>
          </a:xfrm>
        </p:spPr>
        <p:txBody>
          <a:bodyPr>
            <a:normAutofit/>
          </a:bodyPr>
          <a:lstStyle/>
          <a:p>
            <a:r>
              <a:rPr lang="sr-Latn-RS" dirty="0"/>
              <a:t>Primer servisa sa komunikacijom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447800"/>
            <a:ext cx="8763000" cy="353943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MyService3 extends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Service {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isRunning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true;</a:t>
            </a:r>
          </a:p>
          <a:p>
            <a:endParaRPr lang="sr-Latn-R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Ibinder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onBind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(Intent arg0) {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null;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sr-Latn-R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sr-Latn-RS" sz="1600" dirty="0">
              <a:latin typeface="Courier New" pitchFamily="49" charset="0"/>
              <a:cs typeface="Courier New" pitchFamily="49" charset="0"/>
            </a:endParaRPr>
          </a:p>
          <a:p>
            <a:endParaRPr lang="sr-Latn-R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....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334000"/>
          </a:xfrm>
        </p:spPr>
        <p:txBody>
          <a:bodyPr/>
          <a:lstStyle/>
          <a:p>
            <a:r>
              <a:rPr lang="sr-Latn-RS" dirty="0"/>
              <a:t>Servis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701040"/>
          </a:xfrm>
        </p:spPr>
        <p:txBody>
          <a:bodyPr>
            <a:normAutofit/>
          </a:bodyPr>
          <a:lstStyle/>
          <a:p>
            <a:r>
              <a:rPr lang="sr-Latn-RS" dirty="0"/>
              <a:t>Primer servisa sa komunikacijom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838200"/>
            <a:ext cx="8763000" cy="600164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onStart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(Intent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startId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super.onStart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(intent,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startId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Log.e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("&lt;&lt;MyService3-onStart&gt;&gt;", "I am alive-3!");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Dug zadatak ide u poseban thread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Thread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triggerService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new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Thread ( new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Runnable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long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startingTime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System.currentTimeMillis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long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tics= 0;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run() {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120) &amp; </a:t>
            </a:r>
            <a:r>
              <a:rPr lang="en-US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isRunning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 //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max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10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minut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lvl="1"/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tics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System.currentTimeMillis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-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startingTime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myFilteredResponse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endParaRPr lang="sr-Latn-R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Intent("matos.action.GOSERVICE3");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" value: "+ tics;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myFilteredResponse.putExtra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serviceData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sr-Latn-R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sendBroadcast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myFilteredResponse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Thread.sleep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(1000); 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catch(Exception e) {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e.printStackTrace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 }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}//for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}//run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triggerService.start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onStart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334000"/>
          </a:xfrm>
        </p:spPr>
        <p:txBody>
          <a:bodyPr/>
          <a:lstStyle/>
          <a:p>
            <a:r>
              <a:rPr lang="sr-Latn-RS" dirty="0"/>
              <a:t>Uništavanje servisa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/>
              <a:t>Preko bool promenljive zaustavljamo thread koji je kreiran u servisu</a:t>
            </a:r>
            <a:endParaRPr lang="sr-Latn-R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701040"/>
          </a:xfrm>
        </p:spPr>
        <p:txBody>
          <a:bodyPr>
            <a:normAutofit/>
          </a:bodyPr>
          <a:lstStyle/>
          <a:p>
            <a:r>
              <a:rPr lang="sr-Latn-RS" dirty="0"/>
              <a:t>Primer servisa sa komunikacijom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676400"/>
            <a:ext cx="8382000" cy="181588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sr-Latn-R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onDestroy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super.onDestroy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Log.e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("&lt;&lt;MyService3-onDestroy&gt;&gt;", "I am dead-3");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isRunning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= false;</a:t>
            </a:r>
          </a:p>
          <a:p>
            <a:r>
              <a:rPr lang="sr-Latn-R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onDestroy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}//MyService3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410200"/>
          </a:xfrm>
        </p:spPr>
        <p:txBody>
          <a:bodyPr/>
          <a:lstStyle/>
          <a:p>
            <a:r>
              <a:rPr lang="sr-Latn-RS" dirty="0"/>
              <a:t>Android API </a:t>
            </a:r>
          </a:p>
          <a:p>
            <a:pPr lvl="1"/>
            <a:r>
              <a:rPr lang="sr-Latn-RS" i="1" dirty="0"/>
              <a:t>DocumentBuilderFactory</a:t>
            </a:r>
          </a:p>
          <a:p>
            <a:pPr lvl="1"/>
            <a:r>
              <a:rPr lang="sr-Latn-RS" dirty="0"/>
              <a:t>Kreira stablo na osnovu</a:t>
            </a:r>
            <a:br>
              <a:rPr lang="sr-Latn-RS" dirty="0"/>
            </a:br>
            <a:r>
              <a:rPr lang="sr-Latn-RS" dirty="0"/>
              <a:t>input stream-a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– RSS</a:t>
            </a:r>
            <a:r>
              <a:rPr lang="sr-Latn-RS" dirty="0"/>
              <a:t> stablo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96200" y="2286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1101534"/>
            <a:ext cx="7696200" cy="537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410200"/>
          </a:xfrm>
        </p:spPr>
        <p:txBody>
          <a:bodyPr/>
          <a:lstStyle/>
          <a:p>
            <a:r>
              <a:rPr lang="sr-Latn-RS" dirty="0"/>
              <a:t>Document Object Model (DOM) se primenjuje na HTML i XML dokumente</a:t>
            </a:r>
          </a:p>
          <a:p>
            <a:r>
              <a:rPr lang="sr-Latn-RS" dirty="0"/>
              <a:t>Primer Android DOM manager-a</a:t>
            </a:r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Android za rad sa HTTP protokolom koristi:</a:t>
            </a:r>
          </a:p>
          <a:p>
            <a:pPr lvl="1"/>
            <a:r>
              <a:rPr lang="sr-Latn-RS" dirty="0"/>
              <a:t>Standardni </a:t>
            </a:r>
            <a:r>
              <a:rPr lang="sr-Latn-RS" i="1" dirty="0"/>
              <a:t>java.net </a:t>
            </a:r>
            <a:r>
              <a:rPr lang="sr-Latn-RS" dirty="0"/>
              <a:t>paket i </a:t>
            </a:r>
            <a:r>
              <a:rPr lang="sr-Latn-RS" i="1" dirty="0"/>
              <a:t>HttpUrlConnection</a:t>
            </a:r>
            <a:endParaRPr lang="sr-Latn-RS" dirty="0"/>
          </a:p>
          <a:p>
            <a:pPr lvl="1"/>
            <a:r>
              <a:rPr lang="sr-Latn-RS" dirty="0"/>
              <a:t>Apache </a:t>
            </a:r>
            <a:r>
              <a:rPr lang="sr-Latn-RS" i="1" dirty="0"/>
              <a:t>HttpClient</a:t>
            </a:r>
            <a:r>
              <a:rPr lang="sr-Latn-RS" dirty="0"/>
              <a:t> biblioteku</a:t>
            </a:r>
          </a:p>
          <a:p>
            <a:r>
              <a:rPr lang="sr-Latn-RS" dirty="0"/>
              <a:t>Za pristup Internet-u je potreban permission</a:t>
            </a:r>
          </a:p>
          <a:p>
            <a:endParaRPr lang="sr-Latn-RS" dirty="0"/>
          </a:p>
          <a:p>
            <a:r>
              <a:rPr lang="sr-Latn-RS" dirty="0"/>
              <a:t>Sva mrežna komunikacija obavezno u posebnu nit (</a:t>
            </a:r>
            <a:r>
              <a:rPr lang="sr-Latn-RS" dirty="0" err="1"/>
              <a:t>Honeycomb</a:t>
            </a:r>
            <a:r>
              <a:rPr lang="en-US" dirty="0"/>
              <a:t>+</a:t>
            </a:r>
            <a:r>
              <a:rPr lang="sr-Latn-RS" dirty="0"/>
              <a:t> ovo forsira)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– Dom </a:t>
            </a:r>
            <a:r>
              <a:rPr lang="en-US" dirty="0" err="1"/>
              <a:t>i</a:t>
            </a:r>
            <a:r>
              <a:rPr lang="en-US" dirty="0"/>
              <a:t> Http </a:t>
            </a:r>
            <a:r>
              <a:rPr lang="en-US" dirty="0" err="1"/>
              <a:t>klase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2514600"/>
            <a:ext cx="8382000" cy="73866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DocumentBuilderFactory</a:t>
            </a:r>
            <a:r>
              <a:rPr lang="sr-Latn-R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dbf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DocumentBuilderFactory.newInstance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DocumentBuilder</a:t>
            </a:r>
            <a:r>
              <a:rPr lang="sr-Latn-R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db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dbf.newDocumentBuilder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Document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db.parse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someHttpInputStream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7000" y="5105400"/>
            <a:ext cx="4191000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android.permission.INTERNET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410200"/>
          </a:xfrm>
        </p:spPr>
        <p:txBody>
          <a:bodyPr/>
          <a:lstStyle/>
          <a:p>
            <a:r>
              <a:rPr lang="en-US" dirty="0"/>
              <a:t>Apache </a:t>
            </a:r>
            <a:r>
              <a:rPr lang="en-US" dirty="0" err="1"/>
              <a:t>HttpClient</a:t>
            </a:r>
            <a:r>
              <a:rPr lang="en-US" dirty="0"/>
              <a:t> </a:t>
            </a:r>
            <a:r>
              <a:rPr lang="en-US" dirty="0" err="1"/>
              <a:t>biblioteka</a:t>
            </a:r>
            <a:r>
              <a:rPr lang="en-US" dirty="0"/>
              <a:t> </a:t>
            </a:r>
            <a:r>
              <a:rPr lang="en-US" dirty="0" err="1"/>
              <a:t>sadr</a:t>
            </a:r>
            <a:r>
              <a:rPr lang="sr-Latn-RS" dirty="0"/>
              <a:t>ž</a:t>
            </a:r>
            <a:r>
              <a:rPr lang="en-US" dirty="0" err="1"/>
              <a:t>i</a:t>
            </a:r>
            <a:endParaRPr lang="sr-Latn-RS" dirty="0"/>
          </a:p>
          <a:p>
            <a:pPr lvl="1"/>
            <a:r>
              <a:rPr lang="sr-Latn-RS" i="1" dirty="0"/>
              <a:t>DefaultHttpClient </a:t>
            </a:r>
            <a:r>
              <a:rPr lang="sr-Latn-RS" dirty="0"/>
              <a:t>– standardni HttpClient</a:t>
            </a:r>
            <a:endParaRPr lang="sr-Latn-RS" i="1" dirty="0"/>
          </a:p>
          <a:p>
            <a:pPr lvl="1"/>
            <a:r>
              <a:rPr lang="sr-Latn-RS" i="1" dirty="0"/>
              <a:t>AndroidHttpClient</a:t>
            </a:r>
            <a:br>
              <a:rPr lang="sr-Latn-RS" i="1" dirty="0"/>
            </a:br>
            <a:r>
              <a:rPr lang="sr-Latn-RS" dirty="0"/>
              <a:t>Implementacija prekonfigurisana za Android</a:t>
            </a:r>
          </a:p>
          <a:p>
            <a:r>
              <a:rPr lang="sr-Latn-RS" dirty="0"/>
              <a:t>AndroidHttpClient</a:t>
            </a:r>
          </a:p>
          <a:p>
            <a:pPr lvl="1"/>
            <a:r>
              <a:rPr lang="en-US" dirty="0"/>
              <a:t>P</a:t>
            </a:r>
            <a:r>
              <a:rPr lang="sr-Latn-RS" dirty="0"/>
              <a:t>održava SSL i GZIP kompresiju podataka</a:t>
            </a:r>
          </a:p>
          <a:p>
            <a:pPr lvl="1"/>
            <a:r>
              <a:rPr lang="sr-Latn-RS" dirty="0"/>
              <a:t>Threadsafe je</a:t>
            </a:r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– Apache </a:t>
            </a:r>
            <a:r>
              <a:rPr lang="en-US" dirty="0" err="1"/>
              <a:t>HttpClient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4038600"/>
            <a:ext cx="8382000" cy="224676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HttpClient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client = 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DefaultHttpClient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HttpGet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request = 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HttpGet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("http://www.vogella.com");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HttpResponse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response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client.execute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(request);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 Get the response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rd = 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response.getEntity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getContent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line = "";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while ((line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rd.readLine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 != null)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textView.append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adržaj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Razvoj</a:t>
            </a:r>
            <a:r>
              <a:rPr lang="en-US" dirty="0"/>
              <a:t> </a:t>
            </a:r>
            <a:r>
              <a:rPr lang="en-US" dirty="0" err="1"/>
              <a:t>savremenih</a:t>
            </a:r>
            <a:r>
              <a:rPr lang="en-US" dirty="0"/>
              <a:t> </a:t>
            </a:r>
            <a:r>
              <a:rPr lang="en-US" dirty="0" err="1"/>
              <a:t>mobilnih</a:t>
            </a:r>
            <a:r>
              <a:rPr lang="en-US" dirty="0"/>
              <a:t> </a:t>
            </a:r>
            <a:r>
              <a:rPr lang="en-US" dirty="0" err="1"/>
              <a:t>aplikacija</a:t>
            </a:r>
            <a:endParaRPr lang="en-US" dirty="0"/>
          </a:p>
        </p:txBody>
      </p:sp>
      <p:sp>
        <p:nvSpPr>
          <p:cNvPr id="3" name="Čuvar mesta za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Čuvar mesta za podnožj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Čuvar mesta za broj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Naslov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Kompleksnost</a:t>
            </a:r>
            <a:r>
              <a:rPr lang="en-US" dirty="0"/>
              <a:t> back-end-a</a:t>
            </a: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3" y="1800225"/>
            <a:ext cx="2360780" cy="3990975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903" y="2004615"/>
            <a:ext cx="1791097" cy="3582193"/>
          </a:xfrm>
          <a:prstGeom prst="rect">
            <a:avLst/>
          </a:prstGeom>
        </p:spPr>
      </p:pic>
      <p:sp>
        <p:nvSpPr>
          <p:cNvPr id="11" name="Rounded Rectangle 6"/>
          <p:cNvSpPr/>
          <p:nvPr/>
        </p:nvSpPr>
        <p:spPr>
          <a:xfrm>
            <a:off x="3492103" y="1918096"/>
            <a:ext cx="2184400" cy="3668712"/>
          </a:xfrm>
          <a:prstGeom prst="roundRect">
            <a:avLst>
              <a:gd name="adj" fmla="val 736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7"/>
          <p:cNvSpPr/>
          <p:nvPr/>
        </p:nvSpPr>
        <p:spPr>
          <a:xfrm>
            <a:off x="3771503" y="2154237"/>
            <a:ext cx="1613297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8"/>
          <p:cNvSpPr/>
          <p:nvPr/>
        </p:nvSpPr>
        <p:spPr>
          <a:xfrm>
            <a:off x="3776902" y="2481262"/>
            <a:ext cx="1613297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0"/>
          <p:cNvCxnSpPr/>
          <p:nvPr/>
        </p:nvCxnSpPr>
        <p:spPr>
          <a:xfrm>
            <a:off x="2285603" y="3795711"/>
            <a:ext cx="105410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1"/>
          <p:cNvCxnSpPr/>
          <p:nvPr/>
        </p:nvCxnSpPr>
        <p:spPr>
          <a:xfrm>
            <a:off x="5803503" y="3795711"/>
            <a:ext cx="105410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"/>
          <p:cNvSpPr txBox="1"/>
          <p:nvPr/>
        </p:nvSpPr>
        <p:spPr>
          <a:xfrm>
            <a:off x="3642048" y="2987823"/>
            <a:ext cx="19220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Database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Storage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Analytics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Crash Reporting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Push Notifications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Web Hosting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911112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adržaj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Najvi</a:t>
            </a:r>
            <a:r>
              <a:rPr lang="sr-Latn-RS" dirty="0" err="1"/>
              <a:t>še</a:t>
            </a:r>
            <a:r>
              <a:rPr lang="sr-Latn-RS" dirty="0"/>
              <a:t> dev/</a:t>
            </a:r>
            <a:r>
              <a:rPr lang="sr-Latn-RS" dirty="0" err="1"/>
              <a:t>hour</a:t>
            </a:r>
            <a:r>
              <a:rPr lang="sr-Latn-RS" dirty="0"/>
              <a:t> odlazi na razvoj standardnih </a:t>
            </a:r>
            <a:r>
              <a:rPr lang="sr-Latn-RS" dirty="0" err="1"/>
              <a:t>back-end</a:t>
            </a:r>
            <a:r>
              <a:rPr lang="sr-Latn-RS" dirty="0"/>
              <a:t> servisa</a:t>
            </a:r>
            <a:endParaRPr lang="en-US" dirty="0"/>
          </a:p>
        </p:txBody>
      </p:sp>
      <p:sp>
        <p:nvSpPr>
          <p:cNvPr id="3" name="Čuvar mesta za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2012.</a:t>
            </a:r>
          </a:p>
        </p:txBody>
      </p:sp>
      <p:sp>
        <p:nvSpPr>
          <p:cNvPr id="4" name="Čuvar mesta za podnožj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mr Bratislav Predić</a:t>
            </a:r>
          </a:p>
        </p:txBody>
      </p:sp>
      <p:sp>
        <p:nvSpPr>
          <p:cNvPr id="5" name="Čuvar mesta za broj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276D7D-9454-4626-A544-6E7C3D98CD4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Naslov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Potrebni</a:t>
            </a:r>
            <a:r>
              <a:rPr lang="en-US" dirty="0"/>
              <a:t> </a:t>
            </a:r>
            <a:r>
              <a:rPr lang="en-US" dirty="0" err="1"/>
              <a:t>resursi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-711200" y="202653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65113" indent="-265113" algn="l" rtl="0" fontAlgn="base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00025" algn="l" rtl="0" fontAlgn="base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pitchFamily="34" charset="0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5813" indent="-182563" algn="l" rtl="0" fontAlgn="base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pitchFamily="18" charset="2"/>
              <a:buChar char="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3938" indent="-182563" algn="l" rtl="0" fontAlgn="base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pitchFamily="34" charset="0"/>
              <a:buChar char="◦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fontAlgn="base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Font typeface="Wingdings 2" pitchFamily="18" charset="2"/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Font typeface="Wingdings 2" pitchFamily="18" charset="2"/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Reality</a:t>
            </a: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0" y="2203451"/>
            <a:ext cx="2360780" cy="3990975"/>
          </a:xfrm>
          <a:prstGeom prst="rect">
            <a:avLst/>
          </a:prstGeom>
        </p:spPr>
      </p:pic>
      <p:pic>
        <p:nvPicPr>
          <p:cNvPr id="9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407841"/>
            <a:ext cx="1791097" cy="3582193"/>
          </a:xfrm>
          <a:prstGeom prst="rect">
            <a:avLst/>
          </a:prstGeom>
        </p:spPr>
      </p:pic>
      <p:sp>
        <p:nvSpPr>
          <p:cNvPr id="10" name="Rounded Rectangle 6"/>
          <p:cNvSpPr/>
          <p:nvPr/>
        </p:nvSpPr>
        <p:spPr>
          <a:xfrm>
            <a:off x="3454400" y="2321322"/>
            <a:ext cx="2184400" cy="3668712"/>
          </a:xfrm>
          <a:prstGeom prst="roundRect">
            <a:avLst>
              <a:gd name="adj" fmla="val 736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7"/>
          <p:cNvSpPr/>
          <p:nvPr/>
        </p:nvSpPr>
        <p:spPr>
          <a:xfrm>
            <a:off x="3733800" y="2557463"/>
            <a:ext cx="1613297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/>
          <p:cNvSpPr/>
          <p:nvPr/>
        </p:nvSpPr>
        <p:spPr>
          <a:xfrm>
            <a:off x="3739199" y="2884488"/>
            <a:ext cx="1613297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0"/>
          <p:cNvCxnSpPr/>
          <p:nvPr/>
        </p:nvCxnSpPr>
        <p:spPr>
          <a:xfrm>
            <a:off x="2247900" y="4198937"/>
            <a:ext cx="105410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1"/>
          <p:cNvCxnSpPr/>
          <p:nvPr/>
        </p:nvCxnSpPr>
        <p:spPr>
          <a:xfrm>
            <a:off x="5765800" y="4198937"/>
            <a:ext cx="105410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4"/>
          <p:cNvSpPr txBox="1"/>
          <p:nvPr/>
        </p:nvSpPr>
        <p:spPr>
          <a:xfrm>
            <a:off x="3604345" y="3391049"/>
            <a:ext cx="19220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Database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Storage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Analytics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Crash Reporting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Push Notifications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Web Hosting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etc.</a:t>
            </a:r>
          </a:p>
        </p:txBody>
      </p:sp>
      <p:pic>
        <p:nvPicPr>
          <p:cNvPr id="16" name="Picture 2" descr="avatar, male, man, person, user, young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" y="3355180"/>
            <a:ext cx="1687513" cy="168751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avatar, female, person, user, woman, young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775" y="3420621"/>
            <a:ext cx="1637945" cy="163794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avatar, business, costume, male, man, office, user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291" y="4886208"/>
            <a:ext cx="1686758" cy="166699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avatar, boy, child, kid, male, user, young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418479"/>
            <a:ext cx="1640087" cy="16400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avatar, male, man, mature, old, person, us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592" y="1934127"/>
            <a:ext cx="1697571" cy="169757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334807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5650</TotalTime>
  <Words>1950</Words>
  <Application>Microsoft Office PowerPoint</Application>
  <PresentationFormat>Projekcija na ekranu (4:3)</PresentationFormat>
  <Paragraphs>561</Paragraphs>
  <Slides>45</Slides>
  <Notes>0</Notes>
  <HiddenSlides>0</HiddenSlides>
  <MMClips>0</MMClips>
  <ScaleCrop>false</ScaleCrop>
  <HeadingPairs>
    <vt:vector size="6" baseType="variant">
      <vt:variant>
        <vt:lpstr>Korišćeni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45</vt:i4>
      </vt:variant>
    </vt:vector>
  </HeadingPairs>
  <TitlesOfParts>
    <vt:vector size="52" baseType="lpstr">
      <vt:lpstr>Arial</vt:lpstr>
      <vt:lpstr>Calibri</vt:lpstr>
      <vt:lpstr>Courier New</vt:lpstr>
      <vt:lpstr>Roboto Mono</vt:lpstr>
      <vt:lpstr>Verdana</vt:lpstr>
      <vt:lpstr>Wingdings 2</vt:lpstr>
      <vt:lpstr>Aspect</vt:lpstr>
      <vt:lpstr>ANDROID platforma Internet i Android servisi RSS primer</vt:lpstr>
      <vt:lpstr>Internet - RSS</vt:lpstr>
      <vt:lpstr>Internet – Web feed</vt:lpstr>
      <vt:lpstr>Internet – RSS primer</vt:lpstr>
      <vt:lpstr>Internet – RSS stablo</vt:lpstr>
      <vt:lpstr>Internet – Dom i Http klase</vt:lpstr>
      <vt:lpstr>Internet – Apache HttpClient</vt:lpstr>
      <vt:lpstr>Kompleksnost back-end-a</vt:lpstr>
      <vt:lpstr>Potrebni resursi</vt:lpstr>
      <vt:lpstr>Standardni back-end servis</vt:lpstr>
      <vt:lpstr>Šta je Firebase?</vt:lpstr>
      <vt:lpstr>Cross-platform</vt:lpstr>
      <vt:lpstr>Integracija</vt:lpstr>
      <vt:lpstr>Autentifikacija</vt:lpstr>
      <vt:lpstr>Autentifikacija - primer</vt:lpstr>
      <vt:lpstr>Autentifikacija - primer</vt:lpstr>
      <vt:lpstr>Realtime Database</vt:lpstr>
      <vt:lpstr>Realtime database</vt:lpstr>
      <vt:lpstr>Realtime Database</vt:lpstr>
      <vt:lpstr>Storage</vt:lpstr>
      <vt:lpstr>Storage - primer</vt:lpstr>
      <vt:lpstr>Remote konfiguracija</vt:lpstr>
      <vt:lpstr>Cloud messaging</vt:lpstr>
      <vt:lpstr>Cloud messaging</vt:lpstr>
      <vt:lpstr>Crash reporting</vt:lpstr>
      <vt:lpstr>Crash reporting</vt:lpstr>
      <vt:lpstr>Cene?</vt:lpstr>
      <vt:lpstr>Android servisi</vt:lpstr>
      <vt:lpstr>Android servisi</vt:lpstr>
      <vt:lpstr>Android servisi</vt:lpstr>
      <vt:lpstr>Android servisi</vt:lpstr>
      <vt:lpstr>Android servisi – broadcast receiver</vt:lpstr>
      <vt:lpstr>Android servisi – broadcast receiver</vt:lpstr>
      <vt:lpstr>Android servisi – broadcast receiver</vt:lpstr>
      <vt:lpstr>Android servisi – tipični koraci</vt:lpstr>
      <vt:lpstr>Android servisi – tipični koraci</vt:lpstr>
      <vt:lpstr>Primer servisa sa komunikacijom</vt:lpstr>
      <vt:lpstr>Primer servisa sa komunikacijom</vt:lpstr>
      <vt:lpstr>Primer servisa sa komunikacijom</vt:lpstr>
      <vt:lpstr>Primer servisa sa komunikacijom</vt:lpstr>
      <vt:lpstr>Primer servisa sa komunikacijom</vt:lpstr>
      <vt:lpstr>Primer servisa sa komunikacijom</vt:lpstr>
      <vt:lpstr>Primer servisa sa komunikacijom</vt:lpstr>
      <vt:lpstr>Primer servisa sa komunikacijom</vt:lpstr>
      <vt:lpstr>Primer servisa sa komunikacijom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Application Development Tutorial</dc:title>
  <dc:creator>Cynthia Atherton</dc:creator>
  <cp:lastModifiedBy>Bratislav Predic</cp:lastModifiedBy>
  <cp:revision>856</cp:revision>
  <dcterms:created xsi:type="dcterms:W3CDTF">2010-01-29T22:18:51Z</dcterms:created>
  <dcterms:modified xsi:type="dcterms:W3CDTF">2017-04-23T19:57:23Z</dcterms:modified>
</cp:coreProperties>
</file>