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6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7586" autoAdjust="0"/>
  </p:normalViewPr>
  <p:slideViewPr>
    <p:cSldViewPr>
      <p:cViewPr varScale="1">
        <p:scale>
          <a:sx n="101" d="100"/>
          <a:sy n="101" d="100"/>
        </p:scale>
        <p:origin x="-191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684C84-E2EF-4B93-9CC7-9AEC5ED325F8}" type="datetimeFigureOut">
              <a:rPr lang="en-US" smtClean="0"/>
              <a:pPr/>
              <a:t>3/31/2020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62D339-2560-488F-9561-FA4FABFE5BD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Nakon</a:t>
            </a:r>
            <a:r>
              <a:rPr lang="en-US" dirty="0" smtClean="0"/>
              <a:t> </a:t>
            </a:r>
            <a:r>
              <a:rPr lang="en-US" dirty="0" err="1" smtClean="0"/>
              <a:t>krivljenja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1</a:t>
            </a:r>
          </a:p>
          <a:p>
            <a:r>
              <a:rPr lang="en-US" dirty="0" smtClean="0"/>
              <a:t>for U= 1, N </a:t>
            </a:r>
          </a:p>
          <a:p>
            <a:r>
              <a:rPr lang="en-US" dirty="0" smtClean="0"/>
              <a:t>for V = U+1, U+M </a:t>
            </a:r>
          </a:p>
          <a:p>
            <a:r>
              <a:rPr lang="en-US" dirty="0" smtClean="0"/>
              <a:t>A(U, V‐U) = A(U‐1, V-U) + A(U, V-U-1);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Nakon</a:t>
            </a:r>
            <a:r>
              <a:rPr lang="en-US" dirty="0" smtClean="0"/>
              <a:t> </a:t>
            </a:r>
            <a:r>
              <a:rPr lang="en-US" dirty="0" err="1" smtClean="0"/>
              <a:t>permutacije</a:t>
            </a:r>
            <a:r>
              <a:rPr lang="en-US" dirty="0" smtClean="0"/>
              <a:t> U </a:t>
            </a:r>
            <a:r>
              <a:rPr lang="en-US" dirty="0" err="1" smtClean="0"/>
              <a:t>i</a:t>
            </a:r>
            <a:r>
              <a:rPr lang="en-US" dirty="0" smtClean="0"/>
              <a:t> V</a:t>
            </a:r>
          </a:p>
          <a:p>
            <a:endParaRPr lang="en-US" dirty="0" smtClean="0"/>
          </a:p>
          <a:p>
            <a:r>
              <a:rPr lang="en-US" dirty="0" smtClean="0"/>
              <a:t>for x= 2, N+M </a:t>
            </a:r>
          </a:p>
          <a:p>
            <a:r>
              <a:rPr lang="en-US" dirty="0" smtClean="0"/>
              <a:t>for y = max{1,x-M}, min{N,x-1} </a:t>
            </a:r>
          </a:p>
          <a:p>
            <a:r>
              <a:rPr lang="en-US" dirty="0" smtClean="0"/>
              <a:t>A(y, x-y) = A(y‐1, x-y) + A(y, x-y-1);</a:t>
            </a:r>
          </a:p>
          <a:p>
            <a:endParaRPr lang="en-US" dirty="0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B2E4136-01A9-4AB3-9B23-DBFD5C29B76B}" type="slidenum">
              <a:rPr lang="en-US" altLang="en-US" smtClean="0"/>
              <a:pPr/>
              <a:t>30</a:t>
            </a:fld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5760" cy="535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0" y="3147"/>
              <a:ext cx="5760" cy="1173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folHlink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  <p:sp>
        <p:nvSpPr>
          <p:cNvPr id="7" name="AutoShape 10"/>
          <p:cNvSpPr>
            <a:spLocks noChangeArrowheads="1"/>
          </p:cNvSpPr>
          <p:nvPr/>
        </p:nvSpPr>
        <p:spPr bwMode="auto">
          <a:xfrm flipH="1">
            <a:off x="381000" y="2949575"/>
            <a:ext cx="8763000" cy="430213"/>
          </a:xfrm>
          <a:prstGeom prst="homePlate">
            <a:avLst>
              <a:gd name="adj" fmla="val 0"/>
            </a:avLst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04800" y="946150"/>
            <a:ext cx="8534400" cy="1778000"/>
          </a:xfrm>
          <a:noFill/>
          <a:extLst>
            <a:ext uri="{909E8E84-426E-40DD-AFC4-6F175D3DCCD1}"/>
          </a:extLst>
        </p:spPr>
        <p:txBody>
          <a:bodyPr lIns="91432" rIns="91432" anchor="b"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81000" y="3524250"/>
            <a:ext cx="8458200" cy="2587625"/>
          </a:xfrm>
        </p:spPr>
        <p:txBody>
          <a:bodyPr lIns="91432" tIns="45716" rIns="91432" bIns="45716"/>
          <a:lstStyle>
            <a:lvl1pPr marL="0" indent="0" algn="ctr">
              <a:buFont typeface="Wingdings 2" pitchFamily="18" charset="2"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8" name="Date Placeholder 7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1295400" y="6248400"/>
            <a:ext cx="1905000" cy="457200"/>
          </a:xfrm>
          <a:prstGeom prst="rect">
            <a:avLst/>
          </a:prstGeom>
          <a:extLst>
            <a:ext uri="{909E8E84-426E-40DD-AFC4-6F175D3DCCD1}"/>
            <a:ext uri="{91240B29-F687-4F45-9708-019B960494DF}"/>
          </a:extLst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rgbClr val="FFFFFF"/>
                </a:solidFill>
                <a:latin typeface="Arial Narrow" pitchFamily="34" charset="0"/>
              </a:defRPr>
            </a:lvl1pPr>
          </a:lstStyle>
          <a:p>
            <a:fld id="{9A0CBE1A-0BDC-46FD-B670-6532D1315459}" type="datetimeFigureOut">
              <a:rPr lang="en-US" smtClean="0"/>
              <a:pPr/>
              <a:t>3/31/2020</a:t>
            </a:fld>
            <a:endParaRPr lang="en-US"/>
          </a:p>
        </p:txBody>
      </p:sp>
      <p:sp>
        <p:nvSpPr>
          <p:cNvPr id="9" name="Footer Placeholder 8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733800" y="6248400"/>
            <a:ext cx="2895600" cy="457200"/>
          </a:xfrm>
          <a:prstGeom prst="rect">
            <a:avLst/>
          </a:prstGeom>
          <a:extLst>
            <a:ext uri="{909E8E84-426E-40DD-AFC4-6F175D3DCCD1}"/>
            <a:ext uri="{91240B29-F687-4F45-9708-019B960494DF}"/>
          </a:extLst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rgbClr val="FFFFFF"/>
                </a:solidFill>
                <a:latin typeface="Arial Narrow" pitchFamily="34" charset="0"/>
              </a:defRPr>
            </a:lvl1pPr>
          </a:lstStyle>
          <a:p>
            <a:endParaRPr lang="en-US"/>
          </a:p>
        </p:txBody>
      </p:sp>
      <p:sp>
        <p:nvSpPr>
          <p:cNvPr id="10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0" y="6400800"/>
            <a:ext cx="457200" cy="3810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3162216-E381-4EE4-9C0B-BBCB99D8D3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ll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162216-E381-4EE4-9C0B-BBCB99D8D3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ll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85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858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162216-E381-4EE4-9C0B-BBCB99D8D3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ll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016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0" y="708025"/>
            <a:ext cx="9144000" cy="614997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477000"/>
            <a:ext cx="381000" cy="304800"/>
          </a:xfrm>
        </p:spPr>
        <p:txBody>
          <a:bodyPr/>
          <a:lstStyle>
            <a:lvl1pPr>
              <a:defRPr/>
            </a:lvl1pPr>
          </a:lstStyle>
          <a:p>
            <a:fld id="{54BAD39C-4780-4277-BB4B-061C72A4078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>
    <p:pull dir="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016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708025"/>
            <a:ext cx="4495800" cy="61499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708025"/>
            <a:ext cx="4495800" cy="61499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686800" y="6477000"/>
            <a:ext cx="381000" cy="304800"/>
          </a:xfrm>
        </p:spPr>
        <p:txBody>
          <a:bodyPr/>
          <a:lstStyle>
            <a:lvl1pPr>
              <a:defRPr/>
            </a:lvl1pPr>
          </a:lstStyle>
          <a:p>
            <a:fld id="{84A9591F-3910-4BAC-80C5-B246394F15B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>
    <p:pull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162216-E381-4EE4-9C0B-BBCB99D8D3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ll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162216-E381-4EE4-9C0B-BBCB99D8D3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ll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08025"/>
            <a:ext cx="4495800" cy="6149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708025"/>
            <a:ext cx="4495800" cy="6149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162216-E381-4EE4-9C0B-BBCB99D8D3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ll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162216-E381-4EE4-9C0B-BBCB99D8D3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ll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162216-E381-4EE4-9C0B-BBCB99D8D3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ll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162216-E381-4EE4-9C0B-BBCB99D8D3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ll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162216-E381-4EE4-9C0B-BBCB99D8D3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ll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162216-E381-4EE4-9C0B-BBCB99D8D3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ll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7016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/>
          </a:extLst>
        </p:spPr>
        <p:txBody>
          <a:bodyPr vert="horz" wrap="square" lIns="182863" tIns="45716" rIns="182863" bIns="45716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708025"/>
            <a:ext cx="9144000" cy="61499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vert="horz" wrap="square" lIns="182863" tIns="137148" rIns="182863" bIns="13714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86800" y="6477000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latin typeface="Arial Narrow" pitchFamily="34" charset="0"/>
              </a:defRPr>
            </a:lvl1pPr>
          </a:lstStyle>
          <a:p>
            <a:fld id="{D3162216-E381-4EE4-9C0B-BBCB99D8D3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463550" y="1812925"/>
            <a:ext cx="190500" cy="467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>
    <p:pull dir="d"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ã"/>
        <a:defRPr kumimoji="1" sz="2800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l"/>
        <a:defRPr kumimoji="1" sz="2300">
          <a:solidFill>
            <a:schemeClr val="hlink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Ø"/>
        <a:defRPr kumimoji="1"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11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oleObject" Target="../embeddings/oleObject17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oleObject" Target="../embeddings/oleObject19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4.v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oleObject" Target="../embeddings/oleObject23.bin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7.v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oleObject" Target="../embeddings/oleObject27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9.v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0.v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9.bin"/><Relationship Id="rId5" Type="http://schemas.openxmlformats.org/officeDocument/2006/relationships/oleObject" Target="../embeddings/oleObject8.bin"/><Relationship Id="rId4" Type="http://schemas.openxmlformats.org/officeDocument/2006/relationships/oleObject" Target="../embeddings/oleObject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946150"/>
            <a:ext cx="8534400" cy="707878"/>
          </a:xfrm>
        </p:spPr>
        <p:txBody>
          <a:bodyPr/>
          <a:lstStyle/>
          <a:p>
            <a:r>
              <a:rPr lang="sr-Latn-RS" dirty="0" smtClean="0"/>
              <a:t>Vektorski procesori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>
              <a:buFont typeface="Arial" pitchFamily="34" charset="0"/>
              <a:buChar char="•"/>
            </a:pPr>
            <a:r>
              <a:rPr lang="sr-Latn-RS" dirty="0" smtClean="0"/>
              <a:t> </a:t>
            </a:r>
            <a:r>
              <a:rPr lang="en-US" dirty="0" err="1" smtClean="0"/>
              <a:t>vektorizacija</a:t>
            </a:r>
            <a:r>
              <a:rPr lang="en-US" dirty="0" smtClean="0"/>
              <a:t> </a:t>
            </a:r>
            <a:r>
              <a:rPr lang="en-US" dirty="0" err="1" smtClean="0"/>
              <a:t>ugnje</a:t>
            </a:r>
            <a:r>
              <a:rPr lang="sr-Latn-RS" dirty="0" smtClean="0"/>
              <a:t>žđenih petlji</a:t>
            </a:r>
          </a:p>
          <a:p>
            <a:pPr algn="l">
              <a:buFont typeface="Arial" pitchFamily="34" charset="0"/>
              <a:buChar char="•"/>
            </a:pPr>
            <a:r>
              <a:rPr lang="sr-Latn-RS" smtClean="0"/>
              <a:t> organizacija </a:t>
            </a:r>
            <a:r>
              <a:rPr lang="sr-Latn-RS" dirty="0" smtClean="0"/>
              <a:t>memorije i smeštanje podataka</a:t>
            </a:r>
            <a:endParaRPr lang="en-US" dirty="0"/>
          </a:p>
        </p:txBody>
      </p:sp>
    </p:spTree>
  </p:cSld>
  <p:clrMapOvr>
    <a:masterClrMapping/>
  </p:clrMapOvr>
  <p:transition>
    <p:pull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708025"/>
            <a:ext cx="9144000" cy="4016375"/>
          </a:xfrm>
        </p:spPr>
        <p:txBody>
          <a:bodyPr/>
          <a:lstStyle/>
          <a:p>
            <a:pPr lvl="1">
              <a:defRPr/>
            </a:pPr>
            <a:r>
              <a:rPr lang="hr-HR" altLang="en-US" smtClean="0"/>
              <a:t>Vektor</a:t>
            </a:r>
          </a:p>
          <a:p>
            <a:pPr lvl="1">
              <a:defRPr/>
            </a:pPr>
            <a:endParaRPr lang="hr-HR" altLang="en-US" smtClean="0"/>
          </a:p>
          <a:p>
            <a:pPr lvl="1">
              <a:defRPr/>
            </a:pPr>
            <a:endParaRPr lang="hr-HR" altLang="en-US" smtClean="0"/>
          </a:p>
          <a:p>
            <a:pPr lvl="1">
              <a:defRPr/>
            </a:pPr>
            <a:r>
              <a:rPr lang="hr-HR" altLang="en-US" smtClean="0"/>
              <a:t>                    je &gt; 0</a:t>
            </a:r>
          </a:p>
          <a:p>
            <a:pPr lvl="1">
              <a:defRPr/>
            </a:pPr>
            <a:endParaRPr lang="hr-HR" altLang="en-US" smtClean="0"/>
          </a:p>
          <a:p>
            <a:pPr lvl="1">
              <a:defRPr/>
            </a:pPr>
            <a:endParaRPr lang="hr-HR" altLang="en-US" smtClean="0"/>
          </a:p>
          <a:p>
            <a:pPr lvl="1">
              <a:defRPr/>
            </a:pPr>
            <a:endParaRPr lang="hr-HR" altLang="en-US" smtClean="0"/>
          </a:p>
          <a:p>
            <a:pPr lvl="1">
              <a:defRPr/>
            </a:pPr>
            <a:r>
              <a:rPr lang="hr-HR" altLang="en-US" smtClean="0"/>
              <a:t>                     je &lt; 0  </a:t>
            </a:r>
          </a:p>
          <a:p>
            <a:pPr lvl="1">
              <a:defRPr/>
            </a:pPr>
            <a:endParaRPr lang="en-US" altLang="en-US" smtClean="0"/>
          </a:p>
          <a:p>
            <a:pPr lvl="1">
              <a:defRPr/>
            </a:pPr>
            <a:endParaRPr lang="hr-HR" altLang="en-US" smtClean="0"/>
          </a:p>
          <a:p>
            <a:pPr lvl="1">
              <a:defRPr/>
            </a:pPr>
            <a:endParaRPr lang="hr-HR" altLang="en-US" smtClean="0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r-HR" altLang="en-US" sz="3600" smtClean="0"/>
              <a:t>Vektorizacija ugnj. petlji (nast.)</a:t>
            </a:r>
            <a:endParaRPr lang="en-US" altLang="en-US" sz="3600" smtClean="0"/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4262438" y="30718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8194" name="Object 5"/>
          <p:cNvGraphicFramePr>
            <a:graphicFrameLocks noChangeAspect="1"/>
          </p:cNvGraphicFramePr>
          <p:nvPr/>
        </p:nvGraphicFramePr>
        <p:xfrm>
          <a:off x="1371600" y="1752600"/>
          <a:ext cx="923925" cy="1066800"/>
        </p:xfrm>
        <a:graphic>
          <a:graphicData uri="http://schemas.openxmlformats.org/presentationml/2006/ole">
            <p:oleObj spid="_x0000_s6146" r:id="rId3" imgW="622030" imgH="710891" progId="Equation.3">
              <p:embed/>
            </p:oleObj>
          </a:graphicData>
        </a:graphic>
      </p:graphicFrame>
      <p:sp>
        <p:nvSpPr>
          <p:cNvPr id="8199" name="Rectangle 8"/>
          <p:cNvSpPr>
            <a:spLocks noChangeArrowheads="1"/>
          </p:cNvSpPr>
          <p:nvPr/>
        </p:nvSpPr>
        <p:spPr bwMode="auto">
          <a:xfrm>
            <a:off x="4271963" y="30718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8195" name="Object 7"/>
          <p:cNvGraphicFramePr>
            <a:graphicFrameLocks noChangeAspect="1"/>
          </p:cNvGraphicFramePr>
          <p:nvPr/>
        </p:nvGraphicFramePr>
        <p:xfrm>
          <a:off x="1371600" y="3429000"/>
          <a:ext cx="1004888" cy="1195388"/>
        </p:xfrm>
        <a:graphic>
          <a:graphicData uri="http://schemas.openxmlformats.org/presentationml/2006/ole">
            <p:oleObj spid="_x0000_s6147" r:id="rId4" imgW="596900" imgH="711200" progId="Equation.3">
              <p:embed/>
            </p:oleObj>
          </a:graphicData>
        </a:graphic>
      </p:graphicFrame>
    </p:spTree>
  </p:cSld>
  <p:clrMapOvr>
    <a:masterClrMapping/>
  </p:clrMapOvr>
  <p:transition>
    <p:pull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pPr>
              <a:defRPr/>
            </a:pPr>
            <a:r>
              <a:rPr lang="hr-HR" altLang="en-US" sz="3200" smtClean="0"/>
              <a:t>Elementarne transformacije nad indeksnim skupovima</a:t>
            </a:r>
            <a:endParaRPr lang="en-US" altLang="en-US" sz="3200" smtClean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43000"/>
            <a:ext cx="9144000" cy="5715000"/>
          </a:xfrm>
        </p:spPr>
        <p:txBody>
          <a:bodyPr/>
          <a:lstStyle/>
          <a:p>
            <a:pPr marL="533400" indent="-533400">
              <a:buFont typeface="Wingdings 2" pitchFamily="18" charset="2"/>
              <a:buAutoNum type="arabicPeriod"/>
              <a:defRPr/>
            </a:pPr>
            <a:r>
              <a:rPr lang="en-US" altLang="en-US" i="1" smtClean="0">
                <a:cs typeface="Times New Roman" panose="02020603050405020304" pitchFamily="18" charset="0"/>
              </a:rPr>
              <a:t>permutacija</a:t>
            </a:r>
            <a:endParaRPr lang="hr-HR" altLang="en-US" i="1" smtClean="0"/>
          </a:p>
          <a:p>
            <a:pPr marL="533400" indent="-533400">
              <a:buFont typeface="Wingdings 2" pitchFamily="18" charset="2"/>
              <a:buAutoNum type="arabicPeriod"/>
              <a:defRPr/>
            </a:pPr>
            <a:r>
              <a:rPr lang="en-US" altLang="en-US" i="1" smtClean="0">
                <a:cs typeface="Times New Roman" panose="02020603050405020304" pitchFamily="18" charset="0"/>
              </a:rPr>
              <a:t>obrtanje redosleda</a:t>
            </a:r>
            <a:endParaRPr lang="hr-HR" altLang="en-US" i="1" smtClean="0"/>
          </a:p>
          <a:p>
            <a:pPr marL="533400" indent="-533400">
              <a:buFont typeface="Wingdings 2" pitchFamily="18" charset="2"/>
              <a:buAutoNum type="arabicPeriod"/>
              <a:defRPr/>
            </a:pPr>
            <a:r>
              <a:rPr lang="en-US" altLang="en-US" i="1" smtClean="0">
                <a:cs typeface="Times New Roman" panose="02020603050405020304" pitchFamily="18" charset="0"/>
              </a:rPr>
              <a:t>krivljenje</a:t>
            </a:r>
            <a:r>
              <a:rPr lang="en-US" altLang="en-US" smtClean="0">
                <a:latin typeface="Times Roman YU" pitchFamily="18" charset="0"/>
                <a:cs typeface="Times New Roman" panose="02020603050405020304" pitchFamily="18" charset="0"/>
              </a:rPr>
              <a:t> </a:t>
            </a:r>
            <a:endParaRPr lang="hr-HR" altLang="en-US" smtClean="0">
              <a:latin typeface="Times New Roman" panose="02020603050405020304" pitchFamily="18" charset="0"/>
            </a:endParaRPr>
          </a:p>
          <a:p>
            <a:pPr marL="533400" indent="-533400">
              <a:buFont typeface="Wingdings 2" pitchFamily="18" charset="2"/>
              <a:buNone/>
              <a:defRPr/>
            </a:pPr>
            <a:endParaRPr lang="hr-HR" altLang="en-US" smtClean="0"/>
          </a:p>
          <a:p>
            <a:pPr marL="533400" indent="-533400">
              <a:buFont typeface="Wingdings 2" pitchFamily="18" charset="2"/>
              <a:buNone/>
              <a:defRPr/>
            </a:pPr>
            <a:r>
              <a:rPr lang="hr-HR" altLang="en-US" smtClean="0">
                <a:solidFill>
                  <a:schemeClr val="tx1"/>
                </a:solidFill>
              </a:rPr>
              <a:t>Permutacija – omogućava zamenu mesta dvema petljama</a:t>
            </a:r>
          </a:p>
          <a:p>
            <a:pPr marL="533400" indent="-533400" algn="just">
              <a:buFont typeface="Wingdings 2" pitchFamily="18" charset="2"/>
              <a:buNone/>
              <a:defRPr/>
            </a:pPr>
            <a:r>
              <a:rPr lang="hr-HR" altLang="en-US" smtClean="0">
                <a:solidFill>
                  <a:schemeClr val="tx1"/>
                </a:solidFill>
                <a:latin typeface="Times New Roman" panose="02020603050405020304" pitchFamily="18" charset="0"/>
              </a:rPr>
              <a:t>		</a:t>
            </a:r>
            <a:r>
              <a:rPr lang="en-US" altLang="en-US" smtClean="0">
                <a:solidFill>
                  <a:schemeClr val="tx1"/>
                </a:solidFill>
                <a:latin typeface="Times Roman YU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baseline="-30000" smtClean="0">
                <a:solidFill>
                  <a:schemeClr val="tx1"/>
                </a:solidFill>
                <a:latin typeface="Times Roman YU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mtClean="0">
                <a:solidFill>
                  <a:schemeClr val="tx1"/>
                </a:solidFill>
                <a:latin typeface="Times Roman YU" pitchFamily="18" charset="0"/>
                <a:cs typeface="Times New Roman" panose="02020603050405020304" pitchFamily="18" charset="0"/>
              </a:rPr>
              <a:t> = l</a:t>
            </a:r>
            <a:r>
              <a:rPr lang="en-US" altLang="en-US" baseline="-30000" smtClean="0">
                <a:solidFill>
                  <a:schemeClr val="tx1"/>
                </a:solidFill>
                <a:latin typeface="Times Roman YU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mtClean="0">
                <a:solidFill>
                  <a:schemeClr val="tx1"/>
                </a:solidFill>
                <a:latin typeface="Times Roman YU" pitchFamily="18" charset="0"/>
                <a:cs typeface="Times New Roman" panose="02020603050405020304" pitchFamily="18" charset="0"/>
              </a:rPr>
              <a:t>, u</a:t>
            </a:r>
            <a:r>
              <a:rPr lang="en-US" altLang="en-US" baseline="-30000" smtClean="0">
                <a:solidFill>
                  <a:schemeClr val="tx1"/>
                </a:solidFill>
                <a:latin typeface="Times Roman YU" pitchFamily="18" charset="0"/>
                <a:cs typeface="Times New Roman" panose="02020603050405020304" pitchFamily="18" charset="0"/>
              </a:rPr>
              <a:t>1</a:t>
            </a:r>
            <a:endParaRPr lang="en-US" altLang="en-US" smtClean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533400" indent="-533400" algn="just">
              <a:buFont typeface="Wingdings 2" pitchFamily="18" charset="2"/>
              <a:buNone/>
              <a:defRPr/>
            </a:pPr>
            <a:r>
              <a:rPr lang="en-US" altLang="en-US" smtClean="0">
                <a:solidFill>
                  <a:schemeClr val="tx1"/>
                </a:solidFill>
                <a:latin typeface="Times Roman YU" pitchFamily="18" charset="0"/>
                <a:cs typeface="Times New Roman" panose="02020603050405020304" pitchFamily="18" charset="0"/>
              </a:rPr>
              <a:t>		I</a:t>
            </a:r>
            <a:r>
              <a:rPr lang="en-US" altLang="en-US" baseline="-30000" smtClean="0">
                <a:solidFill>
                  <a:schemeClr val="tx1"/>
                </a:solidFill>
                <a:latin typeface="Times Roman YU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mtClean="0">
                <a:solidFill>
                  <a:schemeClr val="tx1"/>
                </a:solidFill>
                <a:latin typeface="Times Roman YU" pitchFamily="18" charset="0"/>
                <a:cs typeface="Times New Roman" panose="02020603050405020304" pitchFamily="18" charset="0"/>
              </a:rPr>
              <a:t> = l</a:t>
            </a:r>
            <a:r>
              <a:rPr lang="en-US" altLang="en-US" baseline="-30000" smtClean="0">
                <a:solidFill>
                  <a:schemeClr val="tx1"/>
                </a:solidFill>
                <a:latin typeface="Times Roman YU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mtClean="0">
                <a:solidFill>
                  <a:schemeClr val="tx1"/>
                </a:solidFill>
                <a:latin typeface="Times Roman YU" pitchFamily="18" charset="0"/>
                <a:cs typeface="Times New Roman" panose="02020603050405020304" pitchFamily="18" charset="0"/>
              </a:rPr>
              <a:t>, u</a:t>
            </a:r>
            <a:r>
              <a:rPr lang="en-US" altLang="en-US" baseline="-30000" smtClean="0">
                <a:solidFill>
                  <a:schemeClr val="tx1"/>
                </a:solidFill>
                <a:latin typeface="Times Roman YU" pitchFamily="18" charset="0"/>
                <a:cs typeface="Times New Roman" panose="02020603050405020304" pitchFamily="18" charset="0"/>
              </a:rPr>
              <a:t>2</a:t>
            </a:r>
            <a:endParaRPr lang="en-US" altLang="en-US" smtClean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533400" indent="-533400">
              <a:lnSpc>
                <a:spcPct val="25000"/>
              </a:lnSpc>
              <a:buFont typeface="Wingdings 2" pitchFamily="18" charset="2"/>
              <a:buNone/>
              <a:defRPr/>
            </a:pPr>
            <a:r>
              <a:rPr lang="en-US" altLang="en-US" smtClean="0">
                <a:solidFill>
                  <a:schemeClr val="tx1"/>
                </a:solidFill>
                <a:latin typeface="Times Roman YU" pitchFamily="18" charset="0"/>
                <a:cs typeface="Times New Roman" panose="02020603050405020304" pitchFamily="18" charset="0"/>
              </a:rPr>
              <a:t>		.</a:t>
            </a:r>
            <a:endParaRPr lang="en-US" altLang="en-US" smtClean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533400" indent="-533400">
              <a:lnSpc>
                <a:spcPct val="25000"/>
              </a:lnSpc>
              <a:buFont typeface="Wingdings 2" pitchFamily="18" charset="2"/>
              <a:buNone/>
              <a:defRPr/>
            </a:pPr>
            <a:r>
              <a:rPr lang="en-US" altLang="en-US" smtClean="0">
                <a:solidFill>
                  <a:schemeClr val="tx1"/>
                </a:solidFill>
                <a:latin typeface="Times Roman YU" pitchFamily="18" charset="0"/>
                <a:cs typeface="Times New Roman" panose="02020603050405020304" pitchFamily="18" charset="0"/>
              </a:rPr>
              <a:t>		.</a:t>
            </a:r>
            <a:endParaRPr lang="en-US" altLang="en-US" smtClean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533400" indent="-533400">
              <a:lnSpc>
                <a:spcPct val="25000"/>
              </a:lnSpc>
              <a:buFont typeface="Wingdings 2" pitchFamily="18" charset="2"/>
              <a:buNone/>
              <a:defRPr/>
            </a:pPr>
            <a:r>
              <a:rPr lang="en-US" altLang="en-US" smtClean="0">
                <a:solidFill>
                  <a:schemeClr val="tx1"/>
                </a:solidFill>
                <a:latin typeface="Times Roman YU" pitchFamily="18" charset="0"/>
                <a:cs typeface="Times New Roman" panose="02020603050405020304" pitchFamily="18" charset="0"/>
              </a:rPr>
              <a:t>		.</a:t>
            </a:r>
            <a:endParaRPr lang="en-US" altLang="en-US" smtClean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533400" indent="-533400">
              <a:buFont typeface="Wingdings 2" pitchFamily="18" charset="2"/>
              <a:buNone/>
              <a:defRPr/>
            </a:pPr>
            <a:r>
              <a:rPr lang="en-US" altLang="en-US" smtClean="0">
                <a:solidFill>
                  <a:schemeClr val="tx1"/>
                </a:solidFill>
                <a:latin typeface="Times Roman YU" pitchFamily="18" charset="0"/>
                <a:cs typeface="Times New Roman" panose="02020603050405020304" pitchFamily="18" charset="0"/>
              </a:rPr>
              <a:t>		I</a:t>
            </a:r>
            <a:r>
              <a:rPr lang="en-US" altLang="en-US" baseline="-30000" smtClean="0">
                <a:solidFill>
                  <a:schemeClr val="tx1"/>
                </a:solidFill>
                <a:latin typeface="Times Roman YU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smtClean="0">
                <a:solidFill>
                  <a:schemeClr val="tx1"/>
                </a:solidFill>
                <a:latin typeface="Times Roman YU" pitchFamily="18" charset="0"/>
                <a:cs typeface="Times New Roman" panose="02020603050405020304" pitchFamily="18" charset="0"/>
              </a:rPr>
              <a:t> = l</a:t>
            </a:r>
            <a:r>
              <a:rPr lang="en-US" altLang="en-US" baseline="-30000" smtClean="0">
                <a:solidFill>
                  <a:schemeClr val="tx1"/>
                </a:solidFill>
                <a:latin typeface="Times Roman YU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smtClean="0">
                <a:solidFill>
                  <a:schemeClr val="tx1"/>
                </a:solidFill>
                <a:latin typeface="Times Roman YU" pitchFamily="18" charset="0"/>
                <a:cs typeface="Times New Roman" panose="02020603050405020304" pitchFamily="18" charset="0"/>
              </a:rPr>
              <a:t>, u</a:t>
            </a:r>
            <a:r>
              <a:rPr lang="en-US" altLang="en-US" baseline="-30000" smtClean="0">
                <a:solidFill>
                  <a:schemeClr val="tx1"/>
                </a:solidFill>
                <a:latin typeface="Times Roman YU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3657600" y="4191000"/>
            <a:ext cx="4625975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anchor="b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hr-HR" altLang="en-US"/>
              <a:t> </a:t>
            </a:r>
            <a:r>
              <a:rPr lang="en-US" altLang="en-US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cs typeface="Times New Roman" panose="02020603050405020304" pitchFamily="18" charset="0"/>
              </a:rPr>
              <a:t>Ako </a:t>
            </a:r>
            <a:r>
              <a:rPr lang="hr-HR" altLang="en-US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ž</a:t>
            </a:r>
            <a:r>
              <a:rPr lang="en-US" altLang="en-US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cs typeface="Times New Roman" panose="02020603050405020304" pitchFamily="18" charset="0"/>
              </a:rPr>
              <a:t>elimo da zamenimo mesta petljama po indeksima I</a:t>
            </a:r>
            <a:r>
              <a:rPr lang="en-US" altLang="en-US" baseline="-300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cs typeface="Times New Roman" panose="02020603050405020304" pitchFamily="18" charset="0"/>
              </a:rPr>
              <a:t>j</a:t>
            </a:r>
            <a:r>
              <a:rPr lang="en-US" altLang="en-US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cs typeface="Times New Roman" panose="02020603050405020304" pitchFamily="18" charset="0"/>
              </a:rPr>
              <a:t> i I</a:t>
            </a:r>
            <a:r>
              <a:rPr lang="en-US" altLang="en-US" baseline="-300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cs typeface="Times New Roman" panose="02020603050405020304" pitchFamily="18" charset="0"/>
              </a:rPr>
              <a:t>k</a:t>
            </a:r>
            <a:r>
              <a:rPr lang="en-US" altLang="en-US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cs typeface="Times New Roman" panose="02020603050405020304" pitchFamily="18" charset="0"/>
              </a:rPr>
              <a:t>, ta transformacija se opisuje pomo</a:t>
            </a:r>
            <a:r>
              <a:rPr lang="hr-HR" altLang="en-US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ć</a:t>
            </a:r>
            <a:r>
              <a:rPr lang="en-US" altLang="en-US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cs typeface="Times New Roman" panose="02020603050405020304" pitchFamily="18" charset="0"/>
              </a:rPr>
              <a:t>u matrice T koja se dobija kada se u jedini</a:t>
            </a:r>
            <a:r>
              <a:rPr lang="hr-HR" altLang="en-US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č</a:t>
            </a:r>
            <a:r>
              <a:rPr lang="en-US" altLang="en-US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cs typeface="Times New Roman" panose="02020603050405020304" pitchFamily="18" charset="0"/>
              </a:rPr>
              <a:t>noj matrici   zamene mesta j-toj i k-toj vrsti.</a:t>
            </a:r>
            <a:r>
              <a:rPr lang="en-US" altLang="en-US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Roman YU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  <p:transition>
    <p:pull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r-HR" altLang="en-US" smtClean="0"/>
              <a:t>Transformacija permutacije - primer</a:t>
            </a:r>
            <a:endParaRPr lang="en-US" altLang="en-US" smtClean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cs typeface="Times New Roman" panose="02020603050405020304" pitchFamily="18" charset="0"/>
              </a:rPr>
              <a:t>za m=2 matrica transformacije T je oblika</a:t>
            </a:r>
            <a:r>
              <a:rPr lang="en-US" altLang="en-US" smtClean="0"/>
              <a:t> </a:t>
            </a:r>
            <a:endParaRPr lang="hr-HR" altLang="en-US" smtClean="0"/>
          </a:p>
          <a:p>
            <a:pPr>
              <a:defRPr/>
            </a:pPr>
            <a:endParaRPr lang="hr-HR" altLang="en-US" smtClean="0"/>
          </a:p>
          <a:p>
            <a:pPr>
              <a:defRPr/>
            </a:pPr>
            <a:endParaRPr lang="hr-HR" altLang="en-US" smtClean="0"/>
          </a:p>
          <a:p>
            <a:pPr>
              <a:defRPr/>
            </a:pPr>
            <a:endParaRPr lang="hr-HR" altLang="en-US" smtClean="0"/>
          </a:p>
          <a:p>
            <a:pPr lvl="1" algn="just">
              <a:buFont typeface="Wingdings" pitchFamily="2" charset="2"/>
              <a:buNone/>
              <a:defRPr/>
            </a:pPr>
            <a:r>
              <a:rPr lang="en-US" altLang="en-US" smtClean="0">
                <a:latin typeface="Times Roman YU" pitchFamily="18" charset="0"/>
                <a:cs typeface="Times New Roman" panose="02020603050405020304" pitchFamily="18" charset="0"/>
              </a:rPr>
              <a:t>Ako smo imali petlje</a:t>
            </a:r>
            <a:endParaRPr lang="en-US" altLang="en-US" smtClean="0">
              <a:cs typeface="Times New Roman" panose="02020603050405020304" pitchFamily="18" charset="0"/>
            </a:endParaRPr>
          </a:p>
          <a:p>
            <a:pPr lvl="1" algn="just">
              <a:buFont typeface="Wingdings" pitchFamily="2" charset="2"/>
              <a:buNone/>
              <a:defRPr/>
            </a:pPr>
            <a:r>
              <a:rPr lang="en-US" altLang="en-US" smtClean="0">
                <a:latin typeface="Times Roman YU" pitchFamily="18" charset="0"/>
                <a:cs typeface="Times New Roman" panose="02020603050405020304" pitchFamily="18" charset="0"/>
              </a:rPr>
              <a:t>		I = 1, n		</a:t>
            </a:r>
            <a:endParaRPr lang="en-US" altLang="en-US" smtClean="0">
              <a:cs typeface="Times New Roman" panose="02020603050405020304" pitchFamily="18" charset="0"/>
            </a:endParaRPr>
          </a:p>
          <a:p>
            <a:pPr lvl="1" algn="just">
              <a:buFont typeface="Wingdings" pitchFamily="2" charset="2"/>
              <a:buNone/>
              <a:defRPr/>
            </a:pPr>
            <a:r>
              <a:rPr lang="en-US" altLang="en-US" smtClean="0">
                <a:latin typeface="Times Roman YU" pitchFamily="18" charset="0"/>
                <a:cs typeface="Times New Roman" panose="02020603050405020304" pitchFamily="18" charset="0"/>
              </a:rPr>
              <a:t>		   J = 1, m</a:t>
            </a:r>
            <a:endParaRPr lang="en-US" altLang="en-US" smtClean="0">
              <a:cs typeface="Times New Roman" panose="02020603050405020304" pitchFamily="18" charset="0"/>
            </a:endParaRPr>
          </a:p>
          <a:p>
            <a:pPr lvl="1" algn="just">
              <a:buFont typeface="Wingdings" pitchFamily="2" charset="2"/>
              <a:buNone/>
              <a:defRPr/>
            </a:pPr>
            <a:r>
              <a:rPr lang="en-US" altLang="en-US" smtClean="0">
                <a:latin typeface="Times Roman YU" pitchFamily="18" charset="0"/>
                <a:cs typeface="Times New Roman" panose="02020603050405020304" pitchFamily="18" charset="0"/>
              </a:rPr>
              <a:t>nakon transformacije T dobi</a:t>
            </a:r>
            <a:r>
              <a:rPr lang="sr-Latn-CS" altLang="en-US" smtClean="0">
                <a:latin typeface="Times Roman YU" pitchFamily="18" charset="0"/>
                <a:cs typeface="Times New Roman" panose="02020603050405020304" pitchFamily="18" charset="0"/>
              </a:rPr>
              <a:t>ć</a:t>
            </a:r>
            <a:r>
              <a:rPr lang="en-US" altLang="en-US" smtClean="0">
                <a:latin typeface="Times Roman YU" pitchFamily="18" charset="0"/>
                <a:cs typeface="Times New Roman" panose="02020603050405020304" pitchFamily="18" charset="0"/>
              </a:rPr>
              <a:t>emo</a:t>
            </a:r>
            <a:endParaRPr lang="en-US" altLang="en-US" smtClean="0">
              <a:cs typeface="Times New Roman" panose="02020603050405020304" pitchFamily="18" charset="0"/>
            </a:endParaRPr>
          </a:p>
          <a:p>
            <a:pPr lvl="1" algn="just">
              <a:buFont typeface="Wingdings" pitchFamily="2" charset="2"/>
              <a:buNone/>
              <a:defRPr/>
            </a:pPr>
            <a:r>
              <a:rPr lang="en-US" altLang="en-US" smtClean="0">
                <a:latin typeface="Times Roman YU" pitchFamily="18" charset="0"/>
                <a:cs typeface="Times New Roman" panose="02020603050405020304" pitchFamily="18" charset="0"/>
              </a:rPr>
              <a:t>		J= 1, m		</a:t>
            </a:r>
            <a:endParaRPr lang="en-US" altLang="en-US" smtClean="0">
              <a:cs typeface="Times New Roman" panose="02020603050405020304" pitchFamily="18" charset="0"/>
            </a:endParaRPr>
          </a:p>
          <a:p>
            <a:pPr lvl="1" algn="just">
              <a:buFont typeface="Wingdings" pitchFamily="2" charset="2"/>
              <a:buNone/>
              <a:defRPr/>
            </a:pPr>
            <a:r>
              <a:rPr lang="en-US" altLang="en-US" smtClean="0">
                <a:latin typeface="Times Roman YU" pitchFamily="18" charset="0"/>
                <a:cs typeface="Times New Roman" panose="02020603050405020304" pitchFamily="18" charset="0"/>
              </a:rPr>
              <a:t>		   I = 1, n</a:t>
            </a:r>
            <a:endParaRPr lang="en-US" altLang="en-US" smtClean="0">
              <a:cs typeface="Times New Roman" panose="02020603050405020304" pitchFamily="18" charset="0"/>
            </a:endParaRPr>
          </a:p>
          <a:p>
            <a:pPr lvl="1">
              <a:buFont typeface="Wingdings" pitchFamily="2" charset="2"/>
              <a:buNone/>
              <a:defRPr/>
            </a:pPr>
            <a:endParaRPr lang="en-US" altLang="en-US" smtClean="0"/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4210050" y="3200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9218" name="Object 4"/>
          <p:cNvGraphicFramePr>
            <a:graphicFrameLocks noChangeAspect="1"/>
          </p:cNvGraphicFramePr>
          <p:nvPr/>
        </p:nvGraphicFramePr>
        <p:xfrm>
          <a:off x="2895600" y="1600200"/>
          <a:ext cx="1428750" cy="901700"/>
        </p:xfrm>
        <a:graphic>
          <a:graphicData uri="http://schemas.openxmlformats.org/presentationml/2006/ole">
            <p:oleObj spid="_x0000_s7170" r:id="rId3" imgW="723586" imgH="457002" progId="Equation.3">
              <p:embed/>
            </p:oleObj>
          </a:graphicData>
        </a:graphic>
      </p:graphicFrame>
    </p:spTree>
  </p:cSld>
  <p:clrMapOvr>
    <a:masterClrMapping/>
  </p:clrMapOvr>
  <p:transition>
    <p:pull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579438"/>
          </a:xfrm>
        </p:spPr>
        <p:txBody>
          <a:bodyPr/>
          <a:lstStyle/>
          <a:p>
            <a:pPr>
              <a:defRPr/>
            </a:pPr>
            <a:r>
              <a:rPr lang="hr-HR" altLang="en-US" sz="3200" smtClean="0"/>
              <a:t>Transformacija permutacije</a:t>
            </a:r>
            <a:endParaRPr lang="en-US" altLang="en-US" sz="3200" smtClean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85800"/>
            <a:ext cx="9144000" cy="6172200"/>
          </a:xfrm>
        </p:spPr>
        <p:txBody>
          <a:bodyPr/>
          <a:lstStyle/>
          <a:p>
            <a:pPr lvl="1" algn="just">
              <a:lnSpc>
                <a:spcPct val="90000"/>
              </a:lnSpc>
              <a:defRPr/>
            </a:pPr>
            <a:r>
              <a:rPr lang="en-US" altLang="en-US" sz="2100" smtClean="0">
                <a:latin typeface="Times Roman YU" pitchFamily="18" charset="0"/>
                <a:cs typeface="Times New Roman" panose="02020603050405020304" pitchFamily="18" charset="0"/>
              </a:rPr>
              <a:t>PRIMER: </a:t>
            </a:r>
            <a:r>
              <a:rPr lang="en-US" altLang="en-US" sz="2100" smtClean="0">
                <a:cs typeface="Times New Roman" panose="02020603050405020304" pitchFamily="18" charset="0"/>
              </a:rPr>
              <a:t>Izvr</a:t>
            </a:r>
            <a:r>
              <a:rPr lang="hr-HR" altLang="en-US" sz="2100" smtClean="0"/>
              <a:t>š</a:t>
            </a:r>
            <a:r>
              <a:rPr lang="en-US" altLang="en-US" sz="2100" smtClean="0">
                <a:cs typeface="Times New Roman" panose="02020603050405020304" pitchFamily="18" charset="0"/>
              </a:rPr>
              <a:t>iti permutaciju indeksnih promenljivih I i J u slede</a:t>
            </a:r>
            <a:r>
              <a:rPr lang="hr-HR" altLang="en-US" sz="2100" smtClean="0"/>
              <a:t>ć</a:t>
            </a:r>
            <a:r>
              <a:rPr lang="en-US" altLang="en-US" sz="2100" smtClean="0">
                <a:cs typeface="Times New Roman" panose="02020603050405020304" pitchFamily="18" charset="0"/>
              </a:rPr>
              <a:t>em gnezdu petlji</a:t>
            </a:r>
          </a:p>
          <a:p>
            <a:pPr lvl="2" algn="just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en-US" sz="1800" smtClean="0">
                <a:cs typeface="Times New Roman" panose="02020603050405020304" pitchFamily="18" charset="0"/>
              </a:rPr>
              <a:t>		</a:t>
            </a:r>
            <a:r>
              <a:rPr lang="sr-Latn-CS" altLang="en-US" sz="1800" smtClean="0">
                <a:cs typeface="Times New Roman" panose="02020603050405020304" pitchFamily="18" charset="0"/>
              </a:rPr>
              <a:t>for</a:t>
            </a:r>
            <a:r>
              <a:rPr lang="en-US" altLang="en-US" sz="1800" smtClean="0">
                <a:cs typeface="Times New Roman" panose="02020603050405020304" pitchFamily="18" charset="0"/>
              </a:rPr>
              <a:t> I = 1, n		</a:t>
            </a:r>
          </a:p>
          <a:p>
            <a:pPr lvl="2" algn="just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en-US" sz="1800" smtClean="0">
                <a:cs typeface="Times New Roman" panose="02020603050405020304" pitchFamily="18" charset="0"/>
              </a:rPr>
              <a:t>		   </a:t>
            </a:r>
            <a:r>
              <a:rPr lang="sr-Latn-CS" altLang="en-US" sz="1800" smtClean="0">
                <a:cs typeface="Times New Roman" panose="02020603050405020304" pitchFamily="18" charset="0"/>
              </a:rPr>
              <a:t>for</a:t>
            </a:r>
            <a:r>
              <a:rPr lang="en-US" altLang="en-US" sz="1800" smtClean="0">
                <a:cs typeface="Times New Roman" panose="02020603050405020304" pitchFamily="18" charset="0"/>
              </a:rPr>
              <a:t> J = 1, n</a:t>
            </a:r>
          </a:p>
          <a:p>
            <a:pPr lvl="2" algn="just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en-US" sz="1800" smtClean="0">
                <a:cs typeface="Times New Roman" panose="02020603050405020304" pitchFamily="18" charset="0"/>
              </a:rPr>
              <a:t>		  A(J) = A(J) + C(I, J)</a:t>
            </a:r>
          </a:p>
          <a:p>
            <a:pPr lvl="2" algn="just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en-US" sz="1800" smtClean="0">
                <a:cs typeface="Times New Roman" panose="02020603050405020304" pitchFamily="18" charset="0"/>
              </a:rPr>
              <a:t>           </a:t>
            </a:r>
            <a:r>
              <a:rPr lang="sr-Latn-CS" altLang="en-US" sz="1800" smtClean="0">
                <a:cs typeface="Times New Roman" panose="02020603050405020304" pitchFamily="18" charset="0"/>
              </a:rPr>
              <a:t>endfor</a:t>
            </a:r>
            <a:r>
              <a:rPr lang="en-US" altLang="en-US" sz="1800" smtClean="0">
                <a:cs typeface="Times New Roman" panose="02020603050405020304" pitchFamily="18" charset="0"/>
              </a:rPr>
              <a:t>{</a:t>
            </a:r>
            <a:r>
              <a:rPr lang="sr-Latn-CS" altLang="en-US" sz="1800" smtClean="0">
                <a:cs typeface="Times New Roman" panose="02020603050405020304" pitchFamily="18" charset="0"/>
              </a:rPr>
              <a:t>I,J</a:t>
            </a:r>
            <a:r>
              <a:rPr lang="en-US" altLang="en-US" sz="1800" smtClean="0">
                <a:cs typeface="Times New Roman" panose="02020603050405020304" pitchFamily="18" charset="0"/>
              </a:rPr>
              <a:t>}</a:t>
            </a:r>
          </a:p>
          <a:p>
            <a:pPr lvl="1" algn="just">
              <a:lnSpc>
                <a:spcPct val="90000"/>
              </a:lnSpc>
              <a:defRPr/>
            </a:pPr>
            <a:r>
              <a:rPr lang="en-US" altLang="en-US" sz="2100" smtClean="0">
                <a:cs typeface="Times New Roman" panose="02020603050405020304" pitchFamily="18" charset="0"/>
              </a:rPr>
              <a:t>Primenom transformacije permutacije nad indeksnim skupom (I, J)</a:t>
            </a:r>
            <a:r>
              <a:rPr lang="en-US" altLang="en-US" sz="2100" baseline="30000" smtClean="0">
                <a:cs typeface="Times New Roman" panose="02020603050405020304" pitchFamily="18" charset="0"/>
              </a:rPr>
              <a:t>T</a:t>
            </a:r>
            <a:r>
              <a:rPr lang="en-US" altLang="en-US" sz="2100" smtClean="0">
                <a:cs typeface="Times New Roman" panose="02020603050405020304" pitchFamily="18" charset="0"/>
              </a:rPr>
              <a:t>  dobijamo nove indeksne promenljive U i V na slede</a:t>
            </a:r>
            <a:r>
              <a:rPr lang="hr-HR" altLang="en-US" sz="2100" smtClean="0"/>
              <a:t>ć</a:t>
            </a:r>
            <a:r>
              <a:rPr lang="en-US" altLang="en-US" sz="2100" smtClean="0">
                <a:cs typeface="Times New Roman" panose="02020603050405020304" pitchFamily="18" charset="0"/>
              </a:rPr>
              <a:t>i na</a:t>
            </a:r>
            <a:r>
              <a:rPr lang="hr-HR" altLang="en-US" sz="2100" smtClean="0"/>
              <a:t>č</a:t>
            </a:r>
            <a:r>
              <a:rPr lang="en-US" altLang="en-US" sz="2100" smtClean="0">
                <a:cs typeface="Times New Roman" panose="02020603050405020304" pitchFamily="18" charset="0"/>
              </a:rPr>
              <a:t>in</a:t>
            </a:r>
            <a:endParaRPr lang="hr-HR" altLang="en-US" sz="2100" smtClean="0"/>
          </a:p>
          <a:p>
            <a:pPr lvl="1" algn="just">
              <a:lnSpc>
                <a:spcPct val="90000"/>
              </a:lnSpc>
              <a:defRPr/>
            </a:pPr>
            <a:endParaRPr lang="hr-HR" altLang="en-US" sz="2100" smtClean="0"/>
          </a:p>
          <a:p>
            <a:pPr lvl="1" algn="just">
              <a:lnSpc>
                <a:spcPct val="90000"/>
              </a:lnSpc>
              <a:defRPr/>
            </a:pPr>
            <a:endParaRPr lang="hr-HR" altLang="en-US" sz="2100" smtClean="0"/>
          </a:p>
          <a:p>
            <a:pPr lvl="1" algn="just">
              <a:lnSpc>
                <a:spcPct val="90000"/>
              </a:lnSpc>
              <a:defRPr/>
            </a:pPr>
            <a:endParaRPr lang="hr-HR" altLang="en-US" sz="2100" smtClean="0"/>
          </a:p>
          <a:p>
            <a:pPr lvl="1" algn="just">
              <a:lnSpc>
                <a:spcPct val="90000"/>
              </a:lnSpc>
              <a:defRPr/>
            </a:pPr>
            <a:r>
              <a:rPr lang="en-US" altLang="en-US" sz="2000" smtClean="0">
                <a:cs typeface="Times New Roman" panose="02020603050405020304" pitchFamily="18" charset="0"/>
              </a:rPr>
              <a:t>pri </a:t>
            </a:r>
            <a:r>
              <a:rPr lang="sr-Latn-CS" altLang="en-US" sz="2000" smtClean="0">
                <a:cs typeface="Times New Roman" panose="02020603050405020304" pitchFamily="18" charset="0"/>
              </a:rPr>
              <a:t>č</a:t>
            </a:r>
            <a:r>
              <a:rPr lang="en-US" altLang="en-US" sz="2000" smtClean="0">
                <a:cs typeface="Times New Roman" panose="02020603050405020304" pitchFamily="18" charset="0"/>
              </a:rPr>
              <a:t>emu je U = J, a V = I. </a:t>
            </a:r>
            <a:endParaRPr lang="hr-HR" altLang="en-US" sz="2000" smtClean="0"/>
          </a:p>
          <a:p>
            <a:pPr lvl="1" algn="just">
              <a:lnSpc>
                <a:spcPct val="90000"/>
              </a:lnSpc>
              <a:defRPr/>
            </a:pPr>
            <a:r>
              <a:rPr lang="en-US" altLang="en-US" sz="2000" smtClean="0">
                <a:cs typeface="Times New Roman" panose="02020603050405020304" pitchFamily="18" charset="0"/>
              </a:rPr>
              <a:t>Granice za U i V odredjujemo na osnovu granica za indeksne promenljive  J i I, respektivno. </a:t>
            </a:r>
            <a:endParaRPr lang="hr-HR" altLang="en-US" sz="2000" smtClean="0"/>
          </a:p>
          <a:p>
            <a:pPr lvl="1" algn="just">
              <a:lnSpc>
                <a:spcPct val="90000"/>
              </a:lnSpc>
              <a:defRPr/>
            </a:pPr>
            <a:r>
              <a:rPr lang="en-US" altLang="en-US" sz="2000" smtClean="0">
                <a:cs typeface="Times New Roman" panose="02020603050405020304" pitchFamily="18" charset="0"/>
              </a:rPr>
              <a:t>Transformisano gnezo petlji sada ima oblik</a:t>
            </a:r>
          </a:p>
          <a:p>
            <a:pPr lvl="2" algn="just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en-US" sz="1800" smtClean="0">
                <a:cs typeface="Times New Roman" panose="02020603050405020304" pitchFamily="18" charset="0"/>
              </a:rPr>
              <a:t>		for 10  U = 1, n		</a:t>
            </a:r>
          </a:p>
          <a:p>
            <a:pPr lvl="2" algn="just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en-US" sz="1800" smtClean="0">
                <a:cs typeface="Times New Roman" panose="02020603050405020304" pitchFamily="18" charset="0"/>
              </a:rPr>
              <a:t>		   for 10  V = 1, n</a:t>
            </a:r>
          </a:p>
          <a:p>
            <a:pPr lvl="2" algn="just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en-US" sz="1800" smtClean="0">
                <a:cs typeface="Times New Roman" panose="02020603050405020304" pitchFamily="18" charset="0"/>
              </a:rPr>
              <a:t>		  A(U) = A(U) + C(V, U)</a:t>
            </a:r>
          </a:p>
          <a:p>
            <a:pPr lvl="2" algn="just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en-US" sz="1800" smtClean="0">
                <a:cs typeface="Times New Roman" panose="02020603050405020304" pitchFamily="18" charset="0"/>
              </a:rPr>
              <a:t> 	      endfor{u,v}</a:t>
            </a:r>
            <a:endParaRPr lang="en-US" altLang="en-US" sz="1800" smtClean="0"/>
          </a:p>
          <a:p>
            <a:pPr>
              <a:lnSpc>
                <a:spcPct val="90000"/>
              </a:lnSpc>
              <a:defRPr/>
            </a:pPr>
            <a:endParaRPr lang="en-US" altLang="en-US" sz="2400" smtClean="0"/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3786188" y="3200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10242" name="Object 4"/>
          <p:cNvGraphicFramePr>
            <a:graphicFrameLocks noChangeAspect="1"/>
          </p:cNvGraphicFramePr>
          <p:nvPr/>
        </p:nvGraphicFramePr>
        <p:xfrm>
          <a:off x="2895600" y="3429000"/>
          <a:ext cx="2667000" cy="776288"/>
        </p:xfrm>
        <a:graphic>
          <a:graphicData uri="http://schemas.openxmlformats.org/presentationml/2006/ole">
            <p:oleObj spid="_x0000_s8194" r:id="rId3" imgW="1574800" imgH="457200" progId="Equation.3">
              <p:embed/>
            </p:oleObj>
          </a:graphicData>
        </a:graphic>
      </p:graphicFrame>
    </p:spTree>
  </p:cSld>
  <p:clrMapOvr>
    <a:masterClrMapping/>
  </p:clrMapOvr>
  <p:transition>
    <p:pull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r-HR" altLang="en-US" smtClean="0"/>
              <a:t>Transformacija permutacije</a:t>
            </a:r>
            <a:endParaRPr lang="en-US" altLang="en-US" smtClean="0"/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228600" y="1219200"/>
            <a:ext cx="78486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>
            <a:spAutoFit/>
          </a:bodyPr>
          <a:lstStyle/>
          <a:p>
            <a:pPr>
              <a:buFontTx/>
              <a:buChar char="•"/>
            </a:pPr>
            <a:r>
              <a:rPr lang="hr-HR" altLang="en-US" sz="2400">
                <a:latin typeface="Tahoma" pitchFamily="34" charset="0"/>
              </a:rPr>
              <a:t> Transformacijom je p</a:t>
            </a:r>
            <a:r>
              <a:rPr lang="en-US" altLang="en-US" sz="2400">
                <a:latin typeface="Tahoma" pitchFamily="34" charset="0"/>
                <a:cs typeface="Times New Roman" pitchFamily="18" charset="0"/>
              </a:rPr>
              <a:t>romen</a:t>
            </a:r>
            <a:r>
              <a:rPr lang="hr-HR" altLang="en-US" sz="2400">
                <a:latin typeface="Tahoma" pitchFamily="34" charset="0"/>
              </a:rPr>
              <a:t>jen</a:t>
            </a:r>
            <a:r>
              <a:rPr lang="en-US" altLang="en-US" sz="2400">
                <a:latin typeface="Tahoma" pitchFamily="34" charset="0"/>
                <a:cs typeface="Times New Roman" pitchFamily="18" charset="0"/>
              </a:rPr>
              <a:t> redosled izra</a:t>
            </a:r>
            <a:r>
              <a:rPr lang="hr-HR" altLang="en-US" sz="2400">
                <a:latin typeface="Tahoma" pitchFamily="34" charset="0"/>
              </a:rPr>
              <a:t>č</a:t>
            </a:r>
            <a:r>
              <a:rPr lang="en-US" altLang="en-US" sz="2400">
                <a:latin typeface="Tahoma" pitchFamily="34" charset="0"/>
                <a:cs typeface="Times New Roman" pitchFamily="18" charset="0"/>
              </a:rPr>
              <a:t>unavanja elemenata vektora A. </a:t>
            </a:r>
            <a:endParaRPr lang="en-US" altLang="en-US" sz="2400">
              <a:latin typeface="Tahoma" pitchFamily="34" charset="0"/>
            </a:endParaRPr>
          </a:p>
        </p:txBody>
      </p:sp>
      <p:sp>
        <p:nvSpPr>
          <p:cNvPr id="46084" name="Rectangle 28"/>
          <p:cNvSpPr>
            <a:spLocks noChangeArrowheads="1"/>
          </p:cNvSpPr>
          <p:nvPr/>
        </p:nvSpPr>
        <p:spPr bwMode="auto">
          <a:xfrm>
            <a:off x="0" y="3087688"/>
            <a:ext cx="9144000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/>
            <a:r>
              <a:rPr lang="en-US" altLang="en-US" sz="1200">
                <a:latin typeface="Times Roman YU" pitchFamily="18" charset="0"/>
                <a:cs typeface="Times New Roman" pitchFamily="18" charset="0"/>
              </a:rPr>
              <a:t> </a:t>
            </a:r>
            <a:endParaRPr lang="en-US" altLang="en-US" sz="1200">
              <a:cs typeface="Times New Roman" pitchFamily="18" charset="0"/>
            </a:endParaRPr>
          </a:p>
          <a:p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46085" name="Line 30"/>
          <p:cNvSpPr>
            <a:spLocks noChangeShapeType="1"/>
          </p:cNvSpPr>
          <p:nvPr/>
        </p:nvSpPr>
        <p:spPr bwMode="auto">
          <a:xfrm>
            <a:off x="990600" y="2819400"/>
            <a:ext cx="0" cy="1828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b">
            <a:spAutoFit/>
          </a:bodyPr>
          <a:lstStyle/>
          <a:p>
            <a:endParaRPr lang="en-US"/>
          </a:p>
        </p:txBody>
      </p:sp>
      <p:sp>
        <p:nvSpPr>
          <p:cNvPr id="46086" name="Line 31"/>
          <p:cNvSpPr>
            <a:spLocks noChangeShapeType="1"/>
          </p:cNvSpPr>
          <p:nvPr/>
        </p:nvSpPr>
        <p:spPr bwMode="auto">
          <a:xfrm>
            <a:off x="4572000" y="2819400"/>
            <a:ext cx="0" cy="1828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b">
            <a:spAutoFit/>
          </a:bodyPr>
          <a:lstStyle/>
          <a:p>
            <a:endParaRPr lang="en-US"/>
          </a:p>
        </p:txBody>
      </p:sp>
      <p:sp>
        <p:nvSpPr>
          <p:cNvPr id="46087" name="Line 33"/>
          <p:cNvSpPr>
            <a:spLocks noChangeShapeType="1"/>
          </p:cNvSpPr>
          <p:nvPr/>
        </p:nvSpPr>
        <p:spPr bwMode="auto">
          <a:xfrm>
            <a:off x="990600" y="4648200"/>
            <a:ext cx="2362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b">
            <a:spAutoFit/>
          </a:bodyPr>
          <a:lstStyle/>
          <a:p>
            <a:endParaRPr lang="en-US"/>
          </a:p>
        </p:txBody>
      </p:sp>
      <p:sp>
        <p:nvSpPr>
          <p:cNvPr id="46088" name="Line 34"/>
          <p:cNvSpPr>
            <a:spLocks noChangeShapeType="1"/>
          </p:cNvSpPr>
          <p:nvPr/>
        </p:nvSpPr>
        <p:spPr bwMode="auto">
          <a:xfrm>
            <a:off x="4572000" y="4648200"/>
            <a:ext cx="2362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b">
            <a:spAutoFit/>
          </a:bodyPr>
          <a:lstStyle/>
          <a:p>
            <a:endParaRPr lang="en-US"/>
          </a:p>
        </p:txBody>
      </p:sp>
      <p:sp>
        <p:nvSpPr>
          <p:cNvPr id="46089" name="Line 35"/>
          <p:cNvSpPr>
            <a:spLocks noChangeShapeType="1"/>
          </p:cNvSpPr>
          <p:nvPr/>
        </p:nvSpPr>
        <p:spPr bwMode="auto">
          <a:xfrm flipV="1">
            <a:off x="1371600" y="4267200"/>
            <a:ext cx="0" cy="3810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b">
            <a:spAutoFit/>
          </a:bodyPr>
          <a:lstStyle/>
          <a:p>
            <a:endParaRPr lang="en-US"/>
          </a:p>
        </p:txBody>
      </p:sp>
      <p:sp>
        <p:nvSpPr>
          <p:cNvPr id="46090" name="Line 36"/>
          <p:cNvSpPr>
            <a:spLocks noChangeShapeType="1"/>
          </p:cNvSpPr>
          <p:nvPr/>
        </p:nvSpPr>
        <p:spPr bwMode="auto">
          <a:xfrm flipV="1">
            <a:off x="1752600" y="4267200"/>
            <a:ext cx="0" cy="3810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b">
            <a:spAutoFit/>
          </a:bodyPr>
          <a:lstStyle/>
          <a:p>
            <a:endParaRPr lang="en-US"/>
          </a:p>
        </p:txBody>
      </p:sp>
      <p:sp>
        <p:nvSpPr>
          <p:cNvPr id="46091" name="Line 37"/>
          <p:cNvSpPr>
            <a:spLocks noChangeShapeType="1"/>
          </p:cNvSpPr>
          <p:nvPr/>
        </p:nvSpPr>
        <p:spPr bwMode="auto">
          <a:xfrm flipV="1">
            <a:off x="2133600" y="4267200"/>
            <a:ext cx="0" cy="3810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b">
            <a:spAutoFit/>
          </a:bodyPr>
          <a:lstStyle/>
          <a:p>
            <a:endParaRPr lang="en-US"/>
          </a:p>
        </p:txBody>
      </p:sp>
      <p:sp>
        <p:nvSpPr>
          <p:cNvPr id="46092" name="Line 38"/>
          <p:cNvSpPr>
            <a:spLocks noChangeShapeType="1"/>
          </p:cNvSpPr>
          <p:nvPr/>
        </p:nvSpPr>
        <p:spPr bwMode="auto">
          <a:xfrm flipV="1">
            <a:off x="2514600" y="4267200"/>
            <a:ext cx="0" cy="3810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b">
            <a:spAutoFit/>
          </a:bodyPr>
          <a:lstStyle/>
          <a:p>
            <a:endParaRPr lang="en-US"/>
          </a:p>
        </p:txBody>
      </p:sp>
      <p:sp>
        <p:nvSpPr>
          <p:cNvPr id="46093" name="Line 39"/>
          <p:cNvSpPr>
            <a:spLocks noChangeShapeType="1"/>
          </p:cNvSpPr>
          <p:nvPr/>
        </p:nvSpPr>
        <p:spPr bwMode="auto">
          <a:xfrm flipV="1">
            <a:off x="1371600" y="3886200"/>
            <a:ext cx="0" cy="3810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b">
            <a:spAutoFit/>
          </a:bodyPr>
          <a:lstStyle/>
          <a:p>
            <a:endParaRPr lang="en-US"/>
          </a:p>
        </p:txBody>
      </p:sp>
      <p:sp>
        <p:nvSpPr>
          <p:cNvPr id="46094" name="Line 40"/>
          <p:cNvSpPr>
            <a:spLocks noChangeShapeType="1"/>
          </p:cNvSpPr>
          <p:nvPr/>
        </p:nvSpPr>
        <p:spPr bwMode="auto">
          <a:xfrm flipV="1">
            <a:off x="1371600" y="3505200"/>
            <a:ext cx="0" cy="3810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b">
            <a:spAutoFit/>
          </a:bodyPr>
          <a:lstStyle/>
          <a:p>
            <a:endParaRPr lang="en-US"/>
          </a:p>
        </p:txBody>
      </p:sp>
      <p:sp>
        <p:nvSpPr>
          <p:cNvPr id="46095" name="Line 41"/>
          <p:cNvSpPr>
            <a:spLocks noChangeShapeType="1"/>
          </p:cNvSpPr>
          <p:nvPr/>
        </p:nvSpPr>
        <p:spPr bwMode="auto">
          <a:xfrm flipV="1">
            <a:off x="1371600" y="3124200"/>
            <a:ext cx="0" cy="3810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b">
            <a:spAutoFit/>
          </a:bodyPr>
          <a:lstStyle/>
          <a:p>
            <a:endParaRPr lang="en-US"/>
          </a:p>
        </p:txBody>
      </p:sp>
      <p:sp>
        <p:nvSpPr>
          <p:cNvPr id="46096" name="Line 42"/>
          <p:cNvSpPr>
            <a:spLocks noChangeShapeType="1"/>
          </p:cNvSpPr>
          <p:nvPr/>
        </p:nvSpPr>
        <p:spPr bwMode="auto">
          <a:xfrm flipV="1">
            <a:off x="1752600" y="3886200"/>
            <a:ext cx="0" cy="3810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b">
            <a:spAutoFit/>
          </a:bodyPr>
          <a:lstStyle/>
          <a:p>
            <a:endParaRPr lang="en-US"/>
          </a:p>
        </p:txBody>
      </p:sp>
      <p:sp>
        <p:nvSpPr>
          <p:cNvPr id="46097" name="Line 43"/>
          <p:cNvSpPr>
            <a:spLocks noChangeShapeType="1"/>
          </p:cNvSpPr>
          <p:nvPr/>
        </p:nvSpPr>
        <p:spPr bwMode="auto">
          <a:xfrm flipV="1">
            <a:off x="1752600" y="3505200"/>
            <a:ext cx="0" cy="3810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b">
            <a:spAutoFit/>
          </a:bodyPr>
          <a:lstStyle/>
          <a:p>
            <a:endParaRPr lang="en-US"/>
          </a:p>
        </p:txBody>
      </p:sp>
      <p:sp>
        <p:nvSpPr>
          <p:cNvPr id="46098" name="Line 44"/>
          <p:cNvSpPr>
            <a:spLocks noChangeShapeType="1"/>
          </p:cNvSpPr>
          <p:nvPr/>
        </p:nvSpPr>
        <p:spPr bwMode="auto">
          <a:xfrm flipV="1">
            <a:off x="1752600" y="3124200"/>
            <a:ext cx="0" cy="3810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b">
            <a:spAutoFit/>
          </a:bodyPr>
          <a:lstStyle/>
          <a:p>
            <a:endParaRPr lang="en-US"/>
          </a:p>
        </p:txBody>
      </p:sp>
      <p:sp>
        <p:nvSpPr>
          <p:cNvPr id="46099" name="Line 45"/>
          <p:cNvSpPr>
            <a:spLocks noChangeShapeType="1"/>
          </p:cNvSpPr>
          <p:nvPr/>
        </p:nvSpPr>
        <p:spPr bwMode="auto">
          <a:xfrm flipV="1">
            <a:off x="2133600" y="3886200"/>
            <a:ext cx="0" cy="3810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b">
            <a:spAutoFit/>
          </a:bodyPr>
          <a:lstStyle/>
          <a:p>
            <a:endParaRPr lang="en-US"/>
          </a:p>
        </p:txBody>
      </p:sp>
      <p:sp>
        <p:nvSpPr>
          <p:cNvPr id="46100" name="Line 46"/>
          <p:cNvSpPr>
            <a:spLocks noChangeShapeType="1"/>
          </p:cNvSpPr>
          <p:nvPr/>
        </p:nvSpPr>
        <p:spPr bwMode="auto">
          <a:xfrm flipV="1">
            <a:off x="2133600" y="3505200"/>
            <a:ext cx="0" cy="3810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b">
            <a:spAutoFit/>
          </a:bodyPr>
          <a:lstStyle/>
          <a:p>
            <a:endParaRPr lang="en-US"/>
          </a:p>
        </p:txBody>
      </p:sp>
      <p:sp>
        <p:nvSpPr>
          <p:cNvPr id="46101" name="Line 47"/>
          <p:cNvSpPr>
            <a:spLocks noChangeShapeType="1"/>
          </p:cNvSpPr>
          <p:nvPr/>
        </p:nvSpPr>
        <p:spPr bwMode="auto">
          <a:xfrm flipV="1">
            <a:off x="2133600" y="3124200"/>
            <a:ext cx="0" cy="3810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b">
            <a:spAutoFit/>
          </a:bodyPr>
          <a:lstStyle/>
          <a:p>
            <a:endParaRPr lang="en-US"/>
          </a:p>
        </p:txBody>
      </p:sp>
      <p:sp>
        <p:nvSpPr>
          <p:cNvPr id="46102" name="Line 48"/>
          <p:cNvSpPr>
            <a:spLocks noChangeShapeType="1"/>
          </p:cNvSpPr>
          <p:nvPr/>
        </p:nvSpPr>
        <p:spPr bwMode="auto">
          <a:xfrm flipV="1">
            <a:off x="2514600" y="3886200"/>
            <a:ext cx="0" cy="3810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b">
            <a:spAutoFit/>
          </a:bodyPr>
          <a:lstStyle/>
          <a:p>
            <a:endParaRPr lang="en-US"/>
          </a:p>
        </p:txBody>
      </p:sp>
      <p:sp>
        <p:nvSpPr>
          <p:cNvPr id="46103" name="Line 49"/>
          <p:cNvSpPr>
            <a:spLocks noChangeShapeType="1"/>
          </p:cNvSpPr>
          <p:nvPr/>
        </p:nvSpPr>
        <p:spPr bwMode="auto">
          <a:xfrm flipV="1">
            <a:off x="2514600" y="3505200"/>
            <a:ext cx="0" cy="3810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b">
            <a:spAutoFit/>
          </a:bodyPr>
          <a:lstStyle/>
          <a:p>
            <a:endParaRPr lang="en-US"/>
          </a:p>
        </p:txBody>
      </p:sp>
      <p:sp>
        <p:nvSpPr>
          <p:cNvPr id="46104" name="Line 50"/>
          <p:cNvSpPr>
            <a:spLocks noChangeShapeType="1"/>
          </p:cNvSpPr>
          <p:nvPr/>
        </p:nvSpPr>
        <p:spPr bwMode="auto">
          <a:xfrm flipV="1">
            <a:off x="2514600" y="3124200"/>
            <a:ext cx="0" cy="3810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b">
            <a:spAutoFit/>
          </a:bodyPr>
          <a:lstStyle/>
          <a:p>
            <a:endParaRPr lang="en-US"/>
          </a:p>
        </p:txBody>
      </p:sp>
      <p:sp>
        <p:nvSpPr>
          <p:cNvPr id="46105" name="Line 51"/>
          <p:cNvSpPr>
            <a:spLocks noChangeShapeType="1"/>
          </p:cNvSpPr>
          <p:nvPr/>
        </p:nvSpPr>
        <p:spPr bwMode="auto">
          <a:xfrm rot="5387834" flipV="1">
            <a:off x="4761706" y="4077494"/>
            <a:ext cx="1588" cy="3810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b">
            <a:spAutoFit/>
          </a:bodyPr>
          <a:lstStyle/>
          <a:p>
            <a:endParaRPr lang="en-US"/>
          </a:p>
        </p:txBody>
      </p:sp>
      <p:sp>
        <p:nvSpPr>
          <p:cNvPr id="46106" name="Line 52"/>
          <p:cNvSpPr>
            <a:spLocks noChangeShapeType="1"/>
          </p:cNvSpPr>
          <p:nvPr/>
        </p:nvSpPr>
        <p:spPr bwMode="auto">
          <a:xfrm rot="5387834" flipV="1">
            <a:off x="4761706" y="3696494"/>
            <a:ext cx="1588" cy="3810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b">
            <a:spAutoFit/>
          </a:bodyPr>
          <a:lstStyle/>
          <a:p>
            <a:endParaRPr lang="en-US"/>
          </a:p>
        </p:txBody>
      </p:sp>
      <p:sp>
        <p:nvSpPr>
          <p:cNvPr id="46107" name="Line 53"/>
          <p:cNvSpPr>
            <a:spLocks noChangeShapeType="1"/>
          </p:cNvSpPr>
          <p:nvPr/>
        </p:nvSpPr>
        <p:spPr bwMode="auto">
          <a:xfrm rot="5387834" flipV="1">
            <a:off x="4761706" y="3315494"/>
            <a:ext cx="1588" cy="3810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b">
            <a:spAutoFit/>
          </a:bodyPr>
          <a:lstStyle/>
          <a:p>
            <a:endParaRPr lang="en-US"/>
          </a:p>
        </p:txBody>
      </p:sp>
      <p:sp>
        <p:nvSpPr>
          <p:cNvPr id="46108" name="Line 54"/>
          <p:cNvSpPr>
            <a:spLocks noChangeShapeType="1"/>
          </p:cNvSpPr>
          <p:nvPr/>
        </p:nvSpPr>
        <p:spPr bwMode="auto">
          <a:xfrm rot="5387834" flipV="1">
            <a:off x="4761706" y="2934494"/>
            <a:ext cx="1588" cy="3810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b">
            <a:spAutoFit/>
          </a:bodyPr>
          <a:lstStyle/>
          <a:p>
            <a:endParaRPr lang="en-US"/>
          </a:p>
        </p:txBody>
      </p:sp>
      <p:sp>
        <p:nvSpPr>
          <p:cNvPr id="46109" name="Line 55"/>
          <p:cNvSpPr>
            <a:spLocks noChangeShapeType="1"/>
          </p:cNvSpPr>
          <p:nvPr/>
        </p:nvSpPr>
        <p:spPr bwMode="auto">
          <a:xfrm rot="5387834" flipV="1">
            <a:off x="5142706" y="4077494"/>
            <a:ext cx="1588" cy="3810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b">
            <a:spAutoFit/>
          </a:bodyPr>
          <a:lstStyle/>
          <a:p>
            <a:endParaRPr lang="en-US"/>
          </a:p>
        </p:txBody>
      </p:sp>
      <p:sp>
        <p:nvSpPr>
          <p:cNvPr id="46110" name="Line 56"/>
          <p:cNvSpPr>
            <a:spLocks noChangeShapeType="1"/>
          </p:cNvSpPr>
          <p:nvPr/>
        </p:nvSpPr>
        <p:spPr bwMode="auto">
          <a:xfrm rot="5387834" flipV="1">
            <a:off x="5523706" y="4077494"/>
            <a:ext cx="1588" cy="3810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b">
            <a:spAutoFit/>
          </a:bodyPr>
          <a:lstStyle/>
          <a:p>
            <a:endParaRPr lang="en-US"/>
          </a:p>
        </p:txBody>
      </p:sp>
      <p:sp>
        <p:nvSpPr>
          <p:cNvPr id="46111" name="Line 57"/>
          <p:cNvSpPr>
            <a:spLocks noChangeShapeType="1"/>
          </p:cNvSpPr>
          <p:nvPr/>
        </p:nvSpPr>
        <p:spPr bwMode="auto">
          <a:xfrm rot="5387834" flipV="1">
            <a:off x="5904706" y="4077494"/>
            <a:ext cx="1588" cy="3810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b">
            <a:spAutoFit/>
          </a:bodyPr>
          <a:lstStyle/>
          <a:p>
            <a:endParaRPr lang="en-US"/>
          </a:p>
        </p:txBody>
      </p:sp>
      <p:sp>
        <p:nvSpPr>
          <p:cNvPr id="46112" name="Line 58"/>
          <p:cNvSpPr>
            <a:spLocks noChangeShapeType="1"/>
          </p:cNvSpPr>
          <p:nvPr/>
        </p:nvSpPr>
        <p:spPr bwMode="auto">
          <a:xfrm rot="5387834" flipV="1">
            <a:off x="5142706" y="3696494"/>
            <a:ext cx="1588" cy="3810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b">
            <a:spAutoFit/>
          </a:bodyPr>
          <a:lstStyle/>
          <a:p>
            <a:endParaRPr lang="en-US"/>
          </a:p>
        </p:txBody>
      </p:sp>
      <p:sp>
        <p:nvSpPr>
          <p:cNvPr id="46113" name="Line 59"/>
          <p:cNvSpPr>
            <a:spLocks noChangeShapeType="1"/>
          </p:cNvSpPr>
          <p:nvPr/>
        </p:nvSpPr>
        <p:spPr bwMode="auto">
          <a:xfrm rot="5387834" flipV="1">
            <a:off x="5523706" y="3696494"/>
            <a:ext cx="1588" cy="3810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b">
            <a:spAutoFit/>
          </a:bodyPr>
          <a:lstStyle/>
          <a:p>
            <a:endParaRPr lang="en-US"/>
          </a:p>
        </p:txBody>
      </p:sp>
      <p:sp>
        <p:nvSpPr>
          <p:cNvPr id="46114" name="Line 60"/>
          <p:cNvSpPr>
            <a:spLocks noChangeShapeType="1"/>
          </p:cNvSpPr>
          <p:nvPr/>
        </p:nvSpPr>
        <p:spPr bwMode="auto">
          <a:xfrm rot="5387834" flipV="1">
            <a:off x="5904706" y="3696494"/>
            <a:ext cx="1588" cy="3810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b">
            <a:spAutoFit/>
          </a:bodyPr>
          <a:lstStyle/>
          <a:p>
            <a:endParaRPr lang="en-US"/>
          </a:p>
        </p:txBody>
      </p:sp>
      <p:sp>
        <p:nvSpPr>
          <p:cNvPr id="46115" name="Line 61"/>
          <p:cNvSpPr>
            <a:spLocks noChangeShapeType="1"/>
          </p:cNvSpPr>
          <p:nvPr/>
        </p:nvSpPr>
        <p:spPr bwMode="auto">
          <a:xfrm rot="5387834" flipV="1">
            <a:off x="5142706" y="3315494"/>
            <a:ext cx="1588" cy="3810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b">
            <a:spAutoFit/>
          </a:bodyPr>
          <a:lstStyle/>
          <a:p>
            <a:endParaRPr lang="en-US"/>
          </a:p>
        </p:txBody>
      </p:sp>
      <p:sp>
        <p:nvSpPr>
          <p:cNvPr id="46116" name="Line 62"/>
          <p:cNvSpPr>
            <a:spLocks noChangeShapeType="1"/>
          </p:cNvSpPr>
          <p:nvPr/>
        </p:nvSpPr>
        <p:spPr bwMode="auto">
          <a:xfrm rot="5387834" flipV="1">
            <a:off x="5523706" y="3315494"/>
            <a:ext cx="1588" cy="3810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b">
            <a:spAutoFit/>
          </a:bodyPr>
          <a:lstStyle/>
          <a:p>
            <a:endParaRPr lang="en-US"/>
          </a:p>
        </p:txBody>
      </p:sp>
      <p:sp>
        <p:nvSpPr>
          <p:cNvPr id="46117" name="Line 63"/>
          <p:cNvSpPr>
            <a:spLocks noChangeShapeType="1"/>
          </p:cNvSpPr>
          <p:nvPr/>
        </p:nvSpPr>
        <p:spPr bwMode="auto">
          <a:xfrm rot="5387834" flipV="1">
            <a:off x="5904706" y="3315494"/>
            <a:ext cx="1588" cy="3810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b">
            <a:spAutoFit/>
          </a:bodyPr>
          <a:lstStyle/>
          <a:p>
            <a:endParaRPr lang="en-US"/>
          </a:p>
        </p:txBody>
      </p:sp>
      <p:sp>
        <p:nvSpPr>
          <p:cNvPr id="46118" name="Line 64"/>
          <p:cNvSpPr>
            <a:spLocks noChangeShapeType="1"/>
          </p:cNvSpPr>
          <p:nvPr/>
        </p:nvSpPr>
        <p:spPr bwMode="auto">
          <a:xfrm rot="5387834" flipV="1">
            <a:off x="5142706" y="2934494"/>
            <a:ext cx="1588" cy="3810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b">
            <a:spAutoFit/>
          </a:bodyPr>
          <a:lstStyle/>
          <a:p>
            <a:endParaRPr lang="en-US"/>
          </a:p>
        </p:txBody>
      </p:sp>
      <p:sp>
        <p:nvSpPr>
          <p:cNvPr id="46119" name="Line 65"/>
          <p:cNvSpPr>
            <a:spLocks noChangeShapeType="1"/>
          </p:cNvSpPr>
          <p:nvPr/>
        </p:nvSpPr>
        <p:spPr bwMode="auto">
          <a:xfrm rot="5387834" flipV="1">
            <a:off x="5523706" y="2934494"/>
            <a:ext cx="1588" cy="3810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b">
            <a:spAutoFit/>
          </a:bodyPr>
          <a:lstStyle/>
          <a:p>
            <a:endParaRPr lang="en-US"/>
          </a:p>
        </p:txBody>
      </p:sp>
      <p:sp>
        <p:nvSpPr>
          <p:cNvPr id="46120" name="Line 66"/>
          <p:cNvSpPr>
            <a:spLocks noChangeShapeType="1"/>
          </p:cNvSpPr>
          <p:nvPr/>
        </p:nvSpPr>
        <p:spPr bwMode="auto">
          <a:xfrm rot="5387834" flipV="1">
            <a:off x="5904706" y="2934494"/>
            <a:ext cx="1588" cy="3810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b">
            <a:spAutoFit/>
          </a:bodyPr>
          <a:lstStyle/>
          <a:p>
            <a:endParaRPr lang="en-US"/>
          </a:p>
        </p:txBody>
      </p:sp>
      <p:sp>
        <p:nvSpPr>
          <p:cNvPr id="46121" name="Text Box 67"/>
          <p:cNvSpPr txBox="1">
            <a:spLocks noChangeArrowheads="1"/>
          </p:cNvSpPr>
          <p:nvPr/>
        </p:nvSpPr>
        <p:spPr bwMode="auto">
          <a:xfrm>
            <a:off x="669925" y="2703513"/>
            <a:ext cx="247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r>
              <a:rPr lang="hr-HR" altLang="en-US"/>
              <a:t>I</a:t>
            </a:r>
            <a:endParaRPr lang="en-US" altLang="en-US"/>
          </a:p>
        </p:txBody>
      </p:sp>
      <p:sp>
        <p:nvSpPr>
          <p:cNvPr id="46122" name="Text Box 68"/>
          <p:cNvSpPr txBox="1">
            <a:spLocks noChangeArrowheads="1"/>
          </p:cNvSpPr>
          <p:nvPr/>
        </p:nvSpPr>
        <p:spPr bwMode="auto">
          <a:xfrm>
            <a:off x="3032125" y="4684713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r>
              <a:rPr lang="hr-HR" altLang="en-US"/>
              <a:t>J</a:t>
            </a:r>
            <a:endParaRPr lang="en-US" altLang="en-US"/>
          </a:p>
        </p:txBody>
      </p:sp>
      <p:sp>
        <p:nvSpPr>
          <p:cNvPr id="46123" name="Text Box 69"/>
          <p:cNvSpPr txBox="1">
            <a:spLocks noChangeArrowheads="1"/>
          </p:cNvSpPr>
          <p:nvPr/>
        </p:nvSpPr>
        <p:spPr bwMode="auto">
          <a:xfrm>
            <a:off x="4191000" y="2667000"/>
            <a:ext cx="33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r>
              <a:rPr lang="hr-HR" altLang="en-US"/>
              <a:t>V</a:t>
            </a:r>
            <a:endParaRPr lang="en-US" altLang="en-US"/>
          </a:p>
        </p:txBody>
      </p:sp>
      <p:sp>
        <p:nvSpPr>
          <p:cNvPr id="46124" name="Text Box 70"/>
          <p:cNvSpPr txBox="1">
            <a:spLocks noChangeArrowheads="1"/>
          </p:cNvSpPr>
          <p:nvPr/>
        </p:nvSpPr>
        <p:spPr bwMode="auto">
          <a:xfrm>
            <a:off x="6537325" y="4684713"/>
            <a:ext cx="349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r>
              <a:rPr lang="hr-HR" altLang="en-US"/>
              <a:t>U</a:t>
            </a:r>
            <a:endParaRPr lang="en-US" altLang="en-US"/>
          </a:p>
        </p:txBody>
      </p:sp>
      <p:sp>
        <p:nvSpPr>
          <p:cNvPr id="46125" name="Line 71"/>
          <p:cNvSpPr>
            <a:spLocks noChangeShapeType="1"/>
          </p:cNvSpPr>
          <p:nvPr/>
        </p:nvSpPr>
        <p:spPr bwMode="auto">
          <a:xfrm>
            <a:off x="990600" y="42672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b">
            <a:spAutoFit/>
          </a:bodyPr>
          <a:lstStyle/>
          <a:p>
            <a:endParaRPr lang="en-US"/>
          </a:p>
        </p:txBody>
      </p:sp>
      <p:sp>
        <p:nvSpPr>
          <p:cNvPr id="46126" name="Line 72"/>
          <p:cNvSpPr>
            <a:spLocks noChangeShapeType="1"/>
          </p:cNvSpPr>
          <p:nvPr/>
        </p:nvSpPr>
        <p:spPr bwMode="auto">
          <a:xfrm>
            <a:off x="990600" y="38862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b">
            <a:spAutoFit/>
          </a:bodyPr>
          <a:lstStyle/>
          <a:p>
            <a:endParaRPr lang="en-US"/>
          </a:p>
        </p:txBody>
      </p:sp>
      <p:sp>
        <p:nvSpPr>
          <p:cNvPr id="46127" name="Line 73"/>
          <p:cNvSpPr>
            <a:spLocks noChangeShapeType="1"/>
          </p:cNvSpPr>
          <p:nvPr/>
        </p:nvSpPr>
        <p:spPr bwMode="auto">
          <a:xfrm>
            <a:off x="990600" y="35052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b">
            <a:spAutoFit/>
          </a:bodyPr>
          <a:lstStyle/>
          <a:p>
            <a:endParaRPr lang="en-US"/>
          </a:p>
        </p:txBody>
      </p:sp>
      <p:sp>
        <p:nvSpPr>
          <p:cNvPr id="46128" name="Line 74"/>
          <p:cNvSpPr>
            <a:spLocks noChangeShapeType="1"/>
          </p:cNvSpPr>
          <p:nvPr/>
        </p:nvSpPr>
        <p:spPr bwMode="auto">
          <a:xfrm>
            <a:off x="990600" y="31242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b">
            <a:spAutoFit/>
          </a:bodyPr>
          <a:lstStyle/>
          <a:p>
            <a:endParaRPr lang="en-US"/>
          </a:p>
        </p:txBody>
      </p:sp>
      <p:sp>
        <p:nvSpPr>
          <p:cNvPr id="46129" name="Line 75"/>
          <p:cNvSpPr>
            <a:spLocks noChangeShapeType="1"/>
          </p:cNvSpPr>
          <p:nvPr/>
        </p:nvSpPr>
        <p:spPr bwMode="auto">
          <a:xfrm rot="5382812">
            <a:off x="4001294" y="3694906"/>
            <a:ext cx="1905000" cy="15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b">
            <a:spAutoFit/>
          </a:bodyPr>
          <a:lstStyle/>
          <a:p>
            <a:endParaRPr lang="en-US"/>
          </a:p>
        </p:txBody>
      </p:sp>
      <p:sp>
        <p:nvSpPr>
          <p:cNvPr id="46130" name="Line 76"/>
          <p:cNvSpPr>
            <a:spLocks noChangeShapeType="1"/>
          </p:cNvSpPr>
          <p:nvPr/>
        </p:nvSpPr>
        <p:spPr bwMode="auto">
          <a:xfrm rot="5382812">
            <a:off x="4380707" y="3694906"/>
            <a:ext cx="1905000" cy="15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b">
            <a:spAutoFit/>
          </a:bodyPr>
          <a:lstStyle/>
          <a:p>
            <a:endParaRPr lang="en-US"/>
          </a:p>
        </p:txBody>
      </p:sp>
      <p:sp>
        <p:nvSpPr>
          <p:cNvPr id="46131" name="Line 77"/>
          <p:cNvSpPr>
            <a:spLocks noChangeShapeType="1"/>
          </p:cNvSpPr>
          <p:nvPr/>
        </p:nvSpPr>
        <p:spPr bwMode="auto">
          <a:xfrm rot="5382812">
            <a:off x="4760119" y="3694906"/>
            <a:ext cx="1905000" cy="15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b">
            <a:spAutoFit/>
          </a:bodyPr>
          <a:lstStyle/>
          <a:p>
            <a:endParaRPr lang="en-US"/>
          </a:p>
        </p:txBody>
      </p:sp>
      <p:sp>
        <p:nvSpPr>
          <p:cNvPr id="46132" name="Line 78"/>
          <p:cNvSpPr>
            <a:spLocks noChangeShapeType="1"/>
          </p:cNvSpPr>
          <p:nvPr/>
        </p:nvSpPr>
        <p:spPr bwMode="auto">
          <a:xfrm rot="5382812">
            <a:off x="5139532" y="3694906"/>
            <a:ext cx="1905000" cy="15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b">
            <a:spAutoFit/>
          </a:bodyPr>
          <a:lstStyle/>
          <a:p>
            <a:endParaRPr lang="en-US"/>
          </a:p>
        </p:txBody>
      </p:sp>
      <p:sp>
        <p:nvSpPr>
          <p:cNvPr id="36943" name="Text Box 79"/>
          <p:cNvSpPr txBox="1">
            <a:spLocks noChangeArrowheads="1"/>
          </p:cNvSpPr>
          <p:nvPr/>
        </p:nvSpPr>
        <p:spPr bwMode="auto">
          <a:xfrm>
            <a:off x="746125" y="5137150"/>
            <a:ext cx="2098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 anchor="b">
            <a:spAutoFit/>
          </a:bodyPr>
          <a:lstStyle/>
          <a:p>
            <a:pPr>
              <a:defRPr/>
            </a:pPr>
            <a:r>
              <a:rPr lang="hr-HR" altLang="en-US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Pre transformacije</a:t>
            </a:r>
            <a:r>
              <a:rPr lang="hr-HR" altLang="en-US">
                <a:latin typeface="Tahoma" panose="020B0604030504040204" pitchFamily="34" charset="0"/>
              </a:rPr>
              <a:t> </a:t>
            </a:r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36944" name="Text Box 80"/>
          <p:cNvSpPr txBox="1">
            <a:spLocks noChangeArrowheads="1"/>
          </p:cNvSpPr>
          <p:nvPr/>
        </p:nvSpPr>
        <p:spPr bwMode="auto">
          <a:xfrm>
            <a:off x="4683125" y="5181600"/>
            <a:ext cx="22939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 anchor="b">
            <a:spAutoFit/>
          </a:bodyPr>
          <a:lstStyle/>
          <a:p>
            <a:pPr>
              <a:defRPr/>
            </a:pPr>
            <a:r>
              <a:rPr lang="hr-HR" altLang="en-US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Posle transformacije</a:t>
            </a:r>
            <a:r>
              <a:rPr lang="hr-HR" altLang="en-US">
                <a:latin typeface="Tahoma" panose="020B0604030504040204" pitchFamily="34" charset="0"/>
              </a:rPr>
              <a:t> </a:t>
            </a:r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46135" name="Line 81"/>
          <p:cNvSpPr>
            <a:spLocks noChangeShapeType="1"/>
          </p:cNvSpPr>
          <p:nvPr/>
        </p:nvSpPr>
        <p:spPr bwMode="auto">
          <a:xfrm flipH="1" flipV="1">
            <a:off x="1371600" y="3886200"/>
            <a:ext cx="1143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b">
            <a:spAutoFit/>
          </a:bodyPr>
          <a:lstStyle/>
          <a:p>
            <a:endParaRPr lang="en-US"/>
          </a:p>
        </p:txBody>
      </p:sp>
      <p:sp>
        <p:nvSpPr>
          <p:cNvPr id="46136" name="Line 82"/>
          <p:cNvSpPr>
            <a:spLocks noChangeShapeType="1"/>
          </p:cNvSpPr>
          <p:nvPr/>
        </p:nvSpPr>
        <p:spPr bwMode="auto">
          <a:xfrm flipH="1" flipV="1">
            <a:off x="1333500" y="3505200"/>
            <a:ext cx="1143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b">
            <a:spAutoFit/>
          </a:bodyPr>
          <a:lstStyle/>
          <a:p>
            <a:endParaRPr lang="en-US"/>
          </a:p>
        </p:txBody>
      </p:sp>
      <p:sp>
        <p:nvSpPr>
          <p:cNvPr id="46137" name="Line 83"/>
          <p:cNvSpPr>
            <a:spLocks noChangeShapeType="1"/>
          </p:cNvSpPr>
          <p:nvPr/>
        </p:nvSpPr>
        <p:spPr bwMode="auto">
          <a:xfrm flipH="1" flipV="1">
            <a:off x="1314450" y="3124200"/>
            <a:ext cx="1143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b">
            <a:spAutoFit/>
          </a:bodyPr>
          <a:lstStyle/>
          <a:p>
            <a:endParaRPr lang="en-US"/>
          </a:p>
        </p:txBody>
      </p:sp>
      <p:sp>
        <p:nvSpPr>
          <p:cNvPr id="46138" name="Line 85"/>
          <p:cNvSpPr>
            <a:spLocks noChangeShapeType="1"/>
          </p:cNvSpPr>
          <p:nvPr/>
        </p:nvSpPr>
        <p:spPr bwMode="auto">
          <a:xfrm>
            <a:off x="4953000" y="3124200"/>
            <a:ext cx="3810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b">
            <a:spAutoFit/>
          </a:bodyPr>
          <a:lstStyle/>
          <a:p>
            <a:endParaRPr lang="en-US"/>
          </a:p>
        </p:txBody>
      </p:sp>
      <p:sp>
        <p:nvSpPr>
          <p:cNvPr id="46139" name="Line 86"/>
          <p:cNvSpPr>
            <a:spLocks noChangeShapeType="1"/>
          </p:cNvSpPr>
          <p:nvPr/>
        </p:nvSpPr>
        <p:spPr bwMode="auto">
          <a:xfrm>
            <a:off x="5334000" y="3124200"/>
            <a:ext cx="3810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b">
            <a:spAutoFit/>
          </a:bodyPr>
          <a:lstStyle/>
          <a:p>
            <a:endParaRPr lang="en-US"/>
          </a:p>
        </p:txBody>
      </p:sp>
      <p:sp>
        <p:nvSpPr>
          <p:cNvPr id="46140" name="Line 87"/>
          <p:cNvSpPr>
            <a:spLocks noChangeShapeType="1"/>
          </p:cNvSpPr>
          <p:nvPr/>
        </p:nvSpPr>
        <p:spPr bwMode="auto">
          <a:xfrm>
            <a:off x="5715000" y="3124200"/>
            <a:ext cx="3810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b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>
    <p:pull dir="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r-HR" altLang="en-US" smtClean="0"/>
              <a:t>Transformacija obrtanje</a:t>
            </a:r>
            <a:endParaRPr lang="en-US" altLang="en-US" smtClean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kumimoji="0" lang="hr-HR" altLang="en-US" sz="2000" smtClean="0">
                <a:solidFill>
                  <a:schemeClr val="hlink"/>
                </a:solidFill>
              </a:rPr>
              <a:t>Omogućava</a:t>
            </a:r>
            <a:r>
              <a:rPr kumimoji="0" lang="hr-HR" altLang="en-US" sz="2000" smtClean="0">
                <a:solidFill>
                  <a:schemeClr val="hlink"/>
                </a:solidFill>
                <a:latin typeface="Arial" panose="020B0604020202020204" pitchFamily="34" charset="0"/>
              </a:rPr>
              <a:t> promenu redosleda izračunavanja po odredjenoj indeksnoj promenljivoj</a:t>
            </a:r>
          </a:p>
          <a:p>
            <a:pPr>
              <a:defRPr/>
            </a:pPr>
            <a:r>
              <a:rPr kumimoji="0" lang="hr-HR" altLang="en-US" sz="2000" smtClean="0">
                <a:solidFill>
                  <a:schemeClr val="hlink"/>
                </a:solidFill>
              </a:rPr>
              <a:t>T</a:t>
            </a:r>
            <a:r>
              <a:rPr kumimoji="0" lang="en-US" altLang="en-US" sz="2000" smtClean="0">
                <a:solidFill>
                  <a:schemeClr val="hlink"/>
                </a:solidFill>
                <a:cs typeface="Times New Roman" panose="02020603050405020304" pitchFamily="18" charset="0"/>
              </a:rPr>
              <a:t>ransformacij</a:t>
            </a:r>
            <a:r>
              <a:rPr kumimoji="0" lang="hr-HR" altLang="en-US" sz="2000" smtClean="0">
                <a:solidFill>
                  <a:schemeClr val="hlink"/>
                </a:solidFill>
              </a:rPr>
              <a:t>a</a:t>
            </a:r>
            <a:r>
              <a:rPr kumimoji="0" lang="en-US" altLang="en-US" sz="2000" smtClean="0">
                <a:solidFill>
                  <a:schemeClr val="hlink"/>
                </a:solidFill>
                <a:cs typeface="Times New Roman" panose="02020603050405020304" pitchFamily="18" charset="0"/>
              </a:rPr>
              <a:t> se opisuje jedini</a:t>
            </a:r>
            <a:r>
              <a:rPr kumimoji="0" lang="hr-HR" altLang="en-US" sz="2000" smtClean="0">
                <a:solidFill>
                  <a:schemeClr val="hlink"/>
                </a:solidFill>
              </a:rPr>
              <a:t>č</a:t>
            </a:r>
            <a:r>
              <a:rPr kumimoji="0" lang="en-US" altLang="en-US" sz="2000" smtClean="0">
                <a:solidFill>
                  <a:schemeClr val="hlink"/>
                </a:solidFill>
                <a:cs typeface="Times New Roman" panose="02020603050405020304" pitchFamily="18" charset="0"/>
              </a:rPr>
              <a:t>nom matricom u kojoj je u i-toj vrsti dijagonalni element jednak –1</a:t>
            </a:r>
            <a:r>
              <a:rPr kumimoji="0" lang="en-US" altLang="en-US" sz="1800" smtClean="0">
                <a:solidFill>
                  <a:schemeClr val="hlink"/>
                </a:solidFill>
                <a:latin typeface="Times Roman YU" pitchFamily="18" charset="0"/>
                <a:cs typeface="Times New Roman" panose="02020603050405020304" pitchFamily="18" charset="0"/>
              </a:rPr>
              <a:t>.</a:t>
            </a:r>
            <a:endParaRPr kumimoji="0" lang="hr-HR" altLang="en-US" sz="1800" smtClean="0">
              <a:solidFill>
                <a:schemeClr val="hlink"/>
              </a:solidFill>
              <a:latin typeface="Times New Roman" panose="02020603050405020304" pitchFamily="18" charset="0"/>
            </a:endParaRPr>
          </a:p>
          <a:p>
            <a:pPr>
              <a:defRPr/>
            </a:pPr>
            <a:endParaRPr kumimoji="0" lang="hr-HR" altLang="en-US" sz="1800" smtClean="0">
              <a:solidFill>
                <a:schemeClr val="hlink"/>
              </a:solidFill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kumimoji="0" lang="en-US" altLang="en-US" sz="2000" smtClean="0">
                <a:effectLst/>
                <a:cs typeface="Times New Roman" panose="02020603050405020304" pitchFamily="18" charset="0"/>
              </a:rPr>
              <a:t>PRIMER:</a:t>
            </a:r>
            <a:r>
              <a:rPr kumimoji="0" lang="en-US" altLang="en-US" sz="1800" smtClean="0">
                <a:solidFill>
                  <a:schemeClr val="tx1"/>
                </a:solidFill>
                <a:effectLst/>
                <a:latin typeface="Times Roman YU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smtClean="0"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Posmatrajmo ovakvo gnezdo petlji:</a:t>
            </a:r>
            <a:endParaRPr kumimoji="0" lang="hr-HR" altLang="en-US" sz="1800" smtClean="0">
              <a:solidFill>
                <a:schemeClr val="tx1"/>
              </a:solidFill>
              <a:effectLst/>
            </a:endParaRPr>
          </a:p>
          <a:p>
            <a:pPr>
              <a:defRPr/>
            </a:pPr>
            <a:endParaRPr kumimoji="0" lang="hr-HR" altLang="en-US" sz="1800" smtClean="0">
              <a:solidFill>
                <a:schemeClr val="tx1"/>
              </a:solidFill>
              <a:effectLst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hr-HR" altLang="en-US" sz="2000" smtClean="0">
                <a:solidFill>
                  <a:schemeClr val="tx1"/>
                </a:solidFill>
                <a:effectLst/>
              </a:rPr>
              <a:t>			</a:t>
            </a:r>
            <a:r>
              <a:rPr kumimoji="0" lang="sr-Latn-CS" altLang="en-US" sz="2000" smtClean="0">
                <a:cs typeface="Times New Roman" panose="02020603050405020304" pitchFamily="18" charset="0"/>
              </a:rPr>
              <a:t>for</a:t>
            </a:r>
            <a:r>
              <a:rPr kumimoji="0" lang="en-US" altLang="en-US" sz="2000" smtClean="0">
                <a:cs typeface="Times New Roman" panose="02020603050405020304" pitchFamily="18" charset="0"/>
              </a:rPr>
              <a:t> i = 1, n			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en-US" sz="2000" smtClean="0">
                <a:cs typeface="Times New Roman" panose="02020603050405020304" pitchFamily="18" charset="0"/>
              </a:rPr>
              <a:t>		</a:t>
            </a:r>
            <a:r>
              <a:rPr kumimoji="0" lang="hr-HR" altLang="en-US" sz="2000" smtClean="0"/>
              <a:t>	</a:t>
            </a:r>
            <a:r>
              <a:rPr kumimoji="0" lang="sr-Latn-CS" altLang="en-US" sz="2000" smtClean="0">
                <a:cs typeface="Times New Roman" panose="02020603050405020304" pitchFamily="18" charset="0"/>
              </a:rPr>
              <a:t>for</a:t>
            </a:r>
            <a:r>
              <a:rPr kumimoji="0" lang="en-US" altLang="en-US" sz="2000" smtClean="0">
                <a:cs typeface="Times New Roman" panose="02020603050405020304" pitchFamily="18" charset="0"/>
              </a:rPr>
              <a:t> j = 1, n					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en-US" sz="2000" smtClean="0">
                <a:cs typeface="Times New Roman" panose="02020603050405020304" pitchFamily="18" charset="0"/>
              </a:rPr>
              <a:t>		</a:t>
            </a:r>
            <a:r>
              <a:rPr kumimoji="0" lang="hr-HR" altLang="en-US" sz="2000" smtClean="0"/>
              <a:t>	</a:t>
            </a:r>
            <a:r>
              <a:rPr kumimoji="0" lang="en-US" altLang="en-US" sz="2000" smtClean="0"/>
              <a:t>  </a:t>
            </a:r>
            <a:r>
              <a:rPr kumimoji="0" lang="en-US" altLang="en-US" sz="2000" smtClean="0">
                <a:cs typeface="Times New Roman" panose="02020603050405020304" pitchFamily="18" charset="0"/>
              </a:rPr>
              <a:t>A(i, j) = A(i-1, j+1)*k</a:t>
            </a:r>
            <a:endParaRPr kumimoji="0" lang="hr-HR" altLang="en-US" sz="2000" smtClean="0"/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hr-HR" altLang="en-US" sz="2000" smtClean="0"/>
              <a:t>		</a:t>
            </a:r>
            <a:r>
              <a:rPr kumimoji="0" lang="en-US" altLang="en-US" sz="2000" smtClean="0"/>
              <a:t>            </a:t>
            </a:r>
            <a:r>
              <a:rPr kumimoji="0" lang="hr-HR" altLang="en-US" sz="2000" smtClean="0"/>
              <a:t>endfor</a:t>
            </a:r>
            <a:r>
              <a:rPr kumimoji="0" lang="en-US" altLang="en-US" sz="2000" smtClean="0"/>
              <a:t>{</a:t>
            </a:r>
            <a:r>
              <a:rPr kumimoji="0" lang="hr-HR" altLang="en-US" sz="2000" smtClean="0"/>
              <a:t>i,j</a:t>
            </a:r>
            <a:r>
              <a:rPr kumimoji="0" lang="en-US" altLang="en-US" sz="2000" smtClean="0"/>
              <a:t>}</a:t>
            </a:r>
            <a:endParaRPr kumimoji="0" lang="hr-HR" altLang="en-US" sz="2000" smtClean="0"/>
          </a:p>
          <a:p>
            <a:pPr>
              <a:spcBef>
                <a:spcPct val="0"/>
              </a:spcBef>
              <a:buClrTx/>
              <a:buSzTx/>
              <a:buFontTx/>
              <a:buChar char="•"/>
              <a:defRPr/>
            </a:pPr>
            <a:endParaRPr kumimoji="0" lang="hr-HR" altLang="en-US" sz="1800" smtClean="0">
              <a:solidFill>
                <a:schemeClr val="hlink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Char char="•"/>
              <a:defRPr/>
            </a:pPr>
            <a:r>
              <a:rPr kumimoji="0" lang="hr-HR" altLang="en-US" sz="2000" smtClean="0">
                <a:solidFill>
                  <a:schemeClr val="hlink"/>
                </a:solidFill>
              </a:rPr>
              <a:t>Ž</a:t>
            </a:r>
            <a:r>
              <a:rPr kumimoji="0" lang="en-US" altLang="en-US" sz="2000" smtClean="0">
                <a:solidFill>
                  <a:schemeClr val="hlink"/>
                </a:solidFill>
                <a:cs typeface="Times New Roman" panose="02020603050405020304" pitchFamily="18" charset="0"/>
              </a:rPr>
              <a:t>elimo da primenimo transformaciju obrtanja po indeksnoj promenljivoj </a:t>
            </a:r>
            <a:r>
              <a:rPr kumimoji="0" lang="en-US" altLang="en-US" sz="2000" i="1" smtClean="0">
                <a:cs typeface="Times New Roman" panose="02020603050405020304" pitchFamily="18" charset="0"/>
              </a:rPr>
              <a:t>j</a:t>
            </a:r>
            <a:r>
              <a:rPr kumimoji="0" lang="en-US" altLang="en-US" sz="2000" smtClean="0">
                <a:solidFill>
                  <a:schemeClr val="hlink"/>
                </a:solidFill>
                <a:cs typeface="Times New Roman" panose="02020603050405020304" pitchFamily="18" charset="0"/>
              </a:rPr>
              <a:t>.</a:t>
            </a:r>
            <a:endParaRPr kumimoji="0" lang="hr-HR" altLang="en-US" sz="2000" smtClean="0">
              <a:solidFill>
                <a:schemeClr val="hlink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Char char="•"/>
              <a:defRPr/>
            </a:pPr>
            <a:r>
              <a:rPr kumimoji="0" lang="en-US" altLang="en-US" sz="1800" smtClean="0">
                <a:solidFill>
                  <a:schemeClr val="hlink"/>
                </a:solidFill>
                <a:cs typeface="Times New Roman" panose="02020603050405020304" pitchFamily="18" charset="0"/>
              </a:rPr>
              <a:t> </a:t>
            </a:r>
            <a:r>
              <a:rPr kumimoji="0" lang="hr-HR" altLang="en-US" sz="1800" smtClean="0">
                <a:solidFill>
                  <a:schemeClr val="hlink"/>
                </a:solidFill>
              </a:rPr>
              <a:t>Matrica transformacije je oblika</a:t>
            </a:r>
          </a:p>
          <a:p>
            <a:pPr>
              <a:defRPr/>
            </a:pPr>
            <a:endParaRPr kumimoji="0" lang="en-US" altLang="en-US" sz="1800" smtClean="0">
              <a:solidFill>
                <a:schemeClr val="hlink"/>
              </a:solidFill>
            </a:endParaRPr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3719513" y="3200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11266" name="Object 4"/>
          <p:cNvGraphicFramePr>
            <a:graphicFrameLocks noChangeAspect="1"/>
          </p:cNvGraphicFramePr>
          <p:nvPr/>
        </p:nvGraphicFramePr>
        <p:xfrm>
          <a:off x="3200400" y="5489575"/>
          <a:ext cx="1524000" cy="873125"/>
        </p:xfrm>
        <a:graphic>
          <a:graphicData uri="http://schemas.openxmlformats.org/presentationml/2006/ole">
            <p:oleObj spid="_x0000_s9218" name="Equation" r:id="rId3" imgW="685800" imgH="393700" progId="Equation.3">
              <p:embed/>
            </p:oleObj>
          </a:graphicData>
        </a:graphic>
      </p:graphicFrame>
    </p:spTree>
  </p:cSld>
  <p:clrMapOvr>
    <a:masterClrMapping/>
  </p:clrMapOvr>
  <p:transition>
    <p:pull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r-HR" altLang="en-US" smtClean="0"/>
              <a:t>Obrtanje – primer (nast.)</a:t>
            </a:r>
            <a:endParaRPr lang="en-US" altLang="en-US" smtClean="0"/>
          </a:p>
        </p:txBody>
      </p:sp>
      <p:sp>
        <p:nvSpPr>
          <p:cNvPr id="12292" name="Text Box 3"/>
          <p:cNvSpPr txBox="1">
            <a:spLocks noChangeArrowheads="1"/>
          </p:cNvSpPr>
          <p:nvPr/>
        </p:nvSpPr>
        <p:spPr bwMode="auto">
          <a:xfrm>
            <a:off x="250825" y="3519488"/>
            <a:ext cx="79787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>
            <a:spAutoFit/>
          </a:bodyPr>
          <a:lstStyle/>
          <a:p>
            <a:pPr>
              <a:spcBef>
                <a:spcPct val="50000"/>
              </a:spcBef>
            </a:pPr>
            <a:endParaRPr lang="en-US" altLang="en-US"/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457200" y="1219200"/>
            <a:ext cx="72167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anchor="b">
            <a:spAutoFit/>
          </a:bodyPr>
          <a:lstStyle/>
          <a:p>
            <a:pPr>
              <a:spcBef>
                <a:spcPct val="50000"/>
              </a:spcBef>
              <a:buFontTx/>
              <a:buChar char="•"/>
              <a:defRPr/>
            </a:pPr>
            <a:r>
              <a:rPr lang="hr-HR" altLang="en-US" sz="2000">
                <a:latin typeface="Tahoma" panose="020B0604030504040204" pitchFamily="34" charset="0"/>
              </a:rPr>
              <a:t> </a:t>
            </a:r>
            <a:r>
              <a:rPr lang="en-US" altLang="en-US" sz="20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cs typeface="Times New Roman" panose="02020603050405020304" pitchFamily="18" charset="0"/>
              </a:rPr>
              <a:t>Novi indeksni skup dobijamo na slede</a:t>
            </a:r>
            <a:r>
              <a:rPr lang="hr-HR" altLang="en-US" sz="20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ć</a:t>
            </a:r>
            <a:r>
              <a:rPr lang="en-US" altLang="en-US" sz="20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cs typeface="Times New Roman" panose="02020603050405020304" pitchFamily="18" charset="0"/>
              </a:rPr>
              <a:t>i na</a:t>
            </a:r>
            <a:r>
              <a:rPr lang="hr-HR" altLang="en-US" sz="20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č</a:t>
            </a:r>
            <a:r>
              <a:rPr lang="en-US" altLang="en-US" sz="20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cs typeface="Times New Roman" panose="02020603050405020304" pitchFamily="18" charset="0"/>
              </a:rPr>
              <a:t>in</a:t>
            </a:r>
            <a:endParaRPr lang="en-US" altLang="en-US" sz="200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anose="020B0604030504040204" pitchFamily="34" charset="0"/>
            </a:endParaRP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3719513" y="3200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12290" name="Object 5"/>
          <p:cNvGraphicFramePr>
            <a:graphicFrameLocks noChangeAspect="1"/>
          </p:cNvGraphicFramePr>
          <p:nvPr/>
        </p:nvGraphicFramePr>
        <p:xfrm>
          <a:off x="1981200" y="1905000"/>
          <a:ext cx="3824288" cy="1025525"/>
        </p:xfrm>
        <a:graphic>
          <a:graphicData uri="http://schemas.openxmlformats.org/presentationml/2006/ole">
            <p:oleObj spid="_x0000_s10242" r:id="rId3" imgW="1701800" imgH="457200" progId="Equation.3">
              <p:embed/>
            </p:oleObj>
          </a:graphicData>
        </a:graphic>
      </p:graphicFrame>
      <p:sp>
        <p:nvSpPr>
          <p:cNvPr id="40967" name="Text Box 7"/>
          <p:cNvSpPr txBox="1">
            <a:spLocks noChangeArrowheads="1"/>
          </p:cNvSpPr>
          <p:nvPr/>
        </p:nvSpPr>
        <p:spPr bwMode="auto">
          <a:xfrm>
            <a:off x="381000" y="3124200"/>
            <a:ext cx="7543800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anchor="b">
            <a:spAutoFit/>
          </a:bodyPr>
          <a:lstStyle/>
          <a:p>
            <a:pPr>
              <a:spcBef>
                <a:spcPct val="50000"/>
              </a:spcBef>
              <a:buFontTx/>
              <a:buChar char="•"/>
              <a:defRPr/>
            </a:pPr>
            <a:r>
              <a:rPr lang="hr-HR" altLang="en-US" sz="2000">
                <a:latin typeface="Tahoma" panose="020B0604030504040204" pitchFamily="34" charset="0"/>
              </a:rPr>
              <a:t> </a:t>
            </a:r>
            <a:r>
              <a:rPr lang="hr-HR" altLang="en-US" sz="20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Š</a:t>
            </a:r>
            <a:r>
              <a:rPr lang="en-US" altLang="en-US" sz="20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cs typeface="Times New Roman" panose="02020603050405020304" pitchFamily="18" charset="0"/>
              </a:rPr>
              <a:t>to zna</a:t>
            </a:r>
            <a:r>
              <a:rPr lang="hr-HR" altLang="en-US" sz="20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č</a:t>
            </a:r>
            <a:r>
              <a:rPr lang="en-US" altLang="en-US" sz="20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cs typeface="Times New Roman" panose="02020603050405020304" pitchFamily="18" charset="0"/>
              </a:rPr>
              <a:t>i da je </a:t>
            </a:r>
            <a:r>
              <a:rPr lang="en-US" altLang="en-US" sz="2000" i="1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cs typeface="Times New Roman" panose="02020603050405020304" pitchFamily="18" charset="0"/>
              </a:rPr>
              <a:t>u</a:t>
            </a:r>
            <a:r>
              <a:rPr lang="en-US" altLang="en-US" sz="20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cs typeface="Times New Roman" panose="02020603050405020304" pitchFamily="18" charset="0"/>
              </a:rPr>
              <a:t> =</a:t>
            </a:r>
            <a:r>
              <a:rPr lang="en-US" altLang="en-US" sz="2000" i="1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cs typeface="Times New Roman" panose="02020603050405020304" pitchFamily="18" charset="0"/>
              </a:rPr>
              <a:t>i</a:t>
            </a:r>
            <a:r>
              <a:rPr lang="en-US" altLang="en-US" sz="20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cs typeface="Times New Roman" panose="02020603050405020304" pitchFamily="18" charset="0"/>
              </a:rPr>
              <a:t>,</a:t>
            </a:r>
            <a:r>
              <a:rPr lang="en-US" altLang="en-US" sz="20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2000" i="1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cs typeface="Times New Roman" panose="02020603050405020304" pitchFamily="18" charset="0"/>
              </a:rPr>
              <a:t>v</a:t>
            </a:r>
            <a:r>
              <a:rPr lang="en-US" altLang="en-US" sz="20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cs typeface="Times New Roman" panose="02020603050405020304" pitchFamily="18" charset="0"/>
              </a:rPr>
              <a:t>= -</a:t>
            </a:r>
            <a:r>
              <a:rPr lang="en-US" altLang="en-US" sz="2000" i="1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cs typeface="Times New Roman" panose="02020603050405020304" pitchFamily="18" charset="0"/>
              </a:rPr>
              <a:t>j</a:t>
            </a:r>
            <a:r>
              <a:rPr lang="en-US" altLang="en-US" sz="20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cs typeface="Times New Roman" panose="02020603050405020304" pitchFamily="18" charset="0"/>
              </a:rPr>
              <a:t>, a granice indeksa </a:t>
            </a:r>
            <a:r>
              <a:rPr lang="en-US" altLang="en-US" sz="2000" i="1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cs typeface="Times New Roman" panose="02020603050405020304" pitchFamily="18" charset="0"/>
              </a:rPr>
              <a:t>u</a:t>
            </a:r>
            <a:r>
              <a:rPr lang="en-US" altLang="en-US" sz="20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cs typeface="Times New Roman" panose="02020603050405020304" pitchFamily="18" charset="0"/>
              </a:rPr>
              <a:t>i </a:t>
            </a:r>
            <a:r>
              <a:rPr lang="en-US" altLang="en-US" sz="2000" i="1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cs typeface="Times New Roman" panose="02020603050405020304" pitchFamily="18" charset="0"/>
              </a:rPr>
              <a:t>v</a:t>
            </a:r>
            <a:r>
              <a:rPr lang="en-US" altLang="en-US" sz="20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hr-HR" altLang="en-US" sz="20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 </a:t>
            </a:r>
            <a:r>
              <a:rPr lang="en-US" altLang="en-US" sz="20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cs typeface="Times New Roman" panose="02020603050405020304" pitchFamily="18" charset="0"/>
              </a:rPr>
              <a:t>su </a:t>
            </a:r>
            <a:r>
              <a:rPr lang="en-US" altLang="en-US" sz="2000" i="1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cs typeface="Times New Roman" panose="02020603050405020304" pitchFamily="18" charset="0"/>
              </a:rPr>
              <a:t>u</a:t>
            </a:r>
            <a:r>
              <a:rPr lang="en-US" altLang="en-US" sz="20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cs typeface="Times New Roman" panose="02020603050405020304" pitchFamily="18" charset="0"/>
              </a:rPr>
              <a:t>=1, n</a:t>
            </a:r>
            <a:r>
              <a:rPr lang="en-US" altLang="en-US" sz="20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cs typeface="Times New Roman" panose="02020603050405020304" pitchFamily="18" charset="0"/>
              </a:rPr>
              <a:t>  i </a:t>
            </a:r>
            <a:r>
              <a:rPr lang="en-US" altLang="en-US" sz="2000" i="1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cs typeface="Times New Roman" panose="02020603050405020304" pitchFamily="18" charset="0"/>
              </a:rPr>
              <a:t>v</a:t>
            </a:r>
            <a:r>
              <a:rPr lang="en-US" altLang="en-US" sz="20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cs typeface="Times New Roman" panose="02020603050405020304" pitchFamily="18" charset="0"/>
              </a:rPr>
              <a:t>=-n, -1</a:t>
            </a:r>
            <a:r>
              <a:rPr lang="en-US" altLang="en-US" sz="20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cs typeface="Times New Roman" panose="02020603050405020304" pitchFamily="18" charset="0"/>
              </a:rPr>
              <a:t>. </a:t>
            </a:r>
            <a:endParaRPr lang="hr-HR" altLang="en-US" sz="200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anose="020B0604030504040204" pitchFamily="34" charset="0"/>
            </a:endParaRPr>
          </a:p>
          <a:p>
            <a:pPr>
              <a:spcBef>
                <a:spcPct val="50000"/>
              </a:spcBef>
              <a:buFontTx/>
              <a:buChar char="•"/>
              <a:defRPr/>
            </a:pPr>
            <a:r>
              <a:rPr lang="hr-HR" altLang="en-US" sz="20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 </a:t>
            </a:r>
            <a:r>
              <a:rPr lang="en-US" altLang="en-US" sz="20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cs typeface="Times New Roman" panose="02020603050405020304" pitchFamily="18" charset="0"/>
              </a:rPr>
              <a:t>Transformisana petlja ima slede</a:t>
            </a:r>
            <a:r>
              <a:rPr lang="hr-HR" altLang="en-US" sz="20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ć</a:t>
            </a:r>
            <a:r>
              <a:rPr lang="en-US" altLang="en-US" sz="20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cs typeface="Times New Roman" panose="02020603050405020304" pitchFamily="18" charset="0"/>
              </a:rPr>
              <a:t>i izgled</a:t>
            </a:r>
            <a:r>
              <a:rPr lang="en-US" altLang="en-US" sz="20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 </a:t>
            </a:r>
            <a:endParaRPr lang="hr-HR" altLang="en-US" sz="200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anose="020B0604030504040204" pitchFamily="34" charset="0"/>
            </a:endParaRPr>
          </a:p>
          <a:p>
            <a:pPr algn="just">
              <a:defRPr/>
            </a:pPr>
            <a:r>
              <a:rPr lang="hr-HR" altLang="en-US" sz="20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		</a:t>
            </a:r>
            <a:r>
              <a:rPr lang="en-US" altLang="en-US" sz="20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cs typeface="Times New Roman" panose="02020603050405020304" pitchFamily="18" charset="0"/>
              </a:rPr>
              <a:t>for u = 1, n</a:t>
            </a:r>
          </a:p>
          <a:p>
            <a:pPr algn="just">
              <a:defRPr/>
            </a:pPr>
            <a:r>
              <a:rPr lang="en-US" altLang="en-US" sz="20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cs typeface="Times New Roman" panose="02020603050405020304" pitchFamily="18" charset="0"/>
              </a:rPr>
              <a:t>		for v = - n, -1</a:t>
            </a:r>
          </a:p>
          <a:p>
            <a:pPr algn="just">
              <a:defRPr/>
            </a:pPr>
            <a:r>
              <a:rPr lang="en-US" altLang="en-US" sz="20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cs typeface="Times New Roman" panose="02020603050405020304" pitchFamily="18" charset="0"/>
              </a:rPr>
              <a:t>		A(u, -v) = A(u-1, -v+1)*k</a:t>
            </a:r>
            <a:endParaRPr lang="hr-HR" altLang="en-US" sz="2000">
              <a:solidFill>
                <a:schemeClr val="accent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anose="020B0604030504040204" pitchFamily="34" charset="0"/>
            </a:endParaRPr>
          </a:p>
          <a:p>
            <a:pPr algn="just">
              <a:defRPr/>
            </a:pPr>
            <a:r>
              <a:rPr lang="hr-HR" altLang="en-US" sz="20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	 	</a:t>
            </a:r>
            <a:r>
              <a:rPr lang="en-US" altLang="en-US" sz="20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endfor{u,v}</a:t>
            </a:r>
            <a:endParaRPr lang="hr-HR" altLang="en-US" sz="2000">
              <a:solidFill>
                <a:schemeClr val="accent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anose="020B0604030504040204" pitchFamily="34" charset="0"/>
            </a:endParaRPr>
          </a:p>
          <a:p>
            <a:pPr algn="just">
              <a:buFontTx/>
              <a:buChar char="•"/>
              <a:defRPr/>
            </a:pPr>
            <a:r>
              <a:rPr lang="hr-HR" altLang="en-US" sz="20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 </a:t>
            </a:r>
            <a:r>
              <a:rPr lang="hr-HR" altLang="en-US" sz="20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Transformacijom je izmenjen redosled izračunavanja po indeksnoj promenljivoj </a:t>
            </a:r>
            <a:r>
              <a:rPr lang="hr-HR" altLang="en-US" sz="2000" i="1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j</a:t>
            </a:r>
            <a:endParaRPr lang="en-US" altLang="en-US" sz="2000" i="1">
              <a:solidFill>
                <a:schemeClr val="accent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anose="020B0604030504040204" pitchFamily="34" charset="0"/>
            </a:endParaRPr>
          </a:p>
          <a:p>
            <a:pPr>
              <a:defRPr/>
            </a:pPr>
            <a:endParaRPr lang="en-US" altLang="en-US" sz="200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pull dir="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r-HR" altLang="en-US" smtClean="0"/>
              <a:t>Obrtanje – primer </a:t>
            </a:r>
            <a:endParaRPr lang="en-US" altLang="en-US" smtClean="0"/>
          </a:p>
        </p:txBody>
      </p:sp>
      <p:sp>
        <p:nvSpPr>
          <p:cNvPr id="47107" name="Line 3"/>
          <p:cNvSpPr>
            <a:spLocks noChangeShapeType="1"/>
          </p:cNvSpPr>
          <p:nvPr/>
        </p:nvSpPr>
        <p:spPr bwMode="auto">
          <a:xfrm>
            <a:off x="990600" y="1277938"/>
            <a:ext cx="0" cy="1828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b">
            <a:spAutoFit/>
          </a:bodyPr>
          <a:lstStyle/>
          <a:p>
            <a:endParaRPr lang="en-US"/>
          </a:p>
        </p:txBody>
      </p:sp>
      <p:sp>
        <p:nvSpPr>
          <p:cNvPr id="47108" name="Line 4"/>
          <p:cNvSpPr>
            <a:spLocks noChangeShapeType="1"/>
          </p:cNvSpPr>
          <p:nvPr/>
        </p:nvSpPr>
        <p:spPr bwMode="auto">
          <a:xfrm>
            <a:off x="990600" y="3106738"/>
            <a:ext cx="2362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b">
            <a:spAutoFit/>
          </a:bodyPr>
          <a:lstStyle/>
          <a:p>
            <a:endParaRPr lang="en-US"/>
          </a:p>
        </p:txBody>
      </p:sp>
      <p:sp>
        <p:nvSpPr>
          <p:cNvPr id="47109" name="Line 5"/>
          <p:cNvSpPr>
            <a:spLocks noChangeShapeType="1"/>
          </p:cNvSpPr>
          <p:nvPr/>
        </p:nvSpPr>
        <p:spPr bwMode="auto">
          <a:xfrm flipV="1">
            <a:off x="1371600" y="2725738"/>
            <a:ext cx="0" cy="3810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b">
            <a:spAutoFit/>
          </a:bodyPr>
          <a:lstStyle/>
          <a:p>
            <a:endParaRPr lang="en-US"/>
          </a:p>
        </p:txBody>
      </p:sp>
      <p:sp>
        <p:nvSpPr>
          <p:cNvPr id="47110" name="Line 6"/>
          <p:cNvSpPr>
            <a:spLocks noChangeShapeType="1"/>
          </p:cNvSpPr>
          <p:nvPr/>
        </p:nvSpPr>
        <p:spPr bwMode="auto">
          <a:xfrm flipV="1">
            <a:off x="1752600" y="2725738"/>
            <a:ext cx="0" cy="3810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b">
            <a:spAutoFit/>
          </a:bodyPr>
          <a:lstStyle/>
          <a:p>
            <a:endParaRPr lang="en-US"/>
          </a:p>
        </p:txBody>
      </p:sp>
      <p:sp>
        <p:nvSpPr>
          <p:cNvPr id="47111" name="Line 7"/>
          <p:cNvSpPr>
            <a:spLocks noChangeShapeType="1"/>
          </p:cNvSpPr>
          <p:nvPr/>
        </p:nvSpPr>
        <p:spPr bwMode="auto">
          <a:xfrm flipV="1">
            <a:off x="2133600" y="2725738"/>
            <a:ext cx="0" cy="3810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b">
            <a:spAutoFit/>
          </a:bodyPr>
          <a:lstStyle/>
          <a:p>
            <a:endParaRPr lang="en-US"/>
          </a:p>
        </p:txBody>
      </p:sp>
      <p:sp>
        <p:nvSpPr>
          <p:cNvPr id="47112" name="Line 8"/>
          <p:cNvSpPr>
            <a:spLocks noChangeShapeType="1"/>
          </p:cNvSpPr>
          <p:nvPr/>
        </p:nvSpPr>
        <p:spPr bwMode="auto">
          <a:xfrm flipV="1">
            <a:off x="2514600" y="2725738"/>
            <a:ext cx="0" cy="3810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b">
            <a:spAutoFit/>
          </a:bodyPr>
          <a:lstStyle/>
          <a:p>
            <a:endParaRPr lang="en-US"/>
          </a:p>
        </p:txBody>
      </p:sp>
      <p:sp>
        <p:nvSpPr>
          <p:cNvPr id="47113" name="Line 9"/>
          <p:cNvSpPr>
            <a:spLocks noChangeShapeType="1"/>
          </p:cNvSpPr>
          <p:nvPr/>
        </p:nvSpPr>
        <p:spPr bwMode="auto">
          <a:xfrm flipV="1">
            <a:off x="1371600" y="2344738"/>
            <a:ext cx="0" cy="3810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b">
            <a:spAutoFit/>
          </a:bodyPr>
          <a:lstStyle/>
          <a:p>
            <a:endParaRPr lang="en-US"/>
          </a:p>
        </p:txBody>
      </p:sp>
      <p:sp>
        <p:nvSpPr>
          <p:cNvPr id="47114" name="Line 10"/>
          <p:cNvSpPr>
            <a:spLocks noChangeShapeType="1"/>
          </p:cNvSpPr>
          <p:nvPr/>
        </p:nvSpPr>
        <p:spPr bwMode="auto">
          <a:xfrm flipV="1">
            <a:off x="1371600" y="1963738"/>
            <a:ext cx="0" cy="3810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b">
            <a:spAutoFit/>
          </a:bodyPr>
          <a:lstStyle/>
          <a:p>
            <a:endParaRPr lang="en-US"/>
          </a:p>
        </p:txBody>
      </p:sp>
      <p:sp>
        <p:nvSpPr>
          <p:cNvPr id="47115" name="Line 11"/>
          <p:cNvSpPr>
            <a:spLocks noChangeShapeType="1"/>
          </p:cNvSpPr>
          <p:nvPr/>
        </p:nvSpPr>
        <p:spPr bwMode="auto">
          <a:xfrm flipV="1">
            <a:off x="1371600" y="1582738"/>
            <a:ext cx="0" cy="3810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b">
            <a:spAutoFit/>
          </a:bodyPr>
          <a:lstStyle/>
          <a:p>
            <a:endParaRPr lang="en-US"/>
          </a:p>
        </p:txBody>
      </p:sp>
      <p:sp>
        <p:nvSpPr>
          <p:cNvPr id="47116" name="Line 12"/>
          <p:cNvSpPr>
            <a:spLocks noChangeShapeType="1"/>
          </p:cNvSpPr>
          <p:nvPr/>
        </p:nvSpPr>
        <p:spPr bwMode="auto">
          <a:xfrm flipV="1">
            <a:off x="1752600" y="2344738"/>
            <a:ext cx="0" cy="3810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b">
            <a:spAutoFit/>
          </a:bodyPr>
          <a:lstStyle/>
          <a:p>
            <a:endParaRPr lang="en-US"/>
          </a:p>
        </p:txBody>
      </p:sp>
      <p:sp>
        <p:nvSpPr>
          <p:cNvPr id="47117" name="Line 13"/>
          <p:cNvSpPr>
            <a:spLocks noChangeShapeType="1"/>
          </p:cNvSpPr>
          <p:nvPr/>
        </p:nvSpPr>
        <p:spPr bwMode="auto">
          <a:xfrm flipV="1">
            <a:off x="1752600" y="1963738"/>
            <a:ext cx="0" cy="3810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b">
            <a:spAutoFit/>
          </a:bodyPr>
          <a:lstStyle/>
          <a:p>
            <a:endParaRPr lang="en-US"/>
          </a:p>
        </p:txBody>
      </p:sp>
      <p:sp>
        <p:nvSpPr>
          <p:cNvPr id="47118" name="Line 14"/>
          <p:cNvSpPr>
            <a:spLocks noChangeShapeType="1"/>
          </p:cNvSpPr>
          <p:nvPr/>
        </p:nvSpPr>
        <p:spPr bwMode="auto">
          <a:xfrm flipV="1">
            <a:off x="1752600" y="1582738"/>
            <a:ext cx="0" cy="3810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b">
            <a:spAutoFit/>
          </a:bodyPr>
          <a:lstStyle/>
          <a:p>
            <a:endParaRPr lang="en-US"/>
          </a:p>
        </p:txBody>
      </p:sp>
      <p:sp>
        <p:nvSpPr>
          <p:cNvPr id="47119" name="Line 15"/>
          <p:cNvSpPr>
            <a:spLocks noChangeShapeType="1"/>
          </p:cNvSpPr>
          <p:nvPr/>
        </p:nvSpPr>
        <p:spPr bwMode="auto">
          <a:xfrm flipV="1">
            <a:off x="2133600" y="2344738"/>
            <a:ext cx="0" cy="3810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b">
            <a:spAutoFit/>
          </a:bodyPr>
          <a:lstStyle/>
          <a:p>
            <a:endParaRPr lang="en-US"/>
          </a:p>
        </p:txBody>
      </p:sp>
      <p:sp>
        <p:nvSpPr>
          <p:cNvPr id="47120" name="Line 16"/>
          <p:cNvSpPr>
            <a:spLocks noChangeShapeType="1"/>
          </p:cNvSpPr>
          <p:nvPr/>
        </p:nvSpPr>
        <p:spPr bwMode="auto">
          <a:xfrm flipV="1">
            <a:off x="2133600" y="1963738"/>
            <a:ext cx="0" cy="3810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b">
            <a:spAutoFit/>
          </a:bodyPr>
          <a:lstStyle/>
          <a:p>
            <a:endParaRPr lang="en-US"/>
          </a:p>
        </p:txBody>
      </p:sp>
      <p:sp>
        <p:nvSpPr>
          <p:cNvPr id="47121" name="Line 17"/>
          <p:cNvSpPr>
            <a:spLocks noChangeShapeType="1"/>
          </p:cNvSpPr>
          <p:nvPr/>
        </p:nvSpPr>
        <p:spPr bwMode="auto">
          <a:xfrm flipV="1">
            <a:off x="2133600" y="1582738"/>
            <a:ext cx="0" cy="3810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b">
            <a:spAutoFit/>
          </a:bodyPr>
          <a:lstStyle/>
          <a:p>
            <a:endParaRPr lang="en-US"/>
          </a:p>
        </p:txBody>
      </p:sp>
      <p:sp>
        <p:nvSpPr>
          <p:cNvPr id="47122" name="Line 18"/>
          <p:cNvSpPr>
            <a:spLocks noChangeShapeType="1"/>
          </p:cNvSpPr>
          <p:nvPr/>
        </p:nvSpPr>
        <p:spPr bwMode="auto">
          <a:xfrm flipV="1">
            <a:off x="2514600" y="2344738"/>
            <a:ext cx="0" cy="3810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b">
            <a:spAutoFit/>
          </a:bodyPr>
          <a:lstStyle/>
          <a:p>
            <a:endParaRPr lang="en-US"/>
          </a:p>
        </p:txBody>
      </p:sp>
      <p:sp>
        <p:nvSpPr>
          <p:cNvPr id="47123" name="Line 19"/>
          <p:cNvSpPr>
            <a:spLocks noChangeShapeType="1"/>
          </p:cNvSpPr>
          <p:nvPr/>
        </p:nvSpPr>
        <p:spPr bwMode="auto">
          <a:xfrm flipV="1">
            <a:off x="2514600" y="1963738"/>
            <a:ext cx="0" cy="3810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b">
            <a:spAutoFit/>
          </a:bodyPr>
          <a:lstStyle/>
          <a:p>
            <a:endParaRPr lang="en-US"/>
          </a:p>
        </p:txBody>
      </p:sp>
      <p:sp>
        <p:nvSpPr>
          <p:cNvPr id="47124" name="Line 20"/>
          <p:cNvSpPr>
            <a:spLocks noChangeShapeType="1"/>
          </p:cNvSpPr>
          <p:nvPr/>
        </p:nvSpPr>
        <p:spPr bwMode="auto">
          <a:xfrm flipV="1">
            <a:off x="2514600" y="1582738"/>
            <a:ext cx="0" cy="3810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b">
            <a:spAutoFit/>
          </a:bodyPr>
          <a:lstStyle/>
          <a:p>
            <a:endParaRPr lang="en-US"/>
          </a:p>
        </p:txBody>
      </p:sp>
      <p:sp>
        <p:nvSpPr>
          <p:cNvPr id="47125" name="Text Box 21"/>
          <p:cNvSpPr txBox="1">
            <a:spLocks noChangeArrowheads="1"/>
          </p:cNvSpPr>
          <p:nvPr/>
        </p:nvSpPr>
        <p:spPr bwMode="auto">
          <a:xfrm>
            <a:off x="669925" y="1162050"/>
            <a:ext cx="247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r>
              <a:rPr lang="hr-HR" altLang="en-US"/>
              <a:t>I</a:t>
            </a:r>
            <a:endParaRPr lang="en-US" altLang="en-US"/>
          </a:p>
        </p:txBody>
      </p:sp>
      <p:sp>
        <p:nvSpPr>
          <p:cNvPr id="47126" name="Text Box 22"/>
          <p:cNvSpPr txBox="1">
            <a:spLocks noChangeArrowheads="1"/>
          </p:cNvSpPr>
          <p:nvPr/>
        </p:nvSpPr>
        <p:spPr bwMode="auto">
          <a:xfrm>
            <a:off x="3032125" y="314325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r>
              <a:rPr lang="hr-HR" altLang="en-US"/>
              <a:t>J</a:t>
            </a:r>
            <a:endParaRPr lang="en-US" altLang="en-US"/>
          </a:p>
        </p:txBody>
      </p:sp>
      <p:sp>
        <p:nvSpPr>
          <p:cNvPr id="47127" name="Line 23"/>
          <p:cNvSpPr>
            <a:spLocks noChangeShapeType="1"/>
          </p:cNvSpPr>
          <p:nvPr/>
        </p:nvSpPr>
        <p:spPr bwMode="auto">
          <a:xfrm>
            <a:off x="990600" y="2725738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b">
            <a:spAutoFit/>
          </a:bodyPr>
          <a:lstStyle/>
          <a:p>
            <a:endParaRPr lang="en-US"/>
          </a:p>
        </p:txBody>
      </p:sp>
      <p:sp>
        <p:nvSpPr>
          <p:cNvPr id="47128" name="Line 24"/>
          <p:cNvSpPr>
            <a:spLocks noChangeShapeType="1"/>
          </p:cNvSpPr>
          <p:nvPr/>
        </p:nvSpPr>
        <p:spPr bwMode="auto">
          <a:xfrm>
            <a:off x="990600" y="2344738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b">
            <a:spAutoFit/>
          </a:bodyPr>
          <a:lstStyle/>
          <a:p>
            <a:endParaRPr lang="en-US"/>
          </a:p>
        </p:txBody>
      </p:sp>
      <p:sp>
        <p:nvSpPr>
          <p:cNvPr id="47129" name="Line 25"/>
          <p:cNvSpPr>
            <a:spLocks noChangeShapeType="1"/>
          </p:cNvSpPr>
          <p:nvPr/>
        </p:nvSpPr>
        <p:spPr bwMode="auto">
          <a:xfrm>
            <a:off x="990600" y="1963738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b">
            <a:spAutoFit/>
          </a:bodyPr>
          <a:lstStyle/>
          <a:p>
            <a:endParaRPr lang="en-US"/>
          </a:p>
        </p:txBody>
      </p:sp>
      <p:sp>
        <p:nvSpPr>
          <p:cNvPr id="47130" name="Line 26"/>
          <p:cNvSpPr>
            <a:spLocks noChangeShapeType="1"/>
          </p:cNvSpPr>
          <p:nvPr/>
        </p:nvSpPr>
        <p:spPr bwMode="auto">
          <a:xfrm>
            <a:off x="990600" y="1582738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b">
            <a:spAutoFit/>
          </a:bodyPr>
          <a:lstStyle/>
          <a:p>
            <a:endParaRPr lang="en-US"/>
          </a:p>
        </p:txBody>
      </p:sp>
      <p:sp>
        <p:nvSpPr>
          <p:cNvPr id="42011" name="Text Box 27"/>
          <p:cNvSpPr txBox="1">
            <a:spLocks noChangeArrowheads="1"/>
          </p:cNvSpPr>
          <p:nvPr/>
        </p:nvSpPr>
        <p:spPr bwMode="auto">
          <a:xfrm>
            <a:off x="746125" y="3595688"/>
            <a:ext cx="20986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 anchor="b">
            <a:spAutoFit/>
          </a:bodyPr>
          <a:lstStyle/>
          <a:p>
            <a:pPr>
              <a:defRPr/>
            </a:pPr>
            <a:r>
              <a:rPr lang="hr-HR" altLang="en-US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Pre transformacije</a:t>
            </a:r>
            <a:r>
              <a:rPr lang="hr-HR" altLang="en-US">
                <a:solidFill>
                  <a:schemeClr val="hlink"/>
                </a:solidFill>
                <a:latin typeface="Tahoma" panose="020B0604030504040204" pitchFamily="34" charset="0"/>
              </a:rPr>
              <a:t> </a:t>
            </a:r>
            <a:endParaRPr lang="en-US" altLang="en-US">
              <a:solidFill>
                <a:schemeClr val="hlink"/>
              </a:solidFill>
              <a:latin typeface="Tahoma" panose="020B0604030504040204" pitchFamily="34" charset="0"/>
            </a:endParaRPr>
          </a:p>
        </p:txBody>
      </p:sp>
      <p:sp>
        <p:nvSpPr>
          <p:cNvPr id="47132" name="Line 28"/>
          <p:cNvSpPr>
            <a:spLocks noChangeShapeType="1"/>
          </p:cNvSpPr>
          <p:nvPr/>
        </p:nvSpPr>
        <p:spPr bwMode="auto">
          <a:xfrm>
            <a:off x="4648200" y="1258888"/>
            <a:ext cx="0" cy="1828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b">
            <a:spAutoFit/>
          </a:bodyPr>
          <a:lstStyle/>
          <a:p>
            <a:endParaRPr lang="en-US"/>
          </a:p>
        </p:txBody>
      </p:sp>
      <p:sp>
        <p:nvSpPr>
          <p:cNvPr id="47133" name="Line 29"/>
          <p:cNvSpPr>
            <a:spLocks noChangeShapeType="1"/>
          </p:cNvSpPr>
          <p:nvPr/>
        </p:nvSpPr>
        <p:spPr bwMode="auto">
          <a:xfrm>
            <a:off x="4648200" y="3087688"/>
            <a:ext cx="2362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b">
            <a:spAutoFit/>
          </a:bodyPr>
          <a:lstStyle/>
          <a:p>
            <a:endParaRPr lang="en-US"/>
          </a:p>
        </p:txBody>
      </p:sp>
      <p:sp>
        <p:nvSpPr>
          <p:cNvPr id="47134" name="Line 30"/>
          <p:cNvSpPr>
            <a:spLocks noChangeShapeType="1"/>
          </p:cNvSpPr>
          <p:nvPr/>
        </p:nvSpPr>
        <p:spPr bwMode="auto">
          <a:xfrm flipV="1">
            <a:off x="5029200" y="2705100"/>
            <a:ext cx="0" cy="3810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b">
            <a:spAutoFit/>
          </a:bodyPr>
          <a:lstStyle/>
          <a:p>
            <a:endParaRPr lang="en-US"/>
          </a:p>
        </p:txBody>
      </p:sp>
      <p:sp>
        <p:nvSpPr>
          <p:cNvPr id="47135" name="Line 31"/>
          <p:cNvSpPr>
            <a:spLocks noChangeShapeType="1"/>
          </p:cNvSpPr>
          <p:nvPr/>
        </p:nvSpPr>
        <p:spPr bwMode="auto">
          <a:xfrm flipV="1">
            <a:off x="5410200" y="2743200"/>
            <a:ext cx="0" cy="3810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b">
            <a:spAutoFit/>
          </a:bodyPr>
          <a:lstStyle/>
          <a:p>
            <a:endParaRPr lang="en-US"/>
          </a:p>
        </p:txBody>
      </p:sp>
      <p:sp>
        <p:nvSpPr>
          <p:cNvPr id="47136" name="Line 32"/>
          <p:cNvSpPr>
            <a:spLocks noChangeShapeType="1"/>
          </p:cNvSpPr>
          <p:nvPr/>
        </p:nvSpPr>
        <p:spPr bwMode="auto">
          <a:xfrm flipV="1">
            <a:off x="5791200" y="2743200"/>
            <a:ext cx="0" cy="3810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b">
            <a:spAutoFit/>
          </a:bodyPr>
          <a:lstStyle/>
          <a:p>
            <a:endParaRPr lang="en-US"/>
          </a:p>
        </p:txBody>
      </p:sp>
      <p:sp>
        <p:nvSpPr>
          <p:cNvPr id="47137" name="Line 33"/>
          <p:cNvSpPr>
            <a:spLocks noChangeShapeType="1"/>
          </p:cNvSpPr>
          <p:nvPr/>
        </p:nvSpPr>
        <p:spPr bwMode="auto">
          <a:xfrm flipV="1">
            <a:off x="6172200" y="2743200"/>
            <a:ext cx="0" cy="3810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b">
            <a:spAutoFit/>
          </a:bodyPr>
          <a:lstStyle/>
          <a:p>
            <a:endParaRPr lang="en-US"/>
          </a:p>
        </p:txBody>
      </p:sp>
      <p:sp>
        <p:nvSpPr>
          <p:cNvPr id="47138" name="Line 34"/>
          <p:cNvSpPr>
            <a:spLocks noChangeShapeType="1"/>
          </p:cNvSpPr>
          <p:nvPr/>
        </p:nvSpPr>
        <p:spPr bwMode="auto">
          <a:xfrm flipV="1">
            <a:off x="5029200" y="1905000"/>
            <a:ext cx="0" cy="3810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b">
            <a:spAutoFit/>
          </a:bodyPr>
          <a:lstStyle/>
          <a:p>
            <a:endParaRPr lang="en-US"/>
          </a:p>
        </p:txBody>
      </p:sp>
      <p:sp>
        <p:nvSpPr>
          <p:cNvPr id="47139" name="Line 35"/>
          <p:cNvSpPr>
            <a:spLocks noChangeShapeType="1"/>
          </p:cNvSpPr>
          <p:nvPr/>
        </p:nvSpPr>
        <p:spPr bwMode="auto">
          <a:xfrm flipV="1">
            <a:off x="5029200" y="2286000"/>
            <a:ext cx="0" cy="3810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b">
            <a:spAutoFit/>
          </a:bodyPr>
          <a:lstStyle/>
          <a:p>
            <a:endParaRPr lang="en-US"/>
          </a:p>
        </p:txBody>
      </p:sp>
      <p:sp>
        <p:nvSpPr>
          <p:cNvPr id="47140" name="Line 36"/>
          <p:cNvSpPr>
            <a:spLocks noChangeShapeType="1"/>
          </p:cNvSpPr>
          <p:nvPr/>
        </p:nvSpPr>
        <p:spPr bwMode="auto">
          <a:xfrm flipV="1">
            <a:off x="5029200" y="1600200"/>
            <a:ext cx="0" cy="3810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b">
            <a:spAutoFit/>
          </a:bodyPr>
          <a:lstStyle/>
          <a:p>
            <a:endParaRPr lang="en-US"/>
          </a:p>
        </p:txBody>
      </p:sp>
      <p:sp>
        <p:nvSpPr>
          <p:cNvPr id="47141" name="Line 37"/>
          <p:cNvSpPr>
            <a:spLocks noChangeShapeType="1"/>
          </p:cNvSpPr>
          <p:nvPr/>
        </p:nvSpPr>
        <p:spPr bwMode="auto">
          <a:xfrm flipV="1">
            <a:off x="5410200" y="2352675"/>
            <a:ext cx="0" cy="3810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b">
            <a:spAutoFit/>
          </a:bodyPr>
          <a:lstStyle/>
          <a:p>
            <a:endParaRPr lang="en-US"/>
          </a:p>
        </p:txBody>
      </p:sp>
      <p:sp>
        <p:nvSpPr>
          <p:cNvPr id="47142" name="Line 38"/>
          <p:cNvSpPr>
            <a:spLocks noChangeShapeType="1"/>
          </p:cNvSpPr>
          <p:nvPr/>
        </p:nvSpPr>
        <p:spPr bwMode="auto">
          <a:xfrm flipV="1">
            <a:off x="5410200" y="1962150"/>
            <a:ext cx="0" cy="3810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b">
            <a:spAutoFit/>
          </a:bodyPr>
          <a:lstStyle/>
          <a:p>
            <a:endParaRPr lang="en-US"/>
          </a:p>
        </p:txBody>
      </p:sp>
      <p:sp>
        <p:nvSpPr>
          <p:cNvPr id="47143" name="Line 39"/>
          <p:cNvSpPr>
            <a:spLocks noChangeShapeType="1"/>
          </p:cNvSpPr>
          <p:nvPr/>
        </p:nvSpPr>
        <p:spPr bwMode="auto">
          <a:xfrm flipV="1">
            <a:off x="5410200" y="1552575"/>
            <a:ext cx="0" cy="3810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b">
            <a:spAutoFit/>
          </a:bodyPr>
          <a:lstStyle/>
          <a:p>
            <a:endParaRPr lang="en-US"/>
          </a:p>
        </p:txBody>
      </p:sp>
      <p:sp>
        <p:nvSpPr>
          <p:cNvPr id="47144" name="Line 40"/>
          <p:cNvSpPr>
            <a:spLocks noChangeShapeType="1"/>
          </p:cNvSpPr>
          <p:nvPr/>
        </p:nvSpPr>
        <p:spPr bwMode="auto">
          <a:xfrm flipV="1">
            <a:off x="5791200" y="2362200"/>
            <a:ext cx="0" cy="3810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b">
            <a:spAutoFit/>
          </a:bodyPr>
          <a:lstStyle/>
          <a:p>
            <a:endParaRPr lang="en-US"/>
          </a:p>
        </p:txBody>
      </p:sp>
      <p:sp>
        <p:nvSpPr>
          <p:cNvPr id="47145" name="Line 41"/>
          <p:cNvSpPr>
            <a:spLocks noChangeShapeType="1"/>
          </p:cNvSpPr>
          <p:nvPr/>
        </p:nvSpPr>
        <p:spPr bwMode="auto">
          <a:xfrm flipV="1">
            <a:off x="5791200" y="1981200"/>
            <a:ext cx="0" cy="3810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b">
            <a:spAutoFit/>
          </a:bodyPr>
          <a:lstStyle/>
          <a:p>
            <a:endParaRPr lang="en-US"/>
          </a:p>
        </p:txBody>
      </p:sp>
      <p:sp>
        <p:nvSpPr>
          <p:cNvPr id="47146" name="Line 42"/>
          <p:cNvSpPr>
            <a:spLocks noChangeShapeType="1"/>
          </p:cNvSpPr>
          <p:nvPr/>
        </p:nvSpPr>
        <p:spPr bwMode="auto">
          <a:xfrm flipV="1">
            <a:off x="5791200" y="1600200"/>
            <a:ext cx="0" cy="3810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b">
            <a:spAutoFit/>
          </a:bodyPr>
          <a:lstStyle/>
          <a:p>
            <a:endParaRPr lang="en-US"/>
          </a:p>
        </p:txBody>
      </p:sp>
      <p:sp>
        <p:nvSpPr>
          <p:cNvPr id="47147" name="Line 43"/>
          <p:cNvSpPr>
            <a:spLocks noChangeShapeType="1"/>
          </p:cNvSpPr>
          <p:nvPr/>
        </p:nvSpPr>
        <p:spPr bwMode="auto">
          <a:xfrm flipV="1">
            <a:off x="6172200" y="2398713"/>
            <a:ext cx="0" cy="3810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b">
            <a:spAutoFit/>
          </a:bodyPr>
          <a:lstStyle/>
          <a:p>
            <a:endParaRPr lang="en-US"/>
          </a:p>
        </p:txBody>
      </p:sp>
      <p:sp>
        <p:nvSpPr>
          <p:cNvPr id="47148" name="Line 44"/>
          <p:cNvSpPr>
            <a:spLocks noChangeShapeType="1"/>
          </p:cNvSpPr>
          <p:nvPr/>
        </p:nvSpPr>
        <p:spPr bwMode="auto">
          <a:xfrm flipV="1">
            <a:off x="6172200" y="1990725"/>
            <a:ext cx="0" cy="3810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b">
            <a:spAutoFit/>
          </a:bodyPr>
          <a:lstStyle/>
          <a:p>
            <a:endParaRPr lang="en-US"/>
          </a:p>
        </p:txBody>
      </p:sp>
      <p:sp>
        <p:nvSpPr>
          <p:cNvPr id="47149" name="Line 45"/>
          <p:cNvSpPr>
            <a:spLocks noChangeShapeType="1"/>
          </p:cNvSpPr>
          <p:nvPr/>
        </p:nvSpPr>
        <p:spPr bwMode="auto">
          <a:xfrm flipV="1">
            <a:off x="6172200" y="1600200"/>
            <a:ext cx="0" cy="3810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b">
            <a:spAutoFit/>
          </a:bodyPr>
          <a:lstStyle/>
          <a:p>
            <a:endParaRPr lang="en-US"/>
          </a:p>
        </p:txBody>
      </p:sp>
      <p:sp>
        <p:nvSpPr>
          <p:cNvPr id="47150" name="Text Box 46"/>
          <p:cNvSpPr txBox="1">
            <a:spLocks noChangeArrowheads="1"/>
          </p:cNvSpPr>
          <p:nvPr/>
        </p:nvSpPr>
        <p:spPr bwMode="auto">
          <a:xfrm>
            <a:off x="4327525" y="1143000"/>
            <a:ext cx="247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r>
              <a:rPr lang="hr-HR" altLang="en-US"/>
              <a:t>I</a:t>
            </a:r>
            <a:endParaRPr lang="en-US" altLang="en-US"/>
          </a:p>
        </p:txBody>
      </p:sp>
      <p:sp>
        <p:nvSpPr>
          <p:cNvPr id="47151" name="Text Box 47"/>
          <p:cNvSpPr txBox="1">
            <a:spLocks noChangeArrowheads="1"/>
          </p:cNvSpPr>
          <p:nvPr/>
        </p:nvSpPr>
        <p:spPr bwMode="auto">
          <a:xfrm>
            <a:off x="6689725" y="31242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r>
              <a:rPr lang="hr-HR" altLang="en-US"/>
              <a:t>J</a:t>
            </a:r>
            <a:endParaRPr lang="en-US" altLang="en-US"/>
          </a:p>
        </p:txBody>
      </p:sp>
      <p:sp>
        <p:nvSpPr>
          <p:cNvPr id="47152" name="Line 48"/>
          <p:cNvSpPr>
            <a:spLocks noChangeShapeType="1"/>
          </p:cNvSpPr>
          <p:nvPr/>
        </p:nvSpPr>
        <p:spPr bwMode="auto">
          <a:xfrm>
            <a:off x="4648200" y="27432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b">
            <a:spAutoFit/>
          </a:bodyPr>
          <a:lstStyle/>
          <a:p>
            <a:endParaRPr lang="en-US"/>
          </a:p>
        </p:txBody>
      </p:sp>
      <p:sp>
        <p:nvSpPr>
          <p:cNvPr id="47153" name="Line 49"/>
          <p:cNvSpPr>
            <a:spLocks noChangeShapeType="1"/>
          </p:cNvSpPr>
          <p:nvPr/>
        </p:nvSpPr>
        <p:spPr bwMode="auto">
          <a:xfrm>
            <a:off x="4648200" y="23622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b">
            <a:spAutoFit/>
          </a:bodyPr>
          <a:lstStyle/>
          <a:p>
            <a:endParaRPr lang="en-US"/>
          </a:p>
        </p:txBody>
      </p:sp>
      <p:sp>
        <p:nvSpPr>
          <p:cNvPr id="47154" name="Line 50"/>
          <p:cNvSpPr>
            <a:spLocks noChangeShapeType="1"/>
          </p:cNvSpPr>
          <p:nvPr/>
        </p:nvSpPr>
        <p:spPr bwMode="auto">
          <a:xfrm>
            <a:off x="4648200" y="1944688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b">
            <a:spAutoFit/>
          </a:bodyPr>
          <a:lstStyle/>
          <a:p>
            <a:endParaRPr lang="en-US"/>
          </a:p>
        </p:txBody>
      </p:sp>
      <p:sp>
        <p:nvSpPr>
          <p:cNvPr id="47155" name="Line 51"/>
          <p:cNvSpPr>
            <a:spLocks noChangeShapeType="1"/>
          </p:cNvSpPr>
          <p:nvPr/>
        </p:nvSpPr>
        <p:spPr bwMode="auto">
          <a:xfrm>
            <a:off x="4648200" y="1563688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b">
            <a:spAutoFit/>
          </a:bodyPr>
          <a:lstStyle/>
          <a:p>
            <a:endParaRPr lang="en-US"/>
          </a:p>
        </p:txBody>
      </p:sp>
      <p:sp>
        <p:nvSpPr>
          <p:cNvPr id="42036" name="Text Box 52"/>
          <p:cNvSpPr txBox="1">
            <a:spLocks noChangeArrowheads="1"/>
          </p:cNvSpPr>
          <p:nvPr/>
        </p:nvSpPr>
        <p:spPr bwMode="auto">
          <a:xfrm>
            <a:off x="4403725" y="3576638"/>
            <a:ext cx="22939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 anchor="b">
            <a:spAutoFit/>
          </a:bodyPr>
          <a:lstStyle/>
          <a:p>
            <a:pPr>
              <a:defRPr/>
            </a:pPr>
            <a:r>
              <a:rPr lang="hr-HR" altLang="en-US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Posle transformacije</a:t>
            </a:r>
            <a:r>
              <a:rPr lang="hr-HR" altLang="en-US">
                <a:solidFill>
                  <a:schemeClr val="hlink"/>
                </a:solidFill>
                <a:latin typeface="Tahoma" panose="020B0604030504040204" pitchFamily="34" charset="0"/>
              </a:rPr>
              <a:t> </a:t>
            </a:r>
            <a:endParaRPr lang="en-US" altLang="en-US">
              <a:solidFill>
                <a:schemeClr val="hlink"/>
              </a:solidFill>
              <a:latin typeface="Tahoma" panose="020B0604030504040204" pitchFamily="34" charset="0"/>
            </a:endParaRPr>
          </a:p>
        </p:txBody>
      </p:sp>
      <p:sp>
        <p:nvSpPr>
          <p:cNvPr id="42037" name="Text Box 53"/>
          <p:cNvSpPr txBox="1">
            <a:spLocks noChangeArrowheads="1"/>
          </p:cNvSpPr>
          <p:nvPr/>
        </p:nvSpPr>
        <p:spPr bwMode="auto">
          <a:xfrm>
            <a:off x="381000" y="4267200"/>
            <a:ext cx="8207375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anchor="b">
            <a:spAutoFit/>
          </a:bodyPr>
          <a:lstStyle/>
          <a:p>
            <a:pPr>
              <a:spcBef>
                <a:spcPct val="50000"/>
              </a:spcBef>
              <a:buFontTx/>
              <a:buChar char="•"/>
              <a:defRPr/>
            </a:pPr>
            <a:r>
              <a:rPr lang="hr-HR" altLang="en-US" sz="2000">
                <a:latin typeface="Tahoma" panose="020B0604030504040204" pitchFamily="34" charset="0"/>
              </a:rPr>
              <a:t> Npr.</a:t>
            </a:r>
            <a:r>
              <a:rPr lang="en-US" altLang="en-US" sz="2000">
                <a:latin typeface="Tahoma" panose="020B0604030504040204" pitchFamily="34" charset="0"/>
                <a:cs typeface="Times New Roman" panose="02020603050405020304" pitchFamily="18" charset="0"/>
              </a:rPr>
              <a:t> za n=3 i i=1 pre transformacije </a:t>
            </a:r>
            <a:r>
              <a:rPr lang="hr-HR" altLang="en-US" sz="2000">
                <a:latin typeface="Tahoma" panose="020B0604030504040204" pitchFamily="34" charset="0"/>
              </a:rPr>
              <a:t> se </a:t>
            </a:r>
            <a:r>
              <a:rPr lang="en-US" altLang="en-US" sz="2000">
                <a:latin typeface="Tahoma" panose="020B0604030504040204" pitchFamily="34" charset="0"/>
                <a:cs typeface="Times New Roman" panose="02020603050405020304" pitchFamily="18" charset="0"/>
              </a:rPr>
              <a:t>redom izra</a:t>
            </a:r>
            <a:r>
              <a:rPr lang="hr-HR" altLang="en-US" sz="2000">
                <a:latin typeface="Tahoma" panose="020B0604030504040204" pitchFamily="34" charset="0"/>
              </a:rPr>
              <a:t>č</a:t>
            </a:r>
            <a:r>
              <a:rPr lang="en-US" altLang="en-US" sz="2000">
                <a:latin typeface="Tahoma" panose="020B0604030504040204" pitchFamily="34" charset="0"/>
                <a:cs typeface="Times New Roman" panose="02020603050405020304" pitchFamily="18" charset="0"/>
              </a:rPr>
              <a:t>unavaju elementi </a:t>
            </a:r>
            <a:r>
              <a:rPr lang="hr-HR" altLang="en-US" sz="2000">
                <a:latin typeface="Tahoma" panose="020B0604030504040204" pitchFamily="34" charset="0"/>
              </a:rPr>
              <a:t>		</a:t>
            </a:r>
            <a:r>
              <a:rPr lang="en-US" altLang="en-US" sz="20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cs typeface="Times New Roman" panose="02020603050405020304" pitchFamily="18" charset="0"/>
              </a:rPr>
              <a:t>A(1,1), A(1,2) i A(1,3),</a:t>
            </a:r>
            <a:r>
              <a:rPr lang="en-US" altLang="en-US" sz="2000">
                <a:latin typeface="Tahoma" panose="020B0604030504040204" pitchFamily="34" charset="0"/>
                <a:cs typeface="Times New Roman" panose="02020603050405020304" pitchFamily="18" charset="0"/>
              </a:rPr>
              <a:t> </a:t>
            </a:r>
            <a:endParaRPr lang="hr-HR" altLang="en-US" sz="2000">
              <a:latin typeface="Tahoma" panose="020B0604030504040204" pitchFamily="34" charset="0"/>
            </a:endParaRPr>
          </a:p>
          <a:p>
            <a:pPr>
              <a:spcBef>
                <a:spcPct val="50000"/>
              </a:spcBef>
              <a:buFontTx/>
              <a:buChar char="•"/>
              <a:defRPr/>
            </a:pPr>
            <a:r>
              <a:rPr lang="hr-HR" altLang="en-US" sz="2000">
                <a:latin typeface="Tahoma" panose="020B0604030504040204" pitchFamily="34" charset="0"/>
              </a:rPr>
              <a:t> N</a:t>
            </a:r>
            <a:r>
              <a:rPr lang="en-US" altLang="en-US" sz="2000">
                <a:latin typeface="Tahoma" panose="020B0604030504040204" pitchFamily="34" charset="0"/>
                <a:cs typeface="Times New Roman" panose="02020603050405020304" pitchFamily="18" charset="0"/>
              </a:rPr>
              <a:t>akon transformacije redosled izra</a:t>
            </a:r>
            <a:r>
              <a:rPr lang="hr-HR" altLang="en-US" sz="2000">
                <a:latin typeface="Tahoma" panose="020B0604030504040204" pitchFamily="34" charset="0"/>
              </a:rPr>
              <a:t>č</a:t>
            </a:r>
            <a:r>
              <a:rPr lang="en-US" altLang="en-US" sz="2000">
                <a:latin typeface="Tahoma" panose="020B0604030504040204" pitchFamily="34" charset="0"/>
                <a:cs typeface="Times New Roman" panose="02020603050405020304" pitchFamily="18" charset="0"/>
              </a:rPr>
              <a:t>unavanja elemenata </a:t>
            </a:r>
            <a:r>
              <a:rPr lang="hr-HR" altLang="en-US" sz="2000">
                <a:latin typeface="Tahoma" panose="020B0604030504040204" pitchFamily="34" charset="0"/>
              </a:rPr>
              <a:t>je </a:t>
            </a:r>
          </a:p>
          <a:p>
            <a:pPr lvl="1">
              <a:spcBef>
                <a:spcPct val="50000"/>
              </a:spcBef>
              <a:defRPr/>
            </a:pPr>
            <a:r>
              <a:rPr lang="hr-HR" altLang="en-US" sz="20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		</a:t>
            </a:r>
            <a:r>
              <a:rPr lang="en-US" altLang="en-US" sz="20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cs typeface="Times New Roman" panose="02020603050405020304" pitchFamily="18" charset="0"/>
              </a:rPr>
              <a:t>A(1,3), A(1,2) i A(1,1).</a:t>
            </a:r>
            <a:r>
              <a:rPr lang="en-US" altLang="en-US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Roman YU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7158" name="Line 54"/>
          <p:cNvSpPr>
            <a:spLocks noChangeShapeType="1"/>
          </p:cNvSpPr>
          <p:nvPr/>
        </p:nvSpPr>
        <p:spPr bwMode="auto">
          <a:xfrm flipH="1" flipV="1">
            <a:off x="1371600" y="2362200"/>
            <a:ext cx="1143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b">
            <a:spAutoFit/>
          </a:bodyPr>
          <a:lstStyle/>
          <a:p>
            <a:endParaRPr lang="en-US"/>
          </a:p>
        </p:txBody>
      </p:sp>
      <p:sp>
        <p:nvSpPr>
          <p:cNvPr id="47159" name="Line 55"/>
          <p:cNvSpPr>
            <a:spLocks noChangeShapeType="1"/>
          </p:cNvSpPr>
          <p:nvPr/>
        </p:nvSpPr>
        <p:spPr bwMode="auto">
          <a:xfrm flipH="1" flipV="1">
            <a:off x="1381125" y="1981200"/>
            <a:ext cx="1143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b">
            <a:spAutoFit/>
          </a:bodyPr>
          <a:lstStyle/>
          <a:p>
            <a:endParaRPr lang="en-US"/>
          </a:p>
        </p:txBody>
      </p:sp>
      <p:sp>
        <p:nvSpPr>
          <p:cNvPr id="47160" name="Line 56"/>
          <p:cNvSpPr>
            <a:spLocks noChangeShapeType="1"/>
          </p:cNvSpPr>
          <p:nvPr/>
        </p:nvSpPr>
        <p:spPr bwMode="auto">
          <a:xfrm flipH="1" flipV="1">
            <a:off x="1390650" y="1600200"/>
            <a:ext cx="1143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b">
            <a:spAutoFit/>
          </a:bodyPr>
          <a:lstStyle/>
          <a:p>
            <a:endParaRPr lang="en-US"/>
          </a:p>
        </p:txBody>
      </p:sp>
      <p:sp>
        <p:nvSpPr>
          <p:cNvPr id="47161" name="Line 61"/>
          <p:cNvSpPr>
            <a:spLocks noChangeShapeType="1"/>
          </p:cNvSpPr>
          <p:nvPr/>
        </p:nvSpPr>
        <p:spPr bwMode="auto">
          <a:xfrm flipV="1">
            <a:off x="5029200" y="2362200"/>
            <a:ext cx="11430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b">
            <a:spAutoFit/>
          </a:bodyPr>
          <a:lstStyle/>
          <a:p>
            <a:endParaRPr lang="en-US"/>
          </a:p>
        </p:txBody>
      </p:sp>
      <p:sp>
        <p:nvSpPr>
          <p:cNvPr id="47162" name="Line 62"/>
          <p:cNvSpPr>
            <a:spLocks noChangeShapeType="1"/>
          </p:cNvSpPr>
          <p:nvPr/>
        </p:nvSpPr>
        <p:spPr bwMode="auto">
          <a:xfrm flipV="1">
            <a:off x="5057775" y="1952625"/>
            <a:ext cx="11430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b">
            <a:spAutoFit/>
          </a:bodyPr>
          <a:lstStyle/>
          <a:p>
            <a:endParaRPr lang="en-US"/>
          </a:p>
        </p:txBody>
      </p:sp>
      <p:sp>
        <p:nvSpPr>
          <p:cNvPr id="47163" name="Line 63"/>
          <p:cNvSpPr>
            <a:spLocks noChangeShapeType="1"/>
          </p:cNvSpPr>
          <p:nvPr/>
        </p:nvSpPr>
        <p:spPr bwMode="auto">
          <a:xfrm flipV="1">
            <a:off x="5067300" y="1543050"/>
            <a:ext cx="11430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b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>
    <p:pull dir="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b="1" smtClean="0">
                <a:latin typeface="Times Roman YU" pitchFamily="18" charset="0"/>
                <a:cs typeface="Times New Roman" panose="02020603050405020304" pitchFamily="18" charset="0"/>
              </a:rPr>
              <a:t>3.</a:t>
            </a:r>
            <a:r>
              <a:rPr lang="en-US" alt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en-US" altLang="en-US" sz="3200" smtClean="0">
                <a:cs typeface="Times New Roman" panose="02020603050405020304" pitchFamily="18" charset="0"/>
              </a:rPr>
              <a:t>Transformacija krivljenja (skewing)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defRPr/>
            </a:pPr>
            <a:r>
              <a:rPr lang="en-US" altLang="en-US" smtClean="0">
                <a:cs typeface="Times New Roman" panose="02020603050405020304" pitchFamily="18" charset="0"/>
              </a:rPr>
              <a:t>Ovom transformacijom se obavlja krivljenje (skeweing) jednog iterativnog indeksa u odnosu na drugi za faktor </a:t>
            </a:r>
            <a:r>
              <a:rPr lang="en-US" altLang="en-US" b="1" smtClean="0">
                <a:solidFill>
                  <a:schemeClr val="accent1"/>
                </a:solidFill>
                <a:cs typeface="Times New Roman" panose="02020603050405020304" pitchFamily="18" charset="0"/>
              </a:rPr>
              <a:t>f</a:t>
            </a:r>
            <a:r>
              <a:rPr lang="en-US" altLang="en-US" smtClean="0">
                <a:cs typeface="Times New Roman" panose="02020603050405020304" pitchFamily="18" charset="0"/>
              </a:rPr>
              <a:t>.</a:t>
            </a:r>
            <a:r>
              <a:rPr lang="en-US" altLang="en-US" smtClean="0"/>
              <a:t> </a:t>
            </a:r>
            <a:endParaRPr lang="hr-HR" altLang="en-US" smtClean="0"/>
          </a:p>
          <a:p>
            <a:pPr lvl="1">
              <a:defRPr/>
            </a:pPr>
            <a:r>
              <a:rPr lang="en-US" altLang="en-US" smtClean="0">
                <a:cs typeface="Times New Roman" panose="02020603050405020304" pitchFamily="18" charset="0"/>
              </a:rPr>
              <a:t>Pretpostavimo da imamo ovakvu iteraciju</a:t>
            </a:r>
            <a:r>
              <a:rPr lang="hr-HR" altLang="en-US" smtClean="0"/>
              <a:t> indeksnih promenljivih</a:t>
            </a:r>
          </a:p>
          <a:p>
            <a:pPr lvl="1">
              <a:defRPr/>
            </a:pPr>
            <a:endParaRPr lang="hr-HR" altLang="en-US" smtClean="0"/>
          </a:p>
          <a:p>
            <a:pPr lvl="1">
              <a:defRPr/>
            </a:pPr>
            <a:endParaRPr lang="en-US" altLang="en-US" smtClean="0"/>
          </a:p>
          <a:p>
            <a:pPr lvl="1" algn="just">
              <a:defRPr/>
            </a:pPr>
            <a:r>
              <a:rPr lang="en-US" altLang="en-US" smtClean="0">
                <a:cs typeface="Times New Roman" panose="02020603050405020304" pitchFamily="18" charset="0"/>
              </a:rPr>
              <a:t>ako primenimo krivljenje petlje </a:t>
            </a:r>
            <a:r>
              <a:rPr lang="hr-HR" altLang="en-US" smtClean="0">
                <a:solidFill>
                  <a:schemeClr val="accent1"/>
                </a:solidFill>
              </a:rPr>
              <a:t>I</a:t>
            </a:r>
            <a:r>
              <a:rPr lang="hr-HR" altLang="en-US" baseline="-25000" smtClean="0">
                <a:solidFill>
                  <a:schemeClr val="accent1"/>
                </a:solidFill>
              </a:rPr>
              <a:t>j</a:t>
            </a:r>
            <a:r>
              <a:rPr lang="en-US" altLang="en-US" smtClean="0">
                <a:cs typeface="Times New Roman" panose="02020603050405020304" pitchFamily="18" charset="0"/>
              </a:rPr>
              <a:t> u odnosu na</a:t>
            </a:r>
            <a:r>
              <a:rPr lang="hr-HR" altLang="en-US" smtClean="0"/>
              <a:t> </a:t>
            </a:r>
            <a:r>
              <a:rPr lang="hr-HR" altLang="en-US" smtClean="0">
                <a:solidFill>
                  <a:schemeClr val="accent1"/>
                </a:solidFill>
              </a:rPr>
              <a:t>I</a:t>
            </a:r>
            <a:r>
              <a:rPr lang="hr-HR" altLang="en-US" baseline="-25000" smtClean="0">
                <a:solidFill>
                  <a:schemeClr val="accent1"/>
                </a:solidFill>
              </a:rPr>
              <a:t>i</a:t>
            </a:r>
            <a:r>
              <a:rPr lang="en-US" altLang="en-US" smtClean="0">
                <a:cs typeface="Times New Roman" panose="02020603050405020304" pitchFamily="18" charset="0"/>
              </a:rPr>
              <a:t>  za faktor f izvr</a:t>
            </a:r>
            <a:r>
              <a:rPr lang="sr-Latn-CS" altLang="en-US" smtClean="0">
                <a:cs typeface="Times New Roman" panose="02020603050405020304" pitchFamily="18" charset="0"/>
              </a:rPr>
              <a:t>šić</a:t>
            </a:r>
            <a:r>
              <a:rPr lang="en-US" altLang="en-US" smtClean="0">
                <a:cs typeface="Times New Roman" panose="02020603050405020304" pitchFamily="18" charset="0"/>
              </a:rPr>
              <a:t>e se preslikavanje gornje iteracije u</a:t>
            </a:r>
            <a:endParaRPr lang="hr-HR" altLang="en-US" smtClean="0"/>
          </a:p>
          <a:p>
            <a:pPr lvl="1" algn="just">
              <a:defRPr/>
            </a:pPr>
            <a:endParaRPr lang="hr-HR" altLang="en-US" smtClean="0"/>
          </a:p>
          <a:p>
            <a:pPr lvl="1" algn="just">
              <a:defRPr/>
            </a:pPr>
            <a:endParaRPr lang="en-US" altLang="en-US" smtClean="0">
              <a:latin typeface="Times New Roman" panose="02020603050405020304" pitchFamily="18" charset="0"/>
            </a:endParaRPr>
          </a:p>
          <a:p>
            <a:pPr lvl="1">
              <a:defRPr/>
            </a:pPr>
            <a:endParaRPr lang="en-US" altLang="en-US" smtClean="0"/>
          </a:p>
        </p:txBody>
      </p:sp>
      <p:sp>
        <p:nvSpPr>
          <p:cNvPr id="13318" name="Rectangle 5"/>
          <p:cNvSpPr>
            <a:spLocks noChangeArrowheads="1"/>
          </p:cNvSpPr>
          <p:nvPr/>
        </p:nvSpPr>
        <p:spPr bwMode="auto">
          <a:xfrm>
            <a:off x="3228975" y="3286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13314" name="Object 4"/>
          <p:cNvGraphicFramePr>
            <a:graphicFrameLocks noChangeAspect="1"/>
          </p:cNvGraphicFramePr>
          <p:nvPr/>
        </p:nvGraphicFramePr>
        <p:xfrm>
          <a:off x="1905000" y="2286000"/>
          <a:ext cx="4800600" cy="511175"/>
        </p:xfrm>
        <a:graphic>
          <a:graphicData uri="http://schemas.openxmlformats.org/presentationml/2006/ole">
            <p:oleObj spid="_x0000_s11266" r:id="rId3" imgW="2260600" imgH="241300" progId="Equation.3">
              <p:embed/>
            </p:oleObj>
          </a:graphicData>
        </a:graphic>
      </p:graphicFrame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2871788" y="32813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13315" name="Object 6"/>
          <p:cNvGraphicFramePr>
            <a:graphicFrameLocks noChangeAspect="1"/>
          </p:cNvGraphicFramePr>
          <p:nvPr/>
        </p:nvGraphicFramePr>
        <p:xfrm>
          <a:off x="1524000" y="4343400"/>
          <a:ext cx="5610225" cy="487363"/>
        </p:xfrm>
        <a:graphic>
          <a:graphicData uri="http://schemas.openxmlformats.org/presentationml/2006/ole">
            <p:oleObj spid="_x0000_s11267" r:id="rId4" imgW="2743200" imgH="241300" progId="Equation.3">
              <p:embed/>
            </p:oleObj>
          </a:graphicData>
        </a:graphic>
      </p:graphicFrame>
    </p:spTree>
  </p:cSld>
  <p:clrMapOvr>
    <a:masterClrMapping/>
  </p:clrMapOvr>
  <p:transition>
    <p:pull dir="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Krivljenje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08025"/>
            <a:ext cx="9144000" cy="96837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Krivljenje</a:t>
            </a:r>
            <a:r>
              <a:rPr lang="en-US" dirty="0" smtClean="0"/>
              <a:t> </a:t>
            </a:r>
            <a:r>
              <a:rPr lang="en-US" dirty="0" err="1" smtClean="0"/>
              <a:t>petlje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sz="1600" dirty="0" err="1" smtClean="0"/>
              <a:t>k</a:t>
            </a:r>
            <a:r>
              <a:rPr lang="en-US" dirty="0" smtClean="0"/>
              <a:t> u </a:t>
            </a:r>
            <a:r>
              <a:rPr lang="en-US" dirty="0" err="1" smtClean="0"/>
              <a:t>odnosu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sz="1800" dirty="0" err="1" smtClean="0"/>
              <a:t>j</a:t>
            </a:r>
            <a:r>
              <a:rPr lang="en-US" dirty="0" smtClean="0"/>
              <a:t> 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faktor</a:t>
            </a:r>
            <a:r>
              <a:rPr lang="en-US" dirty="0" smtClean="0"/>
              <a:t> f</a:t>
            </a:r>
          </a:p>
          <a:p>
            <a:pPr>
              <a:buFont typeface="Wingdings 2" pitchFamily="18" charset="2"/>
              <a:buNone/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  <p:pic>
        <p:nvPicPr>
          <p:cNvPr id="48132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2332038"/>
            <a:ext cx="6629400" cy="405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41350"/>
          </a:xfrm>
        </p:spPr>
        <p:txBody>
          <a:bodyPr/>
          <a:lstStyle/>
          <a:p>
            <a:pPr>
              <a:defRPr/>
            </a:pPr>
            <a:r>
              <a:rPr lang="hr-HR" altLang="en-US" sz="3600" smtClean="0"/>
              <a:t>vektorizacija ugnježdjenih petlji</a:t>
            </a:r>
            <a:r>
              <a:rPr lang="en-US" altLang="en-US" sz="3600" smtClean="0"/>
              <a:t> (nast.)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708025"/>
            <a:ext cx="8915400" cy="5997575"/>
          </a:xfrm>
        </p:spPr>
        <p:txBody>
          <a:bodyPr/>
          <a:lstStyle/>
          <a:p>
            <a:pPr lvl="2" algn="just">
              <a:lnSpc>
                <a:spcPct val="90000"/>
              </a:lnSpc>
              <a:defRPr/>
            </a:pPr>
            <a:r>
              <a:rPr lang="en-US" altLang="en-US" smtClean="0">
                <a:cs typeface="Tahoma" panose="020B0604030504040204" pitchFamily="34" charset="0"/>
              </a:rPr>
              <a:t>Razmotrimo jedno ovakvo gnezdo petlji</a:t>
            </a:r>
          </a:p>
          <a:p>
            <a:pPr lvl="4" algn="just">
              <a:lnSpc>
                <a:spcPct val="90000"/>
              </a:lnSpc>
              <a:buFontTx/>
              <a:buNone/>
              <a:defRPr/>
            </a:pPr>
            <a:r>
              <a:rPr lang="hr-HR" altLang="en-US" smtClean="0">
                <a:cs typeface="Tahoma" panose="020B0604030504040204" pitchFamily="34" charset="0"/>
              </a:rPr>
              <a:t>		</a:t>
            </a:r>
            <a:r>
              <a:rPr lang="sr-Latn-CS" altLang="en-US" b="1" smtClean="0">
                <a:cs typeface="Tahoma" panose="020B0604030504040204" pitchFamily="34" charset="0"/>
              </a:rPr>
              <a:t>for</a:t>
            </a:r>
            <a:r>
              <a:rPr lang="en-US" altLang="en-US" smtClean="0">
                <a:cs typeface="Tahoma" panose="020B0604030504040204" pitchFamily="34" charset="0"/>
              </a:rPr>
              <a:t> I</a:t>
            </a:r>
            <a:r>
              <a:rPr lang="en-US" altLang="en-US" baseline="-30000" smtClean="0">
                <a:cs typeface="Tahoma" panose="020B0604030504040204" pitchFamily="34" charset="0"/>
              </a:rPr>
              <a:t>1</a:t>
            </a:r>
            <a:r>
              <a:rPr lang="en-US" altLang="en-US" smtClean="0">
                <a:cs typeface="Tahoma" panose="020B0604030504040204" pitchFamily="34" charset="0"/>
              </a:rPr>
              <a:t> = l</a:t>
            </a:r>
            <a:r>
              <a:rPr lang="en-US" altLang="en-US" baseline="-30000" smtClean="0">
                <a:cs typeface="Tahoma" panose="020B0604030504040204" pitchFamily="34" charset="0"/>
              </a:rPr>
              <a:t>1</a:t>
            </a:r>
            <a:r>
              <a:rPr lang="en-US" altLang="en-US" smtClean="0">
                <a:cs typeface="Tahoma" panose="020B0604030504040204" pitchFamily="34" charset="0"/>
              </a:rPr>
              <a:t>, u</a:t>
            </a:r>
            <a:r>
              <a:rPr lang="en-US" altLang="en-US" baseline="-30000" smtClean="0">
                <a:cs typeface="Tahoma" panose="020B0604030504040204" pitchFamily="34" charset="0"/>
              </a:rPr>
              <a:t>1</a:t>
            </a:r>
            <a:endParaRPr lang="en-US" altLang="en-US" smtClean="0">
              <a:cs typeface="Tahoma" panose="020B0604030504040204" pitchFamily="34" charset="0"/>
            </a:endParaRPr>
          </a:p>
          <a:p>
            <a:pPr lvl="2" algn="just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en-US" smtClean="0">
                <a:cs typeface="Tahoma" panose="020B0604030504040204" pitchFamily="34" charset="0"/>
              </a:rPr>
              <a:t>		</a:t>
            </a:r>
            <a:r>
              <a:rPr lang="hr-HR" altLang="en-US" smtClean="0">
                <a:cs typeface="Tahoma" panose="020B0604030504040204" pitchFamily="34" charset="0"/>
              </a:rPr>
              <a:t>	</a:t>
            </a:r>
            <a:r>
              <a:rPr lang="sr-Latn-CS" altLang="en-US" smtClean="0">
                <a:cs typeface="Tahoma" panose="020B0604030504040204" pitchFamily="34" charset="0"/>
              </a:rPr>
              <a:t>for</a:t>
            </a:r>
            <a:r>
              <a:rPr lang="en-US" altLang="en-US" smtClean="0">
                <a:cs typeface="Tahoma" panose="020B0604030504040204" pitchFamily="34" charset="0"/>
              </a:rPr>
              <a:t> I</a:t>
            </a:r>
            <a:r>
              <a:rPr lang="en-US" altLang="en-US" baseline="-30000" smtClean="0">
                <a:cs typeface="Tahoma" panose="020B0604030504040204" pitchFamily="34" charset="0"/>
              </a:rPr>
              <a:t>2</a:t>
            </a:r>
            <a:r>
              <a:rPr lang="en-US" altLang="en-US" smtClean="0">
                <a:cs typeface="Tahoma" panose="020B0604030504040204" pitchFamily="34" charset="0"/>
              </a:rPr>
              <a:t> = l</a:t>
            </a:r>
            <a:r>
              <a:rPr lang="en-US" altLang="en-US" baseline="-30000" smtClean="0">
                <a:cs typeface="Tahoma" panose="020B0604030504040204" pitchFamily="34" charset="0"/>
              </a:rPr>
              <a:t>2</a:t>
            </a:r>
            <a:r>
              <a:rPr lang="en-US" altLang="en-US" smtClean="0">
                <a:cs typeface="Tahoma" panose="020B0604030504040204" pitchFamily="34" charset="0"/>
              </a:rPr>
              <a:t>, u</a:t>
            </a:r>
            <a:r>
              <a:rPr lang="en-US" altLang="en-US" baseline="-30000" smtClean="0">
                <a:cs typeface="Tahoma" panose="020B0604030504040204" pitchFamily="34" charset="0"/>
              </a:rPr>
              <a:t>2</a:t>
            </a:r>
            <a:endParaRPr lang="en-US" altLang="en-US" smtClean="0">
              <a:cs typeface="Tahoma" panose="020B0604030504040204" pitchFamily="34" charset="0"/>
            </a:endParaRPr>
          </a:p>
          <a:p>
            <a:pPr lvl="2" algn="just">
              <a:lnSpc>
                <a:spcPct val="20000"/>
              </a:lnSpc>
              <a:buFont typeface="Wingdings" pitchFamily="2" charset="2"/>
              <a:buNone/>
              <a:defRPr/>
            </a:pPr>
            <a:r>
              <a:rPr lang="en-US" altLang="en-US" smtClean="0">
                <a:cs typeface="Tahoma" panose="020B0604030504040204" pitchFamily="34" charset="0"/>
              </a:rPr>
              <a:t>			.</a:t>
            </a:r>
          </a:p>
          <a:p>
            <a:pPr lvl="2" algn="just">
              <a:lnSpc>
                <a:spcPct val="20000"/>
              </a:lnSpc>
              <a:buFont typeface="Wingdings" pitchFamily="2" charset="2"/>
              <a:buNone/>
              <a:defRPr/>
            </a:pPr>
            <a:r>
              <a:rPr lang="en-US" altLang="en-US" smtClean="0">
                <a:cs typeface="Tahoma" panose="020B0604030504040204" pitchFamily="34" charset="0"/>
              </a:rPr>
              <a:t>			.</a:t>
            </a:r>
          </a:p>
          <a:p>
            <a:pPr lvl="2" algn="just">
              <a:lnSpc>
                <a:spcPct val="20000"/>
              </a:lnSpc>
              <a:buFont typeface="Wingdings" pitchFamily="2" charset="2"/>
              <a:buNone/>
              <a:defRPr/>
            </a:pPr>
            <a:r>
              <a:rPr lang="en-US" altLang="en-US" smtClean="0">
                <a:cs typeface="Tahoma" panose="020B0604030504040204" pitchFamily="34" charset="0"/>
              </a:rPr>
              <a:t>			.</a:t>
            </a:r>
          </a:p>
          <a:p>
            <a:pPr lvl="2" algn="just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en-US" smtClean="0">
                <a:cs typeface="Tahoma" panose="020B0604030504040204" pitchFamily="34" charset="0"/>
              </a:rPr>
              <a:t>		</a:t>
            </a:r>
            <a:r>
              <a:rPr lang="hr-HR" altLang="en-US" smtClean="0">
                <a:cs typeface="Tahoma" panose="020B0604030504040204" pitchFamily="34" charset="0"/>
              </a:rPr>
              <a:t>	</a:t>
            </a:r>
            <a:r>
              <a:rPr lang="sr-Latn-CS" altLang="en-US" smtClean="0">
                <a:cs typeface="Tahoma" panose="020B0604030504040204" pitchFamily="34" charset="0"/>
              </a:rPr>
              <a:t>for</a:t>
            </a:r>
            <a:r>
              <a:rPr lang="en-US" altLang="en-US" smtClean="0">
                <a:cs typeface="Tahoma" panose="020B0604030504040204" pitchFamily="34" charset="0"/>
              </a:rPr>
              <a:t> I</a:t>
            </a:r>
            <a:r>
              <a:rPr lang="en-US" altLang="en-US" baseline="-30000" smtClean="0">
                <a:cs typeface="Tahoma" panose="020B0604030504040204" pitchFamily="34" charset="0"/>
              </a:rPr>
              <a:t>n</a:t>
            </a:r>
            <a:r>
              <a:rPr lang="en-US" altLang="en-US" smtClean="0">
                <a:cs typeface="Tahoma" panose="020B0604030504040204" pitchFamily="34" charset="0"/>
              </a:rPr>
              <a:t> = l</a:t>
            </a:r>
            <a:r>
              <a:rPr lang="en-US" altLang="en-US" baseline="-30000" smtClean="0">
                <a:cs typeface="Tahoma" panose="020B0604030504040204" pitchFamily="34" charset="0"/>
              </a:rPr>
              <a:t>n</a:t>
            </a:r>
            <a:r>
              <a:rPr lang="en-US" altLang="en-US" smtClean="0">
                <a:cs typeface="Tahoma" panose="020B0604030504040204" pitchFamily="34" charset="0"/>
              </a:rPr>
              <a:t>, u</a:t>
            </a:r>
            <a:r>
              <a:rPr lang="en-US" altLang="en-US" baseline="-30000" smtClean="0">
                <a:cs typeface="Tahoma" panose="020B0604030504040204" pitchFamily="34" charset="0"/>
              </a:rPr>
              <a:t>n</a:t>
            </a:r>
            <a:endParaRPr lang="en-US" altLang="en-US" smtClean="0">
              <a:cs typeface="Tahoma" panose="020B0604030504040204" pitchFamily="34" charset="0"/>
            </a:endParaRPr>
          </a:p>
          <a:p>
            <a:pPr lvl="2" algn="just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en-US" smtClean="0">
                <a:cs typeface="Tahoma" panose="020B0604030504040204" pitchFamily="34" charset="0"/>
              </a:rPr>
              <a:t>			S</a:t>
            </a:r>
            <a:r>
              <a:rPr lang="en-US" altLang="en-US" baseline="-30000" smtClean="0">
                <a:cs typeface="Tahoma" panose="020B0604030504040204" pitchFamily="34" charset="0"/>
              </a:rPr>
              <a:t>1</a:t>
            </a:r>
            <a:r>
              <a:rPr lang="en-US" altLang="en-US" smtClean="0">
                <a:cs typeface="Tahoma" panose="020B0604030504040204" pitchFamily="34" charset="0"/>
              </a:rPr>
              <a:t>(I)</a:t>
            </a:r>
          </a:p>
          <a:p>
            <a:pPr lvl="2" algn="just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en-US" smtClean="0">
                <a:cs typeface="Tahoma" panose="020B0604030504040204" pitchFamily="34" charset="0"/>
              </a:rPr>
              <a:t>			S</a:t>
            </a:r>
            <a:r>
              <a:rPr lang="en-US" altLang="en-US" baseline="-30000" smtClean="0">
                <a:cs typeface="Tahoma" panose="020B0604030504040204" pitchFamily="34" charset="0"/>
              </a:rPr>
              <a:t>2</a:t>
            </a:r>
            <a:r>
              <a:rPr lang="en-US" altLang="en-US" smtClean="0">
                <a:cs typeface="Tahoma" panose="020B0604030504040204" pitchFamily="34" charset="0"/>
              </a:rPr>
              <a:t>(I)</a:t>
            </a:r>
          </a:p>
          <a:p>
            <a:pPr lvl="2" algn="just">
              <a:lnSpc>
                <a:spcPct val="25000"/>
              </a:lnSpc>
              <a:buFont typeface="Wingdings" pitchFamily="2" charset="2"/>
              <a:buNone/>
              <a:defRPr/>
            </a:pPr>
            <a:r>
              <a:rPr lang="en-US" altLang="en-US" smtClean="0">
                <a:cs typeface="Tahoma" panose="020B0604030504040204" pitchFamily="34" charset="0"/>
              </a:rPr>
              <a:t>			.</a:t>
            </a:r>
          </a:p>
          <a:p>
            <a:pPr lvl="2" algn="just">
              <a:lnSpc>
                <a:spcPct val="25000"/>
              </a:lnSpc>
              <a:buFont typeface="Wingdings" pitchFamily="2" charset="2"/>
              <a:buNone/>
              <a:defRPr/>
            </a:pPr>
            <a:r>
              <a:rPr lang="en-US" altLang="en-US" smtClean="0">
                <a:cs typeface="Tahoma" panose="020B0604030504040204" pitchFamily="34" charset="0"/>
              </a:rPr>
              <a:t>			.</a:t>
            </a:r>
          </a:p>
          <a:p>
            <a:pPr lvl="2" algn="just">
              <a:lnSpc>
                <a:spcPct val="25000"/>
              </a:lnSpc>
              <a:buFont typeface="Wingdings" pitchFamily="2" charset="2"/>
              <a:buNone/>
              <a:defRPr/>
            </a:pPr>
            <a:r>
              <a:rPr lang="en-US" altLang="en-US" smtClean="0">
                <a:cs typeface="Tahoma" panose="020B0604030504040204" pitchFamily="34" charset="0"/>
              </a:rPr>
              <a:t>			.</a:t>
            </a:r>
          </a:p>
          <a:p>
            <a:pPr lvl="2" algn="just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en-US" smtClean="0">
                <a:cs typeface="Tahoma" panose="020B0604030504040204" pitchFamily="34" charset="0"/>
              </a:rPr>
              <a:t>			S</a:t>
            </a:r>
            <a:r>
              <a:rPr lang="en-US" altLang="en-US" baseline="-30000" smtClean="0">
                <a:cs typeface="Tahoma" panose="020B0604030504040204" pitchFamily="34" charset="0"/>
              </a:rPr>
              <a:t>k</a:t>
            </a:r>
            <a:r>
              <a:rPr lang="en-US" altLang="en-US" smtClean="0">
                <a:cs typeface="Tahoma" panose="020B0604030504040204" pitchFamily="34" charset="0"/>
              </a:rPr>
              <a:t>(I)</a:t>
            </a:r>
          </a:p>
          <a:p>
            <a:pPr lvl="4" algn="just">
              <a:lnSpc>
                <a:spcPct val="90000"/>
              </a:lnSpc>
              <a:defRPr/>
            </a:pPr>
            <a:r>
              <a:rPr lang="en-US" altLang="en-US" smtClean="0">
                <a:cs typeface="Tahoma" panose="020B0604030504040204" pitchFamily="34" charset="0"/>
              </a:rPr>
              <a:t>         </a:t>
            </a:r>
            <a:r>
              <a:rPr lang="en-US" altLang="en-US" b="1" smtClean="0">
                <a:cs typeface="Tahoma" panose="020B0604030504040204" pitchFamily="34" charset="0"/>
              </a:rPr>
              <a:t> endfor</a:t>
            </a:r>
            <a:endParaRPr lang="hr-HR" altLang="en-US" b="1" smtClean="0">
              <a:cs typeface="Tahoma" panose="020B0604030504040204" pitchFamily="34" charset="0"/>
            </a:endParaRPr>
          </a:p>
          <a:p>
            <a:pPr algn="just">
              <a:lnSpc>
                <a:spcPct val="90000"/>
              </a:lnSpc>
              <a:defRPr/>
            </a:pPr>
            <a:r>
              <a:rPr lang="en-US" altLang="en-US" smtClean="0">
                <a:cs typeface="Tahoma" panose="020B0604030504040204" pitchFamily="34" charset="0"/>
              </a:rPr>
              <a:t>gde su l</a:t>
            </a:r>
            <a:r>
              <a:rPr lang="en-US" altLang="en-US" baseline="-30000" smtClean="0">
                <a:cs typeface="Tahoma" panose="020B0604030504040204" pitchFamily="34" charset="0"/>
              </a:rPr>
              <a:t>j</a:t>
            </a:r>
            <a:r>
              <a:rPr lang="en-US" altLang="en-US" smtClean="0">
                <a:cs typeface="Tahoma" panose="020B0604030504040204" pitchFamily="34" charset="0"/>
              </a:rPr>
              <a:t>, u</a:t>
            </a:r>
            <a:r>
              <a:rPr lang="en-US" altLang="en-US" baseline="-30000" smtClean="0">
                <a:cs typeface="Tahoma" panose="020B0604030504040204" pitchFamily="34" charset="0"/>
              </a:rPr>
              <a:t>j</a:t>
            </a:r>
            <a:r>
              <a:rPr lang="en-US" altLang="en-US" smtClean="0">
                <a:cs typeface="Tahoma" panose="020B0604030504040204" pitchFamily="34" charset="0"/>
              </a:rPr>
              <a:t> granice petlje</a:t>
            </a:r>
            <a:r>
              <a:rPr lang="hr-HR" altLang="en-US" smtClean="0">
                <a:cs typeface="Tahoma" panose="020B0604030504040204" pitchFamily="34" charset="0"/>
              </a:rPr>
              <a:t>:</a:t>
            </a:r>
            <a:r>
              <a:rPr lang="en-US" altLang="en-US" smtClean="0">
                <a:cs typeface="Tahoma" panose="020B0604030504040204" pitchFamily="34" charset="0"/>
              </a:rPr>
              <a:t> </a:t>
            </a:r>
            <a:endParaRPr lang="hr-HR" altLang="en-US" smtClean="0">
              <a:cs typeface="Tahoma" panose="020B0604030504040204" pitchFamily="34" charset="0"/>
            </a:endParaRPr>
          </a:p>
          <a:p>
            <a:pPr lvl="1" algn="just">
              <a:lnSpc>
                <a:spcPct val="90000"/>
              </a:lnSpc>
              <a:defRPr/>
            </a:pPr>
            <a:r>
              <a:rPr lang="hr-HR" altLang="en-US" smtClean="0">
                <a:cs typeface="Tahoma" panose="020B0604030504040204" pitchFamily="34" charset="0"/>
              </a:rPr>
              <a:t>t</a:t>
            </a:r>
            <a:r>
              <a:rPr lang="en-US" altLang="en-US" smtClean="0">
                <a:cs typeface="Tahoma" panose="020B0604030504040204" pitchFamily="34" charset="0"/>
              </a:rPr>
              <a:t>o mogu biti celobrojni izrazi u kojima figuri</a:t>
            </a:r>
            <a:r>
              <a:rPr lang="sr-Latn-CS" altLang="en-US" smtClean="0">
                <a:cs typeface="Tahoma" panose="020B0604030504040204" pitchFamily="34" charset="0"/>
              </a:rPr>
              <a:t>š</a:t>
            </a:r>
            <a:r>
              <a:rPr lang="en-US" altLang="en-US" smtClean="0">
                <a:cs typeface="Tahoma" panose="020B0604030504040204" pitchFamily="34" charset="0"/>
              </a:rPr>
              <a:t>u indeksi I</a:t>
            </a:r>
            <a:r>
              <a:rPr lang="en-US" altLang="en-US" baseline="-30000" smtClean="0">
                <a:cs typeface="Tahoma" panose="020B0604030504040204" pitchFamily="34" charset="0"/>
              </a:rPr>
              <a:t>1</a:t>
            </a:r>
            <a:r>
              <a:rPr lang="en-US" altLang="en-US" smtClean="0">
                <a:cs typeface="Tahoma" panose="020B0604030504040204" pitchFamily="34" charset="0"/>
              </a:rPr>
              <a:t>, I</a:t>
            </a:r>
            <a:r>
              <a:rPr lang="en-US" altLang="en-US" baseline="-30000" smtClean="0">
                <a:cs typeface="Tahoma" panose="020B0604030504040204" pitchFamily="34" charset="0"/>
              </a:rPr>
              <a:t>2</a:t>
            </a:r>
            <a:r>
              <a:rPr lang="en-US" altLang="en-US" smtClean="0">
                <a:cs typeface="Tahoma" panose="020B0604030504040204" pitchFamily="34" charset="0"/>
              </a:rPr>
              <a:t>, ... , I</a:t>
            </a:r>
            <a:r>
              <a:rPr lang="en-US" altLang="en-US" baseline="-30000" smtClean="0">
                <a:cs typeface="Tahoma" panose="020B0604030504040204" pitchFamily="34" charset="0"/>
              </a:rPr>
              <a:t>j-1</a:t>
            </a:r>
            <a:r>
              <a:rPr lang="en-US" altLang="en-US" smtClean="0">
                <a:cs typeface="Tahoma" panose="020B0604030504040204" pitchFamily="34" charset="0"/>
              </a:rPr>
              <a:t>.</a:t>
            </a:r>
            <a:endParaRPr lang="hr-HR" altLang="en-US" smtClean="0">
              <a:cs typeface="Tahoma" panose="020B0604030504040204" pitchFamily="34" charset="0"/>
            </a:endParaRPr>
          </a:p>
          <a:p>
            <a:pPr lvl="1" algn="just">
              <a:lnSpc>
                <a:spcPct val="90000"/>
              </a:lnSpc>
              <a:defRPr/>
            </a:pPr>
            <a:r>
              <a:rPr lang="en-US" altLang="en-US" smtClean="0">
                <a:cs typeface="Tahoma" panose="020B0604030504040204" pitchFamily="34" charset="0"/>
              </a:rPr>
              <a:t> I je uredjena n-torka indeksa (I</a:t>
            </a:r>
            <a:r>
              <a:rPr lang="en-US" altLang="en-US" baseline="-30000" smtClean="0">
                <a:cs typeface="Tahoma" panose="020B0604030504040204" pitchFamily="34" charset="0"/>
              </a:rPr>
              <a:t>1</a:t>
            </a:r>
            <a:r>
              <a:rPr lang="en-US" altLang="en-US" smtClean="0">
                <a:cs typeface="Tahoma" panose="020B0604030504040204" pitchFamily="34" charset="0"/>
              </a:rPr>
              <a:t>, ... , I</a:t>
            </a:r>
            <a:r>
              <a:rPr lang="en-US" altLang="en-US" baseline="-30000" smtClean="0">
                <a:cs typeface="Tahoma" panose="020B0604030504040204" pitchFamily="34" charset="0"/>
              </a:rPr>
              <a:t>n</a:t>
            </a:r>
            <a:r>
              <a:rPr lang="en-US" altLang="en-US" smtClean="0">
                <a:cs typeface="Tahoma" panose="020B0604030504040204" pitchFamily="34" charset="0"/>
              </a:rPr>
              <a:t>). </a:t>
            </a:r>
            <a:endParaRPr lang="hr-HR" altLang="en-US" smtClean="0">
              <a:cs typeface="Tahoma" panose="020B0604030504040204" pitchFamily="34" charset="0"/>
            </a:endParaRPr>
          </a:p>
          <a:p>
            <a:pPr lvl="1" algn="just">
              <a:lnSpc>
                <a:spcPct val="90000"/>
              </a:lnSpc>
              <a:defRPr/>
            </a:pPr>
            <a:r>
              <a:rPr lang="en-US" altLang="en-US" smtClean="0">
                <a:cs typeface="Tahoma" panose="020B0604030504040204" pitchFamily="34" charset="0"/>
              </a:rPr>
              <a:t>S</a:t>
            </a:r>
            <a:r>
              <a:rPr lang="en-US" altLang="en-US" baseline="-30000" smtClean="0">
                <a:cs typeface="Tahoma" panose="020B0604030504040204" pitchFamily="34" charset="0"/>
              </a:rPr>
              <a:t>1</a:t>
            </a:r>
            <a:r>
              <a:rPr lang="en-US" altLang="en-US" smtClean="0">
                <a:cs typeface="Tahoma" panose="020B0604030504040204" pitchFamily="34" charset="0"/>
              </a:rPr>
              <a:t>, ..., S</a:t>
            </a:r>
            <a:r>
              <a:rPr lang="en-US" altLang="en-US" baseline="-30000" smtClean="0">
                <a:cs typeface="Tahoma" panose="020B0604030504040204" pitchFamily="34" charset="0"/>
              </a:rPr>
              <a:t>k</a:t>
            </a:r>
            <a:r>
              <a:rPr lang="en-US" altLang="en-US" smtClean="0">
                <a:cs typeface="Tahoma" panose="020B0604030504040204" pitchFamily="34" charset="0"/>
              </a:rPr>
              <a:t>, su naredbe dodeljivanja u kojima se pojavljuju indeksirane promenljive </a:t>
            </a:r>
            <a:endParaRPr lang="hr-HR" altLang="en-US" smtClean="0">
              <a:cs typeface="Tahoma" panose="020B0604030504040204" pitchFamily="34" charset="0"/>
            </a:endParaRPr>
          </a:p>
          <a:p>
            <a:pPr lvl="2" algn="just">
              <a:lnSpc>
                <a:spcPct val="90000"/>
              </a:lnSpc>
              <a:buFont typeface="Wingdings" pitchFamily="2" charset="2"/>
              <a:buNone/>
              <a:defRPr/>
            </a:pPr>
            <a:endParaRPr lang="hr-HR" altLang="en-US" smtClean="0">
              <a:cs typeface="Tahoma" panose="020B0604030504040204" pitchFamily="34" charset="0"/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r-HR" altLang="en-US" smtClean="0"/>
              <a:t>Krivljenje – primer </a:t>
            </a:r>
            <a:endParaRPr lang="en-US" altLang="en-US" smtClean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defRPr/>
            </a:pPr>
            <a:r>
              <a:rPr lang="en-US" altLang="en-US" smtClean="0">
                <a:cs typeface="Times New Roman" panose="02020603050405020304" pitchFamily="18" charset="0"/>
              </a:rPr>
              <a:t>PRIMER: </a:t>
            </a:r>
            <a:r>
              <a:rPr lang="en-US" altLang="en-US" smtClean="0">
                <a:solidFill>
                  <a:schemeClr val="tx1"/>
                </a:solidFill>
                <a:cs typeface="Times New Roman" panose="02020603050405020304" pitchFamily="18" charset="0"/>
              </a:rPr>
              <a:t>Posmatrajmo slede</a:t>
            </a:r>
            <a:r>
              <a:rPr lang="hr-HR" altLang="en-US" smtClean="0">
                <a:solidFill>
                  <a:schemeClr val="tx1"/>
                </a:solidFill>
              </a:rPr>
              <a:t>ć</a:t>
            </a:r>
            <a:r>
              <a:rPr lang="en-US" altLang="en-US" smtClean="0">
                <a:solidFill>
                  <a:schemeClr val="tx1"/>
                </a:solidFill>
                <a:cs typeface="Times New Roman" panose="02020603050405020304" pitchFamily="18" charset="0"/>
              </a:rPr>
              <a:t>e gnezdo petlji</a:t>
            </a:r>
          </a:p>
          <a:p>
            <a:pPr lvl="1" algn="just">
              <a:buFont typeface="Wingdings" pitchFamily="2" charset="2"/>
              <a:buNone/>
              <a:defRPr/>
            </a:pPr>
            <a:r>
              <a:rPr lang="en-US" altLang="en-US" smtClean="0">
                <a:latin typeface="Times Roman YU" pitchFamily="18" charset="0"/>
                <a:cs typeface="Times New Roman" panose="02020603050405020304" pitchFamily="18" charset="0"/>
              </a:rPr>
              <a:t> 		</a:t>
            </a:r>
            <a:r>
              <a:rPr lang="sr-Latn-CS" altLang="en-US" smtClean="0">
                <a:cs typeface="Times New Roman" panose="02020603050405020304" pitchFamily="18" charset="0"/>
              </a:rPr>
              <a:t>for</a:t>
            </a:r>
            <a:r>
              <a:rPr lang="en-US" altLang="en-US" smtClean="0">
                <a:cs typeface="Times New Roman" panose="02020603050405020304" pitchFamily="18" charset="0"/>
              </a:rPr>
              <a:t> i = 1, n			</a:t>
            </a:r>
          </a:p>
          <a:p>
            <a:pPr lvl="1" algn="just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en-US" smtClean="0">
                <a:cs typeface="Times New Roman" panose="02020603050405020304" pitchFamily="18" charset="0"/>
              </a:rPr>
              <a:t>		</a:t>
            </a:r>
            <a:r>
              <a:rPr lang="sr-Latn-CS" altLang="en-US" smtClean="0">
                <a:cs typeface="Times New Roman" panose="02020603050405020304" pitchFamily="18" charset="0"/>
              </a:rPr>
              <a:t>for</a:t>
            </a:r>
            <a:r>
              <a:rPr lang="en-US" altLang="en-US" smtClean="0">
                <a:cs typeface="Times New Roman" panose="02020603050405020304" pitchFamily="18" charset="0"/>
              </a:rPr>
              <a:t> j = 1, n					</a:t>
            </a:r>
          </a:p>
          <a:p>
            <a:pPr lvl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en-US" smtClean="0">
                <a:cs typeface="Times New Roman" panose="02020603050405020304" pitchFamily="18" charset="0"/>
              </a:rPr>
              <a:t>		  A(i, j) = A(i, j-1) + A(i-1,j)</a:t>
            </a:r>
            <a:endParaRPr lang="hr-HR" altLang="en-US" smtClean="0"/>
          </a:p>
          <a:p>
            <a:pPr lvl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en-US" smtClean="0"/>
              <a:t>     </a:t>
            </a:r>
            <a:r>
              <a:rPr lang="hr-HR" altLang="en-US" smtClean="0"/>
              <a:t>endfor</a:t>
            </a:r>
            <a:r>
              <a:rPr lang="en-US" altLang="en-US" smtClean="0"/>
              <a:t>{i,j}</a:t>
            </a:r>
            <a:endParaRPr lang="hr-HR" altLang="en-US" smtClean="0"/>
          </a:p>
          <a:p>
            <a:pPr lvl="1">
              <a:spcBef>
                <a:spcPct val="0"/>
              </a:spcBef>
              <a:buFont typeface="Wingdings" pitchFamily="2" charset="2"/>
              <a:buNone/>
              <a:defRPr/>
            </a:pPr>
            <a:endParaRPr lang="hr-HR" altLang="en-US" smtClean="0"/>
          </a:p>
          <a:p>
            <a:pPr lvl="1" algn="just">
              <a:spcBef>
                <a:spcPct val="0"/>
              </a:spcBef>
              <a:defRPr/>
            </a:pPr>
            <a:r>
              <a:rPr lang="hr-HR" altLang="en-US" smtClean="0"/>
              <a:t>P</a:t>
            </a:r>
            <a:r>
              <a:rPr lang="en-US" altLang="en-US" smtClean="0">
                <a:cs typeface="Times New Roman" panose="02020603050405020304" pitchFamily="18" charset="0"/>
              </a:rPr>
              <a:t>rimenimo krivljenje indeksne promenljive </a:t>
            </a:r>
            <a:r>
              <a:rPr lang="en-US" altLang="en-US" i="1" smtClean="0">
                <a:solidFill>
                  <a:schemeClr val="accent1"/>
                </a:solidFill>
                <a:cs typeface="Times New Roman" panose="02020603050405020304" pitchFamily="18" charset="0"/>
              </a:rPr>
              <a:t>j</a:t>
            </a:r>
            <a:r>
              <a:rPr lang="en-US" altLang="en-US" smtClean="0">
                <a:cs typeface="Times New Roman" panose="02020603050405020304" pitchFamily="18" charset="0"/>
              </a:rPr>
              <a:t> u odnosu na </a:t>
            </a:r>
            <a:r>
              <a:rPr lang="en-US" altLang="en-US" i="1" smtClean="0">
                <a:solidFill>
                  <a:schemeClr val="accent1"/>
                </a:solidFill>
                <a:cs typeface="Times New Roman" panose="02020603050405020304" pitchFamily="18" charset="0"/>
              </a:rPr>
              <a:t>i</a:t>
            </a:r>
            <a:r>
              <a:rPr lang="en-US" altLang="en-US" smtClean="0">
                <a:solidFill>
                  <a:schemeClr val="accent1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mtClean="0">
                <a:cs typeface="Times New Roman" panose="02020603050405020304" pitchFamily="18" charset="0"/>
              </a:rPr>
              <a:t>za faktor </a:t>
            </a:r>
            <a:r>
              <a:rPr lang="en-US" altLang="en-US" smtClean="0">
                <a:solidFill>
                  <a:schemeClr val="accent1"/>
                </a:solidFill>
                <a:cs typeface="Times New Roman" panose="02020603050405020304" pitchFamily="18" charset="0"/>
              </a:rPr>
              <a:t>2</a:t>
            </a:r>
            <a:r>
              <a:rPr lang="en-US" altLang="en-US" smtClean="0">
                <a:cs typeface="Times New Roman" panose="02020603050405020304" pitchFamily="18" charset="0"/>
              </a:rPr>
              <a:t>. </a:t>
            </a:r>
            <a:endParaRPr lang="hr-HR" altLang="en-US" smtClean="0"/>
          </a:p>
          <a:p>
            <a:pPr lvl="1" algn="just">
              <a:spcBef>
                <a:spcPct val="0"/>
              </a:spcBef>
              <a:defRPr/>
            </a:pPr>
            <a:r>
              <a:rPr lang="en-US" altLang="en-US" smtClean="0">
                <a:cs typeface="Times New Roman" panose="02020603050405020304" pitchFamily="18" charset="0"/>
              </a:rPr>
              <a:t>Transformacija </a:t>
            </a:r>
            <a:r>
              <a:rPr lang="hr-HR" altLang="en-US" smtClean="0"/>
              <a:t>se</a:t>
            </a:r>
            <a:r>
              <a:rPr lang="en-US" altLang="en-US" smtClean="0">
                <a:cs typeface="Times New Roman" panose="02020603050405020304" pitchFamily="18" charset="0"/>
              </a:rPr>
              <a:t> opis</a:t>
            </a:r>
            <a:r>
              <a:rPr lang="hr-HR" altLang="en-US" smtClean="0"/>
              <a:t>uje</a:t>
            </a:r>
            <a:r>
              <a:rPr lang="en-US" altLang="en-US" smtClean="0">
                <a:cs typeface="Times New Roman" panose="02020603050405020304" pitchFamily="18" charset="0"/>
              </a:rPr>
              <a:t> na slede</a:t>
            </a:r>
            <a:r>
              <a:rPr lang="hr-HR" altLang="en-US" smtClean="0"/>
              <a:t>ć</a:t>
            </a:r>
            <a:r>
              <a:rPr lang="en-US" altLang="en-US" smtClean="0">
                <a:cs typeface="Times New Roman" panose="02020603050405020304" pitchFamily="18" charset="0"/>
              </a:rPr>
              <a:t>i na</a:t>
            </a:r>
            <a:r>
              <a:rPr lang="hr-HR" altLang="en-US" smtClean="0"/>
              <a:t>č</a:t>
            </a:r>
            <a:r>
              <a:rPr lang="en-US" altLang="en-US" smtClean="0">
                <a:cs typeface="Times New Roman" panose="02020603050405020304" pitchFamily="18" charset="0"/>
              </a:rPr>
              <a:t>in</a:t>
            </a:r>
          </a:p>
          <a:p>
            <a:pPr lvl="1" algn="just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en-US" smtClean="0">
                <a:cs typeface="Times New Roman" panose="02020603050405020304" pitchFamily="18" charset="0"/>
              </a:rPr>
              <a:t> </a:t>
            </a:r>
            <a:endParaRPr lang="hr-HR" altLang="en-US" smtClean="0"/>
          </a:p>
          <a:p>
            <a:pPr lvl="1" algn="just">
              <a:spcBef>
                <a:spcPct val="0"/>
              </a:spcBef>
              <a:defRPr/>
            </a:pPr>
            <a:r>
              <a:rPr lang="hr-HR" altLang="en-US" smtClean="0"/>
              <a:t>Novi indeksni skup je </a:t>
            </a:r>
          </a:p>
          <a:p>
            <a:pPr lvl="1" algn="just">
              <a:spcBef>
                <a:spcPct val="0"/>
              </a:spcBef>
              <a:defRPr/>
            </a:pPr>
            <a:endParaRPr lang="hr-HR" altLang="en-US" smtClean="0"/>
          </a:p>
          <a:p>
            <a:pPr lvl="1" algn="just">
              <a:spcBef>
                <a:spcPct val="0"/>
              </a:spcBef>
              <a:defRPr/>
            </a:pPr>
            <a:endParaRPr lang="hr-HR" altLang="en-US" smtClean="0"/>
          </a:p>
          <a:p>
            <a:pPr lvl="1" algn="just">
              <a:spcBef>
                <a:spcPct val="0"/>
              </a:spcBef>
              <a:defRPr/>
            </a:pPr>
            <a:r>
              <a:rPr lang="hr-HR" altLang="en-US" smtClean="0"/>
              <a:t>š</a:t>
            </a:r>
            <a:r>
              <a:rPr lang="en-US" altLang="en-US" smtClean="0">
                <a:cs typeface="Times New Roman" panose="02020603050405020304" pitchFamily="18" charset="0"/>
              </a:rPr>
              <a:t>to zna</a:t>
            </a:r>
            <a:r>
              <a:rPr lang="hr-HR" altLang="en-US" smtClean="0"/>
              <a:t>č</a:t>
            </a:r>
            <a:r>
              <a:rPr lang="en-US" altLang="en-US" smtClean="0">
                <a:cs typeface="Times New Roman" panose="02020603050405020304" pitchFamily="18" charset="0"/>
              </a:rPr>
              <a:t>i da je </a:t>
            </a:r>
            <a:r>
              <a:rPr lang="en-US" altLang="en-US" i="1" smtClean="0">
                <a:solidFill>
                  <a:schemeClr val="accent1"/>
                </a:solidFill>
                <a:cs typeface="Times New Roman" panose="02020603050405020304" pitchFamily="18" charset="0"/>
              </a:rPr>
              <a:t>u</a:t>
            </a:r>
            <a:r>
              <a:rPr lang="en-US" altLang="en-US" smtClean="0">
                <a:solidFill>
                  <a:schemeClr val="accent1"/>
                </a:solidFill>
                <a:cs typeface="Times New Roman" panose="02020603050405020304" pitchFamily="18" charset="0"/>
              </a:rPr>
              <a:t>=</a:t>
            </a:r>
            <a:r>
              <a:rPr lang="en-US" altLang="en-US" i="1" smtClean="0">
                <a:solidFill>
                  <a:schemeClr val="accent1"/>
                </a:solidFill>
                <a:cs typeface="Times New Roman" panose="02020603050405020304" pitchFamily="18" charset="0"/>
              </a:rPr>
              <a:t>i</a:t>
            </a:r>
            <a:r>
              <a:rPr lang="en-US" altLang="en-US" smtClean="0">
                <a:solidFill>
                  <a:schemeClr val="accent1"/>
                </a:solidFill>
                <a:cs typeface="Times New Roman" panose="02020603050405020304" pitchFamily="18" charset="0"/>
              </a:rPr>
              <a:t>,</a:t>
            </a:r>
            <a:r>
              <a:rPr lang="en-US" altLang="en-US" smtClean="0">
                <a:cs typeface="Times New Roman" panose="02020603050405020304" pitchFamily="18" charset="0"/>
              </a:rPr>
              <a:t> </a:t>
            </a:r>
            <a:r>
              <a:rPr lang="en-US" altLang="en-US" i="1" smtClean="0">
                <a:solidFill>
                  <a:schemeClr val="accent1"/>
                </a:solidFill>
                <a:cs typeface="Times New Roman" panose="02020603050405020304" pitchFamily="18" charset="0"/>
              </a:rPr>
              <a:t>v</a:t>
            </a:r>
            <a:r>
              <a:rPr lang="en-US" altLang="en-US" smtClean="0">
                <a:solidFill>
                  <a:schemeClr val="accent1"/>
                </a:solidFill>
                <a:cs typeface="Times New Roman" panose="02020603050405020304" pitchFamily="18" charset="0"/>
              </a:rPr>
              <a:t>=2</a:t>
            </a:r>
            <a:r>
              <a:rPr lang="en-US" altLang="en-US" i="1" smtClean="0">
                <a:solidFill>
                  <a:schemeClr val="accent1"/>
                </a:solidFill>
                <a:cs typeface="Times New Roman" panose="02020603050405020304" pitchFamily="18" charset="0"/>
              </a:rPr>
              <a:t>i</a:t>
            </a:r>
            <a:r>
              <a:rPr lang="en-US" altLang="en-US" smtClean="0">
                <a:solidFill>
                  <a:schemeClr val="accent1"/>
                </a:solidFill>
                <a:cs typeface="Times New Roman" panose="02020603050405020304" pitchFamily="18" charset="0"/>
              </a:rPr>
              <a:t>+</a:t>
            </a:r>
            <a:r>
              <a:rPr lang="en-US" altLang="en-US" i="1" smtClean="0">
                <a:solidFill>
                  <a:schemeClr val="accent1"/>
                </a:solidFill>
                <a:cs typeface="Times New Roman" panose="02020603050405020304" pitchFamily="18" charset="0"/>
              </a:rPr>
              <a:t>j</a:t>
            </a:r>
            <a:r>
              <a:rPr lang="en-US" altLang="en-US" smtClean="0">
                <a:solidFill>
                  <a:schemeClr val="accent1"/>
                </a:solidFill>
                <a:cs typeface="Times New Roman" panose="02020603050405020304" pitchFamily="18" charset="0"/>
              </a:rPr>
              <a:t>, </a:t>
            </a:r>
            <a:endParaRPr lang="hr-HR" altLang="en-US" smtClean="0">
              <a:solidFill>
                <a:schemeClr val="accent1"/>
              </a:solidFill>
            </a:endParaRPr>
          </a:p>
          <a:p>
            <a:pPr lvl="1" algn="just">
              <a:spcBef>
                <a:spcPct val="0"/>
              </a:spcBef>
              <a:defRPr/>
            </a:pPr>
            <a:r>
              <a:rPr lang="en-US" altLang="en-US" smtClean="0">
                <a:cs typeface="Times New Roman" panose="02020603050405020304" pitchFamily="18" charset="0"/>
              </a:rPr>
              <a:t>granice novih indeksnih promenljivih su </a:t>
            </a:r>
            <a:r>
              <a:rPr lang="en-US" altLang="en-US" i="1" smtClean="0">
                <a:solidFill>
                  <a:schemeClr val="accent1"/>
                </a:solidFill>
                <a:cs typeface="Times New Roman" panose="02020603050405020304" pitchFamily="18" charset="0"/>
              </a:rPr>
              <a:t>u</a:t>
            </a:r>
            <a:r>
              <a:rPr lang="en-US" altLang="en-US" smtClean="0">
                <a:solidFill>
                  <a:schemeClr val="accent1"/>
                </a:solidFill>
                <a:cs typeface="Times New Roman" panose="02020603050405020304" pitchFamily="18" charset="0"/>
              </a:rPr>
              <a:t>=1,</a:t>
            </a:r>
            <a:r>
              <a:rPr lang="en-US" altLang="en-US" i="1" smtClean="0">
                <a:solidFill>
                  <a:schemeClr val="accent1"/>
                </a:solidFill>
                <a:cs typeface="Times New Roman" panose="02020603050405020304" pitchFamily="18" charset="0"/>
              </a:rPr>
              <a:t>n</a:t>
            </a:r>
            <a:r>
              <a:rPr lang="en-US" altLang="en-US" smtClean="0">
                <a:cs typeface="Times New Roman" panose="02020603050405020304" pitchFamily="18" charset="0"/>
              </a:rPr>
              <a:t> i </a:t>
            </a:r>
            <a:r>
              <a:rPr lang="en-US" altLang="en-US" i="1" smtClean="0">
                <a:solidFill>
                  <a:schemeClr val="accent1"/>
                </a:solidFill>
                <a:cs typeface="Times New Roman" panose="02020603050405020304" pitchFamily="18" charset="0"/>
              </a:rPr>
              <a:t>v</a:t>
            </a:r>
            <a:r>
              <a:rPr lang="en-US" altLang="en-US" smtClean="0">
                <a:solidFill>
                  <a:schemeClr val="accent1"/>
                </a:solidFill>
                <a:cs typeface="Times New Roman" panose="02020603050405020304" pitchFamily="18" charset="0"/>
              </a:rPr>
              <a:t>=2</a:t>
            </a:r>
            <a:r>
              <a:rPr lang="en-US" altLang="en-US" i="1" smtClean="0">
                <a:solidFill>
                  <a:schemeClr val="accent1"/>
                </a:solidFill>
                <a:cs typeface="Times New Roman" panose="02020603050405020304" pitchFamily="18" charset="0"/>
              </a:rPr>
              <a:t>u</a:t>
            </a:r>
            <a:r>
              <a:rPr lang="en-US" altLang="en-US" smtClean="0">
                <a:solidFill>
                  <a:schemeClr val="accent1"/>
                </a:solidFill>
                <a:cs typeface="Times New Roman" panose="02020603050405020304" pitchFamily="18" charset="0"/>
              </a:rPr>
              <a:t>+1,2</a:t>
            </a:r>
            <a:r>
              <a:rPr lang="en-US" altLang="en-US" i="1" smtClean="0">
                <a:solidFill>
                  <a:schemeClr val="accent1"/>
                </a:solidFill>
                <a:cs typeface="Times New Roman" panose="02020603050405020304" pitchFamily="18" charset="0"/>
              </a:rPr>
              <a:t>u</a:t>
            </a:r>
            <a:r>
              <a:rPr lang="en-US" altLang="en-US" smtClean="0">
                <a:solidFill>
                  <a:schemeClr val="accent1"/>
                </a:solidFill>
                <a:cs typeface="Times New Roman" panose="02020603050405020304" pitchFamily="18" charset="0"/>
              </a:rPr>
              <a:t>+</a:t>
            </a:r>
            <a:r>
              <a:rPr lang="en-US" altLang="en-US" i="1" smtClean="0">
                <a:solidFill>
                  <a:schemeClr val="accent1"/>
                </a:solidFill>
                <a:cs typeface="Times New Roman" panose="02020603050405020304" pitchFamily="18" charset="0"/>
              </a:rPr>
              <a:t>n</a:t>
            </a:r>
            <a:r>
              <a:rPr lang="en-US" altLang="en-US" smtClean="0">
                <a:solidFill>
                  <a:schemeClr val="accent1"/>
                </a:solidFill>
                <a:cs typeface="Times New Roman" panose="02020603050405020304" pitchFamily="18" charset="0"/>
              </a:rPr>
              <a:t>.</a:t>
            </a:r>
            <a:r>
              <a:rPr lang="en-US" altLang="en-US" smtClean="0">
                <a:latin typeface="Times Roman YU" pitchFamily="18" charset="0"/>
                <a:cs typeface="Times New Roman" panose="02020603050405020304" pitchFamily="18" charset="0"/>
              </a:rPr>
              <a:t> </a:t>
            </a:r>
            <a:endParaRPr lang="en-US" altLang="en-US" smtClean="0"/>
          </a:p>
        </p:txBody>
      </p:sp>
      <p:sp>
        <p:nvSpPr>
          <p:cNvPr id="14342" name="Rectangle 5"/>
          <p:cNvSpPr>
            <a:spLocks noChangeArrowheads="1"/>
          </p:cNvSpPr>
          <p:nvPr/>
        </p:nvSpPr>
        <p:spPr bwMode="auto">
          <a:xfrm>
            <a:off x="3681413" y="3200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14338" name="Object 4"/>
          <p:cNvGraphicFramePr>
            <a:graphicFrameLocks noChangeAspect="1"/>
          </p:cNvGraphicFramePr>
          <p:nvPr/>
        </p:nvGraphicFramePr>
        <p:xfrm>
          <a:off x="6705600" y="3657600"/>
          <a:ext cx="1166813" cy="754063"/>
        </p:xfrm>
        <a:graphic>
          <a:graphicData uri="http://schemas.openxmlformats.org/presentationml/2006/ole">
            <p:oleObj spid="_x0000_s12290" name="Equation" r:id="rId3" imgW="609336" imgH="393529" progId="Equation.3">
              <p:embed/>
            </p:oleObj>
          </a:graphicData>
        </a:graphic>
      </p:graphicFrame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3681413" y="3200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14339" name="Object 6"/>
          <p:cNvGraphicFramePr>
            <a:graphicFrameLocks noChangeAspect="1"/>
          </p:cNvGraphicFramePr>
          <p:nvPr/>
        </p:nvGraphicFramePr>
        <p:xfrm>
          <a:off x="3962400" y="4648200"/>
          <a:ext cx="3048000" cy="782638"/>
        </p:xfrm>
        <a:graphic>
          <a:graphicData uri="http://schemas.openxmlformats.org/presentationml/2006/ole">
            <p:oleObj spid="_x0000_s12291" r:id="rId4" imgW="1778000" imgH="457200" progId="Equation.3">
              <p:embed/>
            </p:oleObj>
          </a:graphicData>
        </a:graphic>
      </p:graphicFrame>
    </p:spTree>
  </p:cSld>
  <p:clrMapOvr>
    <a:masterClrMapping/>
  </p:clrMapOvr>
  <p:transition>
    <p:pull dir="d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Matrica</a:t>
            </a:r>
            <a:r>
              <a:rPr lang="en-US" dirty="0" smtClean="0"/>
              <a:t> </a:t>
            </a:r>
            <a:r>
              <a:rPr lang="en-US" dirty="0" err="1" smtClean="0"/>
              <a:t>krivljenja</a:t>
            </a: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buFont typeface="Wingdings 2" pitchFamily="18" charset="2"/>
              <a:buNone/>
              <a:defRPr/>
            </a:pPr>
            <a:endParaRPr lang="en-US" sz="3200" dirty="0"/>
          </a:p>
        </p:txBody>
      </p:sp>
      <p:graphicFrame>
        <p:nvGraphicFramePr>
          <p:cNvPr id="15362" name="Object 2"/>
          <p:cNvGraphicFramePr>
            <a:graphicFrameLocks noChangeAspect="1"/>
          </p:cNvGraphicFramePr>
          <p:nvPr/>
        </p:nvGraphicFramePr>
        <p:xfrm>
          <a:off x="1905000" y="1343025"/>
          <a:ext cx="1371600" cy="866775"/>
        </p:xfrm>
        <a:graphic>
          <a:graphicData uri="http://schemas.openxmlformats.org/presentationml/2006/ole">
            <p:oleObj spid="_x0000_s13314" name="Equation" r:id="rId3" imgW="723600" imgH="457200" progId="Equation.3">
              <p:embed/>
            </p:oleObj>
          </a:graphicData>
        </a:graphic>
      </p:graphicFrame>
      <p:sp>
        <p:nvSpPr>
          <p:cNvPr id="15365" name="Rectangle 4"/>
          <p:cNvSpPr>
            <a:spLocks noChangeArrowheads="1"/>
          </p:cNvSpPr>
          <p:nvPr/>
        </p:nvSpPr>
        <p:spPr bwMode="auto">
          <a:xfrm>
            <a:off x="457200" y="3244850"/>
            <a:ext cx="2514600" cy="286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Original Loop</a:t>
            </a:r>
          </a:p>
          <a:p>
            <a:endParaRPr lang="en-US"/>
          </a:p>
          <a:p>
            <a:r>
              <a:rPr lang="pt-BR"/>
              <a:t>do I1 = n1, N1, 1                                         </a:t>
            </a:r>
          </a:p>
          <a:p>
            <a:r>
              <a:rPr lang="pt-BR"/>
              <a:t>  do I2 = n2, N2, 1</a:t>
            </a:r>
          </a:p>
          <a:p>
            <a:r>
              <a:rPr lang="en-US"/>
              <a:t>     H(I1, I2)</a:t>
            </a:r>
          </a:p>
          <a:p>
            <a:r>
              <a:rPr lang="en-US"/>
              <a:t>  end do</a:t>
            </a:r>
          </a:p>
          <a:p>
            <a:r>
              <a:rPr lang="en-US"/>
              <a:t>end do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15366" name="Rectangle 5"/>
          <p:cNvSpPr>
            <a:spLocks noChangeArrowheads="1"/>
          </p:cNvSpPr>
          <p:nvPr/>
        </p:nvSpPr>
        <p:spPr bwMode="auto">
          <a:xfrm>
            <a:off x="3581400" y="3352800"/>
            <a:ext cx="4572000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Transformed Loop</a:t>
            </a:r>
          </a:p>
          <a:p>
            <a:endParaRPr lang="pt-BR"/>
          </a:p>
          <a:p>
            <a:r>
              <a:rPr lang="pt-BR"/>
              <a:t>do K 1 = n1, N1, 1</a:t>
            </a:r>
          </a:p>
          <a:p>
            <a:r>
              <a:rPr lang="pt-BR"/>
              <a:t>  do K 2 = n2 + q*K 1, N2 + q*K 1, 1</a:t>
            </a:r>
          </a:p>
          <a:p>
            <a:r>
              <a:rPr lang="pt-BR"/>
              <a:t>          H(K 1, K 2 - q*K 1)</a:t>
            </a:r>
          </a:p>
          <a:p>
            <a:r>
              <a:rPr lang="en-US"/>
              <a:t>  end do</a:t>
            </a:r>
          </a:p>
          <a:p>
            <a:r>
              <a:rPr lang="en-US"/>
              <a:t>end do</a:t>
            </a:r>
          </a:p>
        </p:txBody>
      </p:sp>
    </p:spTree>
  </p:cSld>
  <p:clrMapOvr>
    <a:masterClrMapping/>
  </p:clrMapOvr>
  <p:transition>
    <p:pull dir="d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hr-HR" altLang="en-US" smtClean="0"/>
              <a:t>Transformisana petlja ima sledeći izgled</a:t>
            </a:r>
          </a:p>
          <a:p>
            <a:pPr lvl="1" algn="just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hr-HR" altLang="en-US" smtClean="0"/>
              <a:t>		</a:t>
            </a:r>
            <a:r>
              <a:rPr lang="en-US" altLang="en-US" smtClean="0">
                <a:cs typeface="Times New Roman" panose="02020603050405020304" pitchFamily="18" charset="0"/>
              </a:rPr>
              <a:t>for u = 1, n</a:t>
            </a:r>
          </a:p>
          <a:p>
            <a:pPr lvl="1" algn="just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en-US" smtClean="0">
                <a:cs typeface="Times New Roman" panose="02020603050405020304" pitchFamily="18" charset="0"/>
              </a:rPr>
              <a:t>		for v = 2u+1, 2u+ n</a:t>
            </a:r>
          </a:p>
          <a:p>
            <a:pPr lvl="1" algn="just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en-US" smtClean="0">
                <a:cs typeface="Times New Roman" panose="02020603050405020304" pitchFamily="18" charset="0"/>
              </a:rPr>
              <a:t>		A(u, v-2u) = A(u,v-2u-1) + A(u-1, v-2u)</a:t>
            </a:r>
            <a:endParaRPr lang="hr-HR" altLang="en-US" smtClean="0"/>
          </a:p>
          <a:p>
            <a:pPr lvl="1" algn="just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en-US" smtClean="0"/>
              <a:t>     endfor{u,v}</a:t>
            </a:r>
            <a:endParaRPr lang="hr-HR" altLang="en-US" smtClean="0"/>
          </a:p>
          <a:p>
            <a:pPr lvl="1" algn="just">
              <a:spcBef>
                <a:spcPct val="0"/>
              </a:spcBef>
              <a:buFont typeface="Wingdings" pitchFamily="2" charset="2"/>
              <a:buNone/>
              <a:defRPr/>
            </a:pPr>
            <a:endParaRPr lang="en-US" altLang="en-US" smtClean="0"/>
          </a:p>
          <a:p>
            <a:pPr lvl="1">
              <a:spcBef>
                <a:spcPct val="0"/>
              </a:spcBef>
              <a:buFont typeface="Wingdings" pitchFamily="2" charset="2"/>
              <a:buNone/>
              <a:defRPr/>
            </a:pPr>
            <a:endParaRPr lang="en-US" altLang="en-US" smtClean="0"/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r-HR" altLang="en-US" smtClean="0"/>
              <a:t>Krivljenje – primer (nast.)</a:t>
            </a:r>
            <a:endParaRPr lang="en-US" altLang="en-US" smtClean="0"/>
          </a:p>
        </p:txBody>
      </p:sp>
      <p:sp>
        <p:nvSpPr>
          <p:cNvPr id="49156" name="Text Box 23"/>
          <p:cNvSpPr txBox="1">
            <a:spLocks noChangeArrowheads="1"/>
          </p:cNvSpPr>
          <p:nvPr/>
        </p:nvSpPr>
        <p:spPr bwMode="auto">
          <a:xfrm>
            <a:off x="152400" y="3505200"/>
            <a:ext cx="247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r>
              <a:rPr lang="hr-HR" altLang="en-US"/>
              <a:t>I</a:t>
            </a:r>
            <a:endParaRPr lang="en-US" altLang="en-US"/>
          </a:p>
        </p:txBody>
      </p:sp>
      <p:sp>
        <p:nvSpPr>
          <p:cNvPr id="45085" name="Text Box 29"/>
          <p:cNvSpPr txBox="1">
            <a:spLocks noChangeArrowheads="1"/>
          </p:cNvSpPr>
          <p:nvPr/>
        </p:nvSpPr>
        <p:spPr bwMode="auto">
          <a:xfrm>
            <a:off x="228600" y="5805488"/>
            <a:ext cx="20986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 anchor="b">
            <a:spAutoFit/>
          </a:bodyPr>
          <a:lstStyle/>
          <a:p>
            <a:pPr>
              <a:defRPr/>
            </a:pPr>
            <a:r>
              <a:rPr lang="hr-HR" altLang="en-US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Pre transformacije</a:t>
            </a:r>
            <a:r>
              <a:rPr lang="hr-HR" altLang="en-US">
                <a:solidFill>
                  <a:schemeClr val="hlink"/>
                </a:solidFill>
                <a:latin typeface="Tahoma" panose="020B0604030504040204" pitchFamily="34" charset="0"/>
              </a:rPr>
              <a:t> </a:t>
            </a:r>
            <a:endParaRPr lang="en-US" altLang="en-US">
              <a:solidFill>
                <a:schemeClr val="hlink"/>
              </a:solidFill>
              <a:latin typeface="Tahoma" panose="020B0604030504040204" pitchFamily="34" charset="0"/>
            </a:endParaRPr>
          </a:p>
        </p:txBody>
      </p:sp>
      <p:sp>
        <p:nvSpPr>
          <p:cNvPr id="49158" name="Line 5"/>
          <p:cNvSpPr>
            <a:spLocks noChangeShapeType="1"/>
          </p:cNvSpPr>
          <p:nvPr/>
        </p:nvSpPr>
        <p:spPr bwMode="auto">
          <a:xfrm>
            <a:off x="473075" y="3635375"/>
            <a:ext cx="0" cy="1828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b">
            <a:spAutoFit/>
          </a:bodyPr>
          <a:lstStyle/>
          <a:p>
            <a:endParaRPr lang="en-US"/>
          </a:p>
        </p:txBody>
      </p:sp>
      <p:sp>
        <p:nvSpPr>
          <p:cNvPr id="49159" name="Line 6"/>
          <p:cNvSpPr>
            <a:spLocks noChangeShapeType="1"/>
          </p:cNvSpPr>
          <p:nvPr/>
        </p:nvSpPr>
        <p:spPr bwMode="auto">
          <a:xfrm>
            <a:off x="473075" y="5464175"/>
            <a:ext cx="2362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b">
            <a:spAutoFit/>
          </a:bodyPr>
          <a:lstStyle/>
          <a:p>
            <a:endParaRPr lang="en-US"/>
          </a:p>
        </p:txBody>
      </p:sp>
      <p:sp>
        <p:nvSpPr>
          <p:cNvPr id="49160" name="Line 7"/>
          <p:cNvSpPr>
            <a:spLocks noChangeShapeType="1"/>
          </p:cNvSpPr>
          <p:nvPr/>
        </p:nvSpPr>
        <p:spPr bwMode="auto">
          <a:xfrm flipV="1">
            <a:off x="854075" y="5083175"/>
            <a:ext cx="0" cy="3810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b">
            <a:spAutoFit/>
          </a:bodyPr>
          <a:lstStyle/>
          <a:p>
            <a:endParaRPr lang="en-US"/>
          </a:p>
        </p:txBody>
      </p:sp>
      <p:sp>
        <p:nvSpPr>
          <p:cNvPr id="49161" name="Line 8"/>
          <p:cNvSpPr>
            <a:spLocks noChangeShapeType="1"/>
          </p:cNvSpPr>
          <p:nvPr/>
        </p:nvSpPr>
        <p:spPr bwMode="auto">
          <a:xfrm flipV="1">
            <a:off x="1235075" y="5083175"/>
            <a:ext cx="0" cy="3810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b">
            <a:spAutoFit/>
          </a:bodyPr>
          <a:lstStyle/>
          <a:p>
            <a:endParaRPr lang="en-US"/>
          </a:p>
        </p:txBody>
      </p:sp>
      <p:sp>
        <p:nvSpPr>
          <p:cNvPr id="49162" name="Line 9"/>
          <p:cNvSpPr>
            <a:spLocks noChangeShapeType="1"/>
          </p:cNvSpPr>
          <p:nvPr/>
        </p:nvSpPr>
        <p:spPr bwMode="auto">
          <a:xfrm flipV="1">
            <a:off x="1616075" y="5083175"/>
            <a:ext cx="0" cy="3810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b">
            <a:spAutoFit/>
          </a:bodyPr>
          <a:lstStyle/>
          <a:p>
            <a:endParaRPr lang="en-US"/>
          </a:p>
        </p:txBody>
      </p:sp>
      <p:sp>
        <p:nvSpPr>
          <p:cNvPr id="49163" name="Line 10"/>
          <p:cNvSpPr>
            <a:spLocks noChangeShapeType="1"/>
          </p:cNvSpPr>
          <p:nvPr/>
        </p:nvSpPr>
        <p:spPr bwMode="auto">
          <a:xfrm flipV="1">
            <a:off x="1997075" y="5083175"/>
            <a:ext cx="0" cy="3810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b">
            <a:spAutoFit/>
          </a:bodyPr>
          <a:lstStyle/>
          <a:p>
            <a:endParaRPr lang="en-US"/>
          </a:p>
        </p:txBody>
      </p:sp>
      <p:sp>
        <p:nvSpPr>
          <p:cNvPr id="49164" name="Line 11"/>
          <p:cNvSpPr>
            <a:spLocks noChangeShapeType="1"/>
          </p:cNvSpPr>
          <p:nvPr/>
        </p:nvSpPr>
        <p:spPr bwMode="auto">
          <a:xfrm flipV="1">
            <a:off x="854075" y="4702175"/>
            <a:ext cx="0" cy="3810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b">
            <a:spAutoFit/>
          </a:bodyPr>
          <a:lstStyle/>
          <a:p>
            <a:endParaRPr lang="en-US"/>
          </a:p>
        </p:txBody>
      </p:sp>
      <p:sp>
        <p:nvSpPr>
          <p:cNvPr id="49165" name="Line 12"/>
          <p:cNvSpPr>
            <a:spLocks noChangeShapeType="1"/>
          </p:cNvSpPr>
          <p:nvPr/>
        </p:nvSpPr>
        <p:spPr bwMode="auto">
          <a:xfrm flipV="1">
            <a:off x="854075" y="4321175"/>
            <a:ext cx="0" cy="3810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b">
            <a:spAutoFit/>
          </a:bodyPr>
          <a:lstStyle/>
          <a:p>
            <a:endParaRPr lang="en-US"/>
          </a:p>
        </p:txBody>
      </p:sp>
      <p:sp>
        <p:nvSpPr>
          <p:cNvPr id="49166" name="Line 13"/>
          <p:cNvSpPr>
            <a:spLocks noChangeShapeType="1"/>
          </p:cNvSpPr>
          <p:nvPr/>
        </p:nvSpPr>
        <p:spPr bwMode="auto">
          <a:xfrm flipV="1">
            <a:off x="854075" y="3940175"/>
            <a:ext cx="0" cy="3810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b">
            <a:spAutoFit/>
          </a:bodyPr>
          <a:lstStyle/>
          <a:p>
            <a:endParaRPr lang="en-US"/>
          </a:p>
        </p:txBody>
      </p:sp>
      <p:sp>
        <p:nvSpPr>
          <p:cNvPr id="49167" name="Line 14"/>
          <p:cNvSpPr>
            <a:spLocks noChangeShapeType="1"/>
          </p:cNvSpPr>
          <p:nvPr/>
        </p:nvSpPr>
        <p:spPr bwMode="auto">
          <a:xfrm flipV="1">
            <a:off x="1235075" y="4702175"/>
            <a:ext cx="0" cy="3810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b">
            <a:spAutoFit/>
          </a:bodyPr>
          <a:lstStyle/>
          <a:p>
            <a:endParaRPr lang="en-US"/>
          </a:p>
        </p:txBody>
      </p:sp>
      <p:sp>
        <p:nvSpPr>
          <p:cNvPr id="49168" name="Line 15"/>
          <p:cNvSpPr>
            <a:spLocks noChangeShapeType="1"/>
          </p:cNvSpPr>
          <p:nvPr/>
        </p:nvSpPr>
        <p:spPr bwMode="auto">
          <a:xfrm flipV="1">
            <a:off x="1235075" y="4321175"/>
            <a:ext cx="0" cy="3810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b">
            <a:spAutoFit/>
          </a:bodyPr>
          <a:lstStyle/>
          <a:p>
            <a:endParaRPr lang="en-US"/>
          </a:p>
        </p:txBody>
      </p:sp>
      <p:sp>
        <p:nvSpPr>
          <p:cNvPr id="49169" name="Line 16"/>
          <p:cNvSpPr>
            <a:spLocks noChangeShapeType="1"/>
          </p:cNvSpPr>
          <p:nvPr/>
        </p:nvSpPr>
        <p:spPr bwMode="auto">
          <a:xfrm flipV="1">
            <a:off x="1235075" y="3940175"/>
            <a:ext cx="0" cy="3810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b">
            <a:spAutoFit/>
          </a:bodyPr>
          <a:lstStyle/>
          <a:p>
            <a:endParaRPr lang="en-US"/>
          </a:p>
        </p:txBody>
      </p:sp>
      <p:sp>
        <p:nvSpPr>
          <p:cNvPr id="49170" name="Line 17"/>
          <p:cNvSpPr>
            <a:spLocks noChangeShapeType="1"/>
          </p:cNvSpPr>
          <p:nvPr/>
        </p:nvSpPr>
        <p:spPr bwMode="auto">
          <a:xfrm flipV="1">
            <a:off x="1616075" y="4702175"/>
            <a:ext cx="0" cy="3810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b">
            <a:spAutoFit/>
          </a:bodyPr>
          <a:lstStyle/>
          <a:p>
            <a:endParaRPr lang="en-US"/>
          </a:p>
        </p:txBody>
      </p:sp>
      <p:sp>
        <p:nvSpPr>
          <p:cNvPr id="49171" name="Line 18"/>
          <p:cNvSpPr>
            <a:spLocks noChangeShapeType="1"/>
          </p:cNvSpPr>
          <p:nvPr/>
        </p:nvSpPr>
        <p:spPr bwMode="auto">
          <a:xfrm flipV="1">
            <a:off x="1616075" y="4321175"/>
            <a:ext cx="0" cy="3810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b">
            <a:spAutoFit/>
          </a:bodyPr>
          <a:lstStyle/>
          <a:p>
            <a:endParaRPr lang="en-US"/>
          </a:p>
        </p:txBody>
      </p:sp>
      <p:sp>
        <p:nvSpPr>
          <p:cNvPr id="49172" name="Line 19"/>
          <p:cNvSpPr>
            <a:spLocks noChangeShapeType="1"/>
          </p:cNvSpPr>
          <p:nvPr/>
        </p:nvSpPr>
        <p:spPr bwMode="auto">
          <a:xfrm flipV="1">
            <a:off x="1616075" y="3940175"/>
            <a:ext cx="0" cy="3810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b">
            <a:spAutoFit/>
          </a:bodyPr>
          <a:lstStyle/>
          <a:p>
            <a:endParaRPr lang="en-US"/>
          </a:p>
        </p:txBody>
      </p:sp>
      <p:sp>
        <p:nvSpPr>
          <p:cNvPr id="49173" name="Line 20"/>
          <p:cNvSpPr>
            <a:spLocks noChangeShapeType="1"/>
          </p:cNvSpPr>
          <p:nvPr/>
        </p:nvSpPr>
        <p:spPr bwMode="auto">
          <a:xfrm flipV="1">
            <a:off x="1997075" y="4702175"/>
            <a:ext cx="0" cy="3810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b">
            <a:spAutoFit/>
          </a:bodyPr>
          <a:lstStyle/>
          <a:p>
            <a:endParaRPr lang="en-US"/>
          </a:p>
        </p:txBody>
      </p:sp>
      <p:sp>
        <p:nvSpPr>
          <p:cNvPr id="49174" name="Line 21"/>
          <p:cNvSpPr>
            <a:spLocks noChangeShapeType="1"/>
          </p:cNvSpPr>
          <p:nvPr/>
        </p:nvSpPr>
        <p:spPr bwMode="auto">
          <a:xfrm flipV="1">
            <a:off x="1997075" y="4321175"/>
            <a:ext cx="0" cy="3810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b">
            <a:spAutoFit/>
          </a:bodyPr>
          <a:lstStyle/>
          <a:p>
            <a:endParaRPr lang="en-US"/>
          </a:p>
        </p:txBody>
      </p:sp>
      <p:sp>
        <p:nvSpPr>
          <p:cNvPr id="49175" name="Line 22"/>
          <p:cNvSpPr>
            <a:spLocks noChangeShapeType="1"/>
          </p:cNvSpPr>
          <p:nvPr/>
        </p:nvSpPr>
        <p:spPr bwMode="auto">
          <a:xfrm flipV="1">
            <a:off x="1997075" y="3940175"/>
            <a:ext cx="0" cy="3810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b">
            <a:spAutoFit/>
          </a:bodyPr>
          <a:lstStyle/>
          <a:p>
            <a:endParaRPr lang="en-US"/>
          </a:p>
        </p:txBody>
      </p:sp>
      <p:sp>
        <p:nvSpPr>
          <p:cNvPr id="49176" name="Text Box 24"/>
          <p:cNvSpPr txBox="1">
            <a:spLocks noChangeArrowheads="1"/>
          </p:cNvSpPr>
          <p:nvPr/>
        </p:nvSpPr>
        <p:spPr bwMode="auto">
          <a:xfrm>
            <a:off x="2514600" y="550068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r>
              <a:rPr lang="hr-HR" altLang="en-US"/>
              <a:t>J</a:t>
            </a:r>
            <a:endParaRPr lang="en-US" altLang="en-US"/>
          </a:p>
        </p:txBody>
      </p:sp>
      <p:sp>
        <p:nvSpPr>
          <p:cNvPr id="49177" name="Line 25"/>
          <p:cNvSpPr>
            <a:spLocks noChangeShapeType="1"/>
          </p:cNvSpPr>
          <p:nvPr/>
        </p:nvSpPr>
        <p:spPr bwMode="auto">
          <a:xfrm>
            <a:off x="473075" y="5083175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b">
            <a:spAutoFit/>
          </a:bodyPr>
          <a:lstStyle/>
          <a:p>
            <a:endParaRPr lang="en-US"/>
          </a:p>
        </p:txBody>
      </p:sp>
      <p:sp>
        <p:nvSpPr>
          <p:cNvPr id="49178" name="Line 26"/>
          <p:cNvSpPr>
            <a:spLocks noChangeShapeType="1"/>
          </p:cNvSpPr>
          <p:nvPr/>
        </p:nvSpPr>
        <p:spPr bwMode="auto">
          <a:xfrm>
            <a:off x="473075" y="4702175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b">
            <a:spAutoFit/>
          </a:bodyPr>
          <a:lstStyle/>
          <a:p>
            <a:endParaRPr lang="en-US"/>
          </a:p>
        </p:txBody>
      </p:sp>
      <p:sp>
        <p:nvSpPr>
          <p:cNvPr id="49179" name="Line 27"/>
          <p:cNvSpPr>
            <a:spLocks noChangeShapeType="1"/>
          </p:cNvSpPr>
          <p:nvPr/>
        </p:nvSpPr>
        <p:spPr bwMode="auto">
          <a:xfrm>
            <a:off x="473075" y="4321175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b">
            <a:spAutoFit/>
          </a:bodyPr>
          <a:lstStyle/>
          <a:p>
            <a:endParaRPr lang="en-US"/>
          </a:p>
        </p:txBody>
      </p:sp>
      <p:sp>
        <p:nvSpPr>
          <p:cNvPr id="49180" name="Line 28"/>
          <p:cNvSpPr>
            <a:spLocks noChangeShapeType="1"/>
          </p:cNvSpPr>
          <p:nvPr/>
        </p:nvSpPr>
        <p:spPr bwMode="auto">
          <a:xfrm>
            <a:off x="473075" y="3940175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b">
            <a:spAutoFit/>
          </a:bodyPr>
          <a:lstStyle/>
          <a:p>
            <a:endParaRPr lang="en-US"/>
          </a:p>
        </p:txBody>
      </p:sp>
      <p:sp>
        <p:nvSpPr>
          <p:cNvPr id="45086" name="Text Box 30"/>
          <p:cNvSpPr txBox="1">
            <a:spLocks noChangeArrowheads="1"/>
          </p:cNvSpPr>
          <p:nvPr/>
        </p:nvSpPr>
        <p:spPr bwMode="auto">
          <a:xfrm>
            <a:off x="3311525" y="5805488"/>
            <a:ext cx="22939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 anchor="b">
            <a:spAutoFit/>
          </a:bodyPr>
          <a:lstStyle/>
          <a:p>
            <a:pPr>
              <a:defRPr/>
            </a:pPr>
            <a:r>
              <a:rPr lang="hr-HR" altLang="en-US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Posle transformacije</a:t>
            </a:r>
            <a:r>
              <a:rPr lang="hr-HR" altLang="en-US">
                <a:solidFill>
                  <a:schemeClr val="hlink"/>
                </a:solidFill>
                <a:latin typeface="Tahoma" panose="020B0604030504040204" pitchFamily="34" charset="0"/>
              </a:rPr>
              <a:t> </a:t>
            </a:r>
            <a:endParaRPr lang="en-US" altLang="en-US">
              <a:solidFill>
                <a:schemeClr val="hlink"/>
              </a:solidFill>
              <a:latin typeface="Tahoma" panose="020B0604030504040204" pitchFamily="34" charset="0"/>
            </a:endParaRPr>
          </a:p>
        </p:txBody>
      </p:sp>
      <p:sp>
        <p:nvSpPr>
          <p:cNvPr id="49182" name="Line 31"/>
          <p:cNvSpPr>
            <a:spLocks noChangeShapeType="1"/>
          </p:cNvSpPr>
          <p:nvPr/>
        </p:nvSpPr>
        <p:spPr bwMode="auto">
          <a:xfrm>
            <a:off x="3276600" y="3657600"/>
            <a:ext cx="0" cy="1828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b">
            <a:spAutoFit/>
          </a:bodyPr>
          <a:lstStyle/>
          <a:p>
            <a:endParaRPr lang="en-US"/>
          </a:p>
        </p:txBody>
      </p:sp>
      <p:sp>
        <p:nvSpPr>
          <p:cNvPr id="49183" name="Line 32"/>
          <p:cNvSpPr>
            <a:spLocks noChangeShapeType="1"/>
          </p:cNvSpPr>
          <p:nvPr/>
        </p:nvSpPr>
        <p:spPr bwMode="auto">
          <a:xfrm>
            <a:off x="3276600" y="5486400"/>
            <a:ext cx="5562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b">
            <a:spAutoFit/>
          </a:bodyPr>
          <a:lstStyle/>
          <a:p>
            <a:endParaRPr lang="en-US"/>
          </a:p>
        </p:txBody>
      </p:sp>
      <p:sp>
        <p:nvSpPr>
          <p:cNvPr id="49184" name="Line 33"/>
          <p:cNvSpPr>
            <a:spLocks noChangeShapeType="1"/>
          </p:cNvSpPr>
          <p:nvPr/>
        </p:nvSpPr>
        <p:spPr bwMode="auto">
          <a:xfrm>
            <a:off x="3276600" y="5105400"/>
            <a:ext cx="5181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anchor="b">
            <a:spAutoFit/>
          </a:bodyPr>
          <a:lstStyle/>
          <a:p>
            <a:endParaRPr lang="en-US"/>
          </a:p>
        </p:txBody>
      </p:sp>
      <p:sp>
        <p:nvSpPr>
          <p:cNvPr id="49185" name="Line 34"/>
          <p:cNvSpPr>
            <a:spLocks noChangeShapeType="1"/>
          </p:cNvSpPr>
          <p:nvPr/>
        </p:nvSpPr>
        <p:spPr bwMode="auto">
          <a:xfrm>
            <a:off x="3352800" y="47244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anchor="b">
            <a:spAutoFit/>
          </a:bodyPr>
          <a:lstStyle/>
          <a:p>
            <a:endParaRPr lang="en-US"/>
          </a:p>
        </p:txBody>
      </p:sp>
      <p:sp>
        <p:nvSpPr>
          <p:cNvPr id="49186" name="Line 35"/>
          <p:cNvSpPr>
            <a:spLocks noChangeShapeType="1"/>
          </p:cNvSpPr>
          <p:nvPr/>
        </p:nvSpPr>
        <p:spPr bwMode="auto">
          <a:xfrm>
            <a:off x="3276600" y="4343400"/>
            <a:ext cx="5181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anchor="b">
            <a:spAutoFit/>
          </a:bodyPr>
          <a:lstStyle/>
          <a:p>
            <a:endParaRPr lang="en-US"/>
          </a:p>
        </p:txBody>
      </p:sp>
      <p:sp>
        <p:nvSpPr>
          <p:cNvPr id="49187" name="Line 36"/>
          <p:cNvSpPr>
            <a:spLocks noChangeShapeType="1"/>
          </p:cNvSpPr>
          <p:nvPr/>
        </p:nvSpPr>
        <p:spPr bwMode="auto">
          <a:xfrm>
            <a:off x="3276600" y="3962400"/>
            <a:ext cx="5257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anchor="b">
            <a:spAutoFit/>
          </a:bodyPr>
          <a:lstStyle/>
          <a:p>
            <a:endParaRPr lang="en-US"/>
          </a:p>
        </p:txBody>
      </p:sp>
      <p:sp>
        <p:nvSpPr>
          <p:cNvPr id="49188" name="Text Box 53"/>
          <p:cNvSpPr txBox="1">
            <a:spLocks noChangeArrowheads="1"/>
          </p:cNvSpPr>
          <p:nvPr/>
        </p:nvSpPr>
        <p:spPr bwMode="auto">
          <a:xfrm>
            <a:off x="2955925" y="3465513"/>
            <a:ext cx="349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r>
              <a:rPr lang="hr-HR" altLang="en-US"/>
              <a:t>U</a:t>
            </a:r>
            <a:endParaRPr lang="en-US" altLang="en-US"/>
          </a:p>
        </p:txBody>
      </p:sp>
      <p:sp>
        <p:nvSpPr>
          <p:cNvPr id="49189" name="Text Box 54"/>
          <p:cNvSpPr txBox="1">
            <a:spLocks noChangeArrowheads="1"/>
          </p:cNvSpPr>
          <p:nvPr/>
        </p:nvSpPr>
        <p:spPr bwMode="auto">
          <a:xfrm>
            <a:off x="8442325" y="5599113"/>
            <a:ext cx="336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r>
              <a:rPr lang="hr-HR" altLang="en-US"/>
              <a:t>V</a:t>
            </a:r>
            <a:endParaRPr lang="en-US" altLang="en-US"/>
          </a:p>
        </p:txBody>
      </p:sp>
      <p:sp>
        <p:nvSpPr>
          <p:cNvPr id="49190" name="Line 56"/>
          <p:cNvSpPr>
            <a:spLocks noChangeShapeType="1"/>
          </p:cNvSpPr>
          <p:nvPr/>
        </p:nvSpPr>
        <p:spPr bwMode="auto">
          <a:xfrm flipV="1">
            <a:off x="3657600" y="38100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b">
            <a:spAutoFit/>
          </a:bodyPr>
          <a:lstStyle/>
          <a:p>
            <a:endParaRPr lang="en-US"/>
          </a:p>
        </p:txBody>
      </p:sp>
      <p:sp>
        <p:nvSpPr>
          <p:cNvPr id="49191" name="Line 57"/>
          <p:cNvSpPr>
            <a:spLocks noChangeShapeType="1"/>
          </p:cNvSpPr>
          <p:nvPr/>
        </p:nvSpPr>
        <p:spPr bwMode="auto">
          <a:xfrm flipV="1">
            <a:off x="4057650" y="38100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b">
            <a:spAutoFit/>
          </a:bodyPr>
          <a:lstStyle/>
          <a:p>
            <a:endParaRPr lang="en-US"/>
          </a:p>
        </p:txBody>
      </p:sp>
      <p:sp>
        <p:nvSpPr>
          <p:cNvPr id="49192" name="Line 58"/>
          <p:cNvSpPr>
            <a:spLocks noChangeShapeType="1"/>
          </p:cNvSpPr>
          <p:nvPr/>
        </p:nvSpPr>
        <p:spPr bwMode="auto">
          <a:xfrm flipV="1">
            <a:off x="4457700" y="38100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b">
            <a:spAutoFit/>
          </a:bodyPr>
          <a:lstStyle/>
          <a:p>
            <a:endParaRPr lang="en-US"/>
          </a:p>
        </p:txBody>
      </p:sp>
      <p:sp>
        <p:nvSpPr>
          <p:cNvPr id="49193" name="Line 59"/>
          <p:cNvSpPr>
            <a:spLocks noChangeShapeType="1"/>
          </p:cNvSpPr>
          <p:nvPr/>
        </p:nvSpPr>
        <p:spPr bwMode="auto">
          <a:xfrm flipV="1">
            <a:off x="4857750" y="38100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b">
            <a:spAutoFit/>
          </a:bodyPr>
          <a:lstStyle/>
          <a:p>
            <a:endParaRPr lang="en-US"/>
          </a:p>
        </p:txBody>
      </p:sp>
      <p:sp>
        <p:nvSpPr>
          <p:cNvPr id="49194" name="Line 60"/>
          <p:cNvSpPr>
            <a:spLocks noChangeShapeType="1"/>
          </p:cNvSpPr>
          <p:nvPr/>
        </p:nvSpPr>
        <p:spPr bwMode="auto">
          <a:xfrm flipV="1">
            <a:off x="5257800" y="38100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b">
            <a:spAutoFit/>
          </a:bodyPr>
          <a:lstStyle/>
          <a:p>
            <a:endParaRPr lang="en-US"/>
          </a:p>
        </p:txBody>
      </p:sp>
      <p:sp>
        <p:nvSpPr>
          <p:cNvPr id="49195" name="Line 61"/>
          <p:cNvSpPr>
            <a:spLocks noChangeShapeType="1"/>
          </p:cNvSpPr>
          <p:nvPr/>
        </p:nvSpPr>
        <p:spPr bwMode="auto">
          <a:xfrm flipV="1">
            <a:off x="5657850" y="38100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b">
            <a:spAutoFit/>
          </a:bodyPr>
          <a:lstStyle/>
          <a:p>
            <a:endParaRPr lang="en-US"/>
          </a:p>
        </p:txBody>
      </p:sp>
      <p:sp>
        <p:nvSpPr>
          <p:cNvPr id="49196" name="Line 62"/>
          <p:cNvSpPr>
            <a:spLocks noChangeShapeType="1"/>
          </p:cNvSpPr>
          <p:nvPr/>
        </p:nvSpPr>
        <p:spPr bwMode="auto">
          <a:xfrm flipV="1">
            <a:off x="6057900" y="38100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b">
            <a:spAutoFit/>
          </a:bodyPr>
          <a:lstStyle/>
          <a:p>
            <a:endParaRPr lang="en-US"/>
          </a:p>
        </p:txBody>
      </p:sp>
      <p:sp>
        <p:nvSpPr>
          <p:cNvPr id="49197" name="Line 63"/>
          <p:cNvSpPr>
            <a:spLocks noChangeShapeType="1"/>
          </p:cNvSpPr>
          <p:nvPr/>
        </p:nvSpPr>
        <p:spPr bwMode="auto">
          <a:xfrm flipV="1">
            <a:off x="6457950" y="38100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b">
            <a:spAutoFit/>
          </a:bodyPr>
          <a:lstStyle/>
          <a:p>
            <a:endParaRPr lang="en-US"/>
          </a:p>
        </p:txBody>
      </p:sp>
      <p:sp>
        <p:nvSpPr>
          <p:cNvPr id="49198" name="Line 64"/>
          <p:cNvSpPr>
            <a:spLocks noChangeShapeType="1"/>
          </p:cNvSpPr>
          <p:nvPr/>
        </p:nvSpPr>
        <p:spPr bwMode="auto">
          <a:xfrm flipV="1">
            <a:off x="6858000" y="38100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b">
            <a:spAutoFit/>
          </a:bodyPr>
          <a:lstStyle/>
          <a:p>
            <a:endParaRPr lang="en-US"/>
          </a:p>
        </p:txBody>
      </p:sp>
      <p:cxnSp>
        <p:nvCxnSpPr>
          <p:cNvPr id="49199" name="Straight Arrow Connector 83"/>
          <p:cNvCxnSpPr>
            <a:cxnSpLocks noChangeShapeType="1"/>
            <a:stCxn id="49191" idx="0"/>
          </p:cNvCxnSpPr>
          <p:nvPr/>
        </p:nvCxnSpPr>
        <p:spPr bwMode="auto">
          <a:xfrm rot="5400000" flipH="1" flipV="1">
            <a:off x="4276725" y="4886325"/>
            <a:ext cx="381000" cy="819150"/>
          </a:xfrm>
          <a:prstGeom prst="straightConnector1">
            <a:avLst/>
          </a:prstGeom>
          <a:noFill/>
          <a:ln w="19050" algn="ctr">
            <a:solidFill>
              <a:srgbClr val="C00000"/>
            </a:solidFill>
            <a:round/>
            <a:headEnd/>
            <a:tailEnd type="arrow" w="med" len="med"/>
          </a:ln>
        </p:spPr>
      </p:cxnSp>
      <p:cxnSp>
        <p:nvCxnSpPr>
          <p:cNvPr id="49200" name="Straight Arrow Connector 84"/>
          <p:cNvCxnSpPr>
            <a:cxnSpLocks noChangeShapeType="1"/>
          </p:cNvCxnSpPr>
          <p:nvPr/>
        </p:nvCxnSpPr>
        <p:spPr bwMode="auto">
          <a:xfrm rot="5400000" flipH="1" flipV="1">
            <a:off x="4689475" y="4878388"/>
            <a:ext cx="381000" cy="819150"/>
          </a:xfrm>
          <a:prstGeom prst="straightConnector1">
            <a:avLst/>
          </a:prstGeom>
          <a:noFill/>
          <a:ln w="19050" algn="ctr">
            <a:solidFill>
              <a:srgbClr val="C00000"/>
            </a:solidFill>
            <a:round/>
            <a:headEnd/>
            <a:tailEnd type="arrow" w="med" len="med"/>
          </a:ln>
        </p:spPr>
      </p:cxnSp>
      <p:cxnSp>
        <p:nvCxnSpPr>
          <p:cNvPr id="49201" name="Straight Arrow Connector 85"/>
          <p:cNvCxnSpPr>
            <a:cxnSpLocks noChangeShapeType="1"/>
          </p:cNvCxnSpPr>
          <p:nvPr/>
        </p:nvCxnSpPr>
        <p:spPr bwMode="auto">
          <a:xfrm rot="5400000" flipH="1" flipV="1">
            <a:off x="5100638" y="4868863"/>
            <a:ext cx="381000" cy="819150"/>
          </a:xfrm>
          <a:prstGeom prst="straightConnector1">
            <a:avLst/>
          </a:prstGeom>
          <a:noFill/>
          <a:ln w="19050" algn="ctr">
            <a:solidFill>
              <a:srgbClr val="C00000"/>
            </a:solidFill>
            <a:round/>
            <a:headEnd/>
            <a:tailEnd type="arrow" w="med" len="med"/>
          </a:ln>
        </p:spPr>
      </p:cxnSp>
      <p:cxnSp>
        <p:nvCxnSpPr>
          <p:cNvPr id="49202" name="Straight Arrow Connector 86"/>
          <p:cNvCxnSpPr>
            <a:cxnSpLocks noChangeShapeType="1"/>
          </p:cNvCxnSpPr>
          <p:nvPr/>
        </p:nvCxnSpPr>
        <p:spPr bwMode="auto">
          <a:xfrm rot="5400000" flipH="1" flipV="1">
            <a:off x="5495925" y="4868863"/>
            <a:ext cx="381000" cy="819150"/>
          </a:xfrm>
          <a:prstGeom prst="straightConnector1">
            <a:avLst/>
          </a:prstGeom>
          <a:noFill/>
          <a:ln w="19050" algn="ctr">
            <a:solidFill>
              <a:srgbClr val="C00000"/>
            </a:solidFill>
            <a:round/>
            <a:headEnd/>
            <a:tailEnd type="arrow" w="med" len="med"/>
          </a:ln>
        </p:spPr>
      </p:cxnSp>
      <p:cxnSp>
        <p:nvCxnSpPr>
          <p:cNvPr id="49203" name="Straight Arrow Connector 87"/>
          <p:cNvCxnSpPr>
            <a:cxnSpLocks noChangeShapeType="1"/>
          </p:cNvCxnSpPr>
          <p:nvPr/>
        </p:nvCxnSpPr>
        <p:spPr bwMode="auto">
          <a:xfrm rot="5400000" flipH="1" flipV="1">
            <a:off x="5095875" y="4505325"/>
            <a:ext cx="381000" cy="819150"/>
          </a:xfrm>
          <a:prstGeom prst="straightConnector1">
            <a:avLst/>
          </a:prstGeom>
          <a:noFill/>
          <a:ln w="19050" algn="ctr">
            <a:solidFill>
              <a:srgbClr val="C00000"/>
            </a:solidFill>
            <a:round/>
            <a:headEnd/>
            <a:tailEnd type="arrow" w="med" len="med"/>
          </a:ln>
        </p:spPr>
      </p:cxnSp>
      <p:cxnSp>
        <p:nvCxnSpPr>
          <p:cNvPr id="49204" name="Straight Arrow Connector 88"/>
          <p:cNvCxnSpPr>
            <a:cxnSpLocks noChangeShapeType="1"/>
          </p:cNvCxnSpPr>
          <p:nvPr/>
        </p:nvCxnSpPr>
        <p:spPr bwMode="auto">
          <a:xfrm rot="5400000" flipH="1" flipV="1">
            <a:off x="5857875" y="4141788"/>
            <a:ext cx="381000" cy="819150"/>
          </a:xfrm>
          <a:prstGeom prst="straightConnector1">
            <a:avLst/>
          </a:prstGeom>
          <a:noFill/>
          <a:ln w="19050" algn="ctr">
            <a:solidFill>
              <a:srgbClr val="C00000"/>
            </a:solidFill>
            <a:round/>
            <a:headEnd/>
            <a:tailEnd type="arrow" w="med" len="med"/>
          </a:ln>
        </p:spPr>
      </p:cxnSp>
      <p:cxnSp>
        <p:nvCxnSpPr>
          <p:cNvPr id="49205" name="Straight Arrow Connector 89"/>
          <p:cNvCxnSpPr>
            <a:cxnSpLocks noChangeShapeType="1"/>
          </p:cNvCxnSpPr>
          <p:nvPr/>
        </p:nvCxnSpPr>
        <p:spPr bwMode="auto">
          <a:xfrm rot="5400000" flipH="1" flipV="1">
            <a:off x="5476875" y="4505325"/>
            <a:ext cx="381000" cy="819150"/>
          </a:xfrm>
          <a:prstGeom prst="straightConnector1">
            <a:avLst/>
          </a:prstGeom>
          <a:noFill/>
          <a:ln w="19050" algn="ctr">
            <a:solidFill>
              <a:srgbClr val="C00000"/>
            </a:solidFill>
            <a:round/>
            <a:headEnd/>
            <a:tailEnd type="arrow" w="med" len="med"/>
          </a:ln>
        </p:spPr>
      </p:cxnSp>
      <p:cxnSp>
        <p:nvCxnSpPr>
          <p:cNvPr id="49206" name="Straight Arrow Connector 90"/>
          <p:cNvCxnSpPr>
            <a:cxnSpLocks noChangeShapeType="1"/>
          </p:cNvCxnSpPr>
          <p:nvPr/>
        </p:nvCxnSpPr>
        <p:spPr bwMode="auto">
          <a:xfrm rot="5400000" flipH="1" flipV="1">
            <a:off x="5857875" y="4505325"/>
            <a:ext cx="381000" cy="819150"/>
          </a:xfrm>
          <a:prstGeom prst="straightConnector1">
            <a:avLst/>
          </a:prstGeom>
          <a:noFill/>
          <a:ln w="19050" algn="ctr">
            <a:solidFill>
              <a:srgbClr val="C00000"/>
            </a:solidFill>
            <a:round/>
            <a:headEnd/>
            <a:tailEnd type="arrow" w="med" len="med"/>
          </a:ln>
        </p:spPr>
      </p:cxnSp>
      <p:cxnSp>
        <p:nvCxnSpPr>
          <p:cNvPr id="49207" name="Straight Arrow Connector 91"/>
          <p:cNvCxnSpPr>
            <a:cxnSpLocks noChangeShapeType="1"/>
          </p:cNvCxnSpPr>
          <p:nvPr/>
        </p:nvCxnSpPr>
        <p:spPr bwMode="auto">
          <a:xfrm rot="5400000" flipH="1" flipV="1">
            <a:off x="6315075" y="4505325"/>
            <a:ext cx="381000" cy="819150"/>
          </a:xfrm>
          <a:prstGeom prst="straightConnector1">
            <a:avLst/>
          </a:prstGeom>
          <a:noFill/>
          <a:ln w="19050" algn="ctr">
            <a:solidFill>
              <a:srgbClr val="C00000"/>
            </a:solidFill>
            <a:round/>
            <a:headEnd/>
            <a:tailEnd type="arrow" w="med" len="med"/>
          </a:ln>
        </p:spPr>
      </p:cxnSp>
      <p:cxnSp>
        <p:nvCxnSpPr>
          <p:cNvPr id="49208" name="Straight Arrow Connector 92"/>
          <p:cNvCxnSpPr>
            <a:cxnSpLocks noChangeShapeType="1"/>
          </p:cNvCxnSpPr>
          <p:nvPr/>
        </p:nvCxnSpPr>
        <p:spPr bwMode="auto">
          <a:xfrm rot="5400000" flipH="1" flipV="1">
            <a:off x="6315075" y="4124325"/>
            <a:ext cx="381000" cy="819150"/>
          </a:xfrm>
          <a:prstGeom prst="straightConnector1">
            <a:avLst/>
          </a:prstGeom>
          <a:noFill/>
          <a:ln w="19050" algn="ctr">
            <a:solidFill>
              <a:srgbClr val="C00000"/>
            </a:solidFill>
            <a:round/>
            <a:headEnd/>
            <a:tailEnd type="arrow" w="med" len="med"/>
          </a:ln>
        </p:spPr>
      </p:cxnSp>
      <p:cxnSp>
        <p:nvCxnSpPr>
          <p:cNvPr id="49209" name="Straight Arrow Connector 93"/>
          <p:cNvCxnSpPr>
            <a:cxnSpLocks noChangeShapeType="1"/>
          </p:cNvCxnSpPr>
          <p:nvPr/>
        </p:nvCxnSpPr>
        <p:spPr bwMode="auto">
          <a:xfrm rot="5400000" flipH="1" flipV="1">
            <a:off x="6696075" y="4124325"/>
            <a:ext cx="381000" cy="819150"/>
          </a:xfrm>
          <a:prstGeom prst="straightConnector1">
            <a:avLst/>
          </a:prstGeom>
          <a:noFill/>
          <a:ln w="19050" algn="ctr">
            <a:solidFill>
              <a:srgbClr val="C00000"/>
            </a:solidFill>
            <a:round/>
            <a:headEnd/>
            <a:tailEnd type="arrow" w="med" len="med"/>
          </a:ln>
        </p:spPr>
      </p:cxnSp>
      <p:cxnSp>
        <p:nvCxnSpPr>
          <p:cNvPr id="49210" name="Straight Arrow Connector 94"/>
          <p:cNvCxnSpPr>
            <a:cxnSpLocks noChangeShapeType="1"/>
          </p:cNvCxnSpPr>
          <p:nvPr/>
        </p:nvCxnSpPr>
        <p:spPr bwMode="auto">
          <a:xfrm rot="5400000" flipH="1" flipV="1">
            <a:off x="7077075" y="4149725"/>
            <a:ext cx="381000" cy="819150"/>
          </a:xfrm>
          <a:prstGeom prst="straightConnector1">
            <a:avLst/>
          </a:prstGeom>
          <a:noFill/>
          <a:ln w="19050" algn="ctr">
            <a:solidFill>
              <a:srgbClr val="C00000"/>
            </a:solidFill>
            <a:round/>
            <a:headEnd/>
            <a:tailEnd type="arrow" w="med" len="med"/>
          </a:ln>
        </p:spPr>
      </p:cxnSp>
      <p:sp>
        <p:nvSpPr>
          <p:cNvPr id="49211" name="Line 64"/>
          <p:cNvSpPr>
            <a:spLocks noChangeShapeType="1"/>
          </p:cNvSpPr>
          <p:nvPr/>
        </p:nvSpPr>
        <p:spPr bwMode="auto">
          <a:xfrm flipV="1">
            <a:off x="7272338" y="38100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b">
            <a:spAutoFit/>
          </a:bodyPr>
          <a:lstStyle/>
          <a:p>
            <a:endParaRPr lang="en-US"/>
          </a:p>
        </p:txBody>
      </p:sp>
      <p:sp>
        <p:nvSpPr>
          <p:cNvPr id="49212" name="Line 64"/>
          <p:cNvSpPr>
            <a:spLocks noChangeShapeType="1"/>
          </p:cNvSpPr>
          <p:nvPr/>
        </p:nvSpPr>
        <p:spPr bwMode="auto">
          <a:xfrm flipV="1">
            <a:off x="7669213" y="38100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b">
            <a:spAutoFit/>
          </a:bodyPr>
          <a:lstStyle/>
          <a:p>
            <a:endParaRPr lang="en-US"/>
          </a:p>
        </p:txBody>
      </p:sp>
      <p:cxnSp>
        <p:nvCxnSpPr>
          <p:cNvPr id="49213" name="Straight Arrow Connector 97"/>
          <p:cNvCxnSpPr>
            <a:cxnSpLocks noChangeShapeType="1"/>
          </p:cNvCxnSpPr>
          <p:nvPr/>
        </p:nvCxnSpPr>
        <p:spPr bwMode="auto">
          <a:xfrm rot="5400000" flipH="1" flipV="1">
            <a:off x="6696075" y="3743325"/>
            <a:ext cx="381000" cy="819150"/>
          </a:xfrm>
          <a:prstGeom prst="straightConnector1">
            <a:avLst/>
          </a:prstGeom>
          <a:noFill/>
          <a:ln w="19050" algn="ctr">
            <a:solidFill>
              <a:srgbClr val="C00000"/>
            </a:solidFill>
            <a:round/>
            <a:headEnd/>
            <a:tailEnd type="arrow" w="med" len="med"/>
          </a:ln>
        </p:spPr>
      </p:cxnSp>
      <p:cxnSp>
        <p:nvCxnSpPr>
          <p:cNvPr id="49214" name="Straight Arrow Connector 98"/>
          <p:cNvCxnSpPr>
            <a:cxnSpLocks noChangeShapeType="1"/>
          </p:cNvCxnSpPr>
          <p:nvPr/>
        </p:nvCxnSpPr>
        <p:spPr bwMode="auto">
          <a:xfrm rot="5400000" flipH="1" flipV="1">
            <a:off x="7094538" y="3751263"/>
            <a:ext cx="381000" cy="819150"/>
          </a:xfrm>
          <a:prstGeom prst="straightConnector1">
            <a:avLst/>
          </a:prstGeom>
          <a:noFill/>
          <a:ln w="19050" algn="ctr">
            <a:solidFill>
              <a:srgbClr val="C00000"/>
            </a:solidFill>
            <a:round/>
            <a:headEnd/>
            <a:tailEnd type="arrow" w="med" len="med"/>
          </a:ln>
        </p:spPr>
      </p:cxnSp>
      <p:cxnSp>
        <p:nvCxnSpPr>
          <p:cNvPr id="49215" name="Straight Arrow Connector 99"/>
          <p:cNvCxnSpPr>
            <a:cxnSpLocks noChangeShapeType="1"/>
          </p:cNvCxnSpPr>
          <p:nvPr/>
        </p:nvCxnSpPr>
        <p:spPr bwMode="auto">
          <a:xfrm rot="5400000" flipH="1" flipV="1">
            <a:off x="7493000" y="3760788"/>
            <a:ext cx="381000" cy="819150"/>
          </a:xfrm>
          <a:prstGeom prst="straightConnector1">
            <a:avLst/>
          </a:prstGeom>
          <a:noFill/>
          <a:ln w="19050" algn="ctr">
            <a:solidFill>
              <a:srgbClr val="C00000"/>
            </a:solidFill>
            <a:round/>
            <a:headEnd/>
            <a:tailEnd type="arrow" w="med" len="med"/>
          </a:ln>
        </p:spPr>
      </p:cxnSp>
      <p:cxnSp>
        <p:nvCxnSpPr>
          <p:cNvPr id="49216" name="Straight Arrow Connector 100"/>
          <p:cNvCxnSpPr>
            <a:cxnSpLocks noChangeShapeType="1"/>
          </p:cNvCxnSpPr>
          <p:nvPr/>
        </p:nvCxnSpPr>
        <p:spPr bwMode="auto">
          <a:xfrm rot="5400000" flipH="1" flipV="1">
            <a:off x="7891463" y="3768725"/>
            <a:ext cx="381000" cy="819150"/>
          </a:xfrm>
          <a:prstGeom prst="straightConnector1">
            <a:avLst/>
          </a:prstGeom>
          <a:noFill/>
          <a:ln w="19050" algn="ctr">
            <a:solidFill>
              <a:srgbClr val="C00000"/>
            </a:solidFill>
            <a:round/>
            <a:headEnd/>
            <a:tailEnd type="arrow" w="med" len="med"/>
          </a:ln>
        </p:spPr>
      </p:cxnSp>
      <p:sp>
        <p:nvSpPr>
          <p:cNvPr id="49217" name="Line 64"/>
          <p:cNvSpPr>
            <a:spLocks noChangeShapeType="1"/>
          </p:cNvSpPr>
          <p:nvPr/>
        </p:nvSpPr>
        <p:spPr bwMode="auto">
          <a:xfrm flipV="1">
            <a:off x="8077200" y="38100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b">
            <a:spAutoFit/>
          </a:bodyPr>
          <a:lstStyle/>
          <a:p>
            <a:endParaRPr lang="en-US"/>
          </a:p>
        </p:txBody>
      </p:sp>
      <p:sp>
        <p:nvSpPr>
          <p:cNvPr id="49218" name="Line 64"/>
          <p:cNvSpPr>
            <a:spLocks noChangeShapeType="1"/>
          </p:cNvSpPr>
          <p:nvPr/>
        </p:nvSpPr>
        <p:spPr bwMode="auto">
          <a:xfrm flipV="1">
            <a:off x="8485188" y="38100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b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cs typeface="Times New Roman" panose="02020603050405020304" pitchFamily="18" charset="0"/>
              </a:rPr>
              <a:t>Primer-1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708025"/>
            <a:ext cx="4648200" cy="6149975"/>
          </a:xfrm>
        </p:spPr>
        <p:txBody>
          <a:bodyPr/>
          <a:lstStyle/>
          <a:p>
            <a:pPr>
              <a:defRPr/>
            </a:pPr>
            <a:r>
              <a:rPr lang="hr-HR" altLang="en-US" sz="1400" smtClean="0"/>
              <a:t>Da</a:t>
            </a:r>
            <a:r>
              <a:rPr lang="en-US" altLang="en-US" sz="1400" smtClean="0">
                <a:cs typeface="Times New Roman" panose="02020603050405020304" pitchFamily="18" charset="0"/>
              </a:rPr>
              <a:t> bi neka transformacija mogla da se primeni nad indeksnim skupom ona ne sme da menja znak vektora zavisnosti da bi se sa</a:t>
            </a:r>
            <a:r>
              <a:rPr lang="hr-HR" altLang="en-US" sz="1400" smtClean="0"/>
              <a:t>č</a:t>
            </a:r>
            <a:r>
              <a:rPr lang="en-US" altLang="en-US" sz="1400" smtClean="0">
                <a:cs typeface="Times New Roman" panose="02020603050405020304" pitchFamily="18" charset="0"/>
              </a:rPr>
              <a:t>uvale zavisnosti koje postoje u redosledu izra</a:t>
            </a:r>
            <a:r>
              <a:rPr lang="hr-HR" altLang="en-US" sz="1400" smtClean="0"/>
              <a:t>č</a:t>
            </a:r>
            <a:r>
              <a:rPr lang="en-US" altLang="en-US" sz="1400" smtClean="0">
                <a:cs typeface="Times New Roman" panose="02020603050405020304" pitchFamily="18" charset="0"/>
              </a:rPr>
              <a:t>unavanja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hr-HR" altLang="en-US" sz="2100" smtClean="0"/>
              <a:t>	</a:t>
            </a:r>
            <a:r>
              <a:rPr lang="sr-Latn-CS" altLang="en-US" sz="1800" smtClean="0">
                <a:cs typeface="Times New Roman" panose="02020603050405020304" pitchFamily="18" charset="0"/>
              </a:rPr>
              <a:t>for</a:t>
            </a:r>
            <a:r>
              <a:rPr lang="en-US" altLang="en-US" sz="1800" smtClean="0">
                <a:cs typeface="Times New Roman" panose="02020603050405020304" pitchFamily="18" charset="0"/>
              </a:rPr>
              <a:t>  i = 1, 5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altLang="en-US" sz="1800" smtClean="0">
                <a:cs typeface="Times New Roman" panose="02020603050405020304" pitchFamily="18" charset="0"/>
              </a:rPr>
              <a:t>	</a:t>
            </a:r>
            <a:r>
              <a:rPr lang="sr-Latn-CS" altLang="en-US" sz="1800" smtClean="0">
                <a:cs typeface="Times New Roman" panose="02020603050405020304" pitchFamily="18" charset="0"/>
              </a:rPr>
              <a:t>for</a:t>
            </a:r>
            <a:r>
              <a:rPr lang="en-US" altLang="en-US" sz="1800" smtClean="0">
                <a:cs typeface="Times New Roman" panose="02020603050405020304" pitchFamily="18" charset="0"/>
              </a:rPr>
              <a:t>  j = 1, 10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altLang="en-US" sz="1800" smtClean="0">
                <a:cs typeface="Times New Roman" panose="02020603050405020304" pitchFamily="18" charset="0"/>
              </a:rPr>
              <a:t>	</a:t>
            </a:r>
            <a:r>
              <a:rPr lang="sr-Latn-CS" altLang="en-US" sz="1800" smtClean="0">
                <a:cs typeface="Times New Roman" panose="02020603050405020304" pitchFamily="18" charset="0"/>
              </a:rPr>
              <a:t>for</a:t>
            </a:r>
            <a:r>
              <a:rPr lang="en-US" altLang="en-US" sz="1800" smtClean="0">
                <a:cs typeface="Times New Roman" panose="02020603050405020304" pitchFamily="18" charset="0"/>
              </a:rPr>
              <a:t>  k =1, 20</a:t>
            </a:r>
            <a:endParaRPr lang="hr-HR" altLang="en-US" sz="1800" smtClean="0"/>
          </a:p>
          <a:p>
            <a:pPr lvl="1">
              <a:buFont typeface="Wingdings" pitchFamily="2" charset="2"/>
              <a:buNone/>
              <a:defRPr/>
            </a:pPr>
            <a:r>
              <a:rPr lang="en-US" altLang="en-US" sz="1800" smtClean="0">
                <a:cs typeface="Times New Roman" panose="02020603050405020304" pitchFamily="18" charset="0"/>
              </a:rPr>
              <a:t>A(i, j, k) = A(i-1, j, k+1)+ B(i, j, k)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altLang="en-US" sz="1800" smtClean="0">
                <a:cs typeface="Times New Roman" panose="02020603050405020304" pitchFamily="18" charset="0"/>
              </a:rPr>
              <a:t>	B(i, j, k+1) = B(i, j-1, k-1) * 3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hr-HR" altLang="en-US" sz="1800" smtClean="0"/>
              <a:t>endfor</a:t>
            </a:r>
            <a:r>
              <a:rPr lang="en-US" altLang="en-US" sz="1800" smtClean="0"/>
              <a:t>{</a:t>
            </a:r>
            <a:r>
              <a:rPr lang="hr-HR" altLang="en-US" sz="1800" smtClean="0"/>
              <a:t>i,j,k</a:t>
            </a:r>
            <a:r>
              <a:rPr lang="en-US" altLang="en-US" sz="1800" smtClean="0"/>
              <a:t>}</a:t>
            </a:r>
            <a:r>
              <a:rPr lang="en-US" altLang="en-US" sz="2100" smtClean="0"/>
              <a:t> </a:t>
            </a:r>
          </a:p>
        </p:txBody>
      </p:sp>
      <p:sp>
        <p:nvSpPr>
          <p:cNvPr id="73732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000" smtClean="0">
                <a:cs typeface="Times New Roman" panose="02020603050405020304" pitchFamily="18" charset="0"/>
              </a:rPr>
              <a:t>RE</a:t>
            </a:r>
            <a:r>
              <a:rPr lang="sr-Latn-CS" altLang="en-US" sz="2000" smtClean="0">
                <a:cs typeface="Times New Roman" panose="02020603050405020304" pitchFamily="18" charset="0"/>
              </a:rPr>
              <a:t>Š</a:t>
            </a:r>
            <a:r>
              <a:rPr lang="en-US" altLang="en-US" sz="2000" smtClean="0">
                <a:cs typeface="Times New Roman" panose="02020603050405020304" pitchFamily="18" charset="0"/>
              </a:rPr>
              <a:t>ENJE:</a:t>
            </a:r>
            <a:r>
              <a:rPr lang="en-US" altLang="en-US" sz="2000" smtClean="0">
                <a:latin typeface="Times Roman YU" pitchFamily="18" charset="0"/>
                <a:cs typeface="Times New Roman" panose="02020603050405020304" pitchFamily="18" charset="0"/>
              </a:rPr>
              <a:t>  </a:t>
            </a:r>
            <a:endParaRPr lang="hr-HR" altLang="en-US" sz="2000" smtClean="0">
              <a:latin typeface="Times New Roman" panose="02020603050405020304" pitchFamily="18" charset="0"/>
            </a:endParaRPr>
          </a:p>
          <a:p>
            <a:pPr lvl="1">
              <a:defRPr/>
            </a:pPr>
            <a:r>
              <a:rPr lang="en-US" altLang="en-US" sz="1800" smtClean="0">
                <a:cs typeface="Times New Roman" panose="02020603050405020304" pitchFamily="18" charset="0"/>
              </a:rPr>
              <a:t>Uo</a:t>
            </a:r>
            <a:r>
              <a:rPr lang="sr-Latn-CS" altLang="en-US" sz="1800" smtClean="0">
                <a:cs typeface="Times New Roman" panose="02020603050405020304" pitchFamily="18" charset="0"/>
              </a:rPr>
              <a:t>č</a:t>
            </a:r>
            <a:r>
              <a:rPr lang="en-US" altLang="en-US" sz="1800" smtClean="0">
                <a:cs typeface="Times New Roman" panose="02020603050405020304" pitchFamily="18" charset="0"/>
              </a:rPr>
              <a:t>imo prvo sve parove generisanih—kori</a:t>
            </a:r>
            <a:r>
              <a:rPr lang="sr-Latn-CS" altLang="en-US" sz="1800" smtClean="0">
                <a:cs typeface="Times New Roman" panose="02020603050405020304" pitchFamily="18" charset="0"/>
              </a:rPr>
              <a:t>šć</a:t>
            </a:r>
            <a:r>
              <a:rPr lang="en-US" altLang="en-US" sz="1800" smtClean="0">
                <a:cs typeface="Times New Roman" panose="02020603050405020304" pitchFamily="18" charset="0"/>
              </a:rPr>
              <a:t>enih promenljivih</a:t>
            </a:r>
            <a:r>
              <a:rPr lang="hr-HR" altLang="en-US" sz="1800" smtClean="0"/>
              <a:t>:</a:t>
            </a:r>
            <a:endParaRPr lang="en-US" altLang="en-US" sz="1800" smtClean="0"/>
          </a:p>
          <a:p>
            <a:pPr lvl="1">
              <a:buFont typeface="Wingdings" pitchFamily="2" charset="2"/>
              <a:buNone/>
              <a:defRPr/>
            </a:pPr>
            <a:r>
              <a:rPr lang="en-US" altLang="en-US" sz="1800" smtClean="0">
                <a:cs typeface="Times New Roman" panose="02020603050405020304" pitchFamily="18" charset="0"/>
              </a:rPr>
              <a:t>A(i, j, k) i  A(i-1, j, k+1)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altLang="en-US" sz="1800" smtClean="0">
                <a:cs typeface="Times New Roman" panose="02020603050405020304" pitchFamily="18" charset="0"/>
              </a:rPr>
              <a:t>B(i, j, k+1) i  B(i, j, k),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altLang="en-US" sz="1800" smtClean="0">
                <a:cs typeface="Times New Roman" panose="02020603050405020304" pitchFamily="18" charset="0"/>
              </a:rPr>
              <a:t>B(i, j, k+1) i  B(i, j-1, k-1)</a:t>
            </a:r>
            <a:r>
              <a:rPr lang="en-US" altLang="en-US" sz="1900" smtClean="0"/>
              <a:t> </a:t>
            </a:r>
            <a:endParaRPr lang="hr-HR" altLang="en-US" sz="1900" smtClean="0"/>
          </a:p>
          <a:p>
            <a:pPr>
              <a:buFont typeface="Wingdings 2" pitchFamily="18" charset="2"/>
              <a:buNone/>
              <a:defRPr/>
            </a:pPr>
            <a:r>
              <a:rPr lang="en-US" altLang="en-US" sz="1800" smtClean="0">
                <a:cs typeface="Times New Roman" panose="02020603050405020304" pitchFamily="18" charset="0"/>
              </a:rPr>
              <a:t>Odgovaraju</a:t>
            </a:r>
            <a:r>
              <a:rPr lang="sr-Latn-CS" altLang="en-US" sz="1800" smtClean="0">
                <a:cs typeface="Times New Roman" panose="02020603050405020304" pitchFamily="18" charset="0"/>
              </a:rPr>
              <a:t>ć</a:t>
            </a:r>
            <a:r>
              <a:rPr lang="en-US" altLang="en-US" sz="1800" smtClean="0">
                <a:cs typeface="Times New Roman" panose="02020603050405020304" pitchFamily="18" charset="0"/>
              </a:rPr>
              <a:t>i</a:t>
            </a:r>
            <a:r>
              <a:rPr lang="sr-Latn-CS" altLang="en-US" sz="1800" smtClean="0">
                <a:cs typeface="Times New Roman" panose="02020603050405020304" pitchFamily="18" charset="0"/>
              </a:rPr>
              <a:t> </a:t>
            </a:r>
            <a:r>
              <a:rPr lang="en-US" altLang="en-US" sz="1800" smtClean="0">
                <a:cs typeface="Times New Roman" panose="02020603050405020304" pitchFamily="18" charset="0"/>
              </a:rPr>
              <a:t>vektori zavisnosti 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altLang="en-US" sz="1800" smtClean="0">
                <a:cs typeface="Times New Roman" panose="02020603050405020304" pitchFamily="18" charset="0"/>
              </a:rPr>
              <a:t>d</a:t>
            </a:r>
            <a:r>
              <a:rPr lang="en-US" altLang="en-US" sz="1800" baseline="-30000" smtClean="0">
                <a:cs typeface="Times New Roman" panose="02020603050405020304" pitchFamily="18" charset="0"/>
              </a:rPr>
              <a:t>1</a:t>
            </a:r>
            <a:r>
              <a:rPr lang="en-US" altLang="en-US" sz="1800" smtClean="0">
                <a:cs typeface="Times New Roman" panose="02020603050405020304" pitchFamily="18" charset="0"/>
              </a:rPr>
              <a:t> = (i, j, k)</a:t>
            </a:r>
            <a:r>
              <a:rPr lang="en-US" altLang="en-US" sz="1800" baseline="30000" smtClean="0">
                <a:cs typeface="Times New Roman" panose="02020603050405020304" pitchFamily="18" charset="0"/>
              </a:rPr>
              <a:t>T</a:t>
            </a:r>
            <a:r>
              <a:rPr lang="en-US" altLang="en-US" sz="1800" smtClean="0">
                <a:cs typeface="Times New Roman" panose="02020603050405020304" pitchFamily="18" charset="0"/>
              </a:rPr>
              <a:t> – (i-1, j, k+1)</a:t>
            </a:r>
            <a:r>
              <a:rPr lang="en-US" altLang="en-US" sz="1800" baseline="30000" smtClean="0">
                <a:cs typeface="Times New Roman" panose="02020603050405020304" pitchFamily="18" charset="0"/>
              </a:rPr>
              <a:t>T</a:t>
            </a:r>
            <a:r>
              <a:rPr lang="en-US" altLang="en-US" sz="1800" smtClean="0">
                <a:cs typeface="Times New Roman" panose="02020603050405020304" pitchFamily="18" charset="0"/>
              </a:rPr>
              <a:t> = </a:t>
            </a:r>
            <a:endParaRPr lang="hr-HR" altLang="en-US" sz="1800" smtClean="0"/>
          </a:p>
          <a:p>
            <a:pPr lvl="1">
              <a:buFont typeface="Wingdings" pitchFamily="2" charset="2"/>
              <a:buNone/>
              <a:defRPr/>
            </a:pPr>
            <a:r>
              <a:rPr lang="en-US" altLang="en-US" sz="1800" smtClean="0">
                <a:cs typeface="Times New Roman" panose="02020603050405020304" pitchFamily="18" charset="0"/>
              </a:rPr>
              <a:t>[ 1, 0, -1]</a:t>
            </a:r>
            <a:r>
              <a:rPr lang="en-US" altLang="en-US" sz="1800" baseline="30000" smtClean="0">
                <a:cs typeface="Times New Roman" panose="02020603050405020304" pitchFamily="18" charset="0"/>
              </a:rPr>
              <a:t>T</a:t>
            </a:r>
            <a:r>
              <a:rPr lang="en-US" altLang="en-US" sz="1800" smtClean="0">
                <a:cs typeface="Times New Roman" panose="02020603050405020304" pitchFamily="18" charset="0"/>
              </a:rPr>
              <a:t> 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altLang="en-US" sz="1800" smtClean="0">
                <a:cs typeface="Times New Roman" panose="02020603050405020304" pitchFamily="18" charset="0"/>
              </a:rPr>
              <a:t>d</a:t>
            </a:r>
            <a:r>
              <a:rPr lang="en-US" altLang="en-US" sz="1800" baseline="-30000" smtClean="0">
                <a:cs typeface="Times New Roman" panose="02020603050405020304" pitchFamily="18" charset="0"/>
              </a:rPr>
              <a:t>2</a:t>
            </a:r>
            <a:r>
              <a:rPr lang="en-US" altLang="en-US" sz="1800" smtClean="0">
                <a:cs typeface="Times New Roman" panose="02020603050405020304" pitchFamily="18" charset="0"/>
              </a:rPr>
              <a:t> = (i, j, k+1)</a:t>
            </a:r>
            <a:r>
              <a:rPr lang="en-US" altLang="en-US" sz="1800" baseline="30000" smtClean="0">
                <a:cs typeface="Times New Roman" panose="02020603050405020304" pitchFamily="18" charset="0"/>
              </a:rPr>
              <a:t>T</a:t>
            </a:r>
            <a:r>
              <a:rPr lang="en-US" altLang="en-US" sz="1800" smtClean="0">
                <a:cs typeface="Times New Roman" panose="02020603050405020304" pitchFamily="18" charset="0"/>
              </a:rPr>
              <a:t> – (i, j, k)</a:t>
            </a:r>
            <a:r>
              <a:rPr lang="en-US" altLang="en-US" sz="1800" baseline="30000" smtClean="0">
                <a:cs typeface="Times New Roman" panose="02020603050405020304" pitchFamily="18" charset="0"/>
              </a:rPr>
              <a:t>T</a:t>
            </a:r>
            <a:r>
              <a:rPr lang="en-US" altLang="en-US" sz="1800" smtClean="0">
                <a:cs typeface="Times New Roman" panose="02020603050405020304" pitchFamily="18" charset="0"/>
              </a:rPr>
              <a:t> = </a:t>
            </a:r>
            <a:endParaRPr lang="hr-HR" altLang="en-US" sz="1800" smtClean="0"/>
          </a:p>
          <a:p>
            <a:pPr lvl="1">
              <a:buFont typeface="Wingdings" pitchFamily="2" charset="2"/>
              <a:buNone/>
              <a:defRPr/>
            </a:pPr>
            <a:r>
              <a:rPr lang="en-US" altLang="en-US" sz="1800" smtClean="0">
                <a:cs typeface="Times New Roman" panose="02020603050405020304" pitchFamily="18" charset="0"/>
              </a:rPr>
              <a:t>[ 0, 0, 1]</a:t>
            </a:r>
            <a:r>
              <a:rPr lang="en-US" altLang="en-US" sz="1800" baseline="30000" smtClean="0">
                <a:cs typeface="Times New Roman" panose="02020603050405020304" pitchFamily="18" charset="0"/>
              </a:rPr>
              <a:t>T</a:t>
            </a:r>
            <a:endParaRPr lang="en-US" altLang="en-US" sz="1800" smtClean="0">
              <a:cs typeface="Times New Roman" panose="02020603050405020304" pitchFamily="18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altLang="en-US" sz="1800" smtClean="0">
                <a:cs typeface="Times New Roman" panose="02020603050405020304" pitchFamily="18" charset="0"/>
              </a:rPr>
              <a:t>d</a:t>
            </a:r>
            <a:r>
              <a:rPr lang="en-US" altLang="en-US" sz="1800" baseline="-30000" smtClean="0">
                <a:cs typeface="Times New Roman" panose="02020603050405020304" pitchFamily="18" charset="0"/>
              </a:rPr>
              <a:t>3</a:t>
            </a:r>
            <a:r>
              <a:rPr lang="en-US" altLang="en-US" sz="1800" smtClean="0">
                <a:cs typeface="Times New Roman" panose="02020603050405020304" pitchFamily="18" charset="0"/>
              </a:rPr>
              <a:t> = (i, j, k+1)</a:t>
            </a:r>
            <a:r>
              <a:rPr lang="en-US" altLang="en-US" sz="1800" baseline="30000" smtClean="0">
                <a:cs typeface="Times New Roman" panose="02020603050405020304" pitchFamily="18" charset="0"/>
              </a:rPr>
              <a:t>T</a:t>
            </a:r>
            <a:r>
              <a:rPr lang="en-US" altLang="en-US" sz="1800" smtClean="0">
                <a:cs typeface="Times New Roman" panose="02020603050405020304" pitchFamily="18" charset="0"/>
              </a:rPr>
              <a:t> – (i, j-1, k-1)</a:t>
            </a:r>
            <a:r>
              <a:rPr lang="en-US" altLang="en-US" sz="1800" baseline="30000" smtClean="0">
                <a:cs typeface="Times New Roman" panose="02020603050405020304" pitchFamily="18" charset="0"/>
              </a:rPr>
              <a:t>T</a:t>
            </a:r>
            <a:r>
              <a:rPr lang="en-US" altLang="en-US" sz="1800" smtClean="0">
                <a:cs typeface="Times New Roman" panose="02020603050405020304" pitchFamily="18" charset="0"/>
              </a:rPr>
              <a:t> = </a:t>
            </a:r>
            <a:endParaRPr lang="hr-HR" altLang="en-US" sz="1800" smtClean="0"/>
          </a:p>
          <a:p>
            <a:pPr lvl="1">
              <a:buFont typeface="Wingdings" pitchFamily="2" charset="2"/>
              <a:buNone/>
              <a:defRPr/>
            </a:pPr>
            <a:r>
              <a:rPr lang="en-US" altLang="en-US" sz="1800" smtClean="0">
                <a:cs typeface="Times New Roman" panose="02020603050405020304" pitchFamily="18" charset="0"/>
              </a:rPr>
              <a:t>[0, 1, 2]</a:t>
            </a:r>
            <a:r>
              <a:rPr lang="en-US" altLang="en-US" sz="1800" baseline="30000" smtClean="0">
                <a:cs typeface="Times New Roman" panose="02020603050405020304" pitchFamily="18" charset="0"/>
              </a:rPr>
              <a:t>T</a:t>
            </a:r>
          </a:p>
          <a:p>
            <a:pPr>
              <a:defRPr/>
            </a:pPr>
            <a:r>
              <a:rPr lang="en-US" altLang="en-US" sz="1800" smtClean="0">
                <a:cs typeface="Times New Roman" panose="02020603050405020304" pitchFamily="18" charset="0"/>
              </a:rPr>
              <a:t>Zbog vektora d2 nije mogu</a:t>
            </a:r>
            <a:r>
              <a:rPr lang="sr-Latn-RS" altLang="en-US" sz="1800" smtClean="0">
                <a:cs typeface="Times New Roman" panose="02020603050405020304" pitchFamily="18" charset="0"/>
              </a:rPr>
              <a:t>će izvršiti vektorizaciju.</a:t>
            </a:r>
          </a:p>
          <a:p>
            <a:pPr lvl="1">
              <a:defRPr/>
            </a:pPr>
            <a:r>
              <a:rPr lang="sr-Latn-RS" altLang="en-US" sz="1700" smtClean="0">
                <a:cs typeface="Tahoma" panose="020B0604030504040204" pitchFamily="34" charset="0"/>
              </a:rPr>
              <a:t>permutacijom petlji j i k dobićemo kod koji je moguće vektorizovati</a:t>
            </a:r>
            <a:endParaRPr lang="en-US" altLang="en-US" sz="1700" smtClean="0">
              <a:cs typeface="Tahoma" panose="020B0604030504040204" pitchFamily="34" charset="0"/>
            </a:endParaRPr>
          </a:p>
          <a:p>
            <a:pPr lvl="1">
              <a:buFont typeface="Wingdings" pitchFamily="2" charset="2"/>
              <a:buNone/>
              <a:defRPr/>
            </a:pPr>
            <a:endParaRPr lang="en-US" altLang="en-US" sz="1800" smtClean="0"/>
          </a:p>
        </p:txBody>
      </p:sp>
      <p:sp>
        <p:nvSpPr>
          <p:cNvPr id="16390" name="Rectangle 5"/>
          <p:cNvSpPr>
            <a:spLocks noChangeArrowheads="1"/>
          </p:cNvSpPr>
          <p:nvPr/>
        </p:nvSpPr>
        <p:spPr bwMode="auto">
          <a:xfrm>
            <a:off x="3481388" y="30718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16386" name="Object 6"/>
          <p:cNvGraphicFramePr>
            <a:graphicFrameLocks noChangeAspect="1"/>
          </p:cNvGraphicFramePr>
          <p:nvPr/>
        </p:nvGraphicFramePr>
        <p:xfrm>
          <a:off x="304800" y="4419600"/>
          <a:ext cx="3810000" cy="1247775"/>
        </p:xfrm>
        <a:graphic>
          <a:graphicData uri="http://schemas.openxmlformats.org/presentationml/2006/ole">
            <p:oleObj spid="_x0000_s14338" r:id="rId3" imgW="2184400" imgH="711200" progId="Equation.3">
              <p:embed/>
            </p:oleObj>
          </a:graphicData>
        </a:graphic>
      </p:graphicFrame>
      <p:sp>
        <p:nvSpPr>
          <p:cNvPr id="73735" name="AutoShape 7"/>
          <p:cNvSpPr>
            <a:spLocks/>
          </p:cNvSpPr>
          <p:nvPr/>
        </p:nvSpPr>
        <p:spPr bwMode="auto">
          <a:xfrm>
            <a:off x="1371600" y="6019800"/>
            <a:ext cx="1447800" cy="609600"/>
          </a:xfrm>
          <a:prstGeom prst="borderCallout2">
            <a:avLst>
              <a:gd name="adj1" fmla="val 18750"/>
              <a:gd name="adj2" fmla="val -5264"/>
              <a:gd name="adj3" fmla="val 18750"/>
              <a:gd name="adj4" fmla="val -16338"/>
              <a:gd name="adj5" fmla="val -110157"/>
              <a:gd name="adj6" fmla="val -5646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/>
          </a:extLst>
        </p:spPr>
        <p:txBody>
          <a:bodyPr anchor="b"/>
          <a:lstStyle/>
          <a:p>
            <a:pPr algn="ctr">
              <a:defRPr/>
            </a:pPr>
            <a:r>
              <a:rPr lang="hr-HR" altLang="en-US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matrica zavisnosti</a:t>
            </a:r>
            <a:endParaRPr lang="en-US" altLang="en-US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Primer-1</a:t>
            </a:r>
          </a:p>
        </p:txBody>
      </p:sp>
      <p:sp>
        <p:nvSpPr>
          <p:cNvPr id="72711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sr-Latn-RS" altLang="en-US" smtClean="0"/>
              <a:t>Matrica z</a:t>
            </a:r>
            <a:r>
              <a:rPr lang="en-US" altLang="en-US" smtClean="0"/>
              <a:t>av</a:t>
            </a:r>
            <a:r>
              <a:rPr lang="sr-Latn-RS" altLang="en-US" smtClean="0"/>
              <a:t>isnosti pre permutacije</a:t>
            </a:r>
          </a:p>
          <a:p>
            <a:pPr>
              <a:defRPr/>
            </a:pPr>
            <a:endParaRPr lang="sr-Latn-RS" altLang="en-US" smtClean="0"/>
          </a:p>
          <a:p>
            <a:pPr>
              <a:defRPr/>
            </a:pPr>
            <a:endParaRPr lang="sr-Latn-RS" altLang="en-US" smtClean="0"/>
          </a:p>
          <a:p>
            <a:pPr>
              <a:defRPr/>
            </a:pPr>
            <a:r>
              <a:rPr lang="sr-Latn-RS" altLang="en-US" smtClean="0"/>
              <a:t>Matrica zavisnosti nakon permutacije</a:t>
            </a:r>
            <a:endParaRPr lang="en-US" altLang="en-US" smtClean="0"/>
          </a:p>
          <a:p>
            <a:pPr>
              <a:defRPr/>
            </a:pPr>
            <a:endParaRPr lang="en-US" altLang="en-US" smtClean="0"/>
          </a:p>
          <a:p>
            <a:pPr>
              <a:defRPr/>
            </a:pPr>
            <a:endParaRPr lang="en-US" altLang="en-US" smtClean="0"/>
          </a:p>
          <a:p>
            <a:pPr>
              <a:defRPr/>
            </a:pPr>
            <a:endParaRPr lang="en-US" altLang="en-US" smtClean="0"/>
          </a:p>
          <a:p>
            <a:pPr>
              <a:defRPr/>
            </a:pPr>
            <a:r>
              <a:rPr lang="sr-Latn-RS" altLang="en-US" smtClean="0"/>
              <a:t>zavisnosti su zadržane ali se unutrašnja petlja može vektorizovati</a:t>
            </a:r>
            <a:endParaRPr lang="en-US" altLang="en-US" smtClean="0"/>
          </a:p>
        </p:txBody>
      </p:sp>
      <p:graphicFrame>
        <p:nvGraphicFramePr>
          <p:cNvPr id="17410" name="Object 8"/>
          <p:cNvGraphicFramePr>
            <a:graphicFrameLocks noChangeAspect="1"/>
          </p:cNvGraphicFramePr>
          <p:nvPr/>
        </p:nvGraphicFramePr>
        <p:xfrm>
          <a:off x="1447800" y="1295400"/>
          <a:ext cx="3362325" cy="1120775"/>
        </p:xfrm>
        <a:graphic>
          <a:graphicData uri="http://schemas.openxmlformats.org/presentationml/2006/ole">
            <p:oleObj spid="_x0000_s15362" name="Equation" r:id="rId3" imgW="2146300" imgH="711200" progId="Equation.3">
              <p:embed/>
            </p:oleObj>
          </a:graphicData>
        </a:graphic>
      </p:graphicFrame>
      <p:graphicFrame>
        <p:nvGraphicFramePr>
          <p:cNvPr id="17411" name="Object 9"/>
          <p:cNvGraphicFramePr>
            <a:graphicFrameLocks noChangeAspect="1"/>
          </p:cNvGraphicFramePr>
          <p:nvPr/>
        </p:nvGraphicFramePr>
        <p:xfrm>
          <a:off x="1371600" y="2917825"/>
          <a:ext cx="3362325" cy="1120775"/>
        </p:xfrm>
        <a:graphic>
          <a:graphicData uri="http://schemas.openxmlformats.org/presentationml/2006/ole">
            <p:oleObj spid="_x0000_s15363" name="Equation" r:id="rId4" imgW="2146300" imgH="711200" progId="Equation.3">
              <p:embed/>
            </p:oleObj>
          </a:graphicData>
        </a:graphic>
      </p:graphicFrame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Primer-1–nast.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400" smtClean="0"/>
              <a:t>transformisana petlja</a:t>
            </a:r>
            <a:endParaRPr lang="sr-Latn-RS" altLang="en-US" sz="2400" smtClean="0"/>
          </a:p>
          <a:p>
            <a:pPr>
              <a:defRPr/>
            </a:pPr>
            <a:endParaRPr lang="en-US" altLang="en-US" sz="2400" smtClean="0"/>
          </a:p>
        </p:txBody>
      </p:sp>
      <p:sp>
        <p:nvSpPr>
          <p:cNvPr id="74757" name="Rectangle 5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defRPr/>
            </a:pPr>
            <a:r>
              <a:rPr lang="sr-Latn-RS" altLang="en-US" sz="2400" smtClean="0"/>
              <a:t>i</a:t>
            </a:r>
            <a:r>
              <a:rPr lang="en-US" altLang="en-US" sz="2400" smtClean="0"/>
              <a:t>=1,k=1,j=1</a:t>
            </a:r>
          </a:p>
          <a:p>
            <a:pPr lvl="1">
              <a:defRPr/>
            </a:pPr>
            <a:r>
              <a:rPr lang="en-US" altLang="en-US" sz="2100" smtClean="0"/>
              <a:t>a(1,1,1)=a(0,1,2)+b(1,1,1)</a:t>
            </a:r>
          </a:p>
          <a:p>
            <a:pPr lvl="1">
              <a:defRPr/>
            </a:pPr>
            <a:r>
              <a:rPr lang="en-US" altLang="en-US" sz="2100" smtClean="0"/>
              <a:t>b(1,1,2) =b(1,0,0)*3</a:t>
            </a:r>
          </a:p>
          <a:p>
            <a:pPr>
              <a:defRPr/>
            </a:pPr>
            <a:r>
              <a:rPr lang="sr-Latn-RS" altLang="en-US" sz="2400" smtClean="0"/>
              <a:t>i</a:t>
            </a:r>
            <a:r>
              <a:rPr lang="en-US" altLang="en-US" sz="2400" smtClean="0"/>
              <a:t>=1,k=1,j=2</a:t>
            </a:r>
          </a:p>
          <a:p>
            <a:pPr lvl="1">
              <a:defRPr/>
            </a:pPr>
            <a:r>
              <a:rPr lang="en-US" altLang="en-US" sz="2100" smtClean="0"/>
              <a:t>a(1,2,1)=a(0,2,2)+b(1,2,1)</a:t>
            </a:r>
          </a:p>
          <a:p>
            <a:pPr lvl="1">
              <a:defRPr/>
            </a:pPr>
            <a:r>
              <a:rPr lang="en-US" altLang="en-US" sz="2100" smtClean="0"/>
              <a:t>b(1,2,2) =b(1,1,0)*3</a:t>
            </a:r>
          </a:p>
          <a:p>
            <a:pPr lvl="1">
              <a:defRPr/>
            </a:pPr>
            <a:endParaRPr lang="en-US" altLang="en-US" sz="2100" smtClean="0"/>
          </a:p>
          <a:p>
            <a:pPr lvl="1">
              <a:defRPr/>
            </a:pPr>
            <a:endParaRPr lang="en-US" altLang="en-US" sz="2100" smtClean="0"/>
          </a:p>
          <a:p>
            <a:pPr>
              <a:defRPr/>
            </a:pPr>
            <a:r>
              <a:rPr lang="sr-Latn-RS" altLang="en-US" sz="2400" smtClean="0"/>
              <a:t>i</a:t>
            </a:r>
            <a:r>
              <a:rPr lang="en-US" altLang="en-US" sz="2400" smtClean="0"/>
              <a:t>=1,k=2,j=1</a:t>
            </a:r>
          </a:p>
          <a:p>
            <a:pPr lvl="1">
              <a:defRPr/>
            </a:pPr>
            <a:r>
              <a:rPr lang="en-US" altLang="en-US" sz="2100" smtClean="0"/>
              <a:t>a(1,1,2)=a(0,1,3)+b(1,1,2)</a:t>
            </a:r>
          </a:p>
          <a:p>
            <a:pPr lvl="1">
              <a:defRPr/>
            </a:pPr>
            <a:r>
              <a:rPr lang="en-US" altLang="en-US" sz="2100" smtClean="0"/>
              <a:t>b(1,2,3) =b(1,0,1)*3</a:t>
            </a:r>
          </a:p>
        </p:txBody>
      </p:sp>
      <p:sp>
        <p:nvSpPr>
          <p:cNvPr id="74758" name="Rectangle 6"/>
          <p:cNvSpPr>
            <a:spLocks noChangeArrowheads="1"/>
          </p:cNvSpPr>
          <p:nvPr/>
        </p:nvSpPr>
        <p:spPr bwMode="auto">
          <a:xfrm>
            <a:off x="0" y="2819400"/>
            <a:ext cx="4191000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anchor="b">
            <a:spAutoFit/>
          </a:bodyPr>
          <a:lstStyle/>
          <a:p>
            <a:pPr lvl="1">
              <a:defRPr/>
            </a:pPr>
            <a:r>
              <a:rPr kumimoji="1" lang="sr-Latn-CS" altLang="en-US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for</a:t>
            </a:r>
            <a:r>
              <a:rPr kumimoji="1" lang="en-US" altLang="en-US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i = 1, 5</a:t>
            </a:r>
          </a:p>
          <a:p>
            <a:pPr lvl="1">
              <a:defRPr/>
            </a:pPr>
            <a:r>
              <a:rPr kumimoji="1" lang="sr-Latn-CS" altLang="en-US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for</a:t>
            </a:r>
            <a:r>
              <a:rPr kumimoji="1" lang="en-US" altLang="en-US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</a:t>
            </a:r>
            <a:r>
              <a:rPr kumimoji="1" lang="sr-Latn-RS" altLang="en-US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k</a:t>
            </a:r>
            <a:r>
              <a:rPr kumimoji="1" lang="en-US" altLang="en-US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= 1, </a:t>
            </a:r>
            <a:r>
              <a:rPr kumimoji="1" lang="sr-Latn-RS" altLang="en-US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kumimoji="1" lang="en-US" altLang="en-US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</a:p>
          <a:p>
            <a:pPr lvl="1">
              <a:defRPr/>
            </a:pPr>
            <a:r>
              <a:rPr kumimoji="1" lang="sr-Latn-CS" altLang="en-US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fo</a:t>
            </a:r>
            <a:r>
              <a:rPr kumimoji="1" lang="en-US" altLang="en-US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  </a:t>
            </a:r>
            <a:r>
              <a:rPr kumimoji="1" lang="sr-Latn-RS" altLang="en-US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j</a:t>
            </a:r>
            <a:r>
              <a:rPr kumimoji="1" lang="en-US" altLang="en-US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=</a:t>
            </a:r>
            <a:r>
              <a:rPr kumimoji="1" lang="sr-Latn-RS" altLang="en-US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kumimoji="1" lang="en-US" altLang="en-US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1, </a:t>
            </a:r>
            <a:r>
              <a:rPr kumimoji="1" lang="sr-Latn-RS" altLang="en-US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kumimoji="1" lang="en-US" altLang="en-US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endParaRPr kumimoji="1" lang="hr-HR" altLang="en-US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>
              <a:defRPr/>
            </a:pPr>
            <a:r>
              <a:rPr kumimoji="1" lang="en-US" altLang="en-US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A(i, j, k) = A(i-1, j, k+1)+ B(i, j, k)</a:t>
            </a:r>
          </a:p>
          <a:p>
            <a:pPr lvl="1">
              <a:defRPr/>
            </a:pPr>
            <a:r>
              <a:rPr kumimoji="1" lang="en-US" altLang="en-US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B(i, j, k+1) = B(i, j-1, k-1) * 3</a:t>
            </a:r>
          </a:p>
          <a:p>
            <a:pPr lvl="1">
              <a:defRPr/>
            </a:pPr>
            <a:r>
              <a:rPr kumimoji="1" lang="hr-HR" altLang="en-US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endfor</a:t>
            </a:r>
            <a:r>
              <a:rPr kumimoji="1" lang="en-US" altLang="en-US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{</a:t>
            </a:r>
            <a:r>
              <a:rPr kumimoji="1" lang="hr-HR" altLang="en-US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i,j,k</a:t>
            </a:r>
            <a:r>
              <a:rPr kumimoji="1" lang="en-US" altLang="en-US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}</a:t>
            </a:r>
          </a:p>
        </p:txBody>
      </p:sp>
      <p:sp>
        <p:nvSpPr>
          <p:cNvPr id="50182" name="Line 7"/>
          <p:cNvSpPr>
            <a:spLocks noChangeShapeType="1"/>
          </p:cNvSpPr>
          <p:nvPr/>
        </p:nvSpPr>
        <p:spPr bwMode="auto">
          <a:xfrm>
            <a:off x="5791200" y="33528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b">
            <a:spAutoFit/>
          </a:bodyPr>
          <a:lstStyle/>
          <a:p>
            <a:endParaRPr lang="en-US"/>
          </a:p>
        </p:txBody>
      </p:sp>
      <p:sp>
        <p:nvSpPr>
          <p:cNvPr id="50183" name="Line 8"/>
          <p:cNvSpPr>
            <a:spLocks noChangeShapeType="1"/>
          </p:cNvSpPr>
          <p:nvPr/>
        </p:nvSpPr>
        <p:spPr bwMode="auto">
          <a:xfrm>
            <a:off x="4876800" y="3886200"/>
            <a:ext cx="3733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b">
            <a:spAutoFit/>
          </a:bodyPr>
          <a:lstStyle/>
          <a:p>
            <a:endParaRPr lang="en-US"/>
          </a:p>
        </p:txBody>
      </p:sp>
      <p:sp>
        <p:nvSpPr>
          <p:cNvPr id="74761" name="Line 9"/>
          <p:cNvSpPr>
            <a:spLocks noChangeShapeType="1"/>
          </p:cNvSpPr>
          <p:nvPr/>
        </p:nvSpPr>
        <p:spPr bwMode="auto">
          <a:xfrm>
            <a:off x="6172200" y="1981200"/>
            <a:ext cx="2133600" cy="2514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b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4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6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r-HR" altLang="en-US" smtClean="0"/>
              <a:t>Primer</a:t>
            </a:r>
            <a:r>
              <a:rPr lang="en-US" altLang="en-US" smtClean="0"/>
              <a:t>2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defRPr/>
            </a:pPr>
            <a:r>
              <a:rPr lang="hr-HR" altLang="en-US" smtClean="0"/>
              <a:t>Da</a:t>
            </a:r>
            <a:r>
              <a:rPr lang="en-US" altLang="en-US" smtClean="0">
                <a:cs typeface="Times New Roman" panose="02020603050405020304" pitchFamily="18" charset="0"/>
              </a:rPr>
              <a:t> bi neka transformacija mogla da se primeni nad indeksnim skupom ona ne sme da menja znak vektora zavisnosti da bi se sa</a:t>
            </a:r>
            <a:r>
              <a:rPr lang="hr-HR" altLang="en-US" smtClean="0"/>
              <a:t>č</a:t>
            </a:r>
            <a:r>
              <a:rPr lang="en-US" altLang="en-US" smtClean="0">
                <a:cs typeface="Times New Roman" panose="02020603050405020304" pitchFamily="18" charset="0"/>
              </a:rPr>
              <a:t>uvale zavisnosti koje postoje u redosledu izra</a:t>
            </a:r>
            <a:r>
              <a:rPr lang="hr-HR" altLang="en-US" smtClean="0"/>
              <a:t>č</a:t>
            </a:r>
            <a:r>
              <a:rPr lang="en-US" altLang="en-US" smtClean="0">
                <a:cs typeface="Times New Roman" panose="02020603050405020304" pitchFamily="18" charset="0"/>
              </a:rPr>
              <a:t>unavanja.</a:t>
            </a:r>
            <a:r>
              <a:rPr lang="en-US" altLang="en-US" smtClean="0"/>
              <a:t> </a:t>
            </a:r>
            <a:endParaRPr lang="hr-HR" altLang="en-US" smtClean="0"/>
          </a:p>
          <a:p>
            <a:pPr lvl="2" algn="just">
              <a:defRPr/>
            </a:pPr>
            <a:r>
              <a:rPr lang="en-US" altLang="en-US" smtClean="0">
                <a:solidFill>
                  <a:schemeClr val="accent1"/>
                </a:solidFill>
                <a:cs typeface="Times New Roman" panose="02020603050405020304" pitchFamily="18" charset="0"/>
              </a:rPr>
              <a:t>PRIMER</a:t>
            </a:r>
            <a:r>
              <a:rPr lang="en-US" altLang="en-US" smtClean="0">
                <a:latin typeface="Times Roman YU" pitchFamily="18" charset="0"/>
                <a:cs typeface="Times New Roman" panose="02020603050405020304" pitchFamily="18" charset="0"/>
              </a:rPr>
              <a:t>: Ako imamo ovakvo jedno gnezdo petlji</a:t>
            </a:r>
            <a:endParaRPr lang="en-US" altLang="en-US" smtClean="0">
              <a:cs typeface="Times New Roman" panose="02020603050405020304" pitchFamily="18" charset="0"/>
            </a:endParaRPr>
          </a:p>
          <a:p>
            <a:pPr lvl="2" algn="just">
              <a:defRPr/>
            </a:pPr>
            <a:r>
              <a:rPr lang="en-US" altLang="en-US" smtClean="0">
                <a:latin typeface="Times Roman YU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smtClean="0">
                <a:cs typeface="Times New Roman" panose="02020603050405020304" pitchFamily="18" charset="0"/>
              </a:rPr>
              <a:t>for i = 1, 3			</a:t>
            </a:r>
          </a:p>
          <a:p>
            <a:pPr lvl="2" algn="just">
              <a:defRPr/>
            </a:pPr>
            <a:r>
              <a:rPr lang="en-US" altLang="en-US" smtClean="0">
                <a:cs typeface="Times New Roman" panose="02020603050405020304" pitchFamily="18" charset="0"/>
              </a:rPr>
              <a:t>		for j = 1, 2					</a:t>
            </a:r>
          </a:p>
          <a:p>
            <a:pPr lvl="2">
              <a:defRPr/>
            </a:pPr>
            <a:r>
              <a:rPr lang="en-US" altLang="en-US" smtClean="0">
                <a:cs typeface="Times New Roman" panose="02020603050405020304" pitchFamily="18" charset="0"/>
              </a:rPr>
              <a:t>		A(i, j) = A(i-1, j+1) *2</a:t>
            </a:r>
            <a:r>
              <a:rPr lang="en-US" altLang="en-US" smtClean="0"/>
              <a:t> </a:t>
            </a:r>
            <a:endParaRPr lang="hr-HR" altLang="en-US" smtClean="0"/>
          </a:p>
          <a:p>
            <a:pPr lvl="2">
              <a:defRPr/>
            </a:pPr>
            <a:r>
              <a:rPr lang="en-US" altLang="en-US" smtClean="0"/>
              <a:t>    	</a:t>
            </a:r>
            <a:r>
              <a:rPr lang="hr-HR" altLang="en-US" smtClean="0"/>
              <a:t>	</a:t>
            </a:r>
            <a:r>
              <a:rPr lang="en-US" altLang="en-US" smtClean="0"/>
              <a:t>endfor{i,j}</a:t>
            </a:r>
            <a:endParaRPr lang="hr-HR" altLang="en-US" smtClean="0"/>
          </a:p>
          <a:p>
            <a:pPr lvl="2">
              <a:defRPr/>
            </a:pPr>
            <a:r>
              <a:rPr lang="en-US" altLang="en-US" smtClean="0">
                <a:solidFill>
                  <a:schemeClr val="hlink"/>
                </a:solidFill>
                <a:cs typeface="Times New Roman" panose="02020603050405020304" pitchFamily="18" charset="0"/>
              </a:rPr>
              <a:t>vektor zavisnosti je </a:t>
            </a:r>
            <a:r>
              <a:rPr lang="en-US" altLang="en-US" smtClean="0">
                <a:solidFill>
                  <a:schemeClr val="accent1"/>
                </a:solidFill>
                <a:cs typeface="Times New Roman" panose="02020603050405020304" pitchFamily="18" charset="0"/>
              </a:rPr>
              <a:t>d=(i, j)</a:t>
            </a:r>
            <a:r>
              <a:rPr lang="en-US" altLang="en-US" baseline="30000" smtClean="0">
                <a:solidFill>
                  <a:schemeClr val="accent1"/>
                </a:solidFill>
                <a:cs typeface="Times New Roman" panose="02020603050405020304" pitchFamily="18" charset="0"/>
              </a:rPr>
              <a:t>T</a:t>
            </a:r>
            <a:r>
              <a:rPr lang="en-US" altLang="en-US" smtClean="0">
                <a:solidFill>
                  <a:schemeClr val="accent1"/>
                </a:solidFill>
                <a:cs typeface="Times New Roman" panose="02020603050405020304" pitchFamily="18" charset="0"/>
              </a:rPr>
              <a:t> – (i-1, j+1)</a:t>
            </a:r>
            <a:r>
              <a:rPr lang="en-US" altLang="en-US" baseline="30000" smtClean="0">
                <a:solidFill>
                  <a:schemeClr val="accent1"/>
                </a:solidFill>
                <a:cs typeface="Times New Roman" panose="02020603050405020304" pitchFamily="18" charset="0"/>
              </a:rPr>
              <a:t>T</a:t>
            </a:r>
            <a:r>
              <a:rPr lang="en-US" altLang="en-US" smtClean="0">
                <a:solidFill>
                  <a:schemeClr val="accent1"/>
                </a:solidFill>
                <a:cs typeface="Times New Roman" panose="02020603050405020304" pitchFamily="18" charset="0"/>
              </a:rPr>
              <a:t> = (1, -1)</a:t>
            </a:r>
            <a:r>
              <a:rPr lang="en-US" altLang="en-US" baseline="30000" smtClean="0">
                <a:solidFill>
                  <a:schemeClr val="accent1"/>
                </a:solidFill>
                <a:cs typeface="Times New Roman" panose="02020603050405020304" pitchFamily="18" charset="0"/>
              </a:rPr>
              <a:t>T</a:t>
            </a:r>
            <a:r>
              <a:rPr lang="en-US" altLang="en-US" smtClean="0">
                <a:solidFill>
                  <a:schemeClr val="accent1"/>
                </a:solidFill>
                <a:cs typeface="Times New Roman" panose="02020603050405020304" pitchFamily="18" charset="0"/>
              </a:rPr>
              <a:t>&gt;0.</a:t>
            </a:r>
            <a:r>
              <a:rPr lang="en-US" altLang="en-US" smtClean="0">
                <a:solidFill>
                  <a:schemeClr val="hlink"/>
                </a:solidFill>
                <a:cs typeface="Times New Roman" panose="02020603050405020304" pitchFamily="18" charset="0"/>
              </a:rPr>
              <a:t> </a:t>
            </a:r>
            <a:endParaRPr lang="hr-HR" altLang="en-US" smtClean="0">
              <a:solidFill>
                <a:schemeClr val="hlink"/>
              </a:solidFill>
            </a:endParaRPr>
          </a:p>
          <a:p>
            <a:pPr lvl="2">
              <a:defRPr/>
            </a:pPr>
            <a:r>
              <a:rPr lang="en-US" altLang="en-US" smtClean="0">
                <a:solidFill>
                  <a:schemeClr val="hlink"/>
                </a:solidFill>
                <a:cs typeface="Times New Roman" panose="02020603050405020304" pitchFamily="18" charset="0"/>
              </a:rPr>
              <a:t>Ako bismo primenili transformaciju </a:t>
            </a:r>
            <a:r>
              <a:rPr lang="en-US" altLang="en-US" smtClean="0">
                <a:solidFill>
                  <a:schemeClr val="accent1"/>
                </a:solidFill>
                <a:cs typeface="Times New Roman" panose="02020603050405020304" pitchFamily="18" charset="0"/>
              </a:rPr>
              <a:t>permutacije</a:t>
            </a:r>
            <a:r>
              <a:rPr lang="en-US" altLang="en-US" smtClean="0">
                <a:solidFill>
                  <a:schemeClr val="hlink"/>
                </a:solidFill>
                <a:cs typeface="Times New Roman" panose="02020603050405020304" pitchFamily="18" charset="0"/>
              </a:rPr>
              <a:t>, naru</a:t>
            </a:r>
            <a:r>
              <a:rPr lang="hr-HR" altLang="en-US" smtClean="0">
                <a:solidFill>
                  <a:schemeClr val="hlink"/>
                </a:solidFill>
              </a:rPr>
              <a:t>š</a:t>
            </a:r>
            <a:r>
              <a:rPr lang="en-US" altLang="en-US" smtClean="0">
                <a:solidFill>
                  <a:schemeClr val="hlink"/>
                </a:solidFill>
                <a:cs typeface="Times New Roman" panose="02020603050405020304" pitchFamily="18" charset="0"/>
              </a:rPr>
              <a:t>ili bismo zavisnosti koje postoje u redosledu izra</a:t>
            </a:r>
            <a:r>
              <a:rPr lang="hr-HR" altLang="en-US" smtClean="0">
                <a:solidFill>
                  <a:schemeClr val="hlink"/>
                </a:solidFill>
              </a:rPr>
              <a:t>č</a:t>
            </a:r>
            <a:r>
              <a:rPr lang="en-US" altLang="en-US" smtClean="0">
                <a:solidFill>
                  <a:schemeClr val="hlink"/>
                </a:solidFill>
                <a:cs typeface="Times New Roman" panose="02020603050405020304" pitchFamily="18" charset="0"/>
              </a:rPr>
              <a:t>unavanja jer je</a:t>
            </a:r>
            <a:r>
              <a:rPr lang="en-US" altLang="en-US" smtClean="0">
                <a:solidFill>
                  <a:schemeClr val="hlink"/>
                </a:solidFill>
              </a:rPr>
              <a:t> </a:t>
            </a:r>
            <a:endParaRPr lang="hr-HR" altLang="en-US" smtClean="0">
              <a:solidFill>
                <a:schemeClr val="hlink"/>
              </a:solidFill>
            </a:endParaRPr>
          </a:p>
          <a:p>
            <a:pPr lvl="2">
              <a:defRPr/>
            </a:pPr>
            <a:endParaRPr lang="hr-HR" altLang="en-US" smtClean="0">
              <a:solidFill>
                <a:schemeClr val="hlink"/>
              </a:solidFill>
            </a:endParaRPr>
          </a:p>
          <a:p>
            <a:pPr lvl="2">
              <a:defRPr/>
            </a:pPr>
            <a:endParaRPr lang="hr-HR" altLang="en-US" smtClean="0">
              <a:solidFill>
                <a:schemeClr val="hlink"/>
              </a:solidFill>
            </a:endParaRPr>
          </a:p>
          <a:p>
            <a:pPr lvl="2">
              <a:defRPr/>
            </a:pPr>
            <a:endParaRPr lang="hr-HR" altLang="en-US" smtClean="0">
              <a:solidFill>
                <a:schemeClr val="hlink"/>
              </a:solidFill>
            </a:endParaRPr>
          </a:p>
          <a:p>
            <a:pPr lvl="2">
              <a:defRPr/>
            </a:pPr>
            <a:r>
              <a:rPr lang="hr-HR" altLang="en-US" smtClean="0">
                <a:solidFill>
                  <a:schemeClr val="hlink"/>
                </a:solidFill>
              </a:rPr>
              <a:t>a vektor d je &gt;0!</a:t>
            </a:r>
            <a:endParaRPr lang="en-US" altLang="en-US" smtClean="0">
              <a:solidFill>
                <a:schemeClr val="hlink"/>
              </a:solidFill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3462338" y="3200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18434" name="Object 4"/>
          <p:cNvGraphicFramePr>
            <a:graphicFrameLocks noChangeAspect="1"/>
          </p:cNvGraphicFramePr>
          <p:nvPr/>
        </p:nvGraphicFramePr>
        <p:xfrm>
          <a:off x="2743200" y="5270500"/>
          <a:ext cx="3505200" cy="722313"/>
        </p:xfrm>
        <a:graphic>
          <a:graphicData uri="http://schemas.openxmlformats.org/presentationml/2006/ole">
            <p:oleObj spid="_x0000_s16386" r:id="rId3" imgW="2222500" imgH="457200" progId="Equation.3">
              <p:embed/>
            </p:oleObj>
          </a:graphicData>
        </a:graphic>
      </p:graphicFrame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r-HR" altLang="en-US" smtClean="0"/>
              <a:t>Primer</a:t>
            </a:r>
            <a:r>
              <a:rPr lang="en-US" altLang="en-US" smtClean="0"/>
              <a:t>2</a:t>
            </a:r>
            <a:r>
              <a:rPr lang="hr-HR" altLang="en-US" smtClean="0"/>
              <a:t> – nast. </a:t>
            </a:r>
            <a:endParaRPr lang="en-US" altLang="en-US" smtClean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algn="just">
              <a:lnSpc>
                <a:spcPct val="80000"/>
              </a:lnSpc>
              <a:spcBef>
                <a:spcPct val="0"/>
              </a:spcBef>
              <a:buFont typeface="Wingdings 2" pitchFamily="18" charset="2"/>
              <a:buNone/>
              <a:defRPr/>
            </a:pPr>
            <a:r>
              <a:rPr lang="hr-HR" altLang="en-US" sz="2000" smtClean="0"/>
              <a:t>		</a:t>
            </a:r>
            <a:r>
              <a:rPr lang="en-US" altLang="en-US" sz="1800" smtClean="0">
                <a:cs typeface="Times New Roman" panose="02020603050405020304" pitchFamily="18" charset="0"/>
              </a:rPr>
              <a:t>for i = 1, 3</a:t>
            </a:r>
            <a:endParaRPr lang="hr-HR" altLang="en-US" sz="1800" smtClean="0"/>
          </a:p>
          <a:p>
            <a:pPr algn="just">
              <a:lnSpc>
                <a:spcPct val="80000"/>
              </a:lnSpc>
              <a:spcBef>
                <a:spcPct val="0"/>
              </a:spcBef>
              <a:buFont typeface="Wingdings 2" pitchFamily="18" charset="2"/>
              <a:buNone/>
              <a:defRPr/>
            </a:pPr>
            <a:r>
              <a:rPr lang="en-US" altLang="en-US" sz="1800" smtClean="0">
                <a:cs typeface="Times New Roman" panose="02020603050405020304" pitchFamily="18" charset="0"/>
              </a:rPr>
              <a:t>		for j = 1, 2</a:t>
            </a:r>
            <a:endParaRPr lang="hr-HR" altLang="en-US" sz="1800" smtClean="0"/>
          </a:p>
          <a:p>
            <a:pPr algn="just">
              <a:lnSpc>
                <a:spcPct val="80000"/>
              </a:lnSpc>
              <a:spcBef>
                <a:spcPct val="0"/>
              </a:spcBef>
              <a:buFont typeface="Wingdings 2" pitchFamily="18" charset="2"/>
              <a:buNone/>
              <a:defRPr/>
            </a:pPr>
            <a:r>
              <a:rPr lang="en-US" altLang="en-US" sz="1800" smtClean="0">
                <a:cs typeface="Times New Roman" panose="02020603050405020304" pitchFamily="18" charset="0"/>
              </a:rPr>
              <a:t>		A(i, j) = A(i-1, j+1) *2</a:t>
            </a:r>
            <a:r>
              <a:rPr lang="en-US" altLang="en-US" sz="1800" smtClean="0"/>
              <a:t> </a:t>
            </a:r>
            <a:endParaRPr lang="hr-HR" altLang="en-US" sz="1800" smtClean="0"/>
          </a:p>
          <a:p>
            <a:pPr>
              <a:lnSpc>
                <a:spcPct val="80000"/>
              </a:lnSpc>
              <a:spcBef>
                <a:spcPct val="0"/>
              </a:spcBef>
              <a:buFont typeface="Wingdings 2" pitchFamily="18" charset="2"/>
              <a:buNone/>
              <a:defRPr/>
            </a:pPr>
            <a:r>
              <a:rPr lang="en-US" altLang="en-US" sz="1800" smtClean="0"/>
              <a:t>     </a:t>
            </a:r>
            <a:r>
              <a:rPr lang="hr-HR" altLang="en-US" sz="1800" smtClean="0"/>
              <a:t>	</a:t>
            </a:r>
            <a:r>
              <a:rPr lang="en-US" altLang="en-US" sz="1800" smtClean="0"/>
              <a:t>endfor{i,j}</a:t>
            </a:r>
            <a:endParaRPr lang="hr-HR" altLang="en-US" sz="1800" smtClean="0"/>
          </a:p>
          <a:p>
            <a:pPr>
              <a:lnSpc>
                <a:spcPct val="80000"/>
              </a:lnSpc>
              <a:spcBef>
                <a:spcPct val="0"/>
              </a:spcBef>
              <a:spcAft>
                <a:spcPct val="30000"/>
              </a:spcAft>
              <a:buFont typeface="Wingdings 2" pitchFamily="18" charset="2"/>
              <a:buNone/>
              <a:defRPr/>
            </a:pPr>
            <a:endParaRPr lang="hr-HR" altLang="en-US" sz="1600" smtClean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ct val="30000"/>
              </a:spcAft>
              <a:buFont typeface="Wingdings 2" pitchFamily="18" charset="2"/>
              <a:buNone/>
              <a:defRPr/>
            </a:pPr>
            <a:r>
              <a:rPr lang="en-US" altLang="en-US" sz="1600" smtClean="0">
                <a:solidFill>
                  <a:schemeClr val="hlink"/>
                </a:solidFill>
                <a:cs typeface="Times New Roman" panose="02020603050405020304" pitchFamily="18" charset="0"/>
              </a:rPr>
              <a:t>za</a:t>
            </a:r>
            <a:r>
              <a:rPr lang="hr-HR" altLang="en-US" sz="1600" smtClean="0">
                <a:solidFill>
                  <a:schemeClr val="hlink"/>
                </a:solidFill>
              </a:rPr>
              <a:t> </a:t>
            </a:r>
            <a:r>
              <a:rPr lang="en-US" altLang="en-US" sz="1600" smtClean="0">
                <a:solidFill>
                  <a:schemeClr val="hlink"/>
                </a:solidFill>
                <a:cs typeface="Times New Roman" panose="02020603050405020304" pitchFamily="18" charset="0"/>
              </a:rPr>
              <a:t>i=1, j=1 izra</a:t>
            </a:r>
            <a:r>
              <a:rPr lang="hr-HR" altLang="en-US" sz="1600" smtClean="0">
                <a:solidFill>
                  <a:schemeClr val="hlink"/>
                </a:solidFill>
              </a:rPr>
              <a:t>č</a:t>
            </a:r>
            <a:r>
              <a:rPr lang="en-US" altLang="en-US" sz="1600" smtClean="0">
                <a:solidFill>
                  <a:schemeClr val="hlink"/>
                </a:solidFill>
                <a:cs typeface="Times New Roman" panose="02020603050405020304" pitchFamily="18" charset="0"/>
              </a:rPr>
              <a:t>unava se  A(1,1)=A(0,2)*2</a:t>
            </a: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ct val="30000"/>
              </a:spcAft>
              <a:buFont typeface="Wingdings 2" pitchFamily="18" charset="2"/>
              <a:buNone/>
              <a:defRPr/>
            </a:pPr>
            <a:r>
              <a:rPr lang="en-US" altLang="en-US" sz="1600" smtClean="0">
                <a:solidFill>
                  <a:schemeClr val="hlink"/>
                </a:solidFill>
                <a:cs typeface="Times New Roman" panose="02020603050405020304" pitchFamily="18" charset="0"/>
              </a:rPr>
              <a:t>            j=2</a:t>
            </a:r>
            <a:r>
              <a:rPr lang="hr-HR" altLang="en-US" sz="1600" smtClean="0">
                <a:solidFill>
                  <a:schemeClr val="hlink"/>
                </a:solidFill>
              </a:rPr>
              <a:t> </a:t>
            </a:r>
            <a:r>
              <a:rPr lang="en-US" altLang="en-US" sz="1600" smtClean="0">
                <a:solidFill>
                  <a:schemeClr val="hlink"/>
                </a:solidFill>
                <a:cs typeface="Times New Roman" panose="02020603050405020304" pitchFamily="18" charset="0"/>
              </a:rPr>
              <a:t>izra</a:t>
            </a:r>
            <a:r>
              <a:rPr lang="hr-HR" altLang="en-US" sz="1600" smtClean="0">
                <a:solidFill>
                  <a:schemeClr val="hlink"/>
                </a:solidFill>
              </a:rPr>
              <a:t>č</a:t>
            </a:r>
            <a:r>
              <a:rPr lang="en-US" altLang="en-US" sz="1600" smtClean="0">
                <a:solidFill>
                  <a:schemeClr val="hlink"/>
                </a:solidFill>
                <a:cs typeface="Times New Roman" panose="02020603050405020304" pitchFamily="18" charset="0"/>
              </a:rPr>
              <a:t>unava</a:t>
            </a:r>
            <a:r>
              <a:rPr lang="hr-HR" altLang="en-US" sz="1600" smtClean="0">
                <a:solidFill>
                  <a:schemeClr val="hlink"/>
                </a:solidFill>
              </a:rPr>
              <a:t> </a:t>
            </a:r>
            <a:r>
              <a:rPr lang="en-US" altLang="en-US" sz="1600" smtClean="0">
                <a:solidFill>
                  <a:schemeClr val="hlink"/>
                </a:solidFill>
                <a:cs typeface="Times New Roman" panose="02020603050405020304" pitchFamily="18" charset="0"/>
              </a:rPr>
              <a:t>s</a:t>
            </a:r>
            <a:r>
              <a:rPr lang="hr-HR" altLang="en-US" sz="1600" smtClean="0">
                <a:solidFill>
                  <a:schemeClr val="hlink"/>
                </a:solidFill>
              </a:rPr>
              <a:t>e  </a:t>
            </a:r>
            <a:r>
              <a:rPr lang="en-US" altLang="en-US" sz="1600" smtClean="0">
                <a:solidFill>
                  <a:schemeClr val="hlink"/>
                </a:solidFill>
                <a:cs typeface="Times New Roman" panose="02020603050405020304" pitchFamily="18" charset="0"/>
              </a:rPr>
              <a:t>A(1,2)=A(0,3)*2</a:t>
            </a:r>
            <a:endParaRPr lang="hr-HR" altLang="en-US" sz="1600" smtClean="0">
              <a:solidFill>
                <a:schemeClr val="hlink"/>
              </a:solidFill>
            </a:endParaRP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ct val="30000"/>
              </a:spcAft>
              <a:buFont typeface="Wingdings 2" pitchFamily="18" charset="2"/>
              <a:buNone/>
              <a:defRPr/>
            </a:pPr>
            <a:endParaRPr lang="hr-HR" altLang="en-US" sz="1600" smtClean="0">
              <a:solidFill>
                <a:schemeClr val="hlink"/>
              </a:solidFill>
            </a:endParaRP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ct val="30000"/>
              </a:spcAft>
              <a:buFont typeface="Wingdings 2" pitchFamily="18" charset="2"/>
              <a:buNone/>
              <a:defRPr/>
            </a:pPr>
            <a:r>
              <a:rPr lang="en-US" altLang="en-US" sz="1600" smtClean="0">
                <a:solidFill>
                  <a:schemeClr val="hlink"/>
                </a:solidFill>
                <a:cs typeface="Times New Roman" panose="02020603050405020304" pitchFamily="18" charset="0"/>
              </a:rPr>
              <a:t>za</a:t>
            </a:r>
            <a:r>
              <a:rPr lang="hr-HR" altLang="en-US" sz="1600" smtClean="0">
                <a:solidFill>
                  <a:schemeClr val="hlink"/>
                </a:solidFill>
              </a:rPr>
              <a:t> </a:t>
            </a:r>
            <a:r>
              <a:rPr lang="en-US" altLang="en-US" sz="1600" smtClean="0">
                <a:solidFill>
                  <a:schemeClr val="hlink"/>
                </a:solidFill>
                <a:cs typeface="Times New Roman" panose="02020603050405020304" pitchFamily="18" charset="0"/>
              </a:rPr>
              <a:t>i=</a:t>
            </a:r>
            <a:r>
              <a:rPr lang="hr-HR" altLang="en-US" sz="1600" smtClean="0">
                <a:solidFill>
                  <a:schemeClr val="hlink"/>
                </a:solidFill>
              </a:rPr>
              <a:t>2</a:t>
            </a:r>
            <a:r>
              <a:rPr lang="en-US" altLang="en-US" sz="1600" smtClean="0">
                <a:solidFill>
                  <a:schemeClr val="hlink"/>
                </a:solidFill>
                <a:cs typeface="Times New Roman" panose="02020603050405020304" pitchFamily="18" charset="0"/>
              </a:rPr>
              <a:t>, j=1 izra</a:t>
            </a:r>
            <a:r>
              <a:rPr lang="hr-HR" altLang="en-US" sz="1600" smtClean="0">
                <a:solidFill>
                  <a:schemeClr val="hlink"/>
                </a:solidFill>
              </a:rPr>
              <a:t>č</a:t>
            </a:r>
            <a:r>
              <a:rPr lang="en-US" altLang="en-US" sz="1600" smtClean="0">
                <a:solidFill>
                  <a:schemeClr val="hlink"/>
                </a:solidFill>
                <a:cs typeface="Times New Roman" panose="02020603050405020304" pitchFamily="18" charset="0"/>
              </a:rPr>
              <a:t>unava se  A(</a:t>
            </a:r>
            <a:r>
              <a:rPr lang="hr-HR" altLang="en-US" sz="1600" smtClean="0">
                <a:solidFill>
                  <a:schemeClr val="hlink"/>
                </a:solidFill>
              </a:rPr>
              <a:t>2</a:t>
            </a:r>
            <a:r>
              <a:rPr lang="en-US" altLang="en-US" sz="1600" smtClean="0">
                <a:solidFill>
                  <a:schemeClr val="hlink"/>
                </a:solidFill>
                <a:cs typeface="Times New Roman" panose="02020603050405020304" pitchFamily="18" charset="0"/>
              </a:rPr>
              <a:t>,1)=A(</a:t>
            </a:r>
            <a:r>
              <a:rPr lang="hr-HR" altLang="en-US" sz="1600" smtClean="0">
                <a:solidFill>
                  <a:schemeClr val="hlink"/>
                </a:solidFill>
              </a:rPr>
              <a:t>1</a:t>
            </a:r>
            <a:r>
              <a:rPr lang="en-US" altLang="en-US" sz="1600" smtClean="0">
                <a:solidFill>
                  <a:schemeClr val="hlink"/>
                </a:solidFill>
                <a:cs typeface="Times New Roman" panose="02020603050405020304" pitchFamily="18" charset="0"/>
              </a:rPr>
              <a:t>,2)*2</a:t>
            </a: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ct val="30000"/>
              </a:spcAft>
              <a:buFont typeface="Wingdings 2" pitchFamily="18" charset="2"/>
              <a:buNone/>
              <a:defRPr/>
            </a:pPr>
            <a:r>
              <a:rPr lang="en-US" altLang="en-US" sz="1600" smtClean="0">
                <a:solidFill>
                  <a:schemeClr val="hlink"/>
                </a:solidFill>
                <a:cs typeface="Times New Roman" panose="02020603050405020304" pitchFamily="18" charset="0"/>
              </a:rPr>
              <a:t>            j=2</a:t>
            </a:r>
            <a:r>
              <a:rPr lang="hr-HR" altLang="en-US" sz="1600" smtClean="0">
                <a:solidFill>
                  <a:schemeClr val="hlink"/>
                </a:solidFill>
              </a:rPr>
              <a:t> </a:t>
            </a:r>
            <a:r>
              <a:rPr lang="en-US" altLang="en-US" sz="1600" smtClean="0">
                <a:solidFill>
                  <a:schemeClr val="hlink"/>
                </a:solidFill>
                <a:cs typeface="Times New Roman" panose="02020603050405020304" pitchFamily="18" charset="0"/>
              </a:rPr>
              <a:t>izra</a:t>
            </a:r>
            <a:r>
              <a:rPr lang="hr-HR" altLang="en-US" sz="1600" smtClean="0">
                <a:solidFill>
                  <a:schemeClr val="hlink"/>
                </a:solidFill>
              </a:rPr>
              <a:t>č</a:t>
            </a:r>
            <a:r>
              <a:rPr lang="en-US" altLang="en-US" sz="1600" smtClean="0">
                <a:solidFill>
                  <a:schemeClr val="hlink"/>
                </a:solidFill>
                <a:cs typeface="Times New Roman" panose="02020603050405020304" pitchFamily="18" charset="0"/>
              </a:rPr>
              <a:t>unava</a:t>
            </a:r>
            <a:r>
              <a:rPr lang="hr-HR" altLang="en-US" sz="1600" smtClean="0">
                <a:solidFill>
                  <a:schemeClr val="hlink"/>
                </a:solidFill>
              </a:rPr>
              <a:t> </a:t>
            </a:r>
            <a:r>
              <a:rPr lang="en-US" altLang="en-US" sz="1600" smtClean="0">
                <a:solidFill>
                  <a:schemeClr val="hlink"/>
                </a:solidFill>
                <a:cs typeface="Times New Roman" panose="02020603050405020304" pitchFamily="18" charset="0"/>
              </a:rPr>
              <a:t>s</a:t>
            </a:r>
            <a:r>
              <a:rPr lang="hr-HR" altLang="en-US" sz="1600" smtClean="0">
                <a:solidFill>
                  <a:schemeClr val="hlink"/>
                </a:solidFill>
              </a:rPr>
              <a:t>e  </a:t>
            </a:r>
            <a:r>
              <a:rPr lang="en-US" altLang="en-US" sz="1600" smtClean="0">
                <a:solidFill>
                  <a:schemeClr val="hlink"/>
                </a:solidFill>
                <a:cs typeface="Times New Roman" panose="02020603050405020304" pitchFamily="18" charset="0"/>
              </a:rPr>
              <a:t>A(</a:t>
            </a:r>
            <a:r>
              <a:rPr lang="hr-HR" altLang="en-US" sz="1600" smtClean="0">
                <a:solidFill>
                  <a:schemeClr val="hlink"/>
                </a:solidFill>
              </a:rPr>
              <a:t>2</a:t>
            </a:r>
            <a:r>
              <a:rPr lang="en-US" altLang="en-US" sz="1600" smtClean="0">
                <a:solidFill>
                  <a:schemeClr val="hlink"/>
                </a:solidFill>
                <a:cs typeface="Times New Roman" panose="02020603050405020304" pitchFamily="18" charset="0"/>
              </a:rPr>
              <a:t>,2)=A(</a:t>
            </a:r>
            <a:r>
              <a:rPr lang="hr-HR" altLang="en-US" sz="1600" smtClean="0">
                <a:solidFill>
                  <a:schemeClr val="hlink"/>
                </a:solidFill>
              </a:rPr>
              <a:t>1</a:t>
            </a:r>
            <a:r>
              <a:rPr lang="en-US" altLang="en-US" sz="1600" smtClean="0">
                <a:solidFill>
                  <a:schemeClr val="hlink"/>
                </a:solidFill>
                <a:cs typeface="Times New Roman" panose="02020603050405020304" pitchFamily="18" charset="0"/>
              </a:rPr>
              <a:t>,3)*2</a:t>
            </a:r>
            <a:endParaRPr lang="hr-HR" altLang="en-US" sz="1600" smtClean="0">
              <a:solidFill>
                <a:schemeClr val="hlink"/>
              </a:solidFill>
            </a:endParaRP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ct val="30000"/>
              </a:spcAft>
              <a:buFont typeface="Wingdings 2" pitchFamily="18" charset="2"/>
              <a:buNone/>
              <a:defRPr/>
            </a:pPr>
            <a:endParaRPr lang="hr-HR" altLang="en-US" sz="1600" smtClean="0">
              <a:solidFill>
                <a:schemeClr val="hlink"/>
              </a:solidFill>
            </a:endParaRP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ct val="30000"/>
              </a:spcAft>
              <a:buFont typeface="Wingdings 2" pitchFamily="18" charset="2"/>
              <a:buNone/>
              <a:defRPr/>
            </a:pPr>
            <a:r>
              <a:rPr lang="en-US" altLang="en-US" sz="1600" smtClean="0">
                <a:solidFill>
                  <a:schemeClr val="hlink"/>
                </a:solidFill>
                <a:cs typeface="Times New Roman" panose="02020603050405020304" pitchFamily="18" charset="0"/>
              </a:rPr>
              <a:t>za</a:t>
            </a:r>
            <a:r>
              <a:rPr lang="hr-HR" altLang="en-US" sz="1600" smtClean="0">
                <a:solidFill>
                  <a:schemeClr val="hlink"/>
                </a:solidFill>
              </a:rPr>
              <a:t> </a:t>
            </a:r>
            <a:r>
              <a:rPr lang="en-US" altLang="en-US" sz="1600" smtClean="0">
                <a:solidFill>
                  <a:schemeClr val="hlink"/>
                </a:solidFill>
                <a:cs typeface="Times New Roman" panose="02020603050405020304" pitchFamily="18" charset="0"/>
              </a:rPr>
              <a:t>i=</a:t>
            </a:r>
            <a:r>
              <a:rPr lang="hr-HR" altLang="en-US" sz="1600" smtClean="0">
                <a:solidFill>
                  <a:schemeClr val="hlink"/>
                </a:solidFill>
              </a:rPr>
              <a:t>3</a:t>
            </a:r>
            <a:r>
              <a:rPr lang="en-US" altLang="en-US" sz="1600" smtClean="0">
                <a:solidFill>
                  <a:schemeClr val="hlink"/>
                </a:solidFill>
                <a:cs typeface="Times New Roman" panose="02020603050405020304" pitchFamily="18" charset="0"/>
              </a:rPr>
              <a:t>, j=1 izra</a:t>
            </a:r>
            <a:r>
              <a:rPr lang="hr-HR" altLang="en-US" sz="1600" smtClean="0">
                <a:solidFill>
                  <a:schemeClr val="hlink"/>
                </a:solidFill>
              </a:rPr>
              <a:t>č</a:t>
            </a:r>
            <a:r>
              <a:rPr lang="en-US" altLang="en-US" sz="1600" smtClean="0">
                <a:solidFill>
                  <a:schemeClr val="hlink"/>
                </a:solidFill>
                <a:cs typeface="Times New Roman" panose="02020603050405020304" pitchFamily="18" charset="0"/>
              </a:rPr>
              <a:t>unava se  A(</a:t>
            </a:r>
            <a:r>
              <a:rPr lang="hr-HR" altLang="en-US" sz="1600" smtClean="0">
                <a:solidFill>
                  <a:schemeClr val="hlink"/>
                </a:solidFill>
              </a:rPr>
              <a:t>3</a:t>
            </a:r>
            <a:r>
              <a:rPr lang="en-US" altLang="en-US" sz="1600" smtClean="0">
                <a:solidFill>
                  <a:schemeClr val="hlink"/>
                </a:solidFill>
                <a:cs typeface="Times New Roman" panose="02020603050405020304" pitchFamily="18" charset="0"/>
              </a:rPr>
              <a:t>,1)=A(</a:t>
            </a:r>
            <a:r>
              <a:rPr lang="hr-HR" altLang="en-US" sz="1600" smtClean="0">
                <a:solidFill>
                  <a:schemeClr val="hlink"/>
                </a:solidFill>
              </a:rPr>
              <a:t>2</a:t>
            </a:r>
            <a:r>
              <a:rPr lang="en-US" altLang="en-US" sz="1600" smtClean="0">
                <a:solidFill>
                  <a:schemeClr val="hlink"/>
                </a:solidFill>
                <a:cs typeface="Times New Roman" panose="02020603050405020304" pitchFamily="18" charset="0"/>
              </a:rPr>
              <a:t>,2)*2</a:t>
            </a: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ct val="30000"/>
              </a:spcAft>
              <a:buFont typeface="Wingdings 2" pitchFamily="18" charset="2"/>
              <a:buNone/>
              <a:defRPr/>
            </a:pPr>
            <a:r>
              <a:rPr lang="en-US" altLang="en-US" sz="1600" smtClean="0">
                <a:solidFill>
                  <a:schemeClr val="hlink"/>
                </a:solidFill>
                <a:cs typeface="Times New Roman" panose="02020603050405020304" pitchFamily="18" charset="0"/>
              </a:rPr>
              <a:t>            j=2</a:t>
            </a:r>
            <a:r>
              <a:rPr lang="hr-HR" altLang="en-US" sz="1600" smtClean="0">
                <a:solidFill>
                  <a:schemeClr val="hlink"/>
                </a:solidFill>
              </a:rPr>
              <a:t> </a:t>
            </a:r>
            <a:r>
              <a:rPr lang="en-US" altLang="en-US" sz="1600" smtClean="0">
                <a:solidFill>
                  <a:schemeClr val="hlink"/>
                </a:solidFill>
                <a:cs typeface="Times New Roman" panose="02020603050405020304" pitchFamily="18" charset="0"/>
              </a:rPr>
              <a:t>izra</a:t>
            </a:r>
            <a:r>
              <a:rPr lang="hr-HR" altLang="en-US" sz="1600" smtClean="0">
                <a:solidFill>
                  <a:schemeClr val="hlink"/>
                </a:solidFill>
              </a:rPr>
              <a:t>č</a:t>
            </a:r>
            <a:r>
              <a:rPr lang="en-US" altLang="en-US" sz="1600" smtClean="0">
                <a:solidFill>
                  <a:schemeClr val="hlink"/>
                </a:solidFill>
                <a:cs typeface="Times New Roman" panose="02020603050405020304" pitchFamily="18" charset="0"/>
              </a:rPr>
              <a:t>unava</a:t>
            </a:r>
            <a:r>
              <a:rPr lang="hr-HR" altLang="en-US" sz="1600" smtClean="0">
                <a:solidFill>
                  <a:schemeClr val="hlink"/>
                </a:solidFill>
              </a:rPr>
              <a:t> </a:t>
            </a:r>
            <a:r>
              <a:rPr lang="en-US" altLang="en-US" sz="1600" smtClean="0">
                <a:solidFill>
                  <a:schemeClr val="hlink"/>
                </a:solidFill>
                <a:cs typeface="Times New Roman" panose="02020603050405020304" pitchFamily="18" charset="0"/>
              </a:rPr>
              <a:t>s</a:t>
            </a:r>
            <a:r>
              <a:rPr lang="hr-HR" altLang="en-US" sz="1600" smtClean="0">
                <a:solidFill>
                  <a:schemeClr val="hlink"/>
                </a:solidFill>
              </a:rPr>
              <a:t>e  </a:t>
            </a:r>
            <a:r>
              <a:rPr lang="en-US" altLang="en-US" sz="1600" smtClean="0">
                <a:solidFill>
                  <a:schemeClr val="hlink"/>
                </a:solidFill>
                <a:cs typeface="Times New Roman" panose="02020603050405020304" pitchFamily="18" charset="0"/>
              </a:rPr>
              <a:t>A(</a:t>
            </a:r>
            <a:r>
              <a:rPr lang="hr-HR" altLang="en-US" sz="1600" smtClean="0">
                <a:solidFill>
                  <a:schemeClr val="hlink"/>
                </a:solidFill>
              </a:rPr>
              <a:t>3</a:t>
            </a:r>
            <a:r>
              <a:rPr lang="en-US" altLang="en-US" sz="1600" smtClean="0">
                <a:solidFill>
                  <a:schemeClr val="hlink"/>
                </a:solidFill>
                <a:cs typeface="Times New Roman" panose="02020603050405020304" pitchFamily="18" charset="0"/>
              </a:rPr>
              <a:t>,2)=A(</a:t>
            </a:r>
            <a:r>
              <a:rPr lang="hr-HR" altLang="en-US" sz="1600" smtClean="0">
                <a:solidFill>
                  <a:schemeClr val="hlink"/>
                </a:solidFill>
              </a:rPr>
              <a:t>2</a:t>
            </a:r>
            <a:r>
              <a:rPr lang="en-US" altLang="en-US" sz="1600" smtClean="0">
                <a:solidFill>
                  <a:schemeClr val="hlink"/>
                </a:solidFill>
                <a:cs typeface="Times New Roman" panose="02020603050405020304" pitchFamily="18" charset="0"/>
              </a:rPr>
              <a:t>,3)*2</a:t>
            </a: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ct val="30000"/>
              </a:spcAft>
              <a:buFont typeface="Wingdings 2" pitchFamily="18" charset="2"/>
              <a:buNone/>
              <a:defRPr/>
            </a:pPr>
            <a:endParaRPr lang="en-US" altLang="en-US" sz="1600" smtClean="0">
              <a:solidFill>
                <a:schemeClr val="hlink"/>
              </a:solidFill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 typeface="Wingdings 2" pitchFamily="18" charset="2"/>
              <a:buNone/>
              <a:defRPr/>
            </a:pPr>
            <a:endParaRPr lang="hr-HR" altLang="en-US" sz="1600" smtClean="0">
              <a:solidFill>
                <a:schemeClr val="hlink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ct val="30000"/>
              </a:spcAft>
              <a:defRPr/>
            </a:pPr>
            <a:r>
              <a:rPr lang="en-US" altLang="en-US" sz="1800" smtClean="0">
                <a:solidFill>
                  <a:schemeClr val="hlink"/>
                </a:solidFill>
                <a:cs typeface="Times New Roman" panose="02020603050405020304" pitchFamily="18" charset="0"/>
              </a:rPr>
              <a:t>Strelicama je ozna</a:t>
            </a:r>
            <a:r>
              <a:rPr lang="hr-HR" altLang="en-US" sz="1800" smtClean="0">
                <a:solidFill>
                  <a:schemeClr val="hlink"/>
                </a:solidFill>
              </a:rPr>
              <a:t>č</a:t>
            </a:r>
            <a:r>
              <a:rPr lang="en-US" altLang="en-US" sz="1800" smtClean="0">
                <a:solidFill>
                  <a:schemeClr val="hlink"/>
                </a:solidFill>
                <a:cs typeface="Times New Roman" panose="02020603050405020304" pitchFamily="18" charset="0"/>
              </a:rPr>
              <a:t>en redosled zra</a:t>
            </a:r>
            <a:r>
              <a:rPr lang="hr-HR" altLang="en-US" sz="1800" smtClean="0">
                <a:solidFill>
                  <a:schemeClr val="hlink"/>
                </a:solidFill>
              </a:rPr>
              <a:t>č</a:t>
            </a:r>
            <a:r>
              <a:rPr lang="en-US" altLang="en-US" sz="1800" smtClean="0">
                <a:solidFill>
                  <a:schemeClr val="hlink"/>
                </a:solidFill>
                <a:cs typeface="Times New Roman" panose="02020603050405020304" pitchFamily="18" charset="0"/>
              </a:rPr>
              <a:t>unavanja</a:t>
            </a:r>
            <a:r>
              <a:rPr lang="hr-HR" altLang="en-US" sz="1800" smtClean="0">
                <a:solidFill>
                  <a:schemeClr val="hlink"/>
                </a:solidFill>
              </a:rPr>
              <a:t> </a:t>
            </a:r>
            <a:r>
              <a:rPr lang="en-US" altLang="en-US" sz="1800" smtClean="0">
                <a:solidFill>
                  <a:schemeClr val="hlink"/>
                </a:solidFill>
                <a:cs typeface="Times New Roman" panose="02020603050405020304" pitchFamily="18" charset="0"/>
              </a:rPr>
              <a:t>koji mora biti ispo</a:t>
            </a:r>
            <a:r>
              <a:rPr lang="hr-HR" altLang="en-US" sz="1800" smtClean="0">
                <a:solidFill>
                  <a:schemeClr val="hlink"/>
                </a:solidFill>
              </a:rPr>
              <a:t>š</a:t>
            </a:r>
            <a:r>
              <a:rPr lang="en-US" altLang="en-US" sz="1800" smtClean="0">
                <a:solidFill>
                  <a:schemeClr val="hlink"/>
                </a:solidFill>
                <a:cs typeface="Times New Roman" panose="02020603050405020304" pitchFamily="18" charset="0"/>
              </a:rPr>
              <a:t>tovan</a:t>
            </a:r>
            <a:r>
              <a:rPr lang="hr-HR" altLang="en-US" sz="1800" smtClean="0">
                <a:solidFill>
                  <a:schemeClr val="hlink"/>
                </a:solidFill>
                <a:latin typeface="Times New Roman" panose="02020603050405020304" pitchFamily="18" charset="0"/>
              </a:rPr>
              <a:t>:</a:t>
            </a:r>
            <a:r>
              <a:rPr lang="en-US" altLang="en-US" sz="1600" smtClean="0">
                <a:solidFill>
                  <a:schemeClr val="hlink"/>
                </a:solidFill>
                <a:latin typeface="Times Roman YU" pitchFamily="18" charset="0"/>
                <a:cs typeface="Times New Roman" panose="02020603050405020304" pitchFamily="18" charset="0"/>
              </a:rPr>
              <a:t> </a:t>
            </a:r>
            <a:endParaRPr lang="hr-HR" altLang="en-US" sz="1600" smtClean="0">
              <a:solidFill>
                <a:schemeClr val="hlink"/>
              </a:solidFill>
              <a:latin typeface="Times New Roman" panose="02020603050405020304" pitchFamily="18" charset="0"/>
            </a:endParaRPr>
          </a:p>
          <a:p>
            <a:pPr lvl="1">
              <a:lnSpc>
                <a:spcPct val="80000"/>
              </a:lnSpc>
              <a:spcBef>
                <a:spcPct val="25000"/>
              </a:spcBef>
              <a:spcAft>
                <a:spcPct val="20000"/>
              </a:spcAft>
              <a:defRPr/>
            </a:pPr>
            <a:r>
              <a:rPr lang="en-US" altLang="en-US" sz="1600" smtClean="0">
                <a:solidFill>
                  <a:schemeClr val="accent1"/>
                </a:solidFill>
                <a:cs typeface="Times New Roman" panose="02020603050405020304" pitchFamily="18" charset="0"/>
              </a:rPr>
              <a:t>A(1, 2) </a:t>
            </a:r>
            <a:r>
              <a:rPr lang="hr-HR" altLang="en-US" sz="1600" smtClean="0">
                <a:solidFill>
                  <a:schemeClr val="accent1"/>
                </a:solidFill>
              </a:rPr>
              <a:t>mora biti izračunat pre </a:t>
            </a:r>
            <a:r>
              <a:rPr lang="en-US" altLang="en-US" sz="1600" smtClean="0">
                <a:solidFill>
                  <a:schemeClr val="accent1"/>
                </a:solidFill>
                <a:cs typeface="Times New Roman" panose="02020603050405020304" pitchFamily="18" charset="0"/>
              </a:rPr>
              <a:t> A(2,1) jer A(2,1) koristi vrednost A(1,2).</a:t>
            </a:r>
            <a:r>
              <a:rPr lang="en-US" altLang="en-US" sz="1600" smtClean="0">
                <a:solidFill>
                  <a:schemeClr val="accent1"/>
                </a:solidFill>
                <a:latin typeface="Times Roman YU" pitchFamily="18" charset="0"/>
                <a:cs typeface="Times New Roman" panose="02020603050405020304" pitchFamily="18" charset="0"/>
              </a:rPr>
              <a:t> </a:t>
            </a:r>
            <a:endParaRPr lang="hr-HR" altLang="en-US" sz="1600" smtClean="0">
              <a:solidFill>
                <a:schemeClr val="accent1"/>
              </a:solidFill>
              <a:latin typeface="Times New Roman" panose="02020603050405020304" pitchFamily="18" charset="0"/>
            </a:endParaRPr>
          </a:p>
          <a:p>
            <a:pPr lvl="1">
              <a:lnSpc>
                <a:spcPct val="80000"/>
              </a:lnSpc>
              <a:spcBef>
                <a:spcPct val="25000"/>
              </a:spcBef>
              <a:spcAft>
                <a:spcPct val="20000"/>
              </a:spcAft>
              <a:defRPr/>
            </a:pPr>
            <a:r>
              <a:rPr lang="hr-HR" altLang="en-US" sz="1600" smtClean="0">
                <a:solidFill>
                  <a:schemeClr val="accent1"/>
                </a:solidFill>
              </a:rPr>
              <a:t>A(2,2) mora biti izračunat pre A(3,1)</a:t>
            </a:r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marL="457200" indent="-457200">
              <a:defRPr/>
            </a:pPr>
            <a:r>
              <a:rPr lang="en-US" altLang="en-US" sz="1800" smtClean="0">
                <a:cs typeface="Times New Roman" panose="02020603050405020304" pitchFamily="18" charset="0"/>
              </a:rPr>
              <a:t>Ako na </a:t>
            </a:r>
            <a:r>
              <a:rPr lang="hr-HR" altLang="en-US" sz="1800" smtClean="0"/>
              <a:t>prethodnu</a:t>
            </a:r>
            <a:r>
              <a:rPr lang="en-US" altLang="en-US" sz="1800" smtClean="0">
                <a:cs typeface="Times New Roman" panose="02020603050405020304" pitchFamily="18" charset="0"/>
              </a:rPr>
              <a:t> petlju primenimo transformaciju permutacije dobi</a:t>
            </a:r>
            <a:r>
              <a:rPr lang="hr-HR" altLang="en-US" sz="1800" smtClean="0"/>
              <a:t>ć</a:t>
            </a:r>
            <a:r>
              <a:rPr lang="en-US" altLang="en-US" sz="1800" smtClean="0">
                <a:cs typeface="Times New Roman" panose="02020603050405020304" pitchFamily="18" charset="0"/>
              </a:rPr>
              <a:t>emo</a:t>
            </a:r>
            <a:r>
              <a:rPr lang="en-US" altLang="en-US" sz="2400" smtClean="0"/>
              <a:t> </a:t>
            </a:r>
            <a:endParaRPr lang="hr-HR" altLang="en-US" sz="2400" smtClean="0"/>
          </a:p>
          <a:p>
            <a:pPr marL="457200" indent="-457200">
              <a:defRPr/>
            </a:pPr>
            <a:endParaRPr lang="hr-HR" altLang="en-US" sz="2400" smtClean="0"/>
          </a:p>
          <a:p>
            <a:pPr marL="857250" lvl="1" indent="-400050" algn="just"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hr-HR" altLang="en-US" sz="2100" smtClean="0">
                <a:latin typeface="Times New Roman" panose="02020603050405020304" pitchFamily="18" charset="0"/>
              </a:rPr>
              <a:t>	</a:t>
            </a:r>
          </a:p>
          <a:p>
            <a:pPr marL="857250" lvl="1" indent="-400050" algn="just"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hr-HR" altLang="en-US" sz="2100" smtClean="0"/>
              <a:t>		</a:t>
            </a:r>
            <a:r>
              <a:rPr lang="en-US" altLang="en-US" sz="2100" smtClean="0">
                <a:cs typeface="Times New Roman" panose="02020603050405020304" pitchFamily="18" charset="0"/>
              </a:rPr>
              <a:t>for u = 1, 2		</a:t>
            </a:r>
          </a:p>
          <a:p>
            <a:pPr marL="857250" lvl="1" indent="-400050" algn="just"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hr-HR" altLang="en-US" sz="2100" smtClean="0"/>
              <a:t>		</a:t>
            </a:r>
            <a:r>
              <a:rPr lang="en-US" altLang="en-US" sz="2100" smtClean="0">
                <a:cs typeface="Times New Roman" panose="02020603050405020304" pitchFamily="18" charset="0"/>
              </a:rPr>
              <a:t>for v = 1, 3		</a:t>
            </a:r>
          </a:p>
          <a:p>
            <a:pPr marL="857250" lvl="1" indent="-400050"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hr-HR" altLang="en-US" sz="2100" smtClean="0"/>
              <a:t>		</a:t>
            </a:r>
            <a:r>
              <a:rPr lang="en-US" altLang="en-US" sz="2100" smtClean="0">
                <a:cs typeface="Times New Roman" panose="02020603050405020304" pitchFamily="18" charset="0"/>
              </a:rPr>
              <a:t>A(v, u) = A(v-1, u+1) *2</a:t>
            </a:r>
            <a:r>
              <a:rPr lang="en-US" altLang="en-US" sz="2100" smtClean="0"/>
              <a:t> </a:t>
            </a:r>
            <a:endParaRPr lang="hr-HR" altLang="en-US" sz="2100" smtClean="0"/>
          </a:p>
          <a:p>
            <a:pPr marL="857250" lvl="1" indent="-400050"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en-US" sz="2100" smtClean="0"/>
              <a:t>     enfor{u,v}</a:t>
            </a:r>
            <a:r>
              <a:rPr lang="hr-HR" altLang="en-US" sz="2100" smtClean="0"/>
              <a:t> </a:t>
            </a:r>
          </a:p>
          <a:p>
            <a:pPr marL="857250" lvl="1" indent="-400050"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endParaRPr lang="hr-HR" altLang="en-US" sz="2100" smtClean="0"/>
          </a:p>
          <a:p>
            <a:pPr marL="457200" indent="-457200">
              <a:spcBef>
                <a:spcPct val="0"/>
              </a:spcBef>
              <a:buFont typeface="Wingdings 2" pitchFamily="18" charset="2"/>
              <a:buNone/>
              <a:defRPr/>
            </a:pPr>
            <a:r>
              <a:rPr lang="en-US" altLang="en-US" sz="1600" smtClean="0">
                <a:cs typeface="Times New Roman" panose="02020603050405020304" pitchFamily="18" charset="0"/>
              </a:rPr>
              <a:t>za u=1, v=1 izra</a:t>
            </a:r>
            <a:r>
              <a:rPr lang="hr-HR" altLang="en-US" sz="1600" smtClean="0"/>
              <a:t>č</a:t>
            </a:r>
            <a:r>
              <a:rPr lang="en-US" altLang="en-US" sz="1600" smtClean="0">
                <a:cs typeface="Times New Roman" panose="02020603050405020304" pitchFamily="18" charset="0"/>
              </a:rPr>
              <a:t>unava se  A(1,1)=A(0,2)*2</a:t>
            </a:r>
          </a:p>
          <a:p>
            <a:pPr marL="457200" indent="-457200">
              <a:spcBef>
                <a:spcPct val="0"/>
              </a:spcBef>
              <a:buFont typeface="Wingdings 2" pitchFamily="18" charset="2"/>
              <a:buNone/>
              <a:defRPr/>
            </a:pPr>
            <a:r>
              <a:rPr lang="en-US" altLang="en-US" sz="1600" smtClean="0">
                <a:cs typeface="Times New Roman" panose="02020603050405020304" pitchFamily="18" charset="0"/>
              </a:rPr>
              <a:t>            v=2 izra</a:t>
            </a:r>
            <a:r>
              <a:rPr lang="hr-HR" altLang="en-US" sz="1600" smtClean="0"/>
              <a:t>č</a:t>
            </a:r>
            <a:r>
              <a:rPr lang="en-US" altLang="en-US" sz="1600" smtClean="0">
                <a:cs typeface="Times New Roman" panose="02020603050405020304" pitchFamily="18" charset="0"/>
              </a:rPr>
              <a:t>unava se A(2,1)=A(1, 2)*2</a:t>
            </a:r>
          </a:p>
          <a:p>
            <a:pPr marL="457200" indent="-457200">
              <a:spcBef>
                <a:spcPct val="0"/>
              </a:spcBef>
              <a:buFont typeface="Wingdings 2" pitchFamily="18" charset="2"/>
              <a:buNone/>
              <a:defRPr/>
            </a:pPr>
            <a:r>
              <a:rPr lang="en-US" altLang="en-US" sz="1600" smtClean="0">
                <a:cs typeface="Times New Roman" panose="02020603050405020304" pitchFamily="18" charset="0"/>
              </a:rPr>
              <a:t>            v=3 izra</a:t>
            </a:r>
            <a:r>
              <a:rPr lang="hr-HR" altLang="en-US" sz="1600" smtClean="0"/>
              <a:t>č</a:t>
            </a:r>
            <a:r>
              <a:rPr lang="en-US" altLang="en-US" sz="1600" smtClean="0">
                <a:cs typeface="Times New Roman" panose="02020603050405020304" pitchFamily="18" charset="0"/>
              </a:rPr>
              <a:t>unava se</a:t>
            </a:r>
            <a:r>
              <a:rPr lang="hr-HR" altLang="en-US" sz="1600" smtClean="0"/>
              <a:t> </a:t>
            </a:r>
            <a:r>
              <a:rPr lang="en-US" altLang="en-US" sz="1600" smtClean="0">
                <a:cs typeface="Times New Roman" panose="02020603050405020304" pitchFamily="18" charset="0"/>
              </a:rPr>
              <a:t>A(3,1)=A(2, 2)*2</a:t>
            </a:r>
            <a:endParaRPr lang="hr-HR" altLang="en-US" sz="1600" smtClean="0"/>
          </a:p>
          <a:p>
            <a:pPr marL="457200" indent="-457200">
              <a:spcBef>
                <a:spcPct val="0"/>
              </a:spcBef>
              <a:buFont typeface="Wingdings 2" pitchFamily="18" charset="2"/>
              <a:buNone/>
              <a:defRPr/>
            </a:pPr>
            <a:endParaRPr lang="hr-HR" altLang="en-US" sz="1600" smtClean="0"/>
          </a:p>
          <a:p>
            <a:pPr marL="457200" indent="-457200">
              <a:spcBef>
                <a:spcPct val="0"/>
              </a:spcBef>
              <a:buFont typeface="Wingdings 2" pitchFamily="18" charset="2"/>
              <a:buNone/>
              <a:defRPr/>
            </a:pPr>
            <a:r>
              <a:rPr lang="en-US" altLang="en-US" sz="1600" smtClean="0">
                <a:cs typeface="Times New Roman" panose="02020603050405020304" pitchFamily="18" charset="0"/>
              </a:rPr>
              <a:t>za u=</a:t>
            </a:r>
            <a:r>
              <a:rPr lang="hr-HR" altLang="en-US" sz="1600" smtClean="0"/>
              <a:t>2</a:t>
            </a:r>
            <a:r>
              <a:rPr lang="en-US" altLang="en-US" sz="1600" smtClean="0">
                <a:cs typeface="Times New Roman" panose="02020603050405020304" pitchFamily="18" charset="0"/>
              </a:rPr>
              <a:t>, v=1 izra</a:t>
            </a:r>
            <a:r>
              <a:rPr lang="hr-HR" altLang="en-US" sz="1600" smtClean="0"/>
              <a:t>č</a:t>
            </a:r>
            <a:r>
              <a:rPr lang="en-US" altLang="en-US" sz="1600" smtClean="0">
                <a:cs typeface="Times New Roman" panose="02020603050405020304" pitchFamily="18" charset="0"/>
              </a:rPr>
              <a:t>unava se  A(1,</a:t>
            </a:r>
            <a:r>
              <a:rPr lang="hr-HR" altLang="en-US" sz="1600" smtClean="0"/>
              <a:t>2</a:t>
            </a:r>
            <a:r>
              <a:rPr lang="en-US" altLang="en-US" sz="1600" smtClean="0">
                <a:cs typeface="Times New Roman" panose="02020603050405020304" pitchFamily="18" charset="0"/>
              </a:rPr>
              <a:t>)=A(0,</a:t>
            </a:r>
            <a:r>
              <a:rPr lang="hr-HR" altLang="en-US" sz="1600" smtClean="0"/>
              <a:t>3</a:t>
            </a:r>
            <a:r>
              <a:rPr lang="en-US" altLang="en-US" sz="1600" smtClean="0">
                <a:cs typeface="Times New Roman" panose="02020603050405020304" pitchFamily="18" charset="0"/>
              </a:rPr>
              <a:t>)*2</a:t>
            </a:r>
          </a:p>
          <a:p>
            <a:pPr marL="457200" indent="-457200">
              <a:spcBef>
                <a:spcPct val="0"/>
              </a:spcBef>
              <a:buFont typeface="Wingdings 2" pitchFamily="18" charset="2"/>
              <a:buNone/>
              <a:defRPr/>
            </a:pPr>
            <a:r>
              <a:rPr lang="en-US" altLang="en-US" sz="1600" smtClean="0">
                <a:cs typeface="Times New Roman" panose="02020603050405020304" pitchFamily="18" charset="0"/>
              </a:rPr>
              <a:t>            v=2 izra</a:t>
            </a:r>
            <a:r>
              <a:rPr lang="hr-HR" altLang="en-US" sz="1600" smtClean="0"/>
              <a:t>č</a:t>
            </a:r>
            <a:r>
              <a:rPr lang="en-US" altLang="en-US" sz="1600" smtClean="0">
                <a:cs typeface="Times New Roman" panose="02020603050405020304" pitchFamily="18" charset="0"/>
              </a:rPr>
              <a:t>unava se A(2,</a:t>
            </a:r>
            <a:r>
              <a:rPr lang="hr-HR" altLang="en-US" sz="1600" smtClean="0"/>
              <a:t>2</a:t>
            </a:r>
            <a:r>
              <a:rPr lang="en-US" altLang="en-US" sz="1600" smtClean="0">
                <a:cs typeface="Times New Roman" panose="02020603050405020304" pitchFamily="18" charset="0"/>
              </a:rPr>
              <a:t>)=A(1, </a:t>
            </a:r>
            <a:r>
              <a:rPr lang="hr-HR" altLang="en-US" sz="1600" smtClean="0"/>
              <a:t>3</a:t>
            </a:r>
            <a:r>
              <a:rPr lang="en-US" altLang="en-US" sz="1600" smtClean="0">
                <a:cs typeface="Times New Roman" panose="02020603050405020304" pitchFamily="18" charset="0"/>
              </a:rPr>
              <a:t>)*2</a:t>
            </a:r>
          </a:p>
          <a:p>
            <a:pPr marL="457200" indent="-457200">
              <a:spcBef>
                <a:spcPct val="0"/>
              </a:spcBef>
              <a:buFont typeface="Wingdings 2" pitchFamily="18" charset="2"/>
              <a:buNone/>
              <a:defRPr/>
            </a:pPr>
            <a:r>
              <a:rPr lang="en-US" altLang="en-US" sz="1600" smtClean="0">
                <a:cs typeface="Times New Roman" panose="02020603050405020304" pitchFamily="18" charset="0"/>
              </a:rPr>
              <a:t>            v=3 izra</a:t>
            </a:r>
            <a:r>
              <a:rPr lang="hr-HR" altLang="en-US" sz="1600" smtClean="0"/>
              <a:t>č</a:t>
            </a:r>
            <a:r>
              <a:rPr lang="en-US" altLang="en-US" sz="1600" smtClean="0">
                <a:cs typeface="Times New Roman" panose="02020603050405020304" pitchFamily="18" charset="0"/>
              </a:rPr>
              <a:t>unava se</a:t>
            </a:r>
            <a:r>
              <a:rPr lang="hr-HR" altLang="en-US" sz="1600" smtClean="0"/>
              <a:t> </a:t>
            </a:r>
            <a:r>
              <a:rPr lang="en-US" altLang="en-US" sz="1600" smtClean="0">
                <a:cs typeface="Times New Roman" panose="02020603050405020304" pitchFamily="18" charset="0"/>
              </a:rPr>
              <a:t>A(3,</a:t>
            </a:r>
            <a:r>
              <a:rPr lang="hr-HR" altLang="en-US" sz="1600" smtClean="0"/>
              <a:t>2</a:t>
            </a:r>
            <a:r>
              <a:rPr lang="en-US" altLang="en-US" sz="1600" smtClean="0">
                <a:cs typeface="Times New Roman" panose="02020603050405020304" pitchFamily="18" charset="0"/>
              </a:rPr>
              <a:t>)=A(2, </a:t>
            </a:r>
            <a:r>
              <a:rPr lang="hr-HR" altLang="en-US" sz="1600" smtClean="0"/>
              <a:t>3</a:t>
            </a:r>
            <a:r>
              <a:rPr lang="en-US" altLang="en-US" sz="1600" smtClean="0">
                <a:cs typeface="Times New Roman" panose="02020603050405020304" pitchFamily="18" charset="0"/>
              </a:rPr>
              <a:t>)*2</a:t>
            </a:r>
            <a:endParaRPr lang="hr-HR" altLang="en-US" sz="1600" smtClean="0"/>
          </a:p>
          <a:p>
            <a:pPr marL="457200" indent="-457200">
              <a:spcBef>
                <a:spcPct val="0"/>
              </a:spcBef>
              <a:buFont typeface="Wingdings 2" pitchFamily="18" charset="2"/>
              <a:buNone/>
              <a:defRPr/>
            </a:pPr>
            <a:endParaRPr lang="hr-HR" altLang="en-US" sz="1600" smtClean="0"/>
          </a:p>
          <a:p>
            <a:pPr marL="457200" indent="-457200" algn="just">
              <a:spcBef>
                <a:spcPct val="0"/>
              </a:spcBef>
              <a:defRPr/>
            </a:pPr>
            <a:r>
              <a:rPr lang="hr-HR" altLang="en-US" sz="1600" smtClean="0">
                <a:solidFill>
                  <a:schemeClr val="hlink"/>
                </a:solidFill>
              </a:rPr>
              <a:t>P</a:t>
            </a:r>
            <a:r>
              <a:rPr lang="en-US" altLang="en-US" sz="1600" smtClean="0">
                <a:solidFill>
                  <a:schemeClr val="hlink"/>
                </a:solidFill>
                <a:cs typeface="Times New Roman" panose="02020603050405020304" pitchFamily="18" charset="0"/>
              </a:rPr>
              <a:t>rvo izra</a:t>
            </a:r>
            <a:r>
              <a:rPr lang="hr-HR" altLang="en-US" sz="1600" smtClean="0">
                <a:solidFill>
                  <a:schemeClr val="hlink"/>
                </a:solidFill>
              </a:rPr>
              <a:t>č</a:t>
            </a:r>
            <a:r>
              <a:rPr lang="en-US" altLang="en-US" sz="1600" smtClean="0">
                <a:solidFill>
                  <a:schemeClr val="hlink"/>
                </a:solidFill>
                <a:cs typeface="Times New Roman" panose="02020603050405020304" pitchFamily="18" charset="0"/>
              </a:rPr>
              <a:t>unava element </a:t>
            </a:r>
            <a:r>
              <a:rPr lang="en-US" altLang="en-US" sz="1600" smtClean="0">
                <a:cs typeface="Times New Roman" panose="02020603050405020304" pitchFamily="18" charset="0"/>
              </a:rPr>
              <a:t>A(2,1)</a:t>
            </a:r>
            <a:r>
              <a:rPr lang="en-US" altLang="en-US" sz="1600" smtClean="0">
                <a:solidFill>
                  <a:schemeClr val="hlink"/>
                </a:solidFill>
                <a:cs typeface="Times New Roman" panose="02020603050405020304" pitchFamily="18" charset="0"/>
              </a:rPr>
              <a:t> pa nakon toga element </a:t>
            </a:r>
            <a:r>
              <a:rPr lang="en-US" altLang="en-US" sz="1600" smtClean="0">
                <a:cs typeface="Times New Roman" panose="02020603050405020304" pitchFamily="18" charset="0"/>
              </a:rPr>
              <a:t>A(1,2),</a:t>
            </a:r>
            <a:r>
              <a:rPr lang="en-US" altLang="en-US" sz="1600" smtClean="0">
                <a:solidFill>
                  <a:schemeClr val="hlink"/>
                </a:solidFill>
                <a:cs typeface="Times New Roman" panose="02020603050405020304" pitchFamily="18" charset="0"/>
              </a:rPr>
              <a:t> </a:t>
            </a:r>
            <a:r>
              <a:rPr lang="hr-HR" altLang="en-US" sz="1600" smtClean="0">
                <a:solidFill>
                  <a:schemeClr val="hlink"/>
                </a:solidFill>
              </a:rPr>
              <a:t>š</a:t>
            </a:r>
            <a:r>
              <a:rPr lang="en-US" altLang="en-US" sz="1600" smtClean="0">
                <a:solidFill>
                  <a:schemeClr val="hlink"/>
                </a:solidFill>
                <a:cs typeface="Times New Roman" panose="02020603050405020304" pitchFamily="18" charset="0"/>
              </a:rPr>
              <a:t>to je pogre</a:t>
            </a:r>
            <a:r>
              <a:rPr lang="hr-HR" altLang="en-US" sz="1600" smtClean="0">
                <a:solidFill>
                  <a:schemeClr val="hlink"/>
                </a:solidFill>
              </a:rPr>
              <a:t>š</a:t>
            </a:r>
            <a:r>
              <a:rPr lang="en-US" altLang="en-US" sz="1600" smtClean="0">
                <a:solidFill>
                  <a:schemeClr val="hlink"/>
                </a:solidFill>
                <a:cs typeface="Times New Roman" panose="02020603050405020304" pitchFamily="18" charset="0"/>
              </a:rPr>
              <a:t>no</a:t>
            </a:r>
            <a:r>
              <a:rPr lang="hr-HR" altLang="en-US" sz="1600" smtClean="0">
                <a:solidFill>
                  <a:schemeClr val="hlink"/>
                </a:solidFill>
              </a:rPr>
              <a:t>!</a:t>
            </a:r>
            <a:endParaRPr lang="en-US" altLang="en-US" sz="1600" smtClean="0"/>
          </a:p>
          <a:p>
            <a:pPr marL="457200" indent="-457200">
              <a:lnSpc>
                <a:spcPct val="85000"/>
              </a:lnSpc>
              <a:spcBef>
                <a:spcPct val="0"/>
              </a:spcBef>
              <a:buFont typeface="Wingdings 2" pitchFamily="18" charset="2"/>
              <a:buNone/>
              <a:defRPr/>
            </a:pPr>
            <a:endParaRPr lang="en-US" altLang="en-US" sz="1600" smtClean="0"/>
          </a:p>
        </p:txBody>
      </p:sp>
      <p:sp>
        <p:nvSpPr>
          <p:cNvPr id="19462" name="Line 11"/>
          <p:cNvSpPr>
            <a:spLocks noChangeShapeType="1"/>
          </p:cNvSpPr>
          <p:nvPr/>
        </p:nvSpPr>
        <p:spPr bwMode="auto">
          <a:xfrm>
            <a:off x="152400" y="3276600"/>
            <a:ext cx="4114800" cy="0"/>
          </a:xfrm>
          <a:prstGeom prst="line">
            <a:avLst/>
          </a:prstGeom>
          <a:noFill/>
          <a:ln w="19050">
            <a:solidFill>
              <a:schemeClr val="accent1"/>
            </a:solidFill>
            <a:prstDash val="lgDash"/>
            <a:round/>
            <a:headEnd/>
            <a:tailEnd/>
          </a:ln>
        </p:spPr>
        <p:txBody>
          <a:bodyPr anchor="b">
            <a:spAutoFit/>
          </a:bodyPr>
          <a:lstStyle/>
          <a:p>
            <a:endParaRPr lang="en-US"/>
          </a:p>
        </p:txBody>
      </p:sp>
      <p:sp>
        <p:nvSpPr>
          <p:cNvPr id="19463" name="Line 12"/>
          <p:cNvSpPr>
            <a:spLocks noChangeShapeType="1"/>
          </p:cNvSpPr>
          <p:nvPr/>
        </p:nvSpPr>
        <p:spPr bwMode="auto">
          <a:xfrm>
            <a:off x="152400" y="2667000"/>
            <a:ext cx="4114800" cy="0"/>
          </a:xfrm>
          <a:prstGeom prst="line">
            <a:avLst/>
          </a:prstGeom>
          <a:noFill/>
          <a:ln w="19050">
            <a:solidFill>
              <a:schemeClr val="accent1"/>
            </a:solidFill>
            <a:prstDash val="lgDash"/>
            <a:round/>
            <a:headEnd/>
            <a:tailEnd/>
          </a:ln>
        </p:spPr>
        <p:txBody>
          <a:bodyPr anchor="b">
            <a:spAutoFit/>
          </a:bodyPr>
          <a:lstStyle/>
          <a:p>
            <a:endParaRPr lang="en-US"/>
          </a:p>
        </p:txBody>
      </p:sp>
      <p:sp>
        <p:nvSpPr>
          <p:cNvPr id="19464" name="Line 13"/>
          <p:cNvSpPr>
            <a:spLocks noChangeShapeType="1"/>
          </p:cNvSpPr>
          <p:nvPr/>
        </p:nvSpPr>
        <p:spPr bwMode="auto">
          <a:xfrm>
            <a:off x="2971800" y="2514600"/>
            <a:ext cx="762000" cy="228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b">
            <a:spAutoFit/>
          </a:bodyPr>
          <a:lstStyle/>
          <a:p>
            <a:endParaRPr lang="en-US"/>
          </a:p>
        </p:txBody>
      </p:sp>
      <p:sp>
        <p:nvSpPr>
          <p:cNvPr id="19465" name="Line 14"/>
          <p:cNvSpPr>
            <a:spLocks noChangeShapeType="1"/>
          </p:cNvSpPr>
          <p:nvPr/>
        </p:nvSpPr>
        <p:spPr bwMode="auto">
          <a:xfrm>
            <a:off x="2819400" y="3276600"/>
            <a:ext cx="762000" cy="3048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anchor="b">
            <a:spAutoFit/>
          </a:bodyPr>
          <a:lstStyle/>
          <a:p>
            <a:endParaRPr lang="en-US"/>
          </a:p>
        </p:txBody>
      </p:sp>
      <p:sp>
        <p:nvSpPr>
          <p:cNvPr id="19466" name="Rectangle 16"/>
          <p:cNvSpPr>
            <a:spLocks noChangeArrowheads="1"/>
          </p:cNvSpPr>
          <p:nvPr/>
        </p:nvSpPr>
        <p:spPr bwMode="auto">
          <a:xfrm>
            <a:off x="3810000" y="3200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19458" name="Object 15"/>
          <p:cNvGraphicFramePr>
            <a:graphicFrameLocks noChangeAspect="1"/>
          </p:cNvGraphicFramePr>
          <p:nvPr/>
        </p:nvGraphicFramePr>
        <p:xfrm>
          <a:off x="6400800" y="1600200"/>
          <a:ext cx="2209800" cy="676275"/>
        </p:xfrm>
        <a:graphic>
          <a:graphicData uri="http://schemas.openxmlformats.org/presentationml/2006/ole">
            <p:oleObj spid="_x0000_s17410" r:id="rId3" imgW="1498600" imgH="457200" progId="Equation.3">
              <p:embed/>
            </p:oleObj>
          </a:graphicData>
        </a:graphic>
      </p:graphicFrame>
      <p:sp>
        <p:nvSpPr>
          <p:cNvPr id="19467" name="Line 17"/>
          <p:cNvSpPr>
            <a:spLocks noChangeShapeType="1"/>
          </p:cNvSpPr>
          <p:nvPr/>
        </p:nvSpPr>
        <p:spPr bwMode="auto">
          <a:xfrm>
            <a:off x="4876800" y="4724400"/>
            <a:ext cx="4038600" cy="0"/>
          </a:xfrm>
          <a:prstGeom prst="line">
            <a:avLst/>
          </a:prstGeom>
          <a:noFill/>
          <a:ln w="19050">
            <a:solidFill>
              <a:schemeClr val="bg2"/>
            </a:solidFill>
            <a:prstDash val="lgDash"/>
            <a:round/>
            <a:headEnd/>
            <a:tailEnd/>
          </a:ln>
        </p:spPr>
        <p:txBody>
          <a:bodyPr wrap="none" anchor="b">
            <a:spAutoFit/>
          </a:bodyPr>
          <a:lstStyle/>
          <a:p>
            <a:endParaRPr lang="en-US"/>
          </a:p>
        </p:txBody>
      </p:sp>
      <p:sp>
        <p:nvSpPr>
          <p:cNvPr id="19468" name="Line 18"/>
          <p:cNvSpPr>
            <a:spLocks noChangeShapeType="1"/>
          </p:cNvSpPr>
          <p:nvPr/>
        </p:nvSpPr>
        <p:spPr bwMode="auto">
          <a:xfrm flipV="1">
            <a:off x="7543800" y="4267200"/>
            <a:ext cx="7620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b">
            <a:spAutoFit/>
          </a:bodyPr>
          <a:lstStyle/>
          <a:p>
            <a:endParaRPr lang="en-US"/>
          </a:p>
        </p:txBody>
      </p:sp>
      <p:sp>
        <p:nvSpPr>
          <p:cNvPr id="19469" name="Line 19"/>
          <p:cNvSpPr>
            <a:spLocks noChangeShapeType="1"/>
          </p:cNvSpPr>
          <p:nvPr/>
        </p:nvSpPr>
        <p:spPr bwMode="auto">
          <a:xfrm flipV="1">
            <a:off x="7696200" y="4572000"/>
            <a:ext cx="7620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b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r-HR" altLang="en-US" smtClean="0"/>
              <a:t>Kompozicija transformacija</a:t>
            </a:r>
            <a:endParaRPr lang="en-US" altLang="en-US" smtClean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defRPr/>
            </a:pPr>
            <a:r>
              <a:rPr lang="en-US" altLang="en-US" smtClean="0">
                <a:cs typeface="Times New Roman" panose="02020603050405020304" pitchFamily="18" charset="0"/>
              </a:rPr>
              <a:t>Zbog osobina elementarnih matrica transformacija, proizvod elementarnih matrica transformacija daje takodje validnu transformaciju. </a:t>
            </a:r>
            <a:endParaRPr lang="hr-HR" altLang="en-US" smtClean="0"/>
          </a:p>
          <a:p>
            <a:pPr lvl="1" algn="just">
              <a:defRPr/>
            </a:pPr>
            <a:r>
              <a:rPr lang="en-US" altLang="en-US" smtClean="0">
                <a:cs typeface="Times New Roman" panose="02020603050405020304" pitchFamily="18" charset="0"/>
              </a:rPr>
              <a:t>Tako, da bi u </a:t>
            </a:r>
            <a:r>
              <a:rPr lang="hr-HR" altLang="en-US" smtClean="0"/>
              <a:t>prethodnom</a:t>
            </a:r>
            <a:r>
              <a:rPr lang="en-US" altLang="en-US" smtClean="0">
                <a:cs typeface="Times New Roman" panose="02020603050405020304" pitchFamily="18" charset="0"/>
              </a:rPr>
              <a:t> primeru mogli da primenimo permutaciju, a da ne naru</a:t>
            </a:r>
            <a:r>
              <a:rPr lang="hr-HR" altLang="en-US" smtClean="0"/>
              <a:t>š</a:t>
            </a:r>
            <a:r>
              <a:rPr lang="en-US" altLang="en-US" smtClean="0">
                <a:cs typeface="Times New Roman" panose="02020603050405020304" pitchFamily="18" charset="0"/>
              </a:rPr>
              <a:t>imo zavisnosti po podacima, mo</a:t>
            </a:r>
            <a:r>
              <a:rPr lang="hr-HR" altLang="en-US" smtClean="0"/>
              <a:t>ž</a:t>
            </a:r>
            <a:r>
              <a:rPr lang="en-US" altLang="en-US" smtClean="0">
                <a:cs typeface="Times New Roman" panose="02020603050405020304" pitchFamily="18" charset="0"/>
              </a:rPr>
              <a:t>emo da primenimo kompoziciju transformacija permutacije i obrtanja</a:t>
            </a:r>
            <a:r>
              <a:rPr lang="hr-HR" altLang="en-US" smtClean="0"/>
              <a:t>:</a:t>
            </a:r>
          </a:p>
          <a:p>
            <a:pPr lvl="1" algn="just">
              <a:defRPr/>
            </a:pPr>
            <a:endParaRPr lang="hr-HR" altLang="en-US" smtClean="0"/>
          </a:p>
          <a:p>
            <a:pPr lvl="1" algn="just">
              <a:defRPr/>
            </a:pPr>
            <a:endParaRPr lang="hr-HR" altLang="en-US" smtClean="0"/>
          </a:p>
          <a:p>
            <a:pPr lvl="1" algn="just">
              <a:defRPr/>
            </a:pPr>
            <a:endParaRPr lang="hr-HR" altLang="en-US" smtClean="0"/>
          </a:p>
          <a:p>
            <a:pPr lvl="1" algn="just">
              <a:defRPr/>
            </a:pPr>
            <a:r>
              <a:rPr lang="hr-HR" altLang="en-US" smtClean="0"/>
              <a:t>N</a:t>
            </a:r>
            <a:r>
              <a:rPr lang="en-US" altLang="en-US" smtClean="0">
                <a:cs typeface="Times New Roman" panose="02020603050405020304" pitchFamily="18" charset="0"/>
              </a:rPr>
              <a:t>ovi vektor zavisnosti bi</a:t>
            </a:r>
            <a:r>
              <a:rPr lang="hr-HR" altLang="en-US" smtClean="0"/>
              <a:t>će</a:t>
            </a:r>
            <a:r>
              <a:rPr lang="en-US" altLang="en-US" smtClean="0">
                <a:cs typeface="Times New Roman" panose="02020603050405020304" pitchFamily="18" charset="0"/>
              </a:rPr>
              <a:t> pozitivan, tj.</a:t>
            </a:r>
          </a:p>
          <a:p>
            <a:pPr lvl="1" algn="just">
              <a:defRPr/>
            </a:pPr>
            <a:endParaRPr lang="en-US" altLang="en-US" smtClean="0"/>
          </a:p>
          <a:p>
            <a:pPr>
              <a:defRPr/>
            </a:pPr>
            <a:endParaRPr lang="en-US" altLang="en-US" smtClean="0"/>
          </a:p>
        </p:txBody>
      </p:sp>
      <p:sp>
        <p:nvSpPr>
          <p:cNvPr id="20486" name="Rectangle 5"/>
          <p:cNvSpPr>
            <a:spLocks noChangeArrowheads="1"/>
          </p:cNvSpPr>
          <p:nvPr/>
        </p:nvSpPr>
        <p:spPr bwMode="auto">
          <a:xfrm>
            <a:off x="3009900" y="3200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20482" name="Object 4"/>
          <p:cNvGraphicFramePr>
            <a:graphicFrameLocks noChangeAspect="1"/>
          </p:cNvGraphicFramePr>
          <p:nvPr/>
        </p:nvGraphicFramePr>
        <p:xfrm>
          <a:off x="2293938" y="3811588"/>
          <a:ext cx="5707062" cy="850900"/>
        </p:xfrm>
        <a:graphic>
          <a:graphicData uri="http://schemas.openxmlformats.org/presentationml/2006/ole">
            <p:oleObj spid="_x0000_s18434" name="Equation" r:id="rId3" imgW="2641600" imgH="393700" progId="Equation.3">
              <p:embed/>
            </p:oleObj>
          </a:graphicData>
        </a:graphic>
      </p:graphicFrame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3471863" y="3200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20483" name="Object 6"/>
          <p:cNvGraphicFramePr>
            <a:graphicFrameLocks noChangeAspect="1"/>
          </p:cNvGraphicFramePr>
          <p:nvPr/>
        </p:nvGraphicFramePr>
        <p:xfrm>
          <a:off x="3352800" y="5611813"/>
          <a:ext cx="3657600" cy="760412"/>
        </p:xfrm>
        <a:graphic>
          <a:graphicData uri="http://schemas.openxmlformats.org/presentationml/2006/ole">
            <p:oleObj spid="_x0000_s18435" r:id="rId4" imgW="2197100" imgH="457200" progId="Equation.3">
              <p:embed/>
            </p:oleObj>
          </a:graphicData>
        </a:graphic>
      </p:graphicFrame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Primer (nast.)</a:t>
            </a:r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400" smtClean="0"/>
              <a:t>transformisana petlja</a:t>
            </a:r>
          </a:p>
          <a:p>
            <a:pPr lvl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en-US" sz="2100" smtClean="0"/>
              <a:t>		</a:t>
            </a:r>
            <a:r>
              <a:rPr lang="en-US" altLang="en-US" sz="1800" smtClean="0"/>
              <a:t>for u=-2,-1</a:t>
            </a:r>
          </a:p>
          <a:p>
            <a:pPr lvl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en-US" sz="1800" smtClean="0"/>
              <a:t>		for v=1,3</a:t>
            </a:r>
          </a:p>
          <a:p>
            <a:pPr lvl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en-US" sz="1800" smtClean="0"/>
              <a:t>      A(v,-u)=A(v-1,-u+1)*2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altLang="en-US" sz="1800" smtClean="0"/>
              <a:t>     endfor{u,v}</a:t>
            </a:r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708025"/>
            <a:ext cx="4953000" cy="6149975"/>
          </a:xfrm>
        </p:spPr>
        <p:txBody>
          <a:bodyPr/>
          <a:lstStyle/>
          <a:p>
            <a:pPr algn="just">
              <a:spcBef>
                <a:spcPct val="0"/>
              </a:spcBef>
              <a:buFont typeface="Wingdings 2" pitchFamily="18" charset="2"/>
              <a:buNone/>
              <a:defRPr/>
            </a:pPr>
            <a:r>
              <a:rPr lang="hr-HR" altLang="en-US" sz="3200" smtClean="0"/>
              <a:t>		</a:t>
            </a:r>
            <a:r>
              <a:rPr lang="en-US" altLang="en-US" sz="2000" smtClean="0">
                <a:cs typeface="Times New Roman" panose="02020603050405020304" pitchFamily="18" charset="0"/>
              </a:rPr>
              <a:t>for i = 1, 3</a:t>
            </a:r>
            <a:endParaRPr lang="hr-HR" altLang="en-US" sz="2000" smtClean="0"/>
          </a:p>
          <a:p>
            <a:pPr algn="just">
              <a:spcBef>
                <a:spcPct val="0"/>
              </a:spcBef>
              <a:buFont typeface="Wingdings 2" pitchFamily="18" charset="2"/>
              <a:buNone/>
              <a:defRPr/>
            </a:pPr>
            <a:r>
              <a:rPr lang="en-US" altLang="en-US" sz="2000" smtClean="0">
                <a:cs typeface="Times New Roman" panose="02020603050405020304" pitchFamily="18" charset="0"/>
              </a:rPr>
              <a:t>		for j = 1, 2</a:t>
            </a:r>
            <a:endParaRPr lang="hr-HR" altLang="en-US" sz="2000" smtClean="0"/>
          </a:p>
          <a:p>
            <a:pPr algn="just">
              <a:spcBef>
                <a:spcPct val="0"/>
              </a:spcBef>
              <a:buFont typeface="Wingdings 2" pitchFamily="18" charset="2"/>
              <a:buNone/>
              <a:defRPr/>
            </a:pPr>
            <a:r>
              <a:rPr lang="en-US" altLang="en-US" sz="2000" smtClean="0">
                <a:cs typeface="Times New Roman" panose="02020603050405020304" pitchFamily="18" charset="0"/>
              </a:rPr>
              <a:t>		A(i, j) = A(i-1, j+1) *2</a:t>
            </a:r>
            <a:r>
              <a:rPr lang="en-US" altLang="en-US" sz="2000" smtClean="0"/>
              <a:t> </a:t>
            </a:r>
            <a:endParaRPr lang="hr-HR" altLang="en-US" sz="2000" smtClean="0"/>
          </a:p>
          <a:p>
            <a:pPr>
              <a:spcBef>
                <a:spcPct val="0"/>
              </a:spcBef>
              <a:buFont typeface="Wingdings 2" pitchFamily="18" charset="2"/>
              <a:buNone/>
              <a:defRPr/>
            </a:pPr>
            <a:r>
              <a:rPr lang="en-US" altLang="en-US" sz="2000" smtClean="0"/>
              <a:t>     </a:t>
            </a:r>
            <a:r>
              <a:rPr lang="hr-HR" altLang="en-US" sz="2000" smtClean="0"/>
              <a:t>	</a:t>
            </a:r>
            <a:r>
              <a:rPr lang="en-US" altLang="en-US" sz="2000" smtClean="0"/>
              <a:t>endfor{i,j}</a:t>
            </a:r>
            <a:endParaRPr lang="hr-HR" altLang="en-US" sz="2000" smtClean="0"/>
          </a:p>
          <a:p>
            <a:pPr>
              <a:spcBef>
                <a:spcPct val="0"/>
              </a:spcBef>
              <a:spcAft>
                <a:spcPct val="30000"/>
              </a:spcAft>
              <a:buFont typeface="Wingdings 2" pitchFamily="18" charset="2"/>
              <a:buNone/>
              <a:defRPr/>
            </a:pPr>
            <a:r>
              <a:rPr lang="en-US" altLang="en-US" sz="1600" smtClean="0">
                <a:solidFill>
                  <a:schemeClr val="hlink"/>
                </a:solidFill>
                <a:cs typeface="Times New Roman" panose="02020603050405020304" pitchFamily="18" charset="0"/>
              </a:rPr>
              <a:t>za</a:t>
            </a:r>
            <a:r>
              <a:rPr lang="hr-HR" altLang="en-US" sz="1600" smtClean="0">
                <a:solidFill>
                  <a:schemeClr val="hlink"/>
                </a:solidFill>
              </a:rPr>
              <a:t> </a:t>
            </a:r>
            <a:r>
              <a:rPr lang="en-US" altLang="en-US" sz="1600" smtClean="0">
                <a:solidFill>
                  <a:schemeClr val="hlink"/>
                </a:solidFill>
                <a:cs typeface="Times New Roman" panose="02020603050405020304" pitchFamily="18" charset="0"/>
              </a:rPr>
              <a:t>i=1, j=1 izra</a:t>
            </a:r>
            <a:r>
              <a:rPr lang="hr-HR" altLang="en-US" sz="1600" smtClean="0">
                <a:solidFill>
                  <a:schemeClr val="hlink"/>
                </a:solidFill>
              </a:rPr>
              <a:t>č</a:t>
            </a:r>
            <a:r>
              <a:rPr lang="en-US" altLang="en-US" sz="1600" smtClean="0">
                <a:solidFill>
                  <a:schemeClr val="hlink"/>
                </a:solidFill>
                <a:cs typeface="Times New Roman" panose="02020603050405020304" pitchFamily="18" charset="0"/>
              </a:rPr>
              <a:t>unava se  A(1,1)=A(0,2)*2</a:t>
            </a:r>
          </a:p>
          <a:p>
            <a:pPr>
              <a:spcBef>
                <a:spcPct val="0"/>
              </a:spcBef>
              <a:spcAft>
                <a:spcPct val="30000"/>
              </a:spcAft>
              <a:buFont typeface="Wingdings 2" pitchFamily="18" charset="2"/>
              <a:buNone/>
              <a:defRPr/>
            </a:pPr>
            <a:r>
              <a:rPr lang="en-US" altLang="en-US" sz="1600" smtClean="0">
                <a:solidFill>
                  <a:schemeClr val="hlink"/>
                </a:solidFill>
                <a:cs typeface="Times New Roman" panose="02020603050405020304" pitchFamily="18" charset="0"/>
              </a:rPr>
              <a:t>            j=2</a:t>
            </a:r>
            <a:r>
              <a:rPr lang="hr-HR" altLang="en-US" sz="1600" smtClean="0">
                <a:solidFill>
                  <a:schemeClr val="hlink"/>
                </a:solidFill>
              </a:rPr>
              <a:t> </a:t>
            </a:r>
            <a:r>
              <a:rPr lang="en-US" altLang="en-US" sz="1600" smtClean="0">
                <a:solidFill>
                  <a:schemeClr val="hlink"/>
                </a:solidFill>
                <a:cs typeface="Times New Roman" panose="02020603050405020304" pitchFamily="18" charset="0"/>
              </a:rPr>
              <a:t>izra</a:t>
            </a:r>
            <a:r>
              <a:rPr lang="hr-HR" altLang="en-US" sz="1600" smtClean="0">
                <a:solidFill>
                  <a:schemeClr val="hlink"/>
                </a:solidFill>
              </a:rPr>
              <a:t>č</a:t>
            </a:r>
            <a:r>
              <a:rPr lang="en-US" altLang="en-US" sz="1600" smtClean="0">
                <a:solidFill>
                  <a:schemeClr val="hlink"/>
                </a:solidFill>
                <a:cs typeface="Times New Roman" panose="02020603050405020304" pitchFamily="18" charset="0"/>
              </a:rPr>
              <a:t>unava</a:t>
            </a:r>
            <a:r>
              <a:rPr lang="hr-HR" altLang="en-US" sz="1600" smtClean="0">
                <a:solidFill>
                  <a:schemeClr val="hlink"/>
                </a:solidFill>
              </a:rPr>
              <a:t> </a:t>
            </a:r>
            <a:r>
              <a:rPr lang="en-US" altLang="en-US" sz="1600" smtClean="0">
                <a:solidFill>
                  <a:schemeClr val="hlink"/>
                </a:solidFill>
                <a:cs typeface="Times New Roman" panose="02020603050405020304" pitchFamily="18" charset="0"/>
              </a:rPr>
              <a:t>s</a:t>
            </a:r>
            <a:r>
              <a:rPr lang="hr-HR" altLang="en-US" sz="1600" smtClean="0">
                <a:solidFill>
                  <a:schemeClr val="hlink"/>
                </a:solidFill>
              </a:rPr>
              <a:t>e  </a:t>
            </a:r>
            <a:r>
              <a:rPr lang="en-US" altLang="en-US" sz="1600" smtClean="0">
                <a:solidFill>
                  <a:schemeClr val="hlink"/>
                </a:solidFill>
                <a:cs typeface="Times New Roman" panose="02020603050405020304" pitchFamily="18" charset="0"/>
              </a:rPr>
              <a:t>A(1,2)=A(0,3)*2</a:t>
            </a:r>
            <a:endParaRPr lang="hr-HR" altLang="en-US" sz="1600" smtClean="0">
              <a:solidFill>
                <a:schemeClr val="hlink"/>
              </a:solidFill>
            </a:endParaRPr>
          </a:p>
          <a:p>
            <a:pPr>
              <a:spcBef>
                <a:spcPct val="0"/>
              </a:spcBef>
              <a:spcAft>
                <a:spcPct val="30000"/>
              </a:spcAft>
              <a:buFont typeface="Wingdings 2" pitchFamily="18" charset="2"/>
              <a:buNone/>
              <a:defRPr/>
            </a:pPr>
            <a:endParaRPr lang="hr-HR" altLang="en-US" sz="1600" smtClean="0">
              <a:solidFill>
                <a:schemeClr val="hlink"/>
              </a:solidFill>
            </a:endParaRPr>
          </a:p>
          <a:p>
            <a:pPr>
              <a:spcBef>
                <a:spcPct val="0"/>
              </a:spcBef>
              <a:spcAft>
                <a:spcPct val="30000"/>
              </a:spcAft>
              <a:buFont typeface="Wingdings 2" pitchFamily="18" charset="2"/>
              <a:buNone/>
              <a:defRPr/>
            </a:pPr>
            <a:r>
              <a:rPr lang="en-US" altLang="en-US" sz="1600" smtClean="0">
                <a:solidFill>
                  <a:schemeClr val="hlink"/>
                </a:solidFill>
                <a:cs typeface="Times New Roman" panose="02020603050405020304" pitchFamily="18" charset="0"/>
              </a:rPr>
              <a:t>za</a:t>
            </a:r>
            <a:r>
              <a:rPr lang="hr-HR" altLang="en-US" sz="1600" smtClean="0">
                <a:solidFill>
                  <a:schemeClr val="hlink"/>
                </a:solidFill>
              </a:rPr>
              <a:t> </a:t>
            </a:r>
            <a:r>
              <a:rPr lang="en-US" altLang="en-US" sz="1600" smtClean="0">
                <a:solidFill>
                  <a:schemeClr val="hlink"/>
                </a:solidFill>
                <a:cs typeface="Times New Roman" panose="02020603050405020304" pitchFamily="18" charset="0"/>
              </a:rPr>
              <a:t>i=</a:t>
            </a:r>
            <a:r>
              <a:rPr lang="hr-HR" altLang="en-US" sz="1600" smtClean="0">
                <a:solidFill>
                  <a:schemeClr val="hlink"/>
                </a:solidFill>
              </a:rPr>
              <a:t>2</a:t>
            </a:r>
            <a:r>
              <a:rPr lang="en-US" altLang="en-US" sz="1600" smtClean="0">
                <a:solidFill>
                  <a:schemeClr val="hlink"/>
                </a:solidFill>
                <a:cs typeface="Times New Roman" panose="02020603050405020304" pitchFamily="18" charset="0"/>
              </a:rPr>
              <a:t>, j=1 izra</a:t>
            </a:r>
            <a:r>
              <a:rPr lang="hr-HR" altLang="en-US" sz="1600" smtClean="0">
                <a:solidFill>
                  <a:schemeClr val="hlink"/>
                </a:solidFill>
              </a:rPr>
              <a:t>č</a:t>
            </a:r>
            <a:r>
              <a:rPr lang="en-US" altLang="en-US" sz="1600" smtClean="0">
                <a:solidFill>
                  <a:schemeClr val="hlink"/>
                </a:solidFill>
                <a:cs typeface="Times New Roman" panose="02020603050405020304" pitchFamily="18" charset="0"/>
              </a:rPr>
              <a:t>unava se  A(</a:t>
            </a:r>
            <a:r>
              <a:rPr lang="hr-HR" altLang="en-US" sz="1600" smtClean="0">
                <a:solidFill>
                  <a:schemeClr val="hlink"/>
                </a:solidFill>
              </a:rPr>
              <a:t>2</a:t>
            </a:r>
            <a:r>
              <a:rPr lang="en-US" altLang="en-US" sz="1600" smtClean="0">
                <a:solidFill>
                  <a:schemeClr val="hlink"/>
                </a:solidFill>
                <a:cs typeface="Times New Roman" panose="02020603050405020304" pitchFamily="18" charset="0"/>
              </a:rPr>
              <a:t>,1)=A(</a:t>
            </a:r>
            <a:r>
              <a:rPr lang="hr-HR" altLang="en-US" sz="1600" smtClean="0">
                <a:solidFill>
                  <a:schemeClr val="hlink"/>
                </a:solidFill>
              </a:rPr>
              <a:t>1</a:t>
            </a:r>
            <a:r>
              <a:rPr lang="en-US" altLang="en-US" sz="1600" smtClean="0">
                <a:solidFill>
                  <a:schemeClr val="hlink"/>
                </a:solidFill>
                <a:cs typeface="Times New Roman" panose="02020603050405020304" pitchFamily="18" charset="0"/>
              </a:rPr>
              <a:t>,2)*2</a:t>
            </a:r>
          </a:p>
          <a:p>
            <a:pPr>
              <a:spcBef>
                <a:spcPct val="0"/>
              </a:spcBef>
              <a:spcAft>
                <a:spcPct val="30000"/>
              </a:spcAft>
              <a:buFont typeface="Wingdings 2" pitchFamily="18" charset="2"/>
              <a:buNone/>
              <a:defRPr/>
            </a:pPr>
            <a:r>
              <a:rPr lang="en-US" altLang="en-US" sz="1600" smtClean="0">
                <a:solidFill>
                  <a:schemeClr val="hlink"/>
                </a:solidFill>
                <a:cs typeface="Times New Roman" panose="02020603050405020304" pitchFamily="18" charset="0"/>
              </a:rPr>
              <a:t>            j=2</a:t>
            </a:r>
            <a:r>
              <a:rPr lang="hr-HR" altLang="en-US" sz="1600" smtClean="0">
                <a:solidFill>
                  <a:schemeClr val="hlink"/>
                </a:solidFill>
              </a:rPr>
              <a:t> </a:t>
            </a:r>
            <a:r>
              <a:rPr lang="en-US" altLang="en-US" sz="1600" smtClean="0">
                <a:solidFill>
                  <a:schemeClr val="hlink"/>
                </a:solidFill>
                <a:cs typeface="Times New Roman" panose="02020603050405020304" pitchFamily="18" charset="0"/>
              </a:rPr>
              <a:t>izra</a:t>
            </a:r>
            <a:r>
              <a:rPr lang="hr-HR" altLang="en-US" sz="1600" smtClean="0">
                <a:solidFill>
                  <a:schemeClr val="hlink"/>
                </a:solidFill>
              </a:rPr>
              <a:t>č</a:t>
            </a:r>
            <a:r>
              <a:rPr lang="en-US" altLang="en-US" sz="1600" smtClean="0">
                <a:solidFill>
                  <a:schemeClr val="hlink"/>
                </a:solidFill>
                <a:cs typeface="Times New Roman" panose="02020603050405020304" pitchFamily="18" charset="0"/>
              </a:rPr>
              <a:t>unava</a:t>
            </a:r>
            <a:r>
              <a:rPr lang="hr-HR" altLang="en-US" sz="1600" smtClean="0">
                <a:solidFill>
                  <a:schemeClr val="hlink"/>
                </a:solidFill>
              </a:rPr>
              <a:t> </a:t>
            </a:r>
            <a:r>
              <a:rPr lang="en-US" altLang="en-US" sz="1600" smtClean="0">
                <a:solidFill>
                  <a:schemeClr val="hlink"/>
                </a:solidFill>
                <a:cs typeface="Times New Roman" panose="02020603050405020304" pitchFamily="18" charset="0"/>
              </a:rPr>
              <a:t>s</a:t>
            </a:r>
            <a:r>
              <a:rPr lang="hr-HR" altLang="en-US" sz="1600" smtClean="0">
                <a:solidFill>
                  <a:schemeClr val="hlink"/>
                </a:solidFill>
              </a:rPr>
              <a:t>e  </a:t>
            </a:r>
            <a:r>
              <a:rPr lang="en-US" altLang="en-US" sz="1600" smtClean="0">
                <a:solidFill>
                  <a:schemeClr val="hlink"/>
                </a:solidFill>
                <a:cs typeface="Times New Roman" panose="02020603050405020304" pitchFamily="18" charset="0"/>
              </a:rPr>
              <a:t>A(</a:t>
            </a:r>
            <a:r>
              <a:rPr lang="hr-HR" altLang="en-US" sz="1600" smtClean="0">
                <a:solidFill>
                  <a:schemeClr val="hlink"/>
                </a:solidFill>
              </a:rPr>
              <a:t>2</a:t>
            </a:r>
            <a:r>
              <a:rPr lang="en-US" altLang="en-US" sz="1600" smtClean="0">
                <a:solidFill>
                  <a:schemeClr val="hlink"/>
                </a:solidFill>
                <a:cs typeface="Times New Roman" panose="02020603050405020304" pitchFamily="18" charset="0"/>
              </a:rPr>
              <a:t>,2)=A(</a:t>
            </a:r>
            <a:r>
              <a:rPr lang="hr-HR" altLang="en-US" sz="1600" smtClean="0">
                <a:solidFill>
                  <a:schemeClr val="hlink"/>
                </a:solidFill>
              </a:rPr>
              <a:t>1</a:t>
            </a:r>
            <a:r>
              <a:rPr lang="en-US" altLang="en-US" sz="1600" smtClean="0">
                <a:solidFill>
                  <a:schemeClr val="hlink"/>
                </a:solidFill>
                <a:cs typeface="Times New Roman" panose="02020603050405020304" pitchFamily="18" charset="0"/>
              </a:rPr>
              <a:t>,3)*2</a:t>
            </a:r>
            <a:endParaRPr lang="hr-HR" altLang="en-US" sz="1600" smtClean="0">
              <a:solidFill>
                <a:schemeClr val="hlink"/>
              </a:solidFill>
            </a:endParaRPr>
          </a:p>
          <a:p>
            <a:pPr>
              <a:spcBef>
                <a:spcPct val="0"/>
              </a:spcBef>
              <a:spcAft>
                <a:spcPct val="30000"/>
              </a:spcAft>
              <a:buFont typeface="Wingdings 2" pitchFamily="18" charset="2"/>
              <a:buNone/>
              <a:defRPr/>
            </a:pPr>
            <a:endParaRPr lang="hr-HR" altLang="en-US" sz="1600" smtClean="0">
              <a:solidFill>
                <a:schemeClr val="hlink"/>
              </a:solidFill>
            </a:endParaRPr>
          </a:p>
          <a:p>
            <a:pPr>
              <a:spcBef>
                <a:spcPct val="0"/>
              </a:spcBef>
              <a:spcAft>
                <a:spcPct val="30000"/>
              </a:spcAft>
              <a:buFont typeface="Wingdings 2" pitchFamily="18" charset="2"/>
              <a:buNone/>
              <a:defRPr/>
            </a:pPr>
            <a:r>
              <a:rPr lang="en-US" altLang="en-US" sz="1600" smtClean="0">
                <a:solidFill>
                  <a:schemeClr val="hlink"/>
                </a:solidFill>
                <a:cs typeface="Times New Roman" panose="02020603050405020304" pitchFamily="18" charset="0"/>
              </a:rPr>
              <a:t>za</a:t>
            </a:r>
            <a:r>
              <a:rPr lang="hr-HR" altLang="en-US" sz="1600" smtClean="0">
                <a:solidFill>
                  <a:schemeClr val="hlink"/>
                </a:solidFill>
              </a:rPr>
              <a:t> </a:t>
            </a:r>
            <a:r>
              <a:rPr lang="en-US" altLang="en-US" sz="1600" smtClean="0">
                <a:solidFill>
                  <a:schemeClr val="hlink"/>
                </a:solidFill>
                <a:cs typeface="Times New Roman" panose="02020603050405020304" pitchFamily="18" charset="0"/>
              </a:rPr>
              <a:t>i=</a:t>
            </a:r>
            <a:r>
              <a:rPr lang="hr-HR" altLang="en-US" sz="1600" smtClean="0">
                <a:solidFill>
                  <a:schemeClr val="hlink"/>
                </a:solidFill>
              </a:rPr>
              <a:t>3</a:t>
            </a:r>
            <a:r>
              <a:rPr lang="en-US" altLang="en-US" sz="1600" smtClean="0">
                <a:solidFill>
                  <a:schemeClr val="hlink"/>
                </a:solidFill>
                <a:cs typeface="Times New Roman" panose="02020603050405020304" pitchFamily="18" charset="0"/>
              </a:rPr>
              <a:t>, j=1 izra</a:t>
            </a:r>
            <a:r>
              <a:rPr lang="hr-HR" altLang="en-US" sz="1600" smtClean="0">
                <a:solidFill>
                  <a:schemeClr val="hlink"/>
                </a:solidFill>
              </a:rPr>
              <a:t>č</a:t>
            </a:r>
            <a:r>
              <a:rPr lang="en-US" altLang="en-US" sz="1600" smtClean="0">
                <a:solidFill>
                  <a:schemeClr val="hlink"/>
                </a:solidFill>
                <a:cs typeface="Times New Roman" panose="02020603050405020304" pitchFamily="18" charset="0"/>
              </a:rPr>
              <a:t>unava se  A(</a:t>
            </a:r>
            <a:r>
              <a:rPr lang="hr-HR" altLang="en-US" sz="1600" smtClean="0">
                <a:solidFill>
                  <a:schemeClr val="hlink"/>
                </a:solidFill>
              </a:rPr>
              <a:t>3</a:t>
            </a:r>
            <a:r>
              <a:rPr lang="en-US" altLang="en-US" sz="1600" smtClean="0">
                <a:solidFill>
                  <a:schemeClr val="hlink"/>
                </a:solidFill>
                <a:cs typeface="Times New Roman" panose="02020603050405020304" pitchFamily="18" charset="0"/>
              </a:rPr>
              <a:t>,1)=A(</a:t>
            </a:r>
            <a:r>
              <a:rPr lang="hr-HR" altLang="en-US" sz="1600" smtClean="0">
                <a:solidFill>
                  <a:schemeClr val="hlink"/>
                </a:solidFill>
              </a:rPr>
              <a:t>2</a:t>
            </a:r>
            <a:r>
              <a:rPr lang="en-US" altLang="en-US" sz="1600" smtClean="0">
                <a:solidFill>
                  <a:schemeClr val="hlink"/>
                </a:solidFill>
                <a:cs typeface="Times New Roman" panose="02020603050405020304" pitchFamily="18" charset="0"/>
              </a:rPr>
              <a:t>,2)*2</a:t>
            </a:r>
          </a:p>
          <a:p>
            <a:pPr>
              <a:spcBef>
                <a:spcPct val="0"/>
              </a:spcBef>
              <a:spcAft>
                <a:spcPct val="30000"/>
              </a:spcAft>
              <a:buFont typeface="Wingdings 2" pitchFamily="18" charset="2"/>
              <a:buNone/>
              <a:defRPr/>
            </a:pPr>
            <a:r>
              <a:rPr lang="en-US" altLang="en-US" sz="1600" smtClean="0">
                <a:solidFill>
                  <a:schemeClr val="hlink"/>
                </a:solidFill>
                <a:cs typeface="Times New Roman" panose="02020603050405020304" pitchFamily="18" charset="0"/>
              </a:rPr>
              <a:t>            j=2</a:t>
            </a:r>
            <a:r>
              <a:rPr lang="hr-HR" altLang="en-US" sz="1600" smtClean="0">
                <a:solidFill>
                  <a:schemeClr val="hlink"/>
                </a:solidFill>
              </a:rPr>
              <a:t> </a:t>
            </a:r>
            <a:r>
              <a:rPr lang="en-US" altLang="en-US" sz="1600" smtClean="0">
                <a:solidFill>
                  <a:schemeClr val="hlink"/>
                </a:solidFill>
                <a:cs typeface="Times New Roman" panose="02020603050405020304" pitchFamily="18" charset="0"/>
              </a:rPr>
              <a:t>izra</a:t>
            </a:r>
            <a:r>
              <a:rPr lang="hr-HR" altLang="en-US" sz="1600" smtClean="0">
                <a:solidFill>
                  <a:schemeClr val="hlink"/>
                </a:solidFill>
              </a:rPr>
              <a:t>č</a:t>
            </a:r>
            <a:r>
              <a:rPr lang="en-US" altLang="en-US" sz="1600" smtClean="0">
                <a:solidFill>
                  <a:schemeClr val="hlink"/>
                </a:solidFill>
                <a:cs typeface="Times New Roman" panose="02020603050405020304" pitchFamily="18" charset="0"/>
              </a:rPr>
              <a:t>unava</a:t>
            </a:r>
            <a:r>
              <a:rPr lang="hr-HR" altLang="en-US" sz="1600" smtClean="0">
                <a:solidFill>
                  <a:schemeClr val="hlink"/>
                </a:solidFill>
              </a:rPr>
              <a:t> </a:t>
            </a:r>
            <a:r>
              <a:rPr lang="en-US" altLang="en-US" sz="1600" smtClean="0">
                <a:solidFill>
                  <a:schemeClr val="hlink"/>
                </a:solidFill>
                <a:cs typeface="Times New Roman" panose="02020603050405020304" pitchFamily="18" charset="0"/>
              </a:rPr>
              <a:t>s</a:t>
            </a:r>
            <a:r>
              <a:rPr lang="hr-HR" altLang="en-US" sz="1600" smtClean="0">
                <a:solidFill>
                  <a:schemeClr val="hlink"/>
                </a:solidFill>
              </a:rPr>
              <a:t>e  </a:t>
            </a:r>
            <a:r>
              <a:rPr lang="en-US" altLang="en-US" sz="1600" smtClean="0">
                <a:solidFill>
                  <a:schemeClr val="hlink"/>
                </a:solidFill>
                <a:cs typeface="Times New Roman" panose="02020603050405020304" pitchFamily="18" charset="0"/>
              </a:rPr>
              <a:t>A(</a:t>
            </a:r>
            <a:r>
              <a:rPr lang="hr-HR" altLang="en-US" sz="1600" smtClean="0">
                <a:solidFill>
                  <a:schemeClr val="hlink"/>
                </a:solidFill>
              </a:rPr>
              <a:t>3</a:t>
            </a:r>
            <a:r>
              <a:rPr lang="en-US" altLang="en-US" sz="1600" smtClean="0">
                <a:solidFill>
                  <a:schemeClr val="hlink"/>
                </a:solidFill>
                <a:cs typeface="Times New Roman" panose="02020603050405020304" pitchFamily="18" charset="0"/>
              </a:rPr>
              <a:t>,2)=A(</a:t>
            </a:r>
            <a:r>
              <a:rPr lang="hr-HR" altLang="en-US" sz="1600" smtClean="0">
                <a:solidFill>
                  <a:schemeClr val="hlink"/>
                </a:solidFill>
              </a:rPr>
              <a:t>2</a:t>
            </a:r>
            <a:r>
              <a:rPr lang="en-US" altLang="en-US" sz="1600" smtClean="0">
                <a:solidFill>
                  <a:schemeClr val="hlink"/>
                </a:solidFill>
                <a:cs typeface="Times New Roman" panose="02020603050405020304" pitchFamily="18" charset="0"/>
              </a:rPr>
              <a:t>,3)*2</a:t>
            </a:r>
          </a:p>
          <a:p>
            <a:pPr>
              <a:spcBef>
                <a:spcPct val="0"/>
              </a:spcBef>
              <a:spcAft>
                <a:spcPct val="30000"/>
              </a:spcAft>
              <a:buFont typeface="Wingdings 2" pitchFamily="18" charset="2"/>
              <a:buNone/>
              <a:defRPr/>
            </a:pPr>
            <a:endParaRPr lang="en-US" altLang="en-US" sz="2400" smtClean="0">
              <a:solidFill>
                <a:schemeClr val="hlink"/>
              </a:solidFill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spcAft>
                <a:spcPct val="30000"/>
              </a:spcAft>
              <a:buFont typeface="Wingdings 2" pitchFamily="18" charset="2"/>
              <a:buNone/>
              <a:defRPr/>
            </a:pPr>
            <a:r>
              <a:rPr lang="en-US" altLang="en-US" sz="1600" smtClean="0">
                <a:cs typeface="Times New Roman" panose="02020603050405020304" pitchFamily="18" charset="0"/>
              </a:rPr>
              <a:t>Kompozicija transformacija permutacija+obrtanje</a:t>
            </a:r>
            <a:endParaRPr lang="hr-HR" altLang="en-US" sz="1600" smtClean="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510" name="Line 6"/>
          <p:cNvSpPr>
            <a:spLocks noChangeShapeType="1"/>
          </p:cNvSpPr>
          <p:nvPr/>
        </p:nvSpPr>
        <p:spPr bwMode="auto">
          <a:xfrm>
            <a:off x="2895600" y="2895600"/>
            <a:ext cx="762000" cy="228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b">
            <a:spAutoFit/>
          </a:bodyPr>
          <a:lstStyle/>
          <a:p>
            <a:endParaRPr lang="en-US"/>
          </a:p>
        </p:txBody>
      </p:sp>
      <p:sp>
        <p:nvSpPr>
          <p:cNvPr id="21511" name="Line 7"/>
          <p:cNvSpPr>
            <a:spLocks noChangeShapeType="1"/>
          </p:cNvSpPr>
          <p:nvPr/>
        </p:nvSpPr>
        <p:spPr bwMode="auto">
          <a:xfrm>
            <a:off x="2819400" y="3810000"/>
            <a:ext cx="762000" cy="228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b">
            <a:spAutoFit/>
          </a:bodyPr>
          <a:lstStyle/>
          <a:p>
            <a:endParaRPr lang="en-US"/>
          </a:p>
        </p:txBody>
      </p:sp>
      <p:graphicFrame>
        <p:nvGraphicFramePr>
          <p:cNvPr id="21506" name="Object 8"/>
          <p:cNvGraphicFramePr>
            <a:graphicFrameLocks noChangeAspect="1"/>
          </p:cNvGraphicFramePr>
          <p:nvPr/>
        </p:nvGraphicFramePr>
        <p:xfrm>
          <a:off x="914400" y="5791200"/>
          <a:ext cx="2514600" cy="708025"/>
        </p:xfrm>
        <a:graphic>
          <a:graphicData uri="http://schemas.openxmlformats.org/presentationml/2006/ole">
            <p:oleObj spid="_x0000_s19458" name="Equation" r:id="rId3" imgW="1396394" imgH="393529" progId="Equation.3">
              <p:embed/>
            </p:oleObj>
          </a:graphicData>
        </a:graphic>
      </p:graphicFrame>
      <p:sp>
        <p:nvSpPr>
          <p:cNvPr id="61449" name="Rectangle 9"/>
          <p:cNvSpPr>
            <a:spLocks noChangeArrowheads="1"/>
          </p:cNvSpPr>
          <p:nvPr/>
        </p:nvSpPr>
        <p:spPr bwMode="auto">
          <a:xfrm>
            <a:off x="4572000" y="2873375"/>
            <a:ext cx="4572000" cy="345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anchor="b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  <a:spcAft>
                <a:spcPct val="3000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kumimoji="1" lang="en-US" altLang="en-US" sz="16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cs typeface="Times New Roman" panose="02020603050405020304" pitchFamily="18" charset="0"/>
              </a:rPr>
              <a:t>za</a:t>
            </a:r>
            <a:r>
              <a:rPr kumimoji="1" lang="hr-HR" altLang="en-US" sz="16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 u</a:t>
            </a:r>
            <a:r>
              <a:rPr kumimoji="1" lang="en-US" altLang="en-US" sz="16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cs typeface="Times New Roman" panose="02020603050405020304" pitchFamily="18" charset="0"/>
              </a:rPr>
              <a:t>=</a:t>
            </a:r>
            <a:r>
              <a:rPr kumimoji="1" lang="hr-HR" altLang="en-US" sz="16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-2</a:t>
            </a:r>
            <a:r>
              <a:rPr kumimoji="1" lang="en-US" altLang="en-US" sz="16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cs typeface="Times New Roman" panose="02020603050405020304" pitchFamily="18" charset="0"/>
              </a:rPr>
              <a:t>, </a:t>
            </a:r>
            <a:r>
              <a:rPr kumimoji="1" lang="hr-HR" altLang="en-US" sz="16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v</a:t>
            </a:r>
            <a:r>
              <a:rPr kumimoji="1" lang="en-US" altLang="en-US" sz="16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cs typeface="Times New Roman" panose="02020603050405020304" pitchFamily="18" charset="0"/>
              </a:rPr>
              <a:t>=1 izra</a:t>
            </a:r>
            <a:r>
              <a:rPr kumimoji="1" lang="hr-HR" altLang="en-US" sz="16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č</a:t>
            </a:r>
            <a:r>
              <a:rPr kumimoji="1" lang="en-US" altLang="en-US" sz="16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cs typeface="Times New Roman" panose="02020603050405020304" pitchFamily="18" charset="0"/>
              </a:rPr>
              <a:t>unava se  A(1,</a:t>
            </a:r>
            <a:r>
              <a:rPr kumimoji="1" lang="hr-HR" altLang="en-US" sz="16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2</a:t>
            </a:r>
            <a:r>
              <a:rPr kumimoji="1" lang="en-US" altLang="en-US" sz="16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cs typeface="Times New Roman" panose="02020603050405020304" pitchFamily="18" charset="0"/>
              </a:rPr>
              <a:t>)=A(0,</a:t>
            </a:r>
            <a:r>
              <a:rPr kumimoji="1" lang="hr-HR" altLang="en-US" sz="16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3</a:t>
            </a:r>
            <a:r>
              <a:rPr kumimoji="1" lang="en-US" altLang="en-US" sz="16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cs typeface="Times New Roman" panose="02020603050405020304" pitchFamily="18" charset="0"/>
              </a:rPr>
              <a:t>)*2</a:t>
            </a:r>
          </a:p>
          <a:p>
            <a:pPr>
              <a:lnSpc>
                <a:spcPct val="80000"/>
              </a:lnSpc>
              <a:spcBef>
                <a:spcPct val="50000"/>
              </a:spcBef>
              <a:spcAft>
                <a:spcPct val="3000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kumimoji="1" lang="en-US" altLang="en-US" sz="16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cs typeface="Times New Roman" panose="02020603050405020304" pitchFamily="18" charset="0"/>
              </a:rPr>
              <a:t>            </a:t>
            </a:r>
            <a:r>
              <a:rPr kumimoji="1" lang="hr-HR" altLang="en-US" sz="16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v</a:t>
            </a:r>
            <a:r>
              <a:rPr kumimoji="1" lang="en-US" altLang="en-US" sz="16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cs typeface="Times New Roman" panose="02020603050405020304" pitchFamily="18" charset="0"/>
              </a:rPr>
              <a:t>=2</a:t>
            </a:r>
            <a:r>
              <a:rPr kumimoji="1" lang="hr-HR" altLang="en-US" sz="16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 </a:t>
            </a:r>
            <a:r>
              <a:rPr kumimoji="1" lang="en-US" altLang="en-US" sz="16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cs typeface="Times New Roman" panose="02020603050405020304" pitchFamily="18" charset="0"/>
              </a:rPr>
              <a:t>izra</a:t>
            </a:r>
            <a:r>
              <a:rPr kumimoji="1" lang="hr-HR" altLang="en-US" sz="16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č</a:t>
            </a:r>
            <a:r>
              <a:rPr kumimoji="1" lang="en-US" altLang="en-US" sz="16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cs typeface="Times New Roman" panose="02020603050405020304" pitchFamily="18" charset="0"/>
              </a:rPr>
              <a:t>unava</a:t>
            </a:r>
            <a:r>
              <a:rPr kumimoji="1" lang="hr-HR" altLang="en-US" sz="16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 </a:t>
            </a:r>
            <a:r>
              <a:rPr kumimoji="1" lang="en-US" altLang="en-US" sz="16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cs typeface="Times New Roman" panose="02020603050405020304" pitchFamily="18" charset="0"/>
              </a:rPr>
              <a:t>s</a:t>
            </a:r>
            <a:r>
              <a:rPr kumimoji="1" lang="hr-HR" altLang="en-US" sz="16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e  </a:t>
            </a:r>
            <a:r>
              <a:rPr kumimoji="1" lang="en-US" altLang="en-US" sz="16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cs typeface="Times New Roman" panose="02020603050405020304" pitchFamily="18" charset="0"/>
              </a:rPr>
              <a:t>A(</a:t>
            </a:r>
            <a:r>
              <a:rPr kumimoji="1" lang="hr-HR" altLang="en-US" sz="16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2</a:t>
            </a:r>
            <a:r>
              <a:rPr kumimoji="1" lang="en-US" altLang="en-US" sz="16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cs typeface="Times New Roman" panose="02020603050405020304" pitchFamily="18" charset="0"/>
              </a:rPr>
              <a:t>,2)=A(</a:t>
            </a:r>
            <a:r>
              <a:rPr kumimoji="1" lang="hr-HR" altLang="en-US" sz="16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1</a:t>
            </a:r>
            <a:r>
              <a:rPr kumimoji="1" lang="en-US" altLang="en-US" sz="16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cs typeface="Times New Roman" panose="02020603050405020304" pitchFamily="18" charset="0"/>
              </a:rPr>
              <a:t>,3)*2</a:t>
            </a:r>
            <a:endParaRPr kumimoji="1" lang="hr-HR" altLang="en-US" sz="160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anose="020B0604030504040204" pitchFamily="34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spcAft>
                <a:spcPct val="3000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kumimoji="1" lang="en-US" altLang="en-US" sz="16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kumimoji="1" lang="hr-HR" altLang="en-US" sz="16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           v</a:t>
            </a:r>
            <a:r>
              <a:rPr kumimoji="1" lang="en-US" altLang="en-US" sz="16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cs typeface="Times New Roman" panose="02020603050405020304" pitchFamily="18" charset="0"/>
              </a:rPr>
              <a:t>=</a:t>
            </a:r>
            <a:r>
              <a:rPr kumimoji="1" lang="hr-HR" altLang="en-US" sz="16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3 </a:t>
            </a:r>
            <a:r>
              <a:rPr kumimoji="1" lang="en-US" altLang="en-US" sz="16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cs typeface="Times New Roman" panose="02020603050405020304" pitchFamily="18" charset="0"/>
              </a:rPr>
              <a:t>izra</a:t>
            </a:r>
            <a:r>
              <a:rPr kumimoji="1" lang="hr-HR" altLang="en-US" sz="16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č</a:t>
            </a:r>
            <a:r>
              <a:rPr kumimoji="1" lang="en-US" altLang="en-US" sz="16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cs typeface="Times New Roman" panose="02020603050405020304" pitchFamily="18" charset="0"/>
              </a:rPr>
              <a:t>unava</a:t>
            </a:r>
            <a:r>
              <a:rPr kumimoji="1" lang="hr-HR" altLang="en-US" sz="16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 </a:t>
            </a:r>
            <a:r>
              <a:rPr kumimoji="1" lang="en-US" altLang="en-US" sz="16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cs typeface="Times New Roman" panose="02020603050405020304" pitchFamily="18" charset="0"/>
              </a:rPr>
              <a:t>s</a:t>
            </a:r>
            <a:r>
              <a:rPr kumimoji="1" lang="hr-HR" altLang="en-US" sz="16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e  </a:t>
            </a:r>
            <a:r>
              <a:rPr kumimoji="1" lang="en-US" altLang="en-US" sz="16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cs typeface="Times New Roman" panose="02020603050405020304" pitchFamily="18" charset="0"/>
              </a:rPr>
              <a:t>A(</a:t>
            </a:r>
            <a:r>
              <a:rPr kumimoji="1" lang="hr-HR" altLang="en-US" sz="16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3</a:t>
            </a:r>
            <a:r>
              <a:rPr kumimoji="1" lang="en-US" altLang="en-US" sz="16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cs typeface="Times New Roman" panose="02020603050405020304" pitchFamily="18" charset="0"/>
              </a:rPr>
              <a:t>,2)=A(</a:t>
            </a:r>
            <a:r>
              <a:rPr kumimoji="1" lang="hr-HR" altLang="en-US" sz="16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2</a:t>
            </a:r>
            <a:r>
              <a:rPr kumimoji="1" lang="en-US" altLang="en-US" sz="16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cs typeface="Times New Roman" panose="02020603050405020304" pitchFamily="18" charset="0"/>
              </a:rPr>
              <a:t>,3)*2</a:t>
            </a:r>
            <a:endParaRPr kumimoji="1" lang="hr-HR" altLang="en-US" sz="160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anose="020B0604030504040204" pitchFamily="34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spcAft>
                <a:spcPct val="3000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  <a:defRPr/>
            </a:pPr>
            <a:endParaRPr kumimoji="1" lang="hr-HR" altLang="en-US" sz="160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anose="020B0604030504040204" pitchFamily="34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spcAft>
                <a:spcPct val="3000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kumimoji="1" lang="en-US" altLang="en-US" sz="16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cs typeface="Times New Roman" panose="02020603050405020304" pitchFamily="18" charset="0"/>
              </a:rPr>
              <a:t>za</a:t>
            </a:r>
            <a:r>
              <a:rPr kumimoji="1" lang="hr-HR" altLang="en-US" sz="16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 u</a:t>
            </a:r>
            <a:r>
              <a:rPr kumimoji="1" lang="en-US" altLang="en-US" sz="16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cs typeface="Times New Roman" panose="02020603050405020304" pitchFamily="18" charset="0"/>
              </a:rPr>
              <a:t>=</a:t>
            </a:r>
            <a:r>
              <a:rPr kumimoji="1" lang="hr-HR" altLang="en-US" sz="16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-1</a:t>
            </a:r>
            <a:r>
              <a:rPr kumimoji="1" lang="en-US" altLang="en-US" sz="16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cs typeface="Times New Roman" panose="02020603050405020304" pitchFamily="18" charset="0"/>
              </a:rPr>
              <a:t>, </a:t>
            </a:r>
            <a:r>
              <a:rPr kumimoji="1" lang="hr-HR" altLang="en-US" sz="16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v</a:t>
            </a:r>
            <a:r>
              <a:rPr kumimoji="1" lang="en-US" altLang="en-US" sz="16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cs typeface="Times New Roman" panose="02020603050405020304" pitchFamily="18" charset="0"/>
              </a:rPr>
              <a:t>=1 izra</a:t>
            </a:r>
            <a:r>
              <a:rPr kumimoji="1" lang="hr-HR" altLang="en-US" sz="16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č</a:t>
            </a:r>
            <a:r>
              <a:rPr kumimoji="1" lang="en-US" altLang="en-US" sz="16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cs typeface="Times New Roman" panose="02020603050405020304" pitchFamily="18" charset="0"/>
              </a:rPr>
              <a:t>unava se  A(</a:t>
            </a:r>
            <a:r>
              <a:rPr kumimoji="1" lang="hr-HR" altLang="en-US" sz="16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1</a:t>
            </a:r>
            <a:r>
              <a:rPr kumimoji="1" lang="en-US" altLang="en-US" sz="16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cs typeface="Times New Roman" panose="02020603050405020304" pitchFamily="18" charset="0"/>
              </a:rPr>
              <a:t>,1)=A(</a:t>
            </a:r>
            <a:r>
              <a:rPr kumimoji="1" lang="hr-HR" altLang="en-US" sz="16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0</a:t>
            </a:r>
            <a:r>
              <a:rPr kumimoji="1" lang="en-US" altLang="en-US" sz="16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cs typeface="Times New Roman" panose="02020603050405020304" pitchFamily="18" charset="0"/>
              </a:rPr>
              <a:t>,2)*2</a:t>
            </a:r>
          </a:p>
          <a:p>
            <a:pPr>
              <a:lnSpc>
                <a:spcPct val="80000"/>
              </a:lnSpc>
              <a:spcBef>
                <a:spcPct val="50000"/>
              </a:spcBef>
              <a:spcAft>
                <a:spcPct val="3000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kumimoji="1" lang="en-US" altLang="en-US" sz="16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cs typeface="Times New Roman" panose="02020603050405020304" pitchFamily="18" charset="0"/>
              </a:rPr>
              <a:t>            </a:t>
            </a:r>
            <a:r>
              <a:rPr kumimoji="1" lang="hr-HR" altLang="en-US" sz="16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v</a:t>
            </a:r>
            <a:r>
              <a:rPr kumimoji="1" lang="en-US" altLang="en-US" sz="16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cs typeface="Times New Roman" panose="02020603050405020304" pitchFamily="18" charset="0"/>
              </a:rPr>
              <a:t>=2</a:t>
            </a:r>
            <a:r>
              <a:rPr kumimoji="1" lang="hr-HR" altLang="en-US" sz="16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 </a:t>
            </a:r>
            <a:r>
              <a:rPr kumimoji="1" lang="en-US" altLang="en-US" sz="16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cs typeface="Times New Roman" panose="02020603050405020304" pitchFamily="18" charset="0"/>
              </a:rPr>
              <a:t>izra</a:t>
            </a:r>
            <a:r>
              <a:rPr kumimoji="1" lang="hr-HR" altLang="en-US" sz="16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č</a:t>
            </a:r>
            <a:r>
              <a:rPr kumimoji="1" lang="en-US" altLang="en-US" sz="16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cs typeface="Times New Roman" panose="02020603050405020304" pitchFamily="18" charset="0"/>
              </a:rPr>
              <a:t>unava</a:t>
            </a:r>
            <a:r>
              <a:rPr kumimoji="1" lang="hr-HR" altLang="en-US" sz="16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 </a:t>
            </a:r>
            <a:r>
              <a:rPr kumimoji="1" lang="en-US" altLang="en-US" sz="16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cs typeface="Times New Roman" panose="02020603050405020304" pitchFamily="18" charset="0"/>
              </a:rPr>
              <a:t>s</a:t>
            </a:r>
            <a:r>
              <a:rPr kumimoji="1" lang="hr-HR" altLang="en-US" sz="16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e  </a:t>
            </a:r>
            <a:r>
              <a:rPr kumimoji="1" lang="en-US" altLang="en-US" sz="16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cs typeface="Times New Roman" panose="02020603050405020304" pitchFamily="18" charset="0"/>
              </a:rPr>
              <a:t>A(</a:t>
            </a:r>
            <a:r>
              <a:rPr kumimoji="1" lang="hr-HR" altLang="en-US" sz="16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2</a:t>
            </a:r>
            <a:r>
              <a:rPr kumimoji="1" lang="en-US" altLang="en-US" sz="16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cs typeface="Times New Roman" panose="02020603050405020304" pitchFamily="18" charset="0"/>
              </a:rPr>
              <a:t>,</a:t>
            </a:r>
            <a:r>
              <a:rPr kumimoji="1" lang="hr-HR" altLang="en-US" sz="16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1</a:t>
            </a:r>
            <a:r>
              <a:rPr kumimoji="1" lang="en-US" altLang="en-US" sz="16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cs typeface="Times New Roman" panose="02020603050405020304" pitchFamily="18" charset="0"/>
              </a:rPr>
              <a:t>)=A(</a:t>
            </a:r>
            <a:r>
              <a:rPr kumimoji="1" lang="hr-HR" altLang="en-US" sz="16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1</a:t>
            </a:r>
            <a:r>
              <a:rPr kumimoji="1" lang="en-US" altLang="en-US" sz="16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cs typeface="Times New Roman" panose="02020603050405020304" pitchFamily="18" charset="0"/>
              </a:rPr>
              <a:t>,</a:t>
            </a:r>
            <a:r>
              <a:rPr kumimoji="1" lang="hr-HR" altLang="en-US" sz="16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2</a:t>
            </a:r>
            <a:r>
              <a:rPr kumimoji="1" lang="en-US" altLang="en-US" sz="16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cs typeface="Times New Roman" panose="02020603050405020304" pitchFamily="18" charset="0"/>
              </a:rPr>
              <a:t>)*2</a:t>
            </a:r>
            <a:endParaRPr kumimoji="1" lang="hr-HR" altLang="en-US" sz="160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anose="020B0604030504040204" pitchFamily="34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spcAft>
                <a:spcPct val="3000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kumimoji="1" lang="hr-HR" altLang="en-US" sz="16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            v</a:t>
            </a:r>
            <a:r>
              <a:rPr kumimoji="1" lang="en-US" altLang="en-US" sz="16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cs typeface="Times New Roman" panose="02020603050405020304" pitchFamily="18" charset="0"/>
              </a:rPr>
              <a:t>=</a:t>
            </a:r>
            <a:r>
              <a:rPr kumimoji="1" lang="hr-HR" altLang="en-US" sz="16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3</a:t>
            </a:r>
            <a:r>
              <a:rPr kumimoji="1" lang="en-US" altLang="en-US" sz="16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cs typeface="Times New Roman" panose="02020603050405020304" pitchFamily="18" charset="0"/>
              </a:rPr>
              <a:t> izra</a:t>
            </a:r>
            <a:r>
              <a:rPr kumimoji="1" lang="hr-HR" altLang="en-US" sz="16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č</a:t>
            </a:r>
            <a:r>
              <a:rPr kumimoji="1" lang="en-US" altLang="en-US" sz="16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cs typeface="Times New Roman" panose="02020603050405020304" pitchFamily="18" charset="0"/>
              </a:rPr>
              <a:t>unava se  A(</a:t>
            </a:r>
            <a:r>
              <a:rPr kumimoji="1" lang="hr-HR" altLang="en-US" sz="16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3</a:t>
            </a:r>
            <a:r>
              <a:rPr kumimoji="1" lang="en-US" altLang="en-US" sz="16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cs typeface="Times New Roman" panose="02020603050405020304" pitchFamily="18" charset="0"/>
              </a:rPr>
              <a:t>,1)=A(</a:t>
            </a:r>
            <a:r>
              <a:rPr kumimoji="1" lang="hr-HR" altLang="en-US" sz="16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2</a:t>
            </a:r>
            <a:r>
              <a:rPr kumimoji="1" lang="en-US" altLang="en-US" sz="16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cs typeface="Times New Roman" panose="02020603050405020304" pitchFamily="18" charset="0"/>
              </a:rPr>
              <a:t>,2)*2</a:t>
            </a:r>
            <a:endParaRPr kumimoji="1" lang="hr-HR" altLang="en-US" sz="160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anose="020B0604030504040204" pitchFamily="34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spcAft>
                <a:spcPct val="3000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  <a:defRPr/>
            </a:pPr>
            <a:endParaRPr kumimoji="1" lang="hr-HR" altLang="en-US" sz="160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anose="020B0604030504040204" pitchFamily="34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spcAft>
                <a:spcPct val="3000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kumimoji="1" lang="hr-HR" altLang="en-US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Redosled izračunavanja je ispoštovan!</a:t>
            </a:r>
            <a:endParaRPr kumimoji="1" lang="en-US" altLang="en-US">
              <a:solidFill>
                <a:schemeClr val="accent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anose="020B0604030504040204" pitchFamily="34" charset="0"/>
            </a:endParaRPr>
          </a:p>
        </p:txBody>
      </p:sp>
      <p:sp>
        <p:nvSpPr>
          <p:cNvPr id="61450" name="Line 10"/>
          <p:cNvSpPr>
            <a:spLocks noChangeShapeType="1"/>
          </p:cNvSpPr>
          <p:nvPr/>
        </p:nvSpPr>
        <p:spPr bwMode="auto">
          <a:xfrm>
            <a:off x="7467600" y="3124200"/>
            <a:ext cx="685800" cy="16764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b">
            <a:spAutoFit/>
          </a:bodyPr>
          <a:lstStyle/>
          <a:p>
            <a:endParaRPr lang="en-US"/>
          </a:p>
        </p:txBody>
      </p:sp>
      <p:sp>
        <p:nvSpPr>
          <p:cNvPr id="61451" name="Line 11"/>
          <p:cNvSpPr>
            <a:spLocks noChangeShapeType="1"/>
          </p:cNvSpPr>
          <p:nvPr/>
        </p:nvSpPr>
        <p:spPr bwMode="auto">
          <a:xfrm>
            <a:off x="7315200" y="3505200"/>
            <a:ext cx="685800" cy="16764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b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1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50" grpId="0" animBg="1"/>
      <p:bldP spid="6145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41350"/>
          </a:xfrm>
        </p:spPr>
        <p:txBody>
          <a:bodyPr/>
          <a:lstStyle/>
          <a:p>
            <a:pPr>
              <a:defRPr/>
            </a:pPr>
            <a:r>
              <a:rPr lang="hr-HR" altLang="en-US" sz="3600" smtClean="0"/>
              <a:t>vektorizacija ugnježdjenih petlji</a:t>
            </a:r>
            <a:r>
              <a:rPr lang="en-US" altLang="en-US" sz="3600" smtClean="0"/>
              <a:t> (nast.)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en-US" smtClean="0">
                <a:cs typeface="Times New Roman" panose="02020603050405020304" pitchFamily="18" charset="0"/>
              </a:rPr>
              <a:t>Da bi uo</a:t>
            </a:r>
            <a:r>
              <a:rPr lang="sr-Latn-CS" altLang="en-US" smtClean="0">
                <a:cs typeface="Times New Roman" panose="02020603050405020304" pitchFamily="18" charset="0"/>
              </a:rPr>
              <a:t>č</a:t>
            </a:r>
            <a:r>
              <a:rPr lang="en-US" altLang="en-US" smtClean="0">
                <a:cs typeface="Times New Roman" panose="02020603050405020304" pitchFamily="18" charset="0"/>
              </a:rPr>
              <a:t>ili kakve zavisnosti postoje izmedju naredbi unutar tela petlje potrebno je prvo uo</a:t>
            </a:r>
            <a:r>
              <a:rPr lang="sr-Latn-CS" altLang="en-US" smtClean="0">
                <a:cs typeface="Times New Roman" panose="02020603050405020304" pitchFamily="18" charset="0"/>
              </a:rPr>
              <a:t>č</a:t>
            </a:r>
            <a:r>
              <a:rPr lang="en-US" altLang="en-US" smtClean="0">
                <a:cs typeface="Times New Roman" panose="02020603050405020304" pitchFamily="18" charset="0"/>
              </a:rPr>
              <a:t>iti sve parove generisanih—kori</a:t>
            </a:r>
            <a:r>
              <a:rPr lang="sr-Latn-CS" altLang="en-US" smtClean="0">
                <a:cs typeface="Times New Roman" panose="02020603050405020304" pitchFamily="18" charset="0"/>
              </a:rPr>
              <a:t>šć</a:t>
            </a:r>
            <a:r>
              <a:rPr lang="en-US" altLang="en-US" smtClean="0">
                <a:cs typeface="Times New Roman" panose="02020603050405020304" pitchFamily="18" charset="0"/>
              </a:rPr>
              <a:t>enih promenljivih i za svaki takav par odrediti vektor zavisnosti d. </a:t>
            </a:r>
            <a:endParaRPr lang="hr-HR" altLang="en-US" smtClean="0"/>
          </a:p>
          <a:p>
            <a:pPr>
              <a:lnSpc>
                <a:spcPct val="90000"/>
              </a:lnSpc>
              <a:defRPr/>
            </a:pPr>
            <a:r>
              <a:rPr lang="en-US" altLang="en-US" smtClean="0">
                <a:cs typeface="Times New Roman" panose="02020603050405020304" pitchFamily="18" charset="0"/>
              </a:rPr>
              <a:t>Od svih vektora zavisnosti formira se matrica zavisnosti po podacima, D</a:t>
            </a:r>
            <a:r>
              <a:rPr lang="en-US" altLang="en-US" smtClean="0"/>
              <a:t> </a:t>
            </a:r>
            <a:endParaRPr lang="hr-HR" altLang="en-US" smtClean="0"/>
          </a:p>
          <a:p>
            <a:pPr lvl="1">
              <a:lnSpc>
                <a:spcPct val="90000"/>
              </a:lnSpc>
              <a:defRPr/>
            </a:pPr>
            <a:r>
              <a:rPr lang="en-US" altLang="en-US" smtClean="0">
                <a:cs typeface="Times New Roman" panose="02020603050405020304" pitchFamily="18" charset="0"/>
              </a:rPr>
              <a:t>Ako je generisana promenljiva X(f(I)), gde je f celobrojna funkcija definisana nad indeksnim skupom I, a X(g(I)) kori</a:t>
            </a:r>
            <a:r>
              <a:rPr lang="sr-Latn-CS" altLang="en-US" smtClean="0">
                <a:cs typeface="Times New Roman" panose="02020603050405020304" pitchFamily="18" charset="0"/>
              </a:rPr>
              <a:t>šć</a:t>
            </a:r>
            <a:r>
              <a:rPr lang="en-US" altLang="en-US" smtClean="0">
                <a:cs typeface="Times New Roman" panose="02020603050405020304" pitchFamily="18" charset="0"/>
              </a:rPr>
              <a:t>ena promenljiva (g je opet  celobrojna funkcija definisana nad indeksnim skupom I), vektor zavisnosti se izra</a:t>
            </a:r>
            <a:r>
              <a:rPr lang="sr-Latn-CS" altLang="en-US" smtClean="0">
                <a:cs typeface="Times New Roman" panose="02020603050405020304" pitchFamily="18" charset="0"/>
              </a:rPr>
              <a:t>č</a:t>
            </a:r>
            <a:r>
              <a:rPr lang="en-US" altLang="en-US" smtClean="0">
                <a:cs typeface="Times New Roman" panose="02020603050405020304" pitchFamily="18" charset="0"/>
              </a:rPr>
              <a:t>unava kao</a:t>
            </a:r>
            <a:endParaRPr lang="hr-HR" altLang="en-US" smtClean="0"/>
          </a:p>
          <a:p>
            <a:pPr lvl="1" algn="ctr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en-US" smtClean="0">
                <a:cs typeface="Times New Roman" panose="02020603050405020304" pitchFamily="18" charset="0"/>
              </a:rPr>
              <a:t>d=f(I) - g(I).</a:t>
            </a:r>
            <a:endParaRPr lang="hr-HR" altLang="en-US" smtClean="0"/>
          </a:p>
          <a:p>
            <a:pPr lvl="1" algn="just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en-US" smtClean="0">
                <a:cs typeface="Times New Roman" panose="02020603050405020304" pitchFamily="18" charset="0"/>
              </a:rPr>
              <a:t>Ako su d</a:t>
            </a:r>
            <a:r>
              <a:rPr lang="en-US" altLang="en-US" baseline="-30000" smtClean="0">
                <a:cs typeface="Times New Roman" panose="02020603050405020304" pitchFamily="18" charset="0"/>
              </a:rPr>
              <a:t>1</a:t>
            </a:r>
            <a:r>
              <a:rPr lang="en-US" altLang="en-US" smtClean="0">
                <a:cs typeface="Times New Roman" panose="02020603050405020304" pitchFamily="18" charset="0"/>
              </a:rPr>
              <a:t>, d</a:t>
            </a:r>
            <a:r>
              <a:rPr lang="en-US" altLang="en-US" baseline="-30000" smtClean="0">
                <a:cs typeface="Times New Roman" panose="02020603050405020304" pitchFamily="18" charset="0"/>
              </a:rPr>
              <a:t>2</a:t>
            </a:r>
            <a:r>
              <a:rPr lang="en-US" altLang="en-US" smtClean="0">
                <a:cs typeface="Times New Roman" panose="02020603050405020304" pitchFamily="18" charset="0"/>
              </a:rPr>
              <a:t>, ... , d</a:t>
            </a:r>
            <a:r>
              <a:rPr lang="en-US" altLang="en-US" baseline="-30000" smtClean="0">
                <a:cs typeface="Times New Roman" panose="02020603050405020304" pitchFamily="18" charset="0"/>
              </a:rPr>
              <a:t>k</a:t>
            </a:r>
            <a:r>
              <a:rPr lang="en-US" altLang="en-US" smtClean="0">
                <a:cs typeface="Times New Roman" panose="02020603050405020304" pitchFamily="18" charset="0"/>
              </a:rPr>
              <a:t> svi vektori zavisnosti, tada se matrica zavisnosti po podacima dobija kao</a:t>
            </a:r>
          </a:p>
          <a:p>
            <a:pPr lvl="1" algn="ctr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en-US" smtClean="0">
                <a:cs typeface="Times New Roman" panose="02020603050405020304" pitchFamily="18" charset="0"/>
              </a:rPr>
              <a:t> D = [ d</a:t>
            </a:r>
            <a:r>
              <a:rPr lang="en-US" altLang="en-US" baseline="-30000" smtClean="0">
                <a:cs typeface="Times New Roman" panose="02020603050405020304" pitchFamily="18" charset="0"/>
              </a:rPr>
              <a:t>1</a:t>
            </a:r>
            <a:r>
              <a:rPr lang="en-US" altLang="en-US" smtClean="0">
                <a:cs typeface="Times New Roman" panose="02020603050405020304" pitchFamily="18" charset="0"/>
              </a:rPr>
              <a:t>  d</a:t>
            </a:r>
            <a:r>
              <a:rPr lang="en-US" altLang="en-US" baseline="-30000" smtClean="0">
                <a:cs typeface="Times New Roman" panose="02020603050405020304" pitchFamily="18" charset="0"/>
              </a:rPr>
              <a:t>2</a:t>
            </a:r>
            <a:r>
              <a:rPr lang="en-US" altLang="en-US" smtClean="0">
                <a:cs typeface="Times New Roman" panose="02020603050405020304" pitchFamily="18" charset="0"/>
              </a:rPr>
              <a:t> ... d</a:t>
            </a:r>
            <a:r>
              <a:rPr lang="en-US" altLang="en-US" baseline="-30000" smtClean="0">
                <a:cs typeface="Times New Roman" panose="02020603050405020304" pitchFamily="18" charset="0"/>
              </a:rPr>
              <a:t>k</a:t>
            </a:r>
            <a:r>
              <a:rPr lang="en-US" altLang="en-US" smtClean="0">
                <a:cs typeface="Times New Roman" panose="02020603050405020304" pitchFamily="18" charset="0"/>
              </a:rPr>
              <a:t>]</a:t>
            </a:r>
            <a:endParaRPr lang="en-US" altLang="en-US" smtClean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Primer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0" y="708025"/>
            <a:ext cx="9144000" cy="195897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li</a:t>
            </a:r>
            <a:r>
              <a:rPr lang="en-US" dirty="0" smtClean="0"/>
              <a:t> se </a:t>
            </a:r>
            <a:r>
              <a:rPr lang="en-US" dirty="0" err="1" smtClean="0"/>
              <a:t>slede</a:t>
            </a:r>
            <a:r>
              <a:rPr lang="sr-Latn-RS" dirty="0" smtClean="0"/>
              <a:t>ća petlja može vektorizovati?</a:t>
            </a:r>
          </a:p>
          <a:p>
            <a:pPr lvl="2">
              <a:buFont typeface="Wingdings" pitchFamily="2" charset="2"/>
              <a:buNone/>
              <a:defRPr/>
            </a:pPr>
            <a:r>
              <a:rPr lang="en-US" dirty="0" smtClean="0">
                <a:solidFill>
                  <a:srgbClr val="0A0A0A"/>
                </a:solidFill>
                <a:latin typeface="Consolas"/>
              </a:rPr>
              <a:t>for </a:t>
            </a:r>
            <a:r>
              <a:rPr lang="en-US" dirty="0" err="1" smtClean="0">
                <a:solidFill>
                  <a:srgbClr val="0A0A0A"/>
                </a:solidFill>
                <a:latin typeface="Consolas"/>
              </a:rPr>
              <a:t>i</a:t>
            </a:r>
            <a:r>
              <a:rPr lang="en-US" dirty="0" smtClean="0">
                <a:solidFill>
                  <a:srgbClr val="0A0A0A"/>
                </a:solidFill>
                <a:latin typeface="Consolas"/>
              </a:rPr>
              <a:t> = 1:N </a:t>
            </a:r>
          </a:p>
          <a:p>
            <a:pPr lvl="2">
              <a:buFont typeface="Wingdings" pitchFamily="2" charset="2"/>
              <a:buNone/>
              <a:defRPr/>
            </a:pPr>
            <a:r>
              <a:rPr lang="en-US" dirty="0" smtClean="0">
                <a:solidFill>
                  <a:srgbClr val="0A0A0A"/>
                </a:solidFill>
                <a:latin typeface="Consolas"/>
              </a:rPr>
              <a:t>for j = 1:M </a:t>
            </a:r>
          </a:p>
          <a:p>
            <a:pPr lvl="2">
              <a:buFont typeface="Wingdings" pitchFamily="2" charset="2"/>
              <a:buNone/>
              <a:defRPr/>
            </a:pPr>
            <a:r>
              <a:rPr lang="en-US" dirty="0" smtClean="0">
                <a:solidFill>
                  <a:srgbClr val="0A0A0A"/>
                </a:solidFill>
                <a:latin typeface="Consolas"/>
              </a:rPr>
              <a:t>A(</a:t>
            </a:r>
            <a:r>
              <a:rPr lang="en-US" dirty="0" err="1" smtClean="0">
                <a:solidFill>
                  <a:srgbClr val="0A0A0A"/>
                </a:solidFill>
                <a:latin typeface="Consolas"/>
              </a:rPr>
              <a:t>i,j</a:t>
            </a:r>
            <a:r>
              <a:rPr lang="en-US" dirty="0" smtClean="0">
                <a:solidFill>
                  <a:srgbClr val="0A0A0A"/>
                </a:solidFill>
                <a:latin typeface="Consolas"/>
              </a:rPr>
              <a:t>) = A(i‐1,j) + A(i,j‐1);</a:t>
            </a:r>
          </a:p>
          <a:p>
            <a:pPr lvl="2">
              <a:buFont typeface="Wingdings" pitchFamily="2" charset="2"/>
              <a:buNone/>
              <a:defRPr/>
            </a:pPr>
            <a:endParaRPr lang="en-US" dirty="0" smtClean="0">
              <a:solidFill>
                <a:srgbClr val="0A0A0A"/>
              </a:solidFill>
              <a:latin typeface="Consolas"/>
            </a:endParaRPr>
          </a:p>
          <a:p>
            <a:pPr lvl="2">
              <a:buFont typeface="Wingdings" pitchFamily="2" charset="2"/>
              <a:buNone/>
              <a:defRPr/>
            </a:pPr>
            <a:endParaRPr lang="en-US" dirty="0"/>
          </a:p>
        </p:txBody>
      </p:sp>
      <p:pic>
        <p:nvPicPr>
          <p:cNvPr id="5120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3048000"/>
            <a:ext cx="4727575" cy="341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05" name="TextBox 8"/>
          <p:cNvSpPr txBox="1">
            <a:spLocks noChangeArrowheads="1"/>
          </p:cNvSpPr>
          <p:nvPr/>
        </p:nvSpPr>
        <p:spPr bwMode="auto">
          <a:xfrm>
            <a:off x="6248400" y="3657600"/>
            <a:ext cx="15049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Krivljenje?</a:t>
            </a:r>
          </a:p>
          <a:p>
            <a:r>
              <a:rPr lang="en-US"/>
              <a:t>permutacija?</a:t>
            </a:r>
          </a:p>
        </p:txBody>
      </p:sp>
      <p:sp>
        <p:nvSpPr>
          <p:cNvPr id="51206" name="Oval 9"/>
          <p:cNvSpPr>
            <a:spLocks noChangeArrowheads="1"/>
          </p:cNvSpPr>
          <p:nvPr/>
        </p:nvSpPr>
        <p:spPr bwMode="auto">
          <a:xfrm rot="2434238">
            <a:off x="784225" y="4816475"/>
            <a:ext cx="3487738" cy="519113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b">
            <a:spAutoFit/>
          </a:bodyPr>
          <a:lstStyle/>
          <a:p>
            <a:endParaRPr lang="en-US"/>
          </a:p>
        </p:txBody>
      </p:sp>
      <p:sp>
        <p:nvSpPr>
          <p:cNvPr id="51207" name="Oval 10"/>
          <p:cNvSpPr>
            <a:spLocks noChangeArrowheads="1"/>
          </p:cNvSpPr>
          <p:nvPr/>
        </p:nvSpPr>
        <p:spPr bwMode="auto">
          <a:xfrm rot="2434238">
            <a:off x="1716088" y="3971925"/>
            <a:ext cx="3487737" cy="519113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b">
            <a:spAutoFit/>
          </a:bodyPr>
          <a:lstStyle/>
          <a:p>
            <a:endParaRPr lang="en-US"/>
          </a:p>
        </p:txBody>
      </p:sp>
      <p:sp>
        <p:nvSpPr>
          <p:cNvPr id="51208" name="Oval 11"/>
          <p:cNvSpPr>
            <a:spLocks noChangeArrowheads="1"/>
          </p:cNvSpPr>
          <p:nvPr/>
        </p:nvSpPr>
        <p:spPr bwMode="auto">
          <a:xfrm rot="2434238">
            <a:off x="879475" y="5135563"/>
            <a:ext cx="2381250" cy="519112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b">
            <a:spAutoFit/>
          </a:bodyPr>
          <a:lstStyle/>
          <a:p>
            <a:endParaRPr lang="en-US"/>
          </a:p>
        </p:txBody>
      </p:sp>
      <p:sp>
        <p:nvSpPr>
          <p:cNvPr id="51209" name="Oval 12"/>
          <p:cNvSpPr>
            <a:spLocks noChangeArrowheads="1"/>
          </p:cNvSpPr>
          <p:nvPr/>
        </p:nvSpPr>
        <p:spPr bwMode="auto">
          <a:xfrm rot="2434238">
            <a:off x="2841625" y="3606800"/>
            <a:ext cx="2381250" cy="519113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b">
            <a:spAutoFit/>
          </a:bodyPr>
          <a:lstStyle/>
          <a:p>
            <a:endParaRPr lang="en-US"/>
          </a:p>
        </p:txBody>
      </p:sp>
      <p:sp>
        <p:nvSpPr>
          <p:cNvPr id="51210" name="Oval 13"/>
          <p:cNvSpPr>
            <a:spLocks noChangeArrowheads="1"/>
          </p:cNvSpPr>
          <p:nvPr/>
        </p:nvSpPr>
        <p:spPr bwMode="auto">
          <a:xfrm rot="2434238">
            <a:off x="1187450" y="5588000"/>
            <a:ext cx="858838" cy="519113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b">
            <a:spAutoFit/>
          </a:bodyPr>
          <a:lstStyle/>
          <a:p>
            <a:endParaRPr lang="en-US"/>
          </a:p>
        </p:txBody>
      </p:sp>
      <p:sp>
        <p:nvSpPr>
          <p:cNvPr id="51211" name="Oval 14"/>
          <p:cNvSpPr>
            <a:spLocks noChangeArrowheads="1"/>
          </p:cNvSpPr>
          <p:nvPr/>
        </p:nvSpPr>
        <p:spPr bwMode="auto">
          <a:xfrm rot="2434238">
            <a:off x="4103688" y="3189288"/>
            <a:ext cx="860425" cy="519112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b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Vektorski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hr-HR" dirty="0"/>
              <a:t>čunari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/>
              <a:t>Smeštanje podataka i odredjivanje broja memorijskih banaka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Smeštanje podataka</a:t>
            </a: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r-HR"/>
              <a:t>Jedan od ključnih faktora koji utiče na vreme izvršenja programa na paralelnom procesoru je latentnost memorijskog sistema</a:t>
            </a:r>
          </a:p>
          <a:p>
            <a:pPr lvl="1"/>
            <a:r>
              <a:rPr lang="hr-HR"/>
              <a:t>vreme od trenutka izdavanja zahteva za pribavljanjem podatka do trenutaka kada on postane dostupan</a:t>
            </a:r>
          </a:p>
          <a:p>
            <a:pPr lvl="2"/>
            <a:r>
              <a:rPr lang="hr-HR"/>
              <a:t>da bi se problem rešio koristi se paralelne memorijske banke</a:t>
            </a:r>
          </a:p>
          <a:p>
            <a:pPr lvl="2"/>
            <a:r>
              <a:rPr lang="hr-HR"/>
              <a:t>način smeštanja podataka igra važnu ulogu, jer može smanjiti vreme pristupa elementima polja</a:t>
            </a:r>
            <a:endParaRPr lang="en-US"/>
          </a:p>
          <a:p>
            <a:r>
              <a:rPr lang="en-US">
                <a:cs typeface="Times New Roman" pitchFamily="18" charset="0"/>
              </a:rPr>
              <a:t>Po</a:t>
            </a:r>
            <a:r>
              <a:rPr lang="hr-HR"/>
              <a:t>š</a:t>
            </a:r>
            <a:r>
              <a:rPr lang="en-US">
                <a:cs typeface="Times New Roman" pitchFamily="18" charset="0"/>
              </a:rPr>
              <a:t>to je osnovna struktura podataka koja se koristi kod vektorskih ra</a:t>
            </a:r>
            <a:r>
              <a:rPr lang="hr-HR"/>
              <a:t>č</a:t>
            </a:r>
            <a:r>
              <a:rPr lang="en-US">
                <a:cs typeface="Times New Roman" pitchFamily="18" charset="0"/>
              </a:rPr>
              <a:t>unara polje, na</a:t>
            </a:r>
            <a:r>
              <a:rPr lang="hr-HR"/>
              <a:t>č</a:t>
            </a:r>
            <a:r>
              <a:rPr lang="en-US">
                <a:cs typeface="Times New Roman" pitchFamily="18" charset="0"/>
              </a:rPr>
              <a:t>in sme</a:t>
            </a:r>
            <a:r>
              <a:rPr lang="hr-HR"/>
              <a:t>š</a:t>
            </a:r>
            <a:r>
              <a:rPr lang="en-US">
                <a:cs typeface="Times New Roman" pitchFamily="18" charset="0"/>
              </a:rPr>
              <a:t>tanja elemenata polja u memorijske module mo</a:t>
            </a:r>
            <a:r>
              <a:rPr lang="hr-HR"/>
              <a:t>ž</a:t>
            </a:r>
            <a:r>
              <a:rPr lang="en-US">
                <a:cs typeface="Times New Roman" pitchFamily="18" charset="0"/>
              </a:rPr>
              <a:t>e bitno uticati na efikasnost vektorskog izra</a:t>
            </a:r>
            <a:r>
              <a:rPr lang="hr-HR"/>
              <a:t>č</a:t>
            </a:r>
            <a:r>
              <a:rPr lang="en-US">
                <a:cs typeface="Times New Roman" pitchFamily="18" charset="0"/>
              </a:rPr>
              <a:t>unavanja tako </a:t>
            </a:r>
            <a:r>
              <a:rPr lang="hr-HR"/>
              <a:t>š</a:t>
            </a:r>
            <a:r>
              <a:rPr lang="en-US">
                <a:cs typeface="Times New Roman" pitchFamily="18" charset="0"/>
              </a:rPr>
              <a:t>to </a:t>
            </a:r>
            <a:r>
              <a:rPr lang="hr-HR"/>
              <a:t>ć</a:t>
            </a:r>
            <a:r>
              <a:rPr lang="en-US">
                <a:cs typeface="Times New Roman" pitchFamily="18" charset="0"/>
              </a:rPr>
              <a:t>e smanjiti vreme pristupa elementima polja</a:t>
            </a: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Smeštanje podataka – primer </a:t>
            </a:r>
            <a:endParaRPr lang="en-US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457200" y="762000"/>
            <a:ext cx="8458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kumimoji="1" 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Razmotrimo mogu</a:t>
            </a:r>
            <a:r>
              <a:rPr kumimoji="1" lang="sr-Latn-CS" sz="2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će načine smeš</a:t>
            </a:r>
            <a:r>
              <a:rPr kumimoji="1" 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t</a:t>
            </a:r>
            <a:r>
              <a:rPr kumimoji="1" lang="sr-Latn-CS" sz="2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anja elemenata matrice A dimenzija 4x4 u mem. </a:t>
            </a:r>
            <a:r>
              <a:rPr kumimoji="1" 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b</a:t>
            </a:r>
            <a:r>
              <a:rPr kumimoji="1" lang="sr-Latn-CS" sz="2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anke,</a:t>
            </a:r>
            <a:endParaRPr kumimoji="1" lang="en-US" sz="280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457200" y="1600200"/>
            <a:ext cx="8229600" cy="571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None/>
            </a:pPr>
            <a:r>
              <a:rPr kumimoji="1" 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</a:t>
            </a:r>
            <a:r>
              <a:rPr kumimoji="1" lang="en-US" sz="12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11 </a:t>
            </a:r>
            <a:r>
              <a:rPr kumimoji="1" 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 a</a:t>
            </a:r>
            <a:r>
              <a:rPr kumimoji="1" lang="en-US" sz="1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12 </a:t>
            </a:r>
            <a:r>
              <a:rPr kumimoji="1" 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 a</a:t>
            </a:r>
            <a:r>
              <a:rPr kumimoji="1" lang="en-US" sz="1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13 </a:t>
            </a:r>
            <a:r>
              <a:rPr kumimoji="1" 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 a</a:t>
            </a:r>
            <a:r>
              <a:rPr kumimoji="1" lang="en-US" sz="1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14</a:t>
            </a:r>
          </a:p>
          <a:p>
            <a:pPr marL="342900" indent="-342900" algn="ctr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None/>
            </a:pPr>
            <a:r>
              <a:rPr kumimoji="1" lang="en-US" sz="28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</a:t>
            </a:r>
            <a:r>
              <a:rPr kumimoji="1" lang="en-US" sz="10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21</a:t>
            </a:r>
            <a:r>
              <a:rPr kumimoji="1" lang="en-US" sz="28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  </a:t>
            </a:r>
            <a:r>
              <a:rPr kumimoji="1" 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</a:t>
            </a:r>
            <a:r>
              <a:rPr kumimoji="1" lang="en-US" sz="1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2</a:t>
            </a:r>
            <a:r>
              <a:rPr kumimoji="1" lang="en-US" sz="10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2 </a:t>
            </a:r>
            <a:r>
              <a:rPr kumimoji="1" lang="en-US" sz="28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 a</a:t>
            </a:r>
            <a:r>
              <a:rPr kumimoji="1" lang="en-US" sz="10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23</a:t>
            </a:r>
            <a:r>
              <a:rPr kumimoji="1" lang="en-US" sz="28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  a</a:t>
            </a:r>
            <a:r>
              <a:rPr kumimoji="1" lang="en-US" sz="10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24</a:t>
            </a:r>
          </a:p>
          <a:p>
            <a:pPr marL="342900" indent="-342900" algn="ctr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None/>
            </a:pPr>
            <a:r>
              <a:rPr kumimoji="1" lang="en-US" sz="28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</a:t>
            </a:r>
            <a:r>
              <a:rPr kumimoji="1" lang="en-US" sz="10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31</a:t>
            </a:r>
            <a:r>
              <a:rPr kumimoji="1" lang="en-US" sz="28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  a</a:t>
            </a:r>
            <a:r>
              <a:rPr kumimoji="1" lang="en-US" sz="10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32</a:t>
            </a:r>
            <a:r>
              <a:rPr kumimoji="1" lang="en-US" sz="28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  </a:t>
            </a:r>
            <a:r>
              <a:rPr kumimoji="1" 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</a:t>
            </a:r>
            <a:r>
              <a:rPr kumimoji="1" lang="en-US" sz="1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33</a:t>
            </a:r>
            <a:r>
              <a:rPr kumimoji="1" lang="en-US" sz="10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kumimoji="1" lang="en-US" sz="28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 a</a:t>
            </a:r>
            <a:r>
              <a:rPr kumimoji="1" lang="en-US" sz="10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34</a:t>
            </a:r>
          </a:p>
          <a:p>
            <a:pPr marL="342900" indent="-342900" algn="ctr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None/>
            </a:pPr>
            <a:r>
              <a:rPr kumimoji="1" lang="en-US" sz="28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</a:t>
            </a:r>
            <a:r>
              <a:rPr kumimoji="1" lang="en-US" sz="10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41</a:t>
            </a:r>
            <a:r>
              <a:rPr kumimoji="1" lang="en-US" sz="28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  a</a:t>
            </a:r>
            <a:r>
              <a:rPr kumimoji="1" lang="en-US" sz="10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42 </a:t>
            </a:r>
            <a:r>
              <a:rPr kumimoji="1" lang="en-US" sz="28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 a</a:t>
            </a:r>
            <a:r>
              <a:rPr kumimoji="1" lang="en-US" sz="10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43</a:t>
            </a:r>
            <a:r>
              <a:rPr kumimoji="1" lang="en-US" sz="28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  </a:t>
            </a:r>
            <a:r>
              <a:rPr kumimoji="1" 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</a:t>
            </a:r>
            <a:r>
              <a:rPr kumimoji="1" lang="en-US" sz="1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44</a:t>
            </a:r>
          </a:p>
        </p:txBody>
      </p:sp>
      <p:sp>
        <p:nvSpPr>
          <p:cNvPr id="6160" name="Line 16"/>
          <p:cNvSpPr>
            <a:spLocks noChangeShapeType="1"/>
          </p:cNvSpPr>
          <p:nvPr/>
        </p:nvSpPr>
        <p:spPr bwMode="auto">
          <a:xfrm>
            <a:off x="3505200" y="3962400"/>
            <a:ext cx="1588" cy="13477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61" name="Line 17"/>
          <p:cNvSpPr>
            <a:spLocks noChangeShapeType="1"/>
          </p:cNvSpPr>
          <p:nvPr/>
        </p:nvSpPr>
        <p:spPr bwMode="auto">
          <a:xfrm>
            <a:off x="4191000" y="3962400"/>
            <a:ext cx="1588" cy="13477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62" name="Line 18"/>
          <p:cNvSpPr>
            <a:spLocks noChangeShapeType="1"/>
          </p:cNvSpPr>
          <p:nvPr/>
        </p:nvSpPr>
        <p:spPr bwMode="auto">
          <a:xfrm>
            <a:off x="4876800" y="3962400"/>
            <a:ext cx="1588" cy="13477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63" name="Line 19"/>
          <p:cNvSpPr>
            <a:spLocks noChangeShapeType="1"/>
          </p:cNvSpPr>
          <p:nvPr/>
        </p:nvSpPr>
        <p:spPr bwMode="auto">
          <a:xfrm>
            <a:off x="5562600" y="3962400"/>
            <a:ext cx="1588" cy="13477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64" name="Rectangle 20"/>
          <p:cNvSpPr>
            <a:spLocks noChangeArrowheads="1"/>
          </p:cNvSpPr>
          <p:nvPr/>
        </p:nvSpPr>
        <p:spPr bwMode="auto">
          <a:xfrm>
            <a:off x="3200400" y="5154613"/>
            <a:ext cx="30511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hr-HR" sz="2800"/>
              <a:t>M</a:t>
            </a:r>
            <a:r>
              <a:rPr lang="en-US" sz="2800"/>
              <a:t>1   </a:t>
            </a:r>
            <a:r>
              <a:rPr lang="hr-HR" sz="2800"/>
              <a:t>M</a:t>
            </a:r>
            <a:r>
              <a:rPr lang="en-US" sz="2800"/>
              <a:t>2   </a:t>
            </a:r>
            <a:r>
              <a:rPr lang="hr-HR" sz="2800"/>
              <a:t>M</a:t>
            </a:r>
            <a:r>
              <a:rPr lang="en-US" sz="2800"/>
              <a:t>3   </a:t>
            </a:r>
            <a:r>
              <a:rPr lang="hr-HR" sz="2800"/>
              <a:t>M</a:t>
            </a:r>
            <a:r>
              <a:rPr lang="en-US" sz="2800"/>
              <a:t>4</a:t>
            </a:r>
          </a:p>
        </p:txBody>
      </p:sp>
      <p:sp>
        <p:nvSpPr>
          <p:cNvPr id="6165" name="Text Box 21"/>
          <p:cNvSpPr txBox="1">
            <a:spLocks noChangeArrowheads="1"/>
          </p:cNvSpPr>
          <p:nvPr/>
        </p:nvSpPr>
        <p:spPr bwMode="auto">
          <a:xfrm>
            <a:off x="457200" y="2514600"/>
            <a:ext cx="216852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400"/>
              <a:t>Seri</a:t>
            </a:r>
            <a:r>
              <a:rPr lang="hr-HR" sz="2400"/>
              <a:t>jski pristup</a:t>
            </a:r>
            <a:endParaRPr lang="en-US" sz="2400"/>
          </a:p>
          <a:p>
            <a:pPr eaLnBrk="1" hangingPunct="1"/>
            <a:r>
              <a:rPr lang="hr-HR" sz="2400"/>
              <a:t>kolonama</a:t>
            </a:r>
            <a:endParaRPr lang="en-US" sz="2400"/>
          </a:p>
        </p:txBody>
      </p:sp>
      <p:sp>
        <p:nvSpPr>
          <p:cNvPr id="6166" name="Line 22"/>
          <p:cNvSpPr>
            <a:spLocks noChangeShapeType="1"/>
          </p:cNvSpPr>
          <p:nvPr/>
        </p:nvSpPr>
        <p:spPr bwMode="auto">
          <a:xfrm flipV="1">
            <a:off x="2514600" y="2057400"/>
            <a:ext cx="762000" cy="1058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67" name="Line 23"/>
          <p:cNvSpPr>
            <a:spLocks noChangeShapeType="1"/>
          </p:cNvSpPr>
          <p:nvPr/>
        </p:nvSpPr>
        <p:spPr bwMode="auto">
          <a:xfrm flipV="1">
            <a:off x="2514600" y="2590800"/>
            <a:ext cx="685800" cy="385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68" name="Line 24"/>
          <p:cNvSpPr>
            <a:spLocks noChangeShapeType="1"/>
          </p:cNvSpPr>
          <p:nvPr/>
        </p:nvSpPr>
        <p:spPr bwMode="auto">
          <a:xfrm>
            <a:off x="2514600" y="2895600"/>
            <a:ext cx="685800" cy="192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69" name="Line 25"/>
          <p:cNvSpPr>
            <a:spLocks noChangeShapeType="1"/>
          </p:cNvSpPr>
          <p:nvPr/>
        </p:nvSpPr>
        <p:spPr bwMode="auto">
          <a:xfrm>
            <a:off x="2514600" y="2895600"/>
            <a:ext cx="685800" cy="962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70" name="Rectangle 26"/>
          <p:cNvSpPr>
            <a:spLocks noChangeArrowheads="1"/>
          </p:cNvSpPr>
          <p:nvPr/>
        </p:nvSpPr>
        <p:spPr bwMode="auto">
          <a:xfrm>
            <a:off x="3352800" y="1600200"/>
            <a:ext cx="533400" cy="228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171" name="Rectangle 27"/>
          <p:cNvSpPr>
            <a:spLocks noChangeArrowheads="1"/>
          </p:cNvSpPr>
          <p:nvPr/>
        </p:nvSpPr>
        <p:spPr bwMode="auto">
          <a:xfrm>
            <a:off x="3962400" y="1600200"/>
            <a:ext cx="533400" cy="228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172" name="Rectangle 28"/>
          <p:cNvSpPr>
            <a:spLocks noChangeArrowheads="1"/>
          </p:cNvSpPr>
          <p:nvPr/>
        </p:nvSpPr>
        <p:spPr bwMode="auto">
          <a:xfrm>
            <a:off x="4572000" y="1600200"/>
            <a:ext cx="533400" cy="228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173" name="Rectangle 29"/>
          <p:cNvSpPr>
            <a:spLocks noChangeArrowheads="1"/>
          </p:cNvSpPr>
          <p:nvPr/>
        </p:nvSpPr>
        <p:spPr bwMode="auto">
          <a:xfrm>
            <a:off x="5181600" y="1600200"/>
            <a:ext cx="533400" cy="228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174" name="Text Box 30"/>
          <p:cNvSpPr txBox="1">
            <a:spLocks noChangeArrowheads="1"/>
          </p:cNvSpPr>
          <p:nvPr/>
        </p:nvSpPr>
        <p:spPr bwMode="auto">
          <a:xfrm>
            <a:off x="6324600" y="1676400"/>
            <a:ext cx="21336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r>
              <a:rPr kumimoji="1" lang="sr-Latn-CS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Moguć je p</a:t>
            </a:r>
            <a:r>
              <a:rPr kumimoji="1" lang="en-US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aral</a:t>
            </a:r>
            <a:r>
              <a:rPr kumimoji="1" lang="hr-HR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elni pristup elementima vrsta i dijagonala</a:t>
            </a:r>
            <a:endParaRPr kumimoji="1" lang="en-US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  <a:p>
            <a:endParaRPr lang="en-US">
              <a:latin typeface="Tahoma" pitchFamily="34" charset="0"/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579438"/>
          </a:xfrm>
        </p:spPr>
        <p:txBody>
          <a:bodyPr/>
          <a:lstStyle/>
          <a:p>
            <a:r>
              <a:rPr lang="sr-Latn-CS" sz="3200">
                <a:solidFill>
                  <a:schemeClr val="bg1"/>
                </a:solidFill>
              </a:rPr>
              <a:t>Primer - nastavak</a:t>
            </a: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457200" y="838200"/>
            <a:ext cx="8229600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endParaRPr kumimoji="1" lang="en-US" sz="320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None/>
            </a:pPr>
            <a:endParaRPr kumimoji="1" lang="en-US" sz="100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7193" name="Rectangle 25"/>
          <p:cNvSpPr>
            <a:spLocks noChangeArrowheads="1"/>
          </p:cNvSpPr>
          <p:nvPr/>
        </p:nvSpPr>
        <p:spPr bwMode="auto">
          <a:xfrm>
            <a:off x="457200" y="22558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None/>
            </a:pPr>
            <a:r>
              <a:rPr kumimoji="1" 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</a:t>
            </a:r>
            <a:r>
              <a:rPr kumimoji="1" lang="en-US" sz="12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11</a:t>
            </a:r>
            <a:r>
              <a:rPr kumimoji="1" lang="en-US" sz="12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kumimoji="1" lang="en-US" sz="28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 </a:t>
            </a:r>
            <a:r>
              <a:rPr kumimoji="1" 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</a:t>
            </a:r>
            <a:r>
              <a:rPr kumimoji="1" lang="en-US" sz="1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21</a:t>
            </a:r>
            <a:r>
              <a:rPr kumimoji="1" lang="en-US" sz="10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kumimoji="1" lang="en-US" sz="28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 </a:t>
            </a:r>
            <a:r>
              <a:rPr kumimoji="1" 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</a:t>
            </a:r>
            <a:r>
              <a:rPr kumimoji="1" lang="en-US" sz="1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31</a:t>
            </a:r>
            <a:r>
              <a:rPr kumimoji="1" lang="en-US" sz="10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kumimoji="1" lang="en-US" sz="28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 </a:t>
            </a:r>
            <a:r>
              <a:rPr kumimoji="1" 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</a:t>
            </a:r>
            <a:r>
              <a:rPr kumimoji="1" lang="en-US" sz="1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41</a:t>
            </a:r>
          </a:p>
          <a:p>
            <a:pPr marL="342900" indent="-342900" algn="ctr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None/>
            </a:pPr>
            <a:r>
              <a:rPr kumimoji="1" lang="en-US" sz="28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</a:t>
            </a:r>
            <a:r>
              <a:rPr kumimoji="1" lang="en-US" sz="10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12</a:t>
            </a:r>
            <a:r>
              <a:rPr kumimoji="1" lang="en-US" sz="28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  </a:t>
            </a:r>
            <a:r>
              <a:rPr kumimoji="1" 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</a:t>
            </a:r>
            <a:r>
              <a:rPr kumimoji="1" lang="en-US" sz="1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22</a:t>
            </a:r>
            <a:r>
              <a:rPr kumimoji="1" lang="en-US" sz="10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kumimoji="1" lang="en-US" sz="28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 a</a:t>
            </a:r>
            <a:r>
              <a:rPr kumimoji="1" lang="en-US" sz="10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32</a:t>
            </a:r>
            <a:r>
              <a:rPr kumimoji="1" lang="en-US" sz="28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  a</a:t>
            </a:r>
            <a:r>
              <a:rPr kumimoji="1" lang="en-US" sz="10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42</a:t>
            </a:r>
          </a:p>
          <a:p>
            <a:pPr marL="342900" indent="-342900" algn="ctr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None/>
            </a:pPr>
            <a:r>
              <a:rPr kumimoji="1" lang="en-US" sz="28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</a:t>
            </a:r>
            <a:r>
              <a:rPr kumimoji="1" lang="en-US" sz="10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13</a:t>
            </a:r>
            <a:r>
              <a:rPr kumimoji="1" lang="en-US" sz="28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  a</a:t>
            </a:r>
            <a:r>
              <a:rPr kumimoji="1" lang="en-US" sz="10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23</a:t>
            </a:r>
            <a:r>
              <a:rPr kumimoji="1" lang="en-US" sz="28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  </a:t>
            </a:r>
            <a:r>
              <a:rPr kumimoji="1" 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</a:t>
            </a:r>
            <a:r>
              <a:rPr kumimoji="1" lang="en-US" sz="1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33 </a:t>
            </a:r>
            <a:r>
              <a:rPr kumimoji="1" lang="en-US" sz="28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 a</a:t>
            </a:r>
            <a:r>
              <a:rPr kumimoji="1" lang="en-US" sz="10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43</a:t>
            </a:r>
          </a:p>
          <a:p>
            <a:pPr marL="342900" indent="-342900" algn="ctr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None/>
            </a:pPr>
            <a:r>
              <a:rPr kumimoji="1" lang="en-US" sz="28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</a:t>
            </a:r>
            <a:r>
              <a:rPr kumimoji="1" lang="en-US" sz="10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14</a:t>
            </a:r>
            <a:r>
              <a:rPr kumimoji="1" lang="en-US" sz="28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  a</a:t>
            </a:r>
            <a:r>
              <a:rPr kumimoji="1" lang="en-US" sz="10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24 </a:t>
            </a:r>
            <a:r>
              <a:rPr kumimoji="1" lang="en-US" sz="28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 a</a:t>
            </a:r>
            <a:r>
              <a:rPr kumimoji="1" lang="en-US" sz="10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34</a:t>
            </a:r>
            <a:r>
              <a:rPr kumimoji="1" lang="en-US" sz="28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  </a:t>
            </a:r>
            <a:r>
              <a:rPr kumimoji="1" 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</a:t>
            </a:r>
            <a:r>
              <a:rPr kumimoji="1" lang="en-US" sz="1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44</a:t>
            </a:r>
          </a:p>
        </p:txBody>
      </p:sp>
      <p:sp>
        <p:nvSpPr>
          <p:cNvPr id="7205" name="Line 37"/>
          <p:cNvSpPr>
            <a:spLocks noChangeShapeType="1"/>
          </p:cNvSpPr>
          <p:nvPr/>
        </p:nvSpPr>
        <p:spPr bwMode="auto">
          <a:xfrm>
            <a:off x="3505200" y="4694238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206" name="Line 38"/>
          <p:cNvSpPr>
            <a:spLocks noChangeShapeType="1"/>
          </p:cNvSpPr>
          <p:nvPr/>
        </p:nvSpPr>
        <p:spPr bwMode="auto">
          <a:xfrm>
            <a:off x="4191000" y="4694238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207" name="Line 39"/>
          <p:cNvSpPr>
            <a:spLocks noChangeShapeType="1"/>
          </p:cNvSpPr>
          <p:nvPr/>
        </p:nvSpPr>
        <p:spPr bwMode="auto">
          <a:xfrm>
            <a:off x="4876800" y="4694238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208" name="Line 40"/>
          <p:cNvSpPr>
            <a:spLocks noChangeShapeType="1"/>
          </p:cNvSpPr>
          <p:nvPr/>
        </p:nvSpPr>
        <p:spPr bwMode="auto">
          <a:xfrm>
            <a:off x="5562600" y="4694238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209" name="Rectangle 41"/>
          <p:cNvSpPr>
            <a:spLocks noChangeArrowheads="1"/>
          </p:cNvSpPr>
          <p:nvPr/>
        </p:nvSpPr>
        <p:spPr bwMode="auto">
          <a:xfrm>
            <a:off x="3048000" y="5810250"/>
            <a:ext cx="30511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hr-HR" sz="2800"/>
              <a:t>M</a:t>
            </a:r>
            <a:r>
              <a:rPr lang="en-US" sz="2800"/>
              <a:t>1   </a:t>
            </a:r>
            <a:r>
              <a:rPr lang="hr-HR" sz="2800"/>
              <a:t>M</a:t>
            </a:r>
            <a:r>
              <a:rPr lang="en-US" sz="2800"/>
              <a:t>2   </a:t>
            </a:r>
            <a:r>
              <a:rPr lang="hr-HR" sz="2800"/>
              <a:t>M</a:t>
            </a:r>
            <a:r>
              <a:rPr lang="en-US" sz="2800"/>
              <a:t>3   </a:t>
            </a:r>
            <a:r>
              <a:rPr lang="hr-HR" sz="2800"/>
              <a:t>M</a:t>
            </a:r>
            <a:r>
              <a:rPr lang="en-US" sz="2800"/>
              <a:t>4</a:t>
            </a:r>
          </a:p>
        </p:txBody>
      </p:sp>
      <p:sp>
        <p:nvSpPr>
          <p:cNvPr id="7210" name="Text Box 42"/>
          <p:cNvSpPr txBox="1">
            <a:spLocks noChangeArrowheads="1"/>
          </p:cNvSpPr>
          <p:nvPr/>
        </p:nvSpPr>
        <p:spPr bwMode="auto">
          <a:xfrm>
            <a:off x="457200" y="3170238"/>
            <a:ext cx="216852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400"/>
              <a:t>Seri</a:t>
            </a:r>
            <a:r>
              <a:rPr lang="hr-HR" sz="2400"/>
              <a:t>jski pristup</a:t>
            </a:r>
            <a:endParaRPr lang="en-US" sz="2400"/>
          </a:p>
          <a:p>
            <a:pPr eaLnBrk="1" hangingPunct="1"/>
            <a:r>
              <a:rPr lang="hr-HR" sz="2400"/>
              <a:t>vrstama</a:t>
            </a:r>
            <a:endParaRPr lang="en-US" sz="2400"/>
          </a:p>
        </p:txBody>
      </p:sp>
      <p:sp>
        <p:nvSpPr>
          <p:cNvPr id="7211" name="Line 43"/>
          <p:cNvSpPr>
            <a:spLocks noChangeShapeType="1"/>
          </p:cNvSpPr>
          <p:nvPr/>
        </p:nvSpPr>
        <p:spPr bwMode="auto">
          <a:xfrm flipV="1">
            <a:off x="2438400" y="2713038"/>
            <a:ext cx="838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212" name="Line 44"/>
          <p:cNvSpPr>
            <a:spLocks noChangeShapeType="1"/>
          </p:cNvSpPr>
          <p:nvPr/>
        </p:nvSpPr>
        <p:spPr bwMode="auto">
          <a:xfrm>
            <a:off x="2438400" y="3475038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213" name="Line 45"/>
          <p:cNvSpPr>
            <a:spLocks noChangeShapeType="1"/>
          </p:cNvSpPr>
          <p:nvPr/>
        </p:nvSpPr>
        <p:spPr bwMode="auto">
          <a:xfrm>
            <a:off x="2438400" y="3475038"/>
            <a:ext cx="762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214" name="Line 46"/>
          <p:cNvSpPr>
            <a:spLocks noChangeShapeType="1"/>
          </p:cNvSpPr>
          <p:nvPr/>
        </p:nvSpPr>
        <p:spPr bwMode="auto">
          <a:xfrm flipV="1">
            <a:off x="2438400" y="3246438"/>
            <a:ext cx="762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215" name="Rectangle 47"/>
          <p:cNvSpPr>
            <a:spLocks noChangeArrowheads="1"/>
          </p:cNvSpPr>
          <p:nvPr/>
        </p:nvSpPr>
        <p:spPr bwMode="auto">
          <a:xfrm>
            <a:off x="3352800" y="2286000"/>
            <a:ext cx="533400" cy="2057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216" name="Rectangle 48"/>
          <p:cNvSpPr>
            <a:spLocks noChangeArrowheads="1"/>
          </p:cNvSpPr>
          <p:nvPr/>
        </p:nvSpPr>
        <p:spPr bwMode="auto">
          <a:xfrm>
            <a:off x="3962400" y="2286000"/>
            <a:ext cx="533400" cy="2057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217" name="Rectangle 49"/>
          <p:cNvSpPr>
            <a:spLocks noChangeArrowheads="1"/>
          </p:cNvSpPr>
          <p:nvPr/>
        </p:nvSpPr>
        <p:spPr bwMode="auto">
          <a:xfrm>
            <a:off x="4572000" y="2286000"/>
            <a:ext cx="533400" cy="2057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218" name="Rectangle 50"/>
          <p:cNvSpPr>
            <a:spLocks noChangeArrowheads="1"/>
          </p:cNvSpPr>
          <p:nvPr/>
        </p:nvSpPr>
        <p:spPr bwMode="auto">
          <a:xfrm>
            <a:off x="5181600" y="2286000"/>
            <a:ext cx="533400" cy="2057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219" name="Text Box 51"/>
          <p:cNvSpPr txBox="1">
            <a:spLocks noChangeArrowheads="1"/>
          </p:cNvSpPr>
          <p:nvPr/>
        </p:nvSpPr>
        <p:spPr bwMode="auto">
          <a:xfrm>
            <a:off x="6629400" y="2286000"/>
            <a:ext cx="2149475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r>
              <a:rPr kumimoji="1"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Paralel</a:t>
            </a:r>
            <a:r>
              <a:rPr kumimoji="1" lang="hr-HR">
                <a:effectLst>
                  <a:outerShdw blurRad="38100" dist="38100" dir="2700000" algn="tl">
                    <a:srgbClr val="C0C0C0"/>
                  </a:outerShdw>
                </a:effectLst>
              </a:rPr>
              <a:t>ni pristup po kolonama i dijagonalama</a:t>
            </a:r>
            <a:endParaRPr kumimoji="1"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579438"/>
          </a:xfrm>
        </p:spPr>
        <p:txBody>
          <a:bodyPr/>
          <a:lstStyle/>
          <a:p>
            <a:r>
              <a:rPr lang="sr-Latn-CS" sz="3200">
                <a:solidFill>
                  <a:schemeClr val="bg1"/>
                </a:solidFill>
              </a:rPr>
              <a:t>Primer - nastavak</a:t>
            </a: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None/>
            </a:pPr>
            <a:r>
              <a:rPr kumimoji="1" lang="en-US" sz="28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</a:t>
            </a:r>
            <a:r>
              <a:rPr kumimoji="1" lang="en-US" sz="12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11 </a:t>
            </a:r>
            <a:r>
              <a:rPr kumimoji="1" lang="en-US" sz="28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 a</a:t>
            </a:r>
            <a:r>
              <a:rPr kumimoji="1" lang="en-US" sz="10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12 </a:t>
            </a:r>
            <a:r>
              <a:rPr kumimoji="1" lang="en-US" sz="28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 </a:t>
            </a:r>
            <a:r>
              <a:rPr kumimoji="1" lang="hr-HR" sz="28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kumimoji="1" lang="en-US" sz="28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</a:t>
            </a:r>
            <a:r>
              <a:rPr kumimoji="1" lang="en-US" sz="10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13 </a:t>
            </a:r>
            <a:r>
              <a:rPr kumimoji="1" lang="en-US" sz="28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 a</a:t>
            </a:r>
            <a:r>
              <a:rPr kumimoji="1" lang="en-US" sz="10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14</a:t>
            </a:r>
          </a:p>
          <a:p>
            <a:pPr marL="342900" indent="-342900" algn="ctr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None/>
            </a:pPr>
            <a:r>
              <a:rPr kumimoji="1" lang="en-US" sz="28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</a:t>
            </a:r>
            <a:r>
              <a:rPr kumimoji="1" lang="en-US" sz="10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24</a:t>
            </a:r>
            <a:r>
              <a:rPr kumimoji="1" lang="en-US" sz="28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  a</a:t>
            </a:r>
            <a:r>
              <a:rPr kumimoji="1" lang="en-US" sz="10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21 </a:t>
            </a:r>
            <a:r>
              <a:rPr kumimoji="1" lang="en-US" sz="28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 </a:t>
            </a:r>
            <a:r>
              <a:rPr kumimoji="1" lang="hr-HR" sz="28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kumimoji="1" lang="en-US" sz="28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</a:t>
            </a:r>
            <a:r>
              <a:rPr kumimoji="1" lang="en-US" sz="10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22</a:t>
            </a:r>
            <a:r>
              <a:rPr kumimoji="1" lang="en-US" sz="28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  a</a:t>
            </a:r>
            <a:r>
              <a:rPr kumimoji="1" lang="en-US" sz="10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23</a:t>
            </a:r>
          </a:p>
          <a:p>
            <a:pPr marL="342900" indent="-342900" algn="ctr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None/>
            </a:pPr>
            <a:r>
              <a:rPr kumimoji="1" lang="en-US" sz="28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</a:t>
            </a:r>
            <a:r>
              <a:rPr kumimoji="1" lang="en-US" sz="10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33</a:t>
            </a:r>
            <a:r>
              <a:rPr kumimoji="1" lang="en-US" sz="28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  a</a:t>
            </a:r>
            <a:r>
              <a:rPr kumimoji="1" lang="en-US" sz="10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34</a:t>
            </a:r>
            <a:r>
              <a:rPr kumimoji="1" lang="en-US" sz="28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  </a:t>
            </a:r>
            <a:r>
              <a:rPr kumimoji="1" lang="hr-HR" sz="28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kumimoji="1" lang="en-US" sz="28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</a:t>
            </a:r>
            <a:r>
              <a:rPr kumimoji="1" lang="en-US" sz="10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31 </a:t>
            </a:r>
            <a:r>
              <a:rPr kumimoji="1" lang="en-US" sz="28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 a</a:t>
            </a:r>
            <a:r>
              <a:rPr kumimoji="1" lang="en-US" sz="10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32</a:t>
            </a:r>
          </a:p>
          <a:p>
            <a:pPr marL="342900" indent="-342900" algn="ctr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None/>
            </a:pPr>
            <a:r>
              <a:rPr kumimoji="1" lang="en-US" sz="28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</a:t>
            </a:r>
            <a:r>
              <a:rPr kumimoji="1" lang="en-US" sz="10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42</a:t>
            </a:r>
            <a:r>
              <a:rPr kumimoji="1" lang="en-US" sz="28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  a</a:t>
            </a:r>
            <a:r>
              <a:rPr kumimoji="1" lang="en-US" sz="10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43</a:t>
            </a:r>
            <a:r>
              <a:rPr kumimoji="1" lang="en-US" sz="28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 </a:t>
            </a:r>
            <a:r>
              <a:rPr kumimoji="1" lang="hr-HR" sz="28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kumimoji="1" lang="en-US" sz="28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</a:t>
            </a:r>
            <a:r>
              <a:rPr kumimoji="1" lang="en-US" sz="10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44</a:t>
            </a:r>
            <a:r>
              <a:rPr kumimoji="1" lang="en-US" sz="28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  a</a:t>
            </a:r>
            <a:r>
              <a:rPr kumimoji="1" lang="en-US" sz="10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41</a:t>
            </a:r>
          </a:p>
        </p:txBody>
      </p:sp>
      <p:sp>
        <p:nvSpPr>
          <p:cNvPr id="1040" name="Line 16"/>
          <p:cNvSpPr>
            <a:spLocks noChangeShapeType="1"/>
          </p:cNvSpPr>
          <p:nvPr/>
        </p:nvSpPr>
        <p:spPr bwMode="auto">
          <a:xfrm>
            <a:off x="3505200" y="4114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41" name="Line 17"/>
          <p:cNvSpPr>
            <a:spLocks noChangeShapeType="1"/>
          </p:cNvSpPr>
          <p:nvPr/>
        </p:nvSpPr>
        <p:spPr bwMode="auto">
          <a:xfrm>
            <a:off x="4267200" y="4114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42" name="Line 18"/>
          <p:cNvSpPr>
            <a:spLocks noChangeShapeType="1"/>
          </p:cNvSpPr>
          <p:nvPr/>
        </p:nvSpPr>
        <p:spPr bwMode="auto">
          <a:xfrm>
            <a:off x="4876800" y="4114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43" name="Line 19"/>
          <p:cNvSpPr>
            <a:spLocks noChangeShapeType="1"/>
          </p:cNvSpPr>
          <p:nvPr/>
        </p:nvSpPr>
        <p:spPr bwMode="auto">
          <a:xfrm>
            <a:off x="5715000" y="4114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3276600" y="5029200"/>
            <a:ext cx="457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hr-HR"/>
              <a:t>M</a:t>
            </a:r>
            <a:r>
              <a:rPr lang="en-US"/>
              <a:t>1</a:t>
            </a:r>
          </a:p>
        </p:txBody>
      </p:sp>
      <p:sp>
        <p:nvSpPr>
          <p:cNvPr id="1045" name="Rectangle 21"/>
          <p:cNvSpPr>
            <a:spLocks noChangeArrowheads="1"/>
          </p:cNvSpPr>
          <p:nvPr/>
        </p:nvSpPr>
        <p:spPr bwMode="auto">
          <a:xfrm>
            <a:off x="4038600" y="5029200"/>
            <a:ext cx="457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hr-HR"/>
              <a:t>M</a:t>
            </a:r>
            <a:r>
              <a:rPr lang="en-US"/>
              <a:t>2</a:t>
            </a:r>
          </a:p>
        </p:txBody>
      </p:sp>
      <p:sp>
        <p:nvSpPr>
          <p:cNvPr id="1046" name="Rectangle 22"/>
          <p:cNvSpPr>
            <a:spLocks noChangeArrowheads="1"/>
          </p:cNvSpPr>
          <p:nvPr/>
        </p:nvSpPr>
        <p:spPr bwMode="auto">
          <a:xfrm>
            <a:off x="4724400" y="5029200"/>
            <a:ext cx="457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hr-HR"/>
              <a:t>M</a:t>
            </a:r>
            <a:r>
              <a:rPr lang="en-US"/>
              <a:t>3</a:t>
            </a:r>
          </a:p>
        </p:txBody>
      </p:sp>
      <p:sp>
        <p:nvSpPr>
          <p:cNvPr id="1047" name="Rectangle 23"/>
          <p:cNvSpPr>
            <a:spLocks noChangeArrowheads="1"/>
          </p:cNvSpPr>
          <p:nvPr/>
        </p:nvSpPr>
        <p:spPr bwMode="auto">
          <a:xfrm>
            <a:off x="5486400" y="5029200"/>
            <a:ext cx="457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hr-HR"/>
              <a:t>M</a:t>
            </a:r>
            <a:r>
              <a:rPr lang="en-US"/>
              <a:t>4</a:t>
            </a:r>
          </a:p>
        </p:txBody>
      </p:sp>
      <p:sp>
        <p:nvSpPr>
          <p:cNvPr id="1048" name="Oval 24"/>
          <p:cNvSpPr>
            <a:spLocks noChangeArrowheads="1"/>
          </p:cNvSpPr>
          <p:nvPr/>
        </p:nvSpPr>
        <p:spPr bwMode="auto">
          <a:xfrm>
            <a:off x="4648200" y="3200400"/>
            <a:ext cx="457200" cy="457200"/>
          </a:xfrm>
          <a:prstGeom prst="ellips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49" name="Oval 25"/>
          <p:cNvSpPr>
            <a:spLocks noChangeArrowheads="1"/>
          </p:cNvSpPr>
          <p:nvPr/>
        </p:nvSpPr>
        <p:spPr bwMode="auto">
          <a:xfrm>
            <a:off x="3352800" y="2667000"/>
            <a:ext cx="457200" cy="457200"/>
          </a:xfrm>
          <a:prstGeom prst="ellips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50" name="Oval 26"/>
          <p:cNvSpPr>
            <a:spLocks noChangeArrowheads="1"/>
          </p:cNvSpPr>
          <p:nvPr/>
        </p:nvSpPr>
        <p:spPr bwMode="auto">
          <a:xfrm>
            <a:off x="4648200" y="2209800"/>
            <a:ext cx="457200" cy="457200"/>
          </a:xfrm>
          <a:prstGeom prst="ellips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51" name="Oval 27"/>
          <p:cNvSpPr>
            <a:spLocks noChangeArrowheads="1"/>
          </p:cNvSpPr>
          <p:nvPr/>
        </p:nvSpPr>
        <p:spPr bwMode="auto">
          <a:xfrm>
            <a:off x="3429000" y="1676400"/>
            <a:ext cx="457200" cy="457200"/>
          </a:xfrm>
          <a:prstGeom prst="ellips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52" name="Rectangle 28"/>
          <p:cNvSpPr>
            <a:spLocks noChangeArrowheads="1"/>
          </p:cNvSpPr>
          <p:nvPr/>
        </p:nvSpPr>
        <p:spPr bwMode="auto">
          <a:xfrm>
            <a:off x="3276600" y="1600200"/>
            <a:ext cx="609600" cy="2133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53" name="Rectangle 29"/>
          <p:cNvSpPr>
            <a:spLocks noChangeArrowheads="1"/>
          </p:cNvSpPr>
          <p:nvPr/>
        </p:nvSpPr>
        <p:spPr bwMode="auto">
          <a:xfrm>
            <a:off x="4038600" y="1600200"/>
            <a:ext cx="457200" cy="2133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054" name="Rectangle 30"/>
          <p:cNvSpPr>
            <a:spLocks noChangeArrowheads="1"/>
          </p:cNvSpPr>
          <p:nvPr/>
        </p:nvSpPr>
        <p:spPr bwMode="auto">
          <a:xfrm>
            <a:off x="4572000" y="1600200"/>
            <a:ext cx="609600" cy="2133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55" name="Rectangle 31"/>
          <p:cNvSpPr>
            <a:spLocks noChangeArrowheads="1"/>
          </p:cNvSpPr>
          <p:nvPr/>
        </p:nvSpPr>
        <p:spPr bwMode="auto">
          <a:xfrm>
            <a:off x="5257800" y="1600200"/>
            <a:ext cx="609600" cy="2133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56" name="Text Box 32"/>
          <p:cNvSpPr txBox="1">
            <a:spLocks noChangeArrowheads="1"/>
          </p:cNvSpPr>
          <p:nvPr/>
        </p:nvSpPr>
        <p:spPr bwMode="auto">
          <a:xfrm>
            <a:off x="669925" y="5797550"/>
            <a:ext cx="55229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b">
            <a:spAutoFit/>
          </a:bodyPr>
          <a:lstStyle/>
          <a:p>
            <a:r>
              <a:rPr lang="hr-HR" sz="20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Konflikti kod pristupa dijagonalnim elementima</a:t>
            </a:r>
            <a:r>
              <a:rPr lang="hr-HR" sz="2000">
                <a:latin typeface="Tahoma" pitchFamily="34" charset="0"/>
              </a:rPr>
              <a:t>!</a:t>
            </a:r>
            <a:endParaRPr lang="en-US" sz="2000">
              <a:latin typeface="Tahoma" pitchFamily="34" charset="0"/>
            </a:endParaRPr>
          </a:p>
        </p:txBody>
      </p:sp>
      <p:sp>
        <p:nvSpPr>
          <p:cNvPr id="1057" name="Text Box 33"/>
          <p:cNvSpPr txBox="1">
            <a:spLocks noChangeArrowheads="1"/>
          </p:cNvSpPr>
          <p:nvPr/>
        </p:nvSpPr>
        <p:spPr bwMode="auto">
          <a:xfrm>
            <a:off x="381000" y="1295400"/>
            <a:ext cx="2378075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r>
              <a:rPr kumimoji="1" lang="en-US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Paral</a:t>
            </a:r>
            <a:r>
              <a:rPr kumimoji="1" lang="hr-HR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</a:t>
            </a:r>
            <a:r>
              <a:rPr kumimoji="1" lang="en-US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l</a:t>
            </a:r>
            <a:r>
              <a:rPr kumimoji="1" lang="hr-HR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ni pristup elementima kolona i vrsta</a:t>
            </a:r>
            <a:endParaRPr kumimoji="1" lang="en-US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1058" name="Text Box 34"/>
          <p:cNvSpPr txBox="1">
            <a:spLocks noChangeArrowheads="1"/>
          </p:cNvSpPr>
          <p:nvPr/>
        </p:nvSpPr>
        <p:spPr bwMode="auto">
          <a:xfrm>
            <a:off x="517525" y="1103313"/>
            <a:ext cx="27590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" grpId="0" animBg="1"/>
      <p:bldP spid="1049" grpId="0" animBg="1"/>
      <p:bldP spid="1050" grpId="0" animBg="1"/>
      <p:bldP spid="105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579438"/>
          </a:xfrm>
        </p:spPr>
        <p:txBody>
          <a:bodyPr/>
          <a:lstStyle/>
          <a:p>
            <a:r>
              <a:rPr lang="sr-Latn-CS" sz="3200">
                <a:solidFill>
                  <a:schemeClr val="bg1"/>
                </a:solidFill>
              </a:rPr>
              <a:t>Primer - nastavak</a:t>
            </a: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None/>
            </a:pPr>
            <a:r>
              <a:rPr kumimoji="1" lang="en-US" sz="28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			a</a:t>
            </a:r>
            <a:r>
              <a:rPr kumimoji="1" lang="en-US" sz="10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11	</a:t>
            </a:r>
            <a:r>
              <a:rPr kumimoji="1" lang="en-US" sz="28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</a:t>
            </a:r>
            <a:r>
              <a:rPr kumimoji="1" lang="en-US" sz="10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12	</a:t>
            </a:r>
            <a:r>
              <a:rPr kumimoji="1" lang="en-US" sz="28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</a:t>
            </a:r>
            <a:r>
              <a:rPr kumimoji="1" lang="en-US" sz="10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13	</a:t>
            </a:r>
            <a:r>
              <a:rPr kumimoji="1" lang="en-US" sz="28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</a:t>
            </a:r>
            <a:r>
              <a:rPr kumimoji="1" lang="en-US" sz="10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14</a:t>
            </a:r>
            <a:r>
              <a:rPr kumimoji="1" lang="hr-HR" sz="10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	</a:t>
            </a:r>
            <a:r>
              <a:rPr kumimoji="1" lang="hr-HR" sz="14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---</a:t>
            </a:r>
            <a:endParaRPr kumimoji="1" lang="en-US" sz="1000">
              <a:solidFill>
                <a:schemeClr val="accent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None/>
            </a:pPr>
            <a:r>
              <a:rPr kumimoji="1" lang="en-US" sz="10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			</a:t>
            </a:r>
            <a:r>
              <a:rPr kumimoji="1" lang="hr-HR" sz="14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---</a:t>
            </a:r>
            <a:r>
              <a:rPr kumimoji="1" lang="en-US" sz="10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	</a:t>
            </a:r>
            <a:r>
              <a:rPr kumimoji="1" lang="en-US" sz="28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</a:t>
            </a:r>
            <a:r>
              <a:rPr kumimoji="1" lang="en-US" sz="9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21	</a:t>
            </a:r>
            <a:r>
              <a:rPr kumimoji="1" lang="en-US" sz="28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</a:t>
            </a:r>
            <a:r>
              <a:rPr kumimoji="1" lang="en-US" sz="10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22	</a:t>
            </a:r>
            <a:r>
              <a:rPr kumimoji="1" lang="en-US" sz="28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</a:t>
            </a:r>
            <a:r>
              <a:rPr kumimoji="1" lang="en-US" sz="10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23	</a:t>
            </a:r>
            <a:r>
              <a:rPr kumimoji="1" lang="en-US" sz="28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</a:t>
            </a:r>
            <a:r>
              <a:rPr kumimoji="1" lang="en-US" sz="10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24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None/>
            </a:pPr>
            <a:r>
              <a:rPr kumimoji="1" lang="en-US" sz="28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			a</a:t>
            </a:r>
            <a:r>
              <a:rPr kumimoji="1" lang="en-US" sz="10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34	 </a:t>
            </a:r>
            <a:r>
              <a:rPr kumimoji="1" lang="hr-HR" sz="14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---</a:t>
            </a:r>
            <a:r>
              <a:rPr kumimoji="1" lang="en-US" sz="10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	</a:t>
            </a:r>
            <a:r>
              <a:rPr kumimoji="1" lang="en-US" sz="28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</a:t>
            </a:r>
            <a:r>
              <a:rPr kumimoji="1" lang="en-US" sz="10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31	</a:t>
            </a:r>
            <a:r>
              <a:rPr kumimoji="1" lang="en-US" sz="28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</a:t>
            </a:r>
            <a:r>
              <a:rPr kumimoji="1" lang="en-US" sz="10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32	</a:t>
            </a:r>
            <a:r>
              <a:rPr kumimoji="1" lang="en-US" sz="28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</a:t>
            </a:r>
            <a:r>
              <a:rPr kumimoji="1" lang="en-US" sz="10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33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None/>
            </a:pPr>
            <a:r>
              <a:rPr kumimoji="1" lang="en-US" sz="28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			a</a:t>
            </a:r>
            <a:r>
              <a:rPr kumimoji="1" lang="en-US" sz="10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43	</a:t>
            </a:r>
            <a:r>
              <a:rPr kumimoji="1" lang="en-US" sz="28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</a:t>
            </a:r>
            <a:r>
              <a:rPr kumimoji="1" lang="en-US" sz="10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44	 </a:t>
            </a:r>
            <a:r>
              <a:rPr kumimoji="1" lang="hr-HR" sz="14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---</a:t>
            </a:r>
            <a:r>
              <a:rPr kumimoji="1" lang="en-US" sz="10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	</a:t>
            </a:r>
            <a:r>
              <a:rPr kumimoji="1" lang="en-US" sz="28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</a:t>
            </a:r>
            <a:r>
              <a:rPr kumimoji="1" lang="en-US" sz="10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41	</a:t>
            </a:r>
            <a:r>
              <a:rPr kumimoji="1" lang="en-US" sz="28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</a:t>
            </a:r>
            <a:r>
              <a:rPr kumimoji="1" lang="en-US" sz="10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42		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ã"/>
            </a:pPr>
            <a:endParaRPr kumimoji="1" lang="en-US" sz="2800">
              <a:solidFill>
                <a:schemeClr val="accent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grpSp>
        <p:nvGrpSpPr>
          <p:cNvPr id="2" name="Group 37"/>
          <p:cNvGrpSpPr>
            <a:grpSpLocks/>
          </p:cNvGrpSpPr>
          <p:nvPr/>
        </p:nvGrpSpPr>
        <p:grpSpPr bwMode="auto">
          <a:xfrm>
            <a:off x="2270125" y="1143000"/>
            <a:ext cx="4191000" cy="4191000"/>
            <a:chOff x="1440" y="720"/>
            <a:chExt cx="2640" cy="2640"/>
          </a:xfrm>
        </p:grpSpPr>
        <p:sp>
          <p:nvSpPr>
            <p:cNvPr id="8205" name="Line 13"/>
            <p:cNvSpPr>
              <a:spLocks noChangeShapeType="1"/>
            </p:cNvSpPr>
            <p:nvPr/>
          </p:nvSpPr>
          <p:spPr bwMode="auto">
            <a:xfrm flipV="1">
              <a:off x="1584" y="2544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206" name="Line 14"/>
            <p:cNvSpPr>
              <a:spLocks noChangeShapeType="1"/>
            </p:cNvSpPr>
            <p:nvPr/>
          </p:nvSpPr>
          <p:spPr bwMode="auto">
            <a:xfrm flipV="1">
              <a:off x="2160" y="2544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207" name="Line 15"/>
            <p:cNvSpPr>
              <a:spLocks noChangeShapeType="1"/>
            </p:cNvSpPr>
            <p:nvPr/>
          </p:nvSpPr>
          <p:spPr bwMode="auto">
            <a:xfrm flipV="1">
              <a:off x="3312" y="2544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208" name="Rectangle 16"/>
            <p:cNvSpPr>
              <a:spLocks noChangeArrowheads="1"/>
            </p:cNvSpPr>
            <p:nvPr/>
          </p:nvSpPr>
          <p:spPr bwMode="auto">
            <a:xfrm>
              <a:off x="1440" y="3072"/>
              <a:ext cx="336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hr-HR"/>
                <a:t>M</a:t>
              </a:r>
              <a:r>
                <a:rPr lang="en-US"/>
                <a:t>1</a:t>
              </a:r>
            </a:p>
          </p:txBody>
        </p:sp>
        <p:sp>
          <p:nvSpPr>
            <p:cNvPr id="8209" name="Rectangle 17"/>
            <p:cNvSpPr>
              <a:spLocks noChangeArrowheads="1"/>
            </p:cNvSpPr>
            <p:nvPr/>
          </p:nvSpPr>
          <p:spPr bwMode="auto">
            <a:xfrm>
              <a:off x="2016" y="3072"/>
              <a:ext cx="384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hr-HR"/>
                <a:t>M</a:t>
              </a:r>
              <a:r>
                <a:rPr lang="en-US"/>
                <a:t>2</a:t>
              </a:r>
            </a:p>
          </p:txBody>
        </p:sp>
        <p:sp>
          <p:nvSpPr>
            <p:cNvPr id="8210" name="Rectangle 18"/>
            <p:cNvSpPr>
              <a:spLocks noChangeArrowheads="1"/>
            </p:cNvSpPr>
            <p:nvPr/>
          </p:nvSpPr>
          <p:spPr bwMode="auto">
            <a:xfrm>
              <a:off x="2544" y="3072"/>
              <a:ext cx="384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hr-HR"/>
                <a:t>M</a:t>
              </a:r>
              <a:r>
                <a:rPr lang="en-US"/>
                <a:t>3</a:t>
              </a:r>
            </a:p>
          </p:txBody>
        </p:sp>
        <p:sp>
          <p:nvSpPr>
            <p:cNvPr id="8211" name="Line 19"/>
            <p:cNvSpPr>
              <a:spLocks noChangeShapeType="1"/>
            </p:cNvSpPr>
            <p:nvPr/>
          </p:nvSpPr>
          <p:spPr bwMode="auto">
            <a:xfrm flipV="1">
              <a:off x="2736" y="2544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212" name="Rectangle 20"/>
            <p:cNvSpPr>
              <a:spLocks noChangeArrowheads="1"/>
            </p:cNvSpPr>
            <p:nvPr/>
          </p:nvSpPr>
          <p:spPr bwMode="auto">
            <a:xfrm>
              <a:off x="3168" y="3072"/>
              <a:ext cx="384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hr-HR"/>
                <a:t>M</a:t>
              </a:r>
              <a:r>
                <a:rPr lang="en-US"/>
                <a:t>4</a:t>
              </a:r>
            </a:p>
          </p:txBody>
        </p:sp>
        <p:sp>
          <p:nvSpPr>
            <p:cNvPr id="8214" name="Line 22"/>
            <p:cNvSpPr>
              <a:spLocks noChangeShapeType="1"/>
            </p:cNvSpPr>
            <p:nvPr/>
          </p:nvSpPr>
          <p:spPr bwMode="auto">
            <a:xfrm flipV="1">
              <a:off x="3840" y="2544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219" name="Rectangle 27"/>
            <p:cNvSpPr>
              <a:spLocks noChangeArrowheads="1"/>
            </p:cNvSpPr>
            <p:nvPr/>
          </p:nvSpPr>
          <p:spPr bwMode="auto">
            <a:xfrm>
              <a:off x="1776" y="720"/>
              <a:ext cx="189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2000" b="1"/>
                <a:t>(5</a:t>
              </a:r>
              <a:r>
                <a:rPr lang="hr-HR" sz="2000" b="1"/>
                <a:t> memorijskih banaka</a:t>
              </a:r>
              <a:r>
                <a:rPr lang="en-US" sz="2000" b="1"/>
                <a:t>)</a:t>
              </a:r>
            </a:p>
          </p:txBody>
        </p:sp>
        <p:sp>
          <p:nvSpPr>
            <p:cNvPr id="8220" name="Rectangle 28"/>
            <p:cNvSpPr>
              <a:spLocks noChangeArrowheads="1"/>
            </p:cNvSpPr>
            <p:nvPr/>
          </p:nvSpPr>
          <p:spPr bwMode="auto">
            <a:xfrm>
              <a:off x="1440" y="1056"/>
              <a:ext cx="336" cy="13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221" name="Rectangle 29"/>
            <p:cNvSpPr>
              <a:spLocks noChangeArrowheads="1"/>
            </p:cNvSpPr>
            <p:nvPr/>
          </p:nvSpPr>
          <p:spPr bwMode="auto">
            <a:xfrm>
              <a:off x="1968" y="1056"/>
              <a:ext cx="336" cy="13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222" name="Rectangle 30"/>
            <p:cNvSpPr>
              <a:spLocks noChangeArrowheads="1"/>
            </p:cNvSpPr>
            <p:nvPr/>
          </p:nvSpPr>
          <p:spPr bwMode="auto">
            <a:xfrm>
              <a:off x="2544" y="1056"/>
              <a:ext cx="336" cy="13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223" name="Rectangle 31"/>
            <p:cNvSpPr>
              <a:spLocks noChangeArrowheads="1"/>
            </p:cNvSpPr>
            <p:nvPr/>
          </p:nvSpPr>
          <p:spPr bwMode="auto">
            <a:xfrm>
              <a:off x="3120" y="1056"/>
              <a:ext cx="336" cy="13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224" name="Rectangle 32"/>
            <p:cNvSpPr>
              <a:spLocks noChangeArrowheads="1"/>
            </p:cNvSpPr>
            <p:nvPr/>
          </p:nvSpPr>
          <p:spPr bwMode="auto">
            <a:xfrm>
              <a:off x="3696" y="1056"/>
              <a:ext cx="336" cy="13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225" name="Rectangle 33"/>
            <p:cNvSpPr>
              <a:spLocks noChangeArrowheads="1"/>
            </p:cNvSpPr>
            <p:nvPr/>
          </p:nvSpPr>
          <p:spPr bwMode="auto">
            <a:xfrm>
              <a:off x="3696" y="3072"/>
              <a:ext cx="384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hr-HR"/>
                <a:t>M5</a:t>
              </a:r>
              <a:endParaRPr lang="en-US"/>
            </a:p>
          </p:txBody>
        </p:sp>
      </p:grpSp>
      <p:sp>
        <p:nvSpPr>
          <p:cNvPr id="8226" name="Text Box 34"/>
          <p:cNvSpPr txBox="1">
            <a:spLocks noChangeArrowheads="1"/>
          </p:cNvSpPr>
          <p:nvPr/>
        </p:nvSpPr>
        <p:spPr bwMode="auto">
          <a:xfrm>
            <a:off x="365125" y="5486400"/>
            <a:ext cx="7559675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>
              <a:buFontTx/>
              <a:buChar char="•"/>
            </a:pPr>
            <a:r>
              <a:rPr lang="hr-HR"/>
              <a:t> </a:t>
            </a:r>
            <a:r>
              <a:rPr lang="hr-HR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Teorijski, da bi se obezbedio pristup proizvoljnoj strukturi dvodimenzionalnog polja, potrebno je da broj memorijskih banaka bude veći od dimenzije matrice</a:t>
            </a:r>
            <a:endParaRPr lang="en-US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8228" name="Text Box 36"/>
          <p:cNvSpPr txBox="1">
            <a:spLocks noChangeArrowheads="1"/>
          </p:cNvSpPr>
          <p:nvPr/>
        </p:nvSpPr>
        <p:spPr bwMode="auto">
          <a:xfrm>
            <a:off x="3048000" y="685800"/>
            <a:ext cx="556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r>
              <a:rPr kumimoji="1" lang="en-US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Paral</a:t>
            </a:r>
            <a:r>
              <a:rPr kumimoji="1" lang="hr-HR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</a:t>
            </a:r>
            <a:r>
              <a:rPr kumimoji="1" lang="en-US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l</a:t>
            </a:r>
            <a:r>
              <a:rPr kumimoji="1" lang="hr-HR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ni pristup</a:t>
            </a:r>
            <a:r>
              <a:rPr kumimoji="1" lang="en-US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kumimoji="1" lang="hr-HR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k</a:t>
            </a:r>
            <a:r>
              <a:rPr kumimoji="1" lang="en-US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ol</a:t>
            </a:r>
            <a:r>
              <a:rPr kumimoji="1" lang="hr-HR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onama</a:t>
            </a:r>
            <a:r>
              <a:rPr kumimoji="1" lang="en-US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/</a:t>
            </a:r>
            <a:r>
              <a:rPr kumimoji="1" lang="hr-HR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vrstama</a:t>
            </a:r>
            <a:r>
              <a:rPr kumimoji="1" lang="en-US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/</a:t>
            </a:r>
            <a:r>
              <a:rPr kumimoji="1" lang="hr-HR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dijagonalama</a:t>
            </a:r>
            <a:endParaRPr kumimoji="1" lang="en-US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579438"/>
          </a:xfrm>
        </p:spPr>
        <p:txBody>
          <a:bodyPr/>
          <a:lstStyle/>
          <a:p>
            <a:r>
              <a:rPr lang="hr-HR" sz="3200"/>
              <a:t>Odredjivanje broja memorijskih banaka</a:t>
            </a:r>
            <a:endParaRPr lang="en-US" sz="320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spcBef>
                <a:spcPct val="0"/>
              </a:spcBef>
              <a:spcAft>
                <a:spcPct val="35000"/>
              </a:spcAft>
            </a:pPr>
            <a:r>
              <a:rPr lang="hr-HR" sz="2100">
                <a:solidFill>
                  <a:schemeClr val="accent1"/>
                </a:solidFill>
              </a:rPr>
              <a:t>Primer: množenje matrica</a:t>
            </a:r>
          </a:p>
          <a:p>
            <a:pPr lvl="1">
              <a:buFont typeface="Wingdings" pitchFamily="2" charset="2"/>
              <a:buNone/>
            </a:pPr>
            <a:r>
              <a:rPr lang="hr-HR" sz="2100">
                <a:solidFill>
                  <a:schemeClr val="accent1"/>
                </a:solidFill>
                <a:latin typeface="Times New Roman" pitchFamily="18" charset="0"/>
              </a:rPr>
              <a:t>			</a:t>
            </a:r>
            <a:r>
              <a:rPr lang="en-US" sz="2100">
                <a:solidFill>
                  <a:schemeClr val="accent1"/>
                </a:solidFill>
                <a:cs typeface="Times New Roman" pitchFamily="18" charset="0"/>
              </a:rPr>
              <a:t>for i =1, 100</a:t>
            </a:r>
          </a:p>
          <a:p>
            <a:pPr lvl="1"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100">
                <a:solidFill>
                  <a:schemeClr val="accent1"/>
                </a:solidFill>
                <a:cs typeface="Times New Roman" pitchFamily="18" charset="0"/>
              </a:rPr>
              <a:t>		   </a:t>
            </a:r>
            <a:r>
              <a:rPr lang="hr-HR" sz="2100">
                <a:solidFill>
                  <a:schemeClr val="accent1"/>
                </a:solidFill>
              </a:rPr>
              <a:t>	</a:t>
            </a:r>
            <a:r>
              <a:rPr lang="en-US" sz="2100">
                <a:solidFill>
                  <a:schemeClr val="accent1"/>
                </a:solidFill>
                <a:cs typeface="Times New Roman" pitchFamily="18" charset="0"/>
              </a:rPr>
              <a:t>for j =1, 100</a:t>
            </a:r>
          </a:p>
          <a:p>
            <a:pPr lvl="1"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100">
                <a:solidFill>
                  <a:schemeClr val="accent1"/>
                </a:solidFill>
                <a:cs typeface="Times New Roman" pitchFamily="18" charset="0"/>
              </a:rPr>
              <a:t>			A(i,j) = 0.0</a:t>
            </a:r>
          </a:p>
          <a:p>
            <a:pPr lvl="1"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100">
                <a:solidFill>
                  <a:schemeClr val="accent1"/>
                </a:solidFill>
                <a:cs typeface="Times New Roman" pitchFamily="18" charset="0"/>
              </a:rPr>
              <a:t>		       </a:t>
            </a:r>
            <a:r>
              <a:rPr lang="hr-HR" sz="2100">
                <a:solidFill>
                  <a:schemeClr val="accent1"/>
                </a:solidFill>
              </a:rPr>
              <a:t>	</a:t>
            </a:r>
            <a:r>
              <a:rPr lang="en-US" sz="2100">
                <a:solidFill>
                  <a:schemeClr val="accent1"/>
                </a:solidFill>
                <a:cs typeface="Times New Roman" pitchFamily="18" charset="0"/>
              </a:rPr>
              <a:t>do 10 k =1, 100</a:t>
            </a:r>
          </a:p>
          <a:p>
            <a:pPr lvl="1"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100">
                <a:solidFill>
                  <a:schemeClr val="accent1"/>
                </a:solidFill>
                <a:cs typeface="Times New Roman" pitchFamily="18" charset="0"/>
              </a:rPr>
              <a:t>			A(i,j) = A(i,j) +B(i,k) * C(k,j)</a:t>
            </a:r>
            <a:endParaRPr lang="hr-HR" sz="2100">
              <a:solidFill>
                <a:schemeClr val="accent1"/>
              </a:solidFill>
            </a:endParaRPr>
          </a:p>
          <a:p>
            <a:pPr lvl="1"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hr-HR" sz="2100">
                <a:solidFill>
                  <a:schemeClr val="accent1"/>
                </a:solidFill>
              </a:rPr>
              <a:t>			</a:t>
            </a:r>
            <a:r>
              <a:rPr lang="en-US" sz="2100">
                <a:solidFill>
                  <a:schemeClr val="accent1"/>
                </a:solidFill>
              </a:rPr>
              <a:t>endfor{i,j}</a:t>
            </a:r>
            <a:endParaRPr lang="hr-HR" sz="2100">
              <a:solidFill>
                <a:schemeClr val="accent1"/>
              </a:solidFill>
            </a:endParaRPr>
          </a:p>
          <a:p>
            <a:pPr lvl="1">
              <a:lnSpc>
                <a:spcPct val="85000"/>
              </a:lnSpc>
              <a:spcBef>
                <a:spcPct val="30000"/>
              </a:spcBef>
            </a:pPr>
            <a:r>
              <a:rPr lang="en-US" sz="2100">
                <a:cs typeface="Times New Roman" pitchFamily="18" charset="0"/>
              </a:rPr>
              <a:t>Petlju po indeksnoj promenljivoj k je mogu</a:t>
            </a:r>
            <a:r>
              <a:rPr lang="hr-HR" sz="2100"/>
              <a:t>ć</a:t>
            </a:r>
            <a:r>
              <a:rPr lang="en-US" sz="2100">
                <a:cs typeface="Times New Roman" pitchFamily="18" charset="0"/>
              </a:rPr>
              <a:t>e vektorizovati tako </a:t>
            </a:r>
            <a:r>
              <a:rPr lang="hr-HR" sz="2100"/>
              <a:t>š</a:t>
            </a:r>
            <a:r>
              <a:rPr lang="en-US" sz="2100">
                <a:cs typeface="Times New Roman" pitchFamily="18" charset="0"/>
              </a:rPr>
              <a:t>to bi se obavilo mno</a:t>
            </a:r>
            <a:r>
              <a:rPr lang="hr-HR" sz="2100"/>
              <a:t>ž</a:t>
            </a:r>
            <a:r>
              <a:rPr lang="en-US" sz="2100">
                <a:cs typeface="Times New Roman" pitchFamily="18" charset="0"/>
              </a:rPr>
              <a:t>enje vrsta matrice B kolonama matrice C</a:t>
            </a:r>
            <a:r>
              <a:rPr lang="en-US" sz="2100">
                <a:solidFill>
                  <a:schemeClr val="accent1"/>
                </a:solidFill>
                <a:latin typeface="Times Roman YU" pitchFamily="18" charset="0"/>
                <a:cs typeface="Times New Roman" pitchFamily="18" charset="0"/>
              </a:rPr>
              <a:t>. </a:t>
            </a:r>
          </a:p>
          <a:p>
            <a:pPr lvl="1">
              <a:buFont typeface="Wingdings" pitchFamily="2" charset="2"/>
              <a:buNone/>
            </a:pPr>
            <a:r>
              <a:rPr lang="en-US" sz="2100">
                <a:solidFill>
                  <a:schemeClr val="accent1"/>
                </a:solidFill>
                <a:cs typeface="Times New Roman" pitchFamily="18" charset="0"/>
              </a:rPr>
              <a:t>			for i =1, 100</a:t>
            </a:r>
          </a:p>
          <a:p>
            <a:pPr lvl="1"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100">
                <a:solidFill>
                  <a:schemeClr val="accent1"/>
                </a:solidFill>
                <a:cs typeface="Times New Roman" pitchFamily="18" charset="0"/>
              </a:rPr>
              <a:t>		   </a:t>
            </a:r>
            <a:r>
              <a:rPr lang="hr-HR" sz="2100">
                <a:solidFill>
                  <a:schemeClr val="accent1"/>
                </a:solidFill>
              </a:rPr>
              <a:t>	</a:t>
            </a:r>
            <a:r>
              <a:rPr lang="en-US" sz="2100">
                <a:solidFill>
                  <a:schemeClr val="accent1"/>
                </a:solidFill>
                <a:cs typeface="Times New Roman" pitchFamily="18" charset="0"/>
              </a:rPr>
              <a:t>for j =1, 100</a:t>
            </a:r>
          </a:p>
          <a:p>
            <a:pPr lvl="1"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100">
                <a:solidFill>
                  <a:schemeClr val="accent1"/>
                </a:solidFill>
                <a:cs typeface="Times New Roman" pitchFamily="18" charset="0"/>
              </a:rPr>
              <a:t>			A(i,j) = 0.0</a:t>
            </a:r>
          </a:p>
          <a:p>
            <a:pPr lvl="1"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100">
                <a:solidFill>
                  <a:schemeClr val="accent1"/>
                </a:solidFill>
                <a:cs typeface="Times New Roman" pitchFamily="18" charset="0"/>
              </a:rPr>
              <a:t>		       </a:t>
            </a:r>
            <a:r>
              <a:rPr lang="hr-HR" sz="2100">
                <a:solidFill>
                  <a:schemeClr val="accent1"/>
                </a:solidFill>
              </a:rPr>
              <a:t>	</a:t>
            </a:r>
            <a:r>
              <a:rPr lang="en-US" sz="2100">
                <a:solidFill>
                  <a:schemeClr val="accent1"/>
                </a:solidFill>
                <a:cs typeface="Times New Roman" pitchFamily="18" charset="0"/>
              </a:rPr>
              <a:t>A(i,j) = A(i,j) +B(i,1:100) * C(1:100,j)</a:t>
            </a:r>
            <a:endParaRPr lang="hr-HR" sz="2100">
              <a:solidFill>
                <a:schemeClr val="accent1"/>
              </a:solidFill>
            </a:endParaRPr>
          </a:p>
          <a:p>
            <a:pPr lvl="1"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hr-HR" sz="2100">
                <a:solidFill>
                  <a:schemeClr val="accent1"/>
                </a:solidFill>
              </a:rPr>
              <a:t>			</a:t>
            </a:r>
            <a:r>
              <a:rPr lang="en-US" sz="2100">
                <a:solidFill>
                  <a:schemeClr val="accent1"/>
                </a:solidFill>
              </a:rPr>
              <a:t>endfor{i,j}</a:t>
            </a:r>
            <a:endParaRPr lang="hr-HR" sz="2100">
              <a:solidFill>
                <a:schemeClr val="accent1"/>
              </a:solidFill>
            </a:endParaRPr>
          </a:p>
          <a:p>
            <a:pPr lvl="1">
              <a:lnSpc>
                <a:spcPct val="85000"/>
              </a:lnSpc>
              <a:spcBef>
                <a:spcPct val="30000"/>
              </a:spcBef>
            </a:pPr>
            <a:endParaRPr lang="en-US" sz="2100">
              <a:solidFill>
                <a:schemeClr val="accent1"/>
              </a:solidFill>
            </a:endParaRPr>
          </a:p>
          <a:p>
            <a:pPr lvl="1"/>
            <a:r>
              <a:rPr lang="en-US" sz="2100">
                <a:cs typeface="Times New Roman" pitchFamily="18" charset="0"/>
              </a:rPr>
              <a:t>Da bi ustanovili efikasnost vektorizacije moramo razmotriti kako su susedni elementi u matricama B i C adresirani.</a:t>
            </a:r>
            <a:r>
              <a:rPr lang="en-US" sz="2100"/>
              <a:t> </a:t>
            </a: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579438"/>
          </a:xfrm>
        </p:spPr>
        <p:txBody>
          <a:bodyPr/>
          <a:lstStyle/>
          <a:p>
            <a:r>
              <a:rPr lang="hr-HR" sz="3200"/>
              <a:t>Odredjivanje broja memorijskih banaka  (nast.)</a:t>
            </a:r>
            <a:endParaRPr lang="en-US" sz="320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r-HR"/>
              <a:t>K</a:t>
            </a:r>
            <a:r>
              <a:rPr lang="en-US">
                <a:cs typeface="Times New Roman" pitchFamily="18" charset="0"/>
              </a:rPr>
              <a:t>ada se vr</a:t>
            </a:r>
            <a:r>
              <a:rPr lang="hr-HR"/>
              <a:t>š</a:t>
            </a:r>
            <a:r>
              <a:rPr lang="en-US">
                <a:cs typeface="Times New Roman" pitchFamily="18" charset="0"/>
              </a:rPr>
              <a:t>i sme</a:t>
            </a:r>
            <a:r>
              <a:rPr lang="hr-HR"/>
              <a:t>š</a:t>
            </a:r>
            <a:r>
              <a:rPr lang="en-US">
                <a:cs typeface="Times New Roman" pitchFamily="18" charset="0"/>
              </a:rPr>
              <a:t>tanje elemenata dvodimenzionalnog polja u memeoriju vr</a:t>
            </a:r>
            <a:r>
              <a:rPr lang="hr-HR"/>
              <a:t>š</a:t>
            </a:r>
            <a:r>
              <a:rPr lang="en-US">
                <a:cs typeface="Times New Roman" pitchFamily="18" charset="0"/>
              </a:rPr>
              <a:t>i </a:t>
            </a:r>
            <a:r>
              <a:rPr lang="hr-HR"/>
              <a:t>se </a:t>
            </a:r>
            <a:r>
              <a:rPr lang="en-US">
                <a:cs typeface="Times New Roman" pitchFamily="18" charset="0"/>
              </a:rPr>
              <a:t>linearizacija</a:t>
            </a:r>
            <a:r>
              <a:rPr lang="hr-HR"/>
              <a:t> </a:t>
            </a:r>
            <a:r>
              <a:rPr lang="en-US">
                <a:cs typeface="Times New Roman" pitchFamily="18" charset="0"/>
              </a:rPr>
              <a:t>. </a:t>
            </a:r>
            <a:endParaRPr lang="hr-HR"/>
          </a:p>
          <a:p>
            <a:pPr lvl="1" algn="just"/>
            <a:r>
              <a:rPr lang="hr-HR"/>
              <a:t>Ako se u sukcesivne mem. lokacije smeštaju elementi kolona, </a:t>
            </a:r>
            <a:r>
              <a:rPr lang="en-US">
                <a:cs typeface="Times New Roman" pitchFamily="18" charset="0"/>
              </a:rPr>
              <a:t>zna</a:t>
            </a:r>
            <a:r>
              <a:rPr lang="hr-HR"/>
              <a:t>č</a:t>
            </a:r>
            <a:r>
              <a:rPr lang="en-US">
                <a:cs typeface="Times New Roman" pitchFamily="18" charset="0"/>
              </a:rPr>
              <a:t>i da u primeru mno</a:t>
            </a:r>
            <a:r>
              <a:rPr lang="hr-HR"/>
              <a:t>ž</a:t>
            </a:r>
            <a:r>
              <a:rPr lang="en-US">
                <a:cs typeface="Times New Roman" pitchFamily="18" charset="0"/>
              </a:rPr>
              <a:t>enja matrica elementi matrice B kojima treba pristupiti u jednoj iteraciji nisu na sukcesvnim memorijskim adresama ve</a:t>
            </a:r>
            <a:r>
              <a:rPr lang="hr-HR"/>
              <a:t>ć</a:t>
            </a:r>
            <a:r>
              <a:rPr lang="en-US">
                <a:cs typeface="Times New Roman" pitchFamily="18" charset="0"/>
              </a:rPr>
              <a:t> su udaljeni medjusobno za </a:t>
            </a:r>
          </a:p>
          <a:p>
            <a:pPr algn="ctr">
              <a:buFont typeface="Wingdings 2" pitchFamily="18" charset="2"/>
              <a:buNone/>
            </a:pPr>
            <a:r>
              <a:rPr lang="en-US" i="1">
                <a:latin typeface="Times Roman YU" pitchFamily="18" charset="0"/>
                <a:cs typeface="Times New Roman" pitchFamily="18" charset="0"/>
              </a:rPr>
              <a:t>broj_vrsta x du</a:t>
            </a:r>
            <a:r>
              <a:rPr lang="hr-HR" i="1">
                <a:latin typeface="Times New Roman" pitchFamily="18" charset="0"/>
              </a:rPr>
              <a:t>ž</a:t>
            </a:r>
            <a:r>
              <a:rPr lang="en-US" i="1">
                <a:latin typeface="Times Roman YU" pitchFamily="18" charset="0"/>
                <a:cs typeface="Times New Roman" pitchFamily="18" charset="0"/>
              </a:rPr>
              <a:t>ina_re</a:t>
            </a:r>
            <a:r>
              <a:rPr lang="hr-HR" i="1">
                <a:latin typeface="Times New Roman" pitchFamily="18" charset="0"/>
              </a:rPr>
              <a:t>č</a:t>
            </a:r>
            <a:r>
              <a:rPr lang="en-US" i="1">
                <a:latin typeface="Times Roman YU" pitchFamily="18" charset="0"/>
                <a:cs typeface="Times New Roman" pitchFamily="18" charset="0"/>
              </a:rPr>
              <a:t>i_u_bajtovima</a:t>
            </a:r>
            <a:endParaRPr lang="hr-HR" i="1">
              <a:latin typeface="Times New Roman" pitchFamily="18" charset="0"/>
            </a:endParaRPr>
          </a:p>
          <a:p>
            <a:pPr lvl="1" algn="just"/>
            <a:r>
              <a:rPr lang="en-US">
                <a:cs typeface="Times New Roman" pitchFamily="18" charset="0"/>
              </a:rPr>
              <a:t>Razmak izmedju susednih elemenata kojima treba pristupiti sukcesivno zove se vektorski korak ili pomeraj (vector stride).</a:t>
            </a:r>
          </a:p>
          <a:p>
            <a:pPr lvl="1"/>
            <a:r>
              <a:rPr lang="en-US">
                <a:cs typeface="Times New Roman" pitchFamily="18" charset="0"/>
              </a:rPr>
              <a:t>U primeru mno</a:t>
            </a:r>
            <a:r>
              <a:rPr lang="hr-HR"/>
              <a:t>ž</a:t>
            </a:r>
            <a:r>
              <a:rPr lang="en-US">
                <a:cs typeface="Times New Roman" pitchFamily="18" charset="0"/>
              </a:rPr>
              <a:t>enja matrica, vektorski korak za matricu C je 1, dok je za B jednak 100. </a:t>
            </a:r>
            <a:endParaRPr lang="hr-HR"/>
          </a:p>
          <a:p>
            <a:pPr lvl="1"/>
            <a:r>
              <a:rPr lang="en-US">
                <a:cs typeface="Times New Roman" pitchFamily="18" charset="0"/>
              </a:rPr>
              <a:t>Kada se vektor pribavi u vektorski registar on se pona</a:t>
            </a:r>
            <a:r>
              <a:rPr lang="hr-HR"/>
              <a:t>š</a:t>
            </a:r>
            <a:r>
              <a:rPr lang="en-US">
                <a:cs typeface="Times New Roman" pitchFamily="18" charset="0"/>
              </a:rPr>
              <a:t>a kao da ima logi</a:t>
            </a:r>
            <a:r>
              <a:rPr lang="hr-HR"/>
              <a:t>č</a:t>
            </a:r>
            <a:r>
              <a:rPr lang="en-US">
                <a:cs typeface="Times New Roman" pitchFamily="18" charset="0"/>
              </a:rPr>
              <a:t>ki susedne elemente</a:t>
            </a:r>
            <a:r>
              <a:rPr lang="en-US">
                <a:latin typeface="Times Roman YU" pitchFamily="18" charset="0"/>
                <a:cs typeface="Times New Roman" pitchFamily="18" charset="0"/>
              </a:rPr>
              <a:t>.</a:t>
            </a:r>
            <a:r>
              <a:rPr lang="en-US"/>
              <a:t> </a:t>
            </a:r>
          </a:p>
          <a:p>
            <a:endParaRPr lang="en-US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579438"/>
          </a:xfrm>
        </p:spPr>
        <p:txBody>
          <a:bodyPr/>
          <a:lstStyle/>
          <a:p>
            <a:r>
              <a:rPr lang="hr-HR" sz="3200"/>
              <a:t>Odredjivanje broja memorijskih banaka (nast.)</a:t>
            </a:r>
            <a:endParaRPr lang="en-US" sz="320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>
                <a:cs typeface="Times New Roman" pitchFamily="18" charset="0"/>
              </a:rPr>
              <a:t>Vektorski procesor mo</a:t>
            </a:r>
            <a:r>
              <a:rPr lang="hr-HR"/>
              <a:t>ž</a:t>
            </a:r>
            <a:r>
              <a:rPr lang="en-US">
                <a:cs typeface="Times New Roman" pitchFamily="18" charset="0"/>
              </a:rPr>
              <a:t>e da upravlja vektorskim korakom &gt; 1 pomo</a:t>
            </a:r>
            <a:r>
              <a:rPr lang="hr-HR"/>
              <a:t>ć</a:t>
            </a:r>
            <a:r>
              <a:rPr lang="en-US">
                <a:cs typeface="Times New Roman" pitchFamily="18" charset="0"/>
              </a:rPr>
              <a:t>u vektorskih LOAD/ STORE operacija. </a:t>
            </a:r>
            <a:endParaRPr lang="hr-HR"/>
          </a:p>
          <a:p>
            <a:pPr lvl="1" algn="just"/>
            <a:r>
              <a:rPr lang="en-US">
                <a:cs typeface="Times New Roman" pitchFamily="18" charset="0"/>
              </a:rPr>
              <a:t>Ova sposobnost da pristupa nesekvencijalnim memorijskim lokacijama i da ih prevodi u strukturu sa logi</a:t>
            </a:r>
            <a:r>
              <a:rPr lang="hr-HR"/>
              <a:t>č</a:t>
            </a:r>
            <a:r>
              <a:rPr lang="en-US">
                <a:cs typeface="Times New Roman" pitchFamily="18" charset="0"/>
              </a:rPr>
              <a:t>ki susednim elementima je jedna od zna</a:t>
            </a:r>
            <a:r>
              <a:rPr lang="hr-HR"/>
              <a:t>č</a:t>
            </a:r>
            <a:r>
              <a:rPr lang="en-US">
                <a:cs typeface="Times New Roman" pitchFamily="18" charset="0"/>
              </a:rPr>
              <a:t>ajnih prednosti vektorskih procesora nad ke</a:t>
            </a:r>
            <a:r>
              <a:rPr lang="hr-HR"/>
              <a:t>š</a:t>
            </a:r>
            <a:r>
              <a:rPr lang="en-US">
                <a:cs typeface="Times New Roman" pitchFamily="18" charset="0"/>
              </a:rPr>
              <a:t> baziranim procesorima.</a:t>
            </a:r>
            <a:endParaRPr lang="hr-HR"/>
          </a:p>
          <a:p>
            <a:pPr lvl="2" algn="just"/>
            <a:r>
              <a:rPr lang="en-US">
                <a:cs typeface="Times New Roman" pitchFamily="18" charset="0"/>
              </a:rPr>
              <a:t>Vektorski korak kao i startna adresa vektora mogu se zapamtiti u neki od registara op</a:t>
            </a:r>
            <a:r>
              <a:rPr lang="hr-HR"/>
              <a:t>š</a:t>
            </a:r>
            <a:r>
              <a:rPr lang="en-US">
                <a:cs typeface="Times New Roman" pitchFamily="18" charset="0"/>
              </a:rPr>
              <a:t>te namene. </a:t>
            </a:r>
            <a:endParaRPr lang="hr-HR"/>
          </a:p>
          <a:p>
            <a:pPr lvl="2" algn="just"/>
            <a:r>
              <a:rPr lang="en-US">
                <a:cs typeface="Times New Roman" pitchFamily="18" charset="0"/>
              </a:rPr>
              <a:t>Zatim se instrukcija tipa LVWS (load_vector_with_stride  -- napuni vektor sa korakom) mo</a:t>
            </a:r>
            <a:r>
              <a:rPr lang="hr-HR"/>
              <a:t>ž</a:t>
            </a:r>
            <a:r>
              <a:rPr lang="en-US">
                <a:cs typeface="Times New Roman" pitchFamily="18" charset="0"/>
              </a:rPr>
              <a:t>e upotrebiti da se pribavi vektor u vektorski registar (sli</a:t>
            </a:r>
            <a:r>
              <a:rPr lang="hr-HR"/>
              <a:t>č</a:t>
            </a:r>
            <a:r>
              <a:rPr lang="en-US">
                <a:cs typeface="Times New Roman" pitchFamily="18" charset="0"/>
              </a:rPr>
              <a:t>no i za STORE naredbu SVWS). </a:t>
            </a:r>
            <a:endParaRPr lang="hr-HR"/>
          </a:p>
          <a:p>
            <a:pPr lvl="2" algn="just"/>
            <a:r>
              <a:rPr lang="en-US">
                <a:cs typeface="Times New Roman" pitchFamily="18" charset="0"/>
              </a:rPr>
              <a:t>Kod nekih vektorskih procesora LOAD i STORE uvek imaju vrednost koraka zapam</a:t>
            </a:r>
            <a:r>
              <a:rPr lang="hr-HR"/>
              <a:t>ć</a:t>
            </a:r>
            <a:r>
              <a:rPr lang="en-US">
                <a:cs typeface="Times New Roman" pitchFamily="18" charset="0"/>
              </a:rPr>
              <a:t>enu u registru, pa nema posebnih LOAD i STORE instrukcija </a:t>
            </a:r>
            <a:endParaRPr lang="en-US"/>
          </a:p>
          <a:p>
            <a:endParaRPr lang="en-US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cs typeface="Times New Roman" panose="02020603050405020304" pitchFamily="18" charset="0"/>
              </a:rPr>
              <a:t>PRIMER</a:t>
            </a:r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708025"/>
            <a:ext cx="4648200" cy="6149975"/>
          </a:xfrm>
        </p:spPr>
        <p:txBody>
          <a:bodyPr/>
          <a:lstStyle/>
          <a:p>
            <a:pPr>
              <a:defRPr/>
            </a:pPr>
            <a:r>
              <a:rPr lang="en-US" altLang="en-US" sz="2400" smtClean="0">
                <a:cs typeface="Times New Roman" panose="02020603050405020304" pitchFamily="18" charset="0"/>
              </a:rPr>
              <a:t>Prona</a:t>
            </a:r>
            <a:r>
              <a:rPr lang="sr-Latn-CS" altLang="en-US" sz="2400" smtClean="0">
                <a:cs typeface="Times New Roman" panose="02020603050405020304" pitchFamily="18" charset="0"/>
              </a:rPr>
              <a:t>ć</a:t>
            </a:r>
            <a:r>
              <a:rPr lang="en-US" altLang="en-US" sz="2400" smtClean="0">
                <a:cs typeface="Times New Roman" panose="02020603050405020304" pitchFamily="18" charset="0"/>
              </a:rPr>
              <a:t>i sve vektore zavisnosti </a:t>
            </a:r>
            <a:r>
              <a:rPr lang="sr-Latn-CS" altLang="en-US" sz="2400" smtClean="0">
                <a:cs typeface="Times New Roman" panose="02020603050405020304" pitchFamily="18" charset="0"/>
              </a:rPr>
              <a:t>u</a:t>
            </a:r>
            <a:r>
              <a:rPr lang="en-US" altLang="en-US" sz="2400" smtClean="0">
                <a:cs typeface="Times New Roman" panose="02020603050405020304" pitchFamily="18" charset="0"/>
              </a:rPr>
              <a:t> slede</a:t>
            </a:r>
            <a:r>
              <a:rPr lang="sr-Latn-CS" altLang="en-US" sz="2400" smtClean="0">
                <a:cs typeface="Times New Roman" panose="02020603050405020304" pitchFamily="18" charset="0"/>
              </a:rPr>
              <a:t>ć</a:t>
            </a:r>
            <a:r>
              <a:rPr lang="en-US" altLang="en-US" sz="2400" smtClean="0">
                <a:cs typeface="Times New Roman" panose="02020603050405020304" pitchFamily="18" charset="0"/>
              </a:rPr>
              <a:t>em gnezdu petlji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hr-HR" altLang="en-US" sz="2100" smtClean="0"/>
              <a:t>	</a:t>
            </a:r>
            <a:r>
              <a:rPr lang="sr-Latn-CS" altLang="en-US" sz="1800" smtClean="0">
                <a:cs typeface="Times New Roman" panose="02020603050405020304" pitchFamily="18" charset="0"/>
              </a:rPr>
              <a:t>for</a:t>
            </a:r>
            <a:r>
              <a:rPr lang="en-US" altLang="en-US" sz="1800" smtClean="0">
                <a:cs typeface="Times New Roman" panose="02020603050405020304" pitchFamily="18" charset="0"/>
              </a:rPr>
              <a:t>  i = 1, 5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altLang="en-US" sz="1800" smtClean="0">
                <a:cs typeface="Times New Roman" panose="02020603050405020304" pitchFamily="18" charset="0"/>
              </a:rPr>
              <a:t>	</a:t>
            </a:r>
            <a:r>
              <a:rPr lang="sr-Latn-CS" altLang="en-US" sz="1800" smtClean="0">
                <a:cs typeface="Times New Roman" panose="02020603050405020304" pitchFamily="18" charset="0"/>
              </a:rPr>
              <a:t>for</a:t>
            </a:r>
            <a:r>
              <a:rPr lang="en-US" altLang="en-US" sz="1800" smtClean="0">
                <a:cs typeface="Times New Roman" panose="02020603050405020304" pitchFamily="18" charset="0"/>
              </a:rPr>
              <a:t>  j = 1, 10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altLang="en-US" sz="1800" smtClean="0">
                <a:cs typeface="Times New Roman" panose="02020603050405020304" pitchFamily="18" charset="0"/>
              </a:rPr>
              <a:t>	</a:t>
            </a:r>
            <a:r>
              <a:rPr lang="sr-Latn-CS" altLang="en-US" sz="1800" smtClean="0">
                <a:cs typeface="Times New Roman" panose="02020603050405020304" pitchFamily="18" charset="0"/>
              </a:rPr>
              <a:t>fot</a:t>
            </a:r>
            <a:r>
              <a:rPr lang="en-US" altLang="en-US" sz="1800" smtClean="0">
                <a:cs typeface="Times New Roman" panose="02020603050405020304" pitchFamily="18" charset="0"/>
              </a:rPr>
              <a:t>  k =1, 20</a:t>
            </a:r>
            <a:endParaRPr lang="hr-HR" altLang="en-US" sz="1800" smtClean="0"/>
          </a:p>
          <a:p>
            <a:pPr lvl="1">
              <a:buFont typeface="Wingdings" pitchFamily="2" charset="2"/>
              <a:buNone/>
              <a:defRPr/>
            </a:pPr>
            <a:r>
              <a:rPr lang="en-US" altLang="en-US" sz="1800" smtClean="0">
                <a:cs typeface="Times New Roman" panose="02020603050405020304" pitchFamily="18" charset="0"/>
              </a:rPr>
              <a:t>A(i, j, k) = A(i-1, j, k+1)+ B(i, j, k)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altLang="en-US" sz="1800" smtClean="0">
                <a:cs typeface="Times New Roman" panose="02020603050405020304" pitchFamily="18" charset="0"/>
              </a:rPr>
              <a:t>	B(i, j, k+1) = B(i, j-1, k-1) * 3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hr-HR" altLang="en-US" sz="1800" smtClean="0"/>
              <a:t>endfor</a:t>
            </a:r>
            <a:r>
              <a:rPr lang="en-US" altLang="en-US" sz="1800" smtClean="0"/>
              <a:t>{</a:t>
            </a:r>
            <a:r>
              <a:rPr lang="hr-HR" altLang="en-US" sz="1800" smtClean="0"/>
              <a:t>i,j,k</a:t>
            </a:r>
            <a:r>
              <a:rPr lang="en-US" altLang="en-US" sz="1800" smtClean="0"/>
              <a:t>}</a:t>
            </a:r>
            <a:r>
              <a:rPr lang="en-US" altLang="en-US" sz="2100" smtClean="0"/>
              <a:t> </a:t>
            </a:r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400" smtClean="0">
                <a:cs typeface="Times New Roman" panose="02020603050405020304" pitchFamily="18" charset="0"/>
              </a:rPr>
              <a:t>RE</a:t>
            </a:r>
            <a:r>
              <a:rPr lang="sr-Latn-CS" altLang="en-US" sz="2400" smtClean="0">
                <a:cs typeface="Times New Roman" panose="02020603050405020304" pitchFamily="18" charset="0"/>
              </a:rPr>
              <a:t>Š</a:t>
            </a:r>
            <a:r>
              <a:rPr lang="en-US" altLang="en-US" sz="2400" smtClean="0">
                <a:cs typeface="Times New Roman" panose="02020603050405020304" pitchFamily="18" charset="0"/>
              </a:rPr>
              <a:t>ENJE:</a:t>
            </a:r>
            <a:r>
              <a:rPr lang="en-US" altLang="en-US" sz="2400" smtClean="0">
                <a:latin typeface="Times Roman YU" pitchFamily="18" charset="0"/>
                <a:cs typeface="Times New Roman" panose="02020603050405020304" pitchFamily="18" charset="0"/>
              </a:rPr>
              <a:t>  </a:t>
            </a:r>
            <a:endParaRPr lang="hr-HR" altLang="en-US" sz="2400" smtClean="0">
              <a:latin typeface="Times New Roman" panose="02020603050405020304" pitchFamily="18" charset="0"/>
            </a:endParaRPr>
          </a:p>
          <a:p>
            <a:pPr lvl="1">
              <a:defRPr/>
            </a:pPr>
            <a:r>
              <a:rPr lang="en-US" altLang="en-US" sz="2000" smtClean="0">
                <a:cs typeface="Times New Roman" panose="02020603050405020304" pitchFamily="18" charset="0"/>
              </a:rPr>
              <a:t>Uo</a:t>
            </a:r>
            <a:r>
              <a:rPr lang="sr-Latn-CS" altLang="en-US" sz="2000" smtClean="0">
                <a:cs typeface="Times New Roman" panose="02020603050405020304" pitchFamily="18" charset="0"/>
              </a:rPr>
              <a:t>č</a:t>
            </a:r>
            <a:r>
              <a:rPr lang="en-US" altLang="en-US" sz="2000" smtClean="0">
                <a:cs typeface="Times New Roman" panose="02020603050405020304" pitchFamily="18" charset="0"/>
              </a:rPr>
              <a:t>imo prvo sve parove generisanih—kori</a:t>
            </a:r>
            <a:r>
              <a:rPr lang="sr-Latn-CS" altLang="en-US" sz="2000" smtClean="0">
                <a:cs typeface="Times New Roman" panose="02020603050405020304" pitchFamily="18" charset="0"/>
              </a:rPr>
              <a:t>šć</a:t>
            </a:r>
            <a:r>
              <a:rPr lang="en-US" altLang="en-US" sz="2000" smtClean="0">
                <a:cs typeface="Times New Roman" panose="02020603050405020304" pitchFamily="18" charset="0"/>
              </a:rPr>
              <a:t>enih promenljivih</a:t>
            </a:r>
            <a:r>
              <a:rPr lang="hr-HR" altLang="en-US" sz="2000" smtClean="0"/>
              <a:t>:</a:t>
            </a:r>
            <a:endParaRPr lang="en-US" altLang="en-US" sz="2000" smtClean="0"/>
          </a:p>
          <a:p>
            <a:pPr lvl="1">
              <a:buFont typeface="Wingdings" pitchFamily="2" charset="2"/>
              <a:buNone/>
              <a:defRPr/>
            </a:pPr>
            <a:r>
              <a:rPr lang="en-US" altLang="en-US" sz="2000" smtClean="0">
                <a:cs typeface="Times New Roman" panose="02020603050405020304" pitchFamily="18" charset="0"/>
              </a:rPr>
              <a:t>A(i, j, k) i  A(i-1, j, k+1)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altLang="en-US" sz="2000" smtClean="0">
                <a:cs typeface="Times New Roman" panose="02020603050405020304" pitchFamily="18" charset="0"/>
              </a:rPr>
              <a:t>B(i, j, k+1) i  B(i, j, k),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altLang="en-US" sz="2000" smtClean="0">
                <a:cs typeface="Times New Roman" panose="02020603050405020304" pitchFamily="18" charset="0"/>
              </a:rPr>
              <a:t>B(i, j, k+1) i  B(i, j-1, k-1)</a:t>
            </a:r>
            <a:r>
              <a:rPr lang="en-US" altLang="en-US" sz="2100" smtClean="0"/>
              <a:t> </a:t>
            </a:r>
            <a:endParaRPr lang="hr-HR" altLang="en-US" sz="2100" smtClean="0"/>
          </a:p>
          <a:p>
            <a:pPr>
              <a:buFont typeface="Wingdings 2" pitchFamily="18" charset="2"/>
              <a:buNone/>
              <a:defRPr/>
            </a:pPr>
            <a:r>
              <a:rPr lang="en-US" altLang="en-US" sz="2000" smtClean="0">
                <a:cs typeface="Times New Roman" panose="02020603050405020304" pitchFamily="18" charset="0"/>
              </a:rPr>
              <a:t>Odgovaraju</a:t>
            </a:r>
            <a:r>
              <a:rPr lang="sr-Latn-CS" altLang="en-US" sz="2000" smtClean="0">
                <a:cs typeface="Times New Roman" panose="02020603050405020304" pitchFamily="18" charset="0"/>
              </a:rPr>
              <a:t>ć</a:t>
            </a:r>
            <a:r>
              <a:rPr lang="en-US" altLang="en-US" sz="2000" smtClean="0">
                <a:cs typeface="Times New Roman" panose="02020603050405020304" pitchFamily="18" charset="0"/>
              </a:rPr>
              <a:t>i</a:t>
            </a:r>
            <a:r>
              <a:rPr lang="sr-Latn-CS" altLang="en-US" sz="2000" smtClean="0">
                <a:cs typeface="Times New Roman" panose="02020603050405020304" pitchFamily="18" charset="0"/>
              </a:rPr>
              <a:t> </a:t>
            </a:r>
            <a:r>
              <a:rPr lang="en-US" altLang="en-US" sz="2000" smtClean="0">
                <a:cs typeface="Times New Roman" panose="02020603050405020304" pitchFamily="18" charset="0"/>
              </a:rPr>
              <a:t>vektori zavisnosti 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altLang="en-US" sz="2000" smtClean="0">
                <a:cs typeface="Times New Roman" panose="02020603050405020304" pitchFamily="18" charset="0"/>
              </a:rPr>
              <a:t>d</a:t>
            </a:r>
            <a:r>
              <a:rPr lang="en-US" altLang="en-US" sz="2000" baseline="-30000" smtClean="0">
                <a:cs typeface="Times New Roman" panose="02020603050405020304" pitchFamily="18" charset="0"/>
              </a:rPr>
              <a:t>1</a:t>
            </a:r>
            <a:r>
              <a:rPr lang="en-US" altLang="en-US" sz="2000" smtClean="0">
                <a:cs typeface="Times New Roman" panose="02020603050405020304" pitchFamily="18" charset="0"/>
              </a:rPr>
              <a:t> = (i, j, k)</a:t>
            </a:r>
            <a:r>
              <a:rPr lang="en-US" altLang="en-US" sz="2000" baseline="30000" smtClean="0">
                <a:cs typeface="Times New Roman" panose="02020603050405020304" pitchFamily="18" charset="0"/>
              </a:rPr>
              <a:t>T</a:t>
            </a:r>
            <a:r>
              <a:rPr lang="en-US" altLang="en-US" sz="2000" smtClean="0">
                <a:cs typeface="Times New Roman" panose="02020603050405020304" pitchFamily="18" charset="0"/>
              </a:rPr>
              <a:t> – (i-1, j, k+1)</a:t>
            </a:r>
            <a:r>
              <a:rPr lang="en-US" altLang="en-US" sz="2000" baseline="30000" smtClean="0">
                <a:cs typeface="Times New Roman" panose="02020603050405020304" pitchFamily="18" charset="0"/>
              </a:rPr>
              <a:t>T</a:t>
            </a:r>
            <a:r>
              <a:rPr lang="en-US" altLang="en-US" sz="2000" smtClean="0">
                <a:cs typeface="Times New Roman" panose="02020603050405020304" pitchFamily="18" charset="0"/>
              </a:rPr>
              <a:t> = </a:t>
            </a:r>
            <a:endParaRPr lang="hr-HR" altLang="en-US" sz="2000" smtClean="0"/>
          </a:p>
          <a:p>
            <a:pPr lvl="1">
              <a:buFont typeface="Wingdings" pitchFamily="2" charset="2"/>
              <a:buNone/>
              <a:defRPr/>
            </a:pPr>
            <a:r>
              <a:rPr lang="en-US" altLang="en-US" sz="2000" smtClean="0">
                <a:cs typeface="Times New Roman" panose="02020603050405020304" pitchFamily="18" charset="0"/>
              </a:rPr>
              <a:t>[ 1, 0, -1]</a:t>
            </a:r>
            <a:r>
              <a:rPr lang="en-US" altLang="en-US" sz="2000" baseline="30000" smtClean="0">
                <a:cs typeface="Times New Roman" panose="02020603050405020304" pitchFamily="18" charset="0"/>
              </a:rPr>
              <a:t>T</a:t>
            </a:r>
            <a:r>
              <a:rPr lang="en-US" altLang="en-US" sz="2000" smtClean="0">
                <a:cs typeface="Times New Roman" panose="02020603050405020304" pitchFamily="18" charset="0"/>
              </a:rPr>
              <a:t> 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altLang="en-US" sz="2000" smtClean="0">
                <a:cs typeface="Times New Roman" panose="02020603050405020304" pitchFamily="18" charset="0"/>
              </a:rPr>
              <a:t>d</a:t>
            </a:r>
            <a:r>
              <a:rPr lang="en-US" altLang="en-US" sz="2000" baseline="-30000" smtClean="0">
                <a:cs typeface="Times New Roman" panose="02020603050405020304" pitchFamily="18" charset="0"/>
              </a:rPr>
              <a:t>2</a:t>
            </a:r>
            <a:r>
              <a:rPr lang="en-US" altLang="en-US" sz="2000" smtClean="0">
                <a:cs typeface="Times New Roman" panose="02020603050405020304" pitchFamily="18" charset="0"/>
              </a:rPr>
              <a:t> = (i, j, k+1)</a:t>
            </a:r>
            <a:r>
              <a:rPr lang="en-US" altLang="en-US" sz="2000" baseline="30000" smtClean="0">
                <a:cs typeface="Times New Roman" panose="02020603050405020304" pitchFamily="18" charset="0"/>
              </a:rPr>
              <a:t>T</a:t>
            </a:r>
            <a:r>
              <a:rPr lang="en-US" altLang="en-US" sz="2000" smtClean="0">
                <a:cs typeface="Times New Roman" panose="02020603050405020304" pitchFamily="18" charset="0"/>
              </a:rPr>
              <a:t> – (i, j, k)</a:t>
            </a:r>
            <a:r>
              <a:rPr lang="en-US" altLang="en-US" sz="2000" baseline="30000" smtClean="0">
                <a:cs typeface="Times New Roman" panose="02020603050405020304" pitchFamily="18" charset="0"/>
              </a:rPr>
              <a:t>T</a:t>
            </a:r>
            <a:r>
              <a:rPr lang="en-US" altLang="en-US" sz="2000" smtClean="0">
                <a:cs typeface="Times New Roman" panose="02020603050405020304" pitchFamily="18" charset="0"/>
              </a:rPr>
              <a:t> = </a:t>
            </a:r>
            <a:endParaRPr lang="hr-HR" altLang="en-US" sz="2000" smtClean="0"/>
          </a:p>
          <a:p>
            <a:pPr lvl="1">
              <a:buFont typeface="Wingdings" pitchFamily="2" charset="2"/>
              <a:buNone/>
              <a:defRPr/>
            </a:pPr>
            <a:r>
              <a:rPr lang="en-US" altLang="en-US" sz="2000" smtClean="0">
                <a:cs typeface="Times New Roman" panose="02020603050405020304" pitchFamily="18" charset="0"/>
              </a:rPr>
              <a:t>[ 0, 0, 1]</a:t>
            </a:r>
            <a:r>
              <a:rPr lang="en-US" altLang="en-US" sz="2000" baseline="30000" smtClean="0">
                <a:cs typeface="Times New Roman" panose="02020603050405020304" pitchFamily="18" charset="0"/>
              </a:rPr>
              <a:t>T</a:t>
            </a:r>
            <a:endParaRPr lang="en-US" altLang="en-US" sz="2000" smtClean="0">
              <a:cs typeface="Times New Roman" panose="02020603050405020304" pitchFamily="18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altLang="en-US" sz="2000" smtClean="0">
                <a:cs typeface="Times New Roman" panose="02020603050405020304" pitchFamily="18" charset="0"/>
              </a:rPr>
              <a:t>d</a:t>
            </a:r>
            <a:r>
              <a:rPr lang="en-US" altLang="en-US" sz="2000" baseline="-30000" smtClean="0">
                <a:cs typeface="Times New Roman" panose="02020603050405020304" pitchFamily="18" charset="0"/>
              </a:rPr>
              <a:t>3</a:t>
            </a:r>
            <a:r>
              <a:rPr lang="en-US" altLang="en-US" sz="2000" smtClean="0">
                <a:cs typeface="Times New Roman" panose="02020603050405020304" pitchFamily="18" charset="0"/>
              </a:rPr>
              <a:t> = (i, j, k+1)</a:t>
            </a:r>
            <a:r>
              <a:rPr lang="en-US" altLang="en-US" sz="2000" baseline="30000" smtClean="0">
                <a:cs typeface="Times New Roman" panose="02020603050405020304" pitchFamily="18" charset="0"/>
              </a:rPr>
              <a:t>T</a:t>
            </a:r>
            <a:r>
              <a:rPr lang="en-US" altLang="en-US" sz="2000" smtClean="0">
                <a:cs typeface="Times New Roman" panose="02020603050405020304" pitchFamily="18" charset="0"/>
              </a:rPr>
              <a:t> – (i, j-1, k-1)</a:t>
            </a:r>
            <a:r>
              <a:rPr lang="en-US" altLang="en-US" sz="2000" baseline="30000" smtClean="0">
                <a:cs typeface="Times New Roman" panose="02020603050405020304" pitchFamily="18" charset="0"/>
              </a:rPr>
              <a:t>T</a:t>
            </a:r>
            <a:r>
              <a:rPr lang="en-US" altLang="en-US" sz="2000" smtClean="0">
                <a:cs typeface="Times New Roman" panose="02020603050405020304" pitchFamily="18" charset="0"/>
              </a:rPr>
              <a:t> = </a:t>
            </a:r>
            <a:endParaRPr lang="hr-HR" altLang="en-US" sz="2000" smtClean="0"/>
          </a:p>
          <a:p>
            <a:pPr lvl="1">
              <a:buFont typeface="Wingdings" pitchFamily="2" charset="2"/>
              <a:buNone/>
              <a:defRPr/>
            </a:pPr>
            <a:r>
              <a:rPr lang="en-US" altLang="en-US" sz="2000" smtClean="0">
                <a:cs typeface="Times New Roman" panose="02020603050405020304" pitchFamily="18" charset="0"/>
              </a:rPr>
              <a:t>[0, 1, 2]</a:t>
            </a:r>
            <a:r>
              <a:rPr lang="en-US" altLang="en-US" sz="2000" baseline="30000" smtClean="0">
                <a:cs typeface="Times New Roman" panose="02020603050405020304" pitchFamily="18" charset="0"/>
              </a:rPr>
              <a:t>T</a:t>
            </a:r>
          </a:p>
          <a:p>
            <a:pPr>
              <a:defRPr/>
            </a:pPr>
            <a:r>
              <a:rPr lang="en-US" altLang="en-US" sz="2000" smtClean="0">
                <a:cs typeface="Times New Roman" panose="02020603050405020304" pitchFamily="18" charset="0"/>
              </a:rPr>
              <a:t>Prvi element u vektoru koji je ≠0 nosi zavisnost!</a:t>
            </a:r>
            <a:endParaRPr lang="en-US" altLang="en-US" sz="2000" smtClean="0">
              <a:cs typeface="Tahoma" panose="020B0604030504040204" pitchFamily="34" charset="0"/>
            </a:endParaRPr>
          </a:p>
          <a:p>
            <a:pPr lvl="1">
              <a:buFont typeface="Wingdings" pitchFamily="2" charset="2"/>
              <a:buNone/>
              <a:defRPr/>
            </a:pPr>
            <a:endParaRPr lang="en-US" altLang="en-US" sz="2000" smtClean="0"/>
          </a:p>
        </p:txBody>
      </p:sp>
      <p:sp>
        <p:nvSpPr>
          <p:cNvPr id="3078" name="Rectangle 7"/>
          <p:cNvSpPr>
            <a:spLocks noChangeArrowheads="1"/>
          </p:cNvSpPr>
          <p:nvPr/>
        </p:nvSpPr>
        <p:spPr bwMode="auto">
          <a:xfrm>
            <a:off x="3481388" y="30718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24582" name="Object 6"/>
          <p:cNvGraphicFramePr>
            <a:graphicFrameLocks noChangeAspect="1"/>
          </p:cNvGraphicFramePr>
          <p:nvPr/>
        </p:nvGraphicFramePr>
        <p:xfrm>
          <a:off x="304800" y="4419600"/>
          <a:ext cx="3810000" cy="1247775"/>
        </p:xfrm>
        <a:graphic>
          <a:graphicData uri="http://schemas.openxmlformats.org/presentationml/2006/ole">
            <p:oleObj spid="_x0000_s1026" r:id="rId3" imgW="2184400" imgH="711200" progId="Equation.3">
              <p:embed/>
            </p:oleObj>
          </a:graphicData>
        </a:graphic>
      </p:graphicFrame>
      <p:sp>
        <p:nvSpPr>
          <p:cNvPr id="24584" name="AutoShape 8"/>
          <p:cNvSpPr>
            <a:spLocks/>
          </p:cNvSpPr>
          <p:nvPr/>
        </p:nvSpPr>
        <p:spPr bwMode="auto">
          <a:xfrm>
            <a:off x="1371600" y="6019800"/>
            <a:ext cx="1447800" cy="609600"/>
          </a:xfrm>
          <a:prstGeom prst="borderCallout2">
            <a:avLst>
              <a:gd name="adj1" fmla="val 18750"/>
              <a:gd name="adj2" fmla="val -5264"/>
              <a:gd name="adj3" fmla="val 18750"/>
              <a:gd name="adj4" fmla="val -16338"/>
              <a:gd name="adj5" fmla="val -110157"/>
              <a:gd name="adj6" fmla="val -5646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/>
          </a:extLst>
        </p:spPr>
        <p:txBody>
          <a:bodyPr anchor="b"/>
          <a:lstStyle/>
          <a:p>
            <a:pPr algn="ctr">
              <a:defRPr/>
            </a:pPr>
            <a:r>
              <a:rPr lang="hr-HR" altLang="en-US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matrica zavisnosti</a:t>
            </a:r>
            <a:endParaRPr lang="en-US" altLang="en-US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579438"/>
          </a:xfrm>
        </p:spPr>
        <p:txBody>
          <a:bodyPr/>
          <a:lstStyle/>
          <a:p>
            <a:r>
              <a:rPr lang="hr-HR" sz="3200"/>
              <a:t>Odredjivanje broja memorijskih banaka (nast.)</a:t>
            </a:r>
            <a:endParaRPr lang="en-US" sz="320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Komplikacije u memorijskom sistemu mogu da nastupe kad treba podr</a:t>
            </a:r>
            <a:r>
              <a:rPr lang="sr-Latn-CS"/>
              <a:t>ž</a:t>
            </a:r>
            <a:r>
              <a:rPr lang="en-US"/>
              <a:t>ati korake &gt; 1. </a:t>
            </a:r>
            <a:endParaRPr lang="sr-Latn-CS"/>
          </a:p>
          <a:p>
            <a:pPr lvl="1"/>
            <a:r>
              <a:rPr lang="en-US"/>
              <a:t>U op</a:t>
            </a:r>
            <a:r>
              <a:rPr lang="sr-Latn-CS"/>
              <a:t>š</a:t>
            </a:r>
            <a:r>
              <a:rPr lang="en-US"/>
              <a:t>tem slu</a:t>
            </a:r>
            <a:r>
              <a:rPr lang="sr-Latn-CS"/>
              <a:t>č</a:t>
            </a:r>
            <a:r>
              <a:rPr lang="en-US"/>
              <a:t>aju da bi se moga</a:t>
            </a:r>
            <a:r>
              <a:rPr lang="sr-Latn-CS"/>
              <a:t>o</a:t>
            </a:r>
            <a:r>
              <a:rPr lang="en-US"/>
              <a:t> pribaviti jedan element vektora po klok ciklusu, broj memorijskih banaka mora biti ve</a:t>
            </a:r>
            <a:r>
              <a:rPr lang="sr-Latn-CS"/>
              <a:t>ć</a:t>
            </a:r>
            <a:r>
              <a:rPr lang="en-US"/>
              <a:t>i od latentnosti memorijskog sistema (vreme pristupa memeoriji). </a:t>
            </a:r>
            <a:endParaRPr lang="sr-Latn-CS"/>
          </a:p>
          <a:p>
            <a:pPr lvl="1"/>
            <a:r>
              <a:rPr lang="sr-Latn-CS"/>
              <a:t>K</a:t>
            </a:r>
            <a:r>
              <a:rPr lang="en-US"/>
              <a:t>ada postoji korak &gt; 1 mo</a:t>
            </a:r>
            <a:r>
              <a:rPr lang="sr-Latn-CS"/>
              <a:t>ž</a:t>
            </a:r>
            <a:r>
              <a:rPr lang="en-US"/>
              <a:t>e se desiti da se zahteva pristup istoj memorijskoj ban</a:t>
            </a:r>
            <a:r>
              <a:rPr lang="sr-Latn-CS"/>
              <a:t>c</a:t>
            </a:r>
            <a:r>
              <a:rPr lang="en-US"/>
              <a:t>i ve</a:t>
            </a:r>
            <a:r>
              <a:rPr lang="sr-Latn-CS"/>
              <a:t>ć</a:t>
            </a:r>
            <a:r>
              <a:rPr lang="en-US"/>
              <a:t>om brzinom od brzine memorijskog ciklusa. </a:t>
            </a:r>
            <a:endParaRPr lang="sr-Latn-CS"/>
          </a:p>
          <a:p>
            <a:pPr lvl="2"/>
            <a:r>
              <a:rPr lang="en-US"/>
              <a:t>U takvim slu</a:t>
            </a:r>
            <a:r>
              <a:rPr lang="sr-Latn-CS"/>
              <a:t>č</a:t>
            </a:r>
            <a:r>
              <a:rPr lang="en-US"/>
              <a:t>ajevima jedan zahtev mora biti zaka</a:t>
            </a:r>
            <a:r>
              <a:rPr lang="sr-Latn-CS"/>
              <a:t>š</a:t>
            </a:r>
            <a:r>
              <a:rPr lang="en-US"/>
              <a:t>njen zbog postojanja konflikta. </a:t>
            </a:r>
            <a:endParaRPr lang="sr-Latn-CS"/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47" name="Rectangle 3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17456" name="Group 48"/>
          <p:cNvGraphicFramePr>
            <a:graphicFrameLocks noGrp="1"/>
          </p:cNvGraphicFramePr>
          <p:nvPr>
            <p:ph idx="1"/>
          </p:nvPr>
        </p:nvGraphicFramePr>
        <p:xfrm>
          <a:off x="1752600" y="1066800"/>
          <a:ext cx="3657600" cy="2187576"/>
        </p:xfrm>
        <a:graphic>
          <a:graphicData uri="http://schemas.openxmlformats.org/drawingml/2006/table">
            <a:tbl>
              <a:tblPr/>
              <a:tblGrid>
                <a:gridCol w="685800"/>
                <a:gridCol w="762000"/>
                <a:gridCol w="762000"/>
                <a:gridCol w="685800"/>
                <a:gridCol w="762000"/>
              </a:tblGrid>
              <a:tr h="5476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sr-Latn-C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A1</a:t>
                      </a:r>
                      <a:endParaRPr kumimoji="1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sr-Latn-C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A2</a:t>
                      </a:r>
                      <a:endParaRPr kumimoji="1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sr-Latn-C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A3</a:t>
                      </a:r>
                      <a:endParaRPr kumimoji="1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sr-Latn-C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A4</a:t>
                      </a:r>
                      <a:endParaRPr kumimoji="1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sr-Latn-C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A5</a:t>
                      </a:r>
                      <a:endParaRPr kumimoji="1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sr-Latn-C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A6</a:t>
                      </a:r>
                      <a:endParaRPr kumimoji="1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sr-Latn-C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A7</a:t>
                      </a:r>
                      <a:endParaRPr kumimoji="1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sr-Latn-C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A8</a:t>
                      </a:r>
                      <a:endParaRPr kumimoji="1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sr-Latn-C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A9</a:t>
                      </a:r>
                      <a:endParaRPr kumimoji="1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sr-Latn-C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A10</a:t>
                      </a:r>
                      <a:endParaRPr kumimoji="1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76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endParaRPr kumimoji="1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endParaRPr kumimoji="1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endParaRPr kumimoji="1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endParaRPr kumimoji="1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endParaRPr kumimoji="1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sr-Latn-C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M1</a:t>
                      </a:r>
                      <a:endParaRPr kumimoji="1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sr-Latn-C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M2</a:t>
                      </a:r>
                      <a:endParaRPr kumimoji="1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sr-Latn-C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M3</a:t>
                      </a:r>
                      <a:endParaRPr kumimoji="1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sr-Latn-C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M4</a:t>
                      </a:r>
                      <a:endParaRPr kumimoji="1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sr-Latn-C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M5</a:t>
                      </a:r>
                      <a:endParaRPr kumimoji="1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468" name="Line 60"/>
          <p:cNvSpPr>
            <a:spLocks noChangeShapeType="1"/>
          </p:cNvSpPr>
          <p:nvPr/>
        </p:nvSpPr>
        <p:spPr bwMode="auto">
          <a:xfrm>
            <a:off x="1828800" y="3886200"/>
            <a:ext cx="1828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b">
            <a:spAutoFit/>
          </a:bodyPr>
          <a:lstStyle/>
          <a:p>
            <a:endParaRPr lang="en-US"/>
          </a:p>
        </p:txBody>
      </p:sp>
      <p:sp>
        <p:nvSpPr>
          <p:cNvPr id="17469" name="Line 61"/>
          <p:cNvSpPr>
            <a:spLocks noChangeShapeType="1"/>
          </p:cNvSpPr>
          <p:nvPr/>
        </p:nvSpPr>
        <p:spPr bwMode="auto">
          <a:xfrm>
            <a:off x="2286000" y="4343400"/>
            <a:ext cx="1828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b">
            <a:spAutoFit/>
          </a:bodyPr>
          <a:lstStyle/>
          <a:p>
            <a:endParaRPr lang="en-US"/>
          </a:p>
        </p:txBody>
      </p:sp>
      <p:sp>
        <p:nvSpPr>
          <p:cNvPr id="17470" name="Line 62"/>
          <p:cNvSpPr>
            <a:spLocks noChangeShapeType="1"/>
          </p:cNvSpPr>
          <p:nvPr/>
        </p:nvSpPr>
        <p:spPr bwMode="auto">
          <a:xfrm>
            <a:off x="2743200" y="4800600"/>
            <a:ext cx="1828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b">
            <a:spAutoFit/>
          </a:bodyPr>
          <a:lstStyle/>
          <a:p>
            <a:endParaRPr lang="en-US"/>
          </a:p>
        </p:txBody>
      </p:sp>
      <p:sp>
        <p:nvSpPr>
          <p:cNvPr id="17471" name="Line 63"/>
          <p:cNvSpPr>
            <a:spLocks noChangeShapeType="1"/>
          </p:cNvSpPr>
          <p:nvPr/>
        </p:nvSpPr>
        <p:spPr bwMode="auto">
          <a:xfrm>
            <a:off x="3657600" y="5715000"/>
            <a:ext cx="1828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b">
            <a:spAutoFit/>
          </a:bodyPr>
          <a:lstStyle/>
          <a:p>
            <a:endParaRPr lang="en-US"/>
          </a:p>
        </p:txBody>
      </p:sp>
      <p:sp>
        <p:nvSpPr>
          <p:cNvPr id="17472" name="Line 64"/>
          <p:cNvSpPr>
            <a:spLocks noChangeShapeType="1"/>
          </p:cNvSpPr>
          <p:nvPr/>
        </p:nvSpPr>
        <p:spPr bwMode="auto">
          <a:xfrm>
            <a:off x="3200400" y="5257800"/>
            <a:ext cx="1828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b">
            <a:spAutoFit/>
          </a:bodyPr>
          <a:lstStyle/>
          <a:p>
            <a:endParaRPr lang="en-US"/>
          </a:p>
        </p:txBody>
      </p:sp>
      <p:sp>
        <p:nvSpPr>
          <p:cNvPr id="17473" name="Line 65"/>
          <p:cNvSpPr>
            <a:spLocks noChangeShapeType="1"/>
          </p:cNvSpPr>
          <p:nvPr/>
        </p:nvSpPr>
        <p:spPr bwMode="auto">
          <a:xfrm>
            <a:off x="1828800" y="3505200"/>
            <a:ext cx="0" cy="28194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b">
            <a:spAutoFit/>
          </a:bodyPr>
          <a:lstStyle/>
          <a:p>
            <a:endParaRPr lang="en-US"/>
          </a:p>
        </p:txBody>
      </p:sp>
      <p:sp>
        <p:nvSpPr>
          <p:cNvPr id="17474" name="Line 66"/>
          <p:cNvSpPr>
            <a:spLocks noChangeShapeType="1"/>
          </p:cNvSpPr>
          <p:nvPr/>
        </p:nvSpPr>
        <p:spPr bwMode="auto">
          <a:xfrm>
            <a:off x="2286000" y="3505200"/>
            <a:ext cx="0" cy="28194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b">
            <a:spAutoFit/>
          </a:bodyPr>
          <a:lstStyle/>
          <a:p>
            <a:endParaRPr lang="en-US"/>
          </a:p>
        </p:txBody>
      </p:sp>
      <p:sp>
        <p:nvSpPr>
          <p:cNvPr id="17475" name="Line 67"/>
          <p:cNvSpPr>
            <a:spLocks noChangeShapeType="1"/>
          </p:cNvSpPr>
          <p:nvPr/>
        </p:nvSpPr>
        <p:spPr bwMode="auto">
          <a:xfrm>
            <a:off x="2743200" y="3505200"/>
            <a:ext cx="0" cy="28194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b">
            <a:spAutoFit/>
          </a:bodyPr>
          <a:lstStyle/>
          <a:p>
            <a:endParaRPr lang="en-US"/>
          </a:p>
        </p:txBody>
      </p:sp>
      <p:sp>
        <p:nvSpPr>
          <p:cNvPr id="17476" name="Line 68"/>
          <p:cNvSpPr>
            <a:spLocks noChangeShapeType="1"/>
          </p:cNvSpPr>
          <p:nvPr/>
        </p:nvSpPr>
        <p:spPr bwMode="auto">
          <a:xfrm>
            <a:off x="3200400" y="3505200"/>
            <a:ext cx="0" cy="28194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b">
            <a:spAutoFit/>
          </a:bodyPr>
          <a:lstStyle/>
          <a:p>
            <a:endParaRPr lang="en-US"/>
          </a:p>
        </p:txBody>
      </p:sp>
      <p:sp>
        <p:nvSpPr>
          <p:cNvPr id="17477" name="Line 69"/>
          <p:cNvSpPr>
            <a:spLocks noChangeShapeType="1"/>
          </p:cNvSpPr>
          <p:nvPr/>
        </p:nvSpPr>
        <p:spPr bwMode="auto">
          <a:xfrm>
            <a:off x="3657600" y="3505200"/>
            <a:ext cx="0" cy="28194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b">
            <a:spAutoFit/>
          </a:bodyPr>
          <a:lstStyle/>
          <a:p>
            <a:endParaRPr lang="en-US"/>
          </a:p>
        </p:txBody>
      </p:sp>
      <p:sp>
        <p:nvSpPr>
          <p:cNvPr id="17478" name="Line 70"/>
          <p:cNvSpPr>
            <a:spLocks noChangeShapeType="1"/>
          </p:cNvSpPr>
          <p:nvPr/>
        </p:nvSpPr>
        <p:spPr bwMode="auto">
          <a:xfrm>
            <a:off x="4114800" y="3505200"/>
            <a:ext cx="0" cy="28194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b">
            <a:spAutoFit/>
          </a:bodyPr>
          <a:lstStyle/>
          <a:p>
            <a:endParaRPr lang="en-US"/>
          </a:p>
        </p:txBody>
      </p:sp>
      <p:sp>
        <p:nvSpPr>
          <p:cNvPr id="17479" name="Line 71"/>
          <p:cNvSpPr>
            <a:spLocks noChangeShapeType="1"/>
          </p:cNvSpPr>
          <p:nvPr/>
        </p:nvSpPr>
        <p:spPr bwMode="auto">
          <a:xfrm>
            <a:off x="4572000" y="3505200"/>
            <a:ext cx="0" cy="28194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b">
            <a:spAutoFit/>
          </a:bodyPr>
          <a:lstStyle/>
          <a:p>
            <a:endParaRPr lang="en-US"/>
          </a:p>
        </p:txBody>
      </p:sp>
      <p:sp>
        <p:nvSpPr>
          <p:cNvPr id="17480" name="Line 72"/>
          <p:cNvSpPr>
            <a:spLocks noChangeShapeType="1"/>
          </p:cNvSpPr>
          <p:nvPr/>
        </p:nvSpPr>
        <p:spPr bwMode="auto">
          <a:xfrm>
            <a:off x="5029200" y="3505200"/>
            <a:ext cx="0" cy="28194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b">
            <a:spAutoFit/>
          </a:bodyPr>
          <a:lstStyle/>
          <a:p>
            <a:endParaRPr lang="en-US"/>
          </a:p>
        </p:txBody>
      </p:sp>
      <p:sp>
        <p:nvSpPr>
          <p:cNvPr id="17481" name="Line 73"/>
          <p:cNvSpPr>
            <a:spLocks noChangeShapeType="1"/>
          </p:cNvSpPr>
          <p:nvPr/>
        </p:nvSpPr>
        <p:spPr bwMode="auto">
          <a:xfrm>
            <a:off x="5486400" y="3505200"/>
            <a:ext cx="0" cy="28194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b">
            <a:spAutoFit/>
          </a:bodyPr>
          <a:lstStyle/>
          <a:p>
            <a:endParaRPr lang="en-US"/>
          </a:p>
        </p:txBody>
      </p:sp>
      <p:sp>
        <p:nvSpPr>
          <p:cNvPr id="17482" name="Text Box 74"/>
          <p:cNvSpPr txBox="1">
            <a:spLocks noChangeArrowheads="1"/>
          </p:cNvSpPr>
          <p:nvPr/>
        </p:nvSpPr>
        <p:spPr bwMode="auto">
          <a:xfrm>
            <a:off x="1066800" y="3505200"/>
            <a:ext cx="565150" cy="242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b">
            <a:spAutoFit/>
          </a:bodyPr>
          <a:lstStyle/>
          <a:p>
            <a:pPr>
              <a:lnSpc>
                <a:spcPct val="170000"/>
              </a:lnSpc>
            </a:pPr>
            <a:r>
              <a:rPr lang="sr-Latn-CS"/>
              <a:t>M1 </a:t>
            </a:r>
          </a:p>
          <a:p>
            <a:pPr>
              <a:lnSpc>
                <a:spcPct val="170000"/>
              </a:lnSpc>
            </a:pPr>
            <a:r>
              <a:rPr lang="sr-Latn-CS"/>
              <a:t>M2</a:t>
            </a:r>
          </a:p>
          <a:p>
            <a:pPr>
              <a:lnSpc>
                <a:spcPct val="170000"/>
              </a:lnSpc>
            </a:pPr>
            <a:r>
              <a:rPr lang="sr-Latn-CS"/>
              <a:t>M3</a:t>
            </a:r>
          </a:p>
          <a:p>
            <a:pPr>
              <a:lnSpc>
                <a:spcPct val="170000"/>
              </a:lnSpc>
            </a:pPr>
            <a:r>
              <a:rPr lang="sr-Latn-CS"/>
              <a:t>M4</a:t>
            </a:r>
          </a:p>
          <a:p>
            <a:pPr>
              <a:lnSpc>
                <a:spcPct val="170000"/>
              </a:lnSpc>
            </a:pPr>
            <a:r>
              <a:rPr lang="sr-Latn-CS"/>
              <a:t>M5</a:t>
            </a:r>
            <a:endParaRPr lang="en-US"/>
          </a:p>
        </p:txBody>
      </p:sp>
      <p:sp>
        <p:nvSpPr>
          <p:cNvPr id="17483" name="Text Box 75"/>
          <p:cNvSpPr txBox="1">
            <a:spLocks noChangeArrowheads="1"/>
          </p:cNvSpPr>
          <p:nvPr/>
        </p:nvSpPr>
        <p:spPr bwMode="auto">
          <a:xfrm>
            <a:off x="1422400" y="6284913"/>
            <a:ext cx="4191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b">
            <a:spAutoFit/>
          </a:bodyPr>
          <a:lstStyle/>
          <a:p>
            <a:r>
              <a:rPr lang="sr-Latn-CS"/>
              <a:t>t = 0     1     2     3     4     5      6     7    8</a:t>
            </a:r>
            <a:endParaRPr lang="en-US"/>
          </a:p>
        </p:txBody>
      </p:sp>
      <p:sp>
        <p:nvSpPr>
          <p:cNvPr id="17484" name="Line 76"/>
          <p:cNvSpPr>
            <a:spLocks noChangeShapeType="1"/>
          </p:cNvSpPr>
          <p:nvPr/>
        </p:nvSpPr>
        <p:spPr bwMode="auto">
          <a:xfrm>
            <a:off x="4114800" y="3886200"/>
            <a:ext cx="1828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b">
            <a:spAutoFit/>
          </a:bodyPr>
          <a:lstStyle/>
          <a:p>
            <a:endParaRPr lang="en-US"/>
          </a:p>
        </p:txBody>
      </p:sp>
      <p:sp>
        <p:nvSpPr>
          <p:cNvPr id="17485" name="Text Box 77"/>
          <p:cNvSpPr txBox="1">
            <a:spLocks noChangeArrowheads="1"/>
          </p:cNvSpPr>
          <p:nvPr/>
        </p:nvSpPr>
        <p:spPr bwMode="auto">
          <a:xfrm>
            <a:off x="6308725" y="1327150"/>
            <a:ext cx="16113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b">
            <a:spAutoFit/>
          </a:bodyPr>
          <a:lstStyle/>
          <a:p>
            <a:r>
              <a:rPr lang="sr-Latn-CS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Latentnost =4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</p:spTree>
  </p:cSld>
  <p:clrMapOvr>
    <a:masterClrMapping/>
  </p:clrMapOvr>
  <p:transition>
    <p:pull dir="d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5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579438"/>
          </a:xfrm>
        </p:spPr>
        <p:txBody>
          <a:bodyPr/>
          <a:lstStyle/>
          <a:p>
            <a:r>
              <a:rPr lang="hr-HR" sz="3200"/>
              <a:t>Odredjivanje broja memorijskih banaka (nast.)</a:t>
            </a:r>
            <a:endParaRPr lang="en-US" sz="320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708025"/>
            <a:ext cx="9144000" cy="6149975"/>
          </a:xfrm>
        </p:spPr>
        <p:txBody>
          <a:bodyPr/>
          <a:lstStyle/>
          <a:p>
            <a:r>
              <a:rPr lang="en-US" sz="2400"/>
              <a:t>Konflikt kod pristupa memorijskoj banci nastupa ako va</a:t>
            </a:r>
            <a:r>
              <a:rPr lang="sr-Latn-CS" sz="2400"/>
              <a:t>ž</a:t>
            </a:r>
            <a:r>
              <a:rPr lang="en-US" sz="2400"/>
              <a:t>i slede</a:t>
            </a:r>
            <a:r>
              <a:rPr lang="sr-Latn-CS" sz="2400"/>
              <a:t>ć</a:t>
            </a:r>
            <a:r>
              <a:rPr lang="en-US" sz="2400"/>
              <a:t>i uslov</a:t>
            </a:r>
            <a:endParaRPr lang="sr-Latn-CS" sz="2400"/>
          </a:p>
          <a:p>
            <a:endParaRPr lang="sr-Latn-CS" sz="2400"/>
          </a:p>
          <a:p>
            <a:endParaRPr lang="sr-Latn-CS" sz="2400"/>
          </a:p>
          <a:p>
            <a:pPr lvl="1"/>
            <a:endParaRPr lang="sr-Latn-CS" sz="2100"/>
          </a:p>
          <a:p>
            <a:pPr lvl="1"/>
            <a:r>
              <a:rPr lang="en-US" sz="2100"/>
              <a:t>NZS je najmanji zajedni</a:t>
            </a:r>
            <a:r>
              <a:rPr lang="sr-Latn-CS" sz="2100"/>
              <a:t>č</a:t>
            </a:r>
            <a:r>
              <a:rPr lang="en-US" sz="2100"/>
              <a:t>ki sadr</a:t>
            </a:r>
            <a:r>
              <a:rPr lang="sr-Latn-CS" sz="2100"/>
              <a:t>ž</a:t>
            </a:r>
            <a:r>
              <a:rPr lang="en-US" sz="2100"/>
              <a:t>alac. </a:t>
            </a:r>
          </a:p>
          <a:p>
            <a:r>
              <a:rPr lang="en-US" sz="2400" b="1"/>
              <a:t>PRIMER</a:t>
            </a:r>
            <a:r>
              <a:rPr lang="en-US" sz="2400"/>
              <a:t>. Pretpostavimo da imamo </a:t>
            </a:r>
            <a:r>
              <a:rPr lang="en-US" sz="2400">
                <a:solidFill>
                  <a:schemeClr val="tx1"/>
                </a:solidFill>
              </a:rPr>
              <a:t>16</a:t>
            </a:r>
            <a:r>
              <a:rPr lang="en-US" sz="2400"/>
              <a:t> memorijskih banaka sa latentno</a:t>
            </a:r>
            <a:r>
              <a:rPr lang="sr-Latn-CS" sz="2400"/>
              <a:t>šć</a:t>
            </a:r>
            <a:r>
              <a:rPr lang="en-US" sz="2400"/>
              <a:t>u od </a:t>
            </a:r>
            <a:r>
              <a:rPr lang="en-US" sz="2400">
                <a:solidFill>
                  <a:schemeClr val="tx1"/>
                </a:solidFill>
              </a:rPr>
              <a:t>12</a:t>
            </a:r>
            <a:r>
              <a:rPr lang="en-US" sz="2400"/>
              <a:t> clk ciklusa. Kol</a:t>
            </a:r>
            <a:r>
              <a:rPr lang="sr-Latn-CS" sz="2400"/>
              <a:t>i</a:t>
            </a:r>
            <a:r>
              <a:rPr lang="en-US" sz="2400"/>
              <a:t>ko vremena </a:t>
            </a:r>
            <a:r>
              <a:rPr lang="sr-Latn-CS" sz="2400"/>
              <a:t>ć</a:t>
            </a:r>
            <a:r>
              <a:rPr lang="en-US" sz="2400"/>
              <a:t>e biti potrebno da se napuni 64-elementni vektor ako se elementi koji se pribavljaju nalaze </a:t>
            </a:r>
            <a:r>
              <a:rPr lang="sr-Latn-CS" sz="2400"/>
              <a:t>na </a:t>
            </a:r>
            <a:r>
              <a:rPr lang="en-US" sz="2400"/>
              <a:t>medjusobnom rast</a:t>
            </a:r>
            <a:r>
              <a:rPr lang="sr-Latn-CS" sz="2400"/>
              <a:t>o</a:t>
            </a:r>
            <a:r>
              <a:rPr lang="en-US" sz="2400"/>
              <a:t>janju</a:t>
            </a:r>
          </a:p>
          <a:p>
            <a:pPr lvl="1"/>
            <a:r>
              <a:rPr lang="en-US" sz="2100"/>
              <a:t>1 (tj. vektorski korak je 1)</a:t>
            </a:r>
          </a:p>
          <a:p>
            <a:pPr lvl="1"/>
            <a:r>
              <a:rPr lang="en-US" sz="2100"/>
              <a:t>32 (tj. vektorski korak je 32)</a:t>
            </a:r>
          </a:p>
        </p:txBody>
      </p:sp>
      <p:graphicFrame>
        <p:nvGraphicFramePr>
          <p:cNvPr id="13316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304800" y="1905000"/>
          <a:ext cx="8534400" cy="644525"/>
        </p:xfrm>
        <a:graphic>
          <a:graphicData uri="http://schemas.openxmlformats.org/presentationml/2006/ole">
            <p:oleObj spid="_x0000_s20482" name="Equation" r:id="rId3" imgW="5549760" imgH="419040" progId="Equation.3">
              <p:embed/>
            </p:oleObj>
          </a:graphicData>
        </a:graphic>
      </p:graphicFrame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RE</a:t>
            </a:r>
            <a:r>
              <a:rPr lang="sr-Latn-CS" b="1"/>
              <a:t>Š</a:t>
            </a:r>
            <a:r>
              <a:rPr lang="en-US" b="1"/>
              <a:t>ENJE: </a:t>
            </a:r>
            <a:r>
              <a:rPr lang="en-US"/>
              <a:t> </a:t>
            </a:r>
            <a:endParaRPr lang="sr-Latn-CS"/>
          </a:p>
          <a:p>
            <a:pPr lvl="1"/>
            <a:r>
              <a:rPr lang="en-US"/>
              <a:t>a) Po</a:t>
            </a:r>
            <a:r>
              <a:rPr lang="sr-Latn-CS"/>
              <a:t>š</a:t>
            </a:r>
            <a:r>
              <a:rPr lang="en-US"/>
              <a:t>to je broj memorijskih banaka</a:t>
            </a:r>
            <a:r>
              <a:rPr lang="sr-Latn-CS"/>
              <a:t> (16)</a:t>
            </a:r>
            <a:r>
              <a:rPr lang="en-US"/>
              <a:t> ve</a:t>
            </a:r>
            <a:r>
              <a:rPr lang="sr-Latn-CS"/>
              <a:t>ć</a:t>
            </a:r>
            <a:r>
              <a:rPr lang="en-US"/>
              <a:t>i od latentnosti memorijskog sistema</a:t>
            </a:r>
            <a:r>
              <a:rPr lang="sr-Latn-CS"/>
              <a:t> (12)</a:t>
            </a:r>
            <a:r>
              <a:rPr lang="en-US"/>
              <a:t> za korak 1 ima</a:t>
            </a:r>
            <a:r>
              <a:rPr lang="sr-Latn-CS"/>
              <a:t>ć</a:t>
            </a:r>
            <a:r>
              <a:rPr lang="en-US"/>
              <a:t>emo da je vreme potrebno da se pribave 64 elementa</a:t>
            </a:r>
          </a:p>
          <a:p>
            <a:r>
              <a:rPr lang="en-US"/>
              <a:t>12 + 63 = 75 clk ciklusa ili 1.2 clk/element</a:t>
            </a:r>
            <a:endParaRPr lang="sr-Latn-CS"/>
          </a:p>
          <a:p>
            <a:pPr lvl="1"/>
            <a:endParaRPr lang="sr-Latn-CS"/>
          </a:p>
          <a:p>
            <a:pPr lvl="1"/>
            <a:r>
              <a:rPr lang="sr-Latn-CS"/>
              <a:t>b) </a:t>
            </a:r>
          </a:p>
          <a:p>
            <a:pPr lvl="1"/>
            <a:r>
              <a:rPr lang="en-US"/>
              <a:t>Najgori mogu</a:t>
            </a:r>
            <a:r>
              <a:rPr lang="sr-Latn-CS"/>
              <a:t>ć</a:t>
            </a:r>
            <a:r>
              <a:rPr lang="en-US"/>
              <a:t>i vektorski korak je umno</a:t>
            </a:r>
            <a:r>
              <a:rPr lang="sr-Latn-CS"/>
              <a:t>ž</a:t>
            </a:r>
            <a:r>
              <a:rPr lang="en-US"/>
              <a:t>ak od broja memeorijskih banaka, kao u ovom primeru. </a:t>
            </a:r>
            <a:endParaRPr lang="sr-Latn-CS"/>
          </a:p>
          <a:p>
            <a:pPr lvl="2"/>
            <a:r>
              <a:rPr lang="en-US"/>
              <a:t>U ovakvim sitacijama svi elementi kojima treba pristupiti se nalaze u istoj memorijskoj ban</a:t>
            </a:r>
            <a:r>
              <a:rPr lang="sr-Latn-CS"/>
              <a:t>c</a:t>
            </a:r>
            <a:r>
              <a:rPr lang="en-US"/>
              <a:t>i pa je latentnost memorijskog sistema vidljiva za svaki elelent koji treba pribaviti umesto samo jednom kod prvog pristupa kada je korak 1. </a:t>
            </a:r>
            <a:endParaRPr lang="sr-Latn-CS"/>
          </a:p>
          <a:p>
            <a:pPr lvl="2"/>
            <a:r>
              <a:rPr lang="en-US"/>
              <a:t>U na</a:t>
            </a:r>
            <a:r>
              <a:rPr lang="sr-Latn-CS"/>
              <a:t>š</a:t>
            </a:r>
            <a:r>
              <a:rPr lang="en-US"/>
              <a:t>em primeru to dovodi do latentnosti od 12 clk ciklusa po elementu, tj. za ceo vektor</a:t>
            </a:r>
            <a:r>
              <a:rPr lang="sr-Latn-CS"/>
              <a:t>:    </a:t>
            </a:r>
            <a:r>
              <a:rPr lang="en-US" b="1">
                <a:solidFill>
                  <a:schemeClr val="accent1"/>
                </a:solidFill>
              </a:rPr>
              <a:t>12 x 64 = 768 clk</a:t>
            </a: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519113"/>
          </a:xfrm>
          <a:ln/>
        </p:spPr>
        <p:txBody>
          <a:bodyPr/>
          <a:lstStyle/>
          <a:p>
            <a:r>
              <a:rPr lang="hr-HR" sz="2800"/>
              <a:t>Odredjivanje broja memorijskih banaka -primer</a:t>
            </a:r>
            <a:endParaRPr lang="en-US" sz="2800"/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5365" name="Object 5"/>
          <p:cNvGraphicFramePr>
            <a:graphicFrameLocks noChangeAspect="1"/>
          </p:cNvGraphicFramePr>
          <p:nvPr/>
        </p:nvGraphicFramePr>
        <p:xfrm>
          <a:off x="1905000" y="3048000"/>
          <a:ext cx="3419475" cy="801688"/>
        </p:xfrm>
        <a:graphic>
          <a:graphicData uri="http://schemas.openxmlformats.org/presentationml/2006/ole">
            <p:oleObj spid="_x0000_s21506" name="Equation" r:id="rId3" imgW="1663560" imgH="393480" progId="Equation.3">
              <p:embed/>
            </p:oleObj>
          </a:graphicData>
        </a:graphic>
      </p:graphicFrame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Konflikt kod pristupa memoriji ne</a:t>
            </a:r>
            <a:r>
              <a:rPr lang="sr-Latn-CS"/>
              <a:t>ć</a:t>
            </a:r>
            <a:r>
              <a:rPr lang="en-US"/>
              <a:t>e nastupiti ako su vektorski korak i broj memeorijskih banaka uzajamno prosti brojevi i ako postoji dovoljno memorijskih banaka da ne nastupi konflikt kada je vektorski korak 1 (odnosno ako je broj banaka ve</a:t>
            </a:r>
            <a:r>
              <a:rPr lang="sr-Latn-CS"/>
              <a:t>ć</a:t>
            </a:r>
            <a:r>
              <a:rPr lang="en-US"/>
              <a:t>i od latentnosti memeorijskog sistema).</a:t>
            </a:r>
          </a:p>
        </p:txBody>
      </p:sp>
    </p:spTree>
  </p:cSld>
  <p:clrMapOvr>
    <a:masterClrMapping/>
  </p:clrMapOvr>
  <p:transition>
    <p:pull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41350"/>
          </a:xfrm>
        </p:spPr>
        <p:txBody>
          <a:bodyPr/>
          <a:lstStyle/>
          <a:p>
            <a:pPr>
              <a:defRPr/>
            </a:pPr>
            <a:r>
              <a:rPr lang="hr-HR" altLang="en-US" sz="3600" smtClean="0"/>
              <a:t>vektorizacija ugnježdjenih petlji</a:t>
            </a:r>
            <a:r>
              <a:rPr lang="en-US" altLang="en-US" sz="3600" smtClean="0"/>
              <a:t> (nast.)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hr-HR" altLang="en-US" smtClean="0"/>
              <a:t>Č</a:t>
            </a:r>
            <a:r>
              <a:rPr lang="en-US" altLang="en-US" smtClean="0">
                <a:cs typeface="Times New Roman" panose="02020603050405020304" pitchFamily="18" charset="0"/>
              </a:rPr>
              <a:t>esto je za analizu zavisnosti po podacima dovoljno poznavati samo pravce zavisnosti, a ne stvarne vrednosti vektora zavisnosti. </a:t>
            </a:r>
            <a:endParaRPr lang="hr-HR" altLang="en-US" smtClean="0"/>
          </a:p>
          <a:p>
            <a:pPr>
              <a:defRPr/>
            </a:pPr>
            <a:r>
              <a:rPr lang="en-US" altLang="en-US" smtClean="0">
                <a:cs typeface="Times New Roman" panose="02020603050405020304" pitchFamily="18" charset="0"/>
              </a:rPr>
              <a:t>Pravac zavisnosti se defini</a:t>
            </a:r>
            <a:r>
              <a:rPr lang="hr-HR" altLang="en-US" smtClean="0"/>
              <a:t>š</a:t>
            </a:r>
            <a:r>
              <a:rPr lang="en-US" altLang="en-US" smtClean="0">
                <a:cs typeface="Times New Roman" panose="02020603050405020304" pitchFamily="18" charset="0"/>
              </a:rPr>
              <a:t>e na slede</a:t>
            </a:r>
            <a:r>
              <a:rPr lang="hr-HR" altLang="en-US" smtClean="0"/>
              <a:t>ć</a:t>
            </a:r>
            <a:r>
              <a:rPr lang="en-US" altLang="en-US" smtClean="0">
                <a:cs typeface="Times New Roman" panose="02020603050405020304" pitchFamily="18" charset="0"/>
              </a:rPr>
              <a:t>i na</a:t>
            </a:r>
            <a:r>
              <a:rPr lang="hr-HR" altLang="en-US" smtClean="0"/>
              <a:t>č</a:t>
            </a:r>
            <a:r>
              <a:rPr lang="en-US" altLang="en-US" smtClean="0">
                <a:cs typeface="Times New Roman" panose="02020603050405020304" pitchFamily="18" charset="0"/>
              </a:rPr>
              <a:t>in:</a:t>
            </a:r>
            <a:r>
              <a:rPr lang="en-US" altLang="en-US" smtClean="0"/>
              <a:t> </a:t>
            </a:r>
            <a:endParaRPr lang="hr-HR" altLang="en-US" smtClean="0"/>
          </a:p>
          <a:p>
            <a:pPr>
              <a:defRPr/>
            </a:pPr>
            <a:endParaRPr lang="hr-HR" altLang="en-US" smtClean="0"/>
          </a:p>
          <a:p>
            <a:pPr>
              <a:defRPr/>
            </a:pPr>
            <a:endParaRPr lang="hr-HR" altLang="en-US" smtClean="0"/>
          </a:p>
          <a:p>
            <a:pPr>
              <a:defRPr/>
            </a:pPr>
            <a:endParaRPr lang="hr-HR" altLang="en-US" smtClean="0"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lang="en-US" altLang="en-US" smtClean="0">
                <a:cs typeface="Times New Roman" panose="02020603050405020304" pitchFamily="18" charset="0"/>
              </a:rPr>
              <a:t>Za prethodne vektore zavisnosti odgovaraju</a:t>
            </a:r>
            <a:r>
              <a:rPr lang="hr-HR" altLang="en-US" smtClean="0"/>
              <a:t>ć</a:t>
            </a:r>
            <a:r>
              <a:rPr lang="en-US" altLang="en-US" smtClean="0">
                <a:cs typeface="Times New Roman" panose="02020603050405020304" pitchFamily="18" charset="0"/>
              </a:rPr>
              <a:t>i pravci zavisnosti su</a:t>
            </a:r>
            <a:r>
              <a:rPr lang="en-US" altLang="en-US" smtClean="0"/>
              <a:t> </a:t>
            </a:r>
            <a:endParaRPr lang="hr-HR" altLang="en-US" smtClean="0"/>
          </a:p>
          <a:p>
            <a:pPr lvl="1">
              <a:defRPr/>
            </a:pPr>
            <a:r>
              <a:rPr lang="en-US" altLang="en-US" smtClean="0">
                <a:latin typeface="Times Roman YU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baseline="-30000" smtClean="0">
                <a:latin typeface="Times Roman YU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mtClean="0">
                <a:latin typeface="Times Roman YU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mtClean="0">
                <a:cs typeface="Times New Roman" panose="02020603050405020304" pitchFamily="18" charset="0"/>
              </a:rPr>
              <a:t>[ 1, 0, -1]</a:t>
            </a:r>
            <a:r>
              <a:rPr lang="en-US" altLang="en-US" baseline="30000" smtClean="0">
                <a:cs typeface="Times New Roman" panose="02020603050405020304" pitchFamily="18" charset="0"/>
              </a:rPr>
              <a:t>T</a:t>
            </a:r>
            <a:r>
              <a:rPr lang="en-US" altLang="en-US" baseline="-30000" smtClean="0">
                <a:cs typeface="Times New Roman" panose="02020603050405020304" pitchFamily="18" charset="0"/>
              </a:rPr>
              <a:t> </a:t>
            </a:r>
            <a:r>
              <a:rPr lang="en-US" altLang="en-US" smtClean="0">
                <a:cs typeface="Times New Roman" panose="02020603050405020304" pitchFamily="18" charset="0"/>
              </a:rPr>
              <a:t>   </a:t>
            </a:r>
            <a:r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en-US" smtClean="0">
                <a:cs typeface="Times New Roman" panose="02020603050405020304" pitchFamily="18" charset="0"/>
              </a:rPr>
              <a:t>	[ &lt;, =, &gt; ]</a:t>
            </a:r>
            <a:r>
              <a:rPr lang="en-US" altLang="en-US" baseline="30000" smtClean="0">
                <a:cs typeface="Times New Roman" panose="02020603050405020304" pitchFamily="18" charset="0"/>
              </a:rPr>
              <a:t>T</a:t>
            </a:r>
            <a:endParaRPr lang="en-US" altLang="en-US" smtClean="0"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altLang="en-US" smtClean="0">
                <a:latin typeface="Times Roman YU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baseline="-30000" smtClean="0">
                <a:latin typeface="Times Roman YU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mtClean="0">
                <a:latin typeface="Times Roman YU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mtClean="0">
                <a:cs typeface="Times New Roman" panose="02020603050405020304" pitchFamily="18" charset="0"/>
              </a:rPr>
              <a:t>[ 0, 0, 1]</a:t>
            </a:r>
            <a:r>
              <a:rPr lang="en-US" altLang="en-US" baseline="30000" smtClean="0">
                <a:cs typeface="Times New Roman" panose="02020603050405020304" pitchFamily="18" charset="0"/>
              </a:rPr>
              <a:t>T</a:t>
            </a:r>
            <a:r>
              <a:rPr lang="en-US" altLang="en-US" smtClean="0">
                <a:cs typeface="Times New Roman" panose="02020603050405020304" pitchFamily="18" charset="0"/>
              </a:rPr>
              <a:t>     </a:t>
            </a:r>
            <a:r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en-US" smtClean="0">
                <a:cs typeface="Times New Roman" panose="02020603050405020304" pitchFamily="18" charset="0"/>
              </a:rPr>
              <a:t>	[ =, =, &lt; ]</a:t>
            </a:r>
            <a:r>
              <a:rPr lang="en-US" altLang="en-US" baseline="30000" smtClean="0">
                <a:cs typeface="Times New Roman" panose="02020603050405020304" pitchFamily="18" charset="0"/>
              </a:rPr>
              <a:t>T</a:t>
            </a:r>
            <a:endParaRPr lang="en-US" altLang="en-US" smtClean="0"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altLang="en-US" smtClean="0">
                <a:latin typeface="Times Roman YU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baseline="-30000" smtClean="0">
                <a:latin typeface="Times Roman YU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mtClean="0">
                <a:latin typeface="Times Roman YU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mtClean="0">
                <a:cs typeface="Times New Roman" panose="02020603050405020304" pitchFamily="18" charset="0"/>
              </a:rPr>
              <a:t>[0, 1, 2]</a:t>
            </a:r>
            <a:r>
              <a:rPr lang="en-US" altLang="en-US" baseline="30000" smtClean="0">
                <a:cs typeface="Times New Roman" panose="02020603050405020304" pitchFamily="18" charset="0"/>
              </a:rPr>
              <a:t>T</a:t>
            </a:r>
            <a:r>
              <a:rPr lang="en-US" altLang="en-US" smtClean="0">
                <a:cs typeface="Times New Roman" panose="02020603050405020304" pitchFamily="18" charset="0"/>
              </a:rPr>
              <a:t>      </a:t>
            </a:r>
            <a:r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en-US" smtClean="0">
                <a:cs typeface="Times New Roman" panose="02020603050405020304" pitchFamily="18" charset="0"/>
              </a:rPr>
              <a:t>   [ =, &lt;, &lt; ]</a:t>
            </a:r>
            <a:r>
              <a:rPr lang="en-US" altLang="en-US" baseline="30000" smtClean="0">
                <a:cs typeface="Times New Roman" panose="02020603050405020304" pitchFamily="18" charset="0"/>
              </a:rPr>
              <a:t>T</a:t>
            </a:r>
            <a:endParaRPr lang="en-US" altLang="en-US" smtClean="0">
              <a:cs typeface="Times New Roman" panose="02020603050405020304" pitchFamily="18" charset="0"/>
            </a:endParaRPr>
          </a:p>
          <a:p>
            <a:pPr lvl="1">
              <a:defRPr/>
            </a:pPr>
            <a:endParaRPr lang="en-US" altLang="en-US" smtClean="0"/>
          </a:p>
        </p:txBody>
      </p:sp>
      <p:sp>
        <p:nvSpPr>
          <p:cNvPr id="4102" name="Rectangle 5"/>
          <p:cNvSpPr>
            <a:spLocks noChangeArrowheads="1"/>
          </p:cNvSpPr>
          <p:nvPr/>
        </p:nvSpPr>
        <p:spPr bwMode="auto">
          <a:xfrm>
            <a:off x="3376613" y="30718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/>
        </p:nvGraphicFramePr>
        <p:xfrm>
          <a:off x="1981200" y="2862263"/>
          <a:ext cx="4191000" cy="1252537"/>
        </p:xfrm>
        <a:graphic>
          <a:graphicData uri="http://schemas.openxmlformats.org/presentationml/2006/ole">
            <p:oleObj spid="_x0000_s2050" r:id="rId3" imgW="2387600" imgH="711200" progId="Equation.3">
              <p:embed/>
            </p:oleObj>
          </a:graphicData>
        </a:graphic>
      </p:graphicFrame>
      <p:graphicFrame>
        <p:nvGraphicFramePr>
          <p:cNvPr id="4099" name="Object 6"/>
          <p:cNvGraphicFramePr>
            <a:graphicFrameLocks noChangeAspect="1"/>
          </p:cNvGraphicFramePr>
          <p:nvPr/>
        </p:nvGraphicFramePr>
        <p:xfrm>
          <a:off x="6019800" y="5092700"/>
          <a:ext cx="2209800" cy="1325563"/>
        </p:xfrm>
        <a:graphic>
          <a:graphicData uri="http://schemas.openxmlformats.org/presentationml/2006/ole">
            <p:oleObj spid="_x0000_s2051" r:id="rId4" imgW="1193800" imgH="711200" progId="Equation.3">
              <p:embed/>
            </p:oleObj>
          </a:graphicData>
        </a:graphic>
      </p:graphicFrame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r-HR" altLang="en-US" smtClean="0"/>
              <a:t>Pravilo</a:t>
            </a:r>
            <a:endParaRPr lang="en-US" altLang="en-US" smtClean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defRPr/>
            </a:pPr>
            <a:r>
              <a:rPr lang="en-US" altLang="en-US" smtClean="0">
                <a:cs typeface="Times New Roman" panose="02020603050405020304" pitchFamily="18" charset="0"/>
              </a:rPr>
              <a:t>Zavisnost nosi prvi element vektora koji je </a:t>
            </a:r>
            <a:r>
              <a:rPr lang="en-US" altLang="en-US" smtClean="0">
                <a:solidFill>
                  <a:schemeClr val="hlink"/>
                </a:solidFill>
                <a:cs typeface="Times New Roman" panose="02020603050405020304" pitchFamily="18" charset="0"/>
              </a:rPr>
              <a:t>&lt;</a:t>
            </a:r>
            <a:r>
              <a:rPr lang="en-US" altLang="en-US" smtClean="0">
                <a:cs typeface="Times New Roman" panose="02020603050405020304" pitchFamily="18" charset="0"/>
              </a:rPr>
              <a:t> ili </a:t>
            </a:r>
            <a:r>
              <a:rPr lang="en-US" altLang="en-US" smtClean="0">
                <a:solidFill>
                  <a:schemeClr val="hlink"/>
                </a:solidFill>
                <a:cs typeface="Times New Roman" panose="02020603050405020304" pitchFamily="18" charset="0"/>
              </a:rPr>
              <a:t>&gt;</a:t>
            </a:r>
            <a:r>
              <a:rPr lang="en-US" altLang="en-US" smtClean="0">
                <a:cs typeface="Times New Roman" panose="02020603050405020304" pitchFamily="18" charset="0"/>
              </a:rPr>
              <a:t> . </a:t>
            </a:r>
            <a:endParaRPr lang="hr-HR" altLang="en-US" smtClean="0"/>
          </a:p>
          <a:p>
            <a:pPr algn="just">
              <a:defRPr/>
            </a:pPr>
            <a:r>
              <a:rPr lang="en-US" altLang="en-US" smtClean="0">
                <a:cs typeface="Times New Roman" panose="02020603050405020304" pitchFamily="18" charset="0"/>
              </a:rPr>
              <a:t>Pravac </a:t>
            </a:r>
            <a:r>
              <a:rPr lang="en-US" altLang="en-US" smtClean="0">
                <a:solidFill>
                  <a:schemeClr val="hlink"/>
                </a:solidFill>
                <a:cs typeface="Times New Roman" panose="02020603050405020304" pitchFamily="18" charset="0"/>
              </a:rPr>
              <a:t>= </a:t>
            </a:r>
            <a:r>
              <a:rPr lang="en-US" altLang="en-US" smtClean="0">
                <a:cs typeface="Times New Roman" panose="02020603050405020304" pitchFamily="18" charset="0"/>
              </a:rPr>
              <a:t>ne spre</a:t>
            </a:r>
            <a:r>
              <a:rPr lang="hr-HR" altLang="en-US" smtClean="0"/>
              <a:t>č</a:t>
            </a:r>
            <a:r>
              <a:rPr lang="en-US" altLang="en-US" smtClean="0">
                <a:cs typeface="Times New Roman" panose="02020603050405020304" pitchFamily="18" charset="0"/>
              </a:rPr>
              <a:t>ava vektorizaciju.</a:t>
            </a:r>
            <a:endParaRPr lang="hr-HR" altLang="en-US" smtClean="0"/>
          </a:p>
          <a:p>
            <a:pPr algn="just">
              <a:defRPr/>
            </a:pPr>
            <a:endParaRPr lang="hr-HR" altLang="en-US" smtClean="0"/>
          </a:p>
          <a:p>
            <a:pPr algn="just">
              <a:defRPr/>
            </a:pPr>
            <a:endParaRPr lang="hr-HR" altLang="en-US" smtClean="0"/>
          </a:p>
          <a:p>
            <a:pPr algn="just">
              <a:defRPr/>
            </a:pPr>
            <a:endParaRPr lang="hr-HR" altLang="en-US" smtClean="0"/>
          </a:p>
          <a:p>
            <a:pPr lvl="1" algn="just">
              <a:defRPr/>
            </a:pPr>
            <a:endParaRPr lang="hr-HR" altLang="en-US" smtClean="0"/>
          </a:p>
          <a:p>
            <a:pPr lvl="1" algn="just">
              <a:defRPr/>
            </a:pPr>
            <a:r>
              <a:rPr lang="en-US" altLang="en-US" smtClean="0">
                <a:cs typeface="Times New Roman" panose="02020603050405020304" pitchFamily="18" charset="0"/>
              </a:rPr>
              <a:t>vektorizacija po indeksnoj promenljivoj </a:t>
            </a:r>
            <a:r>
              <a:rPr lang="en-US" altLang="en-US" i="1" smtClean="0">
                <a:cs typeface="Times New Roman" panose="02020603050405020304" pitchFamily="18" charset="0"/>
              </a:rPr>
              <a:t>k</a:t>
            </a:r>
            <a:r>
              <a:rPr lang="en-US" altLang="en-US" smtClean="0">
                <a:cs typeface="Times New Roman" panose="02020603050405020304" pitchFamily="18" charset="0"/>
              </a:rPr>
              <a:t> nije mogu</a:t>
            </a:r>
            <a:r>
              <a:rPr lang="hr-HR" altLang="en-US" smtClean="0"/>
              <a:t>ć</a:t>
            </a:r>
            <a:r>
              <a:rPr lang="en-US" altLang="en-US" smtClean="0">
                <a:cs typeface="Times New Roman" panose="02020603050405020304" pitchFamily="18" charset="0"/>
              </a:rPr>
              <a:t>a jer za drugi vektor zavisnosti postoji looop-carry po indeksnoj promenljivoj k</a:t>
            </a:r>
            <a:endParaRPr lang="en-US" altLang="en-US" smtClean="0"/>
          </a:p>
          <a:p>
            <a:pPr>
              <a:defRPr/>
            </a:pPr>
            <a:endParaRPr lang="en-US" altLang="en-US" smtClean="0"/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3976688" y="30718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5122" name="Object 6"/>
          <p:cNvGraphicFramePr>
            <a:graphicFrameLocks noChangeAspect="1"/>
          </p:cNvGraphicFramePr>
          <p:nvPr/>
        </p:nvGraphicFramePr>
        <p:xfrm>
          <a:off x="1905000" y="2514600"/>
          <a:ext cx="2209800" cy="1325563"/>
        </p:xfrm>
        <a:graphic>
          <a:graphicData uri="http://schemas.openxmlformats.org/presentationml/2006/ole">
            <p:oleObj spid="_x0000_s3074" r:id="rId3" imgW="1193800" imgH="711200" progId="Equation.3">
              <p:embed/>
            </p:oleObj>
          </a:graphicData>
        </a:graphic>
      </p:graphicFrame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41350"/>
          </a:xfrm>
        </p:spPr>
        <p:txBody>
          <a:bodyPr/>
          <a:lstStyle/>
          <a:p>
            <a:pPr>
              <a:defRPr/>
            </a:pPr>
            <a:r>
              <a:rPr lang="hr-HR" altLang="en-US" sz="3600" smtClean="0"/>
              <a:t>Vektorizacija ugnj. petlji (nast.)</a:t>
            </a:r>
            <a:endParaRPr lang="en-US" altLang="en-US" sz="360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algn="just">
              <a:defRPr/>
            </a:pPr>
            <a:r>
              <a:rPr lang="en-US" altLang="en-US" smtClean="0">
                <a:cs typeface="Times New Roman" panose="02020603050405020304" pitchFamily="18" charset="0"/>
              </a:rPr>
              <a:t>Da zaista postoji loop-carry zavisnost koja spre</a:t>
            </a:r>
            <a:r>
              <a:rPr lang="hr-HR" altLang="en-US" smtClean="0"/>
              <a:t>č</a:t>
            </a:r>
            <a:r>
              <a:rPr lang="en-US" altLang="en-US" smtClean="0">
                <a:cs typeface="Times New Roman" panose="02020603050405020304" pitchFamily="18" charset="0"/>
              </a:rPr>
              <a:t>ava vektorizaciju po indeksnoj promenljivoj k, mo</a:t>
            </a:r>
            <a:r>
              <a:rPr lang="hr-HR" altLang="en-US" smtClean="0"/>
              <a:t>ž</a:t>
            </a:r>
            <a:r>
              <a:rPr lang="en-US" altLang="en-US" smtClean="0">
                <a:cs typeface="Times New Roman" panose="02020603050405020304" pitchFamily="18" charset="0"/>
              </a:rPr>
              <a:t>emo se uveriti ako izvr</a:t>
            </a:r>
            <a:r>
              <a:rPr lang="hr-HR" altLang="en-US" smtClean="0"/>
              <a:t>š</a:t>
            </a:r>
            <a:r>
              <a:rPr lang="en-US" altLang="en-US" smtClean="0">
                <a:cs typeface="Times New Roman" panose="02020603050405020304" pitchFamily="18" charset="0"/>
              </a:rPr>
              <a:t>imo odmotavanje petlje po </a:t>
            </a:r>
            <a:r>
              <a:rPr lang="en-US" altLang="en-US" i="1" smtClean="0">
                <a:cs typeface="Times New Roman" panose="02020603050405020304" pitchFamily="18" charset="0"/>
              </a:rPr>
              <a:t>k</a:t>
            </a:r>
            <a:r>
              <a:rPr lang="en-US" altLang="en-US" smtClean="0">
                <a:cs typeface="Times New Roman" panose="02020603050405020304" pitchFamily="18" charset="0"/>
              </a:rPr>
              <a:t> za neku fiksnu vrednost promenljivih </a:t>
            </a:r>
            <a:r>
              <a:rPr lang="en-US" altLang="en-US" i="1" smtClean="0">
                <a:cs typeface="Times New Roman" panose="02020603050405020304" pitchFamily="18" charset="0"/>
              </a:rPr>
              <a:t>i</a:t>
            </a:r>
            <a:r>
              <a:rPr lang="en-US" altLang="en-US" smtClean="0">
                <a:cs typeface="Times New Roman" panose="02020603050405020304" pitchFamily="18" charset="0"/>
              </a:rPr>
              <a:t>  i </a:t>
            </a:r>
            <a:r>
              <a:rPr lang="en-US" altLang="en-US" i="1" smtClean="0">
                <a:cs typeface="Times New Roman" panose="02020603050405020304" pitchFamily="18" charset="0"/>
              </a:rPr>
              <a:t>j</a:t>
            </a:r>
            <a:r>
              <a:rPr lang="en-US" altLang="en-US" smtClean="0">
                <a:cs typeface="Times New Roman" panose="02020603050405020304" pitchFamily="18" charset="0"/>
              </a:rPr>
              <a:t>. </a:t>
            </a:r>
            <a:endParaRPr lang="hr-HR" altLang="en-US" smtClean="0"/>
          </a:p>
          <a:p>
            <a:pPr algn="just">
              <a:defRPr/>
            </a:pPr>
            <a:r>
              <a:rPr lang="en-US" altLang="en-US" smtClean="0">
                <a:cs typeface="Times New Roman" panose="02020603050405020304" pitchFamily="18" charset="0"/>
              </a:rPr>
              <a:t>na primer, za i=1 i j=1 i k=1, 2,....,20 imamo</a:t>
            </a:r>
            <a:endParaRPr lang="hr-HR" altLang="en-US" smtClean="0"/>
          </a:p>
          <a:p>
            <a:pPr lvl="1" algn="just">
              <a:defRPr/>
            </a:pPr>
            <a:r>
              <a:rPr lang="en-US" altLang="en-US" smtClean="0">
                <a:latin typeface="Times Roman YU" pitchFamily="18" charset="0"/>
                <a:cs typeface="Times New Roman" panose="02020603050405020304" pitchFamily="18" charset="0"/>
              </a:rPr>
              <a:t>i=1, j=1, k=1	A(1, 1, 1) = A(0, 1, 2) + B(1, 1, 1)</a:t>
            </a:r>
            <a:endParaRPr lang="en-US" altLang="en-US" smtClean="0">
              <a:cs typeface="Times New Roman" panose="02020603050405020304" pitchFamily="18" charset="0"/>
            </a:endParaRPr>
          </a:p>
          <a:p>
            <a:pPr lvl="1" algn="just">
              <a:defRPr/>
            </a:pPr>
            <a:r>
              <a:rPr lang="en-US" altLang="en-US" smtClean="0">
                <a:latin typeface="Times Roman YU" pitchFamily="18" charset="0"/>
                <a:cs typeface="Times New Roman" panose="02020603050405020304" pitchFamily="18" charset="0"/>
              </a:rPr>
              <a:t>               	B(1, 1, 2) = B(1, 0, 0) *3</a:t>
            </a:r>
            <a:endParaRPr lang="en-US" altLang="en-US" smtClean="0">
              <a:cs typeface="Times New Roman" panose="02020603050405020304" pitchFamily="18" charset="0"/>
            </a:endParaRPr>
          </a:p>
          <a:p>
            <a:pPr lvl="1" algn="just">
              <a:defRPr/>
            </a:pPr>
            <a:r>
              <a:rPr lang="en-US" altLang="en-US" smtClean="0">
                <a:latin typeface="Times Roman YU" pitchFamily="18" charset="0"/>
                <a:cs typeface="Times New Roman" panose="02020603050405020304" pitchFamily="18" charset="0"/>
              </a:rPr>
              <a:t>______________________________________ loop-carry zavisnost</a:t>
            </a:r>
            <a:endParaRPr lang="en-US" altLang="en-US" smtClean="0">
              <a:cs typeface="Times New Roman" panose="02020603050405020304" pitchFamily="18" charset="0"/>
            </a:endParaRPr>
          </a:p>
          <a:p>
            <a:pPr lvl="1" algn="just">
              <a:defRPr/>
            </a:pPr>
            <a:r>
              <a:rPr lang="en-US" altLang="en-US" smtClean="0">
                <a:latin typeface="Times Roman YU" pitchFamily="18" charset="0"/>
                <a:cs typeface="Times New Roman" panose="02020603050405020304" pitchFamily="18" charset="0"/>
              </a:rPr>
              <a:t>i=1, j=1, k=2	A(1, 1, 2) = A(0, 1, 3) + B(1, 1, 2)</a:t>
            </a:r>
            <a:endParaRPr lang="en-US" altLang="en-US" smtClean="0">
              <a:cs typeface="Times New Roman" panose="02020603050405020304" pitchFamily="18" charset="0"/>
            </a:endParaRPr>
          </a:p>
          <a:p>
            <a:pPr lvl="1" algn="just">
              <a:defRPr/>
            </a:pPr>
            <a:r>
              <a:rPr lang="en-US" altLang="en-US" smtClean="0">
                <a:latin typeface="Times Roman YU" pitchFamily="18" charset="0"/>
                <a:cs typeface="Times New Roman" panose="02020603050405020304" pitchFamily="18" charset="0"/>
              </a:rPr>
              <a:t>               	B(1, 1, 3) = B(1, 0, 1) *3</a:t>
            </a:r>
            <a:endParaRPr lang="en-US" altLang="en-US" smtClean="0">
              <a:cs typeface="Times New Roman" panose="02020603050405020304" pitchFamily="18" charset="0"/>
            </a:endParaRPr>
          </a:p>
          <a:p>
            <a:pPr lvl="1" algn="just">
              <a:buFont typeface="Wingdings" pitchFamily="2" charset="2"/>
              <a:buNone/>
              <a:defRPr/>
            </a:pPr>
            <a:r>
              <a:rPr lang="en-US" altLang="en-US" smtClean="0">
                <a:latin typeface="Times Roman YU" pitchFamily="18" charset="0"/>
                <a:cs typeface="Times New Roman" panose="02020603050405020304" pitchFamily="18" charset="0"/>
              </a:rPr>
              <a:t>_______________________________________   loop-carry zavisnost</a:t>
            </a:r>
            <a:endParaRPr lang="en-US" altLang="en-US" smtClean="0">
              <a:cs typeface="Times New Roman" panose="02020603050405020304" pitchFamily="18" charset="0"/>
            </a:endParaRPr>
          </a:p>
          <a:p>
            <a:pPr lvl="1" algn="just">
              <a:defRPr/>
            </a:pPr>
            <a:r>
              <a:rPr lang="en-US" altLang="en-US" smtClean="0">
                <a:latin typeface="Times Roman YU" pitchFamily="18" charset="0"/>
                <a:cs typeface="Times New Roman" panose="02020603050405020304" pitchFamily="18" charset="0"/>
              </a:rPr>
              <a:t>i=1, j=1, k=3	A(1, 1, 3) = A(0, 1, 4) + B(1, 1, 3)</a:t>
            </a:r>
            <a:endParaRPr lang="en-US" altLang="en-US" smtClean="0">
              <a:cs typeface="Times New Roman" panose="02020603050405020304" pitchFamily="18" charset="0"/>
            </a:endParaRPr>
          </a:p>
          <a:p>
            <a:pPr lvl="1" algn="just">
              <a:defRPr/>
            </a:pPr>
            <a:r>
              <a:rPr lang="en-US" altLang="en-US" smtClean="0">
                <a:latin typeface="Times Roman YU" pitchFamily="18" charset="0"/>
                <a:cs typeface="Times New Roman" panose="02020603050405020304" pitchFamily="18" charset="0"/>
              </a:rPr>
              <a:t>               	B(1, 1, 4) = B(1, 0, 2) *</a:t>
            </a:r>
            <a:r>
              <a:rPr lang="en-US" altLang="en-US" smtClean="0">
                <a:cs typeface="Times New Roman" panose="02020603050405020304" pitchFamily="18" charset="0"/>
              </a:rPr>
              <a:t> </a:t>
            </a:r>
            <a:r>
              <a:rPr lang="hr-HR" altLang="en-US" smtClean="0"/>
              <a:t>3</a:t>
            </a:r>
            <a:endParaRPr lang="en-US" altLang="en-US" smtClean="0"/>
          </a:p>
          <a:p>
            <a:pPr>
              <a:defRPr/>
            </a:pPr>
            <a:endParaRPr lang="en-US" altLang="en-US" smtClean="0"/>
          </a:p>
        </p:txBody>
      </p:sp>
      <p:sp>
        <p:nvSpPr>
          <p:cNvPr id="44036" name="Line 10"/>
          <p:cNvSpPr>
            <a:spLocks noChangeShapeType="1"/>
          </p:cNvSpPr>
          <p:nvPr/>
        </p:nvSpPr>
        <p:spPr bwMode="auto">
          <a:xfrm>
            <a:off x="3657600" y="3581400"/>
            <a:ext cx="2590800" cy="5334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b">
            <a:spAutoFit/>
          </a:bodyPr>
          <a:lstStyle/>
          <a:p>
            <a:endParaRPr lang="en-US"/>
          </a:p>
        </p:txBody>
      </p:sp>
      <p:sp>
        <p:nvSpPr>
          <p:cNvPr id="44037" name="Line 11"/>
          <p:cNvSpPr>
            <a:spLocks noChangeShapeType="1"/>
          </p:cNvSpPr>
          <p:nvPr/>
        </p:nvSpPr>
        <p:spPr bwMode="auto">
          <a:xfrm>
            <a:off x="3886200" y="5257800"/>
            <a:ext cx="2590800" cy="5334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b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>
    <p:pull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algn="just">
              <a:lnSpc>
                <a:spcPct val="90000"/>
              </a:lnSpc>
              <a:defRPr/>
            </a:pPr>
            <a:r>
              <a:rPr lang="en-US" altLang="en-US" dirty="0" err="1" smtClean="0">
                <a:cs typeface="Times New Roman" panose="02020603050405020304" pitchFamily="18" charset="0"/>
              </a:rPr>
              <a:t>Ako</a:t>
            </a:r>
            <a:r>
              <a:rPr lang="en-US" altLang="en-US" dirty="0" smtClean="0"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cs typeface="Times New Roman" panose="02020603050405020304" pitchFamily="18" charset="0"/>
              </a:rPr>
              <a:t>vektorizacija</a:t>
            </a:r>
            <a:r>
              <a:rPr lang="en-US" altLang="en-US" dirty="0" smtClean="0"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cs typeface="Times New Roman" panose="02020603050405020304" pitchFamily="18" charset="0"/>
              </a:rPr>
              <a:t>nije</a:t>
            </a:r>
            <a:r>
              <a:rPr lang="en-US" altLang="en-US" dirty="0" smtClean="0"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cs typeface="Times New Roman" panose="02020603050405020304" pitchFamily="18" charset="0"/>
              </a:rPr>
              <a:t>mogu</a:t>
            </a:r>
            <a:r>
              <a:rPr lang="hr-HR" altLang="en-US" dirty="0" smtClean="0"/>
              <a:t>ć</a:t>
            </a:r>
            <a:r>
              <a:rPr lang="en-US" altLang="en-US" dirty="0" smtClean="0">
                <a:cs typeface="Times New Roman" panose="02020603050405020304" pitchFamily="18" charset="0"/>
              </a:rPr>
              <a:t>a </a:t>
            </a:r>
            <a:r>
              <a:rPr lang="en-US" altLang="en-US" dirty="0" err="1" smtClean="0">
                <a:cs typeface="Times New Roman" panose="02020603050405020304" pitchFamily="18" charset="0"/>
              </a:rPr>
              <a:t>po</a:t>
            </a:r>
            <a:r>
              <a:rPr lang="en-US" altLang="en-US" dirty="0" smtClean="0"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cs typeface="Times New Roman" panose="02020603050405020304" pitchFamily="18" charset="0"/>
              </a:rPr>
              <a:t>unutra</a:t>
            </a:r>
            <a:r>
              <a:rPr lang="hr-HR" altLang="en-US" dirty="0" smtClean="0"/>
              <a:t>š</a:t>
            </a:r>
            <a:r>
              <a:rPr lang="en-US" altLang="en-US" dirty="0" err="1" smtClean="0">
                <a:cs typeface="Times New Roman" panose="02020603050405020304" pitchFamily="18" charset="0"/>
              </a:rPr>
              <a:t>njoj</a:t>
            </a:r>
            <a:r>
              <a:rPr lang="en-US" altLang="en-US" dirty="0" smtClean="0"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cs typeface="Times New Roman" panose="02020603050405020304" pitchFamily="18" charset="0"/>
              </a:rPr>
              <a:t>petlji</a:t>
            </a:r>
            <a:r>
              <a:rPr lang="en-US" altLang="en-US" dirty="0" smtClean="0">
                <a:cs typeface="Times New Roman" panose="02020603050405020304" pitchFamily="18" charset="0"/>
              </a:rPr>
              <a:t>, mo</a:t>
            </a:r>
            <a:r>
              <a:rPr lang="hr-HR" altLang="en-US" dirty="0" smtClean="0"/>
              <a:t>ž</a:t>
            </a:r>
            <a:r>
              <a:rPr lang="en-US" altLang="en-US" dirty="0" smtClean="0">
                <a:cs typeface="Times New Roman" panose="02020603050405020304" pitchFamily="18" charset="0"/>
              </a:rPr>
              <a:t>e se </a:t>
            </a:r>
            <a:r>
              <a:rPr lang="en-US" altLang="en-US" dirty="0" err="1" smtClean="0">
                <a:cs typeface="Times New Roman" panose="02020603050405020304" pitchFamily="18" charset="0"/>
              </a:rPr>
              <a:t>poku</a:t>
            </a:r>
            <a:r>
              <a:rPr lang="hr-HR" altLang="en-US" dirty="0" smtClean="0"/>
              <a:t>š</a:t>
            </a:r>
            <a:r>
              <a:rPr lang="en-US" altLang="en-US" dirty="0" err="1" smtClean="0">
                <a:cs typeface="Times New Roman" panose="02020603050405020304" pitchFamily="18" charset="0"/>
              </a:rPr>
              <a:t>ati</a:t>
            </a:r>
            <a:r>
              <a:rPr lang="en-US" altLang="en-US" dirty="0" smtClean="0"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cs typeface="Times New Roman" panose="02020603050405020304" pitchFamily="18" charset="0"/>
              </a:rPr>
              <a:t>sa</a:t>
            </a:r>
            <a:r>
              <a:rPr lang="en-US" altLang="en-US" dirty="0" smtClean="0"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cs typeface="Times New Roman" panose="02020603050405020304" pitchFamily="18" charset="0"/>
              </a:rPr>
              <a:t>zamenom</a:t>
            </a:r>
            <a:r>
              <a:rPr lang="en-US" altLang="en-US" dirty="0" smtClean="0"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cs typeface="Times New Roman" panose="02020603050405020304" pitchFamily="18" charset="0"/>
              </a:rPr>
              <a:t>petlji</a:t>
            </a:r>
            <a:r>
              <a:rPr lang="en-US" altLang="en-US" dirty="0" smtClean="0"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cs typeface="Times New Roman" panose="02020603050405020304" pitchFamily="18" charset="0"/>
              </a:rPr>
              <a:t>ili</a:t>
            </a:r>
            <a:r>
              <a:rPr lang="en-US" altLang="en-US" dirty="0" smtClean="0"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cs typeface="Times New Roman" panose="02020603050405020304" pitchFamily="18" charset="0"/>
              </a:rPr>
              <a:t>nekim</a:t>
            </a:r>
            <a:r>
              <a:rPr lang="en-US" altLang="en-US" dirty="0" smtClean="0"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cs typeface="Times New Roman" panose="02020603050405020304" pitchFamily="18" charset="0"/>
              </a:rPr>
              <a:t>drugim</a:t>
            </a:r>
            <a:r>
              <a:rPr lang="en-US" altLang="en-US" dirty="0" smtClean="0"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cs typeface="Times New Roman" panose="02020603050405020304" pitchFamily="18" charset="0"/>
              </a:rPr>
              <a:t>transformacijama</a:t>
            </a:r>
            <a:r>
              <a:rPr lang="en-US" altLang="en-US" dirty="0" smtClean="0"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cs typeface="Times New Roman" panose="02020603050405020304" pitchFamily="18" charset="0"/>
              </a:rPr>
              <a:t>indeksnih</a:t>
            </a:r>
            <a:r>
              <a:rPr lang="en-US" altLang="en-US" dirty="0" smtClean="0"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cs typeface="Times New Roman" panose="02020603050405020304" pitchFamily="18" charset="0"/>
              </a:rPr>
              <a:t>promenljivih</a:t>
            </a:r>
            <a:r>
              <a:rPr lang="en-US" altLang="en-US" dirty="0" smtClean="0">
                <a:cs typeface="Times New Roman" panose="02020603050405020304" pitchFamily="18" charset="0"/>
              </a:rPr>
              <a:t>. </a:t>
            </a:r>
            <a:endParaRPr lang="hr-HR" altLang="en-US" dirty="0" smtClean="0"/>
          </a:p>
          <a:p>
            <a:pPr marL="533400" indent="-533400" algn="just">
              <a:lnSpc>
                <a:spcPct val="90000"/>
              </a:lnSpc>
              <a:defRPr/>
            </a:pPr>
            <a:r>
              <a:rPr lang="en-US" altLang="en-US" dirty="0" err="1" smtClean="0">
                <a:cs typeface="Times New Roman" panose="02020603050405020304" pitchFamily="18" charset="0"/>
              </a:rPr>
              <a:t>Postoje</a:t>
            </a:r>
            <a:r>
              <a:rPr lang="en-US" altLang="en-US" dirty="0" smtClean="0">
                <a:cs typeface="Times New Roman" panose="02020603050405020304" pitchFamily="18" charset="0"/>
              </a:rPr>
              <a:t> tri </a:t>
            </a:r>
            <a:r>
              <a:rPr lang="en-US" altLang="en-US" dirty="0" err="1" smtClean="0">
                <a:cs typeface="Times New Roman" panose="02020603050405020304" pitchFamily="18" charset="0"/>
              </a:rPr>
              <a:t>elementarne</a:t>
            </a:r>
            <a:r>
              <a:rPr lang="en-US" altLang="en-US" dirty="0" smtClean="0"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cs typeface="Times New Roman" panose="02020603050405020304" pitchFamily="18" charset="0"/>
              </a:rPr>
              <a:t>transformacije</a:t>
            </a:r>
            <a:r>
              <a:rPr lang="en-US" altLang="en-US" dirty="0" smtClean="0"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cs typeface="Times New Roman" panose="02020603050405020304" pitchFamily="18" charset="0"/>
              </a:rPr>
              <a:t>koje</a:t>
            </a:r>
            <a:r>
              <a:rPr lang="en-US" altLang="en-US" dirty="0" smtClean="0">
                <a:cs typeface="Times New Roman" panose="02020603050405020304" pitchFamily="18" charset="0"/>
              </a:rPr>
              <a:t> se </a:t>
            </a:r>
            <a:r>
              <a:rPr lang="en-US" altLang="en-US" dirty="0" err="1" smtClean="0">
                <a:cs typeface="Times New Roman" panose="02020603050405020304" pitchFamily="18" charset="0"/>
              </a:rPr>
              <a:t>mogu</a:t>
            </a:r>
            <a:r>
              <a:rPr lang="en-US" altLang="en-US" dirty="0" smtClean="0"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cs typeface="Times New Roman" panose="02020603050405020304" pitchFamily="18" charset="0"/>
              </a:rPr>
              <a:t>obavljati</a:t>
            </a:r>
            <a:r>
              <a:rPr lang="en-US" altLang="en-US" dirty="0" smtClean="0"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cs typeface="Times New Roman" panose="02020603050405020304" pitchFamily="18" charset="0"/>
              </a:rPr>
              <a:t>nad</a:t>
            </a:r>
            <a:r>
              <a:rPr lang="en-US" altLang="en-US" dirty="0" smtClean="0"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cs typeface="Times New Roman" panose="02020603050405020304" pitchFamily="18" charset="0"/>
              </a:rPr>
              <a:t>indeksnim</a:t>
            </a:r>
            <a:r>
              <a:rPr lang="en-US" altLang="en-US" dirty="0" smtClean="0"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cs typeface="Times New Roman" panose="02020603050405020304" pitchFamily="18" charset="0"/>
              </a:rPr>
              <a:t>skupovima</a:t>
            </a:r>
            <a:r>
              <a:rPr lang="en-US" altLang="en-US" dirty="0" smtClean="0">
                <a:cs typeface="Times New Roman" panose="02020603050405020304" pitchFamily="18" charset="0"/>
              </a:rPr>
              <a:t>, </a:t>
            </a:r>
            <a:r>
              <a:rPr lang="en-US" altLang="en-US" dirty="0" err="1" smtClean="0">
                <a:cs typeface="Times New Roman" panose="02020603050405020304" pitchFamily="18" charset="0"/>
              </a:rPr>
              <a:t>tj</a:t>
            </a:r>
            <a:r>
              <a:rPr lang="en-US" altLang="en-US" dirty="0" smtClean="0">
                <a:cs typeface="Times New Roman" panose="02020603050405020304" pitchFamily="18" charset="0"/>
              </a:rPr>
              <a:t>. </a:t>
            </a:r>
            <a:r>
              <a:rPr lang="en-US" altLang="en-US" dirty="0" err="1" smtClean="0">
                <a:cs typeface="Times New Roman" panose="02020603050405020304" pitchFamily="18" charset="0"/>
              </a:rPr>
              <a:t>nad</a:t>
            </a:r>
            <a:r>
              <a:rPr lang="en-US" altLang="en-US" dirty="0" smtClean="0"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cs typeface="Times New Roman" panose="02020603050405020304" pitchFamily="18" charset="0"/>
              </a:rPr>
              <a:t>petljama</a:t>
            </a:r>
            <a:r>
              <a:rPr lang="en-US" altLang="en-US" dirty="0" smtClean="0">
                <a:cs typeface="Times New Roman" panose="02020603050405020304" pitchFamily="18" charset="0"/>
              </a:rPr>
              <a:t>. </a:t>
            </a:r>
            <a:endParaRPr lang="hr-HR" altLang="en-US" dirty="0" smtClean="0"/>
          </a:p>
          <a:p>
            <a:pPr marL="895350" lvl="1" indent="-438150" algn="just">
              <a:lnSpc>
                <a:spcPct val="90000"/>
              </a:lnSpc>
              <a:defRPr/>
            </a:pPr>
            <a:r>
              <a:rPr lang="en-US" altLang="en-US" dirty="0" err="1" smtClean="0">
                <a:cs typeface="Times New Roman" panose="02020603050405020304" pitchFamily="18" charset="0"/>
              </a:rPr>
              <a:t>Ove</a:t>
            </a:r>
            <a:r>
              <a:rPr lang="en-US" altLang="en-US" dirty="0" smtClean="0"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cs typeface="Times New Roman" panose="02020603050405020304" pitchFamily="18" charset="0"/>
              </a:rPr>
              <a:t>transformacije</a:t>
            </a:r>
            <a:r>
              <a:rPr lang="en-US" altLang="en-US" dirty="0" smtClean="0">
                <a:cs typeface="Times New Roman" panose="02020603050405020304" pitchFamily="18" charset="0"/>
              </a:rPr>
              <a:t> se </a:t>
            </a:r>
            <a:r>
              <a:rPr lang="en-US" altLang="en-US" dirty="0" err="1" smtClean="0">
                <a:cs typeface="Times New Roman" panose="02020603050405020304" pitchFamily="18" charset="0"/>
              </a:rPr>
              <a:t>opisuju</a:t>
            </a:r>
            <a:r>
              <a:rPr lang="en-US" altLang="en-US" dirty="0" smtClean="0"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cs typeface="Times New Roman" panose="02020603050405020304" pitchFamily="18" charset="0"/>
              </a:rPr>
              <a:t>pomo</a:t>
            </a:r>
            <a:r>
              <a:rPr lang="hr-HR" altLang="en-US" dirty="0" smtClean="0"/>
              <a:t>ć</a:t>
            </a:r>
            <a:r>
              <a:rPr lang="en-US" altLang="en-US" dirty="0" smtClean="0">
                <a:cs typeface="Times New Roman" panose="02020603050405020304" pitchFamily="18" charset="0"/>
              </a:rPr>
              <a:t>u </a:t>
            </a:r>
            <a:r>
              <a:rPr lang="en-US" altLang="en-US" dirty="0" err="1" smtClean="0">
                <a:cs typeface="Times New Roman" panose="02020603050405020304" pitchFamily="18" charset="0"/>
              </a:rPr>
              <a:t>matrica</a:t>
            </a:r>
            <a:r>
              <a:rPr lang="en-US" altLang="en-US" dirty="0" smtClean="0"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cs typeface="Times New Roman" panose="02020603050405020304" pitchFamily="18" charset="0"/>
              </a:rPr>
              <a:t>transformacija</a:t>
            </a:r>
            <a:r>
              <a:rPr lang="en-US" altLang="en-US" dirty="0" smtClean="0">
                <a:cs typeface="Times New Roman" panose="02020603050405020304" pitchFamily="18" charset="0"/>
              </a:rPr>
              <a:t>, T.</a:t>
            </a:r>
            <a:r>
              <a:rPr lang="en-US" altLang="en-US" dirty="0" smtClean="0">
                <a:latin typeface="Times Roman YU" pitchFamily="18" charset="0"/>
                <a:cs typeface="Times New Roman" panose="02020603050405020304" pitchFamily="18" charset="0"/>
              </a:rPr>
              <a:t> </a:t>
            </a:r>
            <a:endParaRPr lang="hr-HR" altLang="en-US" dirty="0" smtClean="0">
              <a:latin typeface="Times New Roman" panose="02020603050405020304" pitchFamily="18" charset="0"/>
            </a:endParaRPr>
          </a:p>
          <a:p>
            <a:pPr marL="533400" indent="-533400" algn="just">
              <a:lnSpc>
                <a:spcPct val="90000"/>
              </a:lnSpc>
              <a:defRPr/>
            </a:pPr>
            <a:r>
              <a:rPr lang="en-US" altLang="en-US" dirty="0" err="1" smtClean="0">
                <a:cs typeface="Times New Roman" panose="02020603050405020304" pitchFamily="18" charset="0"/>
              </a:rPr>
              <a:t>Ove</a:t>
            </a:r>
            <a:r>
              <a:rPr lang="en-US" altLang="en-US" dirty="0" smtClean="0"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cs typeface="Times New Roman" panose="02020603050405020304" pitchFamily="18" charset="0"/>
              </a:rPr>
              <a:t>matrice</a:t>
            </a:r>
            <a:r>
              <a:rPr lang="en-US" altLang="en-US" dirty="0" smtClean="0"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cs typeface="Times New Roman" panose="02020603050405020304" pitchFamily="18" charset="0"/>
              </a:rPr>
              <a:t>moraju</a:t>
            </a:r>
            <a:r>
              <a:rPr lang="en-US" altLang="en-US" dirty="0" smtClean="0"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cs typeface="Times New Roman" panose="02020603050405020304" pitchFamily="18" charset="0"/>
              </a:rPr>
              <a:t>da</a:t>
            </a:r>
            <a:r>
              <a:rPr lang="en-US" altLang="en-US" dirty="0" smtClean="0"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cs typeface="Times New Roman" panose="02020603050405020304" pitchFamily="18" charset="0"/>
              </a:rPr>
              <a:t>poseduju</a:t>
            </a:r>
            <a:r>
              <a:rPr lang="en-US" altLang="en-US" dirty="0" smtClean="0"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cs typeface="Times New Roman" panose="02020603050405020304" pitchFamily="18" charset="0"/>
              </a:rPr>
              <a:t>slede</a:t>
            </a:r>
            <a:r>
              <a:rPr lang="hr-HR" altLang="en-US" dirty="0" smtClean="0"/>
              <a:t>ć</a:t>
            </a:r>
            <a:r>
              <a:rPr lang="en-US" altLang="en-US" dirty="0" smtClean="0">
                <a:cs typeface="Times New Roman" panose="02020603050405020304" pitchFamily="18" charset="0"/>
              </a:rPr>
              <a:t>e tri </a:t>
            </a:r>
            <a:r>
              <a:rPr lang="en-US" altLang="en-US" dirty="0" err="1" smtClean="0">
                <a:cs typeface="Times New Roman" panose="02020603050405020304" pitchFamily="18" charset="0"/>
              </a:rPr>
              <a:t>osobine</a:t>
            </a:r>
            <a:r>
              <a:rPr lang="en-US" altLang="en-US" dirty="0" smtClean="0">
                <a:cs typeface="Times New Roman" panose="02020603050405020304" pitchFamily="18" charset="0"/>
              </a:rPr>
              <a:t>:</a:t>
            </a:r>
          </a:p>
          <a:p>
            <a:pPr marL="895350" lvl="1" indent="-438150" algn="just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en-US" dirty="0" smtClean="0">
                <a:cs typeface="Times New Roman" panose="02020603050405020304" pitchFamily="18" charset="0"/>
              </a:rPr>
              <a:t>1. </a:t>
            </a:r>
            <a:r>
              <a:rPr lang="en-US" altLang="en-US" dirty="0" smtClean="0">
                <a:cs typeface="Times New Roman" panose="02020603050405020304" pitchFamily="18" charset="0"/>
              </a:rPr>
              <a:t> To </a:t>
            </a:r>
            <a:r>
              <a:rPr lang="en-US" altLang="en-US" dirty="0" err="1" smtClean="0">
                <a:cs typeface="Times New Roman" panose="02020603050405020304" pitchFamily="18" charset="0"/>
              </a:rPr>
              <a:t>su</a:t>
            </a:r>
            <a:r>
              <a:rPr lang="en-US" altLang="en-US" dirty="0" smtClean="0"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cs typeface="Times New Roman" panose="02020603050405020304" pitchFamily="18" charset="0"/>
              </a:rPr>
              <a:t>kvadratne</a:t>
            </a:r>
            <a:r>
              <a:rPr lang="en-US" altLang="en-US" dirty="0" smtClean="0"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cs typeface="Times New Roman" panose="02020603050405020304" pitchFamily="18" charset="0"/>
              </a:rPr>
              <a:t>matrice</a:t>
            </a:r>
            <a:r>
              <a:rPr lang="en-US" altLang="en-US" dirty="0" smtClean="0">
                <a:cs typeface="Times New Roman" panose="02020603050405020304" pitchFamily="18" charset="0"/>
              </a:rPr>
              <a:t>, </a:t>
            </a:r>
            <a:r>
              <a:rPr lang="hr-HR" altLang="en-US" dirty="0" smtClean="0"/>
              <a:t>š</a:t>
            </a:r>
            <a:r>
              <a:rPr lang="en-US" altLang="en-US" dirty="0" smtClean="0">
                <a:cs typeface="Times New Roman" panose="02020603050405020304" pitchFamily="18" charset="0"/>
              </a:rPr>
              <a:t>to </a:t>
            </a:r>
            <a:r>
              <a:rPr lang="en-US" altLang="en-US" dirty="0" err="1" smtClean="0">
                <a:cs typeface="Times New Roman" panose="02020603050405020304" pitchFamily="18" charset="0"/>
              </a:rPr>
              <a:t>zna</a:t>
            </a:r>
            <a:r>
              <a:rPr lang="hr-HR" altLang="en-US" dirty="0" smtClean="0"/>
              <a:t>č</a:t>
            </a:r>
            <a:r>
              <a:rPr lang="en-US" altLang="en-US" dirty="0" err="1" smtClean="0">
                <a:cs typeface="Times New Roman" panose="02020603050405020304" pitchFamily="18" charset="0"/>
              </a:rPr>
              <a:t>i</a:t>
            </a:r>
            <a:r>
              <a:rPr lang="en-US" altLang="en-US" dirty="0" smtClean="0"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cs typeface="Times New Roman" panose="02020603050405020304" pitchFamily="18" charset="0"/>
              </a:rPr>
              <a:t>da</a:t>
            </a:r>
            <a:r>
              <a:rPr lang="en-US" altLang="en-US" dirty="0" smtClean="0"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cs typeface="Times New Roman" panose="02020603050405020304" pitchFamily="18" charset="0"/>
              </a:rPr>
              <a:t>vr</a:t>
            </a:r>
            <a:r>
              <a:rPr lang="hr-HR" altLang="en-US" dirty="0" smtClean="0"/>
              <a:t>š</a:t>
            </a:r>
            <a:r>
              <a:rPr lang="en-US" altLang="en-US" dirty="0" smtClean="0">
                <a:cs typeface="Times New Roman" panose="02020603050405020304" pitchFamily="18" charset="0"/>
              </a:rPr>
              <a:t>e </a:t>
            </a:r>
            <a:r>
              <a:rPr lang="en-US" altLang="en-US" dirty="0" err="1" smtClean="0">
                <a:cs typeface="Times New Roman" panose="02020603050405020304" pitchFamily="18" charset="0"/>
              </a:rPr>
              <a:t>preslikavanje</a:t>
            </a:r>
            <a:r>
              <a:rPr lang="en-US" altLang="en-US" dirty="0" smtClean="0">
                <a:cs typeface="Times New Roman" panose="02020603050405020304" pitchFamily="18" charset="0"/>
              </a:rPr>
              <a:t> n-</a:t>
            </a:r>
            <a:r>
              <a:rPr lang="en-US" altLang="en-US" dirty="0" err="1" smtClean="0">
                <a:cs typeface="Times New Roman" panose="02020603050405020304" pitchFamily="18" charset="0"/>
              </a:rPr>
              <a:t>dimenzionalnog</a:t>
            </a:r>
            <a:r>
              <a:rPr lang="en-US" altLang="en-US" dirty="0" smtClean="0"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cs typeface="Times New Roman" panose="02020603050405020304" pitchFamily="18" charset="0"/>
              </a:rPr>
              <a:t>indeksnog</a:t>
            </a:r>
            <a:r>
              <a:rPr lang="en-US" altLang="en-US" dirty="0" smtClean="0"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cs typeface="Times New Roman" panose="02020603050405020304" pitchFamily="18" charset="0"/>
              </a:rPr>
              <a:t>prostora</a:t>
            </a:r>
            <a:r>
              <a:rPr lang="en-US" altLang="en-US" dirty="0" smtClean="0">
                <a:cs typeface="Times New Roman" panose="02020603050405020304" pitchFamily="18" charset="0"/>
              </a:rPr>
              <a:t> u n-</a:t>
            </a:r>
            <a:r>
              <a:rPr lang="en-US" altLang="en-US" dirty="0" err="1" smtClean="0">
                <a:cs typeface="Times New Roman" panose="02020603050405020304" pitchFamily="18" charset="0"/>
              </a:rPr>
              <a:t>dimenzionalni</a:t>
            </a:r>
            <a:r>
              <a:rPr lang="en-US" altLang="en-US" dirty="0" smtClean="0"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cs typeface="Times New Roman" panose="02020603050405020304" pitchFamily="18" charset="0"/>
              </a:rPr>
              <a:t>indeksni</a:t>
            </a:r>
            <a:r>
              <a:rPr lang="en-US" altLang="en-US" dirty="0" smtClean="0"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cs typeface="Times New Roman" panose="02020603050405020304" pitchFamily="18" charset="0"/>
              </a:rPr>
              <a:t>prostor</a:t>
            </a:r>
            <a:endParaRPr lang="en-US" altLang="en-US" dirty="0" smtClean="0">
              <a:cs typeface="Times New Roman" panose="02020603050405020304" pitchFamily="18" charset="0"/>
            </a:endParaRPr>
          </a:p>
          <a:p>
            <a:pPr marL="895350" lvl="1" indent="-438150" algn="just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en-US" dirty="0" smtClean="0">
                <a:cs typeface="Times New Roman" panose="02020603050405020304" pitchFamily="18" charset="0"/>
              </a:rPr>
              <a:t>2.      To </a:t>
            </a:r>
            <a:r>
              <a:rPr lang="en-US" altLang="en-US" dirty="0" err="1" smtClean="0">
                <a:cs typeface="Times New Roman" panose="02020603050405020304" pitchFamily="18" charset="0"/>
              </a:rPr>
              <a:t>su</a:t>
            </a:r>
            <a:r>
              <a:rPr lang="en-US" altLang="en-US" dirty="0" smtClean="0"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cs typeface="Times New Roman" panose="02020603050405020304" pitchFamily="18" charset="0"/>
              </a:rPr>
              <a:t>celobrojne</a:t>
            </a:r>
            <a:r>
              <a:rPr lang="en-US" altLang="en-US" dirty="0" smtClean="0"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cs typeface="Times New Roman" panose="02020603050405020304" pitchFamily="18" charset="0"/>
              </a:rPr>
              <a:t>matrice</a:t>
            </a:r>
            <a:endParaRPr lang="en-US" altLang="en-US" dirty="0" smtClean="0">
              <a:cs typeface="Times New Roman" panose="02020603050405020304" pitchFamily="18" charset="0"/>
            </a:endParaRPr>
          </a:p>
          <a:p>
            <a:pPr marL="895350" lvl="1" indent="-438150" algn="just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en-US" dirty="0" smtClean="0">
                <a:latin typeface="Times Roman YU" pitchFamily="18" charset="0"/>
                <a:cs typeface="Times New Roman" panose="02020603050405020304" pitchFamily="18" charset="0"/>
              </a:rPr>
              <a:t>3.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 </a:t>
            </a:r>
            <a:endParaRPr lang="en-US" altLang="en-US" dirty="0" smtClean="0"/>
          </a:p>
        </p:txBody>
      </p:sp>
      <p:sp>
        <p:nvSpPr>
          <p:cNvPr id="6148" name="Rectangle 5"/>
          <p:cNvSpPr>
            <a:spLocks noChangeArrowheads="1"/>
          </p:cNvSpPr>
          <p:nvPr/>
        </p:nvSpPr>
        <p:spPr bwMode="auto">
          <a:xfrm>
            <a:off x="4286250" y="3300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6146" name="Object 4"/>
          <p:cNvGraphicFramePr>
            <a:graphicFrameLocks noChangeAspect="1"/>
          </p:cNvGraphicFramePr>
          <p:nvPr/>
        </p:nvGraphicFramePr>
        <p:xfrm>
          <a:off x="1371600" y="6248400"/>
          <a:ext cx="990600" cy="446088"/>
        </p:xfrm>
        <a:graphic>
          <a:graphicData uri="http://schemas.openxmlformats.org/presentationml/2006/ole">
            <p:oleObj spid="_x0000_s4098" r:id="rId3" imgW="571252" imgH="253890" progId="Equation.3">
              <p:embed/>
            </p:oleObj>
          </a:graphicData>
        </a:graphic>
      </p:graphicFrame>
      <p:sp>
        <p:nvSpPr>
          <p:cNvPr id="2970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r-HR" altLang="en-US" sz="3600" smtClean="0"/>
              <a:t>Vektorizacija ugnj. petlji (nast.)</a:t>
            </a:r>
            <a:endParaRPr lang="en-US" altLang="en-US" sz="3600" smtClean="0"/>
          </a:p>
        </p:txBody>
      </p:sp>
    </p:spTree>
  </p:cSld>
  <p:clrMapOvr>
    <a:masterClrMapping/>
  </p:clrMapOvr>
  <p:transition>
    <p:pull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  <a:defRPr/>
            </a:pPr>
            <a:r>
              <a:rPr lang="en-US" altLang="en-US" smtClean="0">
                <a:cs typeface="Times New Roman" panose="02020603050405020304" pitchFamily="18" charset="0"/>
              </a:rPr>
              <a:t>Zbog ovih osobina proizvod dve elementarne transformacije daje va</a:t>
            </a:r>
            <a:r>
              <a:rPr lang="hr-HR" altLang="en-US" smtClean="0"/>
              <a:t>ž</a:t>
            </a:r>
            <a:r>
              <a:rPr lang="en-US" altLang="en-US" smtClean="0">
                <a:cs typeface="Times New Roman" panose="02020603050405020304" pitchFamily="18" charset="0"/>
              </a:rPr>
              <a:t>e</a:t>
            </a:r>
            <a:r>
              <a:rPr lang="hr-HR" altLang="en-US" smtClean="0"/>
              <a:t>ć</a:t>
            </a:r>
            <a:r>
              <a:rPr lang="en-US" altLang="en-US" smtClean="0">
                <a:cs typeface="Times New Roman" panose="02020603050405020304" pitchFamily="18" charset="0"/>
              </a:rPr>
              <a:t>u transformaciju. </a:t>
            </a:r>
            <a:endParaRPr lang="hr-HR" altLang="en-US" smtClean="0"/>
          </a:p>
          <a:p>
            <a:pPr algn="just">
              <a:lnSpc>
                <a:spcPct val="90000"/>
              </a:lnSpc>
              <a:defRPr/>
            </a:pPr>
            <a:r>
              <a:rPr lang="en-US" altLang="en-US" smtClean="0">
                <a:cs typeface="Times New Roman" panose="02020603050405020304" pitchFamily="18" charset="0"/>
              </a:rPr>
              <a:t>Da bi jedna transformacija mogla da se primeni nad indeksnim skupom a da to ne uti</a:t>
            </a:r>
            <a:r>
              <a:rPr lang="hr-HR" altLang="en-US" smtClean="0"/>
              <a:t>č</a:t>
            </a:r>
            <a:r>
              <a:rPr lang="en-US" altLang="en-US" smtClean="0">
                <a:cs typeface="Times New Roman" panose="02020603050405020304" pitchFamily="18" charset="0"/>
              </a:rPr>
              <a:t>e na korektnost izra</a:t>
            </a:r>
            <a:r>
              <a:rPr lang="hr-HR" altLang="en-US" smtClean="0"/>
              <a:t>č</a:t>
            </a:r>
            <a:r>
              <a:rPr lang="en-US" altLang="en-US" smtClean="0">
                <a:cs typeface="Times New Roman" panose="02020603050405020304" pitchFamily="18" charset="0"/>
              </a:rPr>
              <a:t>unavanja, matrica transformacije T ne sme da menja znak vektora zavisnosti</a:t>
            </a:r>
            <a:r>
              <a:rPr lang="hr-HR" altLang="en-US" smtClean="0"/>
              <a:t>:</a:t>
            </a:r>
            <a:r>
              <a:rPr lang="en-US" altLang="en-US" smtClean="0">
                <a:latin typeface="Times Roman YU" pitchFamily="18" charset="0"/>
                <a:cs typeface="Times New Roman" panose="02020603050405020304" pitchFamily="18" charset="0"/>
              </a:rPr>
              <a:t> </a:t>
            </a:r>
            <a:endParaRPr lang="hr-HR" altLang="en-US" smtClean="0">
              <a:latin typeface="Times New Roman" panose="02020603050405020304" pitchFamily="18" charset="0"/>
            </a:endParaRPr>
          </a:p>
          <a:p>
            <a:pPr lvl="1" algn="just">
              <a:lnSpc>
                <a:spcPct val="90000"/>
              </a:lnSpc>
              <a:defRPr/>
            </a:pPr>
            <a:r>
              <a:rPr lang="hr-HR" altLang="en-US" smtClean="0"/>
              <a:t>A</a:t>
            </a:r>
            <a:r>
              <a:rPr lang="en-US" altLang="en-US" smtClean="0">
                <a:cs typeface="Times New Roman" panose="02020603050405020304" pitchFamily="18" charset="0"/>
              </a:rPr>
              <a:t>ko je </a:t>
            </a:r>
            <a:r>
              <a:rPr lang="en-US" altLang="en-US" i="1" smtClean="0">
                <a:cs typeface="Times New Roman" panose="02020603050405020304" pitchFamily="18" charset="0"/>
              </a:rPr>
              <a:t>d</a:t>
            </a:r>
            <a:r>
              <a:rPr lang="en-US" altLang="en-US" smtClean="0">
                <a:cs typeface="Times New Roman" panose="02020603050405020304" pitchFamily="18" charset="0"/>
              </a:rPr>
              <a:t> vektor zavisnosti, T matrica transformacije, tada novi vektor zavisnosti </a:t>
            </a:r>
            <a:r>
              <a:rPr lang="hr-HR" altLang="en-US" smtClean="0"/>
              <a:t> </a:t>
            </a:r>
            <a:r>
              <a:rPr lang="en-US" altLang="en-US" smtClean="0">
                <a:cs typeface="Times New Roman" panose="02020603050405020304" pitchFamily="18" charset="0"/>
              </a:rPr>
              <a:t> </a:t>
            </a:r>
            <a:r>
              <a:rPr lang="hr-HR" altLang="en-US" smtClean="0"/>
              <a:t> , </a:t>
            </a:r>
            <a:r>
              <a:rPr lang="en-US" altLang="en-US" smtClean="0">
                <a:cs typeface="Times New Roman" panose="02020603050405020304" pitchFamily="18" charset="0"/>
              </a:rPr>
              <a:t>koji se dobija kada se T primeni na </a:t>
            </a:r>
            <a:r>
              <a:rPr lang="en-US" altLang="en-US" i="1" smtClean="0">
                <a:cs typeface="Times New Roman" panose="02020603050405020304" pitchFamily="18" charset="0"/>
              </a:rPr>
              <a:t>d</a:t>
            </a:r>
            <a:r>
              <a:rPr lang="en-US" altLang="en-US" smtClean="0">
                <a:cs typeface="Times New Roman" panose="02020603050405020304" pitchFamily="18" charset="0"/>
              </a:rPr>
              <a:t>, tj.</a:t>
            </a:r>
          </a:p>
          <a:p>
            <a:pPr>
              <a:lnSpc>
                <a:spcPct val="90000"/>
              </a:lnSpc>
              <a:defRPr/>
            </a:pPr>
            <a:endParaRPr lang="hr-HR" altLang="en-US" smtClean="0"/>
          </a:p>
          <a:p>
            <a:pPr>
              <a:lnSpc>
                <a:spcPct val="90000"/>
              </a:lnSpc>
              <a:defRPr/>
            </a:pPr>
            <a:endParaRPr lang="hr-HR" altLang="en-US" smtClean="0"/>
          </a:p>
          <a:p>
            <a:pPr lvl="1">
              <a:lnSpc>
                <a:spcPct val="90000"/>
              </a:lnSpc>
              <a:defRPr/>
            </a:pPr>
            <a:r>
              <a:rPr lang="en-US" altLang="en-US" smtClean="0">
                <a:cs typeface="Times New Roman" panose="02020603050405020304" pitchFamily="18" charset="0"/>
              </a:rPr>
              <a:t>mora biti istog znaka kao i </a:t>
            </a:r>
            <a:r>
              <a:rPr lang="en-US" altLang="en-US" i="1" smtClean="0">
                <a:cs typeface="Times New Roman" panose="02020603050405020304" pitchFamily="18" charset="0"/>
              </a:rPr>
              <a:t>d</a:t>
            </a:r>
            <a:r>
              <a:rPr lang="en-US" altLang="en-US" smtClean="0">
                <a:cs typeface="Times New Roman" panose="02020603050405020304" pitchFamily="18" charset="0"/>
              </a:rPr>
              <a:t>. </a:t>
            </a:r>
            <a:endParaRPr lang="hr-HR" altLang="en-US" smtClean="0"/>
          </a:p>
          <a:p>
            <a:pPr lvl="2">
              <a:lnSpc>
                <a:spcPct val="90000"/>
              </a:lnSpc>
              <a:defRPr/>
            </a:pPr>
            <a:r>
              <a:rPr lang="hr-HR" altLang="en-US" smtClean="0"/>
              <a:t>A</a:t>
            </a:r>
            <a:r>
              <a:rPr lang="en-US" altLang="en-US" smtClean="0">
                <a:cs typeface="Times New Roman" panose="02020603050405020304" pitchFamily="18" charset="0"/>
              </a:rPr>
              <a:t>ko je d&gt;0, tada mora i </a:t>
            </a:r>
            <a:r>
              <a:rPr lang="hr-HR" altLang="en-US" smtClean="0"/>
              <a:t>     </a:t>
            </a:r>
            <a:r>
              <a:rPr lang="en-US" altLang="en-US" smtClean="0">
                <a:cs typeface="Times New Roman" panose="02020603050405020304" pitchFamily="18" charset="0"/>
              </a:rPr>
              <a:t>&gt;0, ili ako je d &lt; 0, tada</a:t>
            </a:r>
            <a:r>
              <a:rPr lang="sr-Latn-CS" altLang="en-US" smtClean="0">
                <a:cs typeface="Times New Roman" panose="02020603050405020304" pitchFamily="18" charset="0"/>
              </a:rPr>
              <a:t> i </a:t>
            </a:r>
            <a:r>
              <a:rPr lang="en-US" altLang="en-US" smtClean="0">
                <a:cs typeface="Times New Roman" panose="02020603050405020304" pitchFamily="18" charset="0"/>
              </a:rPr>
              <a:t> </a:t>
            </a:r>
            <a:r>
              <a:rPr lang="sr-Latn-CS" altLang="en-US" smtClean="0">
                <a:cs typeface="Times New Roman" panose="02020603050405020304" pitchFamily="18" charset="0"/>
              </a:rPr>
              <a:t>   </a:t>
            </a:r>
            <a:r>
              <a:rPr lang="en-US" altLang="en-US" smtClean="0">
                <a:cs typeface="Times New Roman" panose="02020603050405020304" pitchFamily="18" charset="0"/>
              </a:rPr>
              <a:t>mora  </a:t>
            </a:r>
            <a:r>
              <a:rPr lang="hr-HR" altLang="en-US" smtClean="0"/>
              <a:t>     </a:t>
            </a:r>
            <a:r>
              <a:rPr lang="en-US" altLang="en-US" smtClean="0">
                <a:cs typeface="Times New Roman" panose="02020603050405020304" pitchFamily="18" charset="0"/>
              </a:rPr>
              <a:t>&lt;0. </a:t>
            </a:r>
            <a:endParaRPr lang="hr-HR" altLang="en-US" smtClean="0"/>
          </a:p>
          <a:p>
            <a:pPr lvl="2">
              <a:lnSpc>
                <a:spcPct val="90000"/>
              </a:lnSpc>
              <a:defRPr/>
            </a:pPr>
            <a:r>
              <a:rPr lang="en-US" altLang="en-US" smtClean="0">
                <a:cs typeface="Times New Roman" panose="02020603050405020304" pitchFamily="18" charset="0"/>
              </a:rPr>
              <a:t>Za vektor se ka</a:t>
            </a:r>
            <a:r>
              <a:rPr lang="sr-Latn-CS" altLang="en-US" smtClean="0">
                <a:cs typeface="Times New Roman" panose="02020603050405020304" pitchFamily="18" charset="0"/>
              </a:rPr>
              <a:t>ž</a:t>
            </a:r>
            <a:r>
              <a:rPr lang="en-US" altLang="en-US" smtClean="0">
                <a:cs typeface="Times New Roman" panose="02020603050405020304" pitchFamily="18" charset="0"/>
              </a:rPr>
              <a:t>e da je pozitivan (negativan) ako mu je prvi ne-nulti element pozitivan (negativan).</a:t>
            </a:r>
            <a:r>
              <a:rPr lang="en-US" altLang="en-US" smtClean="0"/>
              <a:t> </a:t>
            </a:r>
          </a:p>
        </p:txBody>
      </p:sp>
      <p:sp>
        <p:nvSpPr>
          <p:cNvPr id="7175" name="Rectangle 5"/>
          <p:cNvSpPr>
            <a:spLocks noChangeArrowheads="1"/>
          </p:cNvSpPr>
          <p:nvPr/>
        </p:nvSpPr>
        <p:spPr bwMode="auto">
          <a:xfrm>
            <a:off x="4500563" y="33194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7170" name="Object 4"/>
          <p:cNvGraphicFramePr>
            <a:graphicFrameLocks noChangeAspect="1"/>
          </p:cNvGraphicFramePr>
          <p:nvPr/>
        </p:nvGraphicFramePr>
        <p:xfrm>
          <a:off x="3124200" y="3581400"/>
          <a:ext cx="269875" cy="414338"/>
        </p:xfrm>
        <a:graphic>
          <a:graphicData uri="http://schemas.openxmlformats.org/presentationml/2006/ole">
            <p:oleObj spid="_x0000_s5122" r:id="rId3" imgW="139579" imgH="215713" progId="Equation.3">
              <p:embed/>
            </p:oleObj>
          </a:graphicData>
        </a:graphic>
      </p:graphicFrame>
      <p:sp>
        <p:nvSpPr>
          <p:cNvPr id="7176" name="Rectangle 7"/>
          <p:cNvSpPr>
            <a:spLocks noChangeArrowheads="1"/>
          </p:cNvSpPr>
          <p:nvPr/>
        </p:nvSpPr>
        <p:spPr bwMode="auto">
          <a:xfrm>
            <a:off x="4286250" y="33194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7171" name="Object 6"/>
          <p:cNvGraphicFramePr>
            <a:graphicFrameLocks noChangeAspect="1"/>
          </p:cNvGraphicFramePr>
          <p:nvPr/>
        </p:nvGraphicFramePr>
        <p:xfrm>
          <a:off x="3505200" y="4267200"/>
          <a:ext cx="1143000" cy="438150"/>
        </p:xfrm>
        <a:graphic>
          <a:graphicData uri="http://schemas.openxmlformats.org/presentationml/2006/ole">
            <p:oleObj spid="_x0000_s5123" r:id="rId4" imgW="571252" imgH="215806" progId="Equation.3">
              <p:embed/>
            </p:oleObj>
          </a:graphicData>
        </a:graphic>
      </p:graphicFrame>
      <p:graphicFrame>
        <p:nvGraphicFramePr>
          <p:cNvPr id="7172" name="Object 8"/>
          <p:cNvGraphicFramePr>
            <a:graphicFrameLocks noChangeAspect="1"/>
          </p:cNvGraphicFramePr>
          <p:nvPr/>
        </p:nvGraphicFramePr>
        <p:xfrm>
          <a:off x="4191000" y="5257800"/>
          <a:ext cx="269875" cy="414338"/>
        </p:xfrm>
        <a:graphic>
          <a:graphicData uri="http://schemas.openxmlformats.org/presentationml/2006/ole">
            <p:oleObj spid="_x0000_s5124" r:id="rId5" imgW="139579" imgH="215713" progId="Equation.3">
              <p:embed/>
            </p:oleObj>
          </a:graphicData>
        </a:graphic>
      </p:graphicFrame>
      <p:graphicFrame>
        <p:nvGraphicFramePr>
          <p:cNvPr id="7173" name="Object 9"/>
          <p:cNvGraphicFramePr>
            <a:graphicFrameLocks noChangeAspect="1"/>
          </p:cNvGraphicFramePr>
          <p:nvPr/>
        </p:nvGraphicFramePr>
        <p:xfrm>
          <a:off x="7467600" y="5229225"/>
          <a:ext cx="269875" cy="414338"/>
        </p:xfrm>
        <a:graphic>
          <a:graphicData uri="http://schemas.openxmlformats.org/presentationml/2006/ole">
            <p:oleObj spid="_x0000_s5125" r:id="rId6" imgW="139579" imgH="215713" progId="Equation.3">
              <p:embed/>
            </p:oleObj>
          </a:graphicData>
        </a:graphic>
      </p:graphicFrame>
      <p:sp>
        <p:nvSpPr>
          <p:cNvPr id="30730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r-HR" altLang="en-US" sz="3600" smtClean="0"/>
              <a:t>Vektorizacija ugnj. petlji (nast.)</a:t>
            </a:r>
            <a:endParaRPr lang="en-US" altLang="en-US" sz="3600" smtClean="0"/>
          </a:p>
        </p:txBody>
      </p:sp>
    </p:spTree>
  </p:cSld>
  <p:clrMapOvr>
    <a:masterClrMapping/>
  </p:clrMapOvr>
  <p:transition>
    <p:pull dir="d"/>
  </p:transition>
</p:sld>
</file>

<file path=ppt/theme/theme1.xml><?xml version="1.0" encoding="utf-8"?>
<a:theme xmlns:a="http://schemas.openxmlformats.org/drawingml/2006/main" name="pipelining">
  <a:themeElements>
    <a:clrScheme name="pipelining 15">
      <a:dk1>
        <a:srgbClr val="000000"/>
      </a:dk1>
      <a:lt1>
        <a:srgbClr val="FFFFFF"/>
      </a:lt1>
      <a:dk2>
        <a:srgbClr val="FFFFFF"/>
      </a:dk2>
      <a:lt2>
        <a:srgbClr val="000000"/>
      </a:lt2>
      <a:accent1>
        <a:srgbClr val="A50021"/>
      </a:accent1>
      <a:accent2>
        <a:srgbClr val="009900"/>
      </a:accent2>
      <a:accent3>
        <a:srgbClr val="FFFFFF"/>
      </a:accent3>
      <a:accent4>
        <a:srgbClr val="000000"/>
      </a:accent4>
      <a:accent5>
        <a:srgbClr val="CFAAAB"/>
      </a:accent5>
      <a:accent6>
        <a:srgbClr val="008A00"/>
      </a:accent6>
      <a:hlink>
        <a:srgbClr val="003399"/>
      </a:hlink>
      <a:folHlink>
        <a:srgbClr val="DDDDDD"/>
      </a:folHlink>
    </a:clrScheme>
    <a:fontScheme name="pipelining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b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b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pelining 1">
        <a:dk1>
          <a:srgbClr val="001932"/>
        </a:dk1>
        <a:lt1>
          <a:srgbClr val="FFFFFF"/>
        </a:lt1>
        <a:dk2>
          <a:srgbClr val="2181B7"/>
        </a:dk2>
        <a:lt2>
          <a:srgbClr val="CCFFFF"/>
        </a:lt2>
        <a:accent1>
          <a:srgbClr val="99FFCC"/>
        </a:accent1>
        <a:accent2>
          <a:srgbClr val="01B0FF"/>
        </a:accent2>
        <a:accent3>
          <a:srgbClr val="ABC1D8"/>
        </a:accent3>
        <a:accent4>
          <a:srgbClr val="DADADA"/>
        </a:accent4>
        <a:accent5>
          <a:srgbClr val="CAFFE2"/>
        </a:accent5>
        <a:accent6>
          <a:srgbClr val="019FE7"/>
        </a:accent6>
        <a:hlink>
          <a:srgbClr val="6666FF"/>
        </a:hlink>
        <a:folHlink>
          <a:srgbClr val="1C6D9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pelining 2">
        <a:dk1>
          <a:srgbClr val="000000"/>
        </a:dk1>
        <a:lt1>
          <a:srgbClr val="FFFFFF"/>
        </a:lt1>
        <a:dk2>
          <a:srgbClr val="000066"/>
        </a:dk2>
        <a:lt2>
          <a:srgbClr val="969696"/>
        </a:lt2>
        <a:accent1>
          <a:srgbClr val="666699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B9B9E7"/>
        </a:accent6>
        <a:hlink>
          <a:srgbClr val="CC00C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pelining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pelining 4">
        <a:dk1>
          <a:srgbClr val="000000"/>
        </a:dk1>
        <a:lt1>
          <a:srgbClr val="FFFFCC"/>
        </a:lt1>
        <a:dk2>
          <a:srgbClr val="FF6600"/>
        </a:dk2>
        <a:lt2>
          <a:srgbClr val="333300"/>
        </a:lt2>
        <a:accent1>
          <a:srgbClr val="800000"/>
        </a:accent1>
        <a:accent2>
          <a:srgbClr val="CC6600"/>
        </a:accent2>
        <a:accent3>
          <a:srgbClr val="FFFFE2"/>
        </a:accent3>
        <a:accent4>
          <a:srgbClr val="000000"/>
        </a:accent4>
        <a:accent5>
          <a:srgbClr val="C0AAAA"/>
        </a:accent5>
        <a:accent6>
          <a:srgbClr val="B95C00"/>
        </a:accent6>
        <a:hlink>
          <a:srgbClr val="808000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pelining 5">
        <a:dk1>
          <a:srgbClr val="1C3956"/>
        </a:dk1>
        <a:lt1>
          <a:srgbClr val="FFFFFF"/>
        </a:lt1>
        <a:dk2>
          <a:srgbClr val="003366"/>
        </a:dk2>
        <a:lt2>
          <a:srgbClr val="DDDDDD"/>
        </a:lt2>
        <a:accent1>
          <a:srgbClr val="3D7CBB"/>
        </a:accent1>
        <a:accent2>
          <a:srgbClr val="00152A"/>
        </a:accent2>
        <a:accent3>
          <a:srgbClr val="AAADB8"/>
        </a:accent3>
        <a:accent4>
          <a:srgbClr val="DADADA"/>
        </a:accent4>
        <a:accent5>
          <a:srgbClr val="AFBFDA"/>
        </a:accent5>
        <a:accent6>
          <a:srgbClr val="001225"/>
        </a:accent6>
        <a:hlink>
          <a:srgbClr val="33CCCC"/>
        </a:hlink>
        <a:folHlink>
          <a:srgbClr val="96B9D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pelining 6">
        <a:dk1>
          <a:srgbClr val="000000"/>
        </a:dk1>
        <a:lt1>
          <a:srgbClr val="FFFFFF"/>
        </a:lt1>
        <a:dk2>
          <a:srgbClr val="440044"/>
        </a:dk2>
        <a:lt2>
          <a:srgbClr val="491D49"/>
        </a:lt2>
        <a:accent1>
          <a:srgbClr val="9D9DBD"/>
        </a:accent1>
        <a:accent2>
          <a:srgbClr val="14213C"/>
        </a:accent2>
        <a:accent3>
          <a:srgbClr val="FFFFFF"/>
        </a:accent3>
        <a:accent4>
          <a:srgbClr val="000000"/>
        </a:accent4>
        <a:accent5>
          <a:srgbClr val="CCCCDB"/>
        </a:accent5>
        <a:accent6>
          <a:srgbClr val="111D35"/>
        </a:accent6>
        <a:hlink>
          <a:srgbClr val="666699"/>
        </a:hlink>
        <a:folHlink>
          <a:srgbClr val="DBDBF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pelining 7">
        <a:dk1>
          <a:srgbClr val="000000"/>
        </a:dk1>
        <a:lt1>
          <a:srgbClr val="FFFFFF"/>
        </a:lt1>
        <a:dk2>
          <a:srgbClr val="000000"/>
        </a:dk2>
        <a:lt2>
          <a:srgbClr val="001A00"/>
        </a:lt2>
        <a:accent1>
          <a:srgbClr val="339966"/>
        </a:accent1>
        <a:accent2>
          <a:srgbClr val="003300"/>
        </a:accent2>
        <a:accent3>
          <a:srgbClr val="FFFFFF"/>
        </a:accent3>
        <a:accent4>
          <a:srgbClr val="000000"/>
        </a:accent4>
        <a:accent5>
          <a:srgbClr val="ADCAB8"/>
        </a:accent5>
        <a:accent6>
          <a:srgbClr val="002D00"/>
        </a:accent6>
        <a:hlink>
          <a:srgbClr val="FF9933"/>
        </a:hlink>
        <a:folHlink>
          <a:srgbClr val="AFE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pelining 8">
        <a:dk1>
          <a:srgbClr val="000000"/>
        </a:dk1>
        <a:lt1>
          <a:srgbClr val="FFFFFF"/>
        </a:lt1>
        <a:dk2>
          <a:srgbClr val="000000"/>
        </a:dk2>
        <a:lt2>
          <a:srgbClr val="FFCC00"/>
        </a:lt2>
        <a:accent1>
          <a:srgbClr val="FF9900"/>
        </a:accent1>
        <a:accent2>
          <a:srgbClr val="D60093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C20085"/>
        </a:accent6>
        <a:hlink>
          <a:srgbClr val="9966FF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pelining 9">
        <a:dk1>
          <a:srgbClr val="001932"/>
        </a:dk1>
        <a:lt1>
          <a:srgbClr val="FFFFFF"/>
        </a:lt1>
        <a:dk2>
          <a:srgbClr val="1A6690"/>
        </a:dk2>
        <a:lt2>
          <a:srgbClr val="CCFFFF"/>
        </a:lt2>
        <a:accent1>
          <a:srgbClr val="99FFCC"/>
        </a:accent1>
        <a:accent2>
          <a:srgbClr val="01B0FF"/>
        </a:accent2>
        <a:accent3>
          <a:srgbClr val="ABB8C6"/>
        </a:accent3>
        <a:accent4>
          <a:srgbClr val="DADADA"/>
        </a:accent4>
        <a:accent5>
          <a:srgbClr val="CAFFE2"/>
        </a:accent5>
        <a:accent6>
          <a:srgbClr val="019FE7"/>
        </a:accent6>
        <a:hlink>
          <a:srgbClr val="FFCDC0"/>
        </a:hlink>
        <a:folHlink>
          <a:srgbClr val="16547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pelining 10">
        <a:dk1>
          <a:srgbClr val="000000"/>
        </a:dk1>
        <a:lt1>
          <a:srgbClr val="FFFFFF"/>
        </a:lt1>
        <a:dk2>
          <a:srgbClr val="114663"/>
        </a:dk2>
        <a:lt2>
          <a:srgbClr val="CCFFFF"/>
        </a:lt2>
        <a:accent1>
          <a:srgbClr val="99FFCC"/>
        </a:accent1>
        <a:accent2>
          <a:srgbClr val="01B0FF"/>
        </a:accent2>
        <a:accent3>
          <a:srgbClr val="AAB0B7"/>
        </a:accent3>
        <a:accent4>
          <a:srgbClr val="DADADA"/>
        </a:accent4>
        <a:accent5>
          <a:srgbClr val="CAFFE2"/>
        </a:accent5>
        <a:accent6>
          <a:srgbClr val="019FE7"/>
        </a:accent6>
        <a:hlink>
          <a:srgbClr val="FFCDC0"/>
        </a:hlink>
        <a:folHlink>
          <a:srgbClr val="16547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pelining 11">
        <a:dk1>
          <a:srgbClr val="000000"/>
        </a:dk1>
        <a:lt1>
          <a:srgbClr val="FFFFFF"/>
        </a:lt1>
        <a:dk2>
          <a:srgbClr val="114663"/>
        </a:dk2>
        <a:lt2>
          <a:srgbClr val="CCFFFF"/>
        </a:lt2>
        <a:accent1>
          <a:srgbClr val="99FFCC"/>
        </a:accent1>
        <a:accent2>
          <a:srgbClr val="01B0FF"/>
        </a:accent2>
        <a:accent3>
          <a:srgbClr val="AAB0B7"/>
        </a:accent3>
        <a:accent4>
          <a:srgbClr val="DADADA"/>
        </a:accent4>
        <a:accent5>
          <a:srgbClr val="CAFFE2"/>
        </a:accent5>
        <a:accent6>
          <a:srgbClr val="019FE7"/>
        </a:accent6>
        <a:hlink>
          <a:srgbClr val="FFBFAD"/>
        </a:hlink>
        <a:folHlink>
          <a:srgbClr val="0E36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pelining 12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A50021"/>
        </a:accent1>
        <a:accent2>
          <a:srgbClr val="01B0FF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019FE7"/>
        </a:accent6>
        <a:hlink>
          <a:srgbClr val="0033CC"/>
        </a:hlink>
        <a:folHlink>
          <a:srgbClr val="0E36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pelining 13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A50021"/>
        </a:accent1>
        <a:accent2>
          <a:srgbClr val="01B0FF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019FE7"/>
        </a:accent6>
        <a:hlink>
          <a:srgbClr val="003399"/>
        </a:hlink>
        <a:folHlink>
          <a:srgbClr val="0E36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pelining 14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A50021"/>
        </a:accent1>
        <a:accent2>
          <a:srgbClr val="01B0FF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019FE7"/>
        </a:accent6>
        <a:hlink>
          <a:srgbClr val="00339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pelining 15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A50021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008A00"/>
        </a:accent6>
        <a:hlink>
          <a:srgbClr val="00339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Tomasulov algoritam-2020</Template>
  <TotalTime>22</TotalTime>
  <Words>2733</Words>
  <Application>Microsoft Office PowerPoint</Application>
  <PresentationFormat>On-screen Show (4:3)</PresentationFormat>
  <Paragraphs>522</Paragraphs>
  <Slides>44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44</vt:i4>
      </vt:variant>
    </vt:vector>
  </HeadingPairs>
  <TitlesOfParts>
    <vt:vector size="47" baseType="lpstr">
      <vt:lpstr>pipelining</vt:lpstr>
      <vt:lpstr>Microsoft Equation 3.0</vt:lpstr>
      <vt:lpstr>Equation</vt:lpstr>
      <vt:lpstr>Vektorski procesori</vt:lpstr>
      <vt:lpstr>vektorizacija ugnježdjenih petlji (nast.)</vt:lpstr>
      <vt:lpstr>vektorizacija ugnježdjenih petlji (nast.)</vt:lpstr>
      <vt:lpstr>PRIMER</vt:lpstr>
      <vt:lpstr>vektorizacija ugnježdjenih petlji (nast.)</vt:lpstr>
      <vt:lpstr>Pravilo</vt:lpstr>
      <vt:lpstr>Vektorizacija ugnj. petlji (nast.)</vt:lpstr>
      <vt:lpstr>Vektorizacija ugnj. petlji (nast.)</vt:lpstr>
      <vt:lpstr>Vektorizacija ugnj. petlji (nast.)</vt:lpstr>
      <vt:lpstr>Vektorizacija ugnj. petlji (nast.)</vt:lpstr>
      <vt:lpstr>Elementarne transformacije nad indeksnim skupovima</vt:lpstr>
      <vt:lpstr>Transformacija permutacije - primer</vt:lpstr>
      <vt:lpstr>Transformacija permutacije</vt:lpstr>
      <vt:lpstr>Transformacija permutacije</vt:lpstr>
      <vt:lpstr>Transformacija obrtanje</vt:lpstr>
      <vt:lpstr>Obrtanje – primer (nast.)</vt:lpstr>
      <vt:lpstr>Obrtanje – primer </vt:lpstr>
      <vt:lpstr>3.  Transformacija krivljenja (skewing)</vt:lpstr>
      <vt:lpstr>Krivljenje</vt:lpstr>
      <vt:lpstr>Krivljenje – primer </vt:lpstr>
      <vt:lpstr>Slide 21</vt:lpstr>
      <vt:lpstr>Krivljenje – primer (nast.)</vt:lpstr>
      <vt:lpstr>Primer-1</vt:lpstr>
      <vt:lpstr>Primer-1</vt:lpstr>
      <vt:lpstr>Primer-1–nast.</vt:lpstr>
      <vt:lpstr>Primer2</vt:lpstr>
      <vt:lpstr>Primer2 – nast. </vt:lpstr>
      <vt:lpstr>Kompozicija transformacija</vt:lpstr>
      <vt:lpstr>Primer (nast.)</vt:lpstr>
      <vt:lpstr>Primer</vt:lpstr>
      <vt:lpstr>Vektorski računari</vt:lpstr>
      <vt:lpstr>Smeštanje podataka</vt:lpstr>
      <vt:lpstr>Smeštanje podataka – primer </vt:lpstr>
      <vt:lpstr>Primer - nastavak</vt:lpstr>
      <vt:lpstr>Primer - nastavak</vt:lpstr>
      <vt:lpstr>Primer - nastavak</vt:lpstr>
      <vt:lpstr>Odredjivanje broja memorijskih banaka</vt:lpstr>
      <vt:lpstr>Odredjivanje broja memorijskih banaka  (nast.)</vt:lpstr>
      <vt:lpstr>Odredjivanje broja memorijskih banaka (nast.)</vt:lpstr>
      <vt:lpstr>Odredjivanje broja memorijskih banaka (nast.)</vt:lpstr>
      <vt:lpstr>Slide 41</vt:lpstr>
      <vt:lpstr>Odredjivanje broja memorijskih banaka (nast.)</vt:lpstr>
      <vt:lpstr>Odredjivanje broja memorijskih banaka -primer</vt:lpstr>
      <vt:lpstr>Slide 44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Vektorski procesori</dc:title>
  <dc:creator>Ema</dc:creator>
  <cp:lastModifiedBy>Ema</cp:lastModifiedBy>
  <cp:revision>2</cp:revision>
  <dcterms:created xsi:type="dcterms:W3CDTF">2020-03-30T05:27:18Z</dcterms:created>
  <dcterms:modified xsi:type="dcterms:W3CDTF">2020-03-31T17:00:55Z</dcterms:modified>
</cp:coreProperties>
</file>