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54"/>
  </p:notesMasterIdLst>
  <p:handoutMasterIdLst>
    <p:handoutMasterId r:id="rId55"/>
  </p:handoutMasterIdLst>
  <p:sldIdLst>
    <p:sldId id="256" r:id="rId2"/>
    <p:sldId id="312" r:id="rId3"/>
    <p:sldId id="361" r:id="rId4"/>
    <p:sldId id="530" r:id="rId5"/>
    <p:sldId id="531" r:id="rId6"/>
    <p:sldId id="363" r:id="rId7"/>
    <p:sldId id="362" r:id="rId8"/>
    <p:sldId id="364" r:id="rId9"/>
    <p:sldId id="366" r:id="rId10"/>
    <p:sldId id="367" r:id="rId11"/>
    <p:sldId id="381" r:id="rId12"/>
    <p:sldId id="503" r:id="rId13"/>
    <p:sldId id="529" r:id="rId14"/>
    <p:sldId id="532" r:id="rId15"/>
    <p:sldId id="533" r:id="rId16"/>
    <p:sldId id="534" r:id="rId17"/>
    <p:sldId id="508" r:id="rId18"/>
    <p:sldId id="509" r:id="rId19"/>
    <p:sldId id="510" r:id="rId20"/>
    <p:sldId id="504" r:id="rId21"/>
    <p:sldId id="511" r:id="rId22"/>
    <p:sldId id="512" r:id="rId23"/>
    <p:sldId id="516" r:id="rId24"/>
    <p:sldId id="517" r:id="rId25"/>
    <p:sldId id="513" r:id="rId26"/>
    <p:sldId id="452" r:id="rId27"/>
    <p:sldId id="454" r:id="rId28"/>
    <p:sldId id="455" r:id="rId29"/>
    <p:sldId id="461" r:id="rId30"/>
    <p:sldId id="456" r:id="rId31"/>
    <p:sldId id="457" r:id="rId32"/>
    <p:sldId id="458" r:id="rId33"/>
    <p:sldId id="465" r:id="rId34"/>
    <p:sldId id="466" r:id="rId35"/>
    <p:sldId id="460" r:id="rId36"/>
    <p:sldId id="467" r:id="rId37"/>
    <p:sldId id="518" r:id="rId38"/>
    <p:sldId id="413" r:id="rId39"/>
    <p:sldId id="414" r:id="rId40"/>
    <p:sldId id="521" r:id="rId41"/>
    <p:sldId id="522" r:id="rId42"/>
    <p:sldId id="519" r:id="rId43"/>
    <p:sldId id="520" r:id="rId44"/>
    <p:sldId id="524" r:id="rId45"/>
    <p:sldId id="528" r:id="rId46"/>
    <p:sldId id="415" r:id="rId47"/>
    <p:sldId id="469" r:id="rId48"/>
    <p:sldId id="470" r:id="rId49"/>
    <p:sldId id="471" r:id="rId50"/>
    <p:sldId id="502" r:id="rId51"/>
    <p:sldId id="472" r:id="rId52"/>
    <p:sldId id="525"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159B1B"/>
    <a:srgbClr val="2147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7518" autoAdjust="0"/>
  </p:normalViewPr>
  <p:slideViewPr>
    <p:cSldViewPr>
      <p:cViewPr varScale="1">
        <p:scale>
          <a:sx n="68" d="100"/>
          <a:sy n="68" d="100"/>
        </p:scale>
        <p:origin x="1910" y="58"/>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55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Office%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'[Chart in Microsoft Office PowerPoint]Sheet1'!$A$12:$M$12</c:f>
              <c:strCache>
                <c:ptCount val="1"/>
                <c:pt idx="0">
                  <c:v>A  C  D  E  I  L  M  N  P  R  S  T  U </c:v>
                </c:pt>
              </c:strCache>
            </c:strRef>
          </c:tx>
          <c:invertIfNegative val="0"/>
          <c:cat>
            <c:strRef>
              <c:f>'[Chart in Microsoft Office PowerPoint]Sheet1'!$A$12:$M$12</c:f>
              <c:strCache>
                <c:ptCount val="13"/>
                <c:pt idx="0">
                  <c:v>A </c:v>
                </c:pt>
                <c:pt idx="1">
                  <c:v>C </c:v>
                </c:pt>
                <c:pt idx="2">
                  <c:v>D </c:v>
                </c:pt>
                <c:pt idx="3">
                  <c:v>E </c:v>
                </c:pt>
                <c:pt idx="4">
                  <c:v>I </c:v>
                </c:pt>
                <c:pt idx="5">
                  <c:v>L </c:v>
                </c:pt>
                <c:pt idx="6">
                  <c:v>M </c:v>
                </c:pt>
                <c:pt idx="7">
                  <c:v>N </c:v>
                </c:pt>
                <c:pt idx="8">
                  <c:v>P </c:v>
                </c:pt>
                <c:pt idx="9">
                  <c:v>R </c:v>
                </c:pt>
                <c:pt idx="10">
                  <c:v>S </c:v>
                </c:pt>
                <c:pt idx="11">
                  <c:v>T </c:v>
                </c:pt>
                <c:pt idx="12">
                  <c:v>U </c:v>
                </c:pt>
              </c:strCache>
            </c:strRef>
          </c:cat>
          <c:val>
            <c:numRef>
              <c:f>'[Chart in Microsoft Office PowerPoint]Sheet1'!$A$11:$M$11</c:f>
              <c:numCache>
                <c:formatCode>General</c:formatCode>
                <c:ptCount val="13"/>
                <c:pt idx="0">
                  <c:v>3</c:v>
                </c:pt>
                <c:pt idx="1">
                  <c:v>2</c:v>
                </c:pt>
                <c:pt idx="2">
                  <c:v>1</c:v>
                </c:pt>
                <c:pt idx="3">
                  <c:v>2</c:v>
                </c:pt>
                <c:pt idx="4">
                  <c:v>4</c:v>
                </c:pt>
                <c:pt idx="5">
                  <c:v>2</c:v>
                </c:pt>
                <c:pt idx="6">
                  <c:v>1</c:v>
                </c:pt>
                <c:pt idx="7">
                  <c:v>1</c:v>
                </c:pt>
                <c:pt idx="8">
                  <c:v>1</c:v>
                </c:pt>
                <c:pt idx="9">
                  <c:v>1</c:v>
                </c:pt>
                <c:pt idx="10">
                  <c:v>2</c:v>
                </c:pt>
                <c:pt idx="11">
                  <c:v>1</c:v>
                </c:pt>
                <c:pt idx="12">
                  <c:v>1</c:v>
                </c:pt>
              </c:numCache>
            </c:numRef>
          </c:val>
          <c:extLst>
            <c:ext xmlns:c16="http://schemas.microsoft.com/office/drawing/2014/chart" uri="{C3380CC4-5D6E-409C-BE32-E72D297353CC}">
              <c16:uniqueId val="{00000000-E7BB-4954-860D-979FF7DEA863}"/>
            </c:ext>
          </c:extLst>
        </c:ser>
        <c:dLbls>
          <c:showLegendKey val="0"/>
          <c:showVal val="0"/>
          <c:showCatName val="0"/>
          <c:showSerName val="0"/>
          <c:showPercent val="0"/>
          <c:showBubbleSize val="0"/>
        </c:dLbls>
        <c:gapWidth val="150"/>
        <c:axId val="48853376"/>
        <c:axId val="49218304"/>
      </c:barChart>
      <c:catAx>
        <c:axId val="48853376"/>
        <c:scaling>
          <c:orientation val="minMax"/>
        </c:scaling>
        <c:delete val="0"/>
        <c:axPos val="b"/>
        <c:numFmt formatCode="General" sourceLinked="1"/>
        <c:majorTickMark val="out"/>
        <c:minorTickMark val="none"/>
        <c:tickLblPos val="nextTo"/>
        <c:txPr>
          <a:bodyPr/>
          <a:lstStyle/>
          <a:p>
            <a:pPr>
              <a:defRPr lang="sr-Latn-RS"/>
            </a:pPr>
            <a:endParaRPr lang="sr-Latn-RS"/>
          </a:p>
        </c:txPr>
        <c:crossAx val="49218304"/>
        <c:crosses val="autoZero"/>
        <c:auto val="1"/>
        <c:lblAlgn val="ctr"/>
        <c:lblOffset val="100"/>
        <c:noMultiLvlLbl val="0"/>
      </c:catAx>
      <c:valAx>
        <c:axId val="49218304"/>
        <c:scaling>
          <c:orientation val="minMax"/>
        </c:scaling>
        <c:delete val="0"/>
        <c:axPos val="l"/>
        <c:majorGridlines/>
        <c:numFmt formatCode="General" sourceLinked="1"/>
        <c:majorTickMark val="out"/>
        <c:minorTickMark val="none"/>
        <c:tickLblPos val="nextTo"/>
        <c:txPr>
          <a:bodyPr/>
          <a:lstStyle/>
          <a:p>
            <a:pPr>
              <a:defRPr lang="sr-Latn-RS"/>
            </a:pPr>
            <a:endParaRPr lang="sr-Latn-RS"/>
          </a:p>
        </c:txPr>
        <c:crossAx val="48853376"/>
        <c:crosses val="autoZero"/>
        <c:crossBetween val="between"/>
      </c:valAx>
    </c:plotArea>
    <c:plotVisOnly val="1"/>
    <c:dispBlanksAs val="gap"/>
    <c:showDLblsOverMax val="0"/>
  </c:chart>
  <c:txPr>
    <a:bodyPr/>
    <a:lstStyle/>
    <a:p>
      <a:pPr>
        <a:defRPr sz="1800"/>
      </a:pPr>
      <a:endParaRPr lang="sr-Latn-R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407B3851-EDF6-4612-A343-97C889356B2B}" type="datetimeFigureOut">
              <a:rPr lang="en-US" smtClean="0"/>
              <a:pPr/>
              <a:t>4/5/2020</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B198CFB6-23D0-451D-ACFD-0C3A85E218CF}" type="slidenum">
              <a:rPr lang="en-US" smtClean="0"/>
              <a:pPr/>
              <a:t>‹#›</a:t>
            </a:fld>
            <a:endParaRPr lang="en-US"/>
          </a:p>
        </p:txBody>
      </p:sp>
    </p:spTree>
    <p:extLst>
      <p:ext uri="{BB962C8B-B14F-4D97-AF65-F5344CB8AC3E}">
        <p14:creationId xmlns:p14="http://schemas.microsoft.com/office/powerpoint/2010/main" val="9262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Čuvar mesta za zaglavlje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sr-Latn-RS"/>
          </a:p>
        </p:txBody>
      </p:sp>
      <p:sp>
        <p:nvSpPr>
          <p:cNvPr id="3" name="Čuvar mesta za datum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AC5F2AE1-B43D-41F8-9A2E-0248F631A1A7}" type="datetimeFigureOut">
              <a:rPr lang="sr-Latn-RS" smtClean="0"/>
              <a:pPr/>
              <a:t>5.4.2020.</a:t>
            </a:fld>
            <a:endParaRPr lang="sr-Latn-RS"/>
          </a:p>
        </p:txBody>
      </p:sp>
      <p:sp>
        <p:nvSpPr>
          <p:cNvPr id="4" name="Čuvar mesta za sliku na slajdu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sr-Latn-RS"/>
          </a:p>
        </p:txBody>
      </p:sp>
      <p:sp>
        <p:nvSpPr>
          <p:cNvPr id="5" name="Čuvar mesta za napomene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sr-Latn-CS" smtClean="0"/>
              <a:t>Kliknite i uredite tekst</a:t>
            </a:r>
          </a:p>
          <a:p>
            <a:pPr lvl="1"/>
            <a:r>
              <a:rPr lang="sr-Latn-CS" smtClean="0"/>
              <a:t>Drugi nivo</a:t>
            </a:r>
          </a:p>
          <a:p>
            <a:pPr lvl="2"/>
            <a:r>
              <a:rPr lang="sr-Latn-CS" smtClean="0"/>
              <a:t>Treći nivo</a:t>
            </a:r>
          </a:p>
          <a:p>
            <a:pPr lvl="3"/>
            <a:r>
              <a:rPr lang="sr-Latn-CS" smtClean="0"/>
              <a:t>Četvrti nivo</a:t>
            </a:r>
          </a:p>
          <a:p>
            <a:pPr lvl="4"/>
            <a:r>
              <a:rPr lang="sr-Latn-CS" smtClean="0"/>
              <a:t>Peti nivo</a:t>
            </a:r>
            <a:endParaRPr lang="sr-Latn-RS"/>
          </a:p>
        </p:txBody>
      </p:sp>
      <p:sp>
        <p:nvSpPr>
          <p:cNvPr id="6" name="Čuvar mesta za podnožje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sr-Latn-RS"/>
          </a:p>
        </p:txBody>
      </p:sp>
      <p:sp>
        <p:nvSpPr>
          <p:cNvPr id="7" name="Čuvar mesta za broj slajda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9910C887-6775-47AA-8A4F-C833A0029179}" type="slidenum">
              <a:rPr lang="sr-Latn-RS" smtClean="0"/>
              <a:pPr/>
              <a:t>‹#›</a:t>
            </a:fld>
            <a:endParaRPr lang="sr-Latn-RS"/>
          </a:p>
        </p:txBody>
      </p:sp>
    </p:spTree>
    <p:extLst>
      <p:ext uri="{BB962C8B-B14F-4D97-AF65-F5344CB8AC3E}">
        <p14:creationId xmlns:p14="http://schemas.microsoft.com/office/powerpoint/2010/main" val="119233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a:t>
            </a:fld>
            <a:endParaRPr lang="sr-Latn-RS"/>
          </a:p>
        </p:txBody>
      </p:sp>
    </p:spTree>
    <p:extLst>
      <p:ext uri="{BB962C8B-B14F-4D97-AF65-F5344CB8AC3E}">
        <p14:creationId xmlns:p14="http://schemas.microsoft.com/office/powerpoint/2010/main" val="1608753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smtClean="0">
                <a:solidFill>
                  <a:schemeClr val="tx1"/>
                </a:solidFill>
                <a:latin typeface="+mn-lt"/>
                <a:ea typeface="+mn-ea"/>
                <a:cs typeface="+mn-cs"/>
              </a:rPr>
              <a:t>The call </a:t>
            </a:r>
            <a:r>
              <a:rPr lang="en-GB" sz="1200" b="1" i="0" u="none" strike="noStrike" kern="1200" baseline="0" smtClean="0">
                <a:solidFill>
                  <a:schemeClr val="tx1"/>
                </a:solidFill>
                <a:latin typeface="+mn-lt"/>
                <a:ea typeface="+mn-ea"/>
                <a:cs typeface="+mn-cs"/>
              </a:rPr>
              <a:t>atomicAdd( addr, y );</a:t>
            </a:r>
            <a:r>
              <a:rPr lang="en-GB" sz="1200" b="0" i="0" u="none" strike="noStrike" kern="1200" baseline="0" smtClean="0">
                <a:solidFill>
                  <a:schemeClr val="tx1"/>
                </a:solidFill>
                <a:latin typeface="+mn-lt"/>
                <a:ea typeface="+mn-ea"/>
                <a:cs typeface="+mn-cs"/>
              </a:rPr>
              <a:t> generates an atomic sequence of operations that read the value at address addr, adds y to that value, and stores the result back to the memory address addr. The hardware guarantees us that no other thread can read or write the value at address addr while we perform these operations, thus ensuring predictable results.</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51</a:t>
            </a:fld>
            <a:endParaRPr lang="sr-Latn-RS"/>
          </a:p>
        </p:txBody>
      </p:sp>
    </p:spTree>
    <p:extLst>
      <p:ext uri="{BB962C8B-B14F-4D97-AF65-F5344CB8AC3E}">
        <p14:creationId xmlns:p14="http://schemas.microsoft.com/office/powerpoint/2010/main" val="181368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Each</a:t>
            </a:r>
            <a:r>
              <a:rPr lang="en-GB" baseline="0" smtClean="0"/>
              <a:t> </a:t>
            </a:r>
            <a:r>
              <a:rPr lang="en-GB" smtClean="0"/>
              <a:t>parallel block will compute a separate histogram of the data</a:t>
            </a:r>
            <a:r>
              <a:rPr lang="en-GB" baseline="0" smtClean="0"/>
              <a:t> </a:t>
            </a:r>
            <a:r>
              <a:rPr lang="en-GB" smtClean="0"/>
              <a:t>that its constituent threads examine. Since each block does this independently,</a:t>
            </a:r>
            <a:r>
              <a:rPr lang="en-GB" baseline="0" smtClean="0"/>
              <a:t> </a:t>
            </a:r>
            <a:r>
              <a:rPr lang="en-GB" smtClean="0"/>
              <a:t>we can compute</a:t>
            </a:r>
            <a:r>
              <a:rPr lang="en-GB" baseline="0" smtClean="0"/>
              <a:t> </a:t>
            </a:r>
            <a:r>
              <a:rPr lang="en-GB" smtClean="0"/>
              <a:t>these histograms in shared memory, saving us the time of</a:t>
            </a:r>
            <a:r>
              <a:rPr lang="en-GB" baseline="0" smtClean="0"/>
              <a:t> </a:t>
            </a:r>
            <a:r>
              <a:rPr lang="en-GB" smtClean="0"/>
              <a:t>sending each write-off chip to DRAM. Doing this does not free us from needing</a:t>
            </a:r>
            <a:r>
              <a:rPr lang="en-GB" baseline="0" smtClean="0"/>
              <a:t> </a:t>
            </a:r>
            <a:r>
              <a:rPr lang="en-GB" smtClean="0"/>
              <a:t>atomic operations,</a:t>
            </a:r>
            <a:r>
              <a:rPr lang="en-GB" baseline="0" smtClean="0"/>
              <a:t> </a:t>
            </a:r>
            <a:r>
              <a:rPr lang="en-GB" smtClean="0"/>
              <a:t>though, since multiple threads within the block can still</a:t>
            </a:r>
            <a:r>
              <a:rPr lang="en-GB" baseline="0" smtClean="0"/>
              <a:t> </a:t>
            </a:r>
            <a:r>
              <a:rPr lang="en-GB" smtClean="0"/>
              <a:t>examine data elements with the same value. </a:t>
            </a:r>
            <a:r>
              <a:rPr lang="en-GB" b="1" smtClean="0"/>
              <a:t>However, the fact that only 256</a:t>
            </a:r>
            <a:r>
              <a:rPr lang="en-GB" b="1" baseline="0" smtClean="0"/>
              <a:t> </a:t>
            </a:r>
            <a:r>
              <a:rPr lang="en-GB" b="1" smtClean="0"/>
              <a:t>threads will now be competing</a:t>
            </a:r>
            <a:r>
              <a:rPr lang="en-GB" b="1" baseline="0" smtClean="0"/>
              <a:t> </a:t>
            </a:r>
            <a:r>
              <a:rPr lang="en-GB" b="1" smtClean="0"/>
              <a:t>for 256 addresses will reduce contention from the</a:t>
            </a:r>
            <a:r>
              <a:rPr lang="en-GB" b="1" baseline="0" smtClean="0"/>
              <a:t> </a:t>
            </a:r>
            <a:r>
              <a:rPr lang="en-GB" b="1" smtClean="0"/>
              <a:t>global version where thousands of threads were competing.</a:t>
            </a:r>
          </a:p>
          <a:p>
            <a:endParaRPr lang="en-GB" smtClean="0"/>
          </a:p>
          <a:p>
            <a:r>
              <a:rPr lang="en-GB" sz="1200" b="0" i="0" u="none" strike="noStrike" kern="1200" baseline="0" smtClean="0">
                <a:solidFill>
                  <a:schemeClr val="tx1"/>
                </a:solidFill>
                <a:latin typeface="+mn-lt"/>
                <a:ea typeface="+mn-ea"/>
                <a:cs typeface="+mn-cs"/>
              </a:rPr>
              <a:t>Since we have decided to use 256 threads and have 256 histogram bins, </a:t>
            </a:r>
            <a:r>
              <a:rPr lang="en-GB" sz="1200" b="1" i="0" u="none" strike="noStrike" kern="1200" baseline="0" smtClean="0">
                <a:solidFill>
                  <a:schemeClr val="tx1"/>
                </a:solidFill>
                <a:latin typeface="+mn-lt"/>
                <a:ea typeface="+mn-ea"/>
                <a:cs typeface="+mn-cs"/>
              </a:rPr>
              <a:t>each thread atomically adds a single bin to the final histogram’s total</a:t>
            </a:r>
            <a:r>
              <a:rPr lang="en-GB" sz="1200" b="0" i="0" u="none" strike="noStrike" kern="1200" baseline="0" smtClean="0">
                <a:solidFill>
                  <a:schemeClr val="tx1"/>
                </a:solidFill>
                <a:latin typeface="+mn-lt"/>
                <a:ea typeface="+mn-ea"/>
                <a:cs typeface="+mn-cs"/>
              </a:rPr>
              <a:t>. If these numbers didn’t match, this phase would be more </a:t>
            </a:r>
            <a:r>
              <a:rPr lang="en-GB" sz="1200" b="0" i="0" u="none" strike="noStrike" kern="1200" baseline="0" smtClean="0">
                <a:solidFill>
                  <a:schemeClr val="tx1"/>
                </a:solidFill>
                <a:latin typeface="+mn-lt"/>
                <a:ea typeface="+mn-ea"/>
                <a:cs typeface="+mn-cs"/>
              </a:rPr>
              <a:t>complicated.</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52</a:t>
            </a:fld>
            <a:endParaRPr lang="sr-Latn-RS"/>
          </a:p>
        </p:txBody>
      </p:sp>
    </p:spTree>
    <p:extLst>
      <p:ext uri="{BB962C8B-B14F-4D97-AF65-F5344CB8AC3E}">
        <p14:creationId xmlns:p14="http://schemas.microsoft.com/office/powerpoint/2010/main" val="58646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Chapter 4.3 Matrix-Matrix Multiplication—A More Complex Kernel, </a:t>
            </a:r>
            <a:r>
              <a:rPr lang="sr-Latn-RS" smtClean="0"/>
              <a:t>David Kirk, Wen-mei Hwu:</a:t>
            </a:r>
            <a:r>
              <a:rPr lang="en-GB" baseline="0" smtClean="0"/>
              <a:t> </a:t>
            </a:r>
            <a:r>
              <a:rPr lang="sr-Latn-RS" i="1" smtClean="0"/>
              <a:t>Programming Massively Parallel Processors: A Hands-on Approach</a:t>
            </a:r>
            <a:r>
              <a:rPr lang="sr-Latn-RS" smtClean="0"/>
              <a:t>, Morgan Kaufmann</a:t>
            </a:r>
            <a:endParaRPr lang="en-US" smtClean="0"/>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9</a:t>
            </a:fld>
            <a:endParaRPr lang="sr-Latn-RS"/>
          </a:p>
        </p:txBody>
      </p:sp>
    </p:spTree>
    <p:extLst>
      <p:ext uri="{BB962C8B-B14F-4D97-AF65-F5344CB8AC3E}">
        <p14:creationId xmlns:p14="http://schemas.microsoft.com/office/powerpoint/2010/main" val="164788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Npr.</a:t>
            </a:r>
            <a:r>
              <a:rPr lang="en-GB" baseline="0" smtClean="0"/>
              <a:t> za nit (0,0) u bloku (1,1)</a:t>
            </a:r>
          </a:p>
          <a:p>
            <a:r>
              <a:rPr lang="en-GB" baseline="0" smtClean="0"/>
              <a:t>Row = 1 * 2 + 0 = 2</a:t>
            </a:r>
          </a:p>
          <a:p>
            <a:r>
              <a:rPr lang="en-GB" baseline="0" smtClean="0"/>
              <a:t>Col = 1 * 2 + 0 = 2</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a:t>
            </a:fld>
            <a:endParaRPr lang="sr-Latn-RS"/>
          </a:p>
        </p:txBody>
      </p:sp>
    </p:spTree>
    <p:extLst>
      <p:ext uri="{BB962C8B-B14F-4D97-AF65-F5344CB8AC3E}">
        <p14:creationId xmlns:p14="http://schemas.microsoft.com/office/powerpoint/2010/main" val="234810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Chapter 5.4 A Tiled Matrix–Matrix Multiplication Kernel, </a:t>
            </a:r>
            <a:r>
              <a:rPr lang="sr-Latn-RS" smtClean="0"/>
              <a:t>David Kirk, Wen-mei Hwu:</a:t>
            </a:r>
            <a:r>
              <a:rPr lang="en-GB" baseline="0" smtClean="0"/>
              <a:t> </a:t>
            </a:r>
            <a:r>
              <a:rPr lang="sr-Latn-RS" i="1" smtClean="0"/>
              <a:t>Programming Massively Parallel Processors: A Hands-on Approach</a:t>
            </a:r>
            <a:r>
              <a:rPr lang="sr-Latn-RS" smtClean="0"/>
              <a:t>, Morgan Kaufmann</a:t>
            </a:r>
            <a:endParaRPr lang="en-US" smtClean="0"/>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19</a:t>
            </a:fld>
            <a:endParaRPr lang="sr-Latn-RS"/>
          </a:p>
        </p:txBody>
      </p:sp>
    </p:spTree>
    <p:extLst>
      <p:ext uri="{BB962C8B-B14F-4D97-AF65-F5344CB8AC3E}">
        <p14:creationId xmlns:p14="http://schemas.microsoft.com/office/powerpoint/2010/main" val="392557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24</a:t>
            </a:fld>
            <a:endParaRPr lang="sr-Latn-R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34</a:t>
            </a:fld>
            <a:endParaRPr lang="sr-Latn-R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35</a:t>
            </a:fld>
            <a:endParaRPr lang="sr-Latn-R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36</a:t>
            </a:fld>
            <a:endParaRPr lang="sr-Latn-R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smtClean="0">
                <a:solidFill>
                  <a:schemeClr val="tx1"/>
                </a:solidFill>
                <a:latin typeface="+mn-lt"/>
                <a:ea typeface="+mn-ea"/>
                <a:cs typeface="+mn-cs"/>
              </a:rPr>
              <a:t>Chapter 9.4 </a:t>
            </a:r>
            <a:r>
              <a:rPr lang="sr-Latn-RS" sz="1200" b="0" i="0" u="none" strike="noStrike" kern="1200" baseline="0" smtClean="0">
                <a:solidFill>
                  <a:schemeClr val="tx1"/>
                </a:solidFill>
                <a:latin typeface="+mn-lt"/>
                <a:ea typeface="+mn-ea"/>
                <a:cs typeface="+mn-cs"/>
              </a:rPr>
              <a:t>Computing Histograms</a:t>
            </a:r>
            <a:r>
              <a:rPr lang="en-GB" sz="1200" b="0" i="0" u="none" strike="noStrike" kern="1200" baseline="0" smtClean="0">
                <a:solidFill>
                  <a:schemeClr val="tx1"/>
                </a:solidFill>
                <a:latin typeface="+mn-lt"/>
                <a:ea typeface="+mn-ea"/>
                <a:cs typeface="+mn-cs"/>
              </a:rPr>
              <a:t>, </a:t>
            </a:r>
            <a:r>
              <a:rPr lang="en-US" smtClean="0"/>
              <a:t>Jason Sanders, Edward Kandrot: </a:t>
            </a:r>
            <a:r>
              <a:rPr lang="en-US" i="1" smtClean="0"/>
              <a:t>CUDA by example: an introduction to general-purpose GPU programming</a:t>
            </a:r>
            <a:r>
              <a:rPr lang="en-US" smtClean="0"/>
              <a:t>, </a:t>
            </a:r>
            <a:r>
              <a:rPr lang="sr-Latn-RS" smtClean="0"/>
              <a:t> Addison-Wesley Professional</a:t>
            </a:r>
            <a:endParaRPr lang="en-GB" smtClean="0"/>
          </a:p>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46</a:t>
            </a:fld>
            <a:endParaRPr lang="sr-Latn-R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26BC4E-F8EF-459E-9D75-C5CCCCD53DBE}" type="datetime1">
              <a:rPr lang="en-US" smtClean="0"/>
              <a:pPr/>
              <a:t>4/5/2020</a:t>
            </a:fld>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555C9-91BE-4FEA-943B-5057A51B32B0}" type="datetime1">
              <a:rPr lang="en-US" smtClean="0"/>
              <a:pPr/>
              <a:t>4/5/2020</a:t>
            </a:fld>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69D609-EFA7-430E-98B9-CA616F73A67C}" type="datetime1">
              <a:rPr lang="en-US" smtClean="0"/>
              <a:pPr/>
              <a:t>4/5/2020</a:t>
            </a:fld>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9AE88-99FC-48D1-8EC6-A4FB12500774}" type="datetime1">
              <a:rPr lang="en-US" smtClean="0"/>
              <a:pPr/>
              <a:t>4/5/2020</a:t>
            </a:fld>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A44443-1DC1-4503-8ADB-40D64A1A29CF}" type="datetime1">
              <a:rPr lang="en-US" smtClean="0"/>
              <a:pPr/>
              <a:t>4/5/2020</a:t>
            </a:fld>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9D313D-C951-4CD7-AFAE-7EE1B10AFCBD}" type="datetime1">
              <a:rPr lang="en-US" smtClean="0"/>
              <a:pPr/>
              <a:t>4/5/2020</a:t>
            </a:fld>
            <a:endParaRPr lang="en-US" dirty="0"/>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1FB65F-F745-40CF-958F-6608EB3FA3AB}" type="datetime1">
              <a:rPr lang="en-US" smtClean="0"/>
              <a:pPr/>
              <a:t>4/5/2020</a:t>
            </a:fld>
            <a:endParaRPr lang="en-US" dirty="0"/>
          </a:p>
        </p:txBody>
      </p:sp>
      <p:sp>
        <p:nvSpPr>
          <p:cNvPr id="9" name="Slide Number Placeholder 8"/>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04E46-AA5A-402E-BBA8-2B39E36E0DA5}" type="datetime1">
              <a:rPr lang="en-US" smtClean="0"/>
              <a:pPr/>
              <a:t>4/5/2020</a:t>
            </a:fld>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03C03-6A69-4545-B291-560712255CF4}" type="datetime1">
              <a:rPr lang="en-US" smtClean="0"/>
              <a:pPr/>
              <a:t>4/5/2020</a:t>
            </a:fld>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86337-1266-4AA3-B9F5-C1ED53B4BE4C}" type="datetime1">
              <a:rPr lang="en-US" smtClean="0"/>
              <a:pPr/>
              <a:t>4/5/2020</a:t>
            </a:fld>
            <a:endParaRPr lang="en-US" dirty="0"/>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683B4-1987-4542-B658-A18435049D7F}" type="datetime1">
              <a:rPr lang="en-US" smtClean="0"/>
              <a:pPr/>
              <a:t>4/5/2020</a:t>
            </a:fld>
            <a:endParaRPr lang="en-US" dirty="0"/>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B944E3D-1269-4BD9-8F07-29C83E869D8A}" type="datetime1">
              <a:rPr lang="en-US" smtClean="0"/>
              <a:pPr/>
              <a:t>4/5/2020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err="1" smtClean="0"/>
              <a:t>Paralelni</a:t>
            </a:r>
            <a:r>
              <a:rPr lang="en-US" dirty="0" smtClean="0"/>
              <a:t> </a:t>
            </a:r>
            <a:r>
              <a:rPr lang="en-US" dirty="0" err="1" smtClean="0"/>
              <a:t>sistemi</a:t>
            </a:r>
            <a:r>
              <a:rPr lang="en-US" dirty="0" smtClean="0"/>
              <a:t> - CUDA</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36081D1-8380-407A-ABF3-D12854566F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03"/>
          <a:stretch/>
        </p:blipFill>
        <p:spPr bwMode="auto">
          <a:xfrm>
            <a:off x="1" y="1371600"/>
            <a:ext cx="6236053" cy="548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057400"/>
            <a:ext cx="7924800" cy="1219200"/>
          </a:xfrm>
        </p:spPr>
        <p:txBody>
          <a:bodyPr/>
          <a:lstStyle/>
          <a:p>
            <a:pPr algn="r"/>
            <a:r>
              <a:rPr lang="sr-Latn-RS" sz="4000" b="1" smtClean="0">
                <a:solidFill>
                  <a:schemeClr val="accent5">
                    <a:lumMod val="60000"/>
                    <a:lumOff val="40000"/>
                  </a:schemeClr>
                </a:solidFill>
              </a:rPr>
              <a:t>Paralelni sistemi</a:t>
            </a:r>
            <a:r>
              <a:rPr lang="sr-Latn-RS" sz="4000" b="1" dirty="0" smtClean="0">
                <a:solidFill>
                  <a:schemeClr val="accent5">
                    <a:lumMod val="60000"/>
                    <a:lumOff val="40000"/>
                  </a:schemeClr>
                </a:solidFill>
              </a:rPr>
              <a:t>:</a:t>
            </a:r>
            <a:r>
              <a:rPr lang="en-US" sz="4000" b="1" dirty="0" smtClean="0"/>
              <a:t/>
            </a:r>
            <a:br>
              <a:rPr lang="en-US" sz="4000" b="1" dirty="0" smtClean="0"/>
            </a:br>
            <a:r>
              <a:rPr lang="sr-Latn-RS" sz="4000" b="1" dirty="0" smtClean="0"/>
              <a:t> </a:t>
            </a:r>
            <a:r>
              <a:rPr lang="sr-Latn-RS" sz="4400" b="1" dirty="0" smtClean="0">
                <a:solidFill>
                  <a:srgbClr val="00B050"/>
                </a:solidFill>
              </a:rPr>
              <a:t>CUDA</a:t>
            </a:r>
            <a:endParaRPr lang="sr-Latn-RS" sz="4000" b="1" dirty="0">
              <a:solidFill>
                <a:srgbClr val="00B050"/>
              </a:solidFill>
            </a:endParaRPr>
          </a:p>
        </p:txBody>
      </p:sp>
      <p:sp>
        <p:nvSpPr>
          <p:cNvPr id="3" name="Subtitle 2"/>
          <p:cNvSpPr>
            <a:spLocks noGrp="1"/>
          </p:cNvSpPr>
          <p:nvPr>
            <p:ph type="subTitle" idx="1"/>
          </p:nvPr>
        </p:nvSpPr>
        <p:spPr>
          <a:xfrm>
            <a:off x="3048000" y="5181600"/>
            <a:ext cx="5867400" cy="1295400"/>
          </a:xfrm>
        </p:spPr>
        <p:txBody>
          <a:bodyPr>
            <a:normAutofit/>
          </a:bodyPr>
          <a:lstStyle/>
          <a:p>
            <a:pPr algn="r"/>
            <a:r>
              <a:rPr lang="en-US" smtClean="0"/>
              <a:t>MSc </a:t>
            </a:r>
            <a:r>
              <a:rPr lang="en-US" dirty="0" smtClean="0"/>
              <a:t>Aleksandra Stojnev</a:t>
            </a:r>
          </a:p>
          <a:p>
            <a:pPr algn="r"/>
            <a:r>
              <a:rPr lang="en-US" dirty="0" smtClean="0"/>
              <a:t>Prof. Dr. </a:t>
            </a:r>
            <a:r>
              <a:rPr lang="en-US" dirty="0" err="1" smtClean="0"/>
              <a:t>Natalija</a:t>
            </a:r>
            <a:r>
              <a:rPr lang="en-US" dirty="0" smtClean="0"/>
              <a:t> </a:t>
            </a:r>
            <a:r>
              <a:rPr lang="en-US" dirty="0" err="1" smtClean="0"/>
              <a:t>Stojanovi</a:t>
            </a:r>
            <a:r>
              <a:rPr lang="sr-Latn-RS" dirty="0"/>
              <a:t>ć</a:t>
            </a:r>
            <a:r>
              <a:rPr lang="en-US" dirty="0" smtClean="0"/>
              <a:t> </a:t>
            </a:r>
            <a:endParaRPr lang="sr-Latn-RS" dirty="0" smtClean="0"/>
          </a:p>
        </p:txBody>
      </p:sp>
      <p:sp>
        <p:nvSpPr>
          <p:cNvPr id="5" name="Rectangle 4"/>
          <p:cNvSpPr>
            <a:spLocks noChangeArrowheads="1"/>
          </p:cNvSpPr>
          <p:nvPr/>
        </p:nvSpPr>
        <p:spPr bwMode="auto">
          <a:xfrm>
            <a:off x="1543050" y="3554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sz="1800" b="0" i="0" u="none" strike="noStrike" cap="none" normalizeH="0" baseline="0" smtClean="0">
                <a:ln>
                  <a:noFill/>
                </a:ln>
                <a:solidFill>
                  <a:schemeClr val="tx1"/>
                </a:solidFill>
                <a:effectLst/>
                <a:latin typeface="Arial" pitchFamily="34" charset="0"/>
                <a:cs typeface="Arial" pitchFamily="34" charset="0"/>
              </a:rPr>
              <a:t/>
            </a:r>
            <a:br>
              <a:rPr kumimoji="0" lang="sr-Latn-RS" sz="1800" b="0" i="0" u="none" strike="noStrike" cap="none" normalizeH="0" baseline="0" smtClean="0">
                <a:ln>
                  <a:noFill/>
                </a:ln>
                <a:solidFill>
                  <a:schemeClr val="tx1"/>
                </a:solidFill>
                <a:effectLst/>
                <a:latin typeface="Arial" pitchFamily="34" charset="0"/>
                <a:cs typeface="Arial" pitchFamily="34" charset="0"/>
              </a:rPr>
            </a:br>
            <a:endParaRPr kumimoji="0" lang="sr-Latn-R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Резултат слика за elfa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518160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98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Množenje </a:t>
            </a:r>
            <a:r>
              <a:rPr lang="sr-Latn-RS" dirty="0"/>
              <a:t>matrica – tajlovi </a:t>
            </a:r>
            <a:r>
              <a:rPr lang="sr-Latn-RS" dirty="0" smtClean="0"/>
              <a:t>(2)</a:t>
            </a:r>
            <a:endParaRPr lang="en-US" dirty="0"/>
          </a:p>
        </p:txBody>
      </p:sp>
      <p:sp>
        <p:nvSpPr>
          <p:cNvPr id="3" name="Content Placeholder 2"/>
          <p:cNvSpPr>
            <a:spLocks noGrp="1"/>
          </p:cNvSpPr>
          <p:nvPr>
            <p:ph idx="1"/>
          </p:nvPr>
        </p:nvSpPr>
        <p:spPr>
          <a:xfrm>
            <a:off x="304800" y="1600200"/>
            <a:ext cx="8382000" cy="4876800"/>
          </a:xfrm>
        </p:spPr>
        <p:txBody>
          <a:bodyPr/>
          <a:lstStyle/>
          <a:p>
            <a:r>
              <a:rPr lang="en-US" smtClean="0"/>
              <a:t>Primer množenja matrice </a:t>
            </a:r>
            <a:r>
              <a:rPr lang="en-US" dirty="0" smtClean="0"/>
              <a:t>4x4,</a:t>
            </a:r>
            <a:r>
              <a:rPr lang="en-US" smtClean="0"/>
              <a:t/>
            </a:r>
            <a:br>
              <a:rPr lang="en-US" smtClean="0"/>
            </a:br>
            <a:r>
              <a:rPr lang="en-US" smtClean="0"/>
              <a:t>korišćenjem </a:t>
            </a:r>
            <a:r>
              <a:rPr lang="en-US" dirty="0" err="1" smtClean="0"/>
              <a:t>blokova</a:t>
            </a:r>
            <a:r>
              <a:rPr lang="en-US" dirty="0" smtClean="0"/>
              <a:t> </a:t>
            </a:r>
            <a:r>
              <a:rPr lang="en-US" err="1" smtClean="0"/>
              <a:t>niti</a:t>
            </a:r>
            <a:r>
              <a:rPr lang="en-US" smtClean="0"/>
              <a:t> dimenzija </a:t>
            </a:r>
            <a:r>
              <a:rPr lang="en-US" dirty="0" smtClean="0"/>
              <a:t>2x2 </a:t>
            </a:r>
            <a:r>
              <a:rPr lang="en-US" dirty="0" err="1" smtClean="0"/>
              <a:t>niti</a:t>
            </a:r>
            <a:r>
              <a:rPr lang="en-US" dirty="0" smtClean="0"/>
              <a:t> </a:t>
            </a:r>
            <a:br>
              <a:rPr lang="en-US" dirty="0" smtClean="0"/>
            </a:b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graphicFrame>
        <p:nvGraphicFramePr>
          <p:cNvPr id="5" name="Table 4"/>
          <p:cNvGraphicFramePr>
            <a:graphicFrameLocks noGrp="1"/>
          </p:cNvGraphicFramePr>
          <p:nvPr/>
        </p:nvGraphicFramePr>
        <p:xfrm>
          <a:off x="838200" y="3581400"/>
          <a:ext cx="2438400" cy="19050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en-US" dirty="0" smtClean="0">
                          <a:solidFill>
                            <a:schemeClr val="tx1"/>
                          </a:solidFill>
                        </a:rPr>
                        <a:t>P</a:t>
                      </a:r>
                      <a:r>
                        <a:rPr lang="sr-Latn-RS" baseline="-25000" dirty="0" smtClean="0">
                          <a:solidFill>
                            <a:schemeClr val="tx1"/>
                          </a:solidFill>
                        </a:rPr>
                        <a:t>0,0</a:t>
                      </a:r>
                      <a:endParaRPr lang="en-US" baseline="-25000" dirty="0">
                        <a:solidFill>
                          <a:schemeClr val="tx1"/>
                        </a:solidFill>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1</a:t>
                      </a:r>
                      <a:r>
                        <a:rPr lang="sr-Latn-RS" baseline="-25000" dirty="0" smtClean="0">
                          <a:solidFill>
                            <a:schemeClr val="tx1"/>
                          </a:solidFill>
                        </a:rPr>
                        <a:t>,</a:t>
                      </a:r>
                      <a:r>
                        <a:rPr lang="en-US" baseline="-25000" dirty="0" smtClean="0">
                          <a:solidFill>
                            <a:schemeClr val="tx1"/>
                          </a:solidFill>
                        </a:rPr>
                        <a:t>0</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2</a:t>
                      </a:r>
                      <a:r>
                        <a:rPr lang="sr-Latn-RS" baseline="-25000" dirty="0" smtClean="0">
                          <a:solidFill>
                            <a:schemeClr val="tx1"/>
                          </a:solidFill>
                        </a:rPr>
                        <a:t>,</a:t>
                      </a:r>
                      <a:r>
                        <a:rPr lang="en-US" baseline="-25000" dirty="0" smtClean="0">
                          <a:solidFill>
                            <a:schemeClr val="tx1"/>
                          </a:solidFill>
                        </a:rPr>
                        <a:t>0</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3</a:t>
                      </a:r>
                      <a:r>
                        <a:rPr lang="sr-Latn-RS" baseline="-25000" dirty="0" smtClean="0">
                          <a:solidFill>
                            <a:schemeClr val="tx1"/>
                          </a:solidFill>
                        </a:rPr>
                        <a:t>,</a:t>
                      </a:r>
                      <a:r>
                        <a:rPr lang="en-US" baseline="-25000" dirty="0" smtClean="0">
                          <a:solidFill>
                            <a:schemeClr val="tx1"/>
                          </a:solidFill>
                        </a:rPr>
                        <a:t>0</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476250">
                <a:tc>
                  <a:txBody>
                    <a:bodyPr/>
                    <a:lstStyle/>
                    <a:p>
                      <a:r>
                        <a:rPr lang="en-US" dirty="0" smtClean="0">
                          <a:solidFill>
                            <a:schemeClr val="tx1"/>
                          </a:solidFill>
                        </a:rPr>
                        <a:t>P</a:t>
                      </a:r>
                      <a:r>
                        <a:rPr lang="en-US" baseline="-25000" dirty="0" smtClean="0">
                          <a:solidFill>
                            <a:schemeClr val="tx1"/>
                          </a:solidFill>
                        </a:rPr>
                        <a:t>0</a:t>
                      </a:r>
                      <a:r>
                        <a:rPr lang="sr-Latn-RS" baseline="-25000" dirty="0" smtClean="0">
                          <a:solidFill>
                            <a:schemeClr val="tx1"/>
                          </a:solidFill>
                        </a:rPr>
                        <a:t>,</a:t>
                      </a:r>
                      <a:r>
                        <a:rPr lang="en-US" baseline="-25000" dirty="0" smtClean="0">
                          <a:solidFill>
                            <a:schemeClr val="tx1"/>
                          </a:solidFill>
                        </a:rPr>
                        <a:t>1</a:t>
                      </a:r>
                      <a:endParaRPr lang="en-US" baseline="-25000" dirty="0">
                        <a:solidFill>
                          <a:schemeClr val="tx1"/>
                        </a:solidFill>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sr-Latn-RS" baseline="-25000" dirty="0" smtClean="0">
                          <a:solidFill>
                            <a:schemeClr val="tx1"/>
                          </a:solidFill>
                        </a:rPr>
                        <a:t>1,1</a:t>
                      </a:r>
                      <a:endParaRPr lang="en-US" baseline="-25000" dirty="0" smtClean="0">
                        <a:solidFill>
                          <a:schemeClr val="tx1"/>
                        </a:solidFill>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2</a:t>
                      </a:r>
                      <a:r>
                        <a:rPr lang="sr-Latn-RS" baseline="-25000" dirty="0" smtClean="0">
                          <a:solidFill>
                            <a:schemeClr val="tx1"/>
                          </a:solidFill>
                        </a:rPr>
                        <a:t>,</a:t>
                      </a:r>
                      <a:r>
                        <a:rPr lang="en-US" baseline="-25000" dirty="0" smtClean="0">
                          <a:solidFill>
                            <a:schemeClr val="tx1"/>
                          </a:solidFill>
                        </a:rPr>
                        <a:t>1</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3</a:t>
                      </a:r>
                      <a:r>
                        <a:rPr lang="sr-Latn-RS" baseline="-25000" dirty="0" smtClean="0">
                          <a:solidFill>
                            <a:schemeClr val="tx1"/>
                          </a:solidFill>
                        </a:rPr>
                        <a:t>,</a:t>
                      </a:r>
                      <a:r>
                        <a:rPr lang="en-US" baseline="-25000" dirty="0" smtClean="0">
                          <a:solidFill>
                            <a:schemeClr val="tx1"/>
                          </a:solidFill>
                        </a:rPr>
                        <a:t>1</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6250">
                <a:tc>
                  <a:txBody>
                    <a:bodyPr/>
                    <a:lstStyle/>
                    <a:p>
                      <a:r>
                        <a:rPr lang="en-US" dirty="0" smtClean="0">
                          <a:solidFill>
                            <a:schemeClr val="tx1"/>
                          </a:solidFill>
                        </a:rPr>
                        <a:t>P</a:t>
                      </a:r>
                      <a:r>
                        <a:rPr lang="en-US" baseline="-25000" dirty="0" smtClean="0">
                          <a:solidFill>
                            <a:schemeClr val="tx1"/>
                          </a:solidFill>
                        </a:rPr>
                        <a:t>0</a:t>
                      </a:r>
                      <a:r>
                        <a:rPr lang="sr-Latn-RS" baseline="-25000" dirty="0" smtClean="0">
                          <a:solidFill>
                            <a:schemeClr val="tx1"/>
                          </a:solidFill>
                        </a:rPr>
                        <a:t>,</a:t>
                      </a:r>
                      <a:r>
                        <a:rPr lang="en-US" baseline="-25000" dirty="0" smtClean="0">
                          <a:solidFill>
                            <a:schemeClr val="tx1"/>
                          </a:solidFill>
                        </a:rPr>
                        <a:t>2</a:t>
                      </a:r>
                      <a:endParaRPr lang="en-US" baseline="-25000" dirty="0">
                        <a:solidFill>
                          <a:schemeClr val="tx1"/>
                        </a:solidFill>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1</a:t>
                      </a:r>
                      <a:r>
                        <a:rPr lang="sr-Latn-RS" baseline="-25000" dirty="0" smtClean="0">
                          <a:solidFill>
                            <a:schemeClr val="tx1"/>
                          </a:solidFill>
                        </a:rPr>
                        <a:t>,</a:t>
                      </a:r>
                      <a:r>
                        <a:rPr lang="en-US" baseline="-25000" dirty="0" smtClean="0">
                          <a:solidFill>
                            <a:schemeClr val="tx1"/>
                          </a:solidFill>
                        </a:rPr>
                        <a:t>2</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sr-Latn-RS" baseline="-25000" dirty="0" smtClean="0">
                          <a:solidFill>
                            <a:schemeClr val="tx1"/>
                          </a:solidFill>
                        </a:rPr>
                        <a:t>2,2</a:t>
                      </a:r>
                      <a:endParaRPr lang="en-US" baseline="-25000" dirty="0" smtClean="0">
                        <a:solidFill>
                          <a:schemeClr val="tx1"/>
                        </a:solidFill>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3</a:t>
                      </a:r>
                      <a:r>
                        <a:rPr lang="sr-Latn-RS" baseline="-25000" dirty="0" smtClean="0">
                          <a:solidFill>
                            <a:schemeClr val="tx1"/>
                          </a:solidFill>
                        </a:rPr>
                        <a:t>,</a:t>
                      </a:r>
                      <a:r>
                        <a:rPr lang="en-US" baseline="-25000" dirty="0" smtClean="0">
                          <a:solidFill>
                            <a:schemeClr val="tx1"/>
                          </a:solidFill>
                        </a:rPr>
                        <a:t>2</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76250">
                <a:tc>
                  <a:txBody>
                    <a:bodyPr/>
                    <a:lstStyle/>
                    <a:p>
                      <a:r>
                        <a:rPr lang="en-US" dirty="0" smtClean="0">
                          <a:solidFill>
                            <a:schemeClr val="tx1"/>
                          </a:solidFill>
                        </a:rPr>
                        <a:t>P</a:t>
                      </a:r>
                      <a:r>
                        <a:rPr lang="en-US" baseline="-25000" dirty="0" smtClean="0">
                          <a:solidFill>
                            <a:schemeClr val="tx1"/>
                          </a:solidFill>
                        </a:rPr>
                        <a:t>0</a:t>
                      </a:r>
                      <a:r>
                        <a:rPr lang="sr-Latn-RS" baseline="-25000" dirty="0" smtClean="0">
                          <a:solidFill>
                            <a:schemeClr val="tx1"/>
                          </a:solidFill>
                        </a:rPr>
                        <a:t>,</a:t>
                      </a:r>
                      <a:r>
                        <a:rPr lang="en-US" baseline="-25000" dirty="0" smtClean="0">
                          <a:solidFill>
                            <a:schemeClr val="tx1"/>
                          </a:solidFill>
                        </a:rPr>
                        <a:t>3</a:t>
                      </a:r>
                      <a:endParaRPr lang="en-US" baseline="-25000" dirty="0">
                        <a:solidFill>
                          <a:schemeClr val="tx1"/>
                        </a:solidFill>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1</a:t>
                      </a:r>
                      <a:r>
                        <a:rPr lang="sr-Latn-RS" baseline="-25000" dirty="0" smtClean="0">
                          <a:solidFill>
                            <a:schemeClr val="tx1"/>
                          </a:solidFill>
                        </a:rPr>
                        <a:t>,</a:t>
                      </a:r>
                      <a:r>
                        <a:rPr lang="en-US" baseline="-25000" dirty="0" smtClean="0">
                          <a:solidFill>
                            <a:schemeClr val="tx1"/>
                          </a:solidFill>
                        </a:rPr>
                        <a:t>3</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en-US" baseline="-25000" dirty="0" smtClean="0">
                          <a:solidFill>
                            <a:schemeClr val="tx1"/>
                          </a:solidFill>
                        </a:rPr>
                        <a:t>2</a:t>
                      </a:r>
                      <a:r>
                        <a:rPr lang="sr-Latn-RS" baseline="-25000" dirty="0" smtClean="0">
                          <a:solidFill>
                            <a:schemeClr val="tx1"/>
                          </a:solidFill>
                        </a:rPr>
                        <a:t>,</a:t>
                      </a:r>
                      <a:r>
                        <a:rPr lang="en-US" baseline="-25000" dirty="0" smtClean="0">
                          <a:solidFill>
                            <a:schemeClr val="tx1"/>
                          </a:solidFill>
                        </a:rPr>
                        <a:t>3</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t>
                      </a:r>
                      <a:r>
                        <a:rPr lang="sr-Latn-RS" baseline="-25000" dirty="0" smtClean="0">
                          <a:solidFill>
                            <a:schemeClr val="tx1"/>
                          </a:solidFill>
                        </a:rPr>
                        <a:t>3,3</a:t>
                      </a:r>
                      <a:endParaRPr lang="en-US" baseline="-25000" dirty="0" smtClean="0">
                        <a:solidFill>
                          <a:schemeClr val="tx1"/>
                        </a:solidFill>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6324600" y="1981200"/>
          <a:ext cx="2438400" cy="19050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sr-Latn-RS" sz="1400" dirty="0" smtClean="0">
                          <a:solidFill>
                            <a:schemeClr val="tx1"/>
                          </a:solidFill>
                        </a:rPr>
                        <a:t>Nd</a:t>
                      </a:r>
                      <a:r>
                        <a:rPr lang="sr-Latn-RS" sz="1400" baseline="-25000" dirty="0" smtClean="0">
                          <a:solidFill>
                            <a:schemeClr val="tx1"/>
                          </a:solidFill>
                        </a:rPr>
                        <a:t>0,0</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1,0</a:t>
                      </a:r>
                      <a:endParaRPr lang="en-US" sz="1400" baseline="-25000" dirty="0" smtClean="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sr-Latn-RS" sz="1400" dirty="0" smtClean="0">
                          <a:solidFill>
                            <a:schemeClr val="tx1"/>
                          </a:solidFill>
                        </a:rPr>
                        <a:t>Nd</a:t>
                      </a:r>
                      <a:r>
                        <a:rPr lang="sr-Latn-RS" sz="1400" baseline="-25000" dirty="0" smtClean="0">
                          <a:solidFill>
                            <a:schemeClr val="tx1"/>
                          </a:solidFill>
                        </a:rPr>
                        <a:t>0,1</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1,1</a:t>
                      </a:r>
                      <a:endParaRPr lang="en-US" sz="1400" baseline="-25000" dirty="0" smtClean="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extLst>
                  <a:ext uri="{0D108BD9-81ED-4DB2-BD59-A6C34878D82A}">
                    <a16:rowId xmlns:a16="http://schemas.microsoft.com/office/drawing/2014/main" val="10001"/>
                  </a:ext>
                </a:extLst>
              </a:tr>
              <a:tr h="476250">
                <a:tc>
                  <a:txBody>
                    <a:bodyPr/>
                    <a:lstStyle/>
                    <a:p>
                      <a:r>
                        <a:rPr lang="sr-Latn-RS" sz="1400" dirty="0" smtClean="0">
                          <a:solidFill>
                            <a:schemeClr val="tx1"/>
                          </a:solidFill>
                        </a:rPr>
                        <a:t>Nd</a:t>
                      </a:r>
                      <a:r>
                        <a:rPr lang="en-US" sz="1400" baseline="-25000" dirty="0" smtClean="0">
                          <a:solidFill>
                            <a:schemeClr val="tx1"/>
                          </a:solidFill>
                        </a:rPr>
                        <a:t>0</a:t>
                      </a:r>
                      <a:r>
                        <a:rPr lang="sr-Latn-RS" sz="1400" baseline="-25000" dirty="0" smtClean="0">
                          <a:solidFill>
                            <a:schemeClr val="tx1"/>
                          </a:solidFill>
                        </a:rPr>
                        <a:t>,2</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1,2</a:t>
                      </a:r>
                      <a:endParaRPr lang="en-US" sz="1400" baseline="-25000" dirty="0" smtClean="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extLst>
                  <a:ext uri="{0D108BD9-81ED-4DB2-BD59-A6C34878D82A}">
                    <a16:rowId xmlns:a16="http://schemas.microsoft.com/office/drawing/2014/main" val="10002"/>
                  </a:ext>
                </a:extLst>
              </a:tr>
              <a:tr h="476250">
                <a:tc>
                  <a:txBody>
                    <a:bodyPr/>
                    <a:lstStyle/>
                    <a:p>
                      <a:r>
                        <a:rPr lang="sr-Latn-RS" sz="1400" dirty="0" smtClean="0">
                          <a:solidFill>
                            <a:schemeClr val="tx1"/>
                          </a:solidFill>
                        </a:rPr>
                        <a:t>Nd</a:t>
                      </a:r>
                      <a:r>
                        <a:rPr lang="sr-Latn-RS" sz="1400" baseline="-25000" dirty="0" smtClean="0">
                          <a:solidFill>
                            <a:schemeClr val="tx1"/>
                          </a:solidFill>
                        </a:rPr>
                        <a:t>0,3</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1,3</a:t>
                      </a:r>
                      <a:endParaRPr lang="en-US" sz="1400" baseline="-25000" dirty="0" smtClean="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3505200" y="4038600"/>
          <a:ext cx="2590800" cy="190500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76250">
                <a:tc>
                  <a:txBody>
                    <a:bodyPr/>
                    <a:lstStyle/>
                    <a:p>
                      <a:r>
                        <a:rPr lang="sr-Latn-RS" sz="1400" dirty="0" smtClean="0">
                          <a:solidFill>
                            <a:schemeClr val="tx1"/>
                          </a:solidFill>
                        </a:rPr>
                        <a:t>Md</a:t>
                      </a:r>
                      <a:r>
                        <a:rPr lang="sr-Latn-RS" sz="1400" baseline="-25000" dirty="0" smtClean="0">
                          <a:solidFill>
                            <a:schemeClr val="tx1"/>
                          </a:solidFill>
                        </a:rPr>
                        <a:t>0,0</a:t>
                      </a:r>
                      <a:endParaRPr lang="en-US" sz="1400" baseline="-25000" dirty="0">
                        <a:solidFill>
                          <a:schemeClr val="tx1"/>
                        </a:solidFill>
                      </a:endParaRP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1</a:t>
                      </a:r>
                      <a:r>
                        <a:rPr lang="sr-Latn-RS" sz="1400" baseline="-25000" dirty="0" smtClean="0">
                          <a:solidFill>
                            <a:schemeClr val="tx1"/>
                          </a:solidFill>
                        </a:rPr>
                        <a:t>,</a:t>
                      </a:r>
                      <a:r>
                        <a:rPr lang="en-US" sz="1400" baseline="-25000" dirty="0" smtClean="0">
                          <a:solidFill>
                            <a:schemeClr val="tx1"/>
                          </a:solidFill>
                        </a:rPr>
                        <a:t>0</a:t>
                      </a: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2</a:t>
                      </a:r>
                      <a:r>
                        <a:rPr lang="sr-Latn-RS" sz="1400" baseline="-25000" dirty="0" smtClean="0">
                          <a:solidFill>
                            <a:schemeClr val="tx1"/>
                          </a:solidFill>
                        </a:rPr>
                        <a:t>,</a:t>
                      </a:r>
                      <a:r>
                        <a:rPr lang="en-US" sz="1400" baseline="-25000" dirty="0" smtClean="0">
                          <a:solidFill>
                            <a:schemeClr val="tx1"/>
                          </a:solidFill>
                        </a:rPr>
                        <a:t>0</a:t>
                      </a: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3,0</a:t>
                      </a:r>
                    </a:p>
                  </a:txBody>
                  <a:tcPr anchor="ctr">
                    <a:solidFill>
                      <a:srgbClr val="FFFF00"/>
                    </a:solidFill>
                  </a:tcPr>
                </a:tc>
                <a:extLst>
                  <a:ext uri="{0D108BD9-81ED-4DB2-BD59-A6C34878D82A}">
                    <a16:rowId xmlns:a16="http://schemas.microsoft.com/office/drawing/2014/main" val="10000"/>
                  </a:ext>
                </a:extLst>
              </a:tr>
              <a:tr h="476250">
                <a:tc>
                  <a:txBody>
                    <a:bodyPr/>
                    <a:lstStyle/>
                    <a:p>
                      <a:r>
                        <a:rPr lang="sr-Latn-RS" sz="1400" dirty="0" smtClean="0">
                          <a:solidFill>
                            <a:schemeClr val="tx1"/>
                          </a:solidFill>
                        </a:rPr>
                        <a:t>Md</a:t>
                      </a:r>
                      <a:r>
                        <a:rPr lang="en-US" sz="1400" baseline="-25000" dirty="0" smtClean="0">
                          <a:solidFill>
                            <a:schemeClr val="tx1"/>
                          </a:solidFill>
                        </a:rPr>
                        <a:t>0</a:t>
                      </a:r>
                      <a:r>
                        <a:rPr lang="sr-Latn-RS" sz="1400" baseline="-25000" dirty="0" smtClean="0">
                          <a:solidFill>
                            <a:schemeClr val="tx1"/>
                          </a:solidFill>
                        </a:rPr>
                        <a:t>,</a:t>
                      </a:r>
                      <a:r>
                        <a:rPr lang="en-US" sz="1400" baseline="-25000" dirty="0" smtClean="0">
                          <a:solidFill>
                            <a:schemeClr val="tx1"/>
                          </a:solidFill>
                        </a:rPr>
                        <a:t>1</a:t>
                      </a:r>
                      <a:endParaRPr lang="en-US" sz="1400" baseline="-25000" dirty="0">
                        <a:solidFill>
                          <a:schemeClr val="tx1"/>
                        </a:solidFill>
                      </a:endParaRPr>
                    </a:p>
                  </a:txBody>
                  <a:tcPr anchor="c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sr-Latn-RS" sz="1400" baseline="-25000" dirty="0" smtClean="0">
                          <a:solidFill>
                            <a:schemeClr val="tx1"/>
                          </a:solidFill>
                        </a:rPr>
                        <a:t>1,1</a:t>
                      </a:r>
                      <a:endParaRPr lang="en-US" sz="1400" baseline="-25000" dirty="0" smtClean="0">
                        <a:solidFill>
                          <a:schemeClr val="tx1"/>
                        </a:solidFill>
                      </a:endParaRPr>
                    </a:p>
                  </a:txBody>
                  <a:tcPr anchor="c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2</a:t>
                      </a:r>
                      <a:r>
                        <a:rPr lang="sr-Latn-RS" sz="1400" baseline="-25000" dirty="0" smtClean="0">
                          <a:solidFill>
                            <a:schemeClr val="tx1"/>
                          </a:solidFill>
                        </a:rPr>
                        <a:t>,</a:t>
                      </a:r>
                      <a:r>
                        <a:rPr lang="en-US" sz="1400" baseline="-25000" dirty="0" smtClean="0">
                          <a:solidFill>
                            <a:schemeClr val="tx1"/>
                          </a:solidFill>
                        </a:rPr>
                        <a:t>1</a:t>
                      </a:r>
                    </a:p>
                  </a:txBody>
                  <a:tcPr anchor="c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smtClean="0">
                          <a:solidFill>
                            <a:schemeClr val="tx1"/>
                          </a:solidFill>
                        </a:rPr>
                        <a:t>3</a:t>
                      </a:r>
                      <a:r>
                        <a:rPr lang="sr-Latn-RS" sz="1400" baseline="-25000" smtClean="0">
                          <a:solidFill>
                            <a:schemeClr val="tx1"/>
                          </a:solidFill>
                        </a:rPr>
                        <a:t>,</a:t>
                      </a:r>
                      <a:r>
                        <a:rPr lang="en-US" sz="1400" baseline="-25000" dirty="0" smtClean="0">
                          <a:solidFill>
                            <a:schemeClr val="tx1"/>
                          </a:solidFill>
                        </a:rPr>
                        <a:t>1</a:t>
                      </a:r>
                    </a:p>
                  </a:txBody>
                  <a:tcPr anchor="ctr">
                    <a:solidFill>
                      <a:srgbClr val="FF0000"/>
                    </a:solidFill>
                  </a:tcPr>
                </a:tc>
                <a:extLst>
                  <a:ext uri="{0D108BD9-81ED-4DB2-BD59-A6C34878D82A}">
                    <a16:rowId xmlns:a16="http://schemas.microsoft.com/office/drawing/2014/main" val="10001"/>
                  </a:ext>
                </a:extLst>
              </a:tr>
              <a:tr h="476250">
                <a:tc>
                  <a:txBody>
                    <a:bodyPr/>
                    <a:lstStyle/>
                    <a:p>
                      <a:endParaRPr lang="en-US" dirty="0"/>
                    </a:p>
                  </a:txBody>
                  <a:tcPr anchor="ctr">
                    <a:solidFill>
                      <a:schemeClr val="bg1"/>
                    </a:solidFill>
                  </a:tcPr>
                </a:tc>
                <a:tc>
                  <a:txBody>
                    <a:bodyPr/>
                    <a:lstStyle/>
                    <a:p>
                      <a:endParaRPr lang="en-US"/>
                    </a:p>
                  </a:txBody>
                  <a:tcPr anchor="ctr">
                    <a:solidFill>
                      <a:schemeClr val="bg1"/>
                    </a:solidFill>
                  </a:tcPr>
                </a:tc>
                <a:tc>
                  <a:txBody>
                    <a:bodyPr/>
                    <a:lstStyle/>
                    <a:p>
                      <a:endParaRPr lang="en-US"/>
                    </a:p>
                  </a:txBody>
                  <a:tcPr anchor="ctr">
                    <a:solidFill>
                      <a:schemeClr val="bg1"/>
                    </a:solidFill>
                  </a:tcPr>
                </a:tc>
                <a:tc>
                  <a:txBody>
                    <a:bodyPr/>
                    <a:lstStyle/>
                    <a:p>
                      <a:endParaRPr lang="en-US"/>
                    </a:p>
                  </a:txBody>
                  <a:tcPr anchor="ctr">
                    <a:solidFill>
                      <a:schemeClr val="bg1"/>
                    </a:solidFill>
                  </a:tcPr>
                </a:tc>
                <a:extLst>
                  <a:ext uri="{0D108BD9-81ED-4DB2-BD59-A6C34878D82A}">
                    <a16:rowId xmlns:a16="http://schemas.microsoft.com/office/drawing/2014/main" val="10002"/>
                  </a:ext>
                </a:extLst>
              </a:tr>
              <a:tr h="476250">
                <a:tc>
                  <a:txBody>
                    <a:bodyPr/>
                    <a:lstStyle/>
                    <a:p>
                      <a:endParaRPr lang="en-US"/>
                    </a:p>
                  </a:txBody>
                  <a:tcPr anchor="ctr">
                    <a:solidFill>
                      <a:schemeClr val="bg1"/>
                    </a:solidFill>
                  </a:tcPr>
                </a:tc>
                <a:tc>
                  <a:txBody>
                    <a:bodyPr/>
                    <a:lstStyle/>
                    <a:p>
                      <a:endParaRPr lang="en-US" dirty="0"/>
                    </a:p>
                  </a:txBody>
                  <a:tcPr anchor="ctr">
                    <a:solidFill>
                      <a:schemeClr val="bg1"/>
                    </a:solidFill>
                  </a:tcPr>
                </a:tc>
                <a:tc>
                  <a:txBody>
                    <a:bodyPr/>
                    <a:lstStyle/>
                    <a:p>
                      <a:endParaRPr lang="en-US" dirty="0"/>
                    </a:p>
                  </a:txBody>
                  <a:tcPr anchor="ctr">
                    <a:solidFill>
                      <a:schemeClr val="bg1"/>
                    </a:solidFill>
                  </a:tcPr>
                </a:tc>
                <a:tc>
                  <a:txBody>
                    <a:bodyPr/>
                    <a:lstStyle/>
                    <a:p>
                      <a:endParaRPr lang="en-US" dirty="0"/>
                    </a:p>
                  </a:txBody>
                  <a:tcPr anchor="ctr">
                    <a:solidFill>
                      <a:schemeClr val="bg1"/>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6324600" y="4038600"/>
          <a:ext cx="2438400" cy="1905000"/>
        </p:xfrm>
        <a:graphic>
          <a:graphicData uri="http://schemas.openxmlformats.org/drawingml/2006/table">
            <a:tbl>
              <a:tblPr firstRow="1" bandRow="1">
                <a:noFill/>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en-US" sz="1400" dirty="0" smtClean="0">
                          <a:solidFill>
                            <a:schemeClr val="tx1"/>
                          </a:solidFill>
                        </a:rPr>
                        <a:t>Pd</a:t>
                      </a:r>
                      <a:r>
                        <a:rPr lang="sr-Latn-RS" sz="1400" baseline="-25000" dirty="0" smtClean="0">
                          <a:solidFill>
                            <a:schemeClr val="tx1"/>
                          </a:solidFill>
                        </a:rPr>
                        <a:t>0,0</a:t>
                      </a:r>
                      <a:endParaRPr lang="en-US" sz="1400" baseline="-25000" dirty="0">
                        <a:solidFill>
                          <a:schemeClr val="tx1"/>
                        </a:solidFill>
                      </a:endParaRPr>
                    </a:p>
                  </a:txBody>
                  <a:tcPr anchor="ctr">
                    <a:gradFill flip="none" rotWithShape="1">
                      <a:gsLst>
                        <a:gs pos="48000">
                          <a:srgbClr val="FFFF00"/>
                        </a:gs>
                        <a:gs pos="49000">
                          <a:srgbClr val="00B050"/>
                        </a:gs>
                      </a:gsLst>
                      <a:lin ang="189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1,0</a:t>
                      </a:r>
                      <a:endParaRPr lang="en-US" sz="1400" baseline="-25000" dirty="0" smtClean="0">
                        <a:solidFill>
                          <a:schemeClr val="tx1"/>
                        </a:solidFill>
                      </a:endParaRPr>
                    </a:p>
                  </a:txBody>
                  <a:tcPr anchor="ctr">
                    <a:gradFill>
                      <a:gsLst>
                        <a:gs pos="48000">
                          <a:srgbClr val="FFFF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2,0</a:t>
                      </a:r>
                      <a:endParaRPr lang="en-US" sz="1400" baseline="-25000" dirty="0" smtClean="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3,0</a:t>
                      </a:r>
                      <a:endParaRPr lang="en-US" sz="1400" baseline="-25000" dirty="0" smtClean="0">
                        <a:solidFill>
                          <a:schemeClr val="tx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en-US" sz="1400" dirty="0" smtClean="0">
                          <a:solidFill>
                            <a:schemeClr val="tx1"/>
                          </a:solidFill>
                        </a:rPr>
                        <a:t>Pd</a:t>
                      </a:r>
                      <a:r>
                        <a:rPr lang="sr-Latn-RS" sz="1400" baseline="-25000" dirty="0" smtClean="0">
                          <a:solidFill>
                            <a:schemeClr val="tx1"/>
                          </a:solidFill>
                        </a:rPr>
                        <a:t>0,1</a:t>
                      </a:r>
                      <a:endParaRPr lang="en-US" sz="1400" baseline="-25000" dirty="0">
                        <a:solidFill>
                          <a:schemeClr val="tx1"/>
                        </a:solidFill>
                      </a:endParaRPr>
                    </a:p>
                  </a:txBody>
                  <a:tcPr anchor="ctr">
                    <a:gradFill>
                      <a:gsLst>
                        <a:gs pos="48000">
                          <a:srgbClr val="FF0000"/>
                        </a:gs>
                        <a:gs pos="49000">
                          <a:srgbClr val="00B05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1,1</a:t>
                      </a:r>
                      <a:endParaRPr lang="en-US" sz="1400" baseline="-25000" dirty="0" smtClean="0">
                        <a:solidFill>
                          <a:schemeClr val="tx1"/>
                        </a:solidFill>
                      </a:endParaRPr>
                    </a:p>
                  </a:txBody>
                  <a:tcPr anchor="ctr">
                    <a:gradFill>
                      <a:gsLst>
                        <a:gs pos="48000">
                          <a:srgbClr val="FF00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2,1</a:t>
                      </a:r>
                      <a:endParaRPr lang="en-US" sz="1400" baseline="-25000" dirty="0" smtClean="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3,1</a:t>
                      </a:r>
                      <a:endParaRPr lang="en-US" sz="1400" baseline="-25000" dirty="0" smtClean="0">
                        <a:solidFill>
                          <a:schemeClr val="tx1"/>
                        </a:solidFill>
                      </a:endParaRPr>
                    </a:p>
                  </a:txBody>
                  <a:tcPr anchor="ctr">
                    <a:solidFill>
                      <a:schemeClr val="bg1"/>
                    </a:solidFill>
                  </a:tcPr>
                </a:tc>
                <a:extLst>
                  <a:ext uri="{0D108BD9-81ED-4DB2-BD59-A6C34878D82A}">
                    <a16:rowId xmlns:a16="http://schemas.microsoft.com/office/drawing/2014/main" val="10001"/>
                  </a:ext>
                </a:extLst>
              </a:tr>
              <a:tr h="476250">
                <a:tc>
                  <a:txBody>
                    <a:bodyPr/>
                    <a:lstStyle/>
                    <a:p>
                      <a:r>
                        <a:rPr lang="en-US" sz="1400" dirty="0" smtClean="0">
                          <a:solidFill>
                            <a:schemeClr val="tx1"/>
                          </a:solidFill>
                        </a:rPr>
                        <a:t>Pd</a:t>
                      </a:r>
                      <a:r>
                        <a:rPr lang="sr-Latn-RS" sz="1400" baseline="-25000" dirty="0" smtClean="0">
                          <a:solidFill>
                            <a:schemeClr val="tx1"/>
                          </a:solidFill>
                        </a:rPr>
                        <a:t>0,2</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1,2</a:t>
                      </a:r>
                      <a:endParaRPr lang="en-US" sz="1400" baseline="-25000" dirty="0" smtClean="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2,2</a:t>
                      </a:r>
                      <a:endParaRPr lang="en-US" sz="1400" baseline="-25000" dirty="0" smtClean="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3,2</a:t>
                      </a:r>
                      <a:endParaRPr lang="en-US" sz="1400" baseline="-25000" dirty="0" smtClean="0">
                        <a:solidFill>
                          <a:schemeClr val="tx1"/>
                        </a:solidFill>
                      </a:endParaRPr>
                    </a:p>
                  </a:txBody>
                  <a:tcPr anchor="ctr">
                    <a:solidFill>
                      <a:schemeClr val="bg1"/>
                    </a:solidFill>
                  </a:tcPr>
                </a:tc>
                <a:extLst>
                  <a:ext uri="{0D108BD9-81ED-4DB2-BD59-A6C34878D82A}">
                    <a16:rowId xmlns:a16="http://schemas.microsoft.com/office/drawing/2014/main" val="10002"/>
                  </a:ext>
                </a:extLst>
              </a:tr>
              <a:tr h="476250">
                <a:tc>
                  <a:txBody>
                    <a:bodyPr/>
                    <a:lstStyle/>
                    <a:p>
                      <a:r>
                        <a:rPr lang="en-US" sz="1400" dirty="0" smtClean="0">
                          <a:solidFill>
                            <a:schemeClr val="tx1"/>
                          </a:solidFill>
                        </a:rPr>
                        <a:t>Pd</a:t>
                      </a:r>
                      <a:r>
                        <a:rPr lang="sr-Latn-RS" sz="1400" baseline="-25000" dirty="0" smtClean="0">
                          <a:solidFill>
                            <a:schemeClr val="tx1"/>
                          </a:solidFill>
                        </a:rPr>
                        <a:t>0,3</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1,3</a:t>
                      </a:r>
                      <a:endParaRPr lang="en-US" sz="1400" baseline="-25000" dirty="0" smtClean="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2,3</a:t>
                      </a:r>
                      <a:endParaRPr lang="en-US" sz="1400" baseline="-25000" dirty="0" smtClean="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3,3</a:t>
                      </a:r>
                      <a:endParaRPr lang="en-US" sz="1400" baseline="-25000" dirty="0" smtClean="0">
                        <a:solidFill>
                          <a:schemeClr val="tx1"/>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381000" y="2754868"/>
            <a:ext cx="1219200" cy="369332"/>
          </a:xfrm>
          <a:prstGeom prst="rect">
            <a:avLst/>
          </a:prstGeom>
          <a:noFill/>
        </p:spPr>
        <p:txBody>
          <a:bodyPr wrap="square" rtlCol="0">
            <a:spAutoFit/>
          </a:bodyPr>
          <a:lstStyle/>
          <a:p>
            <a:r>
              <a:rPr lang="sr-Latn-RS" dirty="0" smtClean="0"/>
              <a:t>Blok(0,0)</a:t>
            </a:r>
            <a:endParaRPr lang="en-US" dirty="0"/>
          </a:p>
        </p:txBody>
      </p:sp>
      <p:sp>
        <p:nvSpPr>
          <p:cNvPr id="12" name="TextBox 11"/>
          <p:cNvSpPr txBox="1"/>
          <p:nvPr/>
        </p:nvSpPr>
        <p:spPr>
          <a:xfrm>
            <a:off x="533400" y="6096000"/>
            <a:ext cx="1219200" cy="369332"/>
          </a:xfrm>
          <a:prstGeom prst="rect">
            <a:avLst/>
          </a:prstGeom>
          <a:noFill/>
        </p:spPr>
        <p:txBody>
          <a:bodyPr wrap="square" rtlCol="0">
            <a:spAutoFit/>
          </a:bodyPr>
          <a:lstStyle/>
          <a:p>
            <a:r>
              <a:rPr lang="sr-Latn-RS" dirty="0" smtClean="0"/>
              <a:t>Blok(0,1)</a:t>
            </a:r>
            <a:endParaRPr lang="en-US" dirty="0"/>
          </a:p>
        </p:txBody>
      </p:sp>
      <p:sp>
        <p:nvSpPr>
          <p:cNvPr id="14" name="TextBox 13"/>
          <p:cNvSpPr txBox="1"/>
          <p:nvPr/>
        </p:nvSpPr>
        <p:spPr>
          <a:xfrm>
            <a:off x="2133600" y="6107668"/>
            <a:ext cx="1219200" cy="369332"/>
          </a:xfrm>
          <a:prstGeom prst="rect">
            <a:avLst/>
          </a:prstGeom>
          <a:noFill/>
        </p:spPr>
        <p:txBody>
          <a:bodyPr wrap="square" rtlCol="0">
            <a:spAutoFit/>
          </a:bodyPr>
          <a:lstStyle/>
          <a:p>
            <a:r>
              <a:rPr lang="sr-Latn-RS" dirty="0" smtClean="0"/>
              <a:t>Blok(1,1)</a:t>
            </a:r>
            <a:endParaRPr lang="en-US" dirty="0"/>
          </a:p>
        </p:txBody>
      </p:sp>
      <p:sp>
        <p:nvSpPr>
          <p:cNvPr id="15" name="TextBox 14"/>
          <p:cNvSpPr txBox="1"/>
          <p:nvPr/>
        </p:nvSpPr>
        <p:spPr>
          <a:xfrm>
            <a:off x="2514600" y="2754868"/>
            <a:ext cx="1219200" cy="369332"/>
          </a:xfrm>
          <a:prstGeom prst="rect">
            <a:avLst/>
          </a:prstGeom>
          <a:noFill/>
        </p:spPr>
        <p:txBody>
          <a:bodyPr wrap="square" rtlCol="0">
            <a:spAutoFit/>
          </a:bodyPr>
          <a:lstStyle/>
          <a:p>
            <a:r>
              <a:rPr lang="sr-Latn-RS" dirty="0" smtClean="0"/>
              <a:t>Blok(1,0)</a:t>
            </a:r>
            <a:endParaRPr lang="en-US" dirty="0"/>
          </a:p>
        </p:txBody>
      </p:sp>
      <p:cxnSp>
        <p:nvCxnSpPr>
          <p:cNvPr id="17" name="Straight Arrow Connector 16"/>
          <p:cNvCxnSpPr>
            <a:stCxn id="15" idx="2"/>
          </p:cNvCxnSpPr>
          <p:nvPr/>
        </p:nvCxnSpPr>
        <p:spPr>
          <a:xfrm rot="5400000">
            <a:off x="2743200" y="31242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p:cNvCxnSpPr>
          <p:nvPr/>
        </p:nvCxnSpPr>
        <p:spPr>
          <a:xfrm rot="16200000" flipV="1">
            <a:off x="2438400" y="5802868"/>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0"/>
          </p:cNvCxnSpPr>
          <p:nvPr/>
        </p:nvCxnSpPr>
        <p:spPr>
          <a:xfrm rot="5400000" flipH="1" flipV="1">
            <a:off x="10287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p:cNvCxnSpPr>
          <p:nvPr/>
        </p:nvCxnSpPr>
        <p:spPr>
          <a:xfrm rot="16200000" flipH="1">
            <a:off x="946666" y="3168134"/>
            <a:ext cx="39266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41148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05200" y="44196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53721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9817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Množenje </a:t>
            </a:r>
            <a:r>
              <a:rPr lang="sr-Latn-RS" dirty="0"/>
              <a:t>matrica – tajlovi </a:t>
            </a:r>
            <a:r>
              <a:rPr lang="sr-Latn-RS" dirty="0" smtClean="0"/>
              <a:t>(3)</a:t>
            </a:r>
            <a:endParaRPr lang="en-US" dirty="0"/>
          </a:p>
        </p:txBody>
      </p:sp>
      <p:sp>
        <p:nvSpPr>
          <p:cNvPr id="3" name="Content Placeholder 2"/>
          <p:cNvSpPr>
            <a:spLocks noGrp="1"/>
          </p:cNvSpPr>
          <p:nvPr>
            <p:ph idx="1"/>
          </p:nvPr>
        </p:nvSpPr>
        <p:spPr>
          <a:xfrm>
            <a:off x="304800" y="1600200"/>
            <a:ext cx="8534400" cy="4876800"/>
          </a:xfrm>
        </p:spPr>
        <p:txBody>
          <a:bodyPr>
            <a:noAutofit/>
          </a:bodyPr>
          <a:lstStyle/>
          <a:p>
            <a:pPr>
              <a:buNone/>
            </a:pPr>
            <a:r>
              <a:rPr lang="sr-Latn-RS" b="1" dirty="0" smtClean="0">
                <a:solidFill>
                  <a:srgbClr val="000000"/>
                </a:solidFill>
                <a:highlight>
                  <a:srgbClr val="FFFFFF"/>
                </a:highlight>
                <a:latin typeface="Consolas"/>
              </a:rPr>
              <a:t>KERNEL</a:t>
            </a:r>
            <a:r>
              <a:rPr lang="en-US" b="1" dirty="0" smtClean="0">
                <a:solidFill>
                  <a:srgbClr val="000000"/>
                </a:solidFill>
                <a:highlight>
                  <a:srgbClr val="FFFFFF"/>
                </a:highlight>
                <a:latin typeface="Consolas"/>
              </a:rPr>
              <a:t>:</a:t>
            </a:r>
            <a:r>
              <a:rPr lang="en-US" sz="4400" dirty="0" smtClean="0"/>
              <a:t/>
            </a:r>
            <a:br>
              <a:rPr lang="en-US" sz="4400" dirty="0" smtClean="0"/>
            </a:br>
            <a:r>
              <a:rPr lang="en-US" sz="2000" dirty="0" smtClean="0">
                <a:solidFill>
                  <a:srgbClr val="000000"/>
                </a:solidFill>
                <a:highlight>
                  <a:srgbClr val="FFFFFF"/>
                </a:highlight>
                <a:latin typeface="Consolas"/>
              </a:rPr>
              <a:t> __global__ void </a:t>
            </a:r>
            <a:r>
              <a:rPr lang="en-US" sz="2000" dirty="0" err="1" smtClean="0">
                <a:solidFill>
                  <a:srgbClr val="000000"/>
                </a:solidFill>
                <a:highlight>
                  <a:srgbClr val="FFFFFF"/>
                </a:highlight>
                <a:latin typeface="Consolas"/>
              </a:rPr>
              <a:t>MatrixMulKernel</a:t>
            </a: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	(float* </a:t>
            </a:r>
            <a:r>
              <a:rPr lang="en-US" sz="2000" dirty="0" err="1" smtClean="0">
                <a:solidFill>
                  <a:srgbClr val="000000"/>
                </a:solidFill>
                <a:highlight>
                  <a:srgbClr val="FFFFFF"/>
                </a:highlight>
                <a:latin typeface="Consolas"/>
              </a:rPr>
              <a:t>Md</a:t>
            </a:r>
            <a:r>
              <a:rPr lang="en-US" sz="2000" dirty="0" smtClean="0">
                <a:solidFill>
                  <a:srgbClr val="000000"/>
                </a:solidFill>
                <a:highlight>
                  <a:srgbClr val="FFFFFF"/>
                </a:highlight>
                <a:latin typeface="Consolas"/>
              </a:rPr>
              <a:t>, float* </a:t>
            </a:r>
            <a:r>
              <a:rPr lang="en-US" sz="2000" dirty="0" err="1" smtClean="0">
                <a:solidFill>
                  <a:srgbClr val="000000"/>
                </a:solidFill>
                <a:highlight>
                  <a:srgbClr val="FFFFFF"/>
                </a:highlight>
                <a:latin typeface="Consolas"/>
              </a:rPr>
              <a:t>Nd</a:t>
            </a:r>
            <a:r>
              <a:rPr lang="en-US" sz="2000" dirty="0" smtClean="0">
                <a:solidFill>
                  <a:srgbClr val="000000"/>
                </a:solidFill>
                <a:highlight>
                  <a:srgbClr val="FFFFFF"/>
                </a:highlight>
                <a:latin typeface="Consolas"/>
              </a:rPr>
              <a:t>, float* Pd,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Width) </a:t>
            </a:r>
          </a:p>
          <a:p>
            <a:pPr>
              <a:buNone/>
            </a:pPr>
            <a:r>
              <a:rPr lang="en-US" sz="2000" dirty="0" smtClean="0">
                <a:solidFill>
                  <a:srgbClr val="000000"/>
                </a:solidFill>
                <a:highlight>
                  <a:srgbClr val="FFFFFF"/>
                </a:highlight>
                <a:latin typeface="Consolas"/>
              </a:rPr>
              <a:t>	{</a:t>
            </a:r>
            <a:br>
              <a:rPr lang="en-US" sz="2000" dirty="0" smtClean="0">
                <a:solidFill>
                  <a:srgbClr val="000000"/>
                </a:solidFill>
                <a:highlight>
                  <a:srgbClr val="FFFFFF"/>
                </a:highlight>
                <a:latin typeface="Consolas"/>
              </a:rPr>
            </a:br>
            <a:r>
              <a:rPr lang="en-US" sz="2000" dirty="0" smtClean="0">
                <a:solidFill>
                  <a:srgbClr val="92D050"/>
                </a:solidFill>
                <a:highlight>
                  <a:srgbClr val="FFFFFF"/>
                </a:highlight>
                <a:latin typeface="Consolas"/>
              </a:rPr>
              <a:t>// </a:t>
            </a:r>
            <a:r>
              <a:rPr lang="sr-Latn-RS" sz="2000" dirty="0" smtClean="0">
                <a:solidFill>
                  <a:srgbClr val="92D050"/>
                </a:solidFill>
                <a:highlight>
                  <a:srgbClr val="FFFFFF"/>
                </a:highlight>
                <a:latin typeface="Consolas"/>
              </a:rPr>
              <a:t>Računanje indeksa za vrstu za Pd i M</a:t>
            </a: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Row = </a:t>
            </a:r>
            <a:r>
              <a:rPr lang="en-US" sz="2000" dirty="0" err="1" smtClean="0">
                <a:solidFill>
                  <a:srgbClr val="000000"/>
                </a:solidFill>
                <a:highlight>
                  <a:srgbClr val="FFFFFF"/>
                </a:highlight>
                <a:latin typeface="Consolas"/>
              </a:rPr>
              <a:t>blockIdx.y</a:t>
            </a:r>
            <a:r>
              <a:rPr lang="en-US" sz="2000" dirty="0" smtClean="0">
                <a:solidFill>
                  <a:srgbClr val="000000"/>
                </a:solidFill>
                <a:highlight>
                  <a:srgbClr val="FFFFFF"/>
                </a:highlight>
                <a:latin typeface="Consolas"/>
              </a:rPr>
              <a:t> * TILE_WIDTH + </a:t>
            </a:r>
            <a:r>
              <a:rPr lang="en-US" sz="2000" dirty="0" err="1" smtClean="0">
                <a:solidFill>
                  <a:srgbClr val="000000"/>
                </a:solidFill>
                <a:highlight>
                  <a:srgbClr val="FFFFFF"/>
                </a:highlight>
                <a:latin typeface="Consolas"/>
              </a:rPr>
              <a:t>threadIdx.y</a:t>
            </a:r>
            <a:r>
              <a:rPr lang="en-US" sz="2000" dirty="0" smtClean="0">
                <a:solidFill>
                  <a:srgbClr val="000000"/>
                </a:solidFill>
                <a:highlight>
                  <a:srgbClr val="FFFFFF"/>
                </a:highlight>
                <a:latin typeface="Consolas"/>
              </a:rPr>
              <a:t>;</a:t>
            </a:r>
            <a:br>
              <a:rPr lang="en-US" sz="2000" dirty="0" smtClean="0">
                <a:solidFill>
                  <a:srgbClr val="000000"/>
                </a:solidFill>
                <a:highlight>
                  <a:srgbClr val="FFFFFF"/>
                </a:highlight>
                <a:latin typeface="Consolas"/>
              </a:rPr>
            </a:br>
            <a:r>
              <a:rPr lang="en-US" sz="2000" dirty="0" smtClean="0">
                <a:solidFill>
                  <a:srgbClr val="92D050"/>
                </a:solidFill>
                <a:highlight>
                  <a:srgbClr val="FFFFFF"/>
                </a:highlight>
                <a:latin typeface="Consolas"/>
              </a:rPr>
              <a:t>// </a:t>
            </a:r>
            <a:r>
              <a:rPr lang="sr-Latn-RS" sz="2000" dirty="0" smtClean="0">
                <a:solidFill>
                  <a:srgbClr val="92D050"/>
                </a:solidFill>
                <a:highlight>
                  <a:srgbClr val="FFFFFF"/>
                </a:highlight>
                <a:latin typeface="Consolas"/>
              </a:rPr>
              <a:t>Računanje indeksa za kolonu za</a:t>
            </a:r>
            <a:r>
              <a:rPr lang="en-US" sz="2000" dirty="0" smtClean="0">
                <a:solidFill>
                  <a:srgbClr val="92D050"/>
                </a:solidFill>
                <a:highlight>
                  <a:srgbClr val="FFFFFF"/>
                </a:highlight>
                <a:latin typeface="Consolas"/>
              </a:rPr>
              <a:t> Pd </a:t>
            </a:r>
            <a:r>
              <a:rPr lang="sr-Latn-RS" sz="2000" dirty="0" smtClean="0">
                <a:solidFill>
                  <a:srgbClr val="92D050"/>
                </a:solidFill>
                <a:highlight>
                  <a:srgbClr val="FFFFFF"/>
                </a:highlight>
                <a:latin typeface="Consolas"/>
              </a:rPr>
              <a:t>i</a:t>
            </a:r>
            <a:r>
              <a:rPr lang="en-US" sz="2000" dirty="0" smtClean="0">
                <a:solidFill>
                  <a:srgbClr val="92D050"/>
                </a:solidFill>
                <a:highlight>
                  <a:srgbClr val="FFFFFF"/>
                </a:highlight>
                <a:latin typeface="Consolas"/>
              </a:rPr>
              <a:t> N</a:t>
            </a: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Col = </a:t>
            </a:r>
            <a:r>
              <a:rPr lang="en-US" sz="2000" dirty="0" err="1" smtClean="0">
                <a:solidFill>
                  <a:srgbClr val="000000"/>
                </a:solidFill>
                <a:highlight>
                  <a:srgbClr val="FFFFFF"/>
                </a:highlight>
                <a:latin typeface="Consolas"/>
              </a:rPr>
              <a:t>blockIdx.x</a:t>
            </a:r>
            <a:r>
              <a:rPr lang="en-US" sz="2000" dirty="0" smtClean="0">
                <a:solidFill>
                  <a:srgbClr val="000000"/>
                </a:solidFill>
                <a:highlight>
                  <a:srgbClr val="FFFFFF"/>
                </a:highlight>
                <a:latin typeface="Consolas"/>
              </a:rPr>
              <a:t> * TILE_WIDTH + </a:t>
            </a:r>
            <a:r>
              <a:rPr lang="en-US" sz="2000" dirty="0" err="1" smtClean="0">
                <a:solidFill>
                  <a:srgbClr val="000000"/>
                </a:solidFill>
                <a:highlight>
                  <a:srgbClr val="FFFFFF"/>
                </a:highlight>
                <a:latin typeface="Consolas"/>
              </a:rPr>
              <a:t>threadIdx.x</a:t>
            </a:r>
            <a:r>
              <a:rPr lang="en-US" sz="2000" dirty="0" smtClean="0">
                <a:solidFill>
                  <a:srgbClr val="000000"/>
                </a:solidFill>
                <a:highlight>
                  <a:srgbClr val="FFFFFF"/>
                </a:highlight>
                <a:latin typeface="Consolas"/>
              </a:rPr>
              <a:t>;</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    float </a:t>
            </a:r>
            <a:r>
              <a:rPr lang="en-US" sz="2000" dirty="0" err="1" smtClean="0">
                <a:solidFill>
                  <a:srgbClr val="000000"/>
                </a:solidFill>
                <a:highlight>
                  <a:srgbClr val="FFFFFF"/>
                </a:highlight>
                <a:latin typeface="Consolas"/>
              </a:rPr>
              <a:t>Pvalue</a:t>
            </a:r>
            <a:r>
              <a:rPr lang="en-US" sz="2000" dirty="0" smtClean="0">
                <a:solidFill>
                  <a:srgbClr val="000000"/>
                </a:solidFill>
                <a:highlight>
                  <a:srgbClr val="FFFFFF"/>
                </a:highlight>
                <a:latin typeface="Consolas"/>
              </a:rPr>
              <a:t> = 0;</a:t>
            </a:r>
            <a:endParaRPr lang="sr-Latn-RS" sz="2000" dirty="0" smtClean="0">
              <a:solidFill>
                <a:srgbClr val="000000"/>
              </a:solidFill>
              <a:highlight>
                <a:srgbClr val="FFFFFF"/>
              </a:highlight>
              <a:latin typeface="Consolas"/>
            </a:endParaRPr>
          </a:p>
          <a:p>
            <a:pPr>
              <a:buNone/>
            </a:pP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smtClean="0">
                <a:solidFill>
                  <a:srgbClr val="92D050"/>
                </a:solidFill>
                <a:highlight>
                  <a:srgbClr val="FFFFFF"/>
                </a:highlight>
                <a:latin typeface="Consolas"/>
              </a:rPr>
              <a:t>// </a:t>
            </a:r>
            <a:r>
              <a:rPr lang="sr-Latn-RS" sz="2000" dirty="0" smtClean="0">
                <a:solidFill>
                  <a:srgbClr val="92D050"/>
                </a:solidFill>
                <a:highlight>
                  <a:srgbClr val="FFFFFF"/>
                </a:highlight>
                <a:latin typeface="Consolas"/>
              </a:rPr>
              <a:t>Svaka nit računa jedan element za podmatricu bloka</a:t>
            </a: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for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k = 0; k &lt; Width; ++k)</a:t>
            </a:r>
            <a:br>
              <a:rPr lang="en-US" sz="2000" dirty="0" smtClean="0">
                <a:solidFill>
                  <a:srgbClr val="000000"/>
                </a:solidFill>
                <a:highlight>
                  <a:srgbClr val="FFFFFF"/>
                </a:highlight>
                <a:latin typeface="Consolas"/>
              </a:rPr>
            </a:b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Pvalue</a:t>
            </a:r>
            <a:r>
              <a:rPr lang="en-US" sz="2000" dirty="0" smtClean="0">
                <a:solidFill>
                  <a:srgbClr val="000000"/>
                </a:solidFill>
                <a:highlight>
                  <a:srgbClr val="FFFFFF"/>
                </a:highlight>
                <a:latin typeface="Consolas"/>
              </a:rPr>
              <a:t> += </a:t>
            </a:r>
            <a:r>
              <a:rPr lang="en-US" sz="2000" dirty="0" err="1" smtClean="0">
                <a:solidFill>
                  <a:srgbClr val="000000"/>
                </a:solidFill>
                <a:highlight>
                  <a:srgbClr val="FFFFFF"/>
                </a:highlight>
                <a:latin typeface="Consolas"/>
              </a:rPr>
              <a:t>Md</a:t>
            </a:r>
            <a:r>
              <a:rPr lang="en-US" sz="2000" dirty="0" smtClean="0">
                <a:solidFill>
                  <a:srgbClr val="000000"/>
                </a:solidFill>
                <a:highlight>
                  <a:srgbClr val="FFFFFF"/>
                </a:highlight>
                <a:latin typeface="Consolas"/>
              </a:rPr>
              <a:t>[Row * Width + k] * </a:t>
            </a:r>
            <a:r>
              <a:rPr lang="en-US" sz="2000" dirty="0" err="1" smtClean="0">
                <a:solidFill>
                  <a:srgbClr val="000000"/>
                </a:solidFill>
                <a:highlight>
                  <a:srgbClr val="FFFFFF"/>
                </a:highlight>
                <a:latin typeface="Consolas"/>
              </a:rPr>
              <a:t>Nd</a:t>
            </a:r>
            <a:r>
              <a:rPr lang="en-US" sz="2000" dirty="0" smtClean="0">
                <a:solidFill>
                  <a:srgbClr val="000000"/>
                </a:solidFill>
                <a:highlight>
                  <a:srgbClr val="FFFFFF"/>
                </a:highlight>
                <a:latin typeface="Consolas"/>
              </a:rPr>
              <a:t>[k * Width + Col];</a:t>
            </a:r>
            <a:br>
              <a:rPr lang="en-US" sz="2000" dirty="0" smtClean="0">
                <a:solidFill>
                  <a:srgbClr val="000000"/>
                </a:solidFill>
                <a:highlight>
                  <a:srgbClr val="FFFFFF"/>
                </a:highlight>
                <a:latin typeface="Consolas"/>
              </a:rPr>
            </a:br>
            <a:r>
              <a:rPr lang="sr-Latn-RS" sz="2000" dirty="0" smtClean="0">
                <a:solidFill>
                  <a:srgbClr val="000000"/>
                </a:solidFill>
                <a:highlight>
                  <a:srgbClr val="FFFFFF"/>
                </a:highlight>
                <a:latin typeface="Consolas"/>
              </a:rPr>
              <a:t>    </a:t>
            </a: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Pd[Row * Width + Col] = </a:t>
            </a:r>
            <a:r>
              <a:rPr lang="en-US" sz="2000" dirty="0" err="1" smtClean="0">
                <a:solidFill>
                  <a:srgbClr val="000000"/>
                </a:solidFill>
                <a:highlight>
                  <a:srgbClr val="FFFFFF"/>
                </a:highlight>
                <a:latin typeface="Consolas"/>
              </a:rPr>
              <a:t>Pvalue</a:t>
            </a:r>
            <a:r>
              <a:rPr lang="en-US" sz="2000" dirty="0" smtClean="0">
                <a:solidFill>
                  <a:srgbClr val="000000"/>
                </a:solidFill>
                <a:highlight>
                  <a:srgbClr val="FFFFFF"/>
                </a:highlight>
                <a:latin typeface="Consolas"/>
              </a:rPr>
              <a:t>;</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 </a:t>
            </a:r>
            <a:r>
              <a:rPr lang="en-US" sz="4400" dirty="0" smtClean="0"/>
              <a:t/>
            </a:r>
            <a:br>
              <a:rPr lang="en-US" sz="4400" dirty="0" smtClean="0"/>
            </a:br>
            <a:endParaRPr lang="en-US" sz="4400"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Množenje </a:t>
            </a:r>
            <a:r>
              <a:rPr lang="sr-Latn-RS" dirty="0"/>
              <a:t>matrica – tajlovi </a:t>
            </a:r>
            <a:r>
              <a:rPr lang="sr-Latn-RS" dirty="0" smtClean="0"/>
              <a:t>(4)	</a:t>
            </a:r>
            <a:endParaRPr lang="sr-Latn-RS" dirty="0"/>
          </a:p>
        </p:txBody>
      </p:sp>
      <p:sp>
        <p:nvSpPr>
          <p:cNvPr id="3" name="Content Placeholder 2"/>
          <p:cNvSpPr>
            <a:spLocks noGrp="1"/>
          </p:cNvSpPr>
          <p:nvPr>
            <p:ph idx="1"/>
          </p:nvPr>
        </p:nvSpPr>
        <p:spPr/>
        <p:txBody>
          <a:bodyPr/>
          <a:lstStyle/>
          <a:p>
            <a:r>
              <a:rPr lang="sr-Latn-RS" dirty="0" smtClean="0"/>
              <a:t>Poziv kernela?</a:t>
            </a:r>
            <a:endParaRPr lang="sr-Latn-RS" dirty="0"/>
          </a:p>
        </p:txBody>
      </p:sp>
    </p:spTree>
    <p:extLst>
      <p:ext uri="{BB962C8B-B14F-4D97-AF65-F5344CB8AC3E}">
        <p14:creationId xmlns:p14="http://schemas.microsoft.com/office/powerpoint/2010/main" val="1255253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Množenje </a:t>
            </a:r>
            <a:r>
              <a:rPr lang="sr-Latn-RS" dirty="0"/>
              <a:t>matrica – tajlovi </a:t>
            </a:r>
            <a:r>
              <a:rPr lang="sr-Latn-RS" dirty="0" smtClean="0"/>
              <a:t>(4)	</a:t>
            </a:r>
            <a:endParaRPr lang="sr-Latn-RS" dirty="0"/>
          </a:p>
        </p:txBody>
      </p:sp>
      <p:sp>
        <p:nvSpPr>
          <p:cNvPr id="3" name="Content Placeholder 2"/>
          <p:cNvSpPr>
            <a:spLocks noGrp="1"/>
          </p:cNvSpPr>
          <p:nvPr>
            <p:ph idx="1"/>
          </p:nvPr>
        </p:nvSpPr>
        <p:spPr/>
        <p:txBody>
          <a:bodyPr/>
          <a:lstStyle/>
          <a:p>
            <a:r>
              <a:rPr lang="sr-Latn-RS" dirty="0" smtClean="0"/>
              <a:t>Poziv kernela?</a:t>
            </a:r>
          </a:p>
          <a:p>
            <a:endParaRPr lang="sr-Latn-RS" dirty="0"/>
          </a:p>
        </p:txBody>
      </p:sp>
      <p:pic>
        <p:nvPicPr>
          <p:cNvPr id="3076" name="Picture 4"/>
          <p:cNvPicPr>
            <a:picLocks noChangeAspect="1" noChangeArrowheads="1"/>
          </p:cNvPicPr>
          <p:nvPr/>
        </p:nvPicPr>
        <p:blipFill>
          <a:blip r:embed="rId2"/>
          <a:srcRect/>
          <a:stretch>
            <a:fillRect/>
          </a:stretch>
        </p:blipFill>
        <p:spPr bwMode="auto">
          <a:xfrm>
            <a:off x="1303020" y="2514600"/>
            <a:ext cx="6537960" cy="1828800"/>
          </a:xfrm>
          <a:prstGeom prst="rect">
            <a:avLst/>
          </a:prstGeom>
          <a:noFill/>
          <a:ln w="9525">
            <a:noFill/>
            <a:miter lim="800000"/>
            <a:headEnd/>
            <a:tailEnd/>
          </a:ln>
          <a:effectLst/>
        </p:spPr>
      </p:pic>
    </p:spTree>
    <p:extLst>
      <p:ext uri="{BB962C8B-B14F-4D97-AF65-F5344CB8AC3E}">
        <p14:creationId xmlns:p14="http://schemas.microsoft.com/office/powerpoint/2010/main" val="1255253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sr-Latn-RS" dirty="0" smtClean="0"/>
              <a:t>Množenje matrica - deljiva memorija (1)</a:t>
            </a:r>
            <a:endParaRPr lang="en-US" dirty="0"/>
          </a:p>
        </p:txBody>
      </p:sp>
      <p:sp>
        <p:nvSpPr>
          <p:cNvPr id="144387" name="Content Placeholder 2"/>
          <p:cNvSpPr>
            <a:spLocks noGrp="1"/>
          </p:cNvSpPr>
          <p:nvPr>
            <p:ph idx="1"/>
          </p:nvPr>
        </p:nvSpPr>
        <p:spPr/>
        <p:txBody>
          <a:bodyPr/>
          <a:lstStyle/>
          <a:p>
            <a:r>
              <a:rPr lang="sr-Latn-RS" altLang="sr-Latn-RS" smtClean="0"/>
              <a:t>Jednostavni CUDA kerneli koji obezbeđuju da niti pristupaju određenim delovima podataka, koji su prethodno prebačeni na uređaj.</a:t>
            </a:r>
          </a:p>
          <a:p>
            <a:r>
              <a:rPr lang="sr-Latn-RS" altLang="sr-Latn-RS" smtClean="0"/>
              <a:t>Latenca globalne memorije i ograničen bandwidth za pristup dovode do zagušenja</a:t>
            </a:r>
          </a:p>
          <a:p>
            <a:r>
              <a:rPr lang="sr-Latn-RS" altLang="sr-Latn-RS" smtClean="0"/>
              <a:t>Rešenje: dodatni metodi za pristup memoriji (različiti tipovi memorije)</a:t>
            </a:r>
          </a:p>
        </p:txBody>
      </p:sp>
      <p:sp>
        <p:nvSpPr>
          <p:cNvPr id="144388" name="Footer Placeholder 3"/>
          <p:cNvSpPr>
            <a:spLocks noGrp="1"/>
          </p:cNvSpPr>
          <p:nvPr>
            <p:ph type="ftr"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sr-Latn-RS">
                <a:solidFill>
                  <a:srgbClr val="FFFFFF"/>
                </a:solidFill>
              </a:rPr>
              <a:t>Paralelni sitemi - CUDA</a:t>
            </a:r>
          </a:p>
        </p:txBody>
      </p:sp>
    </p:spTree>
    <p:extLst>
      <p:ext uri="{BB962C8B-B14F-4D97-AF65-F5344CB8AC3E}">
        <p14:creationId xmlns:p14="http://schemas.microsoft.com/office/powerpoint/2010/main" val="691265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sr-Latn-RS" dirty="0" smtClean="0"/>
              <a:t>Množenje matrica - deljiva memorija (2)</a:t>
            </a:r>
            <a:endParaRPr lang="en-US" dirty="0"/>
          </a:p>
        </p:txBody>
      </p:sp>
      <p:sp>
        <p:nvSpPr>
          <p:cNvPr id="145411" name="Content Placeholder 2"/>
          <p:cNvSpPr>
            <a:spLocks noGrp="1"/>
          </p:cNvSpPr>
          <p:nvPr>
            <p:ph idx="1"/>
          </p:nvPr>
        </p:nvSpPr>
        <p:spPr/>
        <p:txBody>
          <a:bodyPr/>
          <a:lstStyle/>
          <a:p>
            <a:r>
              <a:rPr lang="en-US" altLang="sr-Latn-RS" sz="2800" smtClean="0"/>
              <a:t>Najbitniji deo kernela jeste for petlja koja se koristi da se računaju skalarni proizvodi. </a:t>
            </a:r>
            <a:endParaRPr lang="sr-Latn-RS" altLang="sr-Latn-RS" sz="2800" smtClean="0"/>
          </a:p>
          <a:p>
            <a:pPr lvl="1"/>
            <a:r>
              <a:rPr lang="en-US" altLang="sr-Latn-RS" sz="2400" smtClean="0"/>
              <a:t>U svakoj iteraciji ove petlje, imamo dva pristupa globalnoj memoriji, </a:t>
            </a:r>
            <a:r>
              <a:rPr lang="sr-Latn-RS" altLang="sr-Latn-RS" sz="2400" smtClean="0"/>
              <a:t>jedno </a:t>
            </a:r>
            <a:r>
              <a:rPr lang="en-US" altLang="sr-Latn-RS" sz="2400" smtClean="0"/>
              <a:t>FP množenj</a:t>
            </a:r>
            <a:r>
              <a:rPr lang="sr-Latn-RS" altLang="sr-Latn-RS" sz="2400" smtClean="0"/>
              <a:t>e</a:t>
            </a:r>
            <a:r>
              <a:rPr lang="en-US" altLang="sr-Latn-RS" sz="2400" smtClean="0"/>
              <a:t> i jedno FP  sabiranj</a:t>
            </a:r>
            <a:r>
              <a:rPr lang="sr-Latn-RS" altLang="sr-Latn-RS" sz="2400" smtClean="0"/>
              <a:t>e</a:t>
            </a:r>
            <a:r>
              <a:rPr lang="en-US" altLang="sr-Latn-RS" sz="2400" smtClean="0"/>
              <a:t>. </a:t>
            </a:r>
            <a:endParaRPr lang="sr-Latn-RS" altLang="sr-Latn-RS" sz="2400" smtClean="0"/>
          </a:p>
          <a:p>
            <a:pPr lvl="1"/>
            <a:r>
              <a:rPr lang="sr-Latn-RS" altLang="sr-Latn-RS" sz="2400" smtClean="0"/>
              <a:t>O</a:t>
            </a:r>
            <a:r>
              <a:rPr lang="en-US" altLang="sr-Latn-RS" sz="2400" smtClean="0"/>
              <a:t>dnos FP operacija i pristupa globalnoj memoriji </a:t>
            </a:r>
            <a:r>
              <a:rPr lang="sr-Latn-RS" altLang="sr-Latn-RS" sz="2400" smtClean="0"/>
              <a:t> - </a:t>
            </a:r>
            <a:r>
              <a:rPr lang="en-US" altLang="sr-Latn-RS" sz="2400" smtClean="0"/>
              <a:t>1:1. </a:t>
            </a:r>
            <a:endParaRPr lang="sr-Latn-RS" altLang="sr-Latn-RS" sz="2400" smtClean="0"/>
          </a:p>
          <a:p>
            <a:pPr lvl="2"/>
            <a:r>
              <a:rPr lang="en-US" altLang="sr-Latn-RS" sz="2000" b="1" smtClean="0">
                <a:solidFill>
                  <a:srgbClr val="C00000"/>
                </a:solidFill>
              </a:rPr>
              <a:t>CGMA</a:t>
            </a:r>
            <a:r>
              <a:rPr lang="en-US" altLang="sr-Latn-RS" sz="2000" smtClean="0"/>
              <a:t> odnos predstavlja broj FP operacija koji se izvršavaju za svaki pristup globalnoj memoriji u jednom delu (regionu) CUDA programa.</a:t>
            </a:r>
            <a:endParaRPr lang="sr-Latn-RS" altLang="sr-Latn-RS" sz="2000" smtClean="0"/>
          </a:p>
        </p:txBody>
      </p:sp>
      <p:sp>
        <p:nvSpPr>
          <p:cNvPr id="145412" name="Footer Placeholder 3"/>
          <p:cNvSpPr>
            <a:spLocks noGrp="1"/>
          </p:cNvSpPr>
          <p:nvPr>
            <p:ph type="ftr"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sr-Latn-RS">
                <a:solidFill>
                  <a:srgbClr val="FFFFFF"/>
                </a:solidFill>
              </a:rPr>
              <a:t>Paralelni sitemi - CUDA</a:t>
            </a:r>
          </a:p>
        </p:txBody>
      </p:sp>
    </p:spTree>
    <p:extLst>
      <p:ext uri="{BB962C8B-B14F-4D97-AF65-F5344CB8AC3E}">
        <p14:creationId xmlns:p14="http://schemas.microsoft.com/office/powerpoint/2010/main" val="2677314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sr-Latn-RS" dirty="0" smtClean="0"/>
              <a:t>Množenje matrica - deljiva memorija (3)</a:t>
            </a:r>
            <a:endParaRPr lang="en-US" dirty="0"/>
          </a:p>
        </p:txBody>
      </p:sp>
      <p:sp>
        <p:nvSpPr>
          <p:cNvPr id="146435" name="Content Placeholder 2"/>
          <p:cNvSpPr>
            <a:spLocks noGrp="1"/>
          </p:cNvSpPr>
          <p:nvPr>
            <p:ph idx="1"/>
          </p:nvPr>
        </p:nvSpPr>
        <p:spPr/>
        <p:txBody>
          <a:bodyPr/>
          <a:lstStyle/>
          <a:p>
            <a:r>
              <a:rPr lang="en-US" altLang="sr-Latn-RS" sz="2800" smtClean="0"/>
              <a:t>Sa CGMA odnosom koji je 1:1, kernel koji se koristi za množenje matrica će izvršavati  ne više od 21.6 </a:t>
            </a:r>
            <a:r>
              <a:rPr lang="en-US" altLang="sr-Latn-RS" sz="2800" b="1" smtClean="0"/>
              <a:t>biliona</a:t>
            </a:r>
            <a:r>
              <a:rPr lang="en-US" altLang="sr-Latn-RS" sz="2800" smtClean="0"/>
              <a:t> FP operacija u sekundi (gigaflopsi) (</a:t>
            </a:r>
            <a:r>
              <a:rPr lang="sr-Latn-RS" altLang="sr-Latn-RS" sz="2800" smtClean="0"/>
              <a:t>kartica </a:t>
            </a:r>
            <a:r>
              <a:rPr lang="en-US" altLang="sr-Latn-RS" sz="2800" smtClean="0"/>
              <a:t>G80, global memor</a:t>
            </a:r>
            <a:r>
              <a:rPr lang="sr-Latn-RS" altLang="sr-Latn-RS" sz="2800" smtClean="0"/>
              <a:t>y</a:t>
            </a:r>
            <a:r>
              <a:rPr lang="en-US" altLang="sr-Latn-RS" sz="2800" smtClean="0"/>
              <a:t> access bandwidth od 86.4GB/s) </a:t>
            </a:r>
            <a:endParaRPr lang="sr-Latn-RS" altLang="sr-Latn-RS" sz="2800" smtClean="0"/>
          </a:p>
          <a:p>
            <a:r>
              <a:rPr lang="sr-Latn-RS" altLang="sr-Latn-RS" sz="2800" smtClean="0"/>
              <a:t>S</a:t>
            </a:r>
            <a:r>
              <a:rPr lang="en-US" altLang="sr-Latn-RS" sz="2800" smtClean="0"/>
              <a:t>vaka FP operacija zahteva jedan single-precision global memor</a:t>
            </a:r>
            <a:r>
              <a:rPr lang="sr-Latn-RS" altLang="sr-Latn-RS" sz="2800" smtClean="0"/>
              <a:t>y</a:t>
            </a:r>
            <a:r>
              <a:rPr lang="en-US" altLang="sr-Latn-RS" sz="2800" smtClean="0"/>
              <a:t> datum. </a:t>
            </a:r>
            <a:endParaRPr lang="sr-Latn-RS" altLang="sr-Latn-RS" sz="2800" smtClean="0"/>
          </a:p>
          <a:p>
            <a:r>
              <a:rPr lang="sr-Latn-RS" altLang="sr-Latn-RS" sz="2800" smtClean="0"/>
              <a:t>M</a:t>
            </a:r>
            <a:r>
              <a:rPr lang="en-US" altLang="sr-Latn-RS" sz="2800" smtClean="0"/>
              <a:t>aksimaln</a:t>
            </a:r>
            <a:r>
              <a:rPr lang="sr-Latn-RS" altLang="sr-Latn-RS" sz="2800" smtClean="0"/>
              <a:t>i</a:t>
            </a:r>
            <a:r>
              <a:rPr lang="en-US" altLang="sr-Latn-RS" sz="2800" smtClean="0"/>
              <a:t> procenjen</a:t>
            </a:r>
            <a:r>
              <a:rPr lang="sr-Latn-RS" altLang="sr-Latn-RS" sz="2800" smtClean="0"/>
              <a:t>i</a:t>
            </a:r>
            <a:r>
              <a:rPr lang="en-US" altLang="sr-Latn-RS" sz="2800" smtClean="0"/>
              <a:t> </a:t>
            </a:r>
            <a:r>
              <a:rPr lang="sr-Latn-RS" altLang="sr-Latn-RS" sz="2800" smtClean="0"/>
              <a:t>broj operacija </a:t>
            </a:r>
            <a:r>
              <a:rPr lang="en-US" altLang="sr-Latn-RS" sz="2800" smtClean="0"/>
              <a:t>za istu karticu </a:t>
            </a:r>
            <a:r>
              <a:rPr lang="sr-Latn-RS" altLang="sr-Latn-RS" sz="2800" smtClean="0"/>
              <a:t>je </a:t>
            </a:r>
            <a:r>
              <a:rPr lang="en-US" altLang="sr-Latn-RS" sz="2800" smtClean="0"/>
              <a:t>367gflops</a:t>
            </a:r>
            <a:r>
              <a:rPr lang="sr-Latn-RS" altLang="sr-Latn-RS" sz="2800" smtClean="0"/>
              <a:t>.</a:t>
            </a:r>
          </a:p>
        </p:txBody>
      </p:sp>
      <p:sp>
        <p:nvSpPr>
          <p:cNvPr id="146436" name="Footer Placeholder 3"/>
          <p:cNvSpPr>
            <a:spLocks noGrp="1"/>
          </p:cNvSpPr>
          <p:nvPr>
            <p:ph type="ftr"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sr-Latn-RS">
                <a:solidFill>
                  <a:srgbClr val="FFFFFF"/>
                </a:solidFill>
              </a:rPr>
              <a:t>Paralelni sitemi - CUDA</a:t>
            </a:r>
          </a:p>
        </p:txBody>
      </p:sp>
    </p:spTree>
    <p:extLst>
      <p:ext uri="{BB962C8B-B14F-4D97-AF65-F5344CB8AC3E}">
        <p14:creationId xmlns:p14="http://schemas.microsoft.com/office/powerpoint/2010/main" val="4138291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CUDA device memory types - podsetnik</a:t>
            </a:r>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371600"/>
            <a:ext cx="7950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038600"/>
            <a:ext cx="4343400" cy="248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466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Strategija za redukciju broja pristupa globalnoj memoriji</a:t>
            </a:r>
            <a:endParaRPr lang="sr-Latn-RS" dirty="0"/>
          </a:p>
        </p:txBody>
      </p:sp>
      <p:sp>
        <p:nvSpPr>
          <p:cNvPr id="3" name="Content Placeholder 2"/>
          <p:cNvSpPr>
            <a:spLocks noGrp="1"/>
          </p:cNvSpPr>
          <p:nvPr>
            <p:ph idx="1"/>
          </p:nvPr>
        </p:nvSpPr>
        <p:spPr/>
        <p:txBody>
          <a:bodyPr/>
          <a:lstStyle/>
          <a:p>
            <a:r>
              <a:rPr lang="sr-Latn-RS" dirty="0" smtClean="0"/>
              <a:t>P</a:t>
            </a:r>
            <a:r>
              <a:rPr lang="en-US" dirty="0" err="1" smtClean="0"/>
              <a:t>articionisanje</a:t>
            </a:r>
            <a:r>
              <a:rPr lang="en-US" dirty="0" smtClean="0"/>
              <a:t> </a:t>
            </a:r>
            <a:r>
              <a:rPr lang="en-US" dirty="0" err="1"/>
              <a:t>podataka</a:t>
            </a:r>
            <a:r>
              <a:rPr lang="en-US" dirty="0"/>
              <a:t> u </a:t>
            </a:r>
            <a:r>
              <a:rPr lang="en-US" dirty="0" err="1" smtClean="0"/>
              <a:t>podskupove</a:t>
            </a:r>
            <a:r>
              <a:rPr lang="sr-Latn-RS" dirty="0" smtClean="0"/>
              <a:t>, ili tajlove</a:t>
            </a:r>
            <a:r>
              <a:rPr lang="en-US" dirty="0" smtClean="0"/>
              <a:t> (</a:t>
            </a:r>
            <a:r>
              <a:rPr lang="en-US" dirty="0"/>
              <a:t>eng. </a:t>
            </a:r>
            <a:r>
              <a:rPr lang="en-US" i="1" dirty="0"/>
              <a:t>tiles</a:t>
            </a:r>
            <a:r>
              <a:rPr lang="en-US" dirty="0" smtClean="0"/>
              <a:t>)</a:t>
            </a:r>
            <a:endParaRPr lang="sr-Latn-RS" dirty="0" smtClean="0"/>
          </a:p>
          <a:p>
            <a:r>
              <a:rPr lang="sr-Latn-RS" dirty="0" smtClean="0"/>
              <a:t>Cilj je da s</a:t>
            </a:r>
            <a:r>
              <a:rPr lang="en-US" dirty="0" err="1" smtClean="0"/>
              <a:t>vaki</a:t>
            </a:r>
            <a:r>
              <a:rPr lang="en-US" dirty="0" smtClean="0"/>
              <a:t> </a:t>
            </a:r>
            <a:r>
              <a:rPr lang="en-US" dirty="0" err="1"/>
              <a:t>tajl</a:t>
            </a:r>
            <a:r>
              <a:rPr lang="en-US" dirty="0"/>
              <a:t> </a:t>
            </a:r>
            <a:r>
              <a:rPr lang="en-US" dirty="0" err="1"/>
              <a:t>može</a:t>
            </a:r>
            <a:r>
              <a:rPr lang="en-US" dirty="0"/>
              <a:t> da se </a:t>
            </a:r>
            <a:r>
              <a:rPr lang="en-US" dirty="0" err="1"/>
              <a:t>smesti</a:t>
            </a:r>
            <a:r>
              <a:rPr lang="en-US" dirty="0"/>
              <a:t> u </a:t>
            </a:r>
            <a:r>
              <a:rPr lang="en-US" dirty="0" err="1"/>
              <a:t>deljivu</a:t>
            </a:r>
            <a:r>
              <a:rPr lang="en-US" dirty="0"/>
              <a:t> </a:t>
            </a:r>
            <a:r>
              <a:rPr lang="en-US" dirty="0" err="1" smtClean="0"/>
              <a:t>memoriju</a:t>
            </a:r>
            <a:endParaRPr lang="sr-Latn-RS" dirty="0"/>
          </a:p>
          <a:p>
            <a:r>
              <a:rPr lang="sr-Latn-RS" dirty="0"/>
              <a:t>Globalna memorija (Global memory-GM) je velikog kapaciteta, ali spora, dok je deljiva memorija (Shared memory-S</a:t>
            </a:r>
            <a:r>
              <a:rPr lang="en-US" dirty="0"/>
              <a:t>H</a:t>
            </a:r>
            <a:r>
              <a:rPr lang="sr-Latn-RS" dirty="0"/>
              <a:t>M) mala i brza</a:t>
            </a:r>
          </a:p>
          <a:p>
            <a:r>
              <a:rPr lang="en-US" dirty="0" smtClean="0"/>
              <a:t>Problem</a:t>
            </a:r>
            <a:r>
              <a:rPr lang="sr-Latn-RS" dirty="0" smtClean="0"/>
              <a:t>:</a:t>
            </a:r>
            <a:r>
              <a:rPr lang="en-US" dirty="0" smtClean="0"/>
              <a:t> ne </a:t>
            </a:r>
            <a:r>
              <a:rPr lang="en-US" dirty="0" err="1"/>
              <a:t>mogu</a:t>
            </a:r>
            <a:r>
              <a:rPr lang="en-US" dirty="0"/>
              <a:t> </a:t>
            </a:r>
            <a:r>
              <a:rPr lang="en-US" dirty="0" err="1"/>
              <a:t>sve</a:t>
            </a:r>
            <a:r>
              <a:rPr lang="en-US" dirty="0"/>
              <a:t> </a:t>
            </a:r>
            <a:r>
              <a:rPr lang="en-US" dirty="0" err="1" smtClean="0"/>
              <a:t>strukture</a:t>
            </a:r>
            <a:r>
              <a:rPr lang="en-US" dirty="0" smtClean="0"/>
              <a:t> </a:t>
            </a:r>
            <a:r>
              <a:rPr lang="en-US" dirty="0" err="1"/>
              <a:t>podataka</a:t>
            </a:r>
            <a:r>
              <a:rPr lang="en-US" dirty="0"/>
              <a:t> da se </a:t>
            </a:r>
            <a:r>
              <a:rPr lang="en-US" dirty="0" err="1"/>
              <a:t>podele</a:t>
            </a:r>
            <a:r>
              <a:rPr lang="en-US" dirty="0"/>
              <a:t> u </a:t>
            </a:r>
            <a:r>
              <a:rPr lang="en-US" dirty="0" err="1"/>
              <a:t>tajlove</a:t>
            </a:r>
            <a:r>
              <a:rPr lang="en-US" dirty="0"/>
              <a:t>.</a:t>
            </a:r>
            <a:endParaRPr lang="sr-Latn-RS" dirty="0"/>
          </a:p>
          <a:p>
            <a:endParaRPr lang="sr-Latn-RS" dirty="0"/>
          </a:p>
        </p:txBody>
      </p:sp>
    </p:spTree>
    <p:extLst>
      <p:ext uri="{BB962C8B-B14F-4D97-AF65-F5344CB8AC3E}">
        <p14:creationId xmlns:p14="http://schemas.microsoft.com/office/powerpoint/2010/main" val="3712289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sr-Latn-RS" dirty="0" smtClean="0"/>
              <a:t>(1)</a:t>
            </a:r>
            <a:endParaRPr lang="sr-Latn-RS" dirty="0"/>
          </a:p>
        </p:txBody>
      </p:sp>
      <p:graphicFrame>
        <p:nvGraphicFramePr>
          <p:cNvPr id="4" name="Table 3"/>
          <p:cNvGraphicFramePr>
            <a:graphicFrameLocks noGrp="1"/>
          </p:cNvGraphicFramePr>
          <p:nvPr>
            <p:extLst>
              <p:ext uri="{D42A27DB-BD31-4B8C-83A1-F6EECF244321}">
                <p14:modId xmlns:p14="http://schemas.microsoft.com/office/powerpoint/2010/main" val="4227191312"/>
              </p:ext>
            </p:extLst>
          </p:nvPr>
        </p:nvGraphicFramePr>
        <p:xfrm>
          <a:off x="6324600" y="1981200"/>
          <a:ext cx="2438400" cy="19050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sr-Latn-RS" sz="1400" dirty="0" smtClean="0">
                          <a:solidFill>
                            <a:schemeClr val="tx1"/>
                          </a:solidFill>
                        </a:rPr>
                        <a:t>Nd</a:t>
                      </a:r>
                      <a:r>
                        <a:rPr lang="sr-Latn-RS" sz="1400" baseline="-25000" dirty="0" smtClean="0">
                          <a:solidFill>
                            <a:schemeClr val="tx1"/>
                          </a:solidFill>
                        </a:rPr>
                        <a:t>0,0</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1,0</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sr-Latn-RS" sz="1400" dirty="0" smtClean="0">
                          <a:solidFill>
                            <a:schemeClr val="tx1"/>
                          </a:solidFill>
                        </a:rPr>
                        <a:t>Nd</a:t>
                      </a:r>
                      <a:r>
                        <a:rPr lang="sr-Latn-RS" sz="1400" baseline="-25000" dirty="0" smtClean="0">
                          <a:solidFill>
                            <a:schemeClr val="tx1"/>
                          </a:solidFill>
                        </a:rPr>
                        <a:t>0,1</a:t>
                      </a:r>
                      <a:endParaRPr lang="en-US" sz="1400" baseline="-25000" dirty="0">
                        <a:solidFill>
                          <a:schemeClr val="tx1"/>
                        </a:solidFill>
                      </a:endParaRPr>
                    </a:p>
                  </a:txBody>
                  <a:tcPr anchor="ctr">
                    <a:lnB w="1905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1,1</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6250">
                <a:tc>
                  <a:txBody>
                    <a:bodyPr/>
                    <a:lstStyle/>
                    <a:p>
                      <a:r>
                        <a:rPr lang="sr-Latn-RS" sz="1400" dirty="0" smtClean="0">
                          <a:solidFill>
                            <a:schemeClr val="tx1"/>
                          </a:solidFill>
                        </a:rPr>
                        <a:t>Nd</a:t>
                      </a:r>
                      <a:r>
                        <a:rPr lang="en-US" sz="1400" baseline="-25000" dirty="0" smtClean="0">
                          <a:solidFill>
                            <a:schemeClr val="tx1"/>
                          </a:solidFill>
                        </a:rPr>
                        <a:t>0</a:t>
                      </a:r>
                      <a:r>
                        <a:rPr lang="sr-Latn-RS" sz="1400" baseline="-25000" dirty="0" smtClean="0">
                          <a:solidFill>
                            <a:schemeClr val="tx1"/>
                          </a:solidFill>
                        </a:rPr>
                        <a:t>,2</a:t>
                      </a:r>
                      <a:endParaRPr lang="en-US"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1,2</a:t>
                      </a:r>
                      <a:endParaRPr lang="en-US" sz="1400" baseline="-25000" dirty="0" smtClean="0">
                        <a:solidFill>
                          <a:schemeClr val="tx1"/>
                        </a:solidFill>
                      </a:endParaRPr>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6250">
                <a:tc>
                  <a:txBody>
                    <a:bodyPr/>
                    <a:lstStyle/>
                    <a:p>
                      <a:r>
                        <a:rPr lang="sr-Latn-RS" sz="1400" dirty="0" smtClean="0">
                          <a:solidFill>
                            <a:schemeClr val="tx1"/>
                          </a:solidFill>
                        </a:rPr>
                        <a:t>Nd</a:t>
                      </a:r>
                      <a:r>
                        <a:rPr lang="sr-Latn-RS" sz="1400" baseline="-25000" dirty="0" smtClean="0">
                          <a:solidFill>
                            <a:schemeClr val="tx1"/>
                          </a:solidFill>
                        </a:rPr>
                        <a:t>0,3</a:t>
                      </a:r>
                      <a:endParaRPr lang="en-US" sz="1400" baseline="-25000" dirty="0">
                        <a:solidFill>
                          <a:schemeClr val="tx1"/>
                        </a:solidFill>
                      </a:endParaRPr>
                    </a:p>
                  </a:txBody>
                  <a:tcPr anchor="ctr">
                    <a:lnT w="12700" cap="flat" cmpd="sng" algn="ctr">
                      <a:solidFill>
                        <a:schemeClr val="tx1"/>
                      </a:solidFill>
                      <a:prstDash val="solid"/>
                      <a:round/>
                      <a:headEnd type="none" w="med" len="med"/>
                      <a:tailEnd type="none" w="med" len="med"/>
                    </a:lnT>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Nd</a:t>
                      </a:r>
                      <a:r>
                        <a:rPr lang="sr-Latn-RS" sz="1400" baseline="-25000" dirty="0" smtClean="0">
                          <a:solidFill>
                            <a:schemeClr val="tx1"/>
                          </a:solidFill>
                        </a:rPr>
                        <a:t>1,3</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smtClean="0">
                        <a:solidFill>
                          <a:schemeClr val="bg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61103164"/>
              </p:ext>
            </p:extLst>
          </p:nvPr>
        </p:nvGraphicFramePr>
        <p:xfrm>
          <a:off x="3505200" y="4038600"/>
          <a:ext cx="2590800" cy="190500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76250">
                <a:tc>
                  <a:txBody>
                    <a:bodyPr/>
                    <a:lstStyle/>
                    <a:p>
                      <a:r>
                        <a:rPr lang="sr-Latn-RS" sz="1400" dirty="0" smtClean="0">
                          <a:solidFill>
                            <a:schemeClr val="tx1"/>
                          </a:solidFill>
                        </a:rPr>
                        <a:t>Md</a:t>
                      </a:r>
                      <a:r>
                        <a:rPr lang="sr-Latn-RS" sz="1400" baseline="-25000" dirty="0" smtClean="0">
                          <a:solidFill>
                            <a:schemeClr val="tx1"/>
                          </a:solidFill>
                        </a:rPr>
                        <a:t>0,0</a:t>
                      </a:r>
                      <a:endParaRPr lang="en-US" sz="1400" baseline="-25000" dirty="0">
                        <a:solidFill>
                          <a:schemeClr val="tx1"/>
                        </a:solidFill>
                      </a:endParaRP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1</a:t>
                      </a:r>
                      <a:r>
                        <a:rPr lang="sr-Latn-RS" sz="1400" baseline="-25000" dirty="0" smtClean="0">
                          <a:solidFill>
                            <a:schemeClr val="tx1"/>
                          </a:solidFill>
                        </a:rPr>
                        <a:t>,</a:t>
                      </a:r>
                      <a:r>
                        <a:rPr lang="en-US" sz="1400" baseline="-25000" dirty="0" smtClean="0">
                          <a:solidFill>
                            <a:schemeClr val="tx1"/>
                          </a:solidFill>
                        </a:rPr>
                        <a:t>0</a:t>
                      </a:r>
                    </a:p>
                  </a:txBody>
                  <a:tcPr anchor="ctr">
                    <a:lnR w="19050" cap="flat" cmpd="sng" algn="ctr">
                      <a:solidFill>
                        <a:schemeClr val="tx1"/>
                      </a:solidFill>
                      <a:prstDash val="solid"/>
                      <a:round/>
                      <a:headEnd type="none" w="med" len="med"/>
                      <a:tailEnd type="none" w="med" len="med"/>
                    </a:ln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2</a:t>
                      </a:r>
                      <a:r>
                        <a:rPr lang="sr-Latn-RS" sz="1400" baseline="-25000" dirty="0" smtClean="0">
                          <a:solidFill>
                            <a:schemeClr val="tx1"/>
                          </a:solidFill>
                        </a:rPr>
                        <a:t>,</a:t>
                      </a:r>
                      <a:r>
                        <a:rPr lang="en-US" sz="1400" baseline="-25000" dirty="0" smtClean="0">
                          <a:solidFill>
                            <a:schemeClr val="tx1"/>
                          </a:solidFill>
                        </a:rPr>
                        <a:t>0</a:t>
                      </a:r>
                    </a:p>
                  </a:txBody>
                  <a:tcPr anchor="ctr">
                    <a:lnL w="19050" cap="flat" cmpd="sng" algn="ctr">
                      <a:solidFill>
                        <a:schemeClr val="tx1"/>
                      </a:solidFill>
                      <a:prstDash val="solid"/>
                      <a:round/>
                      <a:headEnd type="none" w="med" len="med"/>
                      <a:tailEnd type="none" w="med" len="med"/>
                    </a:lnL>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3,0</a:t>
                      </a:r>
                    </a:p>
                  </a:txBody>
                  <a:tcPr anchor="ctr">
                    <a:solidFill>
                      <a:srgbClr val="FFFF00"/>
                    </a:solidFill>
                  </a:tcPr>
                </a:tc>
                <a:extLst>
                  <a:ext uri="{0D108BD9-81ED-4DB2-BD59-A6C34878D82A}">
                    <a16:rowId xmlns:a16="http://schemas.microsoft.com/office/drawing/2014/main" val="10000"/>
                  </a:ext>
                </a:extLst>
              </a:tr>
              <a:tr h="476250">
                <a:tc>
                  <a:txBody>
                    <a:bodyPr/>
                    <a:lstStyle/>
                    <a:p>
                      <a:r>
                        <a:rPr lang="sr-Latn-RS" sz="1400" dirty="0" smtClean="0">
                          <a:solidFill>
                            <a:schemeClr val="tx1"/>
                          </a:solidFill>
                        </a:rPr>
                        <a:t>Md</a:t>
                      </a:r>
                      <a:r>
                        <a:rPr lang="en-US" sz="1400" baseline="-25000" dirty="0" smtClean="0">
                          <a:solidFill>
                            <a:schemeClr val="tx1"/>
                          </a:solidFill>
                        </a:rPr>
                        <a:t>0</a:t>
                      </a:r>
                      <a:r>
                        <a:rPr lang="sr-Latn-RS" sz="1400" baseline="-25000" dirty="0" smtClean="0">
                          <a:solidFill>
                            <a:schemeClr val="tx1"/>
                          </a:solidFill>
                        </a:rPr>
                        <a:t>,</a:t>
                      </a:r>
                      <a:r>
                        <a:rPr lang="en-US" sz="1400" baseline="-25000" dirty="0" smtClean="0">
                          <a:solidFill>
                            <a:schemeClr val="tx1"/>
                          </a:solidFill>
                        </a:rPr>
                        <a:t>1</a:t>
                      </a:r>
                      <a:endParaRPr lang="en-US" sz="1400" baseline="-25000" dirty="0">
                        <a:solidFill>
                          <a:schemeClr val="tx1"/>
                        </a:solidFill>
                      </a:endParaRPr>
                    </a:p>
                  </a:txBody>
                  <a:tcPr anchor="ctr">
                    <a:lnB w="1905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sr-Latn-RS" sz="1400" baseline="-25000" dirty="0" smtClean="0">
                          <a:solidFill>
                            <a:schemeClr val="tx1"/>
                          </a:solidFill>
                        </a:rPr>
                        <a:t>1,1</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dirty="0" smtClean="0">
                          <a:solidFill>
                            <a:schemeClr val="tx1"/>
                          </a:solidFill>
                        </a:rPr>
                        <a:t>2</a:t>
                      </a:r>
                      <a:r>
                        <a:rPr lang="sr-Latn-RS" sz="1400" baseline="-25000" dirty="0" smtClean="0">
                          <a:solidFill>
                            <a:schemeClr val="tx1"/>
                          </a:solidFill>
                        </a:rPr>
                        <a:t>,</a:t>
                      </a:r>
                      <a:r>
                        <a:rPr lang="en-US" sz="1400" baseline="-25000" dirty="0" smtClean="0">
                          <a:solidFill>
                            <a:schemeClr val="tx1"/>
                          </a:solidFill>
                        </a:rPr>
                        <a:t>1</a:t>
                      </a: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solidFill>
                            <a:schemeClr val="tx1"/>
                          </a:solidFill>
                        </a:rPr>
                        <a:t>Md</a:t>
                      </a:r>
                      <a:r>
                        <a:rPr lang="en-US" sz="1400" baseline="-25000" smtClean="0">
                          <a:solidFill>
                            <a:schemeClr val="tx1"/>
                          </a:solidFill>
                        </a:rPr>
                        <a:t>3</a:t>
                      </a:r>
                      <a:r>
                        <a:rPr lang="sr-Latn-RS" sz="1400" baseline="-25000" smtClean="0">
                          <a:solidFill>
                            <a:schemeClr val="tx1"/>
                          </a:solidFill>
                        </a:rPr>
                        <a:t>,</a:t>
                      </a:r>
                      <a:r>
                        <a:rPr lang="en-US" sz="1400" baseline="-25000" dirty="0" smtClean="0">
                          <a:solidFill>
                            <a:schemeClr val="tx1"/>
                          </a:solidFill>
                        </a:rPr>
                        <a:t>1</a:t>
                      </a:r>
                    </a:p>
                  </a:txBody>
                  <a:tcPr anchor="ctr">
                    <a:lnB w="1905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476250">
                <a:tc>
                  <a:txBody>
                    <a:bodyPr/>
                    <a:lstStyle/>
                    <a:p>
                      <a:endParaRPr lang="en-US" dirty="0"/>
                    </a:p>
                  </a:txBody>
                  <a:tcPr anchor="ctr">
                    <a:lnT w="19050" cap="flat" cmpd="sng" algn="ctr">
                      <a:solidFill>
                        <a:schemeClr val="tx1"/>
                      </a:solidFill>
                      <a:prstDash val="solid"/>
                      <a:round/>
                      <a:headEnd type="none" w="med" len="med"/>
                      <a:tailEnd type="none" w="med" len="med"/>
                    </a:lnT>
                    <a:solidFill>
                      <a:schemeClr val="bg1"/>
                    </a:solidFill>
                  </a:tcPr>
                </a:tc>
                <a:tc>
                  <a:txBody>
                    <a:bodyPr/>
                    <a:lstStyle/>
                    <a:p>
                      <a:endParaRPr 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endParaRPr lang="en-US"/>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solidFill>
                  </a:tcPr>
                </a:tc>
                <a:tc>
                  <a:txBody>
                    <a:bodyPr/>
                    <a:lstStyle/>
                    <a:p>
                      <a:endParaRPr lang="en-US"/>
                    </a:p>
                  </a:txBody>
                  <a:tcPr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76250">
                <a:tc>
                  <a:txBody>
                    <a:bodyPr/>
                    <a:lstStyle/>
                    <a:p>
                      <a:endParaRPr lang="en-US"/>
                    </a:p>
                  </a:txBody>
                  <a:tcPr anchor="ctr">
                    <a:solidFill>
                      <a:schemeClr val="bg1"/>
                    </a:solidFill>
                  </a:tcPr>
                </a:tc>
                <a:tc>
                  <a:txBody>
                    <a:bodyPr/>
                    <a:lstStyle/>
                    <a:p>
                      <a:endParaRPr lang="en-US" dirty="0"/>
                    </a:p>
                  </a:txBody>
                  <a:tcPr anchor="ctr">
                    <a:lnR w="1905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nchor="ctr">
                    <a:lnL w="19050"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nchor="ctr">
                    <a:solidFill>
                      <a:schemeClr val="bg1"/>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05600023"/>
              </p:ext>
            </p:extLst>
          </p:nvPr>
        </p:nvGraphicFramePr>
        <p:xfrm>
          <a:off x="6324600" y="4038600"/>
          <a:ext cx="2438400" cy="1905000"/>
        </p:xfrm>
        <a:graphic>
          <a:graphicData uri="http://schemas.openxmlformats.org/drawingml/2006/table">
            <a:tbl>
              <a:tblPr firstRow="1" bandRow="1">
                <a:noFill/>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en-US" sz="1400" dirty="0" smtClean="0">
                          <a:solidFill>
                            <a:schemeClr val="tx1"/>
                          </a:solidFill>
                        </a:rPr>
                        <a:t>Pd</a:t>
                      </a:r>
                      <a:r>
                        <a:rPr lang="sr-Latn-RS" sz="1400" baseline="-25000" dirty="0" smtClean="0">
                          <a:solidFill>
                            <a:schemeClr val="tx1"/>
                          </a:solidFill>
                        </a:rPr>
                        <a:t>0,0</a:t>
                      </a:r>
                      <a:endParaRPr lang="en-US" sz="1400" baseline="-25000" dirty="0">
                        <a:solidFill>
                          <a:schemeClr val="tx1"/>
                        </a:solidFill>
                      </a:endParaRPr>
                    </a:p>
                  </a:txBody>
                  <a:tcPr anchor="ctr">
                    <a:gradFill flip="none" rotWithShape="1">
                      <a:gsLst>
                        <a:gs pos="48000">
                          <a:srgbClr val="FFFF00"/>
                        </a:gs>
                        <a:gs pos="49000">
                          <a:srgbClr val="00B050"/>
                        </a:gs>
                      </a:gsLst>
                      <a:lin ang="189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1,0</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gradFill>
                      <a:gsLst>
                        <a:gs pos="48000">
                          <a:srgbClr val="FFFF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2,0</a:t>
                      </a:r>
                      <a:endParaRPr lang="en-US" sz="1400" baseline="-25000" dirty="0" smtClean="0">
                        <a:solidFill>
                          <a:schemeClr val="tx1"/>
                        </a:solidFill>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3,0</a:t>
                      </a:r>
                      <a:endParaRPr lang="en-US" sz="1400" baseline="-25000" dirty="0" smtClean="0">
                        <a:solidFill>
                          <a:schemeClr val="tx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en-US" sz="1400" dirty="0" smtClean="0">
                          <a:solidFill>
                            <a:schemeClr val="tx1"/>
                          </a:solidFill>
                        </a:rPr>
                        <a:t>Pd</a:t>
                      </a:r>
                      <a:r>
                        <a:rPr lang="sr-Latn-RS" sz="1400" baseline="-25000" dirty="0" smtClean="0">
                          <a:solidFill>
                            <a:schemeClr val="tx1"/>
                          </a:solidFill>
                        </a:rPr>
                        <a:t>0,1</a:t>
                      </a:r>
                      <a:endParaRPr lang="en-US" sz="1400" baseline="-25000" dirty="0">
                        <a:solidFill>
                          <a:schemeClr val="tx1"/>
                        </a:solidFill>
                      </a:endParaRPr>
                    </a:p>
                  </a:txBody>
                  <a:tcPr anchor="ctr">
                    <a:lnB w="19050" cap="flat" cmpd="sng" algn="ctr">
                      <a:solidFill>
                        <a:schemeClr val="tx1"/>
                      </a:solidFill>
                      <a:prstDash val="solid"/>
                      <a:round/>
                      <a:headEnd type="none" w="med" len="med"/>
                      <a:tailEnd type="none" w="med" len="med"/>
                    </a:lnB>
                    <a:gradFill>
                      <a:gsLst>
                        <a:gs pos="48000">
                          <a:srgbClr val="FF0000"/>
                        </a:gs>
                        <a:gs pos="49000">
                          <a:srgbClr val="00B05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1,1</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gradFill>
                      <a:gsLst>
                        <a:gs pos="48000">
                          <a:srgbClr val="FF00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2,1</a:t>
                      </a:r>
                      <a:endParaRPr lang="en-US" sz="1400" baseline="-25000" dirty="0" smtClean="0">
                        <a:solidFill>
                          <a:schemeClr val="tx1"/>
                        </a:solidFill>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3,1</a:t>
                      </a:r>
                      <a:endParaRPr lang="en-US" sz="1400" baseline="-25000" dirty="0" smtClean="0">
                        <a:solidFill>
                          <a:schemeClr val="tx1"/>
                        </a:solidFill>
                      </a:endParaRPr>
                    </a:p>
                  </a:txBody>
                  <a:tcPr anchor="ct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6250">
                <a:tc>
                  <a:txBody>
                    <a:bodyPr/>
                    <a:lstStyle/>
                    <a:p>
                      <a:r>
                        <a:rPr lang="en-US" sz="1400" dirty="0" smtClean="0">
                          <a:solidFill>
                            <a:schemeClr val="tx1"/>
                          </a:solidFill>
                        </a:rPr>
                        <a:t>Pd</a:t>
                      </a:r>
                      <a:r>
                        <a:rPr lang="sr-Latn-RS" sz="1400" baseline="-25000" dirty="0" smtClean="0">
                          <a:solidFill>
                            <a:schemeClr val="tx1"/>
                          </a:solidFill>
                        </a:rPr>
                        <a:t>0,2</a:t>
                      </a:r>
                      <a:endParaRPr lang="en-US" sz="1400" baseline="-25000" dirty="0">
                        <a:solidFill>
                          <a:schemeClr val="tx1"/>
                        </a:solidFill>
                      </a:endParaRPr>
                    </a:p>
                  </a:txBody>
                  <a:tcPr anchor="ctr">
                    <a:lnT w="1905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1,2</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2,2</a:t>
                      </a:r>
                      <a:endParaRPr lang="en-US" sz="1400" baseline="-25000" dirty="0" smtClean="0">
                        <a:solidFill>
                          <a:schemeClr val="tx1"/>
                        </a:solidFill>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3,2</a:t>
                      </a:r>
                      <a:endParaRPr lang="en-US" sz="1400" baseline="-25000" dirty="0" smtClean="0">
                        <a:solidFill>
                          <a:schemeClr val="tx1"/>
                        </a:solidFill>
                      </a:endParaRPr>
                    </a:p>
                  </a:txBody>
                  <a:tcPr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76250">
                <a:tc>
                  <a:txBody>
                    <a:bodyPr/>
                    <a:lstStyle/>
                    <a:p>
                      <a:r>
                        <a:rPr lang="en-US" sz="1400" dirty="0" smtClean="0">
                          <a:solidFill>
                            <a:schemeClr val="tx1"/>
                          </a:solidFill>
                        </a:rPr>
                        <a:t>Pd</a:t>
                      </a:r>
                      <a:r>
                        <a:rPr lang="sr-Latn-RS" sz="1400" baseline="-25000" dirty="0" smtClean="0">
                          <a:solidFill>
                            <a:schemeClr val="tx1"/>
                          </a:solidFill>
                        </a:rPr>
                        <a:t>0,3</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1,3</a:t>
                      </a:r>
                      <a:endParaRPr lang="en-US" sz="1400" baseline="-25000" dirty="0" smtClean="0">
                        <a:solidFill>
                          <a:schemeClr val="tx1"/>
                        </a:solidFill>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2,3</a:t>
                      </a:r>
                      <a:endParaRPr lang="en-US" sz="1400" baseline="-25000" dirty="0" smtClean="0">
                        <a:solidFill>
                          <a:schemeClr val="tx1"/>
                        </a:solidFill>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Pd</a:t>
                      </a:r>
                      <a:r>
                        <a:rPr lang="sr-Latn-RS" sz="1400" baseline="-25000" dirty="0" smtClean="0">
                          <a:solidFill>
                            <a:schemeClr val="tx1"/>
                          </a:solidFill>
                        </a:rPr>
                        <a:t>3,3</a:t>
                      </a:r>
                      <a:endParaRPr lang="en-US" sz="1400" baseline="-25000" dirty="0" smtClean="0">
                        <a:solidFill>
                          <a:schemeClr val="tx1"/>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3505200" y="41148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05200" y="44196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3721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9817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idx="1"/>
          </p:nvPr>
        </p:nvSpPr>
        <p:spPr>
          <a:xfrm>
            <a:off x="457200" y="1828800"/>
            <a:ext cx="5638800" cy="1981200"/>
          </a:xfrm>
        </p:spPr>
        <p:txBody>
          <a:bodyPr>
            <a:normAutofit lnSpcReduction="10000"/>
          </a:bodyPr>
          <a:lstStyle/>
          <a:p>
            <a:r>
              <a:rPr lang="en-US" dirty="0" err="1"/>
              <a:t>Svaka</a:t>
            </a:r>
            <a:r>
              <a:rPr lang="en-US" dirty="0"/>
              <a:t> nit </a:t>
            </a:r>
            <a:r>
              <a:rPr lang="en-US" dirty="0" err="1"/>
              <a:t>ima</a:t>
            </a:r>
            <a:r>
              <a:rPr lang="en-US" dirty="0"/>
              <a:t> </a:t>
            </a:r>
            <a:r>
              <a:rPr lang="en-US" dirty="0" err="1"/>
              <a:t>četiri</a:t>
            </a:r>
            <a:r>
              <a:rPr lang="en-US" dirty="0"/>
              <a:t> </a:t>
            </a:r>
            <a:r>
              <a:rPr lang="en-US" dirty="0" err="1"/>
              <a:t>pristupa</a:t>
            </a:r>
            <a:r>
              <a:rPr lang="en-US" dirty="0"/>
              <a:t> </a:t>
            </a:r>
            <a:r>
              <a:rPr lang="en-US" dirty="0" err="1"/>
              <a:t>matrici</a:t>
            </a:r>
            <a:r>
              <a:rPr lang="en-US" dirty="0"/>
              <a:t> </a:t>
            </a:r>
            <a:r>
              <a:rPr lang="en-US" dirty="0" err="1"/>
              <a:t>Md</a:t>
            </a:r>
            <a:r>
              <a:rPr lang="en-US" dirty="0"/>
              <a:t> i </a:t>
            </a:r>
            <a:r>
              <a:rPr lang="en-US" dirty="0" err="1"/>
              <a:t>četiri</a:t>
            </a:r>
            <a:r>
              <a:rPr lang="en-US" dirty="0"/>
              <a:t> </a:t>
            </a:r>
            <a:r>
              <a:rPr lang="en-US" dirty="0" err="1"/>
              <a:t>pristupa</a:t>
            </a:r>
            <a:r>
              <a:rPr lang="en-US" dirty="0"/>
              <a:t> </a:t>
            </a:r>
            <a:r>
              <a:rPr lang="en-US" dirty="0" err="1"/>
              <a:t>matrici</a:t>
            </a:r>
            <a:r>
              <a:rPr lang="en-US" dirty="0"/>
              <a:t> </a:t>
            </a:r>
            <a:r>
              <a:rPr lang="en-US" dirty="0" err="1"/>
              <a:t>Nd</a:t>
            </a:r>
            <a:r>
              <a:rPr lang="en-US" dirty="0"/>
              <a:t> </a:t>
            </a:r>
            <a:r>
              <a:rPr lang="en-US" dirty="0" err="1"/>
              <a:t>prilikom</a:t>
            </a:r>
            <a:r>
              <a:rPr lang="en-US" dirty="0"/>
              <a:t> </a:t>
            </a:r>
            <a:r>
              <a:rPr lang="en-US" dirty="0" err="1"/>
              <a:t>izvršenja</a:t>
            </a:r>
            <a:r>
              <a:rPr lang="en-US" dirty="0" smtClean="0"/>
              <a:t>.</a:t>
            </a:r>
            <a:endParaRPr lang="sr-Latn-RS" dirty="0" smtClean="0"/>
          </a:p>
          <a:p>
            <a:r>
              <a:rPr lang="sr-Latn-RS" dirty="0" smtClean="0"/>
              <a:t>S</a:t>
            </a:r>
            <a:r>
              <a:rPr lang="en-US" dirty="0" err="1" smtClean="0"/>
              <a:t>vakom</a:t>
            </a:r>
            <a:r>
              <a:rPr lang="en-US" dirty="0" smtClean="0"/>
              <a:t> </a:t>
            </a:r>
            <a:r>
              <a:rPr lang="en-US" dirty="0" err="1" smtClean="0"/>
              <a:t>elementu</a:t>
            </a:r>
            <a:r>
              <a:rPr lang="en-US" dirty="0" smtClean="0"/>
              <a:t> </a:t>
            </a:r>
            <a:r>
              <a:rPr lang="en-US" dirty="0" err="1" smtClean="0"/>
              <a:t>matrica</a:t>
            </a:r>
            <a:r>
              <a:rPr lang="en-US" dirty="0" smtClean="0"/>
              <a:t> </a:t>
            </a:r>
            <a:r>
              <a:rPr lang="en-US" dirty="0" err="1" smtClean="0"/>
              <a:t>Md</a:t>
            </a:r>
            <a:r>
              <a:rPr lang="en-US" dirty="0" smtClean="0"/>
              <a:t> </a:t>
            </a:r>
            <a:r>
              <a:rPr lang="en-US" dirty="0" err="1" smtClean="0"/>
              <a:t>i</a:t>
            </a:r>
            <a:r>
              <a:rPr lang="en-US" dirty="0" smtClean="0"/>
              <a:t> </a:t>
            </a:r>
            <a:r>
              <a:rPr lang="en-US" dirty="0" err="1" smtClean="0"/>
              <a:t>Nd</a:t>
            </a:r>
            <a:r>
              <a:rPr lang="en-US" dirty="0" smtClean="0"/>
              <a:t> se </a:t>
            </a:r>
            <a:r>
              <a:rPr lang="en-US" dirty="0" err="1" smtClean="0"/>
              <a:t>pristupa</a:t>
            </a:r>
            <a:r>
              <a:rPr lang="en-US" dirty="0" smtClean="0"/>
              <a:t> </a:t>
            </a:r>
            <a:r>
              <a:rPr lang="en-US" dirty="0" err="1" smtClean="0"/>
              <a:t>tačno</a:t>
            </a:r>
            <a:r>
              <a:rPr lang="en-US" dirty="0" smtClean="0"/>
              <a:t> </a:t>
            </a:r>
            <a:r>
              <a:rPr lang="en-US" dirty="0" err="1" smtClean="0"/>
              <a:t>dva</a:t>
            </a:r>
            <a:r>
              <a:rPr lang="en-US" dirty="0" smtClean="0"/>
              <a:t> </a:t>
            </a:r>
            <a:r>
              <a:rPr lang="en-US" dirty="0" err="1" smtClean="0"/>
              <a:t>puta</a:t>
            </a:r>
            <a:r>
              <a:rPr lang="en-US" dirty="0" smtClean="0"/>
              <a:t>. </a:t>
            </a:r>
            <a:endParaRPr lang="sr-Latn-RS" dirty="0" err="1" smtClean="0"/>
          </a:p>
        </p:txBody>
      </p:sp>
    </p:spTree>
    <p:extLst>
      <p:ext uri="{BB962C8B-B14F-4D97-AF65-F5344CB8AC3E}">
        <p14:creationId xmlns:p14="http://schemas.microsoft.com/office/powerpoint/2010/main" val="1820451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3200400" y="1676400"/>
            <a:ext cx="4800600" cy="4800600"/>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sr-Latn-RS" dirty="0" smtClean="0"/>
              <a:t>Primer: Množenje matrica</a:t>
            </a:r>
            <a:endParaRPr lang="sr-Latn-RS" b="1"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dirty="0" err="1" smtClean="0"/>
              <a:t>Pomno</a:t>
            </a:r>
            <a:r>
              <a:rPr lang="sr-Latn-RS" dirty="0" smtClean="0"/>
              <a:t>žiti dve kvadratne matrice</a:t>
            </a:r>
            <a:r>
              <a:rPr lang="en-US" dirty="0" smtClean="0"/>
              <a:t/>
            </a:r>
            <a:br>
              <a:rPr lang="en-US" dirty="0" smtClean="0"/>
            </a:br>
            <a:r>
              <a:rPr lang="sr-Latn-RS" dirty="0" smtClean="0"/>
              <a:t> </a:t>
            </a:r>
            <a:endParaRPr lang="en-US" dirty="0"/>
          </a:p>
        </p:txBody>
      </p:sp>
      <p:sp>
        <p:nvSpPr>
          <p:cNvPr id="7" name="Footer Placeholder 6"/>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Množenje matrica - deljiva memorija (2)</a:t>
            </a:r>
            <a:endParaRPr lang="en-US" dirty="0"/>
          </a:p>
        </p:txBody>
      </p:sp>
      <p:sp>
        <p:nvSpPr>
          <p:cNvPr id="3" name="Content Placeholder 2"/>
          <p:cNvSpPr>
            <a:spLocks noGrp="1"/>
          </p:cNvSpPr>
          <p:nvPr>
            <p:ph idx="1"/>
          </p:nvPr>
        </p:nvSpPr>
        <p:spPr/>
        <p:txBody>
          <a:bodyPr>
            <a:normAutofit/>
          </a:bodyPr>
          <a:lstStyle/>
          <a:p>
            <a:r>
              <a:rPr lang="sr-Latn-RS" sz="2800" b="1" dirty="0" smtClean="0">
                <a:solidFill>
                  <a:srgbClr val="C00000"/>
                </a:solidFill>
              </a:rPr>
              <a:t>Šta ako bi </a:t>
            </a:r>
            <a:r>
              <a:rPr lang="en-US" sz="2800" b="1" dirty="0" err="1" smtClean="0">
                <a:solidFill>
                  <a:srgbClr val="C00000"/>
                </a:solidFill>
              </a:rPr>
              <a:t>niti</a:t>
            </a:r>
            <a:r>
              <a:rPr lang="sr-Latn-RS" sz="2800" b="1" dirty="0" smtClean="0">
                <a:solidFill>
                  <a:srgbClr val="C00000"/>
                </a:solidFill>
              </a:rPr>
              <a:t> koje pristupaju istim elementima mogle </a:t>
            </a:r>
            <a:r>
              <a:rPr lang="en-US" sz="2800" b="1" dirty="0" smtClean="0">
                <a:solidFill>
                  <a:srgbClr val="C00000"/>
                </a:solidFill>
              </a:rPr>
              <a:t>me</a:t>
            </a:r>
            <a:r>
              <a:rPr lang="sr-Latn-RS" sz="2800" b="1" dirty="0" smtClean="0">
                <a:solidFill>
                  <a:srgbClr val="C00000"/>
                </a:solidFill>
              </a:rPr>
              <a:t>đ</a:t>
            </a:r>
            <a:r>
              <a:rPr lang="en-US" sz="2800" b="1" dirty="0" err="1" smtClean="0">
                <a:solidFill>
                  <a:srgbClr val="C00000"/>
                </a:solidFill>
              </a:rPr>
              <a:t>usobno</a:t>
            </a:r>
            <a:r>
              <a:rPr lang="en-US" sz="2800" b="1" dirty="0" smtClean="0">
                <a:solidFill>
                  <a:srgbClr val="C00000"/>
                </a:solidFill>
              </a:rPr>
              <a:t> </a:t>
            </a:r>
            <a:r>
              <a:rPr lang="sr-Latn-RS" sz="2800" b="1" dirty="0" smtClean="0">
                <a:solidFill>
                  <a:srgbClr val="C00000"/>
                </a:solidFill>
              </a:rPr>
              <a:t>da </a:t>
            </a:r>
            <a:r>
              <a:rPr lang="en-US" sz="2800" b="1" dirty="0" err="1" smtClean="0">
                <a:solidFill>
                  <a:srgbClr val="C00000"/>
                </a:solidFill>
              </a:rPr>
              <a:t>sarađuju</a:t>
            </a:r>
            <a:r>
              <a:rPr lang="sr-Latn-RS" sz="2800" b="1" dirty="0" smtClean="0">
                <a:solidFill>
                  <a:srgbClr val="C00000"/>
                </a:solidFill>
              </a:rPr>
              <a:t>?</a:t>
            </a:r>
          </a:p>
          <a:p>
            <a:pPr lvl="1"/>
            <a:r>
              <a:rPr lang="sr-Latn-RS" sz="2400" dirty="0" smtClean="0"/>
              <a:t>E</a:t>
            </a:r>
            <a:r>
              <a:rPr lang="en-US" sz="2400" dirty="0" err="1" smtClean="0"/>
              <a:t>lementi</a:t>
            </a:r>
            <a:r>
              <a:rPr lang="en-US" sz="2400" dirty="0" smtClean="0"/>
              <a:t> </a:t>
            </a:r>
            <a:r>
              <a:rPr lang="en-US" sz="2400" dirty="0"/>
              <a:t>se </a:t>
            </a:r>
            <a:r>
              <a:rPr lang="en-US" sz="2400" dirty="0" err="1"/>
              <a:t>mogu</a:t>
            </a:r>
            <a:r>
              <a:rPr lang="en-US" sz="2400" dirty="0"/>
              <a:t> </a:t>
            </a:r>
            <a:r>
              <a:rPr lang="en-US" sz="2400" dirty="0" err="1"/>
              <a:t>iz</a:t>
            </a:r>
            <a:r>
              <a:rPr lang="en-US" sz="2400" dirty="0"/>
              <a:t> </a:t>
            </a:r>
            <a:r>
              <a:rPr lang="en-US" sz="2400" dirty="0" err="1"/>
              <a:t>globalne</a:t>
            </a:r>
            <a:r>
              <a:rPr lang="en-US" sz="2400" dirty="0"/>
              <a:t> </a:t>
            </a:r>
            <a:r>
              <a:rPr lang="en-US" sz="2400" dirty="0" err="1"/>
              <a:t>memorije</a:t>
            </a:r>
            <a:r>
              <a:rPr lang="en-US" sz="2400" dirty="0"/>
              <a:t> </a:t>
            </a:r>
            <a:r>
              <a:rPr lang="en-US" sz="2400" dirty="0" err="1"/>
              <a:t>učitati</a:t>
            </a:r>
            <a:r>
              <a:rPr lang="en-US" sz="2400" dirty="0"/>
              <a:t> </a:t>
            </a:r>
            <a:r>
              <a:rPr lang="en-US" sz="2400" dirty="0" err="1"/>
              <a:t>samo</a:t>
            </a:r>
            <a:r>
              <a:rPr lang="en-US" sz="2400" dirty="0"/>
              <a:t> </a:t>
            </a:r>
            <a:r>
              <a:rPr lang="en-US" sz="2400" dirty="0" err="1"/>
              <a:t>jednom</a:t>
            </a:r>
            <a:r>
              <a:rPr lang="en-US" sz="2400" dirty="0"/>
              <a:t>, </a:t>
            </a:r>
            <a:r>
              <a:rPr lang="en-US" sz="2400" dirty="0" err="1"/>
              <a:t>što</a:t>
            </a:r>
            <a:r>
              <a:rPr lang="en-US" sz="2400" dirty="0"/>
              <a:t> bi </a:t>
            </a:r>
            <a:r>
              <a:rPr lang="sr-Latn-RS" sz="2400" dirty="0" smtClean="0"/>
              <a:t>smanjilo </a:t>
            </a:r>
            <a:r>
              <a:rPr lang="en-US" sz="2400" dirty="0" err="1" smtClean="0"/>
              <a:t>ukupan</a:t>
            </a:r>
            <a:r>
              <a:rPr lang="en-US" sz="2400" dirty="0" smtClean="0"/>
              <a:t> </a:t>
            </a:r>
            <a:r>
              <a:rPr lang="en-US" sz="2400" dirty="0" err="1"/>
              <a:t>broj</a:t>
            </a:r>
            <a:r>
              <a:rPr lang="en-US" sz="2400" dirty="0"/>
              <a:t> </a:t>
            </a:r>
            <a:r>
              <a:rPr lang="en-US" sz="2400" dirty="0" err="1"/>
              <a:t>pristupa</a:t>
            </a:r>
            <a:r>
              <a:rPr lang="en-US" sz="2400" dirty="0"/>
              <a:t> </a:t>
            </a:r>
            <a:r>
              <a:rPr lang="en-US" sz="2400" dirty="0" err="1"/>
              <a:t>globalnoj</a:t>
            </a:r>
            <a:r>
              <a:rPr lang="en-US" sz="2400" dirty="0"/>
              <a:t> </a:t>
            </a:r>
            <a:r>
              <a:rPr lang="en-US" sz="2400" dirty="0" err="1" smtClean="0"/>
              <a:t>memoriji</a:t>
            </a:r>
            <a:r>
              <a:rPr lang="en-US" sz="2400" dirty="0" smtClean="0"/>
              <a:t>.</a:t>
            </a:r>
            <a:endParaRPr lang="sr-Latn-RS" sz="2400" dirty="0" smtClean="0"/>
          </a:p>
          <a:p>
            <a:pPr lvl="1"/>
            <a:r>
              <a:rPr lang="sr-Latn-RS" sz="2400" dirty="0" smtClean="0"/>
              <a:t>S</a:t>
            </a:r>
            <a:r>
              <a:rPr lang="en-US" sz="2400" dirty="0" err="1" smtClean="0"/>
              <a:t>vakom</a:t>
            </a:r>
            <a:r>
              <a:rPr lang="en-US" sz="2400" dirty="0" smtClean="0"/>
              <a:t> </a:t>
            </a:r>
            <a:r>
              <a:rPr lang="en-US" sz="2400" dirty="0" err="1"/>
              <a:t>elementu</a:t>
            </a:r>
            <a:r>
              <a:rPr lang="en-US" sz="2400" dirty="0"/>
              <a:t> </a:t>
            </a:r>
            <a:r>
              <a:rPr lang="en-US" sz="2400" dirty="0" err="1"/>
              <a:t>matrica</a:t>
            </a:r>
            <a:r>
              <a:rPr lang="en-US" sz="2400" dirty="0"/>
              <a:t> </a:t>
            </a:r>
            <a:r>
              <a:rPr lang="en-US" sz="2400" dirty="0" err="1"/>
              <a:t>Md</a:t>
            </a:r>
            <a:r>
              <a:rPr lang="en-US" sz="2400" dirty="0"/>
              <a:t> i </a:t>
            </a:r>
            <a:r>
              <a:rPr lang="en-US" sz="2400" dirty="0" err="1"/>
              <a:t>Nd</a:t>
            </a:r>
            <a:r>
              <a:rPr lang="en-US" sz="2400" dirty="0"/>
              <a:t> se </a:t>
            </a:r>
            <a:r>
              <a:rPr lang="en-US" sz="2400" dirty="0" err="1"/>
              <a:t>pristupa</a:t>
            </a:r>
            <a:r>
              <a:rPr lang="en-US" sz="2400" dirty="0"/>
              <a:t> </a:t>
            </a:r>
            <a:r>
              <a:rPr lang="en-US" sz="2400" dirty="0" err="1"/>
              <a:t>tačno</a:t>
            </a:r>
            <a:r>
              <a:rPr lang="en-US" sz="2400" dirty="0"/>
              <a:t> </a:t>
            </a:r>
            <a:r>
              <a:rPr lang="en-US" sz="2400" dirty="0" err="1"/>
              <a:t>dva</a:t>
            </a:r>
            <a:r>
              <a:rPr lang="en-US" sz="2400" dirty="0"/>
              <a:t> </a:t>
            </a:r>
            <a:r>
              <a:rPr lang="en-US" sz="2400" dirty="0" err="1"/>
              <a:t>puta</a:t>
            </a:r>
            <a:r>
              <a:rPr lang="en-US" sz="2400" dirty="0"/>
              <a:t>. </a:t>
            </a:r>
            <a:endParaRPr lang="sr-Latn-RS" sz="2400" dirty="0" smtClean="0"/>
          </a:p>
          <a:p>
            <a:pPr lvl="2"/>
            <a:r>
              <a:rPr lang="sr-Latn-RS" sz="2000" dirty="0" smtClean="0"/>
              <a:t>P</a:t>
            </a:r>
            <a:r>
              <a:rPr lang="en-US" sz="2000" dirty="0" err="1" smtClean="0"/>
              <a:t>otencijalno</a:t>
            </a:r>
            <a:r>
              <a:rPr lang="en-US" sz="2000" dirty="0" smtClean="0"/>
              <a:t> </a:t>
            </a:r>
            <a:r>
              <a:rPr lang="en-US" sz="2000" dirty="0" err="1" smtClean="0"/>
              <a:t>možemo</a:t>
            </a:r>
            <a:r>
              <a:rPr lang="en-US" sz="2000" dirty="0" smtClean="0"/>
              <a:t> </a:t>
            </a:r>
            <a:r>
              <a:rPr lang="en-US" sz="2000" dirty="0" err="1" smtClean="0"/>
              <a:t>smanjiti</a:t>
            </a:r>
            <a:r>
              <a:rPr lang="en-US" sz="2000" dirty="0" smtClean="0"/>
              <a:t> </a:t>
            </a:r>
            <a:r>
              <a:rPr lang="en-US" sz="2000" dirty="0" err="1" smtClean="0"/>
              <a:t>ukupan</a:t>
            </a:r>
            <a:r>
              <a:rPr lang="en-US" sz="2000" dirty="0" smtClean="0"/>
              <a:t> </a:t>
            </a:r>
            <a:r>
              <a:rPr lang="en-US" sz="2000" dirty="0" err="1"/>
              <a:t>broj</a:t>
            </a:r>
            <a:r>
              <a:rPr lang="en-US" sz="2000" dirty="0"/>
              <a:t> </a:t>
            </a:r>
            <a:r>
              <a:rPr lang="en-US" sz="2000" dirty="0" err="1"/>
              <a:t>pristupa</a:t>
            </a:r>
            <a:r>
              <a:rPr lang="en-US" sz="2000" dirty="0"/>
              <a:t> </a:t>
            </a:r>
            <a:r>
              <a:rPr lang="en-US" sz="2000" dirty="0" err="1" smtClean="0"/>
              <a:t>globalno</a:t>
            </a:r>
            <a:r>
              <a:rPr lang="sr-Latn-RS" sz="2000" dirty="0" smtClean="0"/>
              <a:t>j</a:t>
            </a:r>
            <a:r>
              <a:rPr lang="en-US" sz="2000" dirty="0" smtClean="0"/>
              <a:t> </a:t>
            </a:r>
            <a:r>
              <a:rPr lang="en-US" sz="2000" dirty="0" err="1" smtClean="0"/>
              <a:t>memoriji</a:t>
            </a:r>
            <a:r>
              <a:rPr lang="en-US" sz="2000" dirty="0" smtClean="0"/>
              <a:t> </a:t>
            </a:r>
            <a:endParaRPr lang="sr-Latn-RS" sz="2000" dirty="0" smtClean="0"/>
          </a:p>
          <a:p>
            <a:pPr lvl="1"/>
            <a:r>
              <a:rPr lang="en-US" sz="2400" dirty="0" err="1"/>
              <a:t>Redukcija</a:t>
            </a:r>
            <a:r>
              <a:rPr lang="en-US" sz="2400" dirty="0"/>
              <a:t> je </a:t>
            </a:r>
            <a:r>
              <a:rPr lang="en-US" sz="2400" dirty="0" err="1"/>
              <a:t>proporcionalna</a:t>
            </a:r>
            <a:r>
              <a:rPr lang="en-US" sz="2400" dirty="0"/>
              <a:t> </a:t>
            </a:r>
            <a:r>
              <a:rPr lang="en-US" sz="2400" dirty="0" err="1"/>
              <a:t>broju</a:t>
            </a:r>
            <a:r>
              <a:rPr lang="en-US" sz="2400" dirty="0"/>
              <a:t> </a:t>
            </a:r>
            <a:r>
              <a:rPr lang="en-US" sz="2400" dirty="0" err="1"/>
              <a:t>blokova</a:t>
            </a:r>
            <a:r>
              <a:rPr lang="en-US" sz="2400" dirty="0"/>
              <a:t>: </a:t>
            </a:r>
            <a:r>
              <a:rPr lang="en-US" sz="2400" dirty="0" err="1"/>
              <a:t>sa</a:t>
            </a:r>
            <a:r>
              <a:rPr lang="en-US" sz="2400" dirty="0"/>
              <a:t> </a:t>
            </a:r>
            <a:r>
              <a:rPr lang="en-US" sz="2400" dirty="0" err="1"/>
              <a:t>NxN</a:t>
            </a:r>
            <a:r>
              <a:rPr lang="en-US" sz="2400" dirty="0"/>
              <a:t> </a:t>
            </a:r>
            <a:r>
              <a:rPr lang="en-US" sz="2400" dirty="0" err="1"/>
              <a:t>blokova</a:t>
            </a:r>
            <a:r>
              <a:rPr lang="en-US" sz="2400" dirty="0"/>
              <a:t>, </a:t>
            </a:r>
            <a:r>
              <a:rPr lang="en-US" sz="2400" dirty="0" err="1"/>
              <a:t>potencijalna</a:t>
            </a:r>
            <a:r>
              <a:rPr lang="en-US" sz="2400" dirty="0"/>
              <a:t> </a:t>
            </a:r>
            <a:r>
              <a:rPr lang="en-US" sz="2400" dirty="0" err="1"/>
              <a:t>redukcija</a:t>
            </a:r>
            <a:r>
              <a:rPr lang="en-US" sz="2400" dirty="0"/>
              <a:t> je </a:t>
            </a:r>
            <a:r>
              <a:rPr lang="en-US" sz="2400" dirty="0" smtClean="0"/>
              <a:t>N</a:t>
            </a:r>
            <a:r>
              <a:rPr lang="sr-Latn-RS" sz="2400" dirty="0" smtClean="0"/>
              <a:t> puta</a:t>
            </a:r>
            <a:r>
              <a:rPr lang="en-US" sz="2400" dirty="0" smtClean="0"/>
              <a:t>. </a:t>
            </a:r>
            <a:endParaRPr lang="sr-Latn-RS" sz="2400" dirty="0"/>
          </a:p>
          <a:p>
            <a:endParaRPr lang="sr-Latn-R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extLst>
      <p:ext uri="{BB962C8B-B14F-4D97-AF65-F5344CB8AC3E}">
        <p14:creationId xmlns:p14="http://schemas.microsoft.com/office/powerpoint/2010/main" val="560520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Množenje matrica - deljiva memorija (3)</a:t>
            </a:r>
            <a:endParaRPr lang="en-US" dirty="0"/>
          </a:p>
        </p:txBody>
      </p:sp>
      <p:sp>
        <p:nvSpPr>
          <p:cNvPr id="3" name="Content Placeholder 2"/>
          <p:cNvSpPr>
            <a:spLocks noGrp="1"/>
          </p:cNvSpPr>
          <p:nvPr>
            <p:ph idx="1"/>
          </p:nvPr>
        </p:nvSpPr>
        <p:spPr/>
        <p:txBody>
          <a:bodyPr>
            <a:normAutofit/>
          </a:bodyPr>
          <a:lstStyle/>
          <a:p>
            <a:pPr marL="274320" lvl="1" indent="0">
              <a:buNone/>
            </a:pPr>
            <a:r>
              <a:rPr lang="sr-Latn-RS" b="1" dirty="0" smtClean="0">
                <a:solidFill>
                  <a:srgbClr val="C00000"/>
                </a:solidFill>
              </a:rPr>
              <a:t>PRISTUP GLOBALNOJ MEMORIJI – NITI IZ BLOKA (0,0)</a:t>
            </a:r>
          </a:p>
          <a:p>
            <a:endParaRPr lang="sr-Latn-RS" dirty="0"/>
          </a:p>
          <a:p>
            <a:endParaRPr lang="sr-Latn-R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631507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417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Množenje matrica - deljiva memorija (4)</a:t>
            </a:r>
            <a:endParaRPr lang="en-US" dirty="0"/>
          </a:p>
        </p:txBody>
      </p:sp>
      <p:sp>
        <p:nvSpPr>
          <p:cNvPr id="3" name="Content Placeholder 2"/>
          <p:cNvSpPr>
            <a:spLocks noGrp="1"/>
          </p:cNvSpPr>
          <p:nvPr>
            <p:ph idx="1"/>
          </p:nvPr>
        </p:nvSpPr>
        <p:spPr/>
        <p:txBody>
          <a:bodyPr>
            <a:normAutofit fontScale="92500" lnSpcReduction="10000"/>
          </a:bodyPr>
          <a:lstStyle/>
          <a:p>
            <a:r>
              <a:rPr lang="sr-Latn-RS" sz="2800" b="1" dirty="0" smtClean="0">
                <a:solidFill>
                  <a:srgbClr val="C00000"/>
                </a:solidFill>
              </a:rPr>
              <a:t>K</a:t>
            </a:r>
            <a:r>
              <a:rPr lang="en-US" sz="2800" b="1" dirty="0" err="1" smtClean="0">
                <a:solidFill>
                  <a:srgbClr val="C00000"/>
                </a:solidFill>
              </a:rPr>
              <a:t>ako</a:t>
            </a:r>
            <a:r>
              <a:rPr lang="en-US" sz="2800" b="1" dirty="0" smtClean="0">
                <a:solidFill>
                  <a:srgbClr val="C00000"/>
                </a:solidFill>
              </a:rPr>
              <a:t> </a:t>
            </a:r>
            <a:r>
              <a:rPr lang="en-US" sz="2800" b="1" dirty="0" err="1">
                <a:solidFill>
                  <a:srgbClr val="C00000"/>
                </a:solidFill>
              </a:rPr>
              <a:t>niti</a:t>
            </a:r>
            <a:r>
              <a:rPr lang="en-US" sz="2800" b="1" dirty="0">
                <a:solidFill>
                  <a:srgbClr val="C00000"/>
                </a:solidFill>
              </a:rPr>
              <a:t> </a:t>
            </a:r>
            <a:r>
              <a:rPr lang="en-US" sz="2800" b="1" dirty="0" err="1">
                <a:solidFill>
                  <a:srgbClr val="C00000"/>
                </a:solidFill>
              </a:rPr>
              <a:t>mogu</a:t>
            </a:r>
            <a:r>
              <a:rPr lang="en-US" sz="2800" b="1" dirty="0">
                <a:solidFill>
                  <a:srgbClr val="C00000"/>
                </a:solidFill>
              </a:rPr>
              <a:t> </a:t>
            </a:r>
            <a:r>
              <a:rPr lang="en-US" sz="2800" b="1" dirty="0" err="1">
                <a:solidFill>
                  <a:srgbClr val="C00000"/>
                </a:solidFill>
              </a:rPr>
              <a:t>biti</a:t>
            </a:r>
            <a:r>
              <a:rPr lang="en-US" sz="2800" b="1" dirty="0">
                <a:solidFill>
                  <a:srgbClr val="C00000"/>
                </a:solidFill>
              </a:rPr>
              <a:t> </a:t>
            </a:r>
            <a:r>
              <a:rPr lang="en-US" sz="2800" b="1" dirty="0" err="1">
                <a:solidFill>
                  <a:srgbClr val="C00000"/>
                </a:solidFill>
              </a:rPr>
              <a:t>organizovane</a:t>
            </a:r>
            <a:r>
              <a:rPr lang="en-US" sz="2800" b="1" dirty="0">
                <a:solidFill>
                  <a:srgbClr val="C00000"/>
                </a:solidFill>
              </a:rPr>
              <a:t> </a:t>
            </a:r>
            <a:r>
              <a:rPr lang="en-US" sz="2800" b="1" dirty="0" err="1">
                <a:solidFill>
                  <a:srgbClr val="C00000"/>
                </a:solidFill>
              </a:rPr>
              <a:t>tako</a:t>
            </a:r>
            <a:r>
              <a:rPr lang="en-US" sz="2800" b="1" dirty="0">
                <a:solidFill>
                  <a:srgbClr val="C00000"/>
                </a:solidFill>
              </a:rPr>
              <a:t> da se </a:t>
            </a:r>
            <a:r>
              <a:rPr lang="en-US" sz="2800" b="1" dirty="0" err="1">
                <a:solidFill>
                  <a:srgbClr val="C00000"/>
                </a:solidFill>
              </a:rPr>
              <a:t>redukuje</a:t>
            </a:r>
            <a:r>
              <a:rPr lang="en-US" sz="2800" b="1" dirty="0">
                <a:solidFill>
                  <a:srgbClr val="C00000"/>
                </a:solidFill>
              </a:rPr>
              <a:t> </a:t>
            </a:r>
            <a:r>
              <a:rPr lang="en-US" sz="2800" b="1" dirty="0" err="1">
                <a:solidFill>
                  <a:srgbClr val="C00000"/>
                </a:solidFill>
              </a:rPr>
              <a:t>pristup</a:t>
            </a:r>
            <a:r>
              <a:rPr lang="en-US" sz="2800" b="1" dirty="0">
                <a:solidFill>
                  <a:srgbClr val="C00000"/>
                </a:solidFill>
              </a:rPr>
              <a:t> </a:t>
            </a:r>
            <a:r>
              <a:rPr lang="en-US" sz="2800" b="1" dirty="0" err="1" smtClean="0">
                <a:solidFill>
                  <a:srgbClr val="C00000"/>
                </a:solidFill>
              </a:rPr>
              <a:t>memoriji</a:t>
            </a:r>
            <a:r>
              <a:rPr lang="sr-Latn-RS" sz="2800" b="1" dirty="0" smtClean="0">
                <a:solidFill>
                  <a:srgbClr val="C00000"/>
                </a:solidFill>
              </a:rPr>
              <a:t>?</a:t>
            </a:r>
          </a:p>
          <a:p>
            <a:r>
              <a:rPr lang="sr-Latn-RS" dirty="0" smtClean="0"/>
              <a:t>S</a:t>
            </a:r>
            <a:r>
              <a:rPr lang="en-US" dirty="0" err="1" smtClean="0"/>
              <a:t>ve</a:t>
            </a:r>
            <a:r>
              <a:rPr lang="en-US" dirty="0" smtClean="0"/>
              <a:t> </a:t>
            </a:r>
            <a:r>
              <a:rPr lang="en-US" dirty="0" err="1"/>
              <a:t>niti</a:t>
            </a:r>
            <a:r>
              <a:rPr lang="en-US" dirty="0"/>
              <a:t> </a:t>
            </a:r>
            <a:r>
              <a:rPr lang="en-US" dirty="0" err="1"/>
              <a:t>kolaborativno</a:t>
            </a:r>
            <a:r>
              <a:rPr lang="en-US" dirty="0"/>
              <a:t> </a:t>
            </a:r>
            <a:r>
              <a:rPr lang="en-US" dirty="0" err="1"/>
              <a:t>učitavaju</a:t>
            </a:r>
            <a:r>
              <a:rPr lang="en-US" dirty="0"/>
              <a:t> </a:t>
            </a:r>
            <a:r>
              <a:rPr lang="en-US" dirty="0" err="1"/>
              <a:t>elemente</a:t>
            </a:r>
            <a:r>
              <a:rPr lang="en-US" dirty="0"/>
              <a:t> </a:t>
            </a:r>
            <a:r>
              <a:rPr lang="en-US" dirty="0" err="1"/>
              <a:t>Md</a:t>
            </a:r>
            <a:r>
              <a:rPr lang="en-US" dirty="0"/>
              <a:t> i </a:t>
            </a:r>
            <a:r>
              <a:rPr lang="en-US" dirty="0" err="1"/>
              <a:t>Nd</a:t>
            </a:r>
            <a:r>
              <a:rPr lang="en-US" dirty="0"/>
              <a:t> </a:t>
            </a:r>
            <a:r>
              <a:rPr lang="en-US" dirty="0" err="1"/>
              <a:t>matrice</a:t>
            </a:r>
            <a:r>
              <a:rPr lang="en-US" dirty="0"/>
              <a:t> u </a:t>
            </a:r>
            <a:r>
              <a:rPr lang="en-US" dirty="0" err="1"/>
              <a:t>deljivu</a:t>
            </a:r>
            <a:r>
              <a:rPr lang="en-US" dirty="0"/>
              <a:t> </a:t>
            </a:r>
            <a:r>
              <a:rPr lang="en-US" dirty="0" err="1"/>
              <a:t>memoriju</a:t>
            </a:r>
            <a:r>
              <a:rPr lang="en-US" dirty="0"/>
              <a:t> pre </a:t>
            </a:r>
            <a:r>
              <a:rPr lang="en-US" dirty="0" err="1"/>
              <a:t>nego</a:t>
            </a:r>
            <a:r>
              <a:rPr lang="en-US" dirty="0"/>
              <a:t> </a:t>
            </a:r>
            <a:r>
              <a:rPr lang="en-US" dirty="0" err="1"/>
              <a:t>što</a:t>
            </a:r>
            <a:r>
              <a:rPr lang="en-US" dirty="0"/>
              <a:t> </a:t>
            </a:r>
            <a:r>
              <a:rPr lang="en-US" dirty="0" err="1"/>
              <a:t>ih</a:t>
            </a:r>
            <a:r>
              <a:rPr lang="en-US" dirty="0"/>
              <a:t> </a:t>
            </a:r>
            <a:r>
              <a:rPr lang="en-US" dirty="0" err="1" smtClean="0"/>
              <a:t>koriste</a:t>
            </a:r>
            <a:r>
              <a:rPr lang="en-US" dirty="0" smtClean="0"/>
              <a:t> </a:t>
            </a:r>
            <a:r>
              <a:rPr lang="sr-Latn-RS" dirty="0"/>
              <a:t>u svojim </a:t>
            </a:r>
            <a:r>
              <a:rPr lang="sr-Latn-RS" dirty="0" smtClean="0"/>
              <a:t>izračunavanjima</a:t>
            </a:r>
            <a:r>
              <a:rPr lang="en-US" dirty="0" smtClean="0"/>
              <a:t> (</a:t>
            </a:r>
            <a:r>
              <a:rPr lang="sr-Latn-RS" dirty="0" smtClean="0"/>
              <a:t>računanje skalarnog proizvoda</a:t>
            </a:r>
            <a:r>
              <a:rPr lang="en-US" dirty="0" smtClean="0"/>
              <a:t>).</a:t>
            </a:r>
            <a:endParaRPr lang="sr-Latn-RS" dirty="0" smtClean="0"/>
          </a:p>
          <a:p>
            <a:pPr lvl="1"/>
            <a:r>
              <a:rPr lang="sr-Latn-RS" dirty="0" smtClean="0"/>
              <a:t>Potencijalni problem: </a:t>
            </a:r>
            <a:r>
              <a:rPr lang="en-US" dirty="0" err="1" smtClean="0"/>
              <a:t>veličina</a:t>
            </a:r>
            <a:r>
              <a:rPr lang="en-US" dirty="0" smtClean="0"/>
              <a:t> </a:t>
            </a:r>
            <a:r>
              <a:rPr lang="en-US" dirty="0" err="1"/>
              <a:t>deljive</a:t>
            </a:r>
            <a:r>
              <a:rPr lang="en-US" dirty="0"/>
              <a:t> </a:t>
            </a:r>
            <a:r>
              <a:rPr lang="en-US" dirty="0" err="1" smtClean="0"/>
              <a:t>memorije</a:t>
            </a:r>
            <a:endParaRPr lang="sr-Latn-RS" dirty="0"/>
          </a:p>
          <a:p>
            <a:pPr lvl="2"/>
            <a:r>
              <a:rPr lang="sr-Latn-RS" dirty="0" smtClean="0"/>
              <a:t>Rešenje: </a:t>
            </a:r>
            <a:r>
              <a:rPr lang="en-US" dirty="0" smtClean="0"/>
              <a:t> </a:t>
            </a:r>
            <a:r>
              <a:rPr lang="en-US" dirty="0" err="1" smtClean="0"/>
              <a:t>Md</a:t>
            </a:r>
            <a:r>
              <a:rPr lang="en-US" dirty="0" smtClean="0"/>
              <a:t> </a:t>
            </a:r>
            <a:r>
              <a:rPr lang="en-US" dirty="0"/>
              <a:t>i </a:t>
            </a:r>
            <a:r>
              <a:rPr lang="en-US" dirty="0" err="1"/>
              <a:t>Nd</a:t>
            </a:r>
            <a:r>
              <a:rPr lang="en-US" dirty="0"/>
              <a:t> </a:t>
            </a:r>
            <a:r>
              <a:rPr lang="en-US" dirty="0" err="1"/>
              <a:t>matrice</a:t>
            </a:r>
            <a:r>
              <a:rPr lang="en-US" dirty="0"/>
              <a:t> </a:t>
            </a:r>
            <a:r>
              <a:rPr lang="sr-Latn-RS" dirty="0" smtClean="0"/>
              <a:t>se </a:t>
            </a:r>
            <a:r>
              <a:rPr lang="en-US" dirty="0" smtClean="0"/>
              <a:t>dele </a:t>
            </a:r>
            <a:r>
              <a:rPr lang="en-US" dirty="0"/>
              <a:t>u </a:t>
            </a:r>
            <a:r>
              <a:rPr lang="en-US" dirty="0" err="1"/>
              <a:t>tajlove</a:t>
            </a:r>
            <a:r>
              <a:rPr lang="en-US" dirty="0"/>
              <a:t>. </a:t>
            </a:r>
            <a:r>
              <a:rPr lang="en-US" dirty="0" err="1"/>
              <a:t>Veličina</a:t>
            </a:r>
            <a:r>
              <a:rPr lang="en-US" dirty="0"/>
              <a:t> </a:t>
            </a:r>
            <a:r>
              <a:rPr lang="en-US" dirty="0" err="1"/>
              <a:t>tajlova</a:t>
            </a:r>
            <a:r>
              <a:rPr lang="en-US" dirty="0"/>
              <a:t> </a:t>
            </a:r>
            <a:r>
              <a:rPr lang="en-US" dirty="0" err="1"/>
              <a:t>određuje</a:t>
            </a:r>
            <a:r>
              <a:rPr lang="en-US" dirty="0"/>
              <a:t> se </a:t>
            </a:r>
            <a:r>
              <a:rPr lang="en-US" dirty="0" err="1"/>
              <a:t>količinom</a:t>
            </a:r>
            <a:r>
              <a:rPr lang="en-US" dirty="0"/>
              <a:t> </a:t>
            </a:r>
            <a:r>
              <a:rPr lang="en-US" dirty="0" err="1"/>
              <a:t>dostupne</a:t>
            </a:r>
            <a:r>
              <a:rPr lang="en-US" dirty="0"/>
              <a:t> </a:t>
            </a:r>
            <a:r>
              <a:rPr lang="en-US" dirty="0" err="1"/>
              <a:t>deljive</a:t>
            </a:r>
            <a:r>
              <a:rPr lang="en-US" dirty="0"/>
              <a:t> </a:t>
            </a:r>
            <a:r>
              <a:rPr lang="en-US" dirty="0" err="1"/>
              <a:t>memorije</a:t>
            </a:r>
            <a:r>
              <a:rPr lang="en-US" dirty="0"/>
              <a:t>. </a:t>
            </a:r>
            <a:endParaRPr lang="sr-Latn-RS" dirty="0" smtClean="0"/>
          </a:p>
          <a:p>
            <a:r>
              <a:rPr lang="en-US" dirty="0" err="1" smtClean="0"/>
              <a:t>Sv</a:t>
            </a:r>
            <a:r>
              <a:rPr lang="sr-Latn-RS" dirty="0" smtClean="0"/>
              <a:t>aki skalarni proizvod se deli u faze</a:t>
            </a:r>
          </a:p>
          <a:p>
            <a:pPr lvl="1"/>
            <a:r>
              <a:rPr lang="en-US" dirty="0" smtClean="0"/>
              <a:t>U </a:t>
            </a:r>
            <a:r>
              <a:rPr lang="en-US" dirty="0" err="1"/>
              <a:t>svakoj</a:t>
            </a:r>
            <a:r>
              <a:rPr lang="en-US" dirty="0"/>
              <a:t> </a:t>
            </a:r>
            <a:r>
              <a:rPr lang="en-US" dirty="0" err="1"/>
              <a:t>fazi</a:t>
            </a:r>
            <a:r>
              <a:rPr lang="en-US" dirty="0"/>
              <a:t>, </a:t>
            </a:r>
            <a:r>
              <a:rPr lang="en-US" dirty="0" err="1"/>
              <a:t>sve</a:t>
            </a:r>
            <a:r>
              <a:rPr lang="en-US" dirty="0"/>
              <a:t> </a:t>
            </a:r>
            <a:r>
              <a:rPr lang="en-US" dirty="0" err="1"/>
              <a:t>niti</a:t>
            </a:r>
            <a:r>
              <a:rPr lang="en-US" dirty="0"/>
              <a:t> u </a:t>
            </a:r>
            <a:r>
              <a:rPr lang="en-US" dirty="0" err="1"/>
              <a:t>bloku</a:t>
            </a:r>
            <a:r>
              <a:rPr lang="en-US" dirty="0"/>
              <a:t> </a:t>
            </a:r>
            <a:r>
              <a:rPr lang="en-US" dirty="0" err="1"/>
              <a:t>kolaborativno</a:t>
            </a:r>
            <a:r>
              <a:rPr lang="en-US" dirty="0"/>
              <a:t> </a:t>
            </a:r>
            <a:r>
              <a:rPr lang="en-US" dirty="0" err="1"/>
              <a:t>učitavaju</a:t>
            </a:r>
            <a:r>
              <a:rPr lang="en-US" dirty="0"/>
              <a:t> </a:t>
            </a:r>
            <a:r>
              <a:rPr lang="en-US" dirty="0" err="1"/>
              <a:t>jedan</a:t>
            </a:r>
            <a:r>
              <a:rPr lang="en-US" dirty="0"/>
              <a:t> </a:t>
            </a:r>
            <a:r>
              <a:rPr lang="en-US" dirty="0" err="1"/>
              <a:t>tajl</a:t>
            </a:r>
            <a:r>
              <a:rPr lang="en-US" dirty="0"/>
              <a:t> </a:t>
            </a:r>
            <a:r>
              <a:rPr lang="en-US" dirty="0" err="1"/>
              <a:t>matrice</a:t>
            </a:r>
            <a:r>
              <a:rPr lang="en-US" dirty="0"/>
              <a:t> </a:t>
            </a:r>
            <a:r>
              <a:rPr lang="en-US" dirty="0" err="1"/>
              <a:t>Md</a:t>
            </a:r>
            <a:r>
              <a:rPr lang="en-US" dirty="0"/>
              <a:t> i </a:t>
            </a:r>
            <a:r>
              <a:rPr lang="en-US" dirty="0" err="1"/>
              <a:t>jedan</a:t>
            </a:r>
            <a:r>
              <a:rPr lang="en-US" dirty="0"/>
              <a:t> </a:t>
            </a:r>
            <a:r>
              <a:rPr lang="en-US" dirty="0" err="1"/>
              <a:t>tajl</a:t>
            </a:r>
            <a:r>
              <a:rPr lang="en-US" dirty="0"/>
              <a:t> </a:t>
            </a:r>
            <a:r>
              <a:rPr lang="en-US" dirty="0" err="1"/>
              <a:t>matrice</a:t>
            </a:r>
            <a:r>
              <a:rPr lang="en-US" dirty="0"/>
              <a:t> </a:t>
            </a:r>
            <a:r>
              <a:rPr lang="en-US" dirty="0" err="1"/>
              <a:t>Nd</a:t>
            </a:r>
            <a:r>
              <a:rPr lang="en-US" dirty="0"/>
              <a:t> u </a:t>
            </a:r>
            <a:r>
              <a:rPr lang="en-US" dirty="0" err="1"/>
              <a:t>deljivu</a:t>
            </a:r>
            <a:r>
              <a:rPr lang="en-US" dirty="0"/>
              <a:t> </a:t>
            </a:r>
            <a:r>
              <a:rPr lang="en-US" dirty="0" err="1" smtClean="0"/>
              <a:t>memoriju</a:t>
            </a:r>
            <a:r>
              <a:rPr lang="sr-Latn-RS" dirty="0" smtClean="0"/>
              <a:t> </a:t>
            </a:r>
            <a:r>
              <a:rPr lang="sr-Latn-RS" b="1" dirty="0" smtClean="0">
                <a:solidFill>
                  <a:srgbClr val="C00000"/>
                </a:solidFill>
              </a:rPr>
              <a:t>(Mds, Nds)</a:t>
            </a:r>
            <a:r>
              <a:rPr lang="en-US" dirty="0" smtClean="0"/>
              <a:t>. </a:t>
            </a:r>
            <a:r>
              <a:rPr lang="en-US" dirty="0" err="1" smtClean="0"/>
              <a:t>Nakon</a:t>
            </a:r>
            <a:r>
              <a:rPr lang="en-US" dirty="0" smtClean="0"/>
              <a:t> </a:t>
            </a:r>
            <a:r>
              <a:rPr lang="en-US" dirty="0" err="1"/>
              <a:t>učitavanja</a:t>
            </a:r>
            <a:r>
              <a:rPr lang="en-US" dirty="0"/>
              <a:t>, </a:t>
            </a:r>
            <a:r>
              <a:rPr lang="en-US" dirty="0" err="1"/>
              <a:t>ove</a:t>
            </a:r>
            <a:r>
              <a:rPr lang="en-US" dirty="0"/>
              <a:t> se </a:t>
            </a:r>
            <a:r>
              <a:rPr lang="en-US" dirty="0" err="1"/>
              <a:t>vrednosti</a:t>
            </a:r>
            <a:r>
              <a:rPr lang="en-US" dirty="0"/>
              <a:t> </a:t>
            </a:r>
            <a:r>
              <a:rPr lang="en-US" dirty="0" err="1"/>
              <a:t>koriste</a:t>
            </a:r>
            <a:r>
              <a:rPr lang="en-US" dirty="0"/>
              <a:t> </a:t>
            </a:r>
            <a:r>
              <a:rPr lang="en-US" dirty="0" err="1"/>
              <a:t>za</a:t>
            </a:r>
            <a:r>
              <a:rPr lang="en-US" dirty="0"/>
              <a:t> </a:t>
            </a:r>
            <a:r>
              <a:rPr lang="sr-Latn-RS" dirty="0" smtClean="0"/>
              <a:t>skalarni </a:t>
            </a:r>
            <a:r>
              <a:rPr lang="en-US" dirty="0" err="1" smtClean="0"/>
              <a:t>proizvod</a:t>
            </a:r>
            <a:r>
              <a:rPr lang="en-US" dirty="0" smtClean="0"/>
              <a:t>.</a:t>
            </a:r>
            <a:endParaRPr lang="sr-Latn-RS" dirty="0" smtClean="0"/>
          </a:p>
          <a:p>
            <a:r>
              <a:rPr lang="en-US" dirty="0" err="1"/>
              <a:t>Ako</a:t>
            </a:r>
            <a:r>
              <a:rPr lang="en-US" dirty="0"/>
              <a:t> je </a:t>
            </a:r>
            <a:r>
              <a:rPr lang="en-US" dirty="0" err="1"/>
              <a:t>ulazna</a:t>
            </a:r>
            <a:r>
              <a:rPr lang="en-US" dirty="0"/>
              <a:t> </a:t>
            </a:r>
            <a:r>
              <a:rPr lang="en-US" dirty="0" err="1"/>
              <a:t>matrica</a:t>
            </a:r>
            <a:r>
              <a:rPr lang="en-US" dirty="0"/>
              <a:t> </a:t>
            </a:r>
            <a:r>
              <a:rPr lang="en-US" dirty="0" err="1"/>
              <a:t>dimenzije</a:t>
            </a:r>
            <a:r>
              <a:rPr lang="en-US" dirty="0"/>
              <a:t> N, i </a:t>
            </a:r>
            <a:r>
              <a:rPr lang="en-US" dirty="0" err="1"/>
              <a:t>veličina</a:t>
            </a:r>
            <a:r>
              <a:rPr lang="en-US" dirty="0"/>
              <a:t> </a:t>
            </a:r>
            <a:r>
              <a:rPr lang="en-US" dirty="0" err="1"/>
              <a:t>tajlova</a:t>
            </a:r>
            <a:r>
              <a:rPr lang="en-US" dirty="0"/>
              <a:t> je TILE_WIDTH, </a:t>
            </a:r>
            <a:r>
              <a:rPr lang="sr-Latn-RS" dirty="0" smtClean="0"/>
              <a:t>skalarni </a:t>
            </a:r>
            <a:r>
              <a:rPr lang="en-US" dirty="0" err="1" smtClean="0"/>
              <a:t>proizvod</a:t>
            </a:r>
            <a:r>
              <a:rPr lang="en-US" dirty="0" smtClean="0"/>
              <a:t> </a:t>
            </a:r>
            <a:r>
              <a:rPr lang="en-US" dirty="0"/>
              <a:t>se </a:t>
            </a:r>
            <a:r>
              <a:rPr lang="en-US" dirty="0" err="1"/>
              <a:t>obavlja</a:t>
            </a:r>
            <a:r>
              <a:rPr lang="en-US" dirty="0"/>
              <a:t> u N/TILE_WIDTH </a:t>
            </a:r>
            <a:r>
              <a:rPr lang="en-US" dirty="0" err="1"/>
              <a:t>faza</a:t>
            </a:r>
            <a:r>
              <a:rPr lang="en-US" dirty="0"/>
              <a:t>.  </a:t>
            </a:r>
            <a:endParaRPr lang="sr-Latn-RS" dirty="0"/>
          </a:p>
          <a:p>
            <a:pPr lvl="1"/>
            <a:endParaRPr lang="sr-Latn-RS" dirty="0"/>
          </a:p>
          <a:p>
            <a:endParaRPr lang="sr-Latn-RS" dirty="0"/>
          </a:p>
          <a:p>
            <a:endParaRPr lang="sr-Latn-R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extLst>
      <p:ext uri="{BB962C8B-B14F-4D97-AF65-F5344CB8AC3E}">
        <p14:creationId xmlns:p14="http://schemas.microsoft.com/office/powerpoint/2010/main" val="4268202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a:t>
            </a:r>
            <a:r>
              <a:rPr lang="sr-Latn-RS" dirty="0" smtClean="0"/>
              <a:t>memorija (</a:t>
            </a:r>
            <a:r>
              <a:rPr lang="sr-Latn-RS" dirty="0"/>
              <a:t>5</a:t>
            </a:r>
            <a:r>
              <a:rPr lang="sr-Latn-RS" dirty="0" smtClean="0"/>
              <a:t>)</a:t>
            </a:r>
            <a:endParaRPr lang="en-US" dirty="0">
              <a:solidFill>
                <a:srgbClr val="FF0000"/>
              </a:solidFill>
            </a:endParaRPr>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siteMd</a:t>
            </a:r>
            <a:r>
              <a:rPr lang="en-US" dirty="0" smtClean="0"/>
              <a:t> i - CUDA</a:t>
            </a:r>
            <a:endParaRPr lang="en-US" dirty="0"/>
          </a:p>
        </p:txBody>
      </p:sp>
      <p:grpSp>
        <p:nvGrpSpPr>
          <p:cNvPr id="496" name="Group 495"/>
          <p:cNvGrpSpPr/>
          <p:nvPr/>
        </p:nvGrpSpPr>
        <p:grpSpPr>
          <a:xfrm>
            <a:off x="419100" y="2057400"/>
            <a:ext cx="3429000" cy="1828800"/>
            <a:chOff x="304800" y="1524000"/>
            <a:chExt cx="3429000" cy="1828800"/>
          </a:xfrm>
        </p:grpSpPr>
        <p:grpSp>
          <p:nvGrpSpPr>
            <p:cNvPr id="116" name="Group 115"/>
            <p:cNvGrpSpPr/>
            <p:nvPr/>
          </p:nvGrpSpPr>
          <p:grpSpPr>
            <a:xfrm>
              <a:off x="762000" y="1981200"/>
              <a:ext cx="1371600" cy="1371600"/>
              <a:chOff x="762000" y="2133600"/>
              <a:chExt cx="1371600" cy="1371600"/>
            </a:xfrm>
          </p:grpSpPr>
          <p:grpSp>
            <p:nvGrpSpPr>
              <p:cNvPr id="68"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69" name="Group 22"/>
                <p:cNvGrpSpPr/>
                <p:nvPr/>
              </p:nvGrpSpPr>
              <p:grpSpPr>
                <a:xfrm>
                  <a:off x="2362200" y="2743200"/>
                  <a:ext cx="1828800" cy="457200"/>
                  <a:chOff x="762000" y="4191000"/>
                  <a:chExt cx="1828800" cy="457200"/>
                </a:xfrm>
                <a:grpFill/>
              </p:grpSpPr>
              <p:sp>
                <p:nvSpPr>
                  <p:cNvPr id="85"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86" name="Rectangle 8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87" name="Rectangle 8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88" name="Rectangle 87"/>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70" name="Group 23"/>
                <p:cNvGrpSpPr/>
                <p:nvPr/>
              </p:nvGrpSpPr>
              <p:grpSpPr>
                <a:xfrm>
                  <a:off x="2362200" y="4114800"/>
                  <a:ext cx="1828800" cy="457200"/>
                  <a:chOff x="762000" y="4191000"/>
                  <a:chExt cx="1828800" cy="457200"/>
                </a:xfrm>
                <a:grpFill/>
              </p:grpSpPr>
              <p:sp>
                <p:nvSpPr>
                  <p:cNvPr id="81" name="Rectangle 8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82" name="Rectangle 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83" name="Rectangle 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84" name="Rectangle 8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71" name="Group 28"/>
                <p:cNvGrpSpPr/>
                <p:nvPr/>
              </p:nvGrpSpPr>
              <p:grpSpPr>
                <a:xfrm>
                  <a:off x="2362200" y="3200400"/>
                  <a:ext cx="1828800" cy="457200"/>
                  <a:chOff x="762000" y="4191000"/>
                  <a:chExt cx="1828800" cy="457200"/>
                </a:xfrm>
                <a:grpFill/>
              </p:grpSpPr>
              <p:sp>
                <p:nvSpPr>
                  <p:cNvPr id="77" name="Rectangle 76"/>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78" name="Rectangle 7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79" name="Rectangle 7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80" name="Rectangle 79"/>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72" name="Group 33"/>
                <p:cNvGrpSpPr/>
                <p:nvPr/>
              </p:nvGrpSpPr>
              <p:grpSpPr>
                <a:xfrm>
                  <a:off x="2362200" y="3657600"/>
                  <a:ext cx="1828800" cy="457200"/>
                  <a:chOff x="762000" y="4191000"/>
                  <a:chExt cx="1828800" cy="457200"/>
                </a:xfrm>
                <a:grpFill/>
              </p:grpSpPr>
              <p:sp>
                <p:nvSpPr>
                  <p:cNvPr id="73" name="Rectangle 72"/>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74" name="Rectangle 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75" name="Rectangle 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76" name="Rectangle 75"/>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95" name="Rectangle 94"/>
              <p:cNvSpPr/>
              <p:nvPr/>
            </p:nvSpPr>
            <p:spPr>
              <a:xfrm>
                <a:off x="7620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114" name="Group 113"/>
            <p:cNvGrpSpPr/>
            <p:nvPr/>
          </p:nvGrpSpPr>
          <p:grpSpPr>
            <a:xfrm>
              <a:off x="2362200" y="1676400"/>
              <a:ext cx="1371600" cy="1676400"/>
              <a:chOff x="2362200" y="1828800"/>
              <a:chExt cx="1371600" cy="1676400"/>
            </a:xfrm>
          </p:grpSpPr>
          <p:grpSp>
            <p:nvGrpSpPr>
              <p:cNvPr id="26"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27" name="Group 22"/>
                <p:cNvGrpSpPr/>
                <p:nvPr/>
              </p:nvGrpSpPr>
              <p:grpSpPr>
                <a:xfrm>
                  <a:off x="2362200" y="2743200"/>
                  <a:ext cx="1828800" cy="457200"/>
                  <a:chOff x="762000" y="4191000"/>
                  <a:chExt cx="1828800" cy="457200"/>
                </a:xfrm>
                <a:grpFill/>
              </p:grpSpPr>
              <p:sp>
                <p:nvSpPr>
                  <p:cNvPr id="43"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44" name="Rectangle 4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45" name="Rectangle 4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46" name="Rectangle 45"/>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28" name="Group 23"/>
                <p:cNvGrpSpPr/>
                <p:nvPr/>
              </p:nvGrpSpPr>
              <p:grpSpPr>
                <a:xfrm>
                  <a:off x="2362200" y="4114800"/>
                  <a:ext cx="1828800" cy="457200"/>
                  <a:chOff x="762000" y="4191000"/>
                  <a:chExt cx="1828800" cy="457200"/>
                </a:xfrm>
                <a:grpFill/>
              </p:grpSpPr>
              <p:sp>
                <p:nvSpPr>
                  <p:cNvPr id="39" name="Rectangle 38"/>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40" name="Rectangle 39"/>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41" name="Rectangle 40"/>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42" name="Rectangle 41"/>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29" name="Group 28"/>
                <p:cNvGrpSpPr/>
                <p:nvPr/>
              </p:nvGrpSpPr>
              <p:grpSpPr>
                <a:xfrm>
                  <a:off x="2362200" y="3200400"/>
                  <a:ext cx="1828800" cy="457200"/>
                  <a:chOff x="762000" y="4191000"/>
                  <a:chExt cx="1828800" cy="457200"/>
                </a:xfrm>
                <a:grpFill/>
              </p:grpSpPr>
              <p:sp>
                <p:nvSpPr>
                  <p:cNvPr id="35" name="Rectangle 3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36" name="Rectangle 3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37" name="Rectangle 3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38" name="Rectangle 37"/>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30" name="Group 33"/>
                <p:cNvGrpSpPr/>
                <p:nvPr/>
              </p:nvGrpSpPr>
              <p:grpSpPr>
                <a:xfrm>
                  <a:off x="2362200" y="3657600"/>
                  <a:ext cx="1828800" cy="457200"/>
                  <a:chOff x="762000" y="4191000"/>
                  <a:chExt cx="1828800" cy="457200"/>
                </a:xfrm>
                <a:grpFill/>
              </p:grpSpPr>
              <p:sp>
                <p:nvSpPr>
                  <p:cNvPr id="31" name="Rectangle 3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32" name="Rectangle 3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33" name="Rectangle 3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34" name="Rectangle 3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111" name="Rectangle 110"/>
              <p:cNvSpPr/>
              <p:nvPr/>
            </p:nvSpPr>
            <p:spPr>
              <a:xfrm>
                <a:off x="26670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2" name="TextBox 111"/>
              <p:cNvSpPr txBox="1"/>
              <p:nvPr/>
            </p:nvSpPr>
            <p:spPr>
              <a:xfrm>
                <a:off x="2438400" y="1828800"/>
                <a:ext cx="304800" cy="215444"/>
              </a:xfrm>
              <a:prstGeom prst="rect">
                <a:avLst/>
              </a:prstGeom>
              <a:noFill/>
            </p:spPr>
            <p:txBody>
              <a:bodyPr wrap="square" rtlCol="0">
                <a:spAutoFit/>
              </a:bodyPr>
              <a:lstStyle/>
              <a:p>
                <a:endParaRPr lang="en-US" sz="800" b="1" dirty="0">
                  <a:solidFill>
                    <a:schemeClr val="accent1"/>
                  </a:solidFill>
                </a:endParaRPr>
              </a:p>
            </p:txBody>
          </p:sp>
        </p:grpSp>
        <p:sp>
          <p:nvSpPr>
            <p:cNvPr id="346" name="TextBox 345"/>
            <p:cNvSpPr txBox="1"/>
            <p:nvPr/>
          </p:nvSpPr>
          <p:spPr>
            <a:xfrm>
              <a:off x="304800" y="1524000"/>
              <a:ext cx="473206" cy="338554"/>
            </a:xfrm>
            <a:prstGeom prst="rect">
              <a:avLst/>
            </a:prstGeom>
            <a:noFill/>
          </p:spPr>
          <p:txBody>
            <a:bodyPr wrap="none" rtlCol="0">
              <a:spAutoFit/>
            </a:bodyPr>
            <a:lstStyle/>
            <a:p>
              <a:r>
                <a:rPr lang="en-US" sz="1600" b="1" dirty="0" smtClean="0"/>
                <a:t>B</a:t>
              </a:r>
              <a:r>
                <a:rPr lang="sr-Latn-RS" sz="1600" b="1" baseline="-25000" dirty="0" smtClean="0"/>
                <a:t>0,</a:t>
              </a:r>
              <a:r>
                <a:rPr lang="en-US" sz="1600" b="1" baseline="-25000" dirty="0" smtClean="0"/>
                <a:t>0</a:t>
              </a:r>
              <a:endParaRPr lang="en-US" sz="1600" b="1" dirty="0"/>
            </a:p>
          </p:txBody>
        </p:sp>
      </p:grpSp>
      <p:grpSp>
        <p:nvGrpSpPr>
          <p:cNvPr id="349" name="Group 348"/>
          <p:cNvGrpSpPr/>
          <p:nvPr/>
        </p:nvGrpSpPr>
        <p:grpSpPr>
          <a:xfrm>
            <a:off x="346361" y="4123730"/>
            <a:ext cx="3460178" cy="1828800"/>
            <a:chOff x="273622" y="3810000"/>
            <a:chExt cx="3460178" cy="1828800"/>
          </a:xfrm>
        </p:grpSpPr>
        <p:grpSp>
          <p:nvGrpSpPr>
            <p:cNvPr id="175" name="Group 174"/>
            <p:cNvGrpSpPr/>
            <p:nvPr/>
          </p:nvGrpSpPr>
          <p:grpSpPr>
            <a:xfrm>
              <a:off x="457200" y="3962400"/>
              <a:ext cx="3276600" cy="1676400"/>
              <a:chOff x="457200" y="1828800"/>
              <a:chExt cx="3276600" cy="1676400"/>
            </a:xfrm>
          </p:grpSpPr>
          <p:grpSp>
            <p:nvGrpSpPr>
              <p:cNvPr id="176" name="Group 115"/>
              <p:cNvGrpSpPr/>
              <p:nvPr/>
            </p:nvGrpSpPr>
            <p:grpSpPr>
              <a:xfrm>
                <a:off x="457200" y="2133600"/>
                <a:ext cx="1676400" cy="1371600"/>
                <a:chOff x="457200" y="2133600"/>
                <a:chExt cx="1676400" cy="1371600"/>
              </a:xfrm>
            </p:grpSpPr>
            <p:grpSp>
              <p:nvGrpSpPr>
                <p:cNvPr id="202"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212" name="Group 22"/>
                  <p:cNvGrpSpPr/>
                  <p:nvPr/>
                </p:nvGrpSpPr>
                <p:grpSpPr>
                  <a:xfrm>
                    <a:off x="2362200" y="2743200"/>
                    <a:ext cx="1828800" cy="457200"/>
                    <a:chOff x="762000" y="4191000"/>
                    <a:chExt cx="1828800" cy="457200"/>
                  </a:xfrm>
                  <a:grpFill/>
                </p:grpSpPr>
                <p:sp>
                  <p:nvSpPr>
                    <p:cNvPr id="228"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229" name="Rectangle 22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230" name="Rectangle 22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231" name="Rectangle 230"/>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213" name="Group 23"/>
                  <p:cNvGrpSpPr/>
                  <p:nvPr/>
                </p:nvGrpSpPr>
                <p:grpSpPr>
                  <a:xfrm>
                    <a:off x="2362200" y="4114800"/>
                    <a:ext cx="1828800" cy="457200"/>
                    <a:chOff x="762000" y="4191000"/>
                    <a:chExt cx="1828800" cy="457200"/>
                  </a:xfrm>
                  <a:grpFill/>
                </p:grpSpPr>
                <p:sp>
                  <p:nvSpPr>
                    <p:cNvPr id="224" name="Rectangle 22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225" name="Rectangle 22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226" name="Rectangle 22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227" name="Rectangle 22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214" name="Group 28"/>
                  <p:cNvGrpSpPr/>
                  <p:nvPr/>
                </p:nvGrpSpPr>
                <p:grpSpPr>
                  <a:xfrm>
                    <a:off x="2362200" y="3200400"/>
                    <a:ext cx="1828800" cy="457200"/>
                    <a:chOff x="762000" y="4191000"/>
                    <a:chExt cx="1828800" cy="457200"/>
                  </a:xfrm>
                  <a:grpFill/>
                </p:grpSpPr>
                <p:sp>
                  <p:nvSpPr>
                    <p:cNvPr id="220" name="Rectangle 219"/>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221" name="Rectangle 22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222" name="Rectangle 22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223" name="Rectangle 222"/>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215" name="Group 33"/>
                  <p:cNvGrpSpPr/>
                  <p:nvPr/>
                </p:nvGrpSpPr>
                <p:grpSpPr>
                  <a:xfrm>
                    <a:off x="2362200" y="3657600"/>
                    <a:ext cx="1828800" cy="457200"/>
                    <a:chOff x="762000" y="4191000"/>
                    <a:chExt cx="1828800" cy="457200"/>
                  </a:xfrm>
                  <a:grpFill/>
                </p:grpSpPr>
                <p:sp>
                  <p:nvSpPr>
                    <p:cNvPr id="216" name="Rectangle 21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217" name="Rectangle 21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218" name="Rectangle 21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219" name="Rectangle 21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grpSp>
              <p:nvGrpSpPr>
                <p:cNvPr id="203" name="Group 98"/>
                <p:cNvGrpSpPr/>
                <p:nvPr/>
              </p:nvGrpSpPr>
              <p:grpSpPr>
                <a:xfrm>
                  <a:off x="457200" y="2438400"/>
                  <a:ext cx="990600" cy="444044"/>
                  <a:chOff x="457200" y="2438400"/>
                  <a:chExt cx="990600" cy="444044"/>
                </a:xfrm>
              </p:grpSpPr>
              <p:sp>
                <p:nvSpPr>
                  <p:cNvPr id="211" name="TextBox 210"/>
                  <p:cNvSpPr txBox="1"/>
                  <p:nvPr/>
                </p:nvSpPr>
                <p:spPr>
                  <a:xfrm>
                    <a:off x="457200" y="2667000"/>
                    <a:ext cx="184731" cy="215444"/>
                  </a:xfrm>
                  <a:prstGeom prst="rect">
                    <a:avLst/>
                  </a:prstGeom>
                  <a:noFill/>
                </p:spPr>
                <p:txBody>
                  <a:bodyPr wrap="none" rtlCol="0">
                    <a:spAutoFit/>
                  </a:bodyPr>
                  <a:lstStyle/>
                  <a:p>
                    <a:endParaRPr lang="en-US" sz="800" b="1" dirty="0">
                      <a:solidFill>
                        <a:schemeClr val="accent1"/>
                      </a:solidFill>
                    </a:endParaRPr>
                  </a:p>
                </p:txBody>
              </p:sp>
              <p:sp>
                <p:nvSpPr>
                  <p:cNvPr id="205" name="Rectangle 204"/>
                  <p:cNvSpPr/>
                  <p:nvPr/>
                </p:nvSpPr>
                <p:spPr>
                  <a:xfrm>
                    <a:off x="7620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177" name="Group 113"/>
              <p:cNvGrpSpPr/>
              <p:nvPr/>
            </p:nvGrpSpPr>
            <p:grpSpPr>
              <a:xfrm>
                <a:off x="2362200" y="1828800"/>
                <a:ext cx="1371600" cy="1676400"/>
                <a:chOff x="2362200" y="1828800"/>
                <a:chExt cx="1371600" cy="1676400"/>
              </a:xfrm>
            </p:grpSpPr>
            <p:grpSp>
              <p:nvGrpSpPr>
                <p:cNvPr id="178"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182" name="Group 22"/>
                  <p:cNvGrpSpPr/>
                  <p:nvPr/>
                </p:nvGrpSpPr>
                <p:grpSpPr>
                  <a:xfrm>
                    <a:off x="2362200" y="2743200"/>
                    <a:ext cx="1828800" cy="457200"/>
                    <a:chOff x="762000" y="4191000"/>
                    <a:chExt cx="1828800" cy="457200"/>
                  </a:xfrm>
                  <a:grpFill/>
                </p:grpSpPr>
                <p:sp>
                  <p:nvSpPr>
                    <p:cNvPr id="198"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199" name="Rectangle 198"/>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200" name="Rectangle 199"/>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201" name="Rectangle 20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183" name="Group 23"/>
                  <p:cNvGrpSpPr/>
                  <p:nvPr/>
                </p:nvGrpSpPr>
                <p:grpSpPr>
                  <a:xfrm>
                    <a:off x="2362200" y="4114800"/>
                    <a:ext cx="1828800" cy="457200"/>
                    <a:chOff x="762000" y="4191000"/>
                    <a:chExt cx="1828800" cy="457200"/>
                  </a:xfrm>
                  <a:grpFill/>
                </p:grpSpPr>
                <p:sp>
                  <p:nvSpPr>
                    <p:cNvPr id="194" name="Rectangle 19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195" name="Rectangle 19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196" name="Rectangle 19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197" name="Rectangle 19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184" name="Group 28"/>
                  <p:cNvGrpSpPr/>
                  <p:nvPr/>
                </p:nvGrpSpPr>
                <p:grpSpPr>
                  <a:xfrm>
                    <a:off x="2362200" y="3200400"/>
                    <a:ext cx="1828800" cy="457200"/>
                    <a:chOff x="762000" y="4191000"/>
                    <a:chExt cx="1828800" cy="457200"/>
                  </a:xfrm>
                  <a:grpFill/>
                </p:grpSpPr>
                <p:sp>
                  <p:nvSpPr>
                    <p:cNvPr id="190" name="Rectangle 189"/>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191" name="Rectangle 190"/>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192" name="Rectangle 191"/>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193" name="Rectangle 19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185" name="Group 33"/>
                  <p:cNvGrpSpPr/>
                  <p:nvPr/>
                </p:nvGrpSpPr>
                <p:grpSpPr>
                  <a:xfrm>
                    <a:off x="2362200" y="3657600"/>
                    <a:ext cx="1828800" cy="457200"/>
                    <a:chOff x="762000" y="4191000"/>
                    <a:chExt cx="1828800" cy="457200"/>
                  </a:xfrm>
                  <a:grpFill/>
                </p:grpSpPr>
                <p:sp>
                  <p:nvSpPr>
                    <p:cNvPr id="186" name="Rectangle 18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187" name="Rectangle 18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188" name="Rectangle 18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189" name="Rectangle 18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179" name="Rectangle 178"/>
                <p:cNvSpPr/>
                <p:nvPr/>
              </p:nvSpPr>
              <p:spPr>
                <a:xfrm>
                  <a:off x="33528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81" name="TextBox 180"/>
                <p:cNvSpPr txBox="1"/>
                <p:nvPr/>
              </p:nvSpPr>
              <p:spPr>
                <a:xfrm>
                  <a:off x="3352800" y="1828800"/>
                  <a:ext cx="381000" cy="215444"/>
                </a:xfrm>
                <a:prstGeom prst="rect">
                  <a:avLst/>
                </a:prstGeom>
                <a:noFill/>
              </p:spPr>
              <p:txBody>
                <a:bodyPr wrap="square" rtlCol="0">
                  <a:spAutoFit/>
                </a:bodyPr>
                <a:lstStyle/>
                <a:p>
                  <a:endParaRPr lang="en-US" sz="800" b="1" dirty="0">
                    <a:solidFill>
                      <a:schemeClr val="accent1"/>
                    </a:solidFill>
                  </a:endParaRPr>
                </a:p>
              </p:txBody>
            </p:sp>
          </p:grpSp>
        </p:grpSp>
        <p:sp>
          <p:nvSpPr>
            <p:cNvPr id="348" name="TextBox 347"/>
            <p:cNvSpPr txBox="1"/>
            <p:nvPr/>
          </p:nvSpPr>
          <p:spPr>
            <a:xfrm>
              <a:off x="273622" y="3810000"/>
              <a:ext cx="473206" cy="338554"/>
            </a:xfrm>
            <a:prstGeom prst="rect">
              <a:avLst/>
            </a:prstGeom>
            <a:noFill/>
          </p:spPr>
          <p:txBody>
            <a:bodyPr wrap="none" rtlCol="0">
              <a:spAutoFit/>
            </a:bodyPr>
            <a:lstStyle/>
            <a:p>
              <a:r>
                <a:rPr lang="en-US" sz="1600" b="1" dirty="0" smtClean="0"/>
                <a:t>B</a:t>
              </a:r>
              <a:r>
                <a:rPr lang="en-US" sz="1600" b="1" baseline="-25000" dirty="0" smtClean="0"/>
                <a:t>1</a:t>
              </a:r>
              <a:r>
                <a:rPr lang="sr-Latn-RS" sz="1600" b="1" baseline="-25000" dirty="0" smtClean="0"/>
                <a:t>,</a:t>
              </a:r>
              <a:r>
                <a:rPr lang="en-US" sz="1600" b="1" baseline="-25000" dirty="0" smtClean="0"/>
                <a:t>0</a:t>
              </a:r>
              <a:endParaRPr lang="en-US" sz="1600" b="1" dirty="0"/>
            </a:p>
          </p:txBody>
        </p:sp>
      </p:grpSp>
      <p:grpSp>
        <p:nvGrpSpPr>
          <p:cNvPr id="414" name="Group 413"/>
          <p:cNvGrpSpPr/>
          <p:nvPr/>
        </p:nvGrpSpPr>
        <p:grpSpPr>
          <a:xfrm>
            <a:off x="4572000" y="4150876"/>
            <a:ext cx="3505200" cy="1828800"/>
            <a:chOff x="4648200" y="3962400"/>
            <a:chExt cx="3505200" cy="1828800"/>
          </a:xfrm>
        </p:grpSpPr>
        <p:grpSp>
          <p:nvGrpSpPr>
            <p:cNvPr id="356" name="Group 355"/>
            <p:cNvGrpSpPr/>
            <p:nvPr/>
          </p:nvGrpSpPr>
          <p:grpSpPr>
            <a:xfrm>
              <a:off x="4648200" y="3962400"/>
              <a:ext cx="1905000" cy="1828800"/>
              <a:chOff x="4572000" y="1600200"/>
              <a:chExt cx="1905000" cy="1828800"/>
            </a:xfrm>
          </p:grpSpPr>
          <p:grpSp>
            <p:nvGrpSpPr>
              <p:cNvPr id="357" name="Group 353"/>
              <p:cNvGrpSpPr/>
              <p:nvPr/>
            </p:nvGrpSpPr>
            <p:grpSpPr>
              <a:xfrm>
                <a:off x="5105400" y="2057400"/>
                <a:ext cx="1371600" cy="1371600"/>
                <a:chOff x="5105400" y="2057400"/>
                <a:chExt cx="1371600" cy="1371600"/>
              </a:xfrm>
            </p:grpSpPr>
            <p:grpSp>
              <p:nvGrpSpPr>
                <p:cNvPr id="359" name="Group 67"/>
                <p:cNvGrpSpPr/>
                <p:nvPr/>
              </p:nvGrpSpPr>
              <p:grpSpPr>
                <a:xfrm>
                  <a:off x="5105400" y="2057400"/>
                  <a:ext cx="1371600" cy="1371600"/>
                  <a:chOff x="2362200" y="2743200"/>
                  <a:chExt cx="1828800" cy="1828800"/>
                </a:xfrm>
                <a:solidFill>
                  <a:schemeClr val="accent5">
                    <a:lumMod val="20000"/>
                    <a:lumOff val="80000"/>
                  </a:schemeClr>
                </a:solidFill>
              </p:grpSpPr>
              <p:grpSp>
                <p:nvGrpSpPr>
                  <p:cNvPr id="369" name="Group 22"/>
                  <p:cNvGrpSpPr/>
                  <p:nvPr/>
                </p:nvGrpSpPr>
                <p:grpSpPr>
                  <a:xfrm>
                    <a:off x="2362200" y="2743200"/>
                    <a:ext cx="1828800" cy="457200"/>
                    <a:chOff x="762000" y="4191000"/>
                    <a:chExt cx="1828800" cy="457200"/>
                  </a:xfrm>
                  <a:grpFill/>
                </p:grpSpPr>
                <p:sp>
                  <p:nvSpPr>
                    <p:cNvPr id="385"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386" name="Rectangle 38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387" name="Rectangle 38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388" name="Rectangle 38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370" name="Group 23"/>
                  <p:cNvGrpSpPr/>
                  <p:nvPr/>
                </p:nvGrpSpPr>
                <p:grpSpPr>
                  <a:xfrm>
                    <a:off x="2362200" y="4114800"/>
                    <a:ext cx="1828800" cy="457200"/>
                    <a:chOff x="762000" y="4191000"/>
                    <a:chExt cx="1828800" cy="457200"/>
                  </a:xfrm>
                  <a:grpFill/>
                </p:grpSpPr>
                <p:sp>
                  <p:nvSpPr>
                    <p:cNvPr id="381" name="Rectangle 380"/>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382" name="Rectangle 3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383" name="Rectangle 3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384" name="Rectangle 383"/>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371" name="Group 28"/>
                  <p:cNvGrpSpPr/>
                  <p:nvPr/>
                </p:nvGrpSpPr>
                <p:grpSpPr>
                  <a:xfrm>
                    <a:off x="2362200" y="3200400"/>
                    <a:ext cx="1828800" cy="457200"/>
                    <a:chOff x="762000" y="4191000"/>
                    <a:chExt cx="1828800" cy="457200"/>
                  </a:xfrm>
                  <a:grpFill/>
                </p:grpSpPr>
                <p:sp>
                  <p:nvSpPr>
                    <p:cNvPr id="377" name="Rectangle 3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378" name="Rectangle 37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379" name="Rectangle 37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380" name="Rectangle 37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372" name="Group 33"/>
                  <p:cNvGrpSpPr/>
                  <p:nvPr/>
                </p:nvGrpSpPr>
                <p:grpSpPr>
                  <a:xfrm>
                    <a:off x="2362200" y="3657600"/>
                    <a:ext cx="1828800" cy="457200"/>
                    <a:chOff x="762000" y="4191000"/>
                    <a:chExt cx="1828800" cy="457200"/>
                  </a:xfrm>
                  <a:grpFill/>
                </p:grpSpPr>
                <p:sp>
                  <p:nvSpPr>
                    <p:cNvPr id="373" name="Rectangle 372"/>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374" name="Rectangle 3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375" name="Rectangle 3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376" name="Rectangle 375"/>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362" name="Rectangle 361"/>
                <p:cNvSpPr/>
                <p:nvPr/>
              </p:nvSpPr>
              <p:spPr>
                <a:xfrm>
                  <a:off x="5105400" y="3059668"/>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58" name="TextBox 357"/>
              <p:cNvSpPr txBox="1"/>
              <p:nvPr/>
            </p:nvSpPr>
            <p:spPr>
              <a:xfrm>
                <a:off x="4572000" y="1600200"/>
                <a:ext cx="473206" cy="338554"/>
              </a:xfrm>
              <a:prstGeom prst="rect">
                <a:avLst/>
              </a:prstGeom>
              <a:noFill/>
            </p:spPr>
            <p:txBody>
              <a:bodyPr wrap="none" rtlCol="0">
                <a:spAutoFit/>
              </a:bodyPr>
              <a:lstStyle/>
              <a:p>
                <a:r>
                  <a:rPr lang="en-US" sz="1600" b="1" dirty="0" smtClean="0"/>
                  <a:t>B</a:t>
                </a:r>
                <a:r>
                  <a:rPr lang="en-US" sz="1600" b="1" baseline="-25000" dirty="0" smtClean="0"/>
                  <a:t>1</a:t>
                </a:r>
                <a:r>
                  <a:rPr lang="sr-Latn-RS" sz="1600" b="1" baseline="-25000" dirty="0" smtClean="0"/>
                  <a:t>,</a:t>
                </a:r>
                <a:r>
                  <a:rPr lang="en-US" sz="1600" b="1" baseline="-25000" dirty="0" smtClean="0"/>
                  <a:t>1</a:t>
                </a:r>
                <a:endParaRPr lang="en-US" sz="1600" b="1" dirty="0"/>
              </a:p>
            </p:txBody>
          </p:sp>
        </p:grpSp>
        <p:grpSp>
          <p:nvGrpSpPr>
            <p:cNvPr id="389" name="Group 113"/>
            <p:cNvGrpSpPr/>
            <p:nvPr/>
          </p:nvGrpSpPr>
          <p:grpSpPr>
            <a:xfrm>
              <a:off x="6781800" y="4419600"/>
              <a:ext cx="1371600" cy="1371600"/>
              <a:chOff x="2362200" y="2133600"/>
              <a:chExt cx="1371600" cy="1371600"/>
            </a:xfrm>
          </p:grpSpPr>
          <p:grpSp>
            <p:nvGrpSpPr>
              <p:cNvPr id="390"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394" name="Group 22"/>
                <p:cNvGrpSpPr/>
                <p:nvPr/>
              </p:nvGrpSpPr>
              <p:grpSpPr>
                <a:xfrm>
                  <a:off x="2362200" y="2743200"/>
                  <a:ext cx="1828800" cy="457200"/>
                  <a:chOff x="762000" y="4191000"/>
                  <a:chExt cx="1828800" cy="457200"/>
                </a:xfrm>
                <a:grpFill/>
              </p:grpSpPr>
              <p:sp>
                <p:nvSpPr>
                  <p:cNvPr id="410"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411" name="Rectangle 410"/>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412" name="Rectangle 411"/>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413" name="Rectangle 41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395" name="Group 23"/>
                <p:cNvGrpSpPr/>
                <p:nvPr/>
              </p:nvGrpSpPr>
              <p:grpSpPr>
                <a:xfrm>
                  <a:off x="2362200" y="4114800"/>
                  <a:ext cx="1828800" cy="457200"/>
                  <a:chOff x="762000" y="4191000"/>
                  <a:chExt cx="1828800" cy="457200"/>
                </a:xfrm>
                <a:grpFill/>
              </p:grpSpPr>
              <p:sp>
                <p:nvSpPr>
                  <p:cNvPr id="406" name="Rectangle 40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407" name="Rectangle 40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408" name="Rectangle 40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409" name="Rectangle 40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396" name="Group 28"/>
                <p:cNvGrpSpPr/>
                <p:nvPr/>
              </p:nvGrpSpPr>
              <p:grpSpPr>
                <a:xfrm>
                  <a:off x="2362200" y="3200400"/>
                  <a:ext cx="1828800" cy="457200"/>
                  <a:chOff x="762000" y="4191000"/>
                  <a:chExt cx="1828800" cy="457200"/>
                </a:xfrm>
                <a:grpFill/>
              </p:grpSpPr>
              <p:sp>
                <p:nvSpPr>
                  <p:cNvPr id="402" name="Rectangle 401"/>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403" name="Rectangle 402"/>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404" name="Rectangle 403"/>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405" name="Rectangle 404"/>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397" name="Group 33"/>
                <p:cNvGrpSpPr/>
                <p:nvPr/>
              </p:nvGrpSpPr>
              <p:grpSpPr>
                <a:xfrm>
                  <a:off x="2362200" y="3657600"/>
                  <a:ext cx="1828800" cy="457200"/>
                  <a:chOff x="762000" y="4191000"/>
                  <a:chExt cx="1828800" cy="457200"/>
                </a:xfrm>
                <a:grpFill/>
              </p:grpSpPr>
              <p:sp>
                <p:nvSpPr>
                  <p:cNvPr id="398" name="Rectangle 397"/>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399" name="Rectangle 39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400" name="Rectangle 39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401" name="Rectangle 400"/>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391" name="Rectangle 390"/>
              <p:cNvSpPr/>
              <p:nvPr/>
            </p:nvSpPr>
            <p:spPr>
              <a:xfrm>
                <a:off x="33528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497" name="Group 496"/>
          <p:cNvGrpSpPr/>
          <p:nvPr/>
        </p:nvGrpSpPr>
        <p:grpSpPr>
          <a:xfrm>
            <a:off x="4527285" y="2074902"/>
            <a:ext cx="3505200" cy="1828800"/>
            <a:chOff x="4572000" y="1600200"/>
            <a:chExt cx="3505200" cy="1828800"/>
          </a:xfrm>
        </p:grpSpPr>
        <p:grpSp>
          <p:nvGrpSpPr>
            <p:cNvPr id="355" name="Group 354"/>
            <p:cNvGrpSpPr/>
            <p:nvPr/>
          </p:nvGrpSpPr>
          <p:grpSpPr>
            <a:xfrm>
              <a:off x="4572000" y="1600200"/>
              <a:ext cx="1905000" cy="1828800"/>
              <a:chOff x="4572000" y="1600200"/>
              <a:chExt cx="1905000" cy="1828800"/>
            </a:xfrm>
          </p:grpSpPr>
          <p:grpSp>
            <p:nvGrpSpPr>
              <p:cNvPr id="354" name="Group 353"/>
              <p:cNvGrpSpPr/>
              <p:nvPr/>
            </p:nvGrpSpPr>
            <p:grpSpPr>
              <a:xfrm>
                <a:off x="5105400" y="2057400"/>
                <a:ext cx="1371600" cy="1371600"/>
                <a:chOff x="5105400" y="2057400"/>
                <a:chExt cx="1371600" cy="1371600"/>
              </a:xfrm>
            </p:grpSpPr>
            <p:grpSp>
              <p:nvGrpSpPr>
                <p:cNvPr id="259" name="Group 67"/>
                <p:cNvGrpSpPr/>
                <p:nvPr/>
              </p:nvGrpSpPr>
              <p:grpSpPr>
                <a:xfrm>
                  <a:off x="5105400" y="2057400"/>
                  <a:ext cx="1371600" cy="1371600"/>
                  <a:chOff x="2362200" y="2743200"/>
                  <a:chExt cx="1828800" cy="1828800"/>
                </a:xfrm>
                <a:solidFill>
                  <a:schemeClr val="accent5">
                    <a:lumMod val="20000"/>
                    <a:lumOff val="80000"/>
                  </a:schemeClr>
                </a:solidFill>
              </p:grpSpPr>
              <p:grpSp>
                <p:nvGrpSpPr>
                  <p:cNvPr id="269" name="Group 22"/>
                  <p:cNvGrpSpPr/>
                  <p:nvPr/>
                </p:nvGrpSpPr>
                <p:grpSpPr>
                  <a:xfrm>
                    <a:off x="2362200" y="2743200"/>
                    <a:ext cx="1828800" cy="457200"/>
                    <a:chOff x="762000" y="4191000"/>
                    <a:chExt cx="1828800" cy="457200"/>
                  </a:xfrm>
                  <a:grpFill/>
                </p:grpSpPr>
                <p:sp>
                  <p:nvSpPr>
                    <p:cNvPr id="285"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286" name="Rectangle 28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287" name="Rectangle 28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288" name="Rectangle 28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270" name="Group 23"/>
                  <p:cNvGrpSpPr/>
                  <p:nvPr/>
                </p:nvGrpSpPr>
                <p:grpSpPr>
                  <a:xfrm>
                    <a:off x="2362200" y="4114800"/>
                    <a:ext cx="1828800" cy="457200"/>
                    <a:chOff x="762000" y="4191000"/>
                    <a:chExt cx="1828800" cy="457200"/>
                  </a:xfrm>
                  <a:grpFill/>
                </p:grpSpPr>
                <p:sp>
                  <p:nvSpPr>
                    <p:cNvPr id="281" name="Rectangle 280"/>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282" name="Rectangle 2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283" name="Rectangle 2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284" name="Rectangle 283"/>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271" name="Group 28"/>
                  <p:cNvGrpSpPr/>
                  <p:nvPr/>
                </p:nvGrpSpPr>
                <p:grpSpPr>
                  <a:xfrm>
                    <a:off x="2362200" y="3200400"/>
                    <a:ext cx="1828800" cy="457200"/>
                    <a:chOff x="762000" y="4191000"/>
                    <a:chExt cx="1828800" cy="457200"/>
                  </a:xfrm>
                  <a:grpFill/>
                </p:grpSpPr>
                <p:sp>
                  <p:nvSpPr>
                    <p:cNvPr id="277" name="Rectangle 2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278" name="Rectangle 27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279" name="Rectangle 27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280" name="Rectangle 27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272" name="Group 33"/>
                  <p:cNvGrpSpPr/>
                  <p:nvPr/>
                </p:nvGrpSpPr>
                <p:grpSpPr>
                  <a:xfrm>
                    <a:off x="2362200" y="3657600"/>
                    <a:ext cx="1828800" cy="457200"/>
                    <a:chOff x="762000" y="4191000"/>
                    <a:chExt cx="1828800" cy="457200"/>
                  </a:xfrm>
                  <a:grpFill/>
                </p:grpSpPr>
                <p:sp>
                  <p:nvSpPr>
                    <p:cNvPr id="273" name="Rectangle 272"/>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274" name="Rectangle 2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275" name="Rectangle 2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276" name="Rectangle 275"/>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262" name="Rectangle 261"/>
                <p:cNvSpPr/>
                <p:nvPr/>
              </p:nvSpPr>
              <p:spPr>
                <a:xfrm>
                  <a:off x="5105400" y="3059668"/>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50" name="TextBox 349"/>
              <p:cNvSpPr txBox="1"/>
              <p:nvPr/>
            </p:nvSpPr>
            <p:spPr>
              <a:xfrm>
                <a:off x="4572000" y="1600200"/>
                <a:ext cx="473206" cy="338554"/>
              </a:xfrm>
              <a:prstGeom prst="rect">
                <a:avLst/>
              </a:prstGeom>
              <a:noFill/>
            </p:spPr>
            <p:txBody>
              <a:bodyPr wrap="none" rtlCol="0">
                <a:spAutoFit/>
              </a:bodyPr>
              <a:lstStyle/>
              <a:p>
                <a:r>
                  <a:rPr lang="en-US" sz="1600" b="1" dirty="0" smtClean="0"/>
                  <a:t>B</a:t>
                </a:r>
                <a:r>
                  <a:rPr lang="sr-Latn-RS" sz="1600" b="1" baseline="-25000" dirty="0" smtClean="0"/>
                  <a:t>0,</a:t>
                </a:r>
                <a:r>
                  <a:rPr lang="en-US" sz="1600" b="1" baseline="-25000" dirty="0" smtClean="0"/>
                  <a:t>1</a:t>
                </a:r>
                <a:endParaRPr lang="en-US" sz="1600" b="1" dirty="0"/>
              </a:p>
            </p:txBody>
          </p:sp>
        </p:grpSp>
        <p:grpSp>
          <p:nvGrpSpPr>
            <p:cNvPr id="471" name="Group 470"/>
            <p:cNvGrpSpPr/>
            <p:nvPr/>
          </p:nvGrpSpPr>
          <p:grpSpPr>
            <a:xfrm>
              <a:off x="6705600" y="1752600"/>
              <a:ext cx="1371600" cy="1676400"/>
              <a:chOff x="2362200" y="1828800"/>
              <a:chExt cx="1371600" cy="1676400"/>
            </a:xfrm>
          </p:grpSpPr>
          <p:grpSp>
            <p:nvGrpSpPr>
              <p:cNvPr id="472"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476" name="Group 22"/>
                <p:cNvGrpSpPr/>
                <p:nvPr/>
              </p:nvGrpSpPr>
              <p:grpSpPr>
                <a:xfrm>
                  <a:off x="2362200" y="2743200"/>
                  <a:ext cx="1828800" cy="457200"/>
                  <a:chOff x="762000" y="4191000"/>
                  <a:chExt cx="1828800" cy="457200"/>
                </a:xfrm>
                <a:grpFill/>
              </p:grpSpPr>
              <p:sp>
                <p:nvSpPr>
                  <p:cNvPr id="492"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493" name="Rectangle 492"/>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494" name="Rectangle 493"/>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495" name="Rectangle 494"/>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477" name="Group 23"/>
                <p:cNvGrpSpPr/>
                <p:nvPr/>
              </p:nvGrpSpPr>
              <p:grpSpPr>
                <a:xfrm>
                  <a:off x="2362200" y="4114800"/>
                  <a:ext cx="1828800" cy="457200"/>
                  <a:chOff x="762000" y="4191000"/>
                  <a:chExt cx="1828800" cy="457200"/>
                </a:xfrm>
                <a:grpFill/>
              </p:grpSpPr>
              <p:sp>
                <p:nvSpPr>
                  <p:cNvPr id="488" name="Rectangle 487"/>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489" name="Rectangle 48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490" name="Rectangle 48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491" name="Rectangle 490"/>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478" name="Group 28"/>
                <p:cNvGrpSpPr/>
                <p:nvPr/>
              </p:nvGrpSpPr>
              <p:grpSpPr>
                <a:xfrm>
                  <a:off x="2362200" y="3200400"/>
                  <a:ext cx="1828800" cy="457200"/>
                  <a:chOff x="762000" y="4191000"/>
                  <a:chExt cx="1828800" cy="457200"/>
                </a:xfrm>
                <a:grpFill/>
              </p:grpSpPr>
              <p:sp>
                <p:nvSpPr>
                  <p:cNvPr id="484" name="Rectangle 483"/>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485" name="Rectangle 48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486" name="Rectangle 48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487" name="Rectangle 486"/>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479" name="Group 33"/>
                <p:cNvGrpSpPr/>
                <p:nvPr/>
              </p:nvGrpSpPr>
              <p:grpSpPr>
                <a:xfrm>
                  <a:off x="2362200" y="3657600"/>
                  <a:ext cx="1828800" cy="457200"/>
                  <a:chOff x="762000" y="4191000"/>
                  <a:chExt cx="1828800" cy="457200"/>
                </a:xfrm>
                <a:grpFill/>
              </p:grpSpPr>
              <p:sp>
                <p:nvSpPr>
                  <p:cNvPr id="480" name="Rectangle 479"/>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481" name="Rectangle 48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482" name="Rectangle 48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483" name="Rectangle 482"/>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473" name="Rectangle 472"/>
              <p:cNvSpPr/>
              <p:nvPr/>
            </p:nvSpPr>
            <p:spPr>
              <a:xfrm>
                <a:off x="26670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75" name="TextBox 474"/>
              <p:cNvSpPr txBox="1"/>
              <p:nvPr/>
            </p:nvSpPr>
            <p:spPr>
              <a:xfrm>
                <a:off x="2667000" y="1828800"/>
                <a:ext cx="381000" cy="215444"/>
              </a:xfrm>
              <a:prstGeom prst="rect">
                <a:avLst/>
              </a:prstGeom>
              <a:noFill/>
            </p:spPr>
            <p:txBody>
              <a:bodyPr wrap="square" rtlCol="0">
                <a:spAutoFit/>
              </a:bodyPr>
              <a:lstStyle/>
              <a:p>
                <a:endParaRPr lang="en-US" sz="800" b="1" dirty="0">
                  <a:solidFill>
                    <a:schemeClr val="accent1"/>
                  </a:solidFill>
                </a:endParaRPr>
              </a:p>
            </p:txBody>
          </p:sp>
        </p:grpSp>
      </p:grpSp>
      <p:sp>
        <p:nvSpPr>
          <p:cNvPr id="5" name="TextBox 4"/>
          <p:cNvSpPr txBox="1"/>
          <p:nvPr/>
        </p:nvSpPr>
        <p:spPr>
          <a:xfrm>
            <a:off x="528929" y="1447800"/>
            <a:ext cx="3078728" cy="369332"/>
          </a:xfrm>
          <a:prstGeom prst="rect">
            <a:avLst/>
          </a:prstGeom>
          <a:noFill/>
        </p:spPr>
        <p:txBody>
          <a:bodyPr wrap="none" rtlCol="0">
            <a:spAutoFit/>
          </a:bodyPr>
          <a:lstStyle/>
          <a:p>
            <a:r>
              <a:rPr lang="en-US" b="1" dirty="0" smtClean="0">
                <a:solidFill>
                  <a:srgbClr val="C00000"/>
                </a:solidFill>
              </a:rPr>
              <a:t>PRVA FAZA, SVI BLOKOVI</a:t>
            </a:r>
            <a:endParaRPr lang="sr-Latn-RS" b="1" dirty="0">
              <a:solidFill>
                <a:srgbClr val="C00000"/>
              </a:solidFill>
            </a:endParaRPr>
          </a:p>
        </p:txBody>
      </p:sp>
    </p:spTree>
    <p:extLst>
      <p:ext uri="{BB962C8B-B14F-4D97-AF65-F5344CB8AC3E}">
        <p14:creationId xmlns:p14="http://schemas.microsoft.com/office/powerpoint/2010/main" val="3961607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a:t>
            </a:r>
            <a:r>
              <a:rPr lang="sr-Latn-RS" dirty="0" smtClean="0"/>
              <a:t>memorija (6)</a:t>
            </a:r>
            <a:endParaRPr lang="en-US" dirty="0">
              <a:solidFill>
                <a:srgbClr val="FF0000"/>
              </a:solidFill>
            </a:endParaRPr>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siteMd</a:t>
            </a:r>
            <a:r>
              <a:rPr lang="en-US" dirty="0" smtClean="0"/>
              <a:t> i - CUDA</a:t>
            </a:r>
            <a:endParaRPr lang="en-US" dirty="0"/>
          </a:p>
        </p:txBody>
      </p:sp>
      <p:grpSp>
        <p:nvGrpSpPr>
          <p:cNvPr id="3" name="Group 495"/>
          <p:cNvGrpSpPr/>
          <p:nvPr/>
        </p:nvGrpSpPr>
        <p:grpSpPr>
          <a:xfrm>
            <a:off x="381000" y="2013466"/>
            <a:ext cx="3429000" cy="1828800"/>
            <a:chOff x="304800" y="1524000"/>
            <a:chExt cx="3429000" cy="1828800"/>
          </a:xfrm>
        </p:grpSpPr>
        <p:grpSp>
          <p:nvGrpSpPr>
            <p:cNvPr id="5" name="Group 115"/>
            <p:cNvGrpSpPr/>
            <p:nvPr/>
          </p:nvGrpSpPr>
          <p:grpSpPr>
            <a:xfrm>
              <a:off x="762000" y="1981200"/>
              <a:ext cx="1371600" cy="1371600"/>
              <a:chOff x="762000" y="2133600"/>
              <a:chExt cx="1371600" cy="1371600"/>
            </a:xfrm>
          </p:grpSpPr>
          <p:grpSp>
            <p:nvGrpSpPr>
              <p:cNvPr id="6"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7" name="Group 22"/>
                <p:cNvGrpSpPr/>
                <p:nvPr/>
              </p:nvGrpSpPr>
              <p:grpSpPr>
                <a:xfrm>
                  <a:off x="2362200" y="2743200"/>
                  <a:ext cx="1828800" cy="457200"/>
                  <a:chOff x="762000" y="4191000"/>
                  <a:chExt cx="1828800" cy="457200"/>
                </a:xfrm>
                <a:grpFill/>
              </p:grpSpPr>
              <p:sp>
                <p:nvSpPr>
                  <p:cNvPr id="85"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86" name="Rectangle 85"/>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87" name="Rectangle 86"/>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88" name="Rectangle 8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8" name="Group 23"/>
                <p:cNvGrpSpPr/>
                <p:nvPr/>
              </p:nvGrpSpPr>
              <p:grpSpPr>
                <a:xfrm>
                  <a:off x="2362200" y="4114800"/>
                  <a:ext cx="1828800" cy="457200"/>
                  <a:chOff x="762000" y="4191000"/>
                  <a:chExt cx="1828800" cy="457200"/>
                </a:xfrm>
                <a:grpFill/>
              </p:grpSpPr>
              <p:sp>
                <p:nvSpPr>
                  <p:cNvPr id="81" name="Rectangle 8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82" name="Rectangle 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83" name="Rectangle 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84" name="Rectangle 8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9" name="Group 28"/>
                <p:cNvGrpSpPr/>
                <p:nvPr/>
              </p:nvGrpSpPr>
              <p:grpSpPr>
                <a:xfrm>
                  <a:off x="2362200" y="3200400"/>
                  <a:ext cx="1828800" cy="457200"/>
                  <a:chOff x="762000" y="4191000"/>
                  <a:chExt cx="1828800" cy="457200"/>
                </a:xfrm>
                <a:grpFill/>
              </p:grpSpPr>
              <p:sp>
                <p:nvSpPr>
                  <p:cNvPr id="77" name="Rectangle 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78" name="Rectangle 77"/>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79" name="Rectangle 78"/>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80" name="Rectangle 7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10" name="Group 33"/>
                <p:cNvGrpSpPr/>
                <p:nvPr/>
              </p:nvGrpSpPr>
              <p:grpSpPr>
                <a:xfrm>
                  <a:off x="2362200" y="3657600"/>
                  <a:ext cx="1828800" cy="457200"/>
                  <a:chOff x="762000" y="4191000"/>
                  <a:chExt cx="1828800" cy="457200"/>
                </a:xfrm>
                <a:grpFill/>
              </p:grpSpPr>
              <p:sp>
                <p:nvSpPr>
                  <p:cNvPr id="73" name="Rectangle 72"/>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74" name="Rectangle 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75" name="Rectangle 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76" name="Rectangle 75"/>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95" name="Rectangle 94"/>
              <p:cNvSpPr/>
              <p:nvPr/>
            </p:nvSpPr>
            <p:spPr>
              <a:xfrm>
                <a:off x="14478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15" name="Group 113"/>
            <p:cNvGrpSpPr/>
            <p:nvPr/>
          </p:nvGrpSpPr>
          <p:grpSpPr>
            <a:xfrm>
              <a:off x="2362200" y="1981200"/>
              <a:ext cx="1371600" cy="1371600"/>
              <a:chOff x="2362200" y="2133600"/>
              <a:chExt cx="1371600" cy="1371600"/>
            </a:xfrm>
          </p:grpSpPr>
          <p:grpSp>
            <p:nvGrpSpPr>
              <p:cNvPr id="16"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17" name="Group 22"/>
                <p:cNvGrpSpPr/>
                <p:nvPr/>
              </p:nvGrpSpPr>
              <p:grpSpPr>
                <a:xfrm>
                  <a:off x="2362200" y="2743200"/>
                  <a:ext cx="1828800" cy="457200"/>
                  <a:chOff x="762000" y="4191000"/>
                  <a:chExt cx="1828800" cy="457200"/>
                </a:xfrm>
                <a:grpFill/>
              </p:grpSpPr>
              <p:sp>
                <p:nvSpPr>
                  <p:cNvPr id="43"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44" name="Rectangle 4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45" name="Rectangle 4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46" name="Rectangle 45"/>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18" name="Group 23"/>
                <p:cNvGrpSpPr/>
                <p:nvPr/>
              </p:nvGrpSpPr>
              <p:grpSpPr>
                <a:xfrm>
                  <a:off x="2362200" y="4114800"/>
                  <a:ext cx="1828800" cy="457200"/>
                  <a:chOff x="762000" y="4191000"/>
                  <a:chExt cx="1828800" cy="457200"/>
                </a:xfrm>
                <a:grpFill/>
              </p:grpSpPr>
              <p:sp>
                <p:nvSpPr>
                  <p:cNvPr id="39" name="Rectangle 38"/>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40" name="Rectangle 39"/>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41" name="Rectangle 40"/>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42" name="Rectangle 41"/>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19" name="Group 28"/>
                <p:cNvGrpSpPr/>
                <p:nvPr/>
              </p:nvGrpSpPr>
              <p:grpSpPr>
                <a:xfrm>
                  <a:off x="2362200" y="3200400"/>
                  <a:ext cx="1828800" cy="457200"/>
                  <a:chOff x="762000" y="4191000"/>
                  <a:chExt cx="1828800" cy="457200"/>
                </a:xfrm>
                <a:grpFill/>
              </p:grpSpPr>
              <p:sp>
                <p:nvSpPr>
                  <p:cNvPr id="35" name="Rectangle 3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36" name="Rectangle 3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37" name="Rectangle 3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38" name="Rectangle 3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20" name="Group 33"/>
                <p:cNvGrpSpPr/>
                <p:nvPr/>
              </p:nvGrpSpPr>
              <p:grpSpPr>
                <a:xfrm>
                  <a:off x="2362200" y="3657600"/>
                  <a:ext cx="1828800" cy="457200"/>
                  <a:chOff x="762000" y="4191000"/>
                  <a:chExt cx="1828800" cy="457200"/>
                </a:xfrm>
                <a:grpFill/>
              </p:grpSpPr>
              <p:sp>
                <p:nvSpPr>
                  <p:cNvPr id="31" name="Rectangle 30"/>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32" name="Rectangle 3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33" name="Rectangle 3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34" name="Rectangle 33"/>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111" name="Rectangle 110"/>
              <p:cNvSpPr/>
              <p:nvPr/>
            </p:nvSpPr>
            <p:spPr>
              <a:xfrm>
                <a:off x="26670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46" name="TextBox 345"/>
            <p:cNvSpPr txBox="1"/>
            <p:nvPr/>
          </p:nvSpPr>
          <p:spPr>
            <a:xfrm>
              <a:off x="304800" y="1524000"/>
              <a:ext cx="473206" cy="338554"/>
            </a:xfrm>
            <a:prstGeom prst="rect">
              <a:avLst/>
            </a:prstGeom>
            <a:noFill/>
          </p:spPr>
          <p:txBody>
            <a:bodyPr wrap="none" rtlCol="0">
              <a:spAutoFit/>
            </a:bodyPr>
            <a:lstStyle/>
            <a:p>
              <a:r>
                <a:rPr lang="en-US" sz="1600" b="1" dirty="0" smtClean="0"/>
                <a:t>B</a:t>
              </a:r>
              <a:r>
                <a:rPr lang="sr-Latn-RS" sz="1600" b="1" baseline="-25000" dirty="0" smtClean="0"/>
                <a:t>0,</a:t>
              </a:r>
              <a:r>
                <a:rPr lang="en-US" sz="1600" b="1" baseline="-25000" dirty="0" smtClean="0"/>
                <a:t>0</a:t>
              </a:r>
              <a:endParaRPr lang="en-US" sz="1600" b="1" dirty="0"/>
            </a:p>
          </p:txBody>
        </p:sp>
      </p:grpSp>
      <p:grpSp>
        <p:nvGrpSpPr>
          <p:cNvPr id="239" name="Group 495"/>
          <p:cNvGrpSpPr/>
          <p:nvPr/>
        </p:nvGrpSpPr>
        <p:grpSpPr>
          <a:xfrm>
            <a:off x="360114" y="4026932"/>
            <a:ext cx="3429000" cy="1828800"/>
            <a:chOff x="304800" y="1524000"/>
            <a:chExt cx="3429000" cy="1828800"/>
          </a:xfrm>
        </p:grpSpPr>
        <p:grpSp>
          <p:nvGrpSpPr>
            <p:cNvPr id="240" name="Group 115"/>
            <p:cNvGrpSpPr/>
            <p:nvPr/>
          </p:nvGrpSpPr>
          <p:grpSpPr>
            <a:xfrm>
              <a:off x="762000" y="1981200"/>
              <a:ext cx="1371600" cy="1371600"/>
              <a:chOff x="762000" y="2133600"/>
              <a:chExt cx="1371600" cy="1371600"/>
            </a:xfrm>
          </p:grpSpPr>
          <p:grpSp>
            <p:nvGrpSpPr>
              <p:cNvPr id="272"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290" name="Group 22"/>
                <p:cNvGrpSpPr/>
                <p:nvPr/>
              </p:nvGrpSpPr>
              <p:grpSpPr>
                <a:xfrm>
                  <a:off x="2362200" y="2743200"/>
                  <a:ext cx="1828800" cy="457200"/>
                  <a:chOff x="762000" y="4191000"/>
                  <a:chExt cx="1828800" cy="457200"/>
                </a:xfrm>
                <a:grpFill/>
              </p:grpSpPr>
              <p:sp>
                <p:nvSpPr>
                  <p:cNvPr id="306"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307" name="Rectangle 306"/>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308" name="Rectangle 307"/>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309" name="Rectangle 308"/>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291" name="Group 23"/>
                <p:cNvGrpSpPr/>
                <p:nvPr/>
              </p:nvGrpSpPr>
              <p:grpSpPr>
                <a:xfrm>
                  <a:off x="2362200" y="4114800"/>
                  <a:ext cx="1828800" cy="457200"/>
                  <a:chOff x="762000" y="4191000"/>
                  <a:chExt cx="1828800" cy="457200"/>
                </a:xfrm>
                <a:grpFill/>
              </p:grpSpPr>
              <p:sp>
                <p:nvSpPr>
                  <p:cNvPr id="302" name="Rectangle 301"/>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303" name="Rectangle 302"/>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304" name="Rectangle 303"/>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305" name="Rectangle 304"/>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292" name="Group 28"/>
                <p:cNvGrpSpPr/>
                <p:nvPr/>
              </p:nvGrpSpPr>
              <p:grpSpPr>
                <a:xfrm>
                  <a:off x="2362200" y="3200400"/>
                  <a:ext cx="1828800" cy="457200"/>
                  <a:chOff x="762000" y="4191000"/>
                  <a:chExt cx="1828800" cy="457200"/>
                </a:xfrm>
                <a:grpFill/>
              </p:grpSpPr>
              <p:sp>
                <p:nvSpPr>
                  <p:cNvPr id="298" name="Rectangle 297"/>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299" name="Rectangle 298"/>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300" name="Rectangle 299"/>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301" name="Rectangle 30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293" name="Group 33"/>
                <p:cNvGrpSpPr/>
                <p:nvPr/>
              </p:nvGrpSpPr>
              <p:grpSpPr>
                <a:xfrm>
                  <a:off x="2362200" y="3657600"/>
                  <a:ext cx="1828800" cy="457200"/>
                  <a:chOff x="762000" y="4191000"/>
                  <a:chExt cx="1828800" cy="457200"/>
                </a:xfrm>
                <a:grpFill/>
              </p:grpSpPr>
              <p:sp>
                <p:nvSpPr>
                  <p:cNvPr id="294" name="Rectangle 29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295" name="Rectangle 29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296" name="Rectangle 29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297" name="Rectangle 29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289" name="Rectangle 288"/>
              <p:cNvSpPr/>
              <p:nvPr/>
            </p:nvSpPr>
            <p:spPr>
              <a:xfrm>
                <a:off x="14478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241" name="Group 113"/>
            <p:cNvGrpSpPr/>
            <p:nvPr/>
          </p:nvGrpSpPr>
          <p:grpSpPr>
            <a:xfrm>
              <a:off x="2362200" y="1981200"/>
              <a:ext cx="1371600" cy="1371600"/>
              <a:chOff x="2362200" y="2133600"/>
              <a:chExt cx="1371600" cy="1371600"/>
            </a:xfrm>
          </p:grpSpPr>
          <p:grpSp>
            <p:nvGrpSpPr>
              <p:cNvPr id="243"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247" name="Group 22"/>
                <p:cNvGrpSpPr/>
                <p:nvPr/>
              </p:nvGrpSpPr>
              <p:grpSpPr>
                <a:xfrm>
                  <a:off x="2362200" y="2743200"/>
                  <a:ext cx="1828800" cy="457200"/>
                  <a:chOff x="762000" y="4191000"/>
                  <a:chExt cx="1828800" cy="457200"/>
                </a:xfrm>
                <a:grpFill/>
              </p:grpSpPr>
              <p:sp>
                <p:nvSpPr>
                  <p:cNvPr id="264"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269" name="Rectangle 26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270" name="Rectangle 26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271" name="Rectangle 27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248" name="Group 23"/>
                <p:cNvGrpSpPr/>
                <p:nvPr/>
              </p:nvGrpSpPr>
              <p:grpSpPr>
                <a:xfrm>
                  <a:off x="2362200" y="4114800"/>
                  <a:ext cx="1828800" cy="457200"/>
                  <a:chOff x="762000" y="4191000"/>
                  <a:chExt cx="1828800" cy="457200"/>
                </a:xfrm>
                <a:grpFill/>
              </p:grpSpPr>
              <p:sp>
                <p:nvSpPr>
                  <p:cNvPr id="259" name="Rectangle 258"/>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260" name="Rectangle 259"/>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261" name="Rectangle 260"/>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263" name="Rectangle 26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249" name="Group 28"/>
                <p:cNvGrpSpPr/>
                <p:nvPr/>
              </p:nvGrpSpPr>
              <p:grpSpPr>
                <a:xfrm>
                  <a:off x="2362200" y="3200400"/>
                  <a:ext cx="1828800" cy="457200"/>
                  <a:chOff x="762000" y="4191000"/>
                  <a:chExt cx="1828800" cy="457200"/>
                </a:xfrm>
                <a:grpFill/>
              </p:grpSpPr>
              <p:sp>
                <p:nvSpPr>
                  <p:cNvPr id="255" name="Rectangle 25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256" name="Rectangle 25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257" name="Rectangle 25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258" name="Rectangle 25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250" name="Group 33"/>
                <p:cNvGrpSpPr/>
                <p:nvPr/>
              </p:nvGrpSpPr>
              <p:grpSpPr>
                <a:xfrm>
                  <a:off x="2362200" y="3657600"/>
                  <a:ext cx="1828800" cy="457200"/>
                  <a:chOff x="762000" y="4191000"/>
                  <a:chExt cx="1828800" cy="457200"/>
                </a:xfrm>
                <a:grpFill/>
              </p:grpSpPr>
              <p:sp>
                <p:nvSpPr>
                  <p:cNvPr id="251" name="Rectangle 250"/>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252" name="Rectangle 251"/>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253" name="Rectangle 252"/>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254" name="Rectangle 253"/>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244" name="Rectangle 243"/>
              <p:cNvSpPr/>
              <p:nvPr/>
            </p:nvSpPr>
            <p:spPr>
              <a:xfrm>
                <a:off x="33528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242" name="TextBox 241"/>
            <p:cNvSpPr txBox="1"/>
            <p:nvPr/>
          </p:nvSpPr>
          <p:spPr>
            <a:xfrm>
              <a:off x="304800" y="1524000"/>
              <a:ext cx="473206" cy="338554"/>
            </a:xfrm>
            <a:prstGeom prst="rect">
              <a:avLst/>
            </a:prstGeom>
            <a:noFill/>
          </p:spPr>
          <p:txBody>
            <a:bodyPr wrap="none" rtlCol="0">
              <a:spAutoFit/>
            </a:bodyPr>
            <a:lstStyle/>
            <a:p>
              <a:r>
                <a:rPr lang="en-US" sz="1600" b="1" dirty="0" smtClean="0"/>
                <a:t>B</a:t>
              </a:r>
              <a:r>
                <a:rPr lang="en-US" sz="1600" b="1" baseline="-25000" dirty="0" smtClean="0"/>
                <a:t>1</a:t>
              </a:r>
              <a:r>
                <a:rPr lang="sr-Latn-RS" sz="1600" b="1" baseline="-25000" dirty="0" smtClean="0"/>
                <a:t>,</a:t>
              </a:r>
              <a:r>
                <a:rPr lang="en-US" sz="1600" b="1" baseline="-25000" dirty="0" smtClean="0"/>
                <a:t>0</a:t>
              </a:r>
              <a:endParaRPr lang="en-US" sz="1600" b="1" dirty="0"/>
            </a:p>
          </p:txBody>
        </p:sp>
      </p:grpSp>
      <p:grpSp>
        <p:nvGrpSpPr>
          <p:cNvPr id="369" name="Group 495"/>
          <p:cNvGrpSpPr/>
          <p:nvPr/>
        </p:nvGrpSpPr>
        <p:grpSpPr>
          <a:xfrm>
            <a:off x="4485132" y="2070616"/>
            <a:ext cx="3429000" cy="1828800"/>
            <a:chOff x="304800" y="1524000"/>
            <a:chExt cx="3429000" cy="1828800"/>
          </a:xfrm>
        </p:grpSpPr>
        <p:grpSp>
          <p:nvGrpSpPr>
            <p:cNvPr id="370" name="Group 115"/>
            <p:cNvGrpSpPr/>
            <p:nvPr/>
          </p:nvGrpSpPr>
          <p:grpSpPr>
            <a:xfrm>
              <a:off x="762000" y="1981200"/>
              <a:ext cx="1371600" cy="1371600"/>
              <a:chOff x="762000" y="2133600"/>
              <a:chExt cx="1371600" cy="1371600"/>
            </a:xfrm>
          </p:grpSpPr>
          <p:grpSp>
            <p:nvGrpSpPr>
              <p:cNvPr id="432"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434" name="Group 22"/>
                <p:cNvGrpSpPr/>
                <p:nvPr/>
              </p:nvGrpSpPr>
              <p:grpSpPr>
                <a:xfrm>
                  <a:off x="2362200" y="2743200"/>
                  <a:ext cx="1828800" cy="457200"/>
                  <a:chOff x="762000" y="4191000"/>
                  <a:chExt cx="1828800" cy="457200"/>
                </a:xfrm>
                <a:grpFill/>
              </p:grpSpPr>
              <p:sp>
                <p:nvSpPr>
                  <p:cNvPr id="450"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451" name="Rectangle 450"/>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452" name="Rectangle 451"/>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453" name="Rectangle 45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435" name="Group 23"/>
                <p:cNvGrpSpPr/>
                <p:nvPr/>
              </p:nvGrpSpPr>
              <p:grpSpPr>
                <a:xfrm>
                  <a:off x="2362200" y="4114800"/>
                  <a:ext cx="1828800" cy="457200"/>
                  <a:chOff x="762000" y="4191000"/>
                  <a:chExt cx="1828800" cy="457200"/>
                </a:xfrm>
                <a:grpFill/>
              </p:grpSpPr>
              <p:sp>
                <p:nvSpPr>
                  <p:cNvPr id="446" name="Rectangle 44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447" name="Rectangle 446"/>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448" name="Rectangle 447"/>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449" name="Rectangle 44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436" name="Group 28"/>
                <p:cNvGrpSpPr/>
                <p:nvPr/>
              </p:nvGrpSpPr>
              <p:grpSpPr>
                <a:xfrm>
                  <a:off x="2362200" y="3200400"/>
                  <a:ext cx="1828800" cy="457200"/>
                  <a:chOff x="762000" y="4191000"/>
                  <a:chExt cx="1828800" cy="457200"/>
                </a:xfrm>
                <a:grpFill/>
              </p:grpSpPr>
              <p:sp>
                <p:nvSpPr>
                  <p:cNvPr id="442" name="Rectangle 441"/>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443" name="Rectangle 442"/>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444" name="Rectangle 443"/>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445" name="Rectangle 444"/>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437" name="Group 33"/>
                <p:cNvGrpSpPr/>
                <p:nvPr/>
              </p:nvGrpSpPr>
              <p:grpSpPr>
                <a:xfrm>
                  <a:off x="2362200" y="3657600"/>
                  <a:ext cx="1828800" cy="457200"/>
                  <a:chOff x="762000" y="4191000"/>
                  <a:chExt cx="1828800" cy="457200"/>
                </a:xfrm>
                <a:grpFill/>
              </p:grpSpPr>
              <p:sp>
                <p:nvSpPr>
                  <p:cNvPr id="438" name="Rectangle 437"/>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439" name="Rectangle 438"/>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440" name="Rectangle 439"/>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441" name="Rectangle 440"/>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433" name="Rectangle 432"/>
              <p:cNvSpPr/>
              <p:nvPr/>
            </p:nvSpPr>
            <p:spPr>
              <a:xfrm>
                <a:off x="1447800" y="31242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371" name="Group 113"/>
            <p:cNvGrpSpPr/>
            <p:nvPr/>
          </p:nvGrpSpPr>
          <p:grpSpPr>
            <a:xfrm>
              <a:off x="2362200" y="1981200"/>
              <a:ext cx="1371600" cy="1371600"/>
              <a:chOff x="2362200" y="2133600"/>
              <a:chExt cx="1371600" cy="1371600"/>
            </a:xfrm>
          </p:grpSpPr>
          <p:grpSp>
            <p:nvGrpSpPr>
              <p:cNvPr id="389"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396" name="Group 22"/>
                <p:cNvGrpSpPr/>
                <p:nvPr/>
              </p:nvGrpSpPr>
              <p:grpSpPr>
                <a:xfrm>
                  <a:off x="2362200" y="2743200"/>
                  <a:ext cx="1828800" cy="457200"/>
                  <a:chOff x="762000" y="4191000"/>
                  <a:chExt cx="1828800" cy="457200"/>
                </a:xfrm>
                <a:grpFill/>
              </p:grpSpPr>
              <p:sp>
                <p:nvSpPr>
                  <p:cNvPr id="428"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429" name="Rectangle 42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430" name="Rectangle 42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431" name="Rectangle 43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397" name="Group 23"/>
                <p:cNvGrpSpPr/>
                <p:nvPr/>
              </p:nvGrpSpPr>
              <p:grpSpPr>
                <a:xfrm>
                  <a:off x="2362200" y="4114800"/>
                  <a:ext cx="1828800" cy="457200"/>
                  <a:chOff x="762000" y="4191000"/>
                  <a:chExt cx="1828800" cy="457200"/>
                </a:xfrm>
                <a:grpFill/>
              </p:grpSpPr>
              <p:sp>
                <p:nvSpPr>
                  <p:cNvPr id="424" name="Rectangle 423"/>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425" name="Rectangle 42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426" name="Rectangle 42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427" name="Rectangle 426"/>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414" name="Group 28"/>
                <p:cNvGrpSpPr/>
                <p:nvPr/>
              </p:nvGrpSpPr>
              <p:grpSpPr>
                <a:xfrm>
                  <a:off x="2362200" y="3200400"/>
                  <a:ext cx="1828800" cy="457200"/>
                  <a:chOff x="762000" y="4191000"/>
                  <a:chExt cx="1828800" cy="457200"/>
                </a:xfrm>
                <a:grpFill/>
              </p:grpSpPr>
              <p:sp>
                <p:nvSpPr>
                  <p:cNvPr id="420" name="Rectangle 419"/>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421" name="Rectangle 42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422" name="Rectangle 42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423" name="Rectangle 42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415" name="Group 33"/>
                <p:cNvGrpSpPr/>
                <p:nvPr/>
              </p:nvGrpSpPr>
              <p:grpSpPr>
                <a:xfrm>
                  <a:off x="2362200" y="3657600"/>
                  <a:ext cx="1828800" cy="457200"/>
                  <a:chOff x="762000" y="4191000"/>
                  <a:chExt cx="1828800" cy="457200"/>
                </a:xfrm>
                <a:grpFill/>
              </p:grpSpPr>
              <p:sp>
                <p:nvSpPr>
                  <p:cNvPr id="416" name="Rectangle 415"/>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417" name="Rectangle 41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418" name="Rectangle 41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419" name="Rectangle 418"/>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390" name="Rectangle 389"/>
              <p:cNvSpPr/>
              <p:nvPr/>
            </p:nvSpPr>
            <p:spPr>
              <a:xfrm>
                <a:off x="26670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72" name="TextBox 371"/>
            <p:cNvSpPr txBox="1"/>
            <p:nvPr/>
          </p:nvSpPr>
          <p:spPr>
            <a:xfrm>
              <a:off x="304800" y="1524000"/>
              <a:ext cx="473206" cy="338554"/>
            </a:xfrm>
            <a:prstGeom prst="rect">
              <a:avLst/>
            </a:prstGeom>
            <a:noFill/>
          </p:spPr>
          <p:txBody>
            <a:bodyPr wrap="none" rtlCol="0">
              <a:spAutoFit/>
            </a:bodyPr>
            <a:lstStyle/>
            <a:p>
              <a:r>
                <a:rPr lang="en-US" sz="1600" b="1" dirty="0" smtClean="0"/>
                <a:t>B</a:t>
              </a:r>
              <a:r>
                <a:rPr lang="sr-Latn-RS" sz="1600" b="1" baseline="-25000" dirty="0" smtClean="0"/>
                <a:t>0,</a:t>
              </a:r>
              <a:r>
                <a:rPr lang="en-US" sz="1600" b="1" baseline="-25000" dirty="0" smtClean="0"/>
                <a:t>1</a:t>
              </a:r>
              <a:endParaRPr lang="en-US" sz="1600" b="1" dirty="0"/>
            </a:p>
          </p:txBody>
        </p:sp>
      </p:grpSp>
      <p:grpSp>
        <p:nvGrpSpPr>
          <p:cNvPr id="454" name="Group 495"/>
          <p:cNvGrpSpPr/>
          <p:nvPr/>
        </p:nvGrpSpPr>
        <p:grpSpPr>
          <a:xfrm>
            <a:off x="4572000" y="4114800"/>
            <a:ext cx="3429000" cy="1828800"/>
            <a:chOff x="304800" y="1524000"/>
            <a:chExt cx="3429000" cy="1828800"/>
          </a:xfrm>
        </p:grpSpPr>
        <p:grpSp>
          <p:nvGrpSpPr>
            <p:cNvPr id="455" name="Group 115"/>
            <p:cNvGrpSpPr/>
            <p:nvPr/>
          </p:nvGrpSpPr>
          <p:grpSpPr>
            <a:xfrm>
              <a:off x="762000" y="1981200"/>
              <a:ext cx="1371600" cy="1371600"/>
              <a:chOff x="762000" y="2133600"/>
              <a:chExt cx="1371600" cy="1371600"/>
            </a:xfrm>
          </p:grpSpPr>
          <p:grpSp>
            <p:nvGrpSpPr>
              <p:cNvPr id="501"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503" name="Group 22"/>
                <p:cNvGrpSpPr/>
                <p:nvPr/>
              </p:nvGrpSpPr>
              <p:grpSpPr>
                <a:xfrm>
                  <a:off x="2362200" y="2743200"/>
                  <a:ext cx="1828800" cy="457200"/>
                  <a:chOff x="762000" y="4191000"/>
                  <a:chExt cx="1828800" cy="457200"/>
                </a:xfrm>
                <a:grpFill/>
              </p:grpSpPr>
              <p:sp>
                <p:nvSpPr>
                  <p:cNvPr id="519"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0,0</a:t>
                    </a:r>
                    <a:endParaRPr lang="en-US" sz="800" baseline="-25000" dirty="0" smtClean="0">
                      <a:solidFill>
                        <a:schemeClr val="tx1"/>
                      </a:solidFill>
                    </a:endParaRPr>
                  </a:p>
                </p:txBody>
              </p:sp>
              <p:sp>
                <p:nvSpPr>
                  <p:cNvPr id="520" name="Rectangle 519"/>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3,0</a:t>
                    </a:r>
                    <a:endParaRPr lang="en-US" sz="800" baseline="-25000" dirty="0" smtClean="0">
                      <a:solidFill>
                        <a:schemeClr val="tx1"/>
                      </a:solidFill>
                    </a:endParaRPr>
                  </a:p>
                </p:txBody>
              </p:sp>
              <p:sp>
                <p:nvSpPr>
                  <p:cNvPr id="521" name="Rectangle 520"/>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2,0</a:t>
                    </a:r>
                    <a:endParaRPr lang="en-US" sz="800" baseline="-25000" dirty="0" smtClean="0">
                      <a:solidFill>
                        <a:schemeClr val="tx1"/>
                      </a:solidFill>
                    </a:endParaRPr>
                  </a:p>
                </p:txBody>
              </p:sp>
              <p:sp>
                <p:nvSpPr>
                  <p:cNvPr id="522" name="Rectangle 521"/>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1,0</a:t>
                    </a:r>
                    <a:endParaRPr lang="en-US" sz="800" baseline="-25000" dirty="0" smtClean="0">
                      <a:solidFill>
                        <a:schemeClr val="tx1"/>
                      </a:solidFill>
                    </a:endParaRPr>
                  </a:p>
                </p:txBody>
              </p:sp>
            </p:grpSp>
            <p:grpSp>
              <p:nvGrpSpPr>
                <p:cNvPr id="504" name="Group 23"/>
                <p:cNvGrpSpPr/>
                <p:nvPr/>
              </p:nvGrpSpPr>
              <p:grpSpPr>
                <a:xfrm>
                  <a:off x="2362200" y="4114800"/>
                  <a:ext cx="1828800" cy="457200"/>
                  <a:chOff x="762000" y="4191000"/>
                  <a:chExt cx="1828800" cy="457200"/>
                </a:xfrm>
                <a:grpFill/>
              </p:grpSpPr>
              <p:sp>
                <p:nvSpPr>
                  <p:cNvPr id="515" name="Rectangle 514"/>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0,3</a:t>
                    </a:r>
                    <a:endParaRPr lang="en-US" sz="800" baseline="-25000" dirty="0" smtClean="0">
                      <a:solidFill>
                        <a:schemeClr val="tx1"/>
                      </a:solidFill>
                    </a:endParaRPr>
                  </a:p>
                </p:txBody>
              </p:sp>
              <p:sp>
                <p:nvSpPr>
                  <p:cNvPr id="516" name="Rectangle 515"/>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3,3</a:t>
                    </a:r>
                    <a:endParaRPr lang="en-US" sz="800" baseline="-25000" dirty="0" smtClean="0">
                      <a:solidFill>
                        <a:schemeClr val="tx1"/>
                      </a:solidFill>
                    </a:endParaRPr>
                  </a:p>
                </p:txBody>
              </p:sp>
              <p:sp>
                <p:nvSpPr>
                  <p:cNvPr id="517" name="Rectangle 516"/>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2,3</a:t>
                    </a:r>
                    <a:endParaRPr lang="en-US" sz="800" baseline="-25000" dirty="0" smtClean="0">
                      <a:solidFill>
                        <a:schemeClr val="tx1"/>
                      </a:solidFill>
                    </a:endParaRPr>
                  </a:p>
                </p:txBody>
              </p:sp>
              <p:sp>
                <p:nvSpPr>
                  <p:cNvPr id="518" name="Rectangle 517"/>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1,3</a:t>
                    </a:r>
                    <a:endParaRPr lang="en-US" sz="800" baseline="-25000" dirty="0" smtClean="0">
                      <a:solidFill>
                        <a:schemeClr val="tx1"/>
                      </a:solidFill>
                    </a:endParaRPr>
                  </a:p>
                </p:txBody>
              </p:sp>
            </p:grpSp>
            <p:grpSp>
              <p:nvGrpSpPr>
                <p:cNvPr id="505" name="Group 28"/>
                <p:cNvGrpSpPr/>
                <p:nvPr/>
              </p:nvGrpSpPr>
              <p:grpSpPr>
                <a:xfrm>
                  <a:off x="2362200" y="3200400"/>
                  <a:ext cx="1828800" cy="457200"/>
                  <a:chOff x="762000" y="4191000"/>
                  <a:chExt cx="1828800" cy="457200"/>
                </a:xfrm>
                <a:grpFill/>
              </p:grpSpPr>
              <p:sp>
                <p:nvSpPr>
                  <p:cNvPr id="511" name="Rectangle 510"/>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0,1</a:t>
                    </a:r>
                    <a:endParaRPr lang="en-US" sz="800" baseline="-25000" dirty="0" smtClean="0">
                      <a:solidFill>
                        <a:schemeClr val="tx1"/>
                      </a:solidFill>
                    </a:endParaRPr>
                  </a:p>
                </p:txBody>
              </p:sp>
              <p:sp>
                <p:nvSpPr>
                  <p:cNvPr id="512" name="Rectangle 511"/>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3,1</a:t>
                    </a:r>
                    <a:endParaRPr lang="en-US" sz="800" baseline="-25000" dirty="0" smtClean="0">
                      <a:solidFill>
                        <a:schemeClr val="tx1"/>
                      </a:solidFill>
                    </a:endParaRPr>
                  </a:p>
                </p:txBody>
              </p:sp>
              <p:sp>
                <p:nvSpPr>
                  <p:cNvPr id="513" name="Rectangle 512"/>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2,1</a:t>
                    </a:r>
                    <a:endParaRPr lang="en-US" sz="800" baseline="-25000" dirty="0" smtClean="0">
                      <a:solidFill>
                        <a:schemeClr val="tx1"/>
                      </a:solidFill>
                    </a:endParaRPr>
                  </a:p>
                </p:txBody>
              </p:sp>
              <p:sp>
                <p:nvSpPr>
                  <p:cNvPr id="514" name="Rectangle 513"/>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1,1</a:t>
                    </a:r>
                    <a:endParaRPr lang="en-US" sz="800" baseline="-25000" dirty="0" smtClean="0">
                      <a:solidFill>
                        <a:schemeClr val="tx1"/>
                      </a:solidFill>
                    </a:endParaRPr>
                  </a:p>
                </p:txBody>
              </p:sp>
            </p:grpSp>
            <p:grpSp>
              <p:nvGrpSpPr>
                <p:cNvPr id="506" name="Group 33"/>
                <p:cNvGrpSpPr/>
                <p:nvPr/>
              </p:nvGrpSpPr>
              <p:grpSpPr>
                <a:xfrm>
                  <a:off x="2362200" y="3657600"/>
                  <a:ext cx="1828800" cy="457200"/>
                  <a:chOff x="762000" y="4191000"/>
                  <a:chExt cx="1828800" cy="457200"/>
                </a:xfrm>
                <a:grpFill/>
              </p:grpSpPr>
              <p:sp>
                <p:nvSpPr>
                  <p:cNvPr id="507" name="Rectangle 506"/>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0,2</a:t>
                    </a:r>
                    <a:endParaRPr lang="en-US" sz="800" baseline="-25000" dirty="0" smtClean="0">
                      <a:solidFill>
                        <a:schemeClr val="tx1"/>
                      </a:solidFill>
                    </a:endParaRPr>
                  </a:p>
                </p:txBody>
              </p:sp>
              <p:sp>
                <p:nvSpPr>
                  <p:cNvPr id="508" name="Rectangle 507"/>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3,2</a:t>
                    </a:r>
                    <a:endParaRPr lang="en-US" sz="800" baseline="-25000" dirty="0" smtClean="0">
                      <a:solidFill>
                        <a:schemeClr val="tx1"/>
                      </a:solidFill>
                    </a:endParaRPr>
                  </a:p>
                </p:txBody>
              </p:sp>
              <p:sp>
                <p:nvSpPr>
                  <p:cNvPr id="509" name="Rectangle 508"/>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2,2</a:t>
                    </a:r>
                    <a:endParaRPr lang="en-US" sz="800" baseline="-25000" dirty="0" smtClean="0">
                      <a:solidFill>
                        <a:schemeClr val="tx1"/>
                      </a:solidFill>
                    </a:endParaRPr>
                  </a:p>
                </p:txBody>
              </p:sp>
              <p:sp>
                <p:nvSpPr>
                  <p:cNvPr id="510" name="Rectangle 509"/>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smtClean="0">
                        <a:solidFill>
                          <a:schemeClr val="tx1"/>
                        </a:solidFill>
                      </a:rPr>
                      <a:t>Md 1,2</a:t>
                    </a:r>
                    <a:endParaRPr lang="en-US" sz="800" baseline="-25000" dirty="0" smtClean="0">
                      <a:solidFill>
                        <a:schemeClr val="tx1"/>
                      </a:solidFill>
                    </a:endParaRPr>
                  </a:p>
                </p:txBody>
              </p:sp>
            </p:grpSp>
          </p:grpSp>
          <p:sp>
            <p:nvSpPr>
              <p:cNvPr id="502" name="Rectangle 501"/>
              <p:cNvSpPr/>
              <p:nvPr/>
            </p:nvSpPr>
            <p:spPr>
              <a:xfrm>
                <a:off x="1447800" y="31242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456" name="Group 113"/>
            <p:cNvGrpSpPr/>
            <p:nvPr/>
          </p:nvGrpSpPr>
          <p:grpSpPr>
            <a:xfrm>
              <a:off x="2362200" y="1981200"/>
              <a:ext cx="1371600" cy="1371600"/>
              <a:chOff x="2362200" y="2133600"/>
              <a:chExt cx="1371600" cy="1371600"/>
            </a:xfrm>
          </p:grpSpPr>
          <p:grpSp>
            <p:nvGrpSpPr>
              <p:cNvPr id="458"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462" name="Group 22"/>
                <p:cNvGrpSpPr/>
                <p:nvPr/>
              </p:nvGrpSpPr>
              <p:grpSpPr>
                <a:xfrm>
                  <a:off x="2362200" y="2743200"/>
                  <a:ext cx="1828800" cy="457200"/>
                  <a:chOff x="762000" y="4191000"/>
                  <a:chExt cx="1828800" cy="457200"/>
                </a:xfrm>
                <a:grpFill/>
              </p:grpSpPr>
              <p:sp>
                <p:nvSpPr>
                  <p:cNvPr id="497"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0,0</a:t>
                    </a:r>
                    <a:endParaRPr lang="en-US" sz="800" baseline="-25000" dirty="0" smtClean="0">
                      <a:solidFill>
                        <a:schemeClr val="tx1"/>
                      </a:solidFill>
                    </a:endParaRPr>
                  </a:p>
                </p:txBody>
              </p:sp>
              <p:sp>
                <p:nvSpPr>
                  <p:cNvPr id="498" name="Rectangle 49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3,0</a:t>
                    </a:r>
                    <a:endParaRPr lang="en-US" sz="800" baseline="-25000" dirty="0" smtClean="0">
                      <a:solidFill>
                        <a:schemeClr val="tx1"/>
                      </a:solidFill>
                    </a:endParaRPr>
                  </a:p>
                </p:txBody>
              </p:sp>
              <p:sp>
                <p:nvSpPr>
                  <p:cNvPr id="499" name="Rectangle 49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2,0</a:t>
                    </a:r>
                    <a:endParaRPr lang="en-US" sz="800" baseline="-25000" dirty="0" smtClean="0">
                      <a:solidFill>
                        <a:schemeClr val="tx1"/>
                      </a:solidFill>
                    </a:endParaRPr>
                  </a:p>
                </p:txBody>
              </p:sp>
              <p:sp>
                <p:nvSpPr>
                  <p:cNvPr id="500" name="Rectangle 49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1,0</a:t>
                    </a:r>
                    <a:endParaRPr lang="en-US" sz="800" baseline="-25000" dirty="0" smtClean="0">
                      <a:solidFill>
                        <a:schemeClr val="tx1"/>
                      </a:solidFill>
                    </a:endParaRPr>
                  </a:p>
                </p:txBody>
              </p:sp>
            </p:grpSp>
            <p:grpSp>
              <p:nvGrpSpPr>
                <p:cNvPr id="463" name="Group 23"/>
                <p:cNvGrpSpPr/>
                <p:nvPr/>
              </p:nvGrpSpPr>
              <p:grpSpPr>
                <a:xfrm>
                  <a:off x="2362200" y="4114800"/>
                  <a:ext cx="1828800" cy="457200"/>
                  <a:chOff x="762000" y="4191000"/>
                  <a:chExt cx="1828800" cy="457200"/>
                </a:xfrm>
                <a:grpFill/>
              </p:grpSpPr>
              <p:sp>
                <p:nvSpPr>
                  <p:cNvPr id="477" name="Rectangle 4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0,3</a:t>
                    </a:r>
                    <a:endParaRPr lang="en-US" sz="800" baseline="-25000" dirty="0" smtClean="0">
                      <a:solidFill>
                        <a:schemeClr val="tx1"/>
                      </a:solidFill>
                    </a:endParaRPr>
                  </a:p>
                </p:txBody>
              </p:sp>
              <p:sp>
                <p:nvSpPr>
                  <p:cNvPr id="478" name="Rectangle 477"/>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3,3</a:t>
                    </a:r>
                    <a:endParaRPr lang="en-US" sz="800" baseline="-25000" dirty="0" smtClean="0">
                      <a:solidFill>
                        <a:schemeClr val="tx1"/>
                      </a:solidFill>
                    </a:endParaRPr>
                  </a:p>
                </p:txBody>
              </p:sp>
              <p:sp>
                <p:nvSpPr>
                  <p:cNvPr id="479" name="Rectangle 478"/>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2,3</a:t>
                    </a:r>
                    <a:endParaRPr lang="en-US" sz="800" baseline="-25000" dirty="0" smtClean="0">
                      <a:solidFill>
                        <a:schemeClr val="tx1"/>
                      </a:solidFill>
                    </a:endParaRPr>
                  </a:p>
                </p:txBody>
              </p:sp>
              <p:sp>
                <p:nvSpPr>
                  <p:cNvPr id="496" name="Rectangle 495"/>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1,3</a:t>
                    </a:r>
                    <a:endParaRPr lang="en-US" sz="800" baseline="-25000" dirty="0" smtClean="0">
                      <a:solidFill>
                        <a:schemeClr val="tx1"/>
                      </a:solidFill>
                    </a:endParaRPr>
                  </a:p>
                </p:txBody>
              </p:sp>
            </p:grpSp>
            <p:grpSp>
              <p:nvGrpSpPr>
                <p:cNvPr id="464" name="Group 28"/>
                <p:cNvGrpSpPr/>
                <p:nvPr/>
              </p:nvGrpSpPr>
              <p:grpSpPr>
                <a:xfrm>
                  <a:off x="2362200" y="3200400"/>
                  <a:ext cx="1828800" cy="457200"/>
                  <a:chOff x="762000" y="4191000"/>
                  <a:chExt cx="1828800" cy="457200"/>
                </a:xfrm>
                <a:grpFill/>
              </p:grpSpPr>
              <p:sp>
                <p:nvSpPr>
                  <p:cNvPr id="470" name="Rectangle 469"/>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0,1</a:t>
                    </a:r>
                    <a:endParaRPr lang="en-US" sz="800" baseline="-25000" dirty="0" smtClean="0">
                      <a:solidFill>
                        <a:schemeClr val="tx1"/>
                      </a:solidFill>
                    </a:endParaRPr>
                  </a:p>
                </p:txBody>
              </p:sp>
              <p:sp>
                <p:nvSpPr>
                  <p:cNvPr id="471" name="Rectangle 47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3,1</a:t>
                    </a:r>
                    <a:endParaRPr lang="en-US" sz="800" baseline="-25000" dirty="0" smtClean="0">
                      <a:solidFill>
                        <a:schemeClr val="tx1"/>
                      </a:solidFill>
                    </a:endParaRPr>
                  </a:p>
                </p:txBody>
              </p:sp>
              <p:sp>
                <p:nvSpPr>
                  <p:cNvPr id="472" name="Rectangle 47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2,1</a:t>
                    </a:r>
                    <a:endParaRPr lang="en-US" sz="800" baseline="-25000" dirty="0" smtClean="0">
                      <a:solidFill>
                        <a:schemeClr val="tx1"/>
                      </a:solidFill>
                    </a:endParaRPr>
                  </a:p>
                </p:txBody>
              </p:sp>
              <p:sp>
                <p:nvSpPr>
                  <p:cNvPr id="476" name="Rectangle 475"/>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1,1</a:t>
                    </a:r>
                    <a:endParaRPr lang="en-US" sz="800" baseline="-25000" dirty="0" smtClean="0">
                      <a:solidFill>
                        <a:schemeClr val="tx1"/>
                      </a:solidFill>
                    </a:endParaRPr>
                  </a:p>
                </p:txBody>
              </p:sp>
            </p:grpSp>
            <p:grpSp>
              <p:nvGrpSpPr>
                <p:cNvPr id="465" name="Group 33"/>
                <p:cNvGrpSpPr/>
                <p:nvPr/>
              </p:nvGrpSpPr>
              <p:grpSpPr>
                <a:xfrm>
                  <a:off x="2362200" y="3657600"/>
                  <a:ext cx="1828800" cy="457200"/>
                  <a:chOff x="762000" y="4191000"/>
                  <a:chExt cx="1828800" cy="457200"/>
                </a:xfrm>
                <a:grpFill/>
              </p:grpSpPr>
              <p:sp>
                <p:nvSpPr>
                  <p:cNvPr id="466" name="Rectangle 465"/>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0,2</a:t>
                    </a:r>
                    <a:endParaRPr lang="en-US" sz="800" baseline="-25000" dirty="0" smtClean="0">
                      <a:solidFill>
                        <a:schemeClr val="tx1"/>
                      </a:solidFill>
                    </a:endParaRPr>
                  </a:p>
                </p:txBody>
              </p:sp>
              <p:sp>
                <p:nvSpPr>
                  <p:cNvPr id="467" name="Rectangle 466"/>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3,2</a:t>
                    </a:r>
                    <a:endParaRPr lang="en-US" sz="800" baseline="-25000" dirty="0" smtClean="0">
                      <a:solidFill>
                        <a:schemeClr val="tx1"/>
                      </a:solidFill>
                    </a:endParaRPr>
                  </a:p>
                </p:txBody>
              </p:sp>
              <p:sp>
                <p:nvSpPr>
                  <p:cNvPr id="468" name="Rectangle 467"/>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2,2</a:t>
                    </a:r>
                    <a:endParaRPr lang="en-US" sz="800" baseline="-25000" dirty="0" smtClean="0">
                      <a:solidFill>
                        <a:schemeClr val="tx1"/>
                      </a:solidFill>
                    </a:endParaRPr>
                  </a:p>
                </p:txBody>
              </p:sp>
              <p:sp>
                <p:nvSpPr>
                  <p:cNvPr id="469" name="Rectangle 468"/>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Nd</a:t>
                    </a:r>
                    <a:r>
                      <a:rPr lang="en-US" sz="800" dirty="0" smtClean="0">
                        <a:solidFill>
                          <a:schemeClr val="tx1"/>
                        </a:solidFill>
                      </a:rPr>
                      <a:t> 1,2</a:t>
                    </a:r>
                    <a:endParaRPr lang="en-US" sz="800" baseline="-25000" dirty="0" smtClean="0">
                      <a:solidFill>
                        <a:schemeClr val="tx1"/>
                      </a:solidFill>
                    </a:endParaRPr>
                  </a:p>
                </p:txBody>
              </p:sp>
            </p:grpSp>
          </p:grpSp>
          <p:sp>
            <p:nvSpPr>
              <p:cNvPr id="459" name="Rectangle 458"/>
              <p:cNvSpPr/>
              <p:nvPr/>
            </p:nvSpPr>
            <p:spPr>
              <a:xfrm>
                <a:off x="33528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457" name="TextBox 456"/>
            <p:cNvSpPr txBox="1"/>
            <p:nvPr/>
          </p:nvSpPr>
          <p:spPr>
            <a:xfrm>
              <a:off x="304800" y="1524000"/>
              <a:ext cx="473206" cy="338554"/>
            </a:xfrm>
            <a:prstGeom prst="rect">
              <a:avLst/>
            </a:prstGeom>
            <a:noFill/>
          </p:spPr>
          <p:txBody>
            <a:bodyPr wrap="none" rtlCol="0">
              <a:spAutoFit/>
            </a:bodyPr>
            <a:lstStyle/>
            <a:p>
              <a:r>
                <a:rPr lang="en-US" sz="1600" b="1" dirty="0" smtClean="0"/>
                <a:t>B</a:t>
              </a:r>
              <a:r>
                <a:rPr lang="en-US" sz="1600" b="1" baseline="-25000" dirty="0" smtClean="0"/>
                <a:t>1</a:t>
              </a:r>
              <a:r>
                <a:rPr lang="sr-Latn-RS" sz="1600" b="1" baseline="-25000" dirty="0" smtClean="0"/>
                <a:t>,</a:t>
              </a:r>
              <a:r>
                <a:rPr lang="en-US" sz="1600" b="1" baseline="-25000" dirty="0" smtClean="0"/>
                <a:t>1</a:t>
              </a:r>
              <a:endParaRPr lang="en-US" sz="1600" b="1" dirty="0"/>
            </a:p>
          </p:txBody>
        </p:sp>
      </p:grpSp>
      <p:sp>
        <p:nvSpPr>
          <p:cNvPr id="196" name="TextBox 195"/>
          <p:cNvSpPr txBox="1"/>
          <p:nvPr/>
        </p:nvSpPr>
        <p:spPr>
          <a:xfrm>
            <a:off x="528929" y="1447800"/>
            <a:ext cx="3305200" cy="369332"/>
          </a:xfrm>
          <a:prstGeom prst="rect">
            <a:avLst/>
          </a:prstGeom>
          <a:noFill/>
        </p:spPr>
        <p:txBody>
          <a:bodyPr wrap="none" rtlCol="0">
            <a:spAutoFit/>
          </a:bodyPr>
          <a:lstStyle/>
          <a:p>
            <a:r>
              <a:rPr lang="en-US" b="1" dirty="0" smtClean="0">
                <a:solidFill>
                  <a:srgbClr val="C00000"/>
                </a:solidFill>
              </a:rPr>
              <a:t>DRUGA FAZA, SVI BLOKOVI</a:t>
            </a:r>
            <a:endParaRPr lang="sr-Latn-RS" b="1" dirty="0">
              <a:solidFill>
                <a:srgbClr val="C00000"/>
              </a:solidFill>
            </a:endParaRPr>
          </a:p>
        </p:txBody>
      </p:sp>
    </p:spTree>
    <p:extLst>
      <p:ext uri="{BB962C8B-B14F-4D97-AF65-F5344CB8AC3E}">
        <p14:creationId xmlns:p14="http://schemas.microsoft.com/office/powerpoint/2010/main" val="266075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sr-Latn-RS" dirty="0" smtClean="0"/>
              <a:t>(7)</a:t>
            </a:r>
            <a:endParaRPr lang="sr-Latn-RS" dirty="0"/>
          </a:p>
        </p:txBody>
      </p:sp>
      <p:sp>
        <p:nvSpPr>
          <p:cNvPr id="3" name="Content Placeholder 2"/>
          <p:cNvSpPr>
            <a:spLocks noGrp="1"/>
          </p:cNvSpPr>
          <p:nvPr>
            <p:ph idx="1"/>
          </p:nvPr>
        </p:nvSpPr>
        <p:spPr/>
        <p:txBody>
          <a:bodyPr/>
          <a:lstStyle/>
          <a:p>
            <a:r>
              <a:rPr lang="en-US" b="1" dirty="0" smtClean="0">
                <a:solidFill>
                  <a:srgbClr val="C00000"/>
                </a:solidFill>
              </a:rPr>
              <a:t>BLOK (0,0) </a:t>
            </a:r>
          </a:p>
          <a:p>
            <a:endParaRPr lang="sr-Latn-RS" b="1" dirty="0">
              <a:solidFill>
                <a:srgbClr val="C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8" y="2057400"/>
            <a:ext cx="8077200" cy="461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281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sr-Latn-RS" dirty="0" smtClean="0"/>
              <a:t>(8)</a:t>
            </a:r>
            <a:endParaRPr lang="en-US" dirty="0"/>
          </a:p>
        </p:txBody>
      </p:sp>
      <p:sp>
        <p:nvSpPr>
          <p:cNvPr id="3" name="Content Placeholder 2"/>
          <p:cNvSpPr>
            <a:spLocks noGrp="1"/>
          </p:cNvSpPr>
          <p:nvPr>
            <p:ph idx="1"/>
          </p:nvPr>
        </p:nvSpPr>
        <p:spPr/>
        <p:txBody>
          <a:bodyPr>
            <a:normAutofit/>
          </a:bodyPr>
          <a:lstStyle/>
          <a:p>
            <a:r>
              <a:rPr lang="sr-Latn-RS" dirty="0" smtClean="0"/>
              <a:t>Mds čuva elemente Md koji su u S</a:t>
            </a:r>
            <a:r>
              <a:rPr lang="en-US" dirty="0" smtClean="0"/>
              <a:t>H</a:t>
            </a:r>
            <a:r>
              <a:rPr lang="sr-Latn-RS" dirty="0" smtClean="0"/>
              <a:t>M, Nds čuva elemente Nd koji su u SM</a:t>
            </a:r>
          </a:p>
          <a:p>
            <a:r>
              <a:rPr lang="sr-Latn-RS" dirty="0" smtClean="0"/>
              <a:t>Na početku faze 1, 4 niti bloka B</a:t>
            </a:r>
            <a:r>
              <a:rPr lang="sr-Latn-RS" sz="2000" dirty="0" smtClean="0"/>
              <a:t>00</a:t>
            </a:r>
            <a:r>
              <a:rPr lang="sr-Latn-RS" dirty="0" smtClean="0"/>
              <a:t> učitavaju elemente u Mds </a:t>
            </a:r>
          </a:p>
          <a:p>
            <a:r>
              <a:rPr lang="sr-Latn-RS" dirty="0" smtClean="0"/>
              <a:t>T</a:t>
            </a:r>
            <a:r>
              <a:rPr lang="sr-Latn-RS" sz="2000" dirty="0" smtClean="0"/>
              <a:t>00</a:t>
            </a:r>
            <a:r>
              <a:rPr lang="en-US" dirty="0" smtClean="0"/>
              <a:t>: Mds</a:t>
            </a:r>
            <a:r>
              <a:rPr lang="en-US" sz="2000" dirty="0" smtClean="0"/>
              <a:t>00 &lt;- </a:t>
            </a:r>
            <a:r>
              <a:rPr lang="en-US" dirty="0" smtClean="0"/>
              <a:t>Md</a:t>
            </a:r>
            <a:r>
              <a:rPr lang="en-US" sz="2000" dirty="0" smtClean="0"/>
              <a:t>00</a:t>
            </a:r>
          </a:p>
          <a:p>
            <a:r>
              <a:rPr lang="en-US" dirty="0" smtClean="0"/>
              <a:t>T</a:t>
            </a:r>
            <a:r>
              <a:rPr lang="en-US" sz="2000" dirty="0" smtClean="0"/>
              <a:t>10</a:t>
            </a:r>
            <a:r>
              <a:rPr lang="en-US" dirty="0" smtClean="0"/>
              <a:t>: Mds</a:t>
            </a:r>
            <a:r>
              <a:rPr lang="en-US" sz="2000" dirty="0" smtClean="0"/>
              <a:t>10 &lt;- </a:t>
            </a:r>
            <a:r>
              <a:rPr lang="en-US" dirty="0" smtClean="0"/>
              <a:t>Md</a:t>
            </a:r>
            <a:r>
              <a:rPr lang="en-US" sz="2000" dirty="0" smtClean="0"/>
              <a:t>10</a:t>
            </a:r>
            <a:endParaRPr lang="sr-Latn-RS" sz="2000" dirty="0" smtClean="0"/>
          </a:p>
          <a:p>
            <a:r>
              <a:rPr lang="en-US" dirty="0" smtClean="0"/>
              <a:t>T</a:t>
            </a:r>
            <a:r>
              <a:rPr lang="en-US" sz="2000" dirty="0" smtClean="0"/>
              <a:t>01</a:t>
            </a:r>
            <a:r>
              <a:rPr lang="en-US" dirty="0" smtClean="0"/>
              <a:t>: Mds</a:t>
            </a:r>
            <a:r>
              <a:rPr lang="en-US" sz="2000" dirty="0" smtClean="0"/>
              <a:t>01 &lt;- </a:t>
            </a:r>
            <a:r>
              <a:rPr lang="en-US" dirty="0" smtClean="0"/>
              <a:t>Md</a:t>
            </a:r>
            <a:r>
              <a:rPr lang="en-US" sz="2000" dirty="0" smtClean="0"/>
              <a:t>01</a:t>
            </a:r>
          </a:p>
          <a:p>
            <a:r>
              <a:rPr lang="en-US" dirty="0" smtClean="0"/>
              <a:t>T</a:t>
            </a:r>
            <a:r>
              <a:rPr lang="en-US" sz="2000" dirty="0" smtClean="0"/>
              <a:t>11</a:t>
            </a:r>
            <a:r>
              <a:rPr lang="en-US" dirty="0" smtClean="0"/>
              <a:t>: Mds</a:t>
            </a:r>
            <a:r>
              <a:rPr lang="en-US" sz="2000" dirty="0" smtClean="0"/>
              <a:t>11 &lt;</a:t>
            </a:r>
            <a:r>
              <a:rPr lang="en-US" dirty="0" smtClean="0"/>
              <a:t>- Md</a:t>
            </a:r>
            <a:r>
              <a:rPr lang="en-US" sz="2000" dirty="0" smtClean="0"/>
              <a:t>11</a:t>
            </a:r>
          </a:p>
          <a:p>
            <a:r>
              <a:rPr lang="en-US" dirty="0" smtClean="0"/>
              <a:t>Na </a:t>
            </a:r>
            <a:r>
              <a:rPr lang="en-US" dirty="0" err="1" smtClean="0"/>
              <a:t>sli</a:t>
            </a:r>
            <a:r>
              <a:rPr lang="sr-Latn-RS" dirty="0" smtClean="0"/>
              <a:t>č</a:t>
            </a:r>
            <a:r>
              <a:rPr lang="en-US" dirty="0" smtClean="0"/>
              <a:t>an </a:t>
            </a:r>
            <a:r>
              <a:rPr lang="en-US" dirty="0" err="1" smtClean="0"/>
              <a:t>na</a:t>
            </a:r>
            <a:r>
              <a:rPr lang="sr-Latn-RS" dirty="0" smtClean="0"/>
              <a:t>č</a:t>
            </a:r>
            <a:r>
              <a:rPr lang="en-US" dirty="0" smtClean="0"/>
              <a:t>in se u</a:t>
            </a:r>
            <a:r>
              <a:rPr lang="sr-Latn-RS" dirty="0" smtClean="0"/>
              <a:t>č</a:t>
            </a:r>
            <a:r>
              <a:rPr lang="en-US" dirty="0" err="1" smtClean="0"/>
              <a:t>itavaju</a:t>
            </a:r>
            <a:r>
              <a:rPr lang="en-US" dirty="0" smtClean="0"/>
              <a:t> </a:t>
            </a:r>
            <a:r>
              <a:rPr lang="en-US" dirty="0" err="1" smtClean="0"/>
              <a:t>elementi</a:t>
            </a:r>
            <a:r>
              <a:rPr lang="en-US" dirty="0" smtClean="0"/>
              <a:t> </a:t>
            </a:r>
            <a:r>
              <a:rPr lang="sr-Latn-RS" dirty="0" smtClean="0"/>
              <a:t>matrice Nd u Nds</a:t>
            </a:r>
          </a:p>
          <a:p>
            <a:r>
              <a:rPr lang="sr-Latn-RS" dirty="0" smtClean="0"/>
              <a:t>Zatim se izračunavaju odgovarajući </a:t>
            </a:r>
            <a:r>
              <a:rPr lang="en-US" dirty="0" err="1" smtClean="0"/>
              <a:t>skalarni</a:t>
            </a:r>
            <a:r>
              <a:rPr lang="en-US" dirty="0" smtClean="0"/>
              <a:t> </a:t>
            </a:r>
            <a:r>
              <a:rPr lang="sr-Latn-RS" dirty="0" smtClean="0"/>
              <a:t>proizvodi</a:t>
            </a:r>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sr-Latn-RS" dirty="0" smtClean="0"/>
              <a:t>(9)</a:t>
            </a:r>
            <a:endParaRPr lang="en-US" dirty="0"/>
          </a:p>
        </p:txBody>
      </p:sp>
      <p:sp>
        <p:nvSpPr>
          <p:cNvPr id="3" name="Content Placeholder 2"/>
          <p:cNvSpPr>
            <a:spLocks noGrp="1"/>
          </p:cNvSpPr>
          <p:nvPr>
            <p:ph idx="1"/>
          </p:nvPr>
        </p:nvSpPr>
        <p:spPr/>
        <p:txBody>
          <a:bodyPr>
            <a:normAutofit/>
          </a:bodyPr>
          <a:lstStyle/>
          <a:p>
            <a:r>
              <a:rPr lang="sr-Latn-RS" dirty="0" smtClean="0"/>
              <a:t>Svaka vrednost u S</a:t>
            </a:r>
            <a:r>
              <a:rPr lang="en-US" dirty="0" smtClean="0"/>
              <a:t>H</a:t>
            </a:r>
            <a:r>
              <a:rPr lang="sr-Latn-RS" dirty="0" smtClean="0"/>
              <a:t>M se koristi 2 puta</a:t>
            </a:r>
          </a:p>
          <a:p>
            <a:pPr lvl="1"/>
            <a:r>
              <a:rPr lang="sr-Latn-RS" dirty="0" smtClean="0"/>
              <a:t>Npr. i T</a:t>
            </a:r>
            <a:r>
              <a:rPr lang="sr-Latn-RS" sz="1800" dirty="0" smtClean="0"/>
              <a:t>01</a:t>
            </a:r>
            <a:r>
              <a:rPr lang="sr-Latn-RS" dirty="0" smtClean="0"/>
              <a:t> i T11 koriste vrednost Mds11</a:t>
            </a:r>
          </a:p>
          <a:p>
            <a:r>
              <a:rPr lang="sr-Latn-RS" dirty="0" smtClean="0"/>
              <a:t>Na taj način smanjuje se pristup memoriji dva puta</a:t>
            </a:r>
          </a:p>
          <a:p>
            <a:r>
              <a:rPr lang="sr-Latn-RS" dirty="0" smtClean="0"/>
              <a:t>Izračunavanje svakog vektorskog proizvoda se za ovaj primer odvija u 2 faze. </a:t>
            </a:r>
          </a:p>
          <a:p>
            <a:r>
              <a:rPr lang="sr-Latn-RS" dirty="0" smtClean="0"/>
              <a:t>U opštem slučaju</a:t>
            </a:r>
            <a:r>
              <a:rPr lang="en-US" dirty="0" smtClean="0"/>
              <a:t>,</a:t>
            </a:r>
            <a:r>
              <a:rPr lang="sr-Latn-RS" dirty="0" smtClean="0"/>
              <a:t> za matrice reda N i veličinu t</a:t>
            </a:r>
            <a:r>
              <a:rPr lang="en-US" dirty="0" err="1" smtClean="0"/>
              <a:t>ajla</a:t>
            </a:r>
            <a:r>
              <a:rPr lang="sr-Latn-RS" dirty="0" smtClean="0"/>
              <a:t> TILE</a:t>
            </a:r>
            <a:r>
              <a:rPr lang="en-US" dirty="0" smtClean="0"/>
              <a:t>_WIDTH, </a:t>
            </a:r>
            <a:r>
              <a:rPr lang="en-US" dirty="0" err="1" smtClean="0"/>
              <a:t>potrebno</a:t>
            </a:r>
            <a:r>
              <a:rPr lang="en-US" dirty="0" smtClean="0"/>
              <a:t> je </a:t>
            </a:r>
            <a:r>
              <a:rPr lang="sr-Latn-RS" b="1" dirty="0" smtClean="0">
                <a:solidFill>
                  <a:srgbClr val="C00000"/>
                </a:solidFill>
              </a:rPr>
              <a:t>N</a:t>
            </a:r>
            <a:r>
              <a:rPr lang="en-US" b="1" dirty="0" smtClean="0">
                <a:solidFill>
                  <a:srgbClr val="C00000"/>
                </a:solidFill>
              </a:rPr>
              <a:t>/</a:t>
            </a:r>
            <a:r>
              <a:rPr lang="sr-Latn-RS" b="1" dirty="0" smtClean="0">
                <a:solidFill>
                  <a:srgbClr val="C00000"/>
                </a:solidFill>
              </a:rPr>
              <a:t>TILE</a:t>
            </a:r>
            <a:r>
              <a:rPr lang="en-US" b="1" dirty="0" smtClean="0">
                <a:solidFill>
                  <a:srgbClr val="C00000"/>
                </a:solidFill>
              </a:rPr>
              <a:t>_WIDTH </a:t>
            </a:r>
            <a:r>
              <a:rPr lang="en-US" dirty="0" err="1" smtClean="0"/>
              <a:t>faza</a:t>
            </a:r>
            <a:r>
              <a:rPr lang="en-US" dirty="0" smtClean="0"/>
              <a:t> </a:t>
            </a:r>
          </a:p>
          <a:p>
            <a:r>
              <a:rPr lang="en-US" dirty="0" smtClean="0"/>
              <a:t>U </a:t>
            </a:r>
            <a:r>
              <a:rPr lang="en-US" dirty="0" err="1" smtClean="0"/>
              <a:t>svakoj</a:t>
            </a:r>
            <a:r>
              <a:rPr lang="en-US" dirty="0" smtClean="0"/>
              <a:t> </a:t>
            </a:r>
            <a:r>
              <a:rPr lang="en-US" dirty="0" err="1" smtClean="0"/>
              <a:t>fazi</a:t>
            </a:r>
            <a:r>
              <a:rPr lang="en-US" dirty="0" smtClean="0"/>
              <a:t>, </a:t>
            </a:r>
            <a:r>
              <a:rPr lang="en-US" b="1" dirty="0" err="1" smtClean="0"/>
              <a:t>isti</a:t>
            </a:r>
            <a:r>
              <a:rPr lang="en-US" dirty="0" smtClean="0"/>
              <a:t> </a:t>
            </a:r>
            <a:r>
              <a:rPr lang="en-US" dirty="0" err="1" smtClean="0"/>
              <a:t>Mds</a:t>
            </a:r>
            <a:r>
              <a:rPr lang="en-US" dirty="0" smtClean="0"/>
              <a:t> </a:t>
            </a:r>
            <a:r>
              <a:rPr lang="en-US" dirty="0" err="1" smtClean="0"/>
              <a:t>i</a:t>
            </a:r>
            <a:r>
              <a:rPr lang="en-US" dirty="0" smtClean="0"/>
              <a:t> </a:t>
            </a:r>
            <a:r>
              <a:rPr lang="en-US" dirty="0" err="1" smtClean="0"/>
              <a:t>Nds</a:t>
            </a:r>
            <a:r>
              <a:rPr lang="en-US" dirty="0" smtClean="0"/>
              <a:t> se </a:t>
            </a:r>
            <a:r>
              <a:rPr lang="en-US" dirty="0" err="1" smtClean="0"/>
              <a:t>koriste</a:t>
            </a:r>
            <a:r>
              <a:rPr lang="en-US" dirty="0" smtClean="0"/>
              <a:t> </a:t>
            </a:r>
            <a:r>
              <a:rPr lang="sr-Latn-RS" dirty="0" smtClean="0"/>
              <a:t>da čuvaju delove Md i Nd matrica korišćenih u toj fazi</a:t>
            </a:r>
          </a:p>
          <a:p>
            <a:r>
              <a:rPr lang="sr-Latn-RS" dirty="0" smtClean="0"/>
              <a:t>Ovo omogućava da mala S</a:t>
            </a:r>
            <a:r>
              <a:rPr lang="en-US" dirty="0" smtClean="0"/>
              <a:t>H</a:t>
            </a:r>
            <a:r>
              <a:rPr lang="sr-Latn-RS" dirty="0" smtClean="0"/>
              <a:t>M služi za većinu pristupa za koje </a:t>
            </a:r>
            <a:r>
              <a:rPr lang="en-US" dirty="0" smtClean="0"/>
              <a:t>je </a:t>
            </a:r>
            <a:r>
              <a:rPr lang="sr-Latn-RS" dirty="0" smtClean="0"/>
              <a:t>korišćena GM </a:t>
            </a:r>
            <a:r>
              <a:rPr lang="en-US" dirty="0" smtClean="0"/>
              <a:t> </a:t>
            </a:r>
          </a:p>
          <a:p>
            <a:endParaRPr lang="en-US" dirty="0" smtClean="0"/>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smtClean="0"/>
              <a:t>1</a:t>
            </a:r>
            <a:r>
              <a:rPr lang="sr-Latn-RS" dirty="0" smtClean="0"/>
              <a:t>0)</a:t>
            </a:r>
            <a:endParaRPr lang="en-US" dirty="0"/>
          </a:p>
        </p:txBody>
      </p:sp>
      <p:sp>
        <p:nvSpPr>
          <p:cNvPr id="3" name="Content Placeholder 2"/>
          <p:cNvSpPr>
            <a:spLocks noGrp="1"/>
          </p:cNvSpPr>
          <p:nvPr>
            <p:ph idx="1"/>
          </p:nvPr>
        </p:nvSpPr>
        <p:spPr/>
        <p:txBody>
          <a:bodyPr>
            <a:normAutofit/>
          </a:bodyPr>
          <a:lstStyle/>
          <a:p>
            <a:r>
              <a:rPr lang="sr-Latn-RS" dirty="0" smtClean="0"/>
              <a:t>To je zato što svaka faza fokusirana na mali podskup elemenata ulazne matrice, što predstavlja lokalnost pri pristupu</a:t>
            </a:r>
          </a:p>
          <a:p>
            <a:r>
              <a:rPr lang="sr-Latn-RS" dirty="0" smtClean="0"/>
              <a:t>Lokalnost pristupa omogućava korišćenje malih brzih memorija koje opslužuju većinu pristupa i smanjuju pris</a:t>
            </a:r>
            <a:r>
              <a:rPr lang="en-US" dirty="0" smtClean="0"/>
              <a:t>t</a:t>
            </a:r>
            <a:r>
              <a:rPr lang="sr-Latn-RS" dirty="0" smtClean="0"/>
              <a:t>up sporoj GM</a:t>
            </a:r>
          </a:p>
          <a:p>
            <a:r>
              <a:rPr lang="sr-Latn-RS" dirty="0" smtClean="0"/>
              <a:t>Lokalnost je važna za postizanje visokih performansi</a:t>
            </a:r>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smtClean="0"/>
              <a:t>1</a:t>
            </a:r>
            <a:r>
              <a:rPr lang="sr-Latn-RS" dirty="0" smtClean="0"/>
              <a:t>1)</a:t>
            </a: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
        <p:nvSpPr>
          <p:cNvPr id="5" name="Content Placeholder 4"/>
          <p:cNvSpPr>
            <a:spLocks noGrp="1"/>
          </p:cNvSpPr>
          <p:nvPr>
            <p:ph idx="1"/>
          </p:nvPr>
        </p:nvSpPr>
        <p:spPr/>
        <p:txBody>
          <a:bodyPr/>
          <a:lstStyle/>
          <a:p>
            <a:pPr marL="0" indent="0">
              <a:buNone/>
            </a:pPr>
            <a:r>
              <a:rPr lang="en-US" b="1" dirty="0" smtClean="0">
                <a:solidFill>
                  <a:srgbClr val="C00000"/>
                </a:solidFill>
              </a:rPr>
              <a:t>POZIV KERNELA</a:t>
            </a:r>
            <a:endParaRPr lang="en-US" b="1" dirty="0">
              <a:solidFill>
                <a:srgbClr val="C00000"/>
              </a:solidFill>
            </a:endParaRPr>
          </a:p>
        </p:txBody>
      </p:sp>
      <p:pic>
        <p:nvPicPr>
          <p:cNvPr id="3074" name="Picture 2"/>
          <p:cNvPicPr>
            <a:picLocks noChangeAspect="1" noChangeArrowheads="1"/>
          </p:cNvPicPr>
          <p:nvPr/>
        </p:nvPicPr>
        <p:blipFill>
          <a:blip r:embed="rId2"/>
          <a:srcRect/>
          <a:stretch>
            <a:fillRect/>
          </a:stretch>
        </p:blipFill>
        <p:spPr bwMode="auto">
          <a:xfrm>
            <a:off x="457200" y="2117817"/>
            <a:ext cx="8550420" cy="25549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Primer: Množenje matrica </a:t>
            </a:r>
            <a:r>
              <a:rPr lang="sr-Latn-RS" dirty="0" smtClean="0"/>
              <a:t>(2)</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Tradicionalni</a:t>
            </a:r>
            <a:r>
              <a:rPr lang="en-US" dirty="0" smtClean="0"/>
              <a:t> </a:t>
            </a:r>
            <a:r>
              <a:rPr lang="en-US" dirty="0" err="1" smtClean="0"/>
              <a:t>sekvencijalni</a:t>
            </a:r>
            <a:r>
              <a:rPr lang="en-US" dirty="0" smtClean="0"/>
              <a:t> </a:t>
            </a:r>
            <a:r>
              <a:rPr lang="en-US" dirty="0" err="1" smtClean="0"/>
              <a:t>kod</a:t>
            </a:r>
            <a:r>
              <a:rPr lang="en-US" dirty="0" smtClean="0"/>
              <a:t>:</a:t>
            </a:r>
            <a:endParaRPr lang="sr-Latn-RS" dirty="0" smtClean="0"/>
          </a:p>
          <a:p>
            <a:pPr>
              <a:buNone/>
            </a:pPr>
            <a:r>
              <a:rPr lang="en-US" dirty="0" smtClean="0"/>
              <a:t/>
            </a:r>
            <a:br>
              <a:rPr lang="en-US" dirty="0" smtClean="0"/>
            </a:br>
            <a:r>
              <a:rPr lang="sr-Latn-RS" dirty="0" smtClean="0"/>
              <a:t> </a:t>
            </a:r>
            <a:r>
              <a:rPr lang="en-US" sz="1800" dirty="0" smtClean="0">
                <a:solidFill>
                  <a:srgbClr val="000000"/>
                </a:solidFill>
                <a:highlight>
                  <a:srgbClr val="FFFFFF"/>
                </a:highlight>
                <a:latin typeface="Consolas"/>
              </a:rPr>
              <a:t>void </a:t>
            </a:r>
            <a:r>
              <a:rPr lang="en-US" sz="1800" dirty="0" err="1" smtClean="0">
                <a:solidFill>
                  <a:srgbClr val="000000"/>
                </a:solidFill>
                <a:highlight>
                  <a:srgbClr val="FFFFFF"/>
                </a:highlight>
                <a:latin typeface="Consolas"/>
              </a:rPr>
              <a:t>MatrixMulOnHost</a:t>
            </a: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(float* M, float* N, float* P, </a:t>
            </a:r>
            <a:r>
              <a:rPr lang="en-US" sz="1800" dirty="0" err="1" smtClean="0">
                <a:solidFill>
                  <a:srgbClr val="000000"/>
                </a:solidFill>
                <a:highlight>
                  <a:srgbClr val="FFFFFF"/>
                </a:highlight>
                <a:latin typeface="Consolas"/>
              </a:rPr>
              <a:t>int</a:t>
            </a:r>
            <a:r>
              <a:rPr lang="en-US" sz="1800" dirty="0" smtClean="0">
                <a:solidFill>
                  <a:srgbClr val="000000"/>
                </a:solidFill>
                <a:highlight>
                  <a:srgbClr val="FFFFFF"/>
                </a:highlight>
                <a:latin typeface="Consolas"/>
              </a:rPr>
              <a:t> Width) </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br>
              <a:rPr lang="en-US" sz="1800" dirty="0" smtClean="0">
                <a:solidFill>
                  <a:srgbClr val="000000"/>
                </a:solidFill>
                <a:highlight>
                  <a:srgbClr val="FFFFFF"/>
                </a:highlight>
                <a:latin typeface="Consolas"/>
              </a:rPr>
            </a:b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for (</a:t>
            </a:r>
            <a:r>
              <a:rPr lang="en-US" sz="1800" dirty="0" err="1" smtClean="0">
                <a:solidFill>
                  <a:srgbClr val="000000"/>
                </a:solidFill>
                <a:highlight>
                  <a:srgbClr val="FFFFFF"/>
                </a:highlight>
                <a:latin typeface="Consolas"/>
              </a:rPr>
              <a:t>int</a:t>
            </a:r>
            <a:r>
              <a:rPr lang="en-U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i</a:t>
            </a:r>
            <a:r>
              <a:rPr lang="en-US" sz="1800" dirty="0" smtClean="0">
                <a:solidFill>
                  <a:srgbClr val="000000"/>
                </a:solidFill>
                <a:highlight>
                  <a:srgbClr val="FFFFFF"/>
                </a:highlight>
                <a:latin typeface="Consolas"/>
              </a:rPr>
              <a:t> = 0; </a:t>
            </a:r>
            <a:r>
              <a:rPr lang="en-US" sz="1800" dirty="0" err="1" smtClean="0">
                <a:solidFill>
                  <a:srgbClr val="000000"/>
                </a:solidFill>
                <a:highlight>
                  <a:srgbClr val="FFFFFF"/>
                </a:highlight>
                <a:latin typeface="Consolas"/>
              </a:rPr>
              <a:t>i</a:t>
            </a:r>
            <a:r>
              <a:rPr lang="en-US" sz="1800" dirty="0" smtClean="0">
                <a:solidFill>
                  <a:srgbClr val="000000"/>
                </a:solidFill>
                <a:highlight>
                  <a:srgbClr val="FFFFFF"/>
                </a:highlight>
                <a:latin typeface="Consolas"/>
              </a:rPr>
              <a:t> &lt; Width; ++</a:t>
            </a:r>
            <a:r>
              <a:rPr lang="en-US" sz="1800" dirty="0" err="1" smtClean="0">
                <a:solidFill>
                  <a:srgbClr val="000000"/>
                </a:solidFill>
                <a:highlight>
                  <a:srgbClr val="FFFFFF"/>
                </a:highlight>
                <a:latin typeface="Consolas"/>
              </a:rPr>
              <a:t>i</a:t>
            </a:r>
            <a:r>
              <a:rPr lang="en-US" sz="1800" dirty="0" smtClean="0">
                <a:solidFill>
                  <a:srgbClr val="000000"/>
                </a:solidFill>
                <a:highlight>
                  <a:srgbClr val="FFFFFF"/>
                </a:highlight>
                <a:latin typeface="Consolas"/>
              </a:rPr>
              <a:t>)</a:t>
            </a:r>
            <a:br>
              <a:rPr lang="en-US" sz="1800" dirty="0" smtClean="0">
                <a:solidFill>
                  <a:srgbClr val="000000"/>
                </a:solidFill>
                <a:highlight>
                  <a:srgbClr val="FFFFFF"/>
                </a:highlight>
                <a:latin typeface="Consolas"/>
              </a:rPr>
            </a:b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for (</a:t>
            </a:r>
            <a:r>
              <a:rPr lang="en-US" sz="1800" dirty="0" err="1" smtClean="0">
                <a:solidFill>
                  <a:srgbClr val="000000"/>
                </a:solidFill>
                <a:highlight>
                  <a:srgbClr val="FFFFFF"/>
                </a:highlight>
                <a:latin typeface="Consolas"/>
              </a:rPr>
              <a:t>int</a:t>
            </a:r>
            <a:r>
              <a:rPr lang="en-US" sz="1800" dirty="0" smtClean="0">
                <a:solidFill>
                  <a:srgbClr val="000000"/>
                </a:solidFill>
                <a:highlight>
                  <a:srgbClr val="FFFFFF"/>
                </a:highlight>
                <a:latin typeface="Consolas"/>
              </a:rPr>
              <a:t> j = 0; j &lt; Width; ++j) </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float sum = 0;</a:t>
            </a:r>
            <a:endParaRPr lang="sr-Latn-RS" sz="1800" dirty="0" smtClean="0">
              <a:solidFill>
                <a:srgbClr val="000000"/>
              </a:solidFill>
              <a:highlight>
                <a:srgbClr val="FFFFFF"/>
              </a:highlight>
              <a:latin typeface="Consolas"/>
            </a:endParaRPr>
          </a:p>
          <a:p>
            <a:pPr>
              <a:buNone/>
            </a:pP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for (</a:t>
            </a:r>
            <a:r>
              <a:rPr lang="en-US" sz="1800" dirty="0" err="1" smtClean="0">
                <a:solidFill>
                  <a:srgbClr val="000000"/>
                </a:solidFill>
                <a:highlight>
                  <a:srgbClr val="FFFFFF"/>
                </a:highlight>
                <a:latin typeface="Consolas"/>
              </a:rPr>
              <a:t>int</a:t>
            </a:r>
            <a:r>
              <a:rPr lang="en-US" sz="1800" dirty="0" smtClean="0">
                <a:solidFill>
                  <a:srgbClr val="000000"/>
                </a:solidFill>
                <a:highlight>
                  <a:srgbClr val="FFFFFF"/>
                </a:highlight>
                <a:latin typeface="Consolas"/>
              </a:rPr>
              <a:t> k = 0; k &lt; Width; ++k) </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float a = M[</a:t>
            </a:r>
            <a:r>
              <a:rPr lang="en-US" sz="1800" dirty="0" err="1" smtClean="0">
                <a:solidFill>
                  <a:srgbClr val="000000"/>
                </a:solidFill>
                <a:highlight>
                  <a:srgbClr val="FFFFFF"/>
                </a:highlight>
                <a:latin typeface="Consolas"/>
              </a:rPr>
              <a:t>i</a:t>
            </a:r>
            <a:r>
              <a:rPr lang="en-US" sz="1800" dirty="0" smtClean="0">
                <a:solidFill>
                  <a:srgbClr val="000000"/>
                </a:solidFill>
                <a:highlight>
                  <a:srgbClr val="FFFFFF"/>
                </a:highlight>
                <a:latin typeface="Consolas"/>
              </a:rPr>
              <a:t> * width + k];</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float b = N[k * width + j];</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sum += a * b;</a:t>
            </a: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a:buNone/>
            </a:pPr>
            <a:endParaRPr lang="sr-Latn-RS" sz="1800" dirty="0" smtClean="0">
              <a:solidFill>
                <a:srgbClr val="000000"/>
              </a:solidFill>
              <a:highlight>
                <a:srgbClr val="FFFFFF"/>
              </a:highlight>
              <a:latin typeface="Consolas"/>
            </a:endParaRPr>
          </a:p>
          <a:p>
            <a:pPr>
              <a:buNone/>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P[</a:t>
            </a:r>
            <a:r>
              <a:rPr lang="en-US" sz="1800" dirty="0" err="1" smtClean="0">
                <a:solidFill>
                  <a:srgbClr val="000000"/>
                </a:solidFill>
                <a:highlight>
                  <a:srgbClr val="FFFFFF"/>
                </a:highlight>
                <a:latin typeface="Consolas"/>
              </a:rPr>
              <a:t>i</a:t>
            </a:r>
            <a:r>
              <a:rPr lang="en-US" sz="1800" dirty="0" smtClean="0">
                <a:solidFill>
                  <a:srgbClr val="000000"/>
                </a:solidFill>
                <a:highlight>
                  <a:srgbClr val="FFFFFF"/>
                </a:highlight>
                <a:latin typeface="Consolas"/>
              </a:rPr>
              <a:t> * Width + j] = sum;</a:t>
            </a:r>
            <a:br>
              <a:rPr lang="en-US" sz="1800" dirty="0" smtClean="0">
                <a:solidFill>
                  <a:srgbClr val="000000"/>
                </a:solidFill>
                <a:highlight>
                  <a:srgbClr val="FFFFFF"/>
                </a:highlight>
                <a:latin typeface="Consolas"/>
              </a:rPr>
            </a:b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br>
              <a:rPr lang="en-US" sz="1800" dirty="0" smtClean="0">
                <a:solidFill>
                  <a:srgbClr val="000000"/>
                </a:solidFill>
                <a:highlight>
                  <a:srgbClr val="FFFFFF"/>
                </a:highlight>
                <a:latin typeface="Consolas"/>
              </a:rPr>
            </a:br>
            <a:r>
              <a:rPr lang="en-US" sz="1800" dirty="0" smtClean="0">
                <a:solidFill>
                  <a:srgbClr val="000000"/>
                </a:solidFill>
                <a:highlight>
                  <a:srgbClr val="FFFFFF"/>
                </a:highlight>
                <a:latin typeface="Consolas"/>
              </a:rPr>
              <a:t>} </a:t>
            </a: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smtClean="0"/>
              <a:t>1</a:t>
            </a:r>
            <a:r>
              <a:rPr lang="sr-Latn-RS" dirty="0" smtClean="0"/>
              <a:t>2)</a:t>
            </a: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pic>
        <p:nvPicPr>
          <p:cNvPr id="1027" name="Picture 3"/>
          <p:cNvPicPr>
            <a:picLocks noChangeAspect="1" noChangeArrowheads="1"/>
          </p:cNvPicPr>
          <p:nvPr/>
        </p:nvPicPr>
        <p:blipFill>
          <a:blip r:embed="rId2"/>
          <a:srcRect/>
          <a:stretch>
            <a:fillRect/>
          </a:stretch>
        </p:blipFill>
        <p:spPr bwMode="auto">
          <a:xfrm>
            <a:off x="694944" y="2057400"/>
            <a:ext cx="7716960" cy="4388341"/>
          </a:xfrm>
          <a:prstGeom prst="rect">
            <a:avLst/>
          </a:prstGeom>
          <a:noFill/>
          <a:ln w="9525">
            <a:noFill/>
            <a:miter lim="800000"/>
            <a:headEnd/>
            <a:tailEnd/>
          </a:ln>
          <a:effectLst/>
        </p:spPr>
      </p:pic>
      <p:sp>
        <p:nvSpPr>
          <p:cNvPr id="3" name="TextBox 2"/>
          <p:cNvSpPr txBox="1"/>
          <p:nvPr/>
        </p:nvSpPr>
        <p:spPr>
          <a:xfrm>
            <a:off x="694944" y="1600200"/>
            <a:ext cx="1475725" cy="369332"/>
          </a:xfrm>
          <a:prstGeom prst="rect">
            <a:avLst/>
          </a:prstGeom>
          <a:noFill/>
        </p:spPr>
        <p:txBody>
          <a:bodyPr wrap="none" rtlCol="0">
            <a:spAutoFit/>
          </a:bodyPr>
          <a:lstStyle/>
          <a:p>
            <a:r>
              <a:rPr lang="en-US" b="1" dirty="0" smtClean="0">
                <a:solidFill>
                  <a:srgbClr val="C00000"/>
                </a:solidFill>
              </a:rPr>
              <a:t>KERNEL (1)</a:t>
            </a:r>
            <a:endParaRPr lang="sr-Latn-RS" b="1" dirty="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smtClean="0"/>
              <a:t>1</a:t>
            </a:r>
            <a:r>
              <a:rPr lang="sr-Latn-RS" dirty="0" smtClean="0"/>
              <a:t>3)</a:t>
            </a: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 y="2057400"/>
            <a:ext cx="8495540" cy="4600575"/>
          </a:xfrm>
          <a:prstGeom prst="rect">
            <a:avLst/>
          </a:prstGeom>
          <a:noFill/>
          <a:ln w="9525">
            <a:noFill/>
            <a:miter lim="800000"/>
            <a:headEnd/>
            <a:tailEnd/>
          </a:ln>
          <a:effectLst/>
        </p:spPr>
      </p:pic>
      <p:sp>
        <p:nvSpPr>
          <p:cNvPr id="5" name="TextBox 4"/>
          <p:cNvSpPr txBox="1"/>
          <p:nvPr/>
        </p:nvSpPr>
        <p:spPr>
          <a:xfrm>
            <a:off x="533400" y="1447800"/>
            <a:ext cx="1475725" cy="369332"/>
          </a:xfrm>
          <a:prstGeom prst="rect">
            <a:avLst/>
          </a:prstGeom>
          <a:noFill/>
        </p:spPr>
        <p:txBody>
          <a:bodyPr wrap="none" rtlCol="0">
            <a:spAutoFit/>
          </a:bodyPr>
          <a:lstStyle/>
          <a:p>
            <a:r>
              <a:rPr lang="en-US" b="1" dirty="0" smtClean="0">
                <a:solidFill>
                  <a:srgbClr val="C00000"/>
                </a:solidFill>
              </a:rPr>
              <a:t>KERNEL (2)</a:t>
            </a:r>
            <a:endParaRPr lang="sr-Latn-RS" b="1"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smtClean="0"/>
              <a:t>1</a:t>
            </a:r>
            <a:r>
              <a:rPr lang="sr-Latn-RS" dirty="0" smtClean="0"/>
              <a:t>4)</a:t>
            </a:r>
            <a:endParaRPr lang="en-US" dirty="0"/>
          </a:p>
        </p:txBody>
      </p:sp>
      <p:sp>
        <p:nvSpPr>
          <p:cNvPr id="3" name="Content Placeholder 2"/>
          <p:cNvSpPr>
            <a:spLocks noGrp="1"/>
          </p:cNvSpPr>
          <p:nvPr>
            <p:ph idx="1"/>
          </p:nvPr>
        </p:nvSpPr>
        <p:spPr/>
        <p:txBody>
          <a:bodyPr>
            <a:normAutofit/>
          </a:bodyPr>
          <a:lstStyle/>
          <a:p>
            <a:r>
              <a:rPr lang="sr-Latn-RS" i="1" dirty="0" smtClean="0"/>
              <a:t>Mds</a:t>
            </a:r>
            <a:r>
              <a:rPr lang="sr-Latn-RS" dirty="0" smtClean="0"/>
              <a:t> i </a:t>
            </a:r>
            <a:r>
              <a:rPr lang="sr-Latn-RS" i="1" dirty="0" smtClean="0"/>
              <a:t>Nds</a:t>
            </a:r>
            <a:r>
              <a:rPr lang="sr-Latn-RS" dirty="0" smtClean="0"/>
              <a:t> su promenljive </a:t>
            </a:r>
            <a:r>
              <a:rPr lang="en-US" dirty="0" smtClean="0"/>
              <a:t>u </a:t>
            </a:r>
            <a:r>
              <a:rPr lang="sr-Latn-RS" dirty="0" smtClean="0"/>
              <a:t>S</a:t>
            </a:r>
            <a:r>
              <a:rPr lang="en-US" dirty="0" smtClean="0"/>
              <a:t>H</a:t>
            </a:r>
            <a:r>
              <a:rPr lang="sr-Latn-RS" dirty="0" smtClean="0"/>
              <a:t>M i njihova oblast važenja su niti u okviru bloka</a:t>
            </a:r>
          </a:p>
          <a:p>
            <a:r>
              <a:rPr lang="sr-Latn-RS" dirty="0" smtClean="0"/>
              <a:t>Promenljive </a:t>
            </a:r>
            <a:r>
              <a:rPr lang="sr-Latn-RS" i="1" dirty="0" smtClean="0"/>
              <a:t>bx</a:t>
            </a:r>
            <a:r>
              <a:rPr lang="sr-Latn-RS" dirty="0" smtClean="0"/>
              <a:t>, </a:t>
            </a:r>
            <a:r>
              <a:rPr lang="sr-Latn-RS" i="1" dirty="0" smtClean="0"/>
              <a:t>by</a:t>
            </a:r>
            <a:r>
              <a:rPr lang="sr-Latn-RS" dirty="0" smtClean="0"/>
              <a:t>, </a:t>
            </a:r>
            <a:r>
              <a:rPr lang="sr-Latn-RS" i="1" dirty="0" smtClean="0"/>
              <a:t>tx</a:t>
            </a:r>
            <a:r>
              <a:rPr lang="sr-Latn-RS" dirty="0" smtClean="0"/>
              <a:t> i </a:t>
            </a:r>
            <a:r>
              <a:rPr lang="sr-Latn-RS" i="1" dirty="0" smtClean="0"/>
              <a:t>ty</a:t>
            </a:r>
            <a:r>
              <a:rPr lang="sr-Latn-RS" dirty="0" smtClean="0"/>
              <a:t> su automatske skalarne promenljive i smeštene su u registrima. </a:t>
            </a:r>
          </a:p>
          <a:p>
            <a:pPr lvl="1"/>
            <a:r>
              <a:rPr lang="sr-Latn-RS" dirty="0" smtClean="0"/>
              <a:t>Njihova oblast važenja je nit i postoji privatna kopija za svaku nit</a:t>
            </a:r>
          </a:p>
          <a:p>
            <a:r>
              <a:rPr lang="sr-Latn-RS" dirty="0" smtClean="0"/>
              <a:t>Promenljive </a:t>
            </a:r>
            <a:r>
              <a:rPr lang="sr-Latn-RS" i="1" dirty="0" smtClean="0"/>
              <a:t>Row</a:t>
            </a:r>
            <a:r>
              <a:rPr lang="sr-Latn-RS" dirty="0" smtClean="0"/>
              <a:t> i </a:t>
            </a:r>
            <a:r>
              <a:rPr lang="sr-Latn-RS" i="1" dirty="0" smtClean="0"/>
              <a:t>Col</a:t>
            </a:r>
            <a:r>
              <a:rPr lang="sr-Latn-RS" dirty="0" smtClean="0"/>
              <a:t> s</a:t>
            </a:r>
            <a:r>
              <a:rPr lang="en-US" dirty="0" smtClean="0"/>
              <a:t>u</a:t>
            </a:r>
            <a:r>
              <a:rPr lang="sr-Latn-RS" dirty="0" smtClean="0"/>
              <a:t> indeksi vrste i kolone rezultujućeg Pd elementa</a:t>
            </a:r>
          </a:p>
          <a:p>
            <a:r>
              <a:rPr lang="sr-Latn-RS" i="1" dirty="0" smtClean="0"/>
              <a:t>Pvalue</a:t>
            </a:r>
            <a:r>
              <a:rPr lang="sr-Latn-RS" dirty="0" smtClean="0"/>
              <a:t> je promenljiva u kojoj se čuvaju privremene vrednosti rezultujućeg elementa P</a:t>
            </a:r>
            <a:r>
              <a:rPr lang="en-US" dirty="0" smtClean="0"/>
              <a:t>D</a:t>
            </a:r>
            <a:endParaRPr lang="sr-Latn-RS" dirty="0" smtClean="0"/>
          </a:p>
          <a:p>
            <a:endParaRPr lang="sr-Latn-RS" dirty="0" smtClean="0"/>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smtClean="0"/>
              <a:t>1</a:t>
            </a:r>
            <a:r>
              <a:rPr lang="sr-Latn-RS" dirty="0" smtClean="0"/>
              <a:t>5)</a:t>
            </a:r>
            <a:endParaRPr lang="en-US" dirty="0"/>
          </a:p>
        </p:txBody>
      </p:sp>
      <p:sp>
        <p:nvSpPr>
          <p:cNvPr id="3" name="Content Placeholder 2"/>
          <p:cNvSpPr>
            <a:spLocks noGrp="1"/>
          </p:cNvSpPr>
          <p:nvPr>
            <p:ph idx="1"/>
          </p:nvPr>
        </p:nvSpPr>
        <p:spPr/>
        <p:txBody>
          <a:bodyPr>
            <a:normAutofit/>
          </a:bodyPr>
          <a:lstStyle/>
          <a:p>
            <a:r>
              <a:rPr lang="sr-Latn-RS" dirty="0" smtClean="0"/>
              <a:t>U svakoj fazi izračunavanja, svaka nit u nekom bloku učitava po jedan element matrice Md u S</a:t>
            </a:r>
            <a:r>
              <a:rPr lang="en-US" dirty="0" smtClean="0"/>
              <a:t>H</a:t>
            </a:r>
            <a:r>
              <a:rPr lang="sr-Latn-RS" dirty="0" smtClean="0"/>
              <a:t>M</a:t>
            </a:r>
          </a:p>
          <a:p>
            <a:r>
              <a:rPr lang="sr-Latn-RS" dirty="0" smtClean="0"/>
              <a:t>TILE</a:t>
            </a:r>
            <a:r>
              <a:rPr lang="en-US" dirty="0" smtClean="0"/>
              <a:t>_WIDTH</a:t>
            </a:r>
            <a:r>
              <a:rPr lang="en-US" baseline="30000" dirty="0" smtClean="0"/>
              <a:t>2  </a:t>
            </a:r>
            <a:r>
              <a:rPr lang="en-US" dirty="0" err="1" smtClean="0"/>
              <a:t>niti</a:t>
            </a:r>
            <a:r>
              <a:rPr lang="en-US" dirty="0" smtClean="0"/>
              <a:t> </a:t>
            </a:r>
            <a:r>
              <a:rPr lang="en-US" dirty="0" err="1" smtClean="0"/>
              <a:t>sara</a:t>
            </a:r>
            <a:r>
              <a:rPr lang="sr-Latn-RS" dirty="0" smtClean="0"/>
              <a:t>đuju u učitavanju TILE</a:t>
            </a:r>
            <a:r>
              <a:rPr lang="en-US" dirty="0" smtClean="0"/>
              <a:t>_WIDTH</a:t>
            </a:r>
            <a:r>
              <a:rPr lang="en-US" baseline="30000" dirty="0" smtClean="0"/>
              <a:t>2 </a:t>
            </a:r>
            <a:r>
              <a:rPr lang="sr-Latn-RS" dirty="0" smtClean="0"/>
              <a:t>različitih vrednosti matrice Md u SM</a:t>
            </a:r>
          </a:p>
          <a:p>
            <a:r>
              <a:rPr lang="sr-Latn-RS" dirty="0" smtClean="0"/>
              <a:t>Slično važi i za elemente matrice Nd</a:t>
            </a:r>
          </a:p>
          <a:p>
            <a:r>
              <a:rPr lang="sr-Latn-RS" dirty="0" smtClean="0"/>
              <a:t>Da bi se obezbedilo da sve niti u okviru istog bloka matrice kompletiraju učitavanje vrednosti u Mds i Nds pre izvođenja izračunavanja dela </a:t>
            </a:r>
            <a:r>
              <a:rPr lang="en-US" dirty="0" err="1" smtClean="0"/>
              <a:t>skalarnog</a:t>
            </a:r>
            <a:r>
              <a:rPr lang="en-US" dirty="0" smtClean="0"/>
              <a:t> </a:t>
            </a:r>
            <a:r>
              <a:rPr lang="sr-Latn-RS" dirty="0" smtClean="0"/>
              <a:t>proizvoda koristi se poziv </a:t>
            </a:r>
            <a:r>
              <a:rPr lang="sr-Latn-RS" b="1" i="1" dirty="0" smtClean="0">
                <a:solidFill>
                  <a:srgbClr val="C00000"/>
                </a:solidFill>
              </a:rPr>
              <a:t>syncthreads()</a:t>
            </a:r>
            <a:endParaRPr lang="sr-Latn-RS" dirty="0" smtClean="0"/>
          </a:p>
          <a:p>
            <a:endParaRPr lang="sr-Latn-RS" dirty="0" smtClean="0"/>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sr-Latn-RS" dirty="0" smtClean="0"/>
              <a:t>(</a:t>
            </a:r>
            <a:r>
              <a:rPr lang="en-US" dirty="0" smtClean="0"/>
              <a:t>20</a:t>
            </a:r>
            <a:r>
              <a:rPr lang="sr-Latn-RS" dirty="0" smtClean="0"/>
              <a:t>)</a:t>
            </a:r>
            <a:endParaRPr lang="en-US" dirty="0"/>
          </a:p>
        </p:txBody>
      </p:sp>
      <p:sp>
        <p:nvSpPr>
          <p:cNvPr id="3" name="Content Placeholder 2"/>
          <p:cNvSpPr>
            <a:spLocks noGrp="1"/>
          </p:cNvSpPr>
          <p:nvPr>
            <p:ph idx="1"/>
          </p:nvPr>
        </p:nvSpPr>
        <p:spPr/>
        <p:txBody>
          <a:bodyPr>
            <a:normAutofit/>
          </a:bodyPr>
          <a:lstStyle/>
          <a:p>
            <a:r>
              <a:rPr lang="sr-Latn-RS" dirty="0" smtClean="0"/>
              <a:t>Nakon toga, moguće je otpočeti izračunavanje gde svaka nit u K petlji izvodi izračunavanje jednog dela svog </a:t>
            </a:r>
            <a:r>
              <a:rPr lang="en-US" dirty="0" err="1" smtClean="0"/>
              <a:t>skalarnog</a:t>
            </a:r>
            <a:r>
              <a:rPr lang="en-US" dirty="0" smtClean="0"/>
              <a:t> </a:t>
            </a:r>
            <a:r>
              <a:rPr lang="sr-Latn-RS" dirty="0" smtClean="0"/>
              <a:t>proizvoda</a:t>
            </a:r>
          </a:p>
          <a:p>
            <a:r>
              <a:rPr lang="sr-Latn-RS" dirty="0" smtClean="0"/>
              <a:t>Nakon izvršenja </a:t>
            </a:r>
            <a:r>
              <a:rPr lang="en-US" dirty="0" smtClean="0"/>
              <a:t>K</a:t>
            </a:r>
            <a:r>
              <a:rPr lang="sr-Latn-RS" dirty="0" smtClean="0"/>
              <a:t> petlje, neophodan je još jedan poziv </a:t>
            </a:r>
            <a:r>
              <a:rPr lang="sr-Latn-RS" b="1" i="1" dirty="0" smtClean="0">
                <a:solidFill>
                  <a:srgbClr val="C00000"/>
                </a:solidFill>
              </a:rPr>
              <a:t>syncthreads()  </a:t>
            </a:r>
            <a:r>
              <a:rPr lang="sr-Latn-RS" dirty="0" smtClean="0"/>
              <a:t>funkcije koja sad obezbeđuje da su sve niti u okviru nekog bloka završile sa korišćenjem sadržaja Mds i Nds pre nego što započne sledeća faza i učitaju se novi elementi u Mds i Nds</a:t>
            </a:r>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Množenje matrica-</a:t>
            </a:r>
            <a:r>
              <a:rPr lang="en-US" dirty="0" err="1" smtClean="0"/>
              <a:t>performanse</a:t>
            </a:r>
            <a:endParaRPr lang="en-US" dirty="0"/>
          </a:p>
        </p:txBody>
      </p:sp>
      <p:sp>
        <p:nvSpPr>
          <p:cNvPr id="3" name="Content Placeholder 2"/>
          <p:cNvSpPr>
            <a:spLocks noGrp="1"/>
          </p:cNvSpPr>
          <p:nvPr>
            <p:ph idx="1"/>
          </p:nvPr>
        </p:nvSpPr>
        <p:spPr/>
        <p:txBody>
          <a:bodyPr>
            <a:normAutofit/>
          </a:bodyPr>
          <a:lstStyle/>
          <a:p>
            <a:r>
              <a:rPr lang="sr-Latn-RS" dirty="0" smtClean="0"/>
              <a:t>Prilikom opisanog množenja matrica, pristip GM je smanjen TILE</a:t>
            </a:r>
            <a:r>
              <a:rPr lang="en-US" dirty="0" smtClean="0"/>
              <a:t>_WIDTH </a:t>
            </a:r>
            <a:r>
              <a:rPr lang="en-US" dirty="0" err="1" smtClean="0"/>
              <a:t>puta</a:t>
            </a:r>
            <a:endParaRPr lang="en-US" dirty="0" smtClean="0"/>
          </a:p>
          <a:p>
            <a:pPr lvl="1"/>
            <a:r>
              <a:rPr lang="en-US" dirty="0" err="1" smtClean="0"/>
              <a:t>Ako</a:t>
            </a:r>
            <a:r>
              <a:rPr lang="en-US" dirty="0" smtClean="0"/>
              <a:t> se </a:t>
            </a:r>
            <a:r>
              <a:rPr lang="en-US" dirty="0" err="1" smtClean="0"/>
              <a:t>koriste</a:t>
            </a:r>
            <a:r>
              <a:rPr lang="en-US" dirty="0" smtClean="0"/>
              <a:t> 16x16 </a:t>
            </a:r>
            <a:r>
              <a:rPr lang="en-US" dirty="0" err="1" smtClean="0"/>
              <a:t>blokovi</a:t>
            </a:r>
            <a:r>
              <a:rPr lang="en-US" dirty="0" smtClean="0"/>
              <a:t>, </a:t>
            </a:r>
            <a:r>
              <a:rPr lang="en-US" dirty="0" err="1" smtClean="0"/>
              <a:t>pristup</a:t>
            </a:r>
            <a:r>
              <a:rPr lang="en-US" dirty="0" smtClean="0"/>
              <a:t> se </a:t>
            </a:r>
            <a:r>
              <a:rPr lang="en-US" dirty="0" err="1" smtClean="0"/>
              <a:t>smanjuje</a:t>
            </a:r>
            <a:r>
              <a:rPr lang="en-US" dirty="0" smtClean="0"/>
              <a:t> 16 </a:t>
            </a:r>
            <a:r>
              <a:rPr lang="en-US" dirty="0" err="1" smtClean="0"/>
              <a:t>puta</a:t>
            </a:r>
            <a:r>
              <a:rPr lang="en-US" dirty="0" smtClean="0"/>
              <a:t> </a:t>
            </a:r>
            <a:r>
              <a:rPr lang="sr-Latn-RS" dirty="0" smtClean="0"/>
              <a:t> </a:t>
            </a:r>
            <a:endParaRPr lang="en-US" dirty="0" smtClean="0"/>
          </a:p>
          <a:p>
            <a:r>
              <a:rPr lang="en-US" dirty="0" err="1" smtClean="0"/>
              <a:t>Prednosti</a:t>
            </a:r>
            <a:r>
              <a:rPr lang="en-US" dirty="0" smtClean="0"/>
              <a:t> </a:t>
            </a:r>
            <a:r>
              <a:rPr lang="en-US" dirty="0" err="1" smtClean="0"/>
              <a:t>korišćenja</a:t>
            </a:r>
            <a:r>
              <a:rPr lang="en-US" dirty="0" smtClean="0"/>
              <a:t> </a:t>
            </a:r>
            <a:r>
              <a:rPr lang="en-US" dirty="0" err="1" smtClean="0"/>
              <a:t>deljene</a:t>
            </a:r>
            <a:r>
              <a:rPr lang="en-US" dirty="0" smtClean="0"/>
              <a:t> </a:t>
            </a:r>
            <a:r>
              <a:rPr lang="en-US" dirty="0" err="1" smtClean="0"/>
              <a:t>memorije</a:t>
            </a:r>
            <a:r>
              <a:rPr lang="en-US" dirty="0" smtClean="0"/>
              <a:t>:</a:t>
            </a:r>
          </a:p>
          <a:p>
            <a:pPr lvl="1"/>
            <a:r>
              <a:rPr lang="en-US" dirty="0" err="1" smtClean="0"/>
              <a:t>Svaki</a:t>
            </a:r>
            <a:r>
              <a:rPr lang="en-US" dirty="0" smtClean="0"/>
              <a:t> </a:t>
            </a:r>
            <a:r>
              <a:rPr lang="en-US" dirty="0" err="1" smtClean="0"/>
              <a:t>blok</a:t>
            </a:r>
            <a:r>
              <a:rPr lang="en-US" dirty="0" smtClean="0"/>
              <a:t> </a:t>
            </a:r>
            <a:r>
              <a:rPr lang="en-US" dirty="0" err="1" smtClean="0"/>
              <a:t>niti</a:t>
            </a:r>
            <a:r>
              <a:rPr lang="en-US" dirty="0" smtClean="0"/>
              <a:t> </a:t>
            </a:r>
            <a:r>
              <a:rPr lang="en-US" dirty="0" err="1" smtClean="0"/>
              <a:t>treba</a:t>
            </a:r>
            <a:r>
              <a:rPr lang="en-US" dirty="0" smtClean="0"/>
              <a:t> </a:t>
            </a:r>
            <a:r>
              <a:rPr lang="en-US" dirty="0" err="1" smtClean="0"/>
              <a:t>da</a:t>
            </a:r>
            <a:r>
              <a:rPr lang="en-US" dirty="0" smtClean="0"/>
              <a:t> </a:t>
            </a:r>
            <a:r>
              <a:rPr lang="en-US" dirty="0" err="1" smtClean="0"/>
              <a:t>ima</a:t>
            </a:r>
            <a:r>
              <a:rPr lang="en-US" dirty="0" smtClean="0"/>
              <a:t> </a:t>
            </a:r>
            <a:r>
              <a:rPr lang="en-US" dirty="0" err="1" smtClean="0"/>
              <a:t>veliki</a:t>
            </a:r>
            <a:r>
              <a:rPr lang="en-US" dirty="0" smtClean="0"/>
              <a:t> </a:t>
            </a:r>
            <a:r>
              <a:rPr lang="en-US" dirty="0" err="1" smtClean="0"/>
              <a:t>broj</a:t>
            </a:r>
            <a:r>
              <a:rPr lang="en-US" dirty="0" smtClean="0"/>
              <a:t> </a:t>
            </a:r>
            <a:r>
              <a:rPr lang="en-US" dirty="0" err="1" smtClean="0"/>
              <a:t>niti</a:t>
            </a:r>
            <a:endParaRPr lang="en-US" dirty="0" smtClean="0"/>
          </a:p>
          <a:p>
            <a:pPr lvl="1"/>
            <a:r>
              <a:rPr lang="en-US" dirty="0" smtClean="0"/>
              <a:t>TILE_WIDTH ne bi </a:t>
            </a:r>
            <a:r>
              <a:rPr lang="en-US" dirty="0" err="1" smtClean="0"/>
              <a:t>trebalo</a:t>
            </a:r>
            <a:r>
              <a:rPr lang="en-US" dirty="0" smtClean="0"/>
              <a:t> </a:t>
            </a:r>
            <a:r>
              <a:rPr lang="en-US" dirty="0" err="1" smtClean="0"/>
              <a:t>da</a:t>
            </a:r>
            <a:r>
              <a:rPr lang="en-US" dirty="0" smtClean="0"/>
              <a:t> </a:t>
            </a:r>
            <a:r>
              <a:rPr lang="en-US" dirty="0" err="1" smtClean="0"/>
              <a:t>bude</a:t>
            </a:r>
            <a:r>
              <a:rPr lang="en-US" dirty="0" smtClean="0"/>
              <a:t> </a:t>
            </a:r>
            <a:r>
              <a:rPr lang="en-US" dirty="0" err="1" smtClean="0"/>
              <a:t>manje</a:t>
            </a:r>
            <a:r>
              <a:rPr lang="en-US" dirty="0" smtClean="0"/>
              <a:t> </a:t>
            </a:r>
            <a:r>
              <a:rPr lang="en-US" dirty="0" err="1" smtClean="0"/>
              <a:t>od</a:t>
            </a:r>
            <a:r>
              <a:rPr lang="en-US" dirty="0" smtClean="0"/>
              <a:t> 16</a:t>
            </a:r>
          </a:p>
          <a:p>
            <a:pPr lvl="2"/>
            <a:r>
              <a:rPr lang="pl-PL" dirty="0" smtClean="0"/>
              <a:t>16 x 16 = 256 niti po bloku</a:t>
            </a:r>
          </a:p>
          <a:p>
            <a:pPr lvl="1"/>
            <a:r>
              <a:rPr lang="en-US" dirty="0" err="1" smtClean="0"/>
              <a:t>Treba</a:t>
            </a:r>
            <a:r>
              <a:rPr lang="en-US" dirty="0" smtClean="0"/>
              <a:t> </a:t>
            </a:r>
            <a:r>
              <a:rPr lang="en-US" dirty="0" err="1" smtClean="0"/>
              <a:t>da</a:t>
            </a:r>
            <a:r>
              <a:rPr lang="en-US" dirty="0" smtClean="0"/>
              <a:t> </a:t>
            </a:r>
            <a:r>
              <a:rPr lang="en-US" dirty="0" err="1" smtClean="0"/>
              <a:t>bude</a:t>
            </a:r>
            <a:r>
              <a:rPr lang="en-US" dirty="0" smtClean="0"/>
              <a:t> </a:t>
            </a:r>
            <a:r>
              <a:rPr lang="en-US" dirty="0" err="1" smtClean="0"/>
              <a:t>veliki</a:t>
            </a:r>
            <a:r>
              <a:rPr lang="en-US" dirty="0" smtClean="0"/>
              <a:t> </a:t>
            </a:r>
            <a:r>
              <a:rPr lang="en-US" dirty="0" err="1" smtClean="0"/>
              <a:t>broj</a:t>
            </a:r>
            <a:r>
              <a:rPr lang="en-US" dirty="0" smtClean="0"/>
              <a:t> </a:t>
            </a:r>
            <a:r>
              <a:rPr lang="en-US" dirty="0" err="1" smtClean="0"/>
              <a:t>blokova</a:t>
            </a:r>
            <a:r>
              <a:rPr lang="en-US" dirty="0" smtClean="0"/>
              <a:t> </a:t>
            </a:r>
            <a:r>
              <a:rPr lang="en-US" dirty="0" err="1" smtClean="0"/>
              <a:t>niti</a:t>
            </a:r>
            <a:endParaRPr lang="en-US" dirty="0" smtClean="0"/>
          </a:p>
          <a:p>
            <a:pPr lvl="2"/>
            <a:r>
              <a:rPr lang="en-US" dirty="0" err="1" smtClean="0"/>
              <a:t>Rezultujuća</a:t>
            </a:r>
            <a:r>
              <a:rPr lang="en-US" dirty="0" smtClean="0"/>
              <a:t> </a:t>
            </a:r>
            <a:r>
              <a:rPr lang="en-US" dirty="0" err="1" smtClean="0"/>
              <a:t>matrica</a:t>
            </a:r>
            <a:r>
              <a:rPr lang="en-US" dirty="0" smtClean="0"/>
              <a:t> </a:t>
            </a:r>
            <a:r>
              <a:rPr lang="en-US" dirty="0" err="1" smtClean="0"/>
              <a:t>veličine</a:t>
            </a:r>
            <a:r>
              <a:rPr lang="en-US" dirty="0" smtClean="0"/>
              <a:t> 1024 x 1024 </a:t>
            </a:r>
            <a:r>
              <a:rPr lang="en-US" dirty="0" err="1" smtClean="0"/>
              <a:t>daje</a:t>
            </a:r>
            <a:r>
              <a:rPr lang="en-US" dirty="0" smtClean="0"/>
              <a:t> 64 x 64 = 4096 </a:t>
            </a:r>
            <a:r>
              <a:rPr lang="en-US" dirty="0" err="1" smtClean="0"/>
              <a:t>blokova</a:t>
            </a:r>
            <a:r>
              <a:rPr lang="en-US" dirty="0" smtClean="0"/>
              <a:t> </a:t>
            </a:r>
            <a:r>
              <a:rPr lang="en-US" dirty="0" err="1" smtClean="0"/>
              <a:t>niti</a:t>
            </a:r>
            <a:endParaRPr lang="en-US" dirty="0" smtClean="0"/>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Množenje matrica-</a:t>
            </a:r>
            <a:r>
              <a:rPr lang="en-US" dirty="0" err="1" smtClean="0"/>
              <a:t>performanse</a:t>
            </a:r>
            <a:endParaRPr lang="en-US" dirty="0"/>
          </a:p>
        </p:txBody>
      </p:sp>
      <p:sp>
        <p:nvSpPr>
          <p:cNvPr id="3" name="Content Placeholder 2"/>
          <p:cNvSpPr>
            <a:spLocks noGrp="1"/>
          </p:cNvSpPr>
          <p:nvPr>
            <p:ph idx="1"/>
          </p:nvPr>
        </p:nvSpPr>
        <p:spPr/>
        <p:txBody>
          <a:bodyPr>
            <a:normAutofit/>
          </a:bodyPr>
          <a:lstStyle/>
          <a:p>
            <a:r>
              <a:rPr lang="en-US" dirty="0" smtClean="0"/>
              <a:t>U </a:t>
            </a:r>
            <a:r>
              <a:rPr lang="en-US" dirty="0" err="1" smtClean="0"/>
              <a:t>takvom</a:t>
            </a:r>
            <a:r>
              <a:rPr lang="en-US" dirty="0" smtClean="0"/>
              <a:t> </a:t>
            </a:r>
            <a:r>
              <a:rPr lang="en-US" dirty="0" err="1" smtClean="0"/>
              <a:t>slučaju</a:t>
            </a:r>
            <a:r>
              <a:rPr lang="en-US" dirty="0" smtClean="0"/>
              <a:t>, </a:t>
            </a:r>
            <a:r>
              <a:rPr lang="en-US" dirty="0" err="1" smtClean="0"/>
              <a:t>svaki</a:t>
            </a:r>
            <a:r>
              <a:rPr lang="en-US" dirty="0" smtClean="0"/>
              <a:t> </a:t>
            </a:r>
            <a:r>
              <a:rPr lang="en-US" dirty="0" err="1" smtClean="0"/>
              <a:t>blok</a:t>
            </a:r>
            <a:r>
              <a:rPr lang="en-US" dirty="0" smtClean="0"/>
              <a:t> </a:t>
            </a:r>
            <a:r>
              <a:rPr lang="en-US" dirty="0" err="1" smtClean="0"/>
              <a:t>niti</a:t>
            </a:r>
            <a:r>
              <a:rPr lang="en-US" dirty="0" smtClean="0"/>
              <a:t> </a:t>
            </a:r>
            <a:r>
              <a:rPr lang="en-US" dirty="0" err="1" smtClean="0"/>
              <a:t>ima</a:t>
            </a:r>
            <a:r>
              <a:rPr lang="en-US" dirty="0" smtClean="0"/>
              <a:t> 2 x 256 = 512 </a:t>
            </a:r>
            <a:r>
              <a:rPr lang="en-US" dirty="0" err="1" smtClean="0"/>
              <a:t>pristupa</a:t>
            </a:r>
            <a:r>
              <a:rPr lang="en-US" dirty="0" smtClean="0"/>
              <a:t> (</a:t>
            </a:r>
            <a:r>
              <a:rPr lang="en-US" dirty="0" err="1" smtClean="0"/>
              <a:t>čitanja</a:t>
            </a:r>
            <a:r>
              <a:rPr lang="en-US" dirty="0" smtClean="0"/>
              <a:t>) </a:t>
            </a:r>
            <a:r>
              <a:rPr lang="en-US" dirty="0" err="1" smtClean="0"/>
              <a:t>iz</a:t>
            </a:r>
            <a:r>
              <a:rPr lang="en-US" dirty="0" smtClean="0"/>
              <a:t> </a:t>
            </a:r>
            <a:r>
              <a:rPr lang="en-US" dirty="0" err="1" smtClean="0"/>
              <a:t>globalne</a:t>
            </a:r>
            <a:r>
              <a:rPr lang="en-US" dirty="0" smtClean="0"/>
              <a:t> </a:t>
            </a:r>
            <a:r>
              <a:rPr lang="en-US" dirty="0" err="1" smtClean="0"/>
              <a:t>memorije</a:t>
            </a:r>
            <a:endParaRPr lang="en-US" dirty="0" smtClean="0"/>
          </a:p>
          <a:p>
            <a:r>
              <a:rPr lang="en-US" dirty="0" err="1" smtClean="0"/>
              <a:t>Zatim</a:t>
            </a:r>
            <a:r>
              <a:rPr lang="en-US" dirty="0" smtClean="0"/>
              <a:t> se </a:t>
            </a:r>
            <a:r>
              <a:rPr lang="en-US" dirty="0" err="1" smtClean="0"/>
              <a:t>vrši</a:t>
            </a:r>
            <a:r>
              <a:rPr lang="en-US" dirty="0" smtClean="0"/>
              <a:t> 256 x (2 x 16) = 8192 </a:t>
            </a:r>
            <a:r>
              <a:rPr lang="en-US" dirty="0" err="1" smtClean="0"/>
              <a:t>operacija</a:t>
            </a:r>
            <a:r>
              <a:rPr lang="en-US" dirty="0" smtClean="0"/>
              <a:t> </a:t>
            </a:r>
            <a:r>
              <a:rPr lang="en-US" dirty="0" err="1" smtClean="0"/>
              <a:t>množenja</a:t>
            </a:r>
            <a:r>
              <a:rPr lang="en-US" dirty="0" smtClean="0"/>
              <a:t> </a:t>
            </a:r>
            <a:r>
              <a:rPr lang="en-US" dirty="0" err="1" smtClean="0"/>
              <a:t>i</a:t>
            </a:r>
            <a:r>
              <a:rPr lang="en-US" dirty="0" smtClean="0"/>
              <a:t> </a:t>
            </a:r>
            <a:r>
              <a:rPr lang="en-US" dirty="0" err="1" smtClean="0"/>
              <a:t>sabiranja</a:t>
            </a:r>
            <a:endParaRPr lang="en-US" dirty="0" smtClean="0"/>
          </a:p>
          <a:p>
            <a:r>
              <a:rPr lang="en-US" dirty="0" smtClean="0"/>
              <a:t>U </a:t>
            </a:r>
            <a:r>
              <a:rPr lang="en-US" dirty="0" err="1" smtClean="0"/>
              <a:t>takvom</a:t>
            </a:r>
            <a:r>
              <a:rPr lang="en-US" dirty="0" smtClean="0"/>
              <a:t> </a:t>
            </a:r>
            <a:r>
              <a:rPr lang="en-US" dirty="0" err="1" smtClean="0"/>
              <a:t>slučaju</a:t>
            </a:r>
            <a:r>
              <a:rPr lang="en-US" dirty="0" smtClean="0"/>
              <a:t> </a:t>
            </a:r>
            <a:r>
              <a:rPr lang="en-US" dirty="0" err="1" smtClean="0"/>
              <a:t>memorijski</a:t>
            </a:r>
            <a:r>
              <a:rPr lang="en-US" dirty="0" smtClean="0"/>
              <a:t> </a:t>
            </a:r>
            <a:r>
              <a:rPr lang="en-US" dirty="0" err="1" smtClean="0"/>
              <a:t>propusni</a:t>
            </a:r>
            <a:r>
              <a:rPr lang="en-US" dirty="0" smtClean="0"/>
              <a:t> </a:t>
            </a:r>
            <a:r>
              <a:rPr lang="en-US" dirty="0" err="1" smtClean="0"/>
              <a:t>opseg</a:t>
            </a:r>
            <a:r>
              <a:rPr lang="en-US" dirty="0" smtClean="0"/>
              <a:t> </a:t>
            </a:r>
            <a:r>
              <a:rPr lang="en-US" dirty="0" err="1" smtClean="0"/>
              <a:t>više</a:t>
            </a:r>
            <a:r>
              <a:rPr lang="en-US" dirty="0" smtClean="0"/>
              <a:t> </a:t>
            </a:r>
            <a:r>
              <a:rPr lang="en-US" dirty="0" err="1" smtClean="0"/>
              <a:t>nije</a:t>
            </a:r>
            <a:r>
              <a:rPr lang="en-US" dirty="0" smtClean="0"/>
              <a:t> </a:t>
            </a:r>
            <a:r>
              <a:rPr lang="en-US" dirty="0" err="1" smtClean="0"/>
              <a:t>limitirajući</a:t>
            </a:r>
            <a:r>
              <a:rPr lang="en-US" dirty="0" smtClean="0"/>
              <a:t> </a:t>
            </a:r>
            <a:r>
              <a:rPr lang="en-US" dirty="0" err="1" smtClean="0"/>
              <a:t>faktor</a:t>
            </a:r>
            <a:endParaRPr lang="en-US" dirty="0" smtClean="0"/>
          </a:p>
          <a:p>
            <a:r>
              <a:rPr lang="en-US" b="1" dirty="0" err="1" smtClean="0">
                <a:solidFill>
                  <a:srgbClr val="C00000"/>
                </a:solidFill>
              </a:rPr>
              <a:t>Broj</a:t>
            </a:r>
            <a:r>
              <a:rPr lang="en-US" b="1" dirty="0" smtClean="0">
                <a:solidFill>
                  <a:srgbClr val="C00000"/>
                </a:solidFill>
              </a:rPr>
              <a:t> </a:t>
            </a:r>
            <a:r>
              <a:rPr lang="en-US" b="1" dirty="0" err="1" smtClean="0">
                <a:solidFill>
                  <a:srgbClr val="C00000"/>
                </a:solidFill>
              </a:rPr>
              <a:t>računskih</a:t>
            </a:r>
            <a:r>
              <a:rPr lang="en-US" b="1" dirty="0" smtClean="0">
                <a:solidFill>
                  <a:srgbClr val="C00000"/>
                </a:solidFill>
              </a:rPr>
              <a:t> </a:t>
            </a:r>
            <a:r>
              <a:rPr lang="en-US" b="1" dirty="0" err="1" smtClean="0">
                <a:solidFill>
                  <a:srgbClr val="C00000"/>
                </a:solidFill>
              </a:rPr>
              <a:t>operacija</a:t>
            </a:r>
            <a:r>
              <a:rPr lang="en-US" b="1" dirty="0" smtClean="0">
                <a:solidFill>
                  <a:srgbClr val="C00000"/>
                </a:solidFill>
              </a:rPr>
              <a:t> </a:t>
            </a:r>
            <a:r>
              <a:rPr lang="en-US" b="1" dirty="0" err="1" smtClean="0">
                <a:solidFill>
                  <a:srgbClr val="C00000"/>
                </a:solidFill>
              </a:rPr>
              <a:t>mnogo</a:t>
            </a:r>
            <a:r>
              <a:rPr lang="en-US" b="1" dirty="0" smtClean="0">
                <a:solidFill>
                  <a:srgbClr val="C00000"/>
                </a:solidFill>
              </a:rPr>
              <a:t> </a:t>
            </a:r>
            <a:r>
              <a:rPr lang="en-US" b="1" dirty="0" err="1" smtClean="0">
                <a:solidFill>
                  <a:srgbClr val="C00000"/>
                </a:solidFill>
              </a:rPr>
              <a:t>veći</a:t>
            </a:r>
            <a:r>
              <a:rPr lang="en-US" b="1" dirty="0" smtClean="0">
                <a:solidFill>
                  <a:srgbClr val="C00000"/>
                </a:solidFill>
              </a:rPr>
              <a:t> od </a:t>
            </a:r>
            <a:r>
              <a:rPr lang="en-US" b="1" dirty="0" err="1" smtClean="0">
                <a:solidFill>
                  <a:srgbClr val="C00000"/>
                </a:solidFill>
              </a:rPr>
              <a:t>broja</a:t>
            </a:r>
            <a:r>
              <a:rPr lang="en-US" b="1" dirty="0" smtClean="0">
                <a:solidFill>
                  <a:srgbClr val="C00000"/>
                </a:solidFill>
              </a:rPr>
              <a:t> </a:t>
            </a:r>
            <a:r>
              <a:rPr lang="en-US" b="1" dirty="0" err="1" smtClean="0">
                <a:solidFill>
                  <a:srgbClr val="C00000"/>
                </a:solidFill>
              </a:rPr>
              <a:t>pristupa</a:t>
            </a:r>
            <a:r>
              <a:rPr lang="en-US" b="1" dirty="0" smtClean="0">
                <a:solidFill>
                  <a:srgbClr val="C00000"/>
                </a:solidFill>
              </a:rPr>
              <a:t> </a:t>
            </a:r>
            <a:r>
              <a:rPr lang="en-US" b="1" dirty="0" err="1" smtClean="0">
                <a:solidFill>
                  <a:srgbClr val="C00000"/>
                </a:solidFill>
              </a:rPr>
              <a:t>memoriji</a:t>
            </a:r>
            <a:endParaRPr lang="en-US" b="1" dirty="0" smtClean="0">
              <a:solidFill>
                <a:srgbClr val="C00000"/>
              </a:solidFill>
            </a:endParaRPr>
          </a:p>
          <a:p>
            <a:pPr lvl="1"/>
            <a:r>
              <a:rPr lang="en-US" dirty="0" smtClean="0"/>
              <a:t>8192 &gt;&gt; 512 </a:t>
            </a:r>
          </a:p>
          <a:p>
            <a:endParaRPr lang="sr-Latn-RS" dirty="0" smtClean="0"/>
          </a:p>
          <a:p>
            <a:endParaRPr lang="sr-Latn-RS" dirty="0" smtClean="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648200"/>
            <a:ext cx="8229600" cy="990600"/>
          </a:xfrm>
        </p:spPr>
        <p:txBody>
          <a:bodyPr/>
          <a:lstStyle/>
          <a:p>
            <a:r>
              <a:rPr lang="sr-Latn-RS" b="1" dirty="0" smtClean="0">
                <a:solidFill>
                  <a:srgbClr val="C00000"/>
                </a:solidFill>
              </a:rPr>
              <a:t>Atomične operacije</a:t>
            </a:r>
            <a:endParaRPr lang="sr-Latn-RS" b="1" dirty="0">
              <a:solidFill>
                <a:srgbClr val="C00000"/>
              </a:solidFill>
            </a:endParaRPr>
          </a:p>
        </p:txBody>
      </p:sp>
      <p:sp>
        <p:nvSpPr>
          <p:cNvPr id="6" name="Footer Placeholder 5"/>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Atomične operacije</a:t>
            </a:r>
            <a:endParaRPr lang="en-US" dirty="0"/>
          </a:p>
        </p:txBody>
      </p:sp>
      <p:sp>
        <p:nvSpPr>
          <p:cNvPr id="4" name="Content Placeholder 3"/>
          <p:cNvSpPr>
            <a:spLocks noGrp="1"/>
          </p:cNvSpPr>
          <p:nvPr>
            <p:ph idx="1"/>
          </p:nvPr>
        </p:nvSpPr>
        <p:spPr/>
        <p:txBody>
          <a:bodyPr/>
          <a:lstStyle/>
          <a:p>
            <a:r>
              <a:rPr lang="en-US" dirty="0" smtClean="0"/>
              <a:t>x</a:t>
            </a:r>
            <a:r>
              <a:rPr lang="sr-Latn-RS" dirty="0" smtClean="0"/>
              <a:t>++</a:t>
            </a:r>
          </a:p>
          <a:p>
            <a:endParaRPr lang="sr-Latn-RS" dirty="0" smtClean="0"/>
          </a:p>
          <a:p>
            <a:r>
              <a:rPr lang="sr-Latn-RS" dirty="0" smtClean="0"/>
              <a:t>Čitanje vrednosti x</a:t>
            </a:r>
          </a:p>
          <a:p>
            <a:r>
              <a:rPr lang="en-US" dirty="0" smtClean="0"/>
              <a:t>I</a:t>
            </a:r>
            <a:r>
              <a:rPr lang="sr-Latn-RS" dirty="0" smtClean="0"/>
              <a:t>nkrementiranje pročitane vrednosti</a:t>
            </a:r>
          </a:p>
          <a:p>
            <a:r>
              <a:rPr lang="sr-Latn-RS" dirty="0" smtClean="0"/>
              <a:t>Upis rezultata u x</a:t>
            </a:r>
          </a:p>
          <a:p>
            <a:endParaRPr lang="sr-Latn-RS" dirty="0" smtClean="0"/>
          </a:p>
          <a:p>
            <a:pPr>
              <a:buNone/>
            </a:pPr>
            <a:r>
              <a:rPr lang="sr-Latn-RS" i="1" dirty="0" smtClean="0">
                <a:solidFill>
                  <a:srgbClr val="159B1B"/>
                </a:solidFill>
              </a:rPr>
              <a:t>read-modify-write</a:t>
            </a:r>
            <a:r>
              <a:rPr lang="sr-Latn-RS" dirty="0" smtClean="0">
                <a:solidFill>
                  <a:srgbClr val="159B1B"/>
                </a:solidFill>
              </a:rPr>
              <a:t> operacija</a:t>
            </a:r>
            <a:endParaRPr lang="en-US" dirty="0">
              <a:solidFill>
                <a:srgbClr val="159B1B"/>
              </a:solidFill>
            </a:endParaRPr>
          </a:p>
        </p:txBody>
      </p:sp>
      <p:sp>
        <p:nvSpPr>
          <p:cNvPr id="3" name="Footer Placeholder 2"/>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RS" dirty="0" smtClean="0"/>
              <a:t>Atomične operacije – dve niti</a:t>
            </a:r>
            <a:endParaRPr lang="en-US" dirty="0"/>
          </a:p>
        </p:txBody>
      </p:sp>
      <p:sp>
        <p:nvSpPr>
          <p:cNvPr id="14" name="Text Placeholder 13"/>
          <p:cNvSpPr>
            <a:spLocks noGrp="1"/>
          </p:cNvSpPr>
          <p:nvPr>
            <p:ph type="body" idx="1"/>
          </p:nvPr>
        </p:nvSpPr>
        <p:spPr>
          <a:xfrm>
            <a:off x="228600" y="1295400"/>
            <a:ext cx="3931920" cy="639762"/>
          </a:xfrm>
        </p:spPr>
        <p:txBody>
          <a:bodyPr/>
          <a:lstStyle/>
          <a:p>
            <a:r>
              <a:rPr lang="en-US" dirty="0" smtClean="0"/>
              <a:t>X</a:t>
            </a:r>
            <a:r>
              <a:rPr lang="sr-Latn-RS" dirty="0" smtClean="0"/>
              <a:t> = 7, Niti A i B inkremetiraju X</a:t>
            </a:r>
            <a:endParaRPr lang="en-US" dirty="0"/>
          </a:p>
        </p:txBody>
      </p:sp>
      <p:graphicFrame>
        <p:nvGraphicFramePr>
          <p:cNvPr id="12" name="Content Placeholder 11"/>
          <p:cNvGraphicFramePr>
            <a:graphicFrameLocks noGrp="1"/>
          </p:cNvGraphicFramePr>
          <p:nvPr>
            <p:ph sz="half" idx="2"/>
          </p:nvPr>
        </p:nvGraphicFramePr>
        <p:xfrm>
          <a:off x="304800" y="2087880"/>
          <a:ext cx="3932237" cy="4770120"/>
        </p:xfrm>
        <a:graphic>
          <a:graphicData uri="http://schemas.openxmlformats.org/drawingml/2006/table">
            <a:tbl>
              <a:tblPr firstRow="1" bandRow="1">
                <a:tableStyleId>{5C22544A-7EE6-4342-B048-85BDC9FD1C3A}</a:tableStyleId>
              </a:tblPr>
              <a:tblGrid>
                <a:gridCol w="2003215">
                  <a:extLst>
                    <a:ext uri="{9D8B030D-6E8A-4147-A177-3AD203B41FA5}">
                      <a16:colId xmlns:a16="http://schemas.microsoft.com/office/drawing/2014/main" val="20000"/>
                    </a:ext>
                  </a:extLst>
                </a:gridCol>
                <a:gridCol w="1929022">
                  <a:extLst>
                    <a:ext uri="{9D8B030D-6E8A-4147-A177-3AD203B41FA5}">
                      <a16:colId xmlns:a16="http://schemas.microsoft.com/office/drawing/2014/main" val="20001"/>
                    </a:ext>
                  </a:extLst>
                </a:gridCol>
              </a:tblGrid>
              <a:tr h="370840">
                <a:tc>
                  <a:txBody>
                    <a:bodyPr/>
                    <a:lstStyle/>
                    <a:p>
                      <a:r>
                        <a:rPr lang="sr-Latn-RS" dirty="0" smtClean="0"/>
                        <a:t>Korak</a:t>
                      </a:r>
                      <a:endParaRPr lang="en-US" dirty="0"/>
                    </a:p>
                  </a:txBody>
                  <a:tcPr marL="89032" marR="89032"/>
                </a:tc>
                <a:tc>
                  <a:txBody>
                    <a:bodyPr/>
                    <a:lstStyle/>
                    <a:p>
                      <a:r>
                        <a:rPr lang="en-US" dirty="0" smtClean="0"/>
                        <a:t>P</a:t>
                      </a:r>
                      <a:r>
                        <a:rPr lang="sr-Latn-RS" dirty="0" smtClean="0"/>
                        <a:t>rimer</a:t>
                      </a:r>
                      <a:endParaRPr lang="en-US" dirty="0"/>
                    </a:p>
                  </a:txBody>
                  <a:tcPr marL="89032" marR="89032"/>
                </a:tc>
                <a:extLst>
                  <a:ext uri="{0D108BD9-81ED-4DB2-BD59-A6C34878D82A}">
                    <a16:rowId xmlns:a16="http://schemas.microsoft.com/office/drawing/2014/main" val="10000"/>
                  </a:ext>
                </a:extLst>
              </a:tr>
              <a:tr h="370840">
                <a:tc>
                  <a:txBody>
                    <a:bodyPr/>
                    <a:lstStyle/>
                    <a:p>
                      <a:r>
                        <a:rPr lang="sr-Latn-RS" dirty="0" smtClean="0"/>
                        <a:t>1. Nit</a:t>
                      </a:r>
                      <a:r>
                        <a:rPr lang="sr-Latn-RS" baseline="0" dirty="0" smtClean="0"/>
                        <a:t> A čita x</a:t>
                      </a:r>
                      <a:endParaRPr lang="en-US" dirty="0"/>
                    </a:p>
                  </a:txBody>
                  <a:tcPr marL="89032" marR="89032"/>
                </a:tc>
                <a:tc>
                  <a:txBody>
                    <a:bodyPr/>
                    <a:lstStyle/>
                    <a:p>
                      <a:r>
                        <a:rPr lang="sr-Latn-RS" dirty="0" smtClean="0"/>
                        <a:t>A čita vrednost 7</a:t>
                      </a:r>
                      <a:endParaRPr lang="en-US" dirty="0"/>
                    </a:p>
                  </a:txBody>
                  <a:tcPr marL="89032" marR="89032"/>
                </a:tc>
                <a:extLst>
                  <a:ext uri="{0D108BD9-81ED-4DB2-BD59-A6C34878D82A}">
                    <a16:rowId xmlns:a16="http://schemas.microsoft.com/office/drawing/2014/main" val="10001"/>
                  </a:ext>
                </a:extLst>
              </a:tr>
              <a:tr h="370840">
                <a:tc>
                  <a:txBody>
                    <a:bodyPr/>
                    <a:lstStyle/>
                    <a:p>
                      <a:r>
                        <a:rPr lang="sr-Latn-RS" dirty="0" smtClean="0"/>
                        <a:t>2. Nit A</a:t>
                      </a:r>
                      <a:r>
                        <a:rPr lang="sr-Latn-RS" baseline="0" dirty="0" smtClean="0"/>
                        <a:t> inkrementira pročitanu vrednost</a:t>
                      </a:r>
                      <a:endParaRPr lang="en-US" dirty="0"/>
                    </a:p>
                  </a:txBody>
                  <a:tcPr marL="89032" marR="89032"/>
                </a:tc>
                <a:tc>
                  <a:txBody>
                    <a:bodyPr/>
                    <a:lstStyle/>
                    <a:p>
                      <a:r>
                        <a:rPr lang="sr-Latn-RS" dirty="0" smtClean="0"/>
                        <a:t>A računa 8</a:t>
                      </a:r>
                      <a:endParaRPr lang="en-US" dirty="0"/>
                    </a:p>
                  </a:txBody>
                  <a:tcPr marL="89032" marR="89032"/>
                </a:tc>
                <a:extLst>
                  <a:ext uri="{0D108BD9-81ED-4DB2-BD59-A6C34878D82A}">
                    <a16:rowId xmlns:a16="http://schemas.microsoft.com/office/drawing/2014/main" val="10002"/>
                  </a:ext>
                </a:extLst>
              </a:tr>
              <a:tr h="370840">
                <a:tc>
                  <a:txBody>
                    <a:bodyPr/>
                    <a:lstStyle/>
                    <a:p>
                      <a:r>
                        <a:rPr lang="sr-Latn-RS" dirty="0" smtClean="0"/>
                        <a:t>3. A upisuje rezultat u x</a:t>
                      </a:r>
                      <a:endParaRPr lang="en-US" dirty="0"/>
                    </a:p>
                  </a:txBody>
                  <a:tcPr marL="89032" marR="89032"/>
                </a:tc>
                <a:tc>
                  <a:txBody>
                    <a:bodyPr/>
                    <a:lstStyle/>
                    <a:p>
                      <a:r>
                        <a:rPr lang="en-US" dirty="0" smtClean="0"/>
                        <a:t>x</a:t>
                      </a:r>
                      <a:r>
                        <a:rPr lang="sr-Latn-RS" dirty="0" smtClean="0"/>
                        <a:t> ← 8</a:t>
                      </a:r>
                      <a:endParaRPr lang="en-US" dirty="0"/>
                    </a:p>
                  </a:txBody>
                  <a:tcPr marL="89032" marR="89032"/>
                </a:tc>
                <a:extLst>
                  <a:ext uri="{0D108BD9-81ED-4DB2-BD59-A6C34878D82A}">
                    <a16:rowId xmlns:a16="http://schemas.microsoft.com/office/drawing/2014/main" val="10003"/>
                  </a:ext>
                </a:extLst>
              </a:tr>
              <a:tr h="370840">
                <a:tc>
                  <a:txBody>
                    <a:bodyPr/>
                    <a:lstStyle/>
                    <a:p>
                      <a:r>
                        <a:rPr lang="sr-Latn-RS" dirty="0" smtClean="0"/>
                        <a:t>4. Nit</a:t>
                      </a:r>
                      <a:r>
                        <a:rPr lang="sr-Latn-RS" baseline="0" dirty="0" smtClean="0"/>
                        <a:t> B čita x</a:t>
                      </a:r>
                      <a:endParaRPr lang="en-US" dirty="0"/>
                    </a:p>
                  </a:txBody>
                  <a:tcPr marL="89032" marR="89032"/>
                </a:tc>
                <a:tc>
                  <a:txBody>
                    <a:bodyPr/>
                    <a:lstStyle/>
                    <a:p>
                      <a:r>
                        <a:rPr lang="sr-Latn-RS" dirty="0" smtClean="0"/>
                        <a:t>B čita vrednost 8</a:t>
                      </a:r>
                      <a:endParaRPr lang="en-US" dirty="0"/>
                    </a:p>
                  </a:txBody>
                  <a:tcPr marL="89032" marR="89032"/>
                </a:tc>
                <a:extLst>
                  <a:ext uri="{0D108BD9-81ED-4DB2-BD59-A6C34878D82A}">
                    <a16:rowId xmlns:a16="http://schemas.microsoft.com/office/drawing/2014/main" val="10004"/>
                  </a:ext>
                </a:extLst>
              </a:tr>
              <a:tr h="370840">
                <a:tc>
                  <a:txBody>
                    <a:bodyPr/>
                    <a:lstStyle/>
                    <a:p>
                      <a:r>
                        <a:rPr lang="sr-Latn-RS" dirty="0" smtClean="0"/>
                        <a:t>5. Nit B</a:t>
                      </a:r>
                      <a:r>
                        <a:rPr lang="sr-Latn-RS" baseline="0" dirty="0" smtClean="0"/>
                        <a:t> inkrementira pročitanu vrednost</a:t>
                      </a:r>
                      <a:endParaRPr lang="en-US" dirty="0"/>
                    </a:p>
                  </a:txBody>
                  <a:tcPr marL="89032" marR="89032"/>
                </a:tc>
                <a:tc>
                  <a:txBody>
                    <a:bodyPr/>
                    <a:lstStyle/>
                    <a:p>
                      <a:r>
                        <a:rPr lang="sr-Latn-RS" dirty="0" smtClean="0"/>
                        <a:t>B računa 9</a:t>
                      </a:r>
                      <a:endParaRPr lang="en-US" dirty="0"/>
                    </a:p>
                  </a:txBody>
                  <a:tcPr marL="89032" marR="89032"/>
                </a:tc>
                <a:extLst>
                  <a:ext uri="{0D108BD9-81ED-4DB2-BD59-A6C34878D82A}">
                    <a16:rowId xmlns:a16="http://schemas.microsoft.com/office/drawing/2014/main" val="10005"/>
                  </a:ext>
                </a:extLst>
              </a:tr>
              <a:tr h="370840">
                <a:tc>
                  <a:txBody>
                    <a:bodyPr/>
                    <a:lstStyle/>
                    <a:p>
                      <a:r>
                        <a:rPr lang="sr-Latn-RS" dirty="0" smtClean="0"/>
                        <a:t>6. B upisuje rezultat u x</a:t>
                      </a:r>
                      <a:endParaRPr lang="en-US" dirty="0"/>
                    </a:p>
                  </a:txBody>
                  <a:tcPr marL="89032" marR="890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sr-Latn-RS" dirty="0" smtClean="0"/>
                        <a:t> ← 9</a:t>
                      </a:r>
                      <a:endParaRPr lang="en-US" dirty="0" smtClean="0"/>
                    </a:p>
                  </a:txBody>
                  <a:tcPr marL="89032" marR="89032"/>
                </a:tc>
                <a:extLst>
                  <a:ext uri="{0D108BD9-81ED-4DB2-BD59-A6C34878D82A}">
                    <a16:rowId xmlns:a16="http://schemas.microsoft.com/office/drawing/2014/main" val="10006"/>
                  </a:ext>
                </a:extLst>
              </a:tr>
            </a:tbl>
          </a:graphicData>
        </a:graphic>
      </p:graphicFrame>
      <p:sp>
        <p:nvSpPr>
          <p:cNvPr id="16" name="Content Placeholder 15"/>
          <p:cNvSpPr>
            <a:spLocks noGrp="1"/>
          </p:cNvSpPr>
          <p:nvPr>
            <p:ph sz="quarter" idx="4"/>
          </p:nvPr>
        </p:nvSpPr>
        <p:spPr/>
        <p:txBody>
          <a:bodyPr/>
          <a:lstStyle/>
          <a:p>
            <a:endParaRPr lang="en-US"/>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graphicFrame>
        <p:nvGraphicFramePr>
          <p:cNvPr id="13" name="Content Placeholder 11"/>
          <p:cNvGraphicFramePr>
            <a:graphicFrameLocks/>
          </p:cNvGraphicFramePr>
          <p:nvPr/>
        </p:nvGraphicFramePr>
        <p:xfrm>
          <a:off x="4876800" y="2087880"/>
          <a:ext cx="4038600" cy="477012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70840">
                <a:tc>
                  <a:txBody>
                    <a:bodyPr/>
                    <a:lstStyle/>
                    <a:p>
                      <a:r>
                        <a:rPr lang="sr-Latn-RS" dirty="0" smtClean="0"/>
                        <a:t>Korak</a:t>
                      </a:r>
                      <a:endParaRPr lang="en-US" dirty="0"/>
                    </a:p>
                  </a:txBody>
                  <a:tcPr/>
                </a:tc>
                <a:tc>
                  <a:txBody>
                    <a:bodyPr/>
                    <a:lstStyle/>
                    <a:p>
                      <a:r>
                        <a:rPr lang="en-US" dirty="0" smtClean="0"/>
                        <a:t>P</a:t>
                      </a:r>
                      <a:r>
                        <a:rPr lang="sr-Latn-RS" dirty="0" smtClean="0"/>
                        <a:t>rimer</a:t>
                      </a:r>
                      <a:endParaRPr lang="en-US" dirty="0"/>
                    </a:p>
                  </a:txBody>
                  <a:tcPr/>
                </a:tc>
                <a:extLst>
                  <a:ext uri="{0D108BD9-81ED-4DB2-BD59-A6C34878D82A}">
                    <a16:rowId xmlns:a16="http://schemas.microsoft.com/office/drawing/2014/main" val="10000"/>
                  </a:ext>
                </a:extLst>
              </a:tr>
              <a:tr h="370840">
                <a:tc>
                  <a:txBody>
                    <a:bodyPr/>
                    <a:lstStyle/>
                    <a:p>
                      <a:r>
                        <a:rPr lang="sr-Latn-RS" dirty="0" smtClean="0"/>
                        <a:t>1. Nit</a:t>
                      </a:r>
                      <a:r>
                        <a:rPr lang="sr-Latn-RS" baseline="0" dirty="0" smtClean="0"/>
                        <a:t> A čita x</a:t>
                      </a:r>
                      <a:endParaRPr lang="en-US" dirty="0"/>
                    </a:p>
                  </a:txBody>
                  <a:tcPr/>
                </a:tc>
                <a:tc>
                  <a:txBody>
                    <a:bodyPr/>
                    <a:lstStyle/>
                    <a:p>
                      <a:r>
                        <a:rPr lang="sr-Latn-RS" dirty="0" smtClean="0"/>
                        <a:t>A čita vrednost 7</a:t>
                      </a:r>
                      <a:endParaRPr lang="en-US" dirty="0"/>
                    </a:p>
                  </a:txBody>
                  <a:tcPr/>
                </a:tc>
                <a:extLst>
                  <a:ext uri="{0D108BD9-81ED-4DB2-BD59-A6C34878D82A}">
                    <a16:rowId xmlns:a16="http://schemas.microsoft.com/office/drawing/2014/main" val="10001"/>
                  </a:ext>
                </a:extLst>
              </a:tr>
              <a:tr h="370840">
                <a:tc>
                  <a:txBody>
                    <a:bodyPr/>
                    <a:lstStyle/>
                    <a:p>
                      <a:r>
                        <a:rPr lang="sr-Latn-RS" dirty="0" smtClean="0"/>
                        <a:t>2. Nit</a:t>
                      </a:r>
                      <a:r>
                        <a:rPr lang="sr-Latn-RS" baseline="0" dirty="0" smtClean="0"/>
                        <a:t> B čita x</a:t>
                      </a:r>
                      <a:endParaRPr lang="en-US" dirty="0"/>
                    </a:p>
                  </a:txBody>
                  <a:tcPr/>
                </a:tc>
                <a:tc>
                  <a:txBody>
                    <a:bodyPr/>
                    <a:lstStyle/>
                    <a:p>
                      <a:r>
                        <a:rPr lang="sr-Latn-RS" dirty="0" smtClean="0"/>
                        <a:t>B čita vrednost 7</a:t>
                      </a:r>
                      <a:endParaRPr lang="en-US" dirty="0"/>
                    </a:p>
                  </a:txBody>
                  <a:tcPr/>
                </a:tc>
                <a:extLst>
                  <a:ext uri="{0D108BD9-81ED-4DB2-BD59-A6C34878D82A}">
                    <a16:rowId xmlns:a16="http://schemas.microsoft.com/office/drawing/2014/main" val="10002"/>
                  </a:ext>
                </a:extLst>
              </a:tr>
              <a:tr h="370840">
                <a:tc>
                  <a:txBody>
                    <a:bodyPr/>
                    <a:lstStyle/>
                    <a:p>
                      <a:r>
                        <a:rPr lang="sr-Latn-RS" dirty="0" smtClean="0"/>
                        <a:t>2. Nit A</a:t>
                      </a:r>
                      <a:r>
                        <a:rPr lang="sr-Latn-RS" baseline="0" dirty="0" smtClean="0"/>
                        <a:t> inkrementira pročitanu vrednost</a:t>
                      </a:r>
                      <a:endParaRPr lang="en-US" dirty="0"/>
                    </a:p>
                  </a:txBody>
                  <a:tcPr/>
                </a:tc>
                <a:tc>
                  <a:txBody>
                    <a:bodyPr/>
                    <a:lstStyle/>
                    <a:p>
                      <a:r>
                        <a:rPr lang="sr-Latn-RS" dirty="0" smtClean="0"/>
                        <a:t>A računa 8</a:t>
                      </a:r>
                      <a:endParaRPr lang="en-US" dirty="0"/>
                    </a:p>
                  </a:txBody>
                  <a:tcPr/>
                </a:tc>
                <a:extLst>
                  <a:ext uri="{0D108BD9-81ED-4DB2-BD59-A6C34878D82A}">
                    <a16:rowId xmlns:a16="http://schemas.microsoft.com/office/drawing/2014/main" val="10003"/>
                  </a:ext>
                </a:extLst>
              </a:tr>
              <a:tr h="370840">
                <a:tc>
                  <a:txBody>
                    <a:bodyPr/>
                    <a:lstStyle/>
                    <a:p>
                      <a:r>
                        <a:rPr lang="sr-Latn-RS" dirty="0" smtClean="0"/>
                        <a:t>5. Nit B</a:t>
                      </a:r>
                      <a:r>
                        <a:rPr lang="sr-Latn-RS" baseline="0" dirty="0" smtClean="0"/>
                        <a:t> inkrementira pročitanu vrednost</a:t>
                      </a:r>
                      <a:endParaRPr lang="en-US" dirty="0"/>
                    </a:p>
                  </a:txBody>
                  <a:tcPr/>
                </a:tc>
                <a:tc>
                  <a:txBody>
                    <a:bodyPr/>
                    <a:lstStyle/>
                    <a:p>
                      <a:r>
                        <a:rPr lang="sr-Latn-RS" dirty="0" smtClean="0"/>
                        <a:t>B računa 8</a:t>
                      </a:r>
                      <a:endParaRPr lang="en-US" dirty="0"/>
                    </a:p>
                  </a:txBody>
                  <a:tcPr/>
                </a:tc>
                <a:extLst>
                  <a:ext uri="{0D108BD9-81ED-4DB2-BD59-A6C34878D82A}">
                    <a16:rowId xmlns:a16="http://schemas.microsoft.com/office/drawing/2014/main" val="10004"/>
                  </a:ext>
                </a:extLst>
              </a:tr>
              <a:tr h="370840">
                <a:tc>
                  <a:txBody>
                    <a:bodyPr/>
                    <a:lstStyle/>
                    <a:p>
                      <a:r>
                        <a:rPr lang="sr-Latn-RS" dirty="0" smtClean="0"/>
                        <a:t>3. A upisuje rezultat u x</a:t>
                      </a:r>
                      <a:endParaRPr lang="en-US" dirty="0"/>
                    </a:p>
                  </a:txBody>
                  <a:tcPr/>
                </a:tc>
                <a:tc>
                  <a:txBody>
                    <a:bodyPr/>
                    <a:lstStyle/>
                    <a:p>
                      <a:r>
                        <a:rPr lang="en-US" dirty="0" smtClean="0"/>
                        <a:t>x</a:t>
                      </a:r>
                      <a:r>
                        <a:rPr lang="sr-Latn-RS" dirty="0" smtClean="0"/>
                        <a:t> ← 8</a:t>
                      </a:r>
                      <a:endParaRPr lang="en-US" dirty="0"/>
                    </a:p>
                  </a:txBody>
                  <a:tcPr/>
                </a:tc>
                <a:extLst>
                  <a:ext uri="{0D108BD9-81ED-4DB2-BD59-A6C34878D82A}">
                    <a16:rowId xmlns:a16="http://schemas.microsoft.com/office/drawing/2014/main" val="10005"/>
                  </a:ext>
                </a:extLst>
              </a:tr>
              <a:tr h="370840">
                <a:tc>
                  <a:txBody>
                    <a:bodyPr/>
                    <a:lstStyle/>
                    <a:p>
                      <a:r>
                        <a:rPr lang="sr-Latn-RS" dirty="0" smtClean="0"/>
                        <a:t>6. B upisuje rezultat u 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sr-Latn-RS" dirty="0" smtClean="0"/>
                        <a:t> ← 8</a:t>
                      </a:r>
                      <a:endParaRPr lang="en-US" dirty="0" smtClean="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sr-Latn-RS" smtClean="0"/>
              <a:t>Primer: Množenje matrica </a:t>
            </a:r>
            <a:r>
              <a:rPr lang="sr-Latn-RS" dirty="0" smtClean="0"/>
              <a:t>(3)</a:t>
            </a:r>
            <a:endParaRPr lang="en-US" dirty="0"/>
          </a:p>
        </p:txBody>
      </p:sp>
      <p:sp>
        <p:nvSpPr>
          <p:cNvPr id="133123" name="Content Placeholder 2"/>
          <p:cNvSpPr>
            <a:spLocks noGrp="1"/>
          </p:cNvSpPr>
          <p:nvPr>
            <p:ph idx="1"/>
          </p:nvPr>
        </p:nvSpPr>
        <p:spPr/>
        <p:txBody>
          <a:bodyPr/>
          <a:lstStyle/>
          <a:p>
            <a:r>
              <a:rPr lang="vi-VN" altLang="sr-Latn-RS" smtClean="0"/>
              <a:t>Matrice se u C-u smeštaju po vrstama</a:t>
            </a:r>
            <a:endParaRPr lang="sr-Latn-RS" altLang="sr-Latn-RS" smtClean="0"/>
          </a:p>
          <a:p>
            <a:pPr lvl="1"/>
            <a:r>
              <a:rPr lang="vi-VN" altLang="sr-Latn-RS" smtClean="0"/>
              <a:t>Matrica će uređaju biti preneta linearizovana</a:t>
            </a:r>
            <a:endParaRPr lang="sr-Latn-RS" altLang="sr-Latn-RS" smtClean="0"/>
          </a:p>
          <a:p>
            <a:pPr lvl="1"/>
            <a:r>
              <a:rPr lang="vi-VN" altLang="sr-Latn-RS" smtClean="0"/>
              <a:t>Svaka nit će proračunati adresu elementa</a:t>
            </a:r>
            <a:r>
              <a:rPr lang="sr-Latn-RS" altLang="sr-Latn-RS" smtClean="0"/>
              <a:t> </a:t>
            </a:r>
            <a:r>
              <a:rPr lang="vi-VN" altLang="sr-Latn-RS" smtClean="0"/>
              <a:t>kome treba da pristupi </a:t>
            </a:r>
            <a:br>
              <a:rPr lang="vi-VN" altLang="sr-Latn-RS" smtClean="0"/>
            </a:br>
            <a:endParaRPr lang="en-US" altLang="sr-Latn-RS" smtClean="0"/>
          </a:p>
        </p:txBody>
      </p:sp>
      <p:sp>
        <p:nvSpPr>
          <p:cNvPr id="133124" name="Footer Placeholder 3"/>
          <p:cNvSpPr>
            <a:spLocks noGrp="1"/>
          </p:cNvSpPr>
          <p:nvPr>
            <p:ph type="ftr"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sr-Latn-RS">
                <a:solidFill>
                  <a:srgbClr val="FFFFFF"/>
                </a:solidFill>
              </a:rPr>
              <a:t>Paralelni sitemi - CUDA</a:t>
            </a:r>
          </a:p>
        </p:txBody>
      </p:sp>
      <p:grpSp>
        <p:nvGrpSpPr>
          <p:cNvPr id="133125" name="Group 56"/>
          <p:cNvGrpSpPr>
            <a:grpSpLocks/>
          </p:cNvGrpSpPr>
          <p:nvPr/>
        </p:nvGrpSpPr>
        <p:grpSpPr bwMode="auto">
          <a:xfrm>
            <a:off x="533400" y="5257800"/>
            <a:ext cx="7315200" cy="457200"/>
            <a:chOff x="1524000" y="5105400"/>
            <a:chExt cx="7315200" cy="457200"/>
          </a:xfrm>
        </p:grpSpPr>
        <p:grpSp>
          <p:nvGrpSpPr>
            <p:cNvPr id="6" name="Group 57"/>
            <p:cNvGrpSpPr/>
            <p:nvPr/>
          </p:nvGrpSpPr>
          <p:grpSpPr>
            <a:xfrm>
              <a:off x="1524000" y="5105400"/>
              <a:ext cx="1828800" cy="457200"/>
              <a:chOff x="762000" y="4191000"/>
              <a:chExt cx="1828800" cy="457200"/>
            </a:xfrm>
            <a:solidFill>
              <a:srgbClr val="FFFF00"/>
            </a:solidFill>
          </p:grpSpPr>
          <p:sp>
            <p:nvSpPr>
              <p:cNvPr id="74" name="Rectangle 7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0,0</a:t>
                </a:r>
                <a:endParaRPr lang="en-US" sz="1200" baseline="-25000" dirty="0">
                  <a:solidFill>
                    <a:schemeClr val="tx1"/>
                  </a:solidFill>
                </a:endParaRPr>
              </a:p>
            </p:txBody>
          </p:sp>
          <p:sp>
            <p:nvSpPr>
              <p:cNvPr id="75" name="Rectangle 7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3,0</a:t>
                </a:r>
                <a:endParaRPr lang="en-US" sz="1200" baseline="-25000" dirty="0">
                  <a:solidFill>
                    <a:schemeClr val="tx1"/>
                  </a:solidFill>
                </a:endParaRPr>
              </a:p>
            </p:txBody>
          </p:sp>
          <p:sp>
            <p:nvSpPr>
              <p:cNvPr id="76" name="Rectangle 7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2,0</a:t>
                </a:r>
                <a:endParaRPr lang="en-US" sz="1200" baseline="-25000" dirty="0">
                  <a:solidFill>
                    <a:schemeClr val="tx1"/>
                  </a:solidFill>
                </a:endParaRPr>
              </a:p>
            </p:txBody>
          </p:sp>
          <p:sp>
            <p:nvSpPr>
              <p:cNvPr id="77" name="Rectangle 7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1,0</a:t>
                </a:r>
                <a:endParaRPr lang="en-US" sz="1200" baseline="-25000" dirty="0">
                  <a:solidFill>
                    <a:schemeClr val="tx1"/>
                  </a:solidFill>
                </a:endParaRPr>
              </a:p>
            </p:txBody>
          </p:sp>
        </p:grpSp>
        <p:grpSp>
          <p:nvGrpSpPr>
            <p:cNvPr id="7" name="Group 58"/>
            <p:cNvGrpSpPr/>
            <p:nvPr/>
          </p:nvGrpSpPr>
          <p:grpSpPr>
            <a:xfrm>
              <a:off x="7010400" y="5105400"/>
              <a:ext cx="1828800" cy="457200"/>
              <a:chOff x="762000" y="4191000"/>
              <a:chExt cx="1828800" cy="457200"/>
            </a:xfrm>
            <a:solidFill>
              <a:srgbClr val="92D050"/>
            </a:solidFill>
          </p:grpSpPr>
          <p:sp>
            <p:nvSpPr>
              <p:cNvPr id="70" name="Rectangle 69"/>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0,3</a:t>
                </a:r>
                <a:endParaRPr lang="en-US" sz="1200" baseline="-25000" dirty="0">
                  <a:solidFill>
                    <a:schemeClr val="tx1"/>
                  </a:solidFill>
                </a:endParaRPr>
              </a:p>
            </p:txBody>
          </p:sp>
          <p:sp>
            <p:nvSpPr>
              <p:cNvPr id="71" name="Rectangle 7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3,3</a:t>
                </a:r>
                <a:endParaRPr lang="en-US" sz="1200" baseline="-25000" dirty="0">
                  <a:solidFill>
                    <a:schemeClr val="tx1"/>
                  </a:solidFill>
                </a:endParaRPr>
              </a:p>
            </p:txBody>
          </p:sp>
          <p:sp>
            <p:nvSpPr>
              <p:cNvPr id="72" name="Rectangle 7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2,3</a:t>
                </a:r>
                <a:endParaRPr lang="en-US" sz="1200" baseline="-25000" dirty="0">
                  <a:solidFill>
                    <a:schemeClr val="tx1"/>
                  </a:solidFill>
                </a:endParaRPr>
              </a:p>
            </p:txBody>
          </p:sp>
          <p:sp>
            <p:nvSpPr>
              <p:cNvPr id="73" name="Rectangle 72"/>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1,3</a:t>
                </a:r>
                <a:endParaRPr lang="en-US" sz="1200" baseline="-25000" dirty="0">
                  <a:solidFill>
                    <a:schemeClr val="tx1"/>
                  </a:solidFill>
                </a:endParaRPr>
              </a:p>
            </p:txBody>
          </p:sp>
        </p:grpSp>
        <p:grpSp>
          <p:nvGrpSpPr>
            <p:cNvPr id="133139" name="Group 59"/>
            <p:cNvGrpSpPr>
              <a:grpSpLocks/>
            </p:cNvGrpSpPr>
            <p:nvPr/>
          </p:nvGrpSpPr>
          <p:grpSpPr bwMode="auto">
            <a:xfrm>
              <a:off x="3352800" y="5105400"/>
              <a:ext cx="1828800" cy="457200"/>
              <a:chOff x="762000" y="4191000"/>
              <a:chExt cx="1828800" cy="457200"/>
            </a:xfrm>
          </p:grpSpPr>
          <p:sp>
            <p:nvSpPr>
              <p:cNvPr id="66" name="Rectangle 65"/>
              <p:cNvSpPr/>
              <p:nvPr/>
            </p:nvSpPr>
            <p:spPr>
              <a:xfrm>
                <a:off x="7620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0,1</a:t>
                </a:r>
                <a:endParaRPr lang="en-US" sz="1200" baseline="-25000" dirty="0">
                  <a:solidFill>
                    <a:schemeClr val="tx1"/>
                  </a:solidFill>
                </a:endParaRPr>
              </a:p>
            </p:txBody>
          </p:sp>
          <p:sp>
            <p:nvSpPr>
              <p:cNvPr id="67" name="Rectangle 66"/>
              <p:cNvSpPr/>
              <p:nvPr/>
            </p:nvSpPr>
            <p:spPr>
              <a:xfrm>
                <a:off x="21336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3,1</a:t>
                </a:r>
                <a:endParaRPr lang="en-US" sz="1200" baseline="-25000" dirty="0">
                  <a:solidFill>
                    <a:schemeClr val="tx1"/>
                  </a:solidFill>
                </a:endParaRPr>
              </a:p>
            </p:txBody>
          </p:sp>
          <p:sp>
            <p:nvSpPr>
              <p:cNvPr id="68" name="Rectangle 67"/>
              <p:cNvSpPr/>
              <p:nvPr/>
            </p:nvSpPr>
            <p:spPr>
              <a:xfrm>
                <a:off x="16764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2,1</a:t>
                </a:r>
                <a:endParaRPr lang="en-US" sz="1200" baseline="-25000" dirty="0">
                  <a:solidFill>
                    <a:schemeClr val="tx1"/>
                  </a:solidFill>
                </a:endParaRPr>
              </a:p>
            </p:txBody>
          </p:sp>
          <p:sp>
            <p:nvSpPr>
              <p:cNvPr id="69" name="Rectangle 68"/>
              <p:cNvSpPr/>
              <p:nvPr/>
            </p:nvSpPr>
            <p:spPr>
              <a:xfrm>
                <a:off x="12192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1,1</a:t>
                </a:r>
                <a:endParaRPr lang="en-US" sz="1200" baseline="-25000" dirty="0">
                  <a:solidFill>
                    <a:schemeClr val="tx1"/>
                  </a:solidFill>
                </a:endParaRPr>
              </a:p>
            </p:txBody>
          </p:sp>
        </p:grpSp>
        <p:grpSp>
          <p:nvGrpSpPr>
            <p:cNvPr id="9" name="Group 60"/>
            <p:cNvGrpSpPr/>
            <p:nvPr/>
          </p:nvGrpSpPr>
          <p:grpSpPr>
            <a:xfrm>
              <a:off x="5181600" y="5105400"/>
              <a:ext cx="1828800" cy="457200"/>
              <a:chOff x="762000" y="4191000"/>
              <a:chExt cx="1828800" cy="457200"/>
            </a:xfrm>
            <a:solidFill>
              <a:srgbClr val="0070C0"/>
            </a:solidFill>
          </p:grpSpPr>
          <p:sp>
            <p:nvSpPr>
              <p:cNvPr id="62" name="Rectangle 61"/>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0,2</a:t>
                </a:r>
                <a:endParaRPr lang="en-US" sz="1200" baseline="-25000" dirty="0">
                  <a:solidFill>
                    <a:schemeClr val="tx1"/>
                  </a:solidFill>
                </a:endParaRPr>
              </a:p>
            </p:txBody>
          </p:sp>
          <p:sp>
            <p:nvSpPr>
              <p:cNvPr id="63" name="Rectangle 62"/>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3,2</a:t>
                </a:r>
                <a:endParaRPr lang="en-US" sz="1200" baseline="-25000" dirty="0">
                  <a:solidFill>
                    <a:schemeClr val="tx1"/>
                  </a:solidFill>
                </a:endParaRPr>
              </a:p>
            </p:txBody>
          </p:sp>
          <p:sp>
            <p:nvSpPr>
              <p:cNvPr id="64" name="Rectangle 63"/>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2,2</a:t>
                </a:r>
                <a:endParaRPr lang="en-US" sz="1200" baseline="-25000" dirty="0">
                  <a:solidFill>
                    <a:schemeClr val="tx1"/>
                  </a:solidFill>
                </a:endParaRPr>
              </a:p>
            </p:txBody>
          </p:sp>
          <p:sp>
            <p:nvSpPr>
              <p:cNvPr id="65" name="Rectangle 64"/>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1,2</a:t>
                </a:r>
                <a:endParaRPr lang="en-US" sz="1200" baseline="-25000" dirty="0">
                  <a:solidFill>
                    <a:schemeClr val="tx1"/>
                  </a:solidFill>
                </a:endParaRPr>
              </a:p>
            </p:txBody>
          </p:sp>
        </p:grpSp>
      </p:grpSp>
      <p:grpSp>
        <p:nvGrpSpPr>
          <p:cNvPr id="133126" name="Group 77"/>
          <p:cNvGrpSpPr>
            <a:grpSpLocks/>
          </p:cNvGrpSpPr>
          <p:nvPr/>
        </p:nvGrpSpPr>
        <p:grpSpPr bwMode="auto">
          <a:xfrm>
            <a:off x="6019800" y="2919413"/>
            <a:ext cx="1828800" cy="1828800"/>
            <a:chOff x="2667000" y="3352800"/>
            <a:chExt cx="1828800" cy="1828800"/>
          </a:xfrm>
        </p:grpSpPr>
        <p:grpSp>
          <p:nvGrpSpPr>
            <p:cNvPr id="11" name="Group 22"/>
            <p:cNvGrpSpPr/>
            <p:nvPr/>
          </p:nvGrpSpPr>
          <p:grpSpPr>
            <a:xfrm>
              <a:off x="2667000" y="3352800"/>
              <a:ext cx="1828800" cy="457200"/>
              <a:chOff x="762000" y="4191000"/>
              <a:chExt cx="1828800" cy="457200"/>
            </a:xfrm>
            <a:solidFill>
              <a:srgbClr val="FFFF00"/>
            </a:solidFill>
          </p:grpSpPr>
          <p:sp>
            <p:nvSpPr>
              <p:cNvPr id="95" name="Rectangle 4"/>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0,0</a:t>
                </a:r>
                <a:endParaRPr lang="en-US" sz="1200" baseline="-25000" dirty="0">
                  <a:solidFill>
                    <a:schemeClr val="tx1"/>
                  </a:solidFill>
                </a:endParaRPr>
              </a:p>
            </p:txBody>
          </p:sp>
          <p:sp>
            <p:nvSpPr>
              <p:cNvPr id="96" name="Rectangle 9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3,0</a:t>
                </a:r>
                <a:endParaRPr lang="en-US" sz="1200" baseline="-25000" dirty="0">
                  <a:solidFill>
                    <a:schemeClr val="tx1"/>
                  </a:solidFill>
                </a:endParaRPr>
              </a:p>
            </p:txBody>
          </p:sp>
          <p:sp>
            <p:nvSpPr>
              <p:cNvPr id="97" name="Rectangle 9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2,0</a:t>
                </a:r>
                <a:endParaRPr lang="en-US" sz="1200" baseline="-25000" dirty="0">
                  <a:solidFill>
                    <a:schemeClr val="tx1"/>
                  </a:solidFill>
                </a:endParaRPr>
              </a:p>
            </p:txBody>
          </p:sp>
          <p:sp>
            <p:nvSpPr>
              <p:cNvPr id="98" name="Rectangle 97"/>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1,0</a:t>
                </a:r>
                <a:endParaRPr lang="en-US" sz="1200" baseline="-25000" dirty="0">
                  <a:solidFill>
                    <a:schemeClr val="tx1"/>
                  </a:solidFill>
                </a:endParaRPr>
              </a:p>
            </p:txBody>
          </p:sp>
        </p:grpSp>
        <p:grpSp>
          <p:nvGrpSpPr>
            <p:cNvPr id="12" name="Group 23"/>
            <p:cNvGrpSpPr/>
            <p:nvPr/>
          </p:nvGrpSpPr>
          <p:grpSpPr>
            <a:xfrm>
              <a:off x="2667000" y="4724400"/>
              <a:ext cx="1828800" cy="457200"/>
              <a:chOff x="762000" y="4191000"/>
              <a:chExt cx="1828800" cy="457200"/>
            </a:xfrm>
            <a:solidFill>
              <a:srgbClr val="92D050"/>
            </a:solidFill>
          </p:grpSpPr>
          <p:sp>
            <p:nvSpPr>
              <p:cNvPr id="91" name="Rectangle 9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0,3</a:t>
                </a:r>
                <a:endParaRPr lang="en-US" sz="1200" baseline="-25000" dirty="0">
                  <a:solidFill>
                    <a:schemeClr val="tx1"/>
                  </a:solidFill>
                </a:endParaRPr>
              </a:p>
            </p:txBody>
          </p:sp>
          <p:sp>
            <p:nvSpPr>
              <p:cNvPr id="92" name="Rectangle 9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3,3</a:t>
                </a:r>
                <a:endParaRPr lang="en-US" sz="1200" baseline="-25000" dirty="0">
                  <a:solidFill>
                    <a:schemeClr val="tx1"/>
                  </a:solidFill>
                </a:endParaRPr>
              </a:p>
            </p:txBody>
          </p:sp>
          <p:sp>
            <p:nvSpPr>
              <p:cNvPr id="93" name="Rectangle 9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2,3</a:t>
                </a:r>
                <a:endParaRPr lang="en-US" sz="1200" baseline="-25000" dirty="0">
                  <a:solidFill>
                    <a:schemeClr val="tx1"/>
                  </a:solidFill>
                </a:endParaRPr>
              </a:p>
            </p:txBody>
          </p:sp>
          <p:sp>
            <p:nvSpPr>
              <p:cNvPr id="94" name="Rectangle 9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1,3</a:t>
                </a:r>
                <a:endParaRPr lang="en-US" sz="1200" baseline="-25000" dirty="0">
                  <a:solidFill>
                    <a:schemeClr val="tx1"/>
                  </a:solidFill>
                </a:endParaRPr>
              </a:p>
            </p:txBody>
          </p:sp>
        </p:grpSp>
        <p:grpSp>
          <p:nvGrpSpPr>
            <p:cNvPr id="133131" name="Group 28"/>
            <p:cNvGrpSpPr>
              <a:grpSpLocks/>
            </p:cNvGrpSpPr>
            <p:nvPr/>
          </p:nvGrpSpPr>
          <p:grpSpPr bwMode="auto">
            <a:xfrm>
              <a:off x="2667000" y="3810000"/>
              <a:ext cx="1828800" cy="457200"/>
              <a:chOff x="762000" y="4191000"/>
              <a:chExt cx="1828800" cy="457200"/>
            </a:xfrm>
          </p:grpSpPr>
          <p:sp>
            <p:nvSpPr>
              <p:cNvPr id="87" name="Rectangle 86"/>
              <p:cNvSpPr/>
              <p:nvPr/>
            </p:nvSpPr>
            <p:spPr>
              <a:xfrm>
                <a:off x="7620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0,1</a:t>
                </a:r>
                <a:endParaRPr lang="en-US" sz="1200" baseline="-25000" dirty="0">
                  <a:solidFill>
                    <a:schemeClr val="tx1"/>
                  </a:solidFill>
                </a:endParaRPr>
              </a:p>
            </p:txBody>
          </p:sp>
          <p:sp>
            <p:nvSpPr>
              <p:cNvPr id="88" name="Rectangle 87"/>
              <p:cNvSpPr/>
              <p:nvPr/>
            </p:nvSpPr>
            <p:spPr>
              <a:xfrm>
                <a:off x="21336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3,1</a:t>
                </a:r>
                <a:endParaRPr lang="en-US" sz="1200" baseline="-25000" dirty="0">
                  <a:solidFill>
                    <a:schemeClr val="tx1"/>
                  </a:solidFill>
                </a:endParaRPr>
              </a:p>
            </p:txBody>
          </p:sp>
          <p:sp>
            <p:nvSpPr>
              <p:cNvPr id="89" name="Rectangle 88"/>
              <p:cNvSpPr/>
              <p:nvPr/>
            </p:nvSpPr>
            <p:spPr>
              <a:xfrm>
                <a:off x="16764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2,1</a:t>
                </a:r>
                <a:endParaRPr lang="en-US" sz="1200" baseline="-25000" dirty="0">
                  <a:solidFill>
                    <a:schemeClr val="tx1"/>
                  </a:solidFill>
                </a:endParaRPr>
              </a:p>
            </p:txBody>
          </p:sp>
          <p:sp>
            <p:nvSpPr>
              <p:cNvPr id="90" name="Rectangle 89"/>
              <p:cNvSpPr/>
              <p:nvPr/>
            </p:nvSpPr>
            <p:spPr>
              <a:xfrm>
                <a:off x="12192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1,1</a:t>
                </a:r>
                <a:endParaRPr lang="en-US" sz="1200" baseline="-25000" dirty="0">
                  <a:solidFill>
                    <a:schemeClr val="tx1"/>
                  </a:solidFill>
                </a:endParaRPr>
              </a:p>
            </p:txBody>
          </p:sp>
        </p:grpSp>
        <p:grpSp>
          <p:nvGrpSpPr>
            <p:cNvPr id="14" name="Group 33"/>
            <p:cNvGrpSpPr/>
            <p:nvPr/>
          </p:nvGrpSpPr>
          <p:grpSpPr>
            <a:xfrm>
              <a:off x="2667000" y="4267200"/>
              <a:ext cx="1828800" cy="457200"/>
              <a:chOff x="762000" y="4191000"/>
              <a:chExt cx="1828800" cy="457200"/>
            </a:xfrm>
            <a:solidFill>
              <a:srgbClr val="0070C0"/>
            </a:solidFill>
          </p:grpSpPr>
          <p:sp>
            <p:nvSpPr>
              <p:cNvPr id="83" name="Rectangle 82"/>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0,2</a:t>
                </a:r>
                <a:endParaRPr lang="en-US" sz="1200" baseline="-25000" dirty="0">
                  <a:solidFill>
                    <a:schemeClr val="tx1"/>
                  </a:solidFill>
                </a:endParaRPr>
              </a:p>
            </p:txBody>
          </p:sp>
          <p:sp>
            <p:nvSpPr>
              <p:cNvPr id="84" name="Rectangle 8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3,2</a:t>
                </a:r>
                <a:endParaRPr lang="en-US" sz="1200" baseline="-25000" dirty="0">
                  <a:solidFill>
                    <a:schemeClr val="tx1"/>
                  </a:solidFill>
                </a:endParaRPr>
              </a:p>
            </p:txBody>
          </p:sp>
          <p:sp>
            <p:nvSpPr>
              <p:cNvPr id="85" name="Rectangle 8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2,2</a:t>
                </a:r>
                <a:endParaRPr lang="en-US" sz="1200" baseline="-25000" dirty="0">
                  <a:solidFill>
                    <a:schemeClr val="tx1"/>
                  </a:solidFill>
                </a:endParaRPr>
              </a:p>
            </p:txBody>
          </p:sp>
          <p:sp>
            <p:nvSpPr>
              <p:cNvPr id="86" name="Rectangle 85"/>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1,2</a:t>
                </a:r>
                <a:endParaRPr lang="en-US" sz="1200" baseline="-25000" dirty="0">
                  <a:solidFill>
                    <a:schemeClr val="tx1"/>
                  </a:solidFill>
                </a:endParaRPr>
              </a:p>
            </p:txBody>
          </p:sp>
        </p:grpSp>
      </p:grpSp>
      <p:sp>
        <p:nvSpPr>
          <p:cNvPr id="133127" name="TextBox 98"/>
          <p:cNvSpPr txBox="1">
            <a:spLocks noChangeArrowheads="1"/>
          </p:cNvSpPr>
          <p:nvPr/>
        </p:nvSpPr>
        <p:spPr bwMode="auto">
          <a:xfrm>
            <a:off x="533400" y="45593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sr-Latn-RS" altLang="sr-Latn-RS"/>
              <a:t>M</a:t>
            </a:r>
            <a:endParaRPr lang="en-US" altLang="sr-Latn-RS"/>
          </a:p>
        </p:txBody>
      </p:sp>
      <p:cxnSp>
        <p:nvCxnSpPr>
          <p:cNvPr id="100" name="Straight Arrow Connector 99"/>
          <p:cNvCxnSpPr>
            <a:stCxn id="133127" idx="2"/>
          </p:cNvCxnSpPr>
          <p:nvPr/>
        </p:nvCxnSpPr>
        <p:spPr>
          <a:xfrm rot="5400000">
            <a:off x="609601" y="5091112"/>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6271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Compute capability</a:t>
            </a:r>
            <a:endParaRPr lang="en-US" dirty="0"/>
          </a:p>
        </p:txBody>
      </p:sp>
      <p:sp>
        <p:nvSpPr>
          <p:cNvPr id="8" name="Content Placeholder 7"/>
          <p:cNvSpPr>
            <a:spLocks noGrp="1"/>
          </p:cNvSpPr>
          <p:nvPr>
            <p:ph idx="1"/>
          </p:nvPr>
        </p:nvSpPr>
        <p:spPr/>
        <p:txBody>
          <a:bodyPr/>
          <a:lstStyle/>
          <a:p>
            <a:r>
              <a:rPr lang="sr-Latn-RS" dirty="0" smtClean="0"/>
              <a:t>Sve operacije koje smo dosad naveli su podržane od strane svake CUDA-capable grafičke kartice</a:t>
            </a:r>
          </a:p>
          <a:p>
            <a:r>
              <a:rPr lang="sr-Latn-RS" dirty="0" smtClean="0"/>
              <a:t>Kao što postoje različiti setovi instrukcija za CPU (MMX, SSE, SSE2), postoje različiti setovi instrukcija i za GPU</a:t>
            </a:r>
          </a:p>
          <a:p>
            <a:r>
              <a:rPr lang="sr-Latn-RS" dirty="0" smtClean="0"/>
              <a:t>NVIDIA funkcionalnosti i mogućnosti grafičkih kartica obeležava sa </a:t>
            </a:r>
            <a:r>
              <a:rPr lang="sr-Latn-RS" b="1" i="1" dirty="0" smtClean="0">
                <a:solidFill>
                  <a:srgbClr val="C00000"/>
                </a:solidFill>
              </a:rPr>
              <a:t>compute capability</a:t>
            </a:r>
          </a:p>
          <a:p>
            <a:r>
              <a:rPr lang="sr-Latn-RS" dirty="0" smtClean="0"/>
              <a:t>Na primer, atomične operacije su podržane tek od </a:t>
            </a:r>
            <a:r>
              <a:rPr lang="sr-Latn-RS" i="1" dirty="0" smtClean="0"/>
              <a:t>compute capability </a:t>
            </a:r>
            <a:r>
              <a:rPr lang="sr-Latn-RS" dirty="0" smtClean="0"/>
              <a:t>1.1 pa naviše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Compute capability</a:t>
            </a:r>
            <a:r>
              <a:rPr lang="sr-Latn-RS" dirty="0" smtClean="0"/>
              <a:t> - kompajliranje</a:t>
            </a:r>
            <a:endParaRPr lang="en-US" dirty="0"/>
          </a:p>
        </p:txBody>
      </p:sp>
      <p:sp>
        <p:nvSpPr>
          <p:cNvPr id="8" name="Content Placeholder 7"/>
          <p:cNvSpPr>
            <a:spLocks noGrp="1"/>
          </p:cNvSpPr>
          <p:nvPr>
            <p:ph idx="1"/>
          </p:nvPr>
        </p:nvSpPr>
        <p:spPr/>
        <p:txBody>
          <a:bodyPr/>
          <a:lstStyle/>
          <a:p>
            <a:r>
              <a:rPr lang="sr-Latn-RS" dirty="0" smtClean="0"/>
              <a:t>Da bi se kompajlirao CUDA kod, potrebno je naznačiti koji je minimalni compute capability.</a:t>
            </a:r>
          </a:p>
          <a:p>
            <a:r>
              <a:rPr lang="sr-Latn-RS" dirty="0" smtClean="0"/>
              <a:t>Navođenjem istog, kompajleru se daje mogućnost i za dodatne optimizacije.</a:t>
            </a:r>
          </a:p>
          <a:p>
            <a:endParaRPr lang="sr-Latn-RS" dirty="0" smtClean="0"/>
          </a:p>
          <a:p>
            <a:pPr>
              <a:buNone/>
            </a:pPr>
            <a:r>
              <a:rPr lang="sr-Latn-RS" dirty="0" smtClean="0">
                <a:solidFill>
                  <a:srgbClr val="C00000"/>
                </a:solidFill>
              </a:rPr>
              <a:t> 		</a:t>
            </a:r>
            <a:r>
              <a:rPr lang="en-US" dirty="0" err="1" smtClean="0">
                <a:solidFill>
                  <a:srgbClr val="C00000"/>
                </a:solidFill>
              </a:rPr>
              <a:t>nvcc</a:t>
            </a:r>
            <a:r>
              <a:rPr lang="sr-Latn-RS" dirty="0" smtClean="0">
                <a:solidFill>
                  <a:srgbClr val="C00000"/>
                </a:solidFill>
              </a:rPr>
              <a:t> –arch=sm_11</a:t>
            </a:r>
            <a:endParaRPr lang="en-US" dirty="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r-Latn-RS" dirty="0" smtClean="0"/>
              <a:t>Race conditions</a:t>
            </a:r>
            <a:endParaRPr lang="en-US" dirty="0"/>
          </a:p>
        </p:txBody>
      </p:sp>
      <p:sp>
        <p:nvSpPr>
          <p:cNvPr id="8" name="Content Placeholder 7"/>
          <p:cNvSpPr>
            <a:spLocks noGrp="1"/>
          </p:cNvSpPr>
          <p:nvPr>
            <p:ph idx="1"/>
          </p:nvPr>
        </p:nvSpPr>
        <p:spPr/>
        <p:txBody>
          <a:bodyPr/>
          <a:lstStyle/>
          <a:p>
            <a:r>
              <a:rPr lang="sr-Latn-RS" dirty="0" smtClean="0"/>
              <a:t>Hazard koji se javlja kada rezultat izvršenja zavisi od trenutka u kom se dešavaju događaji nad kojima nemamo kontrolu</a:t>
            </a:r>
          </a:p>
          <a:p>
            <a:pPr lvl="1"/>
            <a:r>
              <a:rPr lang="sr-Latn-RS" dirty="0" smtClean="0"/>
              <a:t>Redosled izvršenja niti</a:t>
            </a:r>
          </a:p>
          <a:p>
            <a:r>
              <a:rPr lang="sr-Latn-RS" dirty="0" smtClean="0"/>
              <a:t>Problemi nastaju kada se naruši SIMD paradigma</a:t>
            </a:r>
          </a:p>
          <a:p>
            <a:r>
              <a:rPr lang="sr-Latn-RS" dirty="0" smtClean="0"/>
              <a:t>Atomične operacije su </a:t>
            </a:r>
            <a:r>
              <a:rPr lang="sr-Latn-RS" i="1" dirty="0" smtClean="0"/>
              <a:t>brute force</a:t>
            </a:r>
            <a:r>
              <a:rPr lang="sr-Latn-RS" dirty="0" smtClean="0"/>
              <a:t> način da se ovi problemi zaobiđu</a:t>
            </a:r>
          </a:p>
          <a:p>
            <a:pPr lvl="1"/>
            <a:r>
              <a:rPr lang="en-US" dirty="0" smtClean="0"/>
              <a:t>A</a:t>
            </a:r>
            <a:r>
              <a:rPr lang="sr-Latn-RS" dirty="0" smtClean="0"/>
              <a:t>tomics, locks, and mutex</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r-Latn-RS" dirty="0" smtClean="0"/>
              <a:t>Atomici</a:t>
            </a:r>
            <a:endParaRPr lang="en-US" dirty="0"/>
          </a:p>
        </p:txBody>
      </p:sp>
      <p:sp>
        <p:nvSpPr>
          <p:cNvPr id="8" name="Content Placeholder 7"/>
          <p:cNvSpPr>
            <a:spLocks noGrp="1"/>
          </p:cNvSpPr>
          <p:nvPr>
            <p:ph idx="1"/>
          </p:nvPr>
        </p:nvSpPr>
        <p:spPr/>
        <p:txBody>
          <a:bodyPr/>
          <a:lstStyle/>
          <a:p>
            <a:r>
              <a:rPr lang="en-US" dirty="0" err="1" smtClean="0"/>
              <a:t>atomicAdd</a:t>
            </a:r>
            <a:r>
              <a:rPr lang="en-US" dirty="0" smtClean="0"/>
              <a:t>() </a:t>
            </a:r>
            <a:endParaRPr lang="sr-Latn-RS" dirty="0" smtClean="0"/>
          </a:p>
          <a:p>
            <a:r>
              <a:rPr lang="en-US" dirty="0" err="1" smtClean="0"/>
              <a:t>atomicSub</a:t>
            </a:r>
            <a:r>
              <a:rPr lang="en-US" dirty="0" smtClean="0"/>
              <a:t>() </a:t>
            </a:r>
            <a:endParaRPr lang="sr-Latn-RS" dirty="0" smtClean="0"/>
          </a:p>
          <a:p>
            <a:r>
              <a:rPr lang="en-US" dirty="0" err="1" smtClean="0"/>
              <a:t>atomicMin</a:t>
            </a:r>
            <a:r>
              <a:rPr lang="en-US" dirty="0" smtClean="0"/>
              <a:t>() </a:t>
            </a:r>
            <a:endParaRPr lang="sr-Latn-RS" dirty="0" smtClean="0"/>
          </a:p>
          <a:p>
            <a:r>
              <a:rPr lang="en-US" dirty="0" err="1" smtClean="0"/>
              <a:t>atomicMax</a:t>
            </a:r>
            <a:r>
              <a:rPr lang="en-US" dirty="0" smtClean="0"/>
              <a:t>() </a:t>
            </a:r>
            <a:endParaRPr lang="sr-Latn-RS" dirty="0" smtClean="0"/>
          </a:p>
          <a:p>
            <a:r>
              <a:rPr lang="en-US" dirty="0" err="1" smtClean="0"/>
              <a:t>atomicInc</a:t>
            </a:r>
            <a:r>
              <a:rPr lang="en-US" dirty="0" smtClean="0"/>
              <a:t>() </a:t>
            </a:r>
            <a:endParaRPr lang="sr-Latn-RS" dirty="0" smtClean="0"/>
          </a:p>
          <a:p>
            <a:r>
              <a:rPr lang="en-US" dirty="0" err="1" smtClean="0"/>
              <a:t>atomicDec</a:t>
            </a:r>
            <a:r>
              <a:rPr lang="en-US" dirty="0" smtClean="0"/>
              <a:t>() </a:t>
            </a:r>
            <a:endParaRPr lang="sr-Latn-RS" dirty="0" smtClean="0"/>
          </a:p>
          <a:p>
            <a:r>
              <a:rPr lang="en-US" dirty="0" err="1" smtClean="0"/>
              <a:t>atomicExch</a:t>
            </a:r>
            <a:r>
              <a:rPr lang="en-US" dirty="0" smtClean="0"/>
              <a:t>() </a:t>
            </a:r>
            <a:endParaRPr lang="sr-Latn-RS" dirty="0" smtClean="0"/>
          </a:p>
          <a:p>
            <a:r>
              <a:rPr lang="en-US" dirty="0" err="1" smtClean="0"/>
              <a:t>atomicCAS</a:t>
            </a:r>
            <a:r>
              <a:rPr lang="en-US" dirty="0" smtClean="0"/>
              <a:t>() </a:t>
            </a:r>
            <a:endParaRPr lang="sr-Latn-RS" dirty="0" smtClean="0"/>
          </a:p>
          <a:p>
            <a:r>
              <a:rPr lang="en-US" dirty="0" err="1" smtClean="0"/>
              <a:t>atomicAnd</a:t>
            </a:r>
            <a:r>
              <a:rPr lang="en-US" dirty="0" smtClean="0"/>
              <a:t>() </a:t>
            </a:r>
            <a:endParaRPr lang="sr-Latn-RS" dirty="0" smtClean="0"/>
          </a:p>
          <a:p>
            <a:r>
              <a:rPr lang="en-US" dirty="0" err="1" smtClean="0"/>
              <a:t>atomicOr</a:t>
            </a:r>
            <a:r>
              <a:rPr lang="en-US" dirty="0" smtClean="0"/>
              <a:t>() </a:t>
            </a:r>
            <a:endParaRPr lang="sr-Latn-RS" dirty="0" smtClean="0"/>
          </a:p>
          <a:p>
            <a:r>
              <a:rPr lang="en-US" dirty="0" err="1" smtClean="0"/>
              <a:t>atomicXor</a:t>
            </a:r>
            <a:r>
              <a:rPr lang="en-US" dirty="0" smtClean="0"/>
              <a:t>()</a:t>
            </a:r>
            <a:endParaRPr lang="sr-Latn-R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and </a:t>
            </a:r>
            <a:r>
              <a:rPr lang="en-US" dirty="0" err="1" smtClean="0"/>
              <a:t>mutex</a:t>
            </a:r>
            <a:endParaRPr lang="en-US" dirty="0"/>
          </a:p>
        </p:txBody>
      </p:sp>
      <p:sp>
        <p:nvSpPr>
          <p:cNvPr id="3" name="Content Placeholder 2"/>
          <p:cNvSpPr>
            <a:spLocks noGrp="1"/>
          </p:cNvSpPr>
          <p:nvPr>
            <p:ph idx="1"/>
          </p:nvPr>
        </p:nvSpPr>
        <p:spPr/>
        <p:txBody>
          <a:bodyPr/>
          <a:lstStyle/>
          <a:p>
            <a:r>
              <a:rPr lang="en-US" dirty="0" smtClean="0"/>
              <a:t>Lock:</a:t>
            </a:r>
            <a:endParaRPr lang="sr-Latn-RS" dirty="0" smtClean="0"/>
          </a:p>
          <a:p>
            <a:pPr lvl="1"/>
            <a:r>
              <a:rPr lang="en-US" dirty="0" smtClean="0"/>
              <a:t>M</a:t>
            </a:r>
            <a:r>
              <a:rPr lang="sr-Latn-RS" dirty="0" smtClean="0"/>
              <a:t>ehanizam u paralelnom programiranju kojim se obezbeđuje da ceo segment koda bude izvršen atomično</a:t>
            </a:r>
          </a:p>
          <a:p>
            <a:r>
              <a:rPr lang="sr-Latn-RS" dirty="0" smtClean="0"/>
              <a:t>M</a:t>
            </a:r>
            <a:r>
              <a:rPr lang="en-US" dirty="0" err="1" smtClean="0"/>
              <a:t>utex</a:t>
            </a:r>
            <a:r>
              <a:rPr lang="en-US" dirty="0" smtClean="0"/>
              <a:t> </a:t>
            </a:r>
            <a:endParaRPr lang="sr-Latn-RS" dirty="0" smtClean="0"/>
          </a:p>
          <a:p>
            <a:pPr lvl="1"/>
            <a:r>
              <a:rPr lang="sr-Latn-RS" dirty="0" smtClean="0"/>
              <a:t>- </a:t>
            </a:r>
            <a:r>
              <a:rPr lang="en-US" dirty="0" smtClean="0"/>
              <a:t> “mutual exclusion”, </a:t>
            </a:r>
            <a:r>
              <a:rPr lang="sr-Latn-RS" dirty="0" smtClean="0"/>
              <a:t>princip koji stoji iza lock-ova</a:t>
            </a:r>
            <a:r>
              <a:rPr lang="en-US" dirty="0" smtClean="0"/>
              <a:t>. </a:t>
            </a:r>
            <a:endParaRPr lang="sr-Latn-RS" dirty="0" smtClean="0"/>
          </a:p>
          <a:p>
            <a:pPr lvl="1"/>
            <a:r>
              <a:rPr lang="sr-Latn-RS" dirty="0" smtClean="0"/>
              <a:t>Dok jedna nit izvršava deo koda unutar lock-a, mutex se drži zaklučanim tako da nijedna druga nit ne može da ga otključa</a:t>
            </a:r>
          </a:p>
          <a:p>
            <a:pPr lvl="1"/>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and </a:t>
            </a:r>
            <a:r>
              <a:rPr lang="en-US" dirty="0" err="1" smtClean="0"/>
              <a:t>mutex</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2133600"/>
            <a:ext cx="7393707" cy="336708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Primer: Računanje histograma</a:t>
            </a:r>
            <a:endParaRPr lang="en-US" dirty="0"/>
          </a:p>
        </p:txBody>
      </p:sp>
      <p:sp>
        <p:nvSpPr>
          <p:cNvPr id="7" name="Content Placeholder 6"/>
          <p:cNvSpPr>
            <a:spLocks noGrp="1"/>
          </p:cNvSpPr>
          <p:nvPr>
            <p:ph idx="1"/>
          </p:nvPr>
        </p:nvSpPr>
        <p:spPr/>
        <p:txBody>
          <a:bodyPr/>
          <a:lstStyle/>
          <a:p>
            <a:r>
              <a:rPr lang="en-US" dirty="0" err="1" smtClean="0"/>
              <a:t>Jedan</a:t>
            </a:r>
            <a:r>
              <a:rPr lang="en-US" dirty="0" smtClean="0"/>
              <a:t> </a:t>
            </a:r>
            <a:r>
              <a:rPr lang="en-US" dirty="0" err="1" smtClean="0"/>
              <a:t>od</a:t>
            </a:r>
            <a:r>
              <a:rPr lang="en-US" dirty="0" smtClean="0"/>
              <a:t> </a:t>
            </a:r>
            <a:r>
              <a:rPr lang="sr-Latn-RS" dirty="0" smtClean="0"/>
              <a:t>čestih zadataka jeste računanje histograma za dati set podataka</a:t>
            </a:r>
          </a:p>
          <a:p>
            <a:r>
              <a:rPr lang="sr-Latn-RS" dirty="0" smtClean="0"/>
              <a:t>Histogramom se predstavlja broj pojavljivanja svakog elementa u datom skupu</a:t>
            </a:r>
          </a:p>
          <a:p>
            <a:r>
              <a:rPr lang="sr-Latn-RS" dirty="0" smtClean="0"/>
              <a:t>Primer: </a:t>
            </a:r>
          </a:p>
          <a:p>
            <a:pPr>
              <a:buNone/>
            </a:pPr>
            <a:r>
              <a:rPr lang="sr-Latn-RS" dirty="0" smtClean="0"/>
              <a:t>  Skup podataka: </a:t>
            </a:r>
            <a:r>
              <a:rPr lang="en-US" b="1" i="1" dirty="0" smtClean="0">
                <a:solidFill>
                  <a:srgbClr val="92D050"/>
                </a:solidFill>
              </a:rPr>
              <a:t>P</a:t>
            </a:r>
            <a:r>
              <a:rPr lang="sr-Latn-RS" b="1" i="1" dirty="0" smtClean="0">
                <a:solidFill>
                  <a:srgbClr val="92D050"/>
                </a:solidFill>
              </a:rPr>
              <a:t>aralelni sistemi i CUDA C</a:t>
            </a:r>
            <a:endParaRPr lang="sr-Latn-RS" b="1" dirty="0" smtClean="0">
              <a:solidFill>
                <a:srgbClr val="92D050"/>
              </a:solidFill>
            </a:endParaRPr>
          </a:p>
          <a:p>
            <a:pPr>
              <a:buNone/>
            </a:pPr>
            <a:r>
              <a:rPr lang="sr-Latn-RS" dirty="0" smtClean="0"/>
              <a:t>  </a:t>
            </a:r>
            <a:r>
              <a:rPr lang="en-US" dirty="0" smtClean="0"/>
              <a:t>H</a:t>
            </a:r>
            <a:r>
              <a:rPr lang="sr-Latn-RS" dirty="0" smtClean="0"/>
              <a:t>istogram:</a:t>
            </a:r>
          </a:p>
          <a:p>
            <a:pPr>
              <a:buNone/>
            </a:pPr>
            <a:r>
              <a:rPr lang="en-US" dirty="0" smtClean="0"/>
              <a:t/>
            </a:r>
            <a:br>
              <a:rPr lang="en-US" dirty="0" smtClean="0"/>
            </a:br>
            <a:endParaRPr lang="sr-Latn-RS" dirty="0" smtClean="0"/>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graphicFrame>
        <p:nvGraphicFramePr>
          <p:cNvPr id="8" name="Table 7"/>
          <p:cNvGraphicFramePr>
            <a:graphicFrameLocks noGrp="1"/>
          </p:cNvGraphicFramePr>
          <p:nvPr/>
        </p:nvGraphicFramePr>
        <p:xfrm>
          <a:off x="2514600" y="4191000"/>
          <a:ext cx="4661644" cy="741680"/>
        </p:xfrm>
        <a:graphic>
          <a:graphicData uri="http://schemas.openxmlformats.org/drawingml/2006/table">
            <a:tbl>
              <a:tblPr firstRow="1" bandRow="1">
                <a:tableStyleId>{5C22544A-7EE6-4342-B048-85BDC9FD1C3A}</a:tableStyleId>
              </a:tblPr>
              <a:tblGrid>
                <a:gridCol w="358588">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358588">
                  <a:extLst>
                    <a:ext uri="{9D8B030D-6E8A-4147-A177-3AD203B41FA5}">
                      <a16:colId xmlns:a16="http://schemas.microsoft.com/office/drawing/2014/main" val="20011"/>
                    </a:ext>
                  </a:extLst>
                </a:gridCol>
                <a:gridCol w="358588">
                  <a:extLst>
                    <a:ext uri="{9D8B030D-6E8A-4147-A177-3AD203B41FA5}">
                      <a16:colId xmlns:a16="http://schemas.microsoft.com/office/drawing/2014/main" val="20012"/>
                    </a:ext>
                  </a:extLst>
                </a:gridCol>
              </a:tblGrid>
              <a:tr h="370840">
                <a:tc>
                  <a:txBody>
                    <a:bodyPr/>
                    <a:lstStyle/>
                    <a:p>
                      <a:pPr algn="ctr"/>
                      <a:r>
                        <a:rPr lang="sr-Latn-RS" dirty="0" smtClean="0"/>
                        <a:t>3</a:t>
                      </a:r>
                      <a:endParaRPr lang="en-US" dirty="0"/>
                    </a:p>
                  </a:txBody>
                  <a:tcPr/>
                </a:tc>
                <a:tc>
                  <a:txBody>
                    <a:bodyPr/>
                    <a:lstStyle/>
                    <a:p>
                      <a:pPr algn="ctr"/>
                      <a:r>
                        <a:rPr lang="sr-Latn-RS" dirty="0" smtClean="0"/>
                        <a:t>2</a:t>
                      </a:r>
                      <a:endParaRPr lang="en-US" dirty="0"/>
                    </a:p>
                  </a:txBody>
                  <a:tcPr/>
                </a:tc>
                <a:tc>
                  <a:txBody>
                    <a:bodyPr/>
                    <a:lstStyle/>
                    <a:p>
                      <a:pPr algn="ctr"/>
                      <a:r>
                        <a:rPr lang="sr-Latn-RS" dirty="0" smtClean="0"/>
                        <a:t>1</a:t>
                      </a:r>
                      <a:endParaRPr lang="en-US" dirty="0"/>
                    </a:p>
                  </a:txBody>
                  <a:tcPr/>
                </a:tc>
                <a:tc>
                  <a:txBody>
                    <a:bodyPr/>
                    <a:lstStyle/>
                    <a:p>
                      <a:pPr algn="ctr"/>
                      <a:r>
                        <a:rPr lang="sr-Latn-RS" dirty="0" smtClean="0"/>
                        <a:t>2</a:t>
                      </a:r>
                      <a:endParaRPr lang="en-US" dirty="0"/>
                    </a:p>
                  </a:txBody>
                  <a:tcPr/>
                </a:tc>
                <a:tc>
                  <a:txBody>
                    <a:bodyPr/>
                    <a:lstStyle/>
                    <a:p>
                      <a:pPr algn="ctr"/>
                      <a:r>
                        <a:rPr lang="sr-Latn-RS" dirty="0" smtClean="0"/>
                        <a:t>4</a:t>
                      </a:r>
                      <a:endParaRPr lang="en-US" dirty="0"/>
                    </a:p>
                  </a:txBody>
                  <a:tcPr/>
                </a:tc>
                <a:tc>
                  <a:txBody>
                    <a:bodyPr/>
                    <a:lstStyle/>
                    <a:p>
                      <a:pPr algn="ctr"/>
                      <a:r>
                        <a:rPr lang="sr-Latn-RS" dirty="0" smtClean="0"/>
                        <a:t>2</a:t>
                      </a:r>
                      <a:endParaRPr lang="en-US" dirty="0"/>
                    </a:p>
                  </a:txBody>
                  <a:tcPr/>
                </a:tc>
                <a:tc>
                  <a:txBody>
                    <a:bodyPr/>
                    <a:lstStyle/>
                    <a:p>
                      <a:pPr algn="ctr"/>
                      <a:r>
                        <a:rPr lang="sr-Latn-RS" dirty="0" smtClean="0"/>
                        <a:t>1</a:t>
                      </a:r>
                      <a:endParaRPr lang="en-US" dirty="0"/>
                    </a:p>
                  </a:txBody>
                  <a:tcPr/>
                </a:tc>
                <a:tc>
                  <a:txBody>
                    <a:bodyPr/>
                    <a:lstStyle/>
                    <a:p>
                      <a:pPr algn="ctr"/>
                      <a:r>
                        <a:rPr lang="sr-Latn-RS" dirty="0" smtClean="0"/>
                        <a:t>1</a:t>
                      </a:r>
                      <a:endParaRPr lang="en-US" dirty="0"/>
                    </a:p>
                  </a:txBody>
                  <a:tcPr/>
                </a:tc>
                <a:tc>
                  <a:txBody>
                    <a:bodyPr/>
                    <a:lstStyle/>
                    <a:p>
                      <a:pPr algn="ctr"/>
                      <a:r>
                        <a:rPr lang="sr-Latn-RS" dirty="0" smtClean="0"/>
                        <a:t>1</a:t>
                      </a:r>
                      <a:endParaRPr lang="en-US" dirty="0"/>
                    </a:p>
                  </a:txBody>
                  <a:tcPr/>
                </a:tc>
                <a:tc>
                  <a:txBody>
                    <a:bodyPr/>
                    <a:lstStyle/>
                    <a:p>
                      <a:pPr algn="ctr"/>
                      <a:r>
                        <a:rPr lang="sr-Latn-RS" dirty="0" smtClean="0"/>
                        <a:t>1</a:t>
                      </a:r>
                      <a:endParaRPr lang="en-US" dirty="0"/>
                    </a:p>
                  </a:txBody>
                  <a:tcPr/>
                </a:tc>
                <a:tc>
                  <a:txBody>
                    <a:bodyPr/>
                    <a:lstStyle/>
                    <a:p>
                      <a:pPr algn="ctr"/>
                      <a:r>
                        <a:rPr lang="sr-Latn-RS" dirty="0" smtClean="0"/>
                        <a:t>2</a:t>
                      </a:r>
                      <a:endParaRPr lang="en-US" dirty="0"/>
                    </a:p>
                  </a:txBody>
                  <a:tcPr/>
                </a:tc>
                <a:tc>
                  <a:txBody>
                    <a:bodyPr/>
                    <a:lstStyle/>
                    <a:p>
                      <a:pPr algn="ctr"/>
                      <a:r>
                        <a:rPr lang="sr-Latn-RS" dirty="0" smtClean="0"/>
                        <a:t>1</a:t>
                      </a:r>
                      <a:endParaRPr lang="en-US" dirty="0"/>
                    </a:p>
                  </a:txBody>
                  <a:tcPr/>
                </a:tc>
                <a:tc>
                  <a:txBody>
                    <a:bodyPr/>
                    <a:lstStyle/>
                    <a:p>
                      <a:pPr algn="ctr"/>
                      <a:r>
                        <a:rPr lang="sr-Latn-RS" dirty="0" smtClean="0"/>
                        <a:t>1</a:t>
                      </a:r>
                      <a:endParaRPr lang="en-US" dirty="0"/>
                    </a:p>
                  </a:txBody>
                  <a:tcPr/>
                </a:tc>
                <a:extLst>
                  <a:ext uri="{0D108BD9-81ED-4DB2-BD59-A6C34878D82A}">
                    <a16:rowId xmlns:a16="http://schemas.microsoft.com/office/drawing/2014/main" val="10000"/>
                  </a:ext>
                </a:extLst>
              </a:tr>
              <a:tr h="370840">
                <a:tc>
                  <a:txBody>
                    <a:bodyPr/>
                    <a:lstStyle/>
                    <a:p>
                      <a:pPr algn="ctr"/>
                      <a:r>
                        <a:rPr lang="sr-Latn-RS" dirty="0" smtClean="0"/>
                        <a:t>A</a:t>
                      </a:r>
                      <a:endParaRPr lang="en-US" dirty="0"/>
                    </a:p>
                  </a:txBody>
                  <a:tcPr/>
                </a:tc>
                <a:tc>
                  <a:txBody>
                    <a:bodyPr/>
                    <a:lstStyle/>
                    <a:p>
                      <a:pPr algn="ctr"/>
                      <a:r>
                        <a:rPr lang="sr-Latn-RS" dirty="0" smtClean="0"/>
                        <a:t>C</a:t>
                      </a:r>
                      <a:endParaRPr lang="en-US" dirty="0"/>
                    </a:p>
                  </a:txBody>
                  <a:tcPr/>
                </a:tc>
                <a:tc>
                  <a:txBody>
                    <a:bodyPr/>
                    <a:lstStyle/>
                    <a:p>
                      <a:pPr algn="ctr"/>
                      <a:r>
                        <a:rPr lang="sr-Latn-RS" dirty="0" smtClean="0"/>
                        <a:t>D</a:t>
                      </a:r>
                      <a:endParaRPr lang="en-US" dirty="0"/>
                    </a:p>
                  </a:txBody>
                  <a:tcPr/>
                </a:tc>
                <a:tc>
                  <a:txBody>
                    <a:bodyPr/>
                    <a:lstStyle/>
                    <a:p>
                      <a:pPr algn="ctr"/>
                      <a:r>
                        <a:rPr lang="sr-Latn-RS" dirty="0" smtClean="0"/>
                        <a:t>E</a:t>
                      </a:r>
                      <a:endParaRPr lang="en-US" dirty="0"/>
                    </a:p>
                  </a:txBody>
                  <a:tcPr/>
                </a:tc>
                <a:tc>
                  <a:txBody>
                    <a:bodyPr/>
                    <a:lstStyle/>
                    <a:p>
                      <a:pPr algn="ctr"/>
                      <a:r>
                        <a:rPr lang="sr-Latn-RS" dirty="0" smtClean="0"/>
                        <a:t>I</a:t>
                      </a:r>
                      <a:endParaRPr lang="en-US" dirty="0"/>
                    </a:p>
                  </a:txBody>
                  <a:tcPr/>
                </a:tc>
                <a:tc>
                  <a:txBody>
                    <a:bodyPr/>
                    <a:lstStyle/>
                    <a:p>
                      <a:pPr algn="ctr"/>
                      <a:r>
                        <a:rPr lang="sr-Latn-RS" dirty="0" smtClean="0"/>
                        <a:t>L</a:t>
                      </a:r>
                      <a:endParaRPr lang="en-US" dirty="0"/>
                    </a:p>
                  </a:txBody>
                  <a:tcPr/>
                </a:tc>
                <a:tc>
                  <a:txBody>
                    <a:bodyPr/>
                    <a:lstStyle/>
                    <a:p>
                      <a:pPr algn="ctr"/>
                      <a:r>
                        <a:rPr lang="sr-Latn-RS" dirty="0" smtClean="0"/>
                        <a:t>M</a:t>
                      </a:r>
                      <a:endParaRPr lang="en-US" dirty="0"/>
                    </a:p>
                  </a:txBody>
                  <a:tcPr/>
                </a:tc>
                <a:tc>
                  <a:txBody>
                    <a:bodyPr/>
                    <a:lstStyle/>
                    <a:p>
                      <a:pPr algn="ctr"/>
                      <a:r>
                        <a:rPr lang="sr-Latn-RS" dirty="0" smtClean="0"/>
                        <a:t>N</a:t>
                      </a:r>
                      <a:endParaRPr lang="en-US" dirty="0"/>
                    </a:p>
                  </a:txBody>
                  <a:tcPr/>
                </a:tc>
                <a:tc>
                  <a:txBody>
                    <a:bodyPr/>
                    <a:lstStyle/>
                    <a:p>
                      <a:pPr algn="ctr"/>
                      <a:r>
                        <a:rPr lang="sr-Latn-RS" dirty="0" smtClean="0"/>
                        <a:t>P</a:t>
                      </a:r>
                      <a:endParaRPr lang="en-US" dirty="0"/>
                    </a:p>
                  </a:txBody>
                  <a:tcPr/>
                </a:tc>
                <a:tc>
                  <a:txBody>
                    <a:bodyPr/>
                    <a:lstStyle/>
                    <a:p>
                      <a:pPr algn="ctr"/>
                      <a:r>
                        <a:rPr lang="sr-Latn-RS" dirty="0" smtClean="0"/>
                        <a:t>R</a:t>
                      </a:r>
                      <a:endParaRPr lang="en-US" dirty="0"/>
                    </a:p>
                  </a:txBody>
                  <a:tcPr/>
                </a:tc>
                <a:tc>
                  <a:txBody>
                    <a:bodyPr/>
                    <a:lstStyle/>
                    <a:p>
                      <a:pPr algn="ctr"/>
                      <a:r>
                        <a:rPr lang="sr-Latn-RS" dirty="0" smtClean="0"/>
                        <a:t>S</a:t>
                      </a:r>
                      <a:endParaRPr lang="en-US" dirty="0"/>
                    </a:p>
                  </a:txBody>
                  <a:tcPr/>
                </a:tc>
                <a:tc>
                  <a:txBody>
                    <a:bodyPr/>
                    <a:lstStyle/>
                    <a:p>
                      <a:pPr algn="ctr"/>
                      <a:r>
                        <a:rPr lang="sr-Latn-RS" dirty="0" smtClean="0"/>
                        <a:t>T</a:t>
                      </a:r>
                      <a:endParaRPr lang="en-US" dirty="0"/>
                    </a:p>
                  </a:txBody>
                  <a:tcPr/>
                </a:tc>
                <a:tc>
                  <a:txBody>
                    <a:bodyPr/>
                    <a:lstStyle/>
                    <a:p>
                      <a:pPr algn="ctr"/>
                      <a:r>
                        <a:rPr lang="sr-Latn-RS" dirty="0" smtClean="0"/>
                        <a:t>U</a:t>
                      </a:r>
                      <a:endParaRPr lang="en-US" dirty="0"/>
                    </a:p>
                  </a:txBody>
                  <a:tcPr/>
                </a:tc>
                <a:extLst>
                  <a:ext uri="{0D108BD9-81ED-4DB2-BD59-A6C34878D82A}">
                    <a16:rowId xmlns:a16="http://schemas.microsoft.com/office/drawing/2014/main" val="10001"/>
                  </a:ext>
                </a:extLst>
              </a:tr>
            </a:tbl>
          </a:graphicData>
        </a:graphic>
      </p:graphicFrame>
      <p:graphicFrame>
        <p:nvGraphicFramePr>
          <p:cNvPr id="10" name="Chart 9"/>
          <p:cNvGraphicFramePr/>
          <p:nvPr/>
        </p:nvGraphicFramePr>
        <p:xfrm>
          <a:off x="2209800" y="5029200"/>
          <a:ext cx="5181600" cy="160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Računanje histograma – CPU (1)</a:t>
            </a:r>
            <a:endParaRPr lang="en-US" dirty="0"/>
          </a:p>
        </p:txBody>
      </p:sp>
      <p:sp>
        <p:nvSpPr>
          <p:cNvPr id="7" name="Content Placeholder 6"/>
          <p:cNvSpPr>
            <a:spLocks noGrp="1"/>
          </p:cNvSpPr>
          <p:nvPr>
            <p:ph idx="1"/>
          </p:nvPr>
        </p:nvSpPr>
        <p:spPr/>
        <p:txBody>
          <a:bodyPr>
            <a:normAutofit/>
          </a:bodyPr>
          <a:lstStyle/>
          <a:p>
            <a:pPr>
              <a:buNone/>
            </a:pPr>
            <a:r>
              <a:rPr lang="en-US" sz="2000" dirty="0" smtClean="0">
                <a:solidFill>
                  <a:srgbClr val="000000"/>
                </a:solidFill>
                <a:highlight>
                  <a:srgbClr val="FFFFFF"/>
                </a:highlight>
                <a:latin typeface="Consolas"/>
              </a:rPr>
              <a:t>#define SIZE (100*1024*1024)</a:t>
            </a:r>
            <a:endParaRPr lang="sr-Latn-RS" sz="2000" dirty="0" smtClean="0">
              <a:solidFill>
                <a:srgbClr val="000000"/>
              </a:solidFill>
              <a:highlight>
                <a:srgbClr val="FFFFFF"/>
              </a:highlight>
              <a:latin typeface="Consolas"/>
            </a:endParaRPr>
          </a:p>
          <a:p>
            <a:pPr>
              <a:buNone/>
            </a:pP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i</a:t>
            </a:r>
            <a:r>
              <a:rPr lang="en-US" sz="2000" dirty="0" err="1" smtClean="0">
                <a:solidFill>
                  <a:srgbClr val="000000"/>
                </a:solidFill>
                <a:highlight>
                  <a:srgbClr val="FFFFFF"/>
                </a:highlight>
                <a:latin typeface="Consolas"/>
              </a:rPr>
              <a:t>nt</a:t>
            </a:r>
            <a:r>
              <a:rPr lang="en-US" sz="2000" dirty="0" smtClean="0">
                <a:solidFill>
                  <a:srgbClr val="000000"/>
                </a:solidFill>
                <a:highlight>
                  <a:srgbClr val="FFFFFF"/>
                </a:highlight>
                <a:latin typeface="Consolas"/>
              </a:rPr>
              <a:t> main(void)</a:t>
            </a:r>
            <a:endParaRPr lang="sr-Latn-RS" sz="2000" dirty="0" smtClean="0">
              <a:solidFill>
                <a:srgbClr val="000000"/>
              </a:solidFill>
              <a:highlight>
                <a:srgbClr val="FFFFFF"/>
              </a:highlight>
              <a:latin typeface="Consolas"/>
            </a:endParaRPr>
          </a:p>
          <a:p>
            <a:pPr>
              <a:buNone/>
            </a:pP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92D050"/>
                </a:solidFill>
                <a:highlight>
                  <a:srgbClr val="FFFFFF"/>
                </a:highlight>
                <a:latin typeface="Consolas"/>
              </a:rPr>
              <a:t>    //kreiranje random niza</a:t>
            </a: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unsigned char *buffer = (unsigned </a:t>
            </a:r>
            <a:r>
              <a:rPr lang="sr-Latn-RS" sz="2000" dirty="0" smtClean="0">
                <a:solidFill>
                  <a:srgbClr val="000000"/>
                </a:solidFill>
                <a:highlight>
                  <a:srgbClr val="FFFFFF"/>
                </a:highlight>
                <a:latin typeface="Consolas"/>
              </a:rPr>
              <a:t>c</a:t>
            </a:r>
            <a:r>
              <a:rPr lang="en-US" sz="2000" dirty="0" err="1" smtClean="0">
                <a:solidFill>
                  <a:srgbClr val="000000"/>
                </a:solidFill>
                <a:highlight>
                  <a:srgbClr val="FFFFFF"/>
                </a:highlight>
                <a:latin typeface="Consolas"/>
              </a:rPr>
              <a:t>har</a:t>
            </a:r>
            <a:r>
              <a:rPr lang="en-US" sz="2000" dirty="0" smtClean="0">
                <a:solidFill>
                  <a:srgbClr val="000000"/>
                </a:solidFill>
                <a:highlight>
                  <a:srgbClr val="FFFFFF"/>
                </a:highlight>
                <a:latin typeface="Consolas"/>
              </a:rPr>
              <a:t>*)</a:t>
            </a: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big_random_block</a:t>
            </a:r>
            <a:r>
              <a:rPr lang="en-US" sz="2000" dirty="0" smtClean="0">
                <a:solidFill>
                  <a:srgbClr val="000000"/>
                </a:solidFill>
                <a:highlight>
                  <a:srgbClr val="FFFFFF"/>
                </a:highlight>
                <a:latin typeface="Consolas"/>
              </a:rPr>
              <a:t>(SIZE);</a:t>
            </a:r>
            <a:endParaRPr lang="sr-Latn-RS" sz="2000" dirty="0" smtClean="0">
              <a:solidFill>
                <a:srgbClr val="000000"/>
              </a:solidFill>
              <a:highlight>
                <a:srgbClr val="FFFFFF"/>
              </a:highlight>
              <a:latin typeface="Consolas"/>
            </a:endParaRPr>
          </a:p>
          <a:p>
            <a:pPr>
              <a:buNone/>
            </a:pPr>
            <a:r>
              <a:rPr lang="sr-Latn-RS" sz="2000" dirty="0" smtClean="0">
                <a:solidFill>
                  <a:srgbClr val="92D050"/>
                </a:solidFill>
                <a:highlight>
                  <a:srgbClr val="FFFFFF"/>
                </a:highlight>
                <a:latin typeface="Consolas"/>
              </a:rPr>
              <a:t>    //kreiranje histograma i inicijalizacija na 0</a:t>
            </a: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unsigned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histo</a:t>
            </a:r>
            <a:r>
              <a:rPr lang="en-US" sz="2000" dirty="0" smtClean="0">
                <a:solidFill>
                  <a:srgbClr val="000000"/>
                </a:solidFill>
                <a:highlight>
                  <a:srgbClr val="FFFFFF"/>
                </a:highlight>
                <a:latin typeface="Consolas"/>
              </a:rPr>
              <a:t>[256];</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for(</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=0;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&lt;256;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histo</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 = 0;</a:t>
            </a:r>
            <a:endParaRPr lang="sr-Latn-RS" sz="2000" dirty="0" smtClean="0">
              <a:solidFill>
                <a:srgbClr val="000000"/>
              </a:solidFill>
              <a:highlight>
                <a:srgbClr val="FFFFFF"/>
              </a:highlight>
              <a:latin typeface="Consolas"/>
            </a:endParaRPr>
          </a:p>
          <a:p>
            <a:pPr>
              <a:buNone/>
            </a:pP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a:t>
            </a:r>
            <a:endParaRPr lang="sr-Latn-RS" dirty="0" smtClean="0"/>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Računanje histograma – CPU (2)</a:t>
            </a:r>
            <a:endParaRPr lang="en-US" dirty="0"/>
          </a:p>
        </p:txBody>
      </p:sp>
      <p:sp>
        <p:nvSpPr>
          <p:cNvPr id="7" name="Content Placeholder 6"/>
          <p:cNvSpPr>
            <a:spLocks noGrp="1"/>
          </p:cNvSpPr>
          <p:nvPr>
            <p:ph idx="1"/>
          </p:nvPr>
        </p:nvSpPr>
        <p:spPr>
          <a:xfrm>
            <a:off x="457200" y="1600200"/>
            <a:ext cx="8229600" cy="5029200"/>
          </a:xfrm>
        </p:spPr>
        <p:txBody>
          <a:bodyPr>
            <a:normAutofit fontScale="85000" lnSpcReduction="10000"/>
          </a:bodyPr>
          <a:lstStyle/>
          <a:p>
            <a:pPr>
              <a:buNone/>
            </a:pPr>
            <a:r>
              <a:rPr lang="sr-Latn-RS" sz="2000" dirty="0" smtClean="0">
                <a:solidFill>
                  <a:srgbClr val="000000"/>
                </a:solidFill>
                <a:highlight>
                  <a:srgbClr val="FFFFFF"/>
                </a:highlight>
                <a:latin typeface="Consolas"/>
              </a:rPr>
              <a:t>...</a:t>
            </a:r>
          </a:p>
          <a:p>
            <a:pPr>
              <a:buNone/>
            </a:pPr>
            <a:r>
              <a:rPr lang="en-US" sz="2000" dirty="0" smtClean="0">
                <a:solidFill>
                  <a:srgbClr val="92D050"/>
                </a:solidFill>
                <a:highlight>
                  <a:srgbClr val="FFFFFF"/>
                </a:highlight>
                <a:latin typeface="Consolas"/>
              </a:rPr>
              <a:t>//</a:t>
            </a:r>
            <a:r>
              <a:rPr lang="sr-Latn-R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ideja</a:t>
            </a:r>
            <a:r>
              <a:rPr lang="en-US" sz="2000" dirty="0" smtClean="0">
                <a:solidFill>
                  <a:srgbClr val="92D050"/>
                </a:solidFill>
                <a:highlight>
                  <a:srgbClr val="FFFFFF"/>
                </a:highlight>
                <a:latin typeface="Consolas"/>
              </a:rPr>
              <a:t> je </a:t>
            </a:r>
            <a:r>
              <a:rPr lang="en-US" sz="2000" dirty="0" err="1" smtClean="0">
                <a:solidFill>
                  <a:srgbClr val="92D050"/>
                </a:solidFill>
                <a:highlight>
                  <a:srgbClr val="FFFFFF"/>
                </a:highlight>
                <a:latin typeface="Consolas"/>
              </a:rPr>
              <a:t>da</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kad</a:t>
            </a:r>
            <a:r>
              <a:rPr lang="en-US" sz="2000" dirty="0" smtClean="0">
                <a:solidFill>
                  <a:srgbClr val="92D050"/>
                </a:solidFill>
                <a:highlight>
                  <a:srgbClr val="FFFFFF"/>
                </a:highlight>
                <a:latin typeface="Consolas"/>
              </a:rPr>
              <a:t> god </a:t>
            </a:r>
            <a:r>
              <a:rPr lang="en-US" sz="2000" dirty="0" err="1" smtClean="0">
                <a:solidFill>
                  <a:srgbClr val="92D050"/>
                </a:solidFill>
                <a:highlight>
                  <a:srgbClr val="FFFFFF"/>
                </a:highlight>
                <a:latin typeface="Consolas"/>
              </a:rPr>
              <a:t>vidimo</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neku</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vrednost</a:t>
            </a:r>
            <a:r>
              <a:rPr lang="en-US" sz="2000" dirty="0" smtClean="0">
                <a:solidFill>
                  <a:srgbClr val="92D050"/>
                </a:solidFill>
                <a:highlight>
                  <a:srgbClr val="FFFFFF"/>
                </a:highlight>
                <a:latin typeface="Consolas"/>
              </a:rPr>
              <a:t> </a:t>
            </a:r>
            <a:r>
              <a:rPr lang="en-US" sz="2000" b="1" i="1" dirty="0" smtClean="0">
                <a:solidFill>
                  <a:srgbClr val="92D050"/>
                </a:solidFill>
                <a:highlight>
                  <a:srgbClr val="FFFFFF"/>
                </a:highlight>
                <a:latin typeface="Consolas"/>
              </a:rPr>
              <a:t>z</a:t>
            </a:r>
            <a:r>
              <a:rPr lang="en-US" sz="2000" dirty="0" smtClean="0">
                <a:solidFill>
                  <a:srgbClr val="92D050"/>
                </a:solidFill>
                <a:highlight>
                  <a:srgbClr val="FFFFFF"/>
                </a:highlight>
                <a:latin typeface="Consolas"/>
              </a:rPr>
              <a:t> u</a:t>
            </a:r>
            <a:endParaRPr lang="sr-Latn-RS" sz="2000" dirty="0" smtClean="0">
              <a:solidFill>
                <a:srgbClr val="92D050"/>
              </a:solidFill>
              <a:highlight>
                <a:srgbClr val="FFFFFF"/>
              </a:highlight>
              <a:latin typeface="Consolas"/>
            </a:endParaRPr>
          </a:p>
          <a:p>
            <a:pPr>
              <a:buNone/>
            </a:pPr>
            <a:r>
              <a:rPr lang="sr-Latn-R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nizu</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inkrementiramo</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vrednost</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bina</a:t>
            </a:r>
            <a:r>
              <a:rPr lang="en-US" sz="2000" dirty="0" smtClean="0">
                <a:solidFill>
                  <a:srgbClr val="92D050"/>
                </a:solidFill>
                <a:highlight>
                  <a:srgbClr val="FFFFFF"/>
                </a:highlight>
                <a:latin typeface="Consolas"/>
              </a:rPr>
              <a:t> </a:t>
            </a:r>
            <a:r>
              <a:rPr lang="en-US" sz="2000" b="1" i="1" dirty="0" smtClean="0">
                <a:solidFill>
                  <a:srgbClr val="92D050"/>
                </a:solidFill>
                <a:highlight>
                  <a:srgbClr val="FFFFFF"/>
                </a:highlight>
                <a:latin typeface="Consolas"/>
              </a:rPr>
              <a:t>z</a:t>
            </a:r>
            <a:r>
              <a:rPr lang="en-US" sz="2000" dirty="0" smtClean="0">
                <a:solidFill>
                  <a:srgbClr val="92D050"/>
                </a:solidFill>
                <a:highlight>
                  <a:srgbClr val="FFFFFF"/>
                </a:highlight>
                <a:latin typeface="Consolas"/>
              </a:rPr>
              <a:t> u </a:t>
            </a:r>
            <a:r>
              <a:rPr lang="en-US" sz="2000" dirty="0" err="1" smtClean="0">
                <a:solidFill>
                  <a:srgbClr val="92D050"/>
                </a:solidFill>
                <a:highlight>
                  <a:srgbClr val="FFFFFF"/>
                </a:highlight>
                <a:latin typeface="Consolas"/>
              </a:rPr>
              <a:t>histogramu</a:t>
            </a:r>
            <a:r>
              <a:rPr lang="en-US" sz="2000" dirty="0" smtClean="0">
                <a:solidFill>
                  <a:srgbClr val="92D050"/>
                </a:solidFill>
                <a:highlight>
                  <a:srgbClr val="FFFFFF"/>
                </a:highlight>
                <a:latin typeface="Consolas"/>
              </a:rPr>
              <a:t>. Na </a:t>
            </a:r>
            <a:r>
              <a:rPr lang="en-US" sz="2000" dirty="0" err="1" smtClean="0">
                <a:solidFill>
                  <a:srgbClr val="92D050"/>
                </a:solidFill>
                <a:highlight>
                  <a:srgbClr val="FFFFFF"/>
                </a:highlight>
                <a:latin typeface="Consolas"/>
              </a:rPr>
              <a:t>taj</a:t>
            </a:r>
            <a:endParaRPr lang="sr-Latn-RS" sz="2000" dirty="0" smtClean="0">
              <a:solidFill>
                <a:srgbClr val="92D050"/>
              </a:solidFill>
              <a:highlight>
                <a:srgbClr val="FFFFFF"/>
              </a:highlight>
              <a:latin typeface="Consolas"/>
            </a:endParaRPr>
          </a:p>
          <a:p>
            <a:pPr>
              <a:buNone/>
            </a:pPr>
            <a:r>
              <a:rPr lang="sr-Latn-R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način</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brojimo</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broj</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ponavljanja</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elementa</a:t>
            </a:r>
            <a:r>
              <a:rPr lang="en-US" sz="2000" dirty="0" smtClean="0">
                <a:solidFill>
                  <a:srgbClr val="92D050"/>
                </a:solidFill>
                <a:highlight>
                  <a:srgbClr val="FFFFFF"/>
                </a:highlight>
                <a:latin typeface="Consolas"/>
              </a:rPr>
              <a:t> </a:t>
            </a:r>
            <a:r>
              <a:rPr lang="en-US" sz="2000" b="1" i="1" dirty="0" smtClean="0">
                <a:solidFill>
                  <a:srgbClr val="92D050"/>
                </a:solidFill>
                <a:highlight>
                  <a:srgbClr val="FFFFFF"/>
                </a:highlight>
                <a:latin typeface="Consolas"/>
              </a:rPr>
              <a:t>z</a:t>
            </a:r>
            <a:r>
              <a:rPr lang="en-US" sz="2000" dirty="0" smtClean="0">
                <a:solidFill>
                  <a:srgbClr val="92D050"/>
                </a:solidFill>
                <a:highlight>
                  <a:srgbClr val="FFFFFF"/>
                </a:highlight>
                <a:latin typeface="Consolas"/>
              </a:rPr>
              <a:t> u </a:t>
            </a:r>
            <a:r>
              <a:rPr lang="en-US" sz="2000" dirty="0" err="1" smtClean="0">
                <a:solidFill>
                  <a:srgbClr val="92D050"/>
                </a:solidFill>
                <a:highlight>
                  <a:srgbClr val="FFFFFF"/>
                </a:highlight>
                <a:latin typeface="Consolas"/>
              </a:rPr>
              <a:t>nizu</a:t>
            </a:r>
            <a:r>
              <a:rPr lang="en-US" sz="2000" dirty="0" smtClean="0">
                <a:solidFill>
                  <a:srgbClr val="92D050"/>
                </a:solidFill>
                <a:highlight>
                  <a:srgbClr val="FFFFFF"/>
                </a:highlight>
                <a:latin typeface="Consolas"/>
              </a:rPr>
              <a:t> </a:t>
            </a:r>
            <a:endParaRPr lang="sr-Latn-RS" sz="2000" dirty="0" smtClean="0"/>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for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=0;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&lt;SIZE;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histo</a:t>
            </a:r>
            <a:r>
              <a:rPr lang="en-US" sz="2000" dirty="0" smtClean="0">
                <a:solidFill>
                  <a:srgbClr val="000000"/>
                </a:solidFill>
                <a:highlight>
                  <a:srgbClr val="FFFFFF"/>
                </a:highlight>
                <a:latin typeface="Consolas"/>
              </a:rPr>
              <a:t>[buffer[</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92D050"/>
                </a:solidFill>
                <a:highlight>
                  <a:srgbClr val="FFFFFF"/>
                </a:highlight>
                <a:latin typeface="Consolas"/>
              </a:rPr>
              <a:t>// provera tačnosti</a:t>
            </a: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long </a:t>
            </a:r>
            <a:r>
              <a:rPr lang="en-US" sz="2000" dirty="0" err="1" smtClean="0">
                <a:solidFill>
                  <a:srgbClr val="000000"/>
                </a:solidFill>
                <a:highlight>
                  <a:srgbClr val="FFFFFF"/>
                </a:highlight>
                <a:latin typeface="Consolas"/>
              </a:rPr>
              <a:t>histoCount</a:t>
            </a:r>
            <a:r>
              <a:rPr lang="en-US" sz="2000" dirty="0" smtClean="0">
                <a:solidFill>
                  <a:srgbClr val="000000"/>
                </a:solidFill>
                <a:highlight>
                  <a:srgbClr val="FFFFFF"/>
                </a:highlight>
                <a:latin typeface="Consolas"/>
              </a:rPr>
              <a:t> = 0;</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for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=0;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&lt;256; </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a:t>
            </a:r>
            <a:br>
              <a:rPr lang="en-US" sz="2000" dirty="0" smtClean="0">
                <a:solidFill>
                  <a:srgbClr val="000000"/>
                </a:solidFill>
                <a:highlight>
                  <a:srgbClr val="FFFFFF"/>
                </a:highlight>
                <a:latin typeface="Consolas"/>
              </a:rPr>
            </a:b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histoCount</a:t>
            </a:r>
            <a:r>
              <a:rPr lang="en-US" sz="2000" dirty="0" smtClean="0">
                <a:solidFill>
                  <a:srgbClr val="000000"/>
                </a:solidFill>
                <a:highlight>
                  <a:srgbClr val="FFFFFF"/>
                </a:highlight>
                <a:latin typeface="Consolas"/>
              </a:rPr>
              <a:t> += </a:t>
            </a:r>
            <a:r>
              <a:rPr lang="en-US" sz="2000" dirty="0" err="1" smtClean="0">
                <a:solidFill>
                  <a:srgbClr val="000000"/>
                </a:solidFill>
                <a:highlight>
                  <a:srgbClr val="FFFFFF"/>
                </a:highlight>
                <a:latin typeface="Consolas"/>
              </a:rPr>
              <a:t>histo</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i</a:t>
            </a: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a:t>
            </a:r>
          </a:p>
          <a:p>
            <a:pPr>
              <a:buNone/>
            </a:pP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printf</a:t>
            </a:r>
            <a:r>
              <a:rPr lang="en-US" sz="2000" dirty="0" smtClean="0">
                <a:solidFill>
                  <a:srgbClr val="000000"/>
                </a:solidFill>
                <a:highlight>
                  <a:srgbClr val="FFFFFF"/>
                </a:highlight>
                <a:latin typeface="Consolas"/>
              </a:rPr>
              <a:t>("Histogram Sum: %ld\n", </a:t>
            </a:r>
            <a:r>
              <a:rPr lang="en-US" sz="2000" dirty="0" err="1" smtClean="0">
                <a:solidFill>
                  <a:srgbClr val="000000"/>
                </a:solidFill>
                <a:highlight>
                  <a:srgbClr val="FFFFFF"/>
                </a:highlight>
                <a:latin typeface="Consolas"/>
              </a:rPr>
              <a:t>histoCount</a:t>
            </a: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    </a:t>
            </a: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free(buffer);</a:t>
            </a:r>
            <a:br>
              <a:rPr lang="en-US" sz="2000" dirty="0" smtClean="0">
                <a:solidFill>
                  <a:srgbClr val="000000"/>
                </a:solidFill>
                <a:highlight>
                  <a:srgbClr val="FFFFFF"/>
                </a:highlight>
                <a:latin typeface="Consolas"/>
              </a:rPr>
            </a:b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return 0;</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Računanje histograma – GPU (1)</a:t>
            </a:r>
            <a:endParaRPr lang="en-US" dirty="0"/>
          </a:p>
        </p:txBody>
      </p:sp>
      <p:sp>
        <p:nvSpPr>
          <p:cNvPr id="7" name="Content Placeholder 6"/>
          <p:cNvSpPr>
            <a:spLocks noGrp="1"/>
          </p:cNvSpPr>
          <p:nvPr>
            <p:ph idx="1"/>
          </p:nvPr>
        </p:nvSpPr>
        <p:spPr>
          <a:xfrm>
            <a:off x="0" y="1600200"/>
            <a:ext cx="9144000" cy="5029200"/>
          </a:xfrm>
        </p:spPr>
        <p:txBody>
          <a:bodyPr>
            <a:normAutofit fontScale="85000" lnSpcReduction="10000"/>
          </a:bodyPr>
          <a:lstStyle/>
          <a:p>
            <a:pPr>
              <a:buNone/>
            </a:pPr>
            <a:r>
              <a:rPr lang="en-US" sz="2000" dirty="0" smtClean="0">
                <a:solidFill>
                  <a:srgbClr val="000000"/>
                </a:solidFill>
                <a:highlight>
                  <a:srgbClr val="FFFFFF"/>
                </a:highlight>
                <a:latin typeface="Consolas"/>
              </a:rPr>
              <a:t>#define SIZE (100*1024*1024)</a:t>
            </a:r>
            <a:endParaRPr lang="sr-Latn-RS" sz="2000" dirty="0" smtClean="0">
              <a:solidFill>
                <a:srgbClr val="000000"/>
              </a:solidFill>
              <a:highlight>
                <a:srgbClr val="FFFFFF"/>
              </a:highlight>
              <a:latin typeface="Consolas"/>
            </a:endParaRPr>
          </a:p>
          <a:p>
            <a:pPr>
              <a:buNone/>
            </a:pPr>
            <a:endParaRPr lang="sr-Latn-RS" sz="2000" dirty="0" smtClean="0">
              <a:solidFill>
                <a:srgbClr val="000000"/>
              </a:solidFill>
              <a:highlight>
                <a:srgbClr val="FFFFFF"/>
              </a:highlight>
              <a:latin typeface="Consolas"/>
            </a:endParaRPr>
          </a:p>
          <a:p>
            <a:pPr>
              <a:buNone/>
            </a:pPr>
            <a:r>
              <a:rPr lang="sr-Latn-RS" sz="2000" dirty="0" smtClean="0">
                <a:solidFill>
                  <a:srgbClr val="000000"/>
                </a:solidFill>
                <a:highlight>
                  <a:srgbClr val="FFFFFF"/>
                </a:highlight>
                <a:latin typeface="Consolas"/>
              </a:rPr>
              <a:t>i</a:t>
            </a:r>
            <a:r>
              <a:rPr lang="en-US" sz="2000" dirty="0" err="1" smtClean="0">
                <a:solidFill>
                  <a:srgbClr val="000000"/>
                </a:solidFill>
                <a:highlight>
                  <a:srgbClr val="FFFFFF"/>
                </a:highlight>
                <a:latin typeface="Consolas"/>
              </a:rPr>
              <a:t>nt</a:t>
            </a:r>
            <a:r>
              <a:rPr lang="en-US" sz="2000" dirty="0" smtClean="0">
                <a:solidFill>
                  <a:srgbClr val="000000"/>
                </a:solidFill>
                <a:highlight>
                  <a:srgbClr val="FFFFFF"/>
                </a:highlight>
                <a:latin typeface="Consolas"/>
              </a:rPr>
              <a:t> main(void)</a:t>
            </a:r>
            <a:endParaRPr lang="sr-Latn-RS" sz="2000" dirty="0" smtClean="0">
              <a:solidFill>
                <a:srgbClr val="000000"/>
              </a:solidFill>
              <a:highlight>
                <a:srgbClr val="FFFFFF"/>
              </a:highlight>
              <a:latin typeface="Consolas"/>
            </a:endParaRPr>
          </a:p>
          <a:p>
            <a:pPr>
              <a:buNone/>
            </a:pP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a:p>
            <a:pPr>
              <a:buNone/>
            </a:pPr>
            <a:r>
              <a:rPr lang="sr-Latn-RS" sz="2000" dirty="0" smtClean="0">
                <a:solidFill>
                  <a:srgbClr val="92D050"/>
                </a:solidFill>
                <a:highlight>
                  <a:srgbClr val="FFFFFF"/>
                </a:highlight>
                <a:latin typeface="Consolas"/>
              </a:rPr>
              <a:t>    //kreiranje random niza</a:t>
            </a:r>
          </a:p>
          <a:p>
            <a:pPr>
              <a:buNone/>
            </a:pP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unsigned char *buffer = (unsigned </a:t>
            </a:r>
            <a:r>
              <a:rPr lang="sr-Latn-RS" sz="2000" dirty="0" smtClean="0">
                <a:solidFill>
                  <a:srgbClr val="000000"/>
                </a:solidFill>
                <a:highlight>
                  <a:srgbClr val="FFFFFF"/>
                </a:highlight>
                <a:latin typeface="Consolas"/>
              </a:rPr>
              <a:t>c</a:t>
            </a:r>
            <a:r>
              <a:rPr lang="en-US" sz="2000" dirty="0" err="1" smtClean="0">
                <a:solidFill>
                  <a:srgbClr val="000000"/>
                </a:solidFill>
                <a:highlight>
                  <a:srgbClr val="FFFFFF"/>
                </a:highlight>
                <a:latin typeface="Consolas"/>
              </a:rPr>
              <a:t>har</a:t>
            </a:r>
            <a:r>
              <a:rPr lang="en-US" sz="2000" dirty="0" smtClean="0">
                <a:solidFill>
                  <a:srgbClr val="000000"/>
                </a:solidFill>
                <a:highlight>
                  <a:srgbClr val="FFFFFF"/>
                </a:highlight>
                <a:latin typeface="Consolas"/>
              </a:rPr>
              <a:t>*)</a:t>
            </a:r>
            <a:r>
              <a:rPr lang="sr-Latn-R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big_random_block</a:t>
            </a:r>
            <a:r>
              <a:rPr lang="en-US" sz="2000" dirty="0" smtClean="0">
                <a:solidFill>
                  <a:srgbClr val="000000"/>
                </a:solidFill>
                <a:highlight>
                  <a:srgbClr val="FFFFFF"/>
                </a:highlight>
                <a:latin typeface="Consolas"/>
              </a:rPr>
              <a:t>(SIZE);</a:t>
            </a:r>
          </a:p>
          <a:p>
            <a:pPr>
              <a:buNone/>
            </a:pPr>
            <a:endParaRPr lang="en-US" sz="2000" dirty="0" smtClean="0">
              <a:solidFill>
                <a:srgbClr val="000000"/>
              </a:solidFill>
              <a:highlight>
                <a:srgbClr val="FFFFFF"/>
              </a:highlight>
              <a:latin typeface="Consolas"/>
            </a:endParaRPr>
          </a:p>
          <a:p>
            <a:pPr>
              <a:buNone/>
            </a:pPr>
            <a:r>
              <a:rPr lang="en-US" sz="2100" dirty="0" smtClean="0">
                <a:solidFill>
                  <a:srgbClr val="92D050"/>
                </a:solidFill>
                <a:highlight>
                  <a:srgbClr val="FFFFFF"/>
                </a:highlight>
                <a:latin typeface="Consolas"/>
              </a:rPr>
              <a:t>// </a:t>
            </a:r>
            <a:r>
              <a:rPr lang="en-US" sz="2100" dirty="0" err="1" smtClean="0">
                <a:solidFill>
                  <a:srgbClr val="92D050"/>
                </a:solidFill>
                <a:highlight>
                  <a:srgbClr val="FFFFFF"/>
                </a:highlight>
                <a:latin typeface="Consolas"/>
              </a:rPr>
              <a:t>alociranje</a:t>
            </a:r>
            <a:r>
              <a:rPr lang="en-US" sz="2100" dirty="0" smtClean="0">
                <a:solidFill>
                  <a:srgbClr val="92D050"/>
                </a:solidFill>
                <a:highlight>
                  <a:srgbClr val="FFFFFF"/>
                </a:highlight>
                <a:latin typeface="Consolas"/>
              </a:rPr>
              <a:t> </a:t>
            </a:r>
            <a:r>
              <a:rPr lang="en-US" sz="2100" dirty="0" err="1" smtClean="0">
                <a:solidFill>
                  <a:srgbClr val="92D050"/>
                </a:solidFill>
                <a:highlight>
                  <a:srgbClr val="FFFFFF"/>
                </a:highlight>
                <a:latin typeface="Consolas"/>
              </a:rPr>
              <a:t>memorije</a:t>
            </a:r>
            <a:r>
              <a:rPr lang="en-US" sz="2100" dirty="0" smtClean="0">
                <a:solidFill>
                  <a:srgbClr val="92D050"/>
                </a:solidFill>
                <a:highlight>
                  <a:srgbClr val="FFFFFF"/>
                </a:highlight>
                <a:latin typeface="Consolas"/>
              </a:rPr>
              <a:t> </a:t>
            </a:r>
            <a:r>
              <a:rPr lang="en-US" sz="2100" dirty="0" err="1" smtClean="0">
                <a:solidFill>
                  <a:srgbClr val="92D050"/>
                </a:solidFill>
                <a:highlight>
                  <a:srgbClr val="FFFFFF"/>
                </a:highlight>
                <a:latin typeface="Consolas"/>
              </a:rPr>
              <a:t>na</a:t>
            </a:r>
            <a:r>
              <a:rPr lang="en-US" sz="2100" dirty="0" smtClean="0">
                <a:solidFill>
                  <a:srgbClr val="92D050"/>
                </a:solidFill>
                <a:highlight>
                  <a:srgbClr val="FFFFFF"/>
                </a:highlight>
                <a:latin typeface="Consolas"/>
              </a:rPr>
              <a:t> GPU </a:t>
            </a:r>
            <a:r>
              <a:rPr lang="en-US" sz="2100" dirty="0" err="1" smtClean="0">
                <a:solidFill>
                  <a:srgbClr val="92D050"/>
                </a:solidFill>
                <a:highlight>
                  <a:srgbClr val="FFFFFF"/>
                </a:highlight>
                <a:latin typeface="Consolas"/>
              </a:rPr>
              <a:t>i</a:t>
            </a:r>
            <a:r>
              <a:rPr lang="en-US" sz="2100" dirty="0" smtClean="0">
                <a:solidFill>
                  <a:srgbClr val="92D050"/>
                </a:solidFill>
                <a:highlight>
                  <a:srgbClr val="FFFFFF"/>
                </a:highlight>
                <a:latin typeface="Consolas"/>
              </a:rPr>
              <a:t> </a:t>
            </a:r>
            <a:r>
              <a:rPr lang="en-US" sz="2100" dirty="0" err="1" smtClean="0">
                <a:solidFill>
                  <a:srgbClr val="92D050"/>
                </a:solidFill>
                <a:highlight>
                  <a:srgbClr val="FFFFFF"/>
                </a:highlight>
                <a:latin typeface="Consolas"/>
              </a:rPr>
              <a:t>prenos</a:t>
            </a:r>
            <a:r>
              <a:rPr lang="en-US" sz="2100" dirty="0" smtClean="0">
                <a:solidFill>
                  <a:srgbClr val="92D050"/>
                </a:solidFill>
                <a:highlight>
                  <a:srgbClr val="FFFFFF"/>
                </a:highlight>
                <a:latin typeface="Consolas"/>
              </a:rPr>
              <a:t> </a:t>
            </a:r>
            <a:r>
              <a:rPr lang="en-US" sz="2100" dirty="0" err="1" smtClean="0">
                <a:solidFill>
                  <a:srgbClr val="92D050"/>
                </a:solidFill>
                <a:highlight>
                  <a:srgbClr val="FFFFFF"/>
                </a:highlight>
                <a:latin typeface="Consolas"/>
              </a:rPr>
              <a:t>podataka</a:t>
            </a:r>
            <a:r>
              <a:rPr lang="en-US" sz="1600" i="1" dirty="0" smtClean="0"/>
              <a:t/>
            </a:r>
            <a:br>
              <a:rPr lang="en-US" sz="1600" i="1" dirty="0" smtClean="0"/>
            </a:br>
            <a:r>
              <a:rPr lang="en-US" sz="2000" i="1"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unsigned char *</a:t>
            </a:r>
            <a:r>
              <a:rPr lang="en-US" sz="2000" dirty="0" err="1" smtClean="0">
                <a:solidFill>
                  <a:srgbClr val="000000"/>
                </a:solidFill>
                <a:highlight>
                  <a:srgbClr val="FFFFFF"/>
                </a:highlight>
                <a:latin typeface="Consolas"/>
              </a:rPr>
              <a:t>dev_buffer</a:t>
            </a:r>
            <a:r>
              <a:rPr lang="en-US" sz="2000" dirty="0" smtClean="0">
                <a:solidFill>
                  <a:srgbClr val="000000"/>
                </a:solidFill>
                <a:highlight>
                  <a:srgbClr val="FFFFFF"/>
                </a:highlight>
                <a:latin typeface="Consolas"/>
              </a:rPr>
              <a:t>;</a:t>
            </a:r>
          </a:p>
          <a:p>
            <a:pPr>
              <a:buNone/>
            </a:pPr>
            <a:r>
              <a:rPr lang="en-US" sz="2000" dirty="0" smtClean="0">
                <a:solidFill>
                  <a:srgbClr val="000000"/>
                </a:solidFill>
                <a:highlight>
                  <a:srgbClr val="FFFFFF"/>
                </a:highlight>
                <a:latin typeface="Consolas"/>
              </a:rPr>
              <a:t>	 unsigned </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dev_histo</a:t>
            </a:r>
            <a:r>
              <a:rPr lang="en-US" sz="2000" dirty="0" smtClean="0">
                <a:solidFill>
                  <a:srgbClr val="000000"/>
                </a:solidFill>
                <a:highlight>
                  <a:srgbClr val="FFFFFF"/>
                </a:highlight>
                <a:latin typeface="Consolas"/>
              </a:rPr>
              <a:t>; </a:t>
            </a:r>
          </a:p>
          <a:p>
            <a:pPr>
              <a:buNone/>
            </a:pPr>
            <a:r>
              <a:rPr lang="en-US" sz="2000" dirty="0" smtClean="0">
                <a:solidFill>
                  <a:srgbClr val="000000"/>
                </a:solidFill>
                <a:highlight>
                  <a:srgbClr val="FFFFFF"/>
                </a:highlight>
                <a:latin typeface="Consolas"/>
              </a:rPr>
              <a:t>	 HANDLE_ERROR(</a:t>
            </a:r>
            <a:r>
              <a:rPr lang="en-US" sz="2000" dirty="0" err="1" smtClean="0">
                <a:solidFill>
                  <a:srgbClr val="000000"/>
                </a:solidFill>
                <a:highlight>
                  <a:srgbClr val="FFFFFF"/>
                </a:highlight>
                <a:latin typeface="Consolas"/>
              </a:rPr>
              <a:t>cudaMalloc</a:t>
            </a:r>
            <a:r>
              <a:rPr lang="en-US" sz="2000" dirty="0" smtClean="0">
                <a:solidFill>
                  <a:srgbClr val="000000"/>
                </a:solidFill>
                <a:highlight>
                  <a:srgbClr val="FFFFFF"/>
                </a:highlight>
                <a:latin typeface="Consolas"/>
              </a:rPr>
              <a:t>((void**)&amp;</a:t>
            </a:r>
            <a:r>
              <a:rPr lang="en-US" sz="2000" dirty="0" err="1" smtClean="0">
                <a:solidFill>
                  <a:srgbClr val="000000"/>
                </a:solidFill>
                <a:highlight>
                  <a:srgbClr val="FFFFFF"/>
                </a:highlight>
                <a:latin typeface="Consolas"/>
              </a:rPr>
              <a:t>dev_buffer</a:t>
            </a:r>
            <a:r>
              <a:rPr lang="en-US" sz="2000" dirty="0" smtClean="0">
                <a:solidFill>
                  <a:srgbClr val="000000"/>
                </a:solidFill>
                <a:highlight>
                  <a:srgbClr val="FFFFFF"/>
                </a:highlight>
                <a:latin typeface="Consolas"/>
              </a:rPr>
              <a:t>, SIZE));</a:t>
            </a:r>
          </a:p>
          <a:p>
            <a:pPr>
              <a:buNone/>
            </a:pPr>
            <a:r>
              <a:rPr lang="en-US" sz="2000" dirty="0" smtClean="0">
                <a:solidFill>
                  <a:srgbClr val="000000"/>
                </a:solidFill>
                <a:highlight>
                  <a:srgbClr val="FFFFFF"/>
                </a:highlight>
                <a:latin typeface="Consolas"/>
              </a:rPr>
              <a:t>	 HANDLE_ERROR(</a:t>
            </a:r>
            <a:r>
              <a:rPr lang="en-US" sz="2000" dirty="0" err="1" smtClean="0">
                <a:solidFill>
                  <a:srgbClr val="000000"/>
                </a:solidFill>
                <a:highlight>
                  <a:srgbClr val="FFFFFF"/>
                </a:highlight>
                <a:latin typeface="Consolas"/>
              </a:rPr>
              <a:t>cudaMemcpy</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dev_buffer,buffer,SIZE,cudaMemcpyHostToDevice</a:t>
            </a:r>
            <a:r>
              <a:rPr lang="en-US" sz="2000" dirty="0" smtClean="0">
                <a:solidFill>
                  <a:srgbClr val="000000"/>
                </a:solidFill>
                <a:highlight>
                  <a:srgbClr val="FFFFFF"/>
                </a:highlight>
                <a:latin typeface="Consolas"/>
              </a:rPr>
              <a:t>));</a:t>
            </a:r>
          </a:p>
          <a:p>
            <a:pPr>
              <a:buNone/>
            </a:pPr>
            <a:r>
              <a:rPr lang="en-US" sz="2000" dirty="0" smtClean="0">
                <a:solidFill>
                  <a:srgbClr val="000000"/>
                </a:solidFill>
                <a:highlight>
                  <a:srgbClr val="FFFFFF"/>
                </a:highlight>
                <a:latin typeface="Consolas"/>
              </a:rPr>
              <a:t>	 HANDLE_ERROR(</a:t>
            </a:r>
            <a:r>
              <a:rPr lang="en-US" sz="2000" dirty="0" err="1" smtClean="0">
                <a:solidFill>
                  <a:srgbClr val="000000"/>
                </a:solidFill>
                <a:highlight>
                  <a:srgbClr val="FFFFFF"/>
                </a:highlight>
                <a:latin typeface="Consolas"/>
              </a:rPr>
              <a:t>cudaMalloc</a:t>
            </a:r>
            <a:r>
              <a:rPr lang="en-US" sz="2000" dirty="0" smtClean="0">
                <a:solidFill>
                  <a:srgbClr val="000000"/>
                </a:solidFill>
                <a:highlight>
                  <a:srgbClr val="FFFFFF"/>
                </a:highlight>
                <a:latin typeface="Consolas"/>
              </a:rPr>
              <a:t>( (void**)&amp;</a:t>
            </a:r>
            <a:r>
              <a:rPr lang="en-US" sz="2000" dirty="0" err="1" smtClean="0">
                <a:solidFill>
                  <a:srgbClr val="000000"/>
                </a:solidFill>
                <a:highlight>
                  <a:srgbClr val="FFFFFF"/>
                </a:highlight>
                <a:latin typeface="Consolas"/>
              </a:rPr>
              <a:t>dev_histo</a:t>
            </a:r>
            <a:r>
              <a:rPr lang="en-US" sz="2000" dirty="0" smtClean="0">
                <a:solidFill>
                  <a:srgbClr val="000000"/>
                </a:solidFill>
                <a:highlight>
                  <a:srgbClr val="FFFFFF"/>
                </a:highlight>
                <a:latin typeface="Consolas"/>
              </a:rPr>
              <a:t>, 256 * </a:t>
            </a:r>
            <a:r>
              <a:rPr lang="en-US" sz="2000" dirty="0" err="1" smtClean="0">
                <a:solidFill>
                  <a:srgbClr val="000000"/>
                </a:solidFill>
                <a:highlight>
                  <a:srgbClr val="FFFFFF"/>
                </a:highlight>
                <a:latin typeface="Consolas"/>
              </a:rPr>
              <a:t>sizeof</a:t>
            </a:r>
            <a:r>
              <a:rPr lang="en-US" sz="2000" dirty="0" smtClean="0">
                <a:solidFill>
                  <a:srgbClr val="000000"/>
                </a:solidFill>
                <a:highlight>
                  <a:srgbClr val="FFFFFF"/>
                </a:highlight>
                <a:latin typeface="Consolas"/>
              </a:rPr>
              <a:t>(long)));</a:t>
            </a:r>
          </a:p>
          <a:p>
            <a:pPr>
              <a:buNone/>
            </a:pPr>
            <a:endParaRPr lang="en-US" sz="2000" dirty="0" smtClean="0">
              <a:solidFill>
                <a:srgbClr val="000000"/>
              </a:solidFill>
              <a:highlight>
                <a:srgbClr val="FFFFFF"/>
              </a:highlight>
              <a:latin typeface="Consolas"/>
            </a:endParaRPr>
          </a:p>
          <a:p>
            <a:pPr>
              <a:buNone/>
            </a:pPr>
            <a:r>
              <a:rPr lang="en-US" sz="2000" dirty="0" smtClean="0">
                <a:solidFill>
                  <a:srgbClr val="000000"/>
                </a:solidFill>
                <a:highlight>
                  <a:srgbClr val="FFFFFF"/>
                </a:highlight>
                <a:latin typeface="Consolas"/>
              </a:rPr>
              <a:t>	 HANDLE_ERROR(</a:t>
            </a:r>
            <a:r>
              <a:rPr lang="en-US" sz="2000" dirty="0" err="1" smtClean="0">
                <a:solidFill>
                  <a:srgbClr val="000000"/>
                </a:solidFill>
                <a:highlight>
                  <a:srgbClr val="FFFFFF"/>
                </a:highlight>
                <a:latin typeface="Consolas"/>
              </a:rPr>
              <a:t>cudaMemset</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dev_histo</a:t>
            </a:r>
            <a:r>
              <a:rPr lang="en-US" sz="2000" dirty="0" smtClean="0">
                <a:solidFill>
                  <a:srgbClr val="000000"/>
                </a:solidFill>
                <a:highlight>
                  <a:srgbClr val="FFFFFF"/>
                </a:highlight>
                <a:latin typeface="Consolas"/>
              </a:rPr>
              <a:t>, 0, 256 * </a:t>
            </a:r>
            <a:r>
              <a:rPr lang="en-US" sz="2000" dirty="0" err="1" smtClean="0">
                <a:solidFill>
                  <a:srgbClr val="000000"/>
                </a:solidFill>
                <a:highlight>
                  <a:srgbClr val="FFFFFF"/>
                </a:highlight>
                <a:latin typeface="Consolas"/>
              </a:rPr>
              <a:t>sizeof</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int</a:t>
            </a:r>
            <a:r>
              <a:rPr lang="en-US" sz="2000" dirty="0" smtClean="0">
                <a:solidFill>
                  <a:srgbClr val="000000"/>
                </a:solidFill>
                <a:highlight>
                  <a:srgbClr val="FFFFFF"/>
                </a:highlight>
                <a:latin typeface="Consolas"/>
              </a:rPr>
              <a:t>)));</a:t>
            </a:r>
          </a:p>
          <a:p>
            <a:pPr>
              <a:buNone/>
            </a:pPr>
            <a:r>
              <a:rPr lang="en-US" sz="2000" dirty="0" smtClean="0">
                <a:solidFill>
                  <a:srgbClr val="000000"/>
                </a:solidFill>
                <a:highlight>
                  <a:srgbClr val="FFFFFF"/>
                </a:highlight>
                <a:latin typeface="Consolas"/>
              </a:rPr>
              <a:t>…</a:t>
            </a:r>
            <a:endParaRPr lang="sr-Latn-RS" sz="2000" dirty="0" smtClean="0">
              <a:solidFill>
                <a:srgbClr val="000000"/>
              </a:solidFill>
              <a:highlight>
                <a:srgbClr val="FFFFFF"/>
              </a:highlight>
              <a:latin typeface="Consolas"/>
            </a:endParaRPr>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sr-Latn-RS" smtClean="0"/>
              <a:t>Primer: Množenje matrica </a:t>
            </a:r>
            <a:r>
              <a:rPr lang="sr-Latn-RS" dirty="0" smtClean="0"/>
              <a:t>(4)</a:t>
            </a:r>
            <a:endParaRPr lang="en-US" dirty="0"/>
          </a:p>
        </p:txBody>
      </p:sp>
      <p:sp>
        <p:nvSpPr>
          <p:cNvPr id="3" name="Content Placeholder 2"/>
          <p:cNvSpPr>
            <a:spLocks noGrp="1"/>
          </p:cNvSpPr>
          <p:nvPr>
            <p:ph idx="1"/>
          </p:nvPr>
        </p:nvSpPr>
        <p:spPr/>
        <p:txBody>
          <a:bodyPr rtlCol="0">
            <a:normAutofit fontScale="62500" lnSpcReduction="20000"/>
          </a:bodyPr>
          <a:lstStyle/>
          <a:p>
            <a:pPr marL="182880" indent="-182880" fontAlgn="auto">
              <a:spcAft>
                <a:spcPts val="0"/>
              </a:spcAft>
              <a:buFont typeface="Arial" panose="020B0604020202020204" pitchFamily="34" charset="0"/>
              <a:buNone/>
              <a:defRPr/>
            </a:pPr>
            <a:r>
              <a:rPr lang="sr-Latn-RS" sz="1800" b="1" dirty="0" smtClean="0">
                <a:solidFill>
                  <a:srgbClr val="000000"/>
                </a:solidFill>
                <a:highlight>
                  <a:srgbClr val="FFFFFF"/>
                </a:highlight>
                <a:latin typeface="Consolas"/>
              </a:rPr>
              <a:t>HOST:</a:t>
            </a:r>
          </a:p>
          <a:p>
            <a:pPr marL="182880" indent="-182880" fontAlgn="auto">
              <a:spcAft>
                <a:spcPts val="0"/>
              </a:spcAft>
              <a:buFont typeface="Arial" panose="020B0604020202020204" pitchFamily="34" charset="0"/>
              <a:buNone/>
              <a:defRPr/>
            </a:pPr>
            <a:r>
              <a:rPr lang="en-US" sz="1800" dirty="0" smtClean="0">
                <a:solidFill>
                  <a:srgbClr val="000000"/>
                </a:solidFill>
                <a:highlight>
                  <a:srgbClr val="FFFFFF"/>
                </a:highlight>
                <a:latin typeface="Consolas"/>
              </a:rPr>
              <a:t>void </a:t>
            </a:r>
            <a:r>
              <a:rPr lang="en-US" sz="1800" dirty="0" err="1" smtClean="0">
                <a:solidFill>
                  <a:srgbClr val="000000"/>
                </a:solidFill>
                <a:highlight>
                  <a:srgbClr val="FFFFFF"/>
                </a:highlight>
                <a:latin typeface="Consolas"/>
              </a:rPr>
              <a:t>MatrixMulOnDevice</a:t>
            </a:r>
            <a:r>
              <a:rPr lang="en-US" sz="1800" dirty="0" smtClean="0">
                <a:solidFill>
                  <a:srgbClr val="000000"/>
                </a:solidFill>
                <a:highlight>
                  <a:srgbClr val="FFFFFF"/>
                </a:highlight>
                <a:latin typeface="Consolas"/>
              </a:rPr>
              <a:t> (float* M, float* N, float* P, </a:t>
            </a:r>
            <a:r>
              <a:rPr lang="en-US" sz="1800" dirty="0" err="1" smtClean="0">
                <a:solidFill>
                  <a:srgbClr val="000000"/>
                </a:solidFill>
                <a:highlight>
                  <a:srgbClr val="FFFFFF"/>
                </a:highlight>
                <a:latin typeface="Consolas"/>
              </a:rPr>
              <a:t>int</a:t>
            </a:r>
            <a:r>
              <a:rPr lang="en-US" sz="1800" dirty="0" smtClean="0">
                <a:solidFill>
                  <a:srgbClr val="000000"/>
                </a:solidFill>
                <a:highlight>
                  <a:srgbClr val="FFFFFF"/>
                </a:highlight>
                <a:latin typeface="Consolas"/>
              </a:rPr>
              <a:t> Width)</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int</a:t>
            </a:r>
            <a:r>
              <a:rPr lang="en-US" sz="1800" dirty="0" smtClean="0">
                <a:solidFill>
                  <a:srgbClr val="000000"/>
                </a:solidFill>
                <a:highlight>
                  <a:srgbClr val="FFFFFF"/>
                </a:highlight>
                <a:latin typeface="Consolas"/>
              </a:rPr>
              <a:t> size = Width * Width * </a:t>
            </a:r>
            <a:r>
              <a:rPr lang="en-US" sz="1800" dirty="0" err="1" smtClean="0">
                <a:solidFill>
                  <a:srgbClr val="000000"/>
                </a:solidFill>
                <a:highlight>
                  <a:srgbClr val="FFFFFF"/>
                </a:highlight>
                <a:latin typeface="Consolas"/>
              </a:rPr>
              <a:t>sizeof</a:t>
            </a:r>
            <a:r>
              <a:rPr lang="en-US" sz="1800" dirty="0" smtClean="0">
                <a:solidFill>
                  <a:srgbClr val="000000"/>
                </a:solidFill>
                <a:highlight>
                  <a:srgbClr val="FFFFFF"/>
                </a:highlight>
                <a:latin typeface="Consolas"/>
              </a:rPr>
              <a:t>(float);</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float*</a:t>
            </a: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Md</a:t>
            </a:r>
            <a:r>
              <a:rPr lang="sr-Latn-RS" sz="1800" dirty="0" smtClean="0">
                <a:solidFill>
                  <a:srgbClr val="000000"/>
                </a:solidFill>
                <a:highlight>
                  <a:srgbClr val="FFFFFF"/>
                </a:highlight>
                <a:latin typeface="Consolas"/>
              </a:rPr>
              <a:t>;</a:t>
            </a: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float* </a:t>
            </a:r>
            <a:r>
              <a:rPr lang="en-US" sz="1800" dirty="0" err="1" smtClean="0">
                <a:solidFill>
                  <a:srgbClr val="000000"/>
                </a:solidFill>
                <a:highlight>
                  <a:srgbClr val="FFFFFF"/>
                </a:highlight>
                <a:latin typeface="Consolas"/>
              </a:rPr>
              <a:t>Nd</a:t>
            </a:r>
            <a:r>
              <a:rPr lang="sr-Latn-RS" sz="1800" dirty="0" smtClean="0">
                <a:solidFill>
                  <a:srgbClr val="000000"/>
                </a:solidFill>
                <a:highlight>
                  <a:srgbClr val="FFFFFF"/>
                </a:highlight>
                <a:latin typeface="Consolas"/>
              </a:rPr>
              <a:t>;</a:t>
            </a: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float</a:t>
            </a:r>
            <a:r>
              <a:rPr lang="en-US" sz="1800" dirty="0" smtClean="0">
                <a:solidFill>
                  <a:srgbClr val="000000"/>
                </a:solidFill>
                <a:highlight>
                  <a:srgbClr val="FFFFFF"/>
                </a:highlight>
                <a:latin typeface="Consolas"/>
              </a:rPr>
              <a:t>*</a:t>
            </a:r>
            <a:r>
              <a:rPr lang="sr-Latn-RS" sz="1800" dirty="0" smtClean="0">
                <a:solidFill>
                  <a:srgbClr val="000000"/>
                </a:solidFill>
                <a:highlight>
                  <a:srgbClr val="FFFFFF"/>
                </a:highlight>
                <a:latin typeface="Consolas"/>
              </a:rPr>
              <a:t> </a:t>
            </a:r>
            <a:r>
              <a:rPr lang="en-US" sz="1800" dirty="0" smtClean="0">
                <a:solidFill>
                  <a:srgbClr val="000000"/>
                </a:solidFill>
                <a:highlight>
                  <a:srgbClr val="FFFFFF"/>
                </a:highlight>
                <a:latin typeface="Consolas"/>
              </a:rPr>
              <a:t>Pd;</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smtClean="0">
                <a:solidFill>
                  <a:srgbClr val="92D050"/>
                </a:solidFill>
                <a:highlight>
                  <a:srgbClr val="FFFFFF"/>
                </a:highlight>
                <a:latin typeface="Consolas"/>
              </a:rPr>
              <a:t>// Allocate and Load M, N to device memory</a:t>
            </a:r>
            <a:endParaRPr lang="sr-Latn-RS" sz="1800" dirty="0" smtClean="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cudaMalloc</a:t>
            </a:r>
            <a:r>
              <a:rPr lang="en-US" sz="1800" dirty="0" smtClean="0">
                <a:solidFill>
                  <a:srgbClr val="000000"/>
                </a:solidFill>
                <a:highlight>
                  <a:srgbClr val="FFFFFF"/>
                </a:highlight>
                <a:latin typeface="Consolas"/>
              </a:rPr>
              <a:t>(&amp;</a:t>
            </a:r>
            <a:r>
              <a:rPr lang="en-US" sz="1800" dirty="0" err="1" smtClean="0">
                <a:solidFill>
                  <a:srgbClr val="000000"/>
                </a:solidFill>
                <a:highlight>
                  <a:srgbClr val="FFFFFF"/>
                </a:highlight>
                <a:latin typeface="Consolas"/>
              </a:rPr>
              <a:t>Md</a:t>
            </a:r>
            <a:r>
              <a:rPr lang="en-US" sz="1800" dirty="0" smtClean="0">
                <a:solidFill>
                  <a:srgbClr val="000000"/>
                </a:solidFill>
                <a:highlight>
                  <a:srgbClr val="FFFFFF"/>
                </a:highlight>
                <a:latin typeface="Consolas"/>
              </a:rPr>
              <a:t>, size);</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cudaMemcpy</a:t>
            </a:r>
            <a:r>
              <a:rPr lang="en-US" sz="1800" dirty="0" smtClean="0">
                <a:solidFill>
                  <a:srgbClr val="000000"/>
                </a:solidFill>
                <a:highlight>
                  <a:srgbClr val="FFFFFF"/>
                </a:highlight>
                <a:latin typeface="Consolas"/>
              </a:rPr>
              <a:t>(</a:t>
            </a:r>
            <a:r>
              <a:rPr lang="en-US" sz="1800" dirty="0" err="1" smtClean="0">
                <a:solidFill>
                  <a:srgbClr val="000000"/>
                </a:solidFill>
                <a:highlight>
                  <a:srgbClr val="FFFFFF"/>
                </a:highlight>
                <a:latin typeface="Consolas"/>
              </a:rPr>
              <a:t>Md</a:t>
            </a:r>
            <a:r>
              <a:rPr lang="en-US" sz="1800" dirty="0" smtClean="0">
                <a:solidFill>
                  <a:srgbClr val="000000"/>
                </a:solidFill>
                <a:highlight>
                  <a:srgbClr val="FFFFFF"/>
                </a:highlight>
                <a:latin typeface="Consolas"/>
              </a:rPr>
              <a:t>, M, size, </a:t>
            </a:r>
            <a:r>
              <a:rPr lang="en-US" sz="1800" dirty="0" err="1" smtClean="0">
                <a:solidFill>
                  <a:srgbClr val="000000"/>
                </a:solidFill>
                <a:highlight>
                  <a:srgbClr val="FFFFFF"/>
                </a:highlight>
                <a:latin typeface="Consolas"/>
              </a:rPr>
              <a:t>cudaMemcpyHostToDevice</a:t>
            </a: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cudaMalloc</a:t>
            </a:r>
            <a:r>
              <a:rPr lang="en-US" sz="1800" dirty="0" smtClean="0">
                <a:solidFill>
                  <a:srgbClr val="000000"/>
                </a:solidFill>
                <a:highlight>
                  <a:srgbClr val="FFFFFF"/>
                </a:highlight>
                <a:latin typeface="Consolas"/>
              </a:rPr>
              <a:t>(&amp;</a:t>
            </a:r>
            <a:r>
              <a:rPr lang="en-US" sz="1800" dirty="0" err="1" smtClean="0">
                <a:solidFill>
                  <a:srgbClr val="000000"/>
                </a:solidFill>
                <a:highlight>
                  <a:srgbClr val="FFFFFF"/>
                </a:highlight>
                <a:latin typeface="Consolas"/>
              </a:rPr>
              <a:t>Nd</a:t>
            </a:r>
            <a:r>
              <a:rPr lang="en-US" sz="1800" dirty="0" smtClean="0">
                <a:solidFill>
                  <a:srgbClr val="000000"/>
                </a:solidFill>
                <a:highlight>
                  <a:srgbClr val="FFFFFF"/>
                </a:highlight>
                <a:latin typeface="Consolas"/>
              </a:rPr>
              <a:t>, size);</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cudaMemcpy</a:t>
            </a:r>
            <a:r>
              <a:rPr lang="en-US" sz="1800" dirty="0" smtClean="0">
                <a:solidFill>
                  <a:srgbClr val="000000"/>
                </a:solidFill>
                <a:highlight>
                  <a:srgbClr val="FFFFFF"/>
                </a:highlight>
                <a:latin typeface="Consolas"/>
              </a:rPr>
              <a:t>(</a:t>
            </a:r>
            <a:r>
              <a:rPr lang="en-US" sz="1800" dirty="0" err="1" smtClean="0">
                <a:solidFill>
                  <a:srgbClr val="000000"/>
                </a:solidFill>
                <a:highlight>
                  <a:srgbClr val="FFFFFF"/>
                </a:highlight>
                <a:latin typeface="Consolas"/>
              </a:rPr>
              <a:t>Nd</a:t>
            </a:r>
            <a:r>
              <a:rPr lang="en-US" sz="1800" dirty="0" smtClean="0">
                <a:solidFill>
                  <a:srgbClr val="000000"/>
                </a:solidFill>
                <a:highlight>
                  <a:srgbClr val="FFFFFF"/>
                </a:highlight>
                <a:latin typeface="Consolas"/>
              </a:rPr>
              <a:t>, N, size, </a:t>
            </a:r>
            <a:r>
              <a:rPr lang="en-US" sz="1800" dirty="0" err="1" smtClean="0">
                <a:solidFill>
                  <a:srgbClr val="000000"/>
                </a:solidFill>
                <a:highlight>
                  <a:srgbClr val="FFFFFF"/>
                </a:highlight>
                <a:latin typeface="Consolas"/>
              </a:rPr>
              <a:t>cudaMemcpyHostToDevice</a:t>
            </a: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smtClean="0">
                <a:solidFill>
                  <a:srgbClr val="92D050"/>
                </a:solidFill>
                <a:highlight>
                  <a:srgbClr val="FFFFFF"/>
                </a:highlight>
                <a:latin typeface="Consolas"/>
              </a:rPr>
              <a:t>// Allocate P on the device</a:t>
            </a:r>
            <a:endParaRPr lang="sr-Latn-RS" sz="1800" dirty="0" smtClean="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cudaMalloc</a:t>
            </a:r>
            <a:r>
              <a:rPr lang="en-US" sz="1800" dirty="0" smtClean="0">
                <a:solidFill>
                  <a:srgbClr val="000000"/>
                </a:solidFill>
                <a:highlight>
                  <a:srgbClr val="FFFFFF"/>
                </a:highlight>
                <a:latin typeface="Consolas"/>
              </a:rPr>
              <a:t>(&amp;Pd, size);</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sr-Latn-RS" sz="1800" dirty="0" smtClean="0">
                <a:solidFill>
                  <a:srgbClr val="92D050"/>
                </a:solidFill>
                <a:highlight>
                  <a:srgbClr val="FFFFFF"/>
                </a:highlight>
                <a:latin typeface="Consolas"/>
              </a:rPr>
              <a:t>///////////////////////////////////////////////////////</a:t>
            </a:r>
          </a:p>
          <a:p>
            <a:pPr marL="182880" indent="-182880" fontAlgn="auto">
              <a:spcAft>
                <a:spcPts val="0"/>
              </a:spcAft>
              <a:buFont typeface="Arial" panose="020B0604020202020204" pitchFamily="34" charset="0"/>
              <a:buNone/>
              <a:defRPr/>
            </a:pPr>
            <a:r>
              <a:rPr lang="sr-Latn-RS" sz="1800" dirty="0" smtClean="0">
                <a:solidFill>
                  <a:srgbClr val="92D050"/>
                </a:solidFill>
                <a:highlight>
                  <a:srgbClr val="FFFFFF"/>
                </a:highlight>
                <a:latin typeface="Consolas"/>
              </a:rPr>
              <a:t>    /</a:t>
            </a:r>
            <a:r>
              <a:rPr lang="en-US" sz="1800" dirty="0" smtClean="0">
                <a:solidFill>
                  <a:srgbClr val="92D050"/>
                </a:solidFill>
                <a:highlight>
                  <a:srgbClr val="FFFFFF"/>
                </a:highlight>
                <a:latin typeface="Consolas"/>
              </a:rPr>
              <a:t>/</a:t>
            </a:r>
            <a:r>
              <a:rPr lang="sr-Latn-RS" sz="1800" dirty="0" smtClean="0">
                <a:solidFill>
                  <a:srgbClr val="92D050"/>
                </a:solidFill>
                <a:highlight>
                  <a:srgbClr val="FFFFFF"/>
                </a:highlight>
                <a:latin typeface="Consolas"/>
              </a:rPr>
              <a:t> </a:t>
            </a:r>
            <a:r>
              <a:rPr lang="en-US" sz="1800" dirty="0" smtClean="0">
                <a:solidFill>
                  <a:srgbClr val="92D050"/>
                </a:solidFill>
                <a:highlight>
                  <a:srgbClr val="FFFFFF"/>
                </a:highlight>
                <a:latin typeface="Consolas"/>
              </a:rPr>
              <a:t>Kernel invocation code – to be shown later</a:t>
            </a:r>
            <a:endParaRPr lang="sr-Latn-RS" sz="1800" dirty="0" smtClean="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92D050"/>
                </a:solidFill>
                <a:highlight>
                  <a:srgbClr val="FFFFFF"/>
                </a:highlight>
                <a:latin typeface="Consolas"/>
              </a:rPr>
              <a:t>    ///////////////////////////////////////////////////////</a:t>
            </a:r>
          </a:p>
          <a:p>
            <a:pPr marL="182880" indent="-182880" fontAlgn="auto">
              <a:spcAft>
                <a:spcPts val="0"/>
              </a:spcAft>
              <a:buFont typeface="Arial" panose="020B0604020202020204" pitchFamily="34" charset="0"/>
              <a:buNone/>
              <a:defRPr/>
            </a:pPr>
            <a:endParaRPr lang="sr-Latn-RS" sz="1800" dirty="0" smtClean="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92D050"/>
                </a:solidFill>
                <a:highlight>
                  <a:srgbClr val="FFFFFF"/>
                </a:highlight>
                <a:latin typeface="Consolas"/>
              </a:rPr>
              <a:t>    </a:t>
            </a:r>
            <a:r>
              <a:rPr lang="en-US" sz="1800" dirty="0" smtClean="0">
                <a:solidFill>
                  <a:srgbClr val="92D050"/>
                </a:solidFill>
                <a:highlight>
                  <a:srgbClr val="FFFFFF"/>
                </a:highlight>
                <a:latin typeface="Consolas"/>
              </a:rPr>
              <a:t>// Read P from the device</a:t>
            </a:r>
            <a:endParaRPr lang="sr-Latn-RS" sz="1800" dirty="0" smtClean="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cudaMemcpy</a:t>
            </a:r>
            <a:r>
              <a:rPr lang="en-US" sz="1800" dirty="0" smtClean="0">
                <a:solidFill>
                  <a:srgbClr val="000000"/>
                </a:solidFill>
                <a:highlight>
                  <a:srgbClr val="FFFFFF"/>
                </a:highlight>
                <a:latin typeface="Consolas"/>
              </a:rPr>
              <a:t>(P, Pd, size, </a:t>
            </a:r>
            <a:r>
              <a:rPr lang="en-US" sz="1800" dirty="0" err="1" smtClean="0">
                <a:solidFill>
                  <a:srgbClr val="000000"/>
                </a:solidFill>
                <a:highlight>
                  <a:srgbClr val="FFFFFF"/>
                </a:highlight>
                <a:latin typeface="Consolas"/>
              </a:rPr>
              <a:t>cudaMemcpyDeviceToHost</a:t>
            </a:r>
            <a:r>
              <a:rPr lang="en-US" sz="1800" dirty="0" smtClean="0">
                <a:solidFill>
                  <a:srgbClr val="000000"/>
                </a:solidFill>
                <a:highlight>
                  <a:srgbClr val="FFFFFF"/>
                </a:highlight>
                <a:latin typeface="Consolas"/>
              </a:rPr>
              <a:t>);</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92D050"/>
                </a:solidFill>
                <a:highlight>
                  <a:srgbClr val="FFFFFF"/>
                </a:highlight>
                <a:latin typeface="Consolas"/>
              </a:rPr>
              <a:t>    </a:t>
            </a:r>
            <a:r>
              <a:rPr lang="en-US" sz="1800" dirty="0" smtClean="0">
                <a:solidFill>
                  <a:srgbClr val="92D050"/>
                </a:solidFill>
                <a:highlight>
                  <a:srgbClr val="FFFFFF"/>
                </a:highlight>
                <a:latin typeface="Consolas"/>
              </a:rPr>
              <a:t>// Free device matrices</a:t>
            </a:r>
            <a:endParaRPr lang="sr-Latn-RS" sz="1800" dirty="0" smtClean="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cudaFree</a:t>
            </a:r>
            <a:r>
              <a:rPr lang="en-US" sz="1800" dirty="0" smtClean="0">
                <a:solidFill>
                  <a:srgbClr val="000000"/>
                </a:solidFill>
                <a:highlight>
                  <a:srgbClr val="FFFFFF"/>
                </a:highlight>
                <a:latin typeface="Consolas"/>
              </a:rPr>
              <a:t>(</a:t>
            </a:r>
            <a:r>
              <a:rPr lang="en-US" sz="1800" dirty="0" err="1" smtClean="0">
                <a:solidFill>
                  <a:srgbClr val="000000"/>
                </a:solidFill>
                <a:highlight>
                  <a:srgbClr val="FFFFFF"/>
                </a:highlight>
                <a:latin typeface="Consolas"/>
              </a:rPr>
              <a:t>Md</a:t>
            </a:r>
            <a:r>
              <a:rPr lang="en-US" sz="1800" dirty="0" smtClean="0">
                <a:solidFill>
                  <a:srgbClr val="000000"/>
                </a:solidFill>
                <a:highlight>
                  <a:srgbClr val="FFFFFF"/>
                </a:highlight>
                <a:latin typeface="Consolas"/>
              </a:rPr>
              <a:t>); </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cudaFree</a:t>
            </a:r>
            <a:r>
              <a:rPr lang="en-US" sz="1800" dirty="0" smtClean="0">
                <a:solidFill>
                  <a:srgbClr val="000000"/>
                </a:solidFill>
                <a:highlight>
                  <a:srgbClr val="FFFFFF"/>
                </a:highlight>
                <a:latin typeface="Consolas"/>
              </a:rPr>
              <a:t>(</a:t>
            </a:r>
            <a:r>
              <a:rPr lang="en-US" sz="1800" dirty="0" err="1" smtClean="0">
                <a:solidFill>
                  <a:srgbClr val="000000"/>
                </a:solidFill>
                <a:highlight>
                  <a:srgbClr val="FFFFFF"/>
                </a:highlight>
                <a:latin typeface="Consolas"/>
              </a:rPr>
              <a:t>Nd</a:t>
            </a:r>
            <a:r>
              <a:rPr lang="en-US" sz="1800" dirty="0" smtClean="0">
                <a:solidFill>
                  <a:srgbClr val="000000"/>
                </a:solidFill>
                <a:highlight>
                  <a:srgbClr val="FFFFFF"/>
                </a:highlight>
                <a:latin typeface="Consolas"/>
              </a:rPr>
              <a:t>); </a:t>
            </a:r>
            <a:endParaRPr lang="sr-Latn-RS" sz="1800" dirty="0" smtClean="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smtClean="0">
                <a:solidFill>
                  <a:srgbClr val="000000"/>
                </a:solidFill>
                <a:highlight>
                  <a:srgbClr val="FFFFFF"/>
                </a:highlight>
                <a:latin typeface="Consolas"/>
              </a:rPr>
              <a:t>    </a:t>
            </a:r>
            <a:r>
              <a:rPr lang="en-US" sz="1800" dirty="0" err="1" smtClean="0">
                <a:solidFill>
                  <a:srgbClr val="000000"/>
                </a:solidFill>
                <a:highlight>
                  <a:srgbClr val="FFFFFF"/>
                </a:highlight>
                <a:latin typeface="Consolas"/>
              </a:rPr>
              <a:t>cudaFree</a:t>
            </a:r>
            <a:r>
              <a:rPr lang="en-US" sz="1800" dirty="0" smtClean="0">
                <a:solidFill>
                  <a:srgbClr val="000000"/>
                </a:solidFill>
                <a:highlight>
                  <a:srgbClr val="FFFFFF"/>
                </a:highlight>
                <a:latin typeface="Consolas"/>
              </a:rPr>
              <a:t> (Pd);</a:t>
            </a:r>
            <a:br>
              <a:rPr lang="en-US" sz="1800" dirty="0" smtClean="0">
                <a:solidFill>
                  <a:srgbClr val="000000"/>
                </a:solidFill>
                <a:highlight>
                  <a:srgbClr val="FFFFFF"/>
                </a:highlight>
                <a:latin typeface="Consolas"/>
              </a:rPr>
            </a:br>
            <a:r>
              <a:rPr lang="en-US" sz="1800" dirty="0" smtClean="0">
                <a:solidFill>
                  <a:srgbClr val="000000"/>
                </a:solidFill>
                <a:highlight>
                  <a:srgbClr val="FFFFFF"/>
                </a:highlight>
                <a:latin typeface="Consolas"/>
              </a:rPr>
              <a:t>} </a:t>
            </a:r>
            <a:endParaRPr lang="en-US" dirty="0"/>
          </a:p>
        </p:txBody>
      </p:sp>
      <p:sp>
        <p:nvSpPr>
          <p:cNvPr id="134148" name="Footer Placeholder 3"/>
          <p:cNvSpPr>
            <a:spLocks noGrp="1"/>
          </p:cNvSpPr>
          <p:nvPr>
            <p:ph type="ftr"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sr-Latn-RS">
                <a:solidFill>
                  <a:srgbClr val="FFFFFF"/>
                </a:solidFill>
              </a:rPr>
              <a:t>Paralelni sitemi - CUDA</a:t>
            </a:r>
          </a:p>
        </p:txBody>
      </p:sp>
    </p:spTree>
    <p:extLst>
      <p:ext uri="{BB962C8B-B14F-4D97-AF65-F5344CB8AC3E}">
        <p14:creationId xmlns:p14="http://schemas.microsoft.com/office/powerpoint/2010/main" val="38525712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Računanje histograma – GPU (</a:t>
            </a:r>
            <a:r>
              <a:rPr lang="en-US" dirty="0" smtClean="0"/>
              <a:t>2</a:t>
            </a:r>
            <a:r>
              <a:rPr lang="sr-Latn-RS" dirty="0" smtClean="0"/>
              <a:t>)</a:t>
            </a:r>
            <a:endParaRPr lang="en-US" dirty="0"/>
          </a:p>
        </p:txBody>
      </p:sp>
      <p:sp>
        <p:nvSpPr>
          <p:cNvPr id="7" name="Content Placeholder 6"/>
          <p:cNvSpPr>
            <a:spLocks noGrp="1"/>
          </p:cNvSpPr>
          <p:nvPr>
            <p:ph idx="1"/>
          </p:nvPr>
        </p:nvSpPr>
        <p:spPr>
          <a:xfrm>
            <a:off x="457200" y="1600200"/>
            <a:ext cx="8229600" cy="5029200"/>
          </a:xfrm>
        </p:spPr>
        <p:txBody>
          <a:bodyPr>
            <a:noAutofit/>
          </a:bodyPr>
          <a:lstStyle/>
          <a:p>
            <a:pPr>
              <a:buNone/>
            </a:pPr>
            <a:r>
              <a:rPr lang="en-US" sz="1400" dirty="0" smtClean="0">
                <a:solidFill>
                  <a:srgbClr val="000000"/>
                </a:solidFill>
                <a:highlight>
                  <a:srgbClr val="FFFFFF"/>
                </a:highlight>
                <a:latin typeface="Consolas"/>
              </a:rPr>
              <a:t>…</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cudaDeviceProp</a:t>
            </a:r>
            <a:r>
              <a:rPr lang="en-US" sz="1400" dirty="0" smtClean="0">
                <a:solidFill>
                  <a:srgbClr val="000000"/>
                </a:solidFill>
                <a:highlight>
                  <a:srgbClr val="FFFFFF"/>
                </a:highlight>
                <a:latin typeface="Consolas"/>
              </a:rPr>
              <a:t> prop;</a:t>
            </a:r>
          </a:p>
          <a:p>
            <a:pPr>
              <a:buNone/>
            </a:pPr>
            <a:r>
              <a:rPr lang="sr-Latn-RS"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HANDLE_ERROR( </a:t>
            </a:r>
            <a:r>
              <a:rPr lang="en-US" sz="1400" dirty="0" err="1" smtClean="0">
                <a:solidFill>
                  <a:srgbClr val="000000"/>
                </a:solidFill>
                <a:highlight>
                  <a:srgbClr val="FFFFFF"/>
                </a:highlight>
                <a:latin typeface="Consolas"/>
              </a:rPr>
              <a:t>cudaGetDeviceProperties</a:t>
            </a:r>
            <a:r>
              <a:rPr lang="en-US" sz="1400" dirty="0" smtClean="0">
                <a:solidFill>
                  <a:srgbClr val="000000"/>
                </a:solidFill>
                <a:highlight>
                  <a:srgbClr val="FFFFFF"/>
                </a:highlight>
                <a:latin typeface="Consolas"/>
              </a:rPr>
              <a:t>( &amp;prop, 0 ) );</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int</a:t>
            </a:r>
            <a:r>
              <a:rPr lang="en-US" sz="1400" dirty="0" smtClean="0">
                <a:solidFill>
                  <a:srgbClr val="000000"/>
                </a:solidFill>
                <a:highlight>
                  <a:srgbClr val="FFFFFF"/>
                </a:highlight>
                <a:latin typeface="Consolas"/>
              </a:rPr>
              <a:t> blocks = </a:t>
            </a:r>
            <a:r>
              <a:rPr lang="en-US" sz="1400" dirty="0" err="1" smtClean="0">
                <a:solidFill>
                  <a:srgbClr val="000000"/>
                </a:solidFill>
                <a:highlight>
                  <a:srgbClr val="FFFFFF"/>
                </a:highlight>
                <a:latin typeface="Consolas"/>
              </a:rPr>
              <a:t>prop.multiProcessorCount</a:t>
            </a:r>
            <a:r>
              <a:rPr lang="en-US" sz="1400" dirty="0" smtClean="0">
                <a:solidFill>
                  <a:srgbClr val="000000"/>
                </a:solidFill>
                <a:highlight>
                  <a:srgbClr val="FFFFFF"/>
                </a:highlight>
                <a:latin typeface="Consolas"/>
              </a:rPr>
              <a:t>;</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histo_kernel</a:t>
            </a:r>
            <a:r>
              <a:rPr lang="en-US" sz="1400" dirty="0" smtClean="0">
                <a:solidFill>
                  <a:srgbClr val="000000"/>
                </a:solidFill>
                <a:highlight>
                  <a:srgbClr val="FFFFFF"/>
                </a:highlight>
                <a:latin typeface="Consolas"/>
              </a:rPr>
              <a:t>&lt;&lt;&lt;blocks*2,256&gt;&gt;&gt;( </a:t>
            </a:r>
            <a:r>
              <a:rPr lang="en-US" sz="1400" dirty="0" err="1" smtClean="0">
                <a:solidFill>
                  <a:srgbClr val="000000"/>
                </a:solidFill>
                <a:highlight>
                  <a:srgbClr val="FFFFFF"/>
                </a:highlight>
                <a:latin typeface="Consolas"/>
              </a:rPr>
              <a:t>dev_buffer</a:t>
            </a:r>
            <a:r>
              <a:rPr lang="en-US" sz="1400" dirty="0" smtClean="0">
                <a:solidFill>
                  <a:srgbClr val="000000"/>
                </a:solidFill>
                <a:highlight>
                  <a:srgbClr val="FFFFFF"/>
                </a:highlight>
                <a:latin typeface="Consolas"/>
              </a:rPr>
              <a:t>, SIZE, </a:t>
            </a:r>
            <a:r>
              <a:rPr lang="en-US" sz="1400" dirty="0" err="1" smtClean="0">
                <a:solidFill>
                  <a:srgbClr val="000000"/>
                </a:solidFill>
                <a:highlight>
                  <a:srgbClr val="FFFFFF"/>
                </a:highlight>
                <a:latin typeface="Consolas"/>
              </a:rPr>
              <a:t>dev_histo</a:t>
            </a:r>
            <a:r>
              <a:rPr lang="en-US" sz="1400" dirty="0" smtClean="0">
                <a:solidFill>
                  <a:srgbClr val="000000"/>
                </a:solidFill>
                <a:highlight>
                  <a:srgbClr val="FFFFFF"/>
                </a:highlight>
                <a:latin typeface="Consolas"/>
              </a:rPr>
              <a:t> );</a:t>
            </a:r>
          </a:p>
          <a:p>
            <a:pPr>
              <a:buNone/>
            </a:pPr>
            <a:endParaRPr lang="en-US" sz="1400" dirty="0" smtClean="0">
              <a:solidFill>
                <a:srgbClr val="000000"/>
              </a:solidFill>
              <a:highlight>
                <a:srgbClr val="FFFFFF"/>
              </a:highlight>
              <a:latin typeface="Consolas"/>
            </a:endParaRPr>
          </a:p>
          <a:p>
            <a:pPr>
              <a:buNone/>
            </a:pPr>
            <a:r>
              <a:rPr lang="sr-Latn-RS"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unsigned </a:t>
            </a:r>
            <a:r>
              <a:rPr lang="en-US" sz="1400" dirty="0" err="1" smtClean="0">
                <a:solidFill>
                  <a:srgbClr val="000000"/>
                </a:solidFill>
                <a:highlight>
                  <a:srgbClr val="FFFFFF"/>
                </a:highlight>
                <a:latin typeface="Consolas"/>
              </a:rPr>
              <a:t>int</a:t>
            </a:r>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histo</a:t>
            </a:r>
            <a:r>
              <a:rPr lang="en-US" sz="1400" dirty="0" smtClean="0">
                <a:solidFill>
                  <a:srgbClr val="000000"/>
                </a:solidFill>
                <a:highlight>
                  <a:srgbClr val="FFFFFF"/>
                </a:highlight>
                <a:latin typeface="Consolas"/>
              </a:rPr>
              <a:t>[256];</a:t>
            </a:r>
          </a:p>
          <a:p>
            <a:pPr>
              <a:buNone/>
            </a:pPr>
            <a:r>
              <a:rPr lang="sr-Latn-RS"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HANDLE_ERROR( </a:t>
            </a:r>
            <a:r>
              <a:rPr lang="en-US" sz="1400" dirty="0" err="1" smtClean="0">
                <a:solidFill>
                  <a:srgbClr val="000000"/>
                </a:solidFill>
                <a:highlight>
                  <a:srgbClr val="FFFFFF"/>
                </a:highlight>
                <a:latin typeface="Consolas"/>
              </a:rPr>
              <a:t>cudaMemcpy</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histo</a:t>
            </a:r>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dev_histo</a:t>
            </a:r>
            <a:r>
              <a:rPr lang="en-US" sz="1400" dirty="0" smtClean="0">
                <a:solidFill>
                  <a:srgbClr val="000000"/>
                </a:solidFill>
                <a:highlight>
                  <a:srgbClr val="FFFFFF"/>
                </a:highlight>
                <a:latin typeface="Consolas"/>
              </a:rPr>
              <a:t>, 256 * </a:t>
            </a:r>
            <a:r>
              <a:rPr lang="en-US" sz="1400" dirty="0" err="1" smtClean="0">
                <a:solidFill>
                  <a:srgbClr val="000000"/>
                </a:solidFill>
                <a:highlight>
                  <a:srgbClr val="FFFFFF"/>
                </a:highlight>
                <a:latin typeface="Consolas"/>
              </a:rPr>
              <a:t>sizeof</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int</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cudaMemcpyDeviceToHost</a:t>
            </a:r>
            <a:r>
              <a:rPr lang="en-US" sz="1400" dirty="0" smtClean="0">
                <a:solidFill>
                  <a:srgbClr val="000000"/>
                </a:solidFill>
                <a:highlight>
                  <a:srgbClr val="FFFFFF"/>
                </a:highlight>
                <a:latin typeface="Consolas"/>
              </a:rPr>
              <a:t>));</a:t>
            </a:r>
          </a:p>
          <a:p>
            <a:pPr>
              <a:buNone/>
            </a:pPr>
            <a:endParaRPr lang="en-US" sz="1400" dirty="0" smtClean="0">
              <a:solidFill>
                <a:srgbClr val="000000"/>
              </a:solidFill>
              <a:highlight>
                <a:srgbClr val="FFFFFF"/>
              </a:highlight>
              <a:latin typeface="Consolas"/>
            </a:endParaRPr>
          </a:p>
          <a:p>
            <a:pPr>
              <a:buNone/>
            </a:pPr>
            <a:r>
              <a:rPr lang="sr-Latn-RS"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long </a:t>
            </a:r>
            <a:r>
              <a:rPr lang="en-US" sz="1400" dirty="0" err="1" smtClean="0">
                <a:solidFill>
                  <a:srgbClr val="000000"/>
                </a:solidFill>
                <a:highlight>
                  <a:srgbClr val="FFFFFF"/>
                </a:highlight>
                <a:latin typeface="Consolas"/>
              </a:rPr>
              <a:t>histoCount</a:t>
            </a:r>
            <a:r>
              <a:rPr lang="en-US" sz="1400" dirty="0" smtClean="0">
                <a:solidFill>
                  <a:srgbClr val="000000"/>
                </a:solidFill>
                <a:highlight>
                  <a:srgbClr val="FFFFFF"/>
                </a:highlight>
                <a:latin typeface="Consolas"/>
              </a:rPr>
              <a:t> = 0;</a:t>
            </a:r>
          </a:p>
          <a:p>
            <a:pPr>
              <a:buNone/>
            </a:pPr>
            <a:r>
              <a:rPr lang="sr-Latn-RS"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for (</a:t>
            </a:r>
            <a:r>
              <a:rPr lang="en-US" sz="1400" dirty="0" err="1" smtClean="0">
                <a:solidFill>
                  <a:srgbClr val="000000"/>
                </a:solidFill>
                <a:highlight>
                  <a:srgbClr val="FFFFFF"/>
                </a:highlight>
                <a:latin typeface="Consolas"/>
              </a:rPr>
              <a:t>int</a:t>
            </a:r>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i</a:t>
            </a:r>
            <a:r>
              <a:rPr lang="en-US" sz="1400" dirty="0" smtClean="0">
                <a:solidFill>
                  <a:srgbClr val="000000"/>
                </a:solidFill>
                <a:highlight>
                  <a:srgbClr val="FFFFFF"/>
                </a:highlight>
                <a:latin typeface="Consolas"/>
              </a:rPr>
              <a:t>=0; </a:t>
            </a:r>
            <a:r>
              <a:rPr lang="en-US" sz="1400" dirty="0" err="1" smtClean="0">
                <a:solidFill>
                  <a:srgbClr val="000000"/>
                </a:solidFill>
                <a:highlight>
                  <a:srgbClr val="FFFFFF"/>
                </a:highlight>
                <a:latin typeface="Consolas"/>
              </a:rPr>
              <a:t>i</a:t>
            </a:r>
            <a:r>
              <a:rPr lang="en-US" sz="1400" dirty="0" smtClean="0">
                <a:solidFill>
                  <a:srgbClr val="000000"/>
                </a:solidFill>
                <a:highlight>
                  <a:srgbClr val="FFFFFF"/>
                </a:highlight>
                <a:latin typeface="Consolas"/>
              </a:rPr>
              <a:t>&lt;256; </a:t>
            </a:r>
            <a:r>
              <a:rPr lang="en-US" sz="1400" dirty="0" err="1" smtClean="0">
                <a:solidFill>
                  <a:srgbClr val="000000"/>
                </a:solidFill>
                <a:highlight>
                  <a:srgbClr val="FFFFFF"/>
                </a:highlight>
                <a:latin typeface="Consolas"/>
              </a:rPr>
              <a:t>i</a:t>
            </a:r>
            <a:r>
              <a:rPr lang="en-US" sz="1400" dirty="0" smtClean="0">
                <a:solidFill>
                  <a:srgbClr val="000000"/>
                </a:solidFill>
                <a:highlight>
                  <a:srgbClr val="FFFFFF"/>
                </a:highlight>
                <a:latin typeface="Consolas"/>
              </a:rPr>
              <a:t>++) </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histoCount</a:t>
            </a:r>
            <a:r>
              <a:rPr lang="en-US" sz="1400" dirty="0" smtClean="0">
                <a:solidFill>
                  <a:srgbClr val="000000"/>
                </a:solidFill>
                <a:highlight>
                  <a:srgbClr val="FFFFFF"/>
                </a:highlight>
                <a:latin typeface="Consolas"/>
              </a:rPr>
              <a:t> += </a:t>
            </a:r>
            <a:r>
              <a:rPr lang="en-US" sz="1400" dirty="0" err="1" smtClean="0">
                <a:solidFill>
                  <a:srgbClr val="000000"/>
                </a:solidFill>
                <a:highlight>
                  <a:srgbClr val="FFFFFF"/>
                </a:highlight>
                <a:latin typeface="Consolas"/>
              </a:rPr>
              <a:t>histo</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i</a:t>
            </a:r>
            <a:r>
              <a:rPr lang="en-US" sz="1400" dirty="0" smtClean="0">
                <a:solidFill>
                  <a:srgbClr val="000000"/>
                </a:solidFill>
                <a:highlight>
                  <a:srgbClr val="FFFFFF"/>
                </a:highlight>
                <a:latin typeface="Consolas"/>
              </a:rPr>
              <a:t>];</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printf</a:t>
            </a:r>
            <a:r>
              <a:rPr lang="en-US" sz="1400" dirty="0" smtClean="0">
                <a:solidFill>
                  <a:srgbClr val="000000"/>
                </a:solidFill>
                <a:highlight>
                  <a:srgbClr val="FFFFFF"/>
                </a:highlight>
                <a:latin typeface="Consolas"/>
              </a:rPr>
              <a:t>( "Histogram Sum: %ld\n", </a:t>
            </a:r>
            <a:r>
              <a:rPr lang="en-US" sz="1400" dirty="0" err="1" smtClean="0">
                <a:solidFill>
                  <a:srgbClr val="000000"/>
                </a:solidFill>
                <a:highlight>
                  <a:srgbClr val="FFFFFF"/>
                </a:highlight>
                <a:latin typeface="Consolas"/>
              </a:rPr>
              <a:t>histoCount</a:t>
            </a:r>
            <a:r>
              <a:rPr lang="en-US" sz="1400" dirty="0" smtClean="0">
                <a:solidFill>
                  <a:srgbClr val="000000"/>
                </a:solidFill>
                <a:highlight>
                  <a:srgbClr val="FFFFFF"/>
                </a:highlight>
                <a:latin typeface="Consolas"/>
              </a:rPr>
              <a:t> );</a:t>
            </a:r>
          </a:p>
          <a:p>
            <a:pPr>
              <a:buNone/>
            </a:pPr>
            <a:r>
              <a:rPr lang="sr-Latn-RS" sz="1400" dirty="0" smtClean="0">
                <a:solidFill>
                  <a:srgbClr val="000000"/>
                </a:solidFill>
                <a:highlight>
                  <a:srgbClr val="FFFFFF"/>
                </a:highlight>
                <a:latin typeface="Consolas"/>
              </a:rPr>
              <a:t>	</a:t>
            </a:r>
            <a:r>
              <a:rPr lang="en-US" sz="1400" dirty="0" smtClean="0">
                <a:solidFill>
                  <a:srgbClr val="92D050"/>
                </a:solidFill>
                <a:highlight>
                  <a:srgbClr val="FFFFFF"/>
                </a:highlight>
                <a:latin typeface="Consolas"/>
              </a:rPr>
              <a:t>//TODO&gt; </a:t>
            </a:r>
            <a:r>
              <a:rPr lang="en-US" sz="1400" dirty="0" err="1" smtClean="0">
                <a:solidFill>
                  <a:srgbClr val="92D050"/>
                </a:solidFill>
                <a:highlight>
                  <a:srgbClr val="FFFFFF"/>
                </a:highlight>
                <a:latin typeface="Consolas"/>
              </a:rPr>
              <a:t>provera</a:t>
            </a:r>
            <a:r>
              <a:rPr lang="en-US" sz="1400" dirty="0" smtClean="0">
                <a:solidFill>
                  <a:srgbClr val="92D050"/>
                </a:solidFill>
                <a:highlight>
                  <a:srgbClr val="FFFFFF"/>
                </a:highlight>
                <a:latin typeface="Consolas"/>
              </a:rPr>
              <a:t> </a:t>
            </a:r>
            <a:r>
              <a:rPr lang="en-US" sz="1400" dirty="0" err="1" smtClean="0">
                <a:solidFill>
                  <a:srgbClr val="92D050"/>
                </a:solidFill>
                <a:highlight>
                  <a:srgbClr val="FFFFFF"/>
                </a:highlight>
                <a:latin typeface="Consolas"/>
              </a:rPr>
              <a:t>ta</a:t>
            </a:r>
            <a:r>
              <a:rPr lang="sr-Latn-RS" sz="1400" dirty="0" smtClean="0">
                <a:solidFill>
                  <a:srgbClr val="92D050"/>
                </a:solidFill>
                <a:highlight>
                  <a:srgbClr val="FFFFFF"/>
                </a:highlight>
                <a:latin typeface="Consolas"/>
              </a:rPr>
              <a:t>čnosti</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cudaFree</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dev_histo</a:t>
            </a:r>
            <a:r>
              <a:rPr lang="en-US" sz="1400" dirty="0" smtClean="0">
                <a:solidFill>
                  <a:srgbClr val="000000"/>
                </a:solidFill>
                <a:highlight>
                  <a:srgbClr val="FFFFFF"/>
                </a:highlight>
                <a:latin typeface="Consolas"/>
              </a:rPr>
              <a:t>);</a:t>
            </a:r>
          </a:p>
          <a:p>
            <a:pPr>
              <a:buNone/>
            </a:pPr>
            <a:r>
              <a:rPr lang="sr-Latn-R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cudaFree</a:t>
            </a:r>
            <a:r>
              <a:rPr lang="sr-Latn-R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dev_buffer</a:t>
            </a:r>
            <a:r>
              <a:rPr lang="en-US" sz="1400" dirty="0" smtClean="0">
                <a:solidFill>
                  <a:srgbClr val="000000"/>
                </a:solidFill>
                <a:highlight>
                  <a:srgbClr val="FFFFFF"/>
                </a:highlight>
                <a:latin typeface="Consolas"/>
              </a:rPr>
              <a:t>);</a:t>
            </a:r>
          </a:p>
          <a:p>
            <a:pPr>
              <a:buNone/>
            </a:pPr>
            <a:r>
              <a:rPr lang="sr-Latn-RS" sz="1400" dirty="0" smtClean="0">
                <a:solidFill>
                  <a:srgbClr val="000000"/>
                </a:solidFill>
                <a:highlight>
                  <a:srgbClr val="FFFFFF"/>
                </a:highlight>
                <a:latin typeface="Consolas"/>
              </a:rPr>
              <a:t>	</a:t>
            </a:r>
            <a:r>
              <a:rPr lang="en-US" sz="1400" smtClean="0">
                <a:solidFill>
                  <a:srgbClr val="000000"/>
                </a:solidFill>
                <a:highlight>
                  <a:srgbClr val="FFFFFF"/>
                </a:highlight>
                <a:latin typeface="Consolas"/>
              </a:rPr>
              <a:t>free(buffer);</a:t>
            </a:r>
            <a:endParaRPr lang="en-US" sz="1400" dirty="0" smtClean="0">
              <a:solidFill>
                <a:srgbClr val="000000"/>
              </a:solidFill>
              <a:highlight>
                <a:srgbClr val="FFFFFF"/>
              </a:highlight>
              <a:latin typeface="Consolas"/>
            </a:endParaRPr>
          </a:p>
          <a:p>
            <a:pPr>
              <a:buNone/>
            </a:pPr>
            <a:r>
              <a:rPr lang="sr-Latn-RS" sz="1400" dirty="0" smtClean="0">
                <a:solidFill>
                  <a:srgbClr val="000000"/>
                </a:solidFill>
                <a:highlight>
                  <a:srgbClr val="FFFFFF"/>
                </a:highlight>
                <a:latin typeface="Consolas"/>
              </a:rPr>
              <a:t>	</a:t>
            </a:r>
            <a:r>
              <a:rPr lang="en-US" sz="1400" dirty="0" smtClean="0">
                <a:solidFill>
                  <a:srgbClr val="000000"/>
                </a:solidFill>
                <a:highlight>
                  <a:srgbClr val="FFFFFF"/>
                </a:highlight>
                <a:latin typeface="Consolas"/>
              </a:rPr>
              <a:t>return 0;</a:t>
            </a:r>
          </a:p>
          <a:p>
            <a:pPr>
              <a:buNone/>
            </a:pPr>
            <a:r>
              <a:rPr lang="en-US" sz="1400" dirty="0" smtClean="0">
                <a:solidFill>
                  <a:srgbClr val="000000"/>
                </a:solidFill>
                <a:highlight>
                  <a:srgbClr val="FFFFFF"/>
                </a:highlight>
                <a:latin typeface="Consolas"/>
              </a:rPr>
              <a:t>}</a:t>
            </a:r>
            <a:endParaRPr lang="sr-Latn-RS" sz="1400" dirty="0" smtClean="0">
              <a:solidFill>
                <a:srgbClr val="000000"/>
              </a:solidFill>
              <a:highlight>
                <a:srgbClr val="FFFFFF"/>
              </a:highlight>
              <a:latin typeface="Consolas"/>
            </a:endParaRPr>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Računanje histograma – GPU (</a:t>
            </a:r>
            <a:r>
              <a:rPr lang="en-US" dirty="0" smtClean="0"/>
              <a:t>2</a:t>
            </a:r>
            <a:r>
              <a:rPr lang="sr-Latn-RS" dirty="0" smtClean="0"/>
              <a:t>)</a:t>
            </a:r>
            <a:endParaRPr lang="en-US" dirty="0"/>
          </a:p>
        </p:txBody>
      </p:sp>
      <p:sp>
        <p:nvSpPr>
          <p:cNvPr id="7" name="Content Placeholder 6"/>
          <p:cNvSpPr>
            <a:spLocks noGrp="1"/>
          </p:cNvSpPr>
          <p:nvPr>
            <p:ph idx="1"/>
          </p:nvPr>
        </p:nvSpPr>
        <p:spPr>
          <a:xfrm>
            <a:off x="457200" y="1600200"/>
            <a:ext cx="8229600" cy="5029200"/>
          </a:xfrm>
        </p:spPr>
        <p:txBody>
          <a:bodyPr>
            <a:normAutofit/>
          </a:bodyPr>
          <a:lstStyle/>
          <a:p>
            <a:pPr>
              <a:buNone/>
            </a:pPr>
            <a:r>
              <a:rPr lang="en-US" sz="2000" dirty="0" smtClean="0"/>
              <a:t/>
            </a:r>
            <a:br>
              <a:rPr lang="en-US" sz="2000" dirty="0" smtClean="0"/>
            </a:br>
            <a:r>
              <a:rPr lang="en-US" sz="1700" dirty="0" smtClean="0">
                <a:solidFill>
                  <a:srgbClr val="000000"/>
                </a:solidFill>
                <a:highlight>
                  <a:srgbClr val="FFFFFF"/>
                </a:highlight>
                <a:latin typeface="Consolas"/>
              </a:rPr>
              <a:t>#define SIZE (100*1024*1024)</a:t>
            </a:r>
            <a:br>
              <a:rPr lang="en-US" sz="1700" dirty="0" smtClean="0">
                <a:solidFill>
                  <a:srgbClr val="000000"/>
                </a:solidFill>
                <a:highlight>
                  <a:srgbClr val="FFFFFF"/>
                </a:highlight>
                <a:latin typeface="Consolas"/>
              </a:rPr>
            </a:br>
            <a:r>
              <a:rPr lang="en-US" sz="1700" dirty="0" smtClean="0">
                <a:solidFill>
                  <a:srgbClr val="000000"/>
                </a:solidFill>
                <a:highlight>
                  <a:srgbClr val="FFFFFF"/>
                </a:highlight>
                <a:latin typeface="Consolas"/>
              </a:rPr>
              <a:t>__global__ void </a:t>
            </a:r>
            <a:r>
              <a:rPr lang="en-US" sz="1700" dirty="0" err="1" smtClean="0">
                <a:solidFill>
                  <a:srgbClr val="000000"/>
                </a:solidFill>
                <a:highlight>
                  <a:srgbClr val="FFFFFF"/>
                </a:highlight>
                <a:latin typeface="Consolas"/>
              </a:rPr>
              <a:t>histo_kernel</a:t>
            </a:r>
            <a:r>
              <a:rPr lang="en-US" sz="1700" dirty="0" smtClean="0">
                <a:solidFill>
                  <a:srgbClr val="000000"/>
                </a:solidFill>
                <a:highlight>
                  <a:srgbClr val="FFFFFF"/>
                </a:highlight>
                <a:latin typeface="Consolas"/>
              </a:rPr>
              <a:t>(unsigned char *buffer,</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long size,</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unsigned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histo</a:t>
            </a:r>
            <a:r>
              <a:rPr lang="en-US" sz="1700" dirty="0" smtClean="0">
                <a:solidFill>
                  <a:srgbClr val="000000"/>
                </a:solidFill>
                <a:highlight>
                  <a:srgbClr val="FFFFFF"/>
                </a:highlight>
                <a:latin typeface="Consolas"/>
              </a:rPr>
              <a:t>)</a:t>
            </a:r>
            <a:endParaRPr lang="sr-Latn-RS" sz="1700" dirty="0" smtClean="0">
              <a:solidFill>
                <a:srgbClr val="000000"/>
              </a:solidFill>
              <a:highlight>
                <a:srgbClr val="FFFFFF"/>
              </a:highlight>
              <a:latin typeface="Consolas"/>
            </a:endParaRPr>
          </a:p>
          <a:p>
            <a:pPr>
              <a:buNone/>
            </a:pP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threadIdx.x</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blockIdx.x</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blockDim.x</a:t>
            </a: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stride = </a:t>
            </a:r>
            <a:r>
              <a:rPr lang="en-US" sz="1700" dirty="0" err="1" smtClean="0">
                <a:solidFill>
                  <a:srgbClr val="000000"/>
                </a:solidFill>
                <a:highlight>
                  <a:srgbClr val="FFFFFF"/>
                </a:highlight>
                <a:latin typeface="Consolas"/>
              </a:rPr>
              <a:t>blockDim.x</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gridDim.x</a:t>
            </a:r>
            <a:r>
              <a:rPr lang="en-US" sz="1700" dirty="0" smtClean="0">
                <a:solidFill>
                  <a:srgbClr val="000000"/>
                </a:solidFill>
                <a:highlight>
                  <a:srgbClr val="FFFFFF"/>
                </a:highlight>
                <a:latin typeface="Consolas"/>
              </a:rPr>
              <a:t>;</a:t>
            </a:r>
            <a:endParaRPr lang="sr-Latn-RS" sz="1700" dirty="0" smtClean="0">
              <a:solidFill>
                <a:srgbClr val="000000"/>
              </a:solidFill>
              <a:highlight>
                <a:srgbClr val="FFFFFF"/>
              </a:highlight>
              <a:latin typeface="Consolas"/>
            </a:endParaRPr>
          </a:p>
          <a:p>
            <a:pPr>
              <a:buNone/>
            </a:pPr>
            <a:r>
              <a:rPr lang="en-US" sz="1700" dirty="0" smtClean="0">
                <a:solidFill>
                  <a:srgbClr val="000000"/>
                </a:solidFill>
                <a:highlight>
                  <a:srgbClr val="FFFFFF"/>
                </a:highlight>
                <a:latin typeface="Consolas"/>
              </a:rPr>
              <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while (</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&lt; size) </a:t>
            </a:r>
            <a:endParaRPr lang="sr-Latn-RS" sz="1700" dirty="0" smtClean="0">
              <a:solidFill>
                <a:srgbClr val="000000"/>
              </a:solidFill>
              <a:highlight>
                <a:srgbClr val="FFFFFF"/>
              </a:highlight>
              <a:latin typeface="Consolas"/>
            </a:endParaRPr>
          </a:p>
          <a:p>
            <a:pPr>
              <a:buNone/>
            </a:pP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b="1" dirty="0" err="1" smtClean="0">
                <a:solidFill>
                  <a:srgbClr val="000000"/>
                </a:solidFill>
                <a:highlight>
                  <a:srgbClr val="FFFFFF"/>
                </a:highlight>
                <a:latin typeface="Consolas"/>
              </a:rPr>
              <a:t>atomicAdd</a:t>
            </a:r>
            <a:r>
              <a:rPr lang="en-US" sz="1700" dirty="0" smtClean="0">
                <a:solidFill>
                  <a:srgbClr val="000000"/>
                </a:solidFill>
                <a:highlight>
                  <a:srgbClr val="FFFFFF"/>
                </a:highlight>
                <a:latin typeface="Consolas"/>
              </a:rPr>
              <a:t>( &amp;(</a:t>
            </a:r>
            <a:r>
              <a:rPr lang="en-US" sz="1700" dirty="0" err="1" smtClean="0">
                <a:solidFill>
                  <a:srgbClr val="000000"/>
                </a:solidFill>
                <a:highlight>
                  <a:srgbClr val="FFFFFF"/>
                </a:highlight>
                <a:latin typeface="Consolas"/>
              </a:rPr>
              <a:t>histo</a:t>
            </a:r>
            <a:r>
              <a:rPr lang="en-US" sz="1700" dirty="0" smtClean="0">
                <a:solidFill>
                  <a:srgbClr val="000000"/>
                </a:solidFill>
                <a:highlight>
                  <a:srgbClr val="FFFFFF"/>
                </a:highlight>
                <a:latin typeface="Consolas"/>
              </a:rPr>
              <a:t>[buffer[</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1 );</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 stride;</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a:t>
            </a:r>
            <a:endParaRPr lang="sr-Latn-RS" sz="1700" dirty="0" smtClean="0">
              <a:solidFill>
                <a:srgbClr val="000000"/>
              </a:solidFill>
              <a:highlight>
                <a:srgbClr val="FFFFFF"/>
              </a:highlight>
              <a:latin typeface="Consolas"/>
            </a:endParaRPr>
          </a:p>
          <a:p>
            <a:pPr>
              <a:buNone/>
            </a:pPr>
            <a:r>
              <a:rPr lang="en-US" sz="1700" dirty="0" smtClean="0">
                <a:solidFill>
                  <a:srgbClr val="000000"/>
                </a:solidFill>
                <a:highlight>
                  <a:srgbClr val="FFFFFF"/>
                </a:highlight>
                <a:latin typeface="Consolas"/>
              </a:rPr>
              <a:t>} </a:t>
            </a:r>
            <a:r>
              <a:rPr lang="en-US" sz="2000" dirty="0" smtClean="0"/>
              <a:t/>
            </a:r>
            <a:br>
              <a:rPr lang="en-US" sz="2000" dirty="0" smtClean="0"/>
            </a:br>
            <a:endParaRPr lang="sr-Latn-RS" sz="2000" dirty="0" smtClean="0">
              <a:solidFill>
                <a:srgbClr val="000000"/>
              </a:solidFill>
              <a:highlight>
                <a:srgbClr val="FFFFFF"/>
              </a:highlight>
              <a:latin typeface="Consolas"/>
            </a:endParaRPr>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
        <p:nvSpPr>
          <p:cNvPr id="8" name="TextBox 7"/>
          <p:cNvSpPr txBox="1"/>
          <p:nvPr/>
        </p:nvSpPr>
        <p:spPr>
          <a:xfrm>
            <a:off x="457200" y="1524000"/>
            <a:ext cx="2792175" cy="369332"/>
          </a:xfrm>
          <a:prstGeom prst="rect">
            <a:avLst/>
          </a:prstGeom>
          <a:noFill/>
        </p:spPr>
        <p:txBody>
          <a:bodyPr wrap="none" rtlCol="0">
            <a:spAutoFit/>
          </a:bodyPr>
          <a:lstStyle/>
          <a:p>
            <a:r>
              <a:rPr lang="sr-Latn-RS" b="1" dirty="0" smtClean="0">
                <a:solidFill>
                  <a:srgbClr val="C00000"/>
                </a:solidFill>
              </a:rPr>
              <a:t>GLOBALNA MEMORIJA</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smtClean="0"/>
              <a:t>Računanje histograma – GPU (</a:t>
            </a:r>
            <a:r>
              <a:rPr lang="en-US" dirty="0" smtClean="0"/>
              <a:t>2</a:t>
            </a:r>
            <a:r>
              <a:rPr lang="sr-Latn-RS" dirty="0" smtClean="0"/>
              <a:t>)</a:t>
            </a:r>
            <a:endParaRPr lang="en-US" dirty="0"/>
          </a:p>
        </p:txBody>
      </p:sp>
      <p:sp>
        <p:nvSpPr>
          <p:cNvPr id="7" name="Content Placeholder 6"/>
          <p:cNvSpPr>
            <a:spLocks noGrp="1"/>
          </p:cNvSpPr>
          <p:nvPr>
            <p:ph idx="1"/>
          </p:nvPr>
        </p:nvSpPr>
        <p:spPr>
          <a:xfrm>
            <a:off x="457200" y="1600200"/>
            <a:ext cx="8229600" cy="5029200"/>
          </a:xfrm>
        </p:spPr>
        <p:txBody>
          <a:bodyPr>
            <a:normAutofit fontScale="92500" lnSpcReduction="20000"/>
          </a:bodyPr>
          <a:lstStyle/>
          <a:p>
            <a:pPr>
              <a:buNone/>
            </a:pPr>
            <a:r>
              <a:rPr lang="en-US" sz="2000" dirty="0" smtClean="0"/>
              <a:t/>
            </a:r>
            <a:br>
              <a:rPr lang="en-US" sz="2000" dirty="0" smtClean="0"/>
            </a:br>
            <a:r>
              <a:rPr lang="en-US" sz="1800" b="1" dirty="0" smtClean="0"/>
              <a:t> </a:t>
            </a:r>
            <a:r>
              <a:rPr lang="en-US" sz="1700" dirty="0" smtClean="0">
                <a:solidFill>
                  <a:srgbClr val="000000"/>
                </a:solidFill>
                <a:highlight>
                  <a:srgbClr val="FFFFFF"/>
                </a:highlight>
                <a:latin typeface="Consolas"/>
              </a:rPr>
              <a:t>__global__ void </a:t>
            </a:r>
            <a:r>
              <a:rPr lang="en-US" sz="1700" dirty="0" err="1" smtClean="0">
                <a:solidFill>
                  <a:srgbClr val="000000"/>
                </a:solidFill>
                <a:highlight>
                  <a:srgbClr val="FFFFFF"/>
                </a:highlight>
                <a:latin typeface="Consolas"/>
              </a:rPr>
              <a:t>histo_kernel</a:t>
            </a:r>
            <a:r>
              <a:rPr lang="en-US" sz="1700" dirty="0" smtClean="0">
                <a:solidFill>
                  <a:srgbClr val="000000"/>
                </a:solidFill>
                <a:highlight>
                  <a:srgbClr val="FFFFFF"/>
                </a:highlight>
                <a:latin typeface="Consolas"/>
              </a:rPr>
              <a:t>(unsigned char *buffer,</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long size,</a:t>
            </a:r>
            <a:endParaRPr lang="sr-Latn-RS" sz="1700" dirty="0" smtClean="0">
              <a:solidFill>
                <a:srgbClr val="000000"/>
              </a:solidFill>
              <a:highlight>
                <a:srgbClr val="FFFFFF"/>
              </a:highlight>
              <a:latin typeface="Consolas"/>
            </a:endParaRPr>
          </a:p>
          <a:p>
            <a:pPr>
              <a:buNone/>
            </a:pP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unsigned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histo</a:t>
            </a:r>
            <a:r>
              <a:rPr lang="en-US" sz="1700" dirty="0" smtClean="0">
                <a:solidFill>
                  <a:srgbClr val="000000"/>
                </a:solidFill>
                <a:highlight>
                  <a:srgbClr val="FFFFFF"/>
                </a:highlight>
                <a:latin typeface="Consolas"/>
              </a:rPr>
              <a:t>)</a:t>
            </a:r>
            <a:endParaRPr lang="sr-Latn-RS" sz="1700" dirty="0" smtClean="0">
              <a:solidFill>
                <a:srgbClr val="000000"/>
              </a:solidFill>
              <a:highlight>
                <a:srgbClr val="FFFFFF"/>
              </a:highlight>
              <a:latin typeface="Consolas"/>
            </a:endParaRPr>
          </a:p>
          <a:p>
            <a:pPr>
              <a:buNone/>
            </a:pP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__shared__ unsigned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temp[256];</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temp[</a:t>
            </a:r>
            <a:r>
              <a:rPr lang="en-US" sz="1700" dirty="0" err="1" smtClean="0">
                <a:solidFill>
                  <a:srgbClr val="000000"/>
                </a:solidFill>
                <a:highlight>
                  <a:srgbClr val="FFFFFF"/>
                </a:highlight>
                <a:latin typeface="Consolas"/>
              </a:rPr>
              <a:t>threadIdx.x</a:t>
            </a:r>
            <a:r>
              <a:rPr lang="en-US" sz="1700" dirty="0" smtClean="0">
                <a:solidFill>
                  <a:srgbClr val="000000"/>
                </a:solidFill>
                <a:highlight>
                  <a:srgbClr val="FFFFFF"/>
                </a:highlight>
                <a:latin typeface="Consolas"/>
              </a:rPr>
              <a:t>] = 0;</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__</a:t>
            </a:r>
            <a:r>
              <a:rPr lang="en-US" sz="1700" dirty="0" err="1" smtClean="0">
                <a:solidFill>
                  <a:srgbClr val="000000"/>
                </a:solidFill>
                <a:highlight>
                  <a:srgbClr val="FFFFFF"/>
                </a:highlight>
                <a:latin typeface="Consolas"/>
              </a:rPr>
              <a:t>syncthreads</a:t>
            </a:r>
            <a:r>
              <a:rPr lang="en-US" sz="1700" dirty="0" smtClean="0">
                <a:solidFill>
                  <a:srgbClr val="000000"/>
                </a:solidFill>
                <a:highlight>
                  <a:srgbClr val="FFFFFF"/>
                </a:highlight>
                <a:latin typeface="Consolas"/>
              </a:rPr>
              <a:t>();</a:t>
            </a:r>
            <a:r>
              <a:rPr lang="sr-Latn-RS" sz="1700" dirty="0" smtClean="0">
                <a:solidFill>
                  <a:srgbClr val="000000"/>
                </a:solidFill>
                <a:highlight>
                  <a:srgbClr val="FFFFFF"/>
                </a:highlight>
                <a:latin typeface="Consolas"/>
              </a:rPr>
              <a:t> </a:t>
            </a:r>
            <a:r>
              <a:rPr lang="sr-Latn-RS" sz="1700" dirty="0" smtClean="0">
                <a:solidFill>
                  <a:srgbClr val="92D050"/>
                </a:solidFill>
                <a:highlight>
                  <a:srgbClr val="FFFFFF"/>
                </a:highlight>
                <a:latin typeface="Consolas"/>
              </a:rPr>
              <a:t>// inicijalizacija na 0</a:t>
            </a:r>
          </a:p>
          <a:p>
            <a:pPr>
              <a:buNone/>
            </a:pPr>
            <a:r>
              <a:rPr lang="en-US" sz="1700" dirty="0" smtClean="0">
                <a:solidFill>
                  <a:srgbClr val="000000"/>
                </a:solidFill>
                <a:highlight>
                  <a:srgbClr val="FFFFFF"/>
                </a:highlight>
                <a:latin typeface="Consolas"/>
              </a:rPr>
              <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threadIdx.x</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blockIdx.x</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blockDim.x</a:t>
            </a: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int</a:t>
            </a:r>
            <a:r>
              <a:rPr lang="en-US" sz="1700" dirty="0" smtClean="0">
                <a:solidFill>
                  <a:srgbClr val="000000"/>
                </a:solidFill>
                <a:highlight>
                  <a:srgbClr val="FFFFFF"/>
                </a:highlight>
                <a:latin typeface="Consolas"/>
              </a:rPr>
              <a:t> offset = </a:t>
            </a:r>
            <a:r>
              <a:rPr lang="en-US" sz="1700" dirty="0" err="1" smtClean="0">
                <a:solidFill>
                  <a:srgbClr val="000000"/>
                </a:solidFill>
                <a:highlight>
                  <a:srgbClr val="FFFFFF"/>
                </a:highlight>
                <a:latin typeface="Consolas"/>
              </a:rPr>
              <a:t>blockDim.x</a:t>
            </a:r>
            <a:r>
              <a:rPr lang="en-US" sz="1700" dirty="0" smtClean="0">
                <a:solidFill>
                  <a:srgbClr val="000000"/>
                </a:solidFill>
                <a:highlight>
                  <a:srgbClr val="FFFFFF"/>
                </a:highlight>
                <a:latin typeface="Consolas"/>
              </a:rPr>
              <a:t> * </a:t>
            </a:r>
            <a:r>
              <a:rPr lang="en-US" sz="1700" dirty="0" err="1" smtClean="0">
                <a:solidFill>
                  <a:srgbClr val="000000"/>
                </a:solidFill>
                <a:highlight>
                  <a:srgbClr val="FFFFFF"/>
                </a:highlight>
                <a:latin typeface="Consolas"/>
              </a:rPr>
              <a:t>gridDim.x</a:t>
            </a: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endParaRPr lang="sr-Latn-RS" sz="1700" dirty="0" smtClean="0">
              <a:solidFill>
                <a:srgbClr val="000000"/>
              </a:solidFill>
              <a:highlight>
                <a:srgbClr val="FFFFFF"/>
              </a:highlight>
              <a:latin typeface="Consolas"/>
            </a:endParaRPr>
          </a:p>
          <a:p>
            <a:pPr>
              <a:buNone/>
            </a:pP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while (</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&lt; size) </a:t>
            </a:r>
            <a:endParaRPr lang="sr-Latn-RS" sz="1700" dirty="0" smtClean="0">
              <a:solidFill>
                <a:srgbClr val="000000"/>
              </a:solidFill>
              <a:highlight>
                <a:srgbClr val="FFFFFF"/>
              </a:highlight>
              <a:latin typeface="Consolas"/>
            </a:endParaRPr>
          </a:p>
          <a:p>
            <a:pPr>
              <a:buNone/>
            </a:pP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atomicAdd</a:t>
            </a:r>
            <a:r>
              <a:rPr lang="en-US" sz="1700" dirty="0" smtClean="0">
                <a:solidFill>
                  <a:srgbClr val="000000"/>
                </a:solidFill>
                <a:highlight>
                  <a:srgbClr val="FFFFFF"/>
                </a:highlight>
                <a:latin typeface="Consolas"/>
              </a:rPr>
              <a:t>( &amp;temp[buffer[</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1);</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i</a:t>
            </a:r>
            <a:r>
              <a:rPr lang="en-US" sz="1700" dirty="0" smtClean="0">
                <a:solidFill>
                  <a:srgbClr val="000000"/>
                </a:solidFill>
                <a:highlight>
                  <a:srgbClr val="FFFFFF"/>
                </a:highlight>
                <a:latin typeface="Consolas"/>
              </a:rPr>
              <a:t> += offset;</a:t>
            </a:r>
            <a:br>
              <a:rPr lang="en-US" sz="1700" dirty="0" smtClean="0">
                <a:solidFill>
                  <a:srgbClr val="000000"/>
                </a:solidFill>
                <a:highlight>
                  <a:srgbClr val="FFFFFF"/>
                </a:highlight>
                <a:latin typeface="Consolas"/>
              </a:rPr>
            </a:b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a:t>
            </a:r>
            <a:br>
              <a:rPr lang="en-US" sz="1700" dirty="0" smtClean="0">
                <a:solidFill>
                  <a:srgbClr val="000000"/>
                </a:solidFill>
                <a:highlight>
                  <a:srgbClr val="FFFFFF"/>
                </a:highlight>
                <a:latin typeface="Consolas"/>
              </a:rPr>
            </a:br>
            <a:endParaRPr lang="sr-Latn-RS" sz="1700" dirty="0" smtClean="0">
              <a:solidFill>
                <a:srgbClr val="000000"/>
              </a:solidFill>
              <a:highlight>
                <a:srgbClr val="FFFFFF"/>
              </a:highlight>
              <a:latin typeface="Consolas"/>
            </a:endParaRPr>
          </a:p>
          <a:p>
            <a:pPr>
              <a:buNone/>
            </a:pPr>
            <a:r>
              <a:rPr lang="sr-Latn-RS" sz="1700" dirty="0" smtClean="0">
                <a:solidFill>
                  <a:srgbClr val="000000"/>
                </a:solidFill>
                <a:highlight>
                  <a:srgbClr val="FFFFFF"/>
                </a:highlight>
                <a:latin typeface="Consolas"/>
              </a:rPr>
              <a:t>		</a:t>
            </a:r>
            <a:r>
              <a:rPr lang="en-US" sz="1700" dirty="0" smtClean="0">
                <a:solidFill>
                  <a:srgbClr val="000000"/>
                </a:solidFill>
                <a:highlight>
                  <a:srgbClr val="FFFFFF"/>
                </a:highlight>
                <a:latin typeface="Consolas"/>
              </a:rPr>
              <a:t>__</a:t>
            </a:r>
            <a:r>
              <a:rPr lang="en-US" sz="1700" dirty="0" err="1" smtClean="0">
                <a:solidFill>
                  <a:srgbClr val="000000"/>
                </a:solidFill>
                <a:highlight>
                  <a:srgbClr val="FFFFFF"/>
                </a:highlight>
                <a:latin typeface="Consolas"/>
              </a:rPr>
              <a:t>syncthreads</a:t>
            </a:r>
            <a:r>
              <a:rPr lang="en-US" sz="1700" dirty="0" smtClean="0">
                <a:solidFill>
                  <a:srgbClr val="000000"/>
                </a:solidFill>
                <a:highlight>
                  <a:srgbClr val="FFFFFF"/>
                </a:highlight>
                <a:latin typeface="Consolas"/>
              </a:rPr>
              <a:t>();</a:t>
            </a:r>
            <a:endParaRPr lang="sr-Latn-RS" sz="1700" dirty="0" smtClean="0">
              <a:solidFill>
                <a:srgbClr val="000000"/>
              </a:solidFill>
              <a:highlight>
                <a:srgbClr val="FFFFFF"/>
              </a:highlight>
              <a:latin typeface="Consolas"/>
            </a:endParaRPr>
          </a:p>
          <a:p>
            <a:pPr>
              <a:buNone/>
            </a:pPr>
            <a:r>
              <a:rPr lang="sr-Latn-RS" sz="1700" dirty="0" smtClean="0">
                <a:solidFill>
                  <a:srgbClr val="000000"/>
                </a:solidFill>
                <a:highlight>
                  <a:srgbClr val="FFFFFF"/>
                </a:highlight>
                <a:latin typeface="Consolas"/>
              </a:rPr>
              <a:t>		</a:t>
            </a:r>
            <a:r>
              <a:rPr lang="en-US" sz="1700" dirty="0" err="1" smtClean="0">
                <a:solidFill>
                  <a:srgbClr val="000000"/>
                </a:solidFill>
                <a:highlight>
                  <a:srgbClr val="FFFFFF"/>
                </a:highlight>
                <a:latin typeface="Consolas"/>
              </a:rPr>
              <a:t>atomicAdd</a:t>
            </a:r>
            <a:r>
              <a:rPr lang="en-US" sz="1700" dirty="0" smtClean="0">
                <a:solidFill>
                  <a:srgbClr val="000000"/>
                </a:solidFill>
                <a:highlight>
                  <a:srgbClr val="FFFFFF"/>
                </a:highlight>
                <a:latin typeface="Consolas"/>
              </a:rPr>
              <a:t>( &amp;(</a:t>
            </a:r>
            <a:r>
              <a:rPr lang="en-US" sz="1700" dirty="0" err="1" smtClean="0">
                <a:solidFill>
                  <a:srgbClr val="000000"/>
                </a:solidFill>
                <a:highlight>
                  <a:srgbClr val="FFFFFF"/>
                </a:highlight>
                <a:latin typeface="Consolas"/>
              </a:rPr>
              <a:t>histo</a:t>
            </a:r>
            <a:r>
              <a:rPr lang="en-US" sz="1700" dirty="0" smtClean="0">
                <a:solidFill>
                  <a:srgbClr val="000000"/>
                </a:solidFill>
                <a:highlight>
                  <a:srgbClr val="FFFFFF"/>
                </a:highlight>
                <a:latin typeface="Consolas"/>
              </a:rPr>
              <a:t>[</a:t>
            </a:r>
            <a:r>
              <a:rPr lang="en-US" sz="1700" dirty="0" err="1" smtClean="0">
                <a:solidFill>
                  <a:srgbClr val="000000"/>
                </a:solidFill>
                <a:highlight>
                  <a:srgbClr val="FFFFFF"/>
                </a:highlight>
                <a:latin typeface="Consolas"/>
              </a:rPr>
              <a:t>threadIdx.x</a:t>
            </a:r>
            <a:r>
              <a:rPr lang="en-US" sz="1700" dirty="0" smtClean="0">
                <a:solidFill>
                  <a:srgbClr val="000000"/>
                </a:solidFill>
                <a:highlight>
                  <a:srgbClr val="FFFFFF"/>
                </a:highlight>
                <a:latin typeface="Consolas"/>
              </a:rPr>
              <a:t>]), temp[</a:t>
            </a:r>
            <a:r>
              <a:rPr lang="en-US" sz="1700" dirty="0" err="1" smtClean="0">
                <a:solidFill>
                  <a:srgbClr val="000000"/>
                </a:solidFill>
                <a:highlight>
                  <a:srgbClr val="FFFFFF"/>
                </a:highlight>
                <a:latin typeface="Consolas"/>
              </a:rPr>
              <a:t>threadIdx.x</a:t>
            </a:r>
            <a:r>
              <a:rPr lang="en-US" sz="1700" dirty="0" smtClean="0">
                <a:solidFill>
                  <a:srgbClr val="000000"/>
                </a:solidFill>
                <a:highlight>
                  <a:srgbClr val="FFFFFF"/>
                </a:highlight>
                <a:latin typeface="Consolas"/>
              </a:rPr>
              <a:t>] );</a:t>
            </a:r>
            <a:br>
              <a:rPr lang="en-US" sz="1700" dirty="0" smtClean="0">
                <a:solidFill>
                  <a:srgbClr val="000000"/>
                </a:solidFill>
                <a:highlight>
                  <a:srgbClr val="FFFFFF"/>
                </a:highlight>
                <a:latin typeface="Consolas"/>
              </a:rPr>
            </a:br>
            <a:r>
              <a:rPr lang="en-US" sz="1700" dirty="0" smtClean="0">
                <a:solidFill>
                  <a:srgbClr val="000000"/>
                </a:solidFill>
                <a:highlight>
                  <a:srgbClr val="FFFFFF"/>
                </a:highlight>
                <a:latin typeface="Consolas"/>
              </a:rPr>
              <a:t>} </a:t>
            </a:r>
            <a:r>
              <a:rPr lang="en-US" sz="1800" dirty="0" smtClean="0"/>
              <a:t/>
            </a:r>
            <a:br>
              <a:rPr lang="en-US" sz="1800" dirty="0" smtClean="0"/>
            </a:br>
            <a:r>
              <a:rPr lang="en-US" sz="1800" dirty="0" smtClean="0"/>
              <a:t> </a:t>
            </a:r>
            <a:r>
              <a:rPr lang="en-US" sz="2000" dirty="0" smtClean="0"/>
              <a:t/>
            </a:r>
            <a:br>
              <a:rPr lang="en-US" sz="2000" dirty="0" smtClean="0"/>
            </a:br>
            <a:endParaRPr lang="sr-Latn-RS" sz="2000" dirty="0" smtClean="0">
              <a:solidFill>
                <a:srgbClr val="000000"/>
              </a:solidFill>
              <a:highlight>
                <a:srgbClr val="FFFFFF"/>
              </a:highlight>
              <a:latin typeface="Consolas"/>
            </a:endParaRPr>
          </a:p>
        </p:txBody>
      </p:sp>
      <p:sp>
        <p:nvSpPr>
          <p:cNvPr id="5" name="Footer Placeholder 4"/>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
        <p:nvSpPr>
          <p:cNvPr id="8" name="TextBox 7"/>
          <p:cNvSpPr txBox="1"/>
          <p:nvPr/>
        </p:nvSpPr>
        <p:spPr>
          <a:xfrm>
            <a:off x="457200" y="1524000"/>
            <a:ext cx="3933449" cy="369332"/>
          </a:xfrm>
          <a:prstGeom prst="rect">
            <a:avLst/>
          </a:prstGeom>
          <a:noFill/>
        </p:spPr>
        <p:txBody>
          <a:bodyPr wrap="none" rtlCol="0">
            <a:spAutoFit/>
          </a:bodyPr>
          <a:lstStyle/>
          <a:p>
            <a:r>
              <a:rPr lang="sr-Latn-RS" b="1" dirty="0" smtClean="0">
                <a:solidFill>
                  <a:srgbClr val="C00000"/>
                </a:solidFill>
              </a:rPr>
              <a:t>GLOBALNA I DELJIVA MEMORIJA</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4114800" y="1912440"/>
            <a:ext cx="4724400" cy="471696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smtClean="0"/>
              <a:t>Primer: Množenje matrica </a:t>
            </a:r>
            <a:r>
              <a:rPr lang="sr-Latn-RS" dirty="0" smtClean="0"/>
              <a:t>(6)</a:t>
            </a:r>
            <a:endParaRPr lang="en-US" dirty="0"/>
          </a:p>
        </p:txBody>
      </p:sp>
      <p:sp>
        <p:nvSpPr>
          <p:cNvPr id="3" name="Content Placeholder 2"/>
          <p:cNvSpPr>
            <a:spLocks noGrp="1"/>
          </p:cNvSpPr>
          <p:nvPr>
            <p:ph idx="1"/>
          </p:nvPr>
        </p:nvSpPr>
        <p:spPr>
          <a:ln>
            <a:noFill/>
          </a:ln>
        </p:spPr>
        <p:txBody>
          <a:bodyPr/>
          <a:lstStyle/>
          <a:p>
            <a:pPr>
              <a:buNone/>
            </a:pP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Konfiguracija</a:t>
            </a: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kernela</a:t>
            </a: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dim3 </a:t>
            </a:r>
            <a:r>
              <a:rPr lang="en-US" sz="2000" dirty="0" err="1" smtClean="0">
                <a:solidFill>
                  <a:srgbClr val="000000"/>
                </a:solidFill>
                <a:highlight>
                  <a:srgbClr val="FFFFFF"/>
                </a:highlight>
                <a:latin typeface="Consolas"/>
              </a:rPr>
              <a:t>dimGrid</a:t>
            </a:r>
            <a:r>
              <a:rPr lang="en-US" sz="2000" dirty="0" smtClean="0">
                <a:solidFill>
                  <a:srgbClr val="000000"/>
                </a:solidFill>
                <a:highlight>
                  <a:srgbClr val="FFFFFF"/>
                </a:highlight>
                <a:latin typeface="Consolas"/>
              </a:rPr>
              <a:t>(1, 1);</a:t>
            </a:r>
            <a:br>
              <a:rPr lang="en-US" sz="2000" dirty="0" smtClean="0">
                <a:solidFill>
                  <a:srgbClr val="000000"/>
                </a:solidFill>
                <a:highlight>
                  <a:srgbClr val="FFFFFF"/>
                </a:highlight>
                <a:latin typeface="Consolas"/>
              </a:rPr>
            </a:br>
            <a:r>
              <a:rPr lang="en-US" sz="2000" dirty="0" smtClean="0">
                <a:solidFill>
                  <a:srgbClr val="000000"/>
                </a:solidFill>
                <a:highlight>
                  <a:srgbClr val="FFFFFF"/>
                </a:highlight>
                <a:latin typeface="Consolas"/>
              </a:rPr>
              <a:t>dim3 </a:t>
            </a:r>
            <a:r>
              <a:rPr lang="en-US" sz="2000" dirty="0" err="1" smtClean="0">
                <a:solidFill>
                  <a:srgbClr val="000000"/>
                </a:solidFill>
                <a:highlight>
                  <a:srgbClr val="FFFFFF"/>
                </a:highlight>
                <a:latin typeface="Consolas"/>
              </a:rPr>
              <a:t>dimBlock</a:t>
            </a:r>
            <a:r>
              <a:rPr lang="en-US" sz="2000" dirty="0" smtClean="0">
                <a:solidFill>
                  <a:srgbClr val="000000"/>
                </a:solidFill>
                <a:highlight>
                  <a:srgbClr val="FFFFFF"/>
                </a:highlight>
                <a:latin typeface="Consolas"/>
              </a:rPr>
              <a:t>(Width, Width);</a:t>
            </a:r>
            <a:endParaRPr lang="sr-Latn-RS" sz="2000" dirty="0" smtClean="0">
              <a:solidFill>
                <a:srgbClr val="000000"/>
              </a:solidFill>
              <a:highlight>
                <a:srgbClr val="FFFFFF"/>
              </a:highlight>
              <a:latin typeface="Consolas"/>
            </a:endParaRPr>
          </a:p>
          <a:p>
            <a:pPr>
              <a:buNone/>
            </a:pP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smtClean="0">
                <a:solidFill>
                  <a:srgbClr val="92D050"/>
                </a:solidFill>
                <a:highlight>
                  <a:srgbClr val="FFFFFF"/>
                </a:highlight>
                <a:latin typeface="Consolas"/>
              </a:rPr>
              <a:t>// </a:t>
            </a:r>
            <a:r>
              <a:rPr lang="en-US" sz="2000" dirty="0" err="1" smtClean="0">
                <a:solidFill>
                  <a:srgbClr val="92D050"/>
                </a:solidFill>
                <a:highlight>
                  <a:srgbClr val="FFFFFF"/>
                </a:highlight>
                <a:latin typeface="Consolas"/>
              </a:rPr>
              <a:t>Pokretanje</a:t>
            </a:r>
            <a:r>
              <a:rPr lang="en-US" sz="2000" dirty="0" smtClean="0">
                <a:solidFill>
                  <a:srgbClr val="000000"/>
                </a:solidFill>
                <a:highlight>
                  <a:srgbClr val="FFFFFF"/>
                </a:highlight>
                <a:latin typeface="Consolas"/>
              </a:rPr>
              <a:t/>
            </a:r>
            <a:br>
              <a:rPr lang="en-US" sz="2000" dirty="0" smtClean="0">
                <a:solidFill>
                  <a:srgbClr val="000000"/>
                </a:solidFill>
                <a:highlight>
                  <a:srgbClr val="FFFFFF"/>
                </a:highlight>
                <a:latin typeface="Consolas"/>
              </a:rPr>
            </a:br>
            <a:r>
              <a:rPr lang="en-US" sz="2000" dirty="0" err="1" smtClean="0">
                <a:solidFill>
                  <a:srgbClr val="000000"/>
                </a:solidFill>
                <a:highlight>
                  <a:srgbClr val="FFFFFF"/>
                </a:highlight>
                <a:latin typeface="Consolas"/>
              </a:rPr>
              <a:t>MatrixMulKernel</a:t>
            </a:r>
            <a:r>
              <a:rPr lang="en-US" sz="2000" dirty="0" smtClean="0">
                <a:solidFill>
                  <a:srgbClr val="000000"/>
                </a:solidFill>
                <a:highlight>
                  <a:srgbClr val="FFFFFF"/>
                </a:highlight>
                <a:latin typeface="Consolas"/>
              </a:rPr>
              <a:t>&lt;&lt;&lt;</a:t>
            </a:r>
            <a:r>
              <a:rPr lang="en-US" sz="2000" dirty="0" err="1" smtClean="0">
                <a:solidFill>
                  <a:srgbClr val="000000"/>
                </a:solidFill>
                <a:highlight>
                  <a:srgbClr val="FFFFFF"/>
                </a:highlight>
                <a:latin typeface="Consolas"/>
              </a:rPr>
              <a:t>dimGrid</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dimBlock</a:t>
            </a:r>
            <a:r>
              <a:rPr lang="en-US" sz="2000" dirty="0" smtClean="0">
                <a:solidFill>
                  <a:srgbClr val="000000"/>
                </a:solidFill>
                <a:highlight>
                  <a:srgbClr val="FFFFFF"/>
                </a:highlight>
                <a:latin typeface="Consolas"/>
              </a:rPr>
              <a:t>&gt;&gt;&gt;</a:t>
            </a:r>
            <a:br>
              <a:rPr lang="en-US" sz="2000" dirty="0" smtClean="0">
                <a:solidFill>
                  <a:srgbClr val="000000"/>
                </a:solidFill>
                <a:highlight>
                  <a:srgbClr val="FFFFFF"/>
                </a:highlight>
                <a:latin typeface="Consolas"/>
              </a:rPr>
            </a:br>
            <a:r>
              <a:rPr lang="sr-Latn-RS" sz="2000" dirty="0" smtClean="0">
                <a:solidFill>
                  <a:srgbClr val="000000"/>
                </a:solidFill>
                <a:highlight>
                  <a:srgbClr val="FFFFFF"/>
                </a:highlight>
                <a:latin typeface="Consolas"/>
              </a:rPr>
              <a:t>     </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Md</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Nd</a:t>
            </a:r>
            <a:r>
              <a:rPr lang="en-US" sz="2000" dirty="0" smtClean="0">
                <a:solidFill>
                  <a:srgbClr val="000000"/>
                </a:solidFill>
                <a:highlight>
                  <a:srgbClr val="FFFFFF"/>
                </a:highlight>
                <a:latin typeface="Consolas"/>
              </a:rPr>
              <a:t>, Pd, Width); </a:t>
            </a:r>
            <a:r>
              <a:rPr lang="en-US" dirty="0" smtClean="0"/>
              <a:t/>
            </a:r>
            <a:br>
              <a:rPr lang="en-US" dirty="0" smtClean="0"/>
            </a:b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Primer: Množenje matrica </a:t>
            </a:r>
            <a:r>
              <a:rPr lang="sr-Latn-RS" dirty="0" smtClean="0"/>
              <a:t>(5)</a:t>
            </a:r>
            <a:endParaRPr lang="en-US" dirty="0"/>
          </a:p>
        </p:txBody>
      </p:sp>
      <p:sp>
        <p:nvSpPr>
          <p:cNvPr id="3" name="Content Placeholder 2"/>
          <p:cNvSpPr>
            <a:spLocks noGrp="1"/>
          </p:cNvSpPr>
          <p:nvPr>
            <p:ph idx="1"/>
          </p:nvPr>
        </p:nvSpPr>
        <p:spPr/>
        <p:txBody>
          <a:bodyPr>
            <a:normAutofit/>
          </a:bodyPr>
          <a:lstStyle/>
          <a:p>
            <a:pPr>
              <a:buNone/>
            </a:pPr>
            <a:r>
              <a:rPr lang="sr-Latn-RS" sz="1100" b="1" dirty="0" smtClean="0">
                <a:solidFill>
                  <a:srgbClr val="000000"/>
                </a:solidFill>
                <a:highlight>
                  <a:srgbClr val="FFFFFF"/>
                </a:highlight>
                <a:latin typeface="Consolas"/>
              </a:rPr>
              <a:t>KERNEL:</a:t>
            </a:r>
            <a:r>
              <a:rPr lang="en-US" sz="1100" dirty="0" smtClean="0">
                <a:solidFill>
                  <a:srgbClr val="000000"/>
                </a:solidFill>
                <a:highlight>
                  <a:srgbClr val="FFFFFF"/>
                </a:highlight>
                <a:latin typeface="Consolas"/>
              </a:rPr>
              <a:t/>
            </a:r>
            <a:br>
              <a:rPr lang="en-US" sz="1100" dirty="0" smtClean="0">
                <a:solidFill>
                  <a:srgbClr val="000000"/>
                </a:solidFill>
                <a:highlight>
                  <a:srgbClr val="FFFFFF"/>
                </a:highlight>
                <a:latin typeface="Consolas"/>
              </a:rPr>
            </a:b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__global__ void </a:t>
            </a:r>
            <a:r>
              <a:rPr lang="en-US" sz="1500" dirty="0" err="1" smtClean="0">
                <a:solidFill>
                  <a:srgbClr val="000000"/>
                </a:solidFill>
                <a:highlight>
                  <a:srgbClr val="FFFFFF"/>
                </a:highlight>
                <a:latin typeface="Consolas"/>
              </a:rPr>
              <a:t>MatrixMulKernel</a:t>
            </a:r>
            <a:r>
              <a:rPr lang="en-US" sz="1500" dirty="0" smtClean="0">
                <a:solidFill>
                  <a:srgbClr val="000000"/>
                </a:solidFill>
                <a:highlight>
                  <a:srgbClr val="FFFFFF"/>
                </a:highlight>
                <a:latin typeface="Consolas"/>
              </a:rPr>
              <a:t>(float* </a:t>
            </a:r>
            <a:r>
              <a:rPr lang="en-US" sz="1500" dirty="0" err="1" smtClean="0">
                <a:solidFill>
                  <a:srgbClr val="000000"/>
                </a:solidFill>
                <a:highlight>
                  <a:srgbClr val="FFFFFF"/>
                </a:highlight>
                <a:latin typeface="Consolas"/>
              </a:rPr>
              <a:t>Md</a:t>
            </a:r>
            <a:r>
              <a:rPr lang="en-US" sz="1500" dirty="0" smtClean="0">
                <a:solidFill>
                  <a:srgbClr val="000000"/>
                </a:solidFill>
                <a:highlight>
                  <a:srgbClr val="FFFFFF"/>
                </a:highlight>
                <a:latin typeface="Consolas"/>
              </a:rPr>
              <a:t>, float* </a:t>
            </a:r>
            <a:r>
              <a:rPr lang="en-US" sz="1500" dirty="0" err="1" smtClean="0">
                <a:solidFill>
                  <a:srgbClr val="000000"/>
                </a:solidFill>
                <a:highlight>
                  <a:srgbClr val="FFFFFF"/>
                </a:highlight>
                <a:latin typeface="Consolas"/>
              </a:rPr>
              <a:t>Nd</a:t>
            </a:r>
            <a:r>
              <a:rPr lang="en-US" sz="1500" dirty="0" smtClean="0">
                <a:solidFill>
                  <a:srgbClr val="000000"/>
                </a:solidFill>
                <a:highlight>
                  <a:srgbClr val="FFFFFF"/>
                </a:highlight>
                <a:latin typeface="Consolas"/>
              </a:rPr>
              <a:t>, float* Pd, </a:t>
            </a:r>
            <a:r>
              <a:rPr lang="en-US" sz="1500" dirty="0" err="1" smtClean="0">
                <a:solidFill>
                  <a:srgbClr val="000000"/>
                </a:solidFill>
                <a:highlight>
                  <a:srgbClr val="FFFFFF"/>
                </a:highlight>
                <a:latin typeface="Consolas"/>
              </a:rPr>
              <a:t>int</a:t>
            </a:r>
            <a:r>
              <a:rPr lang="en-US" sz="1500" dirty="0" smtClean="0">
                <a:solidFill>
                  <a:srgbClr val="000000"/>
                </a:solidFill>
                <a:highlight>
                  <a:srgbClr val="FFFFFF"/>
                </a:highlight>
                <a:latin typeface="Consolas"/>
              </a:rPr>
              <a:t> Width)</a:t>
            </a:r>
            <a:endParaRPr lang="sr-Latn-RS" sz="1500" dirty="0" smtClean="0">
              <a:solidFill>
                <a:srgbClr val="00000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a:t>
            </a:r>
            <a:endParaRPr lang="sr-Latn-RS" sz="1500" dirty="0" smtClean="0">
              <a:solidFill>
                <a:srgbClr val="000000"/>
              </a:solidFill>
              <a:highlight>
                <a:srgbClr val="FFFFFF"/>
              </a:highlight>
              <a:latin typeface="Consolas"/>
            </a:endParaRPr>
          </a:p>
          <a:p>
            <a:pPr>
              <a:buNone/>
            </a:pPr>
            <a:r>
              <a:rPr lang="sr-Latn-RS" sz="1500" dirty="0" smtClean="0">
                <a:solidFill>
                  <a:srgbClr val="92D050"/>
                </a:solidFill>
                <a:highlight>
                  <a:srgbClr val="FFFFFF"/>
                </a:highlight>
                <a:latin typeface="Consolas"/>
              </a:rPr>
              <a:t>        </a:t>
            </a:r>
            <a:r>
              <a:rPr lang="en-US" sz="1500" dirty="0" smtClean="0">
                <a:solidFill>
                  <a:srgbClr val="92D050"/>
                </a:solidFill>
                <a:highlight>
                  <a:srgbClr val="FFFFFF"/>
                </a:highlight>
                <a:latin typeface="Consolas"/>
              </a:rPr>
              <a:t>// </a:t>
            </a:r>
            <a:r>
              <a:rPr lang="en-US" sz="1500" dirty="0" err="1" smtClean="0">
                <a:solidFill>
                  <a:srgbClr val="92D050"/>
                </a:solidFill>
                <a:highlight>
                  <a:srgbClr val="FFFFFF"/>
                </a:highlight>
                <a:latin typeface="Consolas"/>
              </a:rPr>
              <a:t>Pvalue</a:t>
            </a:r>
            <a:r>
              <a:rPr lang="en-US" sz="1500" dirty="0" smtClean="0">
                <a:solidFill>
                  <a:srgbClr val="92D050"/>
                </a:solidFill>
                <a:highlight>
                  <a:srgbClr val="FFFFFF"/>
                </a:highlight>
                <a:latin typeface="Consolas"/>
              </a:rPr>
              <a:t> is used to store the element of the </a:t>
            </a:r>
            <a:r>
              <a:rPr lang="en-US" sz="1500" dirty="0" err="1" smtClean="0">
                <a:solidFill>
                  <a:srgbClr val="92D050"/>
                </a:solidFill>
                <a:highlight>
                  <a:srgbClr val="FFFFFF"/>
                </a:highlight>
                <a:latin typeface="Consolas"/>
              </a:rPr>
              <a:t>matri</a:t>
            </a:r>
            <a:r>
              <a:rPr lang="sr-Latn-RS" sz="1500" dirty="0" smtClean="0">
                <a:solidFill>
                  <a:srgbClr val="92D050"/>
                </a:solidFill>
                <a:highlight>
                  <a:srgbClr val="FFFFFF"/>
                </a:highlight>
                <a:latin typeface="Consolas"/>
              </a:rPr>
              <a:t>x </a:t>
            </a:r>
          </a:p>
          <a:p>
            <a:pPr>
              <a:buNone/>
            </a:pPr>
            <a:r>
              <a:rPr lang="sr-Latn-RS" sz="1500" dirty="0" smtClean="0">
                <a:solidFill>
                  <a:srgbClr val="92D050"/>
                </a:solidFill>
                <a:highlight>
                  <a:srgbClr val="FFFFFF"/>
                </a:highlight>
                <a:latin typeface="Consolas"/>
              </a:rPr>
              <a:t>        // </a:t>
            </a:r>
            <a:r>
              <a:rPr lang="en-US" sz="1500" dirty="0" smtClean="0">
                <a:solidFill>
                  <a:srgbClr val="92D050"/>
                </a:solidFill>
                <a:highlight>
                  <a:srgbClr val="FFFFFF"/>
                </a:highlight>
                <a:latin typeface="Consolas"/>
              </a:rPr>
              <a:t>that is computed by the thread</a:t>
            </a:r>
            <a:endParaRPr lang="sr-Latn-RS" sz="1500" dirty="0" smtClean="0">
              <a:solidFill>
                <a:srgbClr val="92D05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float </a:t>
            </a:r>
            <a:r>
              <a:rPr lang="en-US" sz="1500" dirty="0" err="1" smtClean="0">
                <a:solidFill>
                  <a:srgbClr val="000000"/>
                </a:solidFill>
                <a:highlight>
                  <a:srgbClr val="FFFFFF"/>
                </a:highlight>
                <a:latin typeface="Consolas"/>
              </a:rPr>
              <a:t>Pvalue</a:t>
            </a:r>
            <a:r>
              <a:rPr lang="en-US" sz="1500" dirty="0" smtClean="0">
                <a:solidFill>
                  <a:srgbClr val="000000"/>
                </a:solidFill>
                <a:highlight>
                  <a:srgbClr val="FFFFFF"/>
                </a:highlight>
                <a:latin typeface="Consolas"/>
              </a:rPr>
              <a:t> = 0;</a:t>
            </a:r>
            <a:endParaRPr lang="sr-Latn-RS" sz="1500" dirty="0" smtClean="0">
              <a:solidFill>
                <a:srgbClr val="000000"/>
              </a:solidFill>
              <a:highlight>
                <a:srgbClr val="FFFFFF"/>
              </a:highlight>
              <a:latin typeface="Consolas"/>
            </a:endParaRPr>
          </a:p>
          <a:p>
            <a:pPr>
              <a:buNone/>
            </a:pPr>
            <a:endParaRPr lang="sr-Latn-RS" sz="1500" dirty="0" smtClean="0">
              <a:solidFill>
                <a:srgbClr val="00000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for (</a:t>
            </a:r>
            <a:r>
              <a:rPr lang="en-US" sz="1500" dirty="0" err="1" smtClean="0">
                <a:solidFill>
                  <a:srgbClr val="000000"/>
                </a:solidFill>
                <a:highlight>
                  <a:srgbClr val="FFFFFF"/>
                </a:highlight>
                <a:latin typeface="Consolas"/>
              </a:rPr>
              <a:t>int</a:t>
            </a:r>
            <a:r>
              <a:rPr lang="en-US" sz="1500" dirty="0" smtClean="0">
                <a:solidFill>
                  <a:srgbClr val="000000"/>
                </a:solidFill>
                <a:highlight>
                  <a:srgbClr val="FFFFFF"/>
                </a:highlight>
                <a:latin typeface="Consolas"/>
              </a:rPr>
              <a:t> k = 0; k &lt; Width; ++k) </a:t>
            </a:r>
            <a:endParaRPr lang="sr-Latn-RS" sz="1500" dirty="0" smtClean="0">
              <a:solidFill>
                <a:srgbClr val="00000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a:t>
            </a:r>
            <a:endParaRPr lang="sr-Latn-RS" sz="1500" dirty="0" smtClean="0">
              <a:solidFill>
                <a:srgbClr val="00000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float </a:t>
            </a:r>
            <a:r>
              <a:rPr lang="en-US" sz="1500" dirty="0" err="1" smtClean="0">
                <a:solidFill>
                  <a:srgbClr val="000000"/>
                </a:solidFill>
                <a:highlight>
                  <a:srgbClr val="FFFFFF"/>
                </a:highlight>
                <a:latin typeface="Consolas"/>
              </a:rPr>
              <a:t>Melement</a:t>
            </a:r>
            <a:r>
              <a:rPr lang="en-US" sz="1500" dirty="0" smtClean="0">
                <a:solidFill>
                  <a:srgbClr val="000000"/>
                </a:solidFill>
                <a:highlight>
                  <a:srgbClr val="FFFFFF"/>
                </a:highlight>
                <a:latin typeface="Consolas"/>
              </a:rPr>
              <a:t> = </a:t>
            </a:r>
            <a:r>
              <a:rPr lang="en-US" sz="1500" dirty="0" err="1" smtClean="0">
                <a:solidFill>
                  <a:srgbClr val="000000"/>
                </a:solidFill>
                <a:highlight>
                  <a:srgbClr val="FFFFFF"/>
                </a:highlight>
                <a:latin typeface="Consolas"/>
              </a:rPr>
              <a:t>Md</a:t>
            </a:r>
            <a:r>
              <a:rPr lang="en-US" sz="1500" dirty="0" smtClean="0">
                <a:solidFill>
                  <a:srgbClr val="000000"/>
                </a:solidFill>
                <a:highlight>
                  <a:srgbClr val="FFFFFF"/>
                </a:highlight>
                <a:latin typeface="Consolas"/>
              </a:rPr>
              <a:t>[</a:t>
            </a:r>
            <a:r>
              <a:rPr lang="en-US" sz="1500" dirty="0" err="1" smtClean="0">
                <a:solidFill>
                  <a:srgbClr val="000000"/>
                </a:solidFill>
                <a:highlight>
                  <a:srgbClr val="FFFFFF"/>
                </a:highlight>
                <a:latin typeface="Consolas"/>
              </a:rPr>
              <a:t>threadIdx.y</a:t>
            </a:r>
            <a:r>
              <a:rPr lang="en-US" sz="1500" dirty="0" smtClean="0">
                <a:solidFill>
                  <a:srgbClr val="000000"/>
                </a:solidFill>
                <a:highlight>
                  <a:srgbClr val="FFFFFF"/>
                </a:highlight>
                <a:latin typeface="Consolas"/>
              </a:rPr>
              <a:t> * Width + k];</a:t>
            </a:r>
            <a:endParaRPr lang="sr-Latn-RS" sz="1500" dirty="0" smtClean="0">
              <a:solidFill>
                <a:srgbClr val="00000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float </a:t>
            </a:r>
            <a:r>
              <a:rPr lang="en-US" sz="1500" dirty="0" err="1" smtClean="0">
                <a:solidFill>
                  <a:srgbClr val="000000"/>
                </a:solidFill>
                <a:highlight>
                  <a:srgbClr val="FFFFFF"/>
                </a:highlight>
                <a:latin typeface="Consolas"/>
              </a:rPr>
              <a:t>Nelement</a:t>
            </a:r>
            <a:r>
              <a:rPr lang="en-US" sz="1500" dirty="0" smtClean="0">
                <a:solidFill>
                  <a:srgbClr val="000000"/>
                </a:solidFill>
                <a:highlight>
                  <a:srgbClr val="FFFFFF"/>
                </a:highlight>
                <a:latin typeface="Consolas"/>
              </a:rPr>
              <a:t> = </a:t>
            </a:r>
            <a:r>
              <a:rPr lang="en-US" sz="1500" dirty="0" err="1" smtClean="0">
                <a:solidFill>
                  <a:srgbClr val="000000"/>
                </a:solidFill>
                <a:highlight>
                  <a:srgbClr val="FFFFFF"/>
                </a:highlight>
                <a:latin typeface="Consolas"/>
              </a:rPr>
              <a:t>Nd</a:t>
            </a:r>
            <a:r>
              <a:rPr lang="en-US" sz="1500" dirty="0" smtClean="0">
                <a:solidFill>
                  <a:srgbClr val="000000"/>
                </a:solidFill>
                <a:highlight>
                  <a:srgbClr val="FFFFFF"/>
                </a:highlight>
                <a:latin typeface="Consolas"/>
              </a:rPr>
              <a:t>[k * Width + </a:t>
            </a:r>
            <a:r>
              <a:rPr lang="en-US" sz="1500" dirty="0" err="1" smtClean="0">
                <a:solidFill>
                  <a:srgbClr val="000000"/>
                </a:solidFill>
                <a:highlight>
                  <a:srgbClr val="FFFFFF"/>
                </a:highlight>
                <a:latin typeface="Consolas"/>
              </a:rPr>
              <a:t>threadIdx.x</a:t>
            </a:r>
            <a:r>
              <a:rPr lang="en-US" sz="1500" dirty="0" smtClean="0">
                <a:solidFill>
                  <a:srgbClr val="000000"/>
                </a:solidFill>
                <a:highlight>
                  <a:srgbClr val="FFFFFF"/>
                </a:highlight>
                <a:latin typeface="Consolas"/>
              </a:rPr>
              <a:t>];</a:t>
            </a:r>
            <a:endParaRPr lang="sr-Latn-RS" sz="1500" dirty="0" smtClean="0">
              <a:solidFill>
                <a:srgbClr val="000000"/>
              </a:solidFill>
              <a:highlight>
                <a:srgbClr val="FFFFFF"/>
              </a:highlight>
              <a:latin typeface="Consolas"/>
            </a:endParaRPr>
          </a:p>
          <a:p>
            <a:pPr>
              <a:buNone/>
            </a:pPr>
            <a:r>
              <a:rPr lang="sr-Latn-RS" sz="1500" dirty="0" smtClean="0">
                <a:solidFill>
                  <a:srgbClr val="000000"/>
                </a:solidFill>
                <a:highlight>
                  <a:srgbClr val="FFFFFF"/>
                </a:highlight>
                <a:latin typeface="Consolas"/>
              </a:rPr>
              <a:t>            </a:t>
            </a:r>
            <a:r>
              <a:rPr lang="en-US" sz="1500" dirty="0" err="1" smtClean="0">
                <a:solidFill>
                  <a:srgbClr val="000000"/>
                </a:solidFill>
                <a:highlight>
                  <a:srgbClr val="FFFFFF"/>
                </a:highlight>
                <a:latin typeface="Consolas"/>
              </a:rPr>
              <a:t>Pvalue</a:t>
            </a:r>
            <a:r>
              <a:rPr lang="en-US" sz="1500" dirty="0" smtClean="0">
                <a:solidFill>
                  <a:srgbClr val="000000"/>
                </a:solidFill>
                <a:highlight>
                  <a:srgbClr val="FFFFFF"/>
                </a:highlight>
                <a:latin typeface="Consolas"/>
              </a:rPr>
              <a:t> += </a:t>
            </a:r>
            <a:r>
              <a:rPr lang="en-US" sz="1500" dirty="0" err="1" smtClean="0">
                <a:solidFill>
                  <a:srgbClr val="000000"/>
                </a:solidFill>
                <a:highlight>
                  <a:srgbClr val="FFFFFF"/>
                </a:highlight>
                <a:latin typeface="Consolas"/>
              </a:rPr>
              <a:t>Melement</a:t>
            </a:r>
            <a:r>
              <a:rPr lang="en-US" sz="1500" dirty="0" smtClean="0">
                <a:solidFill>
                  <a:srgbClr val="000000"/>
                </a:solidFill>
                <a:highlight>
                  <a:srgbClr val="FFFFFF"/>
                </a:highlight>
                <a:latin typeface="Consolas"/>
              </a:rPr>
              <a:t> * </a:t>
            </a:r>
            <a:r>
              <a:rPr lang="en-US" sz="1500" dirty="0" err="1" smtClean="0">
                <a:solidFill>
                  <a:srgbClr val="000000"/>
                </a:solidFill>
                <a:highlight>
                  <a:srgbClr val="FFFFFF"/>
                </a:highlight>
                <a:latin typeface="Consolas"/>
              </a:rPr>
              <a:t>Nelement</a:t>
            </a:r>
            <a:r>
              <a:rPr lang="en-US" sz="1500" dirty="0" smtClean="0">
                <a:solidFill>
                  <a:srgbClr val="000000"/>
                </a:solidFill>
                <a:highlight>
                  <a:srgbClr val="FFFFFF"/>
                </a:highlight>
                <a:latin typeface="Consolas"/>
              </a:rPr>
              <a:t>;</a:t>
            </a:r>
            <a:br>
              <a:rPr lang="en-US" sz="1500" dirty="0" smtClean="0">
                <a:solidFill>
                  <a:srgbClr val="000000"/>
                </a:solidFill>
                <a:highlight>
                  <a:srgbClr val="FFFFFF"/>
                </a:highlight>
                <a:latin typeface="Consolas"/>
              </a:rPr>
            </a:b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a:t>
            </a:r>
            <a:endParaRPr lang="sr-Latn-RS" sz="1500" dirty="0" smtClean="0">
              <a:solidFill>
                <a:srgbClr val="000000"/>
              </a:solidFill>
              <a:highlight>
                <a:srgbClr val="FFFFFF"/>
              </a:highlight>
              <a:latin typeface="Consolas"/>
            </a:endParaRPr>
          </a:p>
          <a:p>
            <a:pPr>
              <a:buNone/>
            </a:pPr>
            <a:r>
              <a:rPr lang="en-US" sz="1500" dirty="0" smtClean="0">
                <a:solidFill>
                  <a:srgbClr val="000000"/>
                </a:solidFill>
                <a:highlight>
                  <a:srgbClr val="FFFFFF"/>
                </a:highlight>
                <a:latin typeface="Consolas"/>
              </a:rPr>
              <a:t/>
            </a:r>
            <a:br>
              <a:rPr lang="en-US" sz="1500" dirty="0" smtClean="0">
                <a:solidFill>
                  <a:srgbClr val="000000"/>
                </a:solidFill>
                <a:highlight>
                  <a:srgbClr val="FFFFFF"/>
                </a:highlight>
                <a:latin typeface="Consolas"/>
              </a:rPr>
            </a:br>
            <a:r>
              <a:rPr lang="sr-Latn-RS" sz="1500" dirty="0" smtClean="0">
                <a:solidFill>
                  <a:srgbClr val="000000"/>
                </a:solidFill>
                <a:highlight>
                  <a:srgbClr val="FFFFFF"/>
                </a:highlight>
                <a:latin typeface="Consolas"/>
              </a:rPr>
              <a:t>      </a:t>
            </a:r>
            <a:r>
              <a:rPr lang="en-US" sz="1500" dirty="0" smtClean="0">
                <a:solidFill>
                  <a:srgbClr val="000000"/>
                </a:solidFill>
                <a:highlight>
                  <a:srgbClr val="FFFFFF"/>
                </a:highlight>
                <a:latin typeface="Consolas"/>
              </a:rPr>
              <a:t>Pd[</a:t>
            </a:r>
            <a:r>
              <a:rPr lang="en-US" sz="1500" dirty="0" err="1" smtClean="0">
                <a:solidFill>
                  <a:srgbClr val="000000"/>
                </a:solidFill>
                <a:highlight>
                  <a:srgbClr val="FFFFFF"/>
                </a:highlight>
                <a:latin typeface="Consolas"/>
              </a:rPr>
              <a:t>threadIdx.y</a:t>
            </a:r>
            <a:r>
              <a:rPr lang="en-US" sz="1500" dirty="0" smtClean="0">
                <a:solidFill>
                  <a:srgbClr val="000000"/>
                </a:solidFill>
                <a:highlight>
                  <a:srgbClr val="FFFFFF"/>
                </a:highlight>
                <a:latin typeface="Consolas"/>
              </a:rPr>
              <a:t> * Width + </a:t>
            </a:r>
            <a:r>
              <a:rPr lang="en-US" sz="1500" dirty="0" err="1" smtClean="0">
                <a:solidFill>
                  <a:srgbClr val="000000"/>
                </a:solidFill>
                <a:highlight>
                  <a:srgbClr val="FFFFFF"/>
                </a:highlight>
                <a:latin typeface="Consolas"/>
              </a:rPr>
              <a:t>threadIdx.x</a:t>
            </a:r>
            <a:r>
              <a:rPr lang="en-US" sz="1500" dirty="0" smtClean="0">
                <a:solidFill>
                  <a:srgbClr val="000000"/>
                </a:solidFill>
                <a:highlight>
                  <a:srgbClr val="FFFFFF"/>
                </a:highlight>
                <a:latin typeface="Consolas"/>
              </a:rPr>
              <a:t>] = </a:t>
            </a:r>
            <a:r>
              <a:rPr lang="en-US" sz="1500" dirty="0" err="1" smtClean="0">
                <a:solidFill>
                  <a:srgbClr val="000000"/>
                </a:solidFill>
                <a:highlight>
                  <a:srgbClr val="FFFFFF"/>
                </a:highlight>
                <a:latin typeface="Consolas"/>
              </a:rPr>
              <a:t>Pvalue</a:t>
            </a:r>
            <a:r>
              <a:rPr lang="en-US" sz="1500" dirty="0" smtClean="0">
                <a:solidFill>
                  <a:srgbClr val="000000"/>
                </a:solidFill>
                <a:highlight>
                  <a:srgbClr val="FFFFFF"/>
                </a:highlight>
                <a:latin typeface="Consolas"/>
              </a:rPr>
              <a:t>;</a:t>
            </a:r>
            <a:br>
              <a:rPr lang="en-US" sz="1500" dirty="0" smtClean="0">
                <a:solidFill>
                  <a:srgbClr val="000000"/>
                </a:solidFill>
                <a:highlight>
                  <a:srgbClr val="FFFFFF"/>
                </a:highlight>
                <a:latin typeface="Consolas"/>
              </a:rPr>
            </a:br>
            <a:r>
              <a:rPr lang="en-US" sz="1500" dirty="0" smtClean="0">
                <a:solidFill>
                  <a:srgbClr val="000000"/>
                </a:solidFill>
                <a:highlight>
                  <a:srgbClr val="FFFFFF"/>
                </a:highlight>
                <a:latin typeface="Consolas"/>
              </a:rPr>
              <a:t>} </a:t>
            </a:r>
            <a:r>
              <a:rPr lang="en-US" dirty="0" smtClean="0"/>
              <a:t/>
            </a:r>
            <a:br>
              <a:rPr lang="en-US" dirty="0" smtClean="0"/>
            </a:b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Primer: Množenje matrica - Nedostaci (1)</a:t>
            </a:r>
            <a:endParaRPr lang="en-US" dirty="0"/>
          </a:p>
        </p:txBody>
      </p:sp>
      <p:sp>
        <p:nvSpPr>
          <p:cNvPr id="3" name="Content Placeholder 2"/>
          <p:cNvSpPr>
            <a:spLocks noGrp="1"/>
          </p:cNvSpPr>
          <p:nvPr>
            <p:ph idx="1"/>
          </p:nvPr>
        </p:nvSpPr>
        <p:spPr/>
        <p:txBody>
          <a:bodyPr/>
          <a:lstStyle/>
          <a:p>
            <a:r>
              <a:rPr lang="it-IT" dirty="0" smtClean="0"/>
              <a:t>Koristi </a:t>
            </a:r>
            <a:r>
              <a:rPr lang="it-IT" smtClean="0"/>
              <a:t>se samo </a:t>
            </a:r>
            <a:r>
              <a:rPr lang="it-IT" dirty="0" smtClean="0"/>
              <a:t>jedan blok niti</a:t>
            </a:r>
            <a:endParaRPr lang="sr-Latn-RS" dirty="0" smtClean="0"/>
          </a:p>
          <a:p>
            <a:pPr lvl="1"/>
            <a:r>
              <a:rPr lang="it-IT" smtClean="0"/>
              <a:t>Matrice mogu biti samo </a:t>
            </a:r>
            <a:r>
              <a:rPr lang="it-IT" dirty="0" smtClean="0"/>
              <a:t>ograničene veličine </a:t>
            </a:r>
            <a:br>
              <a:rPr lang="it-IT" dirty="0" smtClean="0"/>
            </a:b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2057400" y="2895600"/>
            <a:ext cx="4762500"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2895600" y="1066800"/>
            <a:ext cx="5891212" cy="549014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dirty="0" smtClean="0"/>
              <a:t>Množenje matrica – tajlovi (1)</a:t>
            </a:r>
            <a:endParaRPr lang="en-US" dirty="0"/>
          </a:p>
        </p:txBody>
      </p:sp>
      <p:sp>
        <p:nvSpPr>
          <p:cNvPr id="3" name="Content Placeholder 2"/>
          <p:cNvSpPr>
            <a:spLocks noGrp="1"/>
          </p:cNvSpPr>
          <p:nvPr>
            <p:ph idx="1"/>
          </p:nvPr>
        </p:nvSpPr>
        <p:spPr/>
        <p:txBody>
          <a:bodyPr/>
          <a:lstStyle/>
          <a:p>
            <a:r>
              <a:rPr lang="en-US" dirty="0" err="1" smtClean="0"/>
              <a:t>Rešenje</a:t>
            </a:r>
            <a:r>
              <a:rPr lang="en-US" dirty="0" smtClean="0"/>
              <a:t> – </a:t>
            </a:r>
            <a:r>
              <a:rPr lang="en-US" err="1" smtClean="0"/>
              <a:t>podeliti</a:t>
            </a:r>
            <a:r>
              <a:rPr lang="en-US" smtClean="0"/>
              <a:t> matricu</a:t>
            </a:r>
            <a:r>
              <a:rPr lang="sr-Latn-RS" smtClean="0"/>
              <a:t> </a:t>
            </a:r>
            <a:r>
              <a:rPr lang="en-US" err="1" smtClean="0"/>
              <a:t>na</a:t>
            </a:r>
            <a:r>
              <a:rPr lang="en-US" smtClean="0"/>
              <a:t> podmatrice </a:t>
            </a:r>
            <a:endParaRPr lang="sr-Latn-RS" dirty="0" smtClean="0"/>
          </a:p>
          <a:p>
            <a:pPr>
              <a:buNone/>
            </a:pPr>
            <a:r>
              <a:rPr lang="sr-Latn-RS" dirty="0" smtClean="0"/>
              <a:t> </a:t>
            </a:r>
            <a:r>
              <a:rPr lang="en-US" dirty="0" smtClean="0"/>
              <a:t>(tiles)</a:t>
            </a:r>
            <a:r>
              <a:rPr lang="sr-Latn-RS" dirty="0" smtClean="0"/>
              <a:t> </a:t>
            </a:r>
            <a:r>
              <a:rPr lang="en-US" dirty="0" err="1" smtClean="0"/>
              <a:t>koje</a:t>
            </a:r>
            <a:r>
              <a:rPr lang="en-US" dirty="0" smtClean="0"/>
              <a:t> </a:t>
            </a:r>
            <a:r>
              <a:rPr lang="en-US" dirty="0" err="1" smtClean="0"/>
              <a:t>će</a:t>
            </a:r>
            <a:r>
              <a:rPr lang="en-US" dirty="0" smtClean="0"/>
              <a:t> </a:t>
            </a:r>
            <a:r>
              <a:rPr lang="en-US" dirty="0" err="1" smtClean="0"/>
              <a:t>obraditi</a:t>
            </a:r>
            <a:r>
              <a:rPr lang="en-US" dirty="0" smtClean="0"/>
              <a:t> </a:t>
            </a:r>
            <a:r>
              <a:rPr lang="en-US" dirty="0" err="1" smtClean="0"/>
              <a:t>zasebni</a:t>
            </a:r>
            <a:r>
              <a:rPr lang="en-US" dirty="0" smtClean="0"/>
              <a:t> </a:t>
            </a:r>
            <a:r>
              <a:rPr lang="en-US" dirty="0" err="1" smtClean="0"/>
              <a:t>blokovi</a:t>
            </a:r>
            <a:r>
              <a:rPr lang="en-US" dirty="0" smtClean="0"/>
              <a:t> </a:t>
            </a:r>
            <a:r>
              <a:rPr lang="en-US" dirty="0" err="1" smtClean="0"/>
              <a:t>niti</a:t>
            </a:r>
            <a:endParaRPr lang="sr-Latn-RS" dirty="0" smtClean="0"/>
          </a:p>
          <a:p>
            <a:pPr lvl="1"/>
            <a:r>
              <a:rPr lang="en-US" dirty="0" err="1" smtClean="0"/>
              <a:t>Svaka</a:t>
            </a:r>
            <a:r>
              <a:rPr lang="en-US" dirty="0" smtClean="0"/>
              <a:t> nit </a:t>
            </a:r>
            <a:r>
              <a:rPr lang="en-US" dirty="0" err="1" smtClean="0"/>
              <a:t>računa</a:t>
            </a:r>
            <a:r>
              <a:rPr lang="en-US" dirty="0" smtClean="0"/>
              <a:t> </a:t>
            </a:r>
            <a:r>
              <a:rPr lang="en-US" err="1" smtClean="0"/>
              <a:t>jedan</a:t>
            </a:r>
            <a:r>
              <a:rPr lang="en-US" smtClean="0"/>
              <a:t> element</a:t>
            </a:r>
            <a:endParaRPr lang="sr-Latn-RS" dirty="0" smtClean="0"/>
          </a:p>
          <a:p>
            <a:pPr lvl="1"/>
            <a:r>
              <a:rPr lang="sr-Latn-RS" dirty="0" smtClean="0"/>
              <a:t>V</a:t>
            </a:r>
            <a:r>
              <a:rPr lang="en-US" dirty="0" err="1" smtClean="0"/>
              <a:t>eličina</a:t>
            </a:r>
            <a:r>
              <a:rPr lang="en-US" dirty="0" smtClean="0"/>
              <a:t> </a:t>
            </a:r>
            <a:r>
              <a:rPr lang="en-US" dirty="0" err="1" smtClean="0"/>
              <a:t>bloka</a:t>
            </a:r>
            <a:r>
              <a:rPr lang="en-US" dirty="0" smtClean="0"/>
              <a:t> </a:t>
            </a:r>
            <a:r>
              <a:rPr lang="en-US" dirty="0" err="1" smtClean="0"/>
              <a:t>niti</a:t>
            </a:r>
            <a:r>
              <a:rPr lang="en-US" dirty="0" smtClean="0"/>
              <a:t> </a:t>
            </a:r>
            <a:r>
              <a:rPr lang="en-US" dirty="0" err="1" smtClean="0"/>
              <a:t>će</a:t>
            </a:r>
            <a:r>
              <a:rPr lang="en-US" dirty="0" smtClean="0"/>
              <a:t> </a:t>
            </a:r>
            <a:r>
              <a:rPr lang="en-US" dirty="0" err="1" smtClean="0"/>
              <a:t>biti</a:t>
            </a:r>
            <a:r>
              <a:rPr lang="en-US" dirty="0" smtClean="0"/>
              <a:t/>
            </a:r>
            <a:br>
              <a:rPr lang="en-US" dirty="0" smtClean="0"/>
            </a:br>
            <a:r>
              <a:rPr lang="en-US" dirty="0" err="1" smtClean="0"/>
              <a:t>jednaka</a:t>
            </a:r>
            <a:r>
              <a:rPr lang="en-US" dirty="0" smtClean="0"/>
              <a:t> </a:t>
            </a:r>
            <a:r>
              <a:rPr lang="en-US" err="1" smtClean="0"/>
              <a:t>veličini</a:t>
            </a:r>
            <a:r>
              <a:rPr lang="en-US" smtClean="0"/>
              <a:t> podmatrice </a:t>
            </a:r>
            <a:r>
              <a:rPr lang="en-US" dirty="0" smtClean="0"/>
              <a:t/>
            </a:r>
            <a:br>
              <a:rPr lang="en-US" dirty="0" smtClean="0"/>
            </a:br>
            <a:endParaRPr lang="en-US" dirty="0"/>
          </a:p>
        </p:txBody>
      </p:sp>
      <p:sp>
        <p:nvSpPr>
          <p:cNvPr id="4" name="Footer Placeholder 3"/>
          <p:cNvSpPr>
            <a:spLocks noGrp="1"/>
          </p:cNvSpPr>
          <p:nvPr>
            <p:ph type="ftr" sz="quarter" idx="4294967295"/>
          </p:nvPr>
        </p:nvSpPr>
        <p:spPr>
          <a:xfrm>
            <a:off x="3429000" y="18288"/>
            <a:ext cx="4114800" cy="329184"/>
          </a:xfrm>
        </p:spPr>
        <p:txBody>
          <a:bodyPr/>
          <a:lstStyle/>
          <a:p>
            <a:r>
              <a:rPr lang="en-US" dirty="0" err="1" smtClean="0"/>
              <a:t>Paralelni</a:t>
            </a:r>
            <a:r>
              <a:rPr lang="en-US" dirty="0" smtClean="0"/>
              <a:t> </a:t>
            </a:r>
            <a:r>
              <a:rPr lang="en-US" dirty="0" err="1" smtClean="0"/>
              <a:t>sistemi</a:t>
            </a:r>
            <a:r>
              <a:rPr lang="en-US" dirty="0" smtClean="0"/>
              <a:t> - CUDA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ema">
  <a:themeElements>
    <a:clrScheme name="Kancelarij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arij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arij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13475</TotalTime>
  <Words>3448</Words>
  <Application>Microsoft Office PowerPoint</Application>
  <PresentationFormat>On-screen Show (4:3)</PresentationFormat>
  <Paragraphs>823</Paragraphs>
  <Slides>52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Clarity</vt:lpstr>
      <vt:lpstr>Paralelni sistemi:  CUDA</vt:lpstr>
      <vt:lpstr>Primer: Množenje matrica</vt:lpstr>
      <vt:lpstr>Primer: Množenje matrica (2)</vt:lpstr>
      <vt:lpstr>Primer: Množenje matrica (3)</vt:lpstr>
      <vt:lpstr>Primer: Množenje matrica (4)</vt:lpstr>
      <vt:lpstr>Primer: Množenje matrica (6)</vt:lpstr>
      <vt:lpstr>Primer: Množenje matrica (5)</vt:lpstr>
      <vt:lpstr>Primer: Množenje matrica - Nedostaci (1)</vt:lpstr>
      <vt:lpstr>Množenje matrica – tajlovi (1)</vt:lpstr>
      <vt:lpstr>Množenje matrica – tajlovi (2)</vt:lpstr>
      <vt:lpstr>Množenje matrica – tajlovi (3)</vt:lpstr>
      <vt:lpstr>Množenje matrica – tajlovi (4) </vt:lpstr>
      <vt:lpstr>Množenje matrica – tajlovi (4) </vt:lpstr>
      <vt:lpstr>Množenje matrica - deljiva memorija (1)</vt:lpstr>
      <vt:lpstr>Množenje matrica - deljiva memorija (2)</vt:lpstr>
      <vt:lpstr>Množenje matrica - deljiva memorija (3)</vt:lpstr>
      <vt:lpstr>CUDA device memory types - podsetnik</vt:lpstr>
      <vt:lpstr>Strategija za redukciju broja pristupa globalnoj memoriji</vt:lpstr>
      <vt:lpstr>Množenje matrica - deljiva memorija (1)</vt:lpstr>
      <vt:lpstr>Množenje matrica - deljiva memorija (2)</vt:lpstr>
      <vt:lpstr>Množenje matrica - deljiva memorija (3)</vt:lpstr>
      <vt:lpstr>Množenje matrica - deljiva memorija (4)</vt:lpstr>
      <vt:lpstr>Množenje matrica - deljiva memorija (5)</vt:lpstr>
      <vt:lpstr>Množenje matrica - deljiva memorija (6)</vt:lpstr>
      <vt:lpstr>Množenje matrica - deljiva memorija (7)</vt:lpstr>
      <vt:lpstr>Množenje matrica - deljiva memorija (8)</vt:lpstr>
      <vt:lpstr>Množenje matrica - deljiva memorija (9)</vt:lpstr>
      <vt:lpstr>Množenje matrica - deljiva memorija (10)</vt:lpstr>
      <vt:lpstr>Množenje matrica - deljiva memorija (11)</vt:lpstr>
      <vt:lpstr>Množenje matrica - deljiva memorija (12)</vt:lpstr>
      <vt:lpstr>Množenje matrica - deljiva memorija (13)</vt:lpstr>
      <vt:lpstr>Množenje matrica - deljiva memorija (14)</vt:lpstr>
      <vt:lpstr>Množenje matrica - deljiva memorija (15)</vt:lpstr>
      <vt:lpstr>Množenje matrica - deljiva memorija (20)</vt:lpstr>
      <vt:lpstr>Množenje matrica-performanse</vt:lpstr>
      <vt:lpstr>Množenje matrica-performanse</vt:lpstr>
      <vt:lpstr>Atomične operacije</vt:lpstr>
      <vt:lpstr>Atomične operacije</vt:lpstr>
      <vt:lpstr>Atomične operacije – dve niti</vt:lpstr>
      <vt:lpstr>Compute capability</vt:lpstr>
      <vt:lpstr>Compute capability - kompajliranje</vt:lpstr>
      <vt:lpstr>Race conditions</vt:lpstr>
      <vt:lpstr>Atomici</vt:lpstr>
      <vt:lpstr>Locks and mutex</vt:lpstr>
      <vt:lpstr>Locks and mutex</vt:lpstr>
      <vt:lpstr>Primer: Računanje histograma</vt:lpstr>
      <vt:lpstr>Računanje histograma – CPU (1)</vt:lpstr>
      <vt:lpstr>Računanje histograma – CPU (2)</vt:lpstr>
      <vt:lpstr>Računanje histograma – GPU (1)</vt:lpstr>
      <vt:lpstr>Računanje histograma – GPU (2)</vt:lpstr>
      <vt:lpstr>Računanje histograma – GPU (2)</vt:lpstr>
      <vt:lpstr>Računanje histograma – GPU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Aleksandra Stojnev</dc:creator>
  <cp:lastModifiedBy>Nadja Gavrilovic</cp:lastModifiedBy>
  <cp:revision>494</cp:revision>
  <dcterms:created xsi:type="dcterms:W3CDTF">2014-07-07T12:51:20Z</dcterms:created>
  <dcterms:modified xsi:type="dcterms:W3CDTF">2020-04-05T10:32:26Z</dcterms:modified>
</cp:coreProperties>
</file>