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6" r:id="rId28"/>
    <p:sldId id="283" r:id="rId29"/>
    <p:sldId id="284" r:id="rId30"/>
    <p:sldId id="285" r:id="rId31"/>
    <p:sldId id="287" r:id="rId32"/>
    <p:sldId id="288" r:id="rId33"/>
    <p:sldId id="289" r:id="rId34"/>
    <p:sldId id="293" r:id="rId35"/>
    <p:sldId id="290" r:id="rId36"/>
    <p:sldId id="291" r:id="rId37"/>
    <p:sldId id="292" r:id="rId38"/>
    <p:sldId id="295" r:id="rId39"/>
    <p:sldId id="296" r:id="rId40"/>
    <p:sldId id="294" r:id="rId41"/>
    <p:sldId id="297" r:id="rId42"/>
    <p:sldId id="298" r:id="rId43"/>
    <p:sldId id="299" r:id="rId44"/>
    <p:sldId id="311" r:id="rId45"/>
    <p:sldId id="300" r:id="rId46"/>
    <p:sldId id="301" r:id="rId47"/>
    <p:sldId id="302" r:id="rId48"/>
    <p:sldId id="303" r:id="rId49"/>
    <p:sldId id="305" r:id="rId50"/>
    <p:sldId id="307" r:id="rId51"/>
    <p:sldId id="306" r:id="rId52"/>
    <p:sldId id="308" r:id="rId53"/>
    <p:sldId id="309" r:id="rId54"/>
    <p:sldId id="310" r:id="rId55"/>
    <p:sldId id="312" r:id="rId56"/>
    <p:sldId id="313" r:id="rId57"/>
    <p:sldId id="314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99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447801"/>
            <a:ext cx="6619244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4777380"/>
            <a:ext cx="661924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49C9-C7C2-465B-86EF-7B80AD2DFC73}" type="datetimeFigureOut">
              <a:rPr lang="en-US" smtClean="0"/>
              <a:t>26-Mar-20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84205" y="6629399"/>
            <a:ext cx="3859795" cy="228601"/>
          </a:xfrm>
        </p:spPr>
        <p:txBody>
          <a:bodyPr/>
          <a:lstStyle/>
          <a:p>
            <a:r>
              <a:rPr lang="sr-Latn-RS" dirty="0" smtClean="0"/>
              <a:t>Elektronski fakultet u Nišu – Katedra za računarstvo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3BF7-ADF9-474D-B0D9-EDA3B7D6501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4800587"/>
            <a:ext cx="6619243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685800"/>
            <a:ext cx="6619244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5367325"/>
            <a:ext cx="6619242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49C9-C7C2-465B-86EF-7B80AD2DFC73}" type="datetimeFigureOut">
              <a:rPr lang="en-US" smtClean="0"/>
              <a:t>26-Mar-20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3BF7-ADF9-474D-B0D9-EDA3B7D650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447800"/>
            <a:ext cx="6619244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657600"/>
            <a:ext cx="6619244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49C9-C7C2-465B-86EF-7B80AD2DFC73}" type="datetimeFigureOut">
              <a:rPr lang="en-US" smtClean="0"/>
              <a:t>26-Mar-20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3BF7-ADF9-474D-B0D9-EDA3B7D650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447800"/>
            <a:ext cx="5999486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7800" y="3771174"/>
            <a:ext cx="5459737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4350657"/>
            <a:ext cx="6619244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49C9-C7C2-465B-86EF-7B80AD2DFC73}" type="datetimeFigureOut">
              <a:rPr lang="en-US" smtClean="0"/>
              <a:t>26-Mar-20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3BF7-ADF9-474D-B0D9-EDA3B7D6501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721" y="971253"/>
            <a:ext cx="60143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7868" y="2613787"/>
            <a:ext cx="60143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124201"/>
            <a:ext cx="6619245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4777381"/>
            <a:ext cx="661924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49C9-C7C2-465B-86EF-7B80AD2DFC73}" type="datetimeFigureOut">
              <a:rPr lang="en-US" smtClean="0"/>
              <a:t>26-Mar-20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3BF7-ADF9-474D-B0D9-EDA3B7D650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98120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66700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981200"/>
            <a:ext cx="220218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66700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981200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66700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49C9-C7C2-465B-86EF-7B80AD2DFC73}" type="datetimeFigureOut">
              <a:rPr lang="en-US" smtClean="0"/>
              <a:t>26-Mar-20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3BF7-ADF9-474D-B0D9-EDA3B7D650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4250949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2209800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4827212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4250949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2209800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4827211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4250949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2209800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4827209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49C9-C7C2-465B-86EF-7B80AD2DFC73}" type="datetimeFigureOut">
              <a:rPr lang="en-US" smtClean="0"/>
              <a:t>26-Mar-20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3BF7-ADF9-474D-B0D9-EDA3B7D650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49C9-C7C2-465B-86EF-7B80AD2DFC73}" type="datetimeFigureOut">
              <a:rPr lang="en-US" smtClean="0"/>
              <a:t>26-Mar-20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3BF7-ADF9-474D-B0D9-EDA3B7D650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430214"/>
            <a:ext cx="131445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887414"/>
            <a:ext cx="5567362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49C9-C7C2-465B-86EF-7B80AD2DFC73}" type="datetimeFigureOut">
              <a:rPr lang="en-US" smtClean="0"/>
              <a:t>26-Mar-20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3BF7-ADF9-474D-B0D9-EDA3B7D650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49C9-C7C2-465B-86EF-7B80AD2DFC73}" type="datetimeFigureOut">
              <a:rPr lang="en-US" smtClean="0"/>
              <a:t>26-Mar-20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3BF7-ADF9-474D-B0D9-EDA3B7D650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861734"/>
            <a:ext cx="6619243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4777381"/>
            <a:ext cx="6619244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49C9-C7C2-465B-86EF-7B80AD2DFC73}" type="datetimeFigureOut">
              <a:rPr lang="en-US" smtClean="0"/>
              <a:t>26-Mar-20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3BF7-ADF9-474D-B0D9-EDA3B7D650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2060576"/>
            <a:ext cx="3297254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2056093"/>
            <a:ext cx="3297256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49C9-C7C2-465B-86EF-7B80AD2DFC73}" type="datetimeFigureOut">
              <a:rPr lang="en-US" smtClean="0"/>
              <a:t>26-Mar-20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3BF7-ADF9-474D-B0D9-EDA3B7D650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905000"/>
            <a:ext cx="32972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2514600"/>
            <a:ext cx="3297254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905000"/>
            <a:ext cx="32972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2514600"/>
            <a:ext cx="3297254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49C9-C7C2-465B-86EF-7B80AD2DFC73}" type="datetimeFigureOut">
              <a:rPr lang="en-US" smtClean="0"/>
              <a:t>26-Mar-20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3BF7-ADF9-474D-B0D9-EDA3B7D650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49C9-C7C2-465B-86EF-7B80AD2DFC73}" type="datetimeFigureOut">
              <a:rPr lang="en-US" smtClean="0"/>
              <a:t>26-Mar-20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3BF7-ADF9-474D-B0D9-EDA3B7D650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49C9-C7C2-465B-86EF-7B80AD2DFC73}" type="datetimeFigureOut">
              <a:rPr lang="en-US" smtClean="0"/>
              <a:t>26-Mar-20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3BF7-ADF9-474D-B0D9-EDA3B7D650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447800"/>
            <a:ext cx="2550798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447800"/>
            <a:ext cx="3896998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129281"/>
            <a:ext cx="2550797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49C9-C7C2-465B-86EF-7B80AD2DFC73}" type="datetimeFigureOut">
              <a:rPr lang="en-US" smtClean="0"/>
              <a:t>26-Mar-20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3BF7-ADF9-474D-B0D9-EDA3B7D650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854192"/>
            <a:ext cx="3819680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1143000"/>
            <a:ext cx="24003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657600"/>
            <a:ext cx="3813734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49C9-C7C2-465B-86EF-7B80AD2DFC73}" type="datetimeFigureOut">
              <a:rPr lang="en-US" smtClean="0"/>
              <a:t>26-Mar-20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3BF7-ADF9-474D-B0D9-EDA3B7D650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302775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141809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6096000"/>
            <a:ext cx="745301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7053542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2052919"/>
            <a:ext cx="670990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2905" y="1828801"/>
            <a:ext cx="99059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A1B49C9-C7C2-465B-86EF-7B80AD2DFC73}" type="datetimeFigureOut">
              <a:rPr lang="en-US" smtClean="0"/>
              <a:t>26-Mar-20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1206" y="3263398"/>
            <a:ext cx="3859795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4406" y="295730"/>
            <a:ext cx="62864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D3BF7-ADF9-474D-B0D9-EDA3B7D6501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wnload.visualstudio.microsoft.com/download/pr/43660ad4-b4a5-449f-8275-a1a3fd51a8f7/a51eff00a30b77eae4e960242f10ed39/dotnet-sdk-3.1.200-win-x64.ex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odorislava/SOA-.NET-Core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-architecture/eShopOnContainers" TargetMode="External"/><Relationship Id="rId2" Type="http://schemas.openxmlformats.org/officeDocument/2006/relationships/hyperlink" Target="https://dotnet.microsoft.com/learn/aspnet/microservices-architectur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SERVISNO-ORIJENTISANE ARHITEKTURE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Prof.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Dragan</a:t>
            </a:r>
            <a:r>
              <a:rPr lang="en-US" dirty="0" smtClean="0"/>
              <a:t> </a:t>
            </a:r>
            <a:r>
              <a:rPr lang="en-US" dirty="0" err="1" smtClean="0"/>
              <a:t>stojanovi</a:t>
            </a:r>
            <a:r>
              <a:rPr lang="sr-Latn-RS" dirty="0" smtClean="0"/>
              <a:t>ć</a:t>
            </a:r>
          </a:p>
          <a:p>
            <a:pPr marL="342900" indent="-342900">
              <a:buFontTx/>
              <a:buChar char="-"/>
            </a:pPr>
            <a:r>
              <a:rPr lang="sr-Latn-RS" smtClean="0"/>
              <a:t>Teodora đorđeviĆ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07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Podaci u mikroservisnoj arhitekturi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160503"/>
            <a:ext cx="7631112" cy="418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5588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Podaci u mikroservisnoj arhitekturi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Inicijalno centralizovana baza i jedna aplikacija možda deluju prostije i omogućavaju višestruko korišćenje entiteta u različitim podsistemima.</a:t>
            </a:r>
          </a:p>
          <a:p>
            <a:r>
              <a:rPr lang="sr-Latn-RS" dirty="0" smtClean="0"/>
              <a:t>Realnost je malo drugačija... </a:t>
            </a:r>
          </a:p>
          <a:p>
            <a:r>
              <a:rPr lang="sr-Latn-RS" dirty="0" smtClean="0"/>
              <a:t>Zapravo ćemo završiti sa ogromnim tabelama koje su korišćene od strane mnogo različitih podsistema i koje sadrže atribute i kolone koje nisu neophodne u većem broju slučaja.</a:t>
            </a:r>
          </a:p>
          <a:p>
            <a:r>
              <a:rPr lang="sr-Latn-RS" dirty="0" smtClean="0"/>
              <a:t>Prednost monolitne aplikacije sa tipično jednom relacionom bazom – ACID i SQL.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928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Podaci u mikroservisnoj arhitekturi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Svaki od mikroservisa treba da ima podatke koji su za njega privatni i kojima se pristupa korišćenjem API-ja tog mikroservisa. Ako dva ili više servisa deli perzistentne podatke (jedna baza) nameće se problem pažljivog koordinisanja promena nad šemom podataka što dovodi do usporavanja razvoja aplikacije.</a:t>
            </a:r>
          </a:p>
          <a:p>
            <a:r>
              <a:rPr lang="sr-Latn-RS" dirty="0" smtClean="0"/>
              <a:t>Nameće se nekoliko rešenja:</a:t>
            </a:r>
          </a:p>
          <a:p>
            <a:pPr lvl="1"/>
            <a:r>
              <a:rPr lang="sr-Latn-RS" dirty="0" smtClean="0"/>
              <a:t>1. Private-tables-per-service</a:t>
            </a:r>
          </a:p>
          <a:p>
            <a:pPr lvl="1"/>
            <a:r>
              <a:rPr lang="sr-Latn-RS" dirty="0" smtClean="0"/>
              <a:t>2. Schema-per-service</a:t>
            </a:r>
          </a:p>
          <a:p>
            <a:pPr lvl="1"/>
            <a:r>
              <a:rPr lang="sr-Latn-RS" dirty="0" smtClean="0"/>
              <a:t>3. Database-per-service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81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 mikroservisa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Mikroservis može biti implementiran korišćenjem različitih tehnologija u različitim programskim jezicima.</a:t>
            </a:r>
          </a:p>
          <a:p>
            <a:r>
              <a:rPr lang="sr-Latn-RS" dirty="0" smtClean="0"/>
              <a:t>Kao jedno od rešenja nameće se .NET Core.</a:t>
            </a:r>
          </a:p>
          <a:p>
            <a:pPr lvl="1"/>
            <a:r>
              <a:rPr lang="sr-Latn-RS" dirty="0" smtClean="0"/>
              <a:t>Kros-platformsko rešenje</a:t>
            </a:r>
          </a:p>
          <a:p>
            <a:pPr lvl="1"/>
            <a:r>
              <a:rPr lang="sr-Latn-RS" dirty="0" smtClean="0"/>
              <a:t>Open-source framework</a:t>
            </a:r>
          </a:p>
          <a:p>
            <a:pPr lvl="1"/>
            <a:r>
              <a:rPr lang="sr-Latn-RS" dirty="0" smtClean="0"/>
              <a:t>Velika podrška za razvijanje u vidu kvalitetnih alata</a:t>
            </a:r>
          </a:p>
          <a:p>
            <a:pPr lvl="1"/>
            <a:r>
              <a:rPr lang="sr-Latn-RS" dirty="0" smtClean="0"/>
              <a:t>Brz razvoj</a:t>
            </a:r>
          </a:p>
          <a:p>
            <a:pPr lvl="1"/>
            <a:r>
              <a:rPr lang="sr-Latn-RS" dirty="0" smtClean="0"/>
              <a:t>Docker </a:t>
            </a:r>
            <a:r>
              <a:rPr lang="sr-Latn-RS" dirty="0" smtClean="0"/>
              <a:t>podrška</a:t>
            </a:r>
          </a:p>
        </p:txBody>
      </p:sp>
    </p:spTree>
    <p:extLst>
      <p:ext uri="{BB962C8B-B14F-4D97-AF65-F5344CB8AC3E}">
        <p14:creationId xmlns:p14="http://schemas.microsoft.com/office/powerpoint/2010/main" val="3823306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Kreiraćemo dva mikroservisa</a:t>
            </a:r>
          </a:p>
          <a:p>
            <a:r>
              <a:rPr lang="sr-Latn-RS" dirty="0"/>
              <a:t>Mikroservis koji omogućuje perzistiranje </a:t>
            </a:r>
            <a:r>
              <a:rPr lang="sr-Latn-RS" dirty="0" smtClean="0"/>
              <a:t>pacijenata i </a:t>
            </a:r>
            <a:r>
              <a:rPr lang="sr-Latn-RS" dirty="0"/>
              <a:t>logiku za rad sa njima</a:t>
            </a:r>
          </a:p>
          <a:p>
            <a:r>
              <a:rPr lang="sr-Latn-RS" dirty="0" smtClean="0"/>
              <a:t>Mikroservis </a:t>
            </a:r>
            <a:r>
              <a:rPr lang="sr-Latn-RS" dirty="0"/>
              <a:t>koji </a:t>
            </a:r>
            <a:r>
              <a:rPr lang="sr-Latn-RS" dirty="0" smtClean="0"/>
              <a:t>omogućuje </a:t>
            </a:r>
            <a:r>
              <a:rPr lang="sr-Latn-RS" dirty="0"/>
              <a:t>perzistiranje </a:t>
            </a:r>
            <a:r>
              <a:rPr lang="sr-Latn-RS" dirty="0" smtClean="0"/>
              <a:t>lekara i logiku za rad sa njima</a:t>
            </a:r>
          </a:p>
          <a:p>
            <a:r>
              <a:rPr lang="sr-Latn-RS" dirty="0" smtClean="0"/>
              <a:t>Nakon kreiranja svaki od servisa pokrenuti kao Docker kontejner ?</a:t>
            </a:r>
            <a:endParaRPr lang="sr-Latn-RS" dirty="0"/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3866364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Kao okruženje moguće koristiti Visual Studio</a:t>
            </a:r>
          </a:p>
          <a:p>
            <a:r>
              <a:rPr lang="sr-Latn-RS" dirty="0" smtClean="0"/>
              <a:t>U skorije vreme sve veću popularnost </a:t>
            </a:r>
            <a:r>
              <a:rPr lang="sr-Latn-RS" dirty="0" smtClean="0"/>
              <a:t>stiče, takođe </a:t>
            </a:r>
            <a:r>
              <a:rPr lang="sr-Latn-RS" dirty="0" smtClean="0"/>
              <a:t>Majkrosoftovo okruženje – </a:t>
            </a:r>
            <a:r>
              <a:rPr lang="sr-Latn-RS" b="1" dirty="0" smtClean="0"/>
              <a:t>Visual Studio Code</a:t>
            </a:r>
            <a:endParaRPr lang="en-US" b="1" dirty="0" smtClean="0"/>
          </a:p>
          <a:p>
            <a:r>
              <a:rPr lang="en-US" dirty="0" err="1" smtClean="0"/>
              <a:t>Iz</a:t>
            </a:r>
            <a:r>
              <a:rPr lang="en-US" dirty="0" smtClean="0"/>
              <a:t> tog </a:t>
            </a:r>
            <a:r>
              <a:rPr lang="en-US" dirty="0" err="1" smtClean="0"/>
              <a:t>razloga</a:t>
            </a:r>
            <a:r>
              <a:rPr lang="en-US" dirty="0" smtClean="0"/>
              <a:t> </a:t>
            </a:r>
            <a:r>
              <a:rPr lang="sr-Latn-RS" dirty="0" smtClean="0"/>
              <a:t>ćemo koristiti Code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87074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.NET 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4" y="2057400"/>
            <a:ext cx="6709906" cy="4195481"/>
          </a:xfrm>
        </p:spPr>
        <p:txBody>
          <a:bodyPr/>
          <a:lstStyle/>
          <a:p>
            <a:r>
              <a:rPr lang="sr-Latn-RS" dirty="0" smtClean="0"/>
              <a:t>Da bismo kreirali .NET aplikacije potrebno nam je da download-ujemo i instaliramo .NET SDK</a:t>
            </a:r>
          </a:p>
          <a:p>
            <a:r>
              <a:rPr lang="sr-Latn-RS" dirty="0" smtClean="0">
                <a:hlinkClick r:id="rId2"/>
              </a:rPr>
              <a:t>Instalacija</a:t>
            </a:r>
            <a:endParaRPr lang="sr-Latn-RS" dirty="0" smtClean="0"/>
          </a:p>
          <a:p>
            <a:r>
              <a:rPr lang="sr-Latn-RS" dirty="0" smtClean="0"/>
              <a:t>Nakon instalacije treba proveriti da li je sve prošlo kako treba</a:t>
            </a:r>
          </a:p>
          <a:p>
            <a:r>
              <a:rPr lang="sr-Latn-RS" dirty="0" smtClean="0"/>
              <a:t>Moguće je to učiniti izvršavanjem komande dotnet u Command prompt-u.</a:t>
            </a:r>
          </a:p>
        </p:txBody>
      </p:sp>
    </p:spTree>
    <p:extLst>
      <p:ext uri="{BB962C8B-B14F-4D97-AF65-F5344CB8AC3E}">
        <p14:creationId xmlns:p14="http://schemas.microsoft.com/office/powerpoint/2010/main" val="2312542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Kreiranje servisa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Kreiranje servisa može se postići sledećom komandom:</a:t>
            </a:r>
          </a:p>
          <a:p>
            <a:pPr lvl="1"/>
            <a:r>
              <a:rPr lang="sr-Latn-RS" b="1" dirty="0"/>
              <a:t>d</a:t>
            </a:r>
            <a:r>
              <a:rPr lang="sr-Latn-RS" b="1" dirty="0" smtClean="0"/>
              <a:t>otnet new webapi  -o myMicroserviceName </a:t>
            </a:r>
            <a:r>
              <a:rPr lang="sr-Latn-RS" b="1" dirty="0" smtClean="0"/>
              <a:t>--no-https</a:t>
            </a:r>
            <a:endParaRPr lang="sr-Latn-RS" b="1" dirty="0" smtClean="0"/>
          </a:p>
          <a:p>
            <a:r>
              <a:rPr lang="sr-Latn-RS" dirty="0" smtClean="0"/>
              <a:t>Nakon kreiranja servisa možemo „ući“ u direktorijum servisa </a:t>
            </a:r>
            <a:r>
              <a:rPr lang="sr-Latn-RS" dirty="0" smtClean="0"/>
              <a:t>komandom:</a:t>
            </a:r>
            <a:endParaRPr lang="sr-Latn-RS" dirty="0" smtClean="0"/>
          </a:p>
          <a:p>
            <a:pPr lvl="1"/>
            <a:r>
              <a:rPr lang="sr-Latn-RS" b="1" dirty="0"/>
              <a:t>c</a:t>
            </a:r>
            <a:r>
              <a:rPr lang="sr-Latn-RS" b="1" dirty="0" smtClean="0"/>
              <a:t>d </a:t>
            </a:r>
            <a:r>
              <a:rPr lang="sr-Latn-RS" b="1" dirty="0" smtClean="0"/>
              <a:t>myMicroserviceName</a:t>
            </a:r>
          </a:p>
          <a:p>
            <a:r>
              <a:rPr lang="sr-Latn-RS" dirty="0" smtClean="0"/>
              <a:t>Pregledom ovog direktorijuma možemo zaključiti da ima dosta </a:t>
            </a:r>
            <a:r>
              <a:rPr lang="sr-Latn-RS" dirty="0" smtClean="0"/>
              <a:t>auto generisanog koda.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307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Generisani fajlovi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myMicroserviceName.csproj – sadrži sve biblioteke koje projekat referencira</a:t>
            </a:r>
          </a:p>
          <a:p>
            <a:r>
              <a:rPr lang="sr-Latn-RS" dirty="0" smtClean="0"/>
              <a:t>Startup.cs – sadrži sva podešavanja i konfiguraciju koja se učitava kada se aplikacija startuje.</a:t>
            </a:r>
          </a:p>
          <a:p>
            <a:r>
              <a:rPr lang="sr-Latn-RS" dirty="0" smtClean="0"/>
              <a:t>Controller</a:t>
            </a:r>
            <a:r>
              <a:rPr lang="en-US" dirty="0" smtClean="0"/>
              <a:t>/</a:t>
            </a:r>
            <a:r>
              <a:rPr lang="sr-Latn-RS" dirty="0" smtClean="0"/>
              <a:t>WeatherForecastController.cs – sadrži kod za jednostavan API koji vraća vremensku prognozu za naredna pet dana.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471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Pokretanje servisa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Pokretanje servisa odvija se </a:t>
            </a:r>
            <a:r>
              <a:rPr lang="sr-Latn-RS" dirty="0" smtClean="0"/>
              <a:t>komandom:</a:t>
            </a:r>
            <a:endParaRPr lang="sr-Latn-RS" dirty="0" smtClean="0"/>
          </a:p>
          <a:p>
            <a:pPr lvl="1"/>
            <a:r>
              <a:rPr lang="sr-Latn-RS" b="1" dirty="0"/>
              <a:t>d</a:t>
            </a:r>
            <a:r>
              <a:rPr lang="sr-Latn-RS" b="1" dirty="0" smtClean="0"/>
              <a:t>otnet </a:t>
            </a:r>
            <a:r>
              <a:rPr lang="sr-Latn-RS" b="1" dirty="0" smtClean="0"/>
              <a:t>run</a:t>
            </a:r>
          </a:p>
          <a:p>
            <a:r>
              <a:rPr lang="sr-Latn-RS" dirty="0" smtClean="0"/>
              <a:t>Nakon izvršenja ove komande možemo da vidimo koje podatke vraća servis odlaskom </a:t>
            </a:r>
            <a:r>
              <a:rPr lang="sr-Latn-RS" dirty="0" smtClean="0"/>
              <a:t>na:</a:t>
            </a:r>
            <a:endParaRPr lang="sr-Latn-RS" dirty="0" smtClean="0"/>
          </a:p>
          <a:p>
            <a:pPr lvl="1"/>
            <a:r>
              <a:rPr lang="sr-Latn-RS" dirty="0" smtClean="0"/>
              <a:t>http:</a:t>
            </a:r>
            <a:r>
              <a:rPr lang="en-US" dirty="0" smtClean="0"/>
              <a:t>//</a:t>
            </a:r>
            <a:r>
              <a:rPr lang="sr-Latn-RS" dirty="0" smtClean="0"/>
              <a:t>localhost:5000</a:t>
            </a:r>
            <a:r>
              <a:rPr lang="en-US" dirty="0" smtClean="0"/>
              <a:t>/</a:t>
            </a:r>
            <a:r>
              <a:rPr lang="sr-Latn-RS" dirty="0" smtClean="0"/>
              <a:t>WeatherForecast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42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Mikroservisna</a:t>
            </a:r>
            <a:r>
              <a:rPr lang="en-US" dirty="0" smtClean="0"/>
              <a:t> </a:t>
            </a:r>
            <a:r>
              <a:rPr lang="en-US" dirty="0" err="1" smtClean="0"/>
              <a:t>arhitektura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Kao </a:t>
            </a:r>
            <a:r>
              <a:rPr lang="sr-Latn-RS" dirty="0" smtClean="0"/>
              <a:t>što joj i ime kaže, mikroservisna arhitektura je način kreiranja serverskih aplikacija kako set manjih servisa.</a:t>
            </a:r>
          </a:p>
          <a:p>
            <a:r>
              <a:rPr lang="sr-Latn-RS" dirty="0" smtClean="0"/>
              <a:t>Mikroservisna arhitektura je uglavnom orijentisana ka bekendu.</a:t>
            </a:r>
          </a:p>
          <a:p>
            <a:r>
              <a:rPr lang="sr-Latn-RS" dirty="0" smtClean="0"/>
              <a:t>Ono što je karakteristično za svaki od mikroservisa je da se izvršava kao zaseban proces i komunicira sa drugim procesima korišćenjem nekog protokola.</a:t>
            </a:r>
          </a:p>
          <a:p>
            <a:pPr marL="0" indent="0">
              <a:buNone/>
            </a:pP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131086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Pokretanje</a:t>
            </a:r>
            <a:r>
              <a:rPr lang="en-US" dirty="0" smtClean="0"/>
              <a:t> </a:t>
            </a:r>
            <a:r>
              <a:rPr lang="en-US" dirty="0" err="1" smtClean="0"/>
              <a:t>servisa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2133600"/>
            <a:ext cx="793310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4472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Pokretanje</a:t>
            </a:r>
            <a:r>
              <a:rPr lang="sr-Latn-RS" dirty="0" smtClean="0"/>
              <a:t> postojećeg</a:t>
            </a:r>
            <a:r>
              <a:rPr lang="en-US" dirty="0" smtClean="0"/>
              <a:t> </a:t>
            </a:r>
            <a:r>
              <a:rPr lang="en-US" dirty="0" err="1" smtClean="0"/>
              <a:t>servisa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38400"/>
            <a:ext cx="836046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4891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doctorsMicroservice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Treba</a:t>
            </a:r>
            <a:r>
              <a:rPr lang="en-US" dirty="0" smtClean="0"/>
              <a:t> </a:t>
            </a:r>
            <a:r>
              <a:rPr lang="en-US" dirty="0" err="1" smtClean="0"/>
              <a:t>omogu</a:t>
            </a:r>
            <a:r>
              <a:rPr lang="sr-Latn-RS" dirty="0" smtClean="0"/>
              <a:t>ćiti da se vodi evidencija o lekarima, kao i da se dodaju novi lekari.</a:t>
            </a:r>
          </a:p>
          <a:p>
            <a:r>
              <a:rPr lang="sr-Latn-RS" dirty="0" smtClean="0"/>
              <a:t>Kreiraćemo model za lekara – u folderu </a:t>
            </a:r>
            <a:r>
              <a:rPr lang="sr-Latn-RS" b="1" dirty="0" smtClean="0"/>
              <a:t>Models</a:t>
            </a:r>
          </a:p>
          <a:p>
            <a:r>
              <a:rPr lang="sr-Latn-RS" dirty="0" smtClean="0"/>
              <a:t>Kreiraćemo Repozitorijum DoctorsRepository koji implementira IDoctorsRepository</a:t>
            </a:r>
          </a:p>
          <a:p>
            <a:r>
              <a:rPr lang="sr-Latn-RS" dirty="0" smtClean="0"/>
              <a:t>Konačno kreiranje Kontrolera koji ima GET i POST metod</a:t>
            </a:r>
          </a:p>
        </p:txBody>
      </p:sp>
    </p:spTree>
    <p:extLst>
      <p:ext uri="{BB962C8B-B14F-4D97-AF65-F5344CB8AC3E}">
        <p14:creationId xmlns:p14="http://schemas.microsoft.com/office/powerpoint/2010/main" val="3589899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200" dirty="0" smtClean="0"/>
              <a:t>Inicijalna struktura projekta vs Struktura nakon dodavanja Repozitorijuma i Modela</a:t>
            </a:r>
            <a:endParaRPr lang="en-US" sz="32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90800"/>
            <a:ext cx="31734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590800"/>
            <a:ext cx="3048000" cy="3127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5367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Repository pattern - podsetnik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86000"/>
            <a:ext cx="7543800" cy="4127934"/>
          </a:xfr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2490419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Interface - IDoctorsRepository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09800"/>
            <a:ext cx="5867400" cy="4039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7930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 interfejsa - DoctorsRepository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5943600" cy="474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1269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Doctor Model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6705600" cy="462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662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„Mokovanje“ podataka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828800"/>
            <a:ext cx="4648200" cy="4456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4381" y="3048000"/>
            <a:ext cx="297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Da ne bismo dodatno</a:t>
            </a:r>
          </a:p>
          <a:p>
            <a:r>
              <a:rPr lang="sr-Latn-RS" dirty="0"/>
              <a:t>o</a:t>
            </a:r>
            <a:r>
              <a:rPr lang="sr-Latn-RS" dirty="0" smtClean="0"/>
              <a:t>pterećivali projekat</a:t>
            </a:r>
          </a:p>
          <a:p>
            <a:r>
              <a:rPr lang="sr-Latn-RS" dirty="0"/>
              <a:t>p</a:t>
            </a:r>
            <a:r>
              <a:rPr lang="sr-Latn-RS" dirty="0" smtClean="0"/>
              <a:t>ovezivanjem baze podataka, podaci će biti mokovani u statičkoj listi repozitorijuma.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113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Startup.cs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7100607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4572000"/>
            <a:ext cx="708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Dodavanje konfiguracije da bismo mogli da koristimo i injektiramo naš repozitorijum  - registrujemo tranzijentan repozitorijum u Startup.cs!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99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Mikroservisna</a:t>
            </a:r>
            <a:r>
              <a:rPr lang="en-US" dirty="0" smtClean="0"/>
              <a:t> </a:t>
            </a:r>
            <a:r>
              <a:rPr lang="en-US" dirty="0" err="1" smtClean="0"/>
              <a:t>arhitektura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Svaki mikroservis implementira specifičnu logiku u domenu tog mikroservisa i svaki mikroservis treba da bude razvijan autonomno i deplojovan nezavisno.</a:t>
            </a:r>
          </a:p>
          <a:p>
            <a:r>
              <a:rPr lang="sr-Latn-RS" dirty="0" smtClean="0"/>
              <a:t>Kod kreiranja mikroservisa nije ključna </a:t>
            </a:r>
            <a:r>
              <a:rPr lang="sr-Latn-RS" dirty="0" smtClean="0"/>
              <a:t>njihova veličina</a:t>
            </a:r>
            <a:r>
              <a:rPr lang="sr-Latn-RS" dirty="0" smtClean="0"/>
              <a:t>, već je cilj kreirati slabo spregnute servise da bismo postigli individualno razvijanje, deplojovanje i skaliranje svakog servisa.</a:t>
            </a:r>
          </a:p>
          <a:p>
            <a:endParaRPr lang="sr-Latn-RS" dirty="0" smtClean="0"/>
          </a:p>
          <a:p>
            <a:pPr marL="0" indent="0">
              <a:buNone/>
            </a:pP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35197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DoctorsContoller – injektiranje repozitorijuma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102"/>
          <a:stretch/>
        </p:blipFill>
        <p:spPr bwMode="auto">
          <a:xfrm>
            <a:off x="838200" y="2743200"/>
            <a:ext cx="722007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444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200" dirty="0" smtClean="0"/>
              <a:t>DoctorsController – korišćenje metoda repozitorijuma</a:t>
            </a:r>
            <a:endParaRPr lang="en-US" sz="3200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6172200" cy="452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7393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Pokretanje</a:t>
            </a:r>
            <a:r>
              <a:rPr lang="en-US" dirty="0" smtClean="0"/>
              <a:t> </a:t>
            </a:r>
            <a:r>
              <a:rPr lang="en-US" dirty="0" err="1" smtClean="0"/>
              <a:t>servisa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65" y="3733800"/>
            <a:ext cx="7572671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1" y="205740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Nakon</a:t>
            </a:r>
            <a:r>
              <a:rPr lang="en-US" dirty="0" smtClean="0"/>
              <a:t> </a:t>
            </a:r>
            <a:r>
              <a:rPr lang="en-US" b="1" dirty="0" err="1" smtClean="0"/>
              <a:t>dotnet</a:t>
            </a:r>
            <a:r>
              <a:rPr lang="en-US" b="1" dirty="0" smtClean="0"/>
              <a:t> run </a:t>
            </a:r>
            <a:r>
              <a:rPr lang="en-US" dirty="0" err="1" smtClean="0"/>
              <a:t>naredbe</a:t>
            </a:r>
            <a:r>
              <a:rPr lang="en-US" dirty="0" smtClean="0"/>
              <a:t>, </a:t>
            </a:r>
            <a:r>
              <a:rPr lang="en-US" dirty="0" err="1" smtClean="0"/>
              <a:t>servis</a:t>
            </a:r>
            <a:r>
              <a:rPr lang="en-US" dirty="0" smtClean="0"/>
              <a:t> je </a:t>
            </a:r>
            <a:r>
              <a:rPr lang="en-US" dirty="0" err="1" smtClean="0"/>
              <a:t>aktivan</a:t>
            </a:r>
            <a:r>
              <a:rPr lang="en-US" dirty="0" smtClean="0"/>
              <a:t> i </a:t>
            </a:r>
            <a:r>
              <a:rPr lang="en-US" dirty="0" err="1" smtClean="0"/>
              <a:t>kada</a:t>
            </a:r>
            <a:r>
              <a:rPr lang="en-US" dirty="0" smtClean="0"/>
              <a:t> </a:t>
            </a:r>
            <a:r>
              <a:rPr lang="en-US" dirty="0" err="1" smtClean="0"/>
              <a:t>pristupimo</a:t>
            </a:r>
            <a:r>
              <a:rPr lang="en-US" dirty="0" smtClean="0"/>
              <a:t> </a:t>
            </a:r>
          </a:p>
          <a:p>
            <a:r>
              <a:rPr lang="sr-Latn-RS" dirty="0"/>
              <a:t>r</a:t>
            </a:r>
            <a:r>
              <a:rPr lang="en-US" dirty="0" err="1" smtClean="0"/>
              <a:t>uti</a:t>
            </a:r>
            <a:r>
              <a:rPr lang="en-US" dirty="0" smtClean="0"/>
              <a:t> /</a:t>
            </a:r>
            <a:r>
              <a:rPr lang="en-US" dirty="0" err="1" smtClean="0"/>
              <a:t>api</a:t>
            </a:r>
            <a:r>
              <a:rPr lang="en-US" dirty="0" smtClean="0"/>
              <a:t>/doctors</a:t>
            </a:r>
            <a:r>
              <a:rPr lang="sr-Latn-RS" dirty="0" smtClean="0"/>
              <a:t> šaljemo GET zahtev i vraća nam se lista svih lekara, što se može videti na slici ispod.</a:t>
            </a:r>
          </a:p>
        </p:txBody>
      </p:sp>
    </p:spTree>
    <p:extLst>
      <p:ext uri="{BB962C8B-B14F-4D97-AF65-F5344CB8AC3E}">
        <p14:creationId xmlns:p14="http://schemas.microsoft.com/office/powerpoint/2010/main" val="2417876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Pacijentov mikroservis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VEŽBA !</a:t>
            </a:r>
          </a:p>
          <a:p>
            <a:r>
              <a:rPr lang="sr-Latn-RS" dirty="0" smtClean="0"/>
              <a:t>Analogno ovom servisu kreirati mikroservis koji će da obavlja istu logiku za rad sa pacijentima.</a:t>
            </a:r>
          </a:p>
          <a:p>
            <a:r>
              <a:rPr lang="sr-Latn-RS" dirty="0" smtClean="0"/>
              <a:t>Omogućiti dodavanje i čitanje svih pacijenata.</a:t>
            </a:r>
          </a:p>
          <a:p>
            <a:r>
              <a:rPr lang="sr-Latn-RS" dirty="0" smtClean="0"/>
              <a:t>Iskoristiti repozitorijum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20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Docker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4876800" cy="3928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46923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4" y="1828801"/>
            <a:ext cx="6709906" cy="4419600"/>
          </a:xfrm>
        </p:spPr>
        <p:txBody>
          <a:bodyPr/>
          <a:lstStyle/>
          <a:p>
            <a:r>
              <a:rPr lang="sr-Latn-RS" dirty="0" smtClean="0"/>
              <a:t>Docker možemo zamisliti kao način </a:t>
            </a:r>
            <a:r>
              <a:rPr lang="sr-Latn-RS" dirty="0" smtClean="0"/>
              <a:t>da „zapakujemo“ sve što je našoj aplikaciji neophodno za izvršavanje i pokretanje.</a:t>
            </a:r>
          </a:p>
          <a:p>
            <a:r>
              <a:rPr lang="sr-Latn-RS" dirty="0" smtClean="0"/>
              <a:t>Kao osnovni koncept prilikom korišćenja Dokera ističe se pojam </a:t>
            </a:r>
            <a:r>
              <a:rPr lang="sr-Latn-RS" b="1" dirty="0" smtClean="0"/>
              <a:t>image</a:t>
            </a:r>
            <a:r>
              <a:rPr lang="sr-Latn-RS" dirty="0" smtClean="0"/>
              <a:t>.</a:t>
            </a:r>
          </a:p>
          <a:p>
            <a:r>
              <a:rPr lang="sr-Latn-RS" b="1" dirty="0" smtClean="0"/>
              <a:t>Image</a:t>
            </a:r>
            <a:r>
              <a:rPr lang="sr-Latn-RS" dirty="0" smtClean="0"/>
              <a:t> podrazumeva sam kod naše aplikacije, ali i sve zavisnosti i pakete koje su aplikaciji neophodne za izvršenje.</a:t>
            </a:r>
          </a:p>
          <a:p>
            <a:r>
              <a:rPr lang="sr-Latn-RS" dirty="0" smtClean="0"/>
              <a:t>Kreiranjem docker slike na osnovu neke aplikacije </a:t>
            </a:r>
            <a:r>
              <a:rPr lang="sr-Latn-RS" dirty="0" smtClean="0"/>
              <a:t>omogućavamo </a:t>
            </a:r>
            <a:r>
              <a:rPr lang="sr-Latn-RS" dirty="0" smtClean="0"/>
              <a:t>njeno pokretanje u okviru doker kontejnera.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821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Kontejner je dakle način da od naše aplikacije napravimo jedinicu izvršenja i da je stavimo gde god da nam je potrebno bilo za testiranje u develop modu bilo na produkciju.</a:t>
            </a:r>
          </a:p>
          <a:p>
            <a:endParaRPr lang="sr-Latn-RS" dirty="0"/>
          </a:p>
          <a:p>
            <a:r>
              <a:rPr lang="sr-Latn-RS" dirty="0" smtClean="0"/>
              <a:t>Postavlja se pitanje zašto koristiti Docker?</a:t>
            </a:r>
          </a:p>
        </p:txBody>
      </p:sp>
    </p:spTree>
    <p:extLst>
      <p:ext uri="{BB962C8B-B14F-4D97-AF65-F5344CB8AC3E}">
        <p14:creationId xmlns:p14="http://schemas.microsoft.com/office/powerpoint/2010/main" val="1059129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Docker prednosti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Docker </a:t>
            </a:r>
            <a:r>
              <a:rPr lang="sr-Latn-RS" dirty="0" smtClean="0"/>
              <a:t>je alat koji veoma olakšava kreiranje, deplojovanje i pokretanje aplikacije korišćenjem kontejnerizacije. </a:t>
            </a:r>
          </a:p>
          <a:p>
            <a:r>
              <a:rPr lang="sr-Latn-RS" dirty="0" smtClean="0"/>
              <a:t>Lightweight je po prirodi i potrebno je manje vremena da se startuje nego tradicionalni serveri.</a:t>
            </a:r>
          </a:p>
          <a:p>
            <a:r>
              <a:rPr lang="sr-Latn-RS" dirty="0" smtClean="0"/>
              <a:t>Pomaže povećanju performansi i smanjenju troškova.</a:t>
            </a:r>
          </a:p>
          <a:p>
            <a:r>
              <a:rPr lang="sr-Latn-RS" dirty="0" smtClean="0"/>
              <a:t>Nije više neophodno pre-alocirati RAM za svaki kontejner.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480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Docker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Docker engine je klijent-server aplikacija sa tri glavne komponente:</a:t>
            </a:r>
          </a:p>
          <a:p>
            <a:pPr lvl="1"/>
            <a:r>
              <a:rPr lang="sr-Latn-RS" dirty="0" smtClean="0"/>
              <a:t>Server (long-running program) – još se naziva i daemon proces</a:t>
            </a:r>
          </a:p>
          <a:p>
            <a:pPr lvl="1"/>
            <a:r>
              <a:rPr lang="sr-Latn-RS" dirty="0" smtClean="0"/>
              <a:t>REST API – nudi interfejs koji programi mogu da koriste za rad sa demonom i da mu odrede šta treba da radi.</a:t>
            </a:r>
          </a:p>
          <a:p>
            <a:pPr lvl="1"/>
            <a:r>
              <a:rPr lang="sr-Latn-RS" dirty="0" smtClean="0"/>
              <a:t>Command line interface (CLI) – docker komanda</a:t>
            </a:r>
          </a:p>
        </p:txBody>
      </p:sp>
    </p:spTree>
    <p:extLst>
      <p:ext uri="{BB962C8B-B14F-4D97-AF65-F5344CB8AC3E}">
        <p14:creationId xmlns:p14="http://schemas.microsoft.com/office/powerpoint/2010/main" val="7279340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Docker Engine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6781800" cy="4516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7714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Zašto koristiti mikroservisnu arhitekturu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 smtClean="0"/>
          </a:p>
          <a:p>
            <a:r>
              <a:rPr lang="sr-Latn-RS" dirty="0" smtClean="0"/>
              <a:t>Mikroservisna arhitektura omogućava bolje održavanje kompleksnih i velikih sistema, tako što nameće kreiranje aplikacija bazirano na većem broju nezavisnih servisa.</a:t>
            </a:r>
          </a:p>
          <a:p>
            <a:r>
              <a:rPr lang="sr-Latn-RS" dirty="0" smtClean="0"/>
              <a:t>Dodatna prednost – </a:t>
            </a:r>
            <a:r>
              <a:rPr lang="sr-Latn-RS" i="1" dirty="0" smtClean="0"/>
              <a:t>skaliranje – </a:t>
            </a:r>
            <a:r>
              <a:rPr lang="sr-Latn-RS" dirty="0" smtClean="0"/>
              <a:t>umesto jedne monolitne aplikacije koju treba skalirati kao celinu, korišćenjem mikroservisne arhitekture možemo skalirati mikroservise individualno.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65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Docker i .NET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 smtClean="0"/>
          </a:p>
          <a:p>
            <a:r>
              <a:rPr lang="sr-Latn-RS" dirty="0" smtClean="0"/>
              <a:t>.</a:t>
            </a:r>
            <a:r>
              <a:rPr lang="sr-Latn-RS" dirty="0" smtClean="0"/>
              <a:t>NET Core se može veoma jednostavno izvršavati u Docker kontejneru.</a:t>
            </a:r>
          </a:p>
          <a:p>
            <a:r>
              <a:rPr lang="sr-Latn-RS" dirty="0" smtClean="0"/>
              <a:t>Kontejneri nam omogućavaju lightweight način da izolujemo aplikaciju od host sistema, deljenjem samo kernela i korišćenjem resursa dodeljenih našoj aplikaciji.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774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Instalacija dokera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Docker </a:t>
            </a:r>
            <a:r>
              <a:rPr lang="sr-Latn-RS" dirty="0" smtClean="0"/>
              <a:t>treba prvo instalirati</a:t>
            </a:r>
          </a:p>
          <a:p>
            <a:r>
              <a:rPr lang="sr-Latn-RS" dirty="0" smtClean="0"/>
              <a:t>Uspešnost instalacije možete proveriti izvršenjem komande:</a:t>
            </a:r>
          </a:p>
          <a:p>
            <a:pPr lvl="1"/>
            <a:r>
              <a:rPr lang="sr-Latn-RS" b="1" dirty="0"/>
              <a:t>d</a:t>
            </a:r>
            <a:r>
              <a:rPr lang="sr-Latn-RS" b="1" dirty="0" smtClean="0"/>
              <a:t>ocker </a:t>
            </a:r>
            <a:r>
              <a:rPr lang="sr-Latn-RS" b="1" dirty="0" smtClean="0"/>
              <a:t> --version</a:t>
            </a:r>
            <a:endParaRPr lang="sr-Latn-RS" b="1" dirty="0" smtClean="0"/>
          </a:p>
          <a:p>
            <a:r>
              <a:rPr lang="sr-Latn-RS" dirty="0" smtClean="0"/>
              <a:t>Ako ova komanda prikaže informacije o verziji dokera, znači da je instalacija prošla uspešno.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6481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Kreiranje docker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Da bismo mogli da izvršavamo našu aplikaciju u docker kontejneru, treba prvo kreirati sliku naše aplikacije.</a:t>
            </a:r>
          </a:p>
          <a:p>
            <a:r>
              <a:rPr lang="sr-Latn-RS" dirty="0" smtClean="0"/>
              <a:t>Sliku aplikacije možemo posmatrati kao način da se od seta instrukcija koje zadajemo kreira aplikacija sa kodom koji smo napisali i sa svim neophodnim zavisnostima, koja se može izvršavati u kontejneru.</a:t>
            </a:r>
          </a:p>
          <a:p>
            <a:r>
              <a:rPr lang="sr-Latn-RS" dirty="0" smtClean="0"/>
              <a:t>Kreiranje slike se vrši na osnovu docker </a:t>
            </a:r>
            <a:r>
              <a:rPr lang="sr-Latn-RS" dirty="0" smtClean="0"/>
              <a:t>fajla.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5144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Dockerfile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 direktorijumu našeg mikroservisa treba dodati Dockerfile.</a:t>
            </a:r>
          </a:p>
          <a:p>
            <a:r>
              <a:rPr lang="sr-Latn-RS" dirty="0" smtClean="0"/>
              <a:t>Ovo je fajl koji nema ekstenziju stoga je vrlo važno sačuvati ga samo pod imenom </a:t>
            </a:r>
            <a:r>
              <a:rPr lang="sr-Latn-RS" b="1" dirty="0" smtClean="0"/>
              <a:t>Dockerfile</a:t>
            </a:r>
            <a:endParaRPr lang="sr-Latn-RS" dirty="0" smtClean="0"/>
          </a:p>
          <a:p>
            <a:r>
              <a:rPr lang="sr-Latn-RS" dirty="0" smtClean="0"/>
              <a:t>Dockerfile je set instrukcija koje se redom izvršavaju, gde je rezultat uspešnog izvršenja docker image.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9147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.dockerignore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Treba u projektu dodati i .dockerignore fajl koji sadrži odgovarajuće fajlove koje treba ignorisati da se </a:t>
            </a:r>
            <a:r>
              <a:rPr lang="sr-Latn-RS" dirty="0" smtClean="0"/>
              <a:t>slika ne preoptereti i da bi se brže kreirala.</a:t>
            </a:r>
            <a:endParaRPr lang="sr-Latn-RS" dirty="0" smtClean="0"/>
          </a:p>
          <a:p>
            <a:r>
              <a:rPr lang="sr-Latn-RS" dirty="0" smtClean="0"/>
              <a:t>Sadržaj .dockerignore fajla: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38574"/>
            <a:ext cx="2209800" cy="1624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35653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Dockerfile mikroservisa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722599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7977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Objašnjenje Dockerfile-a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FROM naredba nam govori koja je osnovna slika našeg projekta, odnosno, na osnovu koje slike će se naša aplikacija kreirati.</a:t>
            </a:r>
          </a:p>
          <a:p>
            <a:r>
              <a:rPr lang="sr-Latn-RS" dirty="0" smtClean="0"/>
              <a:t>U ovoj naredbi se može videti da se koristi dotnet sdk vezija 3.1</a:t>
            </a:r>
          </a:p>
          <a:p>
            <a:r>
              <a:rPr lang="sr-Latn-RS" dirty="0" smtClean="0"/>
              <a:t>Ova naredba kaže iz kog repozitorijuma treba povući sliku tagovanu sa 3.1.</a:t>
            </a:r>
          </a:p>
          <a:p>
            <a:r>
              <a:rPr lang="sr-Latn-RS" dirty="0" smtClean="0"/>
              <a:t>Najveći repozitorijum Docker slika je Docker Hub, gde i korisnici sami mogu da dodaju slike svojih aplikacija koje drugi mogu da koriste.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556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Objašnjenje Dockerfile-a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Međutim, .NET slike nisu deo oficijalnih Docker slika jer su one održavane isključivo od strane Majkrosofta.</a:t>
            </a:r>
          </a:p>
          <a:p>
            <a:r>
              <a:rPr lang="sr-Latn-RS" dirty="0" smtClean="0"/>
              <a:t>Microsoft kontejner registry (MCR) je oficijalni izvor Microsoft slika, pa se zato na početku naredbe navodi mcr kao oznaka da se slika povlači odatle.</a:t>
            </a:r>
          </a:p>
          <a:p>
            <a:r>
              <a:rPr lang="sr-Latn-RS" dirty="0" smtClean="0"/>
              <a:t>Dakle, FROM naredba sadrži path do base slike, na osnovu koje se naša aplikacija izgrađuje.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7135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Objašnjenje Dockerfile-a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WORKDIR 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 </a:t>
            </a:r>
            <a:r>
              <a:rPr lang="sr-Latn-RS" dirty="0" smtClean="0"/>
              <a:t>– ovo je direktorijum u kontejneru koji će da sadrži sve što je neophodno.</a:t>
            </a:r>
          </a:p>
          <a:p>
            <a:r>
              <a:rPr lang="sr-Latn-RS" dirty="0" smtClean="0"/>
              <a:t>COPY .  . </a:t>
            </a:r>
            <a:r>
              <a:rPr lang="sr-Latn-RS" dirty="0"/>
              <a:t> </a:t>
            </a:r>
            <a:r>
              <a:rPr lang="sr-Latn-RS" dirty="0" smtClean="0"/>
              <a:t>- kopira našu aplikaciju u image, da bi ona mogla tu da se izvršava.</a:t>
            </a:r>
          </a:p>
          <a:p>
            <a:r>
              <a:rPr lang="sr-Latn-RS" dirty="0" smtClean="0"/>
              <a:t>ENTRYPOINT – instrukcije za pokretanje naše aplikacije unutar doker kontejnera</a:t>
            </a:r>
            <a:endParaRPr lang="en-US" dirty="0" smtClean="0"/>
          </a:p>
          <a:p>
            <a:r>
              <a:rPr lang="en-US" dirty="0" smtClean="0"/>
              <a:t>RUN </a:t>
            </a:r>
            <a:r>
              <a:rPr lang="en-US" dirty="0" err="1" smtClean="0"/>
              <a:t>dotnet</a:t>
            </a:r>
            <a:r>
              <a:rPr lang="en-US" dirty="0" smtClean="0"/>
              <a:t> restore – </a:t>
            </a:r>
            <a:r>
              <a:rPr lang="en-US" dirty="0" err="1" smtClean="0"/>
              <a:t>uspotavljanje</a:t>
            </a:r>
            <a:r>
              <a:rPr lang="en-US" dirty="0" smtClean="0"/>
              <a:t> </a:t>
            </a:r>
            <a:r>
              <a:rPr lang="en-US" dirty="0" err="1" smtClean="0"/>
              <a:t>zavisnosti</a:t>
            </a:r>
            <a:r>
              <a:rPr lang="en-US" dirty="0" smtClean="0"/>
              <a:t> </a:t>
            </a:r>
            <a:r>
              <a:rPr lang="sr-Latn-RS" dirty="0" smtClean="0"/>
              <a:t>i alata za projekat</a:t>
            </a:r>
          </a:p>
          <a:p>
            <a:r>
              <a:rPr lang="sr-Latn-RS" dirty="0" smtClean="0"/>
              <a:t>Pre postavljanja slike u docker kontejner treba odraditi publish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6392000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Kreiranje slike na osnovu Dockerfile-a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4" y="2590800"/>
            <a:ext cx="6709906" cy="3657600"/>
          </a:xfrm>
        </p:spPr>
        <p:txBody>
          <a:bodyPr/>
          <a:lstStyle/>
          <a:p>
            <a:r>
              <a:rPr lang="sr-Latn-RS" dirty="0" smtClean="0"/>
              <a:t>To se postiže naredbom:</a:t>
            </a:r>
          </a:p>
          <a:p>
            <a:pPr lvl="1"/>
            <a:r>
              <a:rPr lang="sr-Latn-RS" dirty="0" smtClean="0"/>
              <a:t>dotnet publish –c release –o </a:t>
            </a:r>
            <a:r>
              <a:rPr lang="en-US" dirty="0" smtClean="0"/>
              <a:t>/</a:t>
            </a:r>
            <a:r>
              <a:rPr lang="sr-Latn-RS" dirty="0" smtClean="0"/>
              <a:t>app</a:t>
            </a:r>
            <a:endParaRPr lang="en-US" dirty="0" smtClean="0"/>
          </a:p>
          <a:p>
            <a:r>
              <a:rPr lang="sr-Latn-RS" dirty="0" smtClean="0"/>
              <a:t>S obzirom da se ovde radi o ASP.NET Core aplikaciji treba povući sliku i za aspnet novom FROM naredbom.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672597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8236144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053542" cy="1400530"/>
          </a:xfrm>
        </p:spPr>
        <p:txBody>
          <a:bodyPr/>
          <a:lstStyle/>
          <a:p>
            <a:r>
              <a:rPr lang="sr-Latn-RS" dirty="0" smtClean="0"/>
              <a:t>Monolitna vs </a:t>
            </a:r>
            <a:r>
              <a:rPr lang="en-US" dirty="0" err="1" smtClean="0"/>
              <a:t>Mikroservisna</a:t>
            </a:r>
            <a:r>
              <a:rPr lang="en-US" dirty="0" smtClean="0"/>
              <a:t> </a:t>
            </a:r>
            <a:r>
              <a:rPr lang="en-US" dirty="0" err="1" smtClean="0"/>
              <a:t>arhitektura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1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Kreiranje slike na osnovu Dockerfile-a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338128"/>
            <a:ext cx="4191000" cy="5271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42672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Pregled docker slika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75" y="1716280"/>
            <a:ext cx="8534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18186" y="2438400"/>
            <a:ext cx="7783116" cy="4195481"/>
          </a:xfrm>
        </p:spPr>
        <p:txBody>
          <a:bodyPr/>
          <a:lstStyle/>
          <a:p>
            <a:r>
              <a:rPr lang="sr-Latn-RS" dirty="0" smtClean="0"/>
              <a:t>Slika koju smo nazvali doctors se može videti u našem lokalnom </a:t>
            </a:r>
            <a:r>
              <a:rPr lang="sr-Latn-RS" dirty="0" smtClean="0"/>
              <a:t>registry-ju pozivom </a:t>
            </a:r>
            <a:r>
              <a:rPr lang="sr-Latn-RS" dirty="0" smtClean="0"/>
              <a:t>komande </a:t>
            </a:r>
            <a:r>
              <a:rPr lang="sr-Latn-RS" i="1" dirty="0" smtClean="0"/>
              <a:t>docker images</a:t>
            </a:r>
            <a:r>
              <a:rPr lang="sr-Latn-RS" dirty="0" smtClean="0"/>
              <a:t>.</a:t>
            </a:r>
          </a:p>
          <a:p>
            <a:r>
              <a:rPr lang="sr-Latn-RS" dirty="0" smtClean="0"/>
              <a:t>Kreirali smo je korišćenjem komande </a:t>
            </a:r>
            <a:r>
              <a:rPr lang="sr-Latn-RS" i="1" dirty="0" smtClean="0"/>
              <a:t>docker build</a:t>
            </a:r>
            <a:r>
              <a:rPr lang="sr-Latn-RS" dirty="0" smtClean="0"/>
              <a:t>, gde je parametar –t za tag </a:t>
            </a:r>
            <a:r>
              <a:rPr lang="sr-Latn-RS" b="1" dirty="0" smtClean="0"/>
              <a:t>doctors</a:t>
            </a:r>
            <a:r>
              <a:rPr lang="sr-Latn-RS" dirty="0" smtClean="0"/>
              <a:t> naziv slike, a </a:t>
            </a:r>
            <a:r>
              <a:rPr lang="sr-Latn-RS" b="1" dirty="0" smtClean="0"/>
              <a:t>.</a:t>
            </a:r>
            <a:r>
              <a:rPr lang="sr-Latn-RS" dirty="0" smtClean="0"/>
              <a:t> </a:t>
            </a:r>
            <a:r>
              <a:rPr lang="sr-Latn-RS" dirty="0"/>
              <a:t>o</a:t>
            </a:r>
            <a:r>
              <a:rPr lang="sr-Latn-RS" dirty="0" smtClean="0"/>
              <a:t>značava da se Dockerfile nalazi u tekućem direktorijumu.</a:t>
            </a:r>
          </a:p>
          <a:p>
            <a:r>
              <a:rPr lang="sr-Latn-RS" dirty="0" smtClean="0"/>
              <a:t>Možemo videti da je naša slika pod imenom doctors tagovana </a:t>
            </a:r>
            <a:r>
              <a:rPr lang="sr-Latn-RS" i="1" dirty="0" smtClean="0"/>
              <a:t>latest</a:t>
            </a:r>
            <a:r>
              <a:rPr lang="sr-Latn-RS" dirty="0" smtClean="0"/>
              <a:t> tagom. Možemo i sami da dodamo tag, što se koristi kod verzionisanja, da bismo dobili više verzija jedne slike komandom:</a:t>
            </a:r>
          </a:p>
          <a:p>
            <a:pPr lvl="1"/>
            <a:r>
              <a:rPr lang="sr-Latn-RS" dirty="0"/>
              <a:t>d</a:t>
            </a:r>
            <a:r>
              <a:rPr lang="sr-Latn-RS" dirty="0" smtClean="0"/>
              <a:t>ocker build –t doctors:v1 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3580456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Kreiranje kontejnera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4" y="2052919"/>
            <a:ext cx="6944916" cy="4271681"/>
          </a:xfrm>
        </p:spPr>
        <p:txBody>
          <a:bodyPr>
            <a:normAutofit fontScale="92500" lnSpcReduction="20000"/>
          </a:bodyPr>
          <a:lstStyle/>
          <a:p>
            <a:r>
              <a:rPr lang="sr-Latn-RS" dirty="0" smtClean="0"/>
              <a:t>Nakon kreiranja slike možemo nad njom da kreiramo kontejner naredbom koja je prikazan na slici.</a:t>
            </a:r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 smtClean="0"/>
          </a:p>
          <a:p>
            <a:r>
              <a:rPr lang="sr-Latn-RS" dirty="0" smtClean="0"/>
              <a:t>Kontejner </a:t>
            </a:r>
            <a:r>
              <a:rPr lang="sr-Latn-RS" dirty="0" smtClean="0"/>
              <a:t>se pokreće naredbom </a:t>
            </a:r>
            <a:r>
              <a:rPr lang="sr-Latn-RS" b="1" dirty="0" smtClean="0"/>
              <a:t>docker run</a:t>
            </a:r>
            <a:r>
              <a:rPr lang="sr-Latn-RS" dirty="0" smtClean="0"/>
              <a:t>,</a:t>
            </a:r>
            <a:r>
              <a:rPr lang="sr-Latn-RS" b="1" dirty="0" smtClean="0"/>
              <a:t> </a:t>
            </a:r>
            <a:r>
              <a:rPr lang="sr-Latn-RS" dirty="0" smtClean="0"/>
              <a:t>gde se kao ime kontejnera ovde koristi doctorscontainer, na osnovu slike doctors i slika se </a:t>
            </a:r>
            <a:r>
              <a:rPr lang="sr-Latn-RS" dirty="0" smtClean="0"/>
              <a:t>default-ni </a:t>
            </a:r>
            <a:r>
              <a:rPr lang="sr-Latn-RS" dirty="0" smtClean="0"/>
              <a:t>port 80 u port 3000, gde ćemo i videti našu aplikaciju.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19400"/>
            <a:ext cx="8229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17590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Prikaz kontejnera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648200"/>
            <a:ext cx="5910542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48" y="1981200"/>
            <a:ext cx="87312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33400" y="2971800"/>
            <a:ext cx="7053542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r-Latn-RS" sz="3200" dirty="0" smtClean="0"/>
              <a:t>Testiranje da li aplikacija radi iz kontejnera na portu 3000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077561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Zadatak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Analogno ovome za kreirani mikroservis patientsMicroservice, kreirati Dockerfile</a:t>
            </a:r>
          </a:p>
          <a:p>
            <a:r>
              <a:rPr lang="sr-Latn-RS" dirty="0" smtClean="0"/>
              <a:t>Kreirati docker sliku i kontejner i isprobati da li radi aplikacija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5772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Visual Studio Code – docker ekstenzija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4" y="2743200"/>
            <a:ext cx="3439716" cy="3505200"/>
          </a:xfrm>
        </p:spPr>
        <p:txBody>
          <a:bodyPr/>
          <a:lstStyle/>
          <a:p>
            <a:r>
              <a:rPr lang="sr-Latn-RS" dirty="0" smtClean="0"/>
              <a:t>Brzom instalacijom moguće je dodati ekstenziju za Docker u VS Code, gde u svakom trenutku možemo pratiti naše slike i kontejnere.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905000"/>
            <a:ext cx="3048000" cy="4694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82275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Kod </a:t>
            </a:r>
            <a:r>
              <a:rPr lang="sr-Latn-RS" dirty="0" smtClean="0"/>
              <a:t>primera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https://github.com/teodorislava/SOA-.NET-Core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7071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Dodatni materijal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dotnet.microsoft.com/learn/aspnet/microservices-architecture</a:t>
            </a:r>
            <a:endParaRPr lang="en-US" dirty="0" smtClean="0"/>
          </a:p>
          <a:p>
            <a:r>
              <a:rPr lang="en-US" dirty="0" smtClean="0"/>
              <a:t>Primer: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github.com/dotnet-architecture/eShopOnContainers</a:t>
            </a:r>
            <a:endParaRPr lang="sr-Latn-RS" dirty="0" smtClean="0"/>
          </a:p>
          <a:p>
            <a:pPr lvl="1"/>
            <a:r>
              <a:rPr lang="sr-Latn-RS" dirty="0" smtClean="0"/>
              <a:t>Za vežbu: proučiti primer, dodati neki </a:t>
            </a:r>
            <a:r>
              <a:rPr lang="sr-Latn-RS" dirty="0"/>
              <a:t>svoj mikroservis koji poziva neki od postojećih, </a:t>
            </a:r>
            <a:r>
              <a:rPr lang="sr-Latn-RS" dirty="0" smtClean="0"/>
              <a:t>startovati i testirati.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87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Monolitna vs </a:t>
            </a:r>
            <a:r>
              <a:rPr lang="en-US" dirty="0" err="1"/>
              <a:t>Mikroservisna</a:t>
            </a:r>
            <a:r>
              <a:rPr lang="en-US" dirty="0"/>
              <a:t> </a:t>
            </a:r>
            <a:r>
              <a:rPr lang="en-US" dirty="0" err="1"/>
              <a:t>arhitektura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 smtClean="0"/>
          </a:p>
          <a:p>
            <a:r>
              <a:rPr lang="sr-Latn-RS" dirty="0" smtClean="0"/>
              <a:t>U tradicionalnom monolitnom pristupu, skaliranje aplikacije se vrši kloniranjem cele aplikacije na većem broju servera</a:t>
            </a:r>
            <a:r>
              <a:rPr lang="en-US" dirty="0" smtClean="0"/>
              <a:t>/VM. </a:t>
            </a:r>
            <a:endParaRPr lang="sr-Latn-RS" dirty="0" smtClean="0"/>
          </a:p>
          <a:p>
            <a:r>
              <a:rPr lang="sr-Latn-RS" dirty="0" smtClean="0"/>
              <a:t>U mikroservisnom pristupu, svaki servis može biti skaliran nezavisno, što dozvoljava agilne promene jer možemo da promenimo specifične male delove kompleksnih i velikih aplikacija.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7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Mikroservisna</a:t>
            </a:r>
            <a:r>
              <a:rPr lang="en-US" dirty="0" smtClean="0"/>
              <a:t> </a:t>
            </a:r>
            <a:r>
              <a:rPr lang="en-US" dirty="0" err="1"/>
              <a:t>arhitektura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0"/>
            <a:ext cx="7250112" cy="4060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59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Mikroservisna arhitektura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Pored samih mikroservisa, postoji dosta komponenti u jednom sistemu baziranom na ovoj arhitekturi.</a:t>
            </a:r>
          </a:p>
          <a:p>
            <a:r>
              <a:rPr lang="sr-Latn-RS" dirty="0" smtClean="0"/>
              <a:t>Naravno, postoji </a:t>
            </a:r>
            <a:r>
              <a:rPr lang="sr-Latn-RS" b="1" dirty="0" smtClean="0"/>
              <a:t>Klijent </a:t>
            </a:r>
            <a:r>
              <a:rPr lang="sr-Latn-RS" dirty="0" smtClean="0"/>
              <a:t>koji interaguje sa serverom korišćenjem Identity Provider-a. </a:t>
            </a:r>
          </a:p>
          <a:p>
            <a:r>
              <a:rPr lang="sr-Latn-RS" b="1" dirty="0" smtClean="0"/>
              <a:t>Identity provider </a:t>
            </a:r>
            <a:r>
              <a:rPr lang="sr-Latn-RS" dirty="0" smtClean="0"/>
              <a:t>– obezbeđuje autentifikaciju servisa u okviru distribuirane mreže. Da bismo obezbedili ovu interakciju, neophodno je da postoji klijentov entry point – </a:t>
            </a:r>
            <a:r>
              <a:rPr lang="sr-Latn-RS" b="1" dirty="0" smtClean="0"/>
              <a:t>API Gateway</a:t>
            </a:r>
            <a:r>
              <a:rPr lang="sr-Latn-RS" dirty="0" smtClean="0"/>
              <a:t>. Ovo predstavlja jedinstvenu tačku komunkacije koja klijentu obezbeđuje vraćanje odgovora sa povezanih mikroservisa.</a:t>
            </a:r>
          </a:p>
          <a:p>
            <a:r>
              <a:rPr lang="sr-Latn-RS" dirty="0" smtClean="0"/>
              <a:t>API Gateway rutira klijentove zahteve servisima.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7839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Podaci u mikroservisnoj arhitekturi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 smtClean="0"/>
          </a:p>
          <a:p>
            <a:r>
              <a:rPr lang="sr-Latn-RS" dirty="0" smtClean="0"/>
              <a:t>Važno </a:t>
            </a:r>
            <a:r>
              <a:rPr lang="sr-Latn-RS" dirty="0" smtClean="0"/>
              <a:t>pravilo u mikroservisnoj arhitekturi je da svaki mikroservis mora da sadrži svoje domenske podatke i logiku. Baš kao što kompletna aplikacija sadrži podatke i </a:t>
            </a:r>
            <a:r>
              <a:rPr lang="sr-Latn-RS" dirty="0" smtClean="0"/>
              <a:t>logiku </a:t>
            </a:r>
            <a:r>
              <a:rPr lang="sr-Latn-RS" dirty="0" smtClean="0"/>
              <a:t>svaki mikroservis treba da sadrži to isto.</a:t>
            </a:r>
          </a:p>
          <a:p>
            <a:r>
              <a:rPr lang="sr-Latn-RS" dirty="0" smtClean="0"/>
              <a:t>Ovo znači da će se modeli podataka razlikovati između mikroservisa.</a:t>
            </a:r>
          </a:p>
          <a:p>
            <a:r>
              <a:rPr lang="sr-Latn-RS" dirty="0" smtClean="0"/>
              <a:t>S druge strane u monolitnoj arhitekturi bismo najčešće koristili jedinstvenu centralizovanu bazu.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465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WCF</Template>
  <TotalTime>280</TotalTime>
  <Words>1872</Words>
  <Application>Microsoft Office PowerPoint</Application>
  <PresentationFormat>On-screen Show (4:3)</PresentationFormat>
  <Paragraphs>198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Ion</vt:lpstr>
      <vt:lpstr>SERVISNO-ORIJENTISANE ARHITEKTURE</vt:lpstr>
      <vt:lpstr>Mikroservisna arhitektura</vt:lpstr>
      <vt:lpstr>Mikroservisna arhitektura</vt:lpstr>
      <vt:lpstr>Zašto koristiti mikroservisnu arhitekturu ?</vt:lpstr>
      <vt:lpstr>Monolitna vs Mikroservisna arhitektura</vt:lpstr>
      <vt:lpstr>Monolitna vs Mikroservisna arhitektura</vt:lpstr>
      <vt:lpstr>Mikroservisna arhitektura</vt:lpstr>
      <vt:lpstr>Mikroservisna arhitektura</vt:lpstr>
      <vt:lpstr>Podaci u mikroservisnoj arhitekturi</vt:lpstr>
      <vt:lpstr>Podaci u mikroservisnoj arhitekturi</vt:lpstr>
      <vt:lpstr>Podaci u mikroservisnoj arhitekturi</vt:lpstr>
      <vt:lpstr>Podaci u mikroservisnoj arhitekturi</vt:lpstr>
      <vt:lpstr>Implementacija mikroservisa</vt:lpstr>
      <vt:lpstr>Primer</vt:lpstr>
      <vt:lpstr>Implementacija</vt:lpstr>
      <vt:lpstr>.NET SDK</vt:lpstr>
      <vt:lpstr>Kreiranje servisa</vt:lpstr>
      <vt:lpstr>Generisani fajlovi</vt:lpstr>
      <vt:lpstr>Pokretanje servisa</vt:lpstr>
      <vt:lpstr>Pokretanje servisa</vt:lpstr>
      <vt:lpstr>Pokretanje postojećeg servisa</vt:lpstr>
      <vt:lpstr>doctorsMicroservice</vt:lpstr>
      <vt:lpstr>Inicijalna struktura projekta vs Struktura nakon dodavanja Repozitorijuma i Modela</vt:lpstr>
      <vt:lpstr>Repository pattern - podsetnik</vt:lpstr>
      <vt:lpstr>Interface - IDoctorsRepository</vt:lpstr>
      <vt:lpstr>Implementacija interfejsa - DoctorsRepository</vt:lpstr>
      <vt:lpstr>Doctor Model</vt:lpstr>
      <vt:lpstr>„Mokovanje“ podataka</vt:lpstr>
      <vt:lpstr>Startup.cs</vt:lpstr>
      <vt:lpstr>DoctorsContoller – injektiranje repozitorijuma</vt:lpstr>
      <vt:lpstr>DoctorsController – korišćenje metoda repozitorijuma</vt:lpstr>
      <vt:lpstr>Pokretanje servisa</vt:lpstr>
      <vt:lpstr>Pacijentov mikroservis</vt:lpstr>
      <vt:lpstr>Docker</vt:lpstr>
      <vt:lpstr>Docker</vt:lpstr>
      <vt:lpstr>Docker</vt:lpstr>
      <vt:lpstr>Docker prednosti</vt:lpstr>
      <vt:lpstr>Docker Engine</vt:lpstr>
      <vt:lpstr>Docker Engine</vt:lpstr>
      <vt:lpstr>Docker i .NET Core</vt:lpstr>
      <vt:lpstr>Instalacija dokera</vt:lpstr>
      <vt:lpstr>Kreiranje docker image</vt:lpstr>
      <vt:lpstr>Dockerfile</vt:lpstr>
      <vt:lpstr>.dockerignore</vt:lpstr>
      <vt:lpstr>Dockerfile mikroservisa</vt:lpstr>
      <vt:lpstr>Objašnjenje Dockerfile-a</vt:lpstr>
      <vt:lpstr>Objašnjenje Dockerfile-a</vt:lpstr>
      <vt:lpstr>Objašnjenje Dockerfile-a</vt:lpstr>
      <vt:lpstr>Kreiranje slike na osnovu Dockerfile-a</vt:lpstr>
      <vt:lpstr>Kreiranje slike na osnovu Dockerfile-a</vt:lpstr>
      <vt:lpstr>Pregled docker slika</vt:lpstr>
      <vt:lpstr>Kreiranje kontejnera</vt:lpstr>
      <vt:lpstr>Prikaz kontejnera</vt:lpstr>
      <vt:lpstr>Zadatak</vt:lpstr>
      <vt:lpstr>Visual Studio Code – docker ekstenzija</vt:lpstr>
      <vt:lpstr>Kod primera</vt:lpstr>
      <vt:lpstr>Dodatni materijal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Teodora</dc:creator>
  <cp:lastModifiedBy>Teodora</cp:lastModifiedBy>
  <cp:revision>27</cp:revision>
  <dcterms:created xsi:type="dcterms:W3CDTF">2020-03-24T23:11:56Z</dcterms:created>
  <dcterms:modified xsi:type="dcterms:W3CDTF">2020-03-26T21:39:56Z</dcterms:modified>
</cp:coreProperties>
</file>