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5A6E1-DEDF-4E95-8250-8AF2BF3E37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BA53-BD4D-4719-ADA3-B9DF7C792F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Tre</a:t>
            </a:r>
            <a:r>
              <a:rPr lang="sr-Latn-RS" dirty="0" smtClean="0"/>
              <a:t>ća MULD se ne izdaje jer postoji strukturni hazard. Postoje samo dve funkcionalne jedinice za množenje.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 ako postoji slobodan store bafer, treća SD se ne izdaje jer pre nje nije mogla da bude izdata MULD zbog strukturnog</a:t>
            </a:r>
            <a:r>
              <a:rPr lang="sr-Latn-RS" baseline="0" dirty="0" smtClean="0"/>
              <a:t> hazarda. Kroz issue stepen sve instrukcije moraju da prođu po redosledu pribavljanja. </a:t>
            </a:r>
          </a:p>
          <a:p>
            <a:r>
              <a:rPr lang="sr-Latn-RS" baseline="0" dirty="0" smtClean="0"/>
              <a:t>Do preuređenja instrukcija dolazi u EXE fazi.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Rezultat Mult1 funkcionalne jedinice čeka Store1 bafer.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Rezultat Mult2 očekuje Store2 bafer.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Kos</a:t>
            </a:r>
            <a:r>
              <a:rPr lang="sr-Latn-RS" baseline="0" dirty="0" smtClean="0"/>
              <a:t> SS procesora postoji više jedinica za dekodiranje i više funkcionalnih jedinica koje mogu biti jednovremeno aktivne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Kod VLIW procesora postoji samo jedna jedinica za pribavljanje,</a:t>
            </a:r>
            <a:r>
              <a:rPr lang="sr-Latn-RS" baseline="0" dirty="0" smtClean="0"/>
              <a:t> ali je instrukcija koja se pribavlja duga (tj. pribavlja se paket instrukcija)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Slajd prikazuje format jedne instrukcije VLIW procesora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BA53-BD4D-4719-ADA3-B9DF7C792F96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C95545-8237-4BF1-ABA9-92962E9BB2A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74268B-CE88-4E3B-A05B-F7594F76CFA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  <a:extLst>
            <a:ext uri="{909E8E84-426E-40DD-AFC4-6F175D3DCCD1}"/>
          </a:extLst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fld id="{AC2A2E6A-DD6A-4C57-900F-B722F1C35FA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/>
          </a:extLst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2487F140-981E-4E64-A483-CDA1CA11BAE6}" type="slidenum">
              <a:rPr lang="en-US" smtClean="0"/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Microsoft_Office_Excel_97-2003_Worksheet13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Excel_97-2003_Worksheet14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Microsoft_Office_Excel_97-2003_Worksheet15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Microsoft_Office_Excel_97-2003_Worksheet16.xls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0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946150"/>
            <a:ext cx="8534400" cy="707878"/>
          </a:xfrm>
        </p:spPr>
        <p:txBody>
          <a:bodyPr/>
          <a:lstStyle/>
          <a:p>
            <a:r>
              <a:rPr lang="en-US" dirty="0" err="1" smtClean="0"/>
              <a:t>Tomasulov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Hardversko</a:t>
            </a:r>
            <a:r>
              <a:rPr lang="en-US" dirty="0" smtClean="0"/>
              <a:t> </a:t>
            </a:r>
            <a:r>
              <a:rPr lang="en-US" dirty="0" err="1" smtClean="0"/>
              <a:t>odmotavanje</a:t>
            </a:r>
            <a:r>
              <a:rPr lang="en-US" dirty="0" smtClean="0"/>
              <a:t> </a:t>
            </a:r>
            <a:r>
              <a:rPr lang="en-US" dirty="0" err="1" smtClean="0"/>
              <a:t>petlji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81000" y="887413"/>
          <a:ext cx="8013700" cy="5083175"/>
        </p:xfrm>
        <a:graphic>
          <a:graphicData uri="http://schemas.openxmlformats.org/presentationml/2006/ole">
            <p:oleObj spid="_x0000_s27650" name="Worksheet" r:id="rId3" imgW="8925151" imgH="5848832" progId="Excel.Sheet.8">
              <p:embed/>
            </p:oleObj>
          </a:graphicData>
        </a:graphic>
      </p:graphicFrame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57200" y="6261100"/>
            <a:ext cx="803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BNEZ instru</a:t>
            </a: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kcije</a:t>
            </a:r>
            <a:endParaRPr kumimoji="1" lang="en-US" altLang="en-US" sz="28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65175" y="279400"/>
            <a:ext cx="3708400" cy="5381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5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305800" y="48768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81000" y="850900"/>
          <a:ext cx="8013700" cy="5083175"/>
        </p:xfrm>
        <a:graphic>
          <a:graphicData uri="http://schemas.openxmlformats.org/presentationml/2006/ole">
            <p:oleObj spid="_x0000_s28674" name="Worksheet" r:id="rId3" imgW="8925151" imgH="5848832" progId="Excel.Sheet.8">
              <p:embed/>
            </p:oleObj>
          </a:graphicData>
        </a:graphic>
      </p:graphicFrame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57200" y="6108700"/>
            <a:ext cx="80327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altLang="en-US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Izdaje</a:t>
            </a:r>
            <a:r>
              <a:rPr kumimoji="1" lang="en-U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 </a:t>
            </a:r>
            <a:r>
              <a:rPr kumimoji="1" lang="en-US" altLang="en-US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slede</a:t>
            </a:r>
            <a:r>
              <a:rPr kumimoji="1" lang="sr-Latn-C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ća LD; u </a:t>
            </a:r>
            <a:r>
              <a:rPr kumimoji="1" lang="en-U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F0 </a:t>
            </a:r>
            <a:r>
              <a:rPr kumimoji="1" lang="sr-Latn-C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 nikad ne upiše </a:t>
            </a:r>
            <a:r>
              <a:rPr kumimoji="1" lang="en-U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sr-Latn-C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rezultat </a:t>
            </a:r>
            <a:r>
              <a:rPr kumimoji="1" lang="en-U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Load</a:t>
            </a:r>
            <a:r>
              <a:rPr kumimoji="1" lang="sr-Latn-R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kumimoji="1" lang="en-U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sr-Latn-C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</a:t>
            </a:r>
            <a:r>
              <a:rPr kumimoji="1" lang="en-U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sr-Latn-C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lokacije</a:t>
            </a:r>
            <a:r>
              <a:rPr kumimoji="1" lang="en-US" alt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80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65175" y="242888"/>
            <a:ext cx="3708400" cy="538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6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590800" y="5257800"/>
            <a:ext cx="609600" cy="7620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8305800" y="37338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81000" y="873125"/>
          <a:ext cx="8013700" cy="5083175"/>
        </p:xfrm>
        <a:graphic>
          <a:graphicData uri="http://schemas.openxmlformats.org/presentationml/2006/ole">
            <p:oleObj spid="_x0000_s29698" name="Worksheet" r:id="rId3" imgW="8925151" imgH="5848832" progId="Excel.Sheet.8">
              <p:embed/>
            </p:oleObj>
          </a:graphicData>
        </a:graphic>
      </p:graphicFrame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04800" y="601980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Izadje se i druga MULTD; </a:t>
            </a:r>
            <a:r>
              <a:rPr kumimoji="1" lang="en-US" altLang="en-US" sz="1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Regist</a:t>
            </a:r>
            <a:r>
              <a:rPr kumimoji="1" lang="sr-Latn-C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arski</a:t>
            </a:r>
            <a:r>
              <a:rPr kumimoji="1" lang="en-U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</a:t>
            </a:r>
            <a:r>
              <a:rPr kumimoji="1" lang="sr-Latn-C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ajl</a:t>
            </a:r>
            <a:r>
              <a:rPr kumimoji="1" lang="en-U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sr-Latn-C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potpuno izolovan od iteracije</a:t>
            </a:r>
            <a:r>
              <a:rPr kumimoji="1" lang="en-U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1</a:t>
            </a:r>
            <a:r>
              <a:rPr kumimoji="1" lang="sr-Latn-R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(u F0 se nikad ne upiše rezultat Load1, u F4 se nikad ne upiše rezultat MUL1)</a:t>
            </a:r>
            <a:endParaRPr kumimoji="1" lang="en-US" altLang="en-US" sz="1800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65175" y="265113"/>
            <a:ext cx="4059238" cy="538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Example Cycle 7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8305800" y="4038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81000" y="873125"/>
          <a:ext cx="8013700" cy="5083175"/>
        </p:xfrm>
        <a:graphic>
          <a:graphicData uri="http://schemas.openxmlformats.org/presentationml/2006/ole">
            <p:oleObj spid="_x0000_s30722" name="Worksheet" r:id="rId3" imgW="8925151" imgH="5848832" progId="Excel.Sheet.8">
              <p:embed/>
            </p:oleObj>
          </a:graphicData>
        </a:graphic>
      </p:graphicFrame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65175" y="265113"/>
            <a:ext cx="4059238" cy="538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Example Cycle 8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6184900"/>
            <a:ext cx="8763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Izdata je i druga SD; prva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druga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itera</a:t>
            </a: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cija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 potpuno preklapaju</a:t>
            </a:r>
            <a:endParaRPr kumimoji="1" lang="en-US" altLang="en-US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349250"/>
            <a:ext cx="71628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90487" tIns="44450" rIns="90487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sr-Latn-CS" alt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Šta to fizički znači</a:t>
            </a:r>
            <a:r>
              <a:rPr kumimoji="1" lang="en-US" alt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?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17550" y="19192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1600"/>
              <a:t>addr: 80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17550" y="21224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1600"/>
              <a:t>addr: 72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17550" y="23256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17550" y="25288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717550" y="27320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17550" y="29352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1098550" y="1309688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32163" y="939800"/>
            <a:ext cx="914400" cy="1219200"/>
            <a:chOff x="1872" y="1584"/>
            <a:chExt cx="576" cy="864"/>
          </a:xfrm>
        </p:grpSpPr>
        <p:sp>
          <p:nvSpPr>
            <p:cNvPr id="50248" name="Rectangle 1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49" name="Rectangle 1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50" name="Rectangle 1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51" name="Rectangle 1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52" name="Rectangle 1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53" name="Rectangle 1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0187" name="Rectangle 17"/>
          <p:cNvSpPr>
            <a:spLocks noChangeArrowheads="1"/>
          </p:cNvSpPr>
          <p:nvPr/>
        </p:nvSpPr>
        <p:spPr bwMode="auto">
          <a:xfrm>
            <a:off x="5160963" y="1168400"/>
            <a:ext cx="2209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1600"/>
              <a:t> F0: Load2</a:t>
            </a:r>
          </a:p>
        </p:txBody>
      </p:sp>
      <p:sp>
        <p:nvSpPr>
          <p:cNvPr id="50188" name="Rectangle 18"/>
          <p:cNvSpPr>
            <a:spLocks noChangeArrowheads="1"/>
          </p:cNvSpPr>
          <p:nvPr/>
        </p:nvSpPr>
        <p:spPr bwMode="auto">
          <a:xfrm>
            <a:off x="5160963" y="1371600"/>
            <a:ext cx="2209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altLang="en-US" sz="1600"/>
          </a:p>
        </p:txBody>
      </p:sp>
      <p:sp>
        <p:nvSpPr>
          <p:cNvPr id="50189" name="Rectangle 19"/>
          <p:cNvSpPr>
            <a:spLocks noChangeArrowheads="1"/>
          </p:cNvSpPr>
          <p:nvPr/>
        </p:nvSpPr>
        <p:spPr bwMode="auto">
          <a:xfrm>
            <a:off x="5160963" y="1574800"/>
            <a:ext cx="2209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1600"/>
              <a:t> F4: Mult2</a:t>
            </a:r>
          </a:p>
        </p:txBody>
      </p:sp>
      <p:sp>
        <p:nvSpPr>
          <p:cNvPr id="50190" name="Rectangle 20"/>
          <p:cNvSpPr>
            <a:spLocks noChangeArrowheads="1"/>
          </p:cNvSpPr>
          <p:nvPr/>
        </p:nvSpPr>
        <p:spPr bwMode="auto">
          <a:xfrm>
            <a:off x="5160963" y="1778000"/>
            <a:ext cx="2209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0050" y="3606800"/>
            <a:ext cx="2209800" cy="609600"/>
            <a:chOff x="1536" y="2736"/>
            <a:chExt cx="1392" cy="384"/>
          </a:xfrm>
        </p:grpSpPr>
        <p:sp>
          <p:nvSpPr>
            <p:cNvPr id="50245" name="Rectangle 22"/>
            <p:cNvSpPr>
              <a:spLocks noChangeArrowheads="1"/>
            </p:cNvSpPr>
            <p:nvPr/>
          </p:nvSpPr>
          <p:spPr bwMode="auto">
            <a:xfrm>
              <a:off x="1536" y="2736"/>
              <a:ext cx="1392" cy="12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46" name="Rectangle 23"/>
            <p:cNvSpPr>
              <a:spLocks noChangeArrowheads="1"/>
            </p:cNvSpPr>
            <p:nvPr/>
          </p:nvSpPr>
          <p:spPr bwMode="auto">
            <a:xfrm>
              <a:off x="1536" y="2864"/>
              <a:ext cx="1392" cy="12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47" name="Rectangle 24"/>
            <p:cNvSpPr>
              <a:spLocks noChangeArrowheads="1"/>
            </p:cNvSpPr>
            <p:nvPr/>
          </p:nvSpPr>
          <p:spPr bwMode="auto">
            <a:xfrm>
              <a:off x="1536" y="2992"/>
              <a:ext cx="1392" cy="12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2480" name="Rectangle 25"/>
          <p:cNvSpPr>
            <a:spLocks noChangeArrowheads="1"/>
          </p:cNvSpPr>
          <p:nvPr/>
        </p:nvSpPr>
        <p:spPr bwMode="auto">
          <a:xfrm>
            <a:off x="1974850" y="3606800"/>
            <a:ext cx="762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Rectangle 26"/>
          <p:cNvSpPr>
            <a:spLocks noChangeArrowheads="1"/>
          </p:cNvSpPr>
          <p:nvPr/>
        </p:nvSpPr>
        <p:spPr bwMode="auto">
          <a:xfrm>
            <a:off x="2241550" y="4749800"/>
            <a:ext cx="1066800" cy="304800"/>
          </a:xfrm>
          <a:prstGeom prst="rect">
            <a:avLst/>
          </a:prstGeom>
          <a:solidFill>
            <a:srgbClr val="00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b="1">
                <a:latin typeface="Comic Sans MS" pitchFamily="66" charset="0"/>
              </a:rPr>
              <a:t>FP adders</a:t>
            </a:r>
          </a:p>
        </p:txBody>
      </p:sp>
      <p:sp>
        <p:nvSpPr>
          <p:cNvPr id="62482" name="Text Box 27"/>
          <p:cNvSpPr txBox="1">
            <a:spLocks noChangeArrowheads="1"/>
          </p:cNvSpPr>
          <p:nvPr/>
        </p:nvSpPr>
        <p:spPr bwMode="auto">
          <a:xfrm>
            <a:off x="1087438" y="3535363"/>
            <a:ext cx="631825" cy="7096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Add1</a:t>
            </a:r>
          </a:p>
          <a:p>
            <a:pPr algn="ctr"/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Add2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Add3</a:t>
            </a:r>
          </a:p>
        </p:txBody>
      </p:sp>
      <p:sp>
        <p:nvSpPr>
          <p:cNvPr id="50195" name="Rectangle 28"/>
          <p:cNvSpPr>
            <a:spLocks noChangeArrowheads="1"/>
          </p:cNvSpPr>
          <p:nvPr/>
        </p:nvSpPr>
        <p:spPr bwMode="auto">
          <a:xfrm>
            <a:off x="5313363" y="4749800"/>
            <a:ext cx="1447800" cy="304800"/>
          </a:xfrm>
          <a:prstGeom prst="rect">
            <a:avLst/>
          </a:prstGeom>
          <a:solidFill>
            <a:srgbClr val="00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b="1">
                <a:latin typeface="Comic Sans MS" pitchFamily="66" charset="0"/>
              </a:rPr>
              <a:t>FP multipliers</a:t>
            </a:r>
          </a:p>
        </p:txBody>
      </p:sp>
      <p:sp>
        <p:nvSpPr>
          <p:cNvPr id="62484" name="Text Box 29"/>
          <p:cNvSpPr txBox="1">
            <a:spLocks noChangeArrowheads="1"/>
          </p:cNvSpPr>
          <p:nvPr/>
        </p:nvSpPr>
        <p:spPr bwMode="auto">
          <a:xfrm>
            <a:off x="4222750" y="3748088"/>
            <a:ext cx="674688" cy="476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Mult1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Mult2</a:t>
            </a:r>
          </a:p>
        </p:txBody>
      </p:sp>
      <p:sp>
        <p:nvSpPr>
          <p:cNvPr id="62485" name="Line 30"/>
          <p:cNvSpPr>
            <a:spLocks noChangeShapeType="1"/>
          </p:cNvSpPr>
          <p:nvPr/>
        </p:nvSpPr>
        <p:spPr bwMode="auto">
          <a:xfrm>
            <a:off x="2417763" y="421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Line 31"/>
          <p:cNvSpPr>
            <a:spLocks noChangeShapeType="1"/>
          </p:cNvSpPr>
          <p:nvPr/>
        </p:nvSpPr>
        <p:spPr bwMode="auto">
          <a:xfrm>
            <a:off x="3103563" y="4216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Line 32"/>
          <p:cNvSpPr>
            <a:spLocks noChangeShapeType="1"/>
          </p:cNvSpPr>
          <p:nvPr/>
        </p:nvSpPr>
        <p:spPr bwMode="auto">
          <a:xfrm>
            <a:off x="5541963" y="4140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Line 33"/>
          <p:cNvSpPr>
            <a:spLocks noChangeShapeType="1"/>
          </p:cNvSpPr>
          <p:nvPr/>
        </p:nvSpPr>
        <p:spPr bwMode="auto">
          <a:xfrm>
            <a:off x="6456363" y="4140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Freeform 34"/>
          <p:cNvSpPr>
            <a:spLocks/>
          </p:cNvSpPr>
          <p:nvPr/>
        </p:nvSpPr>
        <p:spPr bwMode="auto">
          <a:xfrm>
            <a:off x="1808163" y="2159000"/>
            <a:ext cx="1981200" cy="1447800"/>
          </a:xfrm>
          <a:custGeom>
            <a:avLst/>
            <a:gdLst>
              <a:gd name="T0" fmla="*/ 2147483647 w 1248"/>
              <a:gd name="T1" fmla="*/ 0 h 912"/>
              <a:gd name="T2" fmla="*/ 2147483647 w 1248"/>
              <a:gd name="T3" fmla="*/ 2147483647 h 912"/>
              <a:gd name="T4" fmla="*/ 0 w 1248"/>
              <a:gd name="T5" fmla="*/ 2147483647 h 912"/>
              <a:gd name="T6" fmla="*/ 0 w 1248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912"/>
              <a:gd name="T14" fmla="*/ 1248 w 1248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912">
                <a:moveTo>
                  <a:pt x="1248" y="0"/>
                </a:moveTo>
                <a:lnTo>
                  <a:pt x="1248" y="672"/>
                </a:lnTo>
                <a:lnTo>
                  <a:pt x="0" y="672"/>
                </a:lnTo>
                <a:lnTo>
                  <a:pt x="0" y="91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Freeform 35"/>
          <p:cNvSpPr>
            <a:spLocks/>
          </p:cNvSpPr>
          <p:nvPr/>
        </p:nvSpPr>
        <p:spPr bwMode="auto">
          <a:xfrm>
            <a:off x="3789363" y="3225800"/>
            <a:ext cx="1219200" cy="533400"/>
          </a:xfrm>
          <a:custGeom>
            <a:avLst/>
            <a:gdLst>
              <a:gd name="T0" fmla="*/ 0 w 768"/>
              <a:gd name="T1" fmla="*/ 0 h 336"/>
              <a:gd name="T2" fmla="*/ 2147483647 w 768"/>
              <a:gd name="T3" fmla="*/ 0 h 336"/>
              <a:gd name="T4" fmla="*/ 2147483647 w 768"/>
              <a:gd name="T5" fmla="*/ 2147483647 h 336"/>
              <a:gd name="T6" fmla="*/ 0 60000 65536"/>
              <a:gd name="T7" fmla="*/ 0 60000 65536"/>
              <a:gd name="T8" fmla="*/ 0 60000 65536"/>
              <a:gd name="T9" fmla="*/ 0 w 768"/>
              <a:gd name="T10" fmla="*/ 0 h 336"/>
              <a:gd name="T11" fmla="*/ 768 w 76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336">
                <a:moveTo>
                  <a:pt x="0" y="0"/>
                </a:moveTo>
                <a:lnTo>
                  <a:pt x="768" y="0"/>
                </a:lnTo>
                <a:lnTo>
                  <a:pt x="768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Freeform 36"/>
          <p:cNvSpPr>
            <a:spLocks/>
          </p:cNvSpPr>
          <p:nvPr/>
        </p:nvSpPr>
        <p:spPr bwMode="auto">
          <a:xfrm>
            <a:off x="2341563" y="2006600"/>
            <a:ext cx="3124200" cy="1600200"/>
          </a:xfrm>
          <a:custGeom>
            <a:avLst/>
            <a:gdLst>
              <a:gd name="T0" fmla="*/ 2147483647 w 1968"/>
              <a:gd name="T1" fmla="*/ 0 h 1008"/>
              <a:gd name="T2" fmla="*/ 2147483647 w 1968"/>
              <a:gd name="T3" fmla="*/ 2147483647 h 1008"/>
              <a:gd name="T4" fmla="*/ 0 w 1968"/>
              <a:gd name="T5" fmla="*/ 2147483647 h 1008"/>
              <a:gd name="T6" fmla="*/ 0 w 1968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968"/>
              <a:gd name="T13" fmla="*/ 0 h 1008"/>
              <a:gd name="T14" fmla="*/ 1968 w 196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8" h="1008">
                <a:moveTo>
                  <a:pt x="1968" y="0"/>
                </a:moveTo>
                <a:lnTo>
                  <a:pt x="1968" y="528"/>
                </a:lnTo>
                <a:lnTo>
                  <a:pt x="0" y="528"/>
                </a:lnTo>
                <a:lnTo>
                  <a:pt x="0" y="10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Line 37"/>
          <p:cNvSpPr>
            <a:spLocks noChangeShapeType="1"/>
          </p:cNvSpPr>
          <p:nvPr/>
        </p:nvSpPr>
        <p:spPr bwMode="auto">
          <a:xfrm>
            <a:off x="5465763" y="2844800"/>
            <a:ext cx="1587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38"/>
          <p:cNvSpPr>
            <a:spLocks noChangeShapeType="1"/>
          </p:cNvSpPr>
          <p:nvPr/>
        </p:nvSpPr>
        <p:spPr bwMode="auto">
          <a:xfrm>
            <a:off x="6303963" y="20066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Freeform 39"/>
          <p:cNvSpPr>
            <a:spLocks/>
          </p:cNvSpPr>
          <p:nvPr/>
        </p:nvSpPr>
        <p:spPr bwMode="auto">
          <a:xfrm>
            <a:off x="3255963" y="2997200"/>
            <a:ext cx="3048000" cy="609600"/>
          </a:xfrm>
          <a:custGeom>
            <a:avLst/>
            <a:gdLst>
              <a:gd name="T0" fmla="*/ 2147483647 w 1920"/>
              <a:gd name="T1" fmla="*/ 0 h 384"/>
              <a:gd name="T2" fmla="*/ 0 w 1920"/>
              <a:gd name="T3" fmla="*/ 0 h 384"/>
              <a:gd name="T4" fmla="*/ 0 w 1920"/>
              <a:gd name="T5" fmla="*/ 2147483647 h 384"/>
              <a:gd name="T6" fmla="*/ 0 60000 65536"/>
              <a:gd name="T7" fmla="*/ 0 60000 65536"/>
              <a:gd name="T8" fmla="*/ 0 60000 65536"/>
              <a:gd name="T9" fmla="*/ 0 w 1920"/>
              <a:gd name="T10" fmla="*/ 0 h 384"/>
              <a:gd name="T11" fmla="*/ 1920 w 192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384">
                <a:moveTo>
                  <a:pt x="1920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Freeform 40"/>
          <p:cNvSpPr>
            <a:spLocks/>
          </p:cNvSpPr>
          <p:nvPr/>
        </p:nvSpPr>
        <p:spPr bwMode="auto">
          <a:xfrm>
            <a:off x="6280150" y="2528888"/>
            <a:ext cx="1752600" cy="533400"/>
          </a:xfrm>
          <a:custGeom>
            <a:avLst/>
            <a:gdLst>
              <a:gd name="T0" fmla="*/ 0 w 1008"/>
              <a:gd name="T1" fmla="*/ 0 h 144"/>
              <a:gd name="T2" fmla="*/ 2147483647 w 1008"/>
              <a:gd name="T3" fmla="*/ 0 h 144"/>
              <a:gd name="T4" fmla="*/ 2147483647 w 1008"/>
              <a:gd name="T5" fmla="*/ 2147483647 h 144"/>
              <a:gd name="T6" fmla="*/ 0 60000 65536"/>
              <a:gd name="T7" fmla="*/ 0 60000 65536"/>
              <a:gd name="T8" fmla="*/ 0 60000 65536"/>
              <a:gd name="T9" fmla="*/ 0 w 1008"/>
              <a:gd name="T10" fmla="*/ 0 h 144"/>
              <a:gd name="T11" fmla="*/ 1008 w 100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44">
                <a:moveTo>
                  <a:pt x="0" y="0"/>
                </a:moveTo>
                <a:lnTo>
                  <a:pt x="1008" y="0"/>
                </a:lnTo>
                <a:lnTo>
                  <a:pt x="1008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Line 41"/>
          <p:cNvSpPr>
            <a:spLocks noChangeShapeType="1"/>
          </p:cNvSpPr>
          <p:nvPr/>
        </p:nvSpPr>
        <p:spPr bwMode="auto">
          <a:xfrm>
            <a:off x="711200" y="5729288"/>
            <a:ext cx="8310563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Freeform 42"/>
          <p:cNvSpPr>
            <a:spLocks/>
          </p:cNvSpPr>
          <p:nvPr/>
        </p:nvSpPr>
        <p:spPr bwMode="auto">
          <a:xfrm>
            <a:off x="7346950" y="1538288"/>
            <a:ext cx="1524000" cy="4191000"/>
          </a:xfrm>
          <a:custGeom>
            <a:avLst/>
            <a:gdLst>
              <a:gd name="T0" fmla="*/ 2147483647 w 960"/>
              <a:gd name="T1" fmla="*/ 2147483647 h 2448"/>
              <a:gd name="T2" fmla="*/ 2147483647 w 960"/>
              <a:gd name="T3" fmla="*/ 0 h 2448"/>
              <a:gd name="T4" fmla="*/ 0 w 960"/>
              <a:gd name="T5" fmla="*/ 0 h 2448"/>
              <a:gd name="T6" fmla="*/ 0 60000 65536"/>
              <a:gd name="T7" fmla="*/ 0 60000 65536"/>
              <a:gd name="T8" fmla="*/ 0 60000 65536"/>
              <a:gd name="T9" fmla="*/ 0 w 960"/>
              <a:gd name="T10" fmla="*/ 0 h 2448"/>
              <a:gd name="T11" fmla="*/ 960 w 960"/>
              <a:gd name="T12" fmla="*/ 2448 h 2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448">
                <a:moveTo>
                  <a:pt x="960" y="2448"/>
                </a:moveTo>
                <a:lnTo>
                  <a:pt x="96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8" name="Line 43"/>
          <p:cNvSpPr>
            <a:spLocks noChangeShapeType="1"/>
          </p:cNvSpPr>
          <p:nvPr/>
        </p:nvSpPr>
        <p:spPr bwMode="auto">
          <a:xfrm>
            <a:off x="1098550" y="3138488"/>
            <a:ext cx="0" cy="2590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9" name="Line 44"/>
          <p:cNvSpPr>
            <a:spLocks noChangeShapeType="1"/>
          </p:cNvSpPr>
          <p:nvPr/>
        </p:nvSpPr>
        <p:spPr bwMode="auto">
          <a:xfrm>
            <a:off x="6051550" y="5043488"/>
            <a:ext cx="0" cy="685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0" name="Line 45"/>
          <p:cNvSpPr>
            <a:spLocks noChangeShapeType="1"/>
          </p:cNvSpPr>
          <p:nvPr/>
        </p:nvSpPr>
        <p:spPr bwMode="auto">
          <a:xfrm>
            <a:off x="2774950" y="5043488"/>
            <a:ext cx="0" cy="685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Text Box 46"/>
          <p:cNvSpPr txBox="1">
            <a:spLocks noChangeArrowheads="1"/>
          </p:cNvSpPr>
          <p:nvPr/>
        </p:nvSpPr>
        <p:spPr bwMode="auto">
          <a:xfrm>
            <a:off x="339725" y="928688"/>
            <a:ext cx="133667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From Mem</a:t>
            </a:r>
          </a:p>
        </p:txBody>
      </p:sp>
      <p:sp>
        <p:nvSpPr>
          <p:cNvPr id="62502" name="Text Box 47"/>
          <p:cNvSpPr txBox="1">
            <a:spLocks noChangeArrowheads="1"/>
          </p:cNvSpPr>
          <p:nvPr/>
        </p:nvSpPr>
        <p:spPr bwMode="auto">
          <a:xfrm>
            <a:off x="5421313" y="852488"/>
            <a:ext cx="157003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FP Registers</a:t>
            </a:r>
          </a:p>
        </p:txBody>
      </p:sp>
      <p:sp>
        <p:nvSpPr>
          <p:cNvPr id="62503" name="Text Box 48"/>
          <p:cNvSpPr txBox="1">
            <a:spLocks noChangeArrowheads="1"/>
          </p:cNvSpPr>
          <p:nvPr/>
        </p:nvSpPr>
        <p:spPr bwMode="auto">
          <a:xfrm>
            <a:off x="3716338" y="4243388"/>
            <a:ext cx="15557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Reservation </a:t>
            </a:r>
          </a:p>
          <a:p>
            <a:pPr algn="ctr"/>
            <a:r>
              <a:rPr lang="en-US" altLang="en-US" b="1">
                <a:latin typeface="Comic Sans MS" pitchFamily="66" charset="0"/>
              </a:rPr>
              <a:t>Stations</a:t>
            </a:r>
          </a:p>
        </p:txBody>
      </p:sp>
      <p:sp>
        <p:nvSpPr>
          <p:cNvPr id="62504" name="Line 49"/>
          <p:cNvSpPr>
            <a:spLocks noChangeShapeType="1"/>
          </p:cNvSpPr>
          <p:nvPr/>
        </p:nvSpPr>
        <p:spPr bwMode="auto">
          <a:xfrm flipV="1">
            <a:off x="3536950" y="4205288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5" name="Line 50"/>
          <p:cNvSpPr>
            <a:spLocks noChangeShapeType="1"/>
          </p:cNvSpPr>
          <p:nvPr/>
        </p:nvSpPr>
        <p:spPr bwMode="auto">
          <a:xfrm flipV="1">
            <a:off x="3536950" y="4205288"/>
            <a:ext cx="0" cy="1524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6" name="Line 51"/>
          <p:cNvSpPr>
            <a:spLocks noChangeShapeType="1"/>
          </p:cNvSpPr>
          <p:nvPr/>
        </p:nvSpPr>
        <p:spPr bwMode="auto">
          <a:xfrm flipV="1">
            <a:off x="6889750" y="4129088"/>
            <a:ext cx="0" cy="1600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7" name="Text Box 52"/>
          <p:cNvSpPr txBox="1">
            <a:spLocks noChangeArrowheads="1"/>
          </p:cNvSpPr>
          <p:nvPr/>
        </p:nvSpPr>
        <p:spPr bwMode="auto">
          <a:xfrm>
            <a:off x="2946400" y="5881688"/>
            <a:ext cx="28575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Common Data Bus (CDB)</a:t>
            </a:r>
          </a:p>
        </p:txBody>
      </p:sp>
      <p:sp>
        <p:nvSpPr>
          <p:cNvPr id="62508" name="Text Box 53"/>
          <p:cNvSpPr txBox="1">
            <a:spLocks noChangeArrowheads="1"/>
          </p:cNvSpPr>
          <p:nvPr/>
        </p:nvSpPr>
        <p:spPr bwMode="auto">
          <a:xfrm>
            <a:off x="7462838" y="4281488"/>
            <a:ext cx="106997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To Mem</a:t>
            </a:r>
          </a:p>
        </p:txBody>
      </p:sp>
      <p:sp>
        <p:nvSpPr>
          <p:cNvPr id="62509" name="Text Box 54"/>
          <p:cNvSpPr txBox="1">
            <a:spLocks noChangeArrowheads="1"/>
          </p:cNvSpPr>
          <p:nvPr/>
        </p:nvSpPr>
        <p:spPr bwMode="auto">
          <a:xfrm>
            <a:off x="2393950" y="928688"/>
            <a:ext cx="8794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FP Op</a:t>
            </a:r>
          </a:p>
          <a:p>
            <a:pPr algn="ctr"/>
            <a:r>
              <a:rPr lang="en-US" altLang="en-US" b="1">
                <a:latin typeface="Comic Sans MS" pitchFamily="66" charset="0"/>
              </a:rPr>
              <a:t>Queue</a:t>
            </a:r>
          </a:p>
        </p:txBody>
      </p:sp>
      <p:sp>
        <p:nvSpPr>
          <p:cNvPr id="62510" name="Text Box 55"/>
          <p:cNvSpPr txBox="1">
            <a:spLocks noChangeArrowheads="1"/>
          </p:cNvSpPr>
          <p:nvPr/>
        </p:nvSpPr>
        <p:spPr bwMode="auto">
          <a:xfrm>
            <a:off x="1327150" y="1462088"/>
            <a:ext cx="163512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Load Buffers</a:t>
            </a:r>
          </a:p>
        </p:txBody>
      </p:sp>
      <p:sp>
        <p:nvSpPr>
          <p:cNvPr id="62511" name="Text Box 56"/>
          <p:cNvSpPr txBox="1">
            <a:spLocks noChangeArrowheads="1"/>
          </p:cNvSpPr>
          <p:nvPr/>
        </p:nvSpPr>
        <p:spPr bwMode="auto">
          <a:xfrm>
            <a:off x="77788" y="1903413"/>
            <a:ext cx="687387" cy="1244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Load1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Load2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Load3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Load4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Load5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Load6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849813" y="3756025"/>
            <a:ext cx="2219325" cy="193675"/>
            <a:chOff x="3055" y="2338"/>
            <a:chExt cx="1398" cy="122"/>
          </a:xfrm>
        </p:grpSpPr>
        <p:sp>
          <p:nvSpPr>
            <p:cNvPr id="50241" name="Rectangle 58"/>
            <p:cNvSpPr>
              <a:spLocks noChangeArrowheads="1"/>
            </p:cNvSpPr>
            <p:nvPr/>
          </p:nvSpPr>
          <p:spPr bwMode="auto">
            <a:xfrm>
              <a:off x="3059" y="2340"/>
              <a:ext cx="1392" cy="12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62530" name="Rectangle 59"/>
            <p:cNvSpPr>
              <a:spLocks noChangeArrowheads="1"/>
            </p:cNvSpPr>
            <p:nvPr/>
          </p:nvSpPr>
          <p:spPr bwMode="auto">
            <a:xfrm>
              <a:off x="3249" y="2338"/>
              <a:ext cx="480" cy="12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R(F2)</a:t>
              </a:r>
            </a:p>
          </p:txBody>
        </p:sp>
        <p:sp>
          <p:nvSpPr>
            <p:cNvPr id="62531" name="Rectangle 60"/>
            <p:cNvSpPr>
              <a:spLocks noChangeArrowheads="1"/>
            </p:cNvSpPr>
            <p:nvPr/>
          </p:nvSpPr>
          <p:spPr bwMode="auto">
            <a:xfrm>
              <a:off x="3729" y="2338"/>
              <a:ext cx="724" cy="12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Load1</a:t>
              </a:r>
            </a:p>
          </p:txBody>
        </p:sp>
        <p:sp>
          <p:nvSpPr>
            <p:cNvPr id="62532" name="Rectangle 61"/>
            <p:cNvSpPr>
              <a:spLocks noChangeArrowheads="1"/>
            </p:cNvSpPr>
            <p:nvPr/>
          </p:nvSpPr>
          <p:spPr bwMode="auto">
            <a:xfrm>
              <a:off x="3055" y="2338"/>
              <a:ext cx="191" cy="12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mul</a:t>
              </a:r>
              <a:endParaRPr lang="en-US" altLang="en-US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4849813" y="3943350"/>
            <a:ext cx="2219325" cy="193675"/>
            <a:chOff x="3055" y="2338"/>
            <a:chExt cx="1398" cy="122"/>
          </a:xfrm>
        </p:grpSpPr>
        <p:sp>
          <p:nvSpPr>
            <p:cNvPr id="50237" name="Rectangle 63"/>
            <p:cNvSpPr>
              <a:spLocks noChangeArrowheads="1"/>
            </p:cNvSpPr>
            <p:nvPr/>
          </p:nvSpPr>
          <p:spPr bwMode="auto">
            <a:xfrm>
              <a:off x="3059" y="2340"/>
              <a:ext cx="1392" cy="12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62526" name="Rectangle 64"/>
            <p:cNvSpPr>
              <a:spLocks noChangeArrowheads="1"/>
            </p:cNvSpPr>
            <p:nvPr/>
          </p:nvSpPr>
          <p:spPr bwMode="auto">
            <a:xfrm>
              <a:off x="3249" y="2338"/>
              <a:ext cx="480" cy="12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R(F2)</a:t>
              </a:r>
            </a:p>
          </p:txBody>
        </p:sp>
        <p:sp>
          <p:nvSpPr>
            <p:cNvPr id="62527" name="Rectangle 65"/>
            <p:cNvSpPr>
              <a:spLocks noChangeArrowheads="1"/>
            </p:cNvSpPr>
            <p:nvPr/>
          </p:nvSpPr>
          <p:spPr bwMode="auto">
            <a:xfrm>
              <a:off x="3729" y="2338"/>
              <a:ext cx="724" cy="12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Load2</a:t>
              </a:r>
            </a:p>
          </p:txBody>
        </p:sp>
        <p:sp>
          <p:nvSpPr>
            <p:cNvPr id="62528" name="Rectangle 66"/>
            <p:cNvSpPr>
              <a:spLocks noChangeArrowheads="1"/>
            </p:cNvSpPr>
            <p:nvPr/>
          </p:nvSpPr>
          <p:spPr bwMode="auto">
            <a:xfrm>
              <a:off x="3055" y="2338"/>
              <a:ext cx="191" cy="12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400"/>
                <a:t>mul</a:t>
              </a:r>
              <a:endParaRPr lang="en-US" altLang="en-US"/>
            </a:p>
          </p:txBody>
        </p:sp>
      </p:grpSp>
      <p:sp>
        <p:nvSpPr>
          <p:cNvPr id="62514" name="Text Box 67"/>
          <p:cNvSpPr txBox="1">
            <a:spLocks noChangeArrowheads="1"/>
          </p:cNvSpPr>
          <p:nvPr/>
        </p:nvSpPr>
        <p:spPr bwMode="auto">
          <a:xfrm>
            <a:off x="6400800" y="2482850"/>
            <a:ext cx="10287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Store </a:t>
            </a:r>
          </a:p>
          <a:p>
            <a:pPr algn="ctr"/>
            <a:r>
              <a:rPr lang="en-US" altLang="en-US" b="1">
                <a:latin typeface="Comic Sans MS" pitchFamily="66" charset="0"/>
              </a:rPr>
              <a:t>Buffers</a:t>
            </a: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7169150" y="3065463"/>
            <a:ext cx="1447800" cy="203200"/>
            <a:chOff x="4524" y="1903"/>
            <a:chExt cx="912" cy="128"/>
          </a:xfrm>
        </p:grpSpPr>
        <p:sp>
          <p:nvSpPr>
            <p:cNvPr id="50235" name="Rectangle 69"/>
            <p:cNvSpPr>
              <a:spLocks noChangeArrowheads="1"/>
            </p:cNvSpPr>
            <p:nvPr/>
          </p:nvSpPr>
          <p:spPr bwMode="auto">
            <a:xfrm>
              <a:off x="4524" y="1903"/>
              <a:ext cx="56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1600"/>
                <a:t>Addr: 80</a:t>
              </a:r>
            </a:p>
          </p:txBody>
        </p:sp>
        <p:sp>
          <p:nvSpPr>
            <p:cNvPr id="50236" name="Rectangle 70"/>
            <p:cNvSpPr>
              <a:spLocks noChangeArrowheads="1"/>
            </p:cNvSpPr>
            <p:nvPr/>
          </p:nvSpPr>
          <p:spPr bwMode="auto">
            <a:xfrm>
              <a:off x="5088" y="1903"/>
              <a:ext cx="348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1600"/>
                <a:t>Mult1</a:t>
              </a:r>
            </a:p>
          </p:txBody>
        </p:sp>
      </p:grpSp>
      <p:sp>
        <p:nvSpPr>
          <p:cNvPr id="50228" name="Rectangle 71"/>
          <p:cNvSpPr>
            <a:spLocks noChangeArrowheads="1"/>
          </p:cNvSpPr>
          <p:nvPr/>
        </p:nvSpPr>
        <p:spPr bwMode="auto">
          <a:xfrm>
            <a:off x="7169150" y="3268663"/>
            <a:ext cx="892175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1600"/>
              <a:t>Addr: 72</a:t>
            </a:r>
          </a:p>
        </p:txBody>
      </p:sp>
      <p:sp>
        <p:nvSpPr>
          <p:cNvPr id="50229" name="Rectangle 72"/>
          <p:cNvSpPr>
            <a:spLocks noChangeArrowheads="1"/>
          </p:cNvSpPr>
          <p:nvPr/>
        </p:nvSpPr>
        <p:spPr bwMode="auto">
          <a:xfrm>
            <a:off x="8064500" y="3268663"/>
            <a:ext cx="55245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1600"/>
              <a:t>Mult2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7169150" y="3471863"/>
            <a:ext cx="1447800" cy="203200"/>
            <a:chOff x="4524" y="1903"/>
            <a:chExt cx="912" cy="128"/>
          </a:xfrm>
        </p:grpSpPr>
        <p:sp>
          <p:nvSpPr>
            <p:cNvPr id="50233" name="Rectangle 74"/>
            <p:cNvSpPr>
              <a:spLocks noChangeArrowheads="1"/>
            </p:cNvSpPr>
            <p:nvPr/>
          </p:nvSpPr>
          <p:spPr bwMode="auto">
            <a:xfrm>
              <a:off x="4524" y="1903"/>
              <a:ext cx="56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en-US" sz="1600"/>
            </a:p>
          </p:txBody>
        </p:sp>
        <p:sp>
          <p:nvSpPr>
            <p:cNvPr id="50234" name="Rectangle 75"/>
            <p:cNvSpPr>
              <a:spLocks noChangeArrowheads="1"/>
            </p:cNvSpPr>
            <p:nvPr/>
          </p:nvSpPr>
          <p:spPr bwMode="auto">
            <a:xfrm>
              <a:off x="5088" y="1903"/>
              <a:ext cx="348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en-US" sz="1600"/>
            </a:p>
          </p:txBody>
        </p:sp>
      </p:grpSp>
      <p:sp>
        <p:nvSpPr>
          <p:cNvPr id="62519" name="Line 76"/>
          <p:cNvSpPr>
            <a:spLocks noChangeShapeType="1"/>
          </p:cNvSpPr>
          <p:nvPr/>
        </p:nvSpPr>
        <p:spPr bwMode="auto">
          <a:xfrm>
            <a:off x="8032750" y="3671888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0" name="Line 77"/>
          <p:cNvSpPr>
            <a:spLocks noChangeShapeType="1"/>
          </p:cNvSpPr>
          <p:nvPr/>
        </p:nvSpPr>
        <p:spPr bwMode="auto">
          <a:xfrm flipH="1">
            <a:off x="8489950" y="3367088"/>
            <a:ext cx="381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81000" y="850900"/>
          <a:ext cx="8013700" cy="5083175"/>
        </p:xfrm>
        <a:graphic>
          <a:graphicData uri="http://schemas.openxmlformats.org/presentationml/2006/ole">
            <p:oleObj spid="_x0000_s31746" name="Worksheet" r:id="rId3" imgW="8925151" imgH="5848832" progId="Excel.Sheet.8">
              <p:embed/>
            </p:oleObj>
          </a:graphicData>
        </a:graphic>
      </p:graphicFrame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57200" y="6108700"/>
            <a:ext cx="803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Load1 </a:t>
            </a: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okončana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 </a:t>
            </a: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 čeka na rezultat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izdavanje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SUBI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65175" y="242888"/>
            <a:ext cx="370840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9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8305800" y="44958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81000" y="850900"/>
          <a:ext cx="8013700" cy="5083175"/>
        </p:xfrm>
        <a:graphic>
          <a:graphicData uri="http://schemas.openxmlformats.org/presentationml/2006/ole">
            <p:oleObj spid="_x0000_s32770" name="Worksheet" r:id="rId3" imgW="8925151" imgH="5848832" progId="Excel.Sheet.8">
              <p:embed/>
            </p:oleObj>
          </a:graphicData>
        </a:graphic>
      </p:graphicFrame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57200" y="6108700"/>
            <a:ext cx="803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Load2 </a:t>
            </a: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okončana</a:t>
            </a: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 </a:t>
            </a: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 čeka rezultat</a:t>
            </a: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izdavanje</a:t>
            </a: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BNEZ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65175" y="242888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10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8305800" y="4800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81000" y="895350"/>
          <a:ext cx="8013700" cy="5083175"/>
        </p:xfrm>
        <a:graphic>
          <a:graphicData uri="http://schemas.openxmlformats.org/presentationml/2006/ole">
            <p:oleObj spid="_x0000_s33794" name="Worksheet" r:id="rId3" imgW="8925151" imgH="5848832" progId="Excel.Sheet.8">
              <p:embed/>
            </p:oleObj>
          </a:graphicData>
        </a:graphic>
      </p:graphicFrame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41325" y="6184900"/>
            <a:ext cx="803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sledeća</a:t>
            </a:r>
            <a:r>
              <a:rPr kumimoji="1" lang="en-US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load </a:t>
            </a:r>
            <a:r>
              <a:rPr kumimoji="1" lang="sr-Latn-CS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</a:t>
            </a:r>
            <a:r>
              <a:rPr kumimoji="1" lang="en-US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</a:t>
            </a:r>
            <a:r>
              <a:rPr kumimoji="1" lang="sr-Latn-CS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kvenci (iz tre</a:t>
            </a:r>
            <a:r>
              <a:rPr kumimoji="1" lang="sr-Latn-RS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ć</a:t>
            </a:r>
            <a:r>
              <a:rPr kumimoji="1" lang="sr-Latn-CS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iteracije)</a:t>
            </a:r>
            <a:endParaRPr kumimoji="1" lang="en-US" altLang="en-US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765175" y="287338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11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8305800" y="37338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81000" y="895350"/>
          <a:ext cx="8013700" cy="5083175"/>
        </p:xfrm>
        <a:graphic>
          <a:graphicData uri="http://schemas.openxmlformats.org/presentationml/2006/ole">
            <p:oleObj spid="_x0000_s34818" name="Worksheet" r:id="rId4" imgW="8925151" imgH="5848832" progId="Excel.Sheet.8">
              <p:embed/>
            </p:oleObj>
          </a:graphicData>
        </a:graphic>
      </p:graphicFrame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41325" y="6184900"/>
            <a:ext cx="803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zašto se ne izdaje treća MULD</a:t>
            </a: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65175" y="287338"/>
            <a:ext cx="4281488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Example Cycle 12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8305800" y="4038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81000" y="860425"/>
          <a:ext cx="8013700" cy="5083175"/>
        </p:xfrm>
        <a:graphic>
          <a:graphicData uri="http://schemas.openxmlformats.org/presentationml/2006/ole">
            <p:oleObj spid="_x0000_s35842" name="Worksheet" r:id="rId4" imgW="8925151" imgH="5848832" progId="Excel.Sheet.8">
              <p:embed/>
            </p:oleObj>
          </a:graphicData>
        </a:graphic>
      </p:graphicFrame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765175" y="252413"/>
            <a:ext cx="4281488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Example Cycle 13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7525" y="6213475"/>
            <a:ext cx="633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sr-Latn-CS" altLang="en-US">
                <a:solidFill>
                  <a:schemeClr val="accent1"/>
                </a:solidFill>
                <a:latin typeface="Comic Sans MS" pitchFamily="66" charset="0"/>
              </a:rPr>
              <a:t>Mult1 i Mult2 su još aktivne</a:t>
            </a:r>
            <a:r>
              <a:rPr lang="en-US" altLang="en-US">
                <a:solidFill>
                  <a:schemeClr val="accent1"/>
                </a:solidFill>
                <a:latin typeface="Comic Sans MS" pitchFamily="66" charset="0"/>
              </a:rPr>
              <a:t>. </a:t>
            </a:r>
            <a:r>
              <a:rPr lang="sr-Latn-CS" altLang="en-US">
                <a:solidFill>
                  <a:schemeClr val="accent1"/>
                </a:solidFill>
                <a:latin typeface="Comic Sans MS" pitchFamily="66" charset="0"/>
              </a:rPr>
              <a:t>Zašto se ne izdaje treća SD?</a:t>
            </a:r>
            <a:endParaRPr lang="en-US" altLang="en-US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8305800" y="4038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Hw odmotavanje petlje</a:t>
            </a:r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Prava snaga eliminisanja WAW i WAR </a:t>
            </a:r>
            <a:r>
              <a:rPr lang="sr-Latn-CS" altLang="en-US" smtClean="0"/>
              <a:t>hazarda kroz dinamičko preimenovanje registara najbolje se može videti na pimeru izvršenja petlje</a:t>
            </a:r>
            <a:endParaRPr lang="en-US" altLang="en-US" smtClean="0"/>
          </a:p>
          <a:p>
            <a:pPr lvl="2">
              <a:defRPr/>
            </a:pPr>
            <a:r>
              <a:rPr lang="en-US" altLang="en-US" smtClean="0"/>
              <a:t>loop:  	LD       	F0, 0(R1)</a:t>
            </a:r>
          </a:p>
          <a:p>
            <a:pPr lvl="2">
              <a:defRPr/>
            </a:pPr>
            <a:r>
              <a:rPr lang="en-US" altLang="en-US" smtClean="0"/>
              <a:t>		MULD  	F4, F0, F2</a:t>
            </a:r>
          </a:p>
          <a:p>
            <a:pPr lvl="2">
              <a:defRPr/>
            </a:pPr>
            <a:r>
              <a:rPr lang="en-US" altLang="en-US" smtClean="0"/>
              <a:t>		SD	F4, 0(R1)</a:t>
            </a:r>
          </a:p>
          <a:p>
            <a:pPr lvl="2">
              <a:defRPr/>
            </a:pPr>
            <a:r>
              <a:rPr lang="en-US" altLang="en-US" smtClean="0"/>
              <a:t>		SUBI	R1, R1, #8</a:t>
            </a:r>
          </a:p>
          <a:p>
            <a:pPr lvl="2">
              <a:defRPr/>
            </a:pPr>
            <a:r>
              <a:rPr lang="en-US" altLang="en-US" smtClean="0"/>
              <a:t>		BNEZ	R1, Loop</a:t>
            </a:r>
          </a:p>
          <a:p>
            <a:pPr>
              <a:defRPr/>
            </a:pPr>
            <a:r>
              <a:rPr lang="en-US" altLang="en-US" smtClean="0"/>
              <a:t>Ako je predvidajanje</a:t>
            </a:r>
            <a:r>
              <a:rPr lang="sr-Latn-CS" altLang="en-US" smtClean="0"/>
              <a:t> da će se grananje obaviti, korišćenje RS će omogućiti da se više iteracija petlje izvršava jednovremeno</a:t>
            </a:r>
          </a:p>
          <a:p>
            <a:pPr>
              <a:defRPr/>
            </a:pPr>
            <a:r>
              <a:rPr lang="sr-Latn-CS" altLang="en-US" smtClean="0"/>
              <a:t>ovo se postiže bez promene koda</a:t>
            </a:r>
          </a:p>
          <a:p>
            <a:pPr lvl="1">
              <a:defRPr/>
            </a:pPr>
            <a:r>
              <a:rPr lang="sr-Latn-CS" altLang="en-US" smtClean="0"/>
              <a:t>u suštini petlja se dinamički odmotava uz pomoć hw korišćenjem RS koje deluju kao dodatni registri</a:t>
            </a:r>
          </a:p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81000" y="895350"/>
          <a:ext cx="8013700" cy="5083175"/>
        </p:xfrm>
        <a:graphic>
          <a:graphicData uri="http://schemas.openxmlformats.org/presentationml/2006/ole">
            <p:oleObj spid="_x0000_s36866" name="Worksheet" r:id="rId4" imgW="8925151" imgH="5848832" progId="Excel.Sheet.8">
              <p:embed/>
            </p:oleObj>
          </a:graphicData>
        </a:graphic>
      </p:graphicFrame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41325" y="6184900"/>
            <a:ext cx="803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Mult1 </a:t>
            </a: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okončana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.  </a:t>
            </a: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 čeka</a:t>
            </a:r>
            <a:r>
              <a:rPr kumimoji="1" lang="en-U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5175" y="287338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14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8305800" y="4038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81000" y="895350"/>
          <a:ext cx="8013700" cy="5083175"/>
        </p:xfrm>
        <a:graphic>
          <a:graphicData uri="http://schemas.openxmlformats.org/presentationml/2006/ole">
            <p:oleObj spid="_x0000_s37890" name="Worksheet" r:id="rId4" imgW="8925151" imgH="5848832" progId="Excel.Sheet.8">
              <p:embed/>
            </p:oleObj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41325" y="6184900"/>
            <a:ext cx="803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Mult1 slobodna;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Mult2 </a:t>
            </a:r>
            <a:r>
              <a:rPr kumimoji="1" lang="sr-Latn-C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okončana</a:t>
            </a: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.  </a:t>
            </a:r>
            <a:r>
              <a:rPr kumimoji="1" lang="sr-Latn-C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 čeka</a:t>
            </a: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765175" y="287338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15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8305800" y="4038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81000" y="860425"/>
          <a:ext cx="8013700" cy="5083175"/>
        </p:xfrm>
        <a:graphic>
          <a:graphicData uri="http://schemas.openxmlformats.org/presentationml/2006/ole">
            <p:oleObj spid="_x0000_s38914" name="Worksheet" r:id="rId3" imgW="8925151" imgH="5848832" progId="Excel.Sheet.8">
              <p:embed/>
            </p:oleObj>
          </a:graphicData>
        </a:graphic>
      </p:graphicFrame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765175" y="252413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16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09600" y="6299200"/>
            <a:ext cx="613092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b"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MULTD iz treće iteracije se izdaje (FU Mult1 aktivna)</a:t>
            </a:r>
          </a:p>
          <a:p>
            <a:pPr>
              <a:defRPr/>
            </a:pPr>
            <a:endParaRPr lang="en-US" altLang="en-US">
              <a:latin typeface="Comic Sans MS" pitchFamily="66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8305800" y="4038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81000" y="860425"/>
          <a:ext cx="8013700" cy="5083175"/>
        </p:xfrm>
        <a:graphic>
          <a:graphicData uri="http://schemas.openxmlformats.org/presentationml/2006/ole">
            <p:oleObj spid="_x0000_s39938" name="Worksheet" r:id="rId3" imgW="8925151" imgH="5848832" progId="Excel.Sheet.8">
              <p:embed/>
            </p:oleObj>
          </a:graphicData>
        </a:graphic>
      </p:graphicFrame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765175" y="252413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17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88925" y="6289675"/>
            <a:ext cx="2244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sr-Latn-CS" altLang="en-US">
                <a:solidFill>
                  <a:srgbClr val="FF0066"/>
                </a:solidFill>
                <a:latin typeface="Comic Sans MS" pitchFamily="66" charset="0"/>
              </a:rPr>
              <a:t>Izdaje se treća SD</a:t>
            </a:r>
            <a:endParaRPr lang="en-US" altLang="en-US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8305800" y="42672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81000" y="860425"/>
          <a:ext cx="8013700" cy="5083175"/>
        </p:xfrm>
        <a:graphic>
          <a:graphicData uri="http://schemas.openxmlformats.org/presentationml/2006/ole">
            <p:oleObj spid="_x0000_s40962" name="Worksheet" r:id="rId3" imgW="8925151" imgH="5848832" progId="Excel.Sheet.8">
              <p:embed/>
            </p:oleObj>
          </a:graphicData>
        </a:graphic>
      </p:graphicFrame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65175" y="252413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18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8305800" y="45720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81000" y="860425"/>
          <a:ext cx="8013700" cy="5083175"/>
        </p:xfrm>
        <a:graphic>
          <a:graphicData uri="http://schemas.openxmlformats.org/presentationml/2006/ole">
            <p:oleObj spid="_x0000_s41986" name="Worksheet" r:id="rId3" imgW="8925151" imgH="5848832" progId="Excel.Sheet.8">
              <p:embed/>
            </p:oleObj>
          </a:graphicData>
        </a:graphic>
      </p:graphicFrame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65175" y="252413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19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8305800" y="4800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81000" y="860425"/>
          <a:ext cx="8013700" cy="5083175"/>
        </p:xfrm>
        <a:graphic>
          <a:graphicData uri="http://schemas.openxmlformats.org/presentationml/2006/ole">
            <p:oleObj spid="_x0000_s43010" name="Worksheet" r:id="rId3" imgW="8925151" imgH="5848832" progId="Excel.Sheet.8">
              <p:embed/>
            </p:oleObj>
          </a:graphicData>
        </a:graphic>
      </p:graphicFrame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65175" y="252413"/>
            <a:ext cx="3930650" cy="538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20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8305800" y="37338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3810000" y="13716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419600" y="1981200"/>
            <a:ext cx="4572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4953000" y="1981200"/>
            <a:ext cx="4572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04800" y="6019800"/>
            <a:ext cx="8093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sr-Latn-CS" altLang="en-US">
                <a:solidFill>
                  <a:srgbClr val="FF0066"/>
                </a:solidFill>
                <a:latin typeface="Comic Sans MS" pitchFamily="66" charset="0"/>
              </a:rPr>
              <a:t>Ponovo imamo izdavanje po redosledu, izvršenje i okončanje van redosleda pribavljanja</a:t>
            </a:r>
            <a:endParaRPr lang="en-US" altLang="en-US">
              <a:solidFill>
                <a:srgbClr val="FF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65175" y="230188"/>
            <a:ext cx="7040563" cy="4206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sr-Latn-C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Za</a:t>
            </a:r>
            <a:r>
              <a:rPr kumimoji="1" lang="sr-Latn-BA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š</a:t>
            </a:r>
            <a:r>
              <a:rPr kumimoji="1" lang="sr-Latn-C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to</a:t>
            </a:r>
            <a:r>
              <a:rPr kumimoji="1" lang="en-U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Tomasulo</a:t>
            </a:r>
            <a:r>
              <a:rPr kumimoji="1" lang="en-U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kumimoji="1" lang="sr-Latn-C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može da preklapa </a:t>
            </a:r>
            <a:r>
              <a:rPr kumimoji="1" lang="en-US" alt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itera</a:t>
            </a:r>
            <a:r>
              <a:rPr kumimoji="1" lang="sr-Latn-C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cije petlje</a:t>
            </a:r>
            <a:r>
              <a:rPr kumimoji="1" lang="en-US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?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39713" y="677863"/>
            <a:ext cx="82296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Preimenovanje registara</a:t>
            </a:r>
            <a:endParaRPr kumimoji="1" lang="en-US" altLang="en-US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l"/>
              <a:defRPr/>
            </a:pPr>
            <a:r>
              <a:rPr kumimoji="1" lang="sr-Latn-CS" altLang="en-US" sz="20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Različite iteracije koriste različite fizičke destinacije za registre (dinamičko odmotavanje petlje)</a:t>
            </a:r>
            <a:endParaRPr kumimoji="1" lang="en-US" altLang="en-US" sz="20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l"/>
              <a:defRPr/>
            </a:pPr>
            <a:r>
              <a:rPr kumimoji="1" lang="sr-Latn-CS" altLang="en-US" sz="20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imena registara zamenjena imenima RS koje generišu rezultat</a:t>
            </a:r>
            <a:endParaRPr kumimoji="1" lang="en-US" altLang="en-US" sz="20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l"/>
              <a:defRPr/>
            </a:pPr>
            <a:r>
              <a:rPr kumimoji="1" lang="sr-Latn-CS" altLang="en-US" sz="20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efektivno povećava veličinu registarskog fajla</a:t>
            </a:r>
            <a:endParaRPr kumimoji="1" lang="en-US" altLang="en-US" sz="20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mtClean="0"/>
              <a:t>Superskalarni i VLIW procesori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Ciljevi SS i VLIW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Te</a:t>
            </a:r>
            <a:r>
              <a:rPr lang="hr-HR" altLang="en-US" dirty="0" smtClean="0"/>
              <a:t>hnika odmotavanja petlje im</a:t>
            </a:r>
            <a:r>
              <a:rPr lang="en-US" altLang="en-US" dirty="0" smtClean="0"/>
              <a:t>a</a:t>
            </a:r>
            <a:r>
              <a:rPr lang="hr-HR" altLang="en-US" dirty="0" smtClean="0"/>
              <a:t> za cilj da poveća količinu raspoloživog ILP-a</a:t>
            </a:r>
          </a:p>
          <a:p>
            <a:pPr>
              <a:defRPr/>
            </a:pPr>
            <a:r>
              <a:rPr lang="hr-HR" altLang="en-US" dirty="0" smtClean="0"/>
              <a:t>Scoreboard i Tomasulo tehnike imaju za cilj da postignu idealni CPI od 1inst/clk</a:t>
            </a:r>
          </a:p>
          <a:p>
            <a:pPr>
              <a:defRPr/>
            </a:pPr>
            <a:r>
              <a:rPr lang="hr-HR" altLang="en-US" dirty="0" smtClean="0"/>
              <a:t>BPB i BTB imaju zacilj da re</a:t>
            </a:r>
            <a:r>
              <a:rPr lang="en-US" altLang="en-US" dirty="0" smtClean="0"/>
              <a:t>d</a:t>
            </a:r>
            <a:r>
              <a:rPr lang="hr-HR" altLang="en-US" dirty="0" smtClean="0"/>
              <a:t>ukuju kašnjenje uzrokovano naredbama grananja</a:t>
            </a:r>
          </a:p>
          <a:p>
            <a:pPr>
              <a:defRPr/>
            </a:pPr>
            <a:r>
              <a:rPr lang="hr-HR" altLang="en-US" dirty="0" smtClean="0"/>
              <a:t>CPI ne može biti &lt;1 ako se pribavlja i izdaje jedna instrukcija u clk ciklusu</a:t>
            </a:r>
          </a:p>
          <a:p>
            <a:pPr>
              <a:defRPr/>
            </a:pPr>
            <a:r>
              <a:rPr lang="hr-HR" altLang="en-US" dirty="0" smtClean="0"/>
              <a:t>Da bi se CPI dalje redukovao potrebno je pribaviti i izdati više od jedne instrukcije u jednom clk ciklusu.</a:t>
            </a:r>
          </a:p>
          <a:p>
            <a:pPr lvl="1">
              <a:defRPr/>
            </a:pPr>
            <a:r>
              <a:rPr lang="hr-HR" altLang="en-US" dirty="0" smtClean="0"/>
              <a:t> Rad </a:t>
            </a:r>
            <a:r>
              <a:rPr lang="hr-HR" altLang="en-US" dirty="0" smtClean="0"/>
              <a:t>superskalarnih (SS) </a:t>
            </a:r>
            <a:r>
              <a:rPr lang="hr-HR" altLang="en-US" dirty="0" smtClean="0"/>
              <a:t>i VLIW (Very Long Instruction Word) procesora se zasniva na ovoj ideji</a:t>
            </a:r>
            <a:endParaRPr lang="en-US" altLang="en-US" dirty="0" smtClean="0"/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Usvajamo slede</a:t>
            </a:r>
            <a:r>
              <a:rPr lang="sr-Latn-CS" altLang="en-US" smtClean="0"/>
              <a:t>će</a:t>
            </a:r>
            <a:endParaRPr lang="en-US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mtClean="0"/>
              <a:t>množenje traje </a:t>
            </a:r>
            <a:r>
              <a:rPr lang="en-US" altLang="en-US" smtClean="0"/>
              <a:t> 4 clk.</a:t>
            </a:r>
          </a:p>
          <a:p>
            <a:pPr>
              <a:defRPr/>
            </a:pPr>
            <a:r>
              <a:rPr lang="sr-Latn-CS" altLang="en-US" smtClean="0"/>
              <a:t>prva </a:t>
            </a:r>
            <a:r>
              <a:rPr lang="en-US" altLang="en-US" smtClean="0"/>
              <a:t> load </a:t>
            </a:r>
            <a:r>
              <a:rPr lang="sr-Latn-CS" altLang="en-US" smtClean="0"/>
              <a:t>traje</a:t>
            </a:r>
            <a:r>
              <a:rPr lang="en-US" altLang="en-US" smtClean="0"/>
              <a:t> 8 clocks (</a:t>
            </a:r>
            <a:r>
              <a:rPr lang="sr-Latn-CS" altLang="en-US" smtClean="0"/>
              <a:t>recimo zbog keš promašaja)</a:t>
            </a:r>
          </a:p>
          <a:p>
            <a:pPr>
              <a:defRPr/>
            </a:pPr>
            <a:r>
              <a:rPr lang="sr-Latn-CS" altLang="en-US" smtClean="0"/>
              <a:t>druga</a:t>
            </a:r>
            <a:r>
              <a:rPr lang="en-US" altLang="en-US" smtClean="0"/>
              <a:t> load </a:t>
            </a:r>
            <a:r>
              <a:rPr lang="sr-Latn-CS" altLang="en-US" smtClean="0"/>
              <a:t>traje</a:t>
            </a:r>
            <a:r>
              <a:rPr lang="en-US" altLang="en-US" smtClean="0"/>
              <a:t> 4 clocks (</a:t>
            </a:r>
            <a:r>
              <a:rPr lang="sr-Latn-CS" altLang="en-US" smtClean="0"/>
              <a:t>pogodak</a:t>
            </a:r>
            <a:r>
              <a:rPr lang="en-US" altLang="en-US" smtClean="0"/>
              <a:t>).</a:t>
            </a:r>
          </a:p>
          <a:p>
            <a:pPr>
              <a:defRPr/>
            </a:pPr>
            <a:r>
              <a:rPr lang="sr-Latn-CS" altLang="en-US" smtClean="0"/>
              <a:t>inicijalno</a:t>
            </a:r>
            <a:r>
              <a:rPr lang="en-US" altLang="en-US" smtClean="0"/>
              <a:t> R1 = 80.</a:t>
            </a:r>
          </a:p>
          <a:p>
            <a:pPr>
              <a:defRPr/>
            </a:pPr>
            <a:r>
              <a:rPr lang="en-US" altLang="en-US" smtClean="0"/>
              <a:t>branch </a:t>
            </a:r>
            <a:r>
              <a:rPr lang="sr-Latn-CS" altLang="en-US" smtClean="0"/>
              <a:t>je pr</a:t>
            </a:r>
            <a:r>
              <a:rPr lang="en-US" altLang="en-US" smtClean="0"/>
              <a:t>e</a:t>
            </a:r>
            <a:r>
              <a:rPr lang="sr-Latn-CS" altLang="en-US" smtClean="0"/>
              <a:t>dvidjen kao</a:t>
            </a:r>
            <a:r>
              <a:rPr lang="en-US" altLang="en-US" smtClean="0"/>
              <a:t> taken</a:t>
            </a:r>
            <a:r>
              <a:rPr lang="sr-Latn-CS" altLang="en-US" smtClean="0"/>
              <a:t> (obavlja se)</a:t>
            </a:r>
            <a:r>
              <a:rPr lang="en-US" altLang="en-US" smtClean="0"/>
              <a:t>.</a:t>
            </a:r>
            <a:endParaRPr lang="sr-Latn-CS" altLang="en-US" smtClean="0"/>
          </a:p>
          <a:p>
            <a:pPr>
              <a:defRPr/>
            </a:pPr>
            <a:r>
              <a:rPr lang="sr-Latn-CS" altLang="en-US" smtClean="0"/>
              <a:t>posmatramo izvršenje prve dve iteracije</a:t>
            </a:r>
            <a:endParaRPr lang="en-US" altLang="en-US" smtClean="0"/>
          </a:p>
          <a:p>
            <a:pPr>
              <a:buFont typeface="Wingdings 2" pitchFamily="18" charset="2"/>
              <a:buNone/>
              <a:defRPr/>
            </a:pP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SS i VLIW</a:t>
            </a:r>
            <a:endParaRPr lang="en-US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2400" smtClean="0"/>
              <a:t>SS procesori mogu da izdaju različit broj instrukcija po</a:t>
            </a:r>
            <a:r>
              <a:rPr lang="en-US" altLang="en-US" sz="2400" smtClean="0"/>
              <a:t> </a:t>
            </a:r>
            <a:r>
              <a:rPr lang="hr-HR" altLang="en-US" sz="2400" smtClean="0"/>
              <a:t>clk ciklusu</a:t>
            </a:r>
          </a:p>
          <a:p>
            <a:pPr lvl="1">
              <a:defRPr/>
            </a:pPr>
            <a:r>
              <a:rPr lang="hr-HR" altLang="en-US" sz="2100" smtClean="0"/>
              <a:t>Kod tipičnog SS procesora hw može da izda od 1 do 8 instrukcija u jednom clk ciklusu (u zavisnosti od raspoloživog ILP-a)</a:t>
            </a:r>
          </a:p>
          <a:p>
            <a:pPr lvl="1">
              <a:defRPr/>
            </a:pPr>
            <a:r>
              <a:rPr lang="hr-HR" altLang="en-US" sz="2100" smtClean="0"/>
              <a:t>SS procesori mogu da koriste statičko planiranje izvršenja instrukcija (uz pomoć kompajler</a:t>
            </a:r>
            <a:r>
              <a:rPr lang="en-US" altLang="en-US" sz="2100" smtClean="0"/>
              <a:t>a</a:t>
            </a:r>
            <a:r>
              <a:rPr lang="hr-HR" altLang="en-US" sz="2100" smtClean="0"/>
              <a:t>) ili dinamičko zasnovano na Sc tehnici i Tomasulovom algoritmu</a:t>
            </a:r>
            <a:endParaRPr lang="en-US" altLang="en-US" sz="2100" smtClean="0"/>
          </a:p>
          <a:p>
            <a:pPr lvl="2">
              <a:defRPr/>
            </a:pPr>
            <a:r>
              <a:rPr kumimoji="0" lang="en-US" altLang="en-US" sz="1800" smtClean="0"/>
              <a:t>IBM PowerPC, Sun UltraSparc, DEC Alpha, HP 8000, MIPS 10000, AMD K5</a:t>
            </a:r>
            <a:endParaRPr lang="hr-HR" altLang="en-US" sz="1800" smtClean="0"/>
          </a:p>
          <a:p>
            <a:pPr>
              <a:defRPr/>
            </a:pPr>
            <a:r>
              <a:rPr lang="hr-HR" altLang="en-US" sz="2400" smtClean="0"/>
              <a:t>VLIW (zovu se još i EPIC – Explicitly Parallel Instruction Computer) izdaje fiksni broj instrukcija koje su formatirane kao jedna velika instrukcija ili kao fiksni instrukcioni paket. (paralelne instrukcije su grupisane u blokove)</a:t>
            </a:r>
          </a:p>
          <a:p>
            <a:pPr lvl="1">
              <a:defRPr/>
            </a:pPr>
            <a:r>
              <a:rPr lang="hr-HR" altLang="en-US" sz="2100" smtClean="0"/>
              <a:t>VLIW su po definiciji sa statičkim planiranjem izvršenja instrukcija</a:t>
            </a:r>
            <a:endParaRPr lang="en-US" altLang="en-US" sz="2100" smtClean="0"/>
          </a:p>
          <a:p>
            <a:pPr lvl="2">
              <a:defRPr/>
            </a:pPr>
            <a:r>
              <a:rPr lang="en-US" altLang="en-US" sz="1800" smtClean="0"/>
              <a:t>Intel Itanium</a:t>
            </a:r>
          </a:p>
        </p:txBody>
      </p:sp>
    </p:spTree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superscalar_processor_of_degree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0"/>
            <a:ext cx="3589338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VLIW_execution_with_degree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56038"/>
            <a:ext cx="3703638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scalar_pipeline_execu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417638"/>
            <a:ext cx="42751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641350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Supers</a:t>
            </a:r>
            <a:r>
              <a:rPr lang="hr-HR" altLang="en-US" sz="3600" smtClean="0"/>
              <a:t>k</a:t>
            </a:r>
            <a:r>
              <a:rPr lang="en-US" altLang="en-US" sz="3600" smtClean="0"/>
              <a:t>alar</a:t>
            </a:r>
            <a:r>
              <a:rPr lang="hr-HR" altLang="en-US" sz="3600" smtClean="0"/>
              <a:t>ni</a:t>
            </a:r>
            <a:r>
              <a:rPr lang="en-US" altLang="en-US" sz="3600" smtClean="0"/>
              <a:t> </a:t>
            </a:r>
            <a:r>
              <a:rPr lang="hr-HR" altLang="en-US" sz="3600" smtClean="0"/>
              <a:t>i</a:t>
            </a:r>
            <a:r>
              <a:rPr lang="en-US" altLang="en-US" sz="3600" smtClean="0"/>
              <a:t> VLIW procesor</a:t>
            </a:r>
            <a:r>
              <a:rPr lang="hr-HR" altLang="en-US" sz="3600" smtClean="0"/>
              <a:t>i</a:t>
            </a:r>
            <a:r>
              <a:rPr lang="en-US" altLang="en-US" sz="3600" smtClean="0"/>
              <a:t> </a:t>
            </a:r>
          </a:p>
        </p:txBody>
      </p:sp>
    </p:spTree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38200" y="16002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133600" y="3276600"/>
            <a:ext cx="1524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33600" y="1600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6962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334000" y="4953000"/>
            <a:ext cx="3352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2484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4102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5334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334000" y="5105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334000" y="571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334000" y="5791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 flipV="1">
            <a:off x="5334000" y="2514600"/>
            <a:ext cx="2971800" cy="762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5638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5532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8001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6019800" y="2514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7010400" y="2514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7620000" y="2438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V="1">
            <a:off x="1600200" y="3733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4495800" y="1828800"/>
            <a:ext cx="2743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1752600" y="1905000"/>
            <a:ext cx="381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838200" y="1585913"/>
            <a:ext cx="914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Cache/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286000" y="1600200"/>
            <a:ext cx="6556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Fetch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Unit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6019800" y="20574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Multiple  instruction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1295400" y="4419600"/>
            <a:ext cx="318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Sequential stream of  instructions</a:t>
            </a:r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5462588" y="3592513"/>
            <a:ext cx="420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248400" y="3581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7772400" y="3581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6324600" y="5257800"/>
            <a:ext cx="1198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Register file</a:t>
            </a:r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4495800" y="1676400"/>
            <a:ext cx="3352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4495800" y="1981200"/>
            <a:ext cx="1600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6096000" y="19812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7848600" y="1676400"/>
            <a:ext cx="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867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67056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8153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548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 flipV="1">
            <a:off x="5638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6400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V="1">
            <a:off x="6553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V="1">
            <a:off x="7772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7924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>
            <a:off x="7010400" y="3810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2514600" y="3276600"/>
            <a:ext cx="1524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2895600" y="3276600"/>
            <a:ext cx="1524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3276600" y="3276600"/>
            <a:ext cx="1524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3429000" y="1371600"/>
            <a:ext cx="106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>
            <a:off x="2971800" y="19050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3519488" y="1371600"/>
            <a:ext cx="1000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Decode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and issue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unit</a:t>
            </a:r>
          </a:p>
        </p:txBody>
      </p:sp>
      <p:sp>
        <p:nvSpPr>
          <p:cNvPr id="37940" name="Line 52"/>
          <p:cNvSpPr>
            <a:spLocks noChangeShapeType="1"/>
          </p:cNvSpPr>
          <p:nvPr/>
        </p:nvSpPr>
        <p:spPr bwMode="auto">
          <a:xfrm>
            <a:off x="457200" y="51816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41" name="Line 53"/>
          <p:cNvSpPr>
            <a:spLocks noChangeShapeType="1"/>
          </p:cNvSpPr>
          <p:nvPr/>
        </p:nvSpPr>
        <p:spPr bwMode="auto">
          <a:xfrm>
            <a:off x="4572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1371600" y="5029200"/>
            <a:ext cx="1747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Instruction/control</a:t>
            </a:r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1600200" y="5334000"/>
            <a:ext cx="568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533400" y="57150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1524000" y="5715000"/>
            <a:ext cx="1373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Funtional Unit</a:t>
            </a: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457200" y="457200"/>
            <a:ext cx="8229600" cy="685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45791" dir="2021404" algn="ctr" rotWithShape="0">
              <a:schemeClr val="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en-US" altLang="en-US" sz="4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Superskalarni procesor</a:t>
            </a:r>
            <a:r>
              <a:rPr kumimoji="1" lang="hr-HR" altLang="en-US" sz="4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</a:t>
            </a:r>
            <a:endParaRPr kumimoji="1" lang="en-US" altLang="en-US" sz="400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38200" y="16002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295400" y="2667000"/>
            <a:ext cx="152400" cy="2743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1600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6962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334000" y="4953000"/>
            <a:ext cx="3352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2484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410200" y="3200400"/>
            <a:ext cx="60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3340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334000" y="5105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5334000" y="571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334000" y="5791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 flipV="1">
            <a:off x="5334000" y="2514600"/>
            <a:ext cx="2971800" cy="76200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5638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5532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8001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1219200" y="3124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6019800" y="2514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7010400" y="2514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620000" y="2438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1371600" y="3886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1219200" y="4724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914400" y="3962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3352800" y="1828800"/>
            <a:ext cx="3886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1752600" y="1905000"/>
            <a:ext cx="685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838200" y="1585913"/>
            <a:ext cx="914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Cache/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2590800" y="1600200"/>
            <a:ext cx="6556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Fetch</a:t>
            </a:r>
          </a:p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Unit</a:t>
            </a: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6019800" y="19812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Single multi-operation instruction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304800" y="5486400"/>
            <a:ext cx="318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multi-operation instruction</a:t>
            </a:r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5462588" y="3592513"/>
            <a:ext cx="420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6248400" y="3581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7772400" y="3581400"/>
            <a:ext cx="420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FU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6324600" y="5257800"/>
            <a:ext cx="1198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>
                <a:solidFill>
                  <a:schemeClr val="bg2"/>
                </a:solidFill>
              </a:rPr>
              <a:t>Register file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V="1">
            <a:off x="548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5638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 flipV="1">
            <a:off x="6400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 flipV="1">
            <a:off x="6553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flipV="1">
            <a:off x="7772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flipV="1">
            <a:off x="7924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5867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67056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8153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>
            <a:off x="7010400" y="38100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45791" dir="2021404" algn="ctr" rotWithShape="0">
              <a:schemeClr val="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en-US" altLang="en-US" sz="4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VLIW procesor</a:t>
            </a:r>
            <a:r>
              <a:rPr kumimoji="1" lang="hr-HR" altLang="en-US" sz="4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</a:t>
            </a:r>
            <a:endParaRPr kumimoji="1" lang="en-US" altLang="en-US" sz="400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SS primer</a:t>
            </a:r>
            <a:endParaRPr lang="en-US" altLang="en-US" smtClean="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219200" y="838200"/>
            <a:ext cx="6858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Loop: </a:t>
            </a:r>
            <a:r>
              <a:rPr kumimoji="1"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LD   F0,0(R1)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ADDD F4,F0,F2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SD   0(R1),F4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</a:t>
            </a:r>
            <a:r>
              <a:rPr kumimoji="1"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SUB</a:t>
            </a: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I R1,R1,#8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    BNEZ R1,Loop   </a:t>
            </a:r>
          </a:p>
        </p:txBody>
      </p:sp>
      <p:graphicFrame>
        <p:nvGraphicFramePr>
          <p:cNvPr id="66614" name="Group 54"/>
          <p:cNvGraphicFramePr>
            <a:graphicFrameLocks noGrp="1"/>
          </p:cNvGraphicFramePr>
          <p:nvPr/>
        </p:nvGraphicFramePr>
        <p:xfrm>
          <a:off x="1066800" y="3454400"/>
          <a:ext cx="6019800" cy="2700529"/>
        </p:xfrm>
        <a:graphic>
          <a:graphicData uri="http://schemas.openxmlformats.org/drawingml/2006/table">
            <a:tbl>
              <a:tblPr/>
              <a:tblGrid>
                <a:gridCol w="2341563">
                  <a:extLst>
                    <a:ext uri="{9D8B030D-6E8A-4147-A177-3AD203B41FA5}">
                      <a16:colId xmlns:a16="http://schemas.microsoft.com/office/drawing/2014/main" xmlns="" val="3058468379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xmlns="" val="26410907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3628625830"/>
                    </a:ext>
                  </a:extLst>
                </a:gridCol>
              </a:tblGrid>
              <a:tr h="627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Instrukcija koja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generiše rezultat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Instrukcija koja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koristi rezultat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Latentnost u Clk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9881866"/>
                  </a:ext>
                </a:extLst>
              </a:tr>
              <a:tr h="579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FP ALU operacija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druga FP ALU operacija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  <a:endParaRPr kumimoji="1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4735633"/>
                  </a:ext>
                </a:extLst>
              </a:tr>
              <a:tr h="4983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FP ALU operacija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Store double (SD)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  <a:endParaRPr kumimoji="1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6688192"/>
                  </a:ext>
                </a:extLst>
              </a:tr>
              <a:tr h="496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Load double (LD)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FP ALU operacija</a:t>
                      </a:r>
                      <a:endParaRPr kumimoji="1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3512782"/>
                  </a:ext>
                </a:extLst>
              </a:tr>
              <a:tr h="4983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Load double (LD)</a:t>
                      </a:r>
                      <a:endParaRPr kumimoji="1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Store double (SD)</a:t>
                      </a:r>
                      <a:endParaRPr kumimoji="1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endParaRPr kumimoji="1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3880254"/>
                  </a:ext>
                </a:extLst>
              </a:tr>
            </a:tbl>
          </a:graphicData>
        </a:graphic>
      </p:graphicFrame>
      <p:sp>
        <p:nvSpPr>
          <p:cNvPr id="39967" name="Text Box 55"/>
          <p:cNvSpPr txBox="1">
            <a:spLocks noChangeArrowheads="1"/>
          </p:cNvSpPr>
          <p:nvPr/>
        </p:nvSpPr>
        <p:spPr bwMode="auto">
          <a:xfrm>
            <a:off x="974725" y="6284913"/>
            <a:ext cx="259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hr-HR" altLang="en-US" b="1"/>
              <a:t>Latencije FP operacija</a:t>
            </a:r>
            <a:endParaRPr lang="en-US" altLang="en-US" b="1"/>
          </a:p>
        </p:txBody>
      </p:sp>
    </p:spTree>
  </p:cSld>
  <p:clrMapOvr>
    <a:masterClrMapping/>
  </p:clrMapOvr>
  <p:transition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SS primer</a:t>
            </a:r>
            <a:endParaRPr lang="en-US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hr-HR" altLang="en-US" sz="2400" smtClean="0"/>
              <a:t>Instrukcije koje se mogu jednovremeno izdavati moraju biti nezavisne</a:t>
            </a:r>
          </a:p>
          <a:p>
            <a:pPr marL="533400" indent="-533400">
              <a:defRPr/>
            </a:pPr>
            <a:r>
              <a:rPr lang="hr-HR" altLang="en-US" sz="2400" smtClean="0"/>
              <a:t>U toku jednog clk ciklusa samo jedno obraćanje memoriji je moguće</a:t>
            </a:r>
          </a:p>
          <a:p>
            <a:pPr marL="895350" lvl="1" indent="-438150">
              <a:defRPr/>
            </a:pPr>
            <a:r>
              <a:rPr lang="hr-HR" altLang="en-US" sz="2100" smtClean="0"/>
              <a:t>Ako neka instrukcija u nizu zavisi od neke prethodne ili ne zadovoljava kriterijum za izdavanje, samo instrukcije koje joj prethode biće izdate</a:t>
            </a:r>
          </a:p>
          <a:p>
            <a:pPr marL="533400" indent="-533400">
              <a:defRPr/>
            </a:pPr>
            <a:r>
              <a:rPr lang="hr-HR" altLang="en-US" sz="2400" smtClean="0"/>
              <a:t>PRIMER: izdavanje dve instrukcije</a:t>
            </a:r>
          </a:p>
          <a:p>
            <a:pPr marL="1295400" lvl="2" indent="-381000">
              <a:buClrTx/>
              <a:buFontTx/>
              <a:buChar char="•"/>
              <a:defRPr/>
            </a:pPr>
            <a:r>
              <a:rPr kumimoji="0" lang="hr-HR" altLang="en-US" sz="1800" b="1" smtClean="0">
                <a:effectLst/>
                <a:latin typeface="Arial" panose="020B0604020202020204" pitchFamily="34" charset="0"/>
              </a:rPr>
              <a:t>Prva</a:t>
            </a:r>
            <a:r>
              <a:rPr kumimoji="0" lang="en-US" altLang="en-US" sz="1800" smtClean="0">
                <a:effectLst/>
                <a:latin typeface="Arial" panose="020B0604020202020204" pitchFamily="34" charset="0"/>
              </a:rPr>
              <a:t>: </a:t>
            </a:r>
            <a:r>
              <a:rPr kumimoji="0" lang="hr-HR" altLang="en-US" sz="1800" smtClean="0">
                <a:effectLst/>
                <a:latin typeface="Arial" panose="020B0604020202020204" pitchFamily="34" charset="0"/>
              </a:rPr>
              <a:t>Jedna</a:t>
            </a:r>
            <a:r>
              <a:rPr kumimoji="0" lang="en-US" altLang="en-US" sz="1800" smtClean="0">
                <a:effectLst/>
                <a:latin typeface="Arial" panose="020B0604020202020204" pitchFamily="34" charset="0"/>
              </a:rPr>
              <a:t> load/store/branch/integer-ALU op.</a:t>
            </a:r>
          </a:p>
          <a:p>
            <a:pPr marL="1295400" lvl="2" indent="-381000">
              <a:buClrTx/>
              <a:buFontTx/>
              <a:buChar char="•"/>
              <a:defRPr/>
            </a:pPr>
            <a:r>
              <a:rPr kumimoji="0" lang="hr-HR" altLang="en-US" sz="1800" b="1" smtClean="0">
                <a:effectLst/>
                <a:latin typeface="Arial" panose="020B0604020202020204" pitchFamily="34" charset="0"/>
              </a:rPr>
              <a:t>Druga</a:t>
            </a:r>
            <a:r>
              <a:rPr kumimoji="0" lang="en-US" altLang="en-US" sz="1800" smtClean="0">
                <a:effectLst/>
                <a:latin typeface="Arial" panose="020B0604020202020204" pitchFamily="34" charset="0"/>
              </a:rPr>
              <a:t>: </a:t>
            </a:r>
            <a:r>
              <a:rPr kumimoji="0" lang="hr-HR" altLang="en-US" sz="1800" smtClean="0">
                <a:effectLst/>
                <a:latin typeface="Arial" panose="020B0604020202020204" pitchFamily="34" charset="0"/>
              </a:rPr>
              <a:t>Jedna </a:t>
            </a:r>
            <a:r>
              <a:rPr kumimoji="0" lang="en-US" altLang="en-US" sz="1800" smtClean="0">
                <a:effectLst/>
                <a:latin typeface="Arial" panose="020B0604020202020204" pitchFamily="34" charset="0"/>
              </a:rPr>
              <a:t> floating-point op.</a:t>
            </a:r>
            <a:endParaRPr kumimoji="0" lang="hr-HR" altLang="en-US" sz="1800" smtClean="0">
              <a:effectLst/>
              <a:latin typeface="Arial" panose="020B0604020202020204" pitchFamily="34" charset="0"/>
            </a:endParaRPr>
          </a:p>
          <a:p>
            <a:pPr marL="895350" lvl="1" indent="-438150">
              <a:buClrTx/>
              <a:buFontTx/>
              <a:buChar char="•"/>
              <a:defRPr/>
            </a:pPr>
            <a:r>
              <a:rPr kumimoji="0" lang="hr-HR" altLang="en-US" sz="2100" smtClean="0">
                <a:effectLst/>
                <a:latin typeface="Arial" panose="020B0604020202020204" pitchFamily="34" charset="0"/>
              </a:rPr>
              <a:t>Uvek je prva instrukcija u paru Integer instrukcija</a:t>
            </a:r>
          </a:p>
          <a:p>
            <a:pPr marL="895350" lvl="1" indent="-438150">
              <a:buClrTx/>
              <a:buFontTx/>
              <a:buChar char="•"/>
              <a:defRPr/>
            </a:pPr>
            <a:r>
              <a:rPr kumimoji="0" lang="hr-HR" altLang="en-US" sz="2100" smtClean="0">
                <a:effectLst/>
                <a:latin typeface="Arial" panose="020B0604020202020204" pitchFamily="34" charset="0"/>
              </a:rPr>
              <a:t>Druga instrukcija se može izdati samo ako se prva može izdati</a:t>
            </a:r>
          </a:p>
          <a:p>
            <a:pPr marL="895350" lvl="1" indent="-438150">
              <a:buClrTx/>
              <a:buFontTx/>
              <a:buChar char="•"/>
              <a:defRPr/>
            </a:pPr>
            <a:r>
              <a:rPr kumimoji="0" lang="hr-HR" altLang="en-US" sz="2100" smtClean="0">
                <a:effectLst/>
                <a:latin typeface="Arial" panose="020B0604020202020204" pitchFamily="34" charset="0"/>
              </a:rPr>
              <a:t>Izdavanje Integer instrukcije paralelno sa FP operacijom je mnogo manje zahtevno od izdavanja dve proizvoljne instrukcije – </a:t>
            </a:r>
            <a:r>
              <a:rPr kumimoji="0" lang="hr-HR" altLang="en-US" sz="2100" smtClean="0">
                <a:solidFill>
                  <a:schemeClr val="accent1"/>
                </a:solidFill>
                <a:latin typeface="Arial" panose="020B0604020202020204" pitchFamily="34" charset="0"/>
              </a:rPr>
              <a:t>koriste različite funkcionalne jedinice i različite skupove registara (</a:t>
            </a:r>
            <a:r>
              <a:rPr kumimoji="0" lang="hr-HR" altLang="en-US" sz="2100" smtClean="0">
                <a:latin typeface="Arial" panose="020B0604020202020204" pitchFamily="34" charset="0"/>
              </a:rPr>
              <a:t>problem može da nastupi ako su u pitanju load i store u FP registe)</a:t>
            </a:r>
            <a:endParaRPr kumimoji="0" lang="en-US" altLang="en-US" sz="2100" smtClean="0">
              <a:latin typeface="Arial" panose="020B060402020202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None/>
              <a:defRPr/>
            </a:pPr>
            <a:endParaRPr lang="en-US" altLang="en-US" sz="16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SS primer</a:t>
            </a:r>
            <a:endParaRPr lang="en-US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2200" smtClean="0"/>
              <a:t>Latentnost load je 1 clk, pa se kod SS procesora rezultat load ne može koristiti u istom i narednom clk ciklusu (tj. u naredne 3 instrukcije)</a:t>
            </a:r>
          </a:p>
          <a:p>
            <a:pPr>
              <a:defRPr/>
            </a:pPr>
            <a:r>
              <a:rPr lang="hr-HR" altLang="en-US" sz="2200" smtClean="0"/>
              <a:t>Kašnjenje za branch takodje može biti 3 instrukcije, jer branch mora biti prva u paru</a:t>
            </a:r>
          </a:p>
          <a:p>
            <a:pPr>
              <a:defRPr/>
            </a:pPr>
            <a:r>
              <a:rPr lang="hr-HR" altLang="en-US" sz="2200" smtClean="0"/>
              <a:t>Za odabrani primer potrebno je 5 puta odmotati petlju da bi se izbeglo zaustavljanje protočnog sistema kod SS procesora (kod skalarnog  - 4 puta)</a:t>
            </a:r>
            <a:endParaRPr lang="en-US" altLang="en-US" sz="2200" smtClean="0"/>
          </a:p>
        </p:txBody>
      </p:sp>
      <p:pic>
        <p:nvPicPr>
          <p:cNvPr id="41988" name="Picture 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8986838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57200" y="228600"/>
            <a:ext cx="83058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hr-HR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Odmotavanje petlje koje minimizira zastoje kod skalarnog procesora</a:t>
            </a:r>
            <a:endParaRPr kumimoji="1" lang="en-US" altLang="en-US" sz="320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08125" y="1824038"/>
            <a:ext cx="6669088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 </a:t>
            </a:r>
            <a:r>
              <a:rPr lang="en-US" altLang="en-US" b="1">
                <a:latin typeface="Courier New" pitchFamily="49" charset="0"/>
              </a:rPr>
              <a:t>Loop:	LD	F0,0(R1)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2</a:t>
            </a:r>
            <a:r>
              <a:rPr lang="en-US" altLang="en-US" b="1">
                <a:latin typeface="Courier New" pitchFamily="49" charset="0"/>
              </a:rPr>
              <a:t>	LD	F6,-8(R1)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3</a:t>
            </a:r>
            <a:r>
              <a:rPr lang="en-US" altLang="en-US" b="1">
                <a:latin typeface="Courier New" pitchFamily="49" charset="0"/>
              </a:rPr>
              <a:t>	LD	F10,-16(R1)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4</a:t>
            </a:r>
            <a:r>
              <a:rPr lang="en-US" altLang="en-US" b="1">
                <a:latin typeface="Courier New" pitchFamily="49" charset="0"/>
              </a:rPr>
              <a:t>	LD	F14,-24(R1)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5</a:t>
            </a:r>
            <a:r>
              <a:rPr lang="en-US" altLang="en-US" b="1">
                <a:latin typeface="Courier New" pitchFamily="49" charset="0"/>
              </a:rPr>
              <a:t>	ADDD	F4,F0,F2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6</a:t>
            </a:r>
            <a:r>
              <a:rPr lang="en-US" altLang="en-US" b="1">
                <a:latin typeface="Courier New" pitchFamily="49" charset="0"/>
              </a:rPr>
              <a:t>	ADDD	F8,F6,F2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7</a:t>
            </a:r>
            <a:r>
              <a:rPr lang="en-US" altLang="en-US" b="1">
                <a:latin typeface="Courier New" pitchFamily="49" charset="0"/>
              </a:rPr>
              <a:t>	ADDD	F12,F10,F2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8</a:t>
            </a:r>
            <a:r>
              <a:rPr lang="en-US" altLang="en-US" b="1">
                <a:latin typeface="Courier New" pitchFamily="49" charset="0"/>
              </a:rPr>
              <a:t>	ADDD	F16,F14,F2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9</a:t>
            </a:r>
            <a:r>
              <a:rPr lang="en-US" altLang="en-US" b="1">
                <a:latin typeface="Courier New" pitchFamily="49" charset="0"/>
              </a:rPr>
              <a:t>	SD	0(R1),F4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10</a:t>
            </a:r>
            <a:r>
              <a:rPr lang="en-US" altLang="en-US" b="1">
                <a:latin typeface="Courier New" pitchFamily="49" charset="0"/>
              </a:rPr>
              <a:t>	SD	-8(R1),F8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12</a:t>
            </a:r>
            <a:r>
              <a:rPr lang="en-US" altLang="en-US" b="1">
                <a:latin typeface="Courier New" pitchFamily="49" charset="0"/>
              </a:rPr>
              <a:t>	SUBI	R1,R1,#32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11</a:t>
            </a:r>
            <a:r>
              <a:rPr lang="en-US" altLang="en-US" b="1">
                <a:latin typeface="Courier New" pitchFamily="49" charset="0"/>
              </a:rPr>
              <a:t>	SD	16(R1),F12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13</a:t>
            </a:r>
            <a:r>
              <a:rPr lang="en-US" altLang="en-US" b="1">
                <a:latin typeface="Courier New" pitchFamily="49" charset="0"/>
              </a:rPr>
              <a:t>	BNEZ	R1,LOOP</a:t>
            </a: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b="1"/>
              <a:t>14</a:t>
            </a:r>
            <a:r>
              <a:rPr lang="en-US" altLang="en-US" b="1">
                <a:latin typeface="Courier New" pitchFamily="49" charset="0"/>
              </a:rPr>
              <a:t>	SD	8(R1),F16</a:t>
            </a:r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</a:br>
            <a:endParaRPr lang="en-US" altLang="en-US" b="1">
              <a:latin typeface="Courier New" pitchFamily="49" charset="0"/>
            </a:endParaRPr>
          </a:p>
          <a:p>
            <a:pPr>
              <a:tabLst>
                <a:tab pos="971550" algn="l"/>
                <a:tab pos="1885950" algn="l"/>
                <a:tab pos="3657600" algn="l"/>
              </a:tabLst>
            </a:pPr>
            <a:r>
              <a:rPr lang="en-US" altLang="en-US" sz="2400" b="1"/>
              <a:t>14 clk </a:t>
            </a:r>
            <a:r>
              <a:rPr lang="hr-HR" altLang="en-US" sz="2400" b="1"/>
              <a:t>ciklusa</a:t>
            </a:r>
            <a:r>
              <a:rPr lang="en-US" altLang="en-US" sz="2400" b="1"/>
              <a:t>, </a:t>
            </a:r>
            <a:r>
              <a:rPr lang="hr-HR" altLang="en-US" sz="2400" b="1"/>
              <a:t>ili</a:t>
            </a:r>
            <a:r>
              <a:rPr lang="en-US" altLang="en-US" sz="2400" b="1"/>
              <a:t> 3.5 p</a:t>
            </a:r>
            <a:r>
              <a:rPr lang="hr-HR" altLang="en-US" sz="2400" b="1"/>
              <a:t>o</a:t>
            </a:r>
            <a:r>
              <a:rPr lang="en-US" altLang="en-US" sz="2400" b="1"/>
              <a:t> itera</a:t>
            </a:r>
            <a:r>
              <a:rPr lang="hr-HR" altLang="en-US" sz="2400" b="1"/>
              <a:t>c</a:t>
            </a:r>
            <a:r>
              <a:rPr lang="en-US" altLang="en-US" sz="2400" b="1"/>
              <a:t>i</a:t>
            </a:r>
            <a:r>
              <a:rPr lang="hr-HR" altLang="en-US" sz="2400" b="1"/>
              <a:t>ji</a:t>
            </a:r>
            <a:endParaRPr lang="en-US" altLang="en-US" sz="2400" b="1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22975" y="1881188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LD to ADDD: 1 Cycle</a:t>
            </a:r>
          </a:p>
          <a:p>
            <a:r>
              <a:rPr lang="en-US" altLang="en-US"/>
              <a:t>ADDD to SD: 2 Cycles</a:t>
            </a:r>
          </a:p>
        </p:txBody>
      </p:sp>
    </p:spTree>
  </p:cSld>
  <p:clrMapOvr>
    <a:masterClrMapping/>
  </p:clrMapOvr>
  <p:transition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33450" y="228600"/>
            <a:ext cx="7162800" cy="781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Supers</a:t>
            </a:r>
            <a:r>
              <a:rPr kumimoji="1" lang="hr-HR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alar</a:t>
            </a:r>
            <a:r>
              <a:rPr kumimoji="1" lang="hr-HR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no izvršenje</a:t>
            </a:r>
            <a:endParaRPr kumimoji="1" lang="en-US" altLang="en-US" sz="320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704850" y="1066800"/>
            <a:ext cx="7543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3486150" algn="l"/>
                <a:tab pos="7086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</a:t>
            </a:r>
            <a:r>
              <a:rPr kumimoji="1" lang="en-US" altLang="en-US" sz="20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Integer instruction	FP instruction	Clock cycle</a:t>
            </a:r>
            <a:endParaRPr kumimoji="1" lang="en-US" altLang="en-US" sz="20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Loop:	LD    F0,0(R1)		1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LD    F6,-8(R1)		2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LD    F10,-16(R1)	ADDD F4,F0,F2	3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LD    F14,-24(R1)	ADDD F8,F6,F2	4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LD    F18,-32(R1)	ADDD F12,F10,F2	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0(R1),F4	ADDD F16,F14,F2	6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-8(R1),F8	ADDD F20,F18,F2	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-16(R1),F12		8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SUBI   R1,R1,#40		10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16(R1),F16		9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BNEZ  R1,LOOP		11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	SD    8(R1),F20		12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en-US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12 clk, </a:t>
            </a:r>
            <a:r>
              <a:rPr kumimoji="1" lang="hr-HR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ili</a:t>
            </a:r>
            <a:r>
              <a:rPr kumimoji="1" lang="en-US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2.4 clk p</a:t>
            </a:r>
            <a:r>
              <a:rPr kumimoji="1" lang="hr-HR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</a:t>
            </a:r>
            <a:r>
              <a:rPr kumimoji="1" lang="en-US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itera</a:t>
            </a:r>
            <a:r>
              <a:rPr kumimoji="1" lang="hr-HR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ciji</a:t>
            </a:r>
            <a:endParaRPr kumimoji="1" lang="en-US" altLang="en-US" sz="200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489200" y="1828800"/>
            <a:ext cx="2882900" cy="508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H="1">
            <a:off x="3321050" y="2686050"/>
            <a:ext cx="1803400" cy="90805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2292350" y="1600200"/>
            <a:ext cx="330200" cy="273050"/>
          </a:xfrm>
          <a:prstGeom prst="ellipse">
            <a:avLst/>
          </a:prstGeom>
          <a:noFill/>
          <a:ln w="1270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5302250" y="2362200"/>
            <a:ext cx="330200" cy="273050"/>
          </a:xfrm>
          <a:prstGeom prst="ellipse">
            <a:avLst/>
          </a:prstGeom>
          <a:noFill/>
          <a:ln w="1270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978400" y="2362200"/>
            <a:ext cx="330200" cy="273050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940050" y="3454400"/>
            <a:ext cx="330200" cy="273050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Primeri</a:t>
            </a:r>
            <a:r>
              <a:rPr lang="en-US" dirty="0" smtClean="0"/>
              <a:t> </a:t>
            </a:r>
            <a:r>
              <a:rPr lang="en-US" dirty="0" err="1" smtClean="0"/>
              <a:t>nekih</a:t>
            </a:r>
            <a:r>
              <a:rPr lang="en-US" dirty="0" smtClean="0"/>
              <a:t> SS </a:t>
            </a:r>
            <a:r>
              <a:rPr lang="en-US" dirty="0" err="1" smtClean="0"/>
              <a:t>procesora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CA" altLang="en-US" sz="2400" dirty="0" smtClean="0">
                <a:latin typeface="Arial" panose="020B0604020202020204" pitchFamily="34" charset="0"/>
              </a:rPr>
              <a:t>PowerPC 604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 smtClean="0">
                <a:latin typeface="Arial" panose="020B0604020202020204" pitchFamily="34" charset="0"/>
              </a:rPr>
              <a:t>six independent execution units: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 smtClean="0">
                <a:latin typeface="Arial" panose="020B0604020202020204" pitchFamily="34" charset="0"/>
              </a:rPr>
              <a:t>Branch execution unit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 smtClean="0">
                <a:latin typeface="Arial" panose="020B0604020202020204" pitchFamily="34" charset="0"/>
              </a:rPr>
              <a:t>Load/Store unit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 smtClean="0">
                <a:latin typeface="Arial" panose="020B0604020202020204" pitchFamily="34" charset="0"/>
              </a:rPr>
              <a:t>3 Integer units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 smtClean="0">
                <a:latin typeface="Arial" panose="020B0604020202020204" pitchFamily="34" charset="0"/>
              </a:rPr>
              <a:t>Floating-point unit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 smtClean="0">
                <a:latin typeface="Arial" panose="020B0604020202020204" pitchFamily="34" charset="0"/>
              </a:rPr>
              <a:t>in-order issue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 smtClean="0">
                <a:latin typeface="Arial" panose="020B0604020202020204" pitchFamily="34" charset="0"/>
              </a:rPr>
              <a:t>register renaming</a:t>
            </a:r>
          </a:p>
          <a:p>
            <a:pPr>
              <a:lnSpc>
                <a:spcPct val="90000"/>
              </a:lnSpc>
              <a:defRPr/>
            </a:pPr>
            <a:r>
              <a:rPr lang="en-CA" altLang="en-US" sz="2400" dirty="0" smtClean="0">
                <a:latin typeface="Arial" panose="020B0604020202020204" pitchFamily="34" charset="0"/>
              </a:rPr>
              <a:t>Power PC 620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 smtClean="0">
                <a:latin typeface="Arial" panose="020B0604020202020204" pitchFamily="34" charset="0"/>
              </a:rPr>
              <a:t>provides in addition to the 604 out-of-order issue</a:t>
            </a:r>
          </a:p>
          <a:p>
            <a:pPr>
              <a:lnSpc>
                <a:spcPct val="90000"/>
              </a:lnSpc>
              <a:defRPr/>
            </a:pPr>
            <a:r>
              <a:rPr lang="en-CA" altLang="en-US" sz="2400" dirty="0" smtClean="0">
                <a:latin typeface="Arial" panose="020B0604020202020204" pitchFamily="34" charset="0"/>
              </a:rPr>
              <a:t>Pentium</a:t>
            </a:r>
          </a:p>
          <a:p>
            <a:pPr lvl="1">
              <a:lnSpc>
                <a:spcPct val="90000"/>
              </a:lnSpc>
              <a:defRPr/>
            </a:pPr>
            <a:r>
              <a:rPr lang="en-CA" altLang="en-US" sz="2000" dirty="0" smtClean="0">
                <a:latin typeface="Arial" panose="020B0604020202020204" pitchFamily="34" charset="0"/>
              </a:rPr>
              <a:t>three independent execution units: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 smtClean="0">
                <a:latin typeface="Arial" panose="020B0604020202020204" pitchFamily="34" charset="0"/>
              </a:rPr>
              <a:t>2 Integer units</a:t>
            </a:r>
          </a:p>
          <a:p>
            <a:pPr lvl="2">
              <a:lnSpc>
                <a:spcPct val="90000"/>
              </a:lnSpc>
              <a:defRPr/>
            </a:pPr>
            <a:r>
              <a:rPr lang="en-CA" altLang="en-US" sz="1800" dirty="0" smtClean="0">
                <a:latin typeface="Arial" panose="020B0604020202020204" pitchFamily="34" charset="0"/>
              </a:rPr>
              <a:t>Floating point unit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 smtClean="0">
                <a:latin typeface="Arial" panose="020B0604020202020204" pitchFamily="34" charset="0"/>
              </a:rPr>
              <a:t>i</a:t>
            </a:r>
            <a:r>
              <a:rPr lang="en-CA" altLang="en-US" sz="2000" dirty="0" smtClean="0">
                <a:latin typeface="Arial" panose="020B0604020202020204" pitchFamily="34" charset="0"/>
              </a:rPr>
              <a:t>n-order issue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93738" y="373063"/>
            <a:ext cx="71628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90487" tIns="44450" rIns="90487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endParaRPr kumimoji="1" lang="en-US" altLang="en-US" sz="280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381000" y="936625"/>
          <a:ext cx="8013700" cy="5083175"/>
        </p:xfrm>
        <a:graphic>
          <a:graphicData uri="http://schemas.openxmlformats.org/presentationml/2006/ole">
            <p:oleObj spid="_x0000_s22530" name="Worksheet" r:id="rId3" imgW="8906372" imgH="5848832" progId="Excel.Sheet.8">
              <p:embed/>
            </p:oleObj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VLIW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z="2000" dirty="0" smtClean="0"/>
              <a:t>Upravljanje se ostvaruje veoma dugim instrukcijama</a:t>
            </a:r>
            <a:endParaRPr lang="en-US" alt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 smtClean="0"/>
              <a:t>Instrukcija sadrži upravljačko (control) polje za svaku od funkcionalnih jedinica 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 smtClean="0"/>
              <a:t>Dužina instrukcije zavisi od 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 smtClean="0"/>
              <a:t>Broja funkcionalnih jedinica </a:t>
            </a:r>
            <a:r>
              <a:rPr lang="en-US" altLang="en-US" sz="1800" dirty="0" smtClean="0"/>
              <a:t>(5-30 </a:t>
            </a:r>
            <a:r>
              <a:rPr lang="sr-Latn-CS" altLang="en-US" sz="1800" dirty="0" smtClean="0"/>
              <a:t>F</a:t>
            </a:r>
            <a:r>
              <a:rPr lang="en-US" altLang="en-US" sz="1800" dirty="0" smtClean="0"/>
              <a:t>U)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 smtClean="0"/>
              <a:t>Dužine polja control za svaku FU je 16-32 bita. </a:t>
            </a:r>
            <a:endParaRPr lang="en-US" altLang="en-US" sz="1800" dirty="0" smtClean="0"/>
          </a:p>
          <a:p>
            <a:pPr lvl="2">
              <a:lnSpc>
                <a:spcPct val="90000"/>
              </a:lnSpc>
              <a:defRPr/>
            </a:pPr>
            <a:r>
              <a:rPr lang="sr-Latn-CS" altLang="en-US" sz="1600" dirty="0" smtClean="0"/>
              <a:t>Dužina instrukcije od </a:t>
            </a:r>
            <a:r>
              <a:rPr lang="en-US" altLang="en-US" sz="1600" dirty="0" smtClean="0"/>
              <a:t>256 </a:t>
            </a:r>
            <a:r>
              <a:rPr lang="sr-Latn-CS" altLang="en-US" sz="1600" dirty="0" smtClean="0"/>
              <a:t>do</a:t>
            </a:r>
            <a:r>
              <a:rPr lang="en-US" altLang="en-US" sz="1600" dirty="0" smtClean="0"/>
              <a:t> 1024 bit</a:t>
            </a:r>
            <a:r>
              <a:rPr lang="sr-Latn-CS" altLang="en-US" sz="1600" dirty="0" smtClean="0"/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 smtClean="0"/>
              <a:t>Planiranje izvršenja instrukcija (tj. Formiranje duge instrukcije) se obavlja softverski (kompajler)</a:t>
            </a:r>
            <a:endParaRPr lang="en-US" alt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 smtClean="0"/>
              <a:t>Manja hardverska kompleksnost se može iskoristiti</a:t>
            </a:r>
            <a:endParaRPr lang="en-US" alt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 smtClean="0"/>
              <a:t>Da se poveća </a:t>
            </a:r>
            <a:r>
              <a:rPr lang="sr-Latn-CS" altLang="en-US" sz="1800" dirty="0" smtClean="0"/>
              <a:t>učestanost </a:t>
            </a:r>
            <a:r>
              <a:rPr lang="sr-Latn-CS" altLang="en-US" sz="1800" dirty="0" smtClean="0"/>
              <a:t>kojom se taktuje procesor (</a:t>
            </a:r>
            <a:r>
              <a:rPr lang="en-US" altLang="en-US" sz="1800" dirty="0" smtClean="0"/>
              <a:t>clock rate</a:t>
            </a:r>
            <a:r>
              <a:rPr lang="sr-Latn-CS" altLang="en-US" sz="1800" dirty="0" smtClean="0"/>
              <a:t>)</a:t>
            </a:r>
            <a:endParaRPr lang="en-US" altLang="en-US" sz="1800" dirty="0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 smtClean="0"/>
              <a:t>Poveća nivo paralelizma kroz ugradnju većeg broja FU 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 smtClean="0"/>
              <a:t>Mane</a:t>
            </a:r>
            <a:r>
              <a:rPr lang="en-US" altLang="en-US" sz="2000" dirty="0" smtClean="0"/>
              <a:t>: </a:t>
            </a:r>
            <a:endParaRPr lang="sr-Latn-CS" alt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 smtClean="0"/>
              <a:t>u proseku samo jedan broj upravljačkih (control) polja se realno koristi (prazna polja se popunjavaju  NOP operacijama). </a:t>
            </a:r>
            <a:endParaRPr lang="en-US" altLang="en-US" sz="1800" dirty="0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 smtClean="0"/>
              <a:t>Složeni kompajleri</a:t>
            </a:r>
            <a:endParaRPr lang="en-US" altLang="en-US" sz="1800" dirty="0" smtClean="0"/>
          </a:p>
          <a:p>
            <a:pPr lvl="2">
              <a:lnSpc>
                <a:spcPct val="90000"/>
              </a:lnSpc>
              <a:defRPr/>
            </a:pPr>
            <a:r>
              <a:rPr lang="sr-Latn-CS" altLang="en-US" sz="1600" dirty="0" smtClean="0"/>
              <a:t>Kompajler mor</a:t>
            </a:r>
            <a:r>
              <a:rPr lang="en-US" altLang="en-US" sz="1600" dirty="0" smtClean="0"/>
              <a:t>a</a:t>
            </a:r>
            <a:r>
              <a:rPr lang="sr-Latn-CS" altLang="en-US" sz="1600" dirty="0" smtClean="0"/>
              <a:t> da vodi računa o hardverskim detaljima</a:t>
            </a:r>
            <a:endParaRPr lang="en-US" altLang="en-US" sz="1600" dirty="0" smtClean="0"/>
          </a:p>
          <a:p>
            <a:pPr lvl="3">
              <a:lnSpc>
                <a:spcPct val="90000"/>
              </a:lnSpc>
              <a:defRPr/>
            </a:pPr>
            <a:r>
              <a:rPr lang="sr-Latn-CS" altLang="en-US" sz="1400" dirty="0" smtClean="0"/>
              <a:t>Broj FU, latentnost FU, period iniciranja FU,.. </a:t>
            </a:r>
          </a:p>
          <a:p>
            <a:pPr lvl="3">
              <a:lnSpc>
                <a:spcPct val="90000"/>
              </a:lnSpc>
              <a:defRPr/>
            </a:pPr>
            <a:r>
              <a:rPr lang="sr-Latn-CS" altLang="en-US" sz="1400" dirty="0" smtClean="0"/>
              <a:t>Keš promašaji:</a:t>
            </a:r>
            <a:r>
              <a:rPr lang="en-US" altLang="en-US" sz="1400" dirty="0" smtClean="0"/>
              <a:t> </a:t>
            </a:r>
            <a:r>
              <a:rPr lang="sr-Latn-CS" altLang="en-US" sz="1400" dirty="0" smtClean="0"/>
              <a:t> kompajler mora da uzme u obzir najgori mogući slučaj</a:t>
            </a:r>
            <a:endParaRPr lang="en-US" altLang="en-US" sz="1400" dirty="0" smtClean="0"/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 dirty="0" smtClean="0"/>
              <a:t>Zavisnost kompajlera od hardvera sprečava korišćenje istog kompajlera za familiju </a:t>
            </a:r>
            <a:r>
              <a:rPr lang="en-US" altLang="en-US" sz="1800" dirty="0" smtClean="0"/>
              <a:t>VLIW </a:t>
            </a:r>
            <a:r>
              <a:rPr lang="en-US" altLang="en-US" sz="1800" dirty="0" err="1" smtClean="0"/>
              <a:t>procesor</a:t>
            </a:r>
            <a:r>
              <a:rPr lang="sr-Latn-CS" altLang="en-US" sz="1800" dirty="0" smtClean="0"/>
              <a:t>a</a:t>
            </a:r>
            <a:endParaRPr lang="en-US" altLang="en-US" sz="1800" dirty="0" smtClean="0"/>
          </a:p>
          <a:p>
            <a:pPr>
              <a:lnSpc>
                <a:spcPct val="90000"/>
              </a:lnSpc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533400" y="76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ko-KR" sz="3200" smtClean="0">
              <a:solidFill>
                <a:schemeClr val="tx1"/>
              </a:solidFill>
              <a:ea typeface="굴림" pitchFamily="-48" charset="-127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57200" y="4386263"/>
            <a:ext cx="831850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ko-KR" sz="2400" smtClean="0">
                <a:solidFill>
                  <a:schemeClr val="tx1"/>
                </a:solidFill>
              </a:rPr>
              <a:t>Više operacija u jednom instrukcionom paketu</a:t>
            </a:r>
            <a:endParaRPr lang="en-US" altLang="ko-KR" sz="2400" smtClean="0">
              <a:solidFill>
                <a:schemeClr val="tx1"/>
              </a:solidFill>
              <a:ea typeface="굴림" pitchFamily="-48" charset="-127"/>
            </a:endParaRPr>
          </a:p>
          <a:p>
            <a:pPr>
              <a:defRPr/>
            </a:pPr>
            <a:r>
              <a:rPr lang="sr-Latn-CS" altLang="ko-KR" sz="2400" smtClean="0">
                <a:solidFill>
                  <a:schemeClr val="tx1"/>
                </a:solidFill>
              </a:rPr>
              <a:t>Svako polje u instrukcionom paketu je za fiksnu FU</a:t>
            </a:r>
            <a:endParaRPr lang="en-US" altLang="ko-KR" sz="2400" smtClean="0">
              <a:solidFill>
                <a:schemeClr val="tx1"/>
              </a:solidFill>
              <a:ea typeface="굴림" pitchFamily="-48" charset="-127"/>
            </a:endParaRPr>
          </a:p>
          <a:p>
            <a:pPr>
              <a:defRPr/>
            </a:pPr>
            <a:r>
              <a:rPr lang="sr-Latn-CS" altLang="ko-KR" sz="2400" smtClean="0">
                <a:solidFill>
                  <a:schemeClr val="tx1"/>
                </a:solidFill>
              </a:rPr>
              <a:t>Latencije FU su konstantne</a:t>
            </a:r>
            <a:endParaRPr lang="en-US" altLang="ko-KR" sz="2400" smtClean="0">
              <a:solidFill>
                <a:schemeClr val="tx1"/>
              </a:solidFill>
              <a:ea typeface="굴림" pitchFamily="-48" charset="-127"/>
            </a:endParaRPr>
          </a:p>
          <a:p>
            <a:pPr>
              <a:defRPr/>
            </a:pPr>
            <a:r>
              <a:rPr lang="sr-Latn-CS" altLang="ko-KR" sz="2400" smtClean="0">
                <a:solidFill>
                  <a:schemeClr val="tx1"/>
                </a:solidFill>
              </a:rPr>
              <a:t>Izmedju instrukcija koje se nalaze u jednom paketu nema nikakvih zavisnosti</a:t>
            </a:r>
            <a:endParaRPr lang="en-US" altLang="ko-KR" sz="2400" smtClean="0">
              <a:solidFill>
                <a:schemeClr val="tx1"/>
              </a:solidFill>
              <a:ea typeface="굴림" pitchFamily="-48" charset="-127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1828800"/>
            <a:ext cx="381000" cy="1143000"/>
            <a:chOff x="2928" y="1488"/>
            <a:chExt cx="240" cy="720"/>
          </a:xfrm>
        </p:grpSpPr>
        <p:sp>
          <p:nvSpPr>
            <p:cNvPr id="47143" name="Rectangle 7"/>
            <p:cNvSpPr>
              <a:spLocks noChangeArrowheads="1"/>
            </p:cNvSpPr>
            <p:nvPr/>
          </p:nvSpPr>
          <p:spPr bwMode="auto">
            <a:xfrm rot="5400000">
              <a:off x="2928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44" name="Rectangle 8"/>
            <p:cNvSpPr>
              <a:spLocks noChangeArrowheads="1"/>
            </p:cNvSpPr>
            <p:nvPr/>
          </p:nvSpPr>
          <p:spPr bwMode="auto">
            <a:xfrm rot="5400000">
              <a:off x="2928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45" name="Rectangle 9"/>
            <p:cNvSpPr>
              <a:spLocks noChangeArrowheads="1"/>
            </p:cNvSpPr>
            <p:nvPr/>
          </p:nvSpPr>
          <p:spPr bwMode="auto">
            <a:xfrm rot="5400000">
              <a:off x="2928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10000" y="1828800"/>
            <a:ext cx="381000" cy="1143000"/>
            <a:chOff x="2688" y="1488"/>
            <a:chExt cx="240" cy="720"/>
          </a:xfrm>
        </p:grpSpPr>
        <p:sp>
          <p:nvSpPr>
            <p:cNvPr id="47140" name="Rectangle 11"/>
            <p:cNvSpPr>
              <a:spLocks noChangeArrowheads="1"/>
            </p:cNvSpPr>
            <p:nvPr/>
          </p:nvSpPr>
          <p:spPr bwMode="auto">
            <a:xfrm rot="5400000">
              <a:off x="2688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41" name="Rectangle 12"/>
            <p:cNvSpPr>
              <a:spLocks noChangeArrowheads="1"/>
            </p:cNvSpPr>
            <p:nvPr/>
          </p:nvSpPr>
          <p:spPr bwMode="auto">
            <a:xfrm rot="5400000">
              <a:off x="2688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42" name="Rectangle 13"/>
            <p:cNvSpPr>
              <a:spLocks noChangeArrowheads="1"/>
            </p:cNvSpPr>
            <p:nvPr/>
          </p:nvSpPr>
          <p:spPr bwMode="auto">
            <a:xfrm rot="5400000">
              <a:off x="2688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47110" name="Rectangle 14"/>
          <p:cNvSpPr>
            <a:spLocks noChangeArrowheads="1"/>
          </p:cNvSpPr>
          <p:nvPr/>
        </p:nvSpPr>
        <p:spPr bwMode="auto">
          <a:xfrm rot="5400000">
            <a:off x="2438400" y="1828800"/>
            <a:ext cx="3810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1" name="Rectangle 15"/>
          <p:cNvSpPr>
            <a:spLocks noChangeArrowheads="1"/>
          </p:cNvSpPr>
          <p:nvPr/>
        </p:nvSpPr>
        <p:spPr bwMode="auto">
          <a:xfrm rot="5400000">
            <a:off x="1295400" y="1828800"/>
            <a:ext cx="3810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96200" y="1752600"/>
            <a:ext cx="381000" cy="1524000"/>
            <a:chOff x="3792" y="1488"/>
            <a:chExt cx="240" cy="960"/>
          </a:xfrm>
        </p:grpSpPr>
        <p:sp>
          <p:nvSpPr>
            <p:cNvPr id="47136" name="Rectangle 17"/>
            <p:cNvSpPr>
              <a:spLocks noChangeArrowheads="1"/>
            </p:cNvSpPr>
            <p:nvPr/>
          </p:nvSpPr>
          <p:spPr bwMode="auto">
            <a:xfrm rot="5400000">
              <a:off x="3792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7" name="Rectangle 18"/>
            <p:cNvSpPr>
              <a:spLocks noChangeArrowheads="1"/>
            </p:cNvSpPr>
            <p:nvPr/>
          </p:nvSpPr>
          <p:spPr bwMode="auto">
            <a:xfrm rot="5400000">
              <a:off x="3792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8" name="Rectangle 19"/>
            <p:cNvSpPr>
              <a:spLocks noChangeArrowheads="1"/>
            </p:cNvSpPr>
            <p:nvPr/>
          </p:nvSpPr>
          <p:spPr bwMode="auto">
            <a:xfrm rot="5400000">
              <a:off x="3792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9" name="Rectangle 20"/>
            <p:cNvSpPr>
              <a:spLocks noChangeArrowheads="1"/>
            </p:cNvSpPr>
            <p:nvPr/>
          </p:nvSpPr>
          <p:spPr bwMode="auto">
            <a:xfrm rot="5400000">
              <a:off x="3792" y="220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553200" y="1828800"/>
            <a:ext cx="381000" cy="1524000"/>
            <a:chOff x="3552" y="1488"/>
            <a:chExt cx="240" cy="960"/>
          </a:xfrm>
        </p:grpSpPr>
        <p:sp>
          <p:nvSpPr>
            <p:cNvPr id="47132" name="Rectangle 22"/>
            <p:cNvSpPr>
              <a:spLocks noChangeArrowheads="1"/>
            </p:cNvSpPr>
            <p:nvPr/>
          </p:nvSpPr>
          <p:spPr bwMode="auto">
            <a:xfrm rot="5400000">
              <a:off x="3552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3" name="Rectangle 23"/>
            <p:cNvSpPr>
              <a:spLocks noChangeArrowheads="1"/>
            </p:cNvSpPr>
            <p:nvPr/>
          </p:nvSpPr>
          <p:spPr bwMode="auto">
            <a:xfrm rot="5400000">
              <a:off x="3552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4" name="Rectangle 24"/>
            <p:cNvSpPr>
              <a:spLocks noChangeArrowheads="1"/>
            </p:cNvSpPr>
            <p:nvPr/>
          </p:nvSpPr>
          <p:spPr bwMode="auto">
            <a:xfrm rot="5400000">
              <a:off x="3552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7135" name="Rectangle 25"/>
            <p:cNvSpPr>
              <a:spLocks noChangeArrowheads="1"/>
            </p:cNvSpPr>
            <p:nvPr/>
          </p:nvSpPr>
          <p:spPr bwMode="auto">
            <a:xfrm rot="5400000">
              <a:off x="3552" y="220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47114" name="Text Box 26"/>
          <p:cNvSpPr txBox="1">
            <a:spLocks noChangeArrowheads="1"/>
          </p:cNvSpPr>
          <p:nvPr/>
        </p:nvSpPr>
        <p:spPr bwMode="auto">
          <a:xfrm>
            <a:off x="820738" y="2338388"/>
            <a:ext cx="2555875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sr-Latn-CS" altLang="ko-KR" i="1"/>
              <a:t>dve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 Integer </a:t>
            </a:r>
            <a:r>
              <a:rPr lang="sr-Latn-CS" altLang="ko-KR" i="1"/>
              <a:t>F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U,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i="1">
                <a:latin typeface="Verdana" pitchFamily="34" charset="0"/>
                <a:ea typeface="굴림" pitchFamily="-48" charset="-127"/>
              </a:rPr>
              <a:t>Single Cycle Latency</a:t>
            </a:r>
          </a:p>
        </p:txBody>
      </p:sp>
      <p:sp>
        <p:nvSpPr>
          <p:cNvPr id="47115" name="Text Box 27"/>
          <p:cNvSpPr txBox="1">
            <a:spLocks noChangeArrowheads="1"/>
          </p:cNvSpPr>
          <p:nvPr/>
        </p:nvSpPr>
        <p:spPr bwMode="auto">
          <a:xfrm>
            <a:off x="3265488" y="3100388"/>
            <a:ext cx="2505075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sr-Latn-CS" altLang="ko-KR" i="1"/>
              <a:t>Dve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 Load/Store </a:t>
            </a:r>
            <a:r>
              <a:rPr lang="sr-Latn-CS" altLang="ko-KR" i="1"/>
              <a:t>F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U,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i="1">
                <a:latin typeface="Verdana" pitchFamily="34" charset="0"/>
                <a:ea typeface="굴림" pitchFamily="-48" charset="-127"/>
              </a:rPr>
              <a:t>Three Cycle Latency</a:t>
            </a:r>
          </a:p>
        </p:txBody>
      </p:sp>
      <p:sp>
        <p:nvSpPr>
          <p:cNvPr id="47116" name="Text Box 28"/>
          <p:cNvSpPr txBox="1">
            <a:spLocks noChangeArrowheads="1"/>
          </p:cNvSpPr>
          <p:nvPr/>
        </p:nvSpPr>
        <p:spPr bwMode="auto">
          <a:xfrm>
            <a:off x="6254750" y="3398838"/>
            <a:ext cx="2360613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sr-Latn-CS" altLang="ko-KR" i="1"/>
              <a:t>Dve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 </a:t>
            </a:r>
            <a:r>
              <a:rPr lang="sr-Latn-CS" altLang="ko-KR" i="1"/>
              <a:t>FP FU</a:t>
            </a:r>
            <a:r>
              <a:rPr lang="en-US" altLang="ko-KR" i="1">
                <a:latin typeface="Verdana" pitchFamily="34" charset="0"/>
                <a:ea typeface="굴림" pitchFamily="-48" charset="-127"/>
              </a:rPr>
              <a:t>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r>
              <a:rPr lang="en-US" altLang="ko-KR" i="1">
                <a:latin typeface="Verdana" pitchFamily="34" charset="0"/>
                <a:ea typeface="굴림" pitchFamily="-48" charset="-127"/>
              </a:rPr>
              <a:t>Four Cycle Latency</a:t>
            </a:r>
          </a:p>
        </p:txBody>
      </p:sp>
      <p:sp>
        <p:nvSpPr>
          <p:cNvPr id="47117" name="Line 29"/>
          <p:cNvSpPr>
            <a:spLocks noChangeShapeType="1"/>
          </p:cNvSpPr>
          <p:nvPr/>
        </p:nvSpPr>
        <p:spPr bwMode="auto">
          <a:xfrm>
            <a:off x="14478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8" name="Line 30"/>
          <p:cNvSpPr>
            <a:spLocks noChangeShapeType="1"/>
          </p:cNvSpPr>
          <p:nvPr/>
        </p:nvSpPr>
        <p:spPr bwMode="auto">
          <a:xfrm>
            <a:off x="26670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9" name="Line 31"/>
          <p:cNvSpPr>
            <a:spLocks noChangeShapeType="1"/>
          </p:cNvSpPr>
          <p:nvPr/>
        </p:nvSpPr>
        <p:spPr bwMode="auto">
          <a:xfrm>
            <a:off x="39624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20" name="Line 32"/>
          <p:cNvSpPr>
            <a:spLocks noChangeShapeType="1"/>
          </p:cNvSpPr>
          <p:nvPr/>
        </p:nvSpPr>
        <p:spPr bwMode="auto">
          <a:xfrm>
            <a:off x="53340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21" name="Line 33"/>
          <p:cNvSpPr>
            <a:spLocks noChangeShapeType="1"/>
          </p:cNvSpPr>
          <p:nvPr/>
        </p:nvSpPr>
        <p:spPr bwMode="auto">
          <a:xfrm>
            <a:off x="67818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22" name="Line 34"/>
          <p:cNvSpPr>
            <a:spLocks noChangeShapeType="1"/>
          </p:cNvSpPr>
          <p:nvPr/>
        </p:nvSpPr>
        <p:spPr bwMode="auto">
          <a:xfrm>
            <a:off x="7924800" y="1447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838200" y="1101725"/>
            <a:ext cx="7620000" cy="365125"/>
            <a:chOff x="528" y="982"/>
            <a:chExt cx="4800" cy="23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248" y="982"/>
              <a:ext cx="4080" cy="230"/>
              <a:chOff x="1248" y="982"/>
              <a:chExt cx="4080" cy="230"/>
            </a:xfrm>
          </p:grpSpPr>
          <p:sp>
            <p:nvSpPr>
              <p:cNvPr id="47127" name="Rectangle 37"/>
              <p:cNvSpPr>
                <a:spLocks noChangeArrowheads="1"/>
              </p:cNvSpPr>
              <p:nvPr/>
            </p:nvSpPr>
            <p:spPr bwMode="auto">
              <a:xfrm>
                <a:off x="1248" y="982"/>
                <a:ext cx="720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Int Op 2</a:t>
                </a:r>
              </a:p>
            </p:txBody>
          </p:sp>
          <p:sp>
            <p:nvSpPr>
              <p:cNvPr id="47128" name="Rectangle 38"/>
              <p:cNvSpPr>
                <a:spLocks noChangeArrowheads="1"/>
              </p:cNvSpPr>
              <p:nvPr/>
            </p:nvSpPr>
            <p:spPr bwMode="auto">
              <a:xfrm>
                <a:off x="1968" y="982"/>
                <a:ext cx="912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Mem Op 1</a:t>
                </a:r>
              </a:p>
            </p:txBody>
          </p:sp>
          <p:sp>
            <p:nvSpPr>
              <p:cNvPr id="47129" name="Rectangle 3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912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Mem Op 2</a:t>
                </a:r>
              </a:p>
            </p:txBody>
          </p:sp>
          <p:sp>
            <p:nvSpPr>
              <p:cNvPr id="47130" name="Rectangle 40"/>
              <p:cNvSpPr>
                <a:spLocks noChangeArrowheads="1"/>
              </p:cNvSpPr>
              <p:nvPr/>
            </p:nvSpPr>
            <p:spPr bwMode="auto">
              <a:xfrm>
                <a:off x="3792" y="982"/>
                <a:ext cx="768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FP Op 1</a:t>
                </a:r>
              </a:p>
            </p:txBody>
          </p:sp>
          <p:sp>
            <p:nvSpPr>
              <p:cNvPr id="47131" name="Rectangle 41"/>
              <p:cNvSpPr>
                <a:spLocks noChangeArrowheads="1"/>
              </p:cNvSpPr>
              <p:nvPr/>
            </p:nvSpPr>
            <p:spPr bwMode="auto">
              <a:xfrm>
                <a:off x="4560" y="982"/>
                <a:ext cx="768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1600">
                    <a:latin typeface="Verdana" pitchFamily="34" charset="0"/>
                    <a:ea typeface="굴림" pitchFamily="-48" charset="-127"/>
                  </a:rPr>
                  <a:t>FP Op 2</a:t>
                </a:r>
              </a:p>
            </p:txBody>
          </p:sp>
        </p:grpSp>
        <p:sp>
          <p:nvSpPr>
            <p:cNvPr id="47126" name="Rectangle 42"/>
            <p:cNvSpPr>
              <a:spLocks noChangeArrowheads="1"/>
            </p:cNvSpPr>
            <p:nvPr/>
          </p:nvSpPr>
          <p:spPr bwMode="auto">
            <a:xfrm>
              <a:off x="528" y="982"/>
              <a:ext cx="720" cy="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>
                  <a:latin typeface="Verdana" pitchFamily="34" charset="0"/>
                  <a:ea typeface="굴림" pitchFamily="-48" charset="-127"/>
                </a:rPr>
                <a:t>Int Op 1</a:t>
              </a:r>
            </a:p>
          </p:txBody>
        </p:sp>
      </p:grpSp>
      <p:sp>
        <p:nvSpPr>
          <p:cNvPr id="88107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VLIW: Very Long Instruction Word</a:t>
            </a:r>
          </a:p>
        </p:txBody>
      </p:sp>
    </p:spTree>
  </p:cSld>
  <p:clrMapOvr>
    <a:masterClrMapping/>
  </p:clrMapOvr>
  <p:transition>
    <p:pull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VLIW primer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Neka instrukcioni paket ima 5 instrukcija</a:t>
            </a:r>
          </a:p>
          <a:p>
            <a:pPr lvl="1">
              <a:defRPr/>
            </a:pPr>
            <a:r>
              <a:rPr lang="en-US" altLang="en-US" smtClean="0"/>
              <a:t>2 FP, 2 Memory, 1 branch/integer</a:t>
            </a:r>
          </a:p>
          <a:p>
            <a:pPr>
              <a:defRPr/>
            </a:pPr>
            <a:r>
              <a:rPr lang="en-US" altLang="en-US" smtClean="0"/>
              <a:t>Kompajler detektuje sve hazrde</a:t>
            </a:r>
          </a:p>
          <a:p>
            <a:pPr lvl="1">
              <a:defRPr/>
            </a:pPr>
            <a:r>
              <a:rPr lang="en-US" altLang="en-US" smtClean="0"/>
              <a:t>po definiciji sve instrukcje koje kompjler postavi u jednu veliku instrukciju (paket) su nezavisne, tj. mogu se paralelno izvr</a:t>
            </a:r>
            <a:r>
              <a:rPr lang="hr-HR" altLang="en-US" smtClean="0"/>
              <a:t>šavati</a:t>
            </a:r>
            <a:endParaRPr lang="en-US" altLang="en-US" smtClean="0"/>
          </a:p>
          <a:p>
            <a:pPr>
              <a:defRPr/>
            </a:pPr>
            <a:r>
              <a:rPr lang="en-US" altLang="en-US" smtClean="0"/>
              <a:t>Svi slotovi u instrukcionom paketu ne moraju biti uvek popunjeni</a:t>
            </a:r>
          </a:p>
        </p:txBody>
      </p:sp>
    </p:spTree>
  </p:cSld>
  <p:clrMapOvr>
    <a:masterClrMapping/>
  </p:clrMapOvr>
  <p:transition>
    <p:pull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152400" y="1066800"/>
            <a:ext cx="8434388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fontAlgn="base">
              <a:spcBef>
                <a:spcPct val="0"/>
              </a:spcBef>
              <a:spcAft>
                <a:spcPct val="0"/>
              </a:spcAft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fontAlgn="base">
              <a:spcBef>
                <a:spcPct val="0"/>
              </a:spcBef>
              <a:spcAft>
                <a:spcPct val="0"/>
              </a:spcAft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fontAlgn="base">
              <a:spcBef>
                <a:spcPct val="0"/>
              </a:spcBef>
              <a:spcAft>
                <a:spcPct val="0"/>
              </a:spcAft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fontAlgn="base">
              <a:spcBef>
                <a:spcPct val="0"/>
              </a:spcBef>
              <a:spcAft>
                <a:spcPct val="0"/>
              </a:spcAft>
              <a:tabLst>
                <a:tab pos="1435100" algn="l"/>
                <a:tab pos="2857500" algn="l"/>
                <a:tab pos="4457700" algn="l"/>
                <a:tab pos="6057900" algn="l"/>
                <a:tab pos="6407150" algn="l"/>
                <a:tab pos="7254875" algn="l"/>
                <a:tab pos="7600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Memory 	Memory	FP	FP	Int. op/	Clock</a:t>
            </a:r>
            <a:br>
              <a:rPr kumimoji="1" lang="en-US" altLang="en-US" sz="13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altLang="en-US" sz="1300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reference 1	reference 2	operation 1	 op. 2 	branch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LD F0, 0 (R1)	LD F6, –8 (R1)						1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LD F10, –16 (R1)	LD F14, –24 (R1)						2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LD F18, –32 (R1)	LD F22, –40 (R1)	ADDD F4, F0, F2	ADDD F8, F6, F2				3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LD F26, –48 (R1)		ADDD F12, F10, F2	ADDD F16, F14, F2				4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ADDD F20, F18, F2	ADDD F24, F22, F2				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SD 0 (R1), F4	SD –8 (R1), F8	ADDD F28, F26, F2					6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SD –16 (R1), F12	SD –24 (R1), F16						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SD –32 (R1), F20	SD –40 (R1), F24			SUBI  R1, R1, #48	8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SD   0 (R1), F28				BNEZ R1, LOOP		9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3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13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petlja odmotana 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7 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puta da bi se izbegli zastoji</a:t>
            </a:r>
            <a:endParaRPr kumimoji="1" lang="en-US" altLang="en-US" sz="16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 clk,</a:t>
            </a:r>
            <a:r>
              <a:rPr kumimoji="1" lang="sr-Latn-C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1.3 clk p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itera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ciji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op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eracije po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clk, 50% ef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ikasnosti</a:t>
            </a:r>
            <a:endParaRPr kumimoji="1" lang="en-US" altLang="en-US" sz="16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apomena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 </a:t>
            </a:r>
            <a:r>
              <a:rPr kumimoji="1" lang="hr-HR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Potrebno je više registara kod VLIW nego kod SS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(15 </a:t>
            </a:r>
            <a:r>
              <a:rPr kumimoji="1" lang="sr-Latn-C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naspram 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6 </a:t>
            </a:r>
            <a:r>
              <a:rPr kumimoji="1" lang="sr-Latn-C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kod</a:t>
            </a:r>
            <a:r>
              <a:rPr kumimoji="1" lang="en-US" altLang="en-US" sz="16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SS)</a:t>
            </a:r>
          </a:p>
        </p:txBody>
      </p:sp>
      <p:sp>
        <p:nvSpPr>
          <p:cNvPr id="49155" name="Line 26"/>
          <p:cNvSpPr>
            <a:spLocks noChangeShapeType="1"/>
          </p:cNvSpPr>
          <p:nvPr/>
        </p:nvSpPr>
        <p:spPr bwMode="auto">
          <a:xfrm>
            <a:off x="609600" y="1676400"/>
            <a:ext cx="3238500" cy="3175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27"/>
          <p:cNvSpPr>
            <a:spLocks noChangeArrowheads="1"/>
          </p:cNvSpPr>
          <p:nvPr/>
        </p:nvSpPr>
        <p:spPr bwMode="auto">
          <a:xfrm>
            <a:off x="457200" y="1524000"/>
            <a:ext cx="2413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7" name="Oval 28"/>
          <p:cNvSpPr>
            <a:spLocks noChangeArrowheads="1"/>
          </p:cNvSpPr>
          <p:nvPr/>
        </p:nvSpPr>
        <p:spPr bwMode="auto">
          <a:xfrm>
            <a:off x="3840163" y="1981200"/>
            <a:ext cx="2413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8" name="Line 29"/>
          <p:cNvSpPr>
            <a:spLocks noChangeShapeType="1"/>
          </p:cNvSpPr>
          <p:nvPr/>
        </p:nvSpPr>
        <p:spPr bwMode="auto">
          <a:xfrm flipH="1">
            <a:off x="1076325" y="2155825"/>
            <a:ext cx="265430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mtClean="0"/>
              <a:t>Odmotavanje petlje i VLIW</a:t>
            </a:r>
            <a:endParaRPr lang="en-US" alt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altLang="en-US" dirty="0" err="1" smtClean="0"/>
              <a:t>Prednosti</a:t>
            </a:r>
            <a:r>
              <a:rPr lang="en-US" altLang="en-US" dirty="0" smtClean="0"/>
              <a:t>  </a:t>
            </a:r>
            <a:r>
              <a:rPr lang="en-US" altLang="en-US" dirty="0"/>
              <a:t>VLIW</a:t>
            </a:r>
            <a:endParaRPr lang="en-CA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35000"/>
              </a:spcBef>
              <a:buFontTx/>
              <a:buNone/>
              <a:defRPr/>
            </a:pPr>
            <a:r>
              <a:rPr lang="en-US" altLang="en-US" dirty="0" err="1" smtClean="0"/>
              <a:t>Kompajler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priprema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fiksne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instrukcione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pakete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že</a:t>
            </a:r>
            <a:r>
              <a:rPr lang="en-US" altLang="en-US" dirty="0" smtClean="0"/>
              <a:t> vi</a:t>
            </a:r>
            <a:r>
              <a:rPr lang="sr-Latn-RS" altLang="en-US" dirty="0" smtClean="0"/>
              <a:t>še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operacija</a:t>
            </a:r>
            <a:r>
              <a:rPr lang="sr-Latn-RS" altLang="en-US" dirty="0" smtClean="0"/>
              <a:t>, tj. pravi plan izvršenja</a:t>
            </a:r>
            <a:endParaRPr lang="en-CA" altLang="en-US" dirty="0"/>
          </a:p>
          <a:p>
            <a:pPr marL="990600" lvl="1" indent="-533400">
              <a:lnSpc>
                <a:spcPct val="90000"/>
              </a:lnSpc>
              <a:spcBef>
                <a:spcPct val="35000"/>
              </a:spcBef>
              <a:defRPr/>
            </a:pPr>
            <a:r>
              <a:rPr lang="sr-Latn-RS" altLang="en-US" sz="2400" dirty="0" smtClean="0"/>
              <a:t>Zavisnosti detektuje kompajler i koristi ih da planira izvršenje instrukcija</a:t>
            </a:r>
            <a:endParaRPr lang="en-CA" altLang="en-US" sz="2400" dirty="0"/>
          </a:p>
          <a:p>
            <a:pPr marL="990600" lvl="1" indent="-533400">
              <a:lnSpc>
                <a:spcPct val="90000"/>
              </a:lnSpc>
              <a:spcBef>
                <a:spcPct val="35000"/>
              </a:spcBef>
              <a:defRPr/>
            </a:pPr>
            <a:r>
              <a:rPr lang="sr-Latn-RS" altLang="en-US" sz="2400" dirty="0" smtClean="0"/>
              <a:t>Funkcionalne jedinice dodeljuje kompajler na osnovu pozicije u instrukcionom paketu</a:t>
            </a:r>
            <a:endParaRPr lang="en-CA" altLang="en-US" sz="2400" dirty="0"/>
          </a:p>
          <a:p>
            <a:pPr marL="990600" lvl="1" indent="-533400">
              <a:lnSpc>
                <a:spcPct val="90000"/>
              </a:lnSpc>
              <a:spcBef>
                <a:spcPct val="35000"/>
              </a:spcBef>
              <a:defRPr/>
            </a:pPr>
            <a:r>
              <a:rPr lang="sr-Latn-RS" altLang="en-US" sz="2400" dirty="0" smtClean="0"/>
              <a:t>Kompajler generiše kod koji nema nikakvih hazarda tako da nema potrebe za hardverom za detekciju zavisnosti ili planiranjem izvršenja</a:t>
            </a:r>
            <a:endParaRPr lang="en-CA" altLang="en-US" sz="2400" dirty="0"/>
          </a:p>
        </p:txBody>
      </p:sp>
    </p:spTree>
  </p:cSld>
  <p:clrMapOvr>
    <a:masterClrMapping/>
  </p:clrMapOvr>
  <p:transition>
    <p:pull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sr-Latn-RS" altLang="en-US" dirty="0" smtClean="0"/>
              <a:t>Nedostaci </a:t>
            </a:r>
            <a:r>
              <a:rPr lang="en-US" altLang="en-US" dirty="0" smtClean="0"/>
              <a:t>VLIW</a:t>
            </a:r>
            <a:endParaRPr lang="en-CA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541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sr-Latn-RS" altLang="en-US" dirty="0" smtClean="0"/>
              <a:t>Komaptibilnost koda</a:t>
            </a:r>
            <a:endParaRPr lang="en-CA" altLang="en-US" dirty="0"/>
          </a:p>
          <a:p>
            <a:pPr marL="990600" lvl="1" indent="-533400">
              <a:lnSpc>
                <a:spcPct val="90000"/>
              </a:lnSpc>
              <a:defRPr/>
            </a:pPr>
            <a:r>
              <a:rPr lang="en-CA" altLang="en-US" sz="2400" dirty="0"/>
              <a:t>VLIW code </a:t>
            </a:r>
            <a:r>
              <a:rPr lang="sr-Latn-RS" altLang="en-US" sz="2400" dirty="0" smtClean="0"/>
              <a:t>se ne može korektno izvršavati na mašini sa različitim brojem funkcionalnih jedinica i/ili različitim latencijama FU. </a:t>
            </a:r>
            <a:endParaRPr lang="en-CA" altLang="en-US" sz="2400" dirty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sr-Latn-RS" altLang="en-US" dirty="0" smtClean="0"/>
              <a:t>Gustina koda</a:t>
            </a:r>
            <a:endParaRPr lang="en-CA" altLang="en-US" dirty="0"/>
          </a:p>
          <a:p>
            <a:pPr marL="990600" lvl="1" indent="-533400">
              <a:lnSpc>
                <a:spcPct val="90000"/>
              </a:lnSpc>
              <a:defRPr/>
            </a:pPr>
            <a:r>
              <a:rPr lang="sr-Latn-RS" altLang="en-US" sz="2400" dirty="0" smtClean="0"/>
              <a:t>Niska iskorišćenost slotova unutar dugačke instrukcije </a:t>
            </a:r>
            <a:r>
              <a:rPr lang="en-CA" altLang="en-US" sz="2400" dirty="0" smtClean="0"/>
              <a:t>(</a:t>
            </a:r>
            <a:r>
              <a:rPr lang="sr-Latn-RS" altLang="en-US" sz="2400" dirty="0" smtClean="0"/>
              <a:t>ugalvnom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nop</a:t>
            </a:r>
            <a:r>
              <a:rPr lang="sr-Latn-RS" altLang="en-US" sz="2400" dirty="0" smtClean="0"/>
              <a:t>-ovi</a:t>
            </a:r>
            <a:r>
              <a:rPr lang="en-CA" altLang="en-US" sz="2400" dirty="0" smtClean="0"/>
              <a:t>) </a:t>
            </a:r>
            <a:endParaRPr lang="en-CA" altLang="en-US" sz="2400" dirty="0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81000" y="860425"/>
          <a:ext cx="8013700" cy="5083175"/>
        </p:xfrm>
        <a:graphic>
          <a:graphicData uri="http://schemas.openxmlformats.org/presentationml/2006/ole">
            <p:oleObj spid="_x0000_s23554" name="Worksheet" r:id="rId3" imgW="8925151" imgH="5848832" progId="Excel.Sheet.8">
              <p:embed/>
            </p:oleObj>
          </a:graphicData>
        </a:graphic>
      </p:graphicFrame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65175" y="252413"/>
            <a:ext cx="3708400" cy="538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1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69925" y="6189663"/>
            <a:ext cx="206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  <a:latin typeface="Comic Sans MS" pitchFamily="66" charset="0"/>
              </a:rPr>
              <a:t>Prva load izdata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8305800" y="37338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81000" y="860425"/>
          <a:ext cx="8013700" cy="5083175"/>
        </p:xfrm>
        <a:graphic>
          <a:graphicData uri="http://schemas.openxmlformats.org/presentationml/2006/ole">
            <p:oleObj spid="_x0000_s24578" name="Worksheet" r:id="rId3" imgW="8925151" imgH="5848832" progId="Excel.Sheet.8">
              <p:embed/>
            </p:oleObj>
          </a:graphicData>
        </a:graphic>
      </p:graphicFrame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5175" y="252413"/>
            <a:ext cx="3708400" cy="538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2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69925" y="6137275"/>
            <a:ext cx="1731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Comic Sans MS" pitchFamily="66" charset="0"/>
              </a:rPr>
              <a:t>MULTD izdata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305800" y="40386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81000" y="887413"/>
          <a:ext cx="8013700" cy="5083175"/>
        </p:xfrm>
        <a:graphic>
          <a:graphicData uri="http://schemas.openxmlformats.org/presentationml/2006/ole">
            <p:oleObj spid="_x0000_s25602" name="Worksheet" r:id="rId3" imgW="8925151" imgH="5848832" progId="Excel.Sheet.8">
              <p:embed/>
            </p:oleObj>
          </a:graphicData>
        </a:graphic>
      </p:graphicFrame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7200" y="6172200"/>
            <a:ext cx="8032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en-US" altLang="en-US" sz="1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Izdata</a:t>
            </a:r>
            <a:r>
              <a:rPr kumimoji="1" lang="en-U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 SD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implicitno preimenovanje: u MULT1 ne figurišu imena registara </a:t>
            </a:r>
            <a:endParaRPr kumimoji="1" lang="en-US" altLang="en-US" sz="1800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725613"/>
            <a:ext cx="4495800" cy="2819400"/>
            <a:chOff x="2016" y="1056"/>
            <a:chExt cx="2832" cy="1776"/>
          </a:xfrm>
        </p:grpSpPr>
        <p:sp>
          <p:nvSpPr>
            <p:cNvPr id="25607" name="Line 5"/>
            <p:cNvSpPr>
              <a:spLocks noChangeShapeType="1"/>
            </p:cNvSpPr>
            <p:nvPr/>
          </p:nvSpPr>
          <p:spPr bwMode="auto">
            <a:xfrm flipH="1">
              <a:off x="2880" y="1056"/>
              <a:ext cx="1152" cy="17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6"/>
            <p:cNvSpPr>
              <a:spLocks noChangeShapeType="1"/>
            </p:cNvSpPr>
            <p:nvPr/>
          </p:nvSpPr>
          <p:spPr bwMode="auto">
            <a:xfrm flipV="1">
              <a:off x="2016" y="1536"/>
              <a:ext cx="2832" cy="129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5175" y="279400"/>
            <a:ext cx="3708400" cy="5381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3</a:t>
            </a:r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8305800" y="43434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425450"/>
            <a:ext cx="71628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90487" tIns="44450" rIns="90487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Šta to fizički znači?</a:t>
            </a:r>
            <a:endParaRPr kumimoji="1" lang="en-US" altLang="en-US" sz="320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17550" y="19954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/>
              <a:t>addr: 80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17550" y="21986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17550" y="24018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17550" y="26050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17550" y="28082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717550" y="3011488"/>
            <a:ext cx="9144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1098550" y="1385888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32163" y="1016000"/>
            <a:ext cx="914400" cy="1219200"/>
            <a:chOff x="1872" y="1584"/>
            <a:chExt cx="576" cy="864"/>
          </a:xfrm>
        </p:grpSpPr>
        <p:sp>
          <p:nvSpPr>
            <p:cNvPr id="44103" name="Rectangle 1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4" name="Rectangle 1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5" name="Rectangle 1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6" name="Rectangle 1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7" name="Rectangle 1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8" name="Rectangle 1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4043" name="Rectangle 17"/>
          <p:cNvSpPr>
            <a:spLocks noChangeArrowheads="1"/>
          </p:cNvSpPr>
          <p:nvPr/>
        </p:nvSpPr>
        <p:spPr bwMode="auto">
          <a:xfrm>
            <a:off x="5160963" y="1244600"/>
            <a:ext cx="2209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1600"/>
              <a:t> F0: Load 1</a:t>
            </a:r>
          </a:p>
        </p:txBody>
      </p:sp>
      <p:sp>
        <p:nvSpPr>
          <p:cNvPr id="44044" name="Rectangle 18"/>
          <p:cNvSpPr>
            <a:spLocks noChangeArrowheads="1"/>
          </p:cNvSpPr>
          <p:nvPr/>
        </p:nvSpPr>
        <p:spPr bwMode="auto">
          <a:xfrm>
            <a:off x="5160963" y="1447800"/>
            <a:ext cx="2209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altLang="en-US" sz="1600"/>
          </a:p>
        </p:txBody>
      </p:sp>
      <p:sp>
        <p:nvSpPr>
          <p:cNvPr id="44045" name="Rectangle 19"/>
          <p:cNvSpPr>
            <a:spLocks noChangeArrowheads="1"/>
          </p:cNvSpPr>
          <p:nvPr/>
        </p:nvSpPr>
        <p:spPr bwMode="auto">
          <a:xfrm>
            <a:off x="5160963" y="1651000"/>
            <a:ext cx="2209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1600"/>
              <a:t> F4: Mult1</a:t>
            </a:r>
          </a:p>
        </p:txBody>
      </p:sp>
      <p:sp>
        <p:nvSpPr>
          <p:cNvPr id="44046" name="Rectangle 20"/>
          <p:cNvSpPr>
            <a:spLocks noChangeArrowheads="1"/>
          </p:cNvSpPr>
          <p:nvPr/>
        </p:nvSpPr>
        <p:spPr bwMode="auto">
          <a:xfrm>
            <a:off x="5160963" y="1854200"/>
            <a:ext cx="2209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0050" y="3683000"/>
            <a:ext cx="2209800" cy="609600"/>
            <a:chOff x="1536" y="2736"/>
            <a:chExt cx="1392" cy="384"/>
          </a:xfrm>
        </p:grpSpPr>
        <p:sp>
          <p:nvSpPr>
            <p:cNvPr id="44100" name="Rectangle 22"/>
            <p:cNvSpPr>
              <a:spLocks noChangeArrowheads="1"/>
            </p:cNvSpPr>
            <p:nvPr/>
          </p:nvSpPr>
          <p:spPr bwMode="auto">
            <a:xfrm>
              <a:off x="1536" y="2736"/>
              <a:ext cx="1392" cy="12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1" name="Rectangle 23"/>
            <p:cNvSpPr>
              <a:spLocks noChangeArrowheads="1"/>
            </p:cNvSpPr>
            <p:nvPr/>
          </p:nvSpPr>
          <p:spPr bwMode="auto">
            <a:xfrm>
              <a:off x="1536" y="2864"/>
              <a:ext cx="1392" cy="12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102" name="Rectangle 24"/>
            <p:cNvSpPr>
              <a:spLocks noChangeArrowheads="1"/>
            </p:cNvSpPr>
            <p:nvPr/>
          </p:nvSpPr>
          <p:spPr bwMode="auto">
            <a:xfrm>
              <a:off x="1536" y="2992"/>
              <a:ext cx="1392" cy="12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56" name="Rectangle 25"/>
          <p:cNvSpPr>
            <a:spLocks noChangeArrowheads="1"/>
          </p:cNvSpPr>
          <p:nvPr/>
        </p:nvSpPr>
        <p:spPr bwMode="auto">
          <a:xfrm>
            <a:off x="1974850" y="3683000"/>
            <a:ext cx="762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26"/>
          <p:cNvSpPr>
            <a:spLocks noChangeArrowheads="1"/>
          </p:cNvSpPr>
          <p:nvPr/>
        </p:nvSpPr>
        <p:spPr bwMode="auto">
          <a:xfrm>
            <a:off x="2241550" y="4826000"/>
            <a:ext cx="1066800" cy="304800"/>
          </a:xfrm>
          <a:prstGeom prst="rect">
            <a:avLst/>
          </a:prstGeom>
          <a:solidFill>
            <a:srgbClr val="00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b="1">
                <a:latin typeface="Comic Sans MS" pitchFamily="66" charset="0"/>
              </a:rPr>
              <a:t>FP adders</a:t>
            </a:r>
          </a:p>
        </p:txBody>
      </p:sp>
      <p:sp>
        <p:nvSpPr>
          <p:cNvPr id="61458" name="Text Box 27"/>
          <p:cNvSpPr txBox="1">
            <a:spLocks noChangeArrowheads="1"/>
          </p:cNvSpPr>
          <p:nvPr/>
        </p:nvSpPr>
        <p:spPr bwMode="auto">
          <a:xfrm>
            <a:off x="1087438" y="3611563"/>
            <a:ext cx="631825" cy="7096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Add1</a:t>
            </a:r>
          </a:p>
          <a:p>
            <a:pPr algn="ctr"/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Add2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Add3</a:t>
            </a:r>
          </a:p>
        </p:txBody>
      </p:sp>
      <p:sp>
        <p:nvSpPr>
          <p:cNvPr id="44051" name="Rectangle 28"/>
          <p:cNvSpPr>
            <a:spLocks noChangeArrowheads="1"/>
          </p:cNvSpPr>
          <p:nvPr/>
        </p:nvSpPr>
        <p:spPr bwMode="auto">
          <a:xfrm>
            <a:off x="4856163" y="3835400"/>
            <a:ext cx="2209800" cy="190500"/>
          </a:xfrm>
          <a:prstGeom prst="rect">
            <a:avLst/>
          </a:prstGeom>
          <a:solidFill>
            <a:srgbClr val="00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en-US"/>
          </a:p>
        </p:txBody>
      </p:sp>
      <p:sp>
        <p:nvSpPr>
          <p:cNvPr id="44052" name="Rectangle 29"/>
          <p:cNvSpPr>
            <a:spLocks noChangeArrowheads="1"/>
          </p:cNvSpPr>
          <p:nvPr/>
        </p:nvSpPr>
        <p:spPr bwMode="auto">
          <a:xfrm>
            <a:off x="4856163" y="4025900"/>
            <a:ext cx="2209800" cy="190500"/>
          </a:xfrm>
          <a:prstGeom prst="rect">
            <a:avLst/>
          </a:prstGeom>
          <a:solidFill>
            <a:srgbClr val="00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1" name="Rectangle 30"/>
          <p:cNvSpPr>
            <a:spLocks noChangeArrowheads="1"/>
          </p:cNvSpPr>
          <p:nvPr/>
        </p:nvSpPr>
        <p:spPr bwMode="auto">
          <a:xfrm>
            <a:off x="5157788" y="4022725"/>
            <a:ext cx="762000" cy="193675"/>
          </a:xfrm>
          <a:prstGeom prst="rect">
            <a:avLst/>
          </a:prstGeom>
          <a:solidFill>
            <a:srgbClr val="00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Rectangle 31"/>
          <p:cNvSpPr>
            <a:spLocks noChangeArrowheads="1"/>
          </p:cNvSpPr>
          <p:nvPr/>
        </p:nvSpPr>
        <p:spPr bwMode="auto">
          <a:xfrm>
            <a:off x="5313363" y="4826000"/>
            <a:ext cx="1447800" cy="304800"/>
          </a:xfrm>
          <a:prstGeom prst="rect">
            <a:avLst/>
          </a:prstGeom>
          <a:solidFill>
            <a:srgbClr val="00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b="1">
                <a:latin typeface="Comic Sans MS" pitchFamily="66" charset="0"/>
              </a:rPr>
              <a:t>FP multipliers</a:t>
            </a:r>
          </a:p>
        </p:txBody>
      </p:sp>
      <p:sp>
        <p:nvSpPr>
          <p:cNvPr id="61463" name="Text Box 32"/>
          <p:cNvSpPr txBox="1">
            <a:spLocks noChangeArrowheads="1"/>
          </p:cNvSpPr>
          <p:nvPr/>
        </p:nvSpPr>
        <p:spPr bwMode="auto">
          <a:xfrm>
            <a:off x="4222750" y="3824288"/>
            <a:ext cx="674688" cy="476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Mult1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Mult2</a:t>
            </a:r>
          </a:p>
        </p:txBody>
      </p:sp>
      <p:sp>
        <p:nvSpPr>
          <p:cNvPr id="61464" name="Line 33"/>
          <p:cNvSpPr>
            <a:spLocks noChangeShapeType="1"/>
          </p:cNvSpPr>
          <p:nvPr/>
        </p:nvSpPr>
        <p:spPr bwMode="auto">
          <a:xfrm>
            <a:off x="2417763" y="429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Line 34"/>
          <p:cNvSpPr>
            <a:spLocks noChangeShapeType="1"/>
          </p:cNvSpPr>
          <p:nvPr/>
        </p:nvSpPr>
        <p:spPr bwMode="auto">
          <a:xfrm>
            <a:off x="3103563" y="429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35"/>
          <p:cNvSpPr>
            <a:spLocks noChangeShapeType="1"/>
          </p:cNvSpPr>
          <p:nvPr/>
        </p:nvSpPr>
        <p:spPr bwMode="auto">
          <a:xfrm>
            <a:off x="5541963" y="421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Line 36"/>
          <p:cNvSpPr>
            <a:spLocks noChangeShapeType="1"/>
          </p:cNvSpPr>
          <p:nvPr/>
        </p:nvSpPr>
        <p:spPr bwMode="auto">
          <a:xfrm>
            <a:off x="6456363" y="421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Freeform 37"/>
          <p:cNvSpPr>
            <a:spLocks/>
          </p:cNvSpPr>
          <p:nvPr/>
        </p:nvSpPr>
        <p:spPr bwMode="auto">
          <a:xfrm>
            <a:off x="1808163" y="2235200"/>
            <a:ext cx="1981200" cy="1447800"/>
          </a:xfrm>
          <a:custGeom>
            <a:avLst/>
            <a:gdLst>
              <a:gd name="T0" fmla="*/ 2147483647 w 1248"/>
              <a:gd name="T1" fmla="*/ 0 h 912"/>
              <a:gd name="T2" fmla="*/ 2147483647 w 1248"/>
              <a:gd name="T3" fmla="*/ 2147483647 h 912"/>
              <a:gd name="T4" fmla="*/ 0 w 1248"/>
              <a:gd name="T5" fmla="*/ 2147483647 h 912"/>
              <a:gd name="T6" fmla="*/ 0 w 1248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912"/>
              <a:gd name="T14" fmla="*/ 1248 w 1248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912">
                <a:moveTo>
                  <a:pt x="1248" y="0"/>
                </a:moveTo>
                <a:lnTo>
                  <a:pt x="1248" y="672"/>
                </a:lnTo>
                <a:lnTo>
                  <a:pt x="0" y="672"/>
                </a:lnTo>
                <a:lnTo>
                  <a:pt x="0" y="91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Freeform 38"/>
          <p:cNvSpPr>
            <a:spLocks/>
          </p:cNvSpPr>
          <p:nvPr/>
        </p:nvSpPr>
        <p:spPr bwMode="auto">
          <a:xfrm>
            <a:off x="3789363" y="3302000"/>
            <a:ext cx="1219200" cy="533400"/>
          </a:xfrm>
          <a:custGeom>
            <a:avLst/>
            <a:gdLst>
              <a:gd name="T0" fmla="*/ 0 w 768"/>
              <a:gd name="T1" fmla="*/ 0 h 336"/>
              <a:gd name="T2" fmla="*/ 2147483647 w 768"/>
              <a:gd name="T3" fmla="*/ 0 h 336"/>
              <a:gd name="T4" fmla="*/ 2147483647 w 768"/>
              <a:gd name="T5" fmla="*/ 2147483647 h 336"/>
              <a:gd name="T6" fmla="*/ 0 60000 65536"/>
              <a:gd name="T7" fmla="*/ 0 60000 65536"/>
              <a:gd name="T8" fmla="*/ 0 60000 65536"/>
              <a:gd name="T9" fmla="*/ 0 w 768"/>
              <a:gd name="T10" fmla="*/ 0 h 336"/>
              <a:gd name="T11" fmla="*/ 768 w 76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336">
                <a:moveTo>
                  <a:pt x="0" y="0"/>
                </a:moveTo>
                <a:lnTo>
                  <a:pt x="768" y="0"/>
                </a:lnTo>
                <a:lnTo>
                  <a:pt x="768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Freeform 39"/>
          <p:cNvSpPr>
            <a:spLocks/>
          </p:cNvSpPr>
          <p:nvPr/>
        </p:nvSpPr>
        <p:spPr bwMode="auto">
          <a:xfrm>
            <a:off x="2341563" y="2082800"/>
            <a:ext cx="3124200" cy="1600200"/>
          </a:xfrm>
          <a:custGeom>
            <a:avLst/>
            <a:gdLst>
              <a:gd name="T0" fmla="*/ 2147483647 w 1968"/>
              <a:gd name="T1" fmla="*/ 0 h 1008"/>
              <a:gd name="T2" fmla="*/ 2147483647 w 1968"/>
              <a:gd name="T3" fmla="*/ 2147483647 h 1008"/>
              <a:gd name="T4" fmla="*/ 0 w 1968"/>
              <a:gd name="T5" fmla="*/ 2147483647 h 1008"/>
              <a:gd name="T6" fmla="*/ 0 w 1968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968"/>
              <a:gd name="T13" fmla="*/ 0 h 1008"/>
              <a:gd name="T14" fmla="*/ 1968 w 196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8" h="1008">
                <a:moveTo>
                  <a:pt x="1968" y="0"/>
                </a:moveTo>
                <a:lnTo>
                  <a:pt x="1968" y="528"/>
                </a:lnTo>
                <a:lnTo>
                  <a:pt x="0" y="528"/>
                </a:lnTo>
                <a:lnTo>
                  <a:pt x="0" y="100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Line 40"/>
          <p:cNvSpPr>
            <a:spLocks noChangeShapeType="1"/>
          </p:cNvSpPr>
          <p:nvPr/>
        </p:nvSpPr>
        <p:spPr bwMode="auto">
          <a:xfrm>
            <a:off x="5465763" y="2921000"/>
            <a:ext cx="1587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41"/>
          <p:cNvSpPr>
            <a:spLocks noChangeShapeType="1"/>
          </p:cNvSpPr>
          <p:nvPr/>
        </p:nvSpPr>
        <p:spPr bwMode="auto">
          <a:xfrm>
            <a:off x="6303963" y="20828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Freeform 42"/>
          <p:cNvSpPr>
            <a:spLocks/>
          </p:cNvSpPr>
          <p:nvPr/>
        </p:nvSpPr>
        <p:spPr bwMode="auto">
          <a:xfrm>
            <a:off x="3255963" y="3073400"/>
            <a:ext cx="3048000" cy="609600"/>
          </a:xfrm>
          <a:custGeom>
            <a:avLst/>
            <a:gdLst>
              <a:gd name="T0" fmla="*/ 2147483647 w 1920"/>
              <a:gd name="T1" fmla="*/ 0 h 384"/>
              <a:gd name="T2" fmla="*/ 0 w 1920"/>
              <a:gd name="T3" fmla="*/ 0 h 384"/>
              <a:gd name="T4" fmla="*/ 0 w 1920"/>
              <a:gd name="T5" fmla="*/ 2147483647 h 384"/>
              <a:gd name="T6" fmla="*/ 0 60000 65536"/>
              <a:gd name="T7" fmla="*/ 0 60000 65536"/>
              <a:gd name="T8" fmla="*/ 0 60000 65536"/>
              <a:gd name="T9" fmla="*/ 0 w 1920"/>
              <a:gd name="T10" fmla="*/ 0 h 384"/>
              <a:gd name="T11" fmla="*/ 1920 w 192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384">
                <a:moveTo>
                  <a:pt x="1920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Freeform 43"/>
          <p:cNvSpPr>
            <a:spLocks/>
          </p:cNvSpPr>
          <p:nvPr/>
        </p:nvSpPr>
        <p:spPr bwMode="auto">
          <a:xfrm>
            <a:off x="6280150" y="2605088"/>
            <a:ext cx="1752600" cy="533400"/>
          </a:xfrm>
          <a:custGeom>
            <a:avLst/>
            <a:gdLst>
              <a:gd name="T0" fmla="*/ 0 w 1008"/>
              <a:gd name="T1" fmla="*/ 0 h 144"/>
              <a:gd name="T2" fmla="*/ 2147483647 w 1008"/>
              <a:gd name="T3" fmla="*/ 0 h 144"/>
              <a:gd name="T4" fmla="*/ 2147483647 w 1008"/>
              <a:gd name="T5" fmla="*/ 2147483647 h 144"/>
              <a:gd name="T6" fmla="*/ 0 60000 65536"/>
              <a:gd name="T7" fmla="*/ 0 60000 65536"/>
              <a:gd name="T8" fmla="*/ 0 60000 65536"/>
              <a:gd name="T9" fmla="*/ 0 w 1008"/>
              <a:gd name="T10" fmla="*/ 0 h 144"/>
              <a:gd name="T11" fmla="*/ 1008 w 100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44">
                <a:moveTo>
                  <a:pt x="0" y="0"/>
                </a:moveTo>
                <a:lnTo>
                  <a:pt x="1008" y="0"/>
                </a:lnTo>
                <a:lnTo>
                  <a:pt x="1008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Line 44"/>
          <p:cNvSpPr>
            <a:spLocks noChangeShapeType="1"/>
          </p:cNvSpPr>
          <p:nvPr/>
        </p:nvSpPr>
        <p:spPr bwMode="auto">
          <a:xfrm>
            <a:off x="711200" y="5805488"/>
            <a:ext cx="8310563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Freeform 45"/>
          <p:cNvSpPr>
            <a:spLocks/>
          </p:cNvSpPr>
          <p:nvPr/>
        </p:nvSpPr>
        <p:spPr bwMode="auto">
          <a:xfrm>
            <a:off x="7346950" y="1614488"/>
            <a:ext cx="1524000" cy="4191000"/>
          </a:xfrm>
          <a:custGeom>
            <a:avLst/>
            <a:gdLst>
              <a:gd name="T0" fmla="*/ 2147483647 w 960"/>
              <a:gd name="T1" fmla="*/ 2147483647 h 2448"/>
              <a:gd name="T2" fmla="*/ 2147483647 w 960"/>
              <a:gd name="T3" fmla="*/ 0 h 2448"/>
              <a:gd name="T4" fmla="*/ 0 w 960"/>
              <a:gd name="T5" fmla="*/ 0 h 2448"/>
              <a:gd name="T6" fmla="*/ 0 60000 65536"/>
              <a:gd name="T7" fmla="*/ 0 60000 65536"/>
              <a:gd name="T8" fmla="*/ 0 60000 65536"/>
              <a:gd name="T9" fmla="*/ 0 w 960"/>
              <a:gd name="T10" fmla="*/ 0 h 2448"/>
              <a:gd name="T11" fmla="*/ 960 w 960"/>
              <a:gd name="T12" fmla="*/ 2448 h 2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448">
                <a:moveTo>
                  <a:pt x="960" y="2448"/>
                </a:moveTo>
                <a:lnTo>
                  <a:pt x="96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Line 46"/>
          <p:cNvSpPr>
            <a:spLocks noChangeShapeType="1"/>
          </p:cNvSpPr>
          <p:nvPr/>
        </p:nvSpPr>
        <p:spPr bwMode="auto">
          <a:xfrm>
            <a:off x="1098550" y="3214688"/>
            <a:ext cx="0" cy="2590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47"/>
          <p:cNvSpPr>
            <a:spLocks noChangeShapeType="1"/>
          </p:cNvSpPr>
          <p:nvPr/>
        </p:nvSpPr>
        <p:spPr bwMode="auto">
          <a:xfrm>
            <a:off x="6051550" y="5119688"/>
            <a:ext cx="0" cy="685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Line 48"/>
          <p:cNvSpPr>
            <a:spLocks noChangeShapeType="1"/>
          </p:cNvSpPr>
          <p:nvPr/>
        </p:nvSpPr>
        <p:spPr bwMode="auto">
          <a:xfrm>
            <a:off x="2774950" y="5119688"/>
            <a:ext cx="0" cy="685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Text Box 49"/>
          <p:cNvSpPr txBox="1">
            <a:spLocks noChangeArrowheads="1"/>
          </p:cNvSpPr>
          <p:nvPr/>
        </p:nvSpPr>
        <p:spPr bwMode="auto">
          <a:xfrm>
            <a:off x="339725" y="1004888"/>
            <a:ext cx="133667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From Mem</a:t>
            </a:r>
          </a:p>
        </p:txBody>
      </p:sp>
      <p:sp>
        <p:nvSpPr>
          <p:cNvPr id="61481" name="Text Box 50"/>
          <p:cNvSpPr txBox="1">
            <a:spLocks noChangeArrowheads="1"/>
          </p:cNvSpPr>
          <p:nvPr/>
        </p:nvSpPr>
        <p:spPr bwMode="auto">
          <a:xfrm>
            <a:off x="5421313" y="928688"/>
            <a:ext cx="157003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FP Registers</a:t>
            </a:r>
          </a:p>
        </p:txBody>
      </p:sp>
      <p:sp>
        <p:nvSpPr>
          <p:cNvPr id="61482" name="Text Box 51"/>
          <p:cNvSpPr txBox="1">
            <a:spLocks noChangeArrowheads="1"/>
          </p:cNvSpPr>
          <p:nvPr/>
        </p:nvSpPr>
        <p:spPr bwMode="auto">
          <a:xfrm>
            <a:off x="3716338" y="4319588"/>
            <a:ext cx="15557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Reservation </a:t>
            </a:r>
          </a:p>
          <a:p>
            <a:pPr algn="ctr"/>
            <a:r>
              <a:rPr lang="en-US" altLang="en-US" b="1">
                <a:latin typeface="Comic Sans MS" pitchFamily="66" charset="0"/>
              </a:rPr>
              <a:t>Stations</a:t>
            </a:r>
          </a:p>
        </p:txBody>
      </p:sp>
      <p:sp>
        <p:nvSpPr>
          <p:cNvPr id="61483" name="Line 52"/>
          <p:cNvSpPr>
            <a:spLocks noChangeShapeType="1"/>
          </p:cNvSpPr>
          <p:nvPr/>
        </p:nvSpPr>
        <p:spPr bwMode="auto">
          <a:xfrm flipV="1">
            <a:off x="3536950" y="4281488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Line 53"/>
          <p:cNvSpPr>
            <a:spLocks noChangeShapeType="1"/>
          </p:cNvSpPr>
          <p:nvPr/>
        </p:nvSpPr>
        <p:spPr bwMode="auto">
          <a:xfrm flipV="1">
            <a:off x="3536950" y="4281488"/>
            <a:ext cx="0" cy="1524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5" name="Line 54"/>
          <p:cNvSpPr>
            <a:spLocks noChangeShapeType="1"/>
          </p:cNvSpPr>
          <p:nvPr/>
        </p:nvSpPr>
        <p:spPr bwMode="auto">
          <a:xfrm flipV="1">
            <a:off x="6889750" y="4205288"/>
            <a:ext cx="0" cy="1600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Text Box 55"/>
          <p:cNvSpPr txBox="1">
            <a:spLocks noChangeArrowheads="1"/>
          </p:cNvSpPr>
          <p:nvPr/>
        </p:nvSpPr>
        <p:spPr bwMode="auto">
          <a:xfrm>
            <a:off x="2946400" y="5957888"/>
            <a:ext cx="28575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Common Data Bus (CDB)</a:t>
            </a:r>
          </a:p>
        </p:txBody>
      </p:sp>
      <p:sp>
        <p:nvSpPr>
          <p:cNvPr id="61487" name="Text Box 56"/>
          <p:cNvSpPr txBox="1">
            <a:spLocks noChangeArrowheads="1"/>
          </p:cNvSpPr>
          <p:nvPr/>
        </p:nvSpPr>
        <p:spPr bwMode="auto">
          <a:xfrm>
            <a:off x="7462838" y="4357688"/>
            <a:ext cx="106997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To Mem</a:t>
            </a:r>
          </a:p>
        </p:txBody>
      </p:sp>
      <p:sp>
        <p:nvSpPr>
          <p:cNvPr id="61488" name="Text Box 57"/>
          <p:cNvSpPr txBox="1">
            <a:spLocks noChangeArrowheads="1"/>
          </p:cNvSpPr>
          <p:nvPr/>
        </p:nvSpPr>
        <p:spPr bwMode="auto">
          <a:xfrm>
            <a:off x="2393950" y="1004888"/>
            <a:ext cx="879475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FP Op</a:t>
            </a:r>
          </a:p>
          <a:p>
            <a:pPr algn="ctr"/>
            <a:r>
              <a:rPr lang="en-US" altLang="en-US" b="1">
                <a:latin typeface="Comic Sans MS" pitchFamily="66" charset="0"/>
              </a:rPr>
              <a:t>Queue</a:t>
            </a:r>
          </a:p>
        </p:txBody>
      </p:sp>
      <p:sp>
        <p:nvSpPr>
          <p:cNvPr id="61489" name="Text Box 58"/>
          <p:cNvSpPr txBox="1">
            <a:spLocks noChangeArrowheads="1"/>
          </p:cNvSpPr>
          <p:nvPr/>
        </p:nvSpPr>
        <p:spPr bwMode="auto">
          <a:xfrm>
            <a:off x="1327150" y="1538288"/>
            <a:ext cx="1635125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latin typeface="Comic Sans MS" pitchFamily="66" charset="0"/>
              </a:rPr>
              <a:t>Load Buffers</a:t>
            </a:r>
          </a:p>
        </p:txBody>
      </p:sp>
      <p:sp>
        <p:nvSpPr>
          <p:cNvPr id="61490" name="Text Box 59"/>
          <p:cNvSpPr txBox="1">
            <a:spLocks noChangeArrowheads="1"/>
          </p:cNvSpPr>
          <p:nvPr/>
        </p:nvSpPr>
        <p:spPr bwMode="auto">
          <a:xfrm>
            <a:off x="77788" y="1979613"/>
            <a:ext cx="687387" cy="1244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Load1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Load2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Load3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Load4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Load5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1">
                <a:solidFill>
                  <a:schemeClr val="accent1"/>
                </a:solidFill>
                <a:latin typeface="Comic Sans MS" pitchFamily="66" charset="0"/>
              </a:rPr>
              <a:t>Load6</a:t>
            </a:r>
          </a:p>
        </p:txBody>
      </p:sp>
      <p:sp>
        <p:nvSpPr>
          <p:cNvPr id="61491" name="Rectangle 60"/>
          <p:cNvSpPr>
            <a:spLocks noChangeArrowheads="1"/>
          </p:cNvSpPr>
          <p:nvPr/>
        </p:nvSpPr>
        <p:spPr bwMode="auto">
          <a:xfrm>
            <a:off x="5157788" y="3832225"/>
            <a:ext cx="762000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/>
              <a:t>R(F2)</a:t>
            </a:r>
          </a:p>
        </p:txBody>
      </p:sp>
      <p:sp>
        <p:nvSpPr>
          <p:cNvPr id="61492" name="Rectangle 61"/>
          <p:cNvSpPr>
            <a:spLocks noChangeArrowheads="1"/>
          </p:cNvSpPr>
          <p:nvPr/>
        </p:nvSpPr>
        <p:spPr bwMode="auto">
          <a:xfrm>
            <a:off x="5919788" y="3832225"/>
            <a:ext cx="1149350" cy="193675"/>
          </a:xfrm>
          <a:prstGeom prst="rect">
            <a:avLst/>
          </a:prstGeom>
          <a:solidFill>
            <a:srgbClr val="00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/>
              <a:t>Load1</a:t>
            </a:r>
          </a:p>
        </p:txBody>
      </p:sp>
      <p:sp>
        <p:nvSpPr>
          <p:cNvPr id="61493" name="Rectangle 62"/>
          <p:cNvSpPr>
            <a:spLocks noChangeArrowheads="1"/>
          </p:cNvSpPr>
          <p:nvPr/>
        </p:nvSpPr>
        <p:spPr bwMode="auto">
          <a:xfrm>
            <a:off x="4849813" y="3832225"/>
            <a:ext cx="303212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/>
              <a:t>mul</a:t>
            </a:r>
            <a:endParaRPr lang="en-US" altLang="en-US"/>
          </a:p>
        </p:txBody>
      </p:sp>
      <p:sp>
        <p:nvSpPr>
          <p:cNvPr id="61494" name="Line 63"/>
          <p:cNvSpPr>
            <a:spLocks noChangeShapeType="1"/>
          </p:cNvSpPr>
          <p:nvPr/>
        </p:nvSpPr>
        <p:spPr bwMode="auto">
          <a:xfrm flipH="1">
            <a:off x="8489950" y="3443288"/>
            <a:ext cx="381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6400800" y="2559050"/>
            <a:ext cx="2216150" cy="1798638"/>
            <a:chOff x="4032" y="1536"/>
            <a:chExt cx="1396" cy="1133"/>
          </a:xfrm>
        </p:grpSpPr>
        <p:sp>
          <p:nvSpPr>
            <p:cNvPr id="61496" name="Text Box 65"/>
            <p:cNvSpPr txBox="1">
              <a:spLocks noChangeArrowheads="1"/>
            </p:cNvSpPr>
            <p:nvPr/>
          </p:nvSpPr>
          <p:spPr bwMode="auto">
            <a:xfrm>
              <a:off x="4032" y="1536"/>
              <a:ext cx="648" cy="4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b="1">
                  <a:latin typeface="Comic Sans MS" pitchFamily="66" charset="0"/>
                </a:rPr>
                <a:t>Store </a:t>
              </a:r>
            </a:p>
            <a:p>
              <a:pPr algn="ctr"/>
              <a:r>
                <a:rPr lang="en-US" altLang="en-US" b="1">
                  <a:latin typeface="Comic Sans MS" pitchFamily="66" charset="0"/>
                </a:rPr>
                <a:t>Buffers</a:t>
              </a:r>
            </a:p>
          </p:txBody>
        </p:sp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4516" y="1903"/>
              <a:ext cx="912" cy="384"/>
              <a:chOff x="4516" y="1903"/>
              <a:chExt cx="912" cy="384"/>
            </a:xfrm>
          </p:grpSpPr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4516" y="1903"/>
                <a:ext cx="912" cy="128"/>
                <a:chOff x="4524" y="1903"/>
                <a:chExt cx="912" cy="128"/>
              </a:xfrm>
            </p:grpSpPr>
            <p:sp>
              <p:nvSpPr>
                <p:cNvPr id="44098" name="Rectangle 68"/>
                <p:cNvSpPr>
                  <a:spLocks noChangeArrowheads="1"/>
                </p:cNvSpPr>
                <p:nvPr/>
              </p:nvSpPr>
              <p:spPr bwMode="auto">
                <a:xfrm>
                  <a:off x="4524" y="1903"/>
                  <a:ext cx="56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1600"/>
                    <a:t>Addr: 80</a:t>
                  </a:r>
                </a:p>
              </p:txBody>
            </p:sp>
            <p:sp>
              <p:nvSpPr>
                <p:cNvPr id="44099" name="Rectangle 69"/>
                <p:cNvSpPr>
                  <a:spLocks noChangeArrowheads="1"/>
                </p:cNvSpPr>
                <p:nvPr/>
              </p:nvSpPr>
              <p:spPr bwMode="auto">
                <a:xfrm>
                  <a:off x="5088" y="1903"/>
                  <a:ext cx="348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en-US" sz="1600"/>
                    <a:t>Mult1</a:t>
                  </a:r>
                </a:p>
              </p:txBody>
            </p:sp>
          </p:grpSp>
          <p:grpSp>
            <p:nvGrpSpPr>
              <p:cNvPr id="7" name="Group 70"/>
              <p:cNvGrpSpPr>
                <a:grpSpLocks/>
              </p:cNvGrpSpPr>
              <p:nvPr/>
            </p:nvGrpSpPr>
            <p:grpSpPr bwMode="auto">
              <a:xfrm>
                <a:off x="4516" y="2031"/>
                <a:ext cx="912" cy="128"/>
                <a:chOff x="4524" y="1903"/>
                <a:chExt cx="912" cy="128"/>
              </a:xfrm>
            </p:grpSpPr>
            <p:sp>
              <p:nvSpPr>
                <p:cNvPr id="44096" name="Rectangle 71"/>
                <p:cNvSpPr>
                  <a:spLocks noChangeArrowheads="1"/>
                </p:cNvSpPr>
                <p:nvPr/>
              </p:nvSpPr>
              <p:spPr bwMode="auto">
                <a:xfrm>
                  <a:off x="4524" y="1903"/>
                  <a:ext cx="56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en-US" sz="1600"/>
                </a:p>
              </p:txBody>
            </p:sp>
            <p:sp>
              <p:nvSpPr>
                <p:cNvPr id="44097" name="Rectangle 72"/>
                <p:cNvSpPr>
                  <a:spLocks noChangeArrowheads="1"/>
                </p:cNvSpPr>
                <p:nvPr/>
              </p:nvSpPr>
              <p:spPr bwMode="auto">
                <a:xfrm>
                  <a:off x="5088" y="1903"/>
                  <a:ext cx="348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en-US" sz="1600"/>
                </a:p>
              </p:txBody>
            </p:sp>
          </p:grpSp>
          <p:grpSp>
            <p:nvGrpSpPr>
              <p:cNvPr id="8" name="Group 73"/>
              <p:cNvGrpSpPr>
                <a:grpSpLocks/>
              </p:cNvGrpSpPr>
              <p:nvPr/>
            </p:nvGrpSpPr>
            <p:grpSpPr bwMode="auto">
              <a:xfrm>
                <a:off x="4516" y="2159"/>
                <a:ext cx="912" cy="128"/>
                <a:chOff x="4524" y="1903"/>
                <a:chExt cx="912" cy="128"/>
              </a:xfrm>
            </p:grpSpPr>
            <p:sp>
              <p:nvSpPr>
                <p:cNvPr id="44094" name="Rectangle 74"/>
                <p:cNvSpPr>
                  <a:spLocks noChangeArrowheads="1"/>
                </p:cNvSpPr>
                <p:nvPr/>
              </p:nvSpPr>
              <p:spPr bwMode="auto">
                <a:xfrm>
                  <a:off x="4524" y="1903"/>
                  <a:ext cx="562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en-US" sz="1600"/>
                </a:p>
              </p:txBody>
            </p:sp>
            <p:sp>
              <p:nvSpPr>
                <p:cNvPr id="44095" name="Rectangle 75"/>
                <p:cNvSpPr>
                  <a:spLocks noChangeArrowheads="1"/>
                </p:cNvSpPr>
                <p:nvPr/>
              </p:nvSpPr>
              <p:spPr bwMode="auto">
                <a:xfrm>
                  <a:off x="5088" y="1903"/>
                  <a:ext cx="348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en-US" sz="1600"/>
                </a:p>
              </p:txBody>
            </p:sp>
          </p:grpSp>
        </p:grpSp>
        <p:sp>
          <p:nvSpPr>
            <p:cNvPr id="61498" name="Line 76"/>
            <p:cNvSpPr>
              <a:spLocks noChangeShapeType="1"/>
            </p:cNvSpPr>
            <p:nvPr/>
          </p:nvSpPr>
          <p:spPr bwMode="auto">
            <a:xfrm>
              <a:off x="5060" y="2285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81000" y="887413"/>
          <a:ext cx="8013700" cy="5083175"/>
        </p:xfrm>
        <a:graphic>
          <a:graphicData uri="http://schemas.openxmlformats.org/presentationml/2006/ole">
            <p:oleObj spid="_x0000_s26626" name="Worksheet" r:id="rId3" imgW="8925151" imgH="5848832" progId="Excel.Sheet.8">
              <p:embed/>
            </p:oleObj>
          </a:graphicData>
        </a:graphic>
      </p:graphicFrame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57200" y="6261100"/>
            <a:ext cx="8032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izdavanje</a:t>
            </a: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SUBI Instru</a:t>
            </a: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r>
              <a:rPr kumimoji="1" lang="en-U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ci</a:t>
            </a:r>
            <a:r>
              <a:rPr kumimoji="1" lang="sr-Latn-CS" altLang="en-US" sz="280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je</a:t>
            </a:r>
            <a:endParaRPr kumimoji="1" lang="en-US" altLang="en-US" sz="28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65175" y="279400"/>
            <a:ext cx="3708400" cy="5381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Loop </a:t>
            </a:r>
            <a:r>
              <a:rPr kumimoji="1" lang="sr-Latn-C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primer</a:t>
            </a:r>
            <a:r>
              <a:rPr kumimoji="1" lang="en-US" alt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Cycle 4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305800" y="4572000"/>
            <a:ext cx="533400" cy="0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theme/theme1.xml><?xml version="1.0" encoding="utf-8"?>
<a:theme xmlns:a="http://schemas.openxmlformats.org/drawingml/2006/main" name="pipelining">
  <a:themeElements>
    <a:clrScheme name="pipelining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ipelin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pelining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Tomasulov algoritam-2020</Template>
  <TotalTime>28</TotalTime>
  <Words>1680</Words>
  <Application>Microsoft Office PowerPoint</Application>
  <PresentationFormat>On-screen Show (4:3)</PresentationFormat>
  <Paragraphs>357</Paragraphs>
  <Slides>45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pipelining</vt:lpstr>
      <vt:lpstr>Microsoft Excel Worksheet</vt:lpstr>
      <vt:lpstr>Tomasulov algoritam</vt:lpstr>
      <vt:lpstr>Hw odmotavanje petlje</vt:lpstr>
      <vt:lpstr>Usvajamo sledeće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Superskalarni i VLIW procesori</vt:lpstr>
      <vt:lpstr>Ciljevi SS i VLIW</vt:lpstr>
      <vt:lpstr>SS i VLIW</vt:lpstr>
      <vt:lpstr>Superskalarni i VLIW procesori </vt:lpstr>
      <vt:lpstr>Slide 32</vt:lpstr>
      <vt:lpstr>Slide 33</vt:lpstr>
      <vt:lpstr>SS primer</vt:lpstr>
      <vt:lpstr>SS primer</vt:lpstr>
      <vt:lpstr>SS primer</vt:lpstr>
      <vt:lpstr>Slide 37</vt:lpstr>
      <vt:lpstr>Slide 38</vt:lpstr>
      <vt:lpstr>Primeri nekih SS procesora</vt:lpstr>
      <vt:lpstr>VLIW</vt:lpstr>
      <vt:lpstr>VLIW: Very Long Instruction Word</vt:lpstr>
      <vt:lpstr>VLIW primer</vt:lpstr>
      <vt:lpstr>Odmotavanje petlje i VLIW</vt:lpstr>
      <vt:lpstr>Prednosti  VLIW</vt:lpstr>
      <vt:lpstr>Nedostaci VLIW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Tomasulov algoritam</dc:title>
  <dc:creator>Ema</dc:creator>
  <cp:lastModifiedBy>Ema</cp:lastModifiedBy>
  <cp:revision>3</cp:revision>
  <dcterms:created xsi:type="dcterms:W3CDTF">2020-03-20T16:39:15Z</dcterms:created>
  <dcterms:modified xsi:type="dcterms:W3CDTF">2020-03-20T17:07:21Z</dcterms:modified>
</cp:coreProperties>
</file>