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2" r:id="rId5"/>
    <p:sldId id="260" r:id="rId6"/>
    <p:sldId id="276" r:id="rId7"/>
    <p:sldId id="279" r:id="rId8"/>
    <p:sldId id="278" r:id="rId9"/>
    <p:sldId id="277" r:id="rId10"/>
    <p:sldId id="267" r:id="rId11"/>
    <p:sldId id="283" r:id="rId12"/>
    <p:sldId id="28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DFF"/>
    <a:srgbClr val="47C3D3"/>
    <a:srgbClr val="FF9697"/>
    <a:srgbClr val="CE9CFD"/>
    <a:srgbClr val="FFCB96"/>
    <a:srgbClr val="E5CCFF"/>
    <a:srgbClr val="CC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49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7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25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5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482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2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1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261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89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9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30297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9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313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796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39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4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35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0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5937-621D-477B-87C1-E50C4A5C3B3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34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0A4D-A631-B459-9B9B-FCFE2254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182" y="1397558"/>
            <a:ext cx="9359633" cy="2877671"/>
          </a:xfrm>
        </p:spPr>
        <p:txBody>
          <a:bodyPr anchor="ctr">
            <a:noAutofit/>
          </a:bodyPr>
          <a:lstStyle/>
          <a:p>
            <a:pPr algn="ctr"/>
            <a:r>
              <a:rPr lang="en-US" sz="8800" dirty="0">
                <a:solidFill>
                  <a:srgbClr val="47C3D3"/>
                </a:solidFill>
              </a:rPr>
              <a:t>Elastic Stack</a:t>
            </a:r>
            <a:endParaRPr lang="sr-Latn-R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A3C64-EDBF-E8CA-D3CD-A23DCA10F249}"/>
              </a:ext>
            </a:extLst>
          </p:cNvPr>
          <p:cNvSpPr txBox="1"/>
          <p:nvPr/>
        </p:nvSpPr>
        <p:spPr>
          <a:xfrm>
            <a:off x="9261019" y="5433580"/>
            <a:ext cx="18736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sr-Latn-RS" sz="2000" dirty="0">
                <a:solidFill>
                  <a:schemeClr val="bg1"/>
                </a:solidFill>
              </a:rPr>
              <a:t>Student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Stefan </a:t>
            </a:r>
            <a:r>
              <a:rPr lang="en-US" sz="2000" dirty="0" err="1">
                <a:solidFill>
                  <a:schemeClr val="bg1"/>
                </a:solidFill>
              </a:rPr>
              <a:t>Aleksi</a:t>
            </a:r>
            <a:r>
              <a:rPr lang="sr-Latn-RS" sz="2000" dirty="0">
                <a:solidFill>
                  <a:schemeClr val="bg1"/>
                </a:solidFill>
              </a:rPr>
              <a:t>ć</a:t>
            </a:r>
            <a:endParaRPr lang="en-US" sz="20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E2-42-2022</a:t>
            </a:r>
            <a:endParaRPr lang="sr-Latn-R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25619-4D29-05E2-A93D-2C6B8F0B05E6}"/>
              </a:ext>
            </a:extLst>
          </p:cNvPr>
          <p:cNvSpPr txBox="1"/>
          <p:nvPr/>
        </p:nvSpPr>
        <p:spPr>
          <a:xfrm>
            <a:off x="1575847" y="3721231"/>
            <a:ext cx="904030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Arhitekture</a:t>
            </a:r>
            <a:r>
              <a:rPr lang="en-US" sz="3000" b="1" dirty="0">
                <a:solidFill>
                  <a:schemeClr val="bg1"/>
                </a:solidFill>
              </a:rPr>
              <a:t> Sistema </a:t>
            </a:r>
            <a:r>
              <a:rPr lang="en-US" sz="3000" b="1" dirty="0" err="1">
                <a:solidFill>
                  <a:schemeClr val="bg1"/>
                </a:solidFill>
              </a:rPr>
              <a:t>Velikih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Skupova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Podataka</a:t>
            </a:r>
            <a:endParaRPr lang="sr-Latn-R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3578-2A3A-56F6-9E98-7842C004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80575"/>
            <a:ext cx="11214100" cy="646331"/>
          </a:xfrm>
        </p:spPr>
        <p:txBody>
          <a:bodyPr/>
          <a:lstStyle/>
          <a:p>
            <a:r>
              <a:rPr lang="sr-Latn-RS" sz="4000" dirty="0"/>
              <a:t>Primer korišćenja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6597A-BF5A-3700-D5C7-7DC9583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0281" y="1397253"/>
            <a:ext cx="6991439" cy="478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2CBE7-CDE5-2FB9-36CA-5D8D1F262169}"/>
              </a:ext>
            </a:extLst>
          </p:cNvPr>
          <p:cNvSpPr txBox="1"/>
          <p:nvPr/>
        </p:nvSpPr>
        <p:spPr>
          <a:xfrm>
            <a:off x="2406192" y="6269665"/>
            <a:ext cx="73796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Arhitektura sistema za analizu podataka mrežnog saobraćaja</a:t>
            </a:r>
          </a:p>
        </p:txBody>
      </p:sp>
    </p:spTree>
    <p:extLst>
      <p:ext uri="{BB962C8B-B14F-4D97-AF65-F5344CB8AC3E}">
        <p14:creationId xmlns:p14="http://schemas.microsoft.com/office/powerpoint/2010/main" val="18905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3578-2A3A-56F6-9E98-7842C004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480575"/>
            <a:ext cx="11214100" cy="646331"/>
          </a:xfrm>
        </p:spPr>
        <p:txBody>
          <a:bodyPr/>
          <a:lstStyle/>
          <a:p>
            <a:r>
              <a:rPr lang="sr-Latn-RS" sz="4000" dirty="0"/>
              <a:t>Primer korišćenja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E40DB-1582-1D6D-0853-C4132E56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15" y="1801904"/>
            <a:ext cx="7182971" cy="3724503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A3B86-54D4-3FA2-676F-CA430B2F8B86}"/>
              </a:ext>
            </a:extLst>
          </p:cNvPr>
          <p:cNvSpPr txBox="1"/>
          <p:nvPr/>
        </p:nvSpPr>
        <p:spPr>
          <a:xfrm>
            <a:off x="3072653" y="5665694"/>
            <a:ext cx="604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solidFill>
                  <a:srgbClr val="D3EDFF"/>
                </a:solidFill>
              </a:rPr>
              <a:t>Generički prikaz podataka mrežnog saobraćaja</a:t>
            </a:r>
          </a:p>
        </p:txBody>
      </p:sp>
    </p:spTree>
    <p:extLst>
      <p:ext uri="{BB962C8B-B14F-4D97-AF65-F5344CB8AC3E}">
        <p14:creationId xmlns:p14="http://schemas.microsoft.com/office/powerpoint/2010/main" val="21398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5528A2-05C1-03DA-A653-880D26A05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7449" y="1369060"/>
            <a:ext cx="8566762" cy="4818804"/>
          </a:xfrm>
          <a:prstGeom prst="rect">
            <a:avLst/>
          </a:prstGeom>
          <a:ln w="28575">
            <a:solidFill>
              <a:srgbClr val="47C3D3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08B6F-9BC8-448D-884F-3D2FF213CC46}"/>
              </a:ext>
            </a:extLst>
          </p:cNvPr>
          <p:cNvSpPr txBox="1"/>
          <p:nvPr/>
        </p:nvSpPr>
        <p:spPr>
          <a:xfrm>
            <a:off x="0" y="631507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Pogled geo-lokacije izvornih i odredišnih adresa internet protokola</a:t>
            </a:r>
            <a:endParaRPr lang="sr-Latn-RS" sz="2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E8FA46-A7CD-B6CF-6404-C9239B80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24996"/>
            <a:ext cx="11214100" cy="646331"/>
          </a:xfrm>
        </p:spPr>
        <p:txBody>
          <a:bodyPr/>
          <a:lstStyle/>
          <a:p>
            <a:r>
              <a:rPr lang="sr-Latn-RS" sz="4000" dirty="0"/>
              <a:t>Vizuelizacija podataka</a:t>
            </a:r>
          </a:p>
        </p:txBody>
      </p:sp>
    </p:spTree>
    <p:extLst>
      <p:ext uri="{BB962C8B-B14F-4D97-AF65-F5344CB8AC3E}">
        <p14:creationId xmlns:p14="http://schemas.microsoft.com/office/powerpoint/2010/main" val="41453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565A-7E9E-C8E4-15BB-EF722D01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1C4B-B710-A503-7BA8-EA5350FC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8" y="1458072"/>
            <a:ext cx="11452412" cy="4351338"/>
          </a:xfrm>
        </p:spPr>
        <p:txBody>
          <a:bodyPr>
            <a:noAutofit/>
          </a:bodyPr>
          <a:lstStyle/>
          <a:p>
            <a:r>
              <a:rPr lang="sr-Latn-RS" sz="2000" dirty="0" err="1"/>
              <a:t>Elasticsearch</a:t>
            </a:r>
            <a:r>
              <a:rPr lang="sr-Latn-RS" sz="2000" dirty="0"/>
              <a:t>-ov model podataka je zaista fleksibilan i intuitivan. </a:t>
            </a:r>
          </a:p>
          <a:p>
            <a:r>
              <a:rPr lang="sr-Latn-RS" sz="2000" dirty="0" err="1"/>
              <a:t>Logstash</a:t>
            </a:r>
            <a:r>
              <a:rPr lang="sr-Latn-RS" sz="2000" dirty="0"/>
              <a:t> pruža neverovatnu fleksibilnost pri obrađivanju podataka u realnom vremenu. </a:t>
            </a:r>
          </a:p>
          <a:p>
            <a:r>
              <a:rPr lang="sr-Latn-RS" sz="2000" dirty="0" err="1"/>
              <a:t>Kibana</a:t>
            </a:r>
            <a:r>
              <a:rPr lang="sr-Latn-RS" sz="2000" dirty="0"/>
              <a:t>, kao alat za vizuelizaciju ima veliki broj mogućnosti</a:t>
            </a:r>
          </a:p>
          <a:p>
            <a:r>
              <a:rPr lang="sr-Latn-RS" sz="2000" dirty="0"/>
              <a:t>ELK </a:t>
            </a:r>
            <a:r>
              <a:rPr lang="sr-Latn-RS" sz="2000" dirty="0" err="1"/>
              <a:t>stack</a:t>
            </a:r>
            <a:r>
              <a:rPr lang="sr-Latn-RS" sz="2000" dirty="0"/>
              <a:t> je veoma stabilan alat. Tokom realizacije sistema, konfiguracija je bila vrlo jednostavna, a rušenje i ponovno podizanje kontejnera nije pravilo nikakve probleme u međusobnoj komunikaciji između komponenata. </a:t>
            </a:r>
          </a:p>
          <a:p>
            <a:r>
              <a:rPr lang="sr-Latn-RS" sz="2000" dirty="0"/>
              <a:t>Kada se poredi sa tehnologijama poput </a:t>
            </a:r>
            <a:r>
              <a:rPr lang="sr-Latn-RS" sz="2000" dirty="0" err="1"/>
              <a:t>Apache</a:t>
            </a:r>
            <a:r>
              <a:rPr lang="sr-Latn-RS" sz="2000" dirty="0"/>
              <a:t> </a:t>
            </a:r>
            <a:r>
              <a:rPr lang="sr-Latn-RS" sz="2000" dirty="0" err="1"/>
              <a:t>Spark</a:t>
            </a:r>
            <a:r>
              <a:rPr lang="sr-Latn-RS" sz="2000" dirty="0"/>
              <a:t>-a ili </a:t>
            </a:r>
            <a:r>
              <a:rPr lang="sr-Latn-RS" sz="2000" dirty="0" err="1"/>
              <a:t>Hadoop</a:t>
            </a:r>
            <a:r>
              <a:rPr lang="sr-Latn-RS" sz="2000" dirty="0"/>
              <a:t>-a, mogu se naći zajedničke karakteristike. To je, u suštini, rezultat toga da svaki radni okvir želi da pruži način za obradu skupa velikih podataka, čime se granice raznih tehnologija zamagljuju. Ipak svaki alat služi određenoj svrsi i moramo da izaberemo ono što najbolje odgovara datim zahtevima. </a:t>
            </a:r>
          </a:p>
          <a:p>
            <a:r>
              <a:rPr lang="sr-Latn-RS" sz="2000" dirty="0"/>
              <a:t>Ako jednostavno želimo da lociramo dokumente prema ključnoj reči i izvršimo jednostavnu analizu, onda ELK </a:t>
            </a:r>
            <a:r>
              <a:rPr lang="sr-Latn-RS" sz="2000" dirty="0" err="1"/>
              <a:t>stack</a:t>
            </a:r>
            <a:r>
              <a:rPr lang="sr-Latn-RS" sz="2000" dirty="0"/>
              <a:t> može da posluži kao sjajan alat za to. Ako imamo ogromnu količinu podataka za koje je potreban širok spektar različitih tipova složene obrade i analize, onda </a:t>
            </a:r>
            <a:r>
              <a:rPr lang="sr-Latn-RS" sz="2000" dirty="0" err="1"/>
              <a:t>Hadoop</a:t>
            </a:r>
            <a:r>
              <a:rPr lang="sr-Latn-RS" sz="2000" dirty="0"/>
              <a:t> pruža najširi spektar alata i najveću fleksibilnost. </a:t>
            </a:r>
            <a:endParaRPr lang="sr-Latn-R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324-77D0-6B35-3E00-17209F15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24996"/>
            <a:ext cx="11214100" cy="646331"/>
          </a:xfrm>
        </p:spPr>
        <p:txBody>
          <a:bodyPr/>
          <a:lstStyle/>
          <a:p>
            <a:r>
              <a:rPr lang="sr-Latn-R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5D65-8775-0FEC-E33E-7B1D7EEC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15" y="1448124"/>
            <a:ext cx="11215235" cy="4643998"/>
          </a:xfrm>
        </p:spPr>
        <p:txBody>
          <a:bodyPr anchor="ctr">
            <a:noAutofit/>
          </a:bodyPr>
          <a:lstStyle/>
          <a:p>
            <a:r>
              <a:rPr lang="sr-Latn-RS" dirty="0"/>
              <a:t>Uvod</a:t>
            </a:r>
          </a:p>
          <a:p>
            <a:r>
              <a:rPr lang="sr-Latn-RS" dirty="0"/>
              <a:t>Komponente </a:t>
            </a:r>
            <a:r>
              <a:rPr lang="sr-Latn-RS" dirty="0" err="1"/>
              <a:t>Elastic</a:t>
            </a:r>
            <a:r>
              <a:rPr lang="sr-Latn-RS" dirty="0"/>
              <a:t> </a:t>
            </a:r>
            <a:r>
              <a:rPr lang="sr-Latn-RS" dirty="0" err="1"/>
              <a:t>Stack</a:t>
            </a:r>
            <a:r>
              <a:rPr lang="sr-Latn-RS" dirty="0"/>
              <a:t>-a</a:t>
            </a:r>
          </a:p>
          <a:p>
            <a:r>
              <a:rPr lang="sr-Latn-RS" dirty="0" err="1"/>
              <a:t>Elasticsearch</a:t>
            </a:r>
            <a:endParaRPr lang="sr-Latn-RS" dirty="0"/>
          </a:p>
          <a:p>
            <a:r>
              <a:rPr lang="sr-Latn-RS" dirty="0" err="1"/>
              <a:t>Logstash</a:t>
            </a:r>
            <a:endParaRPr lang="sr-Latn-RS" dirty="0"/>
          </a:p>
          <a:p>
            <a:r>
              <a:rPr lang="sr-Latn-RS" dirty="0" err="1"/>
              <a:t>Kibana</a:t>
            </a:r>
            <a:endParaRPr lang="sr-Latn-RS" dirty="0"/>
          </a:p>
          <a:p>
            <a:r>
              <a:rPr lang="sr-Latn-RS" dirty="0"/>
              <a:t>Primer korišćenja</a:t>
            </a:r>
          </a:p>
          <a:p>
            <a:r>
              <a:rPr lang="sr-Latn-RS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7558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FDFA-7BFC-3C6A-6F3C-558F5B8C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42925"/>
            <a:ext cx="11214100" cy="646331"/>
          </a:xfrm>
        </p:spPr>
        <p:txBody>
          <a:bodyPr/>
          <a:lstStyle/>
          <a:p>
            <a:r>
              <a:rPr lang="sr-Latn-RS" sz="4000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3DB4-F7DB-CABB-C5CA-68EE9774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200" dirty="0" err="1"/>
              <a:t>Elastic</a:t>
            </a:r>
            <a:r>
              <a:rPr lang="sr-Latn-RS" sz="2200" dirty="0"/>
              <a:t> </a:t>
            </a:r>
            <a:r>
              <a:rPr lang="sr-Latn-RS" sz="2200" dirty="0" err="1"/>
              <a:t>stack</a:t>
            </a:r>
            <a:r>
              <a:rPr lang="sr-Latn-RS" sz="2200" dirty="0"/>
              <a:t> predstavlja alat otvorenog koda kompanije </a:t>
            </a:r>
            <a:r>
              <a:rPr lang="sr-Latn-RS" sz="2200" dirty="0" err="1"/>
              <a:t>Elastic</a:t>
            </a:r>
            <a:endParaRPr lang="sr-Latn-RS" sz="2200" dirty="0"/>
          </a:p>
          <a:p>
            <a:r>
              <a:rPr lang="sr-Latn-RS" sz="2200" dirty="0"/>
              <a:t>Funkcionalnosti podrazumevaju:</a:t>
            </a:r>
          </a:p>
          <a:p>
            <a:pPr lvl="1"/>
            <a:r>
              <a:rPr lang="sr-Latn-RS" sz="2200" dirty="0"/>
              <a:t>Prikupljanje podataka u bilo kom formatu,</a:t>
            </a:r>
          </a:p>
          <a:p>
            <a:pPr lvl="1"/>
            <a:r>
              <a:rPr lang="sr-Latn-RS" sz="2200" dirty="0"/>
              <a:t>Obradu podataka,</a:t>
            </a:r>
          </a:p>
          <a:p>
            <a:pPr lvl="1"/>
            <a:r>
              <a:rPr lang="sr-Latn-RS" sz="2200" dirty="0"/>
              <a:t>Obogaćivanje podataka,</a:t>
            </a:r>
          </a:p>
          <a:p>
            <a:pPr lvl="1"/>
            <a:r>
              <a:rPr lang="sr-Latn-RS" sz="2200" dirty="0"/>
              <a:t>Skladištenje podataka u formi dokumenata (JSON-a),</a:t>
            </a:r>
          </a:p>
          <a:p>
            <a:pPr lvl="1"/>
            <a:r>
              <a:rPr lang="sr-Latn-RS" sz="2200" dirty="0"/>
              <a:t>Pretraživanje podataka po sadržaju (</a:t>
            </a:r>
            <a:r>
              <a:rPr lang="sr-Latn-RS" sz="2200" dirty="0" err="1"/>
              <a:t>eng</a:t>
            </a:r>
            <a:r>
              <a:rPr lang="sr-Latn-RS" sz="2200" dirty="0"/>
              <a:t>. </a:t>
            </a:r>
            <a:r>
              <a:rPr lang="sr-Latn-RS" sz="2200" dirty="0" err="1"/>
              <a:t>full-text</a:t>
            </a:r>
            <a:r>
              <a:rPr lang="sr-Latn-RS" sz="2200" dirty="0"/>
              <a:t> </a:t>
            </a:r>
            <a:r>
              <a:rPr lang="sr-Latn-RS" sz="2200" dirty="0" err="1"/>
              <a:t>search</a:t>
            </a:r>
            <a:r>
              <a:rPr lang="sr-Latn-RS" sz="2200" dirty="0"/>
              <a:t>),</a:t>
            </a:r>
          </a:p>
          <a:p>
            <a:pPr lvl="1"/>
            <a:r>
              <a:rPr lang="sr-Latn-RS" sz="2200" dirty="0"/>
              <a:t>Analizu podataka i</a:t>
            </a:r>
          </a:p>
          <a:p>
            <a:pPr lvl="1"/>
            <a:r>
              <a:rPr lang="sr-Latn-RS" sz="2200" dirty="0"/>
              <a:t>Vizuelizaciju podataka.</a:t>
            </a:r>
          </a:p>
          <a:p>
            <a:r>
              <a:rPr lang="sr-Latn-RS" sz="2200" dirty="0"/>
              <a:t>Akronim </a:t>
            </a:r>
            <a:r>
              <a:rPr lang="sr-Latn-RS" sz="2200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sr-Latn-RS" sz="2200" b="1" dirty="0">
                <a:solidFill>
                  <a:srgbClr val="FFFF00"/>
                </a:solidFill>
              </a:rPr>
              <a:t>L</a:t>
            </a:r>
            <a:r>
              <a:rPr lang="sr-Latn-R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</a:t>
            </a:r>
            <a:r>
              <a:rPr lang="sr-Latn-RS" sz="2200" dirty="0"/>
              <a:t> identifikuje ključne komponente ovog steka:</a:t>
            </a:r>
          </a:p>
          <a:p>
            <a:pPr lvl="1"/>
            <a:r>
              <a:rPr lang="sr-Latn-RS" sz="2200" b="1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sr-Latn-RS" sz="2200" dirty="0" err="1"/>
              <a:t>lasticsearch</a:t>
            </a:r>
            <a:r>
              <a:rPr lang="sr-Latn-RS" sz="2200" dirty="0"/>
              <a:t>, </a:t>
            </a:r>
            <a:r>
              <a:rPr lang="sr-Latn-RS" sz="2200" b="1" dirty="0" err="1">
                <a:solidFill>
                  <a:srgbClr val="FFFF00"/>
                </a:solidFill>
              </a:rPr>
              <a:t>L</a:t>
            </a:r>
            <a:r>
              <a:rPr lang="sr-Latn-RS" sz="2200" dirty="0" err="1"/>
              <a:t>ogstash</a:t>
            </a:r>
            <a:r>
              <a:rPr lang="sr-Latn-RS" sz="2200" dirty="0"/>
              <a:t> i </a:t>
            </a:r>
            <a:r>
              <a:rPr lang="sr-Latn-R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</a:t>
            </a:r>
            <a:r>
              <a:rPr lang="sr-Latn-RS" sz="2200" dirty="0" err="1"/>
              <a:t>ibana</a:t>
            </a:r>
            <a:r>
              <a:rPr lang="sr-Latn-R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5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30E-1335-FFAB-8E7C-3FC6C7DE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07066"/>
            <a:ext cx="11214100" cy="646331"/>
          </a:xfrm>
        </p:spPr>
        <p:txBody>
          <a:bodyPr/>
          <a:lstStyle/>
          <a:p>
            <a:r>
              <a:rPr lang="sr-Latn-RS" sz="4000" dirty="0" err="1"/>
              <a:t>Elastic</a:t>
            </a:r>
            <a:r>
              <a:rPr lang="sr-Latn-RS" sz="4000" dirty="0"/>
              <a:t> </a:t>
            </a:r>
            <a:r>
              <a:rPr lang="sr-Latn-RS" sz="4000" dirty="0" err="1"/>
              <a:t>stack</a:t>
            </a:r>
            <a:endParaRPr lang="sr-Latn-R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105B0F-AB6F-A217-37F0-1ECBDAB4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218" y="1710410"/>
            <a:ext cx="10203564" cy="4213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6CB982-A366-57A8-78FE-D897AA179D41}"/>
              </a:ext>
            </a:extLst>
          </p:cNvPr>
          <p:cNvSpPr txBox="1"/>
          <p:nvPr/>
        </p:nvSpPr>
        <p:spPr>
          <a:xfrm>
            <a:off x="3126556" y="5708378"/>
            <a:ext cx="593888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sz="2200" b="1" dirty="0">
                <a:solidFill>
                  <a:srgbClr val="D3EDFF"/>
                </a:solidFill>
              </a:rPr>
              <a:t>Generički tok podataka kroz </a:t>
            </a:r>
            <a:r>
              <a:rPr lang="sr-Latn-RS" sz="2200" b="1" dirty="0" err="1">
                <a:solidFill>
                  <a:srgbClr val="D3EDFF"/>
                </a:solidFill>
              </a:rPr>
              <a:t>Elastic</a:t>
            </a:r>
            <a:r>
              <a:rPr lang="sr-Latn-RS" sz="2200" b="1" dirty="0">
                <a:solidFill>
                  <a:srgbClr val="D3EDFF"/>
                </a:solidFill>
              </a:rPr>
              <a:t> </a:t>
            </a:r>
            <a:r>
              <a:rPr lang="sr-Latn-RS" sz="2200" b="1" dirty="0" err="1">
                <a:solidFill>
                  <a:srgbClr val="D3EDFF"/>
                </a:solidFill>
              </a:rPr>
              <a:t>stack</a:t>
            </a:r>
            <a:endParaRPr lang="sr-Latn-RS" sz="2200" b="1" dirty="0">
              <a:solidFill>
                <a:srgbClr val="D3E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6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23" y="603841"/>
            <a:ext cx="3356536" cy="535531"/>
          </a:xfrm>
        </p:spPr>
        <p:txBody>
          <a:bodyPr/>
          <a:lstStyle/>
          <a:p>
            <a:r>
              <a:rPr lang="sr-Latn-RS" sz="4000" dirty="0" err="1"/>
              <a:t>Elasticsearch</a:t>
            </a:r>
            <a:endParaRPr lang="sr-Latn-RS" sz="40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0C9AA6-C041-EC7C-6409-E2F9CE11E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816" y="2095905"/>
            <a:ext cx="8762253" cy="2265297"/>
          </a:xfrm>
        </p:spPr>
        <p:txBody>
          <a:bodyPr/>
          <a:lstStyle/>
          <a:p>
            <a:r>
              <a:rPr lang="sr-Latn-RS" sz="2200" dirty="0">
                <a:effectLst/>
                <a:ea typeface="Calibri" panose="020F0502020204030204" pitchFamily="34" charset="0"/>
              </a:rPr>
              <a:t>Besplatan, distribuirani alat otvorenog koda </a:t>
            </a:r>
            <a:r>
              <a:rPr lang="sr-Latn-RS" sz="2200" dirty="0">
                <a:ea typeface="Calibri" panose="020F0502020204030204" pitchFamily="34" charset="0"/>
              </a:rPr>
              <a:t>koji služi </a:t>
            </a:r>
            <a:r>
              <a:rPr lang="sr-Latn-RS" sz="2200" dirty="0">
                <a:effectLst/>
                <a:ea typeface="Calibri" panose="020F0502020204030204" pitchFamily="34" charset="0"/>
              </a:rPr>
              <a:t>za skladištenje, pretragu i analizu (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eng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.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search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and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analytics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engine</a:t>
            </a:r>
            <a:r>
              <a:rPr lang="sr-Latn-RS" sz="2200" dirty="0">
                <a:effectLst/>
                <a:ea typeface="Calibri" panose="020F0502020204030204" pitchFamily="34" charset="0"/>
              </a:rPr>
              <a:t>), raznih tipova podataka, uključujući tekstualne, numeričke, geo-prostorne, strukturne i </a:t>
            </a:r>
            <a:r>
              <a:rPr lang="sr-Latn-RS" sz="2200" dirty="0" err="1">
                <a:effectLst/>
                <a:ea typeface="Calibri" panose="020F0502020204030204" pitchFamily="34" charset="0"/>
              </a:rPr>
              <a:t>nestrukturne</a:t>
            </a:r>
            <a:r>
              <a:rPr lang="sr-Latn-RS" sz="2200" dirty="0">
                <a:effectLst/>
                <a:ea typeface="Calibri" panose="020F0502020204030204" pitchFamily="34" charset="0"/>
              </a:rPr>
              <a:t> podatke.</a:t>
            </a:r>
          </a:p>
          <a:p>
            <a:r>
              <a:rPr lang="sr-Latn-RS" sz="2200" dirty="0">
                <a:ea typeface="Calibri" panose="020F0502020204030204" pitchFamily="34" charset="0"/>
              </a:rPr>
              <a:t>Z</a:t>
            </a:r>
            <a:r>
              <a:rPr lang="sr-Latn-RS" sz="2200" dirty="0">
                <a:effectLst/>
                <a:ea typeface="Calibri" panose="020F0502020204030204" pitchFamily="34" charset="0"/>
              </a:rPr>
              <a:t>asnovan na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Apache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Lucene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2200" dirty="0">
                <a:effectLst/>
                <a:ea typeface="Calibri" panose="020F0502020204030204" pitchFamily="34" charset="0"/>
              </a:rPr>
              <a:t>biblioteci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2" y="384756"/>
            <a:ext cx="986117" cy="986117"/>
          </a:xfrm>
          <a:prstGeom prst="rect">
            <a:avLst/>
          </a:prstGeom>
        </p:spPr>
      </p:pic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318C5C45-7795-67DE-8E5E-EA4AAA5B7823}"/>
              </a:ext>
            </a:extLst>
          </p:cNvPr>
          <p:cNvSpPr txBox="1">
            <a:spLocks/>
          </p:cNvSpPr>
          <p:nvPr/>
        </p:nvSpPr>
        <p:spPr>
          <a:xfrm>
            <a:off x="363816" y="3988862"/>
            <a:ext cx="11084112" cy="2265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dirty="0">
                <a:effectLst/>
                <a:ea typeface="Calibri" panose="020F0502020204030204" pitchFamily="34" charset="0"/>
              </a:rPr>
              <a:t>Podaci se skladište kao 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JSON</a:t>
            </a:r>
            <a:r>
              <a:rPr lang="sr-Latn-RS" sz="2200" dirty="0">
                <a:effectLst/>
                <a:ea typeface="Calibri" panose="020F0502020204030204" pitchFamily="34" charset="0"/>
              </a:rPr>
              <a:t> dokumenti, koji pripadaju jednom indeksu, dok je uz pomoć distribuiranog modela, indekse moguće podeliti na manje komponente, odnosno krhotine (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eng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.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shard</a:t>
            </a:r>
            <a:r>
              <a:rPr lang="sr-Latn-RS" sz="2200" dirty="0">
                <a:effectLst/>
                <a:ea typeface="Calibri" panose="020F0502020204030204" pitchFamily="34" charset="0"/>
              </a:rPr>
              <a:t>), koje mogu biti rasprostranjene kroz veći broj čvorova (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eng</a:t>
            </a:r>
            <a:r>
              <a:rPr lang="sr-Latn-RS" sz="2200" i="1" dirty="0">
                <a:effectLst/>
                <a:ea typeface="Calibri" panose="020F0502020204030204" pitchFamily="34" charset="0"/>
              </a:rPr>
              <a:t>. </a:t>
            </a:r>
            <a:r>
              <a:rPr lang="sr-Latn-RS" sz="2200" i="1" dirty="0" err="1">
                <a:effectLst/>
                <a:ea typeface="Calibri" panose="020F0502020204030204" pitchFamily="34" charset="0"/>
              </a:rPr>
              <a:t>node</a:t>
            </a:r>
            <a:r>
              <a:rPr lang="sr-Latn-RS" sz="2200" dirty="0">
                <a:effectLst/>
                <a:ea typeface="Calibri" panose="020F0502020204030204" pitchFamily="34" charset="0"/>
              </a:rPr>
              <a:t>).</a:t>
            </a:r>
          </a:p>
          <a:p>
            <a:r>
              <a:rPr lang="sr-Latn-RS" sz="2200" i="1" dirty="0">
                <a:effectLst/>
                <a:ea typeface="Calibri" panose="020F0502020204030204" pitchFamily="34" charset="0"/>
              </a:rPr>
              <a:t>REST API</a:t>
            </a:r>
            <a:r>
              <a:rPr lang="sr-Latn-RS" sz="2200" i="1" dirty="0">
                <a:ea typeface="Calibri" panose="020F0502020204030204" pitchFamily="34" charset="0"/>
              </a:rPr>
              <a:t> </a:t>
            </a:r>
            <a:r>
              <a:rPr lang="sr-Latn-RS" sz="2200" dirty="0">
                <a:ea typeface="Calibri" panose="020F0502020204030204" pitchFamily="34" charset="0"/>
              </a:rPr>
              <a:t>za manipulaciju podataka</a:t>
            </a:r>
            <a:r>
              <a:rPr lang="sr-Latn-RS" sz="2200" dirty="0">
                <a:effectLst/>
                <a:ea typeface="Calibri" panose="020F0502020204030204" pitchFamily="34" charset="0"/>
              </a:rPr>
              <a:t>.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302869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47" y="610048"/>
            <a:ext cx="3544794" cy="535531"/>
          </a:xfrm>
        </p:spPr>
        <p:txBody>
          <a:bodyPr/>
          <a:lstStyle/>
          <a:p>
            <a:r>
              <a:rPr lang="sr-Latn-RS" sz="4000" dirty="0" err="1"/>
              <a:t>Elasticsearch</a:t>
            </a:r>
            <a:endParaRPr lang="sr-Latn-R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281DD-2773-AE11-B2DA-2F9DAF28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30" y="1780801"/>
            <a:ext cx="4612729" cy="4351338"/>
          </a:xfrm>
        </p:spPr>
        <p:txBody>
          <a:bodyPr>
            <a:normAutofit/>
          </a:bodyPr>
          <a:lstStyle/>
          <a:p>
            <a:r>
              <a:rPr lang="sr-Latn-RS" sz="2400" dirty="0"/>
              <a:t>Osnovni elementi alata</a:t>
            </a:r>
          </a:p>
          <a:p>
            <a:pPr lvl="1"/>
            <a:r>
              <a:rPr lang="sr-Latn-RS" dirty="0">
                <a:solidFill>
                  <a:srgbClr val="CCFFE6"/>
                </a:solidFill>
              </a:rPr>
              <a:t>Klaster</a:t>
            </a:r>
          </a:p>
          <a:p>
            <a:pPr lvl="1"/>
            <a:r>
              <a:rPr lang="sr-Latn-RS" dirty="0">
                <a:solidFill>
                  <a:srgbClr val="E5CCFF"/>
                </a:solidFill>
              </a:rPr>
              <a:t>Čvor</a:t>
            </a:r>
          </a:p>
          <a:p>
            <a:pPr lvl="1"/>
            <a:r>
              <a:rPr lang="sr-Latn-RS" dirty="0">
                <a:solidFill>
                  <a:srgbClr val="D3EDFF"/>
                </a:solidFill>
              </a:rPr>
              <a:t>Indeks</a:t>
            </a:r>
          </a:p>
          <a:p>
            <a:pPr lvl="1"/>
            <a:r>
              <a:rPr lang="sr-Latn-RS" dirty="0" err="1">
                <a:solidFill>
                  <a:srgbClr val="FFCB96"/>
                </a:solidFill>
              </a:rPr>
              <a:t>Shard</a:t>
            </a:r>
            <a:endParaRPr lang="sr-Latn-RS" dirty="0">
              <a:solidFill>
                <a:srgbClr val="FFCB96"/>
              </a:solidFill>
            </a:endParaRPr>
          </a:p>
          <a:p>
            <a:pPr lvl="2"/>
            <a:r>
              <a:rPr lang="sr-Latn-RS" sz="2400" dirty="0">
                <a:solidFill>
                  <a:srgbClr val="FF9697"/>
                </a:solidFill>
              </a:rPr>
              <a:t>Primarni</a:t>
            </a:r>
          </a:p>
          <a:p>
            <a:pPr lvl="2"/>
            <a:r>
              <a:rPr lang="sr-Latn-RS" sz="2400" dirty="0">
                <a:solidFill>
                  <a:srgbClr val="CE9CFD"/>
                </a:solidFill>
              </a:rPr>
              <a:t>Replika</a:t>
            </a:r>
          </a:p>
          <a:p>
            <a:pPr lvl="1"/>
            <a:r>
              <a:rPr lang="sr-Latn-RS" dirty="0"/>
              <a:t>Analizator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82" y="384756"/>
            <a:ext cx="986117" cy="9861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2BA370-2005-C497-D07C-8D9DEC550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89764" y="2142740"/>
            <a:ext cx="7902468" cy="337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C5BB0-B77F-D147-E467-BE9C2E14B2E6}"/>
              </a:ext>
            </a:extLst>
          </p:cNvPr>
          <p:cNvSpPr txBox="1"/>
          <p:nvPr/>
        </p:nvSpPr>
        <p:spPr>
          <a:xfrm>
            <a:off x="5936783" y="5600894"/>
            <a:ext cx="38084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Arhitektura</a:t>
            </a:r>
          </a:p>
        </p:txBody>
      </p:sp>
    </p:spTree>
    <p:extLst>
      <p:ext uri="{BB962C8B-B14F-4D97-AF65-F5344CB8AC3E}">
        <p14:creationId xmlns:p14="http://schemas.microsoft.com/office/powerpoint/2010/main" val="18137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47" y="603841"/>
            <a:ext cx="3473076" cy="535531"/>
          </a:xfrm>
        </p:spPr>
        <p:txBody>
          <a:bodyPr/>
          <a:lstStyle/>
          <a:p>
            <a:r>
              <a:rPr lang="sr-Latn-RS" sz="4000" dirty="0" err="1"/>
              <a:t>Logstash</a:t>
            </a:r>
            <a:endParaRPr lang="sr-Latn-R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082" y="384756"/>
            <a:ext cx="986117" cy="986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6E31C-C084-9F2F-67DB-A0519CA6374B}"/>
              </a:ext>
            </a:extLst>
          </p:cNvPr>
          <p:cNvSpPr txBox="1"/>
          <p:nvPr/>
        </p:nvSpPr>
        <p:spPr>
          <a:xfrm>
            <a:off x="340656" y="1795207"/>
            <a:ext cx="8346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sr-Latn-RS" sz="22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otvorenog koda za prikupljanje podataka sa mogućnostima nadovezivanja (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pipelining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u realnom vremenu. </a:t>
            </a:r>
            <a:endParaRPr lang="en-US" sz="22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965AD-C74E-6849-9DA8-D6586F273555}"/>
              </a:ext>
            </a:extLst>
          </p:cNvPr>
          <p:cNvSpPr txBox="1"/>
          <p:nvPr/>
        </p:nvSpPr>
        <p:spPr>
          <a:xfrm>
            <a:off x="340655" y="4029129"/>
            <a:ext cx="115106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Bilo koja vrsta događaja može biti prosleđena alatu, koji uz pomoć dodataka odgovarajućih etapa vrši prijem, transformaciju i dostavljanje podataka.</a:t>
            </a:r>
          </a:p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 proces obrade je podržan velikim brojem često korišćenih kodera, a pritom je alat dizajniran za obradu velike količine podataka u realnom vremenu. </a:t>
            </a:r>
          </a:p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sr-Latn-RS" sz="22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Razijen</a:t>
            </a:r>
            <a:r>
              <a:rPr lang="sr-Latn-RS" sz="2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 programskom jeziku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JRuby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 izvršava se na javinoj virtuelnoj mašini (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Java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skraćeno 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sr-Latn-R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3F71C-CC51-BCA9-DF5F-2E316F10136F}"/>
              </a:ext>
            </a:extLst>
          </p:cNvPr>
          <p:cNvSpPr txBox="1"/>
          <p:nvPr/>
        </p:nvSpPr>
        <p:spPr>
          <a:xfrm>
            <a:off x="340655" y="2912168"/>
            <a:ext cx="108204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C3D3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Mogu</a:t>
            </a:r>
            <a:r>
              <a:rPr lang="sr-Latn-RS" sz="22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ćnost</a:t>
            </a:r>
            <a:r>
              <a:rPr lang="sr-Latn-RS" sz="2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dinamičkog 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objedinjavanja podataka iz različitih izvora, njihova integracija, normalizacija i na kraju dostavljanje podataka na unapred definisana odredišta.</a:t>
            </a:r>
          </a:p>
        </p:txBody>
      </p:sp>
    </p:spTree>
    <p:extLst>
      <p:ext uri="{BB962C8B-B14F-4D97-AF65-F5344CB8AC3E}">
        <p14:creationId xmlns:p14="http://schemas.microsoft.com/office/powerpoint/2010/main" val="4211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554648"/>
            <a:ext cx="10331824" cy="646331"/>
          </a:xfrm>
        </p:spPr>
        <p:txBody>
          <a:bodyPr/>
          <a:lstStyle/>
          <a:p>
            <a:r>
              <a:rPr lang="sr-Latn-RS" sz="4000" dirty="0" err="1"/>
              <a:t>Logstash</a:t>
            </a:r>
            <a:endParaRPr lang="sr-Latn-R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082" y="384756"/>
            <a:ext cx="986117" cy="986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70BC6-F1A6-EA28-EDDB-332ED12A8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97404"/>
            <a:ext cx="12192000" cy="3365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7C499-BE0C-9512-5F08-A506AE6F2E38}"/>
              </a:ext>
            </a:extLst>
          </p:cNvPr>
          <p:cNvSpPr txBox="1"/>
          <p:nvPr/>
        </p:nvSpPr>
        <p:spPr>
          <a:xfrm>
            <a:off x="0" y="5362617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Tok </a:t>
            </a:r>
            <a:r>
              <a:rPr lang="en-US" sz="2600" dirty="0" err="1">
                <a:solidFill>
                  <a:schemeClr val="bg1"/>
                </a:solidFill>
              </a:rPr>
              <a:t>podataka</a:t>
            </a:r>
            <a:r>
              <a:rPr lang="en-US" sz="2600" dirty="0">
                <a:solidFill>
                  <a:schemeClr val="bg1"/>
                </a:solidFill>
              </a:rPr>
              <a:t> (</a:t>
            </a:r>
            <a:r>
              <a:rPr lang="en-US" sz="2600" i="1" dirty="0" err="1">
                <a:solidFill>
                  <a:schemeClr val="bg1"/>
                </a:solidFill>
              </a:rPr>
              <a:t>eng.</a:t>
            </a:r>
            <a:r>
              <a:rPr lang="en-US" sz="2600" i="1" dirty="0">
                <a:solidFill>
                  <a:schemeClr val="bg1"/>
                </a:solidFill>
              </a:rPr>
              <a:t> pipeline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endParaRPr lang="sr-Latn-R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61FC-BE59-9EEB-02AD-22A0926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583516"/>
            <a:ext cx="1913218" cy="535531"/>
          </a:xfrm>
        </p:spPr>
        <p:txBody>
          <a:bodyPr/>
          <a:lstStyle/>
          <a:p>
            <a:r>
              <a:rPr lang="sr-Latn-RS" sz="4000" dirty="0" err="1"/>
              <a:t>Kibana</a:t>
            </a:r>
            <a:endParaRPr lang="sr-Latn-R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0DA72-43DA-2F2E-4AE5-1A7CBE725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277" y="1625386"/>
            <a:ext cx="8502276" cy="2785250"/>
          </a:xfrm>
        </p:spPr>
        <p:txBody>
          <a:bodyPr/>
          <a:lstStyle/>
          <a:p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plikacija otvorenog koda koja pruža pregledan korisnički interfejs ka Elastik steku, uz mogućnosti pretraživanja, vizuelizacije i analize podataka indeksiranih </a:t>
            </a:r>
            <a:r>
              <a:rPr lang="sr-Latn-RS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Elasticsearch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-om. </a:t>
            </a:r>
          </a:p>
          <a:p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Omogućava</a:t>
            </a:r>
            <a:r>
              <a:rPr lang="sr-Latn-RS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nadgledanje, upravljanje i održavanje bezbednosti klastera u ELK steku.</a:t>
            </a:r>
          </a:p>
          <a:p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Alat 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 kreiranje raznovrsnih grafikona (</a:t>
            </a:r>
            <a:r>
              <a:rPr lang="sr-Latn-RS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RS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r>
              <a:rPr lang="sr-Latn-R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r-Latn-RS" sz="2200" dirty="0">
                <a:effectLst/>
                <a:ea typeface="Calibri" panose="020F0502020204030204" pitchFamily="34" charset="0"/>
              </a:rPr>
              <a:t>poput: poluga, pita, tabela, histograma, mapa i slično</a:t>
            </a:r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3E316-1671-C760-9CFE-EE660501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19" y="331693"/>
            <a:ext cx="1039179" cy="103917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3C686B-7DE7-A7A9-E478-BE0442ADB009}"/>
              </a:ext>
            </a:extLst>
          </p:cNvPr>
          <p:cNvSpPr txBox="1">
            <a:spLocks/>
          </p:cNvSpPr>
          <p:nvPr/>
        </p:nvSpPr>
        <p:spPr>
          <a:xfrm>
            <a:off x="259976" y="4410636"/>
            <a:ext cx="11684747" cy="278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Komandna tabla (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kombinuje ove elemente na jedan pano i time omogućava analitički pregled podataka u realnom vremenu za razne slučajeve korišćenja, poput: analize podataka evidencije, nadgledanja metričkih podataka infrastrukture i kontejnera, nadgledanja performansi aplikacija (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200" i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sr-Latn-RS" sz="22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monitoring, APM</a:t>
            </a:r>
            <a:r>
              <a:rPr lang="sr-Latn-RS" sz="2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vizuelizacije geo-prostornih podataka, analize sigurnosnih podataka, analize podataka biznis logike.</a:t>
            </a:r>
            <a:endParaRPr lang="sr-Latn-R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54B31F-6002-4FF6-87C7-77E89F0E622C}" vid="{B0762C3E-831F-48CA-A917-5C8213D931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808</TotalTime>
  <Words>655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Trade Gothic LT Pro</vt:lpstr>
      <vt:lpstr>Trebuchet MS</vt:lpstr>
      <vt:lpstr>Theme2</vt:lpstr>
      <vt:lpstr>Elastic Stack</vt:lpstr>
      <vt:lpstr>Agenda</vt:lpstr>
      <vt:lpstr>Uvod</vt:lpstr>
      <vt:lpstr>Elastic stack</vt:lpstr>
      <vt:lpstr>Elasticsearch</vt:lpstr>
      <vt:lpstr>Elasticsearch</vt:lpstr>
      <vt:lpstr>Logstash</vt:lpstr>
      <vt:lpstr>Logstash</vt:lpstr>
      <vt:lpstr>Kibana</vt:lpstr>
      <vt:lpstr>Primer korišćenja</vt:lpstr>
      <vt:lpstr>Primer korišćenja</vt:lpstr>
      <vt:lpstr>Vizuelizacija podataka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stack</dc:title>
  <dc:creator>Stefan Aleksić</dc:creator>
  <cp:keywords>Arhitekture sistema velikih skupova podataka</cp:keywords>
  <cp:lastModifiedBy>Stefan Aleksić</cp:lastModifiedBy>
  <cp:revision>18</cp:revision>
  <dcterms:created xsi:type="dcterms:W3CDTF">2022-09-18T17:41:00Z</dcterms:created>
  <dcterms:modified xsi:type="dcterms:W3CDTF">2023-01-14T06:11:07Z</dcterms:modified>
  <cp:category>Seminarski rad</cp:category>
</cp:coreProperties>
</file>