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294" r:id="rId7"/>
    <p:sldId id="295" r:id="rId8"/>
    <p:sldId id="297" r:id="rId9"/>
    <p:sldId id="298" r:id="rId10"/>
    <p:sldId id="300" r:id="rId11"/>
    <p:sldId id="285" r:id="rId12"/>
    <p:sldId id="299" r:id="rId13"/>
    <p:sldId id="301" r:id="rId14"/>
    <p:sldId id="288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FEC"/>
    <a:srgbClr val="E1D2EF"/>
    <a:srgbClr val="8FAADC"/>
    <a:srgbClr val="BF95DF"/>
    <a:srgbClr val="F2F2A8"/>
    <a:srgbClr val="19F4F8"/>
    <a:srgbClr val="1A237E"/>
    <a:srgbClr val="446992"/>
    <a:srgbClr val="AEC2D8"/>
    <a:srgbClr val="984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100" d="100"/>
          <a:sy n="100" d="100"/>
        </p:scale>
        <p:origin x="58" y="-8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C2CEB91F-74A7-4177-6371-E586C994115D}"/>
              </a:ext>
            </a:extLst>
          </p:cNvPr>
          <p:cNvSpPr/>
          <p:nvPr/>
        </p:nvSpPr>
        <p:spPr>
          <a:xfrm rot="1800000">
            <a:off x="9602986" y="523202"/>
            <a:ext cx="1950322" cy="1671387"/>
          </a:xfrm>
          <a:prstGeom prst="hexagon">
            <a:avLst>
              <a:gd name="adj" fmla="val 27990"/>
              <a:gd name="vf" fmla="val 11547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3" y="1657195"/>
            <a:ext cx="6953179" cy="2057441"/>
          </a:xfrm>
        </p:spPr>
        <p:txBody>
          <a:bodyPr/>
          <a:lstStyle/>
          <a:p>
            <a:r>
              <a:rPr lang="en-US" altLang="zh-CN" sz="6000" dirty="0" err="1"/>
              <a:t>Konsenzus</a:t>
            </a:r>
            <a:r>
              <a:rPr lang="en-US" altLang="zh-CN" sz="6000" dirty="0"/>
              <a:t> </a:t>
            </a:r>
            <a:r>
              <a:rPr lang="en-US" altLang="zh-CN" sz="6000" dirty="0" err="1"/>
              <a:t>algoritmi</a:t>
            </a:r>
            <a:endParaRPr lang="en-US" sz="6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1896213" cy="760288"/>
          </a:xfrm>
        </p:spPr>
        <p:txBody>
          <a:bodyPr/>
          <a:lstStyle/>
          <a:p>
            <a:r>
              <a:rPr lang="en-US" sz="2000" dirty="0"/>
              <a:t>Stefan </a:t>
            </a:r>
            <a:r>
              <a:rPr lang="en-US" sz="2000" dirty="0" err="1"/>
              <a:t>Aleksi</a:t>
            </a:r>
            <a:r>
              <a:rPr lang="sr-Latn-RS" sz="2000" dirty="0"/>
              <a:t>ć</a:t>
            </a:r>
          </a:p>
          <a:p>
            <a:r>
              <a:rPr lang="sr-Latn-RS" sz="2000" dirty="0"/>
              <a:t>E2-42-2022</a:t>
            </a:r>
            <a:endParaRPr lang="en-US" sz="2000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363206" y="2860174"/>
            <a:ext cx="1636594" cy="187229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A8C552-5D4E-C32B-DA23-87488341AAEA}"/>
              </a:ext>
            </a:extLst>
          </p:cNvPr>
          <p:cNvCxnSpPr>
            <a:cxnSpLocks/>
          </p:cNvCxnSpPr>
          <p:nvPr/>
        </p:nvCxnSpPr>
        <p:spPr>
          <a:xfrm>
            <a:off x="1493153" y="4172084"/>
            <a:ext cx="0" cy="760288"/>
          </a:xfrm>
          <a:prstGeom prst="line">
            <a:avLst/>
          </a:prstGeom>
          <a:ln w="57150">
            <a:solidFill>
              <a:srgbClr val="D9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78D051E-9DA4-E658-24B1-330D30FF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37734" y="1560324"/>
            <a:ext cx="3887537" cy="44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67" y="298441"/>
            <a:ext cx="3182858" cy="696981"/>
          </a:xfrm>
        </p:spPr>
        <p:txBody>
          <a:bodyPr/>
          <a:lstStyle/>
          <a:p>
            <a:r>
              <a:rPr lang="sr-Latn-RS" dirty="0" err="1"/>
              <a:t>Raft</a:t>
            </a:r>
            <a:r>
              <a:rPr lang="sr-Latn-RS" dirty="0"/>
              <a:t> - etape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1">
            <a:extLst>
              <a:ext uri="{FF2B5EF4-FFF2-40B4-BE49-F238E27FC236}">
                <a16:creationId xmlns:a16="http://schemas.microsoft.com/office/drawing/2014/main" id="{A4CBA22A-7553-2D97-4DEE-CED78EEC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611404" y="183779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2103437"/>
            <a:ext cx="2931829" cy="743935"/>
          </a:xfrm>
        </p:spPr>
        <p:txBody>
          <a:bodyPr/>
          <a:lstStyle/>
          <a:p>
            <a:r>
              <a:rPr lang="sr-Latn-RS" sz="5000" dirty="0"/>
              <a:t>Zaključak</a:t>
            </a:r>
            <a:endParaRPr lang="en-US" sz="5000" dirty="0"/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1DA35-640A-5272-B27C-F95074CE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1179" y="843276"/>
            <a:ext cx="3291069" cy="37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6096000" cy="1982637"/>
          </a:xfrm>
        </p:spPr>
        <p:txBody>
          <a:bodyPr/>
          <a:lstStyle/>
          <a:p>
            <a:r>
              <a:rPr lang="sr-Latn-RS" sz="6000" dirty="0"/>
              <a:t>Hvala na pažnji!</a:t>
            </a:r>
            <a:endParaRPr lang="en-US" sz="6000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/>
          <a:stretch/>
        </p:blipFill>
        <p:spPr>
          <a:xfrm>
            <a:off x="563590" y="2493385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</p:spPr>
      </p:pic>
      <p:pic>
        <p:nvPicPr>
          <p:cNvPr id="8" name="图片占位符 13">
            <a:extLst>
              <a:ext uri="{FF2B5EF4-FFF2-40B4-BE49-F238E27FC236}">
                <a16:creationId xmlns:a16="http://schemas.microsoft.com/office/drawing/2014/main" id="{1EA360A3-1586-31A5-F33A-3A78C1B0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37652" y="2493385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  <p:pic>
        <p:nvPicPr>
          <p:cNvPr id="11" name="图片占位符 13">
            <a:extLst>
              <a:ext uri="{FF2B5EF4-FFF2-40B4-BE49-F238E27FC236}">
                <a16:creationId xmlns:a16="http://schemas.microsoft.com/office/drawing/2014/main" id="{576B2F69-F63E-22DA-58C6-066D17AE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08061" y="3197849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  <p:pic>
        <p:nvPicPr>
          <p:cNvPr id="12" name="图片占位符 13">
            <a:extLst>
              <a:ext uri="{FF2B5EF4-FFF2-40B4-BE49-F238E27FC236}">
                <a16:creationId xmlns:a16="http://schemas.microsoft.com/office/drawing/2014/main" id="{B4E81F4B-8A75-B2B9-37F9-CB100A4F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17857" y="5263593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pic>
        <p:nvPicPr>
          <p:cNvPr id="3" name="Shape 31">
            <a:extLst>
              <a:ext uri="{FF2B5EF4-FFF2-40B4-BE49-F238E27FC236}">
                <a16:creationId xmlns:a16="http://schemas.microsoft.com/office/drawing/2014/main" id="{443BF224-5AC6-8475-E0E2-ED87EBEE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4208827" y="512462"/>
            <a:ext cx="1904890" cy="217923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BF95DF"/>
          </a:solidFill>
          <a:ln>
            <a:noFill/>
          </a:ln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88000" y="1074717"/>
            <a:ext cx="1908000" cy="1054727"/>
          </a:xfrm>
        </p:spPr>
        <p:txBody>
          <a:bodyPr/>
          <a:lstStyle/>
          <a:p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hape 31">
            <a:extLst>
              <a:ext uri="{FF2B5EF4-FFF2-40B4-BE49-F238E27FC236}">
                <a16:creationId xmlns:a16="http://schemas.microsoft.com/office/drawing/2014/main" id="{B47AF6FE-CFD9-5FF9-9826-274C295B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5252289" y="2265318"/>
            <a:ext cx="1913128" cy="218865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BF95DF"/>
          </a:solidFill>
          <a:ln>
            <a:noFill/>
          </a:ln>
        </p:spPr>
      </p:pic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981C79E7-05BE-DA9A-735F-B2EBD0CC09F8}"/>
              </a:ext>
            </a:extLst>
          </p:cNvPr>
          <p:cNvSpPr txBox="1">
            <a:spLocks/>
          </p:cNvSpPr>
          <p:nvPr/>
        </p:nvSpPr>
        <p:spPr>
          <a:xfrm>
            <a:off x="6300879" y="114265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sr-Latn-R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1ABC5F4-92C4-6074-45EA-8BC914C7DDAC}"/>
              </a:ext>
            </a:extLst>
          </p:cNvPr>
          <p:cNvSpPr txBox="1">
            <a:spLocks/>
          </p:cNvSpPr>
          <p:nvPr/>
        </p:nvSpPr>
        <p:spPr>
          <a:xfrm>
            <a:off x="8396041" y="108263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Elapsed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38E2A34-1845-2E34-619E-4E99E241B060}"/>
              </a:ext>
            </a:extLst>
          </p:cNvPr>
          <p:cNvSpPr txBox="1">
            <a:spLocks/>
          </p:cNvSpPr>
          <p:nvPr/>
        </p:nvSpPr>
        <p:spPr>
          <a:xfrm>
            <a:off x="5252289" y="284809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Believility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EE76D44B-69BF-11CF-091C-C34A41C66A0C}"/>
              </a:ext>
            </a:extLst>
          </p:cNvPr>
          <p:cNvSpPr txBox="1">
            <a:spLocks/>
          </p:cNvSpPr>
          <p:nvPr/>
        </p:nvSpPr>
        <p:spPr>
          <a:xfrm>
            <a:off x="7354815" y="2808635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HotStuff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80A41A8B-A365-C66F-C8C7-EE6FBDE225AF}"/>
              </a:ext>
            </a:extLst>
          </p:cNvPr>
          <p:cNvSpPr txBox="1">
            <a:spLocks/>
          </p:cNvSpPr>
          <p:nvPr/>
        </p:nvSpPr>
        <p:spPr>
          <a:xfrm>
            <a:off x="9379125" y="2808635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Raft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FC26E011-0D9B-9677-AA02-366A7721D1C8}"/>
              </a:ext>
            </a:extLst>
          </p:cNvPr>
          <p:cNvSpPr txBox="1">
            <a:spLocks/>
          </p:cNvSpPr>
          <p:nvPr/>
        </p:nvSpPr>
        <p:spPr>
          <a:xfrm>
            <a:off x="8396041" y="4615520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Zaključak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755" y="1970494"/>
            <a:ext cx="6208006" cy="2525305"/>
          </a:xfrm>
        </p:spPr>
        <p:txBody>
          <a:bodyPr/>
          <a:lstStyle/>
          <a:p>
            <a: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Konsenzus algoritam </a:t>
            </a:r>
            <a:r>
              <a:rPr lang="sr-Latn-R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je unapred definisan postupak za ostvarivanje konzistentnosti </a:t>
            </a:r>
            <a:r>
              <a:rPr lang="sr-Latn-RS" dirty="0" err="1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dupliciranih</a:t>
            </a:r>
            <a:r>
              <a:rPr lang="sr-Latn-R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 podataka u distribuiranom sistemu.</a:t>
            </a:r>
            <a:endParaRPr lang="en-US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56" y="261380"/>
            <a:ext cx="3994173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burn</a:t>
            </a:r>
            <a:endParaRPr lang="en-US" dirty="0"/>
          </a:p>
        </p:txBody>
      </p:sp>
      <p:pic>
        <p:nvPicPr>
          <p:cNvPr id="192" name="Picture Placeholder 191" descr="Fire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34" r="5134"/>
          <a:stretch/>
        </p:blipFill>
        <p:spPr>
          <a:xfrm>
            <a:off x="4291321" y="916350"/>
            <a:ext cx="646071" cy="720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3400" y="1067098"/>
            <a:ext cx="3540454" cy="420683"/>
          </a:xfrm>
        </p:spPr>
        <p:txBody>
          <a:bodyPr/>
          <a:lstStyle/>
          <a:p>
            <a:r>
              <a:rPr lang="sr-Latn-RS" sz="2400" dirty="0"/>
              <a:t>Sagorevanje </a:t>
            </a:r>
            <a:r>
              <a:rPr lang="sr-Latn-RS" sz="2400" dirty="0" err="1"/>
              <a:t>kriptovalute</a:t>
            </a:r>
            <a:endParaRPr lang="en-US" sz="2400" dirty="0"/>
          </a:p>
        </p:txBody>
      </p:sp>
      <p:pic>
        <p:nvPicPr>
          <p:cNvPr id="194" name="Picture Placeholder 193" descr="Money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16" r="2616"/>
          <a:stretch/>
        </p:blipFill>
        <p:spPr>
          <a:xfrm>
            <a:off x="4291321" y="1901616"/>
            <a:ext cx="682323" cy="720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50210" y="2051274"/>
            <a:ext cx="1730703" cy="420683"/>
          </a:xfrm>
        </p:spPr>
        <p:txBody>
          <a:bodyPr/>
          <a:lstStyle/>
          <a:p>
            <a:r>
              <a:rPr lang="sr-Latn-RS" sz="2400" dirty="0"/>
              <a:t>Etar adresa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343329" y="5424737"/>
            <a:ext cx="682323" cy="72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29496" y="6064378"/>
            <a:ext cx="5286954" cy="421399"/>
          </a:xfrm>
        </p:spPr>
        <p:txBody>
          <a:bodyPr/>
          <a:lstStyle/>
          <a:p>
            <a:r>
              <a:rPr lang="sr-Latn-RS" sz="1800" dirty="0" err="1"/>
              <a:t>Slimcoin</a:t>
            </a:r>
            <a:r>
              <a:rPr lang="sr-Latn-RS" sz="1800" dirty="0"/>
              <a:t> (SLM), </a:t>
            </a:r>
            <a:r>
              <a:rPr lang="sr-Latn-RS" sz="1800" dirty="0" err="1"/>
              <a:t>Counterparty</a:t>
            </a:r>
            <a:r>
              <a:rPr lang="sr-Latn-RS" sz="1800" dirty="0"/>
              <a:t> (XCP), </a:t>
            </a:r>
            <a:r>
              <a:rPr lang="sr-Latn-RS" sz="1800" dirty="0" err="1"/>
              <a:t>Factom</a:t>
            </a:r>
            <a:r>
              <a:rPr lang="sr-Latn-RS" sz="1800" dirty="0"/>
              <a:t> (FCT)</a:t>
            </a:r>
            <a:endParaRPr lang="en-US" sz="1800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A0F08387-A7BD-CDEE-68BC-87827404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2482" y="2886882"/>
            <a:ext cx="720000" cy="720000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69B9BA1F-F8EA-830C-7D73-4C640AA181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0210" y="4132517"/>
            <a:ext cx="720000" cy="720000"/>
          </a:xfrm>
          <a:prstGeom prst="rect">
            <a:avLst/>
          </a:prstGeom>
        </p:spPr>
      </p:pic>
      <p:pic>
        <p:nvPicPr>
          <p:cNvPr id="18" name="Picture Placeholder 191" descr="Fire with solid fill">
            <a:extLst>
              <a:ext uri="{FF2B5EF4-FFF2-40B4-BE49-F238E27FC236}">
                <a16:creationId xmlns:a16="http://schemas.microsoft.com/office/drawing/2014/main" id="{6C05135F-A2C7-D930-3535-9956F304FB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5134" r="5134"/>
          <a:stretch/>
        </p:blipFill>
        <p:spPr>
          <a:xfrm>
            <a:off x="-122196" y="3554294"/>
            <a:ext cx="1960521" cy="2184861"/>
          </a:xfrm>
          <a:prstGeom prst="rect">
            <a:avLst/>
          </a:prstGeom>
        </p:spPr>
      </p:pic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0930BAA-F304-9AF2-D94D-3C87486AD073}"/>
              </a:ext>
            </a:extLst>
          </p:cNvPr>
          <p:cNvSpPr txBox="1">
            <a:spLocks/>
          </p:cNvSpPr>
          <p:nvPr/>
        </p:nvSpPr>
        <p:spPr>
          <a:xfrm>
            <a:off x="5050210" y="557403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CBDAD6A-B15D-AB0A-DA1C-9D7400E12BB9}"/>
              </a:ext>
            </a:extLst>
          </p:cNvPr>
          <p:cNvSpPr txBox="1">
            <a:spLocks/>
          </p:cNvSpPr>
          <p:nvPr/>
        </p:nvSpPr>
        <p:spPr>
          <a:xfrm>
            <a:off x="5050210" y="3038326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358CE2-FBFA-11AD-C2DD-0D9836F601D3}"/>
              </a:ext>
            </a:extLst>
          </p:cNvPr>
          <p:cNvSpPr txBox="1">
            <a:spLocks/>
          </p:cNvSpPr>
          <p:nvPr/>
        </p:nvSpPr>
        <p:spPr>
          <a:xfrm>
            <a:off x="5050210" y="428181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C90FC63-E1E9-A558-7BD8-2FD311D4A0F7}"/>
              </a:ext>
            </a:extLst>
          </p:cNvPr>
          <p:cNvSpPr txBox="1">
            <a:spLocks/>
          </p:cNvSpPr>
          <p:nvPr/>
        </p:nvSpPr>
        <p:spPr>
          <a:xfrm>
            <a:off x="5129497" y="3425357"/>
            <a:ext cx="5286953" cy="1365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Niska potrošnja eksternih resursa</a:t>
            </a:r>
          </a:p>
          <a:p>
            <a:r>
              <a:rPr lang="sr-Latn-RS" sz="1800" dirty="0"/>
              <a:t>Motiviše </a:t>
            </a:r>
            <a:r>
              <a:rPr lang="sr-Latn-RS" sz="1800" dirty="0" err="1"/>
              <a:t>majnere</a:t>
            </a:r>
            <a:r>
              <a:rPr lang="sr-Latn-RS" sz="1800" dirty="0"/>
              <a:t> da troše </a:t>
            </a:r>
            <a:r>
              <a:rPr lang="sr-Latn-RS" sz="1800" dirty="0" err="1"/>
              <a:t>kriptovalutu</a:t>
            </a:r>
            <a:endParaRPr lang="en-US" sz="1800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2A343B97-295F-85FA-6A53-3527E19FC05F}"/>
              </a:ext>
            </a:extLst>
          </p:cNvPr>
          <p:cNvSpPr txBox="1">
            <a:spLocks/>
          </p:cNvSpPr>
          <p:nvPr/>
        </p:nvSpPr>
        <p:spPr>
          <a:xfrm>
            <a:off x="5129497" y="4743408"/>
            <a:ext cx="5286954" cy="739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Nestajanje valute tokom sagorevanja</a:t>
            </a:r>
          </a:p>
          <a:p>
            <a:r>
              <a:rPr lang="sr-Latn-RS" sz="1800" dirty="0"/>
              <a:t>Potrošnja internih resursa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31">
            <a:extLst>
              <a:ext uri="{FF2B5EF4-FFF2-40B4-BE49-F238E27FC236}">
                <a16:creationId xmlns:a16="http://schemas.microsoft.com/office/drawing/2014/main" id="{BA94B23D-2FC1-8154-445C-3017985C7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0054855" y="1346593"/>
            <a:ext cx="1897959" cy="217130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27" name="Shape 31">
            <a:extLst>
              <a:ext uri="{FF2B5EF4-FFF2-40B4-BE49-F238E27FC236}">
                <a16:creationId xmlns:a16="http://schemas.microsoft.com/office/drawing/2014/main" id="{D92714C4-3EAC-6BBB-96F5-8199F2CA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654670" y="623083"/>
            <a:ext cx="1636741" cy="18724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28" name="Shape 31">
            <a:extLst>
              <a:ext uri="{FF2B5EF4-FFF2-40B4-BE49-F238E27FC236}">
                <a16:creationId xmlns:a16="http://schemas.microsoft.com/office/drawing/2014/main" id="{6F66E028-0B5C-0AAE-E24B-614C3F4C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921098" y="927882"/>
            <a:ext cx="1103884" cy="12628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F9425E5-65D0-1424-DE67-0F39592E1FF9}"/>
              </a:ext>
            </a:extLst>
          </p:cNvPr>
          <p:cNvGrpSpPr/>
          <p:nvPr/>
        </p:nvGrpSpPr>
        <p:grpSpPr>
          <a:xfrm>
            <a:off x="9730995" y="-716325"/>
            <a:ext cx="2461005" cy="2815442"/>
            <a:chOff x="9730995" y="-716325"/>
            <a:chExt cx="2461005" cy="2815442"/>
          </a:xfrm>
        </p:grpSpPr>
        <p:pic>
          <p:nvPicPr>
            <p:cNvPr id="26" name="Shape 31">
              <a:extLst>
                <a:ext uri="{FF2B5EF4-FFF2-40B4-BE49-F238E27FC236}">
                  <a16:creationId xmlns:a16="http://schemas.microsoft.com/office/drawing/2014/main" id="{7B49E323-7C2A-7F97-B58E-04AA0A0DC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30995" y="-716325"/>
              <a:ext cx="2461005" cy="2815442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</p:pic>
        <p:pic>
          <p:nvPicPr>
            <p:cNvPr id="30" name="Graphic 29" descr="Hourglass Finished with solid fill">
              <a:extLst>
                <a:ext uri="{FF2B5EF4-FFF2-40B4-BE49-F238E27FC236}">
                  <a16:creationId xmlns:a16="http://schemas.microsoft.com/office/drawing/2014/main" id="{C684BF6E-98E0-3129-BAB0-2D98C290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91410" y="142016"/>
              <a:ext cx="1335278" cy="1335278"/>
            </a:xfrm>
            <a:prstGeom prst="rect">
              <a:avLst/>
            </a:prstGeom>
          </p:spPr>
        </p:pic>
      </p:grpSp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14" y="284140"/>
            <a:ext cx="6031485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elapsed</a:t>
            </a:r>
            <a:r>
              <a:rPr lang="sr-Latn-RS" dirty="0"/>
              <a:t> time</a:t>
            </a:r>
            <a:endParaRPr lang="en-US" dirty="0"/>
          </a:p>
        </p:txBody>
      </p:sp>
      <p:pic>
        <p:nvPicPr>
          <p:cNvPr id="35" name="Graphic 34" descr="Hourglass Finished with solid fill">
            <a:extLst>
              <a:ext uri="{FF2B5EF4-FFF2-40B4-BE49-F238E27FC236}">
                <a16:creationId xmlns:a16="http://schemas.microsoft.com/office/drawing/2014/main" id="{91B050E6-669A-C45D-15D4-E82C8A4D4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2" y="1327636"/>
            <a:ext cx="720000" cy="720000"/>
          </a:xfrm>
          <a:prstGeom prst="rect">
            <a:avLst/>
          </a:prstGeom>
        </p:spPr>
      </p:pic>
      <p:pic>
        <p:nvPicPr>
          <p:cNvPr id="36" name="Picture Placeholder 195" descr="Link with solid fill">
            <a:extLst>
              <a:ext uri="{FF2B5EF4-FFF2-40B4-BE49-F238E27FC236}">
                <a16:creationId xmlns:a16="http://schemas.microsoft.com/office/drawing/2014/main" id="{F2382543-0E98-362D-7E7A-6E654A663B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689312" y="5709531"/>
            <a:ext cx="682323" cy="720000"/>
          </a:xfrm>
          <a:prstGeom prst="rect">
            <a:avLst/>
          </a:prstGeom>
        </p:spPr>
      </p:pic>
      <p:pic>
        <p:nvPicPr>
          <p:cNvPr id="37" name="Graphic 36" descr="Checklist with solid fill">
            <a:extLst>
              <a:ext uri="{FF2B5EF4-FFF2-40B4-BE49-F238E27FC236}">
                <a16:creationId xmlns:a16="http://schemas.microsoft.com/office/drawing/2014/main" id="{AE4DA6AC-3A6A-54B6-3592-7B1C261DE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312" y="2226873"/>
            <a:ext cx="720000" cy="720000"/>
          </a:xfrm>
          <a:prstGeom prst="rect">
            <a:avLst/>
          </a:prstGeom>
        </p:spPr>
      </p:pic>
      <p:pic>
        <p:nvPicPr>
          <p:cNvPr id="38" name="Graphic 37" descr="Warning with solid fill">
            <a:extLst>
              <a:ext uri="{FF2B5EF4-FFF2-40B4-BE49-F238E27FC236}">
                <a16:creationId xmlns:a16="http://schemas.microsoft.com/office/drawing/2014/main" id="{C2F5991F-3EA0-FA43-9B37-B55EB585F3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9312" y="3743977"/>
            <a:ext cx="720000" cy="720000"/>
          </a:xfrm>
          <a:prstGeom prst="rect">
            <a:avLst/>
          </a:prstGeom>
        </p:spPr>
      </p:pic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6728ED13-5CBB-4760-E3AF-3BEF347F6510}"/>
              </a:ext>
            </a:extLst>
          </p:cNvPr>
          <p:cNvSpPr txBox="1">
            <a:spLocks/>
          </p:cNvSpPr>
          <p:nvPr/>
        </p:nvSpPr>
        <p:spPr>
          <a:xfrm>
            <a:off x="1451719" y="1477294"/>
            <a:ext cx="5078577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Čekanje nasumično dodeljeno vreme</a:t>
            </a:r>
            <a:endParaRPr lang="en-US" sz="2400" dirty="0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DCDA664E-766B-FDF7-A943-5B595B8430F2}"/>
              </a:ext>
            </a:extLst>
          </p:cNvPr>
          <p:cNvSpPr txBox="1">
            <a:spLocks/>
          </p:cNvSpPr>
          <p:nvPr/>
        </p:nvSpPr>
        <p:spPr>
          <a:xfrm>
            <a:off x="1494126" y="5858831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7883C511-E1A3-F846-276A-710F5ED68072}"/>
              </a:ext>
            </a:extLst>
          </p:cNvPr>
          <p:cNvSpPr txBox="1">
            <a:spLocks/>
          </p:cNvSpPr>
          <p:nvPr/>
        </p:nvSpPr>
        <p:spPr>
          <a:xfrm>
            <a:off x="1737681" y="6280230"/>
            <a:ext cx="10568831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Samo kroz </a:t>
            </a:r>
            <a:r>
              <a:rPr lang="sr-Latn-RS" dirty="0" err="1"/>
              <a:t>Hyperledger</a:t>
            </a:r>
            <a:r>
              <a:rPr lang="sr-Latn-RS" dirty="0"/>
              <a:t> </a:t>
            </a:r>
            <a:r>
              <a:rPr lang="sr-Latn-RS" dirty="0" err="1"/>
              <a:t>Sawtooth</a:t>
            </a:r>
            <a:r>
              <a:rPr lang="sr-Latn-RS" dirty="0"/>
              <a:t> (trenutno ne postoje valute koje koriste ovaj algoritam)</a:t>
            </a:r>
            <a:endParaRPr lang="en-US" dirty="0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8990B8DC-1E29-D8C6-EE35-13032F4C4B2F}"/>
              </a:ext>
            </a:extLst>
          </p:cNvPr>
          <p:cNvSpPr txBox="1">
            <a:spLocks/>
          </p:cNvSpPr>
          <p:nvPr/>
        </p:nvSpPr>
        <p:spPr>
          <a:xfrm>
            <a:off x="1451719" y="389327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9186C6B2-3D3B-B93F-609F-D0CD4C4CFCF7}"/>
              </a:ext>
            </a:extLst>
          </p:cNvPr>
          <p:cNvSpPr txBox="1">
            <a:spLocks/>
          </p:cNvSpPr>
          <p:nvPr/>
        </p:nvSpPr>
        <p:spPr>
          <a:xfrm>
            <a:off x="1494126" y="2376173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444D54B-FE75-BDEC-3F20-B224689A5F14}"/>
              </a:ext>
            </a:extLst>
          </p:cNvPr>
          <p:cNvSpPr txBox="1">
            <a:spLocks/>
          </p:cNvSpPr>
          <p:nvPr/>
        </p:nvSpPr>
        <p:spPr>
          <a:xfrm>
            <a:off x="1737681" y="3147059"/>
            <a:ext cx="9539919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Zahteva vrlo malo </a:t>
            </a:r>
            <a:r>
              <a:rPr lang="sr-Latn-RS" dirty="0" err="1"/>
              <a:t>komputacione</a:t>
            </a:r>
            <a:r>
              <a:rPr lang="sr-Latn-RS" dirty="0"/>
              <a:t> moći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Kod se </a:t>
            </a:r>
            <a:r>
              <a:rPr lang="sr-Latn-RS" dirty="0" err="1"/>
              <a:t>izvšava</a:t>
            </a:r>
            <a:r>
              <a:rPr lang="sr-Latn-RS" dirty="0"/>
              <a:t> u bezbednom okruženju i nije podložan malicioznim izmenama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41AA76D4-D658-DBCE-A853-DFD1E752E244}"/>
              </a:ext>
            </a:extLst>
          </p:cNvPr>
          <p:cNvSpPr txBox="1">
            <a:spLocks/>
          </p:cNvSpPr>
          <p:nvPr/>
        </p:nvSpPr>
        <p:spPr>
          <a:xfrm>
            <a:off x="1737681" y="4314676"/>
            <a:ext cx="10368594" cy="1219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Potrebna je odgovarajuća arhitektura za izvršavanje, kao i dodaci (Intel Software </a:t>
            </a:r>
            <a:r>
              <a:rPr lang="sr-Latn-RS" dirty="0" err="1"/>
              <a:t>Guard</a:t>
            </a:r>
            <a:r>
              <a:rPr lang="sr-Latn-RS" dirty="0"/>
              <a:t> </a:t>
            </a:r>
            <a:r>
              <a:rPr lang="sr-Latn-RS" dirty="0" err="1"/>
              <a:t>Extensions</a:t>
            </a:r>
            <a:r>
              <a:rPr lang="sr-Latn-R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Neophodna je dozvola pristupa mreži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Latentnost</a:t>
            </a:r>
            <a:r>
              <a:rPr lang="sr-Latn-RS" dirty="0"/>
              <a:t> u mrežnoj komunikaciji i nemogućnost vremenske sinhronizacije</a:t>
            </a:r>
          </a:p>
        </p:txBody>
      </p:sp>
      <p:pic>
        <p:nvPicPr>
          <p:cNvPr id="1026" name="Picture 2" descr="Intel - Free brands and logotypes icons">
            <a:extLst>
              <a:ext uri="{FF2B5EF4-FFF2-40B4-BE49-F238E27FC236}">
                <a16:creationId xmlns:a16="http://schemas.microsoft.com/office/drawing/2014/main" id="{35B06140-A00C-8481-A288-FE31CB9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55" y="1930627"/>
            <a:ext cx="1133758" cy="113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9" y="292489"/>
            <a:ext cx="5135013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believability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82C38-55D8-A2C0-EB19-DA7391BF9A14}"/>
              </a:ext>
            </a:extLst>
          </p:cNvPr>
          <p:cNvGrpSpPr/>
          <p:nvPr/>
        </p:nvGrpSpPr>
        <p:grpSpPr>
          <a:xfrm>
            <a:off x="10014976" y="4229101"/>
            <a:ext cx="2085975" cy="2386400"/>
            <a:chOff x="9786376" y="4095751"/>
            <a:chExt cx="2085975" cy="2386400"/>
          </a:xfrm>
        </p:grpSpPr>
        <p:pic>
          <p:nvPicPr>
            <p:cNvPr id="27" name="Shape 31">
              <a:extLst>
                <a:ext uri="{FF2B5EF4-FFF2-40B4-BE49-F238E27FC236}">
                  <a16:creationId xmlns:a16="http://schemas.microsoft.com/office/drawing/2014/main" id="{D92714C4-3EAC-6BBB-96F5-8199F2CA1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86376" y="4095751"/>
              <a:ext cx="2085975" cy="2386400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</p:pic>
        <p:pic>
          <p:nvPicPr>
            <p:cNvPr id="7" name="Graphic 6" descr="Meeting with solid fill">
              <a:extLst>
                <a:ext uri="{FF2B5EF4-FFF2-40B4-BE49-F238E27FC236}">
                  <a16:creationId xmlns:a16="http://schemas.microsoft.com/office/drawing/2014/main" id="{58B2C25B-DCD5-DB5A-57BA-418E81ED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4513" y="4593626"/>
              <a:ext cx="1411300" cy="1411300"/>
            </a:xfrm>
            <a:prstGeom prst="rect">
              <a:avLst/>
            </a:prstGeom>
          </p:spPr>
        </p:pic>
      </p:grpSp>
      <p:pic>
        <p:nvPicPr>
          <p:cNvPr id="9" name="Shape 31">
            <a:extLst>
              <a:ext uri="{FF2B5EF4-FFF2-40B4-BE49-F238E27FC236}">
                <a16:creationId xmlns:a16="http://schemas.microsoft.com/office/drawing/2014/main" id="{C84653DE-D2CC-ED5F-C676-D1889380E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650537" y="6306427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0" name="Shape 31">
            <a:extLst>
              <a:ext uri="{FF2B5EF4-FFF2-40B4-BE49-F238E27FC236}">
                <a16:creationId xmlns:a16="http://schemas.microsoft.com/office/drawing/2014/main" id="{C79B25E1-4197-DEB8-98ED-5F4946F5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875279" y="4884939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1" name="Shape 31">
            <a:extLst>
              <a:ext uri="{FF2B5EF4-FFF2-40B4-BE49-F238E27FC236}">
                <a16:creationId xmlns:a16="http://schemas.microsoft.com/office/drawing/2014/main" id="{8E2EE7E4-7DC8-E1CA-8D1A-45C4252A5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689104" y="3347527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BDE921BE-8E60-D8AF-2368-3439F099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507913" y="3355704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3" name="Shape 31">
            <a:extLst>
              <a:ext uri="{FF2B5EF4-FFF2-40B4-BE49-F238E27FC236}">
                <a16:creationId xmlns:a16="http://schemas.microsoft.com/office/drawing/2014/main" id="{F37B207C-7997-BEB5-1289-3C51D5BC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545451" y="6351889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5" name="Picture Placeholder 195" descr="Link with solid fill">
            <a:extLst>
              <a:ext uri="{FF2B5EF4-FFF2-40B4-BE49-F238E27FC236}">
                <a16:creationId xmlns:a16="http://schemas.microsoft.com/office/drawing/2014/main" id="{C3A46251-190C-4DA2-9FFF-5FCF1B1550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728362" y="5611887"/>
            <a:ext cx="682323" cy="720000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99B54647-AED8-8463-A93D-878CB8396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685" y="3264016"/>
            <a:ext cx="720000" cy="720000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6E02BC9B-1D76-EC42-DD12-2B63B2CAB7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529" y="4563313"/>
            <a:ext cx="720000" cy="720000"/>
          </a:xfrm>
          <a:prstGeom prst="rect">
            <a:avLst/>
          </a:prstGeom>
        </p:spPr>
      </p:pic>
      <p:pic>
        <p:nvPicPr>
          <p:cNvPr id="18" name="Graphic 17" descr="Meeting with solid fill">
            <a:extLst>
              <a:ext uri="{FF2B5EF4-FFF2-40B4-BE49-F238E27FC236}">
                <a16:creationId xmlns:a16="http://schemas.microsoft.com/office/drawing/2014/main" id="{8210188A-3376-8000-015E-5290EF9433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0685" y="1272838"/>
            <a:ext cx="720000" cy="720000"/>
          </a:xfrm>
          <a:prstGeom prst="rect">
            <a:avLst/>
          </a:prstGeom>
        </p:spPr>
      </p:pic>
      <p:pic>
        <p:nvPicPr>
          <p:cNvPr id="20" name="Graphic 19" descr="Coins with solid fill">
            <a:extLst>
              <a:ext uri="{FF2B5EF4-FFF2-40B4-BE49-F238E27FC236}">
                <a16:creationId xmlns:a16="http://schemas.microsoft.com/office/drawing/2014/main" id="{03DBD51C-07D2-0145-645E-5E4D4B4DC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523" y="2269706"/>
            <a:ext cx="720000" cy="720000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9A50E116-6C33-270E-FBC3-6D59CAB9014C}"/>
              </a:ext>
            </a:extLst>
          </p:cNvPr>
          <p:cNvSpPr txBox="1">
            <a:spLocks/>
          </p:cNvSpPr>
          <p:nvPr/>
        </p:nvSpPr>
        <p:spPr>
          <a:xfrm>
            <a:off x="1599621" y="1468170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Komitet (17 odabranih čvorova) odlučuje o stanju sistema</a:t>
            </a:r>
            <a:endParaRPr lang="en-US" sz="2400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712CE009-D012-5DDA-50D1-DA89DC79B9BD}"/>
              </a:ext>
            </a:extLst>
          </p:cNvPr>
          <p:cNvSpPr txBox="1">
            <a:spLocks/>
          </p:cNvSpPr>
          <p:nvPr/>
        </p:nvSpPr>
        <p:spPr>
          <a:xfrm>
            <a:off x="1652292" y="2476601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Servi </a:t>
            </a:r>
            <a:r>
              <a:rPr lang="sr-Latn-RS" sz="2400" dirty="0" err="1"/>
              <a:t>nerazmenljivi</a:t>
            </a:r>
            <a:r>
              <a:rPr lang="sr-Latn-RS" sz="2400" dirty="0"/>
              <a:t> pod-</a:t>
            </a:r>
            <a:r>
              <a:rPr lang="sr-Latn-RS" sz="2400" dirty="0" err="1"/>
              <a:t>token</a:t>
            </a:r>
            <a:r>
              <a:rPr lang="sr-Latn-RS" sz="2400" dirty="0"/>
              <a:t> kao valuta reputacije</a:t>
            </a:r>
            <a:endParaRPr lang="en-US" sz="240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8958FA8-C168-D1EA-21DB-1F8380E1D8B4}"/>
              </a:ext>
            </a:extLst>
          </p:cNvPr>
          <p:cNvSpPr txBox="1">
            <a:spLocks/>
          </p:cNvSpPr>
          <p:nvPr/>
        </p:nvSpPr>
        <p:spPr>
          <a:xfrm>
            <a:off x="1652292" y="3418877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8FDB93CE-A9C5-F854-E617-8E66776B395A}"/>
              </a:ext>
            </a:extLst>
          </p:cNvPr>
          <p:cNvSpPr txBox="1">
            <a:spLocks/>
          </p:cNvSpPr>
          <p:nvPr/>
        </p:nvSpPr>
        <p:spPr>
          <a:xfrm>
            <a:off x="1625957" y="4708848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0390A9AA-1BCB-AC5D-83DF-CD6B33DADB2C}"/>
              </a:ext>
            </a:extLst>
          </p:cNvPr>
          <p:cNvSpPr txBox="1">
            <a:spLocks/>
          </p:cNvSpPr>
          <p:nvPr/>
        </p:nvSpPr>
        <p:spPr>
          <a:xfrm>
            <a:off x="1625957" y="5768634"/>
            <a:ext cx="2135339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F4BD2913-85C4-CE77-366E-B31A92980683}"/>
              </a:ext>
            </a:extLst>
          </p:cNvPr>
          <p:cNvSpPr txBox="1">
            <a:spLocks/>
          </p:cNvSpPr>
          <p:nvPr/>
        </p:nvSpPr>
        <p:spPr>
          <a:xfrm>
            <a:off x="1775726" y="6223090"/>
            <a:ext cx="634075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Razvijen i korišćen od strane IOST (Internet </a:t>
            </a:r>
            <a:r>
              <a:rPr lang="sr-Latn-RS" sz="1800" dirty="0" err="1"/>
              <a:t>of</a:t>
            </a:r>
            <a:r>
              <a:rPr lang="sr-Latn-RS" sz="1800" dirty="0"/>
              <a:t> </a:t>
            </a:r>
            <a:r>
              <a:rPr lang="sr-Latn-RS" sz="1800" dirty="0" err="1"/>
              <a:t>Service</a:t>
            </a:r>
            <a:r>
              <a:rPr lang="sr-Latn-RS" sz="1800" dirty="0"/>
              <a:t> </a:t>
            </a:r>
            <a:r>
              <a:rPr lang="sr-Latn-RS" sz="1800" dirty="0" err="1"/>
              <a:t>Token</a:t>
            </a:r>
            <a:r>
              <a:rPr lang="sr-Latn-RS" sz="1800" dirty="0"/>
              <a:t>)</a:t>
            </a:r>
            <a:endParaRPr lang="en-US" sz="180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3DCF330-89AE-46A7-DF13-15EFC8D72EA3}"/>
              </a:ext>
            </a:extLst>
          </p:cNvPr>
          <p:cNvSpPr txBox="1">
            <a:spLocks/>
          </p:cNvSpPr>
          <p:nvPr/>
        </p:nvSpPr>
        <p:spPr>
          <a:xfrm>
            <a:off x="1794226" y="5115777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Još uvek jako mlad algoritam (nije dovoljno testiran)</a:t>
            </a:r>
            <a:endParaRPr lang="en-US" sz="18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2D1BFF9-475F-37A7-20E6-9772E90F04FA}"/>
              </a:ext>
            </a:extLst>
          </p:cNvPr>
          <p:cNvSpPr txBox="1">
            <a:spLocks/>
          </p:cNvSpPr>
          <p:nvPr/>
        </p:nvSpPr>
        <p:spPr>
          <a:xfrm>
            <a:off x="1775725" y="3888274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Skalabilnost, brzina, stabilnost</a:t>
            </a:r>
          </a:p>
          <a:p>
            <a:r>
              <a:rPr lang="sr-Latn-RS" sz="1800" dirty="0" err="1"/>
              <a:t>Bias</a:t>
            </a:r>
            <a:r>
              <a:rPr lang="sr-Latn-RS" sz="1800" dirty="0"/>
              <a:t> </a:t>
            </a:r>
            <a:r>
              <a:rPr lang="sr-Latn-RS" sz="1800" dirty="0" err="1"/>
              <a:t>Resistant</a:t>
            </a:r>
            <a:r>
              <a:rPr lang="sr-Latn-RS" sz="1800" dirty="0"/>
              <a:t> </a:t>
            </a:r>
            <a:r>
              <a:rPr lang="sr-Latn-RS" sz="1800" dirty="0" err="1"/>
              <a:t>Distributed</a:t>
            </a:r>
            <a:r>
              <a:rPr lang="sr-Latn-RS" sz="1800" dirty="0"/>
              <a:t> </a:t>
            </a:r>
            <a:r>
              <a:rPr lang="sr-Latn-RS" sz="1800" dirty="0" err="1"/>
              <a:t>Randomness</a:t>
            </a:r>
            <a:r>
              <a:rPr lang="sr-Latn-RS" sz="1800" dirty="0"/>
              <a:t> (BRDR)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030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5" y="304849"/>
            <a:ext cx="2462433" cy="748447"/>
          </a:xfrm>
        </p:spPr>
        <p:txBody>
          <a:bodyPr/>
          <a:lstStyle/>
          <a:p>
            <a:r>
              <a:rPr lang="sr-Latn-RS" dirty="0" err="1"/>
              <a:t>HotStuff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13" y="263380"/>
            <a:ext cx="4175388" cy="603975"/>
          </a:xfrm>
        </p:spPr>
        <p:txBody>
          <a:bodyPr/>
          <a:lstStyle/>
          <a:p>
            <a:r>
              <a:rPr lang="sr-Latn-RS" dirty="0" err="1"/>
              <a:t>HotStuff</a:t>
            </a:r>
            <a:r>
              <a:rPr lang="sr-Latn-RS" dirty="0"/>
              <a:t> - etape</a:t>
            </a: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25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31">
            <a:extLst>
              <a:ext uri="{FF2B5EF4-FFF2-40B4-BE49-F238E27FC236}">
                <a16:creationId xmlns:a16="http://schemas.microsoft.com/office/drawing/2014/main" id="{C79B25E1-4197-DEB8-98ED-5F4946F5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-289432" y="-576610"/>
            <a:ext cx="2533650" cy="28985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2" name="Shape 31">
            <a:extLst>
              <a:ext uri="{FF2B5EF4-FFF2-40B4-BE49-F238E27FC236}">
                <a16:creationId xmlns:a16="http://schemas.microsoft.com/office/drawing/2014/main" id="{A09BD05B-09FB-99DA-8FBE-CADF437A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91233" y="437287"/>
            <a:ext cx="2533650" cy="28985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815" y="277240"/>
            <a:ext cx="1230885" cy="654970"/>
          </a:xfrm>
        </p:spPr>
        <p:txBody>
          <a:bodyPr/>
          <a:lstStyle/>
          <a:p>
            <a:r>
              <a:rPr lang="sr-Latn-RS" dirty="0" err="1"/>
              <a:t>Raft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82C38-55D8-A2C0-EB19-DA7391BF9A14}"/>
              </a:ext>
            </a:extLst>
          </p:cNvPr>
          <p:cNvGrpSpPr/>
          <p:nvPr/>
        </p:nvGrpSpPr>
        <p:grpSpPr>
          <a:xfrm>
            <a:off x="100913" y="0"/>
            <a:ext cx="2533650" cy="2898550"/>
            <a:chOff x="9786376" y="4095751"/>
            <a:chExt cx="2085975" cy="2386400"/>
          </a:xfrm>
        </p:grpSpPr>
        <p:pic>
          <p:nvPicPr>
            <p:cNvPr id="27" name="Shape 31">
              <a:extLst>
                <a:ext uri="{FF2B5EF4-FFF2-40B4-BE49-F238E27FC236}">
                  <a16:creationId xmlns:a16="http://schemas.microsoft.com/office/drawing/2014/main" id="{D92714C4-3EAC-6BBB-96F5-8199F2CA1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86376" y="4095751"/>
              <a:ext cx="2085975" cy="2386400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8100">
              <a:noFill/>
            </a:ln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8B2C25B-DCD5-DB5A-57BA-418E81ED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124513" y="4593626"/>
              <a:ext cx="1411300" cy="141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4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1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F95DF"/>
      </a:accent2>
      <a:accent3>
        <a:srgbClr val="CED9E8"/>
      </a:accent3>
      <a:accent4>
        <a:srgbClr val="7030A0"/>
      </a:accent4>
      <a:accent5>
        <a:srgbClr val="44668D"/>
      </a:accent5>
      <a:accent6>
        <a:srgbClr val="0F253E"/>
      </a:accent6>
      <a:hlink>
        <a:srgbClr val="AEC0D9"/>
      </a:hlink>
      <a:folHlink>
        <a:srgbClr val="3DDAF9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297</TotalTime>
  <Words>215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Abadi</vt:lpstr>
      <vt:lpstr>Arial</vt:lpstr>
      <vt:lpstr>Calibri</vt:lpstr>
      <vt:lpstr>Posterama Text Black</vt:lpstr>
      <vt:lpstr>Posterama Text SemiBold</vt:lpstr>
      <vt:lpstr>Office 主题​​</vt:lpstr>
      <vt:lpstr>Konsenzus algoritmi</vt:lpstr>
      <vt:lpstr>Agenda</vt:lpstr>
      <vt:lpstr>Konsenzus algoritam je unapred definisan postupak za ostvarivanje konzistentnosti dupliciranih podataka u distribuiranom sistemu.</vt:lpstr>
      <vt:lpstr>Proof of burn</vt:lpstr>
      <vt:lpstr>Proof of elapsed time</vt:lpstr>
      <vt:lpstr>Proof of believability</vt:lpstr>
      <vt:lpstr>HotStuff</vt:lpstr>
      <vt:lpstr>HotStuff - etape</vt:lpstr>
      <vt:lpstr>Raft</vt:lpstr>
      <vt:lpstr>Raft - etape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Konsenzus algoritmi</dc:title>
  <dc:creator>Stefan Aleksić</dc:creator>
  <cp:lastModifiedBy>Stefan Aleksić</cp:lastModifiedBy>
  <cp:revision>4</cp:revision>
  <dcterms:created xsi:type="dcterms:W3CDTF">2022-11-27T19:03:36Z</dcterms:created>
  <dcterms:modified xsi:type="dcterms:W3CDTF">2022-11-28T00:03:35Z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