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6E2EE-55F5-49FF-A45A-F3B34665B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25098-FEFE-4C98-98FC-CDB3F41B42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A1AD6-B49B-41C2-9A77-B7FF32049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E688-9E9A-4DDC-B89E-825399017A1A}" type="datetimeFigureOut">
              <a:rPr lang="en-US" smtClean="0"/>
              <a:t>07-Jan-22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CD2EF-0D7E-493D-88B0-86D4F7201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1791A-DB3F-4E39-8EDC-26C81608D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E50E7-86A1-4965-ADBF-9347B8D42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834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64FC2-24D4-4A6A-BA91-F56AC7C21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8F4ACB-9D9C-456A-8C74-F5D2E30D2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00668-F767-44AF-AA31-4C6938F02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E688-9E9A-4DDC-B89E-825399017A1A}" type="datetimeFigureOut">
              <a:rPr lang="en-US" smtClean="0"/>
              <a:t>07-Jan-22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0B00E-F7F7-474C-B0F7-36E243D1B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BD990-6E33-4E9A-BB65-0BD5CA458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E50E7-86A1-4965-ADBF-9347B8D42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64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96ADF-1EC4-4EB2-8132-91D5A88D0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476D5-5F08-476A-9A3E-B41D552A3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B12AD-DC82-4DD2-91B4-0168BD7A0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E688-9E9A-4DDC-B89E-825399017A1A}" type="datetimeFigureOut">
              <a:rPr lang="en-US" smtClean="0"/>
              <a:t>07-Jan-22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A6EF5-66AC-4C9F-84FB-DA4E5D579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B099B-90B8-4CF8-B5CE-0D06BD505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E50E7-86A1-4965-ADBF-9347B8D42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61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16176-802B-4C12-BA48-EED540DAD3CD}" type="datetimeFigureOut">
              <a:rPr lang="en-US" smtClean="0"/>
              <a:t>07-Jan-22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0075B-041B-41E4-86FE-7E774EFE82D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043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16176-802B-4C12-BA48-EED540DAD3CD}" type="datetimeFigureOut">
              <a:rPr lang="en-US" smtClean="0"/>
              <a:t>07-Jan-22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0075B-041B-41E4-86FE-7E774EFE8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219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16176-802B-4C12-BA48-EED540DAD3CD}" type="datetimeFigureOut">
              <a:rPr lang="en-US" smtClean="0"/>
              <a:t>07-Jan-22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0075B-041B-41E4-86FE-7E774EFE82D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992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16176-802B-4C12-BA48-EED540DAD3CD}" type="datetimeFigureOut">
              <a:rPr lang="en-US" smtClean="0"/>
              <a:t>07-Jan-22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0075B-041B-41E4-86FE-7E774EFE8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27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16176-802B-4C12-BA48-EED540DAD3CD}" type="datetimeFigureOut">
              <a:rPr lang="en-US" smtClean="0"/>
              <a:t>07-Jan-22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0075B-041B-41E4-86FE-7E774EFE8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753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16176-802B-4C12-BA48-EED540DAD3CD}" type="datetimeFigureOut">
              <a:rPr lang="en-US" smtClean="0"/>
              <a:t>07-Jan-22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0075B-041B-41E4-86FE-7E774EFE8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065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16176-802B-4C12-BA48-EED540DAD3CD}" type="datetimeFigureOut">
              <a:rPr lang="en-US" smtClean="0"/>
              <a:t>07-Jan-22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0075B-041B-41E4-86FE-7E774EFE8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550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FB16176-802B-4C12-BA48-EED540DAD3CD}" type="datetimeFigureOut">
              <a:rPr lang="en-US" smtClean="0"/>
              <a:t>07-Jan-22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10075B-041B-41E4-86FE-7E774EFE8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498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566A1-8877-4F2E-AAF9-C6F3B5035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C0002-4C9B-4001-85B8-D4CE3D1E7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F6736-27E0-483A-B594-4A8AFC73F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E688-9E9A-4DDC-B89E-825399017A1A}" type="datetimeFigureOut">
              <a:rPr lang="en-US" smtClean="0"/>
              <a:t>07-Jan-22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BB3C3-CB74-4742-839D-AB8F4C1DC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9BF2D-7A25-4804-8465-14C070CE2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E50E7-86A1-4965-ADBF-9347B8D42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690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16176-802B-4C12-BA48-EED540DAD3CD}" type="datetimeFigureOut">
              <a:rPr lang="en-US" smtClean="0"/>
              <a:t>07-Jan-22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0075B-041B-41E4-86FE-7E774EFE8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405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16176-802B-4C12-BA48-EED540DAD3CD}" type="datetimeFigureOut">
              <a:rPr lang="en-US" smtClean="0"/>
              <a:t>07-Jan-22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0075B-041B-41E4-86FE-7E774EFE8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49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16176-802B-4C12-BA48-EED540DAD3CD}" type="datetimeFigureOut">
              <a:rPr lang="en-US" smtClean="0"/>
              <a:t>07-Jan-22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0075B-041B-41E4-86FE-7E774EFE8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475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55276-091F-4822-B894-9A3ECF6A5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DF835-0C93-4F40-9542-5E4206F52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A92A5-ED4D-4D29-9759-FC2B58004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E688-9E9A-4DDC-B89E-825399017A1A}" type="datetimeFigureOut">
              <a:rPr lang="en-US" smtClean="0"/>
              <a:t>07-Jan-22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29C9E-6D47-4AA7-BF7F-C8D76BF8C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3111D-FB44-4AB4-8D13-1C6E03073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E50E7-86A1-4965-ADBF-9347B8D42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5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F08BE-A1F4-4F5D-A89E-3D4584641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73729-A817-4708-A35C-EDE46B4B38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E58AF4-37BF-4CF1-9F5A-8D96662BE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D4602-EE5C-4B05-86A3-69D03A70C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E688-9E9A-4DDC-B89E-825399017A1A}" type="datetimeFigureOut">
              <a:rPr lang="en-US" smtClean="0"/>
              <a:t>07-Jan-22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889D8-A363-404A-A436-4D3E43A57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4DE66-9F94-4E08-9796-70422691E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E50E7-86A1-4965-ADBF-9347B8D42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60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5536D-FD3F-46C4-A976-E3C988985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74477-C465-477F-A7D8-25F7D19CB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EF0B5E-E3F9-4C3D-9BF0-AD9760E85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B768DB-ECFE-43FC-9EFC-E174624D30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6E8E34-EB3C-48B5-AFEB-7785ADD8F4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1A6EAB-EB00-4D9C-A07C-26337DFC2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E688-9E9A-4DDC-B89E-825399017A1A}" type="datetimeFigureOut">
              <a:rPr lang="en-US" smtClean="0"/>
              <a:t>07-Jan-22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AF9A95-C68A-4776-99A0-787F14D57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8C55AA-94C1-44A2-8970-8BE52D7A2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E50E7-86A1-4965-ADBF-9347B8D42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6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050A8-659F-49A8-BCE1-3D514F888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69387E-05FE-4D50-9205-D1F2C728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E688-9E9A-4DDC-B89E-825399017A1A}" type="datetimeFigureOut">
              <a:rPr lang="en-US" smtClean="0"/>
              <a:t>07-Jan-22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A0284A-C45A-4900-B16B-87932CCA9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042969-41B5-42AD-BCFC-A74D24640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E50E7-86A1-4965-ADBF-9347B8D42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6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B5D5C2-FF45-43D3-B072-130750024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E688-9E9A-4DDC-B89E-825399017A1A}" type="datetimeFigureOut">
              <a:rPr lang="en-US" smtClean="0"/>
              <a:t>07-Jan-22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C4B4AC-6435-4A76-B0E5-F7ABBFDC6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EBB0E-67CB-412F-8A4D-46F1E3A7D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E50E7-86A1-4965-ADBF-9347B8D42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8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52479-0C5F-4BD5-B27C-8E37281B9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96961-D856-419C-AB3C-2D28E13D1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959034-87C4-45C8-8390-CEBC3124A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2380A-80CE-461B-BC19-0DB182429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E688-9E9A-4DDC-B89E-825399017A1A}" type="datetimeFigureOut">
              <a:rPr lang="en-US" smtClean="0"/>
              <a:t>07-Jan-22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CD6EAE-A05D-4F7C-A78C-37B700AB6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44131-D6A1-4CC9-A025-4DEB51468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E50E7-86A1-4965-ADBF-9347B8D42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79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66B0F-7D30-478D-A2E2-30D679B62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90701F-1DD2-4654-B56C-ED0D46ECB4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B26318-B502-434B-B0E3-F06E5C6FD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6AA04-E64D-47AA-8D06-A40E6D31F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E688-9E9A-4DDC-B89E-825399017A1A}" type="datetimeFigureOut">
              <a:rPr lang="en-US" smtClean="0"/>
              <a:t>07-Jan-22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1470E-A080-409F-942C-C0E6F0C89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39BA4E-1439-4F2D-AB75-E67F5F14A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E50E7-86A1-4965-ADBF-9347B8D42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013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CA92C2-9DCC-4919-9076-E7A47DD3A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87DB4-7DED-4610-82FF-AC192386E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561E1-4E0E-450C-A7E5-8CA2A28CEE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EE688-9E9A-4DDC-B89E-825399017A1A}" type="datetimeFigureOut">
              <a:rPr lang="en-US" smtClean="0"/>
              <a:t>07-Jan-22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F7EA3-A9C5-4106-956D-378BE7C07E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25377-B883-4A59-B8D8-7966C0E7F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E50E7-86A1-4965-ADBF-9347B8D42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40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FB16176-802B-4C12-BA48-EED540DAD3CD}" type="datetimeFigureOut">
              <a:rPr lang="en-US" smtClean="0"/>
              <a:t>07-Jan-22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910075B-041B-41E4-86FE-7E774EFE82D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005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9DAAB-2E27-4DD7-89A9-DC0A79BEDC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400" dirty="0"/>
              <a:t>Prikaz funkcionalnosti </a:t>
            </a:r>
            <a:br>
              <a:rPr lang="pt-BR" sz="4400" dirty="0"/>
            </a:br>
            <a:r>
              <a:rPr lang="pt-BR" sz="4400" dirty="0"/>
              <a:t>Kubernetes alata na realnom </a:t>
            </a:r>
            <a:r>
              <a:rPr lang="pt-BR" sz="4400" dirty="0" smtClean="0"/>
              <a:t>primeru</a:t>
            </a:r>
            <a:endParaRPr lang="en-US" sz="4400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2B67E7B-9E15-4106-8A48-1EE31E8550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3614189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SEMINARSKI RAD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8E96CE-8DAC-4649-895D-B4B3D8353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46981"/>
            <a:ext cx="1660565" cy="1824797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0A200501-A68D-40DB-8BFD-D32FF10940ED}"/>
              </a:ext>
            </a:extLst>
          </p:cNvPr>
          <p:cNvSpPr txBox="1">
            <a:spLocks/>
          </p:cNvSpPr>
          <p:nvPr/>
        </p:nvSpPr>
        <p:spPr>
          <a:xfrm>
            <a:off x="7612611" y="4455620"/>
            <a:ext cx="3614189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en-US" sz="2400" b="0" i="0" u="none" strike="noStrike" kern="1200" cap="all" spc="200" normalizeH="0" baseline="0" noProof="0" dirty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Ognjen Kuzmanović</a:t>
            </a:r>
          </a:p>
          <a:p>
            <a:pPr marL="0" marR="0" lvl="0" indent="0" algn="r" defTabSz="914400" rtl="0" eaLnBrk="1" fontAlgn="auto" latinLnBrk="0" hangingPunct="1">
              <a:lnSpc>
                <a:spcPct val="5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en-US" sz="2400" b="0" i="0" u="none" strike="noStrike" kern="1200" cap="all" spc="200" normalizeH="0" baseline="0" noProof="0" dirty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E2 33/2021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839093-9338-4B2A-93BD-4EC236369F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2" r="13081"/>
          <a:stretch/>
        </p:blipFill>
        <p:spPr>
          <a:xfrm>
            <a:off x="5473971" y="757791"/>
            <a:ext cx="5681709" cy="100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8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Problem sa monolitnim arhitekturama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50266"/>
          </a:xfrm>
        </p:spPr>
        <p:txBody>
          <a:bodyPr>
            <a:normAutofit/>
          </a:bodyPr>
          <a:lstStyle/>
          <a:p>
            <a:pPr marL="457200" indent="-182880">
              <a:buFont typeface="Arial" panose="020B0604020202020204" pitchFamily="34" charset="0"/>
              <a:buChar char="•"/>
            </a:pPr>
            <a:r>
              <a:rPr lang="en-US" dirty="0"/>
              <a:t>Pre </a:t>
            </a:r>
            <a:r>
              <a:rPr lang="en-US" dirty="0" err="1"/>
              <a:t>pojave</a:t>
            </a:r>
            <a:r>
              <a:rPr lang="en-US" dirty="0"/>
              <a:t> </a:t>
            </a:r>
            <a:r>
              <a:rPr lang="en-US" dirty="0" err="1"/>
              <a:t>servisno-orijentisanih</a:t>
            </a:r>
            <a:r>
              <a:rPr lang="en-US" dirty="0"/>
              <a:t> </a:t>
            </a:r>
            <a:r>
              <a:rPr lang="en-US" dirty="0" err="1"/>
              <a:t>arhitektura</a:t>
            </a:r>
            <a:r>
              <a:rPr lang="en-US" dirty="0"/>
              <a:t>, </a:t>
            </a:r>
            <a:r>
              <a:rPr lang="en-US" dirty="0" err="1"/>
              <a:t>aplikacije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uglavnom</a:t>
            </a:r>
            <a:r>
              <a:rPr lang="en-US" dirty="0"/>
              <a:t> bile </a:t>
            </a:r>
            <a:r>
              <a:rPr lang="en-US" dirty="0" err="1"/>
              <a:t>zasnovane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monolitnoj</a:t>
            </a:r>
            <a:r>
              <a:rPr lang="en-US" dirty="0"/>
              <a:t> </a:t>
            </a:r>
            <a:r>
              <a:rPr lang="en-US" dirty="0" err="1"/>
              <a:t>arhitekturi</a:t>
            </a:r>
            <a:r>
              <a:rPr lang="en-US" dirty="0"/>
              <a:t> </a:t>
            </a:r>
            <a:endParaRPr lang="en-US" dirty="0" smtClean="0"/>
          </a:p>
          <a:p>
            <a:pPr marL="457200" indent="-182880">
              <a:buFont typeface="Arial" panose="020B0604020202020204" pitchFamily="34" charset="0"/>
              <a:buChar char="•"/>
            </a:pPr>
            <a:r>
              <a:rPr lang="en-US" dirty="0" err="1" smtClean="0"/>
              <a:t>Mikroservisne</a:t>
            </a:r>
            <a:r>
              <a:rPr lang="en-US" dirty="0" smtClean="0"/>
              <a:t> </a:t>
            </a:r>
            <a:r>
              <a:rPr lang="en-US" dirty="0" err="1" smtClean="0"/>
              <a:t>aplikacije</a:t>
            </a:r>
            <a:r>
              <a:rPr lang="en-US" dirty="0" smtClean="0"/>
              <a:t>, </a:t>
            </a:r>
            <a:r>
              <a:rPr lang="en-US" dirty="0" err="1" smtClean="0"/>
              <a:t>kao</a:t>
            </a:r>
            <a:r>
              <a:rPr lang="en-US" dirty="0" smtClean="0"/>
              <a:t> </a:t>
            </a:r>
            <a:r>
              <a:rPr lang="en-US" dirty="0" err="1" smtClean="0"/>
              <a:t>konkretizacija</a:t>
            </a:r>
            <a:r>
              <a:rPr lang="en-US" dirty="0" smtClean="0"/>
              <a:t> </a:t>
            </a:r>
            <a:r>
              <a:rPr lang="en-US" dirty="0" err="1" smtClean="0"/>
              <a:t>servisno-orijentisanih</a:t>
            </a:r>
            <a:r>
              <a:rPr lang="en-US" dirty="0" smtClean="0"/>
              <a:t> </a:t>
            </a:r>
            <a:r>
              <a:rPr lang="en-US" dirty="0" err="1" smtClean="0"/>
              <a:t>arhiktetura</a:t>
            </a:r>
            <a:r>
              <a:rPr lang="en-US" dirty="0" smtClean="0"/>
              <a:t>, re</a:t>
            </a:r>
            <a:r>
              <a:rPr lang="sr-Latn-RS" dirty="0" smtClean="0"/>
              <a:t>šavaju niz problema koje monolitne aplikacije imaju</a:t>
            </a:r>
          </a:p>
          <a:p>
            <a:pPr marL="457200" indent="-182880">
              <a:buFont typeface="Arial" panose="020B0604020202020204" pitchFamily="34" charset="0"/>
              <a:buChar char="•"/>
            </a:pPr>
            <a:r>
              <a:rPr lang="en-US" dirty="0" err="1" smtClean="0"/>
              <a:t>Iako</a:t>
            </a:r>
            <a:r>
              <a:rPr lang="en-US" dirty="0" smtClean="0"/>
              <a:t> </a:t>
            </a:r>
            <a:r>
              <a:rPr lang="en-US" dirty="0"/>
              <a:t>u </a:t>
            </a:r>
            <a:r>
              <a:rPr lang="en-US" dirty="0" err="1"/>
              <a:t>teoriji</a:t>
            </a:r>
            <a:r>
              <a:rPr lang="en-US" dirty="0"/>
              <a:t>, </a:t>
            </a:r>
            <a:r>
              <a:rPr lang="en-US" dirty="0" err="1"/>
              <a:t>benefiti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pružaju</a:t>
            </a:r>
            <a:r>
              <a:rPr lang="en-US" dirty="0"/>
              <a:t> </a:t>
            </a:r>
            <a:r>
              <a:rPr lang="en-US" dirty="0" err="1"/>
              <a:t>mikroservisne</a:t>
            </a:r>
            <a:r>
              <a:rPr lang="en-US" dirty="0"/>
              <a:t> </a:t>
            </a:r>
            <a:r>
              <a:rPr lang="en-US" dirty="0" err="1"/>
              <a:t>aplikacije</a:t>
            </a:r>
            <a:r>
              <a:rPr lang="en-US" dirty="0"/>
              <a:t> </a:t>
            </a:r>
            <a:r>
              <a:rPr lang="en-US" dirty="0" err="1" smtClean="0"/>
              <a:t>zvuče</a:t>
            </a:r>
            <a:r>
              <a:rPr lang="en-US" dirty="0" smtClean="0"/>
              <a:t> </a:t>
            </a:r>
            <a:r>
              <a:rPr lang="en-US" dirty="0" err="1"/>
              <a:t>primamljivo</a:t>
            </a:r>
            <a:r>
              <a:rPr lang="en-US" dirty="0"/>
              <a:t>, u </a:t>
            </a:r>
            <a:r>
              <a:rPr lang="en-US" dirty="0" err="1"/>
              <a:t>praksi</a:t>
            </a:r>
            <a:r>
              <a:rPr lang="en-US" dirty="0"/>
              <a:t> </a:t>
            </a:r>
            <a:r>
              <a:rPr lang="en-US" dirty="0" err="1"/>
              <a:t>ih</a:t>
            </a:r>
            <a:r>
              <a:rPr lang="en-US" dirty="0"/>
              <a:t> </a:t>
            </a:r>
            <a:r>
              <a:rPr lang="en-US" dirty="0" err="1"/>
              <a:t>nije</a:t>
            </a:r>
            <a:r>
              <a:rPr lang="en-US" dirty="0"/>
              <a:t> </a:t>
            </a:r>
            <a:r>
              <a:rPr lang="en-US" dirty="0" err="1"/>
              <a:t>bilo</a:t>
            </a:r>
            <a:r>
              <a:rPr lang="en-US" dirty="0"/>
              <a:t> </a:t>
            </a:r>
            <a:r>
              <a:rPr lang="en-US" dirty="0" err="1"/>
              <a:t>lako</a:t>
            </a:r>
            <a:r>
              <a:rPr lang="en-US" dirty="0"/>
              <a:t> </a:t>
            </a:r>
            <a:r>
              <a:rPr lang="en-US" dirty="0" err="1"/>
              <a:t>ostvariti</a:t>
            </a:r>
            <a:r>
              <a:rPr lang="en-US" dirty="0"/>
              <a:t> </a:t>
            </a:r>
            <a:r>
              <a:rPr lang="sr-Latn-RS" dirty="0" smtClean="0"/>
              <a:t>bez adekvatnog alata</a:t>
            </a:r>
          </a:p>
          <a:p>
            <a:pPr marL="457200" indent="-182880">
              <a:buFont typeface="Arial" panose="020B0604020202020204" pitchFamily="34" charset="0"/>
              <a:buChar char="•"/>
            </a:pPr>
            <a:r>
              <a:rPr lang="en-US" dirty="0" smtClean="0"/>
              <a:t>Na </a:t>
            </a:r>
            <a:r>
              <a:rPr lang="en-US" dirty="0" err="1"/>
              <a:t>inženjerima</a:t>
            </a:r>
            <a:r>
              <a:rPr lang="en-US" dirty="0"/>
              <a:t> je </a:t>
            </a:r>
            <a:r>
              <a:rPr lang="en-US" dirty="0" err="1"/>
              <a:t>ostavljena</a:t>
            </a:r>
            <a:r>
              <a:rPr lang="en-US" dirty="0"/>
              <a:t> </a:t>
            </a:r>
            <a:r>
              <a:rPr lang="en-US" dirty="0" err="1"/>
              <a:t>briga</a:t>
            </a:r>
            <a:r>
              <a:rPr lang="en-US" dirty="0"/>
              <a:t> o </a:t>
            </a:r>
            <a:r>
              <a:rPr lang="sr-Latn-RS" dirty="0" smtClean="0"/>
              <a:t>sledećim stvarima:</a:t>
            </a:r>
          </a:p>
          <a:p>
            <a:pPr marL="749808" lvl="1">
              <a:buFont typeface="Arial" panose="020B0604020202020204" pitchFamily="34" charset="0"/>
              <a:buChar char="•"/>
            </a:pPr>
            <a:r>
              <a:rPr lang="sr-Latn-RS" dirty="0" smtClean="0"/>
              <a:t>Određivanje k</a:t>
            </a:r>
            <a:r>
              <a:rPr lang="en-US" dirty="0" err="1" smtClean="0"/>
              <a:t>oji</a:t>
            </a:r>
            <a:r>
              <a:rPr lang="en-US" dirty="0" smtClean="0"/>
              <a:t> </a:t>
            </a:r>
            <a:r>
              <a:rPr lang="en-US" dirty="0" err="1"/>
              <a:t>kontejneri</a:t>
            </a:r>
            <a:r>
              <a:rPr lang="en-US" dirty="0"/>
              <a:t> </a:t>
            </a:r>
            <a:r>
              <a:rPr lang="en-US" dirty="0" err="1"/>
              <a:t>komuniciraju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 smtClean="0"/>
              <a:t>kojim</a:t>
            </a:r>
            <a:endParaRPr lang="sr-Latn-RS" dirty="0" smtClean="0"/>
          </a:p>
          <a:p>
            <a:pPr marL="749808" lvl="1">
              <a:buFont typeface="Arial" panose="020B0604020202020204" pitchFamily="34" charset="0"/>
              <a:buChar char="•"/>
            </a:pPr>
            <a:r>
              <a:rPr lang="sr-Latn-RS" dirty="0" smtClean="0"/>
              <a:t>O</a:t>
            </a:r>
            <a:r>
              <a:rPr lang="en-US" dirty="0" err="1" smtClean="0"/>
              <a:t>rganizovanje</a:t>
            </a:r>
            <a:r>
              <a:rPr lang="en-US" dirty="0" smtClean="0"/>
              <a:t> </a:t>
            </a:r>
            <a:r>
              <a:rPr lang="en-US" dirty="0" err="1"/>
              <a:t>skladišta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njihovo</a:t>
            </a:r>
            <a:r>
              <a:rPr lang="en-US" dirty="0"/>
              <a:t> </a:t>
            </a:r>
            <a:r>
              <a:rPr lang="en-US" dirty="0" err="1"/>
              <a:t>uvezivanje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 smtClean="0"/>
              <a:t>kontejnerima</a:t>
            </a:r>
            <a:endParaRPr lang="sr-Latn-RS" dirty="0" smtClean="0"/>
          </a:p>
          <a:p>
            <a:pPr marL="749808" lvl="1">
              <a:buFont typeface="Arial" panose="020B0604020202020204" pitchFamily="34" charset="0"/>
              <a:buChar char="•"/>
            </a:pPr>
            <a:r>
              <a:rPr lang="sr-Latn-RS" dirty="0" smtClean="0"/>
              <a:t>R</a:t>
            </a:r>
            <a:r>
              <a:rPr lang="en-US" dirty="0" err="1" smtClean="0"/>
              <a:t>ukovanje</a:t>
            </a:r>
            <a:r>
              <a:rPr lang="en-US" dirty="0" smtClean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kontejnerima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smtClean="0"/>
              <a:t>pal</a:t>
            </a:r>
            <a:r>
              <a:rPr lang="sr-Latn-RS" dirty="0" smtClean="0"/>
              <a:t>i</a:t>
            </a:r>
          </a:p>
          <a:p>
            <a:pPr marL="749808" lvl="1">
              <a:buFont typeface="Arial" panose="020B0604020202020204" pitchFamily="34" charset="0"/>
              <a:buChar char="•"/>
            </a:pPr>
            <a:r>
              <a:rPr lang="sr-Latn-RS" dirty="0" smtClean="0"/>
              <a:t>S</a:t>
            </a:r>
            <a:r>
              <a:rPr lang="en-US" dirty="0" err="1" smtClean="0"/>
              <a:t>kaliranje</a:t>
            </a:r>
            <a:r>
              <a:rPr lang="en-US" dirty="0" smtClean="0"/>
              <a:t> </a:t>
            </a:r>
            <a:r>
              <a:rPr lang="en-US" dirty="0" err="1"/>
              <a:t>broja</a:t>
            </a:r>
            <a:r>
              <a:rPr lang="en-US" dirty="0"/>
              <a:t> </a:t>
            </a:r>
            <a:r>
              <a:rPr lang="en-US" dirty="0" err="1"/>
              <a:t>kontejnera</a:t>
            </a:r>
            <a:r>
              <a:rPr lang="en-US" dirty="0"/>
              <a:t> u </a:t>
            </a:r>
            <a:r>
              <a:rPr lang="en-US" dirty="0" err="1"/>
              <a:t>slučaju</a:t>
            </a:r>
            <a:r>
              <a:rPr lang="en-US" dirty="0"/>
              <a:t> da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neki</a:t>
            </a:r>
            <a:r>
              <a:rPr lang="en-US" dirty="0"/>
              <a:t> </a:t>
            </a:r>
            <a:r>
              <a:rPr lang="en-US" dirty="0" err="1"/>
              <a:t>preopterećeni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premalo</a:t>
            </a:r>
            <a:r>
              <a:rPr lang="en-US" dirty="0"/>
              <a:t> </a:t>
            </a:r>
            <a:r>
              <a:rPr lang="en-US" dirty="0" err="1"/>
              <a:t>opterećeni</a:t>
            </a:r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280666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Kubernetes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274320">
              <a:buFont typeface="Arial" panose="020B0604020202020204" pitchFamily="34" charset="0"/>
              <a:buChar char="•"/>
            </a:pPr>
            <a:r>
              <a:rPr lang="en-US" i="1" dirty="0"/>
              <a:t>Kubernetes</a:t>
            </a:r>
            <a:r>
              <a:rPr lang="en-US" dirty="0"/>
              <a:t> je </a:t>
            </a:r>
            <a:r>
              <a:rPr lang="en-US" i="1" dirty="0"/>
              <a:t>open-source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kreiran</a:t>
            </a:r>
            <a:r>
              <a:rPr lang="en-US" dirty="0"/>
              <a:t> od </a:t>
            </a:r>
            <a:r>
              <a:rPr lang="en-US" dirty="0" err="1"/>
              <a:t>strane</a:t>
            </a:r>
            <a:r>
              <a:rPr lang="en-US" dirty="0"/>
              <a:t> </a:t>
            </a:r>
            <a:r>
              <a:rPr lang="en-US" dirty="0" err="1"/>
              <a:t>kompanije</a:t>
            </a:r>
            <a:r>
              <a:rPr lang="en-US" dirty="0"/>
              <a:t> </a:t>
            </a:r>
            <a:r>
              <a:rPr lang="en-US" i="1" dirty="0"/>
              <a:t>Google</a:t>
            </a:r>
            <a:r>
              <a:rPr lang="en-US" dirty="0"/>
              <a:t> 2014. </a:t>
            </a:r>
            <a:r>
              <a:rPr lang="en-US" dirty="0" err="1"/>
              <a:t>godine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služi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vršenje</a:t>
            </a:r>
            <a:r>
              <a:rPr lang="en-US" dirty="0"/>
              <a:t> </a:t>
            </a:r>
            <a:r>
              <a:rPr lang="en-US" dirty="0" err="1"/>
              <a:t>automatskog</a:t>
            </a:r>
            <a:r>
              <a:rPr lang="en-US" dirty="0"/>
              <a:t> </a:t>
            </a:r>
            <a:r>
              <a:rPr lang="en-US" i="1" dirty="0"/>
              <a:t>deployment</a:t>
            </a:r>
            <a:r>
              <a:rPr lang="en-US" dirty="0"/>
              <a:t>-a, </a:t>
            </a:r>
            <a:r>
              <a:rPr lang="en-US" dirty="0" err="1"/>
              <a:t>skaliranja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rukovanja</a:t>
            </a:r>
            <a:r>
              <a:rPr lang="en-US" dirty="0"/>
              <a:t> </a:t>
            </a:r>
            <a:r>
              <a:rPr lang="en-US" dirty="0" err="1"/>
              <a:t>kontejnerskim</a:t>
            </a:r>
            <a:r>
              <a:rPr lang="en-US" dirty="0"/>
              <a:t> </a:t>
            </a:r>
            <a:r>
              <a:rPr lang="en-US" dirty="0" err="1"/>
              <a:t>aplikacijama</a:t>
            </a:r>
            <a:r>
              <a:rPr lang="en-US" dirty="0"/>
              <a:t>. </a:t>
            </a:r>
            <a:endParaRPr lang="sr-Latn-RS" dirty="0" smtClean="0"/>
          </a:p>
          <a:p>
            <a:pPr marL="457200" indent="-274320">
              <a:buFont typeface="Arial" panose="020B0604020202020204" pitchFamily="34" charset="0"/>
              <a:buChar char="•"/>
            </a:pPr>
            <a:r>
              <a:rPr lang="en-US" dirty="0" smtClean="0"/>
              <a:t>On </a:t>
            </a:r>
            <a:r>
              <a:rPr lang="en-US" dirty="0" err="1" smtClean="0"/>
              <a:t>osigurava</a:t>
            </a:r>
            <a:r>
              <a:rPr lang="en-US" dirty="0" smtClean="0"/>
              <a:t> </a:t>
            </a:r>
            <a:r>
              <a:rPr lang="en-US" dirty="0" err="1" smtClean="0"/>
              <a:t>visoku</a:t>
            </a:r>
            <a:r>
              <a:rPr lang="en-US" dirty="0" smtClean="0"/>
              <a:t> </a:t>
            </a:r>
            <a:r>
              <a:rPr lang="en-US" dirty="0" err="1"/>
              <a:t>dostupnost</a:t>
            </a:r>
            <a:r>
              <a:rPr lang="en-US" dirty="0"/>
              <a:t>, </a:t>
            </a:r>
            <a:r>
              <a:rPr lang="en-US" dirty="0" err="1"/>
              <a:t>skalabilnost</a:t>
            </a:r>
            <a:r>
              <a:rPr lang="en-US" dirty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/>
              <a:t>performantnost</a:t>
            </a:r>
            <a:r>
              <a:rPr lang="en-US" dirty="0"/>
              <a:t> </a:t>
            </a:r>
            <a:r>
              <a:rPr lang="en-US" dirty="0" err="1"/>
              <a:t>aplikacije</a:t>
            </a:r>
            <a:r>
              <a:rPr lang="en-US" dirty="0"/>
              <a:t>,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oporavak</a:t>
            </a:r>
            <a:r>
              <a:rPr lang="en-US" dirty="0"/>
              <a:t> od </a:t>
            </a:r>
            <a:r>
              <a:rPr lang="en-US" dirty="0" err="1"/>
              <a:t>grešaka</a:t>
            </a:r>
            <a:r>
              <a:rPr lang="en-US" dirty="0"/>
              <a:t>. </a:t>
            </a:r>
            <a:endParaRPr lang="sr-Latn-RS" dirty="0" smtClean="0"/>
          </a:p>
          <a:p>
            <a:pPr marL="457200" indent="-274320">
              <a:buFont typeface="Arial" panose="020B0604020202020204" pitchFamily="34" charset="0"/>
              <a:buChar char="•"/>
            </a:pPr>
            <a:r>
              <a:rPr lang="en-US" i="1" dirty="0" smtClean="0"/>
              <a:t>Kubernetes</a:t>
            </a:r>
            <a:r>
              <a:rPr lang="en-US" dirty="0" smtClean="0"/>
              <a:t> </a:t>
            </a:r>
            <a:r>
              <a:rPr lang="en-US" dirty="0"/>
              <a:t>je </a:t>
            </a:r>
            <a:r>
              <a:rPr lang="en-US" dirty="0" err="1"/>
              <a:t>odmah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početku</a:t>
            </a:r>
            <a:r>
              <a:rPr lang="en-US" dirty="0"/>
              <a:t> </a:t>
            </a:r>
            <a:r>
              <a:rPr lang="en-US" dirty="0" err="1"/>
              <a:t>svog</a:t>
            </a:r>
            <a:r>
              <a:rPr lang="en-US" dirty="0"/>
              <a:t> </a:t>
            </a:r>
            <a:r>
              <a:rPr lang="en-US" dirty="0" err="1"/>
              <a:t>nastanka</a:t>
            </a:r>
            <a:r>
              <a:rPr lang="en-US" dirty="0"/>
              <a:t> </a:t>
            </a:r>
            <a:r>
              <a:rPr lang="en-US" dirty="0" err="1"/>
              <a:t>prepoznat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kvalitetan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upravljanje</a:t>
            </a:r>
            <a:r>
              <a:rPr lang="en-US" dirty="0"/>
              <a:t> </a:t>
            </a:r>
            <a:r>
              <a:rPr lang="en-US" dirty="0" err="1"/>
              <a:t>kontejnerima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tog </a:t>
            </a:r>
            <a:r>
              <a:rPr lang="en-US" dirty="0" err="1"/>
              <a:t>razloga</a:t>
            </a:r>
            <a:r>
              <a:rPr lang="en-US" dirty="0"/>
              <a:t> je </a:t>
            </a:r>
            <a:r>
              <a:rPr lang="en-US" dirty="0" err="1"/>
              <a:t>doživeo</a:t>
            </a:r>
            <a:r>
              <a:rPr lang="en-US" dirty="0"/>
              <a:t> </a:t>
            </a:r>
            <a:r>
              <a:rPr lang="en-US" dirty="0" err="1"/>
              <a:t>veliki</a:t>
            </a:r>
            <a:r>
              <a:rPr lang="en-US" dirty="0"/>
              <a:t> </a:t>
            </a:r>
            <a:r>
              <a:rPr lang="en-US" dirty="0" err="1"/>
              <a:t>uspeh</a:t>
            </a:r>
            <a:r>
              <a:rPr lang="en-US" dirty="0"/>
              <a:t>. </a:t>
            </a:r>
            <a:endParaRPr lang="sr-Latn-RS" dirty="0" smtClean="0"/>
          </a:p>
          <a:p>
            <a:pPr marL="457200" indent="-274320">
              <a:buFont typeface="Arial" panose="020B0604020202020204" pitchFamily="34" charset="0"/>
              <a:buChar char="•"/>
            </a:pPr>
            <a:r>
              <a:rPr lang="en-US" dirty="0" smtClean="0"/>
              <a:t>Pored </a:t>
            </a:r>
            <a:r>
              <a:rPr lang="en-US" dirty="0" err="1"/>
              <a:t>njega</a:t>
            </a:r>
            <a:r>
              <a:rPr lang="en-US" dirty="0"/>
              <a:t>, </a:t>
            </a:r>
            <a:r>
              <a:rPr lang="en-US" dirty="0" err="1"/>
              <a:t>popularni</a:t>
            </a:r>
            <a:r>
              <a:rPr lang="en-US" dirty="0"/>
              <a:t> </a:t>
            </a:r>
            <a:r>
              <a:rPr lang="en-US" dirty="0" err="1"/>
              <a:t>alati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još</a:t>
            </a:r>
            <a:r>
              <a:rPr lang="en-US" dirty="0"/>
              <a:t> </a:t>
            </a:r>
            <a:r>
              <a:rPr lang="en-US" i="1" dirty="0"/>
              <a:t>Docker Swarm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i="1" dirty="0"/>
              <a:t>Apache </a:t>
            </a:r>
            <a:r>
              <a:rPr lang="en-US" i="1" dirty="0" err="1"/>
              <a:t>Mesos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17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Arhitektura Kubernetesa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8" t="6909" r="3416" b="6218"/>
          <a:stretch/>
        </p:blipFill>
        <p:spPr bwMode="auto">
          <a:xfrm>
            <a:off x="2602830" y="1840454"/>
            <a:ext cx="7047299" cy="437746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0781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Osnovne komponente Kubernetesa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182880">
              <a:buFont typeface="Arial" panose="020B0604020202020204" pitchFamily="34" charset="0"/>
              <a:buChar char="•"/>
            </a:pPr>
            <a:r>
              <a:rPr lang="sr-Latn-RS" dirty="0" smtClean="0"/>
              <a:t>Pod</a:t>
            </a:r>
          </a:p>
          <a:p>
            <a:pPr marL="457200" indent="-182880">
              <a:buFont typeface="Arial" panose="020B0604020202020204" pitchFamily="34" charset="0"/>
              <a:buChar char="•"/>
            </a:pPr>
            <a:r>
              <a:rPr lang="sr-Latn-RS" dirty="0" smtClean="0"/>
              <a:t>Deployment</a:t>
            </a:r>
          </a:p>
          <a:p>
            <a:pPr marL="457200" indent="-182880">
              <a:buFont typeface="Arial" panose="020B0604020202020204" pitchFamily="34" charset="0"/>
              <a:buChar char="•"/>
            </a:pPr>
            <a:r>
              <a:rPr lang="sr-Latn-RS" dirty="0" smtClean="0"/>
              <a:t>Servisi</a:t>
            </a:r>
          </a:p>
          <a:p>
            <a:pPr marL="457200" indent="-182880">
              <a:buFont typeface="Arial" panose="020B0604020202020204" pitchFamily="34" charset="0"/>
              <a:buChar char="•"/>
            </a:pPr>
            <a:r>
              <a:rPr lang="sr-Latn-RS" dirty="0" smtClean="0"/>
              <a:t>Ingress</a:t>
            </a:r>
          </a:p>
          <a:p>
            <a:pPr marL="457200" indent="-182880">
              <a:buFont typeface="Arial" panose="020B0604020202020204" pitchFamily="34" charset="0"/>
              <a:buChar char="•"/>
            </a:pPr>
            <a:r>
              <a:rPr lang="sr-Latn-RS" dirty="0" smtClean="0"/>
              <a:t>StatefulSet</a:t>
            </a:r>
          </a:p>
          <a:p>
            <a:pPr marL="457200" indent="-182880">
              <a:buFont typeface="Arial" panose="020B0604020202020204" pitchFamily="34" charset="0"/>
              <a:buChar char="•"/>
            </a:pPr>
            <a:r>
              <a:rPr lang="sr-Latn-RS" dirty="0" smtClean="0"/>
              <a:t>Secret</a:t>
            </a:r>
          </a:p>
          <a:p>
            <a:pPr marL="457200" indent="-182880">
              <a:buFont typeface="Arial" panose="020B0604020202020204" pitchFamily="34" charset="0"/>
              <a:buChar char="•"/>
            </a:pPr>
            <a:r>
              <a:rPr lang="sr-Latn-RS" dirty="0" smtClean="0"/>
              <a:t>ConfigMap</a:t>
            </a:r>
          </a:p>
          <a:p>
            <a:pPr marL="457200" indent="-182880">
              <a:buFont typeface="Arial" panose="020B0604020202020204" pitchFamily="34" charset="0"/>
              <a:buChar char="•"/>
            </a:pPr>
            <a:r>
              <a:rPr lang="sr-Latn-RS" dirty="0" smtClean="0"/>
              <a:t>Skladišta podataka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02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Kubegres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182880">
              <a:buFont typeface="Arial" panose="020B0604020202020204" pitchFamily="34" charset="0"/>
              <a:buChar char="•"/>
            </a:pPr>
            <a:r>
              <a:rPr lang="en-US" dirty="0" err="1" smtClean="0"/>
              <a:t>Za</a:t>
            </a:r>
            <a:r>
              <a:rPr lang="en-US" i="1" dirty="0" smtClean="0"/>
              <a:t> </a:t>
            </a:r>
            <a:r>
              <a:rPr lang="sr-Latn-RS" i="1" dirty="0" smtClean="0"/>
              <a:t>S</a:t>
            </a:r>
            <a:r>
              <a:rPr lang="en-US" i="1" dirty="0" err="1" smtClean="0"/>
              <a:t>tateful</a:t>
            </a:r>
            <a:r>
              <a:rPr lang="en-US" dirty="0" smtClean="0"/>
              <a:t> </a:t>
            </a:r>
            <a:r>
              <a:rPr lang="en-US" dirty="0" err="1" smtClean="0"/>
              <a:t>aplikacije</a:t>
            </a:r>
            <a:r>
              <a:rPr lang="en-US" dirty="0" smtClean="0"/>
              <a:t> </a:t>
            </a:r>
            <a:r>
              <a:rPr lang="en-US" dirty="0" err="1"/>
              <a:t>nije</a:t>
            </a:r>
            <a:r>
              <a:rPr lang="en-US" dirty="0"/>
              <a:t> </a:t>
            </a:r>
            <a:r>
              <a:rPr lang="en-US" dirty="0" err="1"/>
              <a:t>tako</a:t>
            </a:r>
            <a:r>
              <a:rPr lang="en-US" dirty="0"/>
              <a:t> </a:t>
            </a:r>
            <a:r>
              <a:rPr lang="en-US" dirty="0" err="1"/>
              <a:t>lako</a:t>
            </a:r>
            <a:r>
              <a:rPr lang="en-US" dirty="0"/>
              <a:t> </a:t>
            </a:r>
            <a:r>
              <a:rPr lang="en-US" dirty="0" err="1"/>
              <a:t>vršiti</a:t>
            </a:r>
            <a:r>
              <a:rPr lang="en-US" dirty="0"/>
              <a:t> </a:t>
            </a:r>
            <a:r>
              <a:rPr lang="en-US" i="1" dirty="0"/>
              <a:t>deployment</a:t>
            </a:r>
            <a:r>
              <a:rPr lang="en-US" dirty="0"/>
              <a:t>,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i="1" dirty="0"/>
              <a:t>stateless</a:t>
            </a:r>
            <a:r>
              <a:rPr lang="en-US" dirty="0"/>
              <a:t> </a:t>
            </a:r>
            <a:r>
              <a:rPr lang="en-US" dirty="0" err="1"/>
              <a:t>aplikacije</a:t>
            </a:r>
            <a:r>
              <a:rPr lang="en-US" dirty="0"/>
              <a:t>. </a:t>
            </a:r>
            <a:endParaRPr lang="sr-Latn-RS" dirty="0" smtClean="0"/>
          </a:p>
          <a:p>
            <a:pPr marL="457200" indent="-182880">
              <a:buFont typeface="Arial" panose="020B0604020202020204" pitchFamily="34" charset="0"/>
              <a:buChar char="•"/>
            </a:pPr>
            <a:r>
              <a:rPr lang="sr-Latn-RS" dirty="0" smtClean="0"/>
              <a:t>Svaka </a:t>
            </a:r>
            <a:r>
              <a:rPr lang="en-US" i="1" dirty="0" err="1" smtClean="0"/>
              <a:t>stateful</a:t>
            </a:r>
            <a:r>
              <a:rPr lang="en-US" dirty="0" smtClean="0"/>
              <a:t> </a:t>
            </a:r>
            <a:r>
              <a:rPr lang="en-US" dirty="0" err="1"/>
              <a:t>aplikacija</a:t>
            </a:r>
            <a:r>
              <a:rPr lang="en-US" dirty="0"/>
              <a:t>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neku</a:t>
            </a:r>
            <a:r>
              <a:rPr lang="en-US" dirty="0"/>
              <a:t> </a:t>
            </a:r>
            <a:r>
              <a:rPr lang="en-US" dirty="0" err="1"/>
              <a:t>sebi</a:t>
            </a:r>
            <a:r>
              <a:rPr lang="en-US" dirty="0"/>
              <a:t> </a:t>
            </a:r>
            <a:r>
              <a:rPr lang="en-US" dirty="0" err="1"/>
              <a:t>svojstvenu</a:t>
            </a:r>
            <a:r>
              <a:rPr lang="en-US" dirty="0"/>
              <a:t> </a:t>
            </a:r>
            <a:r>
              <a:rPr lang="en-US" dirty="0" err="1"/>
              <a:t>problematiku</a:t>
            </a:r>
            <a:r>
              <a:rPr lang="en-US" dirty="0"/>
              <a:t> </a:t>
            </a:r>
            <a:r>
              <a:rPr lang="en-US" dirty="0" err="1"/>
              <a:t>pred</a:t>
            </a:r>
            <a:r>
              <a:rPr lang="en-US" dirty="0"/>
              <a:t> </a:t>
            </a:r>
            <a:r>
              <a:rPr lang="en-US" dirty="0" err="1" smtClean="0"/>
              <a:t>sobo</a:t>
            </a:r>
            <a:r>
              <a:rPr lang="sr-Latn-RS" dirty="0" smtClean="0"/>
              <a:t>m i iz</a:t>
            </a:r>
            <a:r>
              <a:rPr lang="en-US" dirty="0" smtClean="0"/>
              <a:t> tog </a:t>
            </a:r>
            <a:r>
              <a:rPr lang="en-US" dirty="0" err="1"/>
              <a:t>razloga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nastali</a:t>
            </a:r>
            <a:r>
              <a:rPr lang="en-US" dirty="0"/>
              <a:t> </a:t>
            </a:r>
            <a:r>
              <a:rPr lang="en-US" i="1" dirty="0"/>
              <a:t>Kubernetes</a:t>
            </a:r>
            <a:r>
              <a:rPr lang="en-US" dirty="0"/>
              <a:t> </a:t>
            </a:r>
            <a:r>
              <a:rPr lang="en-US" dirty="0" err="1"/>
              <a:t>operatori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omogućavaju</a:t>
            </a:r>
            <a:r>
              <a:rPr lang="en-US" dirty="0"/>
              <a:t> </a:t>
            </a:r>
            <a:r>
              <a:rPr lang="en-US" dirty="0" err="1"/>
              <a:t>olakšan</a:t>
            </a:r>
            <a:r>
              <a:rPr lang="en-US" dirty="0"/>
              <a:t> rad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konkretnim</a:t>
            </a:r>
            <a:r>
              <a:rPr lang="en-US" dirty="0"/>
              <a:t> </a:t>
            </a:r>
            <a:r>
              <a:rPr lang="en-US" i="1" dirty="0" err="1"/>
              <a:t>stateful</a:t>
            </a:r>
            <a:r>
              <a:rPr lang="en-US" i="1" dirty="0"/>
              <a:t> </a:t>
            </a:r>
            <a:r>
              <a:rPr lang="en-US" dirty="0" err="1"/>
              <a:t>aplikacijama</a:t>
            </a:r>
            <a:r>
              <a:rPr lang="en-US" dirty="0"/>
              <a:t> </a:t>
            </a:r>
            <a:r>
              <a:rPr lang="en-US" dirty="0" smtClean="0"/>
              <a:t>.</a:t>
            </a:r>
          </a:p>
          <a:p>
            <a:pPr marL="457200" indent="-182880">
              <a:buFont typeface="Arial" panose="020B0604020202020204" pitchFamily="34" charset="0"/>
              <a:buChar char="•"/>
            </a:pPr>
            <a:r>
              <a:rPr lang="sr-Latn-RS" dirty="0" smtClean="0"/>
              <a:t>U ovom radu, </a:t>
            </a:r>
            <a:r>
              <a:rPr lang="en-US" dirty="0" err="1" smtClean="0"/>
              <a:t>kao</a:t>
            </a:r>
            <a:r>
              <a:rPr lang="en-US" dirty="0" smtClean="0"/>
              <a:t> </a:t>
            </a:r>
            <a:r>
              <a:rPr lang="en-US" i="1" dirty="0" err="1"/>
              <a:t>stateful</a:t>
            </a:r>
            <a:r>
              <a:rPr lang="en-US" dirty="0"/>
              <a:t> </a:t>
            </a:r>
            <a:r>
              <a:rPr lang="en-US" dirty="0" err="1" smtClean="0"/>
              <a:t>aplikacija</a:t>
            </a:r>
            <a:r>
              <a:rPr lang="sr-Latn-RS" dirty="0"/>
              <a:t> </a:t>
            </a:r>
            <a:r>
              <a:rPr lang="en-US" dirty="0" err="1" smtClean="0"/>
              <a:t>korišćena</a:t>
            </a:r>
            <a:r>
              <a:rPr lang="en-US" dirty="0" smtClean="0"/>
              <a:t> </a:t>
            </a:r>
            <a:r>
              <a:rPr lang="sr-Latn-RS" dirty="0" smtClean="0"/>
              <a:t>je </a:t>
            </a:r>
            <a:r>
              <a:rPr lang="en-US" i="1" dirty="0" smtClean="0"/>
              <a:t>PostgreSQL</a:t>
            </a:r>
            <a:r>
              <a:rPr lang="en-US" dirty="0" smtClean="0"/>
              <a:t>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.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rukovanje</a:t>
            </a:r>
            <a:r>
              <a:rPr lang="en-US" dirty="0"/>
              <a:t> </a:t>
            </a:r>
            <a:r>
              <a:rPr lang="en-US" dirty="0" err="1"/>
              <a:t>njom</a:t>
            </a:r>
            <a:r>
              <a:rPr lang="en-US" dirty="0"/>
              <a:t>, </a:t>
            </a:r>
            <a:r>
              <a:rPr lang="en-US" dirty="0" err="1"/>
              <a:t>postoji</a:t>
            </a:r>
            <a:r>
              <a:rPr lang="en-US" dirty="0"/>
              <a:t> </a:t>
            </a:r>
            <a:r>
              <a:rPr lang="en-US" dirty="0" err="1"/>
              <a:t>nekoliko</a:t>
            </a:r>
            <a:r>
              <a:rPr lang="en-US" dirty="0"/>
              <a:t> </a:t>
            </a:r>
            <a:r>
              <a:rPr lang="en-US" dirty="0" err="1"/>
              <a:t>različitih</a:t>
            </a:r>
            <a:r>
              <a:rPr lang="en-US" dirty="0"/>
              <a:t> </a:t>
            </a:r>
            <a:r>
              <a:rPr lang="en-US" dirty="0" err="1" smtClean="0"/>
              <a:t>operatora</a:t>
            </a:r>
            <a:r>
              <a:rPr lang="en-US" dirty="0" smtClean="0"/>
              <a:t> od </a:t>
            </a:r>
            <a:r>
              <a:rPr lang="en-US" dirty="0" err="1" smtClean="0"/>
              <a:t>kojih</a:t>
            </a:r>
            <a:r>
              <a:rPr lang="en-US" dirty="0" smtClean="0"/>
              <a:t> je </a:t>
            </a:r>
            <a:r>
              <a:rPr lang="en-US" dirty="0" err="1" smtClean="0"/>
              <a:t>korišćen</a:t>
            </a:r>
            <a:r>
              <a:rPr lang="en-US" dirty="0" smtClean="0"/>
              <a:t> </a:t>
            </a:r>
            <a:r>
              <a:rPr lang="en-US" i="1" dirty="0" err="1"/>
              <a:t>Kubegres</a:t>
            </a:r>
            <a:r>
              <a:rPr lang="en-US" i="1" dirty="0"/>
              <a:t> </a:t>
            </a:r>
            <a:r>
              <a:rPr lang="en-US" dirty="0"/>
              <a:t>operator</a:t>
            </a:r>
            <a:r>
              <a:rPr lang="en-US" dirty="0" smtClean="0"/>
              <a:t>.</a:t>
            </a:r>
            <a:endParaRPr lang="sr-Latn-RS" dirty="0" smtClean="0"/>
          </a:p>
          <a:p>
            <a:pPr marL="457200" indent="-182880">
              <a:buFont typeface="Arial" panose="020B0604020202020204" pitchFamily="34" charset="0"/>
              <a:buChar char="•"/>
            </a:pPr>
            <a:r>
              <a:rPr lang="en-US" i="1" dirty="0" err="1"/>
              <a:t>Kubregres</a:t>
            </a:r>
            <a:r>
              <a:rPr lang="en-US" dirty="0"/>
              <a:t> operator je </a:t>
            </a:r>
            <a:r>
              <a:rPr lang="en-US" i="1" dirty="0"/>
              <a:t>open-source </a:t>
            </a:r>
            <a:r>
              <a:rPr lang="en-US" dirty="0"/>
              <a:t>operator </a:t>
            </a:r>
            <a:r>
              <a:rPr lang="en-US" dirty="0" err="1"/>
              <a:t>prvi</a:t>
            </a:r>
            <a:r>
              <a:rPr lang="en-US" dirty="0"/>
              <a:t> put </a:t>
            </a:r>
            <a:r>
              <a:rPr lang="en-US" dirty="0" err="1"/>
              <a:t>objavljen</a:t>
            </a:r>
            <a:r>
              <a:rPr lang="en-US" dirty="0"/>
              <a:t> u </a:t>
            </a:r>
            <a:r>
              <a:rPr lang="en-US" dirty="0" err="1"/>
              <a:t>aprilu</a:t>
            </a:r>
            <a:r>
              <a:rPr lang="en-US" dirty="0"/>
              <a:t> 2021. </a:t>
            </a:r>
            <a:r>
              <a:rPr lang="sr-Latn-RS" dirty="0" smtClean="0"/>
              <a:t>g</a:t>
            </a:r>
            <a:r>
              <a:rPr lang="en-US" dirty="0" err="1" smtClean="0"/>
              <a:t>odine</a:t>
            </a:r>
            <a:r>
              <a:rPr lang="sr-Latn-RS" dirty="0" smtClean="0"/>
              <a:t> koji je </a:t>
            </a:r>
            <a:r>
              <a:rPr lang="en-US" dirty="0" err="1" smtClean="0"/>
              <a:t>uzet</a:t>
            </a:r>
            <a:r>
              <a:rPr lang="en-US" dirty="0" smtClean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potrebe</a:t>
            </a:r>
            <a:r>
              <a:rPr lang="en-US" dirty="0"/>
              <a:t> </a:t>
            </a:r>
            <a:r>
              <a:rPr lang="en-US" dirty="0" err="1"/>
              <a:t>ovog</a:t>
            </a:r>
            <a:r>
              <a:rPr lang="en-US" dirty="0"/>
              <a:t> </a:t>
            </a:r>
            <a:r>
              <a:rPr lang="en-US" dirty="0" err="1"/>
              <a:t>rada</a:t>
            </a:r>
            <a:r>
              <a:rPr lang="en-US" dirty="0"/>
              <a:t> </a:t>
            </a:r>
            <a:r>
              <a:rPr lang="en-US" dirty="0" err="1"/>
              <a:t>zbog</a:t>
            </a:r>
            <a:r>
              <a:rPr lang="en-US" dirty="0"/>
              <a:t> </a:t>
            </a:r>
            <a:r>
              <a:rPr lang="en-US" dirty="0" err="1"/>
              <a:t>njegove</a:t>
            </a:r>
            <a:r>
              <a:rPr lang="en-US" dirty="0"/>
              <a:t> </a:t>
            </a:r>
            <a:r>
              <a:rPr lang="en-US" dirty="0" err="1" smtClean="0"/>
              <a:t>jednostavnosti</a:t>
            </a:r>
            <a:r>
              <a:rPr lang="en-US" dirty="0" smtClean="0"/>
              <a:t>, </a:t>
            </a:r>
            <a:r>
              <a:rPr lang="en-US" dirty="0" err="1" smtClean="0"/>
              <a:t>lakoće</a:t>
            </a:r>
            <a:r>
              <a:rPr lang="en-US" dirty="0" smtClean="0"/>
              <a:t> </a:t>
            </a:r>
            <a:r>
              <a:rPr lang="en-US" dirty="0" err="1"/>
              <a:t>podešavanja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korišćenja</a:t>
            </a:r>
            <a:r>
              <a:rPr lang="en-US" dirty="0"/>
              <a:t>. </a:t>
            </a:r>
            <a:endParaRPr lang="sr-Latn-RS" dirty="0" smtClean="0"/>
          </a:p>
          <a:p>
            <a:pPr marL="457200" indent="-182880">
              <a:buFont typeface="Arial" panose="020B0604020202020204" pitchFamily="34" charset="0"/>
              <a:buChar char="•"/>
            </a:pPr>
            <a:r>
              <a:rPr lang="sr-Latn-RS" dirty="0" smtClean="0"/>
              <a:t>O</a:t>
            </a:r>
            <a:r>
              <a:rPr lang="en-US" dirty="0" err="1" smtClean="0"/>
              <a:t>mogućava</a:t>
            </a:r>
            <a:r>
              <a:rPr lang="en-US" dirty="0" smtClean="0"/>
              <a:t> </a:t>
            </a:r>
            <a:r>
              <a:rPr lang="en-US" i="1" dirty="0" smtClean="0"/>
              <a:t>deployment</a:t>
            </a:r>
            <a:r>
              <a:rPr lang="en-US" dirty="0" smtClean="0"/>
              <a:t> </a:t>
            </a:r>
            <a:r>
              <a:rPr lang="en-US" dirty="0" err="1"/>
              <a:t>jednog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više</a:t>
            </a:r>
            <a:r>
              <a:rPr lang="en-US" dirty="0"/>
              <a:t> </a:t>
            </a:r>
            <a:r>
              <a:rPr lang="en-US" dirty="0" err="1"/>
              <a:t>klastera</a:t>
            </a:r>
            <a:r>
              <a:rPr lang="en-US" dirty="0"/>
              <a:t> </a:t>
            </a:r>
            <a:r>
              <a:rPr lang="en-US" i="1" dirty="0"/>
              <a:t>PostgreSQL</a:t>
            </a:r>
            <a:r>
              <a:rPr lang="en-US" dirty="0"/>
              <a:t> </a:t>
            </a:r>
            <a:r>
              <a:rPr lang="en-US" dirty="0" err="1"/>
              <a:t>instanci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podržanom</a:t>
            </a:r>
            <a:r>
              <a:rPr lang="en-US" dirty="0"/>
              <a:t> </a:t>
            </a:r>
            <a:r>
              <a:rPr lang="en-US" dirty="0" err="1"/>
              <a:t>replikacijom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između</a:t>
            </a:r>
            <a:r>
              <a:rPr lang="en-US" dirty="0"/>
              <a:t> </a:t>
            </a:r>
            <a:r>
              <a:rPr lang="en-US" dirty="0" err="1"/>
              <a:t>instanci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rukovanjem</a:t>
            </a:r>
            <a:r>
              <a:rPr lang="en-US" dirty="0"/>
              <a:t> </a:t>
            </a:r>
            <a:r>
              <a:rPr lang="en-US" dirty="0" err="1"/>
              <a:t>propadanjem</a:t>
            </a:r>
            <a:r>
              <a:rPr lang="en-US" dirty="0"/>
              <a:t> </a:t>
            </a:r>
            <a:r>
              <a:rPr lang="en-US" dirty="0" err="1"/>
              <a:t>instanci</a:t>
            </a:r>
            <a:r>
              <a:rPr lang="en-US" dirty="0"/>
              <a:t>, </a:t>
            </a:r>
            <a:r>
              <a:rPr lang="en-US" dirty="0" err="1"/>
              <a:t>te</a:t>
            </a:r>
            <a:r>
              <a:rPr lang="en-US" dirty="0"/>
              <a:t> ne </a:t>
            </a:r>
            <a:r>
              <a:rPr lang="en-US" dirty="0" err="1"/>
              <a:t>postoji</a:t>
            </a:r>
            <a:r>
              <a:rPr lang="en-US" dirty="0"/>
              <a:t> </a:t>
            </a:r>
            <a:r>
              <a:rPr lang="en-US" dirty="0" err="1"/>
              <a:t>potreba</a:t>
            </a:r>
            <a:r>
              <a:rPr lang="en-US" dirty="0"/>
              <a:t> da </a:t>
            </a:r>
            <a:r>
              <a:rPr lang="en-US" dirty="0" err="1"/>
              <a:t>održavalac</a:t>
            </a:r>
            <a:r>
              <a:rPr lang="en-US" dirty="0"/>
              <a:t> </a:t>
            </a:r>
            <a:r>
              <a:rPr lang="en-US" i="1" dirty="0"/>
              <a:t>Kubernetes</a:t>
            </a:r>
            <a:r>
              <a:rPr lang="en-US" dirty="0"/>
              <a:t> </a:t>
            </a:r>
            <a:r>
              <a:rPr lang="en-US" dirty="0" err="1"/>
              <a:t>klastera</a:t>
            </a:r>
            <a:r>
              <a:rPr lang="en-US" dirty="0"/>
              <a:t> brine o tome.</a:t>
            </a:r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27120" y="960498"/>
            <a:ext cx="6798719" cy="49085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28741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Arhitektura demo aplikacije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7352"/>
          </a:xfrm>
        </p:spPr>
        <p:txBody>
          <a:bodyPr>
            <a:normAutofit/>
          </a:bodyPr>
          <a:lstStyle/>
          <a:p>
            <a:pPr marL="457200" indent="-182880">
              <a:buFont typeface="Arial" panose="020B0604020202020204" pitchFamily="34" charset="0"/>
              <a:buChar char="•"/>
            </a:pPr>
            <a:r>
              <a:rPr lang="sr-Latn-RS" dirty="0" smtClean="0"/>
              <a:t>N</a:t>
            </a:r>
            <a:r>
              <a:rPr lang="en-US" dirty="0" err="1" smtClean="0"/>
              <a:t>apravljena</a:t>
            </a:r>
            <a:r>
              <a:rPr lang="en-US" dirty="0" smtClean="0"/>
              <a:t> </a:t>
            </a:r>
            <a:r>
              <a:rPr lang="en-US" dirty="0"/>
              <a:t>je </a:t>
            </a:r>
            <a:r>
              <a:rPr lang="en-US" dirty="0" err="1"/>
              <a:t>jednostavna</a:t>
            </a:r>
            <a:r>
              <a:rPr lang="en-US" dirty="0"/>
              <a:t> </a:t>
            </a:r>
            <a:r>
              <a:rPr lang="en-US" i="1" dirty="0"/>
              <a:t>Go</a:t>
            </a:r>
            <a:r>
              <a:rPr lang="en-US" dirty="0"/>
              <a:t> </a:t>
            </a:r>
            <a:r>
              <a:rPr lang="en-US" dirty="0" err="1"/>
              <a:t>aplikacija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naručivanje</a:t>
            </a:r>
            <a:r>
              <a:rPr lang="en-US" dirty="0"/>
              <a:t> </a:t>
            </a:r>
            <a:r>
              <a:rPr lang="en-US" dirty="0" err="1"/>
              <a:t>hrane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nekog</a:t>
            </a:r>
            <a:r>
              <a:rPr lang="en-US" dirty="0"/>
              <a:t> </a:t>
            </a:r>
            <a:r>
              <a:rPr lang="en-US" dirty="0" err="1"/>
              <a:t>restorana</a:t>
            </a:r>
            <a:r>
              <a:rPr lang="en-US" dirty="0"/>
              <a:t>. U </a:t>
            </a:r>
            <a:r>
              <a:rPr lang="en-US" dirty="0" err="1"/>
              <a:t>svojoj</a:t>
            </a:r>
            <a:r>
              <a:rPr lang="en-US" dirty="0"/>
              <a:t> </a:t>
            </a:r>
            <a:r>
              <a:rPr lang="en-US" dirty="0" err="1"/>
              <a:t>osnovi</a:t>
            </a:r>
            <a:r>
              <a:rPr lang="en-US" dirty="0"/>
              <a:t>, </a:t>
            </a:r>
            <a:r>
              <a:rPr lang="en-US" dirty="0" err="1"/>
              <a:t>ona</a:t>
            </a:r>
            <a:r>
              <a:rPr lang="en-US" dirty="0"/>
              <a:t> se </a:t>
            </a:r>
            <a:r>
              <a:rPr lang="en-US" dirty="0" err="1"/>
              <a:t>sastoji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2 </a:t>
            </a:r>
            <a:r>
              <a:rPr lang="en-US" dirty="0" err="1"/>
              <a:t>mikroservisa</a:t>
            </a:r>
            <a:r>
              <a:rPr lang="en-US" dirty="0"/>
              <a:t> – </a:t>
            </a:r>
            <a:r>
              <a:rPr lang="en-US" i="1" dirty="0"/>
              <a:t>consumer-service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i="1" dirty="0"/>
              <a:t>order-</a:t>
            </a:r>
            <a:r>
              <a:rPr lang="en-US" i="1" dirty="0" err="1"/>
              <a:t>servis</a:t>
            </a:r>
            <a:r>
              <a:rPr lang="en-US" dirty="0"/>
              <a:t>,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oslonjeni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i="1" dirty="0"/>
              <a:t>PostgreSQL</a:t>
            </a:r>
            <a:r>
              <a:rPr lang="en-US" dirty="0"/>
              <a:t> </a:t>
            </a:r>
            <a:r>
              <a:rPr lang="en-US" dirty="0" err="1"/>
              <a:t>bazu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. </a:t>
            </a:r>
          </a:p>
          <a:p>
            <a:pPr marL="457200" indent="-182880">
              <a:buFont typeface="Arial" panose="020B0604020202020204" pitchFamily="34" charset="0"/>
              <a:buChar char="•"/>
            </a:pPr>
            <a:r>
              <a:rPr lang="en-US" i="1" dirty="0"/>
              <a:t>Consumer</a:t>
            </a:r>
            <a:r>
              <a:rPr lang="en-US" dirty="0"/>
              <a:t> </a:t>
            </a:r>
            <a:r>
              <a:rPr lang="en-US" dirty="0" err="1"/>
              <a:t>mikroservis</a:t>
            </a:r>
            <a:r>
              <a:rPr lang="en-US" dirty="0"/>
              <a:t> </a:t>
            </a:r>
            <a:r>
              <a:rPr lang="en-US" dirty="0" err="1"/>
              <a:t>omogućava</a:t>
            </a:r>
            <a:r>
              <a:rPr lang="en-US" dirty="0"/>
              <a:t> </a:t>
            </a:r>
            <a:r>
              <a:rPr lang="en-US" dirty="0" err="1"/>
              <a:t>kreiranja</a:t>
            </a:r>
            <a:r>
              <a:rPr lang="en-US" dirty="0"/>
              <a:t> </a:t>
            </a:r>
            <a:r>
              <a:rPr lang="en-US" dirty="0" err="1"/>
              <a:t>korisnika</a:t>
            </a:r>
            <a:r>
              <a:rPr lang="en-US" dirty="0"/>
              <a:t> </a:t>
            </a:r>
            <a:r>
              <a:rPr lang="en-US" dirty="0" err="1"/>
              <a:t>aplikacije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verifikaciju</a:t>
            </a:r>
            <a:r>
              <a:rPr lang="en-US" dirty="0"/>
              <a:t> </a:t>
            </a:r>
            <a:r>
              <a:rPr lang="en-US" dirty="0" err="1"/>
              <a:t>postojanja</a:t>
            </a:r>
            <a:r>
              <a:rPr lang="en-US" dirty="0"/>
              <a:t> </a:t>
            </a:r>
            <a:r>
              <a:rPr lang="en-US" dirty="0" err="1"/>
              <a:t>nekog</a:t>
            </a:r>
            <a:r>
              <a:rPr lang="en-US" dirty="0"/>
              <a:t> </a:t>
            </a:r>
            <a:r>
              <a:rPr lang="en-US" dirty="0" err="1"/>
              <a:t>korisnika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osnovu</a:t>
            </a:r>
            <a:r>
              <a:rPr lang="en-US" dirty="0"/>
              <a:t> </a:t>
            </a:r>
            <a:r>
              <a:rPr lang="en-US" dirty="0" err="1"/>
              <a:t>njegovog</a:t>
            </a:r>
            <a:r>
              <a:rPr lang="en-US" dirty="0"/>
              <a:t> </a:t>
            </a:r>
            <a:r>
              <a:rPr lang="en-US" dirty="0" err="1"/>
              <a:t>identifikacionog</a:t>
            </a:r>
            <a:r>
              <a:rPr lang="en-US" dirty="0"/>
              <a:t> </a:t>
            </a:r>
            <a:r>
              <a:rPr lang="en-US" dirty="0" err="1" smtClean="0"/>
              <a:t>broja</a:t>
            </a:r>
            <a:r>
              <a:rPr lang="en-US" dirty="0" smtClean="0"/>
              <a:t>.</a:t>
            </a:r>
            <a:endParaRPr lang="sr-Latn-RS" dirty="0"/>
          </a:p>
          <a:p>
            <a:pPr marL="457200" indent="-182880">
              <a:buFont typeface="Arial" panose="020B0604020202020204" pitchFamily="34" charset="0"/>
              <a:buChar char="•"/>
            </a:pPr>
            <a:r>
              <a:rPr lang="sr-Latn-RS" i="1" dirty="0" smtClean="0"/>
              <a:t>O</a:t>
            </a:r>
            <a:r>
              <a:rPr lang="en-US" i="1" dirty="0" err="1" smtClean="0"/>
              <a:t>rder</a:t>
            </a:r>
            <a:r>
              <a:rPr lang="en-US" dirty="0" smtClean="0"/>
              <a:t> </a:t>
            </a:r>
            <a:r>
              <a:rPr lang="en-US" dirty="0" err="1"/>
              <a:t>mikroservis</a:t>
            </a:r>
            <a:r>
              <a:rPr lang="en-US" dirty="0"/>
              <a:t> </a:t>
            </a:r>
            <a:r>
              <a:rPr lang="en-US" dirty="0" smtClean="0"/>
              <a:t>se </a:t>
            </a:r>
            <a:r>
              <a:rPr lang="en-US" dirty="0" err="1"/>
              <a:t>koristi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kreiranje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ažuriranje</a:t>
            </a:r>
            <a:r>
              <a:rPr lang="en-US" dirty="0"/>
              <a:t> </a:t>
            </a:r>
            <a:r>
              <a:rPr lang="en-US" dirty="0" err="1"/>
              <a:t>narudžbina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sadrže</a:t>
            </a:r>
            <a:r>
              <a:rPr lang="en-US" dirty="0"/>
              <a:t> </a:t>
            </a:r>
            <a:r>
              <a:rPr lang="en-US" dirty="0" err="1"/>
              <a:t>identifikacionu</a:t>
            </a:r>
            <a:r>
              <a:rPr lang="en-US" dirty="0"/>
              <a:t> </a:t>
            </a:r>
            <a:r>
              <a:rPr lang="en-US" dirty="0" err="1"/>
              <a:t>oznaku</a:t>
            </a:r>
            <a:r>
              <a:rPr lang="en-US" dirty="0"/>
              <a:t> </a:t>
            </a:r>
            <a:r>
              <a:rPr lang="en-US" dirty="0" err="1"/>
              <a:t>korisnika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poručuje</a:t>
            </a:r>
            <a:r>
              <a:rPr lang="en-US" dirty="0"/>
              <a:t> </a:t>
            </a:r>
            <a:r>
              <a:rPr lang="en-US" dirty="0" err="1"/>
              <a:t>hranu</a:t>
            </a:r>
            <a:r>
              <a:rPr lang="en-US" dirty="0"/>
              <a:t> </a:t>
            </a:r>
            <a:r>
              <a:rPr lang="en-US" dirty="0" err="1"/>
              <a:t>zajedno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imenima</a:t>
            </a:r>
            <a:r>
              <a:rPr lang="en-US" dirty="0"/>
              <a:t> </a:t>
            </a:r>
            <a:r>
              <a:rPr lang="en-US" dirty="0" err="1"/>
              <a:t>obroka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poručuje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njihovom</a:t>
            </a:r>
            <a:r>
              <a:rPr lang="en-US" dirty="0"/>
              <a:t> </a:t>
            </a:r>
            <a:r>
              <a:rPr lang="en-US" dirty="0" err="1"/>
              <a:t>količinom</a:t>
            </a:r>
            <a:r>
              <a:rPr lang="en-US" dirty="0" smtClean="0"/>
              <a:t>.</a:t>
            </a:r>
            <a:endParaRPr lang="sr-Latn-RS" dirty="0" smtClean="0"/>
          </a:p>
          <a:p>
            <a:pPr marL="457200" indent="-182880">
              <a:buFont typeface="Arial" panose="020B0604020202020204" pitchFamily="34" charset="0"/>
              <a:buChar char="•"/>
            </a:pPr>
            <a:r>
              <a:rPr lang="sr-Latn-R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ZADATAK</a:t>
            </a:r>
            <a:r>
              <a:rPr lang="sr-Latn-RS" dirty="0" smtClean="0"/>
              <a:t>: </a:t>
            </a:r>
          </a:p>
          <a:p>
            <a:pPr marL="640080" lvl="2">
              <a:buFont typeface="Arial" panose="020B0604020202020204" pitchFamily="34" charset="0"/>
              <a:buChar char="•"/>
            </a:pPr>
            <a:r>
              <a:rPr lang="en-US" sz="1800" dirty="0" smtClean="0"/>
              <a:t>Oba </a:t>
            </a:r>
            <a:r>
              <a:rPr lang="en-US" sz="1800" dirty="0" err="1"/>
              <a:t>mikroservisa</a:t>
            </a:r>
            <a:r>
              <a:rPr lang="en-US" sz="1800" dirty="0"/>
              <a:t> je </a:t>
            </a:r>
            <a:r>
              <a:rPr lang="en-US" sz="1800" dirty="0" err="1"/>
              <a:t>potrebno</a:t>
            </a:r>
            <a:r>
              <a:rPr lang="en-US" sz="1800" dirty="0"/>
              <a:t> </a:t>
            </a:r>
            <a:r>
              <a:rPr lang="en-US" sz="1800" dirty="0" err="1"/>
              <a:t>instancirati</a:t>
            </a:r>
            <a:r>
              <a:rPr lang="en-US" sz="1800" dirty="0"/>
              <a:t> u 2 </a:t>
            </a:r>
            <a:r>
              <a:rPr lang="en-US" sz="1800" dirty="0" err="1"/>
              <a:t>replike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omogućiti</a:t>
            </a:r>
            <a:r>
              <a:rPr lang="en-US" sz="1800" dirty="0"/>
              <a:t> </a:t>
            </a:r>
            <a:r>
              <a:rPr lang="en-US" sz="1800" dirty="0" err="1"/>
              <a:t>komunikaciju</a:t>
            </a:r>
            <a:r>
              <a:rPr lang="en-US" sz="1800" dirty="0"/>
              <a:t> </a:t>
            </a:r>
            <a:r>
              <a:rPr lang="en-US" sz="1800" dirty="0" err="1"/>
              <a:t>sa</a:t>
            </a:r>
            <a:r>
              <a:rPr lang="en-US" sz="1800" dirty="0"/>
              <a:t> </a:t>
            </a:r>
            <a:r>
              <a:rPr lang="en-US" sz="1800" i="1" dirty="0"/>
              <a:t>PostgreSQL </a:t>
            </a:r>
            <a:r>
              <a:rPr lang="en-US" sz="1800" dirty="0" err="1"/>
              <a:t>bazama</a:t>
            </a:r>
            <a:r>
              <a:rPr lang="en-US" sz="1800" dirty="0"/>
              <a:t> </a:t>
            </a:r>
            <a:r>
              <a:rPr lang="en-US" sz="1800" dirty="0" err="1"/>
              <a:t>podataka</a:t>
            </a:r>
            <a:r>
              <a:rPr lang="en-US" sz="1800" dirty="0"/>
              <a:t>. </a:t>
            </a:r>
            <a:r>
              <a:rPr lang="en-US" sz="1800" dirty="0" err="1"/>
              <a:t>Za</a:t>
            </a:r>
            <a:r>
              <a:rPr lang="en-US" sz="1800" dirty="0"/>
              <a:t> </a:t>
            </a:r>
            <a:r>
              <a:rPr lang="en-US" sz="1800" dirty="0" err="1"/>
              <a:t>potrebe</a:t>
            </a:r>
            <a:r>
              <a:rPr lang="en-US" sz="1800" dirty="0"/>
              <a:t> </a:t>
            </a:r>
            <a:r>
              <a:rPr lang="en-US" sz="1800" dirty="0" err="1"/>
              <a:t>baza</a:t>
            </a:r>
            <a:r>
              <a:rPr lang="en-US" sz="1800" dirty="0"/>
              <a:t> </a:t>
            </a:r>
            <a:r>
              <a:rPr lang="en-US" sz="1800" dirty="0" err="1"/>
              <a:t>podataka</a:t>
            </a:r>
            <a:r>
              <a:rPr lang="en-US" sz="1800" dirty="0"/>
              <a:t>, </a:t>
            </a:r>
            <a:r>
              <a:rPr lang="en-US" sz="1800" dirty="0" err="1" smtClean="0"/>
              <a:t>kreira</a:t>
            </a:r>
            <a:r>
              <a:rPr lang="sr-Latn-RS" sz="1800" dirty="0" smtClean="0"/>
              <a:t>ti</a:t>
            </a:r>
            <a:r>
              <a:rPr lang="en-US" sz="1800" dirty="0" smtClean="0"/>
              <a:t> 2 </a:t>
            </a:r>
            <a:r>
              <a:rPr lang="en-US" sz="1800" dirty="0" err="1" smtClean="0"/>
              <a:t>klastera</a:t>
            </a:r>
            <a:r>
              <a:rPr lang="en-US" sz="1800" dirty="0" smtClean="0"/>
              <a:t> </a:t>
            </a:r>
            <a:r>
              <a:rPr lang="en-US" sz="1800" dirty="0"/>
              <a:t>– </a:t>
            </a:r>
            <a:r>
              <a:rPr lang="en-US" sz="1800" dirty="0" err="1"/>
              <a:t>jedan</a:t>
            </a:r>
            <a:r>
              <a:rPr lang="en-US" sz="1800" dirty="0"/>
              <a:t> </a:t>
            </a:r>
            <a:r>
              <a:rPr lang="en-US" sz="1800" dirty="0" err="1"/>
              <a:t>za</a:t>
            </a:r>
            <a:r>
              <a:rPr lang="en-US" sz="1800" dirty="0"/>
              <a:t> </a:t>
            </a:r>
            <a:r>
              <a:rPr lang="en-US" sz="1800" dirty="0" err="1"/>
              <a:t>komunikaciju</a:t>
            </a:r>
            <a:r>
              <a:rPr lang="en-US" sz="1800" dirty="0"/>
              <a:t> </a:t>
            </a:r>
            <a:r>
              <a:rPr lang="en-US" sz="1800" dirty="0" err="1"/>
              <a:t>sa</a:t>
            </a:r>
            <a:r>
              <a:rPr lang="en-US" sz="1800" dirty="0"/>
              <a:t> </a:t>
            </a:r>
            <a:r>
              <a:rPr lang="en-US" sz="1800" i="1" dirty="0"/>
              <a:t>consumer </a:t>
            </a:r>
            <a:r>
              <a:rPr lang="en-US" sz="1800" dirty="0" err="1"/>
              <a:t>mikroservisom</a:t>
            </a:r>
            <a:r>
              <a:rPr lang="en-US" sz="1800" dirty="0"/>
              <a:t>, a </a:t>
            </a:r>
            <a:r>
              <a:rPr lang="en-US" sz="1800" dirty="0" err="1"/>
              <a:t>drugi</a:t>
            </a:r>
            <a:r>
              <a:rPr lang="en-US" sz="1800" dirty="0"/>
              <a:t> </a:t>
            </a:r>
            <a:r>
              <a:rPr lang="en-US" sz="1800" dirty="0" err="1"/>
              <a:t>za</a:t>
            </a:r>
            <a:r>
              <a:rPr lang="en-US" sz="1800" dirty="0"/>
              <a:t> </a:t>
            </a:r>
            <a:r>
              <a:rPr lang="en-US" sz="1800" dirty="0" err="1"/>
              <a:t>komunikaciju</a:t>
            </a:r>
            <a:r>
              <a:rPr lang="en-US" sz="1800" dirty="0"/>
              <a:t> </a:t>
            </a:r>
            <a:r>
              <a:rPr lang="en-US" sz="1800" dirty="0" err="1"/>
              <a:t>sa</a:t>
            </a:r>
            <a:r>
              <a:rPr lang="en-US" sz="1800" dirty="0"/>
              <a:t> </a:t>
            </a:r>
            <a:r>
              <a:rPr lang="en-US" sz="1800" i="1" dirty="0"/>
              <a:t>order </a:t>
            </a:r>
            <a:r>
              <a:rPr lang="en-US" sz="1800" dirty="0" err="1"/>
              <a:t>mikroservisom</a:t>
            </a:r>
            <a:r>
              <a:rPr lang="en-US" sz="1800" dirty="0"/>
              <a:t>. Oba </a:t>
            </a:r>
            <a:r>
              <a:rPr lang="en-US" sz="1800" dirty="0" err="1"/>
              <a:t>klastera</a:t>
            </a:r>
            <a:r>
              <a:rPr lang="en-US" sz="1800" dirty="0"/>
              <a:t> </a:t>
            </a:r>
            <a:r>
              <a:rPr lang="sr-Latn-RS" sz="1800" dirty="0" smtClean="0"/>
              <a:t>bi trebalo da </a:t>
            </a:r>
            <a:r>
              <a:rPr lang="en-US" sz="1800" dirty="0" err="1" smtClean="0"/>
              <a:t>sadrže</a:t>
            </a:r>
            <a:r>
              <a:rPr lang="en-US" sz="1800" dirty="0" smtClean="0"/>
              <a:t> </a:t>
            </a:r>
            <a:r>
              <a:rPr lang="en-US" sz="1800" dirty="0" err="1"/>
              <a:t>po</a:t>
            </a:r>
            <a:r>
              <a:rPr lang="en-US" sz="1800" dirty="0"/>
              <a:t> </a:t>
            </a:r>
            <a:r>
              <a:rPr lang="en-US" sz="1800" dirty="0" smtClean="0"/>
              <a:t>3 </a:t>
            </a:r>
            <a:r>
              <a:rPr lang="en-US" sz="1800" dirty="0"/>
              <a:t>instance </a:t>
            </a:r>
            <a:r>
              <a:rPr lang="en-US" sz="1800" i="1" dirty="0"/>
              <a:t>PostgreSQL</a:t>
            </a:r>
            <a:r>
              <a:rPr lang="en-US" sz="1800" dirty="0"/>
              <a:t> </a:t>
            </a:r>
            <a:r>
              <a:rPr lang="en-US" sz="1800" dirty="0" err="1"/>
              <a:t>baze</a:t>
            </a:r>
            <a:r>
              <a:rPr lang="en-US" sz="1800" dirty="0"/>
              <a:t> </a:t>
            </a:r>
            <a:r>
              <a:rPr lang="en-US" sz="1800" dirty="0" err="1"/>
              <a:t>podataka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to </a:t>
            </a:r>
            <a:r>
              <a:rPr lang="en-US" sz="1800" dirty="0" err="1"/>
              <a:t>jedne</a:t>
            </a:r>
            <a:r>
              <a:rPr lang="en-US" sz="1800" dirty="0"/>
              <a:t> </a:t>
            </a:r>
            <a:r>
              <a:rPr lang="en-US" sz="1800" dirty="0" err="1"/>
              <a:t>primarne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 smtClean="0"/>
              <a:t>dve</a:t>
            </a:r>
            <a:r>
              <a:rPr lang="en-US" sz="1800" dirty="0" smtClean="0"/>
              <a:t> </a:t>
            </a:r>
            <a:r>
              <a:rPr lang="en-US" sz="1800" dirty="0" err="1"/>
              <a:t>replike</a:t>
            </a:r>
            <a:endParaRPr lang="en-US" sz="1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389" y="0"/>
            <a:ext cx="5966354" cy="676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34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Nastavak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[U video </a:t>
            </a:r>
            <a:r>
              <a:rPr lang="en-US" dirty="0" err="1" smtClean="0"/>
              <a:t>demonstraciji</a:t>
            </a:r>
            <a:r>
              <a:rPr lang="en-US" dirty="0" smtClean="0"/>
              <a:t> </a:t>
            </a:r>
            <a:r>
              <a:rPr lang="sr-Latn-RS" dirty="0" smtClean="0"/>
              <a:t>će biti objašnjen</a:t>
            </a:r>
            <a:r>
              <a:rPr lang="en-US" dirty="0" err="1" smtClean="0"/>
              <a:t>i</a:t>
            </a:r>
            <a:r>
              <a:rPr lang="sr-Latn-RS" dirty="0" smtClean="0"/>
              <a:t> svi Kubernetes specifacioni fajlovi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53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Prikaz</a:t>
            </a:r>
            <a:r>
              <a:rPr lang="en-US" dirty="0" smtClean="0"/>
              <a:t> </a:t>
            </a:r>
            <a:r>
              <a:rPr lang="en-US" dirty="0" err="1" smtClean="0"/>
              <a:t>funkcionalnosti</a:t>
            </a:r>
            <a:r>
              <a:rPr lang="en-US" dirty="0" smtClean="0"/>
              <a:t> </a:t>
            </a:r>
            <a:r>
              <a:rPr lang="en-US" dirty="0" err="1" smtClean="0"/>
              <a:t>Kubernetesa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[U video </a:t>
            </a:r>
            <a:r>
              <a:rPr lang="en-US" dirty="0" err="1" smtClean="0"/>
              <a:t>demonstraciji</a:t>
            </a:r>
            <a:r>
              <a:rPr lang="sr-Latn-RS" dirty="0" smtClean="0"/>
              <a:t> će biti pokrenut ceo </a:t>
            </a:r>
            <a:r>
              <a:rPr lang="sr-Latn-RS" i="1" dirty="0" smtClean="0"/>
              <a:t>Kubernetes</a:t>
            </a:r>
            <a:r>
              <a:rPr lang="sr-Latn-RS" dirty="0" smtClean="0"/>
              <a:t> klaster pomoću </a:t>
            </a:r>
            <a:r>
              <a:rPr lang="sr-Latn-RS" i="1" dirty="0" smtClean="0"/>
              <a:t>minikube</a:t>
            </a:r>
            <a:r>
              <a:rPr lang="sr-Latn-RS" dirty="0" smtClean="0"/>
              <a:t> okruženja</a:t>
            </a:r>
            <a:r>
              <a:rPr lang="en-US" dirty="0" smtClean="0"/>
              <a:t> </a:t>
            </a:r>
            <a:r>
              <a:rPr lang="sr-Latn-RS" dirty="0" smtClean="0"/>
              <a:t>i biće prikazane sledeće funkcionalnost:</a:t>
            </a:r>
          </a:p>
          <a:p>
            <a:r>
              <a:rPr lang="sr-Latn-RS" dirty="0" smtClean="0"/>
              <a:t>1. Skaliranje podova</a:t>
            </a:r>
          </a:p>
          <a:p>
            <a:r>
              <a:rPr lang="sr-Latn-RS" dirty="0" smtClean="0"/>
              <a:t>2. Reakcija na pad podova</a:t>
            </a:r>
          </a:p>
          <a:p>
            <a:r>
              <a:rPr lang="sr-Latn-RS" dirty="0" smtClean="0"/>
              <a:t>3. Održavanje skladišta podataka</a:t>
            </a:r>
          </a:p>
          <a:p>
            <a:r>
              <a:rPr lang="sr-Latn-RS" dirty="0" smtClean="0"/>
              <a:t>4. Postepeno ažuriranje aplikacije</a:t>
            </a:r>
            <a:r>
              <a:rPr lang="en-US" dirty="0" smtClean="0"/>
              <a:t>]</a:t>
            </a:r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61959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540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Retrospect</vt:lpstr>
      <vt:lpstr>Prikaz funkcionalnosti  Kubernetes alata na realnom primeru</vt:lpstr>
      <vt:lpstr>Problem sa monolitnim arhitekturama</vt:lpstr>
      <vt:lpstr>Kubernetes</vt:lpstr>
      <vt:lpstr>Arhitektura Kubernetesa</vt:lpstr>
      <vt:lpstr>Osnovne komponente Kubernetesa</vt:lpstr>
      <vt:lpstr>Kubegres operator</vt:lpstr>
      <vt:lpstr>Arhitektura demo aplikacije</vt:lpstr>
      <vt:lpstr>Nastavak</vt:lpstr>
      <vt:lpstr>Prikaz funkcionalnosti Kubernetesa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Prikaz funkcionalnosti Kubernetesa alata na realnom primeru</dc:title>
  <dc:creator>RA 143/2017 - Kuzmanović Ognjen</dc:creator>
  <cp:lastModifiedBy>Ognjen</cp:lastModifiedBy>
  <cp:revision>13</cp:revision>
  <dcterms:created xsi:type="dcterms:W3CDTF">2022-01-03T23:31:13Z</dcterms:created>
  <dcterms:modified xsi:type="dcterms:W3CDTF">2022-01-07T16:26:18Z</dcterms:modified>
</cp:coreProperties>
</file>