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AE26-F5EA-4CB0-891B-CBD78083420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59A5-E73B-4ABC-821A-2DA799AB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659A5-E73B-4ABC-821A-2DA799ABE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intro-to-trino-for-the-trinewbie-a5a1088d311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 smtClean="0"/>
              <a:t>Trino</a:t>
            </a:r>
            <a:r>
              <a:rPr lang="sr-Latn-RS" i="1" dirty="0" smtClean="0"/>
              <a:t> 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Petar</a:t>
            </a:r>
            <a:r>
              <a:rPr lang="en-US" dirty="0" smtClean="0"/>
              <a:t> </a:t>
            </a:r>
            <a:r>
              <a:rPr lang="en-US" dirty="0" err="1" smtClean="0"/>
              <a:t>Trifunovi</a:t>
            </a:r>
            <a:r>
              <a:rPr lang="sr-Latn-RS" dirty="0" smtClean="0"/>
              <a:t>ć, E2 4/2021</a:t>
            </a:r>
            <a:endParaRPr lang="en-US" dirty="0"/>
          </a:p>
        </p:txBody>
      </p:sp>
      <p:pic>
        <p:nvPicPr>
          <p:cNvPr id="1026" name="Picture 2" descr="Trino Logo Vector (.SVG) Fre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1"/>
          <a:stretch/>
        </p:blipFill>
        <p:spPr bwMode="auto">
          <a:xfrm>
            <a:off x="2819400" y="4141851"/>
            <a:ext cx="701040" cy="8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koncepti i principi rada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Apstrakcija i pristup izvorima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Konektori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Komponenta apstrakcija koja povezuje </a:t>
            </a:r>
            <a:r>
              <a:rPr lang="sr-Latn-RS" i="1" dirty="0" smtClean="0"/>
              <a:t>Trino</a:t>
            </a:r>
            <a:r>
              <a:rPr lang="sr-Latn-RS" dirty="0" smtClean="0"/>
              <a:t> i pozadinske izvore podataka</a:t>
            </a:r>
          </a:p>
          <a:p>
            <a:r>
              <a:rPr lang="sr-Latn-RS" dirty="0" smtClean="0"/>
              <a:t>Ako je moguće podatke iz izvora logički predstaviti u tabelarnom obliku, moguće je kreirati i konektor</a:t>
            </a:r>
          </a:p>
          <a:p>
            <a:r>
              <a:rPr lang="sr-Latn-RS" dirty="0" smtClean="0"/>
              <a:t>Implementacija konektora svodi se na implementaciju </a:t>
            </a:r>
            <a:r>
              <a:rPr lang="sr-Latn-RS" i="1" dirty="0" smtClean="0"/>
              <a:t>Trino Service Provider Interface</a:t>
            </a:r>
            <a:r>
              <a:rPr lang="sr-Latn-RS" dirty="0" smtClean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08456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Katalozi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Komponenta apstrakcije koja opisuje izvore podataka korišćene u konkretnom </a:t>
            </a:r>
            <a:r>
              <a:rPr lang="sr-Latn-RS" i="1" dirty="0" smtClean="0"/>
              <a:t>Trino</a:t>
            </a:r>
            <a:r>
              <a:rPr lang="sr-Latn-RS" dirty="0" smtClean="0"/>
              <a:t> klasteru</a:t>
            </a:r>
          </a:p>
          <a:p>
            <a:r>
              <a:rPr lang="sr-Latn-RS" dirty="0" smtClean="0"/>
              <a:t>Predstavljeni </a:t>
            </a:r>
            <a:r>
              <a:rPr lang="sr-Latn-RS" i="1" dirty="0" smtClean="0"/>
              <a:t>.properties</a:t>
            </a:r>
            <a:r>
              <a:rPr lang="sr-Latn-RS" dirty="0" smtClean="0"/>
              <a:t> fajlovima gde linije oblika </a:t>
            </a:r>
            <a:r>
              <a:rPr lang="sr-Latn-RS" i="1" dirty="0" smtClean="0"/>
              <a:t>key=value</a:t>
            </a:r>
            <a:r>
              <a:rPr lang="sr-Latn-RS" dirty="0" smtClean="0"/>
              <a:t> definišu važna svojstva izvora podataka</a:t>
            </a:r>
          </a:p>
          <a:p>
            <a:r>
              <a:rPr lang="sr-Latn-RS" dirty="0" smtClean="0"/>
              <a:t>U jednom klasteru može biti više kataloga koji se odnose na različite instance istog tipa izvora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Katalozi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3340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992695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hlinkClick r:id="rId3"/>
              </a:rPr>
              <a:t>https://medium.com/geekculture/intro-to-trino-for-the-trinewbie-a5a1088d3114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71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Skup tabela iz konkretnog izvora podataka</a:t>
            </a:r>
          </a:p>
          <a:p>
            <a:r>
              <a:rPr lang="sr-Latn-RS" dirty="0" smtClean="0"/>
              <a:t>Šema pripada katalogu</a:t>
            </a:r>
          </a:p>
          <a:p>
            <a:r>
              <a:rPr lang="sr-Latn-RS" i="1" dirty="0" smtClean="0"/>
              <a:t>Trino</a:t>
            </a:r>
            <a:r>
              <a:rPr lang="sr-Latn-RS" dirty="0" smtClean="0"/>
              <a:t> šema = </a:t>
            </a:r>
            <a:r>
              <a:rPr lang="sr-Latn-RS" i="1" dirty="0" smtClean="0"/>
              <a:t>MySQL </a:t>
            </a:r>
            <a:r>
              <a:rPr lang="sr-Latn-RS" dirty="0" smtClean="0"/>
              <a:t>baza</a:t>
            </a:r>
          </a:p>
          <a:p>
            <a:r>
              <a:rPr lang="sr-Latn-RS" dirty="0" smtClean="0"/>
              <a:t>Preslikavanje konkretnog izvora na šemu definisano implementacijom konektora</a:t>
            </a:r>
          </a:p>
          <a:p>
            <a:r>
              <a:rPr lang="sr-Latn-RS" dirty="0" smtClean="0"/>
              <a:t>Ako ima pandan u konkretnom izvoru podataka, preslikavanje je trivijalno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8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Odgovara tabeli u relacionim bazama</a:t>
            </a:r>
          </a:p>
          <a:p>
            <a:r>
              <a:rPr lang="sr-Latn-RS" dirty="0" smtClean="0"/>
              <a:t>Tabela = skup torki</a:t>
            </a:r>
          </a:p>
          <a:p>
            <a:r>
              <a:rPr lang="sr-Latn-RS" dirty="0" smtClean="0"/>
              <a:t>Torka = skup vrednosti kolona</a:t>
            </a:r>
          </a:p>
          <a:p>
            <a:r>
              <a:rPr lang="sr-Latn-RS" dirty="0" smtClean="0"/>
              <a:t>Preslikavanje konkretnog izvora na tabelu definisano konektorom i takođe može biti </a:t>
            </a:r>
            <a:r>
              <a:rPr lang="sr-Latn-RS" dirty="0" smtClean="0"/>
              <a:t>trivijalno</a:t>
            </a:r>
          </a:p>
          <a:p>
            <a:r>
              <a:rPr lang="sr-Latn-RS" dirty="0" smtClean="0"/>
              <a:t>Naziv kataloga, šeme i tabele zajedno jedinstveno definišu tabelu u </a:t>
            </a:r>
            <a:r>
              <a:rPr lang="sr-Latn-RS" i="1" dirty="0" smtClean="0"/>
              <a:t>Trino</a:t>
            </a:r>
            <a:r>
              <a:rPr lang="sr-Latn-RS" dirty="0" smtClean="0"/>
              <a:t> klasteru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4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koncepti i principi rada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Model izvršavanja upita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 upita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Koordinator parsira klijentski iskaz (tekst kojim klijent predstavlja upit) </a:t>
            </a:r>
          </a:p>
          <a:p>
            <a:r>
              <a:rPr lang="sr-Latn-RS" dirty="0" smtClean="0"/>
              <a:t>Koordinator optimizuje upit i planira njegovo izvršavanje</a:t>
            </a:r>
          </a:p>
          <a:p>
            <a:r>
              <a:rPr lang="sr-Latn-RS" dirty="0" smtClean="0"/>
              <a:t>Dobija se opšti skup koraka putem kojih će se upit realizovati – plan upita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i fragmenti plana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Opšti plan se deli na fragmente</a:t>
            </a:r>
          </a:p>
          <a:p>
            <a:r>
              <a:rPr lang="sr-Latn-RS" dirty="0" smtClean="0"/>
              <a:t>Fragment u izvršavanju naziva se </a:t>
            </a:r>
            <a:r>
              <a:rPr lang="sr-Latn-RS" i="1" dirty="0" smtClean="0"/>
              <a:t>faza izvršenja</a:t>
            </a:r>
            <a:r>
              <a:rPr lang="sr-Latn-RS" dirty="0" smtClean="0"/>
              <a:t> (eng. </a:t>
            </a:r>
            <a:r>
              <a:rPr lang="sr-Latn-RS" i="1" dirty="0" smtClean="0"/>
              <a:t>stage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Dobija se stablo zavisnosti faza, odnosno distribuirani plan izvršenja</a:t>
            </a:r>
          </a:p>
          <a:p>
            <a:r>
              <a:rPr lang="sr-Latn-RS" dirty="0" smtClean="0"/>
              <a:t>Stablo daje informaciju o tome koje faze se izvršavaju pre, a koje kasnije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8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i fragmenti plana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819400"/>
            <a:ext cx="4343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M. Fuller, M.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Traverso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M. Moser, 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Trino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The Definitive Guide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.: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217822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Šta je </a:t>
            </a:r>
            <a:r>
              <a:rPr lang="sr-Latn-RS" i="1" dirty="0" smtClean="0"/>
              <a:t>Trino</a:t>
            </a:r>
          </a:p>
          <a:p>
            <a:r>
              <a:rPr lang="sr-Latn-RS" dirty="0" smtClean="0"/>
              <a:t>Osnovni koncepti i principi rada</a:t>
            </a:r>
          </a:p>
          <a:p>
            <a:pPr lvl="1"/>
            <a:r>
              <a:rPr lang="sr-Latn-RS" dirty="0" smtClean="0"/>
              <a:t>Tipovi servera</a:t>
            </a:r>
          </a:p>
          <a:p>
            <a:pPr lvl="1"/>
            <a:r>
              <a:rPr lang="sr-Latn-RS" dirty="0" smtClean="0"/>
              <a:t>Apstrakcija i pristup izvorima podataka</a:t>
            </a:r>
          </a:p>
          <a:p>
            <a:pPr lvl="1"/>
            <a:r>
              <a:rPr lang="sr-Latn-RS" dirty="0" smtClean="0"/>
              <a:t>Model izvršavanja upita</a:t>
            </a:r>
          </a:p>
          <a:p>
            <a:r>
              <a:rPr lang="sr-Latn-RS" dirty="0" smtClean="0"/>
              <a:t>Performanse</a:t>
            </a:r>
          </a:p>
          <a:p>
            <a:r>
              <a:rPr lang="sr-Latn-RS" smtClean="0"/>
              <a:t>Primer praktične upotrebe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8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Faze izvršenja dele se na zadatke</a:t>
            </a:r>
          </a:p>
          <a:p>
            <a:r>
              <a:rPr lang="sr-Latn-RS" dirty="0" smtClean="0"/>
              <a:t>Koordinator raspoređuje zadatke jedne faze radnim čvorovima</a:t>
            </a:r>
          </a:p>
          <a:p>
            <a:r>
              <a:rPr lang="sr-Latn-RS" dirty="0" smtClean="0"/>
              <a:t>Zadaci se paralelizuju koliko je moguće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7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Zadaci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743200"/>
            <a:ext cx="40386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M. Fuller, M.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Traverso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M. Moser, 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Trino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The Definitive Guide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.: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360050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Split</a:t>
            </a:r>
            <a:r>
              <a:rPr lang="sr-Latn-RS" dirty="0" smtClean="0"/>
              <a:t>-ovi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Podskup podataka koji se obrađuje u zadatku</a:t>
            </a:r>
          </a:p>
          <a:p>
            <a:r>
              <a:rPr lang="sr-Latn-RS" dirty="0" smtClean="0"/>
              <a:t>Za jedan </a:t>
            </a:r>
            <a:r>
              <a:rPr lang="sr-Latn-RS" i="1" dirty="0" smtClean="0"/>
              <a:t>split</a:t>
            </a:r>
            <a:r>
              <a:rPr lang="sr-Latn-RS" dirty="0" smtClean="0"/>
              <a:t> zadužen jedan radni čvor</a:t>
            </a:r>
          </a:p>
          <a:p>
            <a:r>
              <a:rPr lang="sr-Latn-RS" dirty="0" smtClean="0"/>
              <a:t>Jedan radni čvor može obrađivati više </a:t>
            </a:r>
            <a:r>
              <a:rPr lang="sr-Latn-RS" i="1" dirty="0" smtClean="0"/>
              <a:t>split</a:t>
            </a:r>
            <a:r>
              <a:rPr lang="sr-Latn-RS" dirty="0" smtClean="0"/>
              <a:t>-ova</a:t>
            </a:r>
          </a:p>
          <a:p>
            <a:r>
              <a:rPr lang="sr-Latn-RS" dirty="0" smtClean="0"/>
              <a:t>Zadaci u fazama na najdubljem nivou stabla preuzimaju </a:t>
            </a:r>
            <a:r>
              <a:rPr lang="sr-Latn-RS" i="1" dirty="0" smtClean="0"/>
              <a:t>split</a:t>
            </a:r>
            <a:r>
              <a:rPr lang="sr-Latn-RS" dirty="0" smtClean="0"/>
              <a:t>-ove iz samih izvora podataka</a:t>
            </a:r>
          </a:p>
          <a:p>
            <a:r>
              <a:rPr lang="sr-Latn-RS" dirty="0" smtClean="0"/>
              <a:t>Zadaci na višim nivoima kao </a:t>
            </a:r>
            <a:r>
              <a:rPr lang="sr-Latn-RS" i="1" dirty="0" smtClean="0"/>
              <a:t>split</a:t>
            </a:r>
            <a:r>
              <a:rPr lang="sr-Latn-RS" dirty="0" smtClean="0"/>
              <a:t> uzimaju rezultate obrade zadataka na nižim nivoima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5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Split</a:t>
            </a:r>
            <a:r>
              <a:rPr lang="sr-Latn-RS" dirty="0" smtClean="0"/>
              <a:t>-ovi</a:t>
            </a:r>
            <a:endParaRPr lang="en-US" i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632460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1816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M. Fuller, M.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Traverso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M. Moser, 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Trino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The Definitive Guide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.: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402126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Drajveri i operatori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Zadaci nad </a:t>
            </a:r>
            <a:r>
              <a:rPr lang="sr-Latn-RS" i="1" dirty="0" smtClean="0"/>
              <a:t>split</a:t>
            </a:r>
            <a:r>
              <a:rPr lang="sr-Latn-RS" dirty="0" smtClean="0"/>
              <a:t>-ovima primenjuju operatore (čitanje iz tabele, filtriranje, spojevi, agregacije...)</a:t>
            </a:r>
          </a:p>
          <a:p>
            <a:r>
              <a:rPr lang="sr-Latn-RS" dirty="0" smtClean="0"/>
              <a:t>Svaka sekvenca operatora naziva se drajver</a:t>
            </a:r>
          </a:p>
          <a:p>
            <a:r>
              <a:rPr lang="sr-Latn-RS" dirty="0" smtClean="0"/>
              <a:t>Jedan zadatak može sadržati više sekvenci, odnosno drajvera (npr. za svaki split po jedna sekvenca, ili je posao takav da se logički može podeliti u dve „linije“ izvršenja)</a:t>
            </a:r>
          </a:p>
          <a:p>
            <a:r>
              <a:rPr lang="sr-Latn-RS" dirty="0" smtClean="0"/>
              <a:t>Izvršavanje drajvera u jednom zadatku se maksimalno paralelizuje</a:t>
            </a:r>
          </a:p>
          <a:p>
            <a:r>
              <a:rPr lang="sr-Latn-RS" dirty="0" smtClean="0"/>
              <a:t>Paralelno izvršavanje zadataka i faza predstavlja </a:t>
            </a:r>
            <a:r>
              <a:rPr lang="sr-Latn-RS" i="1" dirty="0" smtClean="0"/>
              <a:t>među-čvorni</a:t>
            </a:r>
            <a:r>
              <a:rPr lang="sr-Latn-RS" dirty="0" smtClean="0"/>
              <a:t> paralelizam; paralelno izvršavanje drajvera predstavlja </a:t>
            </a:r>
            <a:r>
              <a:rPr lang="sr-Latn-RS" i="1" dirty="0" smtClean="0"/>
              <a:t>unutar-čvorni</a:t>
            </a:r>
            <a:r>
              <a:rPr lang="sr-Latn-RS" dirty="0" smtClean="0"/>
              <a:t> paralelizam</a:t>
            </a:r>
          </a:p>
          <a:p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05357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Performanse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i="1" dirty="0" smtClean="0"/>
              <a:t>Hive, Spark</a:t>
            </a:r>
            <a:r>
              <a:rPr lang="sr-Latn-RS" sz="3200" dirty="0" smtClean="0"/>
              <a:t> i </a:t>
            </a:r>
            <a:r>
              <a:rPr lang="sr-Latn-RS" sz="3200" i="1" dirty="0" smtClean="0"/>
              <a:t>Presto</a:t>
            </a:r>
            <a:r>
              <a:rPr lang="sr-Latn-RS" sz="3200" dirty="0" smtClean="0"/>
              <a:t> na </a:t>
            </a:r>
            <a:r>
              <a:rPr lang="sr-Latn-RS" sz="3200" i="1" dirty="0" smtClean="0"/>
              <a:t>Amazon S3</a:t>
            </a:r>
            <a:endParaRPr lang="en-US" sz="32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 smtClean="0"/>
              <a:t>Hive</a:t>
            </a:r>
            <a:r>
              <a:rPr lang="sr-Latn-RS" dirty="0" smtClean="0"/>
              <a:t> 2.3.0; </a:t>
            </a:r>
            <a:r>
              <a:rPr lang="sr-Latn-RS" i="1" dirty="0" smtClean="0"/>
              <a:t>Spark</a:t>
            </a:r>
            <a:r>
              <a:rPr lang="sr-Latn-RS" dirty="0" smtClean="0"/>
              <a:t> 2.2.0; </a:t>
            </a:r>
            <a:r>
              <a:rPr lang="sr-Latn-RS" i="1" dirty="0" smtClean="0"/>
              <a:t>Presto</a:t>
            </a:r>
            <a:r>
              <a:rPr lang="sr-Latn-RS" dirty="0" smtClean="0"/>
              <a:t> 0.170</a:t>
            </a:r>
            <a:endParaRPr lang="sr-Latn-RS" i="1" dirty="0" smtClean="0"/>
          </a:p>
          <a:p>
            <a:r>
              <a:rPr lang="sr-Latn-RS" dirty="0" smtClean="0"/>
              <a:t>Dve tabele – prva 6 milijardi redova; druga 589 000 redova</a:t>
            </a:r>
          </a:p>
          <a:p>
            <a:r>
              <a:rPr lang="sr-Latn-RS" dirty="0" smtClean="0"/>
              <a:t>Tri upita:</a:t>
            </a:r>
          </a:p>
          <a:p>
            <a:pPr lvl="1"/>
            <a:r>
              <a:rPr lang="sr-Latn-RS" i="1" dirty="0" smtClean="0"/>
              <a:t>simple</a:t>
            </a:r>
            <a:r>
              <a:rPr lang="sr-Latn-RS" dirty="0" smtClean="0"/>
              <a:t> – jednostavan SELECT</a:t>
            </a:r>
          </a:p>
          <a:p>
            <a:pPr lvl="1"/>
            <a:r>
              <a:rPr lang="sr-Latn-RS" i="1" dirty="0" smtClean="0"/>
              <a:t>medium</a:t>
            </a:r>
            <a:r>
              <a:rPr lang="sr-Latn-RS" dirty="0" smtClean="0"/>
              <a:t> – spojevi i filtriranja</a:t>
            </a:r>
          </a:p>
          <a:p>
            <a:pPr lvl="1"/>
            <a:r>
              <a:rPr lang="sr-Latn-RS" i="1" dirty="0" smtClean="0"/>
              <a:t>complex</a:t>
            </a:r>
            <a:r>
              <a:rPr lang="sr-Latn-RS" dirty="0" smtClean="0"/>
              <a:t> – spojevi, filtriranja, agregacije</a:t>
            </a:r>
          </a:p>
          <a:p>
            <a:r>
              <a:rPr lang="sr-Latn-RS" dirty="0" smtClean="0"/>
              <a:t>Puštanje upita pojedinačno, pa konkurentno</a:t>
            </a:r>
          </a:p>
          <a:p>
            <a:r>
              <a:rPr lang="sr-Latn-RS" dirty="0" smtClean="0"/>
              <a:t>Razlika pri korišćenju </a:t>
            </a:r>
            <a:r>
              <a:rPr lang="sr-Latn-RS" i="1" dirty="0" smtClean="0"/>
              <a:t>Parquet</a:t>
            </a:r>
            <a:r>
              <a:rPr lang="sr-Latn-RS" dirty="0" smtClean="0"/>
              <a:t> i </a:t>
            </a:r>
            <a:r>
              <a:rPr lang="sr-Latn-RS" i="1" dirty="0" smtClean="0"/>
              <a:t>ORC</a:t>
            </a:r>
            <a:r>
              <a:rPr lang="sr-Latn-RS" dirty="0" smtClean="0"/>
              <a:t> formata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61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i="1" dirty="0">
                <a:solidFill>
                  <a:srgbClr val="FF8600"/>
                </a:solidFill>
              </a:rPr>
              <a:t>Hive, Spark</a:t>
            </a:r>
            <a:r>
              <a:rPr lang="sr-Latn-RS" sz="3200" dirty="0">
                <a:solidFill>
                  <a:srgbClr val="FF8600"/>
                </a:solidFill>
              </a:rPr>
              <a:t> i </a:t>
            </a:r>
            <a:r>
              <a:rPr lang="sr-Latn-RS" sz="3200" i="1" dirty="0">
                <a:solidFill>
                  <a:srgbClr val="FF8600"/>
                </a:solidFill>
              </a:rPr>
              <a:t>Presto</a:t>
            </a:r>
            <a:r>
              <a:rPr lang="sr-Latn-RS" sz="3200" dirty="0">
                <a:solidFill>
                  <a:srgbClr val="FF8600"/>
                </a:solidFill>
              </a:rPr>
              <a:t> na </a:t>
            </a:r>
            <a:r>
              <a:rPr lang="sr-Latn-RS" sz="3200" i="1" dirty="0">
                <a:solidFill>
                  <a:srgbClr val="FF8600"/>
                </a:solidFill>
              </a:rPr>
              <a:t>Amazon S3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743200"/>
            <a:ext cx="43434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6172199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https://allbigdatathings.blogspot.com/2019/07/hive-vs-spark-vs-presto-sql-performance.html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9382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8077200" cy="1154097"/>
          </a:xfrm>
        </p:spPr>
        <p:txBody>
          <a:bodyPr>
            <a:normAutofit/>
          </a:bodyPr>
          <a:lstStyle/>
          <a:p>
            <a:r>
              <a:rPr lang="sr-Latn-RS" sz="2800" i="1" dirty="0" smtClean="0"/>
              <a:t>Spark, Presto</a:t>
            </a:r>
            <a:r>
              <a:rPr lang="sr-Latn-RS" sz="2800" dirty="0" smtClean="0"/>
              <a:t> i različite verzije </a:t>
            </a:r>
            <a:r>
              <a:rPr lang="sr-Latn-RS" sz="2800" i="1" dirty="0" smtClean="0"/>
              <a:t>Hive</a:t>
            </a:r>
            <a:r>
              <a:rPr lang="sr-Latn-RS" sz="2800" dirty="0" smtClean="0"/>
              <a:t>-a na </a:t>
            </a:r>
            <a:r>
              <a:rPr lang="sr-Latn-RS" sz="2800" i="1" dirty="0" smtClean="0"/>
              <a:t>HDFS</a:t>
            </a:r>
            <a:r>
              <a:rPr lang="sr-Latn-RS" sz="2800" dirty="0" smtClean="0"/>
              <a:t>-u</a:t>
            </a:r>
            <a:r>
              <a:rPr lang="sr-Latn-RS" sz="2800" i="1" dirty="0" smtClean="0"/>
              <a:t> 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različita klastera – </a:t>
            </a:r>
            <a:r>
              <a:rPr lang="sr-Latn-RS" i="1" dirty="0" smtClean="0"/>
              <a:t>Red, Gold, Indigo</a:t>
            </a:r>
          </a:p>
          <a:p>
            <a:endParaRPr lang="sr-Latn-RS" i="1" dirty="0"/>
          </a:p>
          <a:p>
            <a:endParaRPr lang="sr-Latn-RS" i="1" dirty="0" smtClean="0"/>
          </a:p>
          <a:p>
            <a:endParaRPr lang="sr-Latn-RS" i="1" dirty="0"/>
          </a:p>
          <a:p>
            <a:endParaRPr lang="sr-Latn-RS" i="1" dirty="0" smtClean="0"/>
          </a:p>
          <a:p>
            <a:endParaRPr lang="sr-Latn-RS" i="1" dirty="0"/>
          </a:p>
          <a:p>
            <a:endParaRPr lang="sr-Latn-RS" i="1" dirty="0" smtClean="0"/>
          </a:p>
          <a:p>
            <a:r>
              <a:rPr lang="sr-Latn-RS" i="1" dirty="0" smtClean="0"/>
              <a:t>TPC-DS</a:t>
            </a:r>
            <a:r>
              <a:rPr lang="sr-Latn-RS" dirty="0" smtClean="0"/>
              <a:t> </a:t>
            </a:r>
            <a:r>
              <a:rPr lang="sr-Latn-RS" i="1" dirty="0" smtClean="0"/>
              <a:t>benchmark</a:t>
            </a:r>
            <a:r>
              <a:rPr lang="sr-Latn-RS" dirty="0" smtClean="0"/>
              <a:t> upiti</a:t>
            </a:r>
          </a:p>
          <a:p>
            <a:r>
              <a:rPr lang="sr-Latn-RS" dirty="0" smtClean="0"/>
              <a:t>Puštanje upita pojedinačno, pa konkurentno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45720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512" y="495300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https://www.datamonad.com/post/2018-10-30-performance-evaluation-0.4/</a:t>
            </a:r>
          </a:p>
        </p:txBody>
      </p:sp>
    </p:spTree>
    <p:extLst>
      <p:ext uri="{BB962C8B-B14F-4D97-AF65-F5344CB8AC3E}">
        <p14:creationId xmlns:p14="http://schemas.microsoft.com/office/powerpoint/2010/main" val="428199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8077200" cy="1154097"/>
          </a:xfrm>
        </p:spPr>
        <p:txBody>
          <a:bodyPr/>
          <a:lstStyle/>
          <a:p>
            <a:r>
              <a:rPr lang="sr-Latn-RS" sz="2800" i="1" dirty="0">
                <a:solidFill>
                  <a:srgbClr val="FF8600"/>
                </a:solidFill>
              </a:rPr>
              <a:t>Spark, Presto</a:t>
            </a:r>
            <a:r>
              <a:rPr lang="sr-Latn-RS" sz="2800" dirty="0">
                <a:solidFill>
                  <a:srgbClr val="FF8600"/>
                </a:solidFill>
              </a:rPr>
              <a:t> i različite verzije </a:t>
            </a:r>
            <a:r>
              <a:rPr lang="sr-Latn-RS" sz="2800" i="1" dirty="0">
                <a:solidFill>
                  <a:srgbClr val="FF8600"/>
                </a:solidFill>
              </a:rPr>
              <a:t>Hive</a:t>
            </a:r>
            <a:r>
              <a:rPr lang="sr-Latn-RS" sz="2800" dirty="0">
                <a:solidFill>
                  <a:srgbClr val="FF8600"/>
                </a:solidFill>
              </a:rPr>
              <a:t>-a na </a:t>
            </a:r>
            <a:r>
              <a:rPr lang="sr-Latn-RS" sz="2800" i="1" dirty="0" smtClean="0">
                <a:solidFill>
                  <a:srgbClr val="FF8600"/>
                </a:solidFill>
              </a:rPr>
              <a:t>HDFS</a:t>
            </a:r>
            <a:r>
              <a:rPr lang="sr-Latn-RS" sz="2800" dirty="0" smtClean="0">
                <a:solidFill>
                  <a:srgbClr val="FF8600"/>
                </a:solidFill>
              </a:rPr>
              <a:t>-u – </a:t>
            </a:r>
            <a:r>
              <a:rPr lang="sr-Latn-RS" sz="2800" i="1" dirty="0" smtClean="0">
                <a:solidFill>
                  <a:srgbClr val="FF8600"/>
                </a:solidFill>
              </a:rPr>
              <a:t>Indigo</a:t>
            </a:r>
            <a:r>
              <a:rPr lang="sr-Latn-RS" sz="2800" dirty="0" smtClean="0">
                <a:solidFill>
                  <a:srgbClr val="FF8600"/>
                </a:solidFill>
              </a:rPr>
              <a:t> klaster sa jednim upitom u trenutku</a:t>
            </a:r>
            <a:r>
              <a:rPr lang="sr-Latn-RS" sz="2800" i="1" dirty="0" smtClean="0">
                <a:solidFill>
                  <a:srgbClr val="FF8600"/>
                </a:solidFill>
              </a:rPr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667000"/>
            <a:ext cx="79248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476999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https://www.datamonad.com/post/2018-10-30-performance-evaluation-0.4/</a:t>
            </a:r>
          </a:p>
        </p:txBody>
      </p:sp>
    </p:spTree>
    <p:extLst>
      <p:ext uri="{BB962C8B-B14F-4D97-AF65-F5344CB8AC3E}">
        <p14:creationId xmlns:p14="http://schemas.microsoft.com/office/powerpoint/2010/main" val="89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</a:t>
            </a:r>
            <a:r>
              <a:rPr lang="sr-Latn-RS" i="1" dirty="0" smtClean="0"/>
              <a:t>Trino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Alat za obradu </a:t>
            </a:r>
            <a:r>
              <a:rPr lang="sr-Latn-RS" i="1" dirty="0" smtClean="0"/>
              <a:t>SQL </a:t>
            </a:r>
            <a:r>
              <a:rPr lang="sr-Latn-RS" dirty="0" smtClean="0"/>
              <a:t>upita</a:t>
            </a:r>
          </a:p>
          <a:p>
            <a:r>
              <a:rPr lang="sr-Latn-RS" dirty="0" smtClean="0"/>
              <a:t>Veliki skupovi podataka</a:t>
            </a:r>
          </a:p>
          <a:p>
            <a:r>
              <a:rPr lang="sr-Latn-RS" dirty="0" smtClean="0"/>
              <a:t>Različiti izvori podataka – ne samo relacione baze</a:t>
            </a:r>
            <a:endParaRPr lang="sr-Latn-RS" dirty="0"/>
          </a:p>
          <a:p>
            <a:r>
              <a:rPr lang="sr-Latn-RS" dirty="0" smtClean="0"/>
              <a:t>Nastao kao brža alternativa za </a:t>
            </a:r>
            <a:r>
              <a:rPr lang="sr-Latn-RS" i="1" dirty="0" smtClean="0"/>
              <a:t>Apahce Hive</a:t>
            </a:r>
            <a:r>
              <a:rPr lang="sr-Latn-RS" dirty="0" smtClean="0"/>
              <a:t>, kasnije proširen</a:t>
            </a:r>
          </a:p>
          <a:p>
            <a:r>
              <a:rPr lang="sr-Latn-RS" dirty="0" smtClean="0"/>
              <a:t>Nastao u </a:t>
            </a:r>
            <a:r>
              <a:rPr lang="sr-Latn-RS" i="1" dirty="0" smtClean="0"/>
              <a:t>Facebook</a:t>
            </a:r>
            <a:r>
              <a:rPr lang="sr-Latn-RS" dirty="0" smtClean="0"/>
              <a:t>-u pod nazivom </a:t>
            </a:r>
            <a:r>
              <a:rPr lang="sr-Latn-RS" i="1" dirty="0" smtClean="0"/>
              <a:t>Presto</a:t>
            </a:r>
            <a:r>
              <a:rPr lang="sr-Latn-RS" dirty="0" smtClean="0"/>
              <a:t> – Martin Traverso, Dein Sandstrom, Dejvid Filips, Erik Hvang</a:t>
            </a:r>
          </a:p>
        </p:txBody>
      </p:sp>
    </p:spTree>
    <p:extLst>
      <p:ext uri="{BB962C8B-B14F-4D97-AF65-F5344CB8AC3E}">
        <p14:creationId xmlns:p14="http://schemas.microsoft.com/office/powerpoint/2010/main" val="368904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2800" i="1" dirty="0">
                <a:solidFill>
                  <a:srgbClr val="FF8600"/>
                </a:solidFill>
              </a:rPr>
              <a:t>Spark, Presto</a:t>
            </a:r>
            <a:r>
              <a:rPr lang="sr-Latn-RS" sz="2800" dirty="0">
                <a:solidFill>
                  <a:srgbClr val="FF8600"/>
                </a:solidFill>
              </a:rPr>
              <a:t> i različite verzije </a:t>
            </a:r>
            <a:r>
              <a:rPr lang="sr-Latn-RS" sz="2800" i="1" dirty="0">
                <a:solidFill>
                  <a:srgbClr val="FF8600"/>
                </a:solidFill>
              </a:rPr>
              <a:t>Hive</a:t>
            </a:r>
            <a:r>
              <a:rPr lang="sr-Latn-RS" sz="2800" dirty="0">
                <a:solidFill>
                  <a:srgbClr val="FF8600"/>
                </a:solidFill>
              </a:rPr>
              <a:t>-a na </a:t>
            </a:r>
            <a:r>
              <a:rPr lang="sr-Latn-RS" sz="2800" i="1" dirty="0">
                <a:solidFill>
                  <a:srgbClr val="FF8600"/>
                </a:solidFill>
              </a:rPr>
              <a:t>HDFS</a:t>
            </a:r>
            <a:r>
              <a:rPr lang="sr-Latn-RS" sz="2800" dirty="0">
                <a:solidFill>
                  <a:srgbClr val="FF8600"/>
                </a:solidFill>
              </a:rPr>
              <a:t>-u – </a:t>
            </a:r>
            <a:r>
              <a:rPr lang="sr-Latn-RS" sz="2800" i="1" dirty="0" smtClean="0">
                <a:solidFill>
                  <a:srgbClr val="FF8600"/>
                </a:solidFill>
              </a:rPr>
              <a:t>Gold </a:t>
            </a:r>
            <a:r>
              <a:rPr lang="sr-Latn-RS" sz="2800" dirty="0" smtClean="0">
                <a:solidFill>
                  <a:srgbClr val="FF8600"/>
                </a:solidFill>
              </a:rPr>
              <a:t>klaster sa konkurentnim upitima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7724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169222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https://www.datamonad.com/post/2018-10-30-performance-evaluation-0.4/</a:t>
            </a:r>
          </a:p>
        </p:txBody>
      </p:sp>
    </p:spTree>
    <p:extLst>
      <p:ext uri="{BB962C8B-B14F-4D97-AF65-F5344CB8AC3E}">
        <p14:creationId xmlns:p14="http://schemas.microsoft.com/office/powerpoint/2010/main" val="3100673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praktične upotrebe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21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</a:t>
            </a:r>
            <a:r>
              <a:rPr lang="sr-Latn-RS" i="1" dirty="0" smtClean="0"/>
              <a:t>Trino</a:t>
            </a:r>
            <a:endParaRPr lang="en-US" dirty="0"/>
          </a:p>
        </p:txBody>
      </p:sp>
      <p:pic>
        <p:nvPicPr>
          <p:cNvPr id="4" name="Picture 3" descr="SQL support for variety of data source with Trin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1" y="2743200"/>
            <a:ext cx="7461379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6821" y="61722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M. Fuller, M.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Traverso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M. Moser, 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Trino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The Definitive Guide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.: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843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koncepti i principi rada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koncepti i principi rada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Tipovi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Koordinator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„Glavni“ server</a:t>
            </a:r>
          </a:p>
          <a:p>
            <a:r>
              <a:rPr lang="sr-Latn-RS" dirty="0" smtClean="0"/>
              <a:t>Klijenti kontaktiraju ovaj server</a:t>
            </a:r>
          </a:p>
          <a:p>
            <a:r>
              <a:rPr lang="sr-Latn-RS" dirty="0" smtClean="0"/>
              <a:t>Kreira plan izvršenja upita </a:t>
            </a:r>
          </a:p>
          <a:p>
            <a:r>
              <a:rPr lang="sr-Latn-RS" dirty="0" smtClean="0"/>
              <a:t>Raspoređuje posao po radnim čvorovima</a:t>
            </a:r>
          </a:p>
          <a:p>
            <a:r>
              <a:rPr lang="sr-Latn-RS" dirty="0" smtClean="0"/>
              <a:t>Prihvata rezultate i pruža ih klijentu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Radni čvorovi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Izvršavaju „koristan“ posao</a:t>
            </a:r>
          </a:p>
          <a:p>
            <a:r>
              <a:rPr lang="sr-Latn-RS" dirty="0" smtClean="0"/>
              <a:t>Pristupaju podacima u izvorima i obrađuju ih</a:t>
            </a:r>
          </a:p>
          <a:p>
            <a:r>
              <a:rPr lang="sr-Latn-RS" dirty="0" smtClean="0"/>
              <a:t>Uređeni u stablo</a:t>
            </a:r>
          </a:p>
          <a:p>
            <a:r>
              <a:rPr lang="sr-Latn-RS" dirty="0" smtClean="0"/>
              <a:t>Čvorovi na najnižem nivou preuzimaju podatke direktno iz pozadinskog izvora (relaciona baza, </a:t>
            </a:r>
            <a:r>
              <a:rPr lang="sr-Latn-RS" i="1" dirty="0" smtClean="0"/>
              <a:t>NoSQL</a:t>
            </a:r>
            <a:r>
              <a:rPr lang="sr-Latn-RS" dirty="0" smtClean="0"/>
              <a:t> baza, distribuirani fajl sistemi...)</a:t>
            </a:r>
          </a:p>
          <a:p>
            <a:r>
              <a:rPr lang="sr-Latn-RS" dirty="0" smtClean="0"/>
              <a:t>Čvorovi na višim nivoima kao izvor koriste rezultate čvorova na nižim nivoima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Radni čvorovi</a:t>
            </a:r>
            <a:endParaRPr lang="en-US" dirty="0"/>
          </a:p>
        </p:txBody>
      </p:sp>
      <p:pic>
        <p:nvPicPr>
          <p:cNvPr id="4" name="Picture 3" descr="Workers in a cluster collaborate to process SQL statements and dat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8026"/>
            <a:ext cx="7315200" cy="24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87552" y="53340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M. Fuller, M.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Traverso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M. Moser, </a:t>
            </a:r>
            <a:r>
              <a:rPr lang="en-US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Trino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The Definitive Guide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.: O’Reilly Media, 2021.</a:t>
            </a:r>
          </a:p>
        </p:txBody>
      </p:sp>
    </p:spTree>
    <p:extLst>
      <p:ext uri="{BB962C8B-B14F-4D97-AF65-F5344CB8AC3E}">
        <p14:creationId xmlns:p14="http://schemas.microsoft.com/office/powerpoint/2010/main" val="24310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160</TotalTime>
  <Words>850</Words>
  <Application>Microsoft Office PowerPoint</Application>
  <PresentationFormat>On-screen Show (4:3)</PresentationFormat>
  <Paragraphs>122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Perspective</vt:lpstr>
      <vt:lpstr>Trino </vt:lpstr>
      <vt:lpstr>Sadržaj</vt:lpstr>
      <vt:lpstr>Šta je Trino</vt:lpstr>
      <vt:lpstr>Šta je Trino</vt:lpstr>
      <vt:lpstr>Osnovni koncepti i principi rada</vt:lpstr>
      <vt:lpstr>Osnovni koncepti i principi rada</vt:lpstr>
      <vt:lpstr>Koordinator</vt:lpstr>
      <vt:lpstr>Radni čvorovi</vt:lpstr>
      <vt:lpstr>Radni čvorovi</vt:lpstr>
      <vt:lpstr>Osnovni koncepti i principi rada</vt:lpstr>
      <vt:lpstr>Konektori</vt:lpstr>
      <vt:lpstr>Katalozi</vt:lpstr>
      <vt:lpstr>Katalozi</vt:lpstr>
      <vt:lpstr>Šeme</vt:lpstr>
      <vt:lpstr>Tabela</vt:lpstr>
      <vt:lpstr>Osnovni koncepti i principi rada</vt:lpstr>
      <vt:lpstr>Plan upita</vt:lpstr>
      <vt:lpstr>Faze i fragmenti plana</vt:lpstr>
      <vt:lpstr>Faze i fragmenti plana</vt:lpstr>
      <vt:lpstr>Zadaci</vt:lpstr>
      <vt:lpstr>Zadaci</vt:lpstr>
      <vt:lpstr>Split-ovi</vt:lpstr>
      <vt:lpstr>Split-ovi</vt:lpstr>
      <vt:lpstr>Drajveri i operatori</vt:lpstr>
      <vt:lpstr>Performanse</vt:lpstr>
      <vt:lpstr>Hive, Spark i Presto na Amazon S3</vt:lpstr>
      <vt:lpstr>Hive, Spark i Presto na Amazon S3</vt:lpstr>
      <vt:lpstr>Spark, Presto i različite verzije Hive-a na HDFS-u </vt:lpstr>
      <vt:lpstr>Spark, Presto i različite verzije Hive-a na HDFS-u – Indigo klaster sa jednim upitom u trenutku </vt:lpstr>
      <vt:lpstr>Spark, Presto i različite verzije Hive-a na HDFS-u – Gold klaster sa konkurentnim upitima</vt:lpstr>
      <vt:lpstr>Primer praktične upotrebe</vt:lpstr>
      <vt:lpstr>Hvala na pažnji!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Trino</dc:title>
  <dc:creator>Petar Trifunovic</dc:creator>
  <cp:lastModifiedBy>Petar Trifunovic</cp:lastModifiedBy>
  <cp:revision>17</cp:revision>
  <dcterms:created xsi:type="dcterms:W3CDTF">2006-08-16T00:00:00Z</dcterms:created>
  <dcterms:modified xsi:type="dcterms:W3CDTF">2022-01-14T22:58:41Z</dcterms:modified>
</cp:coreProperties>
</file>