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F5EBA-5B68-B861-A7F5-907B7AE76C86}" v="9" dt="2022-01-15T11:52:33.687"/>
    <p1510:client id="{6BACF4BC-2795-4295-B887-D455415372BD}" v="822" dt="2022-01-15T01:21:41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za </a:t>
            </a:r>
            <a:r>
              <a:rPr lang="en-US" noProof="1"/>
              <a:t>mašinsko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noProof="1"/>
              <a:t>velikim</a:t>
            </a:r>
            <a:r>
              <a:rPr lang="en-US" dirty="0"/>
              <a:t> </a:t>
            </a:r>
            <a:r>
              <a:rPr lang="en-US" dirty="0" err="1"/>
              <a:t>skupovima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1259F8-F327-4978-B8E7-C2BB3E0C3BB7}"/>
              </a:ext>
            </a:extLst>
          </p:cNvPr>
          <p:cNvSpPr txBox="1">
            <a:spLocks/>
          </p:cNvSpPr>
          <p:nvPr/>
        </p:nvSpPr>
        <p:spPr>
          <a:xfrm>
            <a:off x="9114364" y="6252756"/>
            <a:ext cx="3498340" cy="377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Mitar Perović R220-2021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AED7-144D-448A-BEDB-A1EA99A7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Podmoduli</a:t>
            </a:r>
            <a:r>
              <a:rPr lang="en-US" dirty="0"/>
              <a:t> </a:t>
            </a:r>
            <a:r>
              <a:rPr lang="en-US" dirty="0" err="1"/>
              <a:t>MLliba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D68B-FFB1-44F4-8721-AD307BD6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ea typeface="+mn-lt"/>
                <a:cs typeface="+mn-lt"/>
              </a:rPr>
              <a:t>Algoritmi</a:t>
            </a:r>
            <a:endParaRPr lang="en-US" dirty="0" err="1"/>
          </a:p>
          <a:p>
            <a:pPr algn="just"/>
            <a:r>
              <a:rPr lang="en-US" i="1" dirty="0">
                <a:ea typeface="+mn-lt"/>
                <a:cs typeface="+mn-lt"/>
              </a:rPr>
              <a:t>Pipeline</a:t>
            </a:r>
            <a:r>
              <a:rPr lang="en-US" dirty="0">
                <a:ea typeface="+mn-lt"/>
                <a:cs typeface="+mn-lt"/>
              </a:rPr>
              <a:t> - “</a:t>
            </a:r>
            <a:r>
              <a:rPr lang="en-US" dirty="0" err="1">
                <a:ea typeface="+mn-lt"/>
                <a:cs typeface="+mn-lt"/>
              </a:rPr>
              <a:t>protočna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obrada</a:t>
            </a:r>
            <a:r>
              <a:rPr lang="en-US" dirty="0">
                <a:ea typeface="+mn-lt"/>
                <a:cs typeface="+mn-lt"/>
              </a:rPr>
              <a:t>”</a:t>
            </a:r>
            <a:endParaRPr lang="en-US" dirty="0"/>
          </a:p>
          <a:p>
            <a:pPr algn="just"/>
            <a:r>
              <a:rPr lang="en-US" i="1" dirty="0">
                <a:ea typeface="+mn-lt"/>
                <a:cs typeface="+mn-lt"/>
              </a:rPr>
              <a:t>Featurization</a:t>
            </a:r>
            <a:r>
              <a:rPr lang="en-US" dirty="0">
                <a:ea typeface="+mn-lt"/>
                <a:cs typeface="+mn-lt"/>
              </a:rPr>
              <a:t> - rad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obilježjima</a:t>
            </a:r>
            <a:endParaRPr lang="en-US" dirty="0" err="1"/>
          </a:p>
          <a:p>
            <a:pPr algn="just"/>
            <a:r>
              <a:rPr lang="en-US" i="1" dirty="0">
                <a:ea typeface="+mn-lt"/>
                <a:cs typeface="+mn-lt"/>
              </a:rPr>
              <a:t>Utilities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dodatne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statističke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obrade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0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4A27-6828-4668-AB1D-640E1097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9547-43BF-477C-91DC-BF7B8FFC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Klasifikatori</a:t>
            </a:r>
          </a:p>
          <a:p>
            <a:r>
              <a:rPr lang="en-US" dirty="0" err="1"/>
              <a:t>Regresori</a:t>
            </a:r>
          </a:p>
          <a:p>
            <a:endParaRPr lang="en-US" dirty="0"/>
          </a:p>
          <a:p>
            <a:r>
              <a:rPr lang="en-US"/>
              <a:t>Mane riješene drugim dodacima (XGBoost, deep learning,..)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3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B330-EA13-4F3A-9A60-B72BB984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0001-BCAD-4BED-BF3D-6881B218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Kombinovanje više koraka obrade u jedan niz</a:t>
            </a:r>
            <a:r>
              <a:rPr lang="en-US">
                <a:solidFill>
                  <a:srgbClr val="FFFFFF"/>
                </a:solidFill>
              </a:rPr>
              <a:t> – Transformer + Estimator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132FAED-7957-4F59-AB9E-FFBD3CE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2756087"/>
            <a:ext cx="11288972" cy="28786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233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76D2-2C07-42F5-B1A8-AD83EEBC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95AF-5C77-4A20-B6B5-FD9A91E0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Vektorizacija</a:t>
            </a:r>
          </a:p>
          <a:p>
            <a:r>
              <a:rPr lang="en-US"/>
              <a:t>Transformacija</a:t>
            </a:r>
          </a:p>
          <a:p>
            <a:r>
              <a:rPr lang="en-US"/>
              <a:t>Selekcija</a:t>
            </a:r>
          </a:p>
          <a:p>
            <a:endParaRPr lang="en-US" dirty="0"/>
          </a:p>
          <a:p>
            <a:r>
              <a:rPr lang="en-US"/>
              <a:t>Mane?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4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8D4B-9A15-413A-9DC3-F768F923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3419-2579-4351-B425-115D0E58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Statističke obrade</a:t>
            </a:r>
          </a:p>
          <a:p>
            <a:pPr lvl="1"/>
            <a:r>
              <a:rPr lang="en-US"/>
              <a:t>Deskriptivna statistika</a:t>
            </a:r>
          </a:p>
          <a:p>
            <a:pPr lvl="1"/>
            <a:r>
              <a:rPr lang="en-US"/>
              <a:t>Testiranje hiptoeze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1BC0D-A5E2-48E0-8D3F-BE4EBC70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44884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8119B-5C50-4FC5-8B2A-13C5EE8E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Pitanja?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4ED1-1B7A-4675-9502-8B4B58F5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241541"/>
            <a:ext cx="3906416" cy="1332688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"Data is the new oil"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      - </a:t>
            </a:r>
            <a:r>
              <a:rPr lang="en-US" sz="3200" b="0" dirty="0">
                <a:ea typeface="+mj-lt"/>
                <a:cs typeface="+mj-lt"/>
              </a:rPr>
              <a:t>Clive Humby</a:t>
            </a:r>
            <a:endParaRPr lang="en-US" sz="3200" dirty="0">
              <a:ea typeface="+mj-lt"/>
              <a:cs typeface="+mj-lt"/>
            </a:endParaRP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7B84677-1C2C-431D-9235-80AC9D96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728131"/>
            <a:ext cx="6612856" cy="50423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E27206-981A-49E2-A0FD-A9C02D52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noProof="1">
                <a:solidFill>
                  <a:srgbClr val="FFFFFF"/>
                </a:solidFill>
              </a:rPr>
              <a:t>Eksponencijalan </a:t>
            </a:r>
            <a:r>
              <a:rPr lang="en-US" sz="1600" dirty="0" err="1">
                <a:solidFill>
                  <a:srgbClr val="FFFFFF"/>
                </a:solidFill>
              </a:rPr>
              <a:t>rast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količine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podataka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Predikcija</a:t>
            </a:r>
            <a:r>
              <a:rPr lang="en-US" sz="1600" dirty="0">
                <a:solidFill>
                  <a:srgbClr val="FFFFFF"/>
                </a:solidFill>
              </a:rPr>
              <a:t> za 2022. </a:t>
            </a:r>
            <a:r>
              <a:rPr lang="en-US" sz="1600" dirty="0" err="1">
                <a:solidFill>
                  <a:srgbClr val="FFFFFF"/>
                </a:solidFill>
              </a:rPr>
              <a:t>Godinu</a:t>
            </a:r>
            <a:r>
              <a:rPr lang="en-US" sz="1600" dirty="0">
                <a:solidFill>
                  <a:srgbClr val="FFFFFF"/>
                </a:solidFill>
              </a:rPr>
              <a:t> -  97 </a:t>
            </a:r>
            <a:r>
              <a:rPr lang="en-US" sz="1600" dirty="0" err="1">
                <a:solidFill>
                  <a:srgbClr val="FFFFFF"/>
                </a:solidFill>
              </a:rPr>
              <a:t>zetabajta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podataka</a:t>
            </a:r>
            <a:r>
              <a:rPr lang="en-US" sz="1600" dirty="0">
                <a:solidFill>
                  <a:srgbClr val="FFFFFF"/>
                </a:solidFill>
              </a:rPr>
              <a:t> 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Dupliranje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ljudskog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znanja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svakih</a:t>
            </a:r>
            <a:r>
              <a:rPr lang="en-US" sz="1600" dirty="0">
                <a:solidFill>
                  <a:srgbClr val="FFFFFF"/>
                </a:solidFill>
              </a:rPr>
              <a:t> 12 sati</a:t>
            </a:r>
          </a:p>
        </p:txBody>
      </p:sp>
    </p:spTree>
    <p:extLst>
      <p:ext uri="{BB962C8B-B14F-4D97-AF65-F5344CB8AC3E}">
        <p14:creationId xmlns:p14="http://schemas.microsoft.com/office/powerpoint/2010/main" val="151172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5190AC0-115E-4737-90F2-FB5685119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916" r="15988" b="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AB201-6696-490E-A899-E60D3EF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 err="1"/>
              <a:t>Mašinsko</a:t>
            </a:r>
            <a:r>
              <a:rPr lang="en-US" dirty="0"/>
              <a:t> </a:t>
            </a:r>
            <a:r>
              <a:rPr lang="en-US" dirty="0" err="1"/>
              <a:t>Učenje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BCFAF5-BEFF-4C84-B37E-3006D5D8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err="1">
                <a:ea typeface="+mn-lt"/>
                <a:cs typeface="+mn-lt"/>
              </a:rPr>
              <a:t>Primjena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vještačke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inteligencije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bi program </a:t>
            </a:r>
            <a:r>
              <a:rPr lang="en-US" dirty="0" err="1">
                <a:ea typeface="+mn-lt"/>
                <a:cs typeface="+mn-lt"/>
              </a:rPr>
              <a:t>mogao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uči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kroz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iskustvo</a:t>
            </a:r>
            <a:r>
              <a:rPr lang="en-US" dirty="0">
                <a:ea typeface="+mn-lt"/>
                <a:cs typeface="+mn-lt"/>
              </a:rPr>
              <a:t>, bez </a:t>
            </a:r>
            <a:r>
              <a:rPr lang="en-US" dirty="0" err="1">
                <a:ea typeface="+mn-lt"/>
                <a:cs typeface="+mn-lt"/>
              </a:rPr>
              <a:t>eksplicitnog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programiranja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D40DD-58ED-49D8-ABD4-7E0059ED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Apache Spark </a:t>
            </a:r>
            <a:r>
              <a:rPr lang="en-US" sz="3200" dirty="0" err="1">
                <a:solidFill>
                  <a:srgbClr val="FFFFFF"/>
                </a:solidFill>
              </a:rPr>
              <a:t>kao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odgovor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056CB1-A649-42FF-A5CD-4301F557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736396"/>
            <a:ext cx="6612856" cy="50257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4A2B8BA-DA5C-4514-9E9B-E9B27ED2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Univerzitet</a:t>
            </a:r>
            <a:r>
              <a:rPr lang="en-US" sz="1600" dirty="0">
                <a:solidFill>
                  <a:srgbClr val="FFFFFF"/>
                </a:solidFill>
              </a:rPr>
              <a:t> Berkli 2009. Godina</a:t>
            </a:r>
            <a:endParaRPr lang="en-US" dirty="0"/>
          </a:p>
          <a:p>
            <a:r>
              <a:rPr lang="en-US" sz="1600" dirty="0" err="1">
                <a:solidFill>
                  <a:srgbClr val="FFFFFF"/>
                </a:solidFill>
              </a:rPr>
              <a:t>Preko</a:t>
            </a:r>
            <a:r>
              <a:rPr lang="en-US" sz="1600" dirty="0">
                <a:solidFill>
                  <a:srgbClr val="FFFFFF"/>
                </a:solidFill>
              </a:rPr>
              <a:t> 80% Fortune 500 </a:t>
            </a:r>
            <a:r>
              <a:rPr lang="en-US" sz="1600" dirty="0" err="1">
                <a:solidFill>
                  <a:srgbClr val="FFFFFF"/>
                </a:solidFill>
              </a:rPr>
              <a:t>kompanija</a:t>
            </a:r>
          </a:p>
        </p:txBody>
      </p:sp>
    </p:spTree>
    <p:extLst>
      <p:ext uri="{BB962C8B-B14F-4D97-AF65-F5344CB8AC3E}">
        <p14:creationId xmlns:p14="http://schemas.microsoft.com/office/powerpoint/2010/main" val="2211857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84B5-1D78-497F-A019-6E98C1A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 err="1"/>
              <a:t>Modeli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r>
              <a:rPr lang="en-US" sz="3200" dirty="0"/>
              <a:t> u</a:t>
            </a:r>
            <a:br>
              <a:rPr lang="en-US" sz="3200" dirty="0"/>
            </a:br>
            <a:r>
              <a:rPr lang="en-US" sz="3200" dirty="0" err="1"/>
              <a:t>Sparku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ED3EC9-87F7-4DDD-A0AD-8CB560E8F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RDD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DataFrame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E76B972-ED0A-4723-A2C0-06B2AC77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2366347"/>
            <a:ext cx="5638853" cy="21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1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4C19-DDA1-4581-AC2E-9248A78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Spark </a:t>
            </a:r>
            <a:r>
              <a:rPr lang="en-US" dirty="0" err="1"/>
              <a:t>Arhitektura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0E3761-3BCE-4651-9FAF-1C28EFBD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Master I Worker </a:t>
            </a:r>
            <a:r>
              <a:rPr lang="en-US" sz="1600" dirty="0" err="1"/>
              <a:t>čvorovi</a:t>
            </a:r>
          </a:p>
          <a:p>
            <a:r>
              <a:rPr lang="en-US" sz="1600" dirty="0"/>
              <a:t>Spark Driver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1E886DE-0205-4502-BF16-CA24745F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764606"/>
            <a:ext cx="6277349" cy="30131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202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9E1E-2773-451E-A27C-542F334E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Operacije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113477-9436-4074-9C48-29A92BB7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 err="1"/>
              <a:t>Transformacije</a:t>
            </a:r>
          </a:p>
          <a:p>
            <a:r>
              <a:rPr lang="en-US" sz="1600" dirty="0" err="1"/>
              <a:t>Akcije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E8BEA8C-E317-4165-889E-925E197E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50738"/>
            <a:ext cx="6277349" cy="36408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868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A9FC4-7BB4-4DBA-A62D-819E8AAE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Interna reprezentacija algoritma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26D87E-CD84-4192-8429-749FB0AF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 err="1"/>
              <a:t>Algoritam</a:t>
            </a:r>
            <a:r>
              <a:rPr lang="en-US" sz="1600" dirty="0"/>
              <a:t> ALS </a:t>
            </a:r>
          </a:p>
          <a:p>
            <a:r>
              <a:rPr lang="en-US" sz="1600" dirty="0" err="1"/>
              <a:t>Reprezentovano</a:t>
            </a:r>
            <a:r>
              <a:rPr lang="en-US" sz="1600" dirty="0"/>
              <a:t> </a:t>
            </a:r>
            <a:r>
              <a:rPr lang="en-US" sz="1600" dirty="0" err="1"/>
              <a:t>RDDjevima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912114-4942-4EAA-8F07-91317EA2E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3" r="-1" b="-1"/>
          <a:stretch/>
        </p:blipFill>
        <p:spPr>
          <a:xfrm>
            <a:off x="5544440" y="1233130"/>
            <a:ext cx="5698119" cy="43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76506-5023-4C7C-A267-C2D583F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Detaljni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prikaz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jedne</a:t>
            </a:r>
            <a:r>
              <a:rPr lang="en-US" sz="3200" dirty="0">
                <a:solidFill>
                  <a:srgbClr val="FFFFFF"/>
                </a:solidFill>
              </a:rPr>
              <a:t> faze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8FFB3-4409-4916-AA2A-A9C9E0F9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66" y="457201"/>
            <a:ext cx="3015446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6D3D3-756A-4737-93C4-60716B30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3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Quotable</vt:lpstr>
      <vt:lpstr>Spark MLlib</vt:lpstr>
      <vt:lpstr>"Data is the new oil"       - Clive Humby</vt:lpstr>
      <vt:lpstr>Mašinsko Učenje</vt:lpstr>
      <vt:lpstr>Apache Spark kao odgovor</vt:lpstr>
      <vt:lpstr>Modeli podataka u Sparku</vt:lpstr>
      <vt:lpstr>Spark Arhitektura</vt:lpstr>
      <vt:lpstr>Operacije</vt:lpstr>
      <vt:lpstr>Interna reprezentacija algoritma</vt:lpstr>
      <vt:lpstr>Detaljni prikaz jedne faze</vt:lpstr>
      <vt:lpstr>Podmoduli MLliba</vt:lpstr>
      <vt:lpstr>Algoritmi</vt:lpstr>
      <vt:lpstr>Pipeline</vt:lpstr>
      <vt:lpstr>Featurization</vt:lpstr>
      <vt:lpstr>Utilities</vt:lpstr>
      <vt:lpstr>Hvala na pažnji!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2022-01-14T12:09:03Z</dcterms:created>
  <dcterms:modified xsi:type="dcterms:W3CDTF">2022-01-15T12:32:16Z</dcterms:modified>
</cp:coreProperties>
</file>