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D7C93-E53D-4047-A143-DE66BECFB5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D5BE80-B9B7-44AE-8AEB-0B189FAE039F}">
      <dgm:prSet/>
      <dgm:spPr/>
      <dgm:t>
        <a:bodyPr/>
        <a:lstStyle/>
        <a:p>
          <a:r>
            <a:rPr lang="en-US" err="1"/>
            <a:t>Uvod</a:t>
          </a:r>
        </a:p>
      </dgm:t>
    </dgm:pt>
    <dgm:pt modelId="{BA2E22F8-25C3-41F6-B7A4-B226F3176D6F}" type="parTrans" cxnId="{E2BC4C45-32B2-4A29-9B96-31C8E5499114}">
      <dgm:prSet/>
      <dgm:spPr/>
      <dgm:t>
        <a:bodyPr/>
        <a:lstStyle/>
        <a:p>
          <a:endParaRPr lang="en-US"/>
        </a:p>
      </dgm:t>
    </dgm:pt>
    <dgm:pt modelId="{83C6338C-343E-4E95-94FC-B02FED5DB74D}" type="sibTrans" cxnId="{E2BC4C45-32B2-4A29-9B96-31C8E5499114}">
      <dgm:prSet/>
      <dgm:spPr/>
      <dgm:t>
        <a:bodyPr/>
        <a:lstStyle/>
        <a:p>
          <a:endParaRPr lang="en-US"/>
        </a:p>
      </dgm:t>
    </dgm:pt>
    <dgm:pt modelId="{D03100CC-A374-47D4-8024-28B780016000}">
      <dgm:prSet/>
      <dgm:spPr/>
      <dgm:t>
        <a:bodyPr/>
        <a:lstStyle/>
        <a:p>
          <a:r>
            <a:rPr lang="en-US"/>
            <a:t>Model </a:t>
          </a:r>
          <a:r>
            <a:rPr lang="en-US" err="1"/>
            <a:t>podataka</a:t>
          </a:r>
        </a:p>
      </dgm:t>
    </dgm:pt>
    <dgm:pt modelId="{19F6F357-C2E2-479A-8087-7C755B07DC25}" type="parTrans" cxnId="{187C657A-088B-4B91-9A2A-C1F087851B90}">
      <dgm:prSet/>
      <dgm:spPr/>
      <dgm:t>
        <a:bodyPr/>
        <a:lstStyle/>
        <a:p>
          <a:endParaRPr lang="en-US"/>
        </a:p>
      </dgm:t>
    </dgm:pt>
    <dgm:pt modelId="{BB68C9E6-E7D6-42FE-9DD3-4933B19FE88E}" type="sibTrans" cxnId="{187C657A-088B-4B91-9A2A-C1F087851B90}">
      <dgm:prSet/>
      <dgm:spPr/>
      <dgm:t>
        <a:bodyPr/>
        <a:lstStyle/>
        <a:p>
          <a:endParaRPr lang="en-US"/>
        </a:p>
      </dgm:t>
    </dgm:pt>
    <dgm:pt modelId="{4C33991C-CADA-4E04-90A8-D6CDDD5D770F}">
      <dgm:prSet/>
      <dgm:spPr/>
      <dgm:t>
        <a:bodyPr/>
        <a:lstStyle/>
        <a:p>
          <a:r>
            <a:rPr lang="en-US" err="1"/>
            <a:t>Arhitekturalni</a:t>
          </a:r>
          <a:r>
            <a:rPr lang="en-US"/>
            <a:t> </a:t>
          </a:r>
          <a:r>
            <a:rPr lang="en-US" err="1"/>
            <a:t>koncepti</a:t>
          </a:r>
        </a:p>
      </dgm:t>
    </dgm:pt>
    <dgm:pt modelId="{4DF508B0-B851-4361-ACB5-CE4504302920}" type="parTrans" cxnId="{51BE1D07-9270-4E79-A83C-264ED72BE4C4}">
      <dgm:prSet/>
      <dgm:spPr/>
      <dgm:t>
        <a:bodyPr/>
        <a:lstStyle/>
        <a:p>
          <a:endParaRPr lang="en-US"/>
        </a:p>
      </dgm:t>
    </dgm:pt>
    <dgm:pt modelId="{4EE980AC-7E3C-4EDA-900E-80A23D59676D}" type="sibTrans" cxnId="{51BE1D07-9270-4E79-A83C-264ED72BE4C4}">
      <dgm:prSet/>
      <dgm:spPr/>
      <dgm:t>
        <a:bodyPr/>
        <a:lstStyle/>
        <a:p>
          <a:endParaRPr lang="en-US"/>
        </a:p>
      </dgm:t>
    </dgm:pt>
    <dgm:pt modelId="{7ECB948A-9EBF-41C0-AA77-6EEDB466BEB5}">
      <dgm:prSet/>
      <dgm:spPr/>
      <dgm:t>
        <a:bodyPr/>
        <a:lstStyle/>
        <a:p>
          <a:r>
            <a:rPr lang="en-US" err="1"/>
            <a:t>Proces</a:t>
          </a:r>
          <a:r>
            <a:rPr lang="en-US"/>
            <a:t> </a:t>
          </a:r>
          <a:r>
            <a:rPr lang="en-US" err="1"/>
            <a:t>čitanja</a:t>
          </a:r>
        </a:p>
      </dgm:t>
    </dgm:pt>
    <dgm:pt modelId="{A98F1312-D166-48AF-9792-7F97A29FACA5}" type="parTrans" cxnId="{5ED7305C-71CB-439F-A900-1E6185E026B9}">
      <dgm:prSet/>
      <dgm:spPr/>
      <dgm:t>
        <a:bodyPr/>
        <a:lstStyle/>
        <a:p>
          <a:endParaRPr lang="en-US"/>
        </a:p>
      </dgm:t>
    </dgm:pt>
    <dgm:pt modelId="{2AB02C8B-9EC3-40E1-9203-5B67B483423C}" type="sibTrans" cxnId="{5ED7305C-71CB-439F-A900-1E6185E026B9}">
      <dgm:prSet/>
      <dgm:spPr/>
      <dgm:t>
        <a:bodyPr/>
        <a:lstStyle/>
        <a:p>
          <a:endParaRPr lang="en-US"/>
        </a:p>
      </dgm:t>
    </dgm:pt>
    <dgm:pt modelId="{6702E6E3-6068-4B88-A7E7-A8AD92E44879}">
      <dgm:prSet/>
      <dgm:spPr/>
      <dgm:t>
        <a:bodyPr/>
        <a:lstStyle/>
        <a:p>
          <a:r>
            <a:rPr lang="en-US" err="1"/>
            <a:t>Proces</a:t>
          </a:r>
          <a:r>
            <a:rPr lang="en-US"/>
            <a:t> </a:t>
          </a:r>
          <a:r>
            <a:rPr lang="en-US" err="1"/>
            <a:t>pisanja</a:t>
          </a:r>
        </a:p>
      </dgm:t>
    </dgm:pt>
    <dgm:pt modelId="{1264E6B1-BCC3-455F-954B-5B3BCF1C75CB}" type="parTrans" cxnId="{FB190E8C-921C-452C-BE00-A156E3493DF4}">
      <dgm:prSet/>
      <dgm:spPr/>
      <dgm:t>
        <a:bodyPr/>
        <a:lstStyle/>
        <a:p>
          <a:endParaRPr lang="en-US"/>
        </a:p>
      </dgm:t>
    </dgm:pt>
    <dgm:pt modelId="{6A27F4F4-C94C-4E66-8A0D-C40E99A6F55B}" type="sibTrans" cxnId="{FB190E8C-921C-452C-BE00-A156E3493DF4}">
      <dgm:prSet/>
      <dgm:spPr/>
      <dgm:t>
        <a:bodyPr/>
        <a:lstStyle/>
        <a:p>
          <a:endParaRPr lang="en-US"/>
        </a:p>
      </dgm:t>
    </dgm:pt>
    <dgm:pt modelId="{338A0FBD-F11F-4F20-8370-C1A2F7B10A7A}">
      <dgm:prSet/>
      <dgm:spPr/>
      <dgm:t>
        <a:bodyPr/>
        <a:lstStyle/>
        <a:p>
          <a:r>
            <a:rPr lang="en-US" err="1"/>
            <a:t>Slučajevi</a:t>
          </a:r>
          <a:r>
            <a:rPr lang="en-US"/>
            <a:t> </a:t>
          </a:r>
          <a:r>
            <a:rPr lang="en-US" err="1"/>
            <a:t>korišćenja</a:t>
          </a:r>
        </a:p>
      </dgm:t>
    </dgm:pt>
    <dgm:pt modelId="{8E515AA3-8E09-41C3-8B41-696B50CA5A0B}" type="parTrans" cxnId="{09DDD3B2-FA1A-4F6E-94B1-0FBD4B4DBE99}">
      <dgm:prSet/>
      <dgm:spPr/>
      <dgm:t>
        <a:bodyPr/>
        <a:lstStyle/>
        <a:p>
          <a:endParaRPr lang="en-US"/>
        </a:p>
      </dgm:t>
    </dgm:pt>
    <dgm:pt modelId="{F25D7FCA-2513-4941-8B05-F3DBB139E98F}" type="sibTrans" cxnId="{09DDD3B2-FA1A-4F6E-94B1-0FBD4B4DBE99}">
      <dgm:prSet/>
      <dgm:spPr/>
      <dgm:t>
        <a:bodyPr/>
        <a:lstStyle/>
        <a:p>
          <a:endParaRPr lang="en-US"/>
        </a:p>
      </dgm:t>
    </dgm:pt>
    <dgm:pt modelId="{BB74E555-02C5-415A-902D-EEF18B2E32D2}">
      <dgm:prSet phldr="0"/>
      <dgm:spPr/>
      <dgm:t>
        <a:bodyPr/>
        <a:lstStyle/>
        <a:p>
          <a:pPr rtl="0"/>
          <a:r>
            <a:rPr lang="en-US" err="1">
              <a:latin typeface="Gill Sans Nova"/>
            </a:rPr>
            <a:t>Upitni</a:t>
          </a:r>
          <a:r>
            <a:rPr lang="en-US">
              <a:latin typeface="Gill Sans Nova"/>
            </a:rPr>
            <a:t> </a:t>
          </a:r>
          <a:r>
            <a:rPr lang="en-US" err="1">
              <a:latin typeface="Gill Sans Nova"/>
            </a:rPr>
            <a:t>jezik</a:t>
          </a:r>
        </a:p>
      </dgm:t>
    </dgm:pt>
    <dgm:pt modelId="{257580EC-4322-4DA7-88CE-001E18ADDED4}" type="parTrans" cxnId="{45EC828C-8D51-457A-A0B8-80C1BDD4687F}">
      <dgm:prSet/>
      <dgm:spPr/>
    </dgm:pt>
    <dgm:pt modelId="{A333B90E-60C8-48A4-B0A1-95E67B9668DB}" type="sibTrans" cxnId="{45EC828C-8D51-457A-A0B8-80C1BDD4687F}">
      <dgm:prSet/>
      <dgm:spPr/>
    </dgm:pt>
    <dgm:pt modelId="{62E7FA40-D27D-4A97-8235-76976894FAEA}" type="pres">
      <dgm:prSet presAssocID="{A3DD7C93-E53D-4047-A143-DE66BECFB579}" presName="linear" presStyleCnt="0">
        <dgm:presLayoutVars>
          <dgm:animLvl val="lvl"/>
          <dgm:resizeHandles val="exact"/>
        </dgm:presLayoutVars>
      </dgm:prSet>
      <dgm:spPr/>
    </dgm:pt>
    <dgm:pt modelId="{4877EE98-DB10-407D-8BE7-01FDE896F440}" type="pres">
      <dgm:prSet presAssocID="{87D5BE80-B9B7-44AE-8AEB-0B189FAE039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44B03BF-1B25-4FB7-B390-7044223C9B5A}" type="pres">
      <dgm:prSet presAssocID="{83C6338C-343E-4E95-94FC-B02FED5DB74D}" presName="spacer" presStyleCnt="0"/>
      <dgm:spPr/>
    </dgm:pt>
    <dgm:pt modelId="{A32C85B7-AFA9-4C8B-B002-E039B16B251F}" type="pres">
      <dgm:prSet presAssocID="{D03100CC-A374-47D4-8024-28B78001600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D03A15B-4E46-46CB-8220-119BA213B254}" type="pres">
      <dgm:prSet presAssocID="{BB68C9E6-E7D6-42FE-9DD3-4933B19FE88E}" presName="spacer" presStyleCnt="0"/>
      <dgm:spPr/>
    </dgm:pt>
    <dgm:pt modelId="{AAAC6C8D-526B-4906-9099-B1FBCA10A87C}" type="pres">
      <dgm:prSet presAssocID="{4C33991C-CADA-4E04-90A8-D6CDDD5D770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DFDD480-CD24-4395-958B-9D2077BF7CA3}" type="pres">
      <dgm:prSet presAssocID="{4EE980AC-7E3C-4EDA-900E-80A23D59676D}" presName="spacer" presStyleCnt="0"/>
      <dgm:spPr/>
    </dgm:pt>
    <dgm:pt modelId="{3051D693-2239-4870-8E4B-1CD8F8005679}" type="pres">
      <dgm:prSet presAssocID="{7ECB948A-9EBF-41C0-AA77-6EEDB466BEB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FC5481D-53C4-4916-B9ED-C69F854D82DC}" type="pres">
      <dgm:prSet presAssocID="{2AB02C8B-9EC3-40E1-9203-5B67B483423C}" presName="spacer" presStyleCnt="0"/>
      <dgm:spPr/>
    </dgm:pt>
    <dgm:pt modelId="{E4797BDA-79F1-41D2-83F8-990A0E22373A}" type="pres">
      <dgm:prSet presAssocID="{6702E6E3-6068-4B88-A7E7-A8AD92E4487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CA4E99A-85B0-4A9B-8390-D62E923A6118}" type="pres">
      <dgm:prSet presAssocID="{6A27F4F4-C94C-4E66-8A0D-C40E99A6F55B}" presName="spacer" presStyleCnt="0"/>
      <dgm:spPr/>
    </dgm:pt>
    <dgm:pt modelId="{85008498-9D89-4FAE-88E7-ED106CF1CF97}" type="pres">
      <dgm:prSet presAssocID="{BB74E555-02C5-415A-902D-EEF18B2E32D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D4F1168-1EE8-4626-A24B-9191914884ED}" type="pres">
      <dgm:prSet presAssocID="{A333B90E-60C8-48A4-B0A1-95E67B9668DB}" presName="spacer" presStyleCnt="0"/>
      <dgm:spPr/>
    </dgm:pt>
    <dgm:pt modelId="{139616BA-A968-4C18-AD4F-980CC83A7F86}" type="pres">
      <dgm:prSet presAssocID="{338A0FBD-F11F-4F20-8370-C1A2F7B10A7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1BE1D07-9270-4E79-A83C-264ED72BE4C4}" srcId="{A3DD7C93-E53D-4047-A143-DE66BECFB579}" destId="{4C33991C-CADA-4E04-90A8-D6CDDD5D770F}" srcOrd="2" destOrd="0" parTransId="{4DF508B0-B851-4361-ACB5-CE4504302920}" sibTransId="{4EE980AC-7E3C-4EDA-900E-80A23D59676D}"/>
    <dgm:cxn modelId="{879D4913-212B-4CD8-B4C9-BF751341B25F}" type="presOf" srcId="{D03100CC-A374-47D4-8024-28B780016000}" destId="{A32C85B7-AFA9-4C8B-B002-E039B16B251F}" srcOrd="0" destOrd="0" presId="urn:microsoft.com/office/officeart/2005/8/layout/vList2"/>
    <dgm:cxn modelId="{EB836820-2E9F-4A31-9EFC-C7EFBA110B7B}" type="presOf" srcId="{A3DD7C93-E53D-4047-A143-DE66BECFB579}" destId="{62E7FA40-D27D-4A97-8235-76976894FAEA}" srcOrd="0" destOrd="0" presId="urn:microsoft.com/office/officeart/2005/8/layout/vList2"/>
    <dgm:cxn modelId="{F76CBE22-D53E-4380-9A75-589783FAC0FC}" type="presOf" srcId="{4C33991C-CADA-4E04-90A8-D6CDDD5D770F}" destId="{AAAC6C8D-526B-4906-9099-B1FBCA10A87C}" srcOrd="0" destOrd="0" presId="urn:microsoft.com/office/officeart/2005/8/layout/vList2"/>
    <dgm:cxn modelId="{5ED7305C-71CB-439F-A900-1E6185E026B9}" srcId="{A3DD7C93-E53D-4047-A143-DE66BECFB579}" destId="{7ECB948A-9EBF-41C0-AA77-6EEDB466BEB5}" srcOrd="3" destOrd="0" parTransId="{A98F1312-D166-48AF-9792-7F97A29FACA5}" sibTransId="{2AB02C8B-9EC3-40E1-9203-5B67B483423C}"/>
    <dgm:cxn modelId="{E2BC4C45-32B2-4A29-9B96-31C8E5499114}" srcId="{A3DD7C93-E53D-4047-A143-DE66BECFB579}" destId="{87D5BE80-B9B7-44AE-8AEB-0B189FAE039F}" srcOrd="0" destOrd="0" parTransId="{BA2E22F8-25C3-41F6-B7A4-B226F3176D6F}" sibTransId="{83C6338C-343E-4E95-94FC-B02FED5DB74D}"/>
    <dgm:cxn modelId="{187C657A-088B-4B91-9A2A-C1F087851B90}" srcId="{A3DD7C93-E53D-4047-A143-DE66BECFB579}" destId="{D03100CC-A374-47D4-8024-28B780016000}" srcOrd="1" destOrd="0" parTransId="{19F6F357-C2E2-479A-8087-7C755B07DC25}" sibTransId="{BB68C9E6-E7D6-42FE-9DD3-4933B19FE88E}"/>
    <dgm:cxn modelId="{FB190E8C-921C-452C-BE00-A156E3493DF4}" srcId="{A3DD7C93-E53D-4047-A143-DE66BECFB579}" destId="{6702E6E3-6068-4B88-A7E7-A8AD92E44879}" srcOrd="4" destOrd="0" parTransId="{1264E6B1-BCC3-455F-954B-5B3BCF1C75CB}" sibTransId="{6A27F4F4-C94C-4E66-8A0D-C40E99A6F55B}"/>
    <dgm:cxn modelId="{45EC828C-8D51-457A-A0B8-80C1BDD4687F}" srcId="{A3DD7C93-E53D-4047-A143-DE66BECFB579}" destId="{BB74E555-02C5-415A-902D-EEF18B2E32D2}" srcOrd="5" destOrd="0" parTransId="{257580EC-4322-4DA7-88CE-001E18ADDED4}" sibTransId="{A333B90E-60C8-48A4-B0A1-95E67B9668DB}"/>
    <dgm:cxn modelId="{720E7EA6-9CA2-4FAD-80B5-5C6E8898AE0C}" type="presOf" srcId="{338A0FBD-F11F-4F20-8370-C1A2F7B10A7A}" destId="{139616BA-A968-4C18-AD4F-980CC83A7F86}" srcOrd="0" destOrd="0" presId="urn:microsoft.com/office/officeart/2005/8/layout/vList2"/>
    <dgm:cxn modelId="{41A379B2-8F3A-43B8-815C-4C5E3F2BAE7A}" type="presOf" srcId="{BB74E555-02C5-415A-902D-EEF18B2E32D2}" destId="{85008498-9D89-4FAE-88E7-ED106CF1CF97}" srcOrd="0" destOrd="0" presId="urn:microsoft.com/office/officeart/2005/8/layout/vList2"/>
    <dgm:cxn modelId="{09DDD3B2-FA1A-4F6E-94B1-0FBD4B4DBE99}" srcId="{A3DD7C93-E53D-4047-A143-DE66BECFB579}" destId="{338A0FBD-F11F-4F20-8370-C1A2F7B10A7A}" srcOrd="6" destOrd="0" parTransId="{8E515AA3-8E09-41C3-8B41-696B50CA5A0B}" sibTransId="{F25D7FCA-2513-4941-8B05-F3DBB139E98F}"/>
    <dgm:cxn modelId="{9E4B18C5-FE63-4559-99E8-88D2A465F134}" type="presOf" srcId="{6702E6E3-6068-4B88-A7E7-A8AD92E44879}" destId="{E4797BDA-79F1-41D2-83F8-990A0E22373A}" srcOrd="0" destOrd="0" presId="urn:microsoft.com/office/officeart/2005/8/layout/vList2"/>
    <dgm:cxn modelId="{8173B3F5-832C-4A7F-9DC9-F6DF4CB060E6}" type="presOf" srcId="{7ECB948A-9EBF-41C0-AA77-6EEDB466BEB5}" destId="{3051D693-2239-4870-8E4B-1CD8F8005679}" srcOrd="0" destOrd="0" presId="urn:microsoft.com/office/officeart/2005/8/layout/vList2"/>
    <dgm:cxn modelId="{10E01EFB-7526-462A-88C0-6479FF985AD2}" type="presOf" srcId="{87D5BE80-B9B7-44AE-8AEB-0B189FAE039F}" destId="{4877EE98-DB10-407D-8BE7-01FDE896F440}" srcOrd="0" destOrd="0" presId="urn:microsoft.com/office/officeart/2005/8/layout/vList2"/>
    <dgm:cxn modelId="{7412153D-1692-455B-805C-354D8A16D9A0}" type="presParOf" srcId="{62E7FA40-D27D-4A97-8235-76976894FAEA}" destId="{4877EE98-DB10-407D-8BE7-01FDE896F440}" srcOrd="0" destOrd="0" presId="urn:microsoft.com/office/officeart/2005/8/layout/vList2"/>
    <dgm:cxn modelId="{D8EFD56D-F303-4835-99D0-55F6506A4E95}" type="presParOf" srcId="{62E7FA40-D27D-4A97-8235-76976894FAEA}" destId="{A44B03BF-1B25-4FB7-B390-7044223C9B5A}" srcOrd="1" destOrd="0" presId="urn:microsoft.com/office/officeart/2005/8/layout/vList2"/>
    <dgm:cxn modelId="{B6A694F8-593C-464C-9D93-B58D6EF80F92}" type="presParOf" srcId="{62E7FA40-D27D-4A97-8235-76976894FAEA}" destId="{A32C85B7-AFA9-4C8B-B002-E039B16B251F}" srcOrd="2" destOrd="0" presId="urn:microsoft.com/office/officeart/2005/8/layout/vList2"/>
    <dgm:cxn modelId="{AA651371-BF44-4CF3-B342-F1FFFEC0398C}" type="presParOf" srcId="{62E7FA40-D27D-4A97-8235-76976894FAEA}" destId="{CD03A15B-4E46-46CB-8220-119BA213B254}" srcOrd="3" destOrd="0" presId="urn:microsoft.com/office/officeart/2005/8/layout/vList2"/>
    <dgm:cxn modelId="{479B1B24-622B-4039-A503-6FC8577C3850}" type="presParOf" srcId="{62E7FA40-D27D-4A97-8235-76976894FAEA}" destId="{AAAC6C8D-526B-4906-9099-B1FBCA10A87C}" srcOrd="4" destOrd="0" presId="urn:microsoft.com/office/officeart/2005/8/layout/vList2"/>
    <dgm:cxn modelId="{3CE4E5BA-EB7D-4CCB-9961-0B069DE8F12B}" type="presParOf" srcId="{62E7FA40-D27D-4A97-8235-76976894FAEA}" destId="{2DFDD480-CD24-4395-958B-9D2077BF7CA3}" srcOrd="5" destOrd="0" presId="urn:microsoft.com/office/officeart/2005/8/layout/vList2"/>
    <dgm:cxn modelId="{53711CB6-368A-4842-A40A-560F87539255}" type="presParOf" srcId="{62E7FA40-D27D-4A97-8235-76976894FAEA}" destId="{3051D693-2239-4870-8E4B-1CD8F8005679}" srcOrd="6" destOrd="0" presId="urn:microsoft.com/office/officeart/2005/8/layout/vList2"/>
    <dgm:cxn modelId="{4D00C9BF-C10B-4EC1-BDE1-BDF3EBBDBB37}" type="presParOf" srcId="{62E7FA40-D27D-4A97-8235-76976894FAEA}" destId="{2FC5481D-53C4-4916-B9ED-C69F854D82DC}" srcOrd="7" destOrd="0" presId="urn:microsoft.com/office/officeart/2005/8/layout/vList2"/>
    <dgm:cxn modelId="{02F159D1-A52B-4B76-9A3C-7D9368EE2281}" type="presParOf" srcId="{62E7FA40-D27D-4A97-8235-76976894FAEA}" destId="{E4797BDA-79F1-41D2-83F8-990A0E22373A}" srcOrd="8" destOrd="0" presId="urn:microsoft.com/office/officeart/2005/8/layout/vList2"/>
    <dgm:cxn modelId="{FBB5649C-5EFF-41A5-B439-AA93762844FD}" type="presParOf" srcId="{62E7FA40-D27D-4A97-8235-76976894FAEA}" destId="{8CA4E99A-85B0-4A9B-8390-D62E923A6118}" srcOrd="9" destOrd="0" presId="urn:microsoft.com/office/officeart/2005/8/layout/vList2"/>
    <dgm:cxn modelId="{0CF66E16-5B28-4AA7-A947-38876C7F6DD8}" type="presParOf" srcId="{62E7FA40-D27D-4A97-8235-76976894FAEA}" destId="{85008498-9D89-4FAE-88E7-ED106CF1CF97}" srcOrd="10" destOrd="0" presId="urn:microsoft.com/office/officeart/2005/8/layout/vList2"/>
    <dgm:cxn modelId="{D7CA8636-5228-454D-A1D1-6A8A8D6FF680}" type="presParOf" srcId="{62E7FA40-D27D-4A97-8235-76976894FAEA}" destId="{3D4F1168-1EE8-4626-A24B-9191914884ED}" srcOrd="11" destOrd="0" presId="urn:microsoft.com/office/officeart/2005/8/layout/vList2"/>
    <dgm:cxn modelId="{DAA4DC5A-9AB3-4E57-9584-AA6CB4035F99}" type="presParOf" srcId="{62E7FA40-D27D-4A97-8235-76976894FAEA}" destId="{139616BA-A968-4C18-AD4F-980CC83A7F8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7EE98-DB10-407D-8BE7-01FDE896F440}">
      <dsp:nvSpPr>
        <dsp:cNvPr id="0" name=""/>
        <dsp:cNvSpPr/>
      </dsp:nvSpPr>
      <dsp:spPr>
        <a:xfrm>
          <a:off x="0" y="87563"/>
          <a:ext cx="6245265" cy="7043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Uvod</a:t>
          </a:r>
        </a:p>
      </dsp:txBody>
      <dsp:txXfrm>
        <a:off x="34383" y="121946"/>
        <a:ext cx="6176499" cy="635573"/>
      </dsp:txXfrm>
    </dsp:sp>
    <dsp:sp modelId="{A32C85B7-AFA9-4C8B-B002-E039B16B251F}">
      <dsp:nvSpPr>
        <dsp:cNvPr id="0" name=""/>
        <dsp:cNvSpPr/>
      </dsp:nvSpPr>
      <dsp:spPr>
        <a:xfrm>
          <a:off x="0" y="872543"/>
          <a:ext cx="6245265" cy="704339"/>
        </a:xfrm>
        <a:prstGeom prst="roundRect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 </a:t>
          </a:r>
          <a:r>
            <a:rPr lang="en-US" sz="2800" kern="1200" err="1"/>
            <a:t>podataka</a:t>
          </a:r>
        </a:p>
      </dsp:txBody>
      <dsp:txXfrm>
        <a:off x="34383" y="906926"/>
        <a:ext cx="6176499" cy="635573"/>
      </dsp:txXfrm>
    </dsp:sp>
    <dsp:sp modelId="{AAAC6C8D-526B-4906-9099-B1FBCA10A87C}">
      <dsp:nvSpPr>
        <dsp:cNvPr id="0" name=""/>
        <dsp:cNvSpPr/>
      </dsp:nvSpPr>
      <dsp:spPr>
        <a:xfrm>
          <a:off x="0" y="1657523"/>
          <a:ext cx="6245265" cy="704339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Arhitekturalni</a:t>
          </a:r>
          <a:r>
            <a:rPr lang="en-US" sz="2800" kern="1200"/>
            <a:t> </a:t>
          </a:r>
          <a:r>
            <a:rPr lang="en-US" sz="2800" kern="1200" err="1"/>
            <a:t>koncepti</a:t>
          </a:r>
        </a:p>
      </dsp:txBody>
      <dsp:txXfrm>
        <a:off x="34383" y="1691906"/>
        <a:ext cx="6176499" cy="635573"/>
      </dsp:txXfrm>
    </dsp:sp>
    <dsp:sp modelId="{3051D693-2239-4870-8E4B-1CD8F8005679}">
      <dsp:nvSpPr>
        <dsp:cNvPr id="0" name=""/>
        <dsp:cNvSpPr/>
      </dsp:nvSpPr>
      <dsp:spPr>
        <a:xfrm>
          <a:off x="0" y="2442503"/>
          <a:ext cx="6245265" cy="704339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Proces</a:t>
          </a:r>
          <a:r>
            <a:rPr lang="en-US" sz="2800" kern="1200"/>
            <a:t> </a:t>
          </a:r>
          <a:r>
            <a:rPr lang="en-US" sz="2800" kern="1200" err="1"/>
            <a:t>čitanja</a:t>
          </a:r>
        </a:p>
      </dsp:txBody>
      <dsp:txXfrm>
        <a:off x="34383" y="2476886"/>
        <a:ext cx="6176499" cy="635573"/>
      </dsp:txXfrm>
    </dsp:sp>
    <dsp:sp modelId="{E4797BDA-79F1-41D2-83F8-990A0E22373A}">
      <dsp:nvSpPr>
        <dsp:cNvPr id="0" name=""/>
        <dsp:cNvSpPr/>
      </dsp:nvSpPr>
      <dsp:spPr>
        <a:xfrm>
          <a:off x="0" y="3227483"/>
          <a:ext cx="6245265" cy="704339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Proces</a:t>
          </a:r>
          <a:r>
            <a:rPr lang="en-US" sz="2800" kern="1200"/>
            <a:t> </a:t>
          </a:r>
          <a:r>
            <a:rPr lang="en-US" sz="2800" kern="1200" err="1"/>
            <a:t>pisanja</a:t>
          </a:r>
        </a:p>
      </dsp:txBody>
      <dsp:txXfrm>
        <a:off x="34383" y="3261866"/>
        <a:ext cx="6176499" cy="635573"/>
      </dsp:txXfrm>
    </dsp:sp>
    <dsp:sp modelId="{85008498-9D89-4FAE-88E7-ED106CF1CF97}">
      <dsp:nvSpPr>
        <dsp:cNvPr id="0" name=""/>
        <dsp:cNvSpPr/>
      </dsp:nvSpPr>
      <dsp:spPr>
        <a:xfrm>
          <a:off x="0" y="4012463"/>
          <a:ext cx="6245265" cy="704339"/>
        </a:xfrm>
        <a:prstGeom prst="roundRect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>
              <a:latin typeface="Gill Sans Nova"/>
            </a:rPr>
            <a:t>Upitni</a:t>
          </a:r>
          <a:r>
            <a:rPr lang="en-US" sz="2800" kern="1200">
              <a:latin typeface="Gill Sans Nova"/>
            </a:rPr>
            <a:t> </a:t>
          </a:r>
          <a:r>
            <a:rPr lang="en-US" sz="2800" kern="1200" err="1">
              <a:latin typeface="Gill Sans Nova"/>
            </a:rPr>
            <a:t>jezik</a:t>
          </a:r>
        </a:p>
      </dsp:txBody>
      <dsp:txXfrm>
        <a:off x="34383" y="4046846"/>
        <a:ext cx="6176499" cy="635573"/>
      </dsp:txXfrm>
    </dsp:sp>
    <dsp:sp modelId="{139616BA-A968-4C18-AD4F-980CC83A7F86}">
      <dsp:nvSpPr>
        <dsp:cNvPr id="0" name=""/>
        <dsp:cNvSpPr/>
      </dsp:nvSpPr>
      <dsp:spPr>
        <a:xfrm>
          <a:off x="0" y="4797443"/>
          <a:ext cx="6245265" cy="70433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Slučajevi</a:t>
          </a:r>
          <a:r>
            <a:rPr lang="en-US" sz="2800" kern="1200"/>
            <a:t> </a:t>
          </a:r>
          <a:r>
            <a:rPr lang="en-US" sz="2800" kern="1200" err="1"/>
            <a:t>korišćenja</a:t>
          </a:r>
        </a:p>
      </dsp:txBody>
      <dsp:txXfrm>
        <a:off x="34383" y="4831826"/>
        <a:ext cx="6176499" cy="63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 cap="all">
                <a:solidFill>
                  <a:srgbClr val="000000"/>
                </a:solidFill>
                <a:latin typeface="Gill Sans Nova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102BB93-A14B-4EB4-A06F-1BF60EEADCE4}" type="datetime">
              <a:rPr b="1" lang="en-US" sz="1200" spc="97" strike="noStrike" cap="all">
                <a:solidFill>
                  <a:srgbClr val="8b8b8b"/>
                </a:solidFill>
                <a:latin typeface="Gill Sans Nova"/>
              </a:rPr>
              <a:t>1/18/22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C6ED122-EB2C-42C9-8C55-1C79994DCEB6}" type="slidenum">
              <a:rPr b="1" lang="en-US" sz="1200" spc="97" strike="noStrike" cap="all">
                <a:solidFill>
                  <a:srgbClr val="8b8b8b"/>
                </a:solidFill>
                <a:latin typeface="Gill Sans Nov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Line 5"/>
          <p:cNvSpPr/>
          <p:nvPr/>
        </p:nvSpPr>
        <p:spPr>
          <a:xfrm>
            <a:off x="715680" y="1113840"/>
            <a:ext cx="0" cy="573552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Gill Sans Nova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Gill Sans Nov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Nov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Gill Sans Nov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Nov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Gill Sans Nov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Nov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Nov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Nov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Nov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Nov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Nov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Nova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Gill Sans Nova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Nova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Gill Sans Nova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Nov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ill Sans Nova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Nov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5B3F543-2DD2-47A1-B58B-C878ACEF9313}" type="datetime">
              <a:rPr b="1" lang="en-US" sz="1200" spc="97" strike="noStrike" cap="all">
                <a:solidFill>
                  <a:srgbClr val="8b8b8b"/>
                </a:solidFill>
                <a:latin typeface="Gill Sans Nova"/>
              </a:rPr>
              <a:t>1/18/22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27601CF-6000-4F70-AC86-3BC2DC0E9ECE}" type="slidenum">
              <a:rPr b="1" lang="en-US" sz="1200" spc="97" strike="noStrike" cap="all">
                <a:solidFill>
                  <a:srgbClr val="8b8b8b"/>
                </a:solidFill>
                <a:latin typeface="Gill Sans Nov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Line 6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ill Sans Nova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Nova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Gill Sans Nova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Nova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Gill Sans Nova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Nov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ill Sans Nova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Nov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Gill Sans Nova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Nova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Gill Sans Nova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Nova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Gill Sans Nova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Nov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ill Sans Nova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Nov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D0A87D7-92E2-4D2D-BA1C-7DF55D63A9A5}" type="datetime">
              <a:rPr b="1" lang="en-US" sz="1200" spc="97" strike="noStrike" cap="all">
                <a:solidFill>
                  <a:srgbClr val="8b8b8b"/>
                </a:solidFill>
                <a:latin typeface="Gill Sans Nova"/>
              </a:rPr>
              <a:t>1/18/22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292A0F7-7CDF-42B0-892E-BB19311598E0}" type="slidenum">
              <a:rPr b="1" lang="en-US" sz="1200" spc="97" strike="noStrike" cap="all">
                <a:solidFill>
                  <a:srgbClr val="8b8b8b"/>
                </a:solidFill>
                <a:latin typeface="Gill Sans Nov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0" name="Line 7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extShape 2"/>
          <p:cNvSpPr txBox="1"/>
          <p:nvPr/>
        </p:nvSpPr>
        <p:spPr>
          <a:xfrm>
            <a:off x="1301400" y="590040"/>
            <a:ext cx="8939880" cy="2838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ffffff"/>
                </a:solidFill>
                <a:latin typeface="Gill Sans Nova"/>
              </a:rPr>
              <a:t>Command query responsibility segregation</a:t>
            </a:r>
            <a:endParaRPr b="0" lang="en-US" sz="54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5641920" y="4698720"/>
            <a:ext cx="5088240" cy="1197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Nova"/>
              </a:rPr>
              <a:t>Milena Laketić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Line 4"/>
          <p:cNvSpPr/>
          <p:nvPr/>
        </p:nvSpPr>
        <p:spPr>
          <a:xfrm>
            <a:off x="1301040" y="3496320"/>
            <a:ext cx="0" cy="3352680"/>
          </a:xfrm>
          <a:prstGeom prst="line">
            <a:avLst/>
          </a:prstGeom>
          <a:ln cap="sq" w="25560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Implementacioni aspekti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88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TextShape 6"/>
          <p:cNvSpPr txBox="1"/>
          <p:nvPr/>
        </p:nvSpPr>
        <p:spPr>
          <a:xfrm>
            <a:off x="822960" y="1130760"/>
            <a:ext cx="4206240" cy="53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Izbegavanje distribuirane transakcije uz upotrebu specifičnih skladišta za pisanje podataka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Skladište podržava slanje poruka kad god dođe do izmene podataka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Transakcija obuhvata: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Ažuriranje strane za pisanje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Vodi ka kombinovanju CQRS I Event Sourcing šablona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5158800" y="1130760"/>
            <a:ext cx="6819840" cy="5087160"/>
          </a:xfrm>
          <a:prstGeom prst="rect">
            <a:avLst/>
          </a:prstGeom>
          <a:ln>
            <a:noFill/>
          </a:ln>
        </p:spPr>
      </p:pic>
      <p:sp>
        <p:nvSpPr>
          <p:cNvPr id="193" name="TextShape 7"/>
          <p:cNvSpPr txBox="1"/>
          <p:nvPr/>
        </p:nvSpPr>
        <p:spPr>
          <a:xfrm>
            <a:off x="6035040" y="6237000"/>
            <a:ext cx="5645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Figura 6: Nedistribuirana transakcija [izvor 6]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Implementacioni aspekti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96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TextShape 6"/>
          <p:cNvSpPr txBox="1"/>
          <p:nvPr/>
        </p:nvSpPr>
        <p:spPr>
          <a:xfrm>
            <a:off x="822960" y="1130760"/>
            <a:ext cx="10698480" cy="53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latin typeface="Arial"/>
              </a:rPr>
              <a:t>Podsistemu za slanje poruka</a:t>
            </a:r>
            <a:endParaRPr b="1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Dva tipa poruka : komande I događaji (</a:t>
            </a:r>
            <a:r>
              <a:rPr b="0" i="1" lang="en-US" sz="1800" spc="-1" strike="noStrike">
                <a:latin typeface="Arial"/>
              </a:rPr>
              <a:t>event</a:t>
            </a:r>
            <a:r>
              <a:rPr b="0" lang="en-US" sz="1800" spc="-1" strike="noStrike">
                <a:latin typeface="Arial"/>
              </a:rPr>
              <a:t>)</a:t>
            </a:r>
            <a:endParaRPr b="1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Topologija reda za slanje komandi ukoliko postoji jedan primaoc</a:t>
            </a:r>
            <a:endParaRPr b="1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Topologija </a:t>
            </a:r>
            <a:r>
              <a:rPr b="0" i="1" lang="en-US" sz="1800" spc="-1" strike="noStrike">
                <a:latin typeface="Arial"/>
              </a:rPr>
              <a:t>publish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i="1" lang="en-US" sz="1800" spc="-1" strike="noStrike">
                <a:latin typeface="Arial"/>
              </a:rPr>
              <a:t>subscribe </a:t>
            </a:r>
            <a:r>
              <a:rPr b="0" lang="en-US" sz="1800" spc="-1" strike="noStrike">
                <a:latin typeface="Arial"/>
              </a:rPr>
              <a:t>za slanje događaja </a:t>
            </a:r>
            <a:endParaRPr b="1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Događaj – obaveštenje o izmeni</a:t>
            </a:r>
            <a:endParaRPr b="1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Mogući problemi:</a:t>
            </a:r>
            <a:endParaRPr b="1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Višestruko slanje istih poruka</a:t>
            </a:r>
            <a:endParaRPr b="1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Izgubljene poruke</a:t>
            </a:r>
            <a:endParaRPr b="1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Redosled pristizanja poruka</a:t>
            </a:r>
            <a:endParaRPr b="1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Neobrađene poruke</a:t>
            </a:r>
            <a:endParaRPr b="1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Rešenja ?</a:t>
            </a:r>
            <a:endParaRPr b="1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Odabir odgovarajuće infrastrukture za slanje poruka</a:t>
            </a:r>
            <a:endParaRPr b="1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latin typeface="Arial"/>
              </a:rPr>
              <a:t>Samostalno implementiranje </a:t>
            </a:r>
            <a:endParaRPr b="1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CQRS I Event Sourcing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02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TextShape 6"/>
          <p:cNvSpPr txBox="1"/>
          <p:nvPr/>
        </p:nvSpPr>
        <p:spPr>
          <a:xfrm>
            <a:off x="1097280" y="1188720"/>
            <a:ext cx="9925560" cy="53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Upotrebom relacionih baza na obe strane (čitanje I pisanje) I dalje se obavljaju CRUD operacije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Sinhronizacija između normalizovanih podataka na </a:t>
            </a:r>
            <a:r>
              <a:rPr b="0" i="1" lang="en-US" sz="1800" spc="-1" strike="noStrike">
                <a:latin typeface="Arial"/>
              </a:rPr>
              <a:t>write</a:t>
            </a:r>
            <a:r>
              <a:rPr b="0" lang="en-US" sz="1800" spc="-1" strike="noStrike">
                <a:latin typeface="Arial"/>
              </a:rPr>
              <a:t> strani I denormalizovanih na </a:t>
            </a:r>
            <a:r>
              <a:rPr b="0" i="1" lang="en-US" sz="1800" spc="-1" strike="noStrike">
                <a:latin typeface="Arial"/>
              </a:rPr>
              <a:t>read </a:t>
            </a:r>
            <a:r>
              <a:rPr b="0" lang="en-US" sz="1800" spc="-1" strike="noStrike">
                <a:latin typeface="Arial"/>
              </a:rPr>
              <a:t>strani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Predlog: čuvanje promena koje su se desile nad podacima umesto samo trenutnog stanja podataka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Event – izmena koja se desila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CQRS I Event Sourcing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08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4591080" y="1280160"/>
            <a:ext cx="7296120" cy="4277880"/>
          </a:xfrm>
          <a:prstGeom prst="rect">
            <a:avLst/>
          </a:prstGeom>
          <a:ln>
            <a:noFill/>
          </a:ln>
        </p:spPr>
      </p:pic>
      <p:sp>
        <p:nvSpPr>
          <p:cNvPr id="212" name="TextShape 6"/>
          <p:cNvSpPr txBox="1"/>
          <p:nvPr/>
        </p:nvSpPr>
        <p:spPr>
          <a:xfrm>
            <a:off x="803880" y="1718640"/>
            <a:ext cx="4225320" cy="430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Skladište za pisanje podataka je izvor I skladište događaja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Naknadna analiza podataka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Zašto je došlo do promena?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Samo append operacija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Uz CQRS mogu se koristiti I za obaveštavanje skladišta za čitanje da je došlo do izmene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Kompleksnost 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TextShape 7"/>
          <p:cNvSpPr txBox="1"/>
          <p:nvPr/>
        </p:nvSpPr>
        <p:spPr>
          <a:xfrm>
            <a:off x="5368320" y="5603400"/>
            <a:ext cx="962784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Figura 4: Arhitektura sa CQRS i Event Sourcing [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https://awesomeopensource.com/project/charlessolar/TodoMVC-DDD-CQRS-EventSourcing ]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Primena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16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TextShape 6"/>
          <p:cNvSpPr txBox="1"/>
          <p:nvPr/>
        </p:nvSpPr>
        <p:spPr>
          <a:xfrm>
            <a:off x="803880" y="1097280"/>
            <a:ext cx="10626120" cy="45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U sledećim scenarijima bi bilo pogodno razmotriti primenu CQRS šablona: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Domeni u kojima veliki broj korisnicima pristupa podacima u paraleli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Korisnički interfejsi su orijentisani ka zadacima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Brzina pristupa podacima radi čitanja je od izuzetnevažnosti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Očekivane su promene u modelima podataka, kao i u biznis pravilima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unutar sistema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Integracija sa drugim sistemima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Kada nije povoljno primeniti CQRS: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Domen sistema i/ili biznis logika nije previše kompleksna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Sistem podržava samo jednostavne CRUD operacije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Primer implementacije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22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Shape 6"/>
          <p:cNvSpPr txBox="1"/>
          <p:nvPr/>
        </p:nvSpPr>
        <p:spPr>
          <a:xfrm>
            <a:off x="803880" y="1097280"/>
            <a:ext cx="10626120" cy="45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Domen : upravljanje korisničkim profilima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3214080" y="1920240"/>
            <a:ext cx="6295680" cy="3600000"/>
          </a:xfrm>
          <a:prstGeom prst="rect">
            <a:avLst/>
          </a:prstGeom>
          <a:ln>
            <a:noFill/>
          </a:ln>
        </p:spPr>
      </p:pic>
      <p:sp>
        <p:nvSpPr>
          <p:cNvPr id="227" name="TextShape 7"/>
          <p:cNvSpPr txBox="1"/>
          <p:nvPr/>
        </p:nvSpPr>
        <p:spPr>
          <a:xfrm>
            <a:off x="3749040" y="5596920"/>
            <a:ext cx="58240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Figura 5: Jednostavan model domena [izvor 8]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Primer implementacije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30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6"/>
          <p:cNvSpPr txBox="1"/>
          <p:nvPr/>
        </p:nvSpPr>
        <p:spPr>
          <a:xfrm>
            <a:off x="803880" y="1097280"/>
            <a:ext cx="10626120" cy="45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914400" y="1040400"/>
            <a:ext cx="5266800" cy="508608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5303520" y="914400"/>
            <a:ext cx="6417720" cy="557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Primer implementacije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38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TextShape 6"/>
          <p:cNvSpPr txBox="1"/>
          <p:nvPr/>
        </p:nvSpPr>
        <p:spPr>
          <a:xfrm>
            <a:off x="803880" y="1188720"/>
            <a:ext cx="3951000" cy="45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Nova"/>
              </a:rPr>
              <a:t>Domen uz CQRS: podela na operacije čitanja I pisanja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5120640" y="924120"/>
            <a:ext cx="6400440" cy="5476680"/>
          </a:xfrm>
          <a:prstGeom prst="rect">
            <a:avLst/>
          </a:prstGeom>
          <a:ln>
            <a:noFill/>
          </a:ln>
        </p:spPr>
      </p:pic>
      <p:sp>
        <p:nvSpPr>
          <p:cNvPr id="243" name="TextShape 7"/>
          <p:cNvSpPr txBox="1"/>
          <p:nvPr/>
        </p:nvSpPr>
        <p:spPr>
          <a:xfrm>
            <a:off x="6126480" y="6328440"/>
            <a:ext cx="54964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Figura 8: Model domena sa CQRS [izvor 8]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Primer implementacije – write strana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46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1188720" y="1463040"/>
            <a:ext cx="4705200" cy="265176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5202000" y="1005840"/>
            <a:ext cx="6776640" cy="556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Primer implementacije – read strana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53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828800" y="3804120"/>
            <a:ext cx="4663440" cy="224172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1371600" y="1255680"/>
            <a:ext cx="7114680" cy="176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828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Shape 2"/>
          <p:cNvSpPr txBox="1"/>
          <p:nvPr/>
        </p:nvSpPr>
        <p:spPr>
          <a:xfrm>
            <a:off x="479520" y="1070640"/>
            <a:ext cx="3939480" cy="5582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Gill Sans Nova"/>
              </a:rPr>
              <a:t>Sadržaj</a:t>
            </a:r>
            <a:endParaRPr b="0" lang="en-US" sz="7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33" name="Line 3"/>
          <p:cNvSpPr/>
          <p:nvPr/>
        </p:nvSpPr>
        <p:spPr>
          <a:xfrm>
            <a:off x="4727880" y="1131840"/>
            <a:ext cx="0" cy="571752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56430230"/>
              </p:ext>
            </p:extLst>
          </p:nvPr>
        </p:nvGraphicFramePr>
        <p:xfrm>
          <a:off x="5108400" y="1070640"/>
          <a:ext cx="6244920" cy="55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Primer implementacije – read strana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60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1665360" y="1109160"/>
            <a:ext cx="6838560" cy="520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Izvori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66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TextShape 6"/>
          <p:cNvSpPr txBox="1"/>
          <p:nvPr/>
        </p:nvSpPr>
        <p:spPr>
          <a:xfrm>
            <a:off x="1188720" y="1280160"/>
            <a:ext cx="9326880" cy="429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1. https://docs.microsoft.com/en-us/azure/architecture/patterns/cqrs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2. https://martinfowler.com/bliki/CommandQuerySeparation.html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3. https://docs.microsoft.com/en-us/azure/architecture/best-practices/data-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partitioning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4. https://docs.microsoft.com/en-us/azure/architecture/patterns/event-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sourcing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5. https://docs.microsoft.com/en-us/previous-versions/msp-n-p/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jj591568(v=pandp.10)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6. https://docs.microsoft.com/en-us/previous-versions/msp-n-p/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jj591577(v=pandp.10)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7. http://dekarlab.de/wp/?p=817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8. https://www.baeldung.com/cqrs-event-sourcing-java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Motivacija I osnovni koncepti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36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5029560" y="1737360"/>
            <a:ext cx="6857640" cy="3285720"/>
          </a:xfrm>
          <a:prstGeom prst="rect">
            <a:avLst/>
          </a:prstGeom>
          <a:ln>
            <a:noFill/>
          </a:ln>
        </p:spPr>
      </p:pic>
      <p:sp>
        <p:nvSpPr>
          <p:cNvPr id="140" name="TextShape 6"/>
          <p:cNvSpPr txBox="1"/>
          <p:nvPr/>
        </p:nvSpPr>
        <p:spPr>
          <a:xfrm>
            <a:off x="1097280" y="1188720"/>
            <a:ext cx="4206240" cy="53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Klasičan pristup: isti model za operacije čitanja I pisanja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CRUD operacije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Komunikacija sa UI preko DTO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Data-centric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Potencijalni problemi: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Odstupanje u reprezentaciji podataka za čitanje I pisanje – suviše kompleksni modeli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latin typeface="Arial"/>
              </a:rPr>
              <a:t>Pristup podacima u paraleli može dovesti do takmičenja procesa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latin typeface="Arial"/>
              </a:rPr>
              <a:t>Opterećenost skladišta podataka zbog kompleksnih I čestih upita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latin typeface="Arial"/>
              </a:rPr>
              <a:t>Sigurnost – svaki entitet je objekat čitanja I pisanja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latin typeface="Arial"/>
              </a:rPr>
              <a:t>Nesrazmerna potreba za čitanjem I pisanjem podatak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Shape 7"/>
          <p:cNvSpPr txBox="1"/>
          <p:nvPr/>
        </p:nvSpPr>
        <p:spPr>
          <a:xfrm>
            <a:off x="6197040" y="4937760"/>
            <a:ext cx="50500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Figura 1 : Tradicionalni pristup [izvor 1]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Motivacija I osnovni koncepti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44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TextShape 6"/>
          <p:cNvSpPr txBox="1"/>
          <p:nvPr/>
        </p:nvSpPr>
        <p:spPr>
          <a:xfrm>
            <a:off x="1097280" y="1188720"/>
            <a:ext cx="4754880" cy="53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Rešenje</a:t>
            </a:r>
            <a:r>
              <a:rPr b="0" lang="en-US" sz="1800" spc="-1" strike="noStrike">
                <a:latin typeface="Arial"/>
              </a:rPr>
              <a:t>: razdvojiti podatke za čitanje I pisanje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CQRS bazira se na konceptu: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Metoda se može posmatrati kao komanda koja izvršava neku akciju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ili kao upit koji vraća podatke, ali </a:t>
            </a:r>
            <a:r>
              <a:rPr b="1" lang="en-US" sz="1800" spc="-1" strike="noStrike">
                <a:latin typeface="Arial"/>
              </a:rPr>
              <a:t>ne oba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Razdvojiti metode objekta na dve disjunktne grupe: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Upiti (</a:t>
            </a:r>
            <a:r>
              <a:rPr b="1" lang="en-US" sz="1800" spc="-1" strike="noStrike">
                <a:latin typeface="Arial"/>
              </a:rPr>
              <a:t>query</a:t>
            </a:r>
            <a:r>
              <a:rPr b="0" lang="en-US" sz="1800" spc="-1" strike="noStrike">
                <a:latin typeface="Arial"/>
              </a:rPr>
              <a:t>)</a:t>
            </a:r>
            <a:r>
              <a:rPr b="1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Komande (</a:t>
            </a:r>
            <a:r>
              <a:rPr b="1" lang="en-US" sz="1800" spc="-1" strike="noStrike">
                <a:latin typeface="Arial"/>
              </a:rPr>
              <a:t>command</a:t>
            </a:r>
            <a:r>
              <a:rPr b="0" lang="en-US" sz="1800" spc="-1" strike="noStrike"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Behavior-centric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UI orijentisan ka zadacima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Jednostavniji modeli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827680" y="1645920"/>
            <a:ext cx="6333840" cy="3419280"/>
          </a:xfrm>
          <a:prstGeom prst="rect">
            <a:avLst/>
          </a:prstGeom>
          <a:ln>
            <a:noFill/>
          </a:ln>
        </p:spPr>
      </p:pic>
      <p:sp>
        <p:nvSpPr>
          <p:cNvPr id="149" name="TextShape 7"/>
          <p:cNvSpPr txBox="1"/>
          <p:nvPr/>
        </p:nvSpPr>
        <p:spPr>
          <a:xfrm>
            <a:off x="6899760" y="5048280"/>
            <a:ext cx="5078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Figura 2: Arhitektura uz CQRS [izvor  1]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Motivacija I osnovni koncepti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52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extShape 6"/>
          <p:cNvSpPr txBox="1"/>
          <p:nvPr/>
        </p:nvSpPr>
        <p:spPr>
          <a:xfrm>
            <a:off x="1097280" y="1188720"/>
            <a:ext cx="10789920" cy="22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Moguće je I potpuno razdvajanje podataka za čitanje I pisanje u dva fizički odvojena skladišta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Potrebno je sinhronizovati podatke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585520" y="2743200"/>
            <a:ext cx="6924240" cy="2761920"/>
          </a:xfrm>
          <a:prstGeom prst="rect">
            <a:avLst/>
          </a:prstGeom>
          <a:ln>
            <a:noFill/>
          </a:ln>
        </p:spPr>
      </p:pic>
      <p:sp>
        <p:nvSpPr>
          <p:cNvPr id="157" name="TextShape 7"/>
          <p:cNvSpPr txBox="1"/>
          <p:nvPr/>
        </p:nvSpPr>
        <p:spPr>
          <a:xfrm>
            <a:off x="2926080" y="5612760"/>
            <a:ext cx="649224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Figura 3: Fizički odvojena skladišta za pisanje i čitanje podataka [izvor 1]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Motivacija I osnovni koncepti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60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6"/>
          <p:cNvSpPr txBox="1"/>
          <p:nvPr/>
        </p:nvSpPr>
        <p:spPr>
          <a:xfrm>
            <a:off x="1097280" y="1188720"/>
            <a:ext cx="9925560" cy="53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Benefiti primene CQRS šablona sa razdvojenim skladištima: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Pojednostavljivanje modela I ograničavanje njihove odgovornosti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Drugačija struktura skladišta za čitanje I pisanje podataka (document, NoSQL, relacione..)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Skladište za čitanje može biti read-only replika skladišta za pisanje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Različito skaliranje oba skladišta shodno zahtevima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Jednostavne šeme za zaključavanje podataka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Bolje performanse na strani čitanja (denormalizovani pogledi)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Implementacioni aspekti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66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TextShape 6"/>
          <p:cNvSpPr txBox="1"/>
          <p:nvPr/>
        </p:nvSpPr>
        <p:spPr>
          <a:xfrm>
            <a:off x="1097280" y="1188720"/>
            <a:ext cx="9418320" cy="53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Ideja CQRS-a je jednostavna, ali bi trebalo voditi računa o :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latin typeface="Arial"/>
              </a:rPr>
              <a:t> </a:t>
            </a:r>
            <a:r>
              <a:rPr b="1" lang="en-US" sz="1800" spc="-1" strike="noStrike">
                <a:latin typeface="Arial"/>
              </a:rPr>
              <a:t>Konzistentnosti 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latin typeface="Arial"/>
              </a:rPr>
              <a:t> </a:t>
            </a:r>
            <a:r>
              <a:rPr b="1" lang="en-US" sz="1800" spc="-1" strike="noStrike">
                <a:latin typeface="Arial"/>
              </a:rPr>
              <a:t>Podsistemu za slanje poruka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latin typeface="Arial"/>
              </a:rPr>
              <a:t> </a:t>
            </a:r>
            <a:r>
              <a:rPr b="1" lang="en-US" sz="1800" spc="-1" strike="noStrike">
                <a:latin typeface="Arial"/>
              </a:rPr>
              <a:t>Kompleksnosti sistema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Implementacioni aspekti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72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Shape 6"/>
          <p:cNvSpPr txBox="1"/>
          <p:nvPr/>
        </p:nvSpPr>
        <p:spPr>
          <a:xfrm>
            <a:off x="822960" y="1079640"/>
            <a:ext cx="4754880" cy="550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latin typeface="Arial"/>
              </a:rPr>
              <a:t>Konzistentnost</a:t>
            </a:r>
            <a:endParaRPr b="1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Dva tipa:</a:t>
            </a:r>
            <a:endParaRPr b="1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Jaka konzistentnost</a:t>
            </a:r>
            <a:endParaRPr b="1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Eventualna konzistentnost</a:t>
            </a:r>
            <a:endParaRPr b="1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endParaRPr b="1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Jaka konzistentnost zahteva da sve instance aplikacije u svakom momentu imaju iste podatke</a:t>
            </a:r>
            <a:endParaRPr b="1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Performanse ?</a:t>
            </a:r>
            <a:endParaRPr b="1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Dostupnost sistema ?</a:t>
            </a:r>
            <a:endParaRPr b="1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CQRS I jaka konzistentnost</a:t>
            </a:r>
            <a:endParaRPr b="1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Transakcija obuhvata:</a:t>
            </a:r>
            <a:endParaRPr b="1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Ažuriranje skladišta za pisanje</a:t>
            </a:r>
            <a:endParaRPr b="1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Ažuriranje skladišta za čitanje</a:t>
            </a:r>
            <a:endParaRPr b="1" lang="en-US" sz="18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5209920" y="941400"/>
            <a:ext cx="6860160" cy="5550840"/>
          </a:xfrm>
          <a:prstGeom prst="rect">
            <a:avLst/>
          </a:prstGeom>
          <a:ln>
            <a:noFill/>
          </a:ln>
        </p:spPr>
      </p:pic>
      <p:sp>
        <p:nvSpPr>
          <p:cNvPr id="177" name="TextShape 7"/>
          <p:cNvSpPr txBox="1"/>
          <p:nvPr/>
        </p:nvSpPr>
        <p:spPr>
          <a:xfrm>
            <a:off x="5943600" y="6328440"/>
            <a:ext cx="6234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Figura 4: Strong data consistency i CQRS [izvor 6]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ine 1"/>
          <p:cNvSpPr/>
          <p:nvPr/>
        </p:nvSpPr>
        <p:spPr>
          <a:xfrm>
            <a:off x="715680" y="356760"/>
            <a:ext cx="0" cy="649260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TextShape 2"/>
          <p:cNvSpPr txBox="1"/>
          <p:nvPr/>
        </p:nvSpPr>
        <p:spPr>
          <a:xfrm>
            <a:off x="1005840" y="-365760"/>
            <a:ext cx="10549800" cy="1182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Gill Sans Nova"/>
              </a:rPr>
              <a:t>Implementacioni aspekti</a:t>
            </a:r>
            <a:endParaRPr b="1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80" name="Line 3"/>
          <p:cNvSpPr/>
          <p:nvPr/>
        </p:nvSpPr>
        <p:spPr>
          <a:xfrm>
            <a:off x="8640" y="806400"/>
            <a:ext cx="7903800" cy="0"/>
          </a:xfrm>
          <a:prstGeom prst="line">
            <a:avLst/>
          </a:prstGeom>
          <a:ln cap="sq" w="2556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TextShape 4"/>
          <p:cNvSpPr txBox="1"/>
          <p:nvPr/>
        </p:nvSpPr>
        <p:spPr>
          <a:xfrm>
            <a:off x="803880" y="2598840"/>
            <a:ext cx="4425840" cy="367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Gill Sans Nova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6597000" y="2463120"/>
            <a:ext cx="442584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6"/>
          <p:cNvSpPr txBox="1"/>
          <p:nvPr/>
        </p:nvSpPr>
        <p:spPr>
          <a:xfrm>
            <a:off x="731520" y="1097280"/>
            <a:ext cx="4754880" cy="53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Eventualna konzistentnost podržava relaksiranje zahteva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Procesi mogu nezavisno da izvršavaju svoje poslove nezavisno, sve dok se sve izmene nad podacima primene ili ponište u nekom trenutku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CQRS I eventualna konzistentnost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Transakcija obuhvata: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Ažuriranje skladišta za pisanje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Obaveštavanje skladišta za čitanje da je došlo do izmene (slanje poruke)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5394960" y="914400"/>
            <a:ext cx="6998040" cy="5634000"/>
          </a:xfrm>
          <a:prstGeom prst="rect">
            <a:avLst/>
          </a:prstGeom>
          <a:ln>
            <a:noFill/>
          </a:ln>
        </p:spPr>
      </p:pic>
      <p:sp>
        <p:nvSpPr>
          <p:cNvPr id="185" name="TextShape 7"/>
          <p:cNvSpPr txBox="1"/>
          <p:nvPr/>
        </p:nvSpPr>
        <p:spPr>
          <a:xfrm>
            <a:off x="6217920" y="6328440"/>
            <a:ext cx="59414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Figura 5: Eventual consistency i CQRS [izvor 6]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2021-01-15T20:43:51Z</dcterms:created>
  <dc:creator/>
  <dc:description/>
  <dc:language>en-US</dc:language>
  <cp:lastModifiedBy/>
  <dcterms:modified xsi:type="dcterms:W3CDTF">2022-01-18T20:56:13Z</dcterms:modified>
  <cp:revision>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26</vt:i4>
  </property>
</Properties>
</file>