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Lst>
  <p:notesMasterIdLst>
    <p:notesMasterId r:id="rId24"/>
  </p:notesMasterIdLst>
  <p:sldIdLst>
    <p:sldId id="257" r:id="rId3"/>
    <p:sldId id="478" r:id="rId4"/>
    <p:sldId id="347" r:id="rId5"/>
    <p:sldId id="456" r:id="rId6"/>
    <p:sldId id="457" r:id="rId7"/>
    <p:sldId id="458" r:id="rId8"/>
    <p:sldId id="461" r:id="rId9"/>
    <p:sldId id="470" r:id="rId10"/>
    <p:sldId id="459" r:id="rId11"/>
    <p:sldId id="460" r:id="rId12"/>
    <p:sldId id="473" r:id="rId13"/>
    <p:sldId id="475" r:id="rId14"/>
    <p:sldId id="472" r:id="rId15"/>
    <p:sldId id="468" r:id="rId16"/>
    <p:sldId id="463" r:id="rId17"/>
    <p:sldId id="469" r:id="rId18"/>
    <p:sldId id="462" r:id="rId19"/>
    <p:sldId id="465" r:id="rId20"/>
    <p:sldId id="464" r:id="rId21"/>
    <p:sldId id="476" r:id="rId22"/>
    <p:sldId id="45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D7185B-516C-8844-AADB-1BC426E2A328}" v="58" dt="2023-04-19T07:37:59.8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96"/>
    <p:restoredTop sz="94559"/>
  </p:normalViewPr>
  <p:slideViewPr>
    <p:cSldViewPr snapToGrid="0">
      <p:cViewPr varScale="1">
        <p:scale>
          <a:sx n="101" d="100"/>
          <a:sy n="101" d="100"/>
        </p:scale>
        <p:origin x="208"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CA50AB-C43C-B44D-9869-C376A9697FDD}" type="datetimeFigureOut">
              <a:rPr lang="en-US" smtClean="0"/>
              <a:t>1/22/24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8E6902-A711-794F-BF4A-63E4E43619CB}" type="slidenum">
              <a:rPr lang="en-US" smtClean="0"/>
              <a:t>‹#›</a:t>
            </a:fld>
            <a:endParaRPr lang="en-US"/>
          </a:p>
        </p:txBody>
      </p:sp>
    </p:spTree>
    <p:extLst>
      <p:ext uri="{BB962C8B-B14F-4D97-AF65-F5344CB8AC3E}">
        <p14:creationId xmlns:p14="http://schemas.microsoft.com/office/powerpoint/2010/main" val="1220281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a:extLst>
              <a:ext uri="{FF2B5EF4-FFF2-40B4-BE49-F238E27FC236}">
                <a16:creationId xmlns:a16="http://schemas.microsoft.com/office/drawing/2014/main" id="{623396C1-3E04-9586-078A-719A174B206B}"/>
              </a:ext>
            </a:extLst>
          </p:cNvPr>
          <p:cNvSpPr>
            <a:spLocks noGrp="1" noRot="1" noChangeAspect="1" noTextEdit="1"/>
          </p:cNvSpPr>
          <p:nvPr>
            <p:ph type="sldImg"/>
          </p:nvPr>
        </p:nvSpPr>
        <p:spPr>
          <a:ln/>
        </p:spPr>
      </p:sp>
      <p:sp>
        <p:nvSpPr>
          <p:cNvPr id="4099" name="文本占位符 2">
            <a:extLst>
              <a:ext uri="{FF2B5EF4-FFF2-40B4-BE49-F238E27FC236}">
                <a16:creationId xmlns:a16="http://schemas.microsoft.com/office/drawing/2014/main" id="{562E7361-61B4-9FAB-4AF0-031DE151F99A}"/>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3E980441-7BAE-3AAE-408E-E095F603F871}"/>
              </a:ext>
            </a:extLst>
          </p:cNvPr>
          <p:cNvSpPr>
            <a:spLocks noGrp="1" noRot="1" noChangeAspect="1" noTextEdit="1"/>
          </p:cNvSpPr>
          <p:nvPr>
            <p:ph type="sldImg"/>
          </p:nvPr>
        </p:nvSpPr>
        <p:spPr>
          <a:ln>
            <a:miter lim="800000"/>
          </a:ln>
        </p:spPr>
      </p:sp>
      <p:sp>
        <p:nvSpPr>
          <p:cNvPr id="6147" name="备注占位符 2">
            <a:extLst>
              <a:ext uri="{FF2B5EF4-FFF2-40B4-BE49-F238E27FC236}">
                <a16:creationId xmlns:a16="http://schemas.microsoft.com/office/drawing/2014/main" id="{61ABA661-1A58-64D4-EF89-0D3C8DE268A3}"/>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9220" name="灯片编号占位符 3">
            <a:extLst>
              <a:ext uri="{FF2B5EF4-FFF2-40B4-BE49-F238E27FC236}">
                <a16:creationId xmlns:a16="http://schemas.microsoft.com/office/drawing/2014/main" id="{DDFEE7A9-9F60-ABFF-9765-C5988BD3F252}"/>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900">
                <a:solidFill>
                  <a:schemeClr val="tx1"/>
                </a:solidFill>
                <a:latin typeface="Century Gothic" panose="020B0502020202020204" pitchFamily="34" charset="0"/>
                <a:ea typeface="微软雅黑" panose="020B0503020204020204" pitchFamily="34" charset="-122"/>
              </a:defRPr>
            </a:lvl1pPr>
            <a:lvl2pPr marL="742950" indent="-285750">
              <a:defRPr sz="1900">
                <a:solidFill>
                  <a:schemeClr val="tx1"/>
                </a:solidFill>
                <a:latin typeface="Century Gothic" panose="020B0502020202020204" pitchFamily="34" charset="0"/>
                <a:ea typeface="微软雅黑" panose="020B0503020204020204" pitchFamily="34" charset="-122"/>
              </a:defRPr>
            </a:lvl2pPr>
            <a:lvl3pPr marL="1143000" indent="-228600">
              <a:defRPr sz="1900">
                <a:solidFill>
                  <a:schemeClr val="tx1"/>
                </a:solidFill>
                <a:latin typeface="Century Gothic" panose="020B0502020202020204" pitchFamily="34" charset="0"/>
                <a:ea typeface="微软雅黑" panose="020B0503020204020204" pitchFamily="34" charset="-122"/>
              </a:defRPr>
            </a:lvl3pPr>
            <a:lvl4pPr marL="1600200" indent="-228600">
              <a:defRPr sz="1900">
                <a:solidFill>
                  <a:schemeClr val="tx1"/>
                </a:solidFill>
                <a:latin typeface="Century Gothic" panose="020B0502020202020204" pitchFamily="34" charset="0"/>
                <a:ea typeface="微软雅黑" panose="020B0503020204020204" pitchFamily="34" charset="-122"/>
              </a:defRPr>
            </a:lvl4pPr>
            <a:lvl5pPr marL="2057400" indent="-228600">
              <a:defRPr sz="1900">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defRPr sz="1900">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defRPr sz="1900">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defRPr sz="1900">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defRPr sz="1900">
                <a:solidFill>
                  <a:schemeClr val="tx1"/>
                </a:solidFill>
                <a:latin typeface="Century Gothic" panose="020B0502020202020204" pitchFamily="34" charset="0"/>
                <a:ea typeface="微软雅黑" panose="020B0503020204020204" pitchFamily="34" charset="-122"/>
              </a:defRPr>
            </a:lvl9pPr>
          </a:lstStyle>
          <a:p>
            <a:fld id="{0DA60C60-6C43-4A41-9B1D-A5CF301ECBBB}" type="slidenum">
              <a:rPr altLang="en-US" sz="1200">
                <a:latin typeface="Calibri" panose="020F0502020204030204" pitchFamily="34" charset="0"/>
                <a:ea typeface="宋体" panose="02010600030101010101" pitchFamily="2" charset="-122"/>
              </a:rPr>
              <a:pPr/>
              <a:t>2</a:t>
            </a:fld>
            <a:endParaRPr lang="en-US"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67840CE1-CACA-7FB5-A14B-1C5E80CEC546}"/>
              </a:ext>
            </a:extLst>
          </p:cNvPr>
          <p:cNvSpPr>
            <a:spLocks noGrp="1" noRot="1" noChangeAspect="1" noTextEdit="1"/>
          </p:cNvSpPr>
          <p:nvPr>
            <p:ph type="sldImg"/>
          </p:nvPr>
        </p:nvSpPr>
        <p:spPr>
          <a:ln>
            <a:miter lim="800000"/>
          </a:ln>
        </p:spPr>
      </p:sp>
      <p:sp>
        <p:nvSpPr>
          <p:cNvPr id="6147" name="备注占位符 2">
            <a:extLst>
              <a:ext uri="{FF2B5EF4-FFF2-40B4-BE49-F238E27FC236}">
                <a16:creationId xmlns:a16="http://schemas.microsoft.com/office/drawing/2014/main" id="{DC6D1505-C788-CD1C-381B-74134A88459A}"/>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9220" name="灯片编号占位符 3">
            <a:extLst>
              <a:ext uri="{FF2B5EF4-FFF2-40B4-BE49-F238E27FC236}">
                <a16:creationId xmlns:a16="http://schemas.microsoft.com/office/drawing/2014/main" id="{BE34EBB3-CBE2-B58F-FF12-BD944184AB94}"/>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900">
                <a:solidFill>
                  <a:schemeClr val="tx1"/>
                </a:solidFill>
                <a:latin typeface="Century Gothic" panose="020B0502020202020204" pitchFamily="34" charset="0"/>
                <a:ea typeface="微软雅黑" panose="020B0503020204020204" pitchFamily="34" charset="-122"/>
              </a:defRPr>
            </a:lvl1pPr>
            <a:lvl2pPr marL="742950" indent="-285750">
              <a:defRPr sz="1900">
                <a:solidFill>
                  <a:schemeClr val="tx1"/>
                </a:solidFill>
                <a:latin typeface="Century Gothic" panose="020B0502020202020204" pitchFamily="34" charset="0"/>
                <a:ea typeface="微软雅黑" panose="020B0503020204020204" pitchFamily="34" charset="-122"/>
              </a:defRPr>
            </a:lvl2pPr>
            <a:lvl3pPr marL="1143000" indent="-228600">
              <a:defRPr sz="1900">
                <a:solidFill>
                  <a:schemeClr val="tx1"/>
                </a:solidFill>
                <a:latin typeface="Century Gothic" panose="020B0502020202020204" pitchFamily="34" charset="0"/>
                <a:ea typeface="微软雅黑" panose="020B0503020204020204" pitchFamily="34" charset="-122"/>
              </a:defRPr>
            </a:lvl3pPr>
            <a:lvl4pPr marL="1600200" indent="-228600">
              <a:defRPr sz="1900">
                <a:solidFill>
                  <a:schemeClr val="tx1"/>
                </a:solidFill>
                <a:latin typeface="Century Gothic" panose="020B0502020202020204" pitchFamily="34" charset="0"/>
                <a:ea typeface="微软雅黑" panose="020B0503020204020204" pitchFamily="34" charset="-122"/>
              </a:defRPr>
            </a:lvl4pPr>
            <a:lvl5pPr marL="2057400" indent="-228600">
              <a:defRPr sz="1900">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defRPr sz="1900">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defRPr sz="1900">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defRPr sz="1900">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defRPr sz="1900">
                <a:solidFill>
                  <a:schemeClr val="tx1"/>
                </a:solidFill>
                <a:latin typeface="Century Gothic" panose="020B0502020202020204" pitchFamily="34" charset="0"/>
                <a:ea typeface="微软雅黑" panose="020B0503020204020204" pitchFamily="34" charset="-122"/>
              </a:defRPr>
            </a:lvl9pPr>
          </a:lstStyle>
          <a:p>
            <a:fld id="{3FF25936-AA2F-F74F-B930-12D35985F149}" type="slidenum">
              <a:rPr altLang="en-US" sz="1200">
                <a:latin typeface="Calibri" panose="020F0502020204030204" pitchFamily="34" charset="0"/>
                <a:ea typeface="宋体" panose="02010600030101010101" pitchFamily="2" charset="-122"/>
              </a:rPr>
              <a:pPr/>
              <a:t>3</a:t>
            </a:fld>
            <a:endParaRPr lang="en-US" altLang="en-US" sz="120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1CFB-8F67-48D2-8944-EE34E64A58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E2B43D-85D9-47C7-DE16-68F1E1A2E7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B73F09-C549-2CA5-8FC5-88A91A86D9CF}"/>
              </a:ext>
            </a:extLst>
          </p:cNvPr>
          <p:cNvSpPr>
            <a:spLocks noGrp="1"/>
          </p:cNvSpPr>
          <p:nvPr>
            <p:ph type="dt" sz="half" idx="10"/>
          </p:nvPr>
        </p:nvSpPr>
        <p:spPr/>
        <p:txBody>
          <a:bodyPr/>
          <a:lstStyle/>
          <a:p>
            <a:fld id="{71BD9337-4A90-2646-B157-665EF1A40630}" type="datetimeFigureOut">
              <a:rPr lang="en-US" smtClean="0"/>
              <a:t>1/22/24</a:t>
            </a:fld>
            <a:endParaRPr lang="en-US"/>
          </a:p>
        </p:txBody>
      </p:sp>
      <p:sp>
        <p:nvSpPr>
          <p:cNvPr id="5" name="Footer Placeholder 4">
            <a:extLst>
              <a:ext uri="{FF2B5EF4-FFF2-40B4-BE49-F238E27FC236}">
                <a16:creationId xmlns:a16="http://schemas.microsoft.com/office/drawing/2014/main" id="{E19CCC35-BE26-B730-2530-CC7DB222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E5187A-5984-F511-1A80-0E1726E6C9BE}"/>
              </a:ext>
            </a:extLst>
          </p:cNvPr>
          <p:cNvSpPr>
            <a:spLocks noGrp="1"/>
          </p:cNvSpPr>
          <p:nvPr>
            <p:ph type="sldNum" sz="quarter" idx="12"/>
          </p:nvPr>
        </p:nvSpPr>
        <p:spPr/>
        <p:txBody>
          <a:bodyPr/>
          <a:lstStyle/>
          <a:p>
            <a:fld id="{2A27D680-6908-0042-BC8B-1AA280F094A5}" type="slidenum">
              <a:rPr lang="en-US" smtClean="0"/>
              <a:t>‹#›</a:t>
            </a:fld>
            <a:endParaRPr lang="en-US"/>
          </a:p>
        </p:txBody>
      </p:sp>
    </p:spTree>
    <p:extLst>
      <p:ext uri="{BB962C8B-B14F-4D97-AF65-F5344CB8AC3E}">
        <p14:creationId xmlns:p14="http://schemas.microsoft.com/office/powerpoint/2010/main" val="1240380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84C2-BC80-FD5B-33BD-5AD00A9009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484D8B-98BD-1836-E825-2599F8CFCC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EAE794-4511-8A95-E130-42572E4BB3D3}"/>
              </a:ext>
            </a:extLst>
          </p:cNvPr>
          <p:cNvSpPr>
            <a:spLocks noGrp="1"/>
          </p:cNvSpPr>
          <p:nvPr>
            <p:ph type="dt" sz="half" idx="10"/>
          </p:nvPr>
        </p:nvSpPr>
        <p:spPr/>
        <p:txBody>
          <a:bodyPr/>
          <a:lstStyle/>
          <a:p>
            <a:fld id="{71BD9337-4A90-2646-B157-665EF1A40630}" type="datetimeFigureOut">
              <a:rPr lang="en-US" smtClean="0"/>
              <a:t>1/22/24</a:t>
            </a:fld>
            <a:endParaRPr lang="en-US"/>
          </a:p>
        </p:txBody>
      </p:sp>
      <p:sp>
        <p:nvSpPr>
          <p:cNvPr id="5" name="Footer Placeholder 4">
            <a:extLst>
              <a:ext uri="{FF2B5EF4-FFF2-40B4-BE49-F238E27FC236}">
                <a16:creationId xmlns:a16="http://schemas.microsoft.com/office/drawing/2014/main" id="{EA2C25C6-863C-E8A8-4B43-BF17A8A936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C0E1F3-8D2A-5A01-46C0-7DD868A984FC}"/>
              </a:ext>
            </a:extLst>
          </p:cNvPr>
          <p:cNvSpPr>
            <a:spLocks noGrp="1"/>
          </p:cNvSpPr>
          <p:nvPr>
            <p:ph type="sldNum" sz="quarter" idx="12"/>
          </p:nvPr>
        </p:nvSpPr>
        <p:spPr/>
        <p:txBody>
          <a:bodyPr/>
          <a:lstStyle/>
          <a:p>
            <a:fld id="{2A27D680-6908-0042-BC8B-1AA280F094A5}" type="slidenum">
              <a:rPr lang="en-US" smtClean="0"/>
              <a:t>‹#›</a:t>
            </a:fld>
            <a:endParaRPr lang="en-US"/>
          </a:p>
        </p:txBody>
      </p:sp>
    </p:spTree>
    <p:extLst>
      <p:ext uri="{BB962C8B-B14F-4D97-AF65-F5344CB8AC3E}">
        <p14:creationId xmlns:p14="http://schemas.microsoft.com/office/powerpoint/2010/main" val="1836464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F3626B-57EE-71CC-8D57-A1CED31DE0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67C7E2-1A87-85A8-0FE4-A8CABE22A5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F9F46E-07FF-2267-3195-20B080508FBA}"/>
              </a:ext>
            </a:extLst>
          </p:cNvPr>
          <p:cNvSpPr>
            <a:spLocks noGrp="1"/>
          </p:cNvSpPr>
          <p:nvPr>
            <p:ph type="dt" sz="half" idx="10"/>
          </p:nvPr>
        </p:nvSpPr>
        <p:spPr/>
        <p:txBody>
          <a:bodyPr/>
          <a:lstStyle/>
          <a:p>
            <a:fld id="{71BD9337-4A90-2646-B157-665EF1A40630}" type="datetimeFigureOut">
              <a:rPr lang="en-US" smtClean="0"/>
              <a:t>1/22/24</a:t>
            </a:fld>
            <a:endParaRPr lang="en-US"/>
          </a:p>
        </p:txBody>
      </p:sp>
      <p:sp>
        <p:nvSpPr>
          <p:cNvPr id="5" name="Footer Placeholder 4">
            <a:extLst>
              <a:ext uri="{FF2B5EF4-FFF2-40B4-BE49-F238E27FC236}">
                <a16:creationId xmlns:a16="http://schemas.microsoft.com/office/drawing/2014/main" id="{70E9E61D-0968-F909-AF00-D1ADF2624A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ECE14E-4744-468B-C46A-378694AC5B72}"/>
              </a:ext>
            </a:extLst>
          </p:cNvPr>
          <p:cNvSpPr>
            <a:spLocks noGrp="1"/>
          </p:cNvSpPr>
          <p:nvPr>
            <p:ph type="sldNum" sz="quarter" idx="12"/>
          </p:nvPr>
        </p:nvSpPr>
        <p:spPr/>
        <p:txBody>
          <a:bodyPr/>
          <a:lstStyle/>
          <a:p>
            <a:fld id="{2A27D680-6908-0042-BC8B-1AA280F094A5}" type="slidenum">
              <a:rPr lang="en-US" smtClean="0"/>
              <a:t>‹#›</a:t>
            </a:fld>
            <a:endParaRPr lang="en-US"/>
          </a:p>
        </p:txBody>
      </p:sp>
    </p:spTree>
    <p:extLst>
      <p:ext uri="{BB962C8B-B14F-4D97-AF65-F5344CB8AC3E}">
        <p14:creationId xmlns:p14="http://schemas.microsoft.com/office/powerpoint/2010/main" val="3562559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5D660320-B6B1-0731-5165-5A9DC68012C1}"/>
              </a:ext>
            </a:extLst>
          </p:cNvPr>
          <p:cNvSpPr>
            <a:spLocks noGrp="1"/>
          </p:cNvSpPr>
          <p:nvPr>
            <p:ph type="dt" sz="half" idx="10"/>
          </p:nvPr>
        </p:nvSpPr>
        <p:spPr/>
        <p:txBody>
          <a:bodyPr/>
          <a:lstStyle>
            <a:lvl1pPr>
              <a:defRPr/>
            </a:lvl1pPr>
          </a:lstStyle>
          <a:p>
            <a:pPr>
              <a:defRPr/>
            </a:pPr>
            <a:fld id="{BCFDE6B8-362D-FB47-8883-63300A41A212}" type="datetime1">
              <a:rPr lang="zh-CN" altLang="en-US"/>
              <a:pPr>
                <a:defRPr/>
              </a:pPr>
              <a:t>2024/1/22</a:t>
            </a:fld>
            <a:endParaRPr lang="zh-CN" altLang="en-US"/>
          </a:p>
        </p:txBody>
      </p:sp>
      <p:sp>
        <p:nvSpPr>
          <p:cNvPr id="3" name="页脚占位符 4">
            <a:extLst>
              <a:ext uri="{FF2B5EF4-FFF2-40B4-BE49-F238E27FC236}">
                <a16:creationId xmlns:a16="http://schemas.microsoft.com/office/drawing/2014/main" id="{3FB6255E-83B1-6825-EB19-F217EA2DD2BA}"/>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6A2F25DA-0484-9A3E-FD4F-A9156C4538DE}"/>
              </a:ext>
            </a:extLst>
          </p:cNvPr>
          <p:cNvSpPr>
            <a:spLocks noGrp="1"/>
          </p:cNvSpPr>
          <p:nvPr>
            <p:ph type="sldNum" sz="quarter" idx="12"/>
          </p:nvPr>
        </p:nvSpPr>
        <p:spPr/>
        <p:txBody>
          <a:bodyPr/>
          <a:lstStyle>
            <a:lvl1pPr>
              <a:defRPr/>
            </a:lvl1pPr>
          </a:lstStyle>
          <a:p>
            <a:fld id="{E57F8EC6-EFF1-F94E-9EB4-AAC0E1264B60}" type="slidenum">
              <a:rPr altLang="en-US"/>
              <a:pPr/>
              <a:t>‹#›</a:t>
            </a:fld>
            <a:endParaRPr lang="en-US" altLang="en-US"/>
          </a:p>
        </p:txBody>
      </p:sp>
    </p:spTree>
    <p:extLst>
      <p:ext uri="{BB962C8B-B14F-4D97-AF65-F5344CB8AC3E}">
        <p14:creationId xmlns:p14="http://schemas.microsoft.com/office/powerpoint/2010/main" val="1203232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BD9337-4A90-2646-B157-665EF1A40630}" type="datetimeFigureOut">
              <a:rPr lang="en-US" smtClean="0"/>
              <a:t>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7D680-6908-0042-BC8B-1AA280F094A5}" type="slidenum">
              <a:rPr lang="en-US" smtClean="0"/>
              <a:t>‹#›</a:t>
            </a:fld>
            <a:endParaRPr lang="en-US"/>
          </a:p>
        </p:txBody>
      </p:sp>
    </p:spTree>
    <p:extLst>
      <p:ext uri="{BB962C8B-B14F-4D97-AF65-F5344CB8AC3E}">
        <p14:creationId xmlns:p14="http://schemas.microsoft.com/office/powerpoint/2010/main" val="270100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D9337-4A90-2646-B157-665EF1A40630}" type="datetimeFigureOut">
              <a:rPr lang="en-US" smtClean="0"/>
              <a:t>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7D680-6908-0042-BC8B-1AA280F094A5}" type="slidenum">
              <a:rPr lang="en-US" smtClean="0"/>
              <a:t>‹#›</a:t>
            </a:fld>
            <a:endParaRPr lang="en-US"/>
          </a:p>
        </p:txBody>
      </p:sp>
    </p:spTree>
    <p:extLst>
      <p:ext uri="{BB962C8B-B14F-4D97-AF65-F5344CB8AC3E}">
        <p14:creationId xmlns:p14="http://schemas.microsoft.com/office/powerpoint/2010/main" val="2028191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D9337-4A90-2646-B157-665EF1A40630}" type="datetimeFigureOut">
              <a:rPr lang="en-US" smtClean="0"/>
              <a:t>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7D680-6908-0042-BC8B-1AA280F094A5}" type="slidenum">
              <a:rPr lang="en-US" smtClean="0"/>
              <a:t>‹#›</a:t>
            </a:fld>
            <a:endParaRPr lang="en-US"/>
          </a:p>
        </p:txBody>
      </p:sp>
    </p:spTree>
    <p:extLst>
      <p:ext uri="{BB962C8B-B14F-4D97-AF65-F5344CB8AC3E}">
        <p14:creationId xmlns:p14="http://schemas.microsoft.com/office/powerpoint/2010/main" val="571219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D9337-4A90-2646-B157-665EF1A40630}" type="datetimeFigureOut">
              <a:rPr lang="en-US" smtClean="0"/>
              <a:t>1/22/24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7D680-6908-0042-BC8B-1AA280F094A5}" type="slidenum">
              <a:rPr lang="en-US" smtClean="0"/>
              <a:t>‹#›</a:t>
            </a:fld>
            <a:endParaRPr lang="en-US"/>
          </a:p>
        </p:txBody>
      </p:sp>
    </p:spTree>
    <p:extLst>
      <p:ext uri="{BB962C8B-B14F-4D97-AF65-F5344CB8AC3E}">
        <p14:creationId xmlns:p14="http://schemas.microsoft.com/office/powerpoint/2010/main" val="3263929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D9337-4A90-2646-B157-665EF1A40630}" type="datetimeFigureOut">
              <a:rPr lang="en-US" smtClean="0"/>
              <a:t>1/22/24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27D680-6908-0042-BC8B-1AA280F094A5}" type="slidenum">
              <a:rPr lang="en-US" smtClean="0"/>
              <a:t>‹#›</a:t>
            </a:fld>
            <a:endParaRPr lang="en-US"/>
          </a:p>
        </p:txBody>
      </p:sp>
    </p:spTree>
    <p:extLst>
      <p:ext uri="{BB962C8B-B14F-4D97-AF65-F5344CB8AC3E}">
        <p14:creationId xmlns:p14="http://schemas.microsoft.com/office/powerpoint/2010/main" val="4845036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BD9337-4A90-2646-B157-665EF1A40630}" type="datetimeFigureOut">
              <a:rPr lang="en-US" smtClean="0"/>
              <a:t>1/22/24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27D680-6908-0042-BC8B-1AA280F094A5}" type="slidenum">
              <a:rPr lang="en-US" smtClean="0"/>
              <a:t>‹#›</a:t>
            </a:fld>
            <a:endParaRPr lang="en-US"/>
          </a:p>
        </p:txBody>
      </p:sp>
    </p:spTree>
    <p:extLst>
      <p:ext uri="{BB962C8B-B14F-4D97-AF65-F5344CB8AC3E}">
        <p14:creationId xmlns:p14="http://schemas.microsoft.com/office/powerpoint/2010/main" val="17811958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D9337-4A90-2646-B157-665EF1A40630}" type="datetimeFigureOut">
              <a:rPr lang="en-US" smtClean="0"/>
              <a:t>1/22/24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27D680-6908-0042-BC8B-1AA280F094A5}" type="slidenum">
              <a:rPr lang="en-US" smtClean="0"/>
              <a:t>‹#›</a:t>
            </a:fld>
            <a:endParaRPr lang="en-US"/>
          </a:p>
        </p:txBody>
      </p:sp>
    </p:spTree>
    <p:extLst>
      <p:ext uri="{BB962C8B-B14F-4D97-AF65-F5344CB8AC3E}">
        <p14:creationId xmlns:p14="http://schemas.microsoft.com/office/powerpoint/2010/main" val="757649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B9612-7176-500D-BDB5-5BB5B7FD92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E772BC-A7F1-BE15-7B93-FEC2A6D53F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22678-E8FC-8544-94B0-F8F7D230AFF8}"/>
              </a:ext>
            </a:extLst>
          </p:cNvPr>
          <p:cNvSpPr>
            <a:spLocks noGrp="1"/>
          </p:cNvSpPr>
          <p:nvPr>
            <p:ph type="dt" sz="half" idx="10"/>
          </p:nvPr>
        </p:nvSpPr>
        <p:spPr/>
        <p:txBody>
          <a:bodyPr/>
          <a:lstStyle/>
          <a:p>
            <a:fld id="{71BD9337-4A90-2646-B157-665EF1A40630}" type="datetimeFigureOut">
              <a:rPr lang="en-US" smtClean="0"/>
              <a:t>1/22/24</a:t>
            </a:fld>
            <a:endParaRPr lang="en-US"/>
          </a:p>
        </p:txBody>
      </p:sp>
      <p:sp>
        <p:nvSpPr>
          <p:cNvPr id="5" name="Footer Placeholder 4">
            <a:extLst>
              <a:ext uri="{FF2B5EF4-FFF2-40B4-BE49-F238E27FC236}">
                <a16:creationId xmlns:a16="http://schemas.microsoft.com/office/drawing/2014/main" id="{20371D57-D821-7A5C-C92B-6F8B3A0E79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79783E-DED9-F9A2-BAE0-82A27045F1F1}"/>
              </a:ext>
            </a:extLst>
          </p:cNvPr>
          <p:cNvSpPr>
            <a:spLocks noGrp="1"/>
          </p:cNvSpPr>
          <p:nvPr>
            <p:ph type="sldNum" sz="quarter" idx="12"/>
          </p:nvPr>
        </p:nvSpPr>
        <p:spPr/>
        <p:txBody>
          <a:bodyPr/>
          <a:lstStyle/>
          <a:p>
            <a:fld id="{2A27D680-6908-0042-BC8B-1AA280F094A5}" type="slidenum">
              <a:rPr lang="en-US" smtClean="0"/>
              <a:t>‹#›</a:t>
            </a:fld>
            <a:endParaRPr lang="en-US"/>
          </a:p>
        </p:txBody>
      </p:sp>
    </p:spTree>
    <p:extLst>
      <p:ext uri="{BB962C8B-B14F-4D97-AF65-F5344CB8AC3E}">
        <p14:creationId xmlns:p14="http://schemas.microsoft.com/office/powerpoint/2010/main" val="1654085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D9337-4A90-2646-B157-665EF1A40630}" type="datetimeFigureOut">
              <a:rPr lang="en-US" smtClean="0"/>
              <a:t>1/22/24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7D680-6908-0042-BC8B-1AA280F094A5}" type="slidenum">
              <a:rPr lang="en-US" smtClean="0"/>
              <a:t>‹#›</a:t>
            </a:fld>
            <a:endParaRPr lang="en-US"/>
          </a:p>
        </p:txBody>
      </p:sp>
    </p:spTree>
    <p:extLst>
      <p:ext uri="{BB962C8B-B14F-4D97-AF65-F5344CB8AC3E}">
        <p14:creationId xmlns:p14="http://schemas.microsoft.com/office/powerpoint/2010/main" val="28280223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D9337-4A90-2646-B157-665EF1A40630}" type="datetimeFigureOut">
              <a:rPr lang="en-US" smtClean="0"/>
              <a:t>1/22/24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7D680-6908-0042-BC8B-1AA280F094A5}" type="slidenum">
              <a:rPr lang="en-US" smtClean="0"/>
              <a:t>‹#›</a:t>
            </a:fld>
            <a:endParaRPr lang="en-US"/>
          </a:p>
        </p:txBody>
      </p:sp>
    </p:spTree>
    <p:extLst>
      <p:ext uri="{BB962C8B-B14F-4D97-AF65-F5344CB8AC3E}">
        <p14:creationId xmlns:p14="http://schemas.microsoft.com/office/powerpoint/2010/main" val="17321049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D9337-4A90-2646-B157-665EF1A40630}" type="datetimeFigureOut">
              <a:rPr lang="en-US" smtClean="0"/>
              <a:t>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7D680-6908-0042-BC8B-1AA280F094A5}" type="slidenum">
              <a:rPr lang="en-US" smtClean="0"/>
              <a:t>‹#›</a:t>
            </a:fld>
            <a:endParaRPr lang="en-US"/>
          </a:p>
        </p:txBody>
      </p:sp>
    </p:spTree>
    <p:extLst>
      <p:ext uri="{BB962C8B-B14F-4D97-AF65-F5344CB8AC3E}">
        <p14:creationId xmlns:p14="http://schemas.microsoft.com/office/powerpoint/2010/main" val="66171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D9337-4A90-2646-B157-665EF1A40630}" type="datetimeFigureOut">
              <a:rPr lang="en-US" smtClean="0"/>
              <a:t>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7D680-6908-0042-BC8B-1AA280F094A5}" type="slidenum">
              <a:rPr lang="en-US" smtClean="0"/>
              <a:t>‹#›</a:t>
            </a:fld>
            <a:endParaRPr lang="en-US"/>
          </a:p>
        </p:txBody>
      </p:sp>
    </p:spTree>
    <p:extLst>
      <p:ext uri="{BB962C8B-B14F-4D97-AF65-F5344CB8AC3E}">
        <p14:creationId xmlns:p14="http://schemas.microsoft.com/office/powerpoint/2010/main" val="15792237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5D660320-B6B1-0731-5165-5A9DC68012C1}"/>
              </a:ext>
            </a:extLst>
          </p:cNvPr>
          <p:cNvSpPr>
            <a:spLocks noGrp="1"/>
          </p:cNvSpPr>
          <p:nvPr>
            <p:ph type="dt" sz="half" idx="10"/>
          </p:nvPr>
        </p:nvSpPr>
        <p:spPr/>
        <p:txBody>
          <a:bodyPr/>
          <a:lstStyle>
            <a:lvl1pPr>
              <a:defRPr/>
            </a:lvl1pPr>
          </a:lstStyle>
          <a:p>
            <a:pPr>
              <a:defRPr/>
            </a:pPr>
            <a:fld id="{BCFDE6B8-362D-FB47-8883-63300A41A212}" type="datetime1">
              <a:rPr lang="zh-CN" altLang="en-US"/>
              <a:pPr>
                <a:defRPr/>
              </a:pPr>
              <a:t>2024/1/22</a:t>
            </a:fld>
            <a:endParaRPr lang="zh-CN" altLang="en-US"/>
          </a:p>
        </p:txBody>
      </p:sp>
      <p:sp>
        <p:nvSpPr>
          <p:cNvPr id="3" name="页脚占位符 4">
            <a:extLst>
              <a:ext uri="{FF2B5EF4-FFF2-40B4-BE49-F238E27FC236}">
                <a16:creationId xmlns:a16="http://schemas.microsoft.com/office/drawing/2014/main" id="{3FB6255E-83B1-6825-EB19-F217EA2DD2BA}"/>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6A2F25DA-0484-9A3E-FD4F-A9156C4538DE}"/>
              </a:ext>
            </a:extLst>
          </p:cNvPr>
          <p:cNvSpPr>
            <a:spLocks noGrp="1"/>
          </p:cNvSpPr>
          <p:nvPr>
            <p:ph type="sldNum" sz="quarter" idx="12"/>
          </p:nvPr>
        </p:nvSpPr>
        <p:spPr/>
        <p:txBody>
          <a:bodyPr/>
          <a:lstStyle>
            <a:lvl1pPr>
              <a:defRPr/>
            </a:lvl1pPr>
          </a:lstStyle>
          <a:p>
            <a:fld id="{E57F8EC6-EFF1-F94E-9EB4-AAC0E1264B60}" type="slidenum">
              <a:rPr altLang="en-US"/>
              <a:pPr/>
              <a:t>‹#›</a:t>
            </a:fld>
            <a:endParaRPr lang="en-US" altLang="en-US"/>
          </a:p>
        </p:txBody>
      </p:sp>
    </p:spTree>
    <p:extLst>
      <p:ext uri="{BB962C8B-B14F-4D97-AF65-F5344CB8AC3E}">
        <p14:creationId xmlns:p14="http://schemas.microsoft.com/office/powerpoint/2010/main" val="2236948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7EE0E-7A00-0F92-6097-6498029E60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89225A-BD46-64EC-AA55-B294E195CD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95DC6B-D983-EA5B-FA17-623BAB0B4865}"/>
              </a:ext>
            </a:extLst>
          </p:cNvPr>
          <p:cNvSpPr>
            <a:spLocks noGrp="1"/>
          </p:cNvSpPr>
          <p:nvPr>
            <p:ph type="dt" sz="half" idx="10"/>
          </p:nvPr>
        </p:nvSpPr>
        <p:spPr/>
        <p:txBody>
          <a:bodyPr/>
          <a:lstStyle/>
          <a:p>
            <a:fld id="{71BD9337-4A90-2646-B157-665EF1A40630}" type="datetimeFigureOut">
              <a:rPr lang="en-US" smtClean="0"/>
              <a:t>1/22/24</a:t>
            </a:fld>
            <a:endParaRPr lang="en-US"/>
          </a:p>
        </p:txBody>
      </p:sp>
      <p:sp>
        <p:nvSpPr>
          <p:cNvPr id="5" name="Footer Placeholder 4">
            <a:extLst>
              <a:ext uri="{FF2B5EF4-FFF2-40B4-BE49-F238E27FC236}">
                <a16:creationId xmlns:a16="http://schemas.microsoft.com/office/drawing/2014/main" id="{53D8C605-6842-97DE-6A08-09DA643AE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A5BA13-21EC-5508-C9F3-DE9B5D706934}"/>
              </a:ext>
            </a:extLst>
          </p:cNvPr>
          <p:cNvSpPr>
            <a:spLocks noGrp="1"/>
          </p:cNvSpPr>
          <p:nvPr>
            <p:ph type="sldNum" sz="quarter" idx="12"/>
          </p:nvPr>
        </p:nvSpPr>
        <p:spPr/>
        <p:txBody>
          <a:bodyPr/>
          <a:lstStyle/>
          <a:p>
            <a:fld id="{2A27D680-6908-0042-BC8B-1AA280F094A5}" type="slidenum">
              <a:rPr lang="en-US" smtClean="0"/>
              <a:t>‹#›</a:t>
            </a:fld>
            <a:endParaRPr lang="en-US"/>
          </a:p>
        </p:txBody>
      </p:sp>
    </p:spTree>
    <p:extLst>
      <p:ext uri="{BB962C8B-B14F-4D97-AF65-F5344CB8AC3E}">
        <p14:creationId xmlns:p14="http://schemas.microsoft.com/office/powerpoint/2010/main" val="2341882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6350E-A32C-B669-E337-495BF0944B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CCEDC5-DD72-0539-1498-98AA3EF559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1D46CF-65D6-0B5F-D2B6-1410CDEE15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9D4ACF-3112-D696-D522-0821A29D535B}"/>
              </a:ext>
            </a:extLst>
          </p:cNvPr>
          <p:cNvSpPr>
            <a:spLocks noGrp="1"/>
          </p:cNvSpPr>
          <p:nvPr>
            <p:ph type="dt" sz="half" idx="10"/>
          </p:nvPr>
        </p:nvSpPr>
        <p:spPr/>
        <p:txBody>
          <a:bodyPr/>
          <a:lstStyle/>
          <a:p>
            <a:fld id="{71BD9337-4A90-2646-B157-665EF1A40630}" type="datetimeFigureOut">
              <a:rPr lang="en-US" smtClean="0"/>
              <a:t>1/22/24</a:t>
            </a:fld>
            <a:endParaRPr lang="en-US"/>
          </a:p>
        </p:txBody>
      </p:sp>
      <p:sp>
        <p:nvSpPr>
          <p:cNvPr id="6" name="Footer Placeholder 5">
            <a:extLst>
              <a:ext uri="{FF2B5EF4-FFF2-40B4-BE49-F238E27FC236}">
                <a16:creationId xmlns:a16="http://schemas.microsoft.com/office/drawing/2014/main" id="{63B39667-3C7F-89AF-962D-5C352D7A99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FCBF50-1539-5936-69A2-01E1F47D7861}"/>
              </a:ext>
            </a:extLst>
          </p:cNvPr>
          <p:cNvSpPr>
            <a:spLocks noGrp="1"/>
          </p:cNvSpPr>
          <p:nvPr>
            <p:ph type="sldNum" sz="quarter" idx="12"/>
          </p:nvPr>
        </p:nvSpPr>
        <p:spPr/>
        <p:txBody>
          <a:bodyPr/>
          <a:lstStyle/>
          <a:p>
            <a:fld id="{2A27D680-6908-0042-BC8B-1AA280F094A5}" type="slidenum">
              <a:rPr lang="en-US" smtClean="0"/>
              <a:t>‹#›</a:t>
            </a:fld>
            <a:endParaRPr lang="en-US"/>
          </a:p>
        </p:txBody>
      </p:sp>
    </p:spTree>
    <p:extLst>
      <p:ext uri="{BB962C8B-B14F-4D97-AF65-F5344CB8AC3E}">
        <p14:creationId xmlns:p14="http://schemas.microsoft.com/office/powerpoint/2010/main" val="952444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918D6-0849-31A1-B706-99EC17071C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06BB8D-DFEF-EC4A-358C-4F56BB04BC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4A7E9E-5F2F-644D-868A-E8820795B3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3632E5-7E7B-F1A2-F8FB-A224E977D8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D40FDB-B4D1-C34E-1004-5B2715C3EC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927820-ED18-F026-34CA-BFF17125EC46}"/>
              </a:ext>
            </a:extLst>
          </p:cNvPr>
          <p:cNvSpPr>
            <a:spLocks noGrp="1"/>
          </p:cNvSpPr>
          <p:nvPr>
            <p:ph type="dt" sz="half" idx="10"/>
          </p:nvPr>
        </p:nvSpPr>
        <p:spPr/>
        <p:txBody>
          <a:bodyPr/>
          <a:lstStyle/>
          <a:p>
            <a:fld id="{71BD9337-4A90-2646-B157-665EF1A40630}" type="datetimeFigureOut">
              <a:rPr lang="en-US" smtClean="0"/>
              <a:t>1/22/24</a:t>
            </a:fld>
            <a:endParaRPr lang="en-US"/>
          </a:p>
        </p:txBody>
      </p:sp>
      <p:sp>
        <p:nvSpPr>
          <p:cNvPr id="8" name="Footer Placeholder 7">
            <a:extLst>
              <a:ext uri="{FF2B5EF4-FFF2-40B4-BE49-F238E27FC236}">
                <a16:creationId xmlns:a16="http://schemas.microsoft.com/office/drawing/2014/main" id="{09A2D09A-AD82-7031-2662-5BD2352A44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4A814E-22D2-4ED0-55F0-BDCEC14E27DC}"/>
              </a:ext>
            </a:extLst>
          </p:cNvPr>
          <p:cNvSpPr>
            <a:spLocks noGrp="1"/>
          </p:cNvSpPr>
          <p:nvPr>
            <p:ph type="sldNum" sz="quarter" idx="12"/>
          </p:nvPr>
        </p:nvSpPr>
        <p:spPr/>
        <p:txBody>
          <a:bodyPr/>
          <a:lstStyle/>
          <a:p>
            <a:fld id="{2A27D680-6908-0042-BC8B-1AA280F094A5}" type="slidenum">
              <a:rPr lang="en-US" smtClean="0"/>
              <a:t>‹#›</a:t>
            </a:fld>
            <a:endParaRPr lang="en-US"/>
          </a:p>
        </p:txBody>
      </p:sp>
    </p:spTree>
    <p:extLst>
      <p:ext uri="{BB962C8B-B14F-4D97-AF65-F5344CB8AC3E}">
        <p14:creationId xmlns:p14="http://schemas.microsoft.com/office/powerpoint/2010/main" val="89435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BD9A-E566-4ED4-9750-194F9B225B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2E2281-4CD2-9575-7559-A189368E3FDB}"/>
              </a:ext>
            </a:extLst>
          </p:cNvPr>
          <p:cNvSpPr>
            <a:spLocks noGrp="1"/>
          </p:cNvSpPr>
          <p:nvPr>
            <p:ph type="dt" sz="half" idx="10"/>
          </p:nvPr>
        </p:nvSpPr>
        <p:spPr/>
        <p:txBody>
          <a:bodyPr/>
          <a:lstStyle/>
          <a:p>
            <a:fld id="{71BD9337-4A90-2646-B157-665EF1A40630}" type="datetimeFigureOut">
              <a:rPr lang="en-US" smtClean="0"/>
              <a:t>1/22/24</a:t>
            </a:fld>
            <a:endParaRPr lang="en-US"/>
          </a:p>
        </p:txBody>
      </p:sp>
      <p:sp>
        <p:nvSpPr>
          <p:cNvPr id="4" name="Footer Placeholder 3">
            <a:extLst>
              <a:ext uri="{FF2B5EF4-FFF2-40B4-BE49-F238E27FC236}">
                <a16:creationId xmlns:a16="http://schemas.microsoft.com/office/drawing/2014/main" id="{103CD61C-FD96-DB66-F856-5305F63F99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B68D41-045A-C095-9283-2AA28187D5AB}"/>
              </a:ext>
            </a:extLst>
          </p:cNvPr>
          <p:cNvSpPr>
            <a:spLocks noGrp="1"/>
          </p:cNvSpPr>
          <p:nvPr>
            <p:ph type="sldNum" sz="quarter" idx="12"/>
          </p:nvPr>
        </p:nvSpPr>
        <p:spPr/>
        <p:txBody>
          <a:bodyPr/>
          <a:lstStyle/>
          <a:p>
            <a:fld id="{2A27D680-6908-0042-BC8B-1AA280F094A5}" type="slidenum">
              <a:rPr lang="en-US" smtClean="0"/>
              <a:t>‹#›</a:t>
            </a:fld>
            <a:endParaRPr lang="en-US"/>
          </a:p>
        </p:txBody>
      </p:sp>
    </p:spTree>
    <p:extLst>
      <p:ext uri="{BB962C8B-B14F-4D97-AF65-F5344CB8AC3E}">
        <p14:creationId xmlns:p14="http://schemas.microsoft.com/office/powerpoint/2010/main" val="3443042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8DBD6A-23A6-D7DD-C07C-0A590C051C54}"/>
              </a:ext>
            </a:extLst>
          </p:cNvPr>
          <p:cNvSpPr>
            <a:spLocks noGrp="1"/>
          </p:cNvSpPr>
          <p:nvPr>
            <p:ph type="dt" sz="half" idx="10"/>
          </p:nvPr>
        </p:nvSpPr>
        <p:spPr/>
        <p:txBody>
          <a:bodyPr/>
          <a:lstStyle/>
          <a:p>
            <a:fld id="{71BD9337-4A90-2646-B157-665EF1A40630}" type="datetimeFigureOut">
              <a:rPr lang="en-US" smtClean="0"/>
              <a:t>1/22/24</a:t>
            </a:fld>
            <a:endParaRPr lang="en-US"/>
          </a:p>
        </p:txBody>
      </p:sp>
      <p:sp>
        <p:nvSpPr>
          <p:cNvPr id="3" name="Footer Placeholder 2">
            <a:extLst>
              <a:ext uri="{FF2B5EF4-FFF2-40B4-BE49-F238E27FC236}">
                <a16:creationId xmlns:a16="http://schemas.microsoft.com/office/drawing/2014/main" id="{B09C0453-F91B-8300-AB9F-8E7CCAAA4E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77C794-7AD9-FB20-9B5C-B747D03B9AB3}"/>
              </a:ext>
            </a:extLst>
          </p:cNvPr>
          <p:cNvSpPr>
            <a:spLocks noGrp="1"/>
          </p:cNvSpPr>
          <p:nvPr>
            <p:ph type="sldNum" sz="quarter" idx="12"/>
          </p:nvPr>
        </p:nvSpPr>
        <p:spPr/>
        <p:txBody>
          <a:bodyPr/>
          <a:lstStyle/>
          <a:p>
            <a:fld id="{2A27D680-6908-0042-BC8B-1AA280F094A5}" type="slidenum">
              <a:rPr lang="en-US" smtClean="0"/>
              <a:t>‹#›</a:t>
            </a:fld>
            <a:endParaRPr lang="en-US"/>
          </a:p>
        </p:txBody>
      </p:sp>
    </p:spTree>
    <p:extLst>
      <p:ext uri="{BB962C8B-B14F-4D97-AF65-F5344CB8AC3E}">
        <p14:creationId xmlns:p14="http://schemas.microsoft.com/office/powerpoint/2010/main" val="2897130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1399A-73C7-C6BE-8F08-52184BAF03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E442D3-B2F0-7076-2708-F288CC60D8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BFCC09-FC9C-E3C4-935B-6843DE7ABC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0DB8CF-24F3-F149-4D14-1319D281B53B}"/>
              </a:ext>
            </a:extLst>
          </p:cNvPr>
          <p:cNvSpPr>
            <a:spLocks noGrp="1"/>
          </p:cNvSpPr>
          <p:nvPr>
            <p:ph type="dt" sz="half" idx="10"/>
          </p:nvPr>
        </p:nvSpPr>
        <p:spPr/>
        <p:txBody>
          <a:bodyPr/>
          <a:lstStyle/>
          <a:p>
            <a:fld id="{71BD9337-4A90-2646-B157-665EF1A40630}" type="datetimeFigureOut">
              <a:rPr lang="en-US" smtClean="0"/>
              <a:t>1/22/24</a:t>
            </a:fld>
            <a:endParaRPr lang="en-US"/>
          </a:p>
        </p:txBody>
      </p:sp>
      <p:sp>
        <p:nvSpPr>
          <p:cNvPr id="6" name="Footer Placeholder 5">
            <a:extLst>
              <a:ext uri="{FF2B5EF4-FFF2-40B4-BE49-F238E27FC236}">
                <a16:creationId xmlns:a16="http://schemas.microsoft.com/office/drawing/2014/main" id="{294BD9B0-F5FF-65D3-D053-D778C63616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652F30-2BC2-CF1D-A930-D490FC23E35B}"/>
              </a:ext>
            </a:extLst>
          </p:cNvPr>
          <p:cNvSpPr>
            <a:spLocks noGrp="1"/>
          </p:cNvSpPr>
          <p:nvPr>
            <p:ph type="sldNum" sz="quarter" idx="12"/>
          </p:nvPr>
        </p:nvSpPr>
        <p:spPr/>
        <p:txBody>
          <a:bodyPr/>
          <a:lstStyle/>
          <a:p>
            <a:fld id="{2A27D680-6908-0042-BC8B-1AA280F094A5}" type="slidenum">
              <a:rPr lang="en-US" smtClean="0"/>
              <a:t>‹#›</a:t>
            </a:fld>
            <a:endParaRPr lang="en-US"/>
          </a:p>
        </p:txBody>
      </p:sp>
    </p:spTree>
    <p:extLst>
      <p:ext uri="{BB962C8B-B14F-4D97-AF65-F5344CB8AC3E}">
        <p14:creationId xmlns:p14="http://schemas.microsoft.com/office/powerpoint/2010/main" val="390539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64672-0EDF-87D0-6BEC-9DE435DE07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CB6BF1-5A11-11FA-1E2E-14E9BA1636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DE377C-2B3E-9840-48FB-090AD29B7F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14F7F4-21B4-18DF-1949-71575C775470}"/>
              </a:ext>
            </a:extLst>
          </p:cNvPr>
          <p:cNvSpPr>
            <a:spLocks noGrp="1"/>
          </p:cNvSpPr>
          <p:nvPr>
            <p:ph type="dt" sz="half" idx="10"/>
          </p:nvPr>
        </p:nvSpPr>
        <p:spPr/>
        <p:txBody>
          <a:bodyPr/>
          <a:lstStyle/>
          <a:p>
            <a:fld id="{71BD9337-4A90-2646-B157-665EF1A40630}" type="datetimeFigureOut">
              <a:rPr lang="en-US" smtClean="0"/>
              <a:t>1/22/24</a:t>
            </a:fld>
            <a:endParaRPr lang="en-US"/>
          </a:p>
        </p:txBody>
      </p:sp>
      <p:sp>
        <p:nvSpPr>
          <p:cNvPr id="6" name="Footer Placeholder 5">
            <a:extLst>
              <a:ext uri="{FF2B5EF4-FFF2-40B4-BE49-F238E27FC236}">
                <a16:creationId xmlns:a16="http://schemas.microsoft.com/office/drawing/2014/main" id="{EFC4BB75-82B2-E87C-0192-832A90705C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14DD66-8C3B-1CC9-8C1C-F366CCDA31AB}"/>
              </a:ext>
            </a:extLst>
          </p:cNvPr>
          <p:cNvSpPr>
            <a:spLocks noGrp="1"/>
          </p:cNvSpPr>
          <p:nvPr>
            <p:ph type="sldNum" sz="quarter" idx="12"/>
          </p:nvPr>
        </p:nvSpPr>
        <p:spPr/>
        <p:txBody>
          <a:bodyPr/>
          <a:lstStyle/>
          <a:p>
            <a:fld id="{2A27D680-6908-0042-BC8B-1AA280F094A5}" type="slidenum">
              <a:rPr lang="en-US" smtClean="0"/>
              <a:t>‹#›</a:t>
            </a:fld>
            <a:endParaRPr lang="en-US"/>
          </a:p>
        </p:txBody>
      </p:sp>
    </p:spTree>
    <p:extLst>
      <p:ext uri="{BB962C8B-B14F-4D97-AF65-F5344CB8AC3E}">
        <p14:creationId xmlns:p14="http://schemas.microsoft.com/office/powerpoint/2010/main" val="1483325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ABE5D7-BFC0-C5F1-2DD7-11183694FD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D36D8B-0AE6-C855-3CAD-F69C927B8A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2E2857-C603-D79E-7075-53E50AA5C3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D9337-4A90-2646-B157-665EF1A40630}" type="datetimeFigureOut">
              <a:rPr lang="en-US" smtClean="0"/>
              <a:t>1/22/24</a:t>
            </a:fld>
            <a:endParaRPr lang="en-US"/>
          </a:p>
        </p:txBody>
      </p:sp>
      <p:sp>
        <p:nvSpPr>
          <p:cNvPr id="5" name="Footer Placeholder 4">
            <a:extLst>
              <a:ext uri="{FF2B5EF4-FFF2-40B4-BE49-F238E27FC236}">
                <a16:creationId xmlns:a16="http://schemas.microsoft.com/office/drawing/2014/main" id="{284A4CF6-D0DB-3BA7-912B-ECF4F64AA8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05589B-B6B7-D34D-A819-89483EA9FD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27D680-6908-0042-BC8B-1AA280F094A5}" type="slidenum">
              <a:rPr lang="en-US" smtClean="0"/>
              <a:t>‹#›</a:t>
            </a:fld>
            <a:endParaRPr lang="en-US"/>
          </a:p>
        </p:txBody>
      </p:sp>
    </p:spTree>
    <p:extLst>
      <p:ext uri="{BB962C8B-B14F-4D97-AF65-F5344CB8AC3E}">
        <p14:creationId xmlns:p14="http://schemas.microsoft.com/office/powerpoint/2010/main" val="660358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D9337-4A90-2646-B157-665EF1A40630}" type="datetimeFigureOut">
              <a:rPr lang="en-US" smtClean="0"/>
              <a:t>1/22/24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27D680-6908-0042-BC8B-1AA280F094A5}" type="slidenum">
              <a:rPr lang="en-US" smtClean="0"/>
              <a:t>‹#›</a:t>
            </a:fld>
            <a:endParaRPr lang="en-US"/>
          </a:p>
        </p:txBody>
      </p:sp>
    </p:spTree>
    <p:extLst>
      <p:ext uri="{BB962C8B-B14F-4D97-AF65-F5344CB8AC3E}">
        <p14:creationId xmlns:p14="http://schemas.microsoft.com/office/powerpoint/2010/main" val="933994636"/>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apra.cs.cornell.edu/latte23/paper/7.pdf"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dl.acm.org/doi/10.1145/3533251" TargetMode="External"/><Relationship Id="rId2" Type="http://schemas.openxmlformats.org/officeDocument/2006/relationships/hyperlink" Target="https://cseweb.ucsd.edu/~hadi/doc/paper/2019-icml-release.pdf" TargetMode="Externa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hyperlink" Target="https://cseweb.ucsd.edu/~hadi/doc/paper/2019-icml-release.pdf"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hyperlink" Target="https://workshops.inf.ed.ac.uk/accml/papers/2021/3rd_AccML_paper_2.pdf" TargetMode="Externa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arxiv.org/abs/2201.10369" TargetMode="External"/><Relationship Id="rId2" Type="http://schemas.openxmlformats.org/officeDocument/2006/relationships/hyperlink" Target="https://arxiv.org/pdf/2209.12982.pdf"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www.ncbi.nlm.nih.gov/pmc/articles/PMC8122998/" TargetMode="External"/><Relationship Id="rId2" Type="http://schemas.openxmlformats.org/officeDocument/2006/relationships/hyperlink" Target="https://arxiv.org/pdf/2101.09671.pdf"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a:extLst>
              <a:ext uri="{FF2B5EF4-FFF2-40B4-BE49-F238E27FC236}">
                <a16:creationId xmlns:a16="http://schemas.microsoft.com/office/drawing/2014/main" id="{3EEEC011-24F5-7990-F0B3-25710F0F7B23}"/>
              </a:ext>
            </a:extLst>
          </p:cNvPr>
          <p:cNvSpPr/>
          <p:nvPr/>
        </p:nvSpPr>
        <p:spPr>
          <a:xfrm>
            <a:off x="-7938" y="4035425"/>
            <a:ext cx="12192001" cy="187007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eaLnBrk="1" fontAlgn="auto" hangingPunct="1">
              <a:defRPr/>
            </a:pPr>
            <a:endParaRPr lang="zh-CN" altLang="en-US" noProof="1"/>
          </a:p>
        </p:txBody>
      </p:sp>
      <p:sp>
        <p:nvSpPr>
          <p:cNvPr id="44" name="文本框 43">
            <a:extLst>
              <a:ext uri="{FF2B5EF4-FFF2-40B4-BE49-F238E27FC236}">
                <a16:creationId xmlns:a16="http://schemas.microsoft.com/office/drawing/2014/main" id="{5CCBEAF2-6556-E24A-61F2-5CF00826585A}"/>
              </a:ext>
            </a:extLst>
          </p:cNvPr>
          <p:cNvSpPr txBox="1"/>
          <p:nvPr/>
        </p:nvSpPr>
        <p:spPr>
          <a:xfrm>
            <a:off x="0" y="20320"/>
            <a:ext cx="4434840" cy="769437"/>
          </a:xfrm>
          <a:prstGeom prst="rect">
            <a:avLst/>
          </a:prstGeom>
          <a:noFill/>
        </p:spPr>
        <p:txBody>
          <a:bodyPr wrap="square" lIns="91436" tIns="45718" rIns="91436" bIns="45718">
            <a:spAutoFit/>
          </a:bodyPr>
          <a:lstStyle/>
          <a:p>
            <a:pPr eaLnBrk="1" fontAlgn="auto" hangingPunct="1">
              <a:defRPr/>
            </a:pPr>
            <a:r>
              <a:rPr lang="en-US" altLang="zh-CN" sz="2400" b="1" spc="600" noProof="1">
                <a:solidFill>
                  <a:schemeClr val="bg1">
                    <a:lumMod val="50000"/>
                    <a:alpha val="78000"/>
                  </a:schemeClr>
                </a:solidFill>
                <a:latin typeface="Calibri" panose="020F0502020204030204" pitchFamily="34" charset="0"/>
                <a:cs typeface="Segoe UI Semilight" panose="020B0402040204020203" pitchFamily="34" charset="0"/>
              </a:rPr>
              <a:t>Second</a:t>
            </a:r>
            <a:r>
              <a:rPr lang="en-US" altLang="zh-CN" sz="2400" b="1" spc="600" noProof="1">
                <a:solidFill>
                  <a:schemeClr val="bg1">
                    <a:lumMod val="50000"/>
                    <a:alpha val="78000"/>
                  </a:schemeClr>
                </a:solidFill>
                <a:latin typeface="Calibri" panose="020F0502020204030204" pitchFamily="34" charset="0"/>
                <a:ea typeface="+mn-ea"/>
                <a:cs typeface="Segoe UI Semilight" panose="020B0402040204020203" pitchFamily="34" charset="0"/>
              </a:rPr>
              <a:t> Week</a:t>
            </a:r>
          </a:p>
          <a:p>
            <a:pPr eaLnBrk="1" fontAlgn="auto" hangingPunct="1">
              <a:defRPr/>
            </a:pPr>
            <a:r>
              <a:rPr lang="en-US" altLang="zh-CN" sz="2000" b="1" spc="600" noProof="1">
                <a:solidFill>
                  <a:schemeClr val="bg1">
                    <a:lumMod val="50000"/>
                    <a:alpha val="78000"/>
                  </a:schemeClr>
                </a:solidFill>
                <a:latin typeface="Calibri" panose="020F0502020204030204" pitchFamily="34" charset="0"/>
                <a:cs typeface="Segoe UI Semilight" panose="020B0402040204020203" pitchFamily="34" charset="0"/>
              </a:rPr>
              <a:t>17 Apr 23 -21 Apr 23</a:t>
            </a:r>
            <a:endParaRPr lang="zh-CN" altLang="en-US" sz="2000" b="1" spc="600" noProof="1">
              <a:solidFill>
                <a:schemeClr val="bg1">
                  <a:lumMod val="50000"/>
                  <a:alpha val="78000"/>
                </a:schemeClr>
              </a:solidFill>
              <a:latin typeface="Calibri" panose="020F0502020204030204" pitchFamily="34" charset="0"/>
              <a:cs typeface="Segoe UI Semilight" panose="020B0402040204020203" pitchFamily="34" charset="0"/>
            </a:endParaRPr>
          </a:p>
        </p:txBody>
      </p:sp>
      <p:sp>
        <p:nvSpPr>
          <p:cNvPr id="5124" name="文本框 47">
            <a:extLst>
              <a:ext uri="{FF2B5EF4-FFF2-40B4-BE49-F238E27FC236}">
                <a16:creationId xmlns:a16="http://schemas.microsoft.com/office/drawing/2014/main" id="{780694F0-3219-6309-DB7A-8070C88D3966}"/>
              </a:ext>
            </a:extLst>
          </p:cNvPr>
          <p:cNvSpPr txBox="1">
            <a:spLocks noChangeArrowheads="1"/>
          </p:cNvSpPr>
          <p:nvPr/>
        </p:nvSpPr>
        <p:spPr bwMode="auto">
          <a:xfrm>
            <a:off x="708025" y="1879600"/>
            <a:ext cx="106632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5400" dirty="0">
                <a:solidFill>
                  <a:schemeClr val="tx2"/>
                </a:solidFill>
                <a:latin typeface="微软雅黑" panose="020B0503020204020204" pitchFamily="34" charset="-122"/>
              </a:rPr>
              <a:t>Presentation</a:t>
            </a:r>
            <a:endParaRPr lang="zh-CN" altLang="zh-CN" sz="5400" dirty="0">
              <a:solidFill>
                <a:schemeClr val="tx2"/>
              </a:solidFill>
              <a:latin typeface="微软雅黑" panose="020B0503020204020204" pitchFamily="34" charset="-122"/>
            </a:endParaRPr>
          </a:p>
        </p:txBody>
      </p:sp>
      <p:sp>
        <p:nvSpPr>
          <p:cNvPr id="2" name="文本框 1">
            <a:extLst>
              <a:ext uri="{FF2B5EF4-FFF2-40B4-BE49-F238E27FC236}">
                <a16:creationId xmlns:a16="http://schemas.microsoft.com/office/drawing/2014/main" id="{518A50A3-9D53-C6BD-BA42-F187945439C2}"/>
              </a:ext>
            </a:extLst>
          </p:cNvPr>
          <p:cNvSpPr txBox="1"/>
          <p:nvPr/>
        </p:nvSpPr>
        <p:spPr>
          <a:xfrm>
            <a:off x="9934986" y="20320"/>
            <a:ext cx="2257014" cy="459105"/>
          </a:xfrm>
          <a:prstGeom prst="rect">
            <a:avLst/>
          </a:prstGeom>
          <a:noFill/>
        </p:spPr>
        <p:txBody>
          <a:bodyPr lIns="91436" tIns="45718" rIns="91436" bIns="45718">
            <a:spAutoFit/>
          </a:bodyPr>
          <a:lstStyle/>
          <a:p>
            <a:pPr eaLnBrk="1" fontAlgn="auto" hangingPunct="1">
              <a:defRPr/>
            </a:pPr>
            <a:r>
              <a:rPr lang="en-US" altLang="zh-CN" sz="2400" b="1" spc="600" noProof="1">
                <a:solidFill>
                  <a:schemeClr val="bg1">
                    <a:lumMod val="50000"/>
                    <a:alpha val="78000"/>
                  </a:schemeClr>
                </a:solidFill>
                <a:latin typeface="Calibri" panose="020F0502020204030204" pitchFamily="34" charset="0"/>
                <a:ea typeface="+mn-ea"/>
                <a:cs typeface="Segoe UI Semilight" panose="020B0402040204020203" pitchFamily="34" charset="0"/>
              </a:rPr>
              <a:t>SPORT LAB</a:t>
            </a:r>
            <a:endParaRPr lang="zh-CN" altLang="en-US" sz="2400" b="1" spc="600" noProof="1">
              <a:solidFill>
                <a:schemeClr val="bg1">
                  <a:lumMod val="50000"/>
                  <a:alpha val="78000"/>
                </a:schemeClr>
              </a:solidFill>
              <a:latin typeface="Calibri" panose="020F0502020204030204" pitchFamily="34" charset="0"/>
              <a:ea typeface="+mn-ea"/>
              <a:cs typeface="Segoe UI Semilight" panose="020B0402040204020203" pitchFamily="34" charset="0"/>
            </a:endParaRPr>
          </a:p>
        </p:txBody>
      </p:sp>
      <p:grpSp>
        <p:nvGrpSpPr>
          <p:cNvPr id="5126" name="组合 4">
            <a:extLst>
              <a:ext uri="{FF2B5EF4-FFF2-40B4-BE49-F238E27FC236}">
                <a16:creationId xmlns:a16="http://schemas.microsoft.com/office/drawing/2014/main" id="{55749CF1-496F-9E4C-16DC-2C00C15410B2}"/>
              </a:ext>
            </a:extLst>
          </p:cNvPr>
          <p:cNvGrpSpPr>
            <a:grpSpLocks/>
          </p:cNvGrpSpPr>
          <p:nvPr/>
        </p:nvGrpSpPr>
        <p:grpSpPr bwMode="auto">
          <a:xfrm>
            <a:off x="3729038" y="4232275"/>
            <a:ext cx="3814710" cy="1539240"/>
            <a:chOff x="4615" y="6668"/>
            <a:chExt cx="6009" cy="2424"/>
          </a:xfrm>
        </p:grpSpPr>
        <p:sp>
          <p:nvSpPr>
            <p:cNvPr id="3080" name="文本框 45">
              <a:extLst>
                <a:ext uri="{FF2B5EF4-FFF2-40B4-BE49-F238E27FC236}">
                  <a16:creationId xmlns:a16="http://schemas.microsoft.com/office/drawing/2014/main" id="{ACFE3A9F-59CF-F0A6-D0E4-1160FDE1DA93}"/>
                </a:ext>
              </a:extLst>
            </p:cNvPr>
            <p:cNvSpPr txBox="1">
              <a:spLocks noChangeArrowheads="1"/>
            </p:cNvSpPr>
            <p:nvPr/>
          </p:nvSpPr>
          <p:spPr bwMode="auto">
            <a:xfrm>
              <a:off x="4615" y="8462"/>
              <a:ext cx="6009" cy="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8" rIns="91436" bIns="45718">
              <a:spAutoFit/>
            </a:bodyP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sz="2000" b="1" dirty="0">
                  <a:solidFill>
                    <a:schemeClr val="bg1"/>
                  </a:solidFill>
                  <a:latin typeface="宋体" panose="02010600030101010101" pitchFamily="2" charset="-122"/>
                  <a:ea typeface="宋体" panose="02010600030101010101" pitchFamily="2" charset="-122"/>
                </a:rPr>
                <a:t>Present by: </a:t>
              </a:r>
              <a:r>
                <a:rPr lang="en-US" altLang="zh-CN" sz="2000" b="1" dirty="0" err="1">
                  <a:solidFill>
                    <a:schemeClr val="bg1"/>
                  </a:solidFill>
                  <a:latin typeface="宋体" panose="02010600030101010101" pitchFamily="2" charset="-122"/>
                  <a:ea typeface="宋体" panose="02010600030101010101" pitchFamily="2" charset="-122"/>
                </a:rPr>
                <a:t>Suhas</a:t>
              </a:r>
              <a:r>
                <a:rPr lang="en-US" altLang="zh-CN" sz="2000" b="1" dirty="0">
                  <a:solidFill>
                    <a:schemeClr val="bg1"/>
                  </a:solidFill>
                  <a:latin typeface="宋体" panose="02010600030101010101" pitchFamily="2" charset="-122"/>
                  <a:ea typeface="宋体" panose="02010600030101010101" pitchFamily="2" charset="-122"/>
                </a:rPr>
                <a:t> </a:t>
              </a:r>
              <a:r>
                <a:rPr lang="en-US" altLang="zh-CN" sz="2000" b="1" dirty="0" err="1">
                  <a:solidFill>
                    <a:schemeClr val="bg1"/>
                  </a:solidFill>
                  <a:latin typeface="宋体" panose="02010600030101010101" pitchFamily="2" charset="-122"/>
                  <a:ea typeface="宋体" panose="02010600030101010101" pitchFamily="2" charset="-122"/>
                </a:rPr>
                <a:t>Somashekar</a:t>
              </a:r>
              <a:r>
                <a:rPr lang="en-US" altLang="zh-CN" sz="2000" b="1" dirty="0">
                  <a:solidFill>
                    <a:schemeClr val="bg1"/>
                  </a:solidFill>
                  <a:latin typeface="宋体" panose="02010600030101010101" pitchFamily="2" charset="-122"/>
                  <a:ea typeface="宋体" panose="02010600030101010101" pitchFamily="2" charset="-122"/>
                </a:rPr>
                <a:t> </a:t>
              </a:r>
              <a:endParaRPr lang="zh-CN" altLang="zh-CN" sz="2000" dirty="0">
                <a:solidFill>
                  <a:schemeClr val="bg1"/>
                </a:solidFill>
                <a:latin typeface="Segoe UI Semilight" panose="020F0302020204030204" pitchFamily="34" charset="0"/>
              </a:endParaRPr>
            </a:p>
          </p:txBody>
        </p:sp>
        <p:sp>
          <p:nvSpPr>
            <p:cNvPr id="3081" name="文本框 45">
              <a:extLst>
                <a:ext uri="{FF2B5EF4-FFF2-40B4-BE49-F238E27FC236}">
                  <a16:creationId xmlns:a16="http://schemas.microsoft.com/office/drawing/2014/main" id="{EA180955-2874-8C64-BB5A-1B76FBEF4600}"/>
                </a:ext>
              </a:extLst>
            </p:cNvPr>
            <p:cNvSpPr txBox="1">
              <a:spLocks noChangeArrowheads="1"/>
            </p:cNvSpPr>
            <p:nvPr/>
          </p:nvSpPr>
          <p:spPr bwMode="auto">
            <a:xfrm>
              <a:off x="4615" y="6668"/>
              <a:ext cx="5576" cy="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sz="2000" b="1">
                  <a:solidFill>
                    <a:schemeClr val="bg1"/>
                  </a:solidFill>
                  <a:latin typeface="宋体" panose="02010600030101010101" pitchFamily="2" charset="-122"/>
                  <a:ea typeface="宋体" panose="02010600030101010101" pitchFamily="2" charset="-122"/>
                </a:rPr>
                <a:t>Instructor</a:t>
              </a:r>
              <a:r>
                <a:rPr lang="zh-CN" altLang="zh-CN" sz="2000" b="1">
                  <a:solidFill>
                    <a:schemeClr val="bg1"/>
                  </a:solidFill>
                  <a:latin typeface="宋体" panose="02010600030101010101" pitchFamily="2" charset="-122"/>
                  <a:ea typeface="宋体" panose="02010600030101010101" pitchFamily="2" charset="-122"/>
                </a:rPr>
                <a:t>：</a:t>
              </a:r>
              <a:r>
                <a:rPr lang="en-US" altLang="zh-CN" sz="2000" b="1">
                  <a:solidFill>
                    <a:schemeClr val="bg1"/>
                  </a:solidFill>
                  <a:latin typeface="宋体" panose="02010600030101010101" pitchFamily="2" charset="-122"/>
                  <a:ea typeface="宋体" panose="02010600030101010101" pitchFamily="2" charset="-122"/>
                </a:rPr>
                <a:t>Prof. Pedram</a:t>
              </a:r>
              <a:endParaRPr lang="zh-CN" altLang="zh-CN" sz="2000">
                <a:solidFill>
                  <a:schemeClr val="bg1"/>
                </a:solidFill>
                <a:latin typeface="Segoe UI Semilight" panose="020F0302020204030204" pitchFamily="34" charset="0"/>
              </a:endParaRPr>
            </a:p>
          </p:txBody>
        </p:sp>
        <p:sp>
          <p:nvSpPr>
            <p:cNvPr id="3082" name="文本框 45">
              <a:extLst>
                <a:ext uri="{FF2B5EF4-FFF2-40B4-BE49-F238E27FC236}">
                  <a16:creationId xmlns:a16="http://schemas.microsoft.com/office/drawing/2014/main" id="{B408E135-E716-C2BA-07F7-7BE6A0DBF734}"/>
                </a:ext>
              </a:extLst>
            </p:cNvPr>
            <p:cNvSpPr txBox="1">
              <a:spLocks noChangeArrowheads="1"/>
            </p:cNvSpPr>
            <p:nvPr/>
          </p:nvSpPr>
          <p:spPr bwMode="auto">
            <a:xfrm>
              <a:off x="4615" y="7561"/>
              <a:ext cx="5699" cy="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sz="2000" b="1" dirty="0">
                  <a:solidFill>
                    <a:schemeClr val="bg1"/>
                  </a:solidFill>
                  <a:latin typeface="宋体" panose="02010600030101010101" pitchFamily="2" charset="-122"/>
                  <a:ea typeface="宋体" panose="02010600030101010101" pitchFamily="2" charset="-122"/>
                </a:rPr>
                <a:t>Mentor: </a:t>
              </a:r>
              <a:r>
                <a:rPr lang="en-US" altLang="zh-CN" sz="2000" b="1" dirty="0" err="1">
                  <a:solidFill>
                    <a:schemeClr val="bg1"/>
                  </a:solidFill>
                  <a:latin typeface="宋体" panose="02010600030101010101" pitchFamily="2" charset="-122"/>
                  <a:ea typeface="宋体" panose="02010600030101010101" pitchFamily="2" charset="-122"/>
                </a:rPr>
                <a:t>Arash</a:t>
              </a:r>
              <a:r>
                <a:rPr lang="en-US" altLang="zh-CN" sz="2000" b="1" dirty="0">
                  <a:solidFill>
                    <a:schemeClr val="bg1"/>
                  </a:solidFill>
                  <a:latin typeface="宋体" panose="02010600030101010101" pitchFamily="2" charset="-122"/>
                  <a:ea typeface="宋体" panose="02010600030101010101" pitchFamily="2" charset="-122"/>
                </a:rPr>
                <a:t> </a:t>
              </a:r>
              <a:r>
                <a:rPr lang="en-US" altLang="zh-CN" sz="2000" b="1" dirty="0" err="1">
                  <a:solidFill>
                    <a:schemeClr val="bg1"/>
                  </a:solidFill>
                  <a:latin typeface="宋体" panose="02010600030101010101" pitchFamily="2" charset="-122"/>
                  <a:ea typeface="宋体" panose="02010600030101010101" pitchFamily="2" charset="-122"/>
                </a:rPr>
                <a:t>Fayyazi</a:t>
              </a:r>
              <a:endParaRPr lang="zh-CN" altLang="en-US" sz="2000" b="1" dirty="0">
                <a:solidFill>
                  <a:schemeClr val="bg1"/>
                </a:solidFill>
                <a:latin typeface="宋体" panose="02010600030101010101" pitchFamily="2" charset="-122"/>
                <a:ea typeface="宋体" panose="02010600030101010101" pitchFamily="2" charset="-122"/>
              </a:endParaRPr>
            </a:p>
          </p:txBody>
        </p:sp>
      </p:grpSp>
      <p:pic>
        <p:nvPicPr>
          <p:cNvPr id="4" name="图片 3">
            <a:extLst>
              <a:ext uri="{FF2B5EF4-FFF2-40B4-BE49-F238E27FC236}">
                <a16:creationId xmlns:a16="http://schemas.microsoft.com/office/drawing/2014/main" id="{BF91CBA1-0CB9-1039-C1C8-840581DD454A}"/>
              </a:ext>
            </a:extLst>
          </p:cNvPr>
          <p:cNvPicPr>
            <a:picLocks noChangeAspect="1"/>
          </p:cNvPicPr>
          <p:nvPr/>
        </p:nvPicPr>
        <p:blipFill>
          <a:blip r:embed="rId3">
            <a:extLst>
              <a:ext uri="{28A0092B-C50C-407E-A947-70E740481C1C}">
                <a14:useLocalDpi xmlns:a14="http://schemas.microsoft.com/office/drawing/2010/main" val="0"/>
              </a:ext>
            </a:extLst>
          </a:blip>
          <a:srcRect r="20467"/>
          <a:stretch>
            <a:fillRect/>
          </a:stretch>
        </p:blipFill>
        <p:spPr bwMode="auto">
          <a:xfrm>
            <a:off x="3788542" y="659924"/>
            <a:ext cx="3695701"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79"/>
                                        </p:tgtEl>
                                        <p:attrNameLst>
                                          <p:attrName>style.visibility</p:attrName>
                                        </p:attrNameLst>
                                      </p:cBhvr>
                                      <p:to>
                                        <p:strVal val="visible"/>
                                      </p:to>
                                    </p:set>
                                    <p:animEffect transition="in" filter="barn(inVertical)">
                                      <p:cBhvr>
                                        <p:cTn id="15" dur="500"/>
                                        <p:tgtEl>
                                          <p:spTgt spid="7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5126"/>
                                        </p:tgtEl>
                                        <p:attrNameLst>
                                          <p:attrName>style.visibility</p:attrName>
                                        </p:attrNameLst>
                                      </p:cBhvr>
                                      <p:to>
                                        <p:strVal val="visible"/>
                                      </p:to>
                                    </p:set>
                                    <p:anim calcmode="lin" valueType="num">
                                      <p:cBhvr additive="base">
                                        <p:cTn id="20" dur="500" fill="hold"/>
                                        <p:tgtEl>
                                          <p:spTgt spid="5126"/>
                                        </p:tgtEl>
                                        <p:attrNameLst>
                                          <p:attrName>ppt_x</p:attrName>
                                        </p:attrNameLst>
                                      </p:cBhvr>
                                      <p:tavLst>
                                        <p:tav tm="0">
                                          <p:val>
                                            <p:strVal val="#ppt_x"/>
                                          </p:val>
                                        </p:tav>
                                        <p:tav tm="100000">
                                          <p:val>
                                            <p:strVal val="#ppt_x"/>
                                          </p:val>
                                        </p:tav>
                                      </p:tavLst>
                                    </p:anim>
                                    <p:anim calcmode="lin" valueType="num">
                                      <p:cBhvr additive="base">
                                        <p:cTn id="21" dur="500" fill="hold"/>
                                        <p:tgtEl>
                                          <p:spTgt spid="51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51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89AD0A-FE94-21BE-7F3D-B5752119674D}"/>
              </a:ext>
            </a:extLst>
          </p:cNvPr>
          <p:cNvSpPr txBox="1"/>
          <p:nvPr/>
        </p:nvSpPr>
        <p:spPr>
          <a:xfrm>
            <a:off x="483704" y="278295"/>
            <a:ext cx="11224592" cy="6063198"/>
          </a:xfrm>
          <a:prstGeom prst="rect">
            <a:avLst/>
          </a:prstGeom>
          <a:noFill/>
        </p:spPr>
        <p:txBody>
          <a:bodyPr wrap="square" rtlCol="0">
            <a:spAutoFit/>
          </a:bodyPr>
          <a:lstStyle/>
          <a:p>
            <a:r>
              <a:rPr lang="en-US" sz="2400" b="1" u="sng" dirty="0">
                <a:solidFill>
                  <a:srgbClr val="374151"/>
                </a:solidFill>
              </a:rPr>
              <a:t>Cache Aware</a:t>
            </a:r>
            <a:r>
              <a:rPr lang="en-US" sz="2400" b="1" i="0" u="sng" dirty="0">
                <a:solidFill>
                  <a:srgbClr val="374151"/>
                </a:solidFill>
                <a:effectLst/>
              </a:rPr>
              <a:t> Tiling</a:t>
            </a:r>
          </a:p>
          <a:p>
            <a:pPr algn="ctr"/>
            <a:endParaRPr lang="en-US" b="1" u="sng" dirty="0">
              <a:solidFill>
                <a:srgbClr val="374151"/>
              </a:solidFill>
            </a:endParaRPr>
          </a:p>
          <a:p>
            <a:r>
              <a:rPr lang="en-US" b="0" i="0" dirty="0">
                <a:solidFill>
                  <a:srgbClr val="374151"/>
                </a:solidFill>
                <a:effectLst/>
                <a:latin typeface="Söhne"/>
              </a:rPr>
              <a:t>Cache-aware tiling aims to minimize cache misses, reduce data movement between different memory levels, and maximize cache utilization to boost the performance of the DNN.</a:t>
            </a:r>
            <a:endParaRPr lang="en-US" b="1" i="0" u="sng" dirty="0">
              <a:solidFill>
                <a:srgbClr val="374151"/>
              </a:solidFill>
              <a:effectLst/>
            </a:endParaRPr>
          </a:p>
          <a:p>
            <a:pPr algn="ctr"/>
            <a:endParaRPr lang="en-US" b="1" i="0" u="sng" dirty="0">
              <a:solidFill>
                <a:srgbClr val="374151"/>
              </a:solidFill>
              <a:effectLst/>
            </a:endParaRPr>
          </a:p>
          <a:p>
            <a:pPr algn="l">
              <a:buFont typeface="+mj-lt"/>
              <a:buAutoNum type="arabicPeriod"/>
            </a:pPr>
            <a:r>
              <a:rPr lang="en-US" b="1" i="0" u="sng" dirty="0">
                <a:solidFill>
                  <a:srgbClr val="374151"/>
                </a:solidFill>
                <a:effectLst/>
                <a:latin typeface="Söhne"/>
              </a:rPr>
              <a:t>Analyzing the DNN architecture and memory hierarchy: </a:t>
            </a:r>
            <a:r>
              <a:rPr lang="en-US" b="0" i="0" dirty="0">
                <a:solidFill>
                  <a:srgbClr val="374151"/>
                </a:solidFill>
                <a:effectLst/>
                <a:latin typeface="Söhne"/>
              </a:rPr>
              <a:t>The compiler examines the DNN architecture, layer dimensions, and data dependencies, as well as the FPGA's memory hierarchy, including cache sizes and access latencies.</a:t>
            </a:r>
          </a:p>
          <a:p>
            <a:pPr algn="l">
              <a:buFont typeface="+mj-lt"/>
              <a:buAutoNum type="arabicPeriod"/>
            </a:pPr>
            <a:r>
              <a:rPr lang="en-US" b="1" i="0" u="sng" dirty="0">
                <a:solidFill>
                  <a:srgbClr val="374151"/>
                </a:solidFill>
                <a:effectLst/>
                <a:latin typeface="Söhne"/>
              </a:rPr>
              <a:t>Selecting tile sizes based on cache constraints: </a:t>
            </a:r>
            <a:r>
              <a:rPr lang="en-US" b="0" i="0" dirty="0">
                <a:solidFill>
                  <a:srgbClr val="374151"/>
                </a:solidFill>
                <a:effectLst/>
                <a:latin typeface="Söhne"/>
              </a:rPr>
              <a:t>The compiler chooses appropriate tile sizes that take into account the available cache sizes, ensuring that each tile fits within the cache to minimize cache misses and data movement. The tile sizes may vary for different layers or even within a single layer, depending on the cache constraints and layer dimensions.</a:t>
            </a:r>
          </a:p>
          <a:p>
            <a:pPr algn="l">
              <a:buFont typeface="+mj-lt"/>
              <a:buAutoNum type="arabicPeriod"/>
            </a:pPr>
            <a:r>
              <a:rPr lang="en-US" b="1" i="0" u="sng" dirty="0">
                <a:solidFill>
                  <a:srgbClr val="374151"/>
                </a:solidFill>
                <a:effectLst/>
                <a:latin typeface="Söhne"/>
              </a:rPr>
              <a:t>Mapping tiles to FPGA resources: </a:t>
            </a:r>
            <a:r>
              <a:rPr lang="en-US" b="0" i="0" dirty="0">
                <a:solidFill>
                  <a:srgbClr val="374151"/>
                </a:solidFill>
                <a:effectLst/>
                <a:latin typeface="Söhne"/>
              </a:rPr>
              <a:t>The compiler maps the tiled computation onto the FPGA's hardware resources, considering cache constraints and aiming to maximize cache utilization. This can involve techniques such as loop unrolling, pipelining, or parallelization to maximize throughput and minimize latency.</a:t>
            </a:r>
          </a:p>
          <a:p>
            <a:pPr algn="l">
              <a:buFont typeface="+mj-lt"/>
              <a:buAutoNum type="arabicPeriod"/>
            </a:pPr>
            <a:r>
              <a:rPr lang="en-US" b="1" i="0" u="sng" dirty="0">
                <a:solidFill>
                  <a:srgbClr val="374151"/>
                </a:solidFill>
                <a:effectLst/>
                <a:latin typeface="Söhne"/>
              </a:rPr>
              <a:t>Scheduling and execution: </a:t>
            </a:r>
            <a:r>
              <a:rPr lang="en-US" b="0" i="0" dirty="0">
                <a:solidFill>
                  <a:srgbClr val="374151"/>
                </a:solidFill>
                <a:effectLst/>
                <a:latin typeface="Söhne"/>
              </a:rPr>
              <a:t>The compiler schedules the execution of the tiled computation on the FPGA, ensuring that the required data and resources are available when needed and that cache reuse is maximized. This can involve dynamic scheduling techniques that adapt to varying resource utilization or data availability.</a:t>
            </a:r>
          </a:p>
          <a:p>
            <a:pPr algn="l"/>
            <a:endParaRPr lang="en-US" b="0" i="0" dirty="0">
              <a:solidFill>
                <a:srgbClr val="374151"/>
              </a:solidFill>
              <a:effectLst/>
            </a:endParaRPr>
          </a:p>
          <a:p>
            <a:pPr algn="l"/>
            <a:r>
              <a:rPr lang="en-US" sz="1800" b="0" i="0" dirty="0">
                <a:solidFill>
                  <a:srgbClr val="374151"/>
                </a:solidFill>
                <a:effectLst/>
              </a:rPr>
              <a:t>References: </a:t>
            </a:r>
            <a:r>
              <a:rPr lang="en-US" sz="1800" b="0" i="0" dirty="0">
                <a:solidFill>
                  <a:srgbClr val="374151"/>
                </a:solidFill>
                <a:effectLst/>
                <a:hlinkClick r:id="rId2"/>
              </a:rPr>
              <a:t>https://capra.cs.cornell.edu/latte23/paper/7.pdf</a:t>
            </a:r>
            <a:endParaRPr lang="en-US" sz="1800" b="0" i="0" dirty="0">
              <a:solidFill>
                <a:srgbClr val="374151"/>
              </a:solidFill>
              <a:effectLst/>
            </a:endParaRPr>
          </a:p>
          <a:p>
            <a:pPr algn="l"/>
            <a:endParaRPr lang="en-US" b="0" i="0" dirty="0">
              <a:solidFill>
                <a:srgbClr val="374151"/>
              </a:solidFill>
              <a:effectLst/>
            </a:endParaRPr>
          </a:p>
        </p:txBody>
      </p:sp>
    </p:spTree>
    <p:extLst>
      <p:ext uri="{BB962C8B-B14F-4D97-AF65-F5344CB8AC3E}">
        <p14:creationId xmlns:p14="http://schemas.microsoft.com/office/powerpoint/2010/main" val="1325364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89AD0A-FE94-21BE-7F3D-B5752119674D}"/>
              </a:ext>
            </a:extLst>
          </p:cNvPr>
          <p:cNvSpPr txBox="1"/>
          <p:nvPr/>
        </p:nvSpPr>
        <p:spPr>
          <a:xfrm>
            <a:off x="483704" y="278295"/>
            <a:ext cx="11224592" cy="6555641"/>
          </a:xfrm>
          <a:prstGeom prst="rect">
            <a:avLst/>
          </a:prstGeom>
          <a:noFill/>
        </p:spPr>
        <p:txBody>
          <a:bodyPr wrap="square" rtlCol="0">
            <a:spAutoFit/>
          </a:bodyPr>
          <a:lstStyle/>
          <a:p>
            <a:r>
              <a:rPr lang="en-US" sz="2800" b="1" i="0" u="sng" dirty="0">
                <a:solidFill>
                  <a:srgbClr val="374151"/>
                </a:solidFill>
                <a:effectLst/>
                <a:latin typeface="Söhne"/>
              </a:rPr>
              <a:t>Dynamic scheduling and adaptive mapping</a:t>
            </a:r>
          </a:p>
          <a:p>
            <a:pPr algn="ctr"/>
            <a:endParaRPr lang="en-US" sz="1400" b="1" u="sng" dirty="0">
              <a:solidFill>
                <a:srgbClr val="374151"/>
              </a:solidFill>
            </a:endParaRPr>
          </a:p>
          <a:p>
            <a:pPr algn="l"/>
            <a:r>
              <a:rPr lang="en-US" sz="1400" b="0" i="0" dirty="0">
                <a:solidFill>
                  <a:srgbClr val="374151"/>
                </a:solidFill>
                <a:effectLst/>
                <a:latin typeface="Söhne"/>
              </a:rPr>
              <a:t>Dynamic scheduling and adaptive mapping refer to strategies that adjust the mapping of CNNs onto hardware accelerators at runtime, based on changing workloads, hardware conditions, or other factors. These techniques can help optimize the performance, energy efficiency, and resource utilization of hardware accelerators, especially when dealing with diverse and dynamic application scenarios.</a:t>
            </a:r>
          </a:p>
          <a:p>
            <a:pPr algn="l"/>
            <a:r>
              <a:rPr lang="en-US" sz="1400" b="0" i="0" dirty="0">
                <a:solidFill>
                  <a:srgbClr val="374151"/>
                </a:solidFill>
                <a:effectLst/>
                <a:latin typeface="Söhne"/>
              </a:rPr>
              <a:t>Steps:</a:t>
            </a:r>
          </a:p>
          <a:p>
            <a:pPr algn="l">
              <a:buFont typeface="+mj-lt"/>
              <a:buAutoNum type="arabicPeriod"/>
            </a:pPr>
            <a:r>
              <a:rPr lang="en-US" sz="1400" b="1" i="0" u="sng" dirty="0">
                <a:solidFill>
                  <a:srgbClr val="374151"/>
                </a:solidFill>
                <a:effectLst/>
                <a:latin typeface="Söhne"/>
              </a:rPr>
              <a:t>Monitoring: </a:t>
            </a:r>
            <a:r>
              <a:rPr lang="en-US" sz="1400" b="0" i="0" dirty="0">
                <a:solidFill>
                  <a:srgbClr val="374151"/>
                </a:solidFill>
                <a:effectLst/>
                <a:latin typeface="Söhne"/>
              </a:rPr>
              <a:t>The first step in implementing dynamic scheduling and adaptive mapping is to monitor the workload and hardware state. This could involve collecting metrics such as layer dimensions, input data size, memory usage, computation load, temperature, power consumption, or other relevant factors.</a:t>
            </a:r>
          </a:p>
          <a:p>
            <a:pPr algn="l">
              <a:buFont typeface="+mj-lt"/>
              <a:buAutoNum type="arabicPeriod"/>
            </a:pPr>
            <a:r>
              <a:rPr lang="en-US" sz="1400" b="1" i="0" u="sng" dirty="0">
                <a:solidFill>
                  <a:srgbClr val="374151"/>
                </a:solidFill>
                <a:effectLst/>
                <a:latin typeface="Söhne"/>
              </a:rPr>
              <a:t>Decision-making</a:t>
            </a:r>
            <a:r>
              <a:rPr lang="en-US" sz="1400" b="0" i="0" dirty="0">
                <a:solidFill>
                  <a:srgbClr val="374151"/>
                </a:solidFill>
                <a:effectLst/>
                <a:latin typeface="Söhne"/>
              </a:rPr>
              <a:t>: Based on the monitored data, the scheduler can make decisions to adjust the mapping. For example, it could re-order loops, change blocking sizes, or modify dataflow patterns to better match the current workload and hardware conditions. The decision-making process could employ machine learning techniques, heuristics, or other optimization algorithms to determine the best course of action.</a:t>
            </a:r>
          </a:p>
          <a:p>
            <a:pPr algn="l">
              <a:buFont typeface="+mj-lt"/>
              <a:buAutoNum type="arabicPeriod"/>
            </a:pPr>
            <a:r>
              <a:rPr lang="en-US" sz="1400" b="1" i="0" u="sng" dirty="0">
                <a:solidFill>
                  <a:srgbClr val="374151"/>
                </a:solidFill>
                <a:effectLst/>
                <a:latin typeface="Söhne"/>
              </a:rPr>
              <a:t>Adaptation: </a:t>
            </a:r>
            <a:r>
              <a:rPr lang="en-US" sz="1400" b="0" i="0" dirty="0">
                <a:solidFill>
                  <a:srgbClr val="374151"/>
                </a:solidFill>
                <a:effectLst/>
                <a:latin typeface="Söhne"/>
              </a:rPr>
              <a:t>Once the scheduler has made a decision, it needs to apply the changes to the hardware accelerator. This could involve reconfiguring the hardware resources, adjusting the control signals, or modifying the data layout in memory. The adaptation should be performed with minimal overhead to ensure that the benefits of the new mapping outweigh the costs of the adaptation process.</a:t>
            </a:r>
          </a:p>
          <a:p>
            <a:pPr algn="l">
              <a:buFont typeface="+mj-lt"/>
              <a:buAutoNum type="arabicPeriod"/>
            </a:pPr>
            <a:r>
              <a:rPr lang="en-US" sz="1400" b="1" i="0" u="sng" dirty="0">
                <a:solidFill>
                  <a:srgbClr val="374151"/>
                </a:solidFill>
                <a:effectLst/>
                <a:latin typeface="Söhne"/>
              </a:rPr>
              <a:t>Continuous optimization: </a:t>
            </a:r>
            <a:r>
              <a:rPr lang="en-US" sz="1400" b="0" i="0" dirty="0">
                <a:solidFill>
                  <a:srgbClr val="374151"/>
                </a:solidFill>
                <a:effectLst/>
                <a:latin typeface="Söhne"/>
              </a:rPr>
              <a:t>Dynamic scheduling and adaptive mapping are not one-time processes. The scheduler should continuously monitor the workload and hardware state, making decisions and adapting the mapping as needed to maintain optimal performance and energy efficiency.</a:t>
            </a:r>
          </a:p>
          <a:p>
            <a:pPr algn="l">
              <a:buFont typeface="+mj-lt"/>
              <a:buAutoNum type="arabicPeriod"/>
            </a:pPr>
            <a:endParaRPr lang="en-US" sz="1400" b="0" i="0" dirty="0">
              <a:solidFill>
                <a:srgbClr val="374151"/>
              </a:solidFill>
              <a:effectLst/>
              <a:latin typeface="Söhne"/>
            </a:endParaRPr>
          </a:p>
          <a:p>
            <a:pPr algn="l"/>
            <a:r>
              <a:rPr lang="en-US" sz="1400" b="0" i="0" dirty="0">
                <a:solidFill>
                  <a:srgbClr val="374151"/>
                </a:solidFill>
                <a:effectLst/>
                <a:latin typeface="Söhne"/>
              </a:rPr>
              <a:t>Some potential benefits of dynamic scheduling and adaptive mapping are:</a:t>
            </a:r>
          </a:p>
          <a:p>
            <a:pPr algn="l">
              <a:buFont typeface="Arial" panose="020B0604020202020204" pitchFamily="34" charset="0"/>
              <a:buChar char="•"/>
            </a:pPr>
            <a:r>
              <a:rPr lang="en-US" sz="1400" b="1" i="0" u="sng" dirty="0">
                <a:solidFill>
                  <a:srgbClr val="374151"/>
                </a:solidFill>
                <a:effectLst/>
                <a:latin typeface="Söhne"/>
              </a:rPr>
              <a:t>Improved performance: </a:t>
            </a:r>
            <a:r>
              <a:rPr lang="en-US" sz="1400" b="0" i="0" dirty="0">
                <a:solidFill>
                  <a:srgbClr val="374151"/>
                </a:solidFill>
                <a:effectLst/>
                <a:latin typeface="Söhne"/>
              </a:rPr>
              <a:t>By adapting the mapping to match the current workload and hardware conditions, dynamic scheduling and adaptive mapping can help maximize the utilization of hardware resources, resulting in better overall performance.</a:t>
            </a:r>
          </a:p>
          <a:p>
            <a:pPr algn="l">
              <a:buFont typeface="Arial" panose="020B0604020202020204" pitchFamily="34" charset="0"/>
              <a:buChar char="•"/>
            </a:pPr>
            <a:r>
              <a:rPr lang="en-US" sz="1400" b="1" i="0" u="sng" dirty="0">
                <a:solidFill>
                  <a:srgbClr val="374151"/>
                </a:solidFill>
                <a:effectLst/>
                <a:latin typeface="Söhne"/>
              </a:rPr>
              <a:t>Energy efficiency: </a:t>
            </a:r>
            <a:r>
              <a:rPr lang="en-US" sz="1400" b="0" i="0" dirty="0">
                <a:solidFill>
                  <a:srgbClr val="374151"/>
                </a:solidFill>
                <a:effectLst/>
                <a:latin typeface="Söhne"/>
              </a:rPr>
              <a:t>Adapting the mapping can also help minimize power consumption by optimizing data movement and computation patterns.</a:t>
            </a:r>
          </a:p>
          <a:p>
            <a:pPr algn="l">
              <a:buFont typeface="Arial" panose="020B0604020202020204" pitchFamily="34" charset="0"/>
              <a:buChar char="•"/>
            </a:pPr>
            <a:r>
              <a:rPr lang="en-US" sz="1400" b="1" i="0" u="sng" dirty="0">
                <a:solidFill>
                  <a:srgbClr val="374151"/>
                </a:solidFill>
                <a:effectLst/>
                <a:latin typeface="Söhne"/>
              </a:rPr>
              <a:t>Robustness: </a:t>
            </a:r>
            <a:r>
              <a:rPr lang="en-US" sz="1400" b="0" i="0" dirty="0">
                <a:solidFill>
                  <a:srgbClr val="374151"/>
                </a:solidFill>
                <a:effectLst/>
                <a:latin typeface="Söhne"/>
              </a:rPr>
              <a:t>Dynamic scheduling and adaptive mapping can make the scheduler more robust to variations in workloads, hardware conditions, or other factors that could impact performance and energy efficiency.</a:t>
            </a:r>
          </a:p>
          <a:p>
            <a:pPr algn="l"/>
            <a:endParaRPr lang="en-US" sz="1400" b="0" i="0" dirty="0">
              <a:solidFill>
                <a:srgbClr val="374151"/>
              </a:solidFill>
              <a:effectLst/>
            </a:endParaRPr>
          </a:p>
          <a:p>
            <a:pPr algn="l"/>
            <a:r>
              <a:rPr lang="en-US" sz="1400" b="0" i="0" dirty="0">
                <a:solidFill>
                  <a:srgbClr val="374151"/>
                </a:solidFill>
                <a:effectLst/>
              </a:rPr>
              <a:t>References: </a:t>
            </a:r>
            <a:r>
              <a:rPr lang="en-US" sz="1400" b="0" i="0" dirty="0">
                <a:solidFill>
                  <a:srgbClr val="374151"/>
                </a:solidFill>
                <a:effectLst/>
                <a:hlinkClick r:id="rId2"/>
              </a:rPr>
              <a:t>https://cseweb.ucsd.edu/~hadi/doc/paper/2019-icml-release.pdf</a:t>
            </a:r>
            <a:endParaRPr lang="en-US" sz="1400" b="0" i="0" dirty="0">
              <a:solidFill>
                <a:srgbClr val="374151"/>
              </a:solidFill>
              <a:effectLst/>
            </a:endParaRPr>
          </a:p>
          <a:p>
            <a:pPr algn="l"/>
            <a:r>
              <a:rPr lang="en-US" sz="1400" dirty="0">
                <a:solidFill>
                  <a:srgbClr val="374151"/>
                </a:solidFill>
              </a:rPr>
              <a:t>	</a:t>
            </a:r>
            <a:r>
              <a:rPr lang="en-US" sz="1400" dirty="0">
                <a:solidFill>
                  <a:srgbClr val="374151"/>
                </a:solidFill>
                <a:hlinkClick r:id="rId3"/>
              </a:rPr>
              <a:t>https://dl.acm.org/doi/10.1145/3533251</a:t>
            </a:r>
            <a:endParaRPr lang="en-US" sz="1400" dirty="0">
              <a:solidFill>
                <a:srgbClr val="374151"/>
              </a:solidFill>
            </a:endParaRPr>
          </a:p>
          <a:p>
            <a:pPr algn="l"/>
            <a:endParaRPr lang="en-US" sz="1400" b="0" i="0" dirty="0">
              <a:solidFill>
                <a:srgbClr val="374151"/>
              </a:solidFill>
              <a:effectLst/>
            </a:endParaRPr>
          </a:p>
          <a:p>
            <a:pPr algn="l"/>
            <a:endParaRPr lang="en-US" sz="1400" b="0" i="0" dirty="0">
              <a:solidFill>
                <a:srgbClr val="374151"/>
              </a:solidFill>
              <a:effectLst/>
            </a:endParaRPr>
          </a:p>
        </p:txBody>
      </p:sp>
    </p:spTree>
    <p:extLst>
      <p:ext uri="{BB962C8B-B14F-4D97-AF65-F5344CB8AC3E}">
        <p14:creationId xmlns:p14="http://schemas.microsoft.com/office/powerpoint/2010/main" val="3005836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89AD0A-FE94-21BE-7F3D-B5752119674D}"/>
              </a:ext>
            </a:extLst>
          </p:cNvPr>
          <p:cNvSpPr txBox="1"/>
          <p:nvPr/>
        </p:nvSpPr>
        <p:spPr>
          <a:xfrm>
            <a:off x="483704" y="278295"/>
            <a:ext cx="11224592" cy="6278642"/>
          </a:xfrm>
          <a:prstGeom prst="rect">
            <a:avLst/>
          </a:prstGeom>
          <a:noFill/>
        </p:spPr>
        <p:txBody>
          <a:bodyPr wrap="square" rtlCol="0">
            <a:spAutoFit/>
          </a:bodyPr>
          <a:lstStyle/>
          <a:p>
            <a:r>
              <a:rPr lang="en-US" sz="2400" b="1" i="0" u="sng" dirty="0">
                <a:effectLst/>
                <a:latin typeface="Söhne"/>
              </a:rPr>
              <a:t>Heuristic-based search</a:t>
            </a:r>
          </a:p>
          <a:p>
            <a:pPr algn="ctr"/>
            <a:endParaRPr lang="en-US" sz="1400" b="1" u="sng" dirty="0">
              <a:solidFill>
                <a:srgbClr val="374151"/>
              </a:solidFill>
            </a:endParaRPr>
          </a:p>
          <a:p>
            <a:pPr algn="l"/>
            <a:r>
              <a:rPr lang="en-US" sz="1400" b="0" i="0" dirty="0">
                <a:solidFill>
                  <a:srgbClr val="374151"/>
                </a:solidFill>
                <a:effectLst/>
                <a:latin typeface="Söhne"/>
              </a:rPr>
              <a:t>Instead of exhaustively searching all possible tiling configurations, we can employ heuristics to guide the search, such as genetic algorithms, simulated annealing, or other optimization techniques. These methods can help us find good tiling configurations more efficiently by searching a smaller subset of the solution space.</a:t>
            </a:r>
          </a:p>
          <a:p>
            <a:pPr algn="l"/>
            <a:r>
              <a:rPr lang="en-US" sz="1400" b="0" i="0" dirty="0">
                <a:solidFill>
                  <a:srgbClr val="374151"/>
                </a:solidFill>
                <a:effectLst/>
                <a:latin typeface="Söhne"/>
              </a:rPr>
              <a:t>Here are some examples of heuristic-based search techniques that can be employed for this purpose:</a:t>
            </a:r>
          </a:p>
          <a:p>
            <a:pPr algn="l"/>
            <a:endParaRPr lang="en-US" sz="1400" b="0" i="0" dirty="0">
              <a:solidFill>
                <a:srgbClr val="374151"/>
              </a:solidFill>
              <a:effectLst/>
              <a:latin typeface="Söhne"/>
            </a:endParaRPr>
          </a:p>
          <a:p>
            <a:pPr algn="l">
              <a:buFont typeface="+mj-lt"/>
              <a:buAutoNum type="arabicPeriod"/>
            </a:pPr>
            <a:r>
              <a:rPr lang="en-US" sz="1400" b="1" i="0" u="sng" dirty="0">
                <a:solidFill>
                  <a:srgbClr val="374151"/>
                </a:solidFill>
                <a:effectLst/>
                <a:latin typeface="Söhne"/>
              </a:rPr>
              <a:t>Genetic algorithms: </a:t>
            </a:r>
            <a:r>
              <a:rPr lang="en-US" sz="1400" b="0" i="0" dirty="0">
                <a:solidFill>
                  <a:srgbClr val="374151"/>
                </a:solidFill>
                <a:effectLst/>
                <a:latin typeface="Söhne"/>
              </a:rPr>
              <a:t>Genetic algorithms are inspired by the process of natural selection and genetic inheritance. They maintain a population of candidate solutions and evolve it over time through operations like selection, crossover, and mutation. This approach can be applied to optimize loop orderings or blocking sizes by representing each candidate solution as a chromosome and evolving the population towards better solutions.</a:t>
            </a:r>
          </a:p>
          <a:p>
            <a:pPr algn="l">
              <a:buFont typeface="+mj-lt"/>
              <a:buAutoNum type="arabicPeriod"/>
            </a:pPr>
            <a:r>
              <a:rPr lang="en-US" sz="1400" b="1" i="0" u="sng" dirty="0">
                <a:solidFill>
                  <a:srgbClr val="374151"/>
                </a:solidFill>
                <a:effectLst/>
                <a:latin typeface="Söhne"/>
              </a:rPr>
              <a:t>Simulated Annealing: </a:t>
            </a:r>
            <a:r>
              <a:rPr lang="en-US" sz="1400" b="0" i="0" dirty="0">
                <a:solidFill>
                  <a:srgbClr val="374151"/>
                </a:solidFill>
                <a:effectLst/>
                <a:latin typeface="Söhne"/>
              </a:rPr>
              <a:t>Simulated Annealing is a probabilistic optimization technique that mimics the annealing process in metallurgy. It starts with an initial solution and iteratively perturbs it to explore the search space. The acceptance probability of a new solution depends on the difference in cost and a temperature parameter that gradually decreases over time. This approach helps avoid getting stuck in local minima and can be applied to optimize various aspects such as loop orderings or dataflow patterns.</a:t>
            </a:r>
          </a:p>
          <a:p>
            <a:pPr algn="l">
              <a:buFont typeface="+mj-lt"/>
              <a:buAutoNum type="arabicPeriod"/>
            </a:pPr>
            <a:r>
              <a:rPr lang="en-US" sz="1400" b="1" i="0" u="sng" dirty="0">
                <a:solidFill>
                  <a:srgbClr val="374151"/>
                </a:solidFill>
                <a:effectLst/>
                <a:latin typeface="Söhne"/>
              </a:rPr>
              <a:t>Particle Swarm Optimization (PSO): </a:t>
            </a:r>
            <a:r>
              <a:rPr lang="en-US" sz="1400" b="0" i="0" dirty="0">
                <a:solidFill>
                  <a:srgbClr val="374151"/>
                </a:solidFill>
                <a:effectLst/>
                <a:latin typeface="Söhne"/>
              </a:rPr>
              <a:t>PSO is a population-based optimization technique inspired by the social behavior of bird flocks or fish schools. Each particle in the swarm represents a candidate solution and moves through the search space guided by its personal best solution and the global best solution found so far. This approach can be used for optimizing blocking sizes, loop orderings, and resource allocation.</a:t>
            </a:r>
          </a:p>
          <a:p>
            <a:pPr algn="l">
              <a:buFont typeface="+mj-lt"/>
              <a:buAutoNum type="arabicPeriod"/>
            </a:pPr>
            <a:r>
              <a:rPr lang="en-US" sz="1400" b="1" i="0" u="sng" dirty="0">
                <a:solidFill>
                  <a:srgbClr val="374151"/>
                </a:solidFill>
                <a:effectLst/>
                <a:latin typeface="Söhne"/>
              </a:rPr>
              <a:t>Hill Climbing: </a:t>
            </a:r>
            <a:r>
              <a:rPr lang="en-US" sz="1400" b="0" i="0" dirty="0">
                <a:solidFill>
                  <a:srgbClr val="374151"/>
                </a:solidFill>
                <a:effectLst/>
                <a:latin typeface="Söhne"/>
              </a:rPr>
              <a:t>Hill Climbing is an iterative optimization algorithm that starts with an initial solution and explores the neighboring solutions by making small modifications. If a neighboring solution is better, it becomes the new current solution. This process is repeated until no better neighboring solution is found. Hill Climbing can be applied to optimize loop orderings, blocking sizes, and dataflow patterns.</a:t>
            </a:r>
          </a:p>
          <a:p>
            <a:pPr algn="l">
              <a:buFont typeface="+mj-lt"/>
              <a:buAutoNum type="arabicPeriod"/>
            </a:pPr>
            <a:endParaRPr lang="en-US" sz="1400" b="0" i="0" dirty="0">
              <a:solidFill>
                <a:srgbClr val="374151"/>
              </a:solidFill>
              <a:effectLst/>
              <a:latin typeface="Söhne"/>
            </a:endParaRPr>
          </a:p>
          <a:p>
            <a:pPr algn="l"/>
            <a:r>
              <a:rPr lang="en-US" sz="1400" b="0" i="0" dirty="0">
                <a:solidFill>
                  <a:srgbClr val="374151"/>
                </a:solidFill>
                <a:effectLst/>
                <a:latin typeface="Söhne"/>
              </a:rPr>
              <a:t>When incorporating heuristic-based search methods, it is essential to:</a:t>
            </a:r>
          </a:p>
          <a:p>
            <a:pPr algn="l">
              <a:buFont typeface="Arial" panose="020B0604020202020204" pitchFamily="34" charset="0"/>
              <a:buChar char="•"/>
            </a:pPr>
            <a:r>
              <a:rPr lang="en-US" sz="1400" b="0" i="0" dirty="0">
                <a:solidFill>
                  <a:srgbClr val="374151"/>
                </a:solidFill>
                <a:effectLst/>
                <a:latin typeface="Söhne"/>
              </a:rPr>
              <a:t>Select an appropriate heuristic-based search algorithm based on the problem characteristics and the target hardware platform.</a:t>
            </a:r>
          </a:p>
          <a:p>
            <a:pPr algn="l">
              <a:buFont typeface="Arial" panose="020B0604020202020204" pitchFamily="34" charset="0"/>
              <a:buChar char="•"/>
            </a:pPr>
            <a:r>
              <a:rPr lang="en-US" sz="1400" b="0" i="0" dirty="0">
                <a:solidFill>
                  <a:srgbClr val="374151"/>
                </a:solidFill>
                <a:effectLst/>
                <a:latin typeface="Söhne"/>
              </a:rPr>
              <a:t>Define a suitable cost function that captures the objectives of the optimization, such as minimizing energy consumption, latency, or resource utilization.</a:t>
            </a:r>
          </a:p>
          <a:p>
            <a:pPr algn="l">
              <a:buFont typeface="Arial" panose="020B0604020202020204" pitchFamily="34" charset="0"/>
              <a:buChar char="•"/>
            </a:pPr>
            <a:r>
              <a:rPr lang="en-US" sz="1400" b="0" i="0" dirty="0">
                <a:solidFill>
                  <a:srgbClr val="374151"/>
                </a:solidFill>
                <a:effectLst/>
                <a:latin typeface="Söhne"/>
              </a:rPr>
              <a:t>Adapt the algorithm to handle problem-specific constraints, such as hardware limitations, memory capacity, or parallelism requirements.</a:t>
            </a:r>
          </a:p>
          <a:p>
            <a:br>
              <a:rPr lang="en-US" sz="1400" dirty="0"/>
            </a:br>
            <a:endParaRPr lang="en-US" sz="1400" dirty="0">
              <a:solidFill>
                <a:srgbClr val="374151"/>
              </a:solidFill>
              <a:latin typeface="Söhne"/>
            </a:endParaRPr>
          </a:p>
          <a:p>
            <a:pPr algn="l"/>
            <a:r>
              <a:rPr lang="en-US" sz="1400" b="0" i="0" dirty="0">
                <a:solidFill>
                  <a:srgbClr val="374151"/>
                </a:solidFill>
                <a:effectLst/>
              </a:rPr>
              <a:t>References: </a:t>
            </a:r>
            <a:r>
              <a:rPr lang="en-US" sz="1400" b="0" i="0" dirty="0">
                <a:solidFill>
                  <a:srgbClr val="374151"/>
                </a:solidFill>
                <a:effectLst/>
                <a:hlinkClick r:id="rId2"/>
              </a:rPr>
              <a:t>https://cseweb.ucsd.edu/~hadi/doc/paper/2019-icml-release.pdf</a:t>
            </a:r>
            <a:endParaRPr lang="en-US" sz="1400" b="0" i="0" dirty="0">
              <a:solidFill>
                <a:srgbClr val="374151"/>
              </a:solidFill>
              <a:effectLst/>
            </a:endParaRPr>
          </a:p>
        </p:txBody>
      </p:sp>
    </p:spTree>
    <p:extLst>
      <p:ext uri="{BB962C8B-B14F-4D97-AF65-F5344CB8AC3E}">
        <p14:creationId xmlns:p14="http://schemas.microsoft.com/office/powerpoint/2010/main" val="157165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89AD0A-FE94-21BE-7F3D-B5752119674D}"/>
              </a:ext>
            </a:extLst>
          </p:cNvPr>
          <p:cNvSpPr txBox="1"/>
          <p:nvPr/>
        </p:nvSpPr>
        <p:spPr>
          <a:xfrm>
            <a:off x="483704" y="278295"/>
            <a:ext cx="11224592" cy="1569660"/>
          </a:xfrm>
          <a:prstGeom prst="rect">
            <a:avLst/>
          </a:prstGeom>
          <a:noFill/>
        </p:spPr>
        <p:txBody>
          <a:bodyPr wrap="square" rtlCol="0">
            <a:spAutoFit/>
          </a:bodyPr>
          <a:lstStyle/>
          <a:p>
            <a:r>
              <a:rPr lang="en-US" sz="2400" b="1" u="sng" dirty="0">
                <a:solidFill>
                  <a:srgbClr val="374151"/>
                </a:solidFill>
              </a:rPr>
              <a:t>Model Approximation</a:t>
            </a:r>
            <a:endParaRPr lang="en-US" sz="2400" b="1" i="0" u="sng" dirty="0">
              <a:solidFill>
                <a:srgbClr val="374151"/>
              </a:solidFill>
              <a:effectLst/>
            </a:endParaRPr>
          </a:p>
          <a:p>
            <a:pPr algn="ctr"/>
            <a:endParaRPr lang="en-US" b="1" u="sng" dirty="0">
              <a:solidFill>
                <a:srgbClr val="374151"/>
              </a:solidFill>
            </a:endParaRPr>
          </a:p>
          <a:p>
            <a:pPr algn="l"/>
            <a:endParaRPr lang="en-US" b="0" i="0" dirty="0">
              <a:solidFill>
                <a:srgbClr val="374151"/>
              </a:solidFill>
              <a:effectLst/>
            </a:endParaRPr>
          </a:p>
          <a:p>
            <a:pPr algn="l"/>
            <a:r>
              <a:rPr lang="en-US" sz="1800" b="0" i="0" dirty="0">
                <a:solidFill>
                  <a:srgbClr val="374151"/>
                </a:solidFill>
                <a:effectLst/>
              </a:rPr>
              <a:t>References: </a:t>
            </a:r>
            <a:r>
              <a:rPr lang="en-US" sz="1800" b="0" i="0" dirty="0">
                <a:solidFill>
                  <a:srgbClr val="374151"/>
                </a:solidFill>
                <a:effectLst/>
                <a:hlinkClick r:id="rId2"/>
              </a:rPr>
              <a:t>https://workshops.inf.ed.ac.uk/accml/papers/2021/3rd_AccML_paper_2.pdf</a:t>
            </a:r>
            <a:endParaRPr lang="en-US" sz="1800" b="0" i="0" dirty="0">
              <a:solidFill>
                <a:srgbClr val="374151"/>
              </a:solidFill>
              <a:effectLst/>
            </a:endParaRPr>
          </a:p>
          <a:p>
            <a:pPr algn="l"/>
            <a:endParaRPr lang="en-US" b="0" i="0" dirty="0">
              <a:solidFill>
                <a:srgbClr val="374151"/>
              </a:solidFill>
              <a:effectLst/>
            </a:endParaRPr>
          </a:p>
        </p:txBody>
      </p:sp>
    </p:spTree>
    <p:extLst>
      <p:ext uri="{BB962C8B-B14F-4D97-AF65-F5344CB8AC3E}">
        <p14:creationId xmlns:p14="http://schemas.microsoft.com/office/powerpoint/2010/main" val="4246225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45A1D-7E07-6EAB-80D4-3E0D64A99958}"/>
              </a:ext>
            </a:extLst>
          </p:cNvPr>
          <p:cNvSpPr>
            <a:spLocks noGrp="1"/>
          </p:cNvSpPr>
          <p:nvPr>
            <p:ph type="ctrTitle"/>
          </p:nvPr>
        </p:nvSpPr>
        <p:spPr/>
        <p:txBody>
          <a:bodyPr/>
          <a:lstStyle/>
          <a:p>
            <a:r>
              <a:rPr lang="en-US" b="1" u="sng" dirty="0"/>
              <a:t>Overview of Interstellar</a:t>
            </a:r>
          </a:p>
        </p:txBody>
      </p:sp>
      <p:sp>
        <p:nvSpPr>
          <p:cNvPr id="3" name="Subtitle 2">
            <a:extLst>
              <a:ext uri="{FF2B5EF4-FFF2-40B4-BE49-F238E27FC236}">
                <a16:creationId xmlns:a16="http://schemas.microsoft.com/office/drawing/2014/main" id="{C7AAD23B-94AA-3DC5-2319-D7B712759C1E}"/>
              </a:ext>
            </a:extLst>
          </p:cNvPr>
          <p:cNvSpPr>
            <a:spLocks noGrp="1"/>
          </p:cNvSpPr>
          <p:nvPr>
            <p:ph type="subTitle" idx="1"/>
          </p:nvPr>
        </p:nvSpPr>
        <p:spPr/>
        <p:txBody>
          <a:bodyPr/>
          <a:lstStyle/>
          <a:p>
            <a:r>
              <a:rPr lang="en-US" dirty="0"/>
              <a:t>Interstellar: Using Halide’s Scheduling Language to Analyze DNN Accelerators</a:t>
            </a:r>
          </a:p>
        </p:txBody>
      </p:sp>
    </p:spTree>
    <p:extLst>
      <p:ext uri="{BB962C8B-B14F-4D97-AF65-F5344CB8AC3E}">
        <p14:creationId xmlns:p14="http://schemas.microsoft.com/office/powerpoint/2010/main" val="2968450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DC1BF6-E911-BBF7-F29C-2CE80D1E8D70}"/>
              </a:ext>
            </a:extLst>
          </p:cNvPr>
          <p:cNvPicPr>
            <a:picLocks noChangeAspect="1"/>
          </p:cNvPicPr>
          <p:nvPr/>
        </p:nvPicPr>
        <p:blipFill>
          <a:blip r:embed="rId2"/>
          <a:stretch>
            <a:fillRect/>
          </a:stretch>
        </p:blipFill>
        <p:spPr>
          <a:xfrm>
            <a:off x="510208" y="718358"/>
            <a:ext cx="4762500" cy="2438400"/>
          </a:xfrm>
          <a:prstGeom prst="rect">
            <a:avLst/>
          </a:prstGeom>
        </p:spPr>
      </p:pic>
      <p:sp>
        <p:nvSpPr>
          <p:cNvPr id="3" name="TextBox 2">
            <a:extLst>
              <a:ext uri="{FF2B5EF4-FFF2-40B4-BE49-F238E27FC236}">
                <a16:creationId xmlns:a16="http://schemas.microsoft.com/office/drawing/2014/main" id="{2F6099B9-2A07-530F-69EA-3E9C4046593F}"/>
              </a:ext>
            </a:extLst>
          </p:cNvPr>
          <p:cNvSpPr txBox="1"/>
          <p:nvPr/>
        </p:nvSpPr>
        <p:spPr>
          <a:xfrm>
            <a:off x="390939" y="3156758"/>
            <a:ext cx="11410122" cy="3416320"/>
          </a:xfrm>
          <a:prstGeom prst="rect">
            <a:avLst/>
          </a:prstGeom>
          <a:noFill/>
        </p:spPr>
        <p:txBody>
          <a:bodyPr wrap="square" rtlCol="0">
            <a:spAutoFit/>
          </a:bodyPr>
          <a:lstStyle/>
          <a:p>
            <a:pPr algn="l"/>
            <a:r>
              <a:rPr lang="en-US" sz="1200" b="0" i="0" dirty="0">
                <a:solidFill>
                  <a:srgbClr val="374151"/>
                </a:solidFill>
                <a:effectLst/>
              </a:rPr>
              <a:t>Algorithm 1 describes the computation process for a convolutional (CONV) layer in a deep neural network (DNN). This process involves seven nested loops iterating over different dimensions of the input and output tensors, as well as the convolutional kernel (filter) weights.</a:t>
            </a:r>
          </a:p>
          <a:p>
            <a:pPr algn="l"/>
            <a:r>
              <a:rPr lang="en-US" sz="1200" b="0" i="0" dirty="0">
                <a:solidFill>
                  <a:srgbClr val="374151"/>
                </a:solidFill>
                <a:effectLst/>
              </a:rPr>
              <a:t>Here's a breakdown of each loop variable:</a:t>
            </a:r>
          </a:p>
          <a:p>
            <a:pPr algn="l">
              <a:buFont typeface="+mj-lt"/>
              <a:buAutoNum type="arabicPeriod"/>
            </a:pPr>
            <a:r>
              <a:rPr lang="en-US" sz="1200" b="0" i="0" dirty="0">
                <a:solidFill>
                  <a:srgbClr val="374151"/>
                </a:solidFill>
                <a:effectLst/>
              </a:rPr>
              <a:t>b: batch index, iterating from 0 to B-1, where B is the batch size. This loop iterates over each sample in the batch.</a:t>
            </a:r>
          </a:p>
          <a:p>
            <a:pPr algn="l">
              <a:buFont typeface="+mj-lt"/>
              <a:buAutoNum type="arabicPeriod"/>
            </a:pPr>
            <a:r>
              <a:rPr lang="en-US" sz="1200" b="0" i="0" dirty="0">
                <a:solidFill>
                  <a:srgbClr val="374151"/>
                </a:solidFill>
                <a:effectLst/>
              </a:rPr>
              <a:t>k: output channel index, iterating from 0 to K-1, where K is the number of output channels (feature maps) in the layer.</a:t>
            </a:r>
          </a:p>
          <a:p>
            <a:pPr algn="l">
              <a:buFont typeface="+mj-lt"/>
              <a:buAutoNum type="arabicPeriod"/>
            </a:pPr>
            <a:r>
              <a:rPr lang="en-US" sz="1200" b="0" i="0" dirty="0">
                <a:solidFill>
                  <a:srgbClr val="374151"/>
                </a:solidFill>
                <a:effectLst/>
              </a:rPr>
              <a:t>c: input channel index, iterating from 0 to C-1, where C is the number of input channels.</a:t>
            </a:r>
          </a:p>
          <a:p>
            <a:pPr algn="l">
              <a:buFont typeface="+mj-lt"/>
              <a:buAutoNum type="arabicPeriod"/>
            </a:pPr>
            <a:r>
              <a:rPr lang="en-US" sz="1200" b="0" i="0" dirty="0">
                <a:solidFill>
                  <a:srgbClr val="374151"/>
                </a:solidFill>
                <a:effectLst/>
              </a:rPr>
              <a:t>y: output height index, iterating from 0 to Y-1, where Y is the height of the output feature map.</a:t>
            </a:r>
          </a:p>
          <a:p>
            <a:pPr algn="l">
              <a:buFont typeface="+mj-lt"/>
              <a:buAutoNum type="arabicPeriod"/>
            </a:pPr>
            <a:r>
              <a:rPr lang="en-US" sz="1200" b="0" i="0" dirty="0">
                <a:solidFill>
                  <a:srgbClr val="374151"/>
                </a:solidFill>
                <a:effectLst/>
              </a:rPr>
              <a:t>x: output width index, iterating from 0 to X-1, where X is the width of the output feature map.</a:t>
            </a:r>
          </a:p>
          <a:p>
            <a:pPr algn="l">
              <a:buFont typeface="+mj-lt"/>
              <a:buAutoNum type="arabicPeriod"/>
            </a:pPr>
            <a:r>
              <a:rPr lang="en-US" sz="1200" b="0" i="0" dirty="0" err="1">
                <a:solidFill>
                  <a:srgbClr val="374151"/>
                </a:solidFill>
                <a:effectLst/>
              </a:rPr>
              <a:t>fy</a:t>
            </a:r>
            <a:r>
              <a:rPr lang="en-US" sz="1200" b="0" i="0" dirty="0">
                <a:solidFill>
                  <a:srgbClr val="374151"/>
                </a:solidFill>
                <a:effectLst/>
              </a:rPr>
              <a:t>: filter height index, iterating from 0 to FY-1, where FY is the height of the filter kernel.</a:t>
            </a:r>
          </a:p>
          <a:p>
            <a:pPr algn="l">
              <a:buFont typeface="+mj-lt"/>
              <a:buAutoNum type="arabicPeriod"/>
            </a:pPr>
            <a:r>
              <a:rPr lang="en-US" sz="1200" b="0" i="0" dirty="0" err="1">
                <a:solidFill>
                  <a:srgbClr val="374151"/>
                </a:solidFill>
                <a:effectLst/>
              </a:rPr>
              <a:t>fx</a:t>
            </a:r>
            <a:r>
              <a:rPr lang="en-US" sz="1200" b="0" i="0" dirty="0">
                <a:solidFill>
                  <a:srgbClr val="374151"/>
                </a:solidFill>
                <a:effectLst/>
              </a:rPr>
              <a:t>: filter width index, iterating from 0 to FX-1, where FX is the width of the filter kernel.</a:t>
            </a:r>
          </a:p>
          <a:p>
            <a:pPr algn="l"/>
            <a:r>
              <a:rPr lang="en-US" sz="1200" b="0" i="0" dirty="0">
                <a:solidFill>
                  <a:srgbClr val="374151"/>
                </a:solidFill>
                <a:effectLst/>
              </a:rPr>
              <a:t>During each iteration of the innermost loop, the algorithm performs the following computation:</a:t>
            </a:r>
          </a:p>
          <a:p>
            <a:pPr algn="l"/>
            <a:r>
              <a:rPr lang="en-US" sz="1200" b="0" i="0" dirty="0">
                <a:solidFill>
                  <a:srgbClr val="374151"/>
                </a:solidFill>
                <a:effectLst/>
              </a:rPr>
              <a:t>O[b][k][x][y] += I[b][c][</a:t>
            </a:r>
            <a:r>
              <a:rPr lang="en-US" sz="1200" b="0" i="0" dirty="0" err="1">
                <a:solidFill>
                  <a:srgbClr val="374151"/>
                </a:solidFill>
                <a:effectLst/>
              </a:rPr>
              <a:t>x+fx</a:t>
            </a:r>
            <a:r>
              <a:rPr lang="en-US" sz="1200" b="0" i="0" dirty="0">
                <a:solidFill>
                  <a:srgbClr val="374151"/>
                </a:solidFill>
                <a:effectLst/>
              </a:rPr>
              <a:t>][</a:t>
            </a:r>
            <a:r>
              <a:rPr lang="en-US" sz="1200" b="0" i="0" dirty="0" err="1">
                <a:solidFill>
                  <a:srgbClr val="374151"/>
                </a:solidFill>
                <a:effectLst/>
              </a:rPr>
              <a:t>y+fy</a:t>
            </a:r>
            <a:r>
              <a:rPr lang="en-US" sz="1200" b="0" i="0" dirty="0">
                <a:solidFill>
                  <a:srgbClr val="374151"/>
                </a:solidFill>
                <a:effectLst/>
              </a:rPr>
              <a:t>] * W[k][c][</a:t>
            </a:r>
            <a:r>
              <a:rPr lang="en-US" sz="1200" b="0" i="0" dirty="0" err="1">
                <a:solidFill>
                  <a:srgbClr val="374151"/>
                </a:solidFill>
                <a:effectLst/>
              </a:rPr>
              <a:t>fx</a:t>
            </a:r>
            <a:r>
              <a:rPr lang="en-US" sz="1200" b="0" i="0" dirty="0">
                <a:solidFill>
                  <a:srgbClr val="374151"/>
                </a:solidFill>
                <a:effectLst/>
              </a:rPr>
              <a:t>][</a:t>
            </a:r>
            <a:r>
              <a:rPr lang="en-US" sz="1200" b="0" i="0" dirty="0" err="1">
                <a:solidFill>
                  <a:srgbClr val="374151"/>
                </a:solidFill>
                <a:effectLst/>
              </a:rPr>
              <a:t>fy</a:t>
            </a:r>
            <a:r>
              <a:rPr lang="en-US" sz="1200" b="0" i="0" dirty="0">
                <a:solidFill>
                  <a:srgbClr val="374151"/>
                </a:solidFill>
                <a:effectLst/>
              </a:rPr>
              <a:t>]</a:t>
            </a:r>
          </a:p>
          <a:p>
            <a:pPr algn="l"/>
            <a:r>
              <a:rPr lang="en-US" sz="1200" b="0" i="0" dirty="0">
                <a:solidFill>
                  <a:srgbClr val="374151"/>
                </a:solidFill>
                <a:effectLst/>
              </a:rPr>
              <a:t>This line computes a dot product between the input tensor I and the filter weights W, taking into account the input and output channels, as well as the spatial dimensions of the input and output feature maps. The result is added to the corresponding position in the output tensor O.</a:t>
            </a:r>
          </a:p>
          <a:p>
            <a:pPr algn="l"/>
            <a:r>
              <a:rPr lang="en-US" sz="1200" b="0" i="0" dirty="0">
                <a:solidFill>
                  <a:srgbClr val="374151"/>
                </a:solidFill>
                <a:effectLst/>
              </a:rPr>
              <a:t>By iterating through all possible combinations of input and output channels, input and output spatial positions, and filter kernel positions, the algorithm computes the complete output tensor for the CONV layer. The nested loops ensure that every element of the output feature maps is populated with the result of the convolution operation between the input feature maps and the filter kernels.</a:t>
            </a:r>
          </a:p>
          <a:p>
            <a:endParaRPr lang="en-US" sz="1200" dirty="0"/>
          </a:p>
        </p:txBody>
      </p:sp>
      <p:sp>
        <p:nvSpPr>
          <p:cNvPr id="4" name="TextBox 3">
            <a:extLst>
              <a:ext uri="{FF2B5EF4-FFF2-40B4-BE49-F238E27FC236}">
                <a16:creationId xmlns:a16="http://schemas.microsoft.com/office/drawing/2014/main" id="{10C54708-7F4C-E00E-9A29-54B09B2E1A6F}"/>
              </a:ext>
            </a:extLst>
          </p:cNvPr>
          <p:cNvSpPr txBox="1"/>
          <p:nvPr/>
        </p:nvSpPr>
        <p:spPr>
          <a:xfrm>
            <a:off x="510208" y="137424"/>
            <a:ext cx="4304961" cy="461665"/>
          </a:xfrm>
          <a:prstGeom prst="rect">
            <a:avLst/>
          </a:prstGeom>
          <a:noFill/>
        </p:spPr>
        <p:txBody>
          <a:bodyPr wrap="none" rtlCol="0">
            <a:spAutoFit/>
          </a:bodyPr>
          <a:lstStyle/>
          <a:p>
            <a:r>
              <a:rPr lang="en-US" sz="2400" b="1" dirty="0"/>
              <a:t>Standard Convolution Algorithm</a:t>
            </a:r>
          </a:p>
        </p:txBody>
      </p:sp>
    </p:spTree>
    <p:extLst>
      <p:ext uri="{BB962C8B-B14F-4D97-AF65-F5344CB8AC3E}">
        <p14:creationId xmlns:p14="http://schemas.microsoft.com/office/powerpoint/2010/main" val="719399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D8E44-5C80-D657-5F38-FC742507A366}"/>
              </a:ext>
            </a:extLst>
          </p:cNvPr>
          <p:cNvSpPr>
            <a:spLocks noGrp="1"/>
          </p:cNvSpPr>
          <p:nvPr>
            <p:ph type="title"/>
          </p:nvPr>
        </p:nvSpPr>
        <p:spPr>
          <a:xfrm>
            <a:off x="225287" y="256777"/>
            <a:ext cx="10515600" cy="1325563"/>
          </a:xfrm>
        </p:spPr>
        <p:txBody>
          <a:bodyPr>
            <a:normAutofit/>
          </a:bodyPr>
          <a:lstStyle/>
          <a:p>
            <a:r>
              <a:rPr lang="en-US" sz="2400" b="1" u="sng" dirty="0"/>
              <a:t>DNN Accelerator Design Space</a:t>
            </a:r>
          </a:p>
        </p:txBody>
      </p:sp>
      <p:sp>
        <p:nvSpPr>
          <p:cNvPr id="3" name="TextBox 2">
            <a:extLst>
              <a:ext uri="{FF2B5EF4-FFF2-40B4-BE49-F238E27FC236}">
                <a16:creationId xmlns:a16="http://schemas.microsoft.com/office/drawing/2014/main" id="{64AD8C18-1B2E-07AE-7E4F-A7220DA1A7F2}"/>
              </a:ext>
            </a:extLst>
          </p:cNvPr>
          <p:cNvSpPr txBox="1"/>
          <p:nvPr/>
        </p:nvSpPr>
        <p:spPr>
          <a:xfrm>
            <a:off x="225287" y="1343801"/>
            <a:ext cx="11741426" cy="3693319"/>
          </a:xfrm>
          <a:prstGeom prst="rect">
            <a:avLst/>
          </a:prstGeom>
          <a:noFill/>
        </p:spPr>
        <p:txBody>
          <a:bodyPr wrap="square" rtlCol="0">
            <a:spAutoFit/>
          </a:bodyPr>
          <a:lstStyle/>
          <a:p>
            <a:pPr algn="l"/>
            <a:r>
              <a:rPr lang="en-US" dirty="0">
                <a:solidFill>
                  <a:srgbClr val="374151"/>
                </a:solidFill>
                <a:latin typeface="Söhne"/>
              </a:rPr>
              <a:t>The </a:t>
            </a:r>
            <a:r>
              <a:rPr lang="en-US" b="0" i="0" dirty="0">
                <a:solidFill>
                  <a:srgbClr val="374151"/>
                </a:solidFill>
                <a:effectLst/>
                <a:latin typeface="Söhne"/>
              </a:rPr>
              <a:t>DNN accelerator design space, consists of three dimensions:</a:t>
            </a:r>
          </a:p>
          <a:p>
            <a:pPr algn="l">
              <a:buFont typeface="+mj-lt"/>
              <a:buAutoNum type="arabicPeriod"/>
            </a:pPr>
            <a:r>
              <a:rPr lang="en-US" b="1" i="0" u="sng" dirty="0">
                <a:solidFill>
                  <a:srgbClr val="374151"/>
                </a:solidFill>
                <a:effectLst/>
                <a:latin typeface="Söhne"/>
              </a:rPr>
              <a:t>Dataflow: </a:t>
            </a:r>
            <a:r>
              <a:rPr lang="en-US" b="0" i="0" dirty="0">
                <a:solidFill>
                  <a:srgbClr val="374151"/>
                </a:solidFill>
                <a:effectLst/>
                <a:latin typeface="Söhne"/>
              </a:rPr>
              <a:t>This dimension considers how the computation is scheduled across multiple processing elements (PEs) and how data is accessed and communicated between them. It aims to minimize data access to more expensive memory types and maximize data reuse.</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u="sng" dirty="0">
                <a:solidFill>
                  <a:srgbClr val="374151"/>
                </a:solidFill>
                <a:effectLst/>
                <a:latin typeface="Söhne"/>
              </a:rPr>
              <a:t>Resource Allocation: </a:t>
            </a:r>
            <a:r>
              <a:rPr lang="en-US" b="0" i="0" dirty="0">
                <a:solidFill>
                  <a:srgbClr val="374151"/>
                </a:solidFill>
                <a:effectLst/>
                <a:latin typeface="Söhne"/>
              </a:rPr>
              <a:t>This dimension involves allocating hardware resources such as the dimensions of the PE array and the size of each level in the memory hierarchy. It aims to balance throughput, data locality, and energy cost.</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u="sng" dirty="0">
                <a:solidFill>
                  <a:srgbClr val="374151"/>
                </a:solidFill>
                <a:effectLst/>
                <a:latin typeface="Söhne"/>
              </a:rPr>
              <a:t>Loop Blocking: </a:t>
            </a:r>
            <a:r>
              <a:rPr lang="en-US" b="0" i="0" dirty="0">
                <a:solidFill>
                  <a:srgbClr val="374151"/>
                </a:solidFill>
                <a:effectLst/>
                <a:latin typeface="Söhne"/>
              </a:rPr>
              <a:t>This dimension focuses on scheduling computation to maximize data reuse in smaller, nearer memories, which can lower overall energy cost. It includes techniques like loop blocking and reordering.</a:t>
            </a:r>
          </a:p>
          <a:p>
            <a:pPr algn="l">
              <a:buFont typeface="+mj-lt"/>
              <a:buAutoNum type="arabicPeriod"/>
            </a:pPr>
            <a:endParaRPr lang="en-US" dirty="0">
              <a:solidFill>
                <a:srgbClr val="374151"/>
              </a:solidFill>
              <a:latin typeface="Söhne"/>
            </a:endParaRPr>
          </a:p>
          <a:p>
            <a:pPr algn="l"/>
            <a:r>
              <a:rPr lang="en-US" dirty="0">
                <a:solidFill>
                  <a:srgbClr val="374151"/>
                </a:solidFill>
                <a:latin typeface="Söhne"/>
              </a:rPr>
              <a:t>C</a:t>
            </a:r>
            <a:r>
              <a:rPr lang="en-US" b="0" i="0" dirty="0">
                <a:solidFill>
                  <a:srgbClr val="374151"/>
                </a:solidFill>
                <a:effectLst/>
                <a:latin typeface="Söhne"/>
              </a:rPr>
              <a:t>onsidering these three factors allows for a comprehensive and systematic design space.</a:t>
            </a:r>
          </a:p>
          <a:p>
            <a:endParaRPr lang="en-US" dirty="0"/>
          </a:p>
        </p:txBody>
      </p:sp>
    </p:spTree>
    <p:extLst>
      <p:ext uri="{BB962C8B-B14F-4D97-AF65-F5344CB8AC3E}">
        <p14:creationId xmlns:p14="http://schemas.microsoft.com/office/powerpoint/2010/main" val="2406633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7916C3-E1A7-AC95-1B95-32F37AA3F4B6}"/>
              </a:ext>
            </a:extLst>
          </p:cNvPr>
          <p:cNvSpPr txBox="1"/>
          <p:nvPr/>
        </p:nvSpPr>
        <p:spPr>
          <a:xfrm>
            <a:off x="132522" y="1166842"/>
            <a:ext cx="11926956" cy="4524315"/>
          </a:xfrm>
          <a:prstGeom prst="rect">
            <a:avLst/>
          </a:prstGeom>
          <a:noFill/>
        </p:spPr>
        <p:txBody>
          <a:bodyPr wrap="square" rtlCol="0">
            <a:spAutoFit/>
          </a:bodyPr>
          <a:lstStyle/>
          <a:p>
            <a:r>
              <a:rPr lang="en-US" dirty="0"/>
              <a:t>-The data communication pattern is determined by which loops are spatially unrolled in hardware and which are not. </a:t>
            </a:r>
          </a:p>
          <a:p>
            <a:r>
              <a:rPr lang="en-US" dirty="0"/>
              <a:t>-Spatial loop unrolling in hardware refers to mapping particular loops to parallel computation structures. </a:t>
            </a:r>
          </a:p>
          <a:p>
            <a:r>
              <a:rPr lang="en-US" dirty="0"/>
              <a:t>-Syntax U | V, where U and V represent loops unrolled across the vertical and horizontal dimensions, respectively.</a:t>
            </a:r>
          </a:p>
          <a:p>
            <a:endParaRPr lang="en-US" dirty="0"/>
          </a:p>
          <a:p>
            <a:r>
              <a:rPr lang="en-US" dirty="0"/>
              <a:t>-Replication processes multiple small loops in parallel to increase resource utilization</a:t>
            </a:r>
          </a:p>
          <a:p>
            <a:r>
              <a:rPr lang="en-US" dirty="0"/>
              <a:t>-the loop-based taxonomy can express this improvement using U | VW or UW | V.</a:t>
            </a:r>
          </a:p>
          <a:p>
            <a:endParaRPr lang="en-US" dirty="0"/>
          </a:p>
          <a:p>
            <a:r>
              <a:rPr lang="en-US" dirty="0"/>
              <a:t>-When replication is supported, the data communication pattern becomes non-uniform(intra-loop data can be communicated among nearest-neighbor PEs, while inter-loop data have to be sent multiple hops away with higher communication cost.)</a:t>
            </a:r>
          </a:p>
          <a:p>
            <a:r>
              <a:rPr lang="en-US" dirty="0"/>
              <a:t>- the ordering of loops mapped to the same dimension to represent different communication distances. The loop-based approach builds upon stationary characteristics and offers a more precise definition of each dataflow while expanding the range of flows that can be described.</a:t>
            </a:r>
          </a:p>
          <a:p>
            <a:endParaRPr lang="en-US" dirty="0"/>
          </a:p>
          <a:p>
            <a:r>
              <a:rPr lang="en-US" dirty="0"/>
              <a:t>-The loop-based dataflow taxonomy allows dataflows and loop blocking schemes to be expressed as transformations of the nested loops in Algorithm 1. This enables using existing approaches to find loop transformations that optimize cost functions for software implementations or hardware designs. </a:t>
            </a:r>
          </a:p>
        </p:txBody>
      </p:sp>
      <p:sp>
        <p:nvSpPr>
          <p:cNvPr id="3" name="TextBox 2">
            <a:extLst>
              <a:ext uri="{FF2B5EF4-FFF2-40B4-BE49-F238E27FC236}">
                <a16:creationId xmlns:a16="http://schemas.microsoft.com/office/drawing/2014/main" id="{29070581-C537-5984-58BF-0F01ABA2FF8F}"/>
              </a:ext>
            </a:extLst>
          </p:cNvPr>
          <p:cNvSpPr txBox="1"/>
          <p:nvPr/>
        </p:nvSpPr>
        <p:spPr>
          <a:xfrm>
            <a:off x="208722" y="516834"/>
            <a:ext cx="5208092" cy="461665"/>
          </a:xfrm>
          <a:prstGeom prst="rect">
            <a:avLst/>
          </a:prstGeom>
          <a:noFill/>
        </p:spPr>
        <p:txBody>
          <a:bodyPr wrap="none" rtlCol="0">
            <a:spAutoFit/>
          </a:bodyPr>
          <a:lstStyle/>
          <a:p>
            <a:r>
              <a:rPr lang="en-US" sz="2400" b="1" dirty="0"/>
              <a:t>Other important details from the paper</a:t>
            </a:r>
          </a:p>
        </p:txBody>
      </p:sp>
    </p:spTree>
    <p:extLst>
      <p:ext uri="{BB962C8B-B14F-4D97-AF65-F5344CB8AC3E}">
        <p14:creationId xmlns:p14="http://schemas.microsoft.com/office/powerpoint/2010/main" val="793678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3A8297-0538-F54A-E723-00D2EFAEBC1C}"/>
              </a:ext>
            </a:extLst>
          </p:cNvPr>
          <p:cNvSpPr txBox="1"/>
          <p:nvPr/>
        </p:nvSpPr>
        <p:spPr>
          <a:xfrm>
            <a:off x="112643" y="904461"/>
            <a:ext cx="11966713" cy="5693866"/>
          </a:xfrm>
          <a:prstGeom prst="rect">
            <a:avLst/>
          </a:prstGeom>
          <a:noFill/>
        </p:spPr>
        <p:txBody>
          <a:bodyPr wrap="square" rtlCol="0">
            <a:spAutoFit/>
          </a:bodyPr>
          <a:lstStyle/>
          <a:p>
            <a:endParaRPr lang="en-US" sz="1400" dirty="0"/>
          </a:p>
          <a:p>
            <a:r>
              <a:rPr lang="en-US" sz="1400" dirty="0"/>
              <a:t>Here is an overview of the structure of Interstellar-CNN-scheduler ()</a:t>
            </a:r>
          </a:p>
          <a:p>
            <a:endParaRPr lang="en-US" sz="1400" dirty="0"/>
          </a:p>
          <a:p>
            <a:r>
              <a:rPr lang="en-US" sz="1400" dirty="0"/>
              <a:t>1. `</a:t>
            </a:r>
            <a:r>
              <a:rPr lang="en-US" sz="1400" b="1" u="sng" dirty="0" err="1"/>
              <a:t>main.py</a:t>
            </a:r>
            <a:r>
              <a:rPr lang="en-US" sz="1400" dirty="0"/>
              <a:t>`: The entry point of the tool, where the main function resides. It initializes the necessary resources and layers, and then calls the dataflow exploration function from `</a:t>
            </a:r>
            <a:r>
              <a:rPr lang="en-US" sz="1400" b="1" dirty="0" err="1"/>
              <a:t>mapping_point_generator.py</a:t>
            </a:r>
            <a:r>
              <a:rPr lang="en-US" sz="1400" dirty="0"/>
              <a:t>`.</a:t>
            </a:r>
          </a:p>
          <a:p>
            <a:endParaRPr lang="en-US" sz="1400" dirty="0"/>
          </a:p>
          <a:p>
            <a:r>
              <a:rPr lang="en-US" sz="1400" dirty="0"/>
              <a:t>2. `</a:t>
            </a:r>
            <a:r>
              <a:rPr lang="en-US" sz="1400" b="1" i="1" dirty="0" err="1"/>
              <a:t>mapping_point_generator.py</a:t>
            </a:r>
            <a:r>
              <a:rPr lang="en-US" sz="1400" dirty="0"/>
              <a:t>`: This file contains functions for generating and exploring mapping points. It defines the following key functions:</a:t>
            </a:r>
          </a:p>
          <a:p>
            <a:r>
              <a:rPr lang="en-US" sz="1400" dirty="0"/>
              <a:t>   - `</a:t>
            </a:r>
            <a:r>
              <a:rPr lang="en-US" sz="1400" b="1" i="1" dirty="0" err="1"/>
              <a:t>blocking_partitioning_generator_function</a:t>
            </a:r>
            <a:r>
              <a:rPr lang="en-US" sz="1400" dirty="0"/>
              <a:t>`: Generates blocking and partitioning configurations.</a:t>
            </a:r>
          </a:p>
          <a:p>
            <a:r>
              <a:rPr lang="en-US" sz="1400" dirty="0"/>
              <a:t>   - `</a:t>
            </a:r>
            <a:r>
              <a:rPr lang="en-US" sz="1400" b="1" i="1" dirty="0" err="1"/>
              <a:t>opt_get_best_loop_order</a:t>
            </a:r>
            <a:r>
              <a:rPr lang="en-US" sz="1400" dirty="0"/>
              <a:t>`: Finds the best loop order for a given mapping point.</a:t>
            </a:r>
          </a:p>
          <a:p>
            <a:r>
              <a:rPr lang="en-US" sz="1400" dirty="0"/>
              <a:t>   - `</a:t>
            </a:r>
            <a:r>
              <a:rPr lang="en-US" sz="1400" b="1" i="1" dirty="0" err="1"/>
              <a:t>opt_mapping_point_generator_function</a:t>
            </a:r>
            <a:r>
              <a:rPr lang="en-US" sz="1400" dirty="0"/>
              <a:t>`: Generates the best mapping point for a given resource and layer.</a:t>
            </a:r>
          </a:p>
          <a:p>
            <a:r>
              <a:rPr lang="en-US" sz="1400" dirty="0"/>
              <a:t>   - `</a:t>
            </a:r>
            <a:r>
              <a:rPr lang="en-US" sz="1400" b="1" i="1" dirty="0" err="1"/>
              <a:t>dataflow_exploration</a:t>
            </a:r>
            <a:r>
              <a:rPr lang="en-US" sz="1400" dirty="0"/>
              <a:t>`: Explores different dataflows by iterating through various unrolled loop configurations and finding the one with the lowest energy cost.</a:t>
            </a:r>
          </a:p>
          <a:p>
            <a:endParaRPr lang="en-US" sz="1400" dirty="0"/>
          </a:p>
          <a:p>
            <a:r>
              <a:rPr lang="en-US" sz="1400" dirty="0"/>
              <a:t>3. `</a:t>
            </a:r>
            <a:r>
              <a:rPr lang="en-US" sz="1400" b="1" u="sng" dirty="0" err="1"/>
              <a:t>cost_model.py</a:t>
            </a:r>
            <a:r>
              <a:rPr lang="en-US" sz="1400" u="sng" dirty="0"/>
              <a:t>`: </a:t>
            </a:r>
            <a:r>
              <a:rPr lang="en-US" sz="1400" dirty="0"/>
              <a:t>Contains functions to calculate the energy cost of various mapping points, validate mapping points, and get the cost of different memory levels.</a:t>
            </a:r>
          </a:p>
          <a:p>
            <a:endParaRPr lang="en-US" sz="1400" dirty="0"/>
          </a:p>
          <a:p>
            <a:r>
              <a:rPr lang="en-US" sz="1400" dirty="0"/>
              <a:t>4. `</a:t>
            </a:r>
            <a:r>
              <a:rPr lang="en-US" sz="1400" b="1" u="sng" dirty="0" err="1"/>
              <a:t>utils.py</a:t>
            </a:r>
            <a:r>
              <a:rPr lang="en-US" sz="1400" dirty="0"/>
              <a:t>`: Provides utility functions for printing loop nests, calculating the product of a list, and other common operations.</a:t>
            </a:r>
          </a:p>
          <a:p>
            <a:endParaRPr lang="en-US" sz="1400" dirty="0"/>
          </a:p>
          <a:p>
            <a:r>
              <a:rPr lang="en-US" sz="1400" dirty="0"/>
              <a:t>5. `</a:t>
            </a:r>
            <a:r>
              <a:rPr lang="en-US" sz="1400" b="1" u="sng" dirty="0" err="1"/>
              <a:t>resource.py</a:t>
            </a:r>
            <a:r>
              <a:rPr lang="en-US" sz="1400" dirty="0"/>
              <a:t>`: Defines the `</a:t>
            </a:r>
            <a:r>
              <a:rPr lang="en-US" sz="1400" b="1" i="1" dirty="0"/>
              <a:t>Resource</a:t>
            </a:r>
            <a:r>
              <a:rPr lang="en-US" sz="1400" dirty="0"/>
              <a:t>` class, which represents the hardware accelerator's resources, such as buffer sizes, parallelism levels, and MAC capacity.</a:t>
            </a:r>
          </a:p>
          <a:p>
            <a:endParaRPr lang="en-US" sz="1400" dirty="0"/>
          </a:p>
          <a:p>
            <a:r>
              <a:rPr lang="en-US" sz="1400" dirty="0"/>
              <a:t>6. `</a:t>
            </a:r>
            <a:r>
              <a:rPr lang="en-US" sz="1400" b="1" u="sng" dirty="0" err="1"/>
              <a:t>layer.py</a:t>
            </a:r>
            <a:r>
              <a:rPr lang="en-US" sz="1400" dirty="0"/>
              <a:t>`: Defines the `</a:t>
            </a:r>
            <a:r>
              <a:rPr lang="en-US" sz="1400" b="1" i="1" dirty="0"/>
              <a:t>Layer</a:t>
            </a:r>
            <a:r>
              <a:rPr lang="en-US" sz="1400" dirty="0"/>
              <a:t>` class, which represents a CNN layer, including its dimensions (e.g., input, output, and filter sizes) and strides.</a:t>
            </a:r>
          </a:p>
          <a:p>
            <a:endParaRPr lang="en-US" sz="1400" dirty="0"/>
          </a:p>
          <a:p>
            <a:r>
              <a:rPr lang="en-US" sz="1400" dirty="0"/>
              <a:t>7. `</a:t>
            </a:r>
            <a:r>
              <a:rPr lang="en-US" sz="1400" b="1" i="1" dirty="0" err="1"/>
              <a:t>loop_enum.py</a:t>
            </a:r>
            <a:r>
              <a:rPr lang="en-US" sz="1400" dirty="0"/>
              <a:t>`: Contains enumerations for the loop types, such as input, weight, output, and their corresponding indices.</a:t>
            </a:r>
          </a:p>
          <a:p>
            <a:endParaRPr lang="en-US" sz="1400" dirty="0"/>
          </a:p>
          <a:p>
            <a:r>
              <a:rPr lang="en-US" sz="1400" dirty="0"/>
              <a:t>8. `</a:t>
            </a:r>
            <a:r>
              <a:rPr lang="en-US" sz="1400" b="1" u="sng" dirty="0" err="1"/>
              <a:t>mapping_point.py</a:t>
            </a:r>
            <a:r>
              <a:rPr lang="en-US" sz="1400" dirty="0"/>
              <a:t>`: Defines the `</a:t>
            </a:r>
            <a:r>
              <a:rPr lang="en-US" sz="1400" b="1" i="1" dirty="0" err="1"/>
              <a:t>MappingPoin</a:t>
            </a:r>
            <a:r>
              <a:rPr lang="en-US" sz="1400" dirty="0" err="1"/>
              <a:t>t</a:t>
            </a:r>
            <a:r>
              <a:rPr lang="en-US" sz="1400" dirty="0"/>
              <a:t>` class, which represents a mapping point consisting of loop orders, loop blocking, loop partitioning, and parallelism dimensions.</a:t>
            </a:r>
          </a:p>
          <a:p>
            <a:endParaRPr lang="en-US" sz="1400" dirty="0"/>
          </a:p>
        </p:txBody>
      </p:sp>
      <p:sp>
        <p:nvSpPr>
          <p:cNvPr id="3" name="TextBox 2">
            <a:extLst>
              <a:ext uri="{FF2B5EF4-FFF2-40B4-BE49-F238E27FC236}">
                <a16:creationId xmlns:a16="http://schemas.microsoft.com/office/drawing/2014/main" id="{F4366C30-70A3-55B4-A13C-5A8C4C09216D}"/>
              </a:ext>
            </a:extLst>
          </p:cNvPr>
          <p:cNvSpPr txBox="1"/>
          <p:nvPr/>
        </p:nvSpPr>
        <p:spPr>
          <a:xfrm>
            <a:off x="112643" y="344661"/>
            <a:ext cx="6848734" cy="461665"/>
          </a:xfrm>
          <a:prstGeom prst="rect">
            <a:avLst/>
          </a:prstGeom>
          <a:noFill/>
        </p:spPr>
        <p:txBody>
          <a:bodyPr wrap="none" rtlCol="0">
            <a:spAutoFit/>
          </a:bodyPr>
          <a:lstStyle/>
          <a:p>
            <a:r>
              <a:rPr lang="en-US" sz="2400" b="1" dirty="0"/>
              <a:t>Overview of the code of Interstellar-CNN-scheduler  </a:t>
            </a:r>
          </a:p>
        </p:txBody>
      </p:sp>
    </p:spTree>
    <p:extLst>
      <p:ext uri="{BB962C8B-B14F-4D97-AF65-F5344CB8AC3E}">
        <p14:creationId xmlns:p14="http://schemas.microsoft.com/office/powerpoint/2010/main" val="361998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6B4954-8359-840F-B8CD-B4B6F24350F7}"/>
              </a:ext>
            </a:extLst>
          </p:cNvPr>
          <p:cNvSpPr txBox="1"/>
          <p:nvPr/>
        </p:nvSpPr>
        <p:spPr>
          <a:xfrm>
            <a:off x="106017" y="331692"/>
            <a:ext cx="12085983" cy="6771084"/>
          </a:xfrm>
          <a:prstGeom prst="rect">
            <a:avLst/>
          </a:prstGeom>
          <a:noFill/>
        </p:spPr>
        <p:txBody>
          <a:bodyPr wrap="square" rtlCol="0">
            <a:spAutoFit/>
          </a:bodyPr>
          <a:lstStyle/>
          <a:p>
            <a:endParaRPr lang="en-US" sz="1400" dirty="0"/>
          </a:p>
          <a:p>
            <a:r>
              <a:rPr lang="en-US" sz="1400" dirty="0"/>
              <a:t>In the Interstellar-CNN-scheduler, loop blocking and resource allocation is achieved through the following steps:</a:t>
            </a:r>
          </a:p>
          <a:p>
            <a:endParaRPr lang="en-US" sz="1400" dirty="0"/>
          </a:p>
          <a:p>
            <a:pPr marL="342900" indent="-342900">
              <a:buFont typeface="+mj-lt"/>
              <a:buAutoNum type="arabicPeriod"/>
            </a:pPr>
            <a:r>
              <a:rPr lang="en-US" sz="1400" b="1" i="0" u="sng" dirty="0">
                <a:solidFill>
                  <a:srgbClr val="374151"/>
                </a:solidFill>
                <a:effectLst/>
                <a:latin typeface="Söhne"/>
              </a:rPr>
              <a:t>Define hardware resources</a:t>
            </a:r>
            <a:r>
              <a:rPr lang="en-US" sz="1400" b="0" i="0" dirty="0">
                <a:solidFill>
                  <a:srgbClr val="374151"/>
                </a:solidFill>
                <a:effectLst/>
                <a:latin typeface="Söhne"/>
              </a:rPr>
              <a:t>: The first step is to define the hardware resources available in the accelerator, such as processing elements, memory hierarchy levels, and parallelism capabilities. This information is encapsulated in the</a:t>
            </a:r>
            <a:r>
              <a:rPr lang="en-US" sz="1400" b="1" i="1" dirty="0">
                <a:solidFill>
                  <a:srgbClr val="374151"/>
                </a:solidFill>
                <a:effectLst/>
                <a:latin typeface="Söhne"/>
              </a:rPr>
              <a:t> Resource </a:t>
            </a:r>
            <a:r>
              <a:rPr lang="en-US" sz="1400" b="0" i="0" dirty="0">
                <a:solidFill>
                  <a:srgbClr val="374151"/>
                </a:solidFill>
                <a:effectLst/>
                <a:latin typeface="Söhne"/>
              </a:rPr>
              <a:t>class.</a:t>
            </a:r>
          </a:p>
          <a:p>
            <a:pPr marL="342900" indent="-342900">
              <a:buFont typeface="+mj-lt"/>
              <a:buAutoNum type="arabicPeriod"/>
            </a:pPr>
            <a:endParaRPr lang="en-US" sz="1400" b="0" i="0" dirty="0">
              <a:solidFill>
                <a:srgbClr val="374151"/>
              </a:solidFill>
              <a:effectLst/>
              <a:latin typeface="Söhne"/>
            </a:endParaRPr>
          </a:p>
          <a:p>
            <a:pPr marL="342900" indent="-342900">
              <a:buFont typeface="+mj-lt"/>
              <a:buAutoNum type="arabicPeriod"/>
            </a:pPr>
            <a:r>
              <a:rPr lang="en-US" sz="1400" b="1" u="sng" dirty="0"/>
              <a:t>Generate possible blocking configurations</a:t>
            </a:r>
            <a:r>
              <a:rPr lang="en-US" sz="1400" dirty="0"/>
              <a:t>: The `</a:t>
            </a:r>
            <a:r>
              <a:rPr lang="en-US" sz="1400" b="1" i="1" dirty="0" err="1"/>
              <a:t>blocking_partitioning_generator_function</a:t>
            </a:r>
            <a:r>
              <a:rPr lang="en-US" sz="1400" dirty="0"/>
              <a:t>` in the code generates possible blocking configurations for the given resource and layer. Each configuration represents different loop tiling/blocking sizes for the input, weight, and output tensors.</a:t>
            </a:r>
          </a:p>
          <a:p>
            <a:pPr marL="342900" indent="-342900">
              <a:buFont typeface="+mj-lt"/>
              <a:buAutoNum type="arabicPeriod"/>
            </a:pPr>
            <a:endParaRPr lang="en-US" sz="1400" dirty="0"/>
          </a:p>
          <a:p>
            <a:pPr marL="342900" indent="-342900">
              <a:buFont typeface="+mj-lt"/>
              <a:buAutoNum type="arabicPeriod"/>
            </a:pPr>
            <a:r>
              <a:rPr lang="en-US" sz="1400" b="1" u="sng" dirty="0"/>
              <a:t>Validate blocking configurations</a:t>
            </a:r>
            <a:r>
              <a:rPr lang="en-US" sz="1400" dirty="0"/>
              <a:t>: The code checks if a given blocking configuration is valid or not by ensuring that it doesn't exceed buffer size constraints at any level of the memory hierarchy. This is done using the `</a:t>
            </a:r>
            <a:r>
              <a:rPr lang="en-US" sz="1400" b="1" i="1" dirty="0" err="1"/>
              <a:t>valid_mapping_point</a:t>
            </a:r>
            <a:r>
              <a:rPr lang="en-US" sz="1400" dirty="0"/>
              <a:t>` function from the `</a:t>
            </a:r>
            <a:r>
              <a:rPr lang="en-US" sz="1400" b="1" i="1" dirty="0" err="1"/>
              <a:t>cost_model</a:t>
            </a:r>
            <a:r>
              <a:rPr lang="en-US" sz="1400" dirty="0"/>
              <a:t>` module.</a:t>
            </a:r>
          </a:p>
          <a:p>
            <a:pPr marL="342900" indent="-342900">
              <a:buFont typeface="+mj-lt"/>
              <a:buAutoNum type="arabicPeriod"/>
            </a:pPr>
            <a:endParaRPr lang="en-US" sz="1400" dirty="0"/>
          </a:p>
          <a:p>
            <a:pPr marL="342900" indent="-342900">
              <a:buFont typeface="+mj-lt"/>
              <a:buAutoNum type="arabicPeriod"/>
            </a:pPr>
            <a:r>
              <a:rPr lang="en-US" sz="1400" dirty="0"/>
              <a:t> </a:t>
            </a:r>
            <a:r>
              <a:rPr lang="en-US" sz="1400" b="1" u="sng" dirty="0"/>
              <a:t>Iterate through loop orders</a:t>
            </a:r>
            <a:r>
              <a:rPr lang="en-US" sz="1400" dirty="0"/>
              <a:t>: For each valid blocking configuration, the tool generates possible loop orders using the `</a:t>
            </a:r>
            <a:r>
              <a:rPr lang="en-US" sz="1400" b="1" i="1" dirty="0" err="1"/>
              <a:t>level_order_generator_function</a:t>
            </a:r>
            <a:r>
              <a:rPr lang="en-US" sz="1400" dirty="0"/>
              <a:t>`. Loop orders determine the order in which nested loops are executed.</a:t>
            </a:r>
          </a:p>
          <a:p>
            <a:pPr marL="342900" indent="-342900">
              <a:buFont typeface="+mj-lt"/>
              <a:buAutoNum type="arabicPeriod"/>
            </a:pPr>
            <a:endParaRPr lang="en-US" sz="1400" dirty="0"/>
          </a:p>
          <a:p>
            <a:pPr marL="342900" indent="-342900">
              <a:buFont typeface="+mj-lt"/>
              <a:buAutoNum type="arabicPeriod"/>
            </a:pPr>
            <a:r>
              <a:rPr lang="en-US" sz="1400" b="1" u="sng" dirty="0"/>
              <a:t>Evaluate the cost of each loop order</a:t>
            </a:r>
            <a:r>
              <a:rPr lang="en-US" sz="1400" dirty="0"/>
              <a:t>: The energy cost of each loop order for a given blocking configuration is calculated using the `</a:t>
            </a:r>
            <a:r>
              <a:rPr lang="en-US" sz="1400" b="1" i="1" dirty="0" err="1"/>
              <a:t>get_level_cost</a:t>
            </a:r>
            <a:r>
              <a:rPr lang="en-US" sz="1400" dirty="0"/>
              <a:t>` and `</a:t>
            </a:r>
            <a:r>
              <a:rPr lang="en-US" sz="1400" b="1" i="1" dirty="0" err="1"/>
              <a:t>get_array_and_curr_level_cost</a:t>
            </a:r>
            <a:r>
              <a:rPr lang="en-US" sz="1400" dirty="0"/>
              <a:t>` functions from the `</a:t>
            </a:r>
            <a:r>
              <a:rPr lang="en-US" sz="1400" b="1" i="1" dirty="0" err="1"/>
              <a:t>cost_model</a:t>
            </a:r>
            <a:r>
              <a:rPr lang="en-US" sz="1400" dirty="0"/>
              <a:t>` module.</a:t>
            </a:r>
          </a:p>
          <a:p>
            <a:pPr marL="342900" indent="-342900">
              <a:buFont typeface="+mj-lt"/>
              <a:buAutoNum type="arabicPeriod"/>
            </a:pPr>
            <a:endParaRPr lang="en-US" sz="1400" dirty="0"/>
          </a:p>
          <a:p>
            <a:pPr marL="342900" indent="-342900">
              <a:buFont typeface="+mj-lt"/>
              <a:buAutoNum type="arabicPeriod"/>
            </a:pPr>
            <a:r>
              <a:rPr lang="en-US" sz="1400" b="1" u="sng" dirty="0"/>
              <a:t>Find the optimal loop order</a:t>
            </a:r>
            <a:r>
              <a:rPr lang="en-US" sz="1400" dirty="0"/>
              <a:t>: The best loop order is the one that has the lowest energy cost. The `</a:t>
            </a:r>
            <a:r>
              <a:rPr lang="en-US" sz="1400" b="1" i="1" dirty="0" err="1"/>
              <a:t>opt_get_best_loop_order</a:t>
            </a:r>
            <a:r>
              <a:rPr lang="en-US" sz="1400" dirty="0"/>
              <a:t>` function iterates through all the possible loop orders and selects the one with the lowest energy cost.</a:t>
            </a:r>
          </a:p>
          <a:p>
            <a:pPr marL="342900" indent="-342900">
              <a:buFont typeface="+mj-lt"/>
              <a:buAutoNum type="arabicPeriod"/>
            </a:pPr>
            <a:endParaRPr lang="en-US" sz="1400" dirty="0"/>
          </a:p>
          <a:p>
            <a:pPr marL="342900" indent="-342900">
              <a:buFont typeface="+mj-lt"/>
              <a:buAutoNum type="arabicPeriod"/>
            </a:pPr>
            <a:r>
              <a:rPr lang="en-US" sz="1400" b="1" u="sng" dirty="0"/>
              <a:t>Generate mapping points</a:t>
            </a:r>
            <a:r>
              <a:rPr lang="en-US" sz="1400" dirty="0"/>
              <a:t>: The best loop order, along with the blocking and partitioning configurations, is combined to form a mapping point. The `</a:t>
            </a:r>
            <a:r>
              <a:rPr lang="en-US" sz="1400" b="1" i="1" dirty="0" err="1"/>
              <a:t>opt_mapping_point_generator_function</a:t>
            </a:r>
            <a:r>
              <a:rPr lang="en-US" sz="1400" dirty="0"/>
              <a:t>` returns the best mapping point with the lowest energy cost for a given resource and layer.</a:t>
            </a:r>
          </a:p>
          <a:p>
            <a:pPr marL="342900" indent="-342900">
              <a:buFont typeface="+mj-lt"/>
              <a:buAutoNum type="arabicPeriod"/>
            </a:pPr>
            <a:endParaRPr lang="en-US" sz="1400" dirty="0"/>
          </a:p>
          <a:p>
            <a:pPr marL="342900" indent="-342900">
              <a:buFont typeface="+mj-lt"/>
              <a:buAutoNum type="arabicPeriod"/>
            </a:pPr>
            <a:r>
              <a:rPr lang="en-US" sz="1400" b="1" i="0" u="sng" dirty="0">
                <a:solidFill>
                  <a:srgbClr val="374151"/>
                </a:solidFill>
                <a:effectLst/>
                <a:latin typeface="Söhne"/>
              </a:rPr>
              <a:t>Evaluate resource utilization</a:t>
            </a:r>
            <a:r>
              <a:rPr lang="en-US" sz="1400" b="0" i="0" dirty="0">
                <a:solidFill>
                  <a:srgbClr val="374151"/>
                </a:solidFill>
                <a:effectLst/>
                <a:latin typeface="Söhne"/>
              </a:rPr>
              <a:t>: The scheduler calculates the resource utilization for each mapping point. This is done in the </a:t>
            </a:r>
            <a:r>
              <a:rPr lang="en-US" sz="1400" b="1" i="1" dirty="0" err="1">
                <a:solidFill>
                  <a:srgbClr val="374151"/>
                </a:solidFill>
                <a:effectLst/>
                <a:latin typeface="Söhne"/>
              </a:rPr>
              <a:t>get_utilization</a:t>
            </a:r>
            <a:r>
              <a:rPr lang="en-US" sz="1400" b="0" i="0" dirty="0">
                <a:solidFill>
                  <a:srgbClr val="374151"/>
                </a:solidFill>
                <a:effectLst/>
                <a:latin typeface="Söhne"/>
              </a:rPr>
              <a:t> function, which computes the ratio of utilized parallelism resources to the total available resources.</a:t>
            </a:r>
          </a:p>
          <a:p>
            <a:pPr marL="342900" indent="-342900">
              <a:buFont typeface="+mj-lt"/>
              <a:buAutoNum type="arabicPeriod"/>
            </a:pPr>
            <a:endParaRPr lang="en-US" sz="1400" dirty="0"/>
          </a:p>
          <a:p>
            <a:endParaRPr lang="en-US" sz="1400" dirty="0"/>
          </a:p>
          <a:p>
            <a:r>
              <a:rPr lang="en-US" sz="1400" dirty="0"/>
              <a:t>Through these steps, Interstellar-CNN-scheduler effectively applies loop blocking to optimize the hardware mapping of CNN layers. By minimizing the energy cost and maximizing resource utilization, loop blocking improves the overall performance of the hardware accelerator.</a:t>
            </a:r>
          </a:p>
        </p:txBody>
      </p:sp>
      <p:sp>
        <p:nvSpPr>
          <p:cNvPr id="3" name="TextBox 2">
            <a:extLst>
              <a:ext uri="{FF2B5EF4-FFF2-40B4-BE49-F238E27FC236}">
                <a16:creationId xmlns:a16="http://schemas.microsoft.com/office/drawing/2014/main" id="{B2E1047F-E498-47CC-250F-0A8CD67A9AE6}"/>
              </a:ext>
            </a:extLst>
          </p:cNvPr>
          <p:cNvSpPr txBox="1"/>
          <p:nvPr/>
        </p:nvSpPr>
        <p:spPr>
          <a:xfrm>
            <a:off x="208722" y="100859"/>
            <a:ext cx="5100371" cy="461665"/>
          </a:xfrm>
          <a:prstGeom prst="rect">
            <a:avLst/>
          </a:prstGeom>
          <a:noFill/>
        </p:spPr>
        <p:txBody>
          <a:bodyPr wrap="none" rtlCol="0">
            <a:spAutoFit/>
          </a:bodyPr>
          <a:lstStyle/>
          <a:p>
            <a:r>
              <a:rPr lang="en-US" sz="2400" b="1" dirty="0"/>
              <a:t>Loop Blocking and Resource Allocation</a:t>
            </a:r>
          </a:p>
        </p:txBody>
      </p:sp>
    </p:spTree>
    <p:extLst>
      <p:ext uri="{BB962C8B-B14F-4D97-AF65-F5344CB8AC3E}">
        <p14:creationId xmlns:p14="http://schemas.microsoft.com/office/powerpoint/2010/main" val="422790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3">
            <a:extLst>
              <a:ext uri="{FF2B5EF4-FFF2-40B4-BE49-F238E27FC236}">
                <a16:creationId xmlns:a16="http://schemas.microsoft.com/office/drawing/2014/main" id="{3336AEA1-1001-18B5-D698-85D680887F50}"/>
              </a:ext>
            </a:extLst>
          </p:cNvPr>
          <p:cNvPicPr>
            <a:picLocks noChangeAspect="1"/>
          </p:cNvPicPr>
          <p:nvPr/>
        </p:nvPicPr>
        <p:blipFill>
          <a:blip r:embed="rId3">
            <a:extLst>
              <a:ext uri="{28A0092B-C50C-407E-A947-70E740481C1C}">
                <a14:useLocalDpi xmlns:a14="http://schemas.microsoft.com/office/drawing/2010/main" val="0"/>
              </a:ext>
            </a:extLst>
          </a:blip>
          <a:srcRect r="20467"/>
          <a:stretch>
            <a:fillRect/>
          </a:stretch>
        </p:blipFill>
        <p:spPr bwMode="auto">
          <a:xfrm>
            <a:off x="-4763" y="2000250"/>
            <a:ext cx="3695701"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矩形 23">
            <a:extLst>
              <a:ext uri="{FF2B5EF4-FFF2-40B4-BE49-F238E27FC236}">
                <a16:creationId xmlns:a16="http://schemas.microsoft.com/office/drawing/2014/main" id="{911D9C19-8C23-8D21-D92F-C070206CF503}"/>
              </a:ext>
            </a:extLst>
          </p:cNvPr>
          <p:cNvSpPr/>
          <p:nvPr/>
        </p:nvSpPr>
        <p:spPr>
          <a:xfrm>
            <a:off x="0" y="0"/>
            <a:ext cx="3695700" cy="6858000"/>
          </a:xfrm>
          <a:prstGeom prst="rect">
            <a:avLst/>
          </a:prstGeom>
          <a:solidFill>
            <a:srgbClr val="5C84CC">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noProof="1"/>
          </a:p>
        </p:txBody>
      </p:sp>
      <p:sp>
        <p:nvSpPr>
          <p:cNvPr id="22541" name="文本框 1">
            <a:extLst>
              <a:ext uri="{FF2B5EF4-FFF2-40B4-BE49-F238E27FC236}">
                <a16:creationId xmlns:a16="http://schemas.microsoft.com/office/drawing/2014/main" id="{921F0337-A94D-543C-EBF3-6B74A29BBC07}"/>
              </a:ext>
            </a:extLst>
          </p:cNvPr>
          <p:cNvSpPr txBox="1">
            <a:spLocks noChangeArrowheads="1"/>
          </p:cNvSpPr>
          <p:nvPr/>
        </p:nvSpPr>
        <p:spPr bwMode="auto">
          <a:xfrm>
            <a:off x="519113" y="3370263"/>
            <a:ext cx="2547937"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fontAlgn="auto" hangingPunct="1">
              <a:spcBef>
                <a:spcPts val="0"/>
              </a:spcBef>
              <a:spcAft>
                <a:spcPts val="0"/>
              </a:spcAft>
              <a:defRPr/>
            </a:pPr>
            <a:r>
              <a:rPr lang="en-US" altLang="zh-CN" sz="2665" b="1" noProof="1">
                <a:solidFill>
                  <a:schemeClr val="bg1"/>
                </a:solidFill>
                <a:effectLst>
                  <a:outerShdw blurRad="38100" dist="38100" dir="2700000" algn="tl">
                    <a:srgbClr val="000000">
                      <a:alpha val="43137"/>
                    </a:srgbClr>
                  </a:outerShdw>
                </a:effectLst>
                <a:latin typeface="+mn-ea"/>
                <a:ea typeface="+mn-ea"/>
              </a:rPr>
              <a:t>CONTENTS</a:t>
            </a:r>
            <a:endParaRPr lang="zh-CN" altLang="en-US" sz="2665" b="1" noProof="1">
              <a:solidFill>
                <a:schemeClr val="bg1"/>
              </a:solidFill>
              <a:effectLst>
                <a:outerShdw blurRad="38100" dist="38100" dir="2700000" algn="tl">
                  <a:srgbClr val="000000">
                    <a:alpha val="43137"/>
                  </a:srgbClr>
                </a:outerShdw>
              </a:effectLst>
              <a:latin typeface="+mn-ea"/>
              <a:ea typeface="+mn-ea"/>
            </a:endParaRPr>
          </a:p>
        </p:txBody>
      </p:sp>
      <p:grpSp>
        <p:nvGrpSpPr>
          <p:cNvPr id="6152" name="组合 4">
            <a:extLst>
              <a:ext uri="{FF2B5EF4-FFF2-40B4-BE49-F238E27FC236}">
                <a16:creationId xmlns:a16="http://schemas.microsoft.com/office/drawing/2014/main" id="{BF3D73A5-728E-7C87-8979-73AF6C692E72}"/>
              </a:ext>
            </a:extLst>
          </p:cNvPr>
          <p:cNvGrpSpPr>
            <a:grpSpLocks/>
          </p:cNvGrpSpPr>
          <p:nvPr/>
        </p:nvGrpSpPr>
        <p:grpSpPr bwMode="auto">
          <a:xfrm>
            <a:off x="4986163" y="1914694"/>
            <a:ext cx="879333" cy="2654407"/>
            <a:chOff x="9925" y="3877"/>
            <a:chExt cx="1385" cy="4179"/>
          </a:xfrm>
        </p:grpSpPr>
        <p:sp>
          <p:nvSpPr>
            <p:cNvPr id="5129" name="矩形 24">
              <a:extLst>
                <a:ext uri="{FF2B5EF4-FFF2-40B4-BE49-F238E27FC236}">
                  <a16:creationId xmlns:a16="http://schemas.microsoft.com/office/drawing/2014/main" id="{0FD509F7-6FBF-98FE-143E-D5FCCBFD7FBA}"/>
                </a:ext>
              </a:extLst>
            </p:cNvPr>
            <p:cNvSpPr>
              <a:spLocks noChangeArrowheads="1"/>
            </p:cNvSpPr>
            <p:nvPr/>
          </p:nvSpPr>
          <p:spPr bwMode="auto">
            <a:xfrm>
              <a:off x="11019" y="3877"/>
              <a:ext cx="291"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defRPr>
              </a:lvl9pPr>
            </a:lstStyle>
            <a:p>
              <a:pPr eaLnBrk="1" hangingPunct="1">
                <a:lnSpc>
                  <a:spcPct val="100000"/>
                </a:lnSpc>
                <a:spcBef>
                  <a:spcPct val="0"/>
                </a:spcBef>
                <a:buFontTx/>
                <a:buNone/>
              </a:pPr>
              <a:endParaRPr lang="zh-CN" altLang="zh-CN" dirty="0">
                <a:latin typeface="微软雅黑" panose="020B0503020204020204" pitchFamily="34" charset="-122"/>
              </a:endParaRPr>
            </a:p>
          </p:txBody>
        </p:sp>
        <p:sp>
          <p:nvSpPr>
            <p:cNvPr id="5132" name="Freeform 18">
              <a:extLst>
                <a:ext uri="{FF2B5EF4-FFF2-40B4-BE49-F238E27FC236}">
                  <a16:creationId xmlns:a16="http://schemas.microsoft.com/office/drawing/2014/main" id="{12E5F6F3-700D-4021-A3E3-031808007ACD}"/>
                </a:ext>
              </a:extLst>
            </p:cNvPr>
            <p:cNvSpPr>
              <a:spLocks noEditPoints="1"/>
            </p:cNvSpPr>
            <p:nvPr/>
          </p:nvSpPr>
          <p:spPr bwMode="auto">
            <a:xfrm>
              <a:off x="9949" y="5183"/>
              <a:ext cx="441" cy="530"/>
            </a:xfrm>
            <a:custGeom>
              <a:avLst/>
              <a:gdLst>
                <a:gd name="T0" fmla="*/ 1589255000 w 456"/>
                <a:gd name="T1" fmla="*/ 1589965369 h 548"/>
                <a:gd name="T2" fmla="*/ 1589255000 w 456"/>
                <a:gd name="T3" fmla="*/ 1589965369 h 548"/>
                <a:gd name="T4" fmla="*/ 1589255000 w 456"/>
                <a:gd name="T5" fmla="*/ 1589965369 h 548"/>
                <a:gd name="T6" fmla="*/ 0 w 456"/>
                <a:gd name="T7" fmla="*/ 1589965369 h 548"/>
                <a:gd name="T8" fmla="*/ 1589255000 w 456"/>
                <a:gd name="T9" fmla="*/ 1589965369 h 548"/>
                <a:gd name="T10" fmla="*/ 1589255000 w 456"/>
                <a:gd name="T11" fmla="*/ 1589965369 h 548"/>
                <a:gd name="T12" fmla="*/ 1589255000 w 456"/>
                <a:gd name="T13" fmla="*/ 1589965369 h 548"/>
                <a:gd name="T14" fmla="*/ 1589255000 w 456"/>
                <a:gd name="T15" fmla="*/ 1589965369 h 548"/>
                <a:gd name="T16" fmla="*/ 1589255000 w 456"/>
                <a:gd name="T17" fmla="*/ 1589965369 h 548"/>
                <a:gd name="T18" fmla="*/ 1589255000 w 456"/>
                <a:gd name="T19" fmla="*/ 1589965369 h 548"/>
                <a:gd name="T20" fmla="*/ 1589255000 w 456"/>
                <a:gd name="T21" fmla="*/ 1589965369 h 548"/>
                <a:gd name="T22" fmla="*/ 1589255000 w 456"/>
                <a:gd name="T23" fmla="*/ 1589965369 h 548"/>
                <a:gd name="T24" fmla="*/ 1589255000 w 456"/>
                <a:gd name="T25" fmla="*/ 1589965369 h 548"/>
                <a:gd name="T26" fmla="*/ 1589255000 w 456"/>
                <a:gd name="T27" fmla="*/ 1589965369 h 548"/>
                <a:gd name="T28" fmla="*/ 1589255000 w 456"/>
                <a:gd name="T29" fmla="*/ 1589965369 h 548"/>
                <a:gd name="T30" fmla="*/ 1589255000 w 456"/>
                <a:gd name="T31" fmla="*/ 0 h 548"/>
                <a:gd name="T32" fmla="*/ 1589255000 w 456"/>
                <a:gd name="T33" fmla="*/ 0 h 548"/>
                <a:gd name="T34" fmla="*/ 1589255000 w 456"/>
                <a:gd name="T35" fmla="*/ 1589965369 h 548"/>
                <a:gd name="T36" fmla="*/ 1589255000 w 456"/>
                <a:gd name="T37" fmla="*/ 1589965369 h 548"/>
                <a:gd name="T38" fmla="*/ 1589255000 w 456"/>
                <a:gd name="T39" fmla="*/ 1589965369 h 548"/>
                <a:gd name="T40" fmla="*/ 1589255000 w 456"/>
                <a:gd name="T41" fmla="*/ 1589965369 h 548"/>
                <a:gd name="T42" fmla="*/ 1589255000 w 456"/>
                <a:gd name="T43" fmla="*/ 1589965369 h 548"/>
                <a:gd name="T44" fmla="*/ 1589255000 w 456"/>
                <a:gd name="T45" fmla="*/ 1589965369 h 548"/>
                <a:gd name="T46" fmla="*/ 1589255000 w 456"/>
                <a:gd name="T47" fmla="*/ 1589965369 h 548"/>
                <a:gd name="T48" fmla="*/ 1589255000 w 456"/>
                <a:gd name="T49" fmla="*/ 1589965369 h 548"/>
                <a:gd name="T50" fmla="*/ 1589255000 w 456"/>
                <a:gd name="T51" fmla="*/ 1589965369 h 548"/>
                <a:gd name="T52" fmla="*/ 1589255000 w 456"/>
                <a:gd name="T53" fmla="*/ 1589965369 h 548"/>
                <a:gd name="T54" fmla="*/ 1589255000 w 456"/>
                <a:gd name="T55" fmla="*/ 1589965369 h 548"/>
                <a:gd name="T56" fmla="*/ 1589255000 w 456"/>
                <a:gd name="T57" fmla="*/ 1589965369 h 548"/>
                <a:gd name="T58" fmla="*/ 1589255000 w 456"/>
                <a:gd name="T59" fmla="*/ 1589965369 h 548"/>
                <a:gd name="T60" fmla="*/ 1589255000 w 456"/>
                <a:gd name="T61" fmla="*/ 1589965369 h 548"/>
                <a:gd name="T62" fmla="*/ 1589255000 w 456"/>
                <a:gd name="T63" fmla="*/ 1589965369 h 548"/>
                <a:gd name="T64" fmla="*/ 1589255000 w 456"/>
                <a:gd name="T65" fmla="*/ 1589965369 h 548"/>
                <a:gd name="T66" fmla="*/ 1589255000 w 456"/>
                <a:gd name="T67" fmla="*/ 1589965369 h 548"/>
                <a:gd name="T68" fmla="*/ 1589255000 w 456"/>
                <a:gd name="T69" fmla="*/ 1589965369 h 548"/>
                <a:gd name="T70" fmla="*/ 1589255000 w 456"/>
                <a:gd name="T71" fmla="*/ 1589965369 h 548"/>
                <a:gd name="T72" fmla="*/ 1589255000 w 456"/>
                <a:gd name="T73" fmla="*/ 1589965369 h 548"/>
                <a:gd name="T74" fmla="*/ 1589255000 w 456"/>
                <a:gd name="T75" fmla="*/ 1589965369 h 548"/>
                <a:gd name="T76" fmla="*/ 1589255000 w 456"/>
                <a:gd name="T77" fmla="*/ 1589965369 h 548"/>
                <a:gd name="T78" fmla="*/ 1589255000 w 456"/>
                <a:gd name="T79" fmla="*/ 1589965369 h 5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56"/>
                <a:gd name="T121" fmla="*/ 0 h 548"/>
                <a:gd name="T122" fmla="*/ 456 w 456"/>
                <a:gd name="T123" fmla="*/ 548 h 54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0" name="组合 39">
              <a:extLst>
                <a:ext uri="{FF2B5EF4-FFF2-40B4-BE49-F238E27FC236}">
                  <a16:creationId xmlns:a16="http://schemas.microsoft.com/office/drawing/2014/main" id="{CFCA0119-6D19-9A01-385E-166745DAB98B}"/>
                </a:ext>
              </a:extLst>
            </p:cNvPr>
            <p:cNvGrpSpPr/>
            <p:nvPr/>
          </p:nvGrpSpPr>
          <p:grpSpPr bwMode="auto">
            <a:xfrm>
              <a:off x="9925" y="6476"/>
              <a:ext cx="501" cy="341"/>
              <a:chOff x="3897313" y="2018126"/>
              <a:chExt cx="749300" cy="509588"/>
            </a:xfrm>
            <a:solidFill>
              <a:schemeClr val="bg1"/>
            </a:solidFill>
          </p:grpSpPr>
          <p:sp>
            <p:nvSpPr>
              <p:cNvPr id="41" name="Freeform 8">
                <a:extLst>
                  <a:ext uri="{FF2B5EF4-FFF2-40B4-BE49-F238E27FC236}">
                    <a16:creationId xmlns:a16="http://schemas.microsoft.com/office/drawing/2014/main" id="{63DD227F-38FD-A897-8AC5-3743FA4EDA54}"/>
                  </a:ext>
                </a:extLst>
              </p:cNvPr>
              <p:cNvSpPr>
                <a:spLocks noEditPoints="1"/>
              </p:cNvSpPr>
              <p:nvPr/>
            </p:nvSpPr>
            <p:spPr bwMode="auto">
              <a:xfrm>
                <a:off x="3897313" y="2018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sz="2400" noProof="1">
                  <a:latin typeface="+mn-lt"/>
                  <a:ea typeface="+mn-ea"/>
                </a:endParaRPr>
              </a:p>
            </p:txBody>
          </p:sp>
          <p:sp>
            <p:nvSpPr>
              <p:cNvPr id="42" name="Freeform 24">
                <a:extLst>
                  <a:ext uri="{FF2B5EF4-FFF2-40B4-BE49-F238E27FC236}">
                    <a16:creationId xmlns:a16="http://schemas.microsoft.com/office/drawing/2014/main" id="{AB3CF45C-D903-9926-5302-A962280FB913}"/>
                  </a:ext>
                </a:extLst>
              </p:cNvPr>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sz="2400" noProof="1">
                  <a:latin typeface="+mn-lt"/>
                  <a:ea typeface="+mn-ea"/>
                </a:endParaRPr>
              </a:p>
            </p:txBody>
          </p:sp>
          <p:sp>
            <p:nvSpPr>
              <p:cNvPr id="43" name="Freeform 25">
                <a:extLst>
                  <a:ext uri="{FF2B5EF4-FFF2-40B4-BE49-F238E27FC236}">
                    <a16:creationId xmlns:a16="http://schemas.microsoft.com/office/drawing/2014/main" id="{12C479FB-8B87-5D39-4EEE-DC044C238751}"/>
                  </a:ext>
                </a:extLst>
              </p:cNvPr>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sz="2400" noProof="1">
                  <a:latin typeface="+mn-lt"/>
                  <a:ea typeface="+mn-ea"/>
                </a:endParaRPr>
              </a:p>
            </p:txBody>
          </p:sp>
          <p:sp>
            <p:nvSpPr>
              <p:cNvPr id="44" name="Freeform 26">
                <a:extLst>
                  <a:ext uri="{FF2B5EF4-FFF2-40B4-BE49-F238E27FC236}">
                    <a16:creationId xmlns:a16="http://schemas.microsoft.com/office/drawing/2014/main" id="{F031BA94-8E3D-A854-6B6D-1255E559BAA0}"/>
                  </a:ext>
                </a:extLst>
              </p:cNvPr>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sz="2400" noProof="1">
                  <a:latin typeface="+mn-lt"/>
                  <a:ea typeface="+mn-ea"/>
                </a:endParaRPr>
              </a:p>
            </p:txBody>
          </p:sp>
          <p:sp>
            <p:nvSpPr>
              <p:cNvPr id="45" name="Freeform 27">
                <a:extLst>
                  <a:ext uri="{FF2B5EF4-FFF2-40B4-BE49-F238E27FC236}">
                    <a16:creationId xmlns:a16="http://schemas.microsoft.com/office/drawing/2014/main" id="{2816296F-CF45-B075-39F9-F46304F3EC6C}"/>
                  </a:ext>
                </a:extLst>
              </p:cNvPr>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sz="2400" noProof="1">
                  <a:latin typeface="+mn-lt"/>
                  <a:ea typeface="+mn-ea"/>
                </a:endParaRPr>
              </a:p>
            </p:txBody>
          </p:sp>
          <p:sp>
            <p:nvSpPr>
              <p:cNvPr id="46" name="Freeform 28">
                <a:extLst>
                  <a:ext uri="{FF2B5EF4-FFF2-40B4-BE49-F238E27FC236}">
                    <a16:creationId xmlns:a16="http://schemas.microsoft.com/office/drawing/2014/main" id="{01397272-BB30-8844-8586-DBB76CB1D676}"/>
                  </a:ext>
                </a:extLst>
              </p:cNvPr>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sz="2400" noProof="1">
                  <a:latin typeface="+mn-lt"/>
                  <a:ea typeface="+mn-ea"/>
                </a:endParaRPr>
              </a:p>
            </p:txBody>
          </p:sp>
          <p:sp>
            <p:nvSpPr>
              <p:cNvPr id="47" name="Freeform 29">
                <a:extLst>
                  <a:ext uri="{FF2B5EF4-FFF2-40B4-BE49-F238E27FC236}">
                    <a16:creationId xmlns:a16="http://schemas.microsoft.com/office/drawing/2014/main" id="{7EE735F1-CDB7-5454-E8BB-A8CFD1E904A3}"/>
                  </a:ext>
                </a:extLst>
              </p:cNvPr>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sz="2400" noProof="1">
                  <a:latin typeface="+mn-lt"/>
                  <a:ea typeface="+mn-ea"/>
                </a:endParaRPr>
              </a:p>
            </p:txBody>
          </p:sp>
          <p:sp>
            <p:nvSpPr>
              <p:cNvPr id="48" name="Freeform 30">
                <a:extLst>
                  <a:ext uri="{FF2B5EF4-FFF2-40B4-BE49-F238E27FC236}">
                    <a16:creationId xmlns:a16="http://schemas.microsoft.com/office/drawing/2014/main" id="{DA12243E-8610-B2FE-6C5A-69E25EAA1500}"/>
                  </a:ext>
                </a:extLst>
              </p:cNvPr>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sz="2400" noProof="1">
                  <a:latin typeface="+mn-lt"/>
                  <a:ea typeface="+mn-ea"/>
                </a:endParaRPr>
              </a:p>
            </p:txBody>
          </p:sp>
          <p:sp>
            <p:nvSpPr>
              <p:cNvPr id="49" name="Freeform 31">
                <a:extLst>
                  <a:ext uri="{FF2B5EF4-FFF2-40B4-BE49-F238E27FC236}">
                    <a16:creationId xmlns:a16="http://schemas.microsoft.com/office/drawing/2014/main" id="{AB6D5A6E-7D27-4878-6B3C-146793F33378}"/>
                  </a:ext>
                </a:extLst>
              </p:cNvPr>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sz="2400" noProof="1">
                  <a:latin typeface="+mn-lt"/>
                  <a:ea typeface="+mn-ea"/>
                </a:endParaRPr>
              </a:p>
            </p:txBody>
          </p:sp>
          <p:sp>
            <p:nvSpPr>
              <p:cNvPr id="50" name="Freeform 32">
                <a:extLst>
                  <a:ext uri="{FF2B5EF4-FFF2-40B4-BE49-F238E27FC236}">
                    <a16:creationId xmlns:a16="http://schemas.microsoft.com/office/drawing/2014/main" id="{114E38C7-9C15-651E-2D57-229598E2A1BB}"/>
                  </a:ext>
                </a:extLst>
              </p:cNvPr>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sz="2400" noProof="1">
                  <a:latin typeface="+mn-lt"/>
                  <a:ea typeface="+mn-ea"/>
                </a:endParaRPr>
              </a:p>
            </p:txBody>
          </p:sp>
          <p:sp>
            <p:nvSpPr>
              <p:cNvPr id="51" name="Freeform 33">
                <a:extLst>
                  <a:ext uri="{FF2B5EF4-FFF2-40B4-BE49-F238E27FC236}">
                    <a16:creationId xmlns:a16="http://schemas.microsoft.com/office/drawing/2014/main" id="{2F9C1522-E464-D01B-5D82-622C5678F21A}"/>
                  </a:ext>
                </a:extLst>
              </p:cNvPr>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sz="2400" noProof="1">
                  <a:latin typeface="+mn-lt"/>
                  <a:ea typeface="+mn-ea"/>
                </a:endParaRPr>
              </a:p>
            </p:txBody>
          </p:sp>
        </p:grpSp>
        <p:sp>
          <p:nvSpPr>
            <p:cNvPr id="5134" name="Freeform 5">
              <a:extLst>
                <a:ext uri="{FF2B5EF4-FFF2-40B4-BE49-F238E27FC236}">
                  <a16:creationId xmlns:a16="http://schemas.microsoft.com/office/drawing/2014/main" id="{DC8E200A-5B4C-C209-5ACE-18A5F4E12FC4}"/>
                </a:ext>
              </a:extLst>
            </p:cNvPr>
            <p:cNvSpPr>
              <a:spLocks noEditPoints="1"/>
            </p:cNvSpPr>
            <p:nvPr/>
          </p:nvSpPr>
          <p:spPr bwMode="auto">
            <a:xfrm>
              <a:off x="10047" y="7615"/>
              <a:ext cx="297" cy="441"/>
            </a:xfrm>
            <a:custGeom>
              <a:avLst/>
              <a:gdLst>
                <a:gd name="T0" fmla="*/ 959028762 w 316"/>
                <a:gd name="T1" fmla="*/ 1019793128 h 467"/>
                <a:gd name="T2" fmla="*/ 959028762 w 316"/>
                <a:gd name="T3" fmla="*/ 1019793128 h 467"/>
                <a:gd name="T4" fmla="*/ 959028762 w 316"/>
                <a:gd name="T5" fmla="*/ 1019793128 h 467"/>
                <a:gd name="T6" fmla="*/ 959028762 w 316"/>
                <a:gd name="T7" fmla="*/ 1019793128 h 467"/>
                <a:gd name="T8" fmla="*/ 959028762 w 316"/>
                <a:gd name="T9" fmla="*/ 1019793128 h 467"/>
                <a:gd name="T10" fmla="*/ 959028762 w 316"/>
                <a:gd name="T11" fmla="*/ 1019793128 h 467"/>
                <a:gd name="T12" fmla="*/ 959028762 w 316"/>
                <a:gd name="T13" fmla="*/ 1019793128 h 467"/>
                <a:gd name="T14" fmla="*/ 959028762 w 316"/>
                <a:gd name="T15" fmla="*/ 1019793128 h 467"/>
                <a:gd name="T16" fmla="*/ 959028762 w 316"/>
                <a:gd name="T17" fmla="*/ 1019793128 h 467"/>
                <a:gd name="T18" fmla="*/ 959028762 w 316"/>
                <a:gd name="T19" fmla="*/ 1019793128 h 467"/>
                <a:gd name="T20" fmla="*/ 959028762 w 316"/>
                <a:gd name="T21" fmla="*/ 1019793128 h 467"/>
                <a:gd name="T22" fmla="*/ 959028762 w 316"/>
                <a:gd name="T23" fmla="*/ 1019793128 h 467"/>
                <a:gd name="T24" fmla="*/ 959028762 w 316"/>
                <a:gd name="T25" fmla="*/ 1019793128 h 467"/>
                <a:gd name="T26" fmla="*/ 959028762 w 316"/>
                <a:gd name="T27" fmla="*/ 1019793128 h 467"/>
                <a:gd name="T28" fmla="*/ 959028762 w 316"/>
                <a:gd name="T29" fmla="*/ 1019793128 h 467"/>
                <a:gd name="T30" fmla="*/ 959028762 w 316"/>
                <a:gd name="T31" fmla="*/ 1019793128 h 467"/>
                <a:gd name="T32" fmla="*/ 959028762 w 316"/>
                <a:gd name="T33" fmla="*/ 1019793128 h 467"/>
                <a:gd name="T34" fmla="*/ 959028762 w 316"/>
                <a:gd name="T35" fmla="*/ 1019793128 h 467"/>
                <a:gd name="T36" fmla="*/ 959028762 w 316"/>
                <a:gd name="T37" fmla="*/ 1019793128 h 467"/>
                <a:gd name="T38" fmla="*/ 959028762 w 316"/>
                <a:gd name="T39" fmla="*/ 1019793128 h 467"/>
                <a:gd name="T40" fmla="*/ 959028762 w 316"/>
                <a:gd name="T41" fmla="*/ 1019793128 h 467"/>
                <a:gd name="T42" fmla="*/ 959028762 w 316"/>
                <a:gd name="T43" fmla="*/ 1019793128 h 467"/>
                <a:gd name="T44" fmla="*/ 959028762 w 316"/>
                <a:gd name="T45" fmla="*/ 1019793128 h 467"/>
                <a:gd name="T46" fmla="*/ 959028762 w 316"/>
                <a:gd name="T47" fmla="*/ 1019793128 h 467"/>
                <a:gd name="T48" fmla="*/ 959028762 w 316"/>
                <a:gd name="T49" fmla="*/ 1019793128 h 467"/>
                <a:gd name="T50" fmla="*/ 959028762 w 316"/>
                <a:gd name="T51" fmla="*/ 1019793128 h 467"/>
                <a:gd name="T52" fmla="*/ 959028762 w 316"/>
                <a:gd name="T53" fmla="*/ 1019793128 h 467"/>
                <a:gd name="T54" fmla="*/ 959028762 w 316"/>
                <a:gd name="T55" fmla="*/ 1019793128 h 467"/>
                <a:gd name="T56" fmla="*/ 959028762 w 316"/>
                <a:gd name="T57" fmla="*/ 1019793128 h 467"/>
                <a:gd name="T58" fmla="*/ 959028762 w 316"/>
                <a:gd name="T59" fmla="*/ 1019793128 h 467"/>
                <a:gd name="T60" fmla="*/ 959028762 w 316"/>
                <a:gd name="T61" fmla="*/ 1019793128 h 467"/>
                <a:gd name="T62" fmla="*/ 959028762 w 316"/>
                <a:gd name="T63" fmla="*/ 1019793128 h 467"/>
                <a:gd name="T64" fmla="*/ 959028762 w 316"/>
                <a:gd name="T65" fmla="*/ 1019793128 h 467"/>
                <a:gd name="T66" fmla="*/ 959028762 w 316"/>
                <a:gd name="T67" fmla="*/ 1019793128 h 46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16"/>
                <a:gd name="T103" fmla="*/ 0 h 467"/>
                <a:gd name="T104" fmla="*/ 316 w 316"/>
                <a:gd name="T105" fmla="*/ 467 h 46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127" name="Freeform 7">
            <a:extLst>
              <a:ext uri="{FF2B5EF4-FFF2-40B4-BE49-F238E27FC236}">
                <a16:creationId xmlns:a16="http://schemas.microsoft.com/office/drawing/2014/main" id="{6A7E8F75-3D16-28CE-6F73-87BB31219DDF}"/>
              </a:ext>
            </a:extLst>
          </p:cNvPr>
          <p:cNvSpPr>
            <a:spLocks noEditPoints="1"/>
          </p:cNvSpPr>
          <p:nvPr/>
        </p:nvSpPr>
        <p:spPr bwMode="auto">
          <a:xfrm>
            <a:off x="5748338" y="3157538"/>
            <a:ext cx="319087" cy="261937"/>
          </a:xfrm>
          <a:custGeom>
            <a:avLst/>
            <a:gdLst>
              <a:gd name="T0" fmla="*/ 2147483646 w 563"/>
              <a:gd name="T1" fmla="*/ 2147483646 h 461"/>
              <a:gd name="T2" fmla="*/ 2147483646 w 563"/>
              <a:gd name="T3" fmla="*/ 2147483646 h 461"/>
              <a:gd name="T4" fmla="*/ 2147483646 w 563"/>
              <a:gd name="T5" fmla="*/ 2147483646 h 461"/>
              <a:gd name="T6" fmla="*/ 2147483646 w 563"/>
              <a:gd name="T7" fmla="*/ 2147483646 h 461"/>
              <a:gd name="T8" fmla="*/ 2147483646 w 563"/>
              <a:gd name="T9" fmla="*/ 2147483646 h 461"/>
              <a:gd name="T10" fmla="*/ 2147483646 w 563"/>
              <a:gd name="T11" fmla="*/ 2147483646 h 461"/>
              <a:gd name="T12" fmla="*/ 2147483646 w 563"/>
              <a:gd name="T13" fmla="*/ 2147483646 h 461"/>
              <a:gd name="T14" fmla="*/ 2147483646 w 563"/>
              <a:gd name="T15" fmla="*/ 2147483646 h 461"/>
              <a:gd name="T16" fmla="*/ 2147483646 w 563"/>
              <a:gd name="T17" fmla="*/ 2147483646 h 461"/>
              <a:gd name="T18" fmla="*/ 2147483646 w 563"/>
              <a:gd name="T19" fmla="*/ 2147483646 h 461"/>
              <a:gd name="T20" fmla="*/ 2147483646 w 563"/>
              <a:gd name="T21" fmla="*/ 2147483646 h 461"/>
              <a:gd name="T22" fmla="*/ 2147483646 w 563"/>
              <a:gd name="T23" fmla="*/ 2147483646 h 461"/>
              <a:gd name="T24" fmla="*/ 2147483646 w 563"/>
              <a:gd name="T25" fmla="*/ 2147483646 h 461"/>
              <a:gd name="T26" fmla="*/ 2147483646 w 563"/>
              <a:gd name="T27" fmla="*/ 2147483646 h 461"/>
              <a:gd name="T28" fmla="*/ 2147483646 w 563"/>
              <a:gd name="T29" fmla="*/ 2147483646 h 461"/>
              <a:gd name="T30" fmla="*/ 2147483646 w 563"/>
              <a:gd name="T31" fmla="*/ 2147483646 h 461"/>
              <a:gd name="T32" fmla="*/ 2147483646 w 563"/>
              <a:gd name="T33" fmla="*/ 2147483646 h 461"/>
              <a:gd name="T34" fmla="*/ 2147483646 w 563"/>
              <a:gd name="T35" fmla="*/ 2147483646 h 461"/>
              <a:gd name="T36" fmla="*/ 2147483646 w 563"/>
              <a:gd name="T37" fmla="*/ 2147483646 h 461"/>
              <a:gd name="T38" fmla="*/ 2147483646 w 563"/>
              <a:gd name="T39" fmla="*/ 2147483646 h 461"/>
              <a:gd name="T40" fmla="*/ 2147483646 w 563"/>
              <a:gd name="T41" fmla="*/ 2147483646 h 461"/>
              <a:gd name="T42" fmla="*/ 2147483646 w 563"/>
              <a:gd name="T43" fmla="*/ 2147483646 h 461"/>
              <a:gd name="T44" fmla="*/ 2147483646 w 563"/>
              <a:gd name="T45" fmla="*/ 2147483646 h 461"/>
              <a:gd name="T46" fmla="*/ 2147483646 w 563"/>
              <a:gd name="T47" fmla="*/ 2147483646 h 461"/>
              <a:gd name="T48" fmla="*/ 2147483646 w 563"/>
              <a:gd name="T49" fmla="*/ 2147483646 h 461"/>
              <a:gd name="T50" fmla="*/ 2147483646 w 563"/>
              <a:gd name="T51" fmla="*/ 2147483646 h 461"/>
              <a:gd name="T52" fmla="*/ 2147483646 w 563"/>
              <a:gd name="T53" fmla="*/ 2147483646 h 461"/>
              <a:gd name="T54" fmla="*/ 2147483646 w 563"/>
              <a:gd name="T55" fmla="*/ 2147483646 h 461"/>
              <a:gd name="T56" fmla="*/ 2147483646 w 563"/>
              <a:gd name="T57" fmla="*/ 2147483646 h 461"/>
              <a:gd name="T58" fmla="*/ 2147483646 w 563"/>
              <a:gd name="T59" fmla="*/ 2147483646 h 461"/>
              <a:gd name="T60" fmla="*/ 2147483646 w 563"/>
              <a:gd name="T61" fmla="*/ 2147483646 h 461"/>
              <a:gd name="T62" fmla="*/ 2147483646 w 563"/>
              <a:gd name="T63" fmla="*/ 2147483646 h 461"/>
              <a:gd name="T64" fmla="*/ 2147483646 w 563"/>
              <a:gd name="T65" fmla="*/ 2147483646 h 461"/>
              <a:gd name="T66" fmla="*/ 2147483646 w 563"/>
              <a:gd name="T67" fmla="*/ 2147483646 h 461"/>
              <a:gd name="T68" fmla="*/ 2147483646 w 563"/>
              <a:gd name="T69" fmla="*/ 2147483646 h 461"/>
              <a:gd name="T70" fmla="*/ 2147483646 w 563"/>
              <a:gd name="T71" fmla="*/ 2147483646 h 461"/>
              <a:gd name="T72" fmla="*/ 2147483646 w 563"/>
              <a:gd name="T73" fmla="*/ 2147483646 h 461"/>
              <a:gd name="T74" fmla="*/ 2147483646 w 563"/>
              <a:gd name="T75" fmla="*/ 2147483646 h 461"/>
              <a:gd name="T76" fmla="*/ 2147483646 w 563"/>
              <a:gd name="T77" fmla="*/ 2147483646 h 461"/>
              <a:gd name="T78" fmla="*/ 2147483646 w 563"/>
              <a:gd name="T79" fmla="*/ 2147483646 h 461"/>
              <a:gd name="T80" fmla="*/ 2147483646 w 563"/>
              <a:gd name="T81" fmla="*/ 2147483646 h 461"/>
              <a:gd name="T82" fmla="*/ 2147483646 w 563"/>
              <a:gd name="T83" fmla="*/ 2147483646 h 461"/>
              <a:gd name="T84" fmla="*/ 2147483646 w 563"/>
              <a:gd name="T85" fmla="*/ 2147483646 h 461"/>
              <a:gd name="T86" fmla="*/ 2147483646 w 563"/>
              <a:gd name="T87" fmla="*/ 2147483646 h 461"/>
              <a:gd name="T88" fmla="*/ 2147483646 w 563"/>
              <a:gd name="T89" fmla="*/ 2147483646 h 461"/>
              <a:gd name="T90" fmla="*/ 2147483646 w 563"/>
              <a:gd name="T91" fmla="*/ 2147483646 h 461"/>
              <a:gd name="T92" fmla="*/ 2147483646 w 563"/>
              <a:gd name="T93" fmla="*/ 2147483646 h 4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63"/>
              <a:gd name="T142" fmla="*/ 0 h 461"/>
              <a:gd name="T143" fmla="*/ 563 w 563"/>
              <a:gd name="T144" fmla="*/ 461 h 4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 name="TextBox 2">
            <a:extLst>
              <a:ext uri="{FF2B5EF4-FFF2-40B4-BE49-F238E27FC236}">
                <a16:creationId xmlns:a16="http://schemas.microsoft.com/office/drawing/2014/main" id="{C37BF22E-0A20-6EAA-F74C-CCD21F78E934}"/>
              </a:ext>
            </a:extLst>
          </p:cNvPr>
          <p:cNvSpPr txBox="1"/>
          <p:nvPr/>
        </p:nvSpPr>
        <p:spPr>
          <a:xfrm>
            <a:off x="3984763" y="204213"/>
            <a:ext cx="6679924" cy="628184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t> </a:t>
            </a:r>
            <a:r>
              <a:rPr lang="en-US" sz="1800" b="1" dirty="0"/>
              <a:t>A Review of our existing code</a:t>
            </a:r>
            <a:endParaRPr lang="en-US" b="1" dirty="0"/>
          </a:p>
          <a:p>
            <a:pPr marL="285750" indent="-285750">
              <a:lnSpc>
                <a:spcPct val="150000"/>
              </a:lnSpc>
              <a:buFont typeface="Arial" panose="020B0604020202020204" pitchFamily="34" charset="0"/>
              <a:buChar char="•"/>
            </a:pPr>
            <a:r>
              <a:rPr lang="en-US" sz="1800" b="1" dirty="0"/>
              <a:t>Suggestions for improving the optimization</a:t>
            </a:r>
            <a:endParaRPr lang="en-US" b="1" dirty="0"/>
          </a:p>
          <a:p>
            <a:pPr marL="285750" indent="-285750">
              <a:lnSpc>
                <a:spcPct val="150000"/>
              </a:lnSpc>
              <a:buFont typeface="Arial" panose="020B0604020202020204" pitchFamily="34" charset="0"/>
              <a:buChar char="•"/>
            </a:pPr>
            <a:r>
              <a:rPr lang="en-US" sz="1800" b="1" i="0" dirty="0">
                <a:solidFill>
                  <a:srgbClr val="374151"/>
                </a:solidFill>
                <a:effectLst/>
              </a:rPr>
              <a:t>Winograd Fast Convolution</a:t>
            </a:r>
          </a:p>
          <a:p>
            <a:pPr marL="285750" indent="-285750">
              <a:lnSpc>
                <a:spcPct val="150000"/>
              </a:lnSpc>
              <a:buFont typeface="Arial" panose="020B0604020202020204" pitchFamily="34" charset="0"/>
              <a:buChar char="•"/>
            </a:pPr>
            <a:r>
              <a:rPr lang="en-US" sz="1800" b="1" i="0" dirty="0">
                <a:solidFill>
                  <a:srgbClr val="374151"/>
                </a:solidFill>
                <a:effectLst/>
              </a:rPr>
              <a:t>Pruning And Quantization</a:t>
            </a:r>
          </a:p>
          <a:p>
            <a:pPr marL="285750" indent="-285750">
              <a:lnSpc>
                <a:spcPct val="150000"/>
              </a:lnSpc>
              <a:buFont typeface="Arial" panose="020B0604020202020204" pitchFamily="34" charset="0"/>
              <a:buChar char="•"/>
            </a:pPr>
            <a:r>
              <a:rPr lang="en-US" b="1" i="0" dirty="0">
                <a:solidFill>
                  <a:srgbClr val="374151"/>
                </a:solidFill>
                <a:effectLst/>
              </a:rPr>
              <a:t>Dynamic Tiling</a:t>
            </a:r>
          </a:p>
          <a:p>
            <a:pPr marL="285750" indent="-285750">
              <a:lnSpc>
                <a:spcPct val="150000"/>
              </a:lnSpc>
              <a:buFont typeface="Arial" panose="020B0604020202020204" pitchFamily="34" charset="0"/>
              <a:buChar char="•"/>
            </a:pPr>
            <a:r>
              <a:rPr lang="en-US" sz="1800" b="1" dirty="0">
                <a:solidFill>
                  <a:srgbClr val="374151"/>
                </a:solidFill>
              </a:rPr>
              <a:t>Cache Aware</a:t>
            </a:r>
            <a:r>
              <a:rPr lang="en-US" sz="1800" b="1" i="0" dirty="0">
                <a:solidFill>
                  <a:srgbClr val="374151"/>
                </a:solidFill>
                <a:effectLst/>
              </a:rPr>
              <a:t> Tiling</a:t>
            </a:r>
          </a:p>
          <a:p>
            <a:pPr marL="285750" indent="-285750">
              <a:lnSpc>
                <a:spcPct val="150000"/>
              </a:lnSpc>
              <a:buFont typeface="Arial" panose="020B0604020202020204" pitchFamily="34" charset="0"/>
              <a:buChar char="•"/>
            </a:pPr>
            <a:r>
              <a:rPr lang="en-US" sz="1800" b="1" i="0" dirty="0">
                <a:solidFill>
                  <a:srgbClr val="374151"/>
                </a:solidFill>
                <a:effectLst/>
                <a:latin typeface="Söhne"/>
              </a:rPr>
              <a:t>Dynamic scheduling and adaptive mapping</a:t>
            </a:r>
          </a:p>
          <a:p>
            <a:pPr marL="285750" indent="-285750">
              <a:lnSpc>
                <a:spcPct val="150000"/>
              </a:lnSpc>
              <a:buFont typeface="Arial" panose="020B0604020202020204" pitchFamily="34" charset="0"/>
              <a:buChar char="•"/>
            </a:pPr>
            <a:r>
              <a:rPr lang="en-US" sz="1800" b="1" i="0" dirty="0">
                <a:effectLst/>
                <a:latin typeface="Söhne"/>
              </a:rPr>
              <a:t>Heuristic-based search</a:t>
            </a:r>
          </a:p>
          <a:p>
            <a:pPr marL="285750" indent="-285750">
              <a:lnSpc>
                <a:spcPct val="150000"/>
              </a:lnSpc>
              <a:buFont typeface="Arial" panose="020B0604020202020204" pitchFamily="34" charset="0"/>
              <a:buChar char="•"/>
            </a:pPr>
            <a:r>
              <a:rPr lang="en-US" sz="1800" b="1" dirty="0">
                <a:solidFill>
                  <a:srgbClr val="374151"/>
                </a:solidFill>
              </a:rPr>
              <a:t>Model Approximation</a:t>
            </a:r>
          </a:p>
          <a:p>
            <a:pPr marL="285750" indent="-285750">
              <a:lnSpc>
                <a:spcPct val="150000"/>
              </a:lnSpc>
              <a:buFont typeface="Arial" panose="020B0604020202020204" pitchFamily="34" charset="0"/>
              <a:buChar char="•"/>
            </a:pPr>
            <a:r>
              <a:rPr lang="en-US" b="1" dirty="0"/>
              <a:t>Overview of Interstellar</a:t>
            </a:r>
          </a:p>
          <a:p>
            <a:pPr marL="285750" indent="-285750">
              <a:lnSpc>
                <a:spcPct val="150000"/>
              </a:lnSpc>
              <a:buFont typeface="Arial" panose="020B0604020202020204" pitchFamily="34" charset="0"/>
              <a:buChar char="•"/>
            </a:pPr>
            <a:r>
              <a:rPr lang="en-US" sz="1800" b="1" dirty="0"/>
              <a:t>DNN Accelerator Design Space</a:t>
            </a:r>
          </a:p>
          <a:p>
            <a:pPr marL="285750" indent="-285750">
              <a:lnSpc>
                <a:spcPct val="150000"/>
              </a:lnSpc>
              <a:buFont typeface="Arial" panose="020B0604020202020204" pitchFamily="34" charset="0"/>
              <a:buChar char="•"/>
            </a:pPr>
            <a:r>
              <a:rPr lang="en-US" sz="1800" b="1" dirty="0"/>
              <a:t>Other important details from the paper</a:t>
            </a:r>
          </a:p>
          <a:p>
            <a:pPr marL="285750" indent="-285750">
              <a:lnSpc>
                <a:spcPct val="150000"/>
              </a:lnSpc>
              <a:buFont typeface="Arial" panose="020B0604020202020204" pitchFamily="34" charset="0"/>
              <a:buChar char="•"/>
            </a:pPr>
            <a:r>
              <a:rPr lang="en-US" sz="1800" b="1" dirty="0"/>
              <a:t>Overview of the Code of Interstellar-CNN-scheduler  </a:t>
            </a:r>
          </a:p>
          <a:p>
            <a:pPr marL="285750" indent="-285750">
              <a:lnSpc>
                <a:spcPct val="150000"/>
              </a:lnSpc>
              <a:buFont typeface="Arial" panose="020B0604020202020204" pitchFamily="34" charset="0"/>
              <a:buChar char="•"/>
            </a:pPr>
            <a:r>
              <a:rPr lang="en-US" sz="1800" b="1" dirty="0"/>
              <a:t>Loop Blocking and Resource Allocation</a:t>
            </a:r>
          </a:p>
          <a:p>
            <a:pPr marL="285750" indent="-285750">
              <a:lnSpc>
                <a:spcPct val="150000"/>
              </a:lnSpc>
              <a:buFont typeface="Arial" panose="020B0604020202020204" pitchFamily="34" charset="0"/>
              <a:buChar char="•"/>
            </a:pPr>
            <a:r>
              <a:rPr lang="en-US" sz="1800" b="1" dirty="0"/>
              <a:t>Spatial Loop Unrolling</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541"/>
                                        </p:tgtEl>
                                        <p:attrNameLst>
                                          <p:attrName>style.visibility</p:attrName>
                                        </p:attrNameLst>
                                      </p:cBhvr>
                                      <p:to>
                                        <p:strVal val="visible"/>
                                      </p:to>
                                    </p:set>
                                    <p:anim calcmode="lin" valueType="num">
                                      <p:cBhvr additive="base">
                                        <p:cTn id="7" dur="500" fill="hold"/>
                                        <p:tgtEl>
                                          <p:spTgt spid="22541"/>
                                        </p:tgtEl>
                                        <p:attrNameLst>
                                          <p:attrName>ppt_x</p:attrName>
                                        </p:attrNameLst>
                                      </p:cBhvr>
                                      <p:tavLst>
                                        <p:tav tm="0">
                                          <p:val>
                                            <p:strVal val="#ppt_x"/>
                                          </p:val>
                                        </p:tav>
                                        <p:tav tm="100000">
                                          <p:val>
                                            <p:strVal val="#ppt_x"/>
                                          </p:val>
                                        </p:tav>
                                      </p:tavLst>
                                    </p:anim>
                                    <p:anim calcmode="lin" valueType="num">
                                      <p:cBhvr additive="base">
                                        <p:cTn id="8" dur="500" fill="hold"/>
                                        <p:tgtEl>
                                          <p:spTgt spid="2254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152"/>
                                        </p:tgtEl>
                                        <p:attrNameLst>
                                          <p:attrName>style.visibility</p:attrName>
                                        </p:attrNameLst>
                                      </p:cBhvr>
                                      <p:to>
                                        <p:strVal val="visible"/>
                                      </p:to>
                                    </p:set>
                                    <p:anim calcmode="lin" valueType="num">
                                      <p:cBhvr additive="base">
                                        <p:cTn id="13" dur="500" fill="hold"/>
                                        <p:tgtEl>
                                          <p:spTgt spid="6152"/>
                                        </p:tgtEl>
                                        <p:attrNameLst>
                                          <p:attrName>ppt_x</p:attrName>
                                        </p:attrNameLst>
                                      </p:cBhvr>
                                      <p:tavLst>
                                        <p:tav tm="0">
                                          <p:val>
                                            <p:strVal val="#ppt_x"/>
                                          </p:val>
                                        </p:tav>
                                        <p:tav tm="100000">
                                          <p:val>
                                            <p:strVal val="#ppt_x"/>
                                          </p:val>
                                        </p:tav>
                                      </p:tavLst>
                                    </p:anim>
                                    <p:anim calcmode="lin" valueType="num">
                                      <p:cBhvr additive="base">
                                        <p:cTn id="14" dur="500" fill="hold"/>
                                        <p:tgtEl>
                                          <p:spTgt spid="61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6B4954-8359-840F-B8CD-B4B6F24350F7}"/>
              </a:ext>
            </a:extLst>
          </p:cNvPr>
          <p:cNvSpPr txBox="1"/>
          <p:nvPr/>
        </p:nvSpPr>
        <p:spPr>
          <a:xfrm>
            <a:off x="53008" y="673611"/>
            <a:ext cx="12085983" cy="6124754"/>
          </a:xfrm>
          <a:prstGeom prst="rect">
            <a:avLst/>
          </a:prstGeom>
          <a:noFill/>
        </p:spPr>
        <p:txBody>
          <a:bodyPr wrap="square" rtlCol="0">
            <a:spAutoFit/>
          </a:bodyPr>
          <a:lstStyle/>
          <a:p>
            <a:endParaRPr lang="en-US" sz="1400" dirty="0"/>
          </a:p>
          <a:p>
            <a:r>
              <a:rPr lang="en-US" sz="1400" dirty="0"/>
              <a:t>In the Interstellar-CNN-scheduler, spatial loop unrolling is achieved through the following steps:</a:t>
            </a:r>
          </a:p>
          <a:p>
            <a:pPr marL="342900" indent="-342900">
              <a:buFont typeface="+mj-lt"/>
              <a:buAutoNum type="arabicPeriod"/>
            </a:pPr>
            <a:endParaRPr lang="en-US" sz="1400" dirty="0"/>
          </a:p>
          <a:p>
            <a:pPr algn="l">
              <a:buFont typeface="+mj-lt"/>
              <a:buAutoNum type="arabicPeriod"/>
            </a:pPr>
            <a:r>
              <a:rPr lang="en-US" sz="1400" b="1" i="0" u="sng" dirty="0">
                <a:solidFill>
                  <a:srgbClr val="374151"/>
                </a:solidFill>
                <a:effectLst/>
                <a:latin typeface="Söhne"/>
              </a:rPr>
              <a:t>Generate partitioning configurations: </a:t>
            </a:r>
            <a:r>
              <a:rPr lang="en-US" sz="1400" b="0" i="0" dirty="0">
                <a:solidFill>
                  <a:srgbClr val="374151"/>
                </a:solidFill>
                <a:effectLst/>
                <a:latin typeface="Söhne"/>
              </a:rPr>
              <a:t>The </a:t>
            </a:r>
            <a:r>
              <a:rPr lang="en-US" sz="1400" b="1" i="1" dirty="0" err="1">
                <a:solidFill>
                  <a:srgbClr val="374151"/>
                </a:solidFill>
                <a:effectLst/>
                <a:latin typeface="Söhne"/>
              </a:rPr>
              <a:t>blocking_partitioning_generator</a:t>
            </a:r>
            <a:r>
              <a:rPr lang="en-US" sz="1400" b="1" i="0" dirty="0" err="1">
                <a:solidFill>
                  <a:srgbClr val="374151"/>
                </a:solidFill>
                <a:effectLst/>
                <a:latin typeface="Söhne"/>
              </a:rPr>
              <a:t>_function</a:t>
            </a:r>
            <a:r>
              <a:rPr lang="en-US" sz="1400" b="1" i="0" dirty="0">
                <a:solidFill>
                  <a:srgbClr val="374151"/>
                </a:solidFill>
                <a:effectLst/>
                <a:latin typeface="Söhne"/>
              </a:rPr>
              <a:t> </a:t>
            </a:r>
            <a:r>
              <a:rPr lang="en-US" sz="1400" b="0" i="0" dirty="0">
                <a:solidFill>
                  <a:srgbClr val="374151"/>
                </a:solidFill>
                <a:effectLst/>
                <a:latin typeface="Söhne"/>
              </a:rPr>
              <a:t>generates different partitioning configurations for a given resource and layer. Each configuration represents the degree of parallelism applied to different loop levels. These parallelism levels are essentially spatial loop </a:t>
            </a:r>
            <a:r>
              <a:rPr lang="en-US" sz="1400" b="0" i="0" dirty="0" err="1">
                <a:solidFill>
                  <a:srgbClr val="374151"/>
                </a:solidFill>
                <a:effectLst/>
                <a:latin typeface="Söhne"/>
              </a:rPr>
              <a:t>unrollings</a:t>
            </a:r>
            <a:r>
              <a:rPr lang="en-US" sz="1400" b="0" i="0" dirty="0">
                <a:solidFill>
                  <a:srgbClr val="374151"/>
                </a:solidFill>
                <a:effectLst/>
                <a:latin typeface="Söhne"/>
              </a:rPr>
              <a:t>.</a:t>
            </a:r>
          </a:p>
          <a:p>
            <a:pPr algn="l">
              <a:buFont typeface="+mj-lt"/>
              <a:buAutoNum type="arabicPeriod"/>
            </a:pPr>
            <a:endParaRPr lang="en-US" sz="1400" b="0" i="0" dirty="0">
              <a:solidFill>
                <a:srgbClr val="374151"/>
              </a:solidFill>
              <a:effectLst/>
              <a:latin typeface="Söhne"/>
            </a:endParaRPr>
          </a:p>
          <a:p>
            <a:pPr algn="l">
              <a:buFont typeface="+mj-lt"/>
              <a:buAutoNum type="arabicPeriod"/>
            </a:pPr>
            <a:r>
              <a:rPr lang="en-US" sz="1400" b="1" i="0" u="sng" dirty="0">
                <a:solidFill>
                  <a:srgbClr val="374151"/>
                </a:solidFill>
                <a:effectLst/>
                <a:latin typeface="Söhne"/>
              </a:rPr>
              <a:t>Create unrolled loop strings: </a:t>
            </a:r>
            <a:r>
              <a:rPr lang="en-US" sz="1400" b="0" i="0" dirty="0">
                <a:solidFill>
                  <a:srgbClr val="374151"/>
                </a:solidFill>
                <a:effectLst/>
                <a:latin typeface="Söhne"/>
              </a:rPr>
              <a:t>For each partitioning configuration, the </a:t>
            </a:r>
            <a:r>
              <a:rPr lang="en-US" sz="1400" b="1" i="1" dirty="0" err="1">
                <a:solidFill>
                  <a:srgbClr val="374151"/>
                </a:solidFill>
                <a:effectLst/>
                <a:latin typeface="Söhne"/>
              </a:rPr>
              <a:t>partitioned_loop_string</a:t>
            </a:r>
            <a:r>
              <a:rPr lang="en-US" sz="1400" b="1" i="0" dirty="0">
                <a:solidFill>
                  <a:srgbClr val="374151"/>
                </a:solidFill>
                <a:effectLst/>
                <a:latin typeface="Söhne"/>
              </a:rPr>
              <a:t> </a:t>
            </a:r>
            <a:r>
              <a:rPr lang="en-US" sz="1400" b="0" i="0" dirty="0">
                <a:solidFill>
                  <a:srgbClr val="374151"/>
                </a:solidFill>
                <a:effectLst/>
                <a:latin typeface="Söhne"/>
              </a:rPr>
              <a:t>function creates a string representation of unrolled loops. This string representation is used as a key in the dataflow exploration table.</a:t>
            </a:r>
          </a:p>
          <a:p>
            <a:pPr algn="l">
              <a:buFont typeface="+mj-lt"/>
              <a:buAutoNum type="arabicPeriod"/>
            </a:pPr>
            <a:endParaRPr lang="en-US" sz="1400" b="0" i="0" dirty="0">
              <a:solidFill>
                <a:srgbClr val="374151"/>
              </a:solidFill>
              <a:effectLst/>
              <a:latin typeface="Söhne"/>
            </a:endParaRPr>
          </a:p>
          <a:p>
            <a:pPr algn="l">
              <a:buFont typeface="+mj-lt"/>
              <a:buAutoNum type="arabicPeriod"/>
            </a:pPr>
            <a:r>
              <a:rPr lang="en-US" sz="1400" b="1" i="0" u="sng" dirty="0">
                <a:solidFill>
                  <a:srgbClr val="374151"/>
                </a:solidFill>
                <a:effectLst/>
                <a:latin typeface="Söhne"/>
              </a:rPr>
              <a:t>Calculate utilization: </a:t>
            </a:r>
            <a:r>
              <a:rPr lang="en-US" sz="1400" b="0" i="0" dirty="0">
                <a:solidFill>
                  <a:srgbClr val="374151"/>
                </a:solidFill>
                <a:effectLst/>
                <a:latin typeface="Söhne"/>
              </a:rPr>
              <a:t>The scheduler calculates the resource utilization for each partitioning configuration using the </a:t>
            </a:r>
            <a:r>
              <a:rPr lang="en-US" sz="1400" b="1" i="1" dirty="0" err="1">
                <a:solidFill>
                  <a:srgbClr val="374151"/>
                </a:solidFill>
                <a:effectLst/>
                <a:latin typeface="Söhne"/>
              </a:rPr>
              <a:t>get_utilization</a:t>
            </a:r>
            <a:r>
              <a:rPr lang="en-US" sz="1400" b="1" i="0" dirty="0">
                <a:solidFill>
                  <a:srgbClr val="374151"/>
                </a:solidFill>
                <a:effectLst/>
                <a:latin typeface="Söhne"/>
              </a:rPr>
              <a:t> </a:t>
            </a:r>
            <a:r>
              <a:rPr lang="en-US" sz="1400" b="0" i="0" dirty="0">
                <a:solidFill>
                  <a:srgbClr val="374151"/>
                </a:solidFill>
                <a:effectLst/>
                <a:latin typeface="Söhne"/>
              </a:rPr>
              <a:t>function. This function computes the ratio of utilized parallelism resources to the total available resources.</a:t>
            </a:r>
          </a:p>
          <a:p>
            <a:pPr algn="l">
              <a:buFont typeface="+mj-lt"/>
              <a:buAutoNum type="arabicPeriod"/>
            </a:pPr>
            <a:endParaRPr lang="en-US" sz="1400" b="0" i="0" dirty="0">
              <a:solidFill>
                <a:srgbClr val="374151"/>
              </a:solidFill>
              <a:effectLst/>
              <a:latin typeface="Söhne"/>
            </a:endParaRPr>
          </a:p>
          <a:p>
            <a:pPr algn="l">
              <a:buFont typeface="+mj-lt"/>
              <a:buAutoNum type="arabicPeriod"/>
            </a:pPr>
            <a:r>
              <a:rPr lang="en-US" sz="1400" b="1" i="0" u="sng" dirty="0">
                <a:solidFill>
                  <a:srgbClr val="374151"/>
                </a:solidFill>
                <a:effectLst/>
                <a:latin typeface="Söhne"/>
              </a:rPr>
              <a:t>Filter out low-utilization configurations (optional): </a:t>
            </a:r>
            <a:r>
              <a:rPr lang="en-US" sz="1400" b="0" i="0" dirty="0">
                <a:solidFill>
                  <a:srgbClr val="374151"/>
                </a:solidFill>
                <a:effectLst/>
                <a:latin typeface="Söhne"/>
              </a:rPr>
              <a:t>If the accelerator supports replication and has a utilization threshold, the scheduler filters out mapping points with utilization lower than the threshold. This is done in the </a:t>
            </a:r>
            <a:r>
              <a:rPr lang="en-US" sz="1400" b="1" i="1" dirty="0" err="1">
                <a:solidFill>
                  <a:srgbClr val="374151"/>
                </a:solidFill>
                <a:effectLst/>
                <a:latin typeface="Söhne"/>
              </a:rPr>
              <a:t>dataflow_exploration</a:t>
            </a:r>
            <a:r>
              <a:rPr lang="en-US" sz="1400" b="1" i="1" dirty="0">
                <a:solidFill>
                  <a:srgbClr val="374151"/>
                </a:solidFill>
                <a:effectLst/>
                <a:latin typeface="Söhne"/>
              </a:rPr>
              <a:t> </a:t>
            </a:r>
            <a:r>
              <a:rPr lang="en-US" sz="1400" b="0" i="0" dirty="0">
                <a:solidFill>
                  <a:srgbClr val="374151"/>
                </a:solidFill>
                <a:effectLst/>
                <a:latin typeface="Söhne"/>
              </a:rPr>
              <a:t>function.</a:t>
            </a:r>
          </a:p>
          <a:p>
            <a:pPr algn="l">
              <a:buFont typeface="+mj-lt"/>
              <a:buAutoNum type="arabicPeriod"/>
            </a:pPr>
            <a:endParaRPr lang="en-US" sz="1400" b="0" i="0" dirty="0">
              <a:solidFill>
                <a:srgbClr val="374151"/>
              </a:solidFill>
              <a:effectLst/>
              <a:latin typeface="Söhne"/>
            </a:endParaRPr>
          </a:p>
          <a:p>
            <a:pPr algn="l">
              <a:buFont typeface="+mj-lt"/>
              <a:buAutoNum type="arabicPeriod"/>
            </a:pPr>
            <a:r>
              <a:rPr lang="en-US" sz="1400" b="1" i="0" u="sng" dirty="0">
                <a:solidFill>
                  <a:srgbClr val="374151"/>
                </a:solidFill>
                <a:effectLst/>
                <a:latin typeface="Söhne"/>
              </a:rPr>
              <a:t>Evaluate energy cost</a:t>
            </a:r>
            <a:r>
              <a:rPr lang="en-US" sz="1400" b="0" i="0" dirty="0">
                <a:solidFill>
                  <a:srgbClr val="374151"/>
                </a:solidFill>
                <a:effectLst/>
                <a:latin typeface="Söhne"/>
              </a:rPr>
              <a:t>: For each valid partitioning configuration, the scheduler finds the optimal loop order that minimizes the energy cost using the </a:t>
            </a:r>
            <a:r>
              <a:rPr lang="en-US" sz="1400" b="1" i="1" dirty="0" err="1">
                <a:solidFill>
                  <a:srgbClr val="374151"/>
                </a:solidFill>
                <a:effectLst/>
                <a:latin typeface="Söhne"/>
              </a:rPr>
              <a:t>opt_get_best_loop_order</a:t>
            </a:r>
            <a:r>
              <a:rPr lang="en-US" sz="1400" b="1" i="0" dirty="0">
                <a:solidFill>
                  <a:srgbClr val="374151"/>
                </a:solidFill>
                <a:effectLst/>
                <a:latin typeface="Söhne"/>
              </a:rPr>
              <a:t> </a:t>
            </a:r>
            <a:r>
              <a:rPr lang="en-US" sz="1400" b="0" i="0" dirty="0">
                <a:solidFill>
                  <a:srgbClr val="374151"/>
                </a:solidFill>
                <a:effectLst/>
                <a:latin typeface="Söhne"/>
              </a:rPr>
              <a:t>function. This function iterates through all possible loop orders and selects the one with the lowest energy cost.</a:t>
            </a:r>
          </a:p>
          <a:p>
            <a:pPr algn="l">
              <a:buFont typeface="+mj-lt"/>
              <a:buAutoNum type="arabicPeriod"/>
            </a:pPr>
            <a:endParaRPr lang="en-US" sz="1400" b="0" i="0" dirty="0">
              <a:solidFill>
                <a:srgbClr val="374151"/>
              </a:solidFill>
              <a:effectLst/>
              <a:latin typeface="Söhne"/>
            </a:endParaRPr>
          </a:p>
          <a:p>
            <a:pPr algn="l">
              <a:buFont typeface="+mj-lt"/>
              <a:buAutoNum type="arabicPeriod"/>
            </a:pPr>
            <a:r>
              <a:rPr lang="en-US" sz="1400" b="1" i="0" u="sng" dirty="0">
                <a:solidFill>
                  <a:srgbClr val="374151"/>
                </a:solidFill>
                <a:effectLst/>
                <a:latin typeface="Söhne"/>
              </a:rPr>
              <a:t>Dataflow exploration</a:t>
            </a:r>
            <a:r>
              <a:rPr lang="en-US" sz="1400" b="0" i="0" dirty="0">
                <a:solidFill>
                  <a:srgbClr val="374151"/>
                </a:solidFill>
                <a:effectLst/>
                <a:latin typeface="Söhne"/>
              </a:rPr>
              <a:t>: The </a:t>
            </a:r>
            <a:r>
              <a:rPr lang="en-US" sz="1400" b="1" i="1" dirty="0" err="1">
                <a:solidFill>
                  <a:srgbClr val="374151"/>
                </a:solidFill>
                <a:effectLst/>
                <a:latin typeface="Söhne"/>
              </a:rPr>
              <a:t>dataflow_exploration</a:t>
            </a:r>
            <a:r>
              <a:rPr lang="en-US" sz="1400" b="1" i="0" dirty="0">
                <a:solidFill>
                  <a:srgbClr val="374151"/>
                </a:solidFill>
                <a:effectLst/>
                <a:latin typeface="Söhne"/>
              </a:rPr>
              <a:t> </a:t>
            </a:r>
            <a:r>
              <a:rPr lang="en-US" sz="1400" b="0" i="0" dirty="0">
                <a:solidFill>
                  <a:srgbClr val="374151"/>
                </a:solidFill>
                <a:effectLst/>
                <a:latin typeface="Söhne"/>
              </a:rPr>
              <a:t>function generates a table, with unrolled loop strings as keys and the best energy cost, utilization, and mapping point as values. By iterating through all the partitioning configurations and finding the best loop order for each, the scheduler can identify the optimal dataflow.</a:t>
            </a:r>
          </a:p>
          <a:p>
            <a:pPr algn="l">
              <a:buFont typeface="+mj-lt"/>
              <a:buAutoNum type="arabicPeriod"/>
            </a:pPr>
            <a:endParaRPr lang="en-US" sz="1400" b="0" i="0" dirty="0">
              <a:solidFill>
                <a:srgbClr val="374151"/>
              </a:solidFill>
              <a:effectLst/>
              <a:latin typeface="Söhne"/>
            </a:endParaRPr>
          </a:p>
          <a:p>
            <a:pPr algn="l">
              <a:buFont typeface="+mj-lt"/>
              <a:buAutoNum type="arabicPeriod"/>
            </a:pPr>
            <a:r>
              <a:rPr lang="en-US" sz="1400" b="1" i="0" u="sng" dirty="0">
                <a:solidFill>
                  <a:srgbClr val="374151"/>
                </a:solidFill>
                <a:effectLst/>
                <a:latin typeface="Söhne"/>
              </a:rPr>
              <a:t>Select the best dataflow</a:t>
            </a:r>
            <a:r>
              <a:rPr lang="en-US" sz="1400" b="0" i="0" dirty="0">
                <a:solidFill>
                  <a:srgbClr val="374151"/>
                </a:solidFill>
                <a:effectLst/>
                <a:latin typeface="Söhne"/>
              </a:rPr>
              <a:t>: After exploring all possible unrolled loop configurations, the scheduler selects the one with the lowest energy cost and, if applicable, above the utilization threshold. This configuration represents the optimal dataflow for the given CNN layer and hardware accelerator.</a:t>
            </a:r>
          </a:p>
          <a:p>
            <a:endParaRPr lang="en-US" sz="1400" dirty="0"/>
          </a:p>
          <a:p>
            <a:endParaRPr lang="en-US" sz="1400" dirty="0"/>
          </a:p>
          <a:p>
            <a:r>
              <a:rPr lang="en-US" sz="1400" dirty="0"/>
              <a:t>Through these steps, Interstellar-CNN-scheduler effectively applies loop blocking to optimize the hardware mapping of CNN layers. By minimizing the energy cost and maximizing resource utilization, loop blocking improves the overall performance of the hardware accelerator.</a:t>
            </a:r>
          </a:p>
        </p:txBody>
      </p:sp>
      <p:sp>
        <p:nvSpPr>
          <p:cNvPr id="4" name="TextBox 3">
            <a:extLst>
              <a:ext uri="{FF2B5EF4-FFF2-40B4-BE49-F238E27FC236}">
                <a16:creationId xmlns:a16="http://schemas.microsoft.com/office/drawing/2014/main" id="{C9387999-257E-3F66-152B-3A887A5E77D8}"/>
              </a:ext>
            </a:extLst>
          </p:cNvPr>
          <p:cNvSpPr txBox="1"/>
          <p:nvPr/>
        </p:nvSpPr>
        <p:spPr>
          <a:xfrm>
            <a:off x="397565" y="211946"/>
            <a:ext cx="2991268" cy="461665"/>
          </a:xfrm>
          <a:prstGeom prst="rect">
            <a:avLst/>
          </a:prstGeom>
          <a:noFill/>
        </p:spPr>
        <p:txBody>
          <a:bodyPr wrap="none" rtlCol="0">
            <a:spAutoFit/>
          </a:bodyPr>
          <a:lstStyle/>
          <a:p>
            <a:r>
              <a:rPr lang="en-US" sz="2400" b="1" dirty="0"/>
              <a:t>Spatial Loop Unrolling</a:t>
            </a:r>
          </a:p>
        </p:txBody>
      </p:sp>
    </p:spTree>
    <p:extLst>
      <p:ext uri="{BB962C8B-B14F-4D97-AF65-F5344CB8AC3E}">
        <p14:creationId xmlns:p14="http://schemas.microsoft.com/office/powerpoint/2010/main" val="3381873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5">
            <a:extLst>
              <a:ext uri="{FF2B5EF4-FFF2-40B4-BE49-F238E27FC236}">
                <a16:creationId xmlns:a16="http://schemas.microsoft.com/office/drawing/2014/main" id="{3A7BFA95-2109-B32B-C7FE-C47A19D41E3E}"/>
              </a:ext>
            </a:extLst>
          </p:cNvPr>
          <p:cNvSpPr txBox="1"/>
          <p:nvPr/>
        </p:nvSpPr>
        <p:spPr>
          <a:xfrm>
            <a:off x="2238057" y="856349"/>
            <a:ext cx="7700010" cy="2785376"/>
          </a:xfrm>
          <a:prstGeom prst="rect">
            <a:avLst/>
          </a:prstGeom>
          <a:noFill/>
          <a:ln w="9525">
            <a:noFill/>
          </a:ln>
        </p:spPr>
        <p:txBody>
          <a:bodyPr lIns="91438" tIns="45719" rIns="91438" bIns="45719">
            <a:spAutoFit/>
            <a:scene3d>
              <a:camera prst="orthographicFront"/>
              <a:lightRig rig="threePt" dir="t"/>
            </a:scene3d>
          </a:bodyPr>
          <a:lstStyle/>
          <a:p>
            <a:pPr algn="ctr" eaLnBrk="1" hangingPunct="1">
              <a:defRPr/>
            </a:pPr>
            <a:endParaRPr lang="zh-CN" altLang="en-US" sz="6000" b="1" noProof="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楷体" panose="02010609060101010101" charset="-122"/>
              <a:ea typeface="楷体" panose="02010609060101010101" charset="-122"/>
            </a:endParaRPr>
          </a:p>
          <a:p>
            <a:pPr algn="ctr" eaLnBrk="1" hangingPunct="1">
              <a:defRPr/>
            </a:pPr>
            <a:r>
              <a:rPr lang="en-US" altLang="zh-CN" sz="11500" b="1" noProof="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楷体" panose="02010609060101010101" charset="-122"/>
                <a:ea typeface="楷体" panose="02010609060101010101" charset="-122"/>
              </a:rPr>
              <a:t>Thank you</a:t>
            </a:r>
          </a:p>
        </p:txBody>
      </p:sp>
      <p:cxnSp>
        <p:nvCxnSpPr>
          <p:cNvPr id="7" name="直接连接符 6">
            <a:extLst>
              <a:ext uri="{FF2B5EF4-FFF2-40B4-BE49-F238E27FC236}">
                <a16:creationId xmlns:a16="http://schemas.microsoft.com/office/drawing/2014/main" id="{3074502F-8C75-6BE6-8F90-A1AEA4A11913}"/>
              </a:ext>
            </a:extLst>
          </p:cNvPr>
          <p:cNvCxnSpPr/>
          <p:nvPr/>
        </p:nvCxnSpPr>
        <p:spPr>
          <a:xfrm flipV="1">
            <a:off x="4230688" y="3509963"/>
            <a:ext cx="3660775" cy="476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6E450BCE-16C6-CCC1-8E50-56F49C9D948E}"/>
              </a:ext>
            </a:extLst>
          </p:cNvPr>
          <p:cNvSpPr/>
          <p:nvPr/>
        </p:nvSpPr>
        <p:spPr>
          <a:xfrm>
            <a:off x="-7938" y="5624513"/>
            <a:ext cx="12192001" cy="1233487"/>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eaLnBrk="1" fontAlgn="auto" hangingPunct="1">
              <a:defRPr/>
            </a:pPr>
            <a:endParaRPr lang="zh-CN" altLang="en-US" b="1"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58C145-5046-A834-308B-071DD9E3847D}"/>
              </a:ext>
            </a:extLst>
          </p:cNvPr>
          <p:cNvSpPr txBox="1"/>
          <p:nvPr/>
        </p:nvSpPr>
        <p:spPr>
          <a:xfrm>
            <a:off x="258417" y="1514060"/>
            <a:ext cx="11675165" cy="4247317"/>
          </a:xfrm>
          <a:prstGeom prst="rect">
            <a:avLst/>
          </a:prstGeom>
          <a:noFill/>
        </p:spPr>
        <p:txBody>
          <a:bodyPr wrap="square" rtlCol="0">
            <a:spAutoFit/>
          </a:bodyPr>
          <a:lstStyle/>
          <a:p>
            <a:r>
              <a:rPr lang="en-US" b="0" i="0" dirty="0">
                <a:effectLst/>
              </a:rPr>
              <a:t>The current code uses tiling optimization for a convolutional layer in a neural network. It aims to find the best tiling and order for a given set of convolution parameters to minimize the computation cycles and energy consumption.</a:t>
            </a:r>
          </a:p>
          <a:p>
            <a:endParaRPr lang="en-US" dirty="0"/>
          </a:p>
          <a:p>
            <a:r>
              <a:rPr lang="en-US" b="0" i="0" dirty="0">
                <a:effectLst/>
              </a:rPr>
              <a:t>The code leverages the following methods for optimization:</a:t>
            </a:r>
          </a:p>
          <a:p>
            <a:endParaRPr lang="en-US" dirty="0"/>
          </a:p>
          <a:p>
            <a:pPr lvl="1">
              <a:lnSpc>
                <a:spcPct val="150000"/>
              </a:lnSpc>
              <a:buFont typeface="+mj-lt"/>
              <a:buAutoNum type="arabicPeriod"/>
            </a:pPr>
            <a:r>
              <a:rPr lang="en-US" b="1" i="0" u="sng" dirty="0">
                <a:effectLst/>
              </a:rPr>
              <a:t>Loop Permutations</a:t>
            </a:r>
            <a:r>
              <a:rPr lang="en-US" b="0" i="0" u="sng" dirty="0">
                <a:effectLst/>
              </a:rPr>
              <a:t>: </a:t>
            </a:r>
            <a:r>
              <a:rPr lang="en-US" b="0" i="0" dirty="0">
                <a:effectLst/>
              </a:rPr>
              <a:t>It generates permutations for the order of the loops in the optimization process. The order of loops can have a significant impact on the performance and energy consumption.</a:t>
            </a:r>
          </a:p>
          <a:p>
            <a:pPr lvl="1">
              <a:lnSpc>
                <a:spcPct val="150000"/>
              </a:lnSpc>
              <a:buFont typeface="+mj-lt"/>
              <a:buAutoNum type="arabicPeriod"/>
            </a:pPr>
            <a:r>
              <a:rPr lang="en-US" b="1" i="0" u="sng" dirty="0">
                <a:effectLst/>
              </a:rPr>
              <a:t>Input, Output, and Weight Stationary Energy Calculation</a:t>
            </a:r>
            <a:r>
              <a:rPr lang="en-US" b="0" i="0" dirty="0">
                <a:effectLst/>
              </a:rPr>
              <a:t>: The code calculates energy consumption for input stationary, output stationary, and weight stationary schemes and selects the one with the lowest energy consumption.</a:t>
            </a:r>
          </a:p>
          <a:p>
            <a:pPr lvl="1">
              <a:lnSpc>
                <a:spcPct val="150000"/>
              </a:lnSpc>
              <a:buFont typeface="+mj-lt"/>
              <a:buAutoNum type="arabicPeriod"/>
            </a:pPr>
            <a:r>
              <a:rPr lang="en-US" b="1" i="0" u="sng" dirty="0">
                <a:effectLst/>
              </a:rPr>
              <a:t>Parallel and Sequential Processing</a:t>
            </a:r>
            <a:r>
              <a:rPr lang="en-US" i="0" dirty="0">
                <a:effectLst/>
              </a:rPr>
              <a:t>:</a:t>
            </a:r>
            <a:r>
              <a:rPr lang="en-US" b="0" i="0" dirty="0">
                <a:effectLst/>
              </a:rPr>
              <a:t> The code supports both parallel and sequential processing, where parallel processing utilizes multiple cores for faster optimization.</a:t>
            </a:r>
          </a:p>
          <a:p>
            <a:endParaRPr lang="en-US" dirty="0"/>
          </a:p>
        </p:txBody>
      </p:sp>
      <p:sp>
        <p:nvSpPr>
          <p:cNvPr id="3" name="TextBox 2">
            <a:extLst>
              <a:ext uri="{FF2B5EF4-FFF2-40B4-BE49-F238E27FC236}">
                <a16:creationId xmlns:a16="http://schemas.microsoft.com/office/drawing/2014/main" id="{632F217A-EAD9-3088-487A-CEEAFBD52F25}"/>
              </a:ext>
            </a:extLst>
          </p:cNvPr>
          <p:cNvSpPr txBox="1"/>
          <p:nvPr/>
        </p:nvSpPr>
        <p:spPr>
          <a:xfrm>
            <a:off x="437322" y="477078"/>
            <a:ext cx="8577469" cy="461665"/>
          </a:xfrm>
          <a:prstGeom prst="rect">
            <a:avLst/>
          </a:prstGeom>
          <a:noFill/>
        </p:spPr>
        <p:txBody>
          <a:bodyPr wrap="square" rtlCol="0">
            <a:spAutoFit/>
          </a:bodyPr>
          <a:lstStyle/>
          <a:p>
            <a:r>
              <a:rPr lang="en-US" sz="2400" b="1" dirty="0"/>
              <a:t>A Review of our existing code </a:t>
            </a:r>
            <a:r>
              <a:rPr lang="en-US" sz="2400" dirty="0"/>
              <a:t>– “</a:t>
            </a:r>
            <a:r>
              <a:rPr lang="en-US" sz="2400" i="1" dirty="0" err="1"/>
              <a:t>optimize_for_order</a:t>
            </a:r>
            <a:r>
              <a:rPr lang="en-US" sz="2400" dirty="0"/>
              <a:t>”</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EEAD07-045A-C3DD-76D0-DD429A9B4048}"/>
              </a:ext>
            </a:extLst>
          </p:cNvPr>
          <p:cNvSpPr txBox="1"/>
          <p:nvPr/>
        </p:nvSpPr>
        <p:spPr>
          <a:xfrm>
            <a:off x="410816" y="741487"/>
            <a:ext cx="11685105" cy="5963492"/>
          </a:xfrm>
          <a:prstGeom prst="rect">
            <a:avLst/>
          </a:prstGeom>
          <a:noFill/>
        </p:spPr>
        <p:txBody>
          <a:bodyPr wrap="square" rtlCol="0">
            <a:spAutoFit/>
          </a:bodyPr>
          <a:lstStyle/>
          <a:p>
            <a:pPr algn="l">
              <a:lnSpc>
                <a:spcPct val="150000"/>
              </a:lnSpc>
            </a:pPr>
            <a:r>
              <a:rPr lang="en-US" sz="1600" b="0" i="0" dirty="0">
                <a:effectLst/>
              </a:rPr>
              <a:t>To further improve the optimization, we can consider the following suggestions:</a:t>
            </a:r>
          </a:p>
          <a:p>
            <a:pPr algn="l">
              <a:lnSpc>
                <a:spcPct val="150000"/>
              </a:lnSpc>
              <a:buFont typeface="+mj-lt"/>
              <a:buAutoNum type="arabicPeriod"/>
            </a:pPr>
            <a:r>
              <a:rPr lang="en-US" sz="1600" b="1" i="0" u="sng" dirty="0">
                <a:effectLst/>
              </a:rPr>
              <a:t>Winograd Convolution Algorithm</a:t>
            </a:r>
            <a:r>
              <a:rPr lang="en-US" sz="1600" b="0" i="0" dirty="0">
                <a:effectLst/>
              </a:rPr>
              <a:t>: The Winograd algorithm can significantly reduce the number of multiplications required for convolution, improving performance and energy efficiency. Incorporate the Winograd algorithm into the optimization process.</a:t>
            </a:r>
          </a:p>
          <a:p>
            <a:pPr algn="l">
              <a:lnSpc>
                <a:spcPct val="150000"/>
              </a:lnSpc>
              <a:buFont typeface="+mj-lt"/>
              <a:buAutoNum type="arabicPeriod"/>
            </a:pPr>
            <a:r>
              <a:rPr lang="en-US" sz="1600" b="1" i="0" u="sng" dirty="0">
                <a:effectLst/>
              </a:rPr>
              <a:t>Pruning and Quantization</a:t>
            </a:r>
            <a:r>
              <a:rPr lang="en-US" sz="1600" b="0" i="0" dirty="0">
                <a:effectLst/>
              </a:rPr>
              <a:t>: Apply pruning to remove insignificant weights and quantization to reduce the precision of weights and activations. These techniques can reduce memory requirements and computation complexity while maintaining model accuracy.</a:t>
            </a:r>
          </a:p>
          <a:p>
            <a:pPr algn="l">
              <a:lnSpc>
                <a:spcPct val="150000"/>
              </a:lnSpc>
              <a:buFont typeface="+mj-lt"/>
              <a:buAutoNum type="arabicPeriod"/>
            </a:pPr>
            <a:r>
              <a:rPr lang="en-US" sz="1600" b="1" i="0" u="sng" dirty="0">
                <a:effectLst/>
              </a:rPr>
              <a:t>Dynamic Tiling</a:t>
            </a:r>
            <a:r>
              <a:rPr lang="en-US" sz="1600" b="0" i="0" dirty="0">
                <a:effectLst/>
              </a:rPr>
              <a:t>: Instead of using static tiling, use dynamic tiling based on the input data and layer characteristics. This can lead to more efficient memory access patterns and reduced energy consumption.</a:t>
            </a:r>
          </a:p>
          <a:p>
            <a:pPr algn="l">
              <a:lnSpc>
                <a:spcPct val="150000"/>
              </a:lnSpc>
              <a:buFont typeface="+mj-lt"/>
              <a:buAutoNum type="arabicPeriod"/>
            </a:pPr>
            <a:r>
              <a:rPr lang="en-US" sz="1600" b="1" i="0" u="sng" dirty="0">
                <a:effectLst/>
              </a:rPr>
              <a:t>Cache-aware Tiling</a:t>
            </a:r>
            <a:r>
              <a:rPr lang="en-US" sz="1600" b="0" i="0" dirty="0">
                <a:effectLst/>
              </a:rPr>
              <a:t>: Modify the optimization process to be cache-aware, considering the memory hierarchy (cache sizes and associativity) of the underlying hardware. This can help in reducing cache misses and improve overall performance.</a:t>
            </a:r>
          </a:p>
          <a:p>
            <a:pPr>
              <a:lnSpc>
                <a:spcPct val="150000"/>
              </a:lnSpc>
              <a:buFont typeface="+mj-lt"/>
              <a:buAutoNum type="arabicPeriod"/>
            </a:pPr>
            <a:r>
              <a:rPr lang="en-US" sz="1600" b="1" i="0" u="sng" dirty="0">
                <a:solidFill>
                  <a:srgbClr val="374151"/>
                </a:solidFill>
                <a:effectLst/>
                <a:latin typeface="Söhne"/>
              </a:rPr>
              <a:t>Dynamic scheduling and adaptive mapping</a:t>
            </a:r>
            <a:r>
              <a:rPr lang="en-US" sz="1600" b="0" i="0" dirty="0">
                <a:effectLst/>
              </a:rPr>
              <a:t>: </a:t>
            </a:r>
            <a:r>
              <a:rPr lang="en-US" sz="1600" b="0" i="0" dirty="0">
                <a:solidFill>
                  <a:srgbClr val="374151"/>
                </a:solidFill>
                <a:effectLst/>
                <a:latin typeface="Söhne"/>
              </a:rPr>
              <a:t>Implement a dynamic scheduling approach that adapts to varying workloads and hardware conditions. This could involve monitoring the workload and hardware state at runtime and adjusting the mapping accordingly to optimize performance and energy efficiency.</a:t>
            </a:r>
            <a:endParaRPr lang="en-US" sz="1600" b="0" i="0" dirty="0">
              <a:effectLst/>
            </a:endParaRPr>
          </a:p>
          <a:p>
            <a:pPr>
              <a:lnSpc>
                <a:spcPct val="150000"/>
              </a:lnSpc>
              <a:buFont typeface="+mj-lt"/>
              <a:buAutoNum type="arabicPeriod"/>
            </a:pPr>
            <a:r>
              <a:rPr lang="en-US" sz="1600" b="1" i="0" u="sng" dirty="0">
                <a:effectLst/>
                <a:latin typeface="Söhne"/>
              </a:rPr>
              <a:t>Heuristic-based search: </a:t>
            </a:r>
            <a:r>
              <a:rPr lang="en-US" sz="1600" b="0" i="0" dirty="0">
                <a:solidFill>
                  <a:srgbClr val="374151"/>
                </a:solidFill>
                <a:effectLst/>
                <a:latin typeface="Söhne"/>
              </a:rPr>
              <a:t>By employing heuristic-based search techniques, we can find near-optimal solutions for mapping CNNs onto hardware accelerators more efficiently than exhaustive search methods, leading to improved performance and energy efficiency.</a:t>
            </a:r>
            <a:endParaRPr lang="en-US" sz="1600" b="1" i="0" u="sng" dirty="0">
              <a:effectLst/>
              <a:latin typeface="Söhne"/>
            </a:endParaRPr>
          </a:p>
          <a:p>
            <a:pPr>
              <a:lnSpc>
                <a:spcPct val="150000"/>
              </a:lnSpc>
              <a:buFont typeface="+mj-lt"/>
              <a:buAutoNum type="arabicPeriod"/>
            </a:pPr>
            <a:r>
              <a:rPr lang="en-US" sz="1600" b="1" u="sng" dirty="0">
                <a:solidFill>
                  <a:srgbClr val="374151"/>
                </a:solidFill>
              </a:rPr>
              <a:t>Model Approximation: </a:t>
            </a:r>
            <a:r>
              <a:rPr lang="en-US" sz="1600" b="0" i="0" dirty="0">
                <a:solidFill>
                  <a:srgbClr val="374151"/>
                </a:solidFill>
                <a:effectLst/>
                <a:latin typeface="Söhne"/>
              </a:rPr>
              <a:t>This reduces the number of parameters and computations, leading to a more efficient execution on hardware accelerators.</a:t>
            </a:r>
            <a:endParaRPr lang="en-US" sz="1600" dirty="0"/>
          </a:p>
        </p:txBody>
      </p:sp>
      <p:sp>
        <p:nvSpPr>
          <p:cNvPr id="3" name="TextBox 2">
            <a:extLst>
              <a:ext uri="{FF2B5EF4-FFF2-40B4-BE49-F238E27FC236}">
                <a16:creationId xmlns:a16="http://schemas.microsoft.com/office/drawing/2014/main" id="{2B6AF33F-DC10-0CEA-2CFF-AEB0C815CB34}"/>
              </a:ext>
            </a:extLst>
          </p:cNvPr>
          <p:cNvSpPr txBox="1"/>
          <p:nvPr/>
        </p:nvSpPr>
        <p:spPr>
          <a:xfrm>
            <a:off x="410817" y="279822"/>
            <a:ext cx="5678991" cy="461665"/>
          </a:xfrm>
          <a:prstGeom prst="rect">
            <a:avLst/>
          </a:prstGeom>
          <a:noFill/>
        </p:spPr>
        <p:txBody>
          <a:bodyPr wrap="none" rtlCol="0">
            <a:spAutoFit/>
          </a:bodyPr>
          <a:lstStyle/>
          <a:p>
            <a:r>
              <a:rPr lang="en-US" sz="2400" b="1" dirty="0"/>
              <a:t>Suggestions for improving the optimization</a:t>
            </a:r>
          </a:p>
        </p:txBody>
      </p:sp>
    </p:spTree>
    <p:extLst>
      <p:ext uri="{BB962C8B-B14F-4D97-AF65-F5344CB8AC3E}">
        <p14:creationId xmlns:p14="http://schemas.microsoft.com/office/powerpoint/2010/main" val="2662870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99411C-105A-8677-17AC-D2B8E4059966}"/>
              </a:ext>
            </a:extLst>
          </p:cNvPr>
          <p:cNvSpPr txBox="1"/>
          <p:nvPr/>
        </p:nvSpPr>
        <p:spPr>
          <a:xfrm>
            <a:off x="278296" y="344557"/>
            <a:ext cx="11635408" cy="6370975"/>
          </a:xfrm>
          <a:prstGeom prst="rect">
            <a:avLst/>
          </a:prstGeom>
          <a:noFill/>
        </p:spPr>
        <p:txBody>
          <a:bodyPr wrap="square" rtlCol="0">
            <a:spAutoFit/>
          </a:bodyPr>
          <a:lstStyle/>
          <a:p>
            <a:r>
              <a:rPr lang="en-US" sz="2400" b="1" i="0" u="sng" dirty="0">
                <a:solidFill>
                  <a:srgbClr val="374151"/>
                </a:solidFill>
                <a:effectLst/>
              </a:rPr>
              <a:t>Winograd Fast Convolution</a:t>
            </a:r>
          </a:p>
          <a:p>
            <a:br>
              <a:rPr lang="en-US" sz="1600" b="0" i="0" dirty="0">
                <a:solidFill>
                  <a:srgbClr val="374151"/>
                </a:solidFill>
                <a:effectLst/>
              </a:rPr>
            </a:br>
            <a:r>
              <a:rPr lang="en-US" sz="1600" b="0" i="0" dirty="0">
                <a:solidFill>
                  <a:srgbClr val="374151"/>
                </a:solidFill>
                <a:effectLst/>
              </a:rPr>
              <a:t>Winograd Fast Convolution is an algorithm that accelerates the computation of convolutional layers in Convolutional Neural Networks (CNNs). The method, developed by Shmuel Winograd, is based on the Winograd minimal filtering algorithm, which reduces the number of multiplications required in the convolution process.</a:t>
            </a:r>
          </a:p>
          <a:p>
            <a:endParaRPr lang="en-US" sz="1600" b="0" i="0" dirty="0">
              <a:solidFill>
                <a:srgbClr val="374151"/>
              </a:solidFill>
              <a:effectLst/>
            </a:endParaRPr>
          </a:p>
          <a:p>
            <a:r>
              <a:rPr lang="en-US" sz="1600" b="0" i="0" dirty="0">
                <a:solidFill>
                  <a:srgbClr val="374151"/>
                </a:solidFill>
                <a:effectLst/>
              </a:rPr>
              <a:t>In a standard convolution operation, each output element is computed as the sum of products between input and kernel (filter) elements. For an input matrix of size </a:t>
            </a:r>
            <a:r>
              <a:rPr lang="en-US" sz="1600" b="0" i="0" dirty="0" err="1">
                <a:solidFill>
                  <a:srgbClr val="374151"/>
                </a:solidFill>
                <a:effectLst/>
              </a:rPr>
              <a:t>NxN</a:t>
            </a:r>
            <a:r>
              <a:rPr lang="en-US" sz="1600" b="0" i="0" dirty="0">
                <a:solidFill>
                  <a:srgbClr val="374151"/>
                </a:solidFill>
                <a:effectLst/>
              </a:rPr>
              <a:t> and a filter of size </a:t>
            </a:r>
            <a:r>
              <a:rPr lang="en-US" sz="1600" b="0" i="0" dirty="0" err="1">
                <a:solidFill>
                  <a:srgbClr val="374151"/>
                </a:solidFill>
                <a:effectLst/>
              </a:rPr>
              <a:t>FxF</a:t>
            </a:r>
            <a:r>
              <a:rPr lang="en-US" sz="1600" b="0" i="0" dirty="0">
                <a:solidFill>
                  <a:srgbClr val="374151"/>
                </a:solidFill>
                <a:effectLst/>
              </a:rPr>
              <a:t>, this involves N²F² multiplications and N²(F²-1) additions. As the size of the input and filters increases, the number of operations grows significantly, making the convolution computationally expensive.</a:t>
            </a:r>
          </a:p>
          <a:p>
            <a:endParaRPr lang="en-US" sz="1600" b="0" i="0" dirty="0">
              <a:solidFill>
                <a:srgbClr val="374151"/>
              </a:solidFill>
              <a:effectLst/>
            </a:endParaRPr>
          </a:p>
          <a:p>
            <a:r>
              <a:rPr lang="en-US" sz="1600" b="0" i="0" dirty="0">
                <a:solidFill>
                  <a:srgbClr val="374151"/>
                </a:solidFill>
                <a:effectLst/>
              </a:rPr>
              <a:t>Winograd Fast Convolution focuses on reducing the number of multiplications, as they are typically more time-consuming than additions. The idea is to transform the input and filter matrices into a different domain where element-wise products can be computed more efficiently. The output is then transformed back into the original domain to obtain the final result.</a:t>
            </a:r>
          </a:p>
          <a:p>
            <a:r>
              <a:rPr lang="en-US" sz="1600" b="0" i="0" dirty="0">
                <a:solidFill>
                  <a:srgbClr val="374151"/>
                </a:solidFill>
                <a:effectLst/>
              </a:rPr>
              <a:t>The algorithm uses small tiles of the input and filter matrices and takes advantage of the properties of polynomial multiplication. In the case of 3x3 filters, the most common case in practice, the Winograd algorithm reduces the number of multiplications per output element from 9 to 4, which is a significant speedup.</a:t>
            </a:r>
          </a:p>
          <a:p>
            <a:endParaRPr lang="en-US" sz="1600" b="0" i="0" dirty="0">
              <a:solidFill>
                <a:srgbClr val="374151"/>
              </a:solidFill>
              <a:effectLst/>
            </a:endParaRPr>
          </a:p>
          <a:p>
            <a:r>
              <a:rPr lang="en-US" sz="1600" b="0" i="0" dirty="0">
                <a:solidFill>
                  <a:srgbClr val="374151"/>
                </a:solidFill>
                <a:effectLst/>
              </a:rPr>
              <a:t>In summary, Winograd Fast Convolution is an efficient algorithm for computing convolutions in neural networks, especially for large input and filter sizes. It reduces the computational complexity by minimizing the number of multiplications required and has been adopted in various deep learning frameworks to accelerate training and inference.</a:t>
            </a:r>
          </a:p>
          <a:p>
            <a:endParaRPr lang="en-US" sz="1600" dirty="0"/>
          </a:p>
          <a:p>
            <a:r>
              <a:rPr lang="en-US" sz="1600" dirty="0"/>
              <a:t>References:</a:t>
            </a:r>
          </a:p>
          <a:p>
            <a:r>
              <a:rPr lang="en-US" sz="1600" dirty="0">
                <a:hlinkClick r:id="rId2"/>
              </a:rPr>
              <a:t>https://arxiv.org/pdf/2209.12982.pdf</a:t>
            </a:r>
            <a:endParaRPr lang="en-US" sz="1600" dirty="0"/>
          </a:p>
          <a:p>
            <a:r>
              <a:rPr lang="en-US" sz="1600" dirty="0">
                <a:hlinkClick r:id="rId3"/>
              </a:rPr>
              <a:t>https://arxiv.org/abs/2201.10369</a:t>
            </a:r>
            <a:endParaRPr lang="en-US" sz="1600" dirty="0"/>
          </a:p>
          <a:p>
            <a:endParaRPr lang="en-US" sz="1600" dirty="0"/>
          </a:p>
        </p:txBody>
      </p:sp>
    </p:spTree>
    <p:extLst>
      <p:ext uri="{BB962C8B-B14F-4D97-AF65-F5344CB8AC3E}">
        <p14:creationId xmlns:p14="http://schemas.microsoft.com/office/powerpoint/2010/main" val="4193804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487152-1F24-0DB7-9A7D-C7E6FB29F24B}"/>
              </a:ext>
            </a:extLst>
          </p:cNvPr>
          <p:cNvSpPr txBox="1"/>
          <p:nvPr/>
        </p:nvSpPr>
        <p:spPr>
          <a:xfrm>
            <a:off x="483704" y="278295"/>
            <a:ext cx="11224592" cy="6217087"/>
          </a:xfrm>
          <a:prstGeom prst="rect">
            <a:avLst/>
          </a:prstGeom>
          <a:noFill/>
        </p:spPr>
        <p:txBody>
          <a:bodyPr wrap="square" rtlCol="0">
            <a:spAutoFit/>
          </a:bodyPr>
          <a:lstStyle/>
          <a:p>
            <a:r>
              <a:rPr lang="en-US" sz="2400" b="1" i="0" u="sng" dirty="0">
                <a:solidFill>
                  <a:srgbClr val="374151"/>
                </a:solidFill>
                <a:effectLst/>
              </a:rPr>
              <a:t>Pruning And Quantization</a:t>
            </a:r>
          </a:p>
          <a:p>
            <a:pPr algn="ctr"/>
            <a:endParaRPr lang="en-US" sz="2400" b="1" i="0" u="sng" dirty="0">
              <a:solidFill>
                <a:srgbClr val="374151"/>
              </a:solidFill>
              <a:effectLst/>
            </a:endParaRPr>
          </a:p>
          <a:p>
            <a:pPr algn="l"/>
            <a:r>
              <a:rPr lang="en-US" b="0" i="0" dirty="0">
                <a:solidFill>
                  <a:srgbClr val="374151"/>
                </a:solidFill>
                <a:effectLst/>
              </a:rPr>
              <a:t>To add pruning and quantization to the existing code, </a:t>
            </a:r>
            <a:r>
              <a:rPr lang="en-US" dirty="0">
                <a:solidFill>
                  <a:srgbClr val="374151"/>
                </a:solidFill>
              </a:rPr>
              <a:t>we</a:t>
            </a:r>
            <a:r>
              <a:rPr lang="en-US" b="0" i="0" dirty="0">
                <a:solidFill>
                  <a:srgbClr val="374151"/>
                </a:solidFill>
                <a:effectLst/>
              </a:rPr>
              <a:t> can follow these steps:</a:t>
            </a:r>
          </a:p>
          <a:p>
            <a:pPr algn="l">
              <a:buFont typeface="+mj-lt"/>
              <a:buAutoNum type="arabicPeriod"/>
            </a:pPr>
            <a:r>
              <a:rPr lang="en-US" b="0" i="0" dirty="0">
                <a:solidFill>
                  <a:srgbClr val="374151"/>
                </a:solidFill>
                <a:effectLst/>
              </a:rPr>
              <a:t>Implement pruning by removing low-weight connections. For this, we can use a threshold value to remove connections with weights below the threshold.</a:t>
            </a:r>
          </a:p>
          <a:p>
            <a:pPr algn="l">
              <a:buFont typeface="+mj-lt"/>
              <a:buAutoNum type="arabicPeriod"/>
            </a:pPr>
            <a:r>
              <a:rPr lang="en-US" b="0" i="0" dirty="0">
                <a:solidFill>
                  <a:srgbClr val="374151"/>
                </a:solidFill>
                <a:effectLst/>
              </a:rPr>
              <a:t>Implement quantization by reducing the precision of weights and activations in the network. </a:t>
            </a:r>
          </a:p>
          <a:p>
            <a:pPr algn="l">
              <a:buFont typeface="+mj-lt"/>
              <a:buAutoNum type="arabicPeriod"/>
            </a:pPr>
            <a:endParaRPr lang="en-US" dirty="0">
              <a:solidFill>
                <a:srgbClr val="374151"/>
              </a:solidFill>
            </a:endParaRPr>
          </a:p>
          <a:p>
            <a:pPr algn="l"/>
            <a:r>
              <a:rPr lang="en-US" b="0" i="0" dirty="0">
                <a:solidFill>
                  <a:srgbClr val="374151"/>
                </a:solidFill>
                <a:effectLst/>
              </a:rPr>
              <a:t>Sample steps:</a:t>
            </a:r>
          </a:p>
          <a:p>
            <a:pPr algn="l">
              <a:buFont typeface="+mj-lt"/>
              <a:buAutoNum type="arabicPeriod"/>
            </a:pPr>
            <a:r>
              <a:rPr lang="en-US" sz="1400" b="1" i="0" u="sng" dirty="0">
                <a:solidFill>
                  <a:srgbClr val="374151"/>
                </a:solidFill>
                <a:effectLst/>
              </a:rPr>
              <a:t>Choose a baseline precision</a:t>
            </a:r>
            <a:r>
              <a:rPr lang="en-US" sz="1400" b="0" i="0" dirty="0">
                <a:solidFill>
                  <a:srgbClr val="374151"/>
                </a:solidFill>
                <a:effectLst/>
              </a:rPr>
              <a:t>: Start with a common precision, such as 32-bit floating-point (FP32) or 16-bit floating-point (FP16) for both input and weight data. This will be a baseline for comparing the performance and accuracy of our model with different precision settings.</a:t>
            </a:r>
          </a:p>
          <a:p>
            <a:pPr algn="l">
              <a:buFont typeface="+mj-lt"/>
              <a:buAutoNum type="arabicPeriod"/>
            </a:pPr>
            <a:r>
              <a:rPr lang="en-US" sz="1400" b="1" i="0" u="sng" dirty="0">
                <a:solidFill>
                  <a:srgbClr val="374151"/>
                </a:solidFill>
                <a:effectLst/>
              </a:rPr>
              <a:t>Quantization</a:t>
            </a:r>
            <a:r>
              <a:rPr lang="en-US" sz="1400" b="0" i="0" dirty="0">
                <a:solidFill>
                  <a:srgbClr val="374151"/>
                </a:solidFill>
                <a:effectLst/>
              </a:rPr>
              <a:t>: Quantization is the process of converting a higher precision model (e.g., FP32 or FP16) to a lower precision model, such as fixed-point representation (e.g., INT8, INT16). </a:t>
            </a:r>
          </a:p>
          <a:p>
            <a:pPr algn="l">
              <a:buFont typeface="+mj-lt"/>
              <a:buAutoNum type="arabicPeriod"/>
            </a:pPr>
            <a:r>
              <a:rPr lang="en-US" sz="1400" b="1" i="0" u="sng" dirty="0">
                <a:solidFill>
                  <a:srgbClr val="374151"/>
                </a:solidFill>
                <a:effectLst/>
              </a:rPr>
              <a:t>Fine-tuning</a:t>
            </a:r>
            <a:r>
              <a:rPr lang="en-US" sz="1400" b="0" i="0" dirty="0">
                <a:solidFill>
                  <a:srgbClr val="374151"/>
                </a:solidFill>
                <a:effectLst/>
              </a:rPr>
              <a:t>: After quantization, the model may experience a drop in accuracy. To mitigate this, fine-tune the quantized model by retraining it with a lower learning rate for a few epochs on the training dataset. This process helps the model adapt to the reduced precision and regain some of the lost accuracy.</a:t>
            </a:r>
          </a:p>
          <a:p>
            <a:pPr algn="l">
              <a:buFont typeface="+mj-lt"/>
              <a:buAutoNum type="arabicPeriod"/>
            </a:pPr>
            <a:r>
              <a:rPr lang="en-US" sz="1400" b="1" i="0" u="sng" dirty="0">
                <a:solidFill>
                  <a:srgbClr val="374151"/>
                </a:solidFill>
                <a:effectLst/>
              </a:rPr>
              <a:t>Evaluate performance and accuracy</a:t>
            </a:r>
            <a:r>
              <a:rPr lang="en-US" sz="1400" b="0" i="0" dirty="0">
                <a:solidFill>
                  <a:srgbClr val="374151"/>
                </a:solidFill>
                <a:effectLst/>
              </a:rPr>
              <a:t>: Evaluate the quantized model's performance and accuracy on the validation dataset. Compare these metrics with the baseline model to assess the impact of reduced precision on our specific model and dataset.</a:t>
            </a:r>
          </a:p>
          <a:p>
            <a:pPr algn="l">
              <a:buFont typeface="+mj-lt"/>
              <a:buAutoNum type="arabicPeriod"/>
            </a:pPr>
            <a:r>
              <a:rPr lang="en-US" sz="1400" b="1" i="0" u="sng" dirty="0">
                <a:solidFill>
                  <a:srgbClr val="374151"/>
                </a:solidFill>
                <a:effectLst/>
              </a:rPr>
              <a:t>Iteratively adjust precision</a:t>
            </a:r>
            <a:r>
              <a:rPr lang="en-US" sz="1400" b="0" i="0" dirty="0">
                <a:solidFill>
                  <a:srgbClr val="374151"/>
                </a:solidFill>
                <a:effectLst/>
              </a:rPr>
              <a:t>: If the quantized model's performance and accuracy are not satisfactory, iteratively adjust the input and weight precision values. Experiment with different combinations of input and weight precisions, and repeat steps 2 to 4 to find the optimal balance between performance, resource utilization, and accuracy.</a:t>
            </a:r>
          </a:p>
          <a:p>
            <a:pPr algn="l">
              <a:buFont typeface="+mj-lt"/>
              <a:buAutoNum type="arabicPeriod"/>
            </a:pPr>
            <a:endParaRPr lang="en-US" sz="1400" dirty="0">
              <a:solidFill>
                <a:srgbClr val="374151"/>
              </a:solidFill>
            </a:endParaRPr>
          </a:p>
          <a:p>
            <a:pPr algn="l"/>
            <a:r>
              <a:rPr lang="en-US" sz="1400" b="0" i="0" dirty="0">
                <a:solidFill>
                  <a:srgbClr val="374151"/>
                </a:solidFill>
                <a:effectLst/>
              </a:rPr>
              <a:t>References: </a:t>
            </a:r>
            <a:r>
              <a:rPr lang="en-US" sz="1400" b="0" i="0" dirty="0">
                <a:solidFill>
                  <a:srgbClr val="374151"/>
                </a:solidFill>
                <a:effectLst/>
                <a:hlinkClick r:id="rId2"/>
              </a:rPr>
              <a:t>https://arxiv.org/pdf/2101.09671.pdf</a:t>
            </a:r>
            <a:endParaRPr lang="en-US" sz="1400" b="0" i="0" dirty="0">
              <a:solidFill>
                <a:srgbClr val="374151"/>
              </a:solidFill>
              <a:effectLst/>
            </a:endParaRPr>
          </a:p>
          <a:p>
            <a:pPr algn="l"/>
            <a:r>
              <a:rPr lang="en-US" sz="1400" b="0" i="0" dirty="0">
                <a:solidFill>
                  <a:srgbClr val="374151"/>
                </a:solidFill>
                <a:effectLst/>
                <a:hlinkClick r:id="rId3"/>
              </a:rPr>
              <a:t>https://www.ncbi.nlm.nih.gov/pmc/articles/PMC8122998/</a:t>
            </a:r>
            <a:endParaRPr lang="en-US" sz="1400" dirty="0">
              <a:solidFill>
                <a:srgbClr val="374151"/>
              </a:solidFill>
            </a:endParaRPr>
          </a:p>
          <a:p>
            <a:pPr algn="l"/>
            <a:endParaRPr lang="en-US" sz="1400" b="0" i="0" dirty="0">
              <a:solidFill>
                <a:srgbClr val="374151"/>
              </a:solidFill>
              <a:effectLst/>
            </a:endParaRPr>
          </a:p>
          <a:p>
            <a:pPr algn="l"/>
            <a:endParaRPr lang="en-US" b="0" i="0" dirty="0">
              <a:solidFill>
                <a:srgbClr val="374151"/>
              </a:solidFill>
              <a:effectLst/>
            </a:endParaRPr>
          </a:p>
        </p:txBody>
      </p:sp>
    </p:spTree>
    <p:extLst>
      <p:ext uri="{BB962C8B-B14F-4D97-AF65-F5344CB8AC3E}">
        <p14:creationId xmlns:p14="http://schemas.microsoft.com/office/powerpoint/2010/main" val="2282636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374FE9-30FB-177C-ABD4-54841215E53E}"/>
              </a:ext>
            </a:extLst>
          </p:cNvPr>
          <p:cNvSpPr txBox="1"/>
          <p:nvPr/>
        </p:nvSpPr>
        <p:spPr>
          <a:xfrm>
            <a:off x="331304" y="622852"/>
            <a:ext cx="11025809" cy="5509200"/>
          </a:xfrm>
          <a:prstGeom prst="rect">
            <a:avLst/>
          </a:prstGeom>
          <a:noFill/>
        </p:spPr>
        <p:txBody>
          <a:bodyPr wrap="square" rtlCol="0">
            <a:spAutoFit/>
          </a:bodyPr>
          <a:lstStyle/>
          <a:p>
            <a:r>
              <a:rPr lang="en-US" sz="1600" b="0" dirty="0">
                <a:solidFill>
                  <a:srgbClr val="C586C0"/>
                </a:solidFill>
                <a:effectLst/>
                <a:latin typeface="Menlo" panose="020B0609030804020204" pitchFamily="49" charset="0"/>
              </a:rPr>
              <a:t>for</a:t>
            </a:r>
            <a:r>
              <a:rPr lang="en-US" sz="1600" b="0" dirty="0">
                <a:solidFill>
                  <a:srgbClr val="D4D4D4"/>
                </a:solidFill>
                <a:effectLst/>
                <a:latin typeface="Menlo" panose="020B0609030804020204" pitchFamily="49" charset="0"/>
              </a:rPr>
              <a:t> </a:t>
            </a:r>
            <a:r>
              <a:rPr lang="en-US" sz="1600" b="0" dirty="0">
                <a:solidFill>
                  <a:srgbClr val="9CDCFE"/>
                </a:solidFill>
                <a:effectLst/>
                <a:latin typeface="Menlo" panose="020B0609030804020204" pitchFamily="49" charset="0"/>
              </a:rPr>
              <a:t>_</a:t>
            </a:r>
            <a:r>
              <a:rPr lang="en-US" sz="1600" b="0" dirty="0" err="1">
                <a:solidFill>
                  <a:srgbClr val="9CDCFE"/>
                </a:solidFill>
                <a:effectLst/>
                <a:latin typeface="Menlo" panose="020B0609030804020204" pitchFamily="49" charset="0"/>
              </a:rPr>
              <a:t>iprec</a:t>
            </a:r>
            <a:r>
              <a:rPr lang="en-US" sz="1600" b="0" dirty="0">
                <a:solidFill>
                  <a:srgbClr val="D4D4D4"/>
                </a:solidFill>
                <a:effectLst/>
                <a:latin typeface="Menlo" panose="020B0609030804020204" pitchFamily="49" charset="0"/>
              </a:rPr>
              <a:t> </a:t>
            </a:r>
            <a:r>
              <a:rPr lang="en-US" sz="1600" b="0" dirty="0">
                <a:solidFill>
                  <a:srgbClr val="C586C0"/>
                </a:solidFill>
                <a:effectLst/>
                <a:latin typeface="Menlo" panose="020B0609030804020204" pitchFamily="49" charset="0"/>
              </a:rPr>
              <a:t>in</a:t>
            </a:r>
            <a:r>
              <a:rPr lang="en-US" sz="1600" b="0" dirty="0">
                <a:solidFill>
                  <a:srgbClr val="D4D4D4"/>
                </a:solidFill>
                <a:effectLst/>
                <a:latin typeface="Menlo" panose="020B0609030804020204" pitchFamily="49" charset="0"/>
              </a:rPr>
              <a:t> </a:t>
            </a:r>
            <a:r>
              <a:rPr lang="en-US" sz="1600" b="0" dirty="0">
                <a:solidFill>
                  <a:srgbClr val="4EC9B0"/>
                </a:solidFill>
                <a:effectLst/>
                <a:latin typeface="Menlo" panose="020B0609030804020204" pitchFamily="49" charset="0"/>
              </a:rPr>
              <a:t>range</a:t>
            </a:r>
            <a:r>
              <a:rPr lang="en-US" sz="1600" b="0" dirty="0">
                <a:solidFill>
                  <a:srgbClr val="D4D4D4"/>
                </a:solidFill>
                <a:effectLst/>
                <a:latin typeface="Menlo" panose="020B0609030804020204" pitchFamily="49" charset="0"/>
              </a:rPr>
              <a:t>(</a:t>
            </a:r>
            <a:r>
              <a:rPr lang="en-US" sz="1600" b="0" dirty="0" err="1">
                <a:solidFill>
                  <a:srgbClr val="9CDCFE"/>
                </a:solidFill>
                <a:effectLst/>
                <a:latin typeface="Menlo" panose="020B0609030804020204" pitchFamily="49" charset="0"/>
              </a:rPr>
              <a:t>min_iprec</a:t>
            </a:r>
            <a:r>
              <a:rPr lang="en-US" sz="1600" b="0" dirty="0">
                <a:solidFill>
                  <a:srgbClr val="D4D4D4"/>
                </a:solidFill>
                <a:effectLst/>
                <a:latin typeface="Menlo" panose="020B0609030804020204" pitchFamily="49" charset="0"/>
              </a:rPr>
              <a:t>, </a:t>
            </a:r>
            <a:r>
              <a:rPr lang="en-US" sz="1600" b="0" dirty="0" err="1">
                <a:solidFill>
                  <a:srgbClr val="9CDCFE"/>
                </a:solidFill>
                <a:effectLst/>
                <a:latin typeface="Menlo" panose="020B0609030804020204" pitchFamily="49" charset="0"/>
              </a:rPr>
              <a:t>max_iprec</a:t>
            </a:r>
            <a:r>
              <a:rPr lang="en-US" sz="1600" b="0" dirty="0">
                <a:solidFill>
                  <a:srgbClr val="D4D4D4"/>
                </a:solidFill>
                <a:effectLst/>
                <a:latin typeface="Menlo" panose="020B0609030804020204" pitchFamily="49" charset="0"/>
              </a:rPr>
              <a:t> + </a:t>
            </a:r>
            <a:r>
              <a:rPr lang="en-US" sz="1600" b="0" dirty="0">
                <a:solidFill>
                  <a:srgbClr val="B5CEA8"/>
                </a:solidFill>
                <a:effectLst/>
                <a:latin typeface="Menlo" panose="020B0609030804020204" pitchFamily="49" charset="0"/>
              </a:rPr>
              <a:t>1</a:t>
            </a:r>
            <a:r>
              <a:rPr lang="en-US" sz="1600" b="0" dirty="0">
                <a:solidFill>
                  <a:srgbClr val="D4D4D4"/>
                </a:solidFill>
                <a:effectLst/>
                <a:latin typeface="Menlo" panose="020B0609030804020204" pitchFamily="49" charset="0"/>
              </a:rPr>
              <a:t>):</a:t>
            </a:r>
          </a:p>
          <a:p>
            <a:pPr lvl="1"/>
            <a:r>
              <a:rPr lang="en-US" sz="1600" b="0" dirty="0">
                <a:solidFill>
                  <a:srgbClr val="C586C0"/>
                </a:solidFill>
                <a:effectLst/>
                <a:latin typeface="Menlo" panose="020B0609030804020204" pitchFamily="49" charset="0"/>
              </a:rPr>
              <a:t>for</a:t>
            </a:r>
            <a:r>
              <a:rPr lang="en-US" sz="1600" b="0" dirty="0">
                <a:solidFill>
                  <a:srgbClr val="D4D4D4"/>
                </a:solidFill>
                <a:effectLst/>
                <a:latin typeface="Menlo" panose="020B0609030804020204" pitchFamily="49" charset="0"/>
              </a:rPr>
              <a:t> </a:t>
            </a:r>
            <a:r>
              <a:rPr lang="en-US" sz="1600" b="0" dirty="0">
                <a:solidFill>
                  <a:srgbClr val="9CDCFE"/>
                </a:solidFill>
                <a:effectLst/>
                <a:latin typeface="Menlo" panose="020B0609030804020204" pitchFamily="49" charset="0"/>
              </a:rPr>
              <a:t>_</a:t>
            </a:r>
            <a:r>
              <a:rPr lang="en-US" sz="1600" b="0" dirty="0" err="1">
                <a:solidFill>
                  <a:srgbClr val="9CDCFE"/>
                </a:solidFill>
                <a:effectLst/>
                <a:latin typeface="Menlo" panose="020B0609030804020204" pitchFamily="49" charset="0"/>
              </a:rPr>
              <a:t>wprec</a:t>
            </a:r>
            <a:r>
              <a:rPr lang="en-US" sz="1600" b="0" dirty="0">
                <a:solidFill>
                  <a:srgbClr val="D4D4D4"/>
                </a:solidFill>
                <a:effectLst/>
                <a:latin typeface="Menlo" panose="020B0609030804020204" pitchFamily="49" charset="0"/>
              </a:rPr>
              <a:t> </a:t>
            </a:r>
            <a:r>
              <a:rPr lang="en-US" sz="1600" b="0" dirty="0">
                <a:solidFill>
                  <a:srgbClr val="C586C0"/>
                </a:solidFill>
                <a:effectLst/>
                <a:latin typeface="Menlo" panose="020B0609030804020204" pitchFamily="49" charset="0"/>
              </a:rPr>
              <a:t>in</a:t>
            </a:r>
            <a:r>
              <a:rPr lang="en-US" sz="1600" b="0" dirty="0">
                <a:solidFill>
                  <a:srgbClr val="D4D4D4"/>
                </a:solidFill>
                <a:effectLst/>
                <a:latin typeface="Menlo" panose="020B0609030804020204" pitchFamily="49" charset="0"/>
              </a:rPr>
              <a:t> </a:t>
            </a:r>
            <a:r>
              <a:rPr lang="en-US" sz="1600" b="0" dirty="0">
                <a:solidFill>
                  <a:srgbClr val="4EC9B0"/>
                </a:solidFill>
                <a:effectLst/>
                <a:latin typeface="Menlo" panose="020B0609030804020204" pitchFamily="49" charset="0"/>
              </a:rPr>
              <a:t>range</a:t>
            </a:r>
            <a:r>
              <a:rPr lang="en-US" sz="1600" b="0" dirty="0">
                <a:solidFill>
                  <a:srgbClr val="D4D4D4"/>
                </a:solidFill>
                <a:effectLst/>
                <a:latin typeface="Menlo" panose="020B0609030804020204" pitchFamily="49" charset="0"/>
              </a:rPr>
              <a:t>(</a:t>
            </a:r>
            <a:r>
              <a:rPr lang="en-US" sz="1600" b="0" dirty="0" err="1">
                <a:solidFill>
                  <a:srgbClr val="9CDCFE"/>
                </a:solidFill>
                <a:effectLst/>
                <a:latin typeface="Menlo" panose="020B0609030804020204" pitchFamily="49" charset="0"/>
              </a:rPr>
              <a:t>min_wprec</a:t>
            </a:r>
            <a:r>
              <a:rPr lang="en-US" sz="1600" b="0" dirty="0">
                <a:solidFill>
                  <a:srgbClr val="D4D4D4"/>
                </a:solidFill>
                <a:effectLst/>
                <a:latin typeface="Menlo" panose="020B0609030804020204" pitchFamily="49" charset="0"/>
              </a:rPr>
              <a:t>, </a:t>
            </a:r>
            <a:r>
              <a:rPr lang="en-US" sz="1600" b="0" dirty="0" err="1">
                <a:solidFill>
                  <a:srgbClr val="9CDCFE"/>
                </a:solidFill>
                <a:effectLst/>
                <a:latin typeface="Menlo" panose="020B0609030804020204" pitchFamily="49" charset="0"/>
              </a:rPr>
              <a:t>max_wprec</a:t>
            </a:r>
            <a:r>
              <a:rPr lang="en-US" sz="1600" b="0" dirty="0">
                <a:solidFill>
                  <a:srgbClr val="D4D4D4"/>
                </a:solidFill>
                <a:effectLst/>
                <a:latin typeface="Menlo" panose="020B0609030804020204" pitchFamily="49" charset="0"/>
              </a:rPr>
              <a:t> + </a:t>
            </a:r>
            <a:r>
              <a:rPr lang="en-US" sz="1600" b="0" dirty="0">
                <a:solidFill>
                  <a:srgbClr val="B5CEA8"/>
                </a:solidFill>
                <a:effectLst/>
                <a:latin typeface="Menlo" panose="020B0609030804020204" pitchFamily="49" charset="0"/>
              </a:rPr>
              <a:t>1</a:t>
            </a:r>
            <a:r>
              <a:rPr lang="en-US" sz="1600" b="0" dirty="0">
                <a:solidFill>
                  <a:srgbClr val="D4D4D4"/>
                </a:solidFill>
                <a:effectLst/>
                <a:latin typeface="Menlo" panose="020B0609030804020204" pitchFamily="49" charset="0"/>
              </a:rPr>
              <a:t>):</a:t>
            </a:r>
          </a:p>
          <a:p>
            <a:pPr lvl="2"/>
            <a:r>
              <a:rPr lang="en-US" sz="1600" b="0" dirty="0" err="1">
                <a:solidFill>
                  <a:srgbClr val="9CDCFE"/>
                </a:solidFill>
                <a:effectLst/>
                <a:latin typeface="Menlo" panose="020B0609030804020204" pitchFamily="49" charset="0"/>
              </a:rPr>
              <a:t>new_conv_params</a:t>
            </a:r>
            <a:r>
              <a:rPr lang="en-US" sz="1600" b="0" dirty="0">
                <a:solidFill>
                  <a:srgbClr val="D4D4D4"/>
                </a:solidFill>
                <a:effectLst/>
                <a:latin typeface="Menlo" panose="020B0609030804020204" pitchFamily="49" charset="0"/>
              </a:rPr>
              <a:t> = (</a:t>
            </a:r>
          </a:p>
          <a:p>
            <a:pPr lvl="2"/>
            <a:r>
              <a:rPr lang="en-US" sz="1600" b="0" dirty="0" err="1">
                <a:solidFill>
                  <a:srgbClr val="9CDCFE"/>
                </a:solidFill>
                <a:effectLst/>
                <a:latin typeface="Menlo" panose="020B0609030804020204" pitchFamily="49" charset="0"/>
              </a:rPr>
              <a:t>acc_obj</a:t>
            </a:r>
            <a:r>
              <a:rPr lang="en-US" sz="1600" b="0" dirty="0">
                <a:solidFill>
                  <a:srgbClr val="D4D4D4"/>
                </a:solidFill>
                <a:effectLst/>
                <a:latin typeface="Menlo" panose="020B0609030804020204" pitchFamily="49" charset="0"/>
              </a:rPr>
              <a:t>, </a:t>
            </a:r>
            <a:r>
              <a:rPr lang="en-US" sz="1600" b="0" dirty="0">
                <a:solidFill>
                  <a:srgbClr val="4FC1FF"/>
                </a:solidFill>
                <a:effectLst/>
                <a:latin typeface="Menlo" panose="020B0609030804020204" pitchFamily="49" charset="0"/>
              </a:rPr>
              <a:t>K</a:t>
            </a:r>
            <a:r>
              <a:rPr lang="en-US" sz="1600" b="0" dirty="0">
                <a:solidFill>
                  <a:srgbClr val="D4D4D4"/>
                </a:solidFill>
                <a:effectLst/>
                <a:latin typeface="Menlo" panose="020B0609030804020204" pitchFamily="49" charset="0"/>
              </a:rPr>
              <a:t>, </a:t>
            </a:r>
            <a:r>
              <a:rPr lang="en-US" sz="1600" b="0" dirty="0">
                <a:solidFill>
                  <a:srgbClr val="4FC1FF"/>
                </a:solidFill>
                <a:effectLst/>
                <a:latin typeface="Menlo" panose="020B0609030804020204" pitchFamily="49" charset="0"/>
              </a:rPr>
              <a:t>O</a:t>
            </a:r>
            <a:r>
              <a:rPr lang="en-US" sz="1600" b="0" dirty="0">
                <a:solidFill>
                  <a:srgbClr val="D4D4D4"/>
                </a:solidFill>
                <a:effectLst/>
                <a:latin typeface="Menlo" panose="020B0609030804020204" pitchFamily="49" charset="0"/>
              </a:rPr>
              <a:t>, </a:t>
            </a:r>
            <a:r>
              <a:rPr lang="en-US" sz="1600" b="0" dirty="0">
                <a:solidFill>
                  <a:srgbClr val="4FC1FF"/>
                </a:solidFill>
                <a:effectLst/>
                <a:latin typeface="Menlo" panose="020B0609030804020204" pitchFamily="49" charset="0"/>
              </a:rPr>
              <a:t>S</a:t>
            </a:r>
            <a:r>
              <a:rPr lang="en-US" sz="1600" b="0" dirty="0">
                <a:solidFill>
                  <a:srgbClr val="D4D4D4"/>
                </a:solidFill>
                <a:effectLst/>
                <a:latin typeface="Menlo" panose="020B0609030804020204" pitchFamily="49" charset="0"/>
              </a:rPr>
              <a:t>, </a:t>
            </a:r>
            <a:r>
              <a:rPr lang="en-US" sz="1600" b="0" dirty="0">
                <a:solidFill>
                  <a:srgbClr val="4FC1FF"/>
                </a:solidFill>
                <a:effectLst/>
                <a:latin typeface="Menlo" panose="020B0609030804020204" pitchFamily="49" charset="0"/>
              </a:rPr>
              <a:t>IC</a:t>
            </a:r>
            <a:r>
              <a:rPr lang="en-US" sz="1600" b="0" dirty="0">
                <a:solidFill>
                  <a:srgbClr val="D4D4D4"/>
                </a:solidFill>
                <a:effectLst/>
                <a:latin typeface="Menlo" panose="020B0609030804020204" pitchFamily="49" charset="0"/>
              </a:rPr>
              <a:t>, </a:t>
            </a:r>
            <a:r>
              <a:rPr lang="en-US" sz="1600" b="0" dirty="0">
                <a:solidFill>
                  <a:srgbClr val="4FC1FF"/>
                </a:solidFill>
                <a:effectLst/>
                <a:latin typeface="Menlo" panose="020B0609030804020204" pitchFamily="49" charset="0"/>
              </a:rPr>
              <a:t>OC</a:t>
            </a:r>
            <a:r>
              <a:rPr lang="en-US" sz="1600" b="0" dirty="0">
                <a:solidFill>
                  <a:srgbClr val="D4D4D4"/>
                </a:solidFill>
                <a:effectLst/>
                <a:latin typeface="Menlo" panose="020B0609030804020204" pitchFamily="49" charset="0"/>
              </a:rPr>
              <a:t>, </a:t>
            </a:r>
            <a:r>
              <a:rPr lang="en-US" sz="1600" b="0" dirty="0">
                <a:solidFill>
                  <a:srgbClr val="4FC1FF"/>
                </a:solidFill>
                <a:effectLst/>
                <a:latin typeface="Menlo" panose="020B0609030804020204" pitchFamily="49" charset="0"/>
              </a:rPr>
              <a:t>B</a:t>
            </a:r>
            <a:r>
              <a:rPr lang="en-US" sz="1600" b="0" dirty="0">
                <a:solidFill>
                  <a:srgbClr val="D4D4D4"/>
                </a:solidFill>
                <a:effectLst/>
                <a:latin typeface="Menlo" panose="020B0609030804020204" pitchFamily="49" charset="0"/>
              </a:rPr>
              <a:t>, </a:t>
            </a:r>
            <a:r>
              <a:rPr lang="en-US" sz="1600" b="0" dirty="0">
                <a:solidFill>
                  <a:srgbClr val="9CDCFE"/>
                </a:solidFill>
                <a:effectLst/>
                <a:latin typeface="Menlo" panose="020B0609030804020204" pitchFamily="49" charset="0"/>
              </a:rPr>
              <a:t>_</a:t>
            </a:r>
            <a:r>
              <a:rPr lang="en-US" sz="1600" b="0" dirty="0" err="1">
                <a:solidFill>
                  <a:srgbClr val="9CDCFE"/>
                </a:solidFill>
                <a:effectLst/>
                <a:latin typeface="Menlo" panose="020B0609030804020204" pitchFamily="49" charset="0"/>
              </a:rPr>
              <a:t>iprec</a:t>
            </a:r>
            <a:r>
              <a:rPr lang="en-US" sz="1600" b="0" dirty="0">
                <a:solidFill>
                  <a:srgbClr val="D4D4D4"/>
                </a:solidFill>
                <a:effectLst/>
                <a:latin typeface="Menlo" panose="020B0609030804020204" pitchFamily="49" charset="0"/>
              </a:rPr>
              <a:t>, </a:t>
            </a:r>
            <a:r>
              <a:rPr lang="en-US" sz="1600" b="0" dirty="0">
                <a:solidFill>
                  <a:srgbClr val="9CDCFE"/>
                </a:solidFill>
                <a:effectLst/>
                <a:latin typeface="Menlo" panose="020B0609030804020204" pitchFamily="49" charset="0"/>
              </a:rPr>
              <a:t>_</a:t>
            </a:r>
            <a:r>
              <a:rPr lang="en-US" sz="1600" b="0" dirty="0" err="1">
                <a:solidFill>
                  <a:srgbClr val="9CDCFE"/>
                </a:solidFill>
                <a:effectLst/>
                <a:latin typeface="Menlo" panose="020B0609030804020204" pitchFamily="49" charset="0"/>
              </a:rPr>
              <a:t>wprec</a:t>
            </a:r>
            <a:r>
              <a:rPr lang="en-US" sz="1600" b="0" dirty="0">
                <a:solidFill>
                  <a:srgbClr val="D4D4D4"/>
                </a:solidFill>
                <a:effectLst/>
                <a:latin typeface="Menlo" panose="020B0609030804020204" pitchFamily="49" charset="0"/>
              </a:rPr>
              <a:t>, </a:t>
            </a:r>
            <a:r>
              <a:rPr lang="en-US" sz="1600" b="0" dirty="0">
                <a:solidFill>
                  <a:srgbClr val="9CDCFE"/>
                </a:solidFill>
                <a:effectLst/>
                <a:latin typeface="Menlo" panose="020B0609030804020204" pitchFamily="49" charset="0"/>
              </a:rPr>
              <a:t>im2col</a:t>
            </a:r>
            <a:r>
              <a:rPr lang="en-US" sz="1600" b="0" dirty="0">
                <a:solidFill>
                  <a:srgbClr val="D4D4D4"/>
                </a:solidFill>
                <a:effectLst/>
                <a:latin typeface="Menlo" panose="020B0609030804020204" pitchFamily="49" charset="0"/>
              </a:rPr>
              <a:t>, </a:t>
            </a:r>
            <a:r>
              <a:rPr lang="en-US" sz="1600" b="0" dirty="0" err="1">
                <a:solidFill>
                  <a:srgbClr val="9CDCFE"/>
                </a:solidFill>
                <a:effectLst/>
                <a:latin typeface="Menlo" panose="020B0609030804020204" pitchFamily="49" charset="0"/>
              </a:rPr>
              <a:t>energy_cost</a:t>
            </a:r>
            <a:r>
              <a:rPr lang="en-US" sz="1600" b="0" dirty="0">
                <a:solidFill>
                  <a:srgbClr val="D4D4D4"/>
                </a:solidFill>
                <a:effectLst/>
                <a:latin typeface="Menlo" panose="020B0609030804020204" pitchFamily="49" charset="0"/>
              </a:rPr>
              <a:t>, </a:t>
            </a:r>
            <a:r>
              <a:rPr lang="en-US" sz="1600" b="0" dirty="0" err="1">
                <a:solidFill>
                  <a:srgbClr val="9CDCFE"/>
                </a:solidFill>
                <a:effectLst/>
                <a:latin typeface="Menlo" panose="020B0609030804020204" pitchFamily="49" charset="0"/>
              </a:rPr>
              <a:t>pool_kernel</a:t>
            </a:r>
            <a:r>
              <a:rPr lang="en-US" sz="1600" b="0" dirty="0">
                <a:solidFill>
                  <a:srgbClr val="D4D4D4"/>
                </a:solidFill>
                <a:effectLst/>
                <a:latin typeface="Menlo" panose="020B0609030804020204" pitchFamily="49" charset="0"/>
              </a:rPr>
              <a:t>, </a:t>
            </a:r>
            <a:r>
              <a:rPr lang="en-US" sz="1600" b="0" dirty="0" err="1">
                <a:solidFill>
                  <a:srgbClr val="9CDCFE"/>
                </a:solidFill>
                <a:effectLst/>
                <a:latin typeface="Menlo" panose="020B0609030804020204" pitchFamily="49" charset="0"/>
              </a:rPr>
              <a:t>pool_stride</a:t>
            </a:r>
            <a:endParaRPr lang="en-US" sz="1600" b="0" dirty="0">
              <a:solidFill>
                <a:srgbClr val="D4D4D4"/>
              </a:solidFill>
              <a:effectLst/>
              <a:latin typeface="Menlo" panose="020B0609030804020204" pitchFamily="49" charset="0"/>
            </a:endParaRPr>
          </a:p>
          <a:p>
            <a:pPr lvl="2"/>
            <a:r>
              <a:rPr lang="en-US" sz="1600" b="0" dirty="0">
                <a:solidFill>
                  <a:srgbClr val="D4D4D4"/>
                </a:solidFill>
                <a:effectLst/>
                <a:latin typeface="Menlo" panose="020B0609030804020204" pitchFamily="49" charset="0"/>
              </a:rPr>
              <a:t>)</a:t>
            </a:r>
          </a:p>
          <a:p>
            <a:pPr lvl="2"/>
            <a:r>
              <a:rPr lang="en-US" sz="1600" b="0" dirty="0">
                <a:solidFill>
                  <a:srgbClr val="C586C0"/>
                </a:solidFill>
                <a:effectLst/>
                <a:latin typeface="Menlo" panose="020B0609030804020204" pitchFamily="49" charset="0"/>
              </a:rPr>
              <a:t>for</a:t>
            </a:r>
            <a:r>
              <a:rPr lang="en-US" sz="1600" b="0" dirty="0">
                <a:solidFill>
                  <a:srgbClr val="D4D4D4"/>
                </a:solidFill>
                <a:effectLst/>
                <a:latin typeface="Menlo" panose="020B0609030804020204" pitchFamily="49" charset="0"/>
              </a:rPr>
              <a:t> </a:t>
            </a:r>
            <a:r>
              <a:rPr lang="en-US" sz="1600" b="0" dirty="0">
                <a:solidFill>
                  <a:srgbClr val="9CDCFE"/>
                </a:solidFill>
                <a:effectLst/>
                <a:latin typeface="Menlo" panose="020B0609030804020204" pitchFamily="49" charset="0"/>
              </a:rPr>
              <a:t>_b</a:t>
            </a:r>
            <a:r>
              <a:rPr lang="en-US" sz="1600" b="0" dirty="0">
                <a:solidFill>
                  <a:srgbClr val="D4D4D4"/>
                </a:solidFill>
                <a:effectLst/>
                <a:latin typeface="Menlo" panose="020B0609030804020204" pitchFamily="49" charset="0"/>
              </a:rPr>
              <a:t> </a:t>
            </a:r>
            <a:r>
              <a:rPr lang="en-US" sz="1600" b="0" dirty="0">
                <a:solidFill>
                  <a:srgbClr val="C586C0"/>
                </a:solidFill>
                <a:effectLst/>
                <a:latin typeface="Menlo" panose="020B0609030804020204" pitchFamily="49" charset="0"/>
              </a:rPr>
              <a:t>in</a:t>
            </a:r>
            <a:r>
              <a:rPr lang="en-US" sz="1600" b="0" dirty="0">
                <a:solidFill>
                  <a:srgbClr val="D4D4D4"/>
                </a:solidFill>
                <a:effectLst/>
                <a:latin typeface="Menlo" panose="020B0609030804020204" pitchFamily="49" charset="0"/>
              </a:rPr>
              <a:t> </a:t>
            </a:r>
            <a:r>
              <a:rPr lang="en-US" sz="1600" b="0" dirty="0">
                <a:solidFill>
                  <a:srgbClr val="4EC9B0"/>
                </a:solidFill>
                <a:effectLst/>
                <a:latin typeface="Menlo" panose="020B0609030804020204" pitchFamily="49" charset="0"/>
              </a:rPr>
              <a:t>range</a:t>
            </a:r>
            <a:r>
              <a:rPr lang="en-US" sz="1600" b="0" dirty="0">
                <a:solidFill>
                  <a:srgbClr val="D4D4D4"/>
                </a:solidFill>
                <a:effectLst/>
                <a:latin typeface="Menlo" panose="020B0609030804020204" pitchFamily="49" charset="0"/>
              </a:rPr>
              <a:t>(</a:t>
            </a:r>
            <a:r>
              <a:rPr lang="en-US" sz="1600" b="0" dirty="0" err="1">
                <a:solidFill>
                  <a:srgbClr val="9CDCFE"/>
                </a:solidFill>
                <a:effectLst/>
                <a:latin typeface="Menlo" panose="020B0609030804020204" pitchFamily="49" charset="0"/>
              </a:rPr>
              <a:t>num_B_tiles</a:t>
            </a:r>
            <a:r>
              <a:rPr lang="en-US" sz="1600" b="0" dirty="0">
                <a:solidFill>
                  <a:srgbClr val="D4D4D4"/>
                </a:solidFill>
                <a:effectLst/>
                <a:latin typeface="Menlo" panose="020B0609030804020204" pitchFamily="49" charset="0"/>
              </a:rPr>
              <a:t>):</a:t>
            </a:r>
          </a:p>
          <a:p>
            <a:pPr lvl="3"/>
            <a:r>
              <a:rPr lang="en-US" sz="1600" b="0" dirty="0">
                <a:solidFill>
                  <a:srgbClr val="C586C0"/>
                </a:solidFill>
                <a:effectLst/>
                <a:latin typeface="Menlo" panose="020B0609030804020204" pitchFamily="49" charset="0"/>
              </a:rPr>
              <a:t>for</a:t>
            </a:r>
            <a:r>
              <a:rPr lang="en-US" sz="1600" b="0" dirty="0">
                <a:solidFill>
                  <a:srgbClr val="D4D4D4"/>
                </a:solidFill>
                <a:effectLst/>
                <a:latin typeface="Menlo" panose="020B0609030804020204" pitchFamily="49" charset="0"/>
              </a:rPr>
              <a:t> </a:t>
            </a:r>
            <a:r>
              <a:rPr lang="en-US" sz="1600" b="0" dirty="0">
                <a:solidFill>
                  <a:srgbClr val="9CDCFE"/>
                </a:solidFill>
                <a:effectLst/>
                <a:latin typeface="Menlo" panose="020B0609030804020204" pitchFamily="49" charset="0"/>
              </a:rPr>
              <a:t>_</a:t>
            </a:r>
            <a:r>
              <a:rPr lang="en-US" sz="1600" b="0" dirty="0" err="1">
                <a:solidFill>
                  <a:srgbClr val="9CDCFE"/>
                </a:solidFill>
                <a:effectLst/>
                <a:latin typeface="Menlo" panose="020B0609030804020204" pitchFamily="49" charset="0"/>
              </a:rPr>
              <a:t>oc</a:t>
            </a:r>
            <a:r>
              <a:rPr lang="en-US" sz="1600" b="0" dirty="0">
                <a:solidFill>
                  <a:srgbClr val="D4D4D4"/>
                </a:solidFill>
                <a:effectLst/>
                <a:latin typeface="Menlo" panose="020B0609030804020204" pitchFamily="49" charset="0"/>
              </a:rPr>
              <a:t> </a:t>
            </a:r>
            <a:r>
              <a:rPr lang="en-US" sz="1600" b="0" dirty="0">
                <a:solidFill>
                  <a:srgbClr val="C586C0"/>
                </a:solidFill>
                <a:effectLst/>
                <a:latin typeface="Menlo" panose="020B0609030804020204" pitchFamily="49" charset="0"/>
              </a:rPr>
              <a:t>in</a:t>
            </a:r>
            <a:r>
              <a:rPr lang="en-US" sz="1600" b="0" dirty="0">
                <a:solidFill>
                  <a:srgbClr val="D4D4D4"/>
                </a:solidFill>
                <a:effectLst/>
                <a:latin typeface="Menlo" panose="020B0609030804020204" pitchFamily="49" charset="0"/>
              </a:rPr>
              <a:t> </a:t>
            </a:r>
            <a:r>
              <a:rPr lang="en-US" sz="1600" b="0" dirty="0">
                <a:solidFill>
                  <a:srgbClr val="4EC9B0"/>
                </a:solidFill>
                <a:effectLst/>
                <a:latin typeface="Menlo" panose="020B0609030804020204" pitchFamily="49" charset="0"/>
              </a:rPr>
              <a:t>range</a:t>
            </a:r>
            <a:r>
              <a:rPr lang="en-US" sz="1600" b="0" dirty="0">
                <a:solidFill>
                  <a:srgbClr val="D4D4D4"/>
                </a:solidFill>
                <a:effectLst/>
                <a:latin typeface="Menlo" panose="020B0609030804020204" pitchFamily="49" charset="0"/>
              </a:rPr>
              <a:t>(</a:t>
            </a:r>
            <a:r>
              <a:rPr lang="en-US" sz="1600" b="0" dirty="0" err="1">
                <a:solidFill>
                  <a:srgbClr val="9CDCFE"/>
                </a:solidFill>
                <a:effectLst/>
                <a:latin typeface="Menlo" panose="020B0609030804020204" pitchFamily="49" charset="0"/>
              </a:rPr>
              <a:t>num_OC_tiles</a:t>
            </a:r>
            <a:r>
              <a:rPr lang="en-US" sz="1600" b="0" dirty="0">
                <a:solidFill>
                  <a:srgbClr val="D4D4D4"/>
                </a:solidFill>
                <a:effectLst/>
                <a:latin typeface="Menlo" panose="020B0609030804020204" pitchFamily="49" charset="0"/>
              </a:rPr>
              <a:t>):</a:t>
            </a:r>
          </a:p>
          <a:p>
            <a:pPr lvl="4"/>
            <a:br>
              <a:rPr lang="en-US" sz="1600" b="0" dirty="0">
                <a:solidFill>
                  <a:srgbClr val="D4D4D4"/>
                </a:solidFill>
                <a:effectLst/>
                <a:latin typeface="Menlo" panose="020B0609030804020204" pitchFamily="49" charset="0"/>
              </a:rPr>
            </a:br>
            <a:r>
              <a:rPr lang="en-US" sz="1600" b="0" dirty="0">
                <a:solidFill>
                  <a:srgbClr val="C586C0"/>
                </a:solidFill>
                <a:effectLst/>
                <a:latin typeface="Menlo" panose="020B0609030804020204" pitchFamily="49" charset="0"/>
              </a:rPr>
              <a:t>if</a:t>
            </a:r>
            <a:r>
              <a:rPr lang="en-US" sz="1600" b="0" dirty="0">
                <a:solidFill>
                  <a:srgbClr val="D4D4D4"/>
                </a:solidFill>
                <a:effectLst/>
                <a:latin typeface="Menlo" panose="020B0609030804020204" pitchFamily="49" charset="0"/>
              </a:rPr>
              <a:t> </a:t>
            </a:r>
            <a:r>
              <a:rPr lang="en-US" sz="1600" b="0" dirty="0" err="1">
                <a:solidFill>
                  <a:srgbClr val="9CDCFE"/>
                </a:solidFill>
                <a:effectLst/>
                <a:latin typeface="Menlo" panose="020B0609030804020204" pitchFamily="49" charset="0"/>
              </a:rPr>
              <a:t>best_cycles</a:t>
            </a:r>
            <a:r>
              <a:rPr lang="en-US" sz="1600" b="0" dirty="0">
                <a:solidFill>
                  <a:srgbClr val="D4D4D4"/>
                </a:solidFill>
                <a:effectLst/>
                <a:latin typeface="Menlo" panose="020B0609030804020204" pitchFamily="49" charset="0"/>
              </a:rPr>
              <a:t> </a:t>
            </a:r>
            <a:r>
              <a:rPr lang="en-US" sz="1600" b="0" dirty="0">
                <a:solidFill>
                  <a:srgbClr val="569CD6"/>
                </a:solidFill>
                <a:effectLst/>
                <a:latin typeface="Menlo" panose="020B0609030804020204" pitchFamily="49" charset="0"/>
              </a:rPr>
              <a:t>is</a:t>
            </a:r>
            <a:r>
              <a:rPr lang="en-US" sz="1600" b="0" dirty="0">
                <a:solidFill>
                  <a:srgbClr val="D4D4D4"/>
                </a:solidFill>
                <a:effectLst/>
                <a:latin typeface="Menlo" panose="020B0609030804020204" pitchFamily="49" charset="0"/>
              </a:rPr>
              <a:t> </a:t>
            </a:r>
            <a:r>
              <a:rPr lang="en-US" sz="1600" b="0" dirty="0">
                <a:solidFill>
                  <a:srgbClr val="569CD6"/>
                </a:solidFill>
                <a:effectLst/>
                <a:latin typeface="Menlo" panose="020B0609030804020204" pitchFamily="49" charset="0"/>
              </a:rPr>
              <a:t>None</a:t>
            </a:r>
            <a:r>
              <a:rPr lang="en-US" sz="1600" b="0" dirty="0">
                <a:solidFill>
                  <a:srgbClr val="D4D4D4"/>
                </a:solidFill>
                <a:effectLst/>
                <a:latin typeface="Menlo" panose="020B0609030804020204" pitchFamily="49" charset="0"/>
              </a:rPr>
              <a:t> </a:t>
            </a:r>
            <a:r>
              <a:rPr lang="en-US" sz="1600" b="0" dirty="0">
                <a:solidFill>
                  <a:srgbClr val="569CD6"/>
                </a:solidFill>
                <a:effectLst/>
                <a:latin typeface="Menlo" panose="020B0609030804020204" pitchFamily="49" charset="0"/>
              </a:rPr>
              <a:t>or</a:t>
            </a:r>
            <a:r>
              <a:rPr lang="en-US" sz="1600" b="0" dirty="0">
                <a:solidFill>
                  <a:srgbClr val="D4D4D4"/>
                </a:solidFill>
                <a:effectLst/>
                <a:latin typeface="Menlo" panose="020B0609030804020204" pitchFamily="49" charset="0"/>
              </a:rPr>
              <a:t> </a:t>
            </a:r>
            <a:r>
              <a:rPr lang="en-US" sz="1600" b="0" dirty="0" err="1">
                <a:solidFill>
                  <a:srgbClr val="9CDCFE"/>
                </a:solidFill>
                <a:effectLst/>
                <a:latin typeface="Menlo" panose="020B0609030804020204" pitchFamily="49" charset="0"/>
              </a:rPr>
              <a:t>best_cycles</a:t>
            </a:r>
            <a:r>
              <a:rPr lang="en-US" sz="1600" b="0" dirty="0">
                <a:solidFill>
                  <a:srgbClr val="D4D4D4"/>
                </a:solidFill>
                <a:effectLst/>
                <a:latin typeface="Menlo" panose="020B0609030804020204" pitchFamily="49" charset="0"/>
              </a:rPr>
              <a:t> &gt; cycles </a:t>
            </a:r>
            <a:r>
              <a:rPr lang="en-US" sz="1600" b="0" dirty="0">
                <a:solidFill>
                  <a:srgbClr val="569CD6"/>
                </a:solidFill>
                <a:effectLst/>
                <a:latin typeface="Menlo" panose="020B0609030804020204" pitchFamily="49" charset="0"/>
              </a:rPr>
              <a:t>or</a:t>
            </a:r>
            <a:r>
              <a:rPr lang="en-US" sz="1600" b="0" dirty="0">
                <a:solidFill>
                  <a:srgbClr val="D4D4D4"/>
                </a:solidFill>
                <a:effectLst/>
                <a:latin typeface="Menlo" panose="020B0609030804020204" pitchFamily="49" charset="0"/>
              </a:rPr>
              <a:t> (</a:t>
            </a:r>
            <a:r>
              <a:rPr lang="en-US" sz="1600" b="0" dirty="0" err="1">
                <a:solidFill>
                  <a:srgbClr val="9CDCFE"/>
                </a:solidFill>
                <a:effectLst/>
                <a:latin typeface="Menlo" panose="020B0609030804020204" pitchFamily="49" charset="0"/>
              </a:rPr>
              <a:t>best_cycles</a:t>
            </a:r>
            <a:r>
              <a:rPr lang="en-US" sz="1600" b="0" dirty="0">
                <a:solidFill>
                  <a:srgbClr val="D4D4D4"/>
                </a:solidFill>
                <a:effectLst/>
                <a:latin typeface="Menlo" panose="020B0609030804020204" pitchFamily="49" charset="0"/>
              </a:rPr>
              <a:t> == cycles </a:t>
            </a:r>
            <a:r>
              <a:rPr lang="en-US" sz="1600" b="0" dirty="0">
                <a:solidFill>
                  <a:srgbClr val="569CD6"/>
                </a:solidFill>
                <a:effectLst/>
                <a:latin typeface="Menlo" panose="020B0609030804020204" pitchFamily="49" charset="0"/>
              </a:rPr>
              <a:t>and</a:t>
            </a:r>
            <a:r>
              <a:rPr lang="en-US" sz="1600" b="0" dirty="0">
                <a:solidFill>
                  <a:srgbClr val="D4D4D4"/>
                </a:solidFill>
                <a:effectLst/>
                <a:latin typeface="Menlo" panose="020B0609030804020204" pitchFamily="49" charset="0"/>
              </a:rPr>
              <a:t> </a:t>
            </a:r>
            <a:r>
              <a:rPr lang="en-US" sz="1600" b="0" dirty="0" err="1">
                <a:solidFill>
                  <a:srgbClr val="9CDCFE"/>
                </a:solidFill>
                <a:effectLst/>
                <a:latin typeface="Menlo" panose="020B0609030804020204" pitchFamily="49" charset="0"/>
              </a:rPr>
              <a:t>best_energy</a:t>
            </a:r>
            <a:r>
              <a:rPr lang="en-US" sz="1600" b="0" dirty="0">
                <a:solidFill>
                  <a:srgbClr val="D4D4D4"/>
                </a:solidFill>
                <a:effectLst/>
                <a:latin typeface="Menlo" panose="020B0609030804020204" pitchFamily="49" charset="0"/>
              </a:rPr>
              <a:t> &gt; energy):</a:t>
            </a:r>
          </a:p>
          <a:p>
            <a:pPr lvl="4"/>
            <a:r>
              <a:rPr lang="en-US" sz="1600" b="0" dirty="0" err="1">
                <a:solidFill>
                  <a:srgbClr val="9CDCFE"/>
                </a:solidFill>
                <a:effectLst/>
                <a:latin typeface="Menlo" panose="020B0609030804020204" pitchFamily="49" charset="0"/>
              </a:rPr>
              <a:t>best_energy</a:t>
            </a:r>
            <a:r>
              <a:rPr lang="en-US" sz="1600" b="0" dirty="0">
                <a:solidFill>
                  <a:srgbClr val="D4D4D4"/>
                </a:solidFill>
                <a:effectLst/>
                <a:latin typeface="Menlo" panose="020B0609030804020204" pitchFamily="49" charset="0"/>
              </a:rPr>
              <a:t> = energy</a:t>
            </a:r>
          </a:p>
          <a:p>
            <a:pPr lvl="4"/>
            <a:r>
              <a:rPr lang="en-US" sz="1600" b="0" dirty="0" err="1">
                <a:solidFill>
                  <a:srgbClr val="9CDCFE"/>
                </a:solidFill>
                <a:effectLst/>
                <a:latin typeface="Menlo" panose="020B0609030804020204" pitchFamily="49" charset="0"/>
              </a:rPr>
              <a:t>best_cycles</a:t>
            </a:r>
            <a:r>
              <a:rPr lang="en-US" sz="1600" b="0" dirty="0">
                <a:solidFill>
                  <a:srgbClr val="D4D4D4"/>
                </a:solidFill>
                <a:effectLst/>
                <a:latin typeface="Menlo" panose="020B0609030804020204" pitchFamily="49" charset="0"/>
              </a:rPr>
              <a:t> = cycles</a:t>
            </a:r>
          </a:p>
          <a:p>
            <a:pPr lvl="4"/>
            <a:r>
              <a:rPr lang="en-US" sz="1600" b="0" dirty="0" err="1">
                <a:solidFill>
                  <a:srgbClr val="9CDCFE"/>
                </a:solidFill>
                <a:effectLst/>
                <a:latin typeface="Menlo" panose="020B0609030804020204" pitchFamily="49" charset="0"/>
              </a:rPr>
              <a:t>best_mem_cycles</a:t>
            </a:r>
            <a:r>
              <a:rPr lang="en-US" sz="1600" b="0" dirty="0">
                <a:solidFill>
                  <a:srgbClr val="D4D4D4"/>
                </a:solidFill>
                <a:effectLst/>
                <a:latin typeface="Menlo" panose="020B0609030804020204" pitchFamily="49" charset="0"/>
              </a:rPr>
              <a:t> = </a:t>
            </a:r>
            <a:r>
              <a:rPr lang="en-US" sz="1600" b="0" dirty="0" err="1">
                <a:solidFill>
                  <a:srgbClr val="D4D4D4"/>
                </a:solidFill>
                <a:effectLst/>
                <a:latin typeface="Menlo" panose="020B0609030804020204" pitchFamily="49" charset="0"/>
              </a:rPr>
              <a:t>mem_cycles</a:t>
            </a:r>
            <a:endParaRPr lang="en-US" sz="1600" b="0" dirty="0">
              <a:solidFill>
                <a:srgbClr val="D4D4D4"/>
              </a:solidFill>
              <a:effectLst/>
              <a:latin typeface="Menlo" panose="020B0609030804020204" pitchFamily="49" charset="0"/>
            </a:endParaRPr>
          </a:p>
          <a:p>
            <a:pPr lvl="4"/>
            <a:r>
              <a:rPr lang="en-US" sz="1600" b="0" dirty="0" err="1">
                <a:solidFill>
                  <a:srgbClr val="9CDCFE"/>
                </a:solidFill>
                <a:effectLst/>
                <a:latin typeface="Menlo" panose="020B0609030804020204" pitchFamily="49" charset="0"/>
              </a:rPr>
              <a:t>best_order</a:t>
            </a:r>
            <a:r>
              <a:rPr lang="en-US" sz="1600" b="0" dirty="0">
                <a:solidFill>
                  <a:srgbClr val="D4D4D4"/>
                </a:solidFill>
                <a:effectLst/>
                <a:latin typeface="Menlo" panose="020B0609030804020204" pitchFamily="49" charset="0"/>
              </a:rPr>
              <a:t> = </a:t>
            </a:r>
            <a:r>
              <a:rPr lang="en-US" sz="1600" b="0" dirty="0" err="1">
                <a:solidFill>
                  <a:srgbClr val="9CDCFE"/>
                </a:solidFill>
                <a:effectLst/>
                <a:latin typeface="Menlo" panose="020B0609030804020204" pitchFamily="49" charset="0"/>
              </a:rPr>
              <a:t>order_type</a:t>
            </a:r>
            <a:endParaRPr lang="en-US" sz="1600" b="0" dirty="0">
              <a:solidFill>
                <a:srgbClr val="D4D4D4"/>
              </a:solidFill>
              <a:effectLst/>
              <a:latin typeface="Menlo" panose="020B0609030804020204" pitchFamily="49" charset="0"/>
            </a:endParaRPr>
          </a:p>
          <a:p>
            <a:pPr lvl="4"/>
            <a:r>
              <a:rPr lang="en-US" sz="1600" b="0" dirty="0" err="1">
                <a:solidFill>
                  <a:srgbClr val="9CDCFE"/>
                </a:solidFill>
                <a:effectLst/>
                <a:latin typeface="Menlo" panose="020B0609030804020204" pitchFamily="49" charset="0"/>
              </a:rPr>
              <a:t>best_tiling</a:t>
            </a:r>
            <a:r>
              <a:rPr lang="en-US" sz="1600" b="0" dirty="0">
                <a:solidFill>
                  <a:srgbClr val="D4D4D4"/>
                </a:solidFill>
                <a:effectLst/>
                <a:latin typeface="Menlo" panose="020B0609030804020204" pitchFamily="49" charset="0"/>
              </a:rPr>
              <a:t> = tiling</a:t>
            </a:r>
          </a:p>
          <a:p>
            <a:pPr lvl="4"/>
            <a:r>
              <a:rPr lang="en-US" sz="1600" b="0" dirty="0" err="1">
                <a:solidFill>
                  <a:srgbClr val="9CDCFE"/>
                </a:solidFill>
                <a:effectLst/>
                <a:latin typeface="Menlo" panose="020B0609030804020204" pitchFamily="49" charset="0"/>
              </a:rPr>
              <a:t>best_iprec</a:t>
            </a:r>
            <a:r>
              <a:rPr lang="en-US" sz="1600" b="0" dirty="0">
                <a:solidFill>
                  <a:srgbClr val="D4D4D4"/>
                </a:solidFill>
                <a:effectLst/>
                <a:latin typeface="Menlo" panose="020B0609030804020204" pitchFamily="49" charset="0"/>
              </a:rPr>
              <a:t> = </a:t>
            </a:r>
            <a:r>
              <a:rPr lang="en-US" sz="1600" b="0" dirty="0">
                <a:solidFill>
                  <a:srgbClr val="9CDCFE"/>
                </a:solidFill>
                <a:effectLst/>
                <a:latin typeface="Menlo" panose="020B0609030804020204" pitchFamily="49" charset="0"/>
              </a:rPr>
              <a:t>_</a:t>
            </a:r>
            <a:r>
              <a:rPr lang="en-US" sz="1600" b="0" dirty="0" err="1">
                <a:solidFill>
                  <a:srgbClr val="9CDCFE"/>
                </a:solidFill>
                <a:effectLst/>
                <a:latin typeface="Menlo" panose="020B0609030804020204" pitchFamily="49" charset="0"/>
              </a:rPr>
              <a:t>iprec</a:t>
            </a:r>
            <a:endParaRPr lang="en-US" sz="1600" b="0" dirty="0">
              <a:solidFill>
                <a:srgbClr val="D4D4D4"/>
              </a:solidFill>
              <a:effectLst/>
              <a:latin typeface="Menlo" panose="020B0609030804020204" pitchFamily="49" charset="0"/>
            </a:endParaRPr>
          </a:p>
          <a:p>
            <a:pPr lvl="4"/>
            <a:r>
              <a:rPr lang="en-US" sz="1600" b="0" dirty="0" err="1">
                <a:solidFill>
                  <a:srgbClr val="9CDCFE"/>
                </a:solidFill>
                <a:effectLst/>
                <a:latin typeface="Menlo" panose="020B0609030804020204" pitchFamily="49" charset="0"/>
              </a:rPr>
              <a:t>best_wprec</a:t>
            </a:r>
            <a:r>
              <a:rPr lang="en-US" sz="1600" b="0" dirty="0">
                <a:solidFill>
                  <a:srgbClr val="D4D4D4"/>
                </a:solidFill>
                <a:effectLst/>
                <a:latin typeface="Menlo" panose="020B0609030804020204" pitchFamily="49" charset="0"/>
              </a:rPr>
              <a:t> = </a:t>
            </a:r>
            <a:r>
              <a:rPr lang="en-US" sz="1600" b="0" dirty="0">
                <a:solidFill>
                  <a:srgbClr val="9CDCFE"/>
                </a:solidFill>
                <a:effectLst/>
                <a:latin typeface="Menlo" panose="020B0609030804020204" pitchFamily="49" charset="0"/>
              </a:rPr>
              <a:t>_</a:t>
            </a:r>
            <a:r>
              <a:rPr lang="en-US" sz="1600" b="0" dirty="0" err="1">
                <a:solidFill>
                  <a:srgbClr val="9CDCFE"/>
                </a:solidFill>
                <a:effectLst/>
                <a:latin typeface="Menlo" panose="020B0609030804020204" pitchFamily="49" charset="0"/>
              </a:rPr>
              <a:t>wprec</a:t>
            </a:r>
            <a:endParaRPr lang="en-US" sz="1600" dirty="0">
              <a:solidFill>
                <a:srgbClr val="9CDCFE"/>
              </a:solidFill>
              <a:latin typeface="Menlo" panose="020B0609030804020204" pitchFamily="49" charset="0"/>
            </a:endParaRPr>
          </a:p>
          <a:p>
            <a:r>
              <a:rPr lang="en-US" sz="1600" b="0" dirty="0">
                <a:solidFill>
                  <a:srgbClr val="C586C0"/>
                </a:solidFill>
                <a:effectLst/>
                <a:latin typeface="Menlo" panose="020B0609030804020204" pitchFamily="49" charset="0"/>
              </a:rPr>
              <a:t>return</a:t>
            </a:r>
            <a:r>
              <a:rPr lang="en-US" sz="1600" b="0" dirty="0">
                <a:solidFill>
                  <a:srgbClr val="D4D4D4"/>
                </a:solidFill>
                <a:effectLst/>
                <a:latin typeface="Menlo" panose="020B0609030804020204" pitchFamily="49" charset="0"/>
              </a:rPr>
              <a:t> (</a:t>
            </a:r>
            <a:r>
              <a:rPr lang="en-US" sz="1600" b="0" dirty="0" err="1">
                <a:solidFill>
                  <a:srgbClr val="9CDCFE"/>
                </a:solidFill>
                <a:effectLst/>
                <a:latin typeface="Menlo" panose="020B0609030804020204" pitchFamily="49" charset="0"/>
              </a:rPr>
              <a:t>best_tiling</a:t>
            </a:r>
            <a:r>
              <a:rPr lang="en-US" sz="1600" b="0" dirty="0">
                <a:solidFill>
                  <a:srgbClr val="D4D4D4"/>
                </a:solidFill>
                <a:effectLst/>
                <a:latin typeface="Menlo" panose="020B0609030804020204" pitchFamily="49" charset="0"/>
              </a:rPr>
              <a:t>, </a:t>
            </a:r>
            <a:r>
              <a:rPr lang="en-US" sz="1600" b="0" dirty="0" err="1">
                <a:solidFill>
                  <a:srgbClr val="9CDCFE"/>
                </a:solidFill>
                <a:effectLst/>
                <a:latin typeface="Menlo" panose="020B0609030804020204" pitchFamily="49" charset="0"/>
              </a:rPr>
              <a:t>order_type</a:t>
            </a:r>
            <a:r>
              <a:rPr lang="en-US" sz="1600" b="0" dirty="0">
                <a:solidFill>
                  <a:srgbClr val="D4D4D4"/>
                </a:solidFill>
                <a:effectLst/>
                <a:latin typeface="Menlo" panose="020B0609030804020204" pitchFamily="49" charset="0"/>
              </a:rPr>
              <a:t>, </a:t>
            </a:r>
            <a:r>
              <a:rPr lang="en-US" sz="1600" b="0" dirty="0" err="1">
                <a:solidFill>
                  <a:srgbClr val="9CDCFE"/>
                </a:solidFill>
                <a:effectLst/>
                <a:latin typeface="Menlo" panose="020B0609030804020204" pitchFamily="49" charset="0"/>
              </a:rPr>
              <a:t>best_cycles</a:t>
            </a:r>
            <a:r>
              <a:rPr lang="en-US" sz="1600" b="0" dirty="0">
                <a:solidFill>
                  <a:srgbClr val="D4D4D4"/>
                </a:solidFill>
                <a:effectLst/>
                <a:latin typeface="Menlo" panose="020B0609030804020204" pitchFamily="49" charset="0"/>
              </a:rPr>
              <a:t>, </a:t>
            </a:r>
            <a:r>
              <a:rPr lang="en-US" sz="1600" b="0" dirty="0" err="1">
                <a:solidFill>
                  <a:srgbClr val="9CDCFE"/>
                </a:solidFill>
                <a:effectLst/>
                <a:latin typeface="Menlo" panose="020B0609030804020204" pitchFamily="49" charset="0"/>
              </a:rPr>
              <a:t>best_energy</a:t>
            </a:r>
            <a:r>
              <a:rPr lang="en-US" sz="1600" b="0" dirty="0">
                <a:solidFill>
                  <a:srgbClr val="D4D4D4"/>
                </a:solidFill>
                <a:effectLst/>
                <a:latin typeface="Menlo" panose="020B0609030804020204" pitchFamily="49" charset="0"/>
              </a:rPr>
              <a:t>, </a:t>
            </a:r>
            <a:r>
              <a:rPr lang="en-US" sz="1600" b="0" dirty="0" err="1">
                <a:solidFill>
                  <a:srgbClr val="9CDCFE"/>
                </a:solidFill>
                <a:effectLst/>
                <a:latin typeface="Menlo" panose="020B0609030804020204" pitchFamily="49" charset="0"/>
              </a:rPr>
              <a:t>best_iprec</a:t>
            </a:r>
            <a:r>
              <a:rPr lang="en-US" sz="1600" b="0" dirty="0">
                <a:solidFill>
                  <a:srgbClr val="D4D4D4"/>
                </a:solidFill>
                <a:effectLst/>
                <a:latin typeface="Menlo" panose="020B0609030804020204" pitchFamily="49" charset="0"/>
              </a:rPr>
              <a:t>, </a:t>
            </a:r>
            <a:r>
              <a:rPr lang="en-US" sz="1600" b="0" dirty="0" err="1">
                <a:solidFill>
                  <a:srgbClr val="9CDCFE"/>
                </a:solidFill>
                <a:effectLst/>
                <a:latin typeface="Menlo" panose="020B0609030804020204" pitchFamily="49" charset="0"/>
              </a:rPr>
              <a:t>best_wprec</a:t>
            </a:r>
            <a:r>
              <a:rPr lang="en-US" sz="1600" b="0" dirty="0">
                <a:solidFill>
                  <a:srgbClr val="D4D4D4"/>
                </a:solidFill>
                <a:effectLst/>
                <a:latin typeface="Menlo" panose="020B0609030804020204" pitchFamily="49" charset="0"/>
              </a:rPr>
              <a:t>, </a:t>
            </a:r>
            <a:r>
              <a:rPr lang="en-US" sz="1600" b="0" dirty="0" err="1">
                <a:solidFill>
                  <a:srgbClr val="9CDCFE"/>
                </a:solidFill>
                <a:effectLst/>
                <a:latin typeface="Menlo" panose="020B0609030804020204" pitchFamily="49" charset="0"/>
              </a:rPr>
              <a:t>cycle_array</a:t>
            </a:r>
            <a:r>
              <a:rPr lang="en-US" sz="1600" b="0" dirty="0">
                <a:solidFill>
                  <a:srgbClr val="D4D4D4"/>
                </a:solidFill>
                <a:effectLst/>
                <a:latin typeface="Menlo" panose="020B0609030804020204" pitchFamily="49" charset="0"/>
              </a:rPr>
              <a:t>, </a:t>
            </a:r>
            <a:r>
              <a:rPr lang="en-US" sz="1600" b="0" dirty="0" err="1">
                <a:solidFill>
                  <a:srgbClr val="9CDCFE"/>
                </a:solidFill>
                <a:effectLst/>
                <a:latin typeface="Menlo" panose="020B0609030804020204" pitchFamily="49" charset="0"/>
              </a:rPr>
              <a:t>energy_array</a:t>
            </a:r>
            <a:r>
              <a:rPr lang="en-US" sz="1600" b="0" dirty="0">
                <a:solidFill>
                  <a:srgbClr val="D4D4D4"/>
                </a:solidFill>
                <a:effectLst/>
                <a:latin typeface="Menlo" panose="020B0609030804020204" pitchFamily="49" charset="0"/>
              </a:rPr>
              <a:t>)</a:t>
            </a:r>
          </a:p>
          <a:p>
            <a:endParaRPr lang="en-US" sz="1600" b="0" dirty="0">
              <a:solidFill>
                <a:srgbClr val="D4D4D4"/>
              </a:solidFill>
              <a:effectLst/>
              <a:latin typeface="Menlo" panose="020B0609030804020204" pitchFamily="49" charset="0"/>
            </a:endParaRPr>
          </a:p>
          <a:p>
            <a:endParaRPr lang="en-US" sz="1600" dirty="0"/>
          </a:p>
        </p:txBody>
      </p:sp>
    </p:spTree>
    <p:extLst>
      <p:ext uri="{BB962C8B-B14F-4D97-AF65-F5344CB8AC3E}">
        <p14:creationId xmlns:p14="http://schemas.microsoft.com/office/powerpoint/2010/main" val="1661461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374FE9-30FB-177C-ABD4-54841215E53E}"/>
              </a:ext>
            </a:extLst>
          </p:cNvPr>
          <p:cNvSpPr txBox="1"/>
          <p:nvPr/>
        </p:nvSpPr>
        <p:spPr>
          <a:xfrm>
            <a:off x="384313" y="302359"/>
            <a:ext cx="11025809" cy="6555641"/>
          </a:xfrm>
          <a:prstGeom prst="rect">
            <a:avLst/>
          </a:prstGeom>
          <a:noFill/>
        </p:spPr>
        <p:txBody>
          <a:bodyPr wrap="square" rtlCol="0">
            <a:spAutoFit/>
          </a:bodyPr>
          <a:lstStyle/>
          <a:p>
            <a:r>
              <a:rPr lang="en-US" sz="1200" b="0" dirty="0">
                <a:solidFill>
                  <a:srgbClr val="6A9955"/>
                </a:solidFill>
                <a:effectLst/>
                <a:latin typeface="Menlo" panose="020B0609030804020204" pitchFamily="49" charset="0"/>
              </a:rPr>
              <a:t># ... (existing code)</a:t>
            </a:r>
            <a:endParaRPr lang="en-US" sz="1200" b="0" dirty="0">
              <a:solidFill>
                <a:srgbClr val="D4D4D4"/>
              </a:solidFill>
              <a:effectLst/>
              <a:latin typeface="Menlo" panose="020B0609030804020204" pitchFamily="49" charset="0"/>
            </a:endParaRPr>
          </a:p>
          <a:p>
            <a:br>
              <a:rPr lang="en-US" sz="1200" b="0" dirty="0">
                <a:solidFill>
                  <a:srgbClr val="D4D4D4"/>
                </a:solidFill>
                <a:effectLst/>
                <a:latin typeface="Menlo" panose="020B0609030804020204" pitchFamily="49" charset="0"/>
              </a:rPr>
            </a:br>
            <a:r>
              <a:rPr lang="en-US" sz="1200" b="0" dirty="0">
                <a:solidFill>
                  <a:srgbClr val="6A9955"/>
                </a:solidFill>
                <a:effectLst/>
                <a:latin typeface="Menlo" panose="020B0609030804020204" pitchFamily="49" charset="0"/>
              </a:rPr>
              <a:t># Add these functions</a:t>
            </a:r>
            <a:endParaRPr lang="en-US" sz="1200" b="0" dirty="0">
              <a:solidFill>
                <a:srgbClr val="D4D4D4"/>
              </a:solidFill>
              <a:effectLst/>
              <a:latin typeface="Menlo" panose="020B0609030804020204" pitchFamily="49" charset="0"/>
            </a:endParaRPr>
          </a:p>
          <a:p>
            <a:r>
              <a:rPr lang="en-US" sz="1200" b="0" dirty="0">
                <a:solidFill>
                  <a:srgbClr val="569CD6"/>
                </a:solidFill>
                <a:effectLst/>
                <a:latin typeface="Menlo" panose="020B0609030804020204" pitchFamily="49" charset="0"/>
              </a:rPr>
              <a:t>def</a:t>
            </a:r>
            <a:r>
              <a:rPr lang="en-US" sz="1200" b="0" dirty="0">
                <a:solidFill>
                  <a:srgbClr val="D4D4D4"/>
                </a:solidFill>
                <a:effectLst/>
                <a:latin typeface="Menlo" panose="020B0609030804020204" pitchFamily="49" charset="0"/>
              </a:rPr>
              <a:t> </a:t>
            </a:r>
            <a:r>
              <a:rPr lang="en-US" sz="1200" b="0" dirty="0" err="1">
                <a:solidFill>
                  <a:srgbClr val="DCDCAA"/>
                </a:solidFill>
                <a:effectLst/>
                <a:latin typeface="Menlo" panose="020B0609030804020204" pitchFamily="49" charset="0"/>
              </a:rPr>
              <a:t>prune_weights</a:t>
            </a:r>
            <a:r>
              <a:rPr lang="en-US" sz="1200" b="0" dirty="0">
                <a:solidFill>
                  <a:srgbClr val="D4D4D4"/>
                </a:solidFill>
                <a:effectLst/>
                <a:latin typeface="Menlo" panose="020B0609030804020204" pitchFamily="49" charset="0"/>
              </a:rPr>
              <a:t>(</a:t>
            </a:r>
            <a:r>
              <a:rPr lang="en-US" sz="1200" b="0" dirty="0">
                <a:solidFill>
                  <a:srgbClr val="9CDCFE"/>
                </a:solidFill>
                <a:effectLst/>
                <a:latin typeface="Menlo" panose="020B0609030804020204" pitchFamily="49" charset="0"/>
              </a:rPr>
              <a:t>weights</a:t>
            </a:r>
            <a:r>
              <a:rPr lang="en-US" sz="1200" b="0" dirty="0">
                <a:solidFill>
                  <a:srgbClr val="D4D4D4"/>
                </a:solidFill>
                <a:effectLst/>
                <a:latin typeface="Menlo" panose="020B0609030804020204" pitchFamily="49" charset="0"/>
              </a:rPr>
              <a:t>, </a:t>
            </a:r>
            <a:r>
              <a:rPr lang="en-US" sz="1200" b="0" dirty="0">
                <a:solidFill>
                  <a:srgbClr val="9CDCFE"/>
                </a:solidFill>
                <a:effectLst/>
                <a:latin typeface="Menlo" panose="020B0609030804020204" pitchFamily="49" charset="0"/>
              </a:rPr>
              <a:t>threshold</a:t>
            </a:r>
            <a:r>
              <a:rPr lang="en-US" sz="1200" b="0" dirty="0">
                <a:solidFill>
                  <a:srgbClr val="D4D4D4"/>
                </a:solidFill>
                <a:effectLst/>
                <a:latin typeface="Menlo" panose="020B0609030804020204" pitchFamily="49" charset="0"/>
              </a:rPr>
              <a:t>):</a:t>
            </a:r>
          </a:p>
          <a:p>
            <a:pPr lvl="1"/>
            <a:r>
              <a:rPr lang="en-US" sz="1200" b="0" dirty="0" err="1">
                <a:solidFill>
                  <a:srgbClr val="9CDCFE"/>
                </a:solidFill>
                <a:effectLst/>
                <a:latin typeface="Menlo" panose="020B0609030804020204" pitchFamily="49" charset="0"/>
              </a:rPr>
              <a:t>pruned_weights</a:t>
            </a:r>
            <a:r>
              <a:rPr lang="en-US" sz="1200" b="0" dirty="0">
                <a:solidFill>
                  <a:srgbClr val="D4D4D4"/>
                </a:solidFill>
                <a:effectLst/>
                <a:latin typeface="Menlo" panose="020B0609030804020204" pitchFamily="49" charset="0"/>
              </a:rPr>
              <a:t> = </a:t>
            </a:r>
            <a:r>
              <a:rPr lang="en-US" sz="1200" b="0" dirty="0" err="1">
                <a:solidFill>
                  <a:srgbClr val="4EC9B0"/>
                </a:solidFill>
                <a:effectLst/>
                <a:latin typeface="Menlo" panose="020B0609030804020204" pitchFamily="49" charset="0"/>
              </a:rPr>
              <a:t>copy</a:t>
            </a:r>
            <a:r>
              <a:rPr lang="en-US" sz="1200" b="0" dirty="0" err="1">
                <a:solidFill>
                  <a:srgbClr val="D4D4D4"/>
                </a:solidFill>
                <a:effectLst/>
                <a:latin typeface="Menlo" panose="020B0609030804020204" pitchFamily="49" charset="0"/>
              </a:rPr>
              <a:t>.</a:t>
            </a:r>
            <a:r>
              <a:rPr lang="en-US" sz="1200" b="0" dirty="0" err="1">
                <a:solidFill>
                  <a:srgbClr val="DCDCAA"/>
                </a:solidFill>
                <a:effectLst/>
                <a:latin typeface="Menlo" panose="020B0609030804020204" pitchFamily="49" charset="0"/>
              </a:rPr>
              <a:t>deepcopy</a:t>
            </a:r>
            <a:r>
              <a:rPr lang="en-US" sz="1200" b="0" dirty="0">
                <a:solidFill>
                  <a:srgbClr val="D4D4D4"/>
                </a:solidFill>
                <a:effectLst/>
                <a:latin typeface="Menlo" panose="020B0609030804020204" pitchFamily="49" charset="0"/>
              </a:rPr>
              <a:t>(</a:t>
            </a:r>
            <a:r>
              <a:rPr lang="en-US" sz="1200" b="0" dirty="0">
                <a:solidFill>
                  <a:srgbClr val="9CDCFE"/>
                </a:solidFill>
                <a:effectLst/>
                <a:latin typeface="Menlo" panose="020B0609030804020204" pitchFamily="49" charset="0"/>
              </a:rPr>
              <a:t>weights</a:t>
            </a:r>
            <a:r>
              <a:rPr lang="en-US" sz="1200" b="0" dirty="0">
                <a:solidFill>
                  <a:srgbClr val="D4D4D4"/>
                </a:solidFill>
                <a:effectLst/>
                <a:latin typeface="Menlo" panose="020B0609030804020204" pitchFamily="49" charset="0"/>
              </a:rPr>
              <a:t>)</a:t>
            </a:r>
          </a:p>
          <a:p>
            <a:pPr lvl="1"/>
            <a:r>
              <a:rPr lang="en-US" sz="1200" b="0" dirty="0" err="1">
                <a:solidFill>
                  <a:srgbClr val="9CDCFE"/>
                </a:solidFill>
                <a:effectLst/>
                <a:latin typeface="Menlo" panose="020B0609030804020204" pitchFamily="49" charset="0"/>
              </a:rPr>
              <a:t>pruned_weights</a:t>
            </a:r>
            <a:r>
              <a:rPr lang="en-US" sz="1200" b="0" dirty="0">
                <a:solidFill>
                  <a:srgbClr val="D4D4D4"/>
                </a:solidFill>
                <a:effectLst/>
                <a:latin typeface="Menlo" panose="020B0609030804020204" pitchFamily="49" charset="0"/>
              </a:rPr>
              <a:t>[</a:t>
            </a:r>
            <a:r>
              <a:rPr lang="en-US" sz="1200" b="0" dirty="0" err="1">
                <a:solidFill>
                  <a:srgbClr val="4EC9B0"/>
                </a:solidFill>
                <a:effectLst/>
                <a:latin typeface="Menlo" panose="020B0609030804020204" pitchFamily="49" charset="0"/>
              </a:rPr>
              <a:t>np</a:t>
            </a:r>
            <a:r>
              <a:rPr lang="en-US" sz="1200" b="0" dirty="0" err="1">
                <a:solidFill>
                  <a:srgbClr val="D4D4D4"/>
                </a:solidFill>
                <a:effectLst/>
                <a:latin typeface="Menlo" panose="020B0609030804020204" pitchFamily="49" charset="0"/>
              </a:rPr>
              <a:t>.abs</a:t>
            </a:r>
            <a:r>
              <a:rPr lang="en-US" sz="1200" b="0" dirty="0">
                <a:solidFill>
                  <a:srgbClr val="D4D4D4"/>
                </a:solidFill>
                <a:effectLst/>
                <a:latin typeface="Menlo" panose="020B0609030804020204" pitchFamily="49" charset="0"/>
              </a:rPr>
              <a:t>(</a:t>
            </a:r>
            <a:r>
              <a:rPr lang="en-US" sz="1200" b="0" dirty="0" err="1">
                <a:solidFill>
                  <a:srgbClr val="9CDCFE"/>
                </a:solidFill>
                <a:effectLst/>
                <a:latin typeface="Menlo" panose="020B0609030804020204" pitchFamily="49" charset="0"/>
              </a:rPr>
              <a:t>pruned_weights</a:t>
            </a:r>
            <a:r>
              <a:rPr lang="en-US" sz="1200" b="0" dirty="0">
                <a:solidFill>
                  <a:srgbClr val="D4D4D4"/>
                </a:solidFill>
                <a:effectLst/>
                <a:latin typeface="Menlo" panose="020B0609030804020204" pitchFamily="49" charset="0"/>
              </a:rPr>
              <a:t>) &lt; </a:t>
            </a:r>
            <a:r>
              <a:rPr lang="en-US" sz="1200" b="0" dirty="0">
                <a:solidFill>
                  <a:srgbClr val="9CDCFE"/>
                </a:solidFill>
                <a:effectLst/>
                <a:latin typeface="Menlo" panose="020B0609030804020204" pitchFamily="49" charset="0"/>
              </a:rPr>
              <a:t>threshold</a:t>
            </a:r>
            <a:r>
              <a:rPr lang="en-US" sz="1200" b="0" dirty="0">
                <a:solidFill>
                  <a:srgbClr val="D4D4D4"/>
                </a:solidFill>
                <a:effectLst/>
                <a:latin typeface="Menlo" panose="020B0609030804020204" pitchFamily="49" charset="0"/>
              </a:rPr>
              <a:t>] = </a:t>
            </a:r>
            <a:r>
              <a:rPr lang="en-US" sz="1200" b="0" dirty="0">
                <a:solidFill>
                  <a:srgbClr val="B5CEA8"/>
                </a:solidFill>
                <a:effectLst/>
                <a:latin typeface="Menlo" panose="020B0609030804020204" pitchFamily="49" charset="0"/>
              </a:rPr>
              <a:t>0</a:t>
            </a:r>
            <a:endParaRPr lang="en-US" sz="1200" b="0" dirty="0">
              <a:solidFill>
                <a:srgbClr val="D4D4D4"/>
              </a:solidFill>
              <a:effectLst/>
              <a:latin typeface="Menlo" panose="020B0609030804020204" pitchFamily="49" charset="0"/>
            </a:endParaRPr>
          </a:p>
          <a:p>
            <a:pPr lvl="1"/>
            <a:r>
              <a:rPr lang="en-US" sz="1200" b="0" dirty="0">
                <a:solidFill>
                  <a:srgbClr val="C586C0"/>
                </a:solidFill>
                <a:effectLst/>
                <a:latin typeface="Menlo" panose="020B0609030804020204" pitchFamily="49" charset="0"/>
              </a:rPr>
              <a:t>return</a:t>
            </a:r>
            <a:r>
              <a:rPr lang="en-US" sz="1200" b="0" dirty="0">
                <a:solidFill>
                  <a:srgbClr val="D4D4D4"/>
                </a:solidFill>
                <a:effectLst/>
                <a:latin typeface="Menlo" panose="020B0609030804020204" pitchFamily="49" charset="0"/>
              </a:rPr>
              <a:t> </a:t>
            </a:r>
            <a:r>
              <a:rPr lang="en-US" sz="1200" b="0" dirty="0" err="1">
                <a:solidFill>
                  <a:srgbClr val="9CDCFE"/>
                </a:solidFill>
                <a:effectLst/>
                <a:latin typeface="Menlo" panose="020B0609030804020204" pitchFamily="49" charset="0"/>
              </a:rPr>
              <a:t>pruned_weights</a:t>
            </a:r>
            <a:endParaRPr lang="en-US" sz="1200" b="0" dirty="0">
              <a:solidFill>
                <a:srgbClr val="D4D4D4"/>
              </a:solidFill>
              <a:effectLst/>
              <a:latin typeface="Menlo" panose="020B0609030804020204" pitchFamily="49" charset="0"/>
            </a:endParaRPr>
          </a:p>
          <a:p>
            <a:br>
              <a:rPr lang="en-US" sz="1200" b="0" dirty="0">
                <a:solidFill>
                  <a:srgbClr val="D4D4D4"/>
                </a:solidFill>
                <a:effectLst/>
                <a:latin typeface="Menlo" panose="020B0609030804020204" pitchFamily="49" charset="0"/>
              </a:rPr>
            </a:br>
            <a:br>
              <a:rPr lang="en-US" sz="1200" b="0" dirty="0">
                <a:solidFill>
                  <a:srgbClr val="D4D4D4"/>
                </a:solidFill>
                <a:effectLst/>
                <a:latin typeface="Menlo" panose="020B0609030804020204" pitchFamily="49" charset="0"/>
              </a:rPr>
            </a:br>
            <a:r>
              <a:rPr lang="en-US" sz="1200" b="0" dirty="0">
                <a:solidFill>
                  <a:srgbClr val="569CD6"/>
                </a:solidFill>
                <a:effectLst/>
                <a:latin typeface="Menlo" panose="020B0609030804020204" pitchFamily="49" charset="0"/>
              </a:rPr>
              <a:t>def</a:t>
            </a:r>
            <a:r>
              <a:rPr lang="en-US" sz="1200" b="0" dirty="0">
                <a:solidFill>
                  <a:srgbClr val="D4D4D4"/>
                </a:solidFill>
                <a:effectLst/>
                <a:latin typeface="Menlo" panose="020B0609030804020204" pitchFamily="49" charset="0"/>
              </a:rPr>
              <a:t> </a:t>
            </a:r>
            <a:r>
              <a:rPr lang="en-US" sz="1200" b="0" dirty="0" err="1">
                <a:solidFill>
                  <a:srgbClr val="DCDCAA"/>
                </a:solidFill>
                <a:effectLst/>
                <a:latin typeface="Menlo" panose="020B0609030804020204" pitchFamily="49" charset="0"/>
              </a:rPr>
              <a:t>quantize_weights</a:t>
            </a:r>
            <a:r>
              <a:rPr lang="en-US" sz="1200" b="0" dirty="0">
                <a:solidFill>
                  <a:srgbClr val="D4D4D4"/>
                </a:solidFill>
                <a:effectLst/>
                <a:latin typeface="Menlo" panose="020B0609030804020204" pitchFamily="49" charset="0"/>
              </a:rPr>
              <a:t>(</a:t>
            </a:r>
            <a:r>
              <a:rPr lang="en-US" sz="1200" b="0" dirty="0">
                <a:solidFill>
                  <a:srgbClr val="9CDCFE"/>
                </a:solidFill>
                <a:effectLst/>
                <a:latin typeface="Menlo" panose="020B0609030804020204" pitchFamily="49" charset="0"/>
              </a:rPr>
              <a:t>weights</a:t>
            </a:r>
            <a:r>
              <a:rPr lang="en-US" sz="1200" b="0" dirty="0">
                <a:solidFill>
                  <a:srgbClr val="D4D4D4"/>
                </a:solidFill>
                <a:effectLst/>
                <a:latin typeface="Menlo" panose="020B0609030804020204" pitchFamily="49" charset="0"/>
              </a:rPr>
              <a:t>, </a:t>
            </a:r>
            <a:r>
              <a:rPr lang="en-US" sz="1200" b="0" dirty="0" err="1">
                <a:solidFill>
                  <a:srgbClr val="9CDCFE"/>
                </a:solidFill>
                <a:effectLst/>
                <a:latin typeface="Menlo" panose="020B0609030804020204" pitchFamily="49" charset="0"/>
              </a:rPr>
              <a:t>bitwidth</a:t>
            </a:r>
            <a:r>
              <a:rPr lang="en-US" sz="1200" b="0" dirty="0">
                <a:solidFill>
                  <a:srgbClr val="D4D4D4"/>
                </a:solidFill>
                <a:effectLst/>
                <a:latin typeface="Menlo" panose="020B0609030804020204" pitchFamily="49" charset="0"/>
              </a:rPr>
              <a:t>):</a:t>
            </a:r>
          </a:p>
          <a:p>
            <a:pPr lvl="1"/>
            <a:r>
              <a:rPr lang="en-US" sz="1200" b="0" dirty="0" err="1">
                <a:solidFill>
                  <a:srgbClr val="9CDCFE"/>
                </a:solidFill>
                <a:effectLst/>
                <a:latin typeface="Menlo" panose="020B0609030804020204" pitchFamily="49" charset="0"/>
              </a:rPr>
              <a:t>kmeans</a:t>
            </a:r>
            <a:r>
              <a:rPr lang="en-US" sz="1200" b="0" dirty="0">
                <a:solidFill>
                  <a:srgbClr val="D4D4D4"/>
                </a:solidFill>
                <a:effectLst/>
                <a:latin typeface="Menlo" panose="020B0609030804020204" pitchFamily="49" charset="0"/>
              </a:rPr>
              <a:t> = </a:t>
            </a:r>
            <a:r>
              <a:rPr lang="en-US" sz="1200" b="0" dirty="0" err="1">
                <a:solidFill>
                  <a:srgbClr val="4EC9B0"/>
                </a:solidFill>
                <a:effectLst/>
                <a:latin typeface="Menlo" panose="020B0609030804020204" pitchFamily="49" charset="0"/>
              </a:rPr>
              <a:t>KMeans</a:t>
            </a:r>
            <a:r>
              <a:rPr lang="en-US" sz="1200" b="0" dirty="0">
                <a:solidFill>
                  <a:srgbClr val="D4D4D4"/>
                </a:solidFill>
                <a:effectLst/>
                <a:latin typeface="Menlo" panose="020B0609030804020204" pitchFamily="49" charset="0"/>
              </a:rPr>
              <a:t>(</a:t>
            </a:r>
            <a:r>
              <a:rPr lang="en-US" sz="1200" b="0" dirty="0" err="1">
                <a:solidFill>
                  <a:srgbClr val="9CDCFE"/>
                </a:solidFill>
                <a:effectLst/>
                <a:latin typeface="Menlo" panose="020B0609030804020204" pitchFamily="49" charset="0"/>
              </a:rPr>
              <a:t>n_clusters</a:t>
            </a:r>
            <a:r>
              <a:rPr lang="en-US" sz="1200" b="0" dirty="0">
                <a:solidFill>
                  <a:srgbClr val="D4D4D4"/>
                </a:solidFill>
                <a:effectLst/>
                <a:latin typeface="Menlo" panose="020B0609030804020204" pitchFamily="49" charset="0"/>
              </a:rPr>
              <a:t>=</a:t>
            </a:r>
            <a:r>
              <a:rPr lang="en-US" sz="1200" b="0" dirty="0">
                <a:solidFill>
                  <a:srgbClr val="B5CEA8"/>
                </a:solidFill>
                <a:effectLst/>
                <a:latin typeface="Menlo" panose="020B0609030804020204" pitchFamily="49" charset="0"/>
              </a:rPr>
              <a:t>2</a:t>
            </a:r>
            <a:r>
              <a:rPr lang="en-US" sz="1200" b="0" dirty="0">
                <a:solidFill>
                  <a:srgbClr val="D4D4D4"/>
                </a:solidFill>
                <a:effectLst/>
                <a:latin typeface="Menlo" panose="020B0609030804020204" pitchFamily="49" charset="0"/>
              </a:rPr>
              <a:t> ** </a:t>
            </a:r>
            <a:r>
              <a:rPr lang="en-US" sz="1200" b="0" dirty="0" err="1">
                <a:solidFill>
                  <a:srgbClr val="9CDCFE"/>
                </a:solidFill>
                <a:effectLst/>
                <a:latin typeface="Menlo" panose="020B0609030804020204" pitchFamily="49" charset="0"/>
              </a:rPr>
              <a:t>bitwidth</a:t>
            </a:r>
            <a:r>
              <a:rPr lang="en-US" sz="1200" b="0" dirty="0">
                <a:solidFill>
                  <a:srgbClr val="D4D4D4"/>
                </a:solidFill>
                <a:effectLst/>
                <a:latin typeface="Menlo" panose="020B0609030804020204" pitchFamily="49" charset="0"/>
              </a:rPr>
              <a:t>)</a:t>
            </a:r>
          </a:p>
          <a:p>
            <a:pPr lvl="1"/>
            <a:r>
              <a:rPr lang="en-US" sz="1200" b="0" dirty="0" err="1">
                <a:solidFill>
                  <a:srgbClr val="9CDCFE"/>
                </a:solidFill>
                <a:effectLst/>
                <a:latin typeface="Menlo" panose="020B0609030804020204" pitchFamily="49" charset="0"/>
              </a:rPr>
              <a:t>kmeans</a:t>
            </a:r>
            <a:r>
              <a:rPr lang="en-US" sz="1200" b="0" dirty="0" err="1">
                <a:solidFill>
                  <a:srgbClr val="D4D4D4"/>
                </a:solidFill>
                <a:effectLst/>
                <a:latin typeface="Menlo" panose="020B0609030804020204" pitchFamily="49" charset="0"/>
              </a:rPr>
              <a:t>.</a:t>
            </a:r>
            <a:r>
              <a:rPr lang="en-US" sz="1200" b="0" dirty="0" err="1">
                <a:solidFill>
                  <a:srgbClr val="DCDCAA"/>
                </a:solidFill>
                <a:effectLst/>
                <a:latin typeface="Menlo" panose="020B0609030804020204" pitchFamily="49" charset="0"/>
              </a:rPr>
              <a:t>fit</a:t>
            </a:r>
            <a:r>
              <a:rPr lang="en-US" sz="1200" b="0" dirty="0">
                <a:solidFill>
                  <a:srgbClr val="D4D4D4"/>
                </a:solidFill>
                <a:effectLst/>
                <a:latin typeface="Menlo" panose="020B0609030804020204" pitchFamily="49" charset="0"/>
              </a:rPr>
              <a:t>(</a:t>
            </a:r>
            <a:r>
              <a:rPr lang="en-US" sz="1200" b="0" dirty="0" err="1">
                <a:solidFill>
                  <a:srgbClr val="9CDCFE"/>
                </a:solidFill>
                <a:effectLst/>
                <a:latin typeface="Menlo" panose="020B0609030804020204" pitchFamily="49" charset="0"/>
              </a:rPr>
              <a:t>weights</a:t>
            </a:r>
            <a:r>
              <a:rPr lang="en-US" sz="1200" b="0" dirty="0" err="1">
                <a:solidFill>
                  <a:srgbClr val="D4D4D4"/>
                </a:solidFill>
                <a:effectLst/>
                <a:latin typeface="Menlo" panose="020B0609030804020204" pitchFamily="49" charset="0"/>
              </a:rPr>
              <a:t>.reshape</a:t>
            </a:r>
            <a:r>
              <a:rPr lang="en-US" sz="1200" b="0" dirty="0">
                <a:solidFill>
                  <a:srgbClr val="D4D4D4"/>
                </a:solidFill>
                <a:effectLst/>
                <a:latin typeface="Menlo" panose="020B0609030804020204" pitchFamily="49" charset="0"/>
              </a:rPr>
              <a:t>(-</a:t>
            </a:r>
            <a:r>
              <a:rPr lang="en-US" sz="1200" b="0" dirty="0">
                <a:solidFill>
                  <a:srgbClr val="B5CEA8"/>
                </a:solidFill>
                <a:effectLst/>
                <a:latin typeface="Menlo" panose="020B0609030804020204" pitchFamily="49" charset="0"/>
              </a:rPr>
              <a:t>1</a:t>
            </a:r>
            <a:r>
              <a:rPr lang="en-US" sz="1200" b="0" dirty="0">
                <a:solidFill>
                  <a:srgbClr val="D4D4D4"/>
                </a:solidFill>
                <a:effectLst/>
                <a:latin typeface="Menlo" panose="020B0609030804020204" pitchFamily="49" charset="0"/>
              </a:rPr>
              <a:t>, </a:t>
            </a:r>
            <a:r>
              <a:rPr lang="en-US" sz="1200" b="0" dirty="0">
                <a:solidFill>
                  <a:srgbClr val="B5CEA8"/>
                </a:solidFill>
                <a:effectLst/>
                <a:latin typeface="Menlo" panose="020B0609030804020204" pitchFamily="49" charset="0"/>
              </a:rPr>
              <a:t>1</a:t>
            </a:r>
            <a:r>
              <a:rPr lang="en-US" sz="1200" b="0" dirty="0">
                <a:solidFill>
                  <a:srgbClr val="D4D4D4"/>
                </a:solidFill>
                <a:effectLst/>
                <a:latin typeface="Menlo" panose="020B0609030804020204" pitchFamily="49" charset="0"/>
              </a:rPr>
              <a:t>))</a:t>
            </a:r>
          </a:p>
          <a:p>
            <a:pPr lvl="1"/>
            <a:r>
              <a:rPr lang="en-US" sz="1200" b="0" dirty="0" err="1">
                <a:solidFill>
                  <a:srgbClr val="9CDCFE"/>
                </a:solidFill>
                <a:effectLst/>
                <a:latin typeface="Menlo" panose="020B0609030804020204" pitchFamily="49" charset="0"/>
              </a:rPr>
              <a:t>quantized_weights</a:t>
            </a:r>
            <a:r>
              <a:rPr lang="en-US" sz="1200" b="0" dirty="0">
                <a:solidFill>
                  <a:srgbClr val="D4D4D4"/>
                </a:solidFill>
                <a:effectLst/>
                <a:latin typeface="Menlo" panose="020B0609030804020204" pitchFamily="49" charset="0"/>
              </a:rPr>
              <a:t> = </a:t>
            </a:r>
            <a:r>
              <a:rPr lang="en-US" sz="1200" b="0" dirty="0" err="1">
                <a:solidFill>
                  <a:srgbClr val="9CDCFE"/>
                </a:solidFill>
                <a:effectLst/>
                <a:latin typeface="Menlo" panose="020B0609030804020204" pitchFamily="49" charset="0"/>
              </a:rPr>
              <a:t>kmeans</a:t>
            </a:r>
            <a:r>
              <a:rPr lang="en-US" sz="1200" b="0" dirty="0" err="1">
                <a:solidFill>
                  <a:srgbClr val="D4D4D4"/>
                </a:solidFill>
                <a:effectLst/>
                <a:latin typeface="Menlo" panose="020B0609030804020204" pitchFamily="49" charset="0"/>
              </a:rPr>
              <a:t>.</a:t>
            </a:r>
            <a:r>
              <a:rPr lang="en-US" sz="1200" b="0" dirty="0" err="1">
                <a:solidFill>
                  <a:srgbClr val="9CDCFE"/>
                </a:solidFill>
                <a:effectLst/>
                <a:latin typeface="Menlo" panose="020B0609030804020204" pitchFamily="49" charset="0"/>
              </a:rPr>
              <a:t>cluster_centers</a:t>
            </a:r>
            <a:r>
              <a:rPr lang="en-US" sz="1200" b="0" dirty="0">
                <a:solidFill>
                  <a:srgbClr val="9CDCFE"/>
                </a:solidFill>
                <a:effectLst/>
                <a:latin typeface="Menlo" panose="020B0609030804020204" pitchFamily="49" charset="0"/>
              </a:rPr>
              <a:t>_</a:t>
            </a:r>
            <a:r>
              <a:rPr lang="en-US" sz="1200" b="0" dirty="0">
                <a:solidFill>
                  <a:srgbClr val="D4D4D4"/>
                </a:solidFill>
                <a:effectLst/>
                <a:latin typeface="Menlo" panose="020B0609030804020204" pitchFamily="49" charset="0"/>
              </a:rPr>
              <a:t>[</a:t>
            </a:r>
            <a:r>
              <a:rPr lang="en-US" sz="1200" b="0" dirty="0" err="1">
                <a:solidFill>
                  <a:srgbClr val="9CDCFE"/>
                </a:solidFill>
                <a:effectLst/>
                <a:latin typeface="Menlo" panose="020B0609030804020204" pitchFamily="49" charset="0"/>
              </a:rPr>
              <a:t>kmeans</a:t>
            </a:r>
            <a:r>
              <a:rPr lang="en-US" sz="1200" b="0" dirty="0" err="1">
                <a:solidFill>
                  <a:srgbClr val="D4D4D4"/>
                </a:solidFill>
                <a:effectLst/>
                <a:latin typeface="Menlo" panose="020B0609030804020204" pitchFamily="49" charset="0"/>
              </a:rPr>
              <a:t>.</a:t>
            </a:r>
            <a:r>
              <a:rPr lang="en-US" sz="1200" b="0" dirty="0" err="1">
                <a:solidFill>
                  <a:srgbClr val="9CDCFE"/>
                </a:solidFill>
                <a:effectLst/>
                <a:latin typeface="Menlo" panose="020B0609030804020204" pitchFamily="49" charset="0"/>
              </a:rPr>
              <a:t>labels</a:t>
            </a:r>
            <a:r>
              <a:rPr lang="en-US" sz="1200" b="0" dirty="0">
                <a:solidFill>
                  <a:srgbClr val="9CDCFE"/>
                </a:solidFill>
                <a:effectLst/>
                <a:latin typeface="Menlo" panose="020B0609030804020204" pitchFamily="49" charset="0"/>
              </a:rPr>
              <a:t>_</a:t>
            </a:r>
            <a:r>
              <a:rPr lang="en-US" sz="1200" b="0" dirty="0">
                <a:solidFill>
                  <a:srgbClr val="D4D4D4"/>
                </a:solidFill>
                <a:effectLst/>
                <a:latin typeface="Menlo" panose="020B0609030804020204" pitchFamily="49" charset="0"/>
              </a:rPr>
              <a:t>].reshape(</a:t>
            </a:r>
            <a:r>
              <a:rPr lang="en-US" sz="1200" b="0" dirty="0" err="1">
                <a:solidFill>
                  <a:srgbClr val="9CDCFE"/>
                </a:solidFill>
                <a:effectLst/>
                <a:latin typeface="Menlo" panose="020B0609030804020204" pitchFamily="49" charset="0"/>
              </a:rPr>
              <a:t>weights</a:t>
            </a:r>
            <a:r>
              <a:rPr lang="en-US" sz="1200" b="0" dirty="0" err="1">
                <a:solidFill>
                  <a:srgbClr val="D4D4D4"/>
                </a:solidFill>
                <a:effectLst/>
                <a:latin typeface="Menlo" panose="020B0609030804020204" pitchFamily="49" charset="0"/>
              </a:rPr>
              <a:t>.shape</a:t>
            </a:r>
            <a:r>
              <a:rPr lang="en-US" sz="1200" b="0" dirty="0">
                <a:solidFill>
                  <a:srgbClr val="D4D4D4"/>
                </a:solidFill>
                <a:effectLst/>
                <a:latin typeface="Menlo" panose="020B0609030804020204" pitchFamily="49" charset="0"/>
              </a:rPr>
              <a:t>)</a:t>
            </a:r>
          </a:p>
          <a:p>
            <a:pPr lvl="1"/>
            <a:r>
              <a:rPr lang="en-US" sz="1200" b="0" dirty="0">
                <a:solidFill>
                  <a:srgbClr val="C586C0"/>
                </a:solidFill>
                <a:effectLst/>
                <a:latin typeface="Menlo" panose="020B0609030804020204" pitchFamily="49" charset="0"/>
              </a:rPr>
              <a:t>return</a:t>
            </a:r>
            <a:r>
              <a:rPr lang="en-US" sz="1200" b="0" dirty="0">
                <a:solidFill>
                  <a:srgbClr val="D4D4D4"/>
                </a:solidFill>
                <a:effectLst/>
                <a:latin typeface="Menlo" panose="020B0609030804020204" pitchFamily="49" charset="0"/>
              </a:rPr>
              <a:t> </a:t>
            </a:r>
            <a:r>
              <a:rPr lang="en-US" sz="1200" b="0" dirty="0" err="1">
                <a:solidFill>
                  <a:srgbClr val="9CDCFE"/>
                </a:solidFill>
                <a:effectLst/>
                <a:latin typeface="Menlo" panose="020B0609030804020204" pitchFamily="49" charset="0"/>
              </a:rPr>
              <a:t>quantized_weights</a:t>
            </a:r>
            <a:endParaRPr lang="en-US" sz="1200" b="0" dirty="0">
              <a:solidFill>
                <a:srgbClr val="D4D4D4"/>
              </a:solidFill>
              <a:effectLst/>
              <a:latin typeface="Menlo" panose="020B0609030804020204" pitchFamily="49" charset="0"/>
            </a:endParaRPr>
          </a:p>
          <a:p>
            <a:br>
              <a:rPr lang="en-US" sz="1200" b="0" dirty="0">
                <a:solidFill>
                  <a:srgbClr val="D4D4D4"/>
                </a:solidFill>
                <a:effectLst/>
                <a:latin typeface="Menlo" panose="020B0609030804020204" pitchFamily="49" charset="0"/>
              </a:rPr>
            </a:br>
            <a:br>
              <a:rPr lang="en-US" sz="1200" b="0" dirty="0">
                <a:solidFill>
                  <a:srgbClr val="D4D4D4"/>
                </a:solidFill>
                <a:effectLst/>
                <a:latin typeface="Menlo" panose="020B0609030804020204" pitchFamily="49" charset="0"/>
              </a:rPr>
            </a:br>
            <a:r>
              <a:rPr lang="en-US" sz="1200" b="0" dirty="0">
                <a:solidFill>
                  <a:srgbClr val="6A9955"/>
                </a:solidFill>
                <a:effectLst/>
                <a:latin typeface="Menlo" panose="020B0609030804020204" pitchFamily="49" charset="0"/>
              </a:rPr>
              <a:t># Update the </a:t>
            </a:r>
            <a:r>
              <a:rPr lang="en-US" sz="1200" b="0" dirty="0" err="1">
                <a:solidFill>
                  <a:srgbClr val="6A9955"/>
                </a:solidFill>
                <a:effectLst/>
                <a:latin typeface="Menlo" panose="020B0609030804020204" pitchFamily="49" charset="0"/>
              </a:rPr>
              <a:t>optimize_for_order</a:t>
            </a:r>
            <a:r>
              <a:rPr lang="en-US" sz="1200" b="0" dirty="0">
                <a:solidFill>
                  <a:srgbClr val="6A9955"/>
                </a:solidFill>
                <a:effectLst/>
                <a:latin typeface="Menlo" panose="020B0609030804020204" pitchFamily="49" charset="0"/>
              </a:rPr>
              <a:t> function</a:t>
            </a:r>
            <a:endParaRPr lang="en-US" sz="1200" b="0" dirty="0">
              <a:solidFill>
                <a:srgbClr val="D4D4D4"/>
              </a:solidFill>
              <a:effectLst/>
              <a:latin typeface="Menlo" panose="020B0609030804020204" pitchFamily="49" charset="0"/>
            </a:endParaRPr>
          </a:p>
          <a:p>
            <a:r>
              <a:rPr lang="en-US" sz="1200" b="0" dirty="0">
                <a:solidFill>
                  <a:srgbClr val="569CD6"/>
                </a:solidFill>
                <a:effectLst/>
                <a:latin typeface="Menlo" panose="020B0609030804020204" pitchFamily="49" charset="0"/>
              </a:rPr>
              <a:t>def</a:t>
            </a:r>
            <a:r>
              <a:rPr lang="en-US" sz="1200" b="0" dirty="0">
                <a:solidFill>
                  <a:srgbClr val="D4D4D4"/>
                </a:solidFill>
                <a:effectLst/>
                <a:latin typeface="Menlo" panose="020B0609030804020204" pitchFamily="49" charset="0"/>
              </a:rPr>
              <a:t> </a:t>
            </a:r>
            <a:r>
              <a:rPr lang="en-US" sz="1200" b="0" dirty="0" err="1">
                <a:solidFill>
                  <a:srgbClr val="DCDCAA"/>
                </a:solidFill>
                <a:effectLst/>
                <a:latin typeface="Menlo" panose="020B0609030804020204" pitchFamily="49" charset="0"/>
              </a:rPr>
              <a:t>optimize_for_order</a:t>
            </a:r>
            <a:r>
              <a:rPr lang="en-US" sz="1200" b="0" dirty="0">
                <a:solidFill>
                  <a:srgbClr val="D4D4D4"/>
                </a:solidFill>
                <a:effectLst/>
                <a:latin typeface="Menlo" panose="020B0609030804020204" pitchFamily="49" charset="0"/>
              </a:rPr>
              <a:t>(</a:t>
            </a:r>
            <a:r>
              <a:rPr lang="en-US" sz="1200" b="0" dirty="0" err="1">
                <a:solidFill>
                  <a:srgbClr val="9CDCFE"/>
                </a:solidFill>
                <a:effectLst/>
                <a:latin typeface="Menlo" panose="020B0609030804020204" pitchFamily="49" charset="0"/>
              </a:rPr>
              <a:t>conv_params</a:t>
            </a:r>
            <a:r>
              <a:rPr lang="en-US" sz="1200" b="0" dirty="0">
                <a:solidFill>
                  <a:srgbClr val="D4D4D4"/>
                </a:solidFill>
                <a:effectLst/>
                <a:latin typeface="Menlo" panose="020B0609030804020204" pitchFamily="49" charset="0"/>
              </a:rPr>
              <a:t>, </a:t>
            </a:r>
            <a:r>
              <a:rPr lang="en-US" sz="1200" b="0" dirty="0" err="1">
                <a:solidFill>
                  <a:srgbClr val="9CDCFE"/>
                </a:solidFill>
                <a:effectLst/>
                <a:latin typeface="Menlo" panose="020B0609030804020204" pitchFamily="49" charset="0"/>
              </a:rPr>
              <a:t>pool_kernel</a:t>
            </a:r>
            <a:r>
              <a:rPr lang="en-US" sz="1200" b="0" dirty="0">
                <a:solidFill>
                  <a:srgbClr val="D4D4D4"/>
                </a:solidFill>
                <a:effectLst/>
                <a:latin typeface="Menlo" panose="020B0609030804020204" pitchFamily="49" charset="0"/>
              </a:rPr>
              <a:t>=</a:t>
            </a:r>
            <a:r>
              <a:rPr lang="en-US" sz="1200" b="0" dirty="0">
                <a:solidFill>
                  <a:srgbClr val="569CD6"/>
                </a:solidFill>
                <a:effectLst/>
                <a:latin typeface="Menlo" panose="020B0609030804020204" pitchFamily="49" charset="0"/>
              </a:rPr>
              <a:t>None</a:t>
            </a:r>
            <a:r>
              <a:rPr lang="en-US" sz="1200" b="0" dirty="0">
                <a:solidFill>
                  <a:srgbClr val="D4D4D4"/>
                </a:solidFill>
                <a:effectLst/>
                <a:latin typeface="Menlo" panose="020B0609030804020204" pitchFamily="49" charset="0"/>
              </a:rPr>
              <a:t>, </a:t>
            </a:r>
            <a:r>
              <a:rPr lang="en-US" sz="1200" b="0" dirty="0" err="1">
                <a:solidFill>
                  <a:srgbClr val="9CDCFE"/>
                </a:solidFill>
                <a:effectLst/>
                <a:latin typeface="Menlo" panose="020B0609030804020204" pitchFamily="49" charset="0"/>
              </a:rPr>
              <a:t>pool_stride</a:t>
            </a:r>
            <a:r>
              <a:rPr lang="en-US" sz="1200" b="0" dirty="0">
                <a:solidFill>
                  <a:srgbClr val="D4D4D4"/>
                </a:solidFill>
                <a:effectLst/>
                <a:latin typeface="Menlo" panose="020B0609030804020204" pitchFamily="49" charset="0"/>
              </a:rPr>
              <a:t>=</a:t>
            </a:r>
            <a:r>
              <a:rPr lang="en-US" sz="1200" b="0" dirty="0">
                <a:solidFill>
                  <a:srgbClr val="569CD6"/>
                </a:solidFill>
                <a:effectLst/>
                <a:latin typeface="Menlo" panose="020B0609030804020204" pitchFamily="49" charset="0"/>
              </a:rPr>
              <a:t>None</a:t>
            </a:r>
            <a:r>
              <a:rPr lang="en-US" sz="1200" b="0" dirty="0">
                <a:solidFill>
                  <a:srgbClr val="D4D4D4"/>
                </a:solidFill>
                <a:effectLst/>
                <a:latin typeface="Menlo" panose="020B0609030804020204" pitchFamily="49" charset="0"/>
              </a:rPr>
              <a:t>, </a:t>
            </a:r>
            <a:r>
              <a:rPr lang="en-US" sz="1200" b="0" dirty="0">
                <a:solidFill>
                  <a:srgbClr val="9CDCFE"/>
                </a:solidFill>
                <a:effectLst/>
                <a:latin typeface="Menlo" panose="020B0609030804020204" pitchFamily="49" charset="0"/>
              </a:rPr>
              <a:t>sequential</a:t>
            </a:r>
            <a:r>
              <a:rPr lang="en-US" sz="1200" b="0" dirty="0">
                <a:solidFill>
                  <a:srgbClr val="D4D4D4"/>
                </a:solidFill>
                <a:effectLst/>
                <a:latin typeface="Menlo" panose="020B0609030804020204" pitchFamily="49" charset="0"/>
              </a:rPr>
              <a:t>=</a:t>
            </a:r>
            <a:r>
              <a:rPr lang="en-US" sz="1200" b="0" dirty="0">
                <a:solidFill>
                  <a:srgbClr val="569CD6"/>
                </a:solidFill>
                <a:effectLst/>
                <a:latin typeface="Menlo" panose="020B0609030804020204" pitchFamily="49" charset="0"/>
              </a:rPr>
              <a:t>True</a:t>
            </a:r>
            <a:r>
              <a:rPr lang="en-US" sz="1200" b="0" dirty="0">
                <a:solidFill>
                  <a:srgbClr val="D4D4D4"/>
                </a:solidFill>
                <a:effectLst/>
                <a:latin typeface="Menlo" panose="020B0609030804020204" pitchFamily="49" charset="0"/>
              </a:rPr>
              <a:t>, </a:t>
            </a:r>
            <a:r>
              <a:rPr lang="en-US" sz="1200" b="0" dirty="0" err="1">
                <a:solidFill>
                  <a:srgbClr val="9CDCFE"/>
                </a:solidFill>
                <a:effectLst/>
                <a:latin typeface="Menlo" panose="020B0609030804020204" pitchFamily="49" charset="0"/>
              </a:rPr>
              <a:t>pruning_threshold</a:t>
            </a:r>
            <a:r>
              <a:rPr lang="en-US" sz="1200" b="0" dirty="0">
                <a:solidFill>
                  <a:srgbClr val="D4D4D4"/>
                </a:solidFill>
                <a:effectLst/>
                <a:latin typeface="Menlo" panose="020B0609030804020204" pitchFamily="49" charset="0"/>
              </a:rPr>
              <a:t>=</a:t>
            </a:r>
            <a:r>
              <a:rPr lang="en-US" sz="1200" b="0" dirty="0">
                <a:solidFill>
                  <a:srgbClr val="569CD6"/>
                </a:solidFill>
                <a:effectLst/>
                <a:latin typeface="Menlo" panose="020B0609030804020204" pitchFamily="49" charset="0"/>
              </a:rPr>
              <a:t>None</a:t>
            </a:r>
            <a:r>
              <a:rPr lang="en-US" sz="1200" b="0" dirty="0">
                <a:solidFill>
                  <a:srgbClr val="D4D4D4"/>
                </a:solidFill>
                <a:effectLst/>
                <a:latin typeface="Menlo" panose="020B0609030804020204" pitchFamily="49" charset="0"/>
              </a:rPr>
              <a:t>, </a:t>
            </a:r>
            <a:r>
              <a:rPr lang="en-US" sz="1200" b="0" dirty="0" err="1">
                <a:solidFill>
                  <a:srgbClr val="9CDCFE"/>
                </a:solidFill>
                <a:effectLst/>
                <a:latin typeface="Menlo" panose="020B0609030804020204" pitchFamily="49" charset="0"/>
              </a:rPr>
              <a:t>quantization_bitwidth</a:t>
            </a:r>
            <a:r>
              <a:rPr lang="en-US" sz="1200" b="0" dirty="0">
                <a:solidFill>
                  <a:srgbClr val="D4D4D4"/>
                </a:solidFill>
                <a:effectLst/>
                <a:latin typeface="Menlo" panose="020B0609030804020204" pitchFamily="49" charset="0"/>
              </a:rPr>
              <a:t>=</a:t>
            </a:r>
            <a:r>
              <a:rPr lang="en-US" sz="1200" b="0" dirty="0">
                <a:solidFill>
                  <a:srgbClr val="569CD6"/>
                </a:solidFill>
                <a:effectLst/>
                <a:latin typeface="Menlo" panose="020B0609030804020204" pitchFamily="49" charset="0"/>
              </a:rPr>
              <a:t>None</a:t>
            </a:r>
            <a:r>
              <a:rPr lang="en-US" sz="1200" b="0" dirty="0">
                <a:solidFill>
                  <a:srgbClr val="D4D4D4"/>
                </a:solidFill>
                <a:effectLst/>
                <a:latin typeface="Menlo" panose="020B0609030804020204" pitchFamily="49" charset="0"/>
              </a:rPr>
              <a:t>):</a:t>
            </a:r>
          </a:p>
          <a:p>
            <a:r>
              <a:rPr lang="en-US" sz="1200" b="0" dirty="0">
                <a:solidFill>
                  <a:srgbClr val="6A9955"/>
                </a:solidFill>
                <a:effectLst/>
                <a:latin typeface="Menlo" panose="020B0609030804020204" pitchFamily="49" charset="0"/>
              </a:rPr>
              <a:t>     # ... (existing code)</a:t>
            </a:r>
            <a:endParaRPr lang="en-US" sz="1200" b="0" dirty="0">
              <a:solidFill>
                <a:srgbClr val="D4D4D4"/>
              </a:solidFill>
              <a:effectLst/>
              <a:latin typeface="Menlo" panose="020B0609030804020204" pitchFamily="49" charset="0"/>
            </a:endParaRPr>
          </a:p>
          <a:p>
            <a:pPr lvl="1"/>
            <a:br>
              <a:rPr lang="en-US" sz="1200" b="0" dirty="0">
                <a:solidFill>
                  <a:srgbClr val="D4D4D4"/>
                </a:solidFill>
                <a:effectLst/>
                <a:latin typeface="Menlo" panose="020B0609030804020204" pitchFamily="49" charset="0"/>
              </a:rPr>
            </a:br>
            <a:r>
              <a:rPr lang="en-US" sz="1200" b="0" dirty="0">
                <a:solidFill>
                  <a:srgbClr val="C586C0"/>
                </a:solidFill>
                <a:effectLst/>
                <a:latin typeface="Menlo" panose="020B0609030804020204" pitchFamily="49" charset="0"/>
              </a:rPr>
              <a:t>if</a:t>
            </a:r>
            <a:r>
              <a:rPr lang="en-US" sz="1200" b="0" dirty="0">
                <a:solidFill>
                  <a:srgbClr val="D4D4D4"/>
                </a:solidFill>
                <a:effectLst/>
                <a:latin typeface="Menlo" panose="020B0609030804020204" pitchFamily="49" charset="0"/>
              </a:rPr>
              <a:t> </a:t>
            </a:r>
            <a:r>
              <a:rPr lang="en-US" sz="1200" b="0" dirty="0" err="1">
                <a:solidFill>
                  <a:srgbClr val="9CDCFE"/>
                </a:solidFill>
                <a:effectLst/>
                <a:latin typeface="Menlo" panose="020B0609030804020204" pitchFamily="49" charset="0"/>
              </a:rPr>
              <a:t>pruning_threshold</a:t>
            </a:r>
            <a:r>
              <a:rPr lang="en-US" sz="1200" b="0" dirty="0">
                <a:solidFill>
                  <a:srgbClr val="D4D4D4"/>
                </a:solidFill>
                <a:effectLst/>
                <a:latin typeface="Menlo" panose="020B0609030804020204" pitchFamily="49" charset="0"/>
              </a:rPr>
              <a:t> </a:t>
            </a:r>
            <a:r>
              <a:rPr lang="en-US" sz="1200" b="0" dirty="0">
                <a:solidFill>
                  <a:srgbClr val="569CD6"/>
                </a:solidFill>
                <a:effectLst/>
                <a:latin typeface="Menlo" panose="020B0609030804020204" pitchFamily="49" charset="0"/>
              </a:rPr>
              <a:t>is</a:t>
            </a:r>
            <a:r>
              <a:rPr lang="en-US" sz="1200" b="0" dirty="0">
                <a:solidFill>
                  <a:srgbClr val="D4D4D4"/>
                </a:solidFill>
                <a:effectLst/>
                <a:latin typeface="Menlo" panose="020B0609030804020204" pitchFamily="49" charset="0"/>
              </a:rPr>
              <a:t> </a:t>
            </a:r>
            <a:r>
              <a:rPr lang="en-US" sz="1200" b="0" dirty="0">
                <a:solidFill>
                  <a:srgbClr val="569CD6"/>
                </a:solidFill>
                <a:effectLst/>
                <a:latin typeface="Menlo" panose="020B0609030804020204" pitchFamily="49" charset="0"/>
              </a:rPr>
              <a:t>not</a:t>
            </a:r>
            <a:r>
              <a:rPr lang="en-US" sz="1200" b="0" dirty="0">
                <a:solidFill>
                  <a:srgbClr val="D4D4D4"/>
                </a:solidFill>
                <a:effectLst/>
                <a:latin typeface="Menlo" panose="020B0609030804020204" pitchFamily="49" charset="0"/>
              </a:rPr>
              <a:t> </a:t>
            </a:r>
            <a:r>
              <a:rPr lang="en-US" sz="1200" b="0" dirty="0">
                <a:solidFill>
                  <a:srgbClr val="569CD6"/>
                </a:solidFill>
                <a:effectLst/>
                <a:latin typeface="Menlo" panose="020B0609030804020204" pitchFamily="49" charset="0"/>
              </a:rPr>
              <a:t>None</a:t>
            </a:r>
            <a:r>
              <a:rPr lang="en-US" sz="1200" b="0" dirty="0">
                <a:solidFill>
                  <a:srgbClr val="D4D4D4"/>
                </a:solidFill>
                <a:effectLst/>
                <a:latin typeface="Menlo" panose="020B0609030804020204" pitchFamily="49" charset="0"/>
              </a:rPr>
              <a:t>:</a:t>
            </a:r>
          </a:p>
          <a:p>
            <a:pPr lvl="1"/>
            <a:r>
              <a:rPr lang="en-US" sz="1200" b="0" dirty="0">
                <a:solidFill>
                  <a:srgbClr val="9CDCFE"/>
                </a:solidFill>
                <a:effectLst/>
                <a:latin typeface="Menlo" panose="020B0609030804020204" pitchFamily="49" charset="0"/>
              </a:rPr>
              <a:t>weights</a:t>
            </a:r>
            <a:r>
              <a:rPr lang="en-US" sz="1200" b="0" dirty="0">
                <a:solidFill>
                  <a:srgbClr val="D4D4D4"/>
                </a:solidFill>
                <a:effectLst/>
                <a:latin typeface="Menlo" panose="020B0609030804020204" pitchFamily="49" charset="0"/>
              </a:rPr>
              <a:t> = </a:t>
            </a:r>
            <a:r>
              <a:rPr lang="en-US" sz="1200" b="0" dirty="0" err="1">
                <a:solidFill>
                  <a:srgbClr val="4EC9B0"/>
                </a:solidFill>
                <a:effectLst/>
                <a:latin typeface="Menlo" panose="020B0609030804020204" pitchFamily="49" charset="0"/>
              </a:rPr>
              <a:t>np</a:t>
            </a:r>
            <a:r>
              <a:rPr lang="en-US" sz="1200" b="0" dirty="0" err="1">
                <a:solidFill>
                  <a:srgbClr val="D4D4D4"/>
                </a:solidFill>
                <a:effectLst/>
                <a:latin typeface="Menlo" panose="020B0609030804020204" pitchFamily="49" charset="0"/>
              </a:rPr>
              <a:t>.random.randn</a:t>
            </a:r>
            <a:r>
              <a:rPr lang="en-US" sz="1200" b="0" dirty="0">
                <a:solidFill>
                  <a:srgbClr val="D4D4D4"/>
                </a:solidFill>
                <a:effectLst/>
                <a:latin typeface="Menlo" panose="020B0609030804020204" pitchFamily="49" charset="0"/>
              </a:rPr>
              <a:t>(OC, IC, K, K) </a:t>
            </a:r>
            <a:r>
              <a:rPr lang="en-US" sz="1200" b="0" dirty="0">
                <a:solidFill>
                  <a:srgbClr val="6A9955"/>
                </a:solidFill>
                <a:effectLst/>
                <a:latin typeface="Menlo" panose="020B0609030804020204" pitchFamily="49" charset="0"/>
              </a:rPr>
              <a:t># Replace with actual weights</a:t>
            </a:r>
            <a:endParaRPr lang="en-US" sz="1200" b="0" dirty="0">
              <a:solidFill>
                <a:srgbClr val="D4D4D4"/>
              </a:solidFill>
              <a:effectLst/>
              <a:latin typeface="Menlo" panose="020B0609030804020204" pitchFamily="49" charset="0"/>
            </a:endParaRPr>
          </a:p>
          <a:p>
            <a:pPr lvl="1"/>
            <a:r>
              <a:rPr lang="en-US" sz="1200" b="0" dirty="0" err="1">
                <a:solidFill>
                  <a:srgbClr val="9CDCFE"/>
                </a:solidFill>
                <a:effectLst/>
                <a:latin typeface="Menlo" panose="020B0609030804020204" pitchFamily="49" charset="0"/>
              </a:rPr>
              <a:t>pruned_weights</a:t>
            </a:r>
            <a:r>
              <a:rPr lang="en-US" sz="1200" b="0" dirty="0">
                <a:solidFill>
                  <a:srgbClr val="D4D4D4"/>
                </a:solidFill>
                <a:effectLst/>
                <a:latin typeface="Menlo" panose="020B0609030804020204" pitchFamily="49" charset="0"/>
              </a:rPr>
              <a:t> = </a:t>
            </a:r>
            <a:r>
              <a:rPr lang="en-US" sz="1200" b="0" dirty="0" err="1">
                <a:solidFill>
                  <a:srgbClr val="DCDCAA"/>
                </a:solidFill>
                <a:effectLst/>
                <a:latin typeface="Menlo" panose="020B0609030804020204" pitchFamily="49" charset="0"/>
              </a:rPr>
              <a:t>prune_weights</a:t>
            </a:r>
            <a:r>
              <a:rPr lang="en-US" sz="1200" b="0" dirty="0">
                <a:solidFill>
                  <a:srgbClr val="D4D4D4"/>
                </a:solidFill>
                <a:effectLst/>
                <a:latin typeface="Menlo" panose="020B0609030804020204" pitchFamily="49" charset="0"/>
              </a:rPr>
              <a:t>(</a:t>
            </a:r>
            <a:r>
              <a:rPr lang="en-US" sz="1200" b="0" dirty="0">
                <a:solidFill>
                  <a:srgbClr val="9CDCFE"/>
                </a:solidFill>
                <a:effectLst/>
                <a:latin typeface="Menlo" panose="020B0609030804020204" pitchFamily="49" charset="0"/>
              </a:rPr>
              <a:t>weights</a:t>
            </a:r>
            <a:r>
              <a:rPr lang="en-US" sz="1200" b="0" dirty="0">
                <a:solidFill>
                  <a:srgbClr val="D4D4D4"/>
                </a:solidFill>
                <a:effectLst/>
                <a:latin typeface="Menlo" panose="020B0609030804020204" pitchFamily="49" charset="0"/>
              </a:rPr>
              <a:t>, </a:t>
            </a:r>
            <a:r>
              <a:rPr lang="en-US" sz="1200" b="0" dirty="0" err="1">
                <a:solidFill>
                  <a:srgbClr val="9CDCFE"/>
                </a:solidFill>
                <a:effectLst/>
                <a:latin typeface="Menlo" panose="020B0609030804020204" pitchFamily="49" charset="0"/>
              </a:rPr>
              <a:t>pruning_threshold</a:t>
            </a:r>
            <a:r>
              <a:rPr lang="en-US" sz="1200" b="0" dirty="0">
                <a:solidFill>
                  <a:srgbClr val="D4D4D4"/>
                </a:solidFill>
                <a:effectLst/>
                <a:latin typeface="Menlo" panose="020B0609030804020204" pitchFamily="49" charset="0"/>
              </a:rPr>
              <a:t>)</a:t>
            </a:r>
          </a:p>
          <a:p>
            <a:pPr lvl="1"/>
            <a:r>
              <a:rPr lang="en-US" sz="1200" b="0" dirty="0">
                <a:solidFill>
                  <a:srgbClr val="6A9955"/>
                </a:solidFill>
                <a:effectLst/>
                <a:latin typeface="Menlo" panose="020B0609030804020204" pitchFamily="49" charset="0"/>
              </a:rPr>
              <a:t># Replace original weights with </a:t>
            </a:r>
            <a:r>
              <a:rPr lang="en-US" sz="1200" b="0" dirty="0" err="1">
                <a:solidFill>
                  <a:srgbClr val="6A9955"/>
                </a:solidFill>
                <a:effectLst/>
                <a:latin typeface="Menlo" panose="020B0609030804020204" pitchFamily="49" charset="0"/>
              </a:rPr>
              <a:t>pruned_weights</a:t>
            </a:r>
            <a:r>
              <a:rPr lang="en-US" sz="1200" b="0" dirty="0">
                <a:solidFill>
                  <a:srgbClr val="6A9955"/>
                </a:solidFill>
                <a:effectLst/>
                <a:latin typeface="Menlo" panose="020B0609030804020204" pitchFamily="49" charset="0"/>
              </a:rPr>
              <a:t> in the model</a:t>
            </a:r>
            <a:endParaRPr lang="en-US" sz="1200" b="0" dirty="0">
              <a:solidFill>
                <a:srgbClr val="D4D4D4"/>
              </a:solidFill>
              <a:effectLst/>
              <a:latin typeface="Menlo" panose="020B0609030804020204" pitchFamily="49" charset="0"/>
            </a:endParaRPr>
          </a:p>
          <a:p>
            <a:pPr lvl="1"/>
            <a:br>
              <a:rPr lang="en-US" sz="1200" b="0" dirty="0">
                <a:solidFill>
                  <a:srgbClr val="D4D4D4"/>
                </a:solidFill>
                <a:effectLst/>
                <a:latin typeface="Menlo" panose="020B0609030804020204" pitchFamily="49" charset="0"/>
              </a:rPr>
            </a:br>
            <a:r>
              <a:rPr lang="en-US" sz="1200" b="0" dirty="0">
                <a:solidFill>
                  <a:srgbClr val="C586C0"/>
                </a:solidFill>
                <a:effectLst/>
                <a:latin typeface="Menlo" panose="020B0609030804020204" pitchFamily="49" charset="0"/>
              </a:rPr>
              <a:t>if</a:t>
            </a:r>
            <a:r>
              <a:rPr lang="en-US" sz="1200" b="0" dirty="0">
                <a:solidFill>
                  <a:srgbClr val="D4D4D4"/>
                </a:solidFill>
                <a:effectLst/>
                <a:latin typeface="Menlo" panose="020B0609030804020204" pitchFamily="49" charset="0"/>
              </a:rPr>
              <a:t> </a:t>
            </a:r>
            <a:r>
              <a:rPr lang="en-US" sz="1200" b="0" dirty="0" err="1">
                <a:solidFill>
                  <a:srgbClr val="9CDCFE"/>
                </a:solidFill>
                <a:effectLst/>
                <a:latin typeface="Menlo" panose="020B0609030804020204" pitchFamily="49" charset="0"/>
              </a:rPr>
              <a:t>quantization_bitwidth</a:t>
            </a:r>
            <a:r>
              <a:rPr lang="en-US" sz="1200" b="0" dirty="0">
                <a:solidFill>
                  <a:srgbClr val="D4D4D4"/>
                </a:solidFill>
                <a:effectLst/>
                <a:latin typeface="Menlo" panose="020B0609030804020204" pitchFamily="49" charset="0"/>
              </a:rPr>
              <a:t> </a:t>
            </a:r>
            <a:r>
              <a:rPr lang="en-US" sz="1200" b="0" dirty="0">
                <a:solidFill>
                  <a:srgbClr val="569CD6"/>
                </a:solidFill>
                <a:effectLst/>
                <a:latin typeface="Menlo" panose="020B0609030804020204" pitchFamily="49" charset="0"/>
              </a:rPr>
              <a:t>is</a:t>
            </a:r>
            <a:r>
              <a:rPr lang="en-US" sz="1200" b="0" dirty="0">
                <a:solidFill>
                  <a:srgbClr val="D4D4D4"/>
                </a:solidFill>
                <a:effectLst/>
                <a:latin typeface="Menlo" panose="020B0609030804020204" pitchFamily="49" charset="0"/>
              </a:rPr>
              <a:t> </a:t>
            </a:r>
            <a:r>
              <a:rPr lang="en-US" sz="1200" b="0" dirty="0">
                <a:solidFill>
                  <a:srgbClr val="569CD6"/>
                </a:solidFill>
                <a:effectLst/>
                <a:latin typeface="Menlo" panose="020B0609030804020204" pitchFamily="49" charset="0"/>
              </a:rPr>
              <a:t>not</a:t>
            </a:r>
            <a:r>
              <a:rPr lang="en-US" sz="1200" b="0" dirty="0">
                <a:solidFill>
                  <a:srgbClr val="D4D4D4"/>
                </a:solidFill>
                <a:effectLst/>
                <a:latin typeface="Menlo" panose="020B0609030804020204" pitchFamily="49" charset="0"/>
              </a:rPr>
              <a:t> </a:t>
            </a:r>
            <a:r>
              <a:rPr lang="en-US" sz="1200" b="0" dirty="0">
                <a:solidFill>
                  <a:srgbClr val="569CD6"/>
                </a:solidFill>
                <a:effectLst/>
                <a:latin typeface="Menlo" panose="020B0609030804020204" pitchFamily="49" charset="0"/>
              </a:rPr>
              <a:t>None</a:t>
            </a:r>
            <a:r>
              <a:rPr lang="en-US" sz="1200" b="0" dirty="0">
                <a:solidFill>
                  <a:srgbClr val="D4D4D4"/>
                </a:solidFill>
                <a:effectLst/>
                <a:latin typeface="Menlo" panose="020B0609030804020204" pitchFamily="49" charset="0"/>
              </a:rPr>
              <a:t>:</a:t>
            </a:r>
          </a:p>
          <a:p>
            <a:pPr lvl="1"/>
            <a:r>
              <a:rPr lang="en-US" sz="1200" b="0" dirty="0">
                <a:solidFill>
                  <a:srgbClr val="9CDCFE"/>
                </a:solidFill>
                <a:effectLst/>
                <a:latin typeface="Menlo" panose="020B0609030804020204" pitchFamily="49" charset="0"/>
              </a:rPr>
              <a:t>weights</a:t>
            </a:r>
            <a:r>
              <a:rPr lang="en-US" sz="1200" b="0" dirty="0">
                <a:solidFill>
                  <a:srgbClr val="D4D4D4"/>
                </a:solidFill>
                <a:effectLst/>
                <a:latin typeface="Menlo" panose="020B0609030804020204" pitchFamily="49" charset="0"/>
              </a:rPr>
              <a:t> = </a:t>
            </a:r>
            <a:r>
              <a:rPr lang="en-US" sz="1200" b="0" dirty="0" err="1">
                <a:solidFill>
                  <a:srgbClr val="4EC9B0"/>
                </a:solidFill>
                <a:effectLst/>
                <a:latin typeface="Menlo" panose="020B0609030804020204" pitchFamily="49" charset="0"/>
              </a:rPr>
              <a:t>np</a:t>
            </a:r>
            <a:r>
              <a:rPr lang="en-US" sz="1200" b="0" dirty="0" err="1">
                <a:solidFill>
                  <a:srgbClr val="D4D4D4"/>
                </a:solidFill>
                <a:effectLst/>
                <a:latin typeface="Menlo" panose="020B0609030804020204" pitchFamily="49" charset="0"/>
              </a:rPr>
              <a:t>.random.randn</a:t>
            </a:r>
            <a:r>
              <a:rPr lang="en-US" sz="1200" b="0" dirty="0">
                <a:solidFill>
                  <a:srgbClr val="D4D4D4"/>
                </a:solidFill>
                <a:effectLst/>
                <a:latin typeface="Menlo" panose="020B0609030804020204" pitchFamily="49" charset="0"/>
              </a:rPr>
              <a:t>(OC, IC, K, K) </a:t>
            </a:r>
            <a:r>
              <a:rPr lang="en-US" sz="1200" b="0" dirty="0">
                <a:solidFill>
                  <a:srgbClr val="6A9955"/>
                </a:solidFill>
                <a:effectLst/>
                <a:latin typeface="Menlo" panose="020B0609030804020204" pitchFamily="49" charset="0"/>
              </a:rPr>
              <a:t># Replace with actual weights</a:t>
            </a:r>
            <a:endParaRPr lang="en-US" sz="1200" b="0" dirty="0">
              <a:solidFill>
                <a:srgbClr val="D4D4D4"/>
              </a:solidFill>
              <a:effectLst/>
              <a:latin typeface="Menlo" panose="020B0609030804020204" pitchFamily="49" charset="0"/>
            </a:endParaRPr>
          </a:p>
          <a:p>
            <a:pPr lvl="1"/>
            <a:r>
              <a:rPr lang="en-US" sz="1200" b="0" dirty="0" err="1">
                <a:solidFill>
                  <a:srgbClr val="9CDCFE"/>
                </a:solidFill>
                <a:effectLst/>
                <a:latin typeface="Menlo" panose="020B0609030804020204" pitchFamily="49" charset="0"/>
              </a:rPr>
              <a:t>quantized_weights</a:t>
            </a:r>
            <a:r>
              <a:rPr lang="en-US" sz="1200" b="0" dirty="0">
                <a:solidFill>
                  <a:srgbClr val="D4D4D4"/>
                </a:solidFill>
                <a:effectLst/>
                <a:latin typeface="Menlo" panose="020B0609030804020204" pitchFamily="49" charset="0"/>
              </a:rPr>
              <a:t> = </a:t>
            </a:r>
            <a:r>
              <a:rPr lang="en-US" sz="1200" b="0" dirty="0" err="1">
                <a:solidFill>
                  <a:srgbClr val="DCDCAA"/>
                </a:solidFill>
                <a:effectLst/>
                <a:latin typeface="Menlo" panose="020B0609030804020204" pitchFamily="49" charset="0"/>
              </a:rPr>
              <a:t>quantize_weights</a:t>
            </a:r>
            <a:r>
              <a:rPr lang="en-US" sz="1200" b="0" dirty="0">
                <a:solidFill>
                  <a:srgbClr val="D4D4D4"/>
                </a:solidFill>
                <a:effectLst/>
                <a:latin typeface="Menlo" panose="020B0609030804020204" pitchFamily="49" charset="0"/>
              </a:rPr>
              <a:t>(</a:t>
            </a:r>
            <a:r>
              <a:rPr lang="en-US" sz="1200" b="0" dirty="0">
                <a:solidFill>
                  <a:srgbClr val="9CDCFE"/>
                </a:solidFill>
                <a:effectLst/>
                <a:latin typeface="Menlo" panose="020B0609030804020204" pitchFamily="49" charset="0"/>
              </a:rPr>
              <a:t>weights</a:t>
            </a:r>
            <a:r>
              <a:rPr lang="en-US" sz="1200" b="0" dirty="0">
                <a:solidFill>
                  <a:srgbClr val="D4D4D4"/>
                </a:solidFill>
                <a:effectLst/>
                <a:latin typeface="Menlo" panose="020B0609030804020204" pitchFamily="49" charset="0"/>
              </a:rPr>
              <a:t>, </a:t>
            </a:r>
            <a:r>
              <a:rPr lang="en-US" sz="1200" b="0" dirty="0" err="1">
                <a:solidFill>
                  <a:srgbClr val="9CDCFE"/>
                </a:solidFill>
                <a:effectLst/>
                <a:latin typeface="Menlo" panose="020B0609030804020204" pitchFamily="49" charset="0"/>
              </a:rPr>
              <a:t>quantization_bitwidth</a:t>
            </a:r>
            <a:r>
              <a:rPr lang="en-US" sz="1200" b="0" dirty="0">
                <a:solidFill>
                  <a:srgbClr val="D4D4D4"/>
                </a:solidFill>
                <a:effectLst/>
                <a:latin typeface="Menlo" panose="020B0609030804020204" pitchFamily="49" charset="0"/>
              </a:rPr>
              <a:t>)</a:t>
            </a:r>
          </a:p>
          <a:p>
            <a:pPr lvl="1"/>
            <a:r>
              <a:rPr lang="en-US" sz="1200" b="0" dirty="0">
                <a:solidFill>
                  <a:srgbClr val="6A9955"/>
                </a:solidFill>
                <a:effectLst/>
                <a:latin typeface="Menlo" panose="020B0609030804020204" pitchFamily="49" charset="0"/>
              </a:rPr>
              <a:t># Replace original weights with </a:t>
            </a:r>
            <a:r>
              <a:rPr lang="en-US" sz="1200" b="0" dirty="0" err="1">
                <a:solidFill>
                  <a:srgbClr val="6A9955"/>
                </a:solidFill>
                <a:effectLst/>
                <a:latin typeface="Menlo" panose="020B0609030804020204" pitchFamily="49" charset="0"/>
              </a:rPr>
              <a:t>quantized_weights</a:t>
            </a:r>
            <a:r>
              <a:rPr lang="en-US" sz="1200" b="0" dirty="0">
                <a:solidFill>
                  <a:srgbClr val="6A9955"/>
                </a:solidFill>
                <a:effectLst/>
                <a:latin typeface="Menlo" panose="020B0609030804020204" pitchFamily="49" charset="0"/>
              </a:rPr>
              <a:t> in the model</a:t>
            </a:r>
            <a:endParaRPr lang="en-US" sz="1200" b="0" dirty="0">
              <a:solidFill>
                <a:srgbClr val="D4D4D4"/>
              </a:solidFill>
              <a:effectLst/>
              <a:latin typeface="Menlo" panose="020B0609030804020204" pitchFamily="49" charset="0"/>
            </a:endParaRPr>
          </a:p>
          <a:p>
            <a:br>
              <a:rPr lang="en-US" sz="1200" b="0" dirty="0">
                <a:solidFill>
                  <a:srgbClr val="D4D4D4"/>
                </a:solidFill>
                <a:effectLst/>
                <a:latin typeface="Menlo" panose="020B0609030804020204" pitchFamily="49" charset="0"/>
              </a:rPr>
            </a:br>
            <a:r>
              <a:rPr lang="en-US" sz="1200" b="0" dirty="0">
                <a:solidFill>
                  <a:srgbClr val="D4D4D4"/>
                </a:solidFill>
                <a:effectLst/>
                <a:latin typeface="Menlo" panose="020B0609030804020204" pitchFamily="49" charset="0"/>
              </a:rPr>
              <a:t>     </a:t>
            </a:r>
            <a:r>
              <a:rPr lang="en-US" sz="1200" b="0" dirty="0">
                <a:solidFill>
                  <a:srgbClr val="6A9955"/>
                </a:solidFill>
                <a:effectLst/>
                <a:latin typeface="Menlo" panose="020B0609030804020204" pitchFamily="49" charset="0"/>
              </a:rPr>
              <a:t># ... (existing code)</a:t>
            </a:r>
            <a:endParaRPr lang="en-US" sz="1200" b="0" dirty="0">
              <a:solidFill>
                <a:srgbClr val="D4D4D4"/>
              </a:solidFill>
              <a:effectLst/>
              <a:latin typeface="Menlo" panose="020B0609030804020204" pitchFamily="49" charset="0"/>
            </a:endParaRPr>
          </a:p>
          <a:p>
            <a:br>
              <a:rPr lang="en-US" sz="1200" b="0" dirty="0">
                <a:solidFill>
                  <a:srgbClr val="D4D4D4"/>
                </a:solidFill>
                <a:effectLst/>
                <a:latin typeface="Menlo" panose="020B0609030804020204" pitchFamily="49" charset="0"/>
              </a:rPr>
            </a:br>
            <a:endParaRPr lang="en-US" sz="1200" b="0" dirty="0">
              <a:solidFill>
                <a:srgbClr val="D4D4D4"/>
              </a:solidFill>
              <a:effectLst/>
              <a:latin typeface="Menlo" panose="020B0609030804020204" pitchFamily="49" charset="0"/>
            </a:endParaRPr>
          </a:p>
          <a:p>
            <a:endParaRPr lang="en-US" sz="1200" dirty="0"/>
          </a:p>
        </p:txBody>
      </p:sp>
    </p:spTree>
    <p:extLst>
      <p:ext uri="{BB962C8B-B14F-4D97-AF65-F5344CB8AC3E}">
        <p14:creationId xmlns:p14="http://schemas.microsoft.com/office/powerpoint/2010/main" val="330833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3927B1-07AD-1970-DA95-126D947FBF9D}"/>
              </a:ext>
            </a:extLst>
          </p:cNvPr>
          <p:cNvSpPr txBox="1"/>
          <p:nvPr/>
        </p:nvSpPr>
        <p:spPr>
          <a:xfrm>
            <a:off x="483704" y="278295"/>
            <a:ext cx="11224592" cy="5509200"/>
          </a:xfrm>
          <a:prstGeom prst="rect">
            <a:avLst/>
          </a:prstGeom>
          <a:noFill/>
        </p:spPr>
        <p:txBody>
          <a:bodyPr wrap="square" rtlCol="0">
            <a:spAutoFit/>
          </a:bodyPr>
          <a:lstStyle/>
          <a:p>
            <a:r>
              <a:rPr lang="en-US" sz="2400" b="1" i="0" u="sng" dirty="0">
                <a:solidFill>
                  <a:srgbClr val="374151"/>
                </a:solidFill>
                <a:effectLst/>
              </a:rPr>
              <a:t>Dynamic Tiling</a:t>
            </a:r>
          </a:p>
          <a:p>
            <a:r>
              <a:rPr lang="en-US" i="0" u="sng" dirty="0">
                <a:solidFill>
                  <a:srgbClr val="FF0000"/>
                </a:solidFill>
                <a:effectLst/>
              </a:rPr>
              <a:t>(Wanted Confirmation if we are adopting static tiling or dynamic tiling in our current architecture)</a:t>
            </a:r>
          </a:p>
          <a:p>
            <a:pPr algn="ctr"/>
            <a:endParaRPr lang="en-US" b="1" u="sng" dirty="0">
              <a:solidFill>
                <a:srgbClr val="374151"/>
              </a:solidFill>
            </a:endParaRPr>
          </a:p>
          <a:p>
            <a:pPr algn="ctr"/>
            <a:endParaRPr lang="en-US" b="1" i="0" u="sng" dirty="0">
              <a:solidFill>
                <a:srgbClr val="374151"/>
              </a:solidFill>
              <a:effectLst/>
            </a:endParaRPr>
          </a:p>
          <a:p>
            <a:pPr algn="ctr"/>
            <a:endParaRPr lang="en-US" b="1" i="0" u="sng" dirty="0">
              <a:solidFill>
                <a:srgbClr val="374151"/>
              </a:solidFill>
              <a:effectLst/>
            </a:endParaRPr>
          </a:p>
          <a:p>
            <a:pPr algn="l">
              <a:buFont typeface="+mj-lt"/>
              <a:buAutoNum type="arabicPeriod"/>
            </a:pPr>
            <a:r>
              <a:rPr lang="en-US" b="1" i="0" u="sng" dirty="0">
                <a:solidFill>
                  <a:srgbClr val="374151"/>
                </a:solidFill>
                <a:effectLst/>
              </a:rPr>
              <a:t>Analyzing the DNN architecture: </a:t>
            </a:r>
            <a:r>
              <a:rPr lang="en-US" b="0" i="0" dirty="0">
                <a:solidFill>
                  <a:srgbClr val="374151"/>
                </a:solidFill>
                <a:effectLst/>
              </a:rPr>
              <a:t>The compiler examines the DNN architecture to understand the dimensions and data dependencies of each layer, which helps determine suitable tiling configurations.</a:t>
            </a:r>
          </a:p>
          <a:p>
            <a:pPr algn="l">
              <a:buFont typeface="+mj-lt"/>
              <a:buAutoNum type="arabicPeriod"/>
            </a:pPr>
            <a:endParaRPr lang="en-US" b="0" i="0" dirty="0">
              <a:solidFill>
                <a:srgbClr val="374151"/>
              </a:solidFill>
              <a:effectLst/>
            </a:endParaRPr>
          </a:p>
          <a:p>
            <a:pPr algn="l">
              <a:buFont typeface="+mj-lt"/>
              <a:buAutoNum type="arabicPeriod"/>
            </a:pPr>
            <a:r>
              <a:rPr lang="en-US" b="1" i="0" u="sng" dirty="0">
                <a:solidFill>
                  <a:srgbClr val="374151"/>
                </a:solidFill>
                <a:effectLst/>
              </a:rPr>
              <a:t>Selecting tile sizes: </a:t>
            </a:r>
            <a:r>
              <a:rPr lang="en-US" b="0" i="0" dirty="0">
                <a:solidFill>
                  <a:srgbClr val="374151"/>
                </a:solidFill>
                <a:effectLst/>
              </a:rPr>
              <a:t>The compiler chooses appropriate tile sizes based on the available FPGA resources, layer dimensions, and performance requirements. The tile sizes may vary for different layers or even within a single layer.</a:t>
            </a:r>
          </a:p>
          <a:p>
            <a:pPr algn="l">
              <a:buFont typeface="+mj-lt"/>
              <a:buAutoNum type="arabicPeriod"/>
            </a:pPr>
            <a:endParaRPr lang="en-US" b="0" i="0" dirty="0">
              <a:solidFill>
                <a:srgbClr val="374151"/>
              </a:solidFill>
              <a:effectLst/>
            </a:endParaRPr>
          </a:p>
          <a:p>
            <a:pPr algn="l">
              <a:buFont typeface="+mj-lt"/>
              <a:buAutoNum type="arabicPeriod"/>
            </a:pPr>
            <a:r>
              <a:rPr lang="en-US" b="1" i="0" u="sng" dirty="0">
                <a:solidFill>
                  <a:srgbClr val="374151"/>
                </a:solidFill>
                <a:effectLst/>
              </a:rPr>
              <a:t>Mapping tiles to FPGA resources: </a:t>
            </a:r>
            <a:r>
              <a:rPr lang="en-US" b="0" i="0" dirty="0">
                <a:solidFill>
                  <a:srgbClr val="374151"/>
                </a:solidFill>
                <a:effectLst/>
              </a:rPr>
              <a:t>The compiler maps the tiled computation onto the FPGA's hardware resources, considering the available computing units, memory hierarchy, and I/O bandwidth. This can involve techniques such as loop unrolling, pipelining, or parallelization to maximize throughput and minimize latency.</a:t>
            </a:r>
          </a:p>
          <a:p>
            <a:pPr algn="l">
              <a:buFont typeface="+mj-lt"/>
              <a:buAutoNum type="arabicPeriod"/>
            </a:pPr>
            <a:endParaRPr lang="en-US" b="0" i="0" dirty="0">
              <a:solidFill>
                <a:srgbClr val="374151"/>
              </a:solidFill>
              <a:effectLst/>
            </a:endParaRPr>
          </a:p>
          <a:p>
            <a:pPr algn="l">
              <a:buFont typeface="+mj-lt"/>
              <a:buAutoNum type="arabicPeriod"/>
            </a:pPr>
            <a:r>
              <a:rPr lang="en-US" b="1" i="0" u="sng" dirty="0">
                <a:solidFill>
                  <a:srgbClr val="374151"/>
                </a:solidFill>
                <a:effectLst/>
              </a:rPr>
              <a:t>Scheduling and execution: </a:t>
            </a:r>
            <a:r>
              <a:rPr lang="en-US" b="0" i="0" dirty="0">
                <a:solidFill>
                  <a:srgbClr val="374151"/>
                </a:solidFill>
                <a:effectLst/>
              </a:rPr>
              <a:t>The compiler schedules the execution of the tiled computation on the FPGA, ensuring that the required data and resources are available when needed. This can involve dynamic scheduling techniques that adapt to varying resource utilization or data availability.</a:t>
            </a:r>
          </a:p>
          <a:p>
            <a:pPr algn="l"/>
            <a:endParaRPr lang="en-US" b="0" i="0" dirty="0">
              <a:solidFill>
                <a:srgbClr val="374151"/>
              </a:solidFill>
              <a:effectLst/>
            </a:endParaRPr>
          </a:p>
        </p:txBody>
      </p:sp>
    </p:spTree>
    <p:extLst>
      <p:ext uri="{BB962C8B-B14F-4D97-AF65-F5344CB8AC3E}">
        <p14:creationId xmlns:p14="http://schemas.microsoft.com/office/powerpoint/2010/main" val="3765125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6454</TotalTime>
  <Words>4949</Words>
  <Application>Microsoft Macintosh PowerPoint</Application>
  <PresentationFormat>Widescreen</PresentationFormat>
  <Paragraphs>272</Paragraphs>
  <Slides>21</Slides>
  <Notes>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21</vt:i4>
      </vt:variant>
    </vt:vector>
  </HeadingPairs>
  <TitlesOfParts>
    <vt:vector size="32" baseType="lpstr">
      <vt:lpstr>楷体</vt:lpstr>
      <vt:lpstr>微软雅黑</vt:lpstr>
      <vt:lpstr>宋体</vt:lpstr>
      <vt:lpstr>Arial</vt:lpstr>
      <vt:lpstr>Calibri</vt:lpstr>
      <vt:lpstr>Calibri Light</vt:lpstr>
      <vt:lpstr>Menlo</vt:lpstr>
      <vt:lpstr>Segoe UI Semilight</vt:lpstr>
      <vt:lpstr>Söhne</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Overview of Interstellar</vt:lpstr>
      <vt:lpstr>PowerPoint Presentation</vt:lpstr>
      <vt:lpstr>DNN Accelerator Design Space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Suhas Somashekar</dc:creator>
  <cp:lastModifiedBy>Suhas Somashekar</cp:lastModifiedBy>
  <cp:revision>8</cp:revision>
  <dcterms:created xsi:type="dcterms:W3CDTF">2023-04-15T01:13:13Z</dcterms:created>
  <dcterms:modified xsi:type="dcterms:W3CDTF">2024-01-23T00:13:09Z</dcterms:modified>
</cp:coreProperties>
</file>