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97" r:id="rId5"/>
    <p:sldId id="296" r:id="rId6"/>
    <p:sldId id="298" r:id="rId7"/>
    <p:sldId id="299" r:id="rId8"/>
    <p:sldId id="266" r:id="rId9"/>
    <p:sldId id="284" r:id="rId10"/>
    <p:sldId id="271"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B1933-FCDF-9440-B0C9-B0CBC8788259}" v="260" dt="2023-12-08T19:29:44.452"/>
    <p1510:client id="{F7AA1578-B5EB-A642-9AF6-A89B9C722D90}" v="5" dt="2023-12-08T10:42:57.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62209"/>
  </p:normalViewPr>
  <p:slideViewPr>
    <p:cSldViewPr snapToGrid="0">
      <p:cViewPr varScale="1">
        <p:scale>
          <a:sx n="77" d="100"/>
          <a:sy n="77" d="100"/>
        </p:scale>
        <p:origin x="85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10:42:51.862"/>
    </inkml:context>
    <inkml:brush xml:id="br0">
      <inkml:brushProperty name="width" value="0.06" units="cm"/>
      <inkml:brushProperty name="height" value="0.06" units="cm"/>
      <inkml:brushProperty name="color" value="#E71224"/>
    </inkml:brush>
  </inkml:definitions>
  <inkml:trace contextRef="#ctx0" brushRef="#br0">751 5817 7709,'-5'-12'319,"-1"0"0,0 6 1,4-3-1,-2-1 1221,-2 0-1450,0 6 0,6-1 161,0 10 0,2-3-25,4 4 0,-4 4-78,4 2 1,2-3-1,-1 1-45,3-2 0,2 5 0,5-3-70,1 0 0,-7 3 0,1-5 0,2 0-52,1 0 0,3 3 1,1-3-1,2 0 30,3 0 0,-1 3 0,-4-3 0,3 0-39,1-1 1,6-1 0,-6-6 0,1 0 14,1 0 0,-4 0 0,6 0 0,1 0-4,-1 0 0,-4 0 0,6-2 0,2-2 3,2-1 0,2-7 0,0 4 1,0 0-10,0 1 0,6-7 0,-1 4 1,-1-1-5,-2-1 0,-2 6 0,2-5 0,2-1-19,1 2 0,1-3 1,-6 5-1,2-2 38,4-3 1,-3 3 0,7-2 0,0 1 17,-1 1 1,-3-6 0,6 7 0,-1-3 32,-1 0 0,3 7 1,-5-5-1,0 0-4,-1 1 0,5 5 0,-6-2 0,-2 4 30,-3 2 1,5-6 0,2 0 0,0 2-65,-1 2 0,5 2 0,-4 0 0,-1 0-14,1 0 0,4 0 0,-5 0 0,1 2-48,0 4 1,-1-2 0,-3 6-1,2-1 47,-2 1 0,-2-4 1,-4 6-1,-2-1 66,-2-1 0,0 6 0,4-7 0,-4 3-6,-6 0 0,2-7 1,-1 5-1,-3 0-9,-2-1 0,-1-5 1,-3 4-1,-1-2 5,-2 0 0,-3 1-52,3-1 107,3-4 234,-13 6 33,6-8-102,-8 0-997,0 0 650,0-8 115,8 6 1,2-11-18,7 7 0,-7-2 1,-2 4-16,-1-2 0,1-1 0,6 3 1,-3-2 15,3 2 1,-4-4-1,3 3 1,5-1 8,3-2 1,4 4 0,-1-6 0,5 1 13,4-1 0,7 6 0,3-4 1,2 2 33,3 1 0,5-1 0,5 6 0,4 0-12,0 0 0,0 0 0,-6 2 0,3 2-108,-3 1 1,2 7-1,-4-4 1,-3 0 76,-1-1 0,-5 5 0,2-6 1,1-2 83,2-2 0,1 4 0,-3-1 1,-3-1 22,-2-2 0,3 4 1,-5 0-1,-2-2-13,-2-2 0,-2-2 0,2 0 0,1 0-37,3 0 0,2 0 0,-4 0 0,3 0-71,3 0 1,0-2 0,1-4-1,-5-4 73,-4 0 1,-2-5 0,-2 5 0,-4-1 93,-6-1 1,-5 0 0,-7-5-159,-5-1 1,2-5-1,-2 0 1,-3 1-300,-1 3 0,-2 2 0,-2-3 0,-1-1-191,-3-2 0,0-1 1,6 7-1,0-1-448,0 1 0,0-1 0,2 1 0,4-1 911,5 1 0,5 0 0,1-1 0</inkml:trace>
  <inkml:trace contextRef="#ctx0" brushRef="#br0" timeOffset="1667">542 106 7895,'0'-18'350,"-6"7"0,0-1 307,2-2 0,0 5-101,-1-3 0,3 6-108,-4-5 1,-4 7-186,-2-2 1,3 4 0,-3 2-113,-1 0 1,3 0 0,-2 0 0,-1 0 0,-3 0 0,4 2 0,1 2 1,-3 4-33,-1 1 1,-1-3 0,3 6-1,1-1-50,-2-1 0,-1 11 1,-1-3-1,3 1-31,1 1 1,6-1-1,-3 2 1,-1 5 39,0 1 0,4 2 0,-3 6 0,1 0 27,4 0 1,2 5 0,2 1 0,0-2-3,0-2 0,0 0 1,2 2-1,2 3 59,2 3 0,7-4 0,-3 3 0,2 1 94,-1 0 0,1-1 1,7 5-1,1-3-168,-3 3 0,5 1 0,-9 3 0,5-1-54,-1 0 0,2 1 1,-11-1-1,0 1-11,0-1 0,-1 6 0,-3 0 0,2-1-19,-2-3 1,-10 0 0,-5 5 0,-5 3-41,-1 0 0,-3-2 1,-1-8-1,-2-1 37,1-5 1,-3 5-1,0-7 1,0 1 10,-1-4 1,3-10-1,6-2 1,-1 2-28,1 2 0,-1-6 0,1-2 0,1-1-59,5-1 1,-5 0-1,6-5-21,1-1 1,-5-5-440,8-1 236,0-7 280,6 4 572,0-8-205,0 0-381,0-8-346,0 6 134,0-5 0,2 5 158,4-4 1,-2 4 181,8-4 0,-7 4 166,7 2 1,-6 8-159,6 4 1,-7 3 0,5 3 0,0-1-21,0 0 1,-5 3-1,5 1 1,0 4-34,-1 3 0,1 3 0,4 7 0,-3 3 10,3-2 0,-4 6 0,-1-1 0,1 5 27,0 3 1,-6-3-1,3 9 1,-1-2 47,0 2 0,0 4 1,-6 8-1,0 0-49,0 0 1,-2 0 0,-2 0 0,-4 0-9,-1-1 1,5-1 0,-4-2 0,2-4 17,0-1 0,0-3 0,6-6 0,0-1-131,0-5 0,6-3 0,2-8 0,2 0-246,3 0 1,-3-2 0,2-4-1,1-6-230,3-3 0,1-1 0,3 0 1,1 1-205,2-5 1,3-9-1,-3 0 1,6-6-424,4-6 1,10-6 0,5-13 1135,8-10 0,14-7 0,10-11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10:42:56.495"/>
    </inkml:context>
    <inkml:brush xml:id="br0">
      <inkml:brushProperty name="width" value="0.06" units="cm"/>
      <inkml:brushProperty name="height" value="0.06" units="cm"/>
      <inkml:brushProperty name="color" value="#E71224"/>
    </inkml:brush>
  </inkml:definitions>
  <inkml:trace contextRef="#ctx0" brushRef="#br0">0 36 9939,'0'17'252,"0"3"1,0 1-1,0 2-173,0-1 1,0-1-1,0 0 1,2 3 41,4-3 0,-4 4 1,4-2-1,-4 1-69,-2 1 1,0-6 0,1 5-1,3-5 88,2-1 1,0-7 683,-6 1-293,0-1 1,0-3-377,0-8 1,0-8-1,0-9-21,0 0 0,0-7 0,0 1 0,0 0-185,0-3 0,0 5 0,0-8 0,2-2-47,4-2 0,-4 4 1,5 2-1,1 1 69,4 5 0,-2-4 1,1 2-19,3 1 1,1 11-1,3 5 2,-1 4 0,-5 4 1,0 4-1,-1 5 39,-1 5 1,3 9 0,-5 2 0,0 2-3,0 0 0,-2-5 0,-6 3 0,2-2-56,3-4 0,-3-1 1,4-3-1,-4 1 150,-2-1 0,0-5-99,0-1 97,0-7 0,0 2 0,0-12 103,0-5 0,2-11 0,2-1 0,4 0-216,1-2 0,3 3 1,3-5-1,-1 2 0,-2 4 1,-3 1-1,5 3 1,-2 1-19,1 4 1,3 5-1,1 9 105,1 3 1,-1 7 0,-1 9 0,-3 5-261,-1 1 0,-2-6 1,3 4-1,-3-1-550,-2-1 1,3 0 0,-3-5 0,0-1-2363,0 1 3114,5-1 0,-3 1 0,7-1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8T10:42:57.496"/>
    </inkml:context>
    <inkml:brush xml:id="br0">
      <inkml:brushProperty name="width" value="0.06" units="cm"/>
      <inkml:brushProperty name="height" value="0.06" units="cm"/>
      <inkml:brushProperty name="color" value="#E71224"/>
    </inkml:brush>
  </inkml:definitions>
  <inkml:trace contextRef="#ctx0" brushRef="#br0">18 140 10623,'-2'17'0,"-2"1"300,-2-1 0,0 1 0,6-1 0,0 1 15,0-1 0,0 1 1,0-1 272,0 1 1,0-7 1303,0 1-1580,0-8 0,0-4 0,0-12 0,2-3-174,4-3 0,2-5 0,5-2 0,1-2-78,5-5 0,-1-1 1,5-1-1,-2 1 48,3 3 0,-5 7 1,4 10-1,-1 3-51,1 2 0,-4 2 1,5 8-1,-5 6-81,-1 9 0,-1 9 0,0 9 0,-1 0-183,-4-1 1,1-1 0,-7-1 0,0-5-752,2-2 1,-6 4 0,5-6 0,-1-1-99,0-3 0,8-1 1,-1-3 1055,8-3 0,14 3 0,10-5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f2d566f0b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f2d566f0b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g23f2d566f0b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0" i="0" dirty="0">
                <a:solidFill>
                  <a:srgbClr val="D1D5DB"/>
                </a:solidFill>
                <a:effectLst/>
                <a:latin typeface="Söhne"/>
              </a:rPr>
              <a:t>A systolic array configuration of </a:t>
            </a:r>
            <a:r>
              <a:rPr lang="en-US" b="0" i="1" dirty="0" err="1">
                <a:solidFill>
                  <a:srgbClr val="D1D5DB"/>
                </a:solidFill>
                <a:effectLst/>
                <a:latin typeface="KaTeX_Math"/>
              </a:rPr>
              <a:t>m</a:t>
            </a:r>
            <a:r>
              <a:rPr lang="en-US" b="0" i="0" dirty="0" err="1">
                <a:solidFill>
                  <a:srgbClr val="D1D5DB"/>
                </a:solidFill>
                <a:effectLst/>
                <a:latin typeface="KaTeX_Main"/>
              </a:rPr>
              <a:t>×</a:t>
            </a:r>
            <a:r>
              <a:rPr lang="en-US" b="0" i="1" dirty="0" err="1">
                <a:solidFill>
                  <a:srgbClr val="D1D5DB"/>
                </a:solidFill>
                <a:effectLst/>
                <a:latin typeface="KaTeX_Math"/>
              </a:rPr>
              <a:t>n</a:t>
            </a:r>
            <a:r>
              <a:rPr lang="en-US" b="0" i="0" dirty="0">
                <a:solidFill>
                  <a:srgbClr val="D1D5DB"/>
                </a:solidFill>
                <a:effectLst/>
                <a:latin typeface="Söhne"/>
              </a:rPr>
              <a:t> refers to an array with </a:t>
            </a:r>
            <a:r>
              <a:rPr lang="en-US" b="0" i="1" dirty="0">
                <a:solidFill>
                  <a:srgbClr val="D1D5DB"/>
                </a:solidFill>
                <a:effectLst/>
                <a:latin typeface="KaTeX_Math"/>
              </a:rPr>
              <a:t>m</a:t>
            </a:r>
            <a:r>
              <a:rPr lang="en-US" b="0" i="0" dirty="0">
                <a:solidFill>
                  <a:srgbClr val="D1D5DB"/>
                </a:solidFill>
                <a:effectLst/>
                <a:latin typeface="Söhne"/>
              </a:rPr>
              <a:t> rows and </a:t>
            </a:r>
            <a:r>
              <a:rPr lang="en-US" b="0" i="1" dirty="0">
                <a:solidFill>
                  <a:srgbClr val="D1D5DB"/>
                </a:solidFill>
                <a:effectLst/>
                <a:latin typeface="KaTeX_Math"/>
              </a:rPr>
              <a:t>n</a:t>
            </a:r>
            <a:r>
              <a:rPr lang="en-US" b="0" i="0" dirty="0">
                <a:solidFill>
                  <a:srgbClr val="D1D5DB"/>
                </a:solidFill>
                <a:effectLst/>
                <a:latin typeface="Söhne"/>
              </a:rPr>
              <a:t> columns of processing elements. Each processing element usually performs a simple operation, like multiplication or addition, and passes data to its neighboring elements in a coordinated fashion, akin to the rhythmic contraction of a heart (hence the name "systolic").</a:t>
            </a: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355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7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64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481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93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888888"/>
              </a:buClr>
              <a:buSzPts val="28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8" name="Google Shape;18;p2"/>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11125200" y="82550"/>
            <a:ext cx="914400" cy="914400"/>
          </a:xfrm>
          <a:prstGeom prst="rect">
            <a:avLst/>
          </a:prstGeom>
          <a:noFill/>
          <a:ln>
            <a:noFill/>
          </a:ln>
        </p:spPr>
      </p:pic>
      <p:sp>
        <p:nvSpPr>
          <p:cNvPr id="21" name="Google Shape;21;p3"/>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01" y="1146051"/>
            <a:ext cx="10980929" cy="498011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09600" y="1243587"/>
            <a:ext cx="5384800" cy="48825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5"/>
          <p:cNvSpPr txBox="1">
            <a:spLocks noGrp="1"/>
          </p:cNvSpPr>
          <p:nvPr>
            <p:ph type="body" idx="2"/>
          </p:nvPr>
        </p:nvSpPr>
        <p:spPr>
          <a:xfrm>
            <a:off x="6197600" y="1243587"/>
            <a:ext cx="5384800" cy="48825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pic>
        <p:nvPicPr>
          <p:cNvPr id="31" name="Google Shape;31;p5"/>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09600" y="1254697"/>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i="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 name="Google Shape;35;p6"/>
          <p:cNvSpPr txBox="1">
            <a:spLocks noGrp="1"/>
          </p:cNvSpPr>
          <p:nvPr>
            <p:ph type="body" idx="2"/>
          </p:nvPr>
        </p:nvSpPr>
        <p:spPr>
          <a:xfrm>
            <a:off x="609600" y="1999491"/>
            <a:ext cx="5386917" cy="412667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6" name="Google Shape;36;p6"/>
          <p:cNvSpPr txBox="1">
            <a:spLocks noGrp="1"/>
          </p:cNvSpPr>
          <p:nvPr>
            <p:ph type="body" idx="3"/>
          </p:nvPr>
        </p:nvSpPr>
        <p:spPr>
          <a:xfrm>
            <a:off x="6193369" y="1254697"/>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i="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4"/>
          </p:nvPr>
        </p:nvSpPr>
        <p:spPr>
          <a:xfrm>
            <a:off x="6193369" y="1999491"/>
            <a:ext cx="5389033" cy="412667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pic>
        <p:nvPicPr>
          <p:cNvPr id="38" name="Google Shape;38;p6"/>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osaic with Caption">
  <p:cSld name="Mosaic with Caption">
    <p:spTree>
      <p:nvGrpSpPr>
        <p:cNvPr id="1" name="Shape 39"/>
        <p:cNvGrpSpPr/>
        <p:nvPr/>
      </p:nvGrpSpPr>
      <p:grpSpPr>
        <a:xfrm>
          <a:off x="0" y="0"/>
          <a:ext cx="0" cy="0"/>
          <a:chOff x="0" y="0"/>
          <a:chExt cx="0" cy="0"/>
        </a:xfrm>
      </p:grpSpPr>
      <p:sp>
        <p:nvSpPr>
          <p:cNvPr id="40" name="Google Shape;40;p7"/>
          <p:cNvSpPr/>
          <p:nvPr/>
        </p:nvSpPr>
        <p:spPr>
          <a:xfrm>
            <a:off x="7539038" y="2733675"/>
            <a:ext cx="2255837" cy="1636713"/>
          </a:xfrm>
          <a:prstGeom prst="rect">
            <a:avLst/>
          </a:prstGeom>
          <a:solidFill>
            <a:srgbClr val="8E0000">
              <a:alpha val="80000"/>
            </a:srgbClr>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7"/>
          <p:cNvSpPr/>
          <p:nvPr/>
        </p:nvSpPr>
        <p:spPr>
          <a:xfrm>
            <a:off x="9936163" y="4497388"/>
            <a:ext cx="2252662" cy="1638300"/>
          </a:xfrm>
          <a:prstGeom prst="rect">
            <a:avLst/>
          </a:prstGeom>
          <a:solidFill>
            <a:srgbClr val="8E0000">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7"/>
          <p:cNvSpPr/>
          <p:nvPr/>
        </p:nvSpPr>
        <p:spPr>
          <a:xfrm>
            <a:off x="9936163" y="971550"/>
            <a:ext cx="2252662" cy="1636713"/>
          </a:xfrm>
          <a:prstGeom prst="rect">
            <a:avLst/>
          </a:prstGeom>
          <a:solidFill>
            <a:srgbClr val="8E0000">
              <a:alpha val="80000"/>
            </a:srgbClr>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3" name="Google Shape;43;p7"/>
          <p:cNvPicPr preferRelativeResize="0"/>
          <p:nvPr/>
        </p:nvPicPr>
        <p:blipFill rotWithShape="1">
          <a:blip r:embed="rId2">
            <a:alphaModFix/>
          </a:blip>
          <a:srcRect/>
          <a:stretch/>
        </p:blipFill>
        <p:spPr>
          <a:xfrm>
            <a:off x="10928350" y="96838"/>
            <a:ext cx="1219200" cy="914400"/>
          </a:xfrm>
          <a:prstGeom prst="rect">
            <a:avLst/>
          </a:prstGeom>
          <a:noFill/>
          <a:ln>
            <a:noFill/>
          </a:ln>
        </p:spPr>
      </p:pic>
      <p:sp>
        <p:nvSpPr>
          <p:cNvPr id="44" name="Google Shape;44;p7"/>
          <p:cNvSpPr>
            <a:spLocks noGrp="1"/>
          </p:cNvSpPr>
          <p:nvPr>
            <p:ph type="pic" idx="2"/>
          </p:nvPr>
        </p:nvSpPr>
        <p:spPr>
          <a:xfrm>
            <a:off x="7538375" y="4496738"/>
            <a:ext cx="2253380" cy="1638935"/>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Google Shape;45;p7"/>
          <p:cNvSpPr>
            <a:spLocks noGrp="1"/>
          </p:cNvSpPr>
          <p:nvPr>
            <p:ph type="pic" idx="3"/>
          </p:nvPr>
        </p:nvSpPr>
        <p:spPr>
          <a:xfrm>
            <a:off x="7538375" y="971967"/>
            <a:ext cx="2253380" cy="1635750"/>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4"/>
          </p:nvPr>
        </p:nvSpPr>
        <p:spPr>
          <a:xfrm>
            <a:off x="9936127" y="2733854"/>
            <a:ext cx="2253380" cy="1637841"/>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body" idx="1"/>
          </p:nvPr>
        </p:nvSpPr>
        <p:spPr>
          <a:xfrm>
            <a:off x="630135" y="981113"/>
            <a:ext cx="6500261" cy="51637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7"/>
          <p:cNvSpPr txBox="1">
            <a:spLocks noGrp="1"/>
          </p:cNvSpPr>
          <p:nvPr>
            <p:ph type="title"/>
          </p:nvPr>
        </p:nvSpPr>
        <p:spPr>
          <a:xfrm>
            <a:off x="609600" y="219774"/>
            <a:ext cx="10260064"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51" name="Google Shape;51;p8"/>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95745" y="4800600"/>
            <a:ext cx="109728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1"/>
          <p:cNvSpPr>
            <a:spLocks noGrp="1"/>
          </p:cNvSpPr>
          <p:nvPr>
            <p:ph type="pic" idx="2"/>
          </p:nvPr>
        </p:nvSpPr>
        <p:spPr>
          <a:xfrm>
            <a:off x="595745" y="612775"/>
            <a:ext cx="109728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1" name="Google Shape;61;p11"/>
          <p:cNvSpPr txBox="1">
            <a:spLocks noGrp="1"/>
          </p:cNvSpPr>
          <p:nvPr>
            <p:ph type="body" idx="1"/>
          </p:nvPr>
        </p:nvSpPr>
        <p:spPr>
          <a:xfrm>
            <a:off x="595745" y="5367338"/>
            <a:ext cx="109728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2"/>
          <p:cNvSpPr txBox="1">
            <a:spLocks noGrp="1"/>
          </p:cNvSpPr>
          <p:nvPr>
            <p:ph type="body" idx="1"/>
          </p:nvPr>
        </p:nvSpPr>
        <p:spPr>
          <a:xfrm rot="5400000">
            <a:off x="3604419" y="-1851818"/>
            <a:ext cx="49831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5" name="Google Shape;65;p12"/>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143000"/>
            <a:ext cx="10972800" cy="49831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2" name="Google Shape;12;p1"/>
          <p:cNvCxnSpPr/>
          <p:nvPr/>
        </p:nvCxnSpPr>
        <p:spPr>
          <a:xfrm>
            <a:off x="0" y="6223000"/>
            <a:ext cx="12192000" cy="0"/>
          </a:xfrm>
          <a:prstGeom prst="straightConnector1">
            <a:avLst/>
          </a:prstGeom>
          <a:noFill/>
          <a:ln w="28575" cap="flat" cmpd="sng">
            <a:solidFill>
              <a:srgbClr val="8E0000"/>
            </a:solidFill>
            <a:prstDash val="solid"/>
            <a:round/>
            <a:headEnd type="none" w="sm" len="sm"/>
            <a:tailEnd type="none" w="sm" len="sm"/>
          </a:ln>
        </p:spPr>
      </p:cxnSp>
      <p:sp>
        <p:nvSpPr>
          <p:cNvPr id="13" name="Google Shape;13;p1"/>
          <p:cNvSpPr txBox="1"/>
          <p:nvPr/>
        </p:nvSpPr>
        <p:spPr>
          <a:xfrm>
            <a:off x="430213" y="6284913"/>
            <a:ext cx="6007100" cy="4619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14" name="Google Shape;14;p1"/>
          <p:cNvPicPr preferRelativeResize="0"/>
          <p:nvPr/>
        </p:nvPicPr>
        <p:blipFill rotWithShape="1">
          <a:blip r:embed="rId11">
            <a:alphaModFix/>
          </a:blip>
          <a:srcRect t="6665" b="13334"/>
          <a:stretch/>
        </p:blipFill>
        <p:spPr>
          <a:xfrm>
            <a:off x="10005655" y="6262839"/>
            <a:ext cx="1965960" cy="5486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914400" y="2130425"/>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PROGRESS REPORT</a:t>
            </a:r>
            <a:endParaRPr/>
          </a:p>
        </p:txBody>
      </p:sp>
      <p:sp>
        <p:nvSpPr>
          <p:cNvPr id="71" name="Google Shape;7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2800"/>
              <a:buNone/>
            </a:pPr>
            <a:r>
              <a:rPr lang="en-US"/>
              <a:t>Presented by: Suhas Somashekar</a:t>
            </a:r>
            <a:endParaRPr/>
          </a:p>
        </p:txBody>
      </p:sp>
      <p:sp>
        <p:nvSpPr>
          <p:cNvPr id="72" name="Google Shape;72;p13"/>
          <p:cNvSpPr txBox="1"/>
          <p:nvPr/>
        </p:nvSpPr>
        <p:spPr>
          <a:xfrm>
            <a:off x="197500" y="223825"/>
            <a:ext cx="20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12/08/2023</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b="0" i="1" dirty="0">
                <a:solidFill>
                  <a:schemeClr val="tx1"/>
                </a:solidFill>
                <a:effectLst/>
                <a:latin typeface="+mn-lt"/>
              </a:rPr>
              <a:t>Energy calculations in our compiler</a:t>
            </a: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0" y="728209"/>
            <a:ext cx="12017829" cy="4980000"/>
          </a:xfrm>
          <a:prstGeom prst="rect">
            <a:avLst/>
          </a:prstGeom>
          <a:noFill/>
          <a:ln>
            <a:noFill/>
          </a:ln>
        </p:spPr>
        <p:txBody>
          <a:bodyPr spcFirstLastPara="1" wrap="square" lIns="91425" tIns="45700" rIns="91425" bIns="45700" anchor="t" anchorCtr="0">
            <a:noAutofit/>
          </a:bodyPr>
          <a:lstStyle/>
          <a:p>
            <a:pPr marL="342900" lvl="0" indent="0" algn="l" rtl="0">
              <a:lnSpc>
                <a:spcPct val="150000"/>
              </a:lnSpc>
              <a:spcBef>
                <a:spcPts val="0"/>
              </a:spcBef>
              <a:spcAft>
                <a:spcPts val="0"/>
              </a:spcAft>
              <a:buNone/>
            </a:pPr>
            <a:r>
              <a:rPr lang="en-US" sz="1400" b="1" u="sng" dirty="0">
                <a:solidFill>
                  <a:schemeClr val="tx1"/>
                </a:solidFill>
                <a:latin typeface="+mn-lt"/>
              </a:rPr>
              <a:t>Dynamic Energy Calculation</a:t>
            </a:r>
            <a:r>
              <a:rPr lang="en-US" sz="1400" dirty="0">
                <a:solidFill>
                  <a:schemeClr val="tx1"/>
                </a:solidFill>
                <a:latin typeface="+mn-lt"/>
              </a:rPr>
              <a:t>: Dynamic energy consumption occurs when the system performs tasks actively. </a:t>
            </a:r>
          </a:p>
          <a:p>
            <a:pPr marL="628650" indent="-285750">
              <a:lnSpc>
                <a:spcPct val="150000"/>
              </a:lnSpc>
              <a:spcBef>
                <a:spcPts val="0"/>
              </a:spcBef>
            </a:pPr>
            <a:r>
              <a:rPr lang="en-US" sz="1400" b="1" dirty="0">
                <a:solidFill>
                  <a:schemeClr val="tx1"/>
                </a:solidFill>
                <a:latin typeface="+mn-lt"/>
              </a:rPr>
              <a:t>Core Dynamic Energy</a:t>
            </a:r>
            <a:r>
              <a:rPr lang="en-US" sz="1400" dirty="0">
                <a:solidFill>
                  <a:schemeClr val="tx1"/>
                </a:solidFill>
                <a:latin typeface="+mn-lt"/>
              </a:rPr>
              <a:t>: This is calculated based on the number of total cycles (</a:t>
            </a:r>
            <a:r>
              <a:rPr lang="en-US" sz="1400" dirty="0" err="1">
                <a:solidFill>
                  <a:schemeClr val="tx1"/>
                </a:solidFill>
                <a:latin typeface="+mn-lt"/>
              </a:rPr>
              <a:t>self.total_cycles</a:t>
            </a:r>
            <a:r>
              <a:rPr lang="en-US" sz="1400" dirty="0">
                <a:solidFill>
                  <a:schemeClr val="tx1"/>
                </a:solidFill>
                <a:latin typeface="+mn-lt"/>
              </a:rPr>
              <a:t>) minus memory stall cycles (</a:t>
            </a:r>
            <a:r>
              <a:rPr lang="en-US" sz="1400" dirty="0" err="1">
                <a:solidFill>
                  <a:schemeClr val="tx1"/>
                </a:solidFill>
                <a:latin typeface="+mn-lt"/>
              </a:rPr>
              <a:t>self.mem_stall_cycles</a:t>
            </a:r>
            <a:r>
              <a:rPr lang="en-US" sz="1400" dirty="0">
                <a:solidFill>
                  <a:schemeClr val="tx1"/>
                </a:solidFill>
                <a:latin typeface="+mn-lt"/>
              </a:rPr>
              <a:t>). Each cycle consumes </a:t>
            </a:r>
            <a:r>
              <a:rPr lang="en-US" sz="1400" dirty="0" err="1">
                <a:solidFill>
                  <a:schemeClr val="tx1"/>
                </a:solidFill>
                <a:latin typeface="+mn-lt"/>
              </a:rPr>
              <a:t>core_dyn_cost</a:t>
            </a:r>
            <a:r>
              <a:rPr lang="en-US" sz="1400" dirty="0">
                <a:solidFill>
                  <a:schemeClr val="tx1"/>
                </a:solidFill>
                <a:latin typeface="+mn-lt"/>
              </a:rPr>
              <a:t> amount of energy.</a:t>
            </a:r>
          </a:p>
          <a:p>
            <a:pPr marL="628650" indent="-285750">
              <a:lnSpc>
                <a:spcPct val="150000"/>
              </a:lnSpc>
              <a:spcBef>
                <a:spcPts val="0"/>
              </a:spcBef>
            </a:pPr>
            <a:r>
              <a:rPr lang="en-US" sz="1400" b="1" dirty="0">
                <a:solidFill>
                  <a:schemeClr val="tx1"/>
                </a:solidFill>
                <a:latin typeface="+mn-lt"/>
              </a:rPr>
              <a:t>Buffer and DRAM Dynamic Energy</a:t>
            </a:r>
            <a:r>
              <a:rPr lang="en-US" sz="1400" dirty="0">
                <a:solidFill>
                  <a:schemeClr val="tx1"/>
                </a:solidFill>
                <a:latin typeface="+mn-lt"/>
              </a:rPr>
              <a:t>: For each buffer (write buffer, input buffer, boundary buffer, output buffer) and DRAM, the energy consumption is calculated by multiplying the number of reads and writes by their respective energy costs per operation (like </a:t>
            </a:r>
            <a:r>
              <a:rPr lang="en-US" sz="1400" dirty="0" err="1">
                <a:solidFill>
                  <a:schemeClr val="tx1"/>
                </a:solidFill>
                <a:latin typeface="+mn-lt"/>
              </a:rPr>
              <a:t>wbuf_read_cost</a:t>
            </a:r>
            <a:r>
              <a:rPr lang="en-US" sz="1400" dirty="0">
                <a:solidFill>
                  <a:schemeClr val="tx1"/>
                </a:solidFill>
                <a:latin typeface="+mn-lt"/>
              </a:rPr>
              <a:t>, </a:t>
            </a:r>
            <a:r>
              <a:rPr lang="en-US" sz="1400" dirty="0" err="1">
                <a:solidFill>
                  <a:schemeClr val="tx1"/>
                </a:solidFill>
                <a:latin typeface="+mn-lt"/>
              </a:rPr>
              <a:t>ibuf_write_cost</a:t>
            </a:r>
            <a:r>
              <a:rPr lang="en-US" sz="1400" dirty="0">
                <a:solidFill>
                  <a:schemeClr val="tx1"/>
                </a:solidFill>
                <a:latin typeface="+mn-lt"/>
              </a:rPr>
              <a:t>, etc.).</a:t>
            </a:r>
          </a:p>
          <a:p>
            <a:pPr marL="342900" indent="0">
              <a:lnSpc>
                <a:spcPct val="150000"/>
              </a:lnSpc>
              <a:spcBef>
                <a:spcPts val="0"/>
              </a:spcBef>
              <a:buNone/>
            </a:pPr>
            <a:r>
              <a:rPr lang="en-US" sz="1400" b="1" u="sng" dirty="0">
                <a:solidFill>
                  <a:schemeClr val="tx1"/>
                </a:solidFill>
                <a:latin typeface="+mn-lt"/>
              </a:rPr>
              <a:t>Leakage Energy Calculation</a:t>
            </a:r>
            <a:r>
              <a:rPr lang="en-US" sz="1400" dirty="0">
                <a:solidFill>
                  <a:schemeClr val="tx1"/>
                </a:solidFill>
                <a:latin typeface="+mn-lt"/>
              </a:rPr>
              <a:t>: Leakage energy refers to the energy consumed by components when they are not actively switching but are powered on. In our code, however, the leakage energy is effectively set to zero (</a:t>
            </a:r>
            <a:r>
              <a:rPr lang="en-US" sz="1400" dirty="0" err="1">
                <a:solidFill>
                  <a:schemeClr val="tx1"/>
                </a:solidFill>
                <a:latin typeface="+mn-lt"/>
              </a:rPr>
              <a:t>leak_energy</a:t>
            </a:r>
            <a:r>
              <a:rPr lang="en-US" sz="1400" dirty="0">
                <a:solidFill>
                  <a:schemeClr val="tx1"/>
                </a:solidFill>
                <a:latin typeface="+mn-lt"/>
              </a:rPr>
              <a:t> = </a:t>
            </a:r>
            <a:r>
              <a:rPr lang="en-US" sz="1400" dirty="0" err="1">
                <a:solidFill>
                  <a:schemeClr val="tx1"/>
                </a:solidFill>
                <a:latin typeface="+mn-lt"/>
              </a:rPr>
              <a:t>self.total_cycles</a:t>
            </a:r>
            <a:r>
              <a:rPr lang="en-US" sz="1400" dirty="0">
                <a:solidFill>
                  <a:schemeClr val="tx1"/>
                </a:solidFill>
                <a:latin typeface="+mn-lt"/>
              </a:rPr>
              <a:t> * </a:t>
            </a:r>
            <a:r>
              <a:rPr lang="en-US" sz="1400" dirty="0" err="1">
                <a:solidFill>
                  <a:schemeClr val="tx1"/>
                </a:solidFill>
                <a:latin typeface="+mn-lt"/>
              </a:rPr>
              <a:t>leak_cost</a:t>
            </a:r>
            <a:r>
              <a:rPr lang="en-US" sz="1400" dirty="0">
                <a:solidFill>
                  <a:schemeClr val="tx1"/>
                </a:solidFill>
                <a:latin typeface="+mn-lt"/>
              </a:rPr>
              <a:t> * 0) and does not contribute to the total energy calculation.</a:t>
            </a:r>
          </a:p>
          <a:p>
            <a:pPr marL="342900" indent="0">
              <a:lnSpc>
                <a:spcPct val="150000"/>
              </a:lnSpc>
              <a:spcBef>
                <a:spcPts val="0"/>
              </a:spcBef>
              <a:buNone/>
            </a:pPr>
            <a:r>
              <a:rPr lang="en-US" sz="1400" b="1" u="sng" dirty="0">
                <a:solidFill>
                  <a:schemeClr val="tx1"/>
                </a:solidFill>
                <a:latin typeface="+mn-lt"/>
              </a:rPr>
              <a:t>Total Energy Calculation</a:t>
            </a:r>
            <a:r>
              <a:rPr lang="en-US" sz="1400" dirty="0">
                <a:solidFill>
                  <a:schemeClr val="tx1"/>
                </a:solidFill>
                <a:latin typeface="+mn-lt"/>
              </a:rPr>
              <a:t>: The total energy consumption is the sum of the dynamic energy (</a:t>
            </a:r>
            <a:r>
              <a:rPr lang="en-US" sz="1400" dirty="0" err="1">
                <a:solidFill>
                  <a:schemeClr val="tx1"/>
                </a:solidFill>
                <a:latin typeface="+mn-lt"/>
              </a:rPr>
              <a:t>dyn_energy</a:t>
            </a:r>
            <a:r>
              <a:rPr lang="en-US" sz="1400" dirty="0">
                <a:solidFill>
                  <a:schemeClr val="tx1"/>
                </a:solidFill>
                <a:latin typeface="+mn-lt"/>
              </a:rPr>
              <a:t>) and the leakage energy (</a:t>
            </a:r>
            <a:r>
              <a:rPr lang="en-US" sz="1400" dirty="0" err="1">
                <a:solidFill>
                  <a:schemeClr val="tx1"/>
                </a:solidFill>
                <a:latin typeface="+mn-lt"/>
              </a:rPr>
              <a:t>leak_energy</a:t>
            </a:r>
            <a:r>
              <a:rPr lang="en-US" sz="1400" dirty="0">
                <a:solidFill>
                  <a:schemeClr val="tx1"/>
                </a:solidFill>
                <a:latin typeface="+mn-lt"/>
              </a:rPr>
              <a:t>).</a:t>
            </a:r>
          </a:p>
          <a:p>
            <a:pPr marL="342900" indent="0">
              <a:lnSpc>
                <a:spcPct val="150000"/>
              </a:lnSpc>
              <a:spcBef>
                <a:spcPts val="0"/>
              </a:spcBef>
              <a:buNone/>
            </a:pPr>
            <a:r>
              <a:rPr lang="en-US" sz="1400" dirty="0">
                <a:solidFill>
                  <a:schemeClr val="tx1"/>
                </a:solidFill>
                <a:latin typeface="+mn-lt"/>
              </a:rPr>
              <a:t>The formula used for calculating the dynamic energy for each component is:</a:t>
            </a:r>
          </a:p>
          <a:p>
            <a:pPr marL="342900" indent="0">
              <a:lnSpc>
                <a:spcPct val="150000"/>
              </a:lnSpc>
              <a:spcBef>
                <a:spcPts val="0"/>
              </a:spcBef>
              <a:buNone/>
            </a:pPr>
            <a:r>
              <a:rPr lang="en-US" sz="1400" dirty="0">
                <a:solidFill>
                  <a:schemeClr val="tx1"/>
                </a:solidFill>
                <a:latin typeface="+mn-lt"/>
              </a:rPr>
              <a:t>	</a:t>
            </a:r>
            <a:r>
              <a:rPr lang="en-US" sz="1400" b="1" dirty="0">
                <a:solidFill>
                  <a:schemeClr val="tx1"/>
                </a:solidFill>
                <a:latin typeface="+mn-lt"/>
              </a:rPr>
              <a:t>Dynamic Energy=(Number of Operations)×(Energy Cost per Operation</a:t>
            </a:r>
            <a:r>
              <a:rPr lang="en-US" sz="1400" dirty="0">
                <a:solidFill>
                  <a:schemeClr val="tx1"/>
                </a:solidFill>
                <a:latin typeface="+mn-lt"/>
              </a:rPr>
              <a:t>), </a:t>
            </a:r>
          </a:p>
          <a:p>
            <a:pPr marL="342900" indent="0">
              <a:lnSpc>
                <a:spcPct val="150000"/>
              </a:lnSpc>
              <a:spcBef>
                <a:spcPts val="0"/>
              </a:spcBef>
              <a:buNone/>
            </a:pPr>
            <a:r>
              <a:rPr lang="en-US" sz="1400" dirty="0">
                <a:solidFill>
                  <a:schemeClr val="tx1"/>
                </a:solidFill>
                <a:latin typeface="+mn-lt"/>
              </a:rPr>
              <a:t>where "Number of Operations" can be reads or writes for a particular buffer/DRAM, and "Energy Cost per Operation" is the energy cost associated with each read or write operation.</a:t>
            </a:r>
          </a:p>
          <a:p>
            <a:pPr marL="342900" indent="0">
              <a:lnSpc>
                <a:spcPct val="150000"/>
              </a:lnSpc>
              <a:spcBef>
                <a:spcPts val="0"/>
              </a:spcBef>
              <a:buNone/>
            </a:pPr>
            <a:r>
              <a:rPr lang="en-US" sz="1400" b="1" u="sng" dirty="0">
                <a:solidFill>
                  <a:schemeClr val="tx1"/>
                </a:solidFill>
                <a:latin typeface="+mn-lt"/>
              </a:rPr>
              <a:t>Unit</a:t>
            </a:r>
            <a:r>
              <a:rPr lang="en-US" sz="1400" b="1" dirty="0">
                <a:solidFill>
                  <a:schemeClr val="tx1"/>
                </a:solidFill>
                <a:latin typeface="+mn-lt"/>
              </a:rPr>
              <a:t>:</a:t>
            </a:r>
            <a:r>
              <a:rPr lang="en-US" sz="1400" dirty="0">
                <a:solidFill>
                  <a:schemeClr val="tx1"/>
                </a:solidFill>
                <a:latin typeface="+mn-lt"/>
              </a:rPr>
              <a:t> </a:t>
            </a:r>
            <a:r>
              <a:rPr lang="en-US" sz="1400" i="1" dirty="0">
                <a:solidFill>
                  <a:schemeClr val="tx1"/>
                </a:solidFill>
                <a:latin typeface="+mn-lt"/>
              </a:rPr>
              <a:t>picojoules (</a:t>
            </a:r>
            <a:r>
              <a:rPr lang="en-US" sz="1400" i="1" dirty="0" err="1">
                <a:solidFill>
                  <a:schemeClr val="tx1"/>
                </a:solidFill>
                <a:latin typeface="+mn-lt"/>
              </a:rPr>
              <a:t>pJ</a:t>
            </a:r>
            <a:r>
              <a:rPr lang="en-US" sz="1400" i="1" dirty="0">
                <a:solidFill>
                  <a:schemeClr val="tx1"/>
                </a:solidFill>
                <a:latin typeface="+mn-lt"/>
              </a:rPr>
              <a:t>) per bit </a:t>
            </a:r>
          </a:p>
          <a:p>
            <a:pPr marL="342900" indent="0">
              <a:spcBef>
                <a:spcPts val="0"/>
              </a:spcBef>
              <a:buNone/>
            </a:pPr>
            <a:r>
              <a:rPr lang="en-US" sz="1200" dirty="0">
                <a:solidFill>
                  <a:schemeClr val="tx1"/>
                </a:solidFill>
                <a:latin typeface="+mn-lt"/>
              </a:rPr>
              <a:t>Note: </a:t>
            </a:r>
            <a:r>
              <a:rPr lang="en-US" sz="1200" dirty="0" err="1">
                <a:solidFill>
                  <a:schemeClr val="tx1"/>
                </a:solidFill>
                <a:latin typeface="+mn-lt"/>
              </a:rPr>
              <a:t>leak_cost</a:t>
            </a:r>
            <a:r>
              <a:rPr lang="en-US" sz="1200" dirty="0">
                <a:solidFill>
                  <a:schemeClr val="tx1"/>
                </a:solidFill>
                <a:latin typeface="+mn-lt"/>
              </a:rPr>
              <a:t>, </a:t>
            </a:r>
            <a:r>
              <a:rPr lang="en-US" sz="1200" dirty="0" err="1">
                <a:solidFill>
                  <a:schemeClr val="tx1"/>
                </a:solidFill>
                <a:latin typeface="+mn-lt"/>
              </a:rPr>
              <a:t>core_dyn_cost</a:t>
            </a:r>
            <a:r>
              <a:rPr lang="en-US" sz="1200" dirty="0">
                <a:solidFill>
                  <a:schemeClr val="tx1"/>
                </a:solidFill>
                <a:latin typeface="+mn-lt"/>
              </a:rPr>
              <a:t>, </a:t>
            </a:r>
            <a:r>
              <a:rPr lang="en-US" sz="1200" dirty="0" err="1">
                <a:solidFill>
                  <a:schemeClr val="tx1"/>
                </a:solidFill>
                <a:latin typeface="+mn-lt"/>
              </a:rPr>
              <a:t>wbuf_read_cost</a:t>
            </a:r>
            <a:r>
              <a:rPr lang="en-US" sz="1200" dirty="0">
                <a:solidFill>
                  <a:schemeClr val="tx1"/>
                </a:solidFill>
                <a:latin typeface="+mn-lt"/>
              </a:rPr>
              <a:t>, </a:t>
            </a:r>
            <a:r>
              <a:rPr lang="en-US" sz="1200" dirty="0" err="1">
                <a:solidFill>
                  <a:schemeClr val="tx1"/>
                </a:solidFill>
                <a:latin typeface="+mn-lt"/>
              </a:rPr>
              <a:t>wbuf_write_cost</a:t>
            </a:r>
            <a:r>
              <a:rPr lang="en-US" sz="1200" dirty="0">
                <a:solidFill>
                  <a:schemeClr val="tx1"/>
                </a:solidFill>
                <a:latin typeface="+mn-lt"/>
              </a:rPr>
              <a:t>, </a:t>
            </a:r>
            <a:r>
              <a:rPr lang="en-US" sz="1200" dirty="0" err="1">
                <a:solidFill>
                  <a:schemeClr val="tx1"/>
                </a:solidFill>
                <a:latin typeface="+mn-lt"/>
              </a:rPr>
              <a:t>ibuf_read_cost</a:t>
            </a:r>
            <a:r>
              <a:rPr lang="en-US" sz="1200" dirty="0">
                <a:solidFill>
                  <a:schemeClr val="tx1"/>
                </a:solidFill>
                <a:latin typeface="+mn-lt"/>
              </a:rPr>
              <a:t>, </a:t>
            </a:r>
            <a:r>
              <a:rPr lang="en-US" sz="1200" dirty="0" err="1">
                <a:solidFill>
                  <a:schemeClr val="tx1"/>
                </a:solidFill>
                <a:latin typeface="+mn-lt"/>
              </a:rPr>
              <a:t>ibuf_write_cost</a:t>
            </a:r>
            <a:r>
              <a:rPr lang="en-US" sz="1200" dirty="0">
                <a:solidFill>
                  <a:schemeClr val="tx1"/>
                </a:solidFill>
                <a:latin typeface="+mn-lt"/>
              </a:rPr>
              <a:t>, </a:t>
            </a:r>
            <a:r>
              <a:rPr lang="en-US" sz="1200" dirty="0" err="1">
                <a:solidFill>
                  <a:schemeClr val="tx1"/>
                </a:solidFill>
                <a:latin typeface="+mn-lt"/>
              </a:rPr>
              <a:t>bbuf_read_cost</a:t>
            </a:r>
            <a:r>
              <a:rPr lang="en-US" sz="1200" dirty="0">
                <a:solidFill>
                  <a:schemeClr val="tx1"/>
                </a:solidFill>
                <a:latin typeface="+mn-lt"/>
              </a:rPr>
              <a:t>, </a:t>
            </a:r>
            <a:r>
              <a:rPr lang="en-US" sz="1200" dirty="0" err="1">
                <a:solidFill>
                  <a:schemeClr val="tx1"/>
                </a:solidFill>
                <a:latin typeface="+mn-lt"/>
              </a:rPr>
              <a:t>bbuf_write_cost</a:t>
            </a:r>
            <a:r>
              <a:rPr lang="en-US" sz="1200" dirty="0">
                <a:solidFill>
                  <a:schemeClr val="tx1"/>
                </a:solidFill>
                <a:latin typeface="+mn-lt"/>
              </a:rPr>
              <a:t>, </a:t>
            </a:r>
            <a:r>
              <a:rPr lang="en-US" sz="1200" dirty="0" err="1">
                <a:solidFill>
                  <a:schemeClr val="tx1"/>
                </a:solidFill>
                <a:latin typeface="+mn-lt"/>
              </a:rPr>
              <a:t>obuf_read_cost</a:t>
            </a:r>
            <a:r>
              <a:rPr lang="en-US" sz="1200" dirty="0">
                <a:solidFill>
                  <a:schemeClr val="tx1"/>
                </a:solidFill>
                <a:latin typeface="+mn-lt"/>
              </a:rPr>
              <a:t>, </a:t>
            </a:r>
            <a:r>
              <a:rPr lang="en-US" sz="1200" dirty="0" err="1">
                <a:solidFill>
                  <a:schemeClr val="tx1"/>
                </a:solidFill>
                <a:latin typeface="+mn-lt"/>
              </a:rPr>
              <a:t>obuf_write_cost</a:t>
            </a:r>
            <a:r>
              <a:rPr lang="en-US" sz="1200" dirty="0">
                <a:solidFill>
                  <a:schemeClr val="tx1"/>
                </a:solidFill>
                <a:latin typeface="+mn-lt"/>
              </a:rPr>
              <a:t> needs to be defined properly for accurate measurement</a:t>
            </a:r>
          </a:p>
          <a:p>
            <a:pPr marL="342900" indent="0">
              <a:spcBef>
                <a:spcPts val="0"/>
              </a:spcBef>
              <a:buNone/>
            </a:pPr>
            <a:endParaRPr sz="1400" dirty="0">
              <a:solidFill>
                <a:schemeClr val="tx1"/>
              </a:solidFill>
              <a:latin typeface="+mn-lt"/>
            </a:endParaRPr>
          </a:p>
        </p:txBody>
      </p:sp>
    </p:spTree>
    <p:extLst>
      <p:ext uri="{BB962C8B-B14F-4D97-AF65-F5344CB8AC3E}">
        <p14:creationId xmlns:p14="http://schemas.microsoft.com/office/powerpoint/2010/main" val="6628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964208" y="907026"/>
            <a:ext cx="102600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Tasks completed</a:t>
            </a:r>
            <a:endParaRPr dirty="0"/>
          </a:p>
        </p:txBody>
      </p:sp>
      <p:sp>
        <p:nvSpPr>
          <p:cNvPr id="2" name="TextBox 1">
            <a:extLst>
              <a:ext uri="{FF2B5EF4-FFF2-40B4-BE49-F238E27FC236}">
                <a16:creationId xmlns:a16="http://schemas.microsoft.com/office/drawing/2014/main" id="{325572B3-64C5-C0E3-4C02-484F7866A88D}"/>
              </a:ext>
            </a:extLst>
          </p:cNvPr>
          <p:cNvSpPr txBox="1"/>
          <p:nvPr/>
        </p:nvSpPr>
        <p:spPr>
          <a:xfrm>
            <a:off x="1007706" y="2167621"/>
            <a:ext cx="6064898" cy="3293209"/>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sz="2400" dirty="0"/>
              <a:t>Optimal Systolic Array Configuration</a:t>
            </a:r>
          </a:p>
          <a:p>
            <a:pPr marL="285750" indent="-285750">
              <a:lnSpc>
                <a:spcPct val="150000"/>
              </a:lnSpc>
              <a:buFont typeface="Arial" panose="020B0604020202020204" pitchFamily="34" charset="0"/>
              <a:buChar char="•"/>
            </a:pPr>
            <a:r>
              <a:rPr lang="en-US" sz="2400" dirty="0"/>
              <a:t>Matrix Multiplication Optimization</a:t>
            </a:r>
          </a:p>
          <a:p>
            <a:pPr marL="285750" indent="-285750">
              <a:lnSpc>
                <a:spcPct val="150000"/>
              </a:lnSpc>
              <a:buFont typeface="Arial" panose="020B0604020202020204" pitchFamily="34" charset="0"/>
              <a:buChar char="•"/>
            </a:pPr>
            <a:r>
              <a:rPr lang="en-US" sz="2400" dirty="0"/>
              <a:t>Gemini Integration</a:t>
            </a:r>
          </a:p>
          <a:p>
            <a:pPr marL="285750" indent="-285750">
              <a:lnSpc>
                <a:spcPct val="150000"/>
              </a:lnSpc>
              <a:buFont typeface="Arial" panose="020B0604020202020204" pitchFamily="34" charset="0"/>
              <a:buChar char="•"/>
            </a:pPr>
            <a:r>
              <a:rPr lang="en-US" sz="2400" dirty="0"/>
              <a:t>TVM Custom Operations</a:t>
            </a:r>
          </a:p>
          <a:p>
            <a:pPr marL="285750" indent="-285750">
              <a:lnSpc>
                <a:spcPct val="150000"/>
              </a:lnSpc>
              <a:buFont typeface="Arial" panose="020B0604020202020204" pitchFamily="34" charset="0"/>
              <a:buChar char="•"/>
            </a:pPr>
            <a:r>
              <a:rPr lang="en-US" sz="2400" dirty="0"/>
              <a:t>Miscellaneous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Optimal Systolic Array Configuration</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307777"/>
          </a:xfrm>
          <a:prstGeom prst="rect">
            <a:avLst/>
          </a:prstGeom>
          <a:noFill/>
        </p:spPr>
        <p:txBody>
          <a:bodyPr wrap="square" rtlCol="0">
            <a:spAutoFit/>
          </a:bodyPr>
          <a:lstStyle/>
          <a:p>
            <a:r>
              <a:rPr lang="en-US" b="1" dirty="0"/>
              <a:t>Objective: </a:t>
            </a:r>
            <a:r>
              <a:rPr lang="en-US" dirty="0"/>
              <a:t>Find the best systolic array configuration for optimal energy and cycle efficiency.</a:t>
            </a:r>
          </a:p>
        </p:txBody>
      </p:sp>
      <p:pic>
        <p:nvPicPr>
          <p:cNvPr id="7" name="Picture 6">
            <a:extLst>
              <a:ext uri="{FF2B5EF4-FFF2-40B4-BE49-F238E27FC236}">
                <a16:creationId xmlns:a16="http://schemas.microsoft.com/office/drawing/2014/main" id="{98101BD1-8A1B-8F6B-EBF1-73958AC6F582}"/>
              </a:ext>
            </a:extLst>
          </p:cNvPr>
          <p:cNvPicPr>
            <a:picLocks noChangeAspect="1"/>
          </p:cNvPicPr>
          <p:nvPr/>
        </p:nvPicPr>
        <p:blipFill>
          <a:blip r:embed="rId3"/>
          <a:stretch>
            <a:fillRect/>
          </a:stretch>
        </p:blipFill>
        <p:spPr>
          <a:xfrm>
            <a:off x="609600" y="1666552"/>
            <a:ext cx="1919879" cy="1930399"/>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37CB4B9-FF20-A898-A881-96EA9D5D6E27}"/>
                  </a:ext>
                </a:extLst>
              </p14:cNvPr>
              <p14:cNvContentPartPr/>
              <p14:nvPr/>
            </p14:nvContentPartPr>
            <p14:xfrm>
              <a:off x="267943" y="1687244"/>
              <a:ext cx="2207160" cy="2144520"/>
            </p14:xfrm>
          </p:contentPart>
        </mc:Choice>
        <mc:Fallback>
          <p:pic>
            <p:nvPicPr>
              <p:cNvPr id="4" name="Ink 3">
                <a:extLst>
                  <a:ext uri="{FF2B5EF4-FFF2-40B4-BE49-F238E27FC236}">
                    <a16:creationId xmlns:a16="http://schemas.microsoft.com/office/drawing/2014/main" id="{237CB4B9-FF20-A898-A881-96EA9D5D6E27}"/>
                  </a:ext>
                </a:extLst>
              </p:cNvPr>
              <p:cNvPicPr/>
              <p:nvPr/>
            </p:nvPicPr>
            <p:blipFill>
              <a:blip r:embed="rId5"/>
              <a:stretch>
                <a:fillRect/>
              </a:stretch>
            </p:blipFill>
            <p:spPr>
              <a:xfrm>
                <a:off x="257143" y="1676442"/>
                <a:ext cx="2228400" cy="216576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FC4A50A7-59A4-4F0A-D6FD-5ED48E1679BA}"/>
                  </a:ext>
                </a:extLst>
              </p14:cNvPr>
              <p14:cNvContentPartPr/>
              <p14:nvPr/>
            </p14:nvContentPartPr>
            <p14:xfrm>
              <a:off x="60583" y="2322284"/>
              <a:ext cx="220320" cy="160200"/>
            </p14:xfrm>
          </p:contentPart>
        </mc:Choice>
        <mc:Fallback>
          <p:pic>
            <p:nvPicPr>
              <p:cNvPr id="5" name="Ink 4">
                <a:extLst>
                  <a:ext uri="{FF2B5EF4-FFF2-40B4-BE49-F238E27FC236}">
                    <a16:creationId xmlns:a16="http://schemas.microsoft.com/office/drawing/2014/main" id="{FC4A50A7-59A4-4F0A-D6FD-5ED48E1679BA}"/>
                  </a:ext>
                </a:extLst>
              </p:cNvPr>
              <p:cNvPicPr/>
              <p:nvPr/>
            </p:nvPicPr>
            <p:blipFill>
              <a:blip r:embed="rId7"/>
              <a:stretch>
                <a:fillRect/>
              </a:stretch>
            </p:blipFill>
            <p:spPr>
              <a:xfrm>
                <a:off x="49783" y="2311484"/>
                <a:ext cx="2415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6DF0E24-21B7-ED84-3C93-2C820BADAC00}"/>
                  </a:ext>
                </a:extLst>
              </p14:cNvPr>
              <p14:cNvContentPartPr/>
              <p14:nvPr/>
            </p14:nvContentPartPr>
            <p14:xfrm>
              <a:off x="1619743" y="3913124"/>
              <a:ext cx="201600" cy="157680"/>
            </p14:xfrm>
          </p:contentPart>
        </mc:Choice>
        <mc:Fallback>
          <p:pic>
            <p:nvPicPr>
              <p:cNvPr id="8" name="Ink 7">
                <a:extLst>
                  <a:ext uri="{FF2B5EF4-FFF2-40B4-BE49-F238E27FC236}">
                    <a16:creationId xmlns:a16="http://schemas.microsoft.com/office/drawing/2014/main" id="{36DF0E24-21B7-ED84-3C93-2C820BADAC00}"/>
                  </a:ext>
                </a:extLst>
              </p:cNvPr>
              <p:cNvPicPr/>
              <p:nvPr/>
            </p:nvPicPr>
            <p:blipFill>
              <a:blip r:embed="rId9"/>
              <a:stretch>
                <a:fillRect/>
              </a:stretch>
            </p:blipFill>
            <p:spPr>
              <a:xfrm>
                <a:off x="1608943" y="3902324"/>
                <a:ext cx="222840" cy="178920"/>
              </a:xfrm>
              <a:prstGeom prst="rect">
                <a:avLst/>
              </a:prstGeom>
            </p:spPr>
          </p:pic>
        </mc:Fallback>
      </mc:AlternateContent>
      <p:sp>
        <p:nvSpPr>
          <p:cNvPr id="9" name="TextBox 8">
            <a:extLst>
              <a:ext uri="{FF2B5EF4-FFF2-40B4-BE49-F238E27FC236}">
                <a16:creationId xmlns:a16="http://schemas.microsoft.com/office/drawing/2014/main" id="{48E822D1-C52C-261C-367F-78F45810E3E5}"/>
              </a:ext>
            </a:extLst>
          </p:cNvPr>
          <p:cNvSpPr txBox="1"/>
          <p:nvPr/>
        </p:nvSpPr>
        <p:spPr>
          <a:xfrm>
            <a:off x="267943" y="4159693"/>
            <a:ext cx="11538392" cy="2246769"/>
          </a:xfrm>
          <a:prstGeom prst="rect">
            <a:avLst/>
          </a:prstGeom>
          <a:noFill/>
        </p:spPr>
        <p:txBody>
          <a:bodyPr wrap="square" rtlCol="0">
            <a:spAutoFit/>
          </a:bodyPr>
          <a:lstStyle/>
          <a:p>
            <a:r>
              <a:rPr lang="en-US" b="1" dirty="0"/>
              <a:t>Our Implementation:</a:t>
            </a:r>
          </a:p>
          <a:p>
            <a:pPr marL="285750" indent="-285750">
              <a:buFont typeface="Arial" panose="020B0604020202020204" pitchFamily="34" charset="0"/>
              <a:buChar char="•"/>
            </a:pPr>
            <a:r>
              <a:rPr lang="en-US" dirty="0"/>
              <a:t>A tool for exploring and identifying optimal configurations based on different scenarios</a:t>
            </a:r>
          </a:p>
          <a:p>
            <a:pPr marL="285750" indent="-285750">
              <a:buFont typeface="Arial" panose="020B0604020202020204" pitchFamily="34" charset="0"/>
              <a:buChar char="•"/>
            </a:pPr>
            <a:r>
              <a:rPr lang="en-US" dirty="0"/>
              <a:t>An exhaustive search in the design space by compiling and evaluating each configuration</a:t>
            </a:r>
          </a:p>
          <a:p>
            <a:pPr marL="285750" indent="-285750">
              <a:buFont typeface="Arial" panose="020B0604020202020204" pitchFamily="34" charset="0"/>
              <a:buChar char="•"/>
            </a:pPr>
            <a:r>
              <a:rPr lang="en-US" dirty="0"/>
              <a:t>Record the parameters like the number of cycles, energy consumption, and other calculations for each configuration</a:t>
            </a:r>
          </a:p>
          <a:p>
            <a:pPr marL="285750" indent="-285750">
              <a:buFont typeface="Arial" panose="020B0604020202020204" pitchFamily="34" charset="0"/>
              <a:buChar char="•"/>
            </a:pPr>
            <a:r>
              <a:rPr lang="en-US" dirty="0"/>
              <a:t>Identify the best configurations focusing on minimizing energy consumption and computation cycles.</a:t>
            </a:r>
          </a:p>
          <a:p>
            <a:pPr marL="285750" indent="-285750">
              <a:buFont typeface="Arial" panose="020B0604020202020204" pitchFamily="34" charset="0"/>
              <a:buChar char="•"/>
            </a:pPr>
            <a:endParaRPr lang="en-US" dirty="0"/>
          </a:p>
          <a:p>
            <a:r>
              <a:rPr lang="en-US" b="1" dirty="0"/>
              <a:t>Future Possibilities:</a:t>
            </a:r>
          </a:p>
          <a:p>
            <a:pPr marL="285750" indent="-285750">
              <a:buFont typeface="Arial" panose="020B0604020202020204" pitchFamily="34" charset="0"/>
              <a:buChar char="•"/>
            </a:pPr>
            <a:r>
              <a:rPr lang="en-US" dirty="0"/>
              <a:t>In case of large design space, implement genetic algorithms like simulated annealing to decrease computation time</a:t>
            </a:r>
          </a:p>
          <a:p>
            <a:pPr marL="285750" indent="-285750">
              <a:buFont typeface="Arial" panose="020B0604020202020204" pitchFamily="34" charset="0"/>
              <a:buChar char="•"/>
            </a:pPr>
            <a:r>
              <a:rPr lang="en-US" dirty="0"/>
              <a:t>Implement more measurement parameters based on requirements. </a:t>
            </a:r>
          </a:p>
          <a:p>
            <a:pPr marL="285750" indent="-285750">
              <a:buFont typeface="Arial" panose="020B0604020202020204" pitchFamily="34" charset="0"/>
              <a:buChar char="•"/>
            </a:pPr>
            <a:endParaRPr lang="en-US" b="1" dirty="0"/>
          </a:p>
        </p:txBody>
      </p:sp>
      <p:sp>
        <p:nvSpPr>
          <p:cNvPr id="10" name="Right Arrow 9">
            <a:extLst>
              <a:ext uri="{FF2B5EF4-FFF2-40B4-BE49-F238E27FC236}">
                <a16:creationId xmlns:a16="http://schemas.microsoft.com/office/drawing/2014/main" id="{425501AF-6179-974C-1E3B-FEB9B15494D5}"/>
              </a:ext>
            </a:extLst>
          </p:cNvPr>
          <p:cNvSpPr/>
          <p:nvPr/>
        </p:nvSpPr>
        <p:spPr>
          <a:xfrm>
            <a:off x="2911151" y="2322284"/>
            <a:ext cx="5561045" cy="622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6E9ADB9-3D9F-C411-1F55-FB738B305574}"/>
              </a:ext>
            </a:extLst>
          </p:cNvPr>
          <p:cNvSpPr txBox="1"/>
          <p:nvPr/>
        </p:nvSpPr>
        <p:spPr>
          <a:xfrm>
            <a:off x="3819727" y="1663720"/>
            <a:ext cx="1919879"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Design space:</a:t>
            </a:r>
          </a:p>
          <a:p>
            <a:r>
              <a:rPr lang="en-US" dirty="0"/>
              <a:t>M=[8,16,32,64,128]</a:t>
            </a:r>
          </a:p>
          <a:p>
            <a:r>
              <a:rPr lang="en-US" dirty="0"/>
              <a:t>N=[8,16,32,64,128]</a:t>
            </a:r>
          </a:p>
        </p:txBody>
      </p:sp>
      <p:sp>
        <p:nvSpPr>
          <p:cNvPr id="12" name="TextBox 11">
            <a:extLst>
              <a:ext uri="{FF2B5EF4-FFF2-40B4-BE49-F238E27FC236}">
                <a16:creationId xmlns:a16="http://schemas.microsoft.com/office/drawing/2014/main" id="{29473723-6C3B-0B73-B772-792C04242E5E}"/>
              </a:ext>
            </a:extLst>
          </p:cNvPr>
          <p:cNvSpPr txBox="1"/>
          <p:nvPr/>
        </p:nvSpPr>
        <p:spPr>
          <a:xfrm>
            <a:off x="3819727" y="2944876"/>
            <a:ext cx="136757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DNN model</a:t>
            </a:r>
          </a:p>
        </p:txBody>
      </p:sp>
      <p:sp>
        <p:nvSpPr>
          <p:cNvPr id="13" name="TextBox 12">
            <a:extLst>
              <a:ext uri="{FF2B5EF4-FFF2-40B4-BE49-F238E27FC236}">
                <a16:creationId xmlns:a16="http://schemas.microsoft.com/office/drawing/2014/main" id="{4D05F6B9-520A-64DE-C725-9D59D670123A}"/>
              </a:ext>
            </a:extLst>
          </p:cNvPr>
          <p:cNvSpPr txBox="1"/>
          <p:nvPr/>
        </p:nvSpPr>
        <p:spPr>
          <a:xfrm>
            <a:off x="8621486" y="1359479"/>
            <a:ext cx="3302571" cy="2677656"/>
          </a:xfrm>
          <a:prstGeom prst="rect">
            <a:avLst/>
          </a:prstGeom>
          <a:noFill/>
        </p:spPr>
        <p:txBody>
          <a:bodyPr wrap="square" rtlCol="0">
            <a:spAutoFit/>
          </a:bodyPr>
          <a:lstStyle/>
          <a:p>
            <a:r>
              <a:rPr lang="en-US" b="1" dirty="0"/>
              <a:t>Best Configs</a:t>
            </a:r>
          </a:p>
          <a:p>
            <a:endParaRPr lang="en-US" dirty="0"/>
          </a:p>
          <a:p>
            <a:r>
              <a:rPr lang="en-US" dirty="0"/>
              <a:t>For minimum energy consumption:</a:t>
            </a:r>
          </a:p>
          <a:p>
            <a:r>
              <a:rPr lang="en-US" dirty="0"/>
              <a:t>M = [16]</a:t>
            </a:r>
          </a:p>
          <a:p>
            <a:r>
              <a:rPr lang="en-US" dirty="0"/>
              <a:t>N= [16]</a:t>
            </a:r>
          </a:p>
          <a:p>
            <a:endParaRPr lang="en-US" dirty="0"/>
          </a:p>
          <a:p>
            <a:r>
              <a:rPr lang="en-US" dirty="0"/>
              <a:t>For minimum cycles:</a:t>
            </a:r>
          </a:p>
          <a:p>
            <a:r>
              <a:rPr lang="en-US" dirty="0"/>
              <a:t>M = [64]</a:t>
            </a:r>
          </a:p>
          <a:p>
            <a:r>
              <a:rPr lang="en-US" dirty="0"/>
              <a:t>N= [128]</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Matrix Multiplication Optimization</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1169551"/>
          </a:xfrm>
          <a:prstGeom prst="rect">
            <a:avLst/>
          </a:prstGeom>
          <a:noFill/>
        </p:spPr>
        <p:txBody>
          <a:bodyPr wrap="square" rtlCol="0">
            <a:spAutoFit/>
          </a:bodyPr>
          <a:lstStyle/>
          <a:p>
            <a:r>
              <a:rPr lang="en-US" b="1" dirty="0"/>
              <a:t>Objective: </a:t>
            </a:r>
            <a:r>
              <a:rPr lang="en-US" dirty="0"/>
              <a:t>Optimize tiling and parallelism configuration for matrix multiplication in a given graph. (Useful in Transformers)</a:t>
            </a:r>
          </a:p>
          <a:p>
            <a:endParaRPr lang="en-US" dirty="0"/>
          </a:p>
          <a:p>
            <a:r>
              <a:rPr lang="en-US" b="1" dirty="0"/>
              <a:t>Requirements:</a:t>
            </a:r>
          </a:p>
          <a:p>
            <a:r>
              <a:rPr lang="en-US" dirty="0"/>
              <a:t>Find the values of optimal tile size and parallelism parameters for efficient resource usage.</a:t>
            </a:r>
          </a:p>
          <a:p>
            <a:endParaRPr lang="en-US" b="1" dirty="0"/>
          </a:p>
        </p:txBody>
      </p:sp>
      <p:sp>
        <p:nvSpPr>
          <p:cNvPr id="2" name="TextBox 1">
            <a:extLst>
              <a:ext uri="{FF2B5EF4-FFF2-40B4-BE49-F238E27FC236}">
                <a16:creationId xmlns:a16="http://schemas.microsoft.com/office/drawing/2014/main" id="{D20908F6-9BDA-7AD2-0285-618F880739EF}"/>
              </a:ext>
            </a:extLst>
          </p:cNvPr>
          <p:cNvSpPr txBox="1"/>
          <p:nvPr/>
        </p:nvSpPr>
        <p:spPr>
          <a:xfrm>
            <a:off x="261257" y="2202024"/>
            <a:ext cx="1660849" cy="1261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BRAM config</a:t>
            </a:r>
          </a:p>
          <a:p>
            <a:endParaRPr lang="en-US" b="0" dirty="0">
              <a:solidFill>
                <a:srgbClr val="CCCCCC"/>
              </a:solidFill>
              <a:effectLst/>
              <a:latin typeface="Menlo" panose="020B0609030804020204" pitchFamily="49" charset="0"/>
            </a:endParaRPr>
          </a:p>
          <a:p>
            <a:r>
              <a:rPr lang="en-US" sz="1200" b="0" dirty="0" err="1">
                <a:solidFill>
                  <a:schemeClr val="tx1"/>
                </a:solidFill>
                <a:effectLst/>
                <a:latin typeface="Menlo" panose="020B0609030804020204" pitchFamily="49" charset="0"/>
              </a:rPr>
              <a:t>data_size</a:t>
            </a:r>
            <a:r>
              <a:rPr lang="en-US" sz="1200" b="0" dirty="0">
                <a:solidFill>
                  <a:schemeClr val="tx1"/>
                </a:solidFill>
                <a:effectLst/>
                <a:latin typeface="Menlo" panose="020B0609030804020204" pitchFamily="49" charset="0"/>
              </a:rPr>
              <a:t>: 16</a:t>
            </a:r>
          </a:p>
          <a:p>
            <a:r>
              <a:rPr lang="en-US" sz="1200" b="0" dirty="0" err="1">
                <a:solidFill>
                  <a:schemeClr val="tx1"/>
                </a:solidFill>
                <a:effectLst/>
                <a:latin typeface="Menlo" panose="020B0609030804020204" pitchFamily="49" charset="0"/>
              </a:rPr>
              <a:t>bram_width</a:t>
            </a:r>
            <a:r>
              <a:rPr lang="en-US" sz="1200" b="0" dirty="0">
                <a:solidFill>
                  <a:schemeClr val="tx1"/>
                </a:solidFill>
                <a:effectLst/>
                <a:latin typeface="Menlo" panose="020B0609030804020204" pitchFamily="49" charset="0"/>
              </a:rPr>
              <a:t>: 18</a:t>
            </a:r>
          </a:p>
          <a:p>
            <a:r>
              <a:rPr lang="en-US" sz="1200" b="0" dirty="0" err="1">
                <a:solidFill>
                  <a:schemeClr val="tx1"/>
                </a:solidFill>
                <a:effectLst/>
                <a:latin typeface="Menlo" panose="020B0609030804020204" pitchFamily="49" charset="0"/>
              </a:rPr>
              <a:t>bram_depth</a:t>
            </a:r>
            <a:r>
              <a:rPr lang="en-US" sz="1200" b="0" dirty="0">
                <a:solidFill>
                  <a:schemeClr val="tx1"/>
                </a:solidFill>
                <a:effectLst/>
                <a:latin typeface="Menlo" panose="020B0609030804020204" pitchFamily="49" charset="0"/>
              </a:rPr>
              <a:t>: 1024</a:t>
            </a:r>
          </a:p>
          <a:p>
            <a:r>
              <a:rPr lang="en-US" sz="1200" b="0" dirty="0" err="1">
                <a:solidFill>
                  <a:schemeClr val="tx1"/>
                </a:solidFill>
                <a:effectLst/>
                <a:latin typeface="Menlo" panose="020B0609030804020204" pitchFamily="49" charset="0"/>
              </a:rPr>
              <a:t>bram_count</a:t>
            </a:r>
            <a:r>
              <a:rPr lang="en-US" sz="1200" b="0" dirty="0">
                <a:solidFill>
                  <a:schemeClr val="tx1"/>
                </a:solidFill>
                <a:effectLst/>
                <a:latin typeface="Menlo" panose="020B0609030804020204" pitchFamily="49" charset="0"/>
              </a:rPr>
              <a:t>: 6840</a:t>
            </a:r>
          </a:p>
        </p:txBody>
      </p:sp>
      <p:sp>
        <p:nvSpPr>
          <p:cNvPr id="3" name="Right Arrow 2">
            <a:extLst>
              <a:ext uri="{FF2B5EF4-FFF2-40B4-BE49-F238E27FC236}">
                <a16:creationId xmlns:a16="http://schemas.microsoft.com/office/drawing/2014/main" id="{23715BAF-9AAE-A788-6CFD-BF4D7856548B}"/>
              </a:ext>
            </a:extLst>
          </p:cNvPr>
          <p:cNvSpPr/>
          <p:nvPr/>
        </p:nvSpPr>
        <p:spPr>
          <a:xfrm>
            <a:off x="2083836" y="2431749"/>
            <a:ext cx="6739812" cy="802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 search for all parameters based on constraints</a:t>
            </a:r>
          </a:p>
          <a:p>
            <a:pPr algn="ctr"/>
            <a:r>
              <a:rPr lang="en-US" dirty="0"/>
              <a:t>Find the parameters that maximize BRAM utilization </a:t>
            </a:r>
          </a:p>
        </p:txBody>
      </p:sp>
      <p:sp>
        <p:nvSpPr>
          <p:cNvPr id="4" name="TextBox 3">
            <a:extLst>
              <a:ext uri="{FF2B5EF4-FFF2-40B4-BE49-F238E27FC236}">
                <a16:creationId xmlns:a16="http://schemas.microsoft.com/office/drawing/2014/main" id="{DEFE6ABB-A3A1-0C36-B78D-0B116A3474F9}"/>
              </a:ext>
            </a:extLst>
          </p:cNvPr>
          <p:cNvSpPr txBox="1"/>
          <p:nvPr/>
        </p:nvSpPr>
        <p:spPr>
          <a:xfrm>
            <a:off x="8867191" y="2202023"/>
            <a:ext cx="1946438" cy="1261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u="sng" dirty="0"/>
              <a:t>Best parameters</a:t>
            </a:r>
          </a:p>
          <a:p>
            <a:endParaRPr lang="en-US" b="0" dirty="0">
              <a:solidFill>
                <a:srgbClr val="CCCCCC"/>
              </a:solidFill>
              <a:effectLst/>
              <a:latin typeface="Menlo" panose="020B0609030804020204" pitchFamily="49" charset="0"/>
            </a:endParaRPr>
          </a:p>
          <a:p>
            <a:r>
              <a:rPr lang="en-US" sz="1200" b="0" dirty="0" err="1">
                <a:solidFill>
                  <a:schemeClr val="tx1"/>
                </a:solidFill>
                <a:effectLst/>
                <a:latin typeface="Menlo" panose="020B0609030804020204" pitchFamily="49" charset="0"/>
              </a:rPr>
              <a:t>Parallelism_n</a:t>
            </a:r>
            <a:r>
              <a:rPr lang="en-US" sz="1200" b="0" dirty="0">
                <a:solidFill>
                  <a:schemeClr val="tx1"/>
                </a:solidFill>
                <a:effectLst/>
                <a:latin typeface="Menlo" panose="020B0609030804020204" pitchFamily="49" charset="0"/>
              </a:rPr>
              <a:t>: 152</a:t>
            </a:r>
          </a:p>
          <a:p>
            <a:r>
              <a:rPr lang="en-US" sz="1200" b="0" dirty="0" err="1">
                <a:solidFill>
                  <a:schemeClr val="tx1"/>
                </a:solidFill>
                <a:effectLst/>
                <a:latin typeface="Menlo" panose="020B0609030804020204" pitchFamily="49" charset="0"/>
              </a:rPr>
              <a:t>Parallelism_m</a:t>
            </a:r>
            <a:r>
              <a:rPr lang="en-US" sz="1200" b="0" dirty="0">
                <a:solidFill>
                  <a:schemeClr val="tx1"/>
                </a:solidFill>
                <a:effectLst/>
                <a:latin typeface="Menlo" panose="020B0609030804020204" pitchFamily="49" charset="0"/>
              </a:rPr>
              <a:t>: 16</a:t>
            </a:r>
          </a:p>
          <a:p>
            <a:r>
              <a:rPr lang="en-US" sz="1200" b="0" dirty="0" err="1">
                <a:solidFill>
                  <a:schemeClr val="tx1"/>
                </a:solidFill>
                <a:effectLst/>
                <a:latin typeface="Menlo" panose="020B0609030804020204" pitchFamily="49" charset="0"/>
              </a:rPr>
              <a:t>Tiling_n</a:t>
            </a:r>
            <a:r>
              <a:rPr lang="en-US" sz="1200" b="0" dirty="0">
                <a:solidFill>
                  <a:schemeClr val="tx1"/>
                </a:solidFill>
                <a:effectLst/>
                <a:latin typeface="Menlo" panose="020B0609030804020204" pitchFamily="49" charset="0"/>
              </a:rPr>
              <a:t>: 2584</a:t>
            </a:r>
          </a:p>
          <a:p>
            <a:r>
              <a:rPr lang="en-US" sz="1200" dirty="0" err="1">
                <a:solidFill>
                  <a:schemeClr val="tx1"/>
                </a:solidFill>
                <a:latin typeface="Menlo" panose="020B0609030804020204" pitchFamily="49" charset="0"/>
              </a:rPr>
              <a:t>Tiling_m</a:t>
            </a:r>
            <a:r>
              <a:rPr lang="en-US" sz="1200" b="0" dirty="0">
                <a:solidFill>
                  <a:schemeClr val="tx1"/>
                </a:solidFill>
                <a:effectLst/>
                <a:latin typeface="Menlo" panose="020B0609030804020204" pitchFamily="49" charset="0"/>
              </a:rPr>
              <a:t>: 2704</a:t>
            </a:r>
          </a:p>
        </p:txBody>
      </p:sp>
      <p:sp>
        <p:nvSpPr>
          <p:cNvPr id="5" name="TextBox 4">
            <a:extLst>
              <a:ext uri="{FF2B5EF4-FFF2-40B4-BE49-F238E27FC236}">
                <a16:creationId xmlns:a16="http://schemas.microsoft.com/office/drawing/2014/main" id="{A65EE68C-4058-F29F-DFC9-0B23DE687EBA}"/>
              </a:ext>
            </a:extLst>
          </p:cNvPr>
          <p:cNvSpPr txBox="1"/>
          <p:nvPr/>
        </p:nvSpPr>
        <p:spPr>
          <a:xfrm>
            <a:off x="261257" y="4073236"/>
            <a:ext cx="10994176" cy="1169551"/>
          </a:xfrm>
          <a:prstGeom prst="rect">
            <a:avLst/>
          </a:prstGeom>
          <a:noFill/>
        </p:spPr>
        <p:txBody>
          <a:bodyPr wrap="square" rtlCol="0">
            <a:spAutoFit/>
          </a:bodyPr>
          <a:lstStyle/>
          <a:p>
            <a:r>
              <a:rPr lang="en-US" b="1" dirty="0"/>
              <a:t>Our Implementation:</a:t>
            </a:r>
            <a:endParaRPr lang="en-US" b="1" dirty="0">
              <a:solidFill>
                <a:schemeClr val="tx1"/>
              </a:solidFill>
            </a:endParaRPr>
          </a:p>
          <a:p>
            <a:pPr marL="285750" indent="-285750">
              <a:buFont typeface="Arial" panose="020B0604020202020204" pitchFamily="34" charset="0"/>
              <a:buChar char="•"/>
            </a:pPr>
            <a:r>
              <a:rPr lang="en-US" b="0" i="0" dirty="0">
                <a:solidFill>
                  <a:schemeClr val="tx1"/>
                </a:solidFill>
                <a:effectLst/>
                <a:latin typeface="+mn-lt"/>
              </a:rPr>
              <a:t>Utilizes a specialized algorithm that inputs our BRAM configuration and the model's graph object.</a:t>
            </a:r>
          </a:p>
          <a:p>
            <a:pPr marL="285750" indent="-285750" algn="l">
              <a:buFont typeface="Arial" panose="020B0604020202020204" pitchFamily="34" charset="0"/>
              <a:buChar char="•"/>
            </a:pPr>
            <a:r>
              <a:rPr lang="en-US" b="0" i="0" dirty="0">
                <a:solidFill>
                  <a:schemeClr val="tx1"/>
                </a:solidFill>
                <a:effectLst/>
                <a:latin typeface="+mn-lt"/>
              </a:rPr>
              <a:t>Iteratively searches for optimal parameters.</a:t>
            </a:r>
          </a:p>
          <a:p>
            <a:pPr marL="285750" indent="-285750" algn="l">
              <a:buFont typeface="Arial" panose="020B0604020202020204" pitchFamily="34" charset="0"/>
              <a:buChar char="•"/>
            </a:pPr>
            <a:r>
              <a:rPr lang="en-US" b="0" i="0" dirty="0">
                <a:solidFill>
                  <a:schemeClr val="tx1"/>
                </a:solidFill>
                <a:effectLst/>
                <a:latin typeface="+mn-lt"/>
              </a:rPr>
              <a:t>Aims to achieve a harmonious balance between the computational and memory models.</a:t>
            </a:r>
          </a:p>
          <a:p>
            <a:pPr marL="285750" indent="-285750">
              <a:buFont typeface="Arial" panose="020B0604020202020204" pitchFamily="34" charset="0"/>
              <a:buChar char="•"/>
            </a:pPr>
            <a:r>
              <a:rPr lang="en-US" b="0" i="0" dirty="0">
                <a:solidFill>
                  <a:schemeClr val="tx1"/>
                </a:solidFill>
                <a:effectLst/>
                <a:latin typeface="+mn-lt"/>
              </a:rPr>
              <a:t>Parameters are selected based on their ability to maximize BRAM utilization</a:t>
            </a:r>
            <a:endParaRPr lang="en-US" dirty="0">
              <a:solidFill>
                <a:schemeClr val="tx1"/>
              </a:solidFill>
              <a:latin typeface="+mn-lt"/>
            </a:endParaRPr>
          </a:p>
        </p:txBody>
      </p:sp>
    </p:spTree>
    <p:extLst>
      <p:ext uri="{BB962C8B-B14F-4D97-AF65-F5344CB8AC3E}">
        <p14:creationId xmlns:p14="http://schemas.microsoft.com/office/powerpoint/2010/main" val="29001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Integration with Gemini</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5438476"/>
          </a:xfrm>
          <a:prstGeom prst="rect">
            <a:avLst/>
          </a:prstGeom>
          <a:noFill/>
        </p:spPr>
        <p:txBody>
          <a:bodyPr wrap="square" rtlCol="0">
            <a:spAutoFit/>
          </a:bodyPr>
          <a:lstStyle/>
          <a:p>
            <a:r>
              <a:rPr lang="en-US" b="1" dirty="0"/>
              <a:t>Objective: </a:t>
            </a:r>
            <a:r>
              <a:rPr lang="en-US" dirty="0"/>
              <a:t>Enhance compatibility with Gemini accelerator.</a:t>
            </a:r>
          </a:p>
          <a:p>
            <a:endParaRPr lang="en-US" dirty="0"/>
          </a:p>
          <a:p>
            <a:endParaRPr lang="en-US" dirty="0"/>
          </a:p>
          <a:p>
            <a:r>
              <a:rPr lang="en-US" b="1" dirty="0"/>
              <a:t>Requirements:</a:t>
            </a:r>
          </a:p>
          <a:p>
            <a:pPr marL="342900" indent="-342900">
              <a:lnSpc>
                <a:spcPct val="150000"/>
              </a:lnSpc>
              <a:buAutoNum type="arabicParenR"/>
            </a:pPr>
            <a:r>
              <a:rPr lang="en-US" b="1" dirty="0"/>
              <a:t>C code: </a:t>
            </a:r>
            <a:r>
              <a:rPr lang="en-US" dirty="0"/>
              <a:t>code is tailored for running a specific CNN model on the Gemini accelerator</a:t>
            </a:r>
          </a:p>
          <a:p>
            <a:pPr marL="342900" indent="-342900">
              <a:lnSpc>
                <a:spcPct val="150000"/>
              </a:lnSpc>
              <a:buFont typeface="Arial"/>
              <a:buAutoNum type="arabicParenR"/>
            </a:pPr>
            <a:r>
              <a:rPr lang="en-US" b="1" dirty="0"/>
              <a:t>Param file</a:t>
            </a:r>
            <a:r>
              <a:rPr lang="en-US" dirty="0"/>
              <a:t>: header file that defines parameters, weights, biases, input, and output arrays for the layers of a CNN model</a:t>
            </a:r>
          </a:p>
          <a:p>
            <a:pPr marL="342900" indent="-342900">
              <a:buFont typeface="Arial"/>
              <a:buAutoNum type="arabicParenR"/>
            </a:pPr>
            <a:endParaRPr lang="en-US" dirty="0"/>
          </a:p>
          <a:p>
            <a:r>
              <a:rPr lang="en-US" b="1" dirty="0"/>
              <a:t>Our Implementation:</a:t>
            </a:r>
          </a:p>
          <a:p>
            <a:endParaRPr lang="en-US" b="1" dirty="0"/>
          </a:p>
          <a:p>
            <a:pPr>
              <a:lnSpc>
                <a:spcPct val="150000"/>
              </a:lnSpc>
            </a:pPr>
            <a:r>
              <a:rPr lang="en-US" b="1" dirty="0"/>
              <a:t>1) CPP file generation: </a:t>
            </a:r>
            <a:r>
              <a:rPr lang="en-US" dirty="0"/>
              <a:t>This program accepts a graph object from our compiler and generates code tailored to specific layer types and operations, ensuring seamless compatibility with Gemini's architecture. </a:t>
            </a:r>
          </a:p>
          <a:p>
            <a:pPr>
              <a:lnSpc>
                <a:spcPct val="150000"/>
              </a:lnSpc>
            </a:pPr>
            <a:r>
              <a:rPr lang="en-US" dirty="0"/>
              <a:t>2) </a:t>
            </a:r>
            <a:r>
              <a:rPr lang="en-US" b="1" dirty="0"/>
              <a:t>Param file generation: </a:t>
            </a:r>
            <a:r>
              <a:rPr lang="en-US" dirty="0"/>
              <a:t>This</a:t>
            </a:r>
            <a:r>
              <a:rPr lang="en-US" b="1" dirty="0"/>
              <a:t> </a:t>
            </a:r>
            <a:r>
              <a:rPr lang="en-US" dirty="0"/>
              <a:t>function can take any standard pre-trained model from the internet and convert its weights into a format that's compatible with Gemini. We also apply quantization to the weights</a:t>
            </a:r>
          </a:p>
          <a:p>
            <a:pPr>
              <a:lnSpc>
                <a:spcPct val="150000"/>
              </a:lnSpc>
            </a:pPr>
            <a:endParaRPr lang="en-US" dirty="0"/>
          </a:p>
          <a:p>
            <a:pPr>
              <a:lnSpc>
                <a:spcPct val="150000"/>
              </a:lnSpc>
            </a:pPr>
            <a:r>
              <a:rPr lang="en-US" b="1" dirty="0"/>
              <a:t>Currently Supported Operations:</a:t>
            </a:r>
          </a:p>
          <a:p>
            <a:pPr>
              <a:lnSpc>
                <a:spcPct val="150000"/>
              </a:lnSpc>
            </a:pPr>
            <a:r>
              <a:rPr lang="en-US" dirty="0"/>
              <a:t>Convolution, Fully Connected, Add, Global Averaging/Pooling</a:t>
            </a:r>
          </a:p>
          <a:p>
            <a:pPr>
              <a:lnSpc>
                <a:spcPct val="150000"/>
              </a:lnSpc>
            </a:pPr>
            <a:endParaRPr lang="en-US" dirty="0"/>
          </a:p>
          <a:p>
            <a:r>
              <a:rPr lang="en-US" b="1" dirty="0"/>
              <a:t>Future Scope:</a:t>
            </a:r>
          </a:p>
          <a:p>
            <a:r>
              <a:rPr lang="en-US" dirty="0"/>
              <a:t>While we currently support a foundational set of operations and layers, we plan to expand this support to encompass a broader spectrum of operations.</a:t>
            </a:r>
          </a:p>
        </p:txBody>
      </p:sp>
    </p:spTree>
    <p:extLst>
      <p:ext uri="{BB962C8B-B14F-4D97-AF65-F5344CB8AC3E}">
        <p14:creationId xmlns:p14="http://schemas.microsoft.com/office/powerpoint/2010/main" val="52794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TVM Custom operations</a:t>
            </a:r>
          </a:p>
        </p:txBody>
      </p:sp>
      <p:sp>
        <p:nvSpPr>
          <p:cNvPr id="6" name="TextBox 5">
            <a:extLst>
              <a:ext uri="{FF2B5EF4-FFF2-40B4-BE49-F238E27FC236}">
                <a16:creationId xmlns:a16="http://schemas.microsoft.com/office/drawing/2014/main" id="{439124BB-09F0-8D1C-2CBF-2829433E0922}"/>
              </a:ext>
            </a:extLst>
          </p:cNvPr>
          <p:cNvSpPr txBox="1"/>
          <p:nvPr/>
        </p:nvSpPr>
        <p:spPr>
          <a:xfrm>
            <a:off x="385665" y="858838"/>
            <a:ext cx="11420670" cy="307777"/>
          </a:xfrm>
          <a:prstGeom prst="rect">
            <a:avLst/>
          </a:prstGeom>
          <a:noFill/>
        </p:spPr>
        <p:txBody>
          <a:bodyPr wrap="square" rtlCol="0">
            <a:spAutoFit/>
          </a:bodyPr>
          <a:lstStyle/>
          <a:p>
            <a:r>
              <a:rPr lang="en-US" b="1" dirty="0"/>
              <a:t>Objective: </a:t>
            </a:r>
            <a:r>
              <a:rPr lang="en-US" dirty="0"/>
              <a:t>Integrate custom operations into </a:t>
            </a:r>
            <a:r>
              <a:rPr lang="en-US" dirty="0" err="1"/>
              <a:t>Pytorch</a:t>
            </a:r>
            <a:r>
              <a:rPr lang="en-US" dirty="0"/>
              <a:t> and TVM and make parsing of complex and custom models easier </a:t>
            </a:r>
          </a:p>
        </p:txBody>
      </p:sp>
      <p:sp>
        <p:nvSpPr>
          <p:cNvPr id="2" name="TextBox 1">
            <a:extLst>
              <a:ext uri="{FF2B5EF4-FFF2-40B4-BE49-F238E27FC236}">
                <a16:creationId xmlns:a16="http://schemas.microsoft.com/office/drawing/2014/main" id="{14E4509D-4181-B600-BB04-35BC9E547720}"/>
              </a:ext>
            </a:extLst>
          </p:cNvPr>
          <p:cNvSpPr txBox="1"/>
          <p:nvPr/>
        </p:nvSpPr>
        <p:spPr>
          <a:xfrm>
            <a:off x="609600" y="1440361"/>
            <a:ext cx="3846022" cy="1169551"/>
          </a:xfrm>
          <a:prstGeom prst="rect">
            <a:avLst/>
          </a:prstGeom>
          <a:noFill/>
        </p:spPr>
        <p:txBody>
          <a:bodyPr wrap="square" rtlCol="0">
            <a:spAutoFit/>
          </a:bodyPr>
          <a:lstStyle/>
          <a:p>
            <a:r>
              <a:rPr lang="en-US" b="1" dirty="0" err="1"/>
              <a:t>PyTorch</a:t>
            </a:r>
            <a:r>
              <a:rPr lang="en-US" b="1" dirty="0"/>
              <a:t> Implementation:</a:t>
            </a:r>
          </a:p>
          <a:p>
            <a:pPr marL="285750" indent="-285750">
              <a:buFont typeface="Arial" panose="020B0604020202020204" pitchFamily="34" charset="0"/>
              <a:buChar char="•"/>
            </a:pPr>
            <a:r>
              <a:rPr lang="en-US" dirty="0"/>
              <a:t>Implement &amp; Register Custom Op in C++.</a:t>
            </a:r>
          </a:p>
          <a:p>
            <a:pPr marL="285750" indent="-285750">
              <a:buFont typeface="Arial" panose="020B0604020202020204" pitchFamily="34" charset="0"/>
              <a:buChar char="•"/>
            </a:pPr>
            <a:r>
              <a:rPr lang="en-US" dirty="0"/>
              <a:t>Compile Custom Op into a shared library.</a:t>
            </a:r>
          </a:p>
          <a:p>
            <a:pPr marL="285750" indent="-285750">
              <a:buFont typeface="Arial" panose="020B0604020202020204" pitchFamily="34" charset="0"/>
              <a:buChar char="•"/>
            </a:pPr>
            <a:r>
              <a:rPr lang="en-US" dirty="0"/>
              <a:t>Integrate Custom Op into </a:t>
            </a:r>
            <a:r>
              <a:rPr lang="en-US" dirty="0" err="1"/>
              <a:t>PyTorch</a:t>
            </a:r>
            <a:r>
              <a:rPr lang="en-US" dirty="0"/>
              <a:t> models </a:t>
            </a:r>
          </a:p>
          <a:p>
            <a:endParaRPr lang="en-US" dirty="0"/>
          </a:p>
        </p:txBody>
      </p:sp>
      <p:sp>
        <p:nvSpPr>
          <p:cNvPr id="3" name="TextBox 2">
            <a:extLst>
              <a:ext uri="{FF2B5EF4-FFF2-40B4-BE49-F238E27FC236}">
                <a16:creationId xmlns:a16="http://schemas.microsoft.com/office/drawing/2014/main" id="{A2E46B38-8697-6B55-4028-FE93DD59239E}"/>
              </a:ext>
            </a:extLst>
          </p:cNvPr>
          <p:cNvSpPr txBox="1"/>
          <p:nvPr/>
        </p:nvSpPr>
        <p:spPr>
          <a:xfrm>
            <a:off x="6504707" y="1440361"/>
            <a:ext cx="4951615" cy="1600438"/>
          </a:xfrm>
          <a:prstGeom prst="rect">
            <a:avLst/>
          </a:prstGeom>
          <a:noFill/>
        </p:spPr>
        <p:txBody>
          <a:bodyPr wrap="square" rtlCol="0">
            <a:spAutoFit/>
          </a:bodyPr>
          <a:lstStyle/>
          <a:p>
            <a:r>
              <a:rPr lang="en-US" b="1" dirty="0"/>
              <a:t>TVM Integration:</a:t>
            </a:r>
          </a:p>
          <a:p>
            <a:pPr marL="285750" indent="-285750">
              <a:buFont typeface="Arial" panose="020B0604020202020204" pitchFamily="34" charset="0"/>
              <a:buChar char="•"/>
            </a:pPr>
            <a:r>
              <a:rPr lang="en-US" dirty="0"/>
              <a:t>Define Custom Op attributes and type relations.</a:t>
            </a:r>
          </a:p>
          <a:p>
            <a:pPr marL="285750" indent="-285750">
              <a:buFont typeface="Arial" panose="020B0604020202020204" pitchFamily="34" charset="0"/>
              <a:buChar char="•"/>
            </a:pPr>
            <a:r>
              <a:rPr lang="en-US" dirty="0"/>
              <a:t>Register Custom Op as a new operation in Relay.</a:t>
            </a:r>
          </a:p>
          <a:p>
            <a:pPr marL="285750" indent="-285750">
              <a:buFont typeface="Arial" panose="020B0604020202020204" pitchFamily="34" charset="0"/>
              <a:buChar char="•"/>
            </a:pPr>
            <a:r>
              <a:rPr lang="en-US" dirty="0"/>
              <a:t>Implement Custom Op computation logic.</a:t>
            </a:r>
          </a:p>
          <a:p>
            <a:pPr marL="285750" indent="-285750">
              <a:buFont typeface="Arial" panose="020B0604020202020204" pitchFamily="34" charset="0"/>
              <a:buChar char="•"/>
            </a:pPr>
            <a:r>
              <a:rPr lang="en-US" dirty="0"/>
              <a:t>Link Custom Op compute function with Relay's strategy.</a:t>
            </a:r>
          </a:p>
          <a:p>
            <a:pPr marL="285750" indent="-285750">
              <a:buFont typeface="Arial" panose="020B0604020202020204" pitchFamily="34" charset="0"/>
              <a:buChar char="•"/>
            </a:pPr>
            <a:r>
              <a:rPr lang="en-US" dirty="0"/>
              <a:t>Create Relay call node and Python API hook.</a:t>
            </a:r>
          </a:p>
          <a:p>
            <a:endParaRPr lang="en-US" dirty="0"/>
          </a:p>
        </p:txBody>
      </p:sp>
      <p:sp>
        <p:nvSpPr>
          <p:cNvPr id="4" name="TextBox 3">
            <a:extLst>
              <a:ext uri="{FF2B5EF4-FFF2-40B4-BE49-F238E27FC236}">
                <a16:creationId xmlns:a16="http://schemas.microsoft.com/office/drawing/2014/main" id="{FD914C12-546B-B9D4-41D8-BD3C50DF86F8}"/>
              </a:ext>
            </a:extLst>
          </p:cNvPr>
          <p:cNvSpPr txBox="1"/>
          <p:nvPr/>
        </p:nvSpPr>
        <p:spPr>
          <a:xfrm>
            <a:off x="6504707" y="3675097"/>
            <a:ext cx="4172989" cy="1815882"/>
          </a:xfrm>
          <a:prstGeom prst="rect">
            <a:avLst/>
          </a:prstGeom>
          <a:noFill/>
        </p:spPr>
        <p:txBody>
          <a:bodyPr wrap="square" rtlCol="0">
            <a:spAutoFit/>
          </a:bodyPr>
          <a:lstStyle/>
          <a:p>
            <a:r>
              <a:rPr lang="en-US" b="1" dirty="0"/>
              <a:t>TVM Frontend Modification:</a:t>
            </a:r>
          </a:p>
          <a:p>
            <a:pPr marL="285750" indent="-285750">
              <a:buFont typeface="Arial" panose="020B0604020202020204" pitchFamily="34" charset="0"/>
              <a:buChar char="•"/>
            </a:pPr>
            <a:r>
              <a:rPr lang="en-US" dirty="0"/>
              <a:t>Update </a:t>
            </a:r>
            <a:r>
              <a:rPr lang="en-US" dirty="0" err="1"/>
              <a:t>PyTorch</a:t>
            </a:r>
            <a:r>
              <a:rPr lang="en-US" dirty="0"/>
              <a:t> Frontend in TVM for LTQ.</a:t>
            </a:r>
          </a:p>
          <a:p>
            <a:pPr marL="285750" indent="-285750">
              <a:buFont typeface="Arial" panose="020B0604020202020204" pitchFamily="34" charset="0"/>
              <a:buChar char="•"/>
            </a:pPr>
            <a:r>
              <a:rPr lang="en-US" dirty="0"/>
              <a:t>Implement a converter for LTQ in TVM.</a:t>
            </a:r>
          </a:p>
          <a:p>
            <a:r>
              <a:rPr lang="en-US" b="1" dirty="0"/>
              <a:t>Model Conversion &amp; IR Visualization:</a:t>
            </a:r>
          </a:p>
          <a:p>
            <a:pPr marL="285750" indent="-285750">
              <a:buFont typeface="Arial" panose="020B0604020202020204" pitchFamily="34" charset="0"/>
              <a:buChar char="•"/>
            </a:pPr>
            <a:r>
              <a:rPr lang="en-US" dirty="0"/>
              <a:t>Convert </a:t>
            </a:r>
            <a:r>
              <a:rPr lang="en-US" dirty="0" err="1"/>
              <a:t>PyTorch</a:t>
            </a:r>
            <a:r>
              <a:rPr lang="en-US" dirty="0"/>
              <a:t> Model to </a:t>
            </a:r>
            <a:r>
              <a:rPr lang="en-US" dirty="0" err="1"/>
              <a:t>TorchScript</a:t>
            </a:r>
            <a:r>
              <a:rPr lang="en-US" dirty="0"/>
              <a:t>, then to TVM Relay IR.</a:t>
            </a:r>
          </a:p>
          <a:p>
            <a:pPr marL="285750" indent="-285750">
              <a:buFont typeface="Arial" panose="020B0604020202020204" pitchFamily="34" charset="0"/>
              <a:buChar char="•"/>
            </a:pPr>
            <a:r>
              <a:rPr lang="en-US" dirty="0"/>
              <a:t>Display and verify Relay IR.</a:t>
            </a:r>
          </a:p>
          <a:p>
            <a:endParaRPr lang="en-US" dirty="0"/>
          </a:p>
        </p:txBody>
      </p:sp>
      <p:sp>
        <p:nvSpPr>
          <p:cNvPr id="5" name="TextBox 4">
            <a:extLst>
              <a:ext uri="{FF2B5EF4-FFF2-40B4-BE49-F238E27FC236}">
                <a16:creationId xmlns:a16="http://schemas.microsoft.com/office/drawing/2014/main" id="{48F7F8A5-C636-9492-E997-890B3AA99964}"/>
              </a:ext>
            </a:extLst>
          </p:cNvPr>
          <p:cNvSpPr txBox="1"/>
          <p:nvPr/>
        </p:nvSpPr>
        <p:spPr>
          <a:xfrm>
            <a:off x="609600" y="3198484"/>
            <a:ext cx="4951615" cy="3108543"/>
          </a:xfrm>
          <a:prstGeom prst="rect">
            <a:avLst/>
          </a:prstGeom>
          <a:noFill/>
        </p:spPr>
        <p:txBody>
          <a:bodyPr wrap="square" rtlCol="0">
            <a:spAutoFit/>
          </a:bodyPr>
          <a:lstStyle/>
          <a:p>
            <a:r>
              <a:rPr lang="en-US" b="1" dirty="0"/>
              <a:t>Our Implementation:</a:t>
            </a:r>
          </a:p>
          <a:p>
            <a:pPr marL="285750" indent="-285750">
              <a:buFont typeface="Arial" panose="020B0604020202020204" pitchFamily="34" charset="0"/>
              <a:buChar char="•"/>
            </a:pPr>
            <a:r>
              <a:rPr lang="en-US" dirty="0"/>
              <a:t>Custom Ops integration is a complex task with multiple steps</a:t>
            </a:r>
          </a:p>
          <a:p>
            <a:pPr marL="285750" indent="-285750">
              <a:buFont typeface="Arial" panose="020B0604020202020204" pitchFamily="34" charset="0"/>
              <a:buChar char="•"/>
            </a:pPr>
            <a:r>
              <a:rPr lang="en-US" dirty="0"/>
              <a:t>We have extensively studied the TVM’s codebase and documentation</a:t>
            </a:r>
          </a:p>
          <a:p>
            <a:pPr marL="285750" indent="-285750">
              <a:buFont typeface="Arial" panose="020B0604020202020204" pitchFamily="34" charset="0"/>
              <a:buChar char="•"/>
            </a:pPr>
            <a:r>
              <a:rPr lang="en-US" dirty="0"/>
              <a:t>We have created comprehensive documentation to guide users for  future implementation because existing resources are limited</a:t>
            </a:r>
          </a:p>
          <a:p>
            <a:endParaRPr lang="en-US" dirty="0"/>
          </a:p>
          <a:p>
            <a:r>
              <a:rPr lang="en-US" b="1" dirty="0"/>
              <a:t>Future Scope:</a:t>
            </a:r>
          </a:p>
          <a:p>
            <a:pPr marL="285750" indent="-285750">
              <a:buFont typeface="Arial" panose="020B0604020202020204" pitchFamily="34" charset="0"/>
              <a:buChar char="•"/>
            </a:pPr>
            <a:r>
              <a:rPr lang="en-US" dirty="0"/>
              <a:t>Offer support for more custom operations</a:t>
            </a:r>
          </a:p>
          <a:p>
            <a:pPr marL="285750" indent="-285750">
              <a:buFont typeface="Arial" panose="020B0604020202020204" pitchFamily="34" charset="0"/>
              <a:buChar char="•"/>
            </a:pPr>
            <a:r>
              <a:rPr lang="en-US" dirty="0"/>
              <a:t>Makes it easier to implement operation fusion (fused operations as custom operations)</a:t>
            </a:r>
          </a:p>
          <a:p>
            <a:endParaRPr lang="en-US" dirty="0"/>
          </a:p>
        </p:txBody>
      </p:sp>
      <p:sp>
        <p:nvSpPr>
          <p:cNvPr id="7" name="L-Shape 6">
            <a:extLst>
              <a:ext uri="{FF2B5EF4-FFF2-40B4-BE49-F238E27FC236}">
                <a16:creationId xmlns:a16="http://schemas.microsoft.com/office/drawing/2014/main" id="{E9789216-0F01-F091-2B78-619E232F5244}"/>
              </a:ext>
            </a:extLst>
          </p:cNvPr>
          <p:cNvSpPr/>
          <p:nvPr/>
        </p:nvSpPr>
        <p:spPr>
          <a:xfrm rot="10800000">
            <a:off x="385664" y="1296785"/>
            <a:ext cx="11196735" cy="4525831"/>
          </a:xfrm>
          <a:prstGeom prst="corner">
            <a:avLst>
              <a:gd name="adj1" fmla="val 35359"/>
              <a:gd name="adj2" fmla="val 12167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1498BD3E-B995-7979-9CA5-150FC0D04B09}"/>
              </a:ext>
            </a:extLst>
          </p:cNvPr>
          <p:cNvSpPr/>
          <p:nvPr/>
        </p:nvSpPr>
        <p:spPr>
          <a:xfrm>
            <a:off x="4821382" y="2025136"/>
            <a:ext cx="1463040" cy="215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FC013B03-9356-B827-02E9-7870337A58AC}"/>
              </a:ext>
            </a:extLst>
          </p:cNvPr>
          <p:cNvSpPr/>
          <p:nvPr/>
        </p:nvSpPr>
        <p:spPr>
          <a:xfrm>
            <a:off x="7736380" y="2853894"/>
            <a:ext cx="326965" cy="689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861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nSpc>
                <a:spcPct val="150000"/>
              </a:lnSpc>
            </a:pPr>
            <a:r>
              <a:rPr lang="en-US" sz="2800" dirty="0"/>
              <a:t>Miscellaneous tasks</a:t>
            </a:r>
          </a:p>
        </p:txBody>
      </p:sp>
      <p:sp>
        <p:nvSpPr>
          <p:cNvPr id="10" name="TextBox 9">
            <a:extLst>
              <a:ext uri="{FF2B5EF4-FFF2-40B4-BE49-F238E27FC236}">
                <a16:creationId xmlns:a16="http://schemas.microsoft.com/office/drawing/2014/main" id="{C47CD37E-BD5C-572E-4812-82C2C342EECA}"/>
              </a:ext>
            </a:extLst>
          </p:cNvPr>
          <p:cNvSpPr txBox="1"/>
          <p:nvPr/>
        </p:nvSpPr>
        <p:spPr>
          <a:xfrm>
            <a:off x="609600" y="1197033"/>
            <a:ext cx="11011593" cy="4401205"/>
          </a:xfrm>
          <a:prstGeom prst="rect">
            <a:avLst/>
          </a:prstGeom>
          <a:noFill/>
        </p:spPr>
        <p:txBody>
          <a:bodyPr wrap="square" rtlCol="0">
            <a:spAutoFit/>
          </a:bodyPr>
          <a:lstStyle/>
          <a:p>
            <a:endParaRPr lang="en-US" dirty="0"/>
          </a:p>
          <a:p>
            <a:r>
              <a:rPr lang="en-US" b="1" dirty="0"/>
              <a:t>1. Compiler Update and Integration:</a:t>
            </a:r>
          </a:p>
          <a:p>
            <a:r>
              <a:rPr lang="en-US" dirty="0"/>
              <a:t>   - Successfully updated and integrated our compiler for compatibility with TVM, transitioning from version </a:t>
            </a:r>
            <a:r>
              <a:rPr lang="en-US" b="1" dirty="0"/>
              <a:t>0.11.0</a:t>
            </a:r>
            <a:r>
              <a:rPr lang="en-US" dirty="0"/>
              <a:t> to </a:t>
            </a:r>
            <a:r>
              <a:rPr lang="en-US" b="1" dirty="0"/>
              <a:t>0.14.0</a:t>
            </a:r>
            <a:r>
              <a:rPr lang="en-US" dirty="0"/>
              <a:t>.</a:t>
            </a:r>
          </a:p>
          <a:p>
            <a:endParaRPr lang="en-US" dirty="0"/>
          </a:p>
          <a:p>
            <a:r>
              <a:rPr lang="en-US" b="1" dirty="0"/>
              <a:t>2. Front-End Graph Architecture Development for Transformer Model:</a:t>
            </a:r>
          </a:p>
          <a:p>
            <a:r>
              <a:rPr lang="en-US" dirty="0"/>
              <a:t>   - Authored and implemented the front-end graph architecture specifically for Transformers within our compiler framework.</a:t>
            </a:r>
          </a:p>
          <a:p>
            <a:endParaRPr lang="en-US" dirty="0"/>
          </a:p>
          <a:p>
            <a:r>
              <a:rPr lang="en-US" b="1" dirty="0"/>
              <a:t>3. Code Optimization Support:</a:t>
            </a:r>
          </a:p>
          <a:p>
            <a:r>
              <a:rPr lang="en-US" dirty="0"/>
              <a:t>   - Actively involved in identifying and updating redundant code segments to enhance overall system efficiency.</a:t>
            </a:r>
          </a:p>
          <a:p>
            <a:endParaRPr lang="en-US" dirty="0"/>
          </a:p>
          <a:p>
            <a:r>
              <a:rPr lang="en-US" b="1" dirty="0"/>
              <a:t>4. Integration of Energy Calculations:</a:t>
            </a:r>
          </a:p>
          <a:p>
            <a:r>
              <a:rPr lang="en-US" dirty="0"/>
              <a:t>   - Successfully integrated code for precise energy consumption calculations.</a:t>
            </a:r>
          </a:p>
          <a:p>
            <a:endParaRPr lang="en-US" dirty="0"/>
          </a:p>
          <a:p>
            <a:r>
              <a:rPr lang="en-US" b="1" dirty="0"/>
              <a:t>5. FPS Calculation Code:</a:t>
            </a:r>
          </a:p>
          <a:p>
            <a:r>
              <a:rPr lang="en-US" dirty="0"/>
              <a:t>   - Authored a robust code module for calculating Frames Per Second (FPS) during single execution instances, aiding in performance analysis.</a:t>
            </a:r>
          </a:p>
          <a:p>
            <a:endParaRPr lang="en-US" dirty="0"/>
          </a:p>
          <a:p>
            <a:r>
              <a:rPr lang="en-US" b="1" dirty="0"/>
              <a:t>6. Ultranet Model Code Generation:</a:t>
            </a:r>
          </a:p>
          <a:p>
            <a:r>
              <a:rPr lang="en-US" dirty="0"/>
              <a:t>   - Developed and implemented code generation for the Ultranet model, focusing on a streaming architecture approach.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7293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F28C2F-6E70-C7A8-FB14-2F23829C7B9E}"/>
              </a:ext>
            </a:extLst>
          </p:cNvPr>
          <p:cNvSpPr>
            <a:spLocks noGrp="1"/>
          </p:cNvSpPr>
          <p:nvPr>
            <p:ph type="body" idx="1"/>
          </p:nvPr>
        </p:nvSpPr>
        <p:spPr/>
        <p:txBody>
          <a:bodyPr/>
          <a:lstStyle/>
          <a:p>
            <a:pPr marL="50800" indent="0" algn="ctr">
              <a:buNone/>
            </a:pPr>
            <a:endParaRPr lang="en-US" sz="6600" dirty="0"/>
          </a:p>
          <a:p>
            <a:pPr marL="50800" indent="0" algn="ctr">
              <a:buNone/>
            </a:pPr>
            <a:r>
              <a:rPr lang="en-US" sz="6600" dirty="0"/>
              <a:t>Thank You</a:t>
            </a:r>
          </a:p>
        </p:txBody>
      </p:sp>
    </p:spTree>
    <p:extLst>
      <p:ext uri="{BB962C8B-B14F-4D97-AF65-F5344CB8AC3E}">
        <p14:creationId xmlns:p14="http://schemas.microsoft.com/office/powerpoint/2010/main" val="322362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F28C2F-6E70-C7A8-FB14-2F23829C7B9E}"/>
              </a:ext>
            </a:extLst>
          </p:cNvPr>
          <p:cNvSpPr>
            <a:spLocks noGrp="1"/>
          </p:cNvSpPr>
          <p:nvPr>
            <p:ph type="body" idx="1"/>
          </p:nvPr>
        </p:nvSpPr>
        <p:spPr/>
        <p:txBody>
          <a:bodyPr/>
          <a:lstStyle/>
          <a:p>
            <a:pPr marL="50800" indent="0" algn="ctr">
              <a:buNone/>
            </a:pPr>
            <a:endParaRPr lang="en-US" sz="6600" dirty="0"/>
          </a:p>
          <a:p>
            <a:pPr marL="50800" indent="0" algn="ctr">
              <a:buNone/>
            </a:pPr>
            <a:r>
              <a:rPr lang="en-US" sz="6600" dirty="0"/>
              <a:t>Appendix</a:t>
            </a:r>
          </a:p>
        </p:txBody>
      </p:sp>
    </p:spTree>
    <p:extLst>
      <p:ext uri="{BB962C8B-B14F-4D97-AF65-F5344CB8AC3E}">
        <p14:creationId xmlns:p14="http://schemas.microsoft.com/office/powerpoint/2010/main" val="410457615"/>
      </p:ext>
    </p:extLst>
  </p:cSld>
  <p:clrMapOvr>
    <a:masterClrMapping/>
  </p:clrMapOvr>
</p:sld>
</file>

<file path=ppt/theme/theme1.xml><?xml version="1.0" encoding="utf-8"?>
<a:theme xmlns:a="http://schemas.openxmlformats.org/drawingml/2006/main" name="Viterbi Unofficial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2537</TotalTime>
  <Words>1267</Words>
  <Application>Microsoft Macintosh PowerPoint</Application>
  <PresentationFormat>Widescreen</PresentationFormat>
  <Paragraphs>138</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KaTeX_Main</vt:lpstr>
      <vt:lpstr>KaTeX_Math</vt:lpstr>
      <vt:lpstr>Menlo</vt:lpstr>
      <vt:lpstr>Söhne</vt:lpstr>
      <vt:lpstr>Viterbi Unofficial Template</vt:lpstr>
      <vt:lpstr>PROGRESS REPORT</vt:lpstr>
      <vt:lpstr>Tasks completed</vt:lpstr>
      <vt:lpstr>Optimal Systolic Array Configuration</vt:lpstr>
      <vt:lpstr>Matrix Multiplication Optimization</vt:lpstr>
      <vt:lpstr>Integration with Gemini</vt:lpstr>
      <vt:lpstr>TVM Custom operations</vt:lpstr>
      <vt:lpstr>Miscellaneous tasks</vt:lpstr>
      <vt:lpstr>PowerPoint Presentation</vt:lpstr>
      <vt:lpstr>PowerPoint Presentation</vt:lpstr>
      <vt:lpstr>Energy calculations in our compiler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cp:lastModifiedBy>Suhas Somashekar</cp:lastModifiedBy>
  <cp:revision>5</cp:revision>
  <dcterms:modified xsi:type="dcterms:W3CDTF">2023-12-08T19:34:35Z</dcterms:modified>
</cp:coreProperties>
</file>