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71" r:id="rId5"/>
    <p:sldId id="272" r:id="rId6"/>
    <p:sldId id="273" r:id="rId7"/>
    <p:sldId id="280" r:id="rId8"/>
    <p:sldId id="279" r:id="rId9"/>
    <p:sldId id="278"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63470"/>
  </p:normalViewPr>
  <p:slideViewPr>
    <p:cSldViewPr snapToGrid="0">
      <p:cViewPr varScale="1">
        <p:scale>
          <a:sx n="71" d="100"/>
          <a:sy n="71" d="100"/>
        </p:scale>
        <p:origin x="2264"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f2d566f0b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f2d566f0b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g23f2d566f0b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Today, I would like to walk you through some enhancements we've made in the preprocessing stage of our compiler. We have introduced additional functionalities that boost our ability to analyze and track the structure of the computational graph.</a:t>
            </a:r>
          </a:p>
          <a:p>
            <a:pPr algn="l"/>
            <a:r>
              <a:rPr lang="en-US" b="0" i="0" dirty="0">
                <a:solidFill>
                  <a:srgbClr val="D1D5DB"/>
                </a:solidFill>
                <a:effectLst/>
                <a:latin typeface="Söhne"/>
              </a:rPr>
              <a:t>Our focus has been twofold:</a:t>
            </a:r>
          </a:p>
          <a:p>
            <a:pPr algn="l"/>
            <a:r>
              <a:rPr lang="en-US" b="0" i="0" dirty="0">
                <a:solidFill>
                  <a:srgbClr val="D1D5DB"/>
                </a:solidFill>
                <a:effectLst/>
                <a:latin typeface="Söhne"/>
              </a:rPr>
              <a:t>Firstly, we've placed significant emphasis on identifying and cataloging operations occurring between nodes in the computational graph. Specifically, we've looked at '</a:t>
            </a:r>
            <a:r>
              <a:rPr lang="en-US" b="0" i="0" dirty="0" err="1">
                <a:solidFill>
                  <a:srgbClr val="D1D5DB"/>
                </a:solidFill>
                <a:effectLst/>
                <a:latin typeface="Söhne"/>
              </a:rPr>
              <a:t>Concat</a:t>
            </a:r>
            <a:r>
              <a:rPr lang="en-US" b="0" i="0" dirty="0">
                <a:solidFill>
                  <a:srgbClr val="D1D5DB"/>
                </a:solidFill>
                <a:effectLst/>
                <a:latin typeface="Söhne"/>
              </a:rPr>
              <a:t>' and 'Add' operations. Why is this important, you may ask? By cataloging these operations, we're able to gain a much clearer understanding of the dynamics at play across various nodes. This information is vital for future uses such as optimization, debugging, or for simply enhancing our understanding of the underlying computational process.</a:t>
            </a:r>
          </a:p>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In our second area of focus, we've tailored our function to cater specifically to streaming models and Ultranet. This has opened up new avenues for improved performance and functionality.</a:t>
            </a:r>
          </a:p>
          <a:p>
            <a:pPr algn="l"/>
            <a:r>
              <a:rPr lang="en-US" b="0" i="0" dirty="0">
                <a:solidFill>
                  <a:srgbClr val="D1D5DB"/>
                </a:solidFill>
                <a:effectLst/>
                <a:latin typeface="Söhne"/>
              </a:rPr>
              <a:t>So, how did we do it? We begin with analyzing the layers of the model. We have a system that isolates the layer number and parameter type from the state dictionary of the model checkpoint. From here, we reorder the layers based on their sequence of appearance in the state dictionary, a simple yet effective strategy to ensure consistent layer indexing in subsequent operations.</a:t>
            </a:r>
          </a:p>
          <a:p>
            <a:pPr algn="l"/>
            <a:r>
              <a:rPr lang="en-US" b="0" i="0" dirty="0">
                <a:solidFill>
                  <a:srgbClr val="D1D5DB"/>
                </a:solidFill>
                <a:effectLst/>
                <a:latin typeface="Söhne"/>
              </a:rPr>
              <a:t>Now, the crux of our enhancement is in the computation and storage of parameters. After traversing through the layer stats, our function computes the original weights and biases for each layer. This means that we process the batch normalization parameters to return the original, or pre-normalization, weights and biases of each layer. These are then stored in a dictionary for future use.</a:t>
            </a:r>
          </a:p>
          <a:p>
            <a:pPr algn="l"/>
            <a:r>
              <a:rPr lang="en-US" b="0" i="0" dirty="0">
                <a:solidFill>
                  <a:srgbClr val="D1D5DB"/>
                </a:solidFill>
                <a:effectLst/>
                <a:latin typeface="Söhne"/>
              </a:rPr>
              <a:t>This process of deriving weights and biases from batch normalization parameters, which include gamma, beta, mean, and variance, allows us to efficiently use these parameters in the future for model tuning, analysis, or debugging.</a:t>
            </a:r>
          </a:p>
          <a:p>
            <a:pPr algn="l"/>
            <a:r>
              <a:rPr lang="en-US" b="0" i="0" dirty="0">
                <a:solidFill>
                  <a:srgbClr val="D1D5DB"/>
                </a:solidFill>
                <a:effectLst/>
                <a:latin typeface="Söhne"/>
              </a:rPr>
              <a:t>In conclusion, the preprocessing enhancements we have implemented have led to more effective analysis of the computational graph, aiding our debugging and optimization efforts. We continue to push the boundaries of our capabilities, and we are excited to see where these improvements will take us next.</a:t>
            </a:r>
          </a:p>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293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Conclusion</a:t>
            </a: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5108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0" i="0" dirty="0">
                <a:solidFill>
                  <a:srgbClr val="D1D5DB"/>
                </a:solidFill>
                <a:effectLst/>
                <a:latin typeface="Söhne"/>
              </a:rPr>
              <a:t>we will be delving into some of the recent improvements we've made in our streaming compiler. We've been focusing on three major areas: PE and SIMD allocation, Frames Per Second (FPS) calculation, and RAM usage calculation. Each of these improvements has been geared towards enhancing the efficiency and performance of our network deployment on FPGA.</a:t>
            </a:r>
          </a:p>
          <a:p>
            <a:pPr marL="0" lvl="0" indent="0" algn="l" rtl="0">
              <a:spcBef>
                <a:spcPts val="360"/>
              </a:spcBef>
              <a:spcAft>
                <a:spcPts val="0"/>
              </a:spcAft>
              <a:buNone/>
            </a:pPr>
            <a:r>
              <a:rPr lang="en-US" b="0" i="0" dirty="0">
                <a:solidFill>
                  <a:srgbClr val="D1D5DB"/>
                </a:solidFill>
                <a:effectLst/>
                <a:latin typeface="Söhne"/>
              </a:rPr>
              <a:t>Let's begin with our PE and SIMD allocation. The primary objective here has been to find the most effective distribution of our computational resources, specifically SIMD units, PEs, and DSPs, to each layer of the network. In order to give users the freedom to optimize based on their specific needs and constraints, we've introduced three allocation strategies. These include 'PE', 'SIMD', and 'Balance'. Now, it's important to note that the optimal mode may vary depending on both the network architecture and the specific specifications of the FPGA hardware. Of course, in all this, we always have to ensure that our total allocation does not exceed the DSPs available on the FPGA.</a:t>
            </a:r>
          </a:p>
          <a:p>
            <a:pPr marL="0" lvl="0" indent="0" algn="l" rtl="0">
              <a:spcBef>
                <a:spcPts val="360"/>
              </a:spcBef>
              <a:spcAft>
                <a:spcPts val="0"/>
              </a:spcAft>
              <a:buNone/>
            </a:pPr>
            <a:r>
              <a:rPr lang="en-US" b="0" i="0" dirty="0">
                <a:solidFill>
                  <a:srgbClr val="D1D5DB"/>
                </a:solidFill>
                <a:effectLst/>
                <a:latin typeface="Söhne"/>
              </a:rPr>
              <a:t>Moving on to the second major area of focus, FPS calculation. The aim here is to compute the frame-per-second rate that the FPGA can achieve under its current configuration. To do this, we iterate over the SIMD units, Processing Elements, and Multiply-And-Accumulate operations in each layer of a neural network. By calculating the number of operations that can be completed in a single clock cycle for each layer, we can derive the total number of clock cycles required for all operations in a given layer. This, in turn, allows us to compute the frames per second for each layer. The result? A comprehensive understanding of the performance of any given FPGA configuration.</a:t>
            </a:r>
          </a:p>
          <a:p>
            <a:pPr marL="0" lvl="0" indent="0" algn="l" rtl="0">
              <a:spcBef>
                <a:spcPts val="360"/>
              </a:spcBef>
              <a:spcAft>
                <a:spcPts val="0"/>
              </a:spcAft>
              <a:buNone/>
            </a:pPr>
            <a:endParaRPr lang="en-US" b="0" i="0" dirty="0">
              <a:solidFill>
                <a:srgbClr val="D1D5DB"/>
              </a:solidFill>
              <a:effectLst/>
              <a:latin typeface="Söhne"/>
            </a:endParaRPr>
          </a:p>
          <a:p>
            <a:pPr marL="0" lvl="0" indent="0" algn="l" rtl="0">
              <a:spcBef>
                <a:spcPts val="360"/>
              </a:spcBef>
              <a:spcAft>
                <a:spcPts val="0"/>
              </a:spcAft>
              <a:buNone/>
            </a:pPr>
            <a:r>
              <a:rPr lang="en-US" b="0" i="0" dirty="0">
                <a:solidFill>
                  <a:srgbClr val="D1D5DB"/>
                </a:solidFill>
                <a:effectLst/>
                <a:latin typeface="Söhne"/>
              </a:rPr>
              <a:t>Lastly, let's discuss RAM usage calculation. Here, our goal is to accurately calculate and report the required Block RAM, or BRAM, and Ultra RAM, or URAM, for each layer of a network when it's mapped onto an FPGA. These calculations are based on a variety of layer-specific factors, including its input feature map, the specific operations being performed, and the dimensions of the input and output feature maps. The end product of this calculation is a report on the total BRAM and URAM requirements, providing us with essential information for understanding the memory usage of a design on FPGA.</a:t>
            </a: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D1D5DB"/>
                </a:solidFill>
                <a:effectLst/>
                <a:latin typeface="Söhne"/>
              </a:rPr>
              <a:t>I have also dedicated considerable effort to the Ultranet model, specifically with integrating it with our compiler. This required an in-depth understanding of the source code, and I took on the responsibility of connecting the dots between our existing code and the source code. Additionally, I tackled a variety of miscellaneous tasks including, but not limited to, developing a function to generate the C++ </a:t>
            </a:r>
            <a:r>
              <a:rPr lang="en-US" b="0" i="0" dirty="0" err="1">
                <a:solidFill>
                  <a:srgbClr val="D1D5DB"/>
                </a:solidFill>
                <a:effectLst/>
                <a:latin typeface="Söhne"/>
              </a:rPr>
              <a:t>top_file</a:t>
            </a:r>
            <a:r>
              <a:rPr lang="en-US" b="0" i="0" dirty="0">
                <a:solidFill>
                  <a:srgbClr val="D1D5DB"/>
                </a:solidFill>
                <a:effectLst/>
                <a:latin typeface="Söhne"/>
              </a:rPr>
              <a:t> code and modifying the quantization types.</a:t>
            </a: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195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3f2d566f0b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3f2d566f0b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6" name="Google Shape;76;g23f2d566f0b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465437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0" i="0" dirty="0">
                <a:solidFill>
                  <a:srgbClr val="ECECF1"/>
                </a:solidFill>
                <a:effectLst/>
                <a:latin typeface="Söhne"/>
              </a:rPr>
              <a:t>Operation fusion is a vital optimization technique in deep learning compilers, especially for computational graphs in machine learning models. Its primary purpose is to reduce the computational complexity and improve the overall execution efficiency of the model. The idea behind operation fusion is to combine multiple operations into a single one, which results in reduced data movement, lower memory footprint, and increased parallelism. </a:t>
            </a:r>
            <a:br>
              <a:rPr lang="en-US" b="0" i="0" dirty="0">
                <a:solidFill>
                  <a:srgbClr val="ECECF1"/>
                </a:solidFill>
                <a:effectLst/>
                <a:latin typeface="Söhne"/>
              </a:rPr>
            </a:br>
            <a:r>
              <a:rPr lang="en-US" b="0" i="0" dirty="0">
                <a:solidFill>
                  <a:srgbClr val="ECECF1"/>
                </a:solidFill>
                <a:effectLst/>
                <a:latin typeface="Söhne"/>
              </a:rPr>
              <a:t>Why Operation Fusion is Important ?</a:t>
            </a:r>
            <a:br>
              <a:rPr lang="en-US" b="0" i="0" dirty="0">
                <a:solidFill>
                  <a:srgbClr val="ECECF1"/>
                </a:solidFill>
                <a:effectLst/>
                <a:latin typeface="Söhne"/>
              </a:rPr>
            </a:br>
            <a:r>
              <a:rPr lang="en-US" b="0" i="0" dirty="0">
                <a:solidFill>
                  <a:srgbClr val="ECECF1"/>
                </a:solidFill>
                <a:effectLst/>
                <a:latin typeface="Söhne"/>
              </a:rPr>
              <a:t>Reduces Kernel Launch Overhead: Every operation launch on GPU has a certain overhead. By fusing multiple operations together, we can minimize this overhead. </a:t>
            </a:r>
            <a:br>
              <a:rPr lang="en-US" b="0" i="0" dirty="0">
                <a:solidFill>
                  <a:srgbClr val="ECECF1"/>
                </a:solidFill>
                <a:effectLst/>
                <a:latin typeface="Söhne"/>
              </a:rPr>
            </a:br>
            <a:r>
              <a:rPr lang="en-US" b="0" i="0" dirty="0">
                <a:solidFill>
                  <a:srgbClr val="ECECF1"/>
                </a:solidFill>
                <a:effectLst/>
                <a:latin typeface="Söhne"/>
              </a:rPr>
              <a:t>Improves Memory Access Efficiency: Operation fusion often improves data locality and reduces the amount of data movement. The fused operation can use the data loaded into the fast on-chip cache memory of the GPU, leading to a much higher bandwidth than separate operations. </a:t>
            </a:r>
            <a:br>
              <a:rPr lang="en-US" b="0" i="0" dirty="0">
                <a:solidFill>
                  <a:srgbClr val="ECECF1"/>
                </a:solidFill>
                <a:effectLst/>
                <a:latin typeface="Söhne"/>
              </a:rPr>
            </a:br>
            <a:r>
              <a:rPr lang="en-US" b="0" i="0" dirty="0">
                <a:solidFill>
                  <a:srgbClr val="ECECF1"/>
                </a:solidFill>
                <a:effectLst/>
                <a:latin typeface="Söhne"/>
              </a:rPr>
              <a:t>Maximizes Hardware Utilization: Modern hardware accelerators like GPUs perform best when they can exploit high degrees of parallelism. Operation fusion allows for larger, more complex operations that better utilize these resources. </a:t>
            </a:r>
            <a:br>
              <a:rPr lang="en-US" b="0" i="0" dirty="0">
                <a:solidFill>
                  <a:srgbClr val="ECECF1"/>
                </a:solidFill>
                <a:effectLst/>
                <a:latin typeface="Söhne"/>
              </a:rPr>
            </a:br>
            <a:r>
              <a:rPr lang="en-US" b="0" i="0" dirty="0">
                <a:solidFill>
                  <a:srgbClr val="ECECF1"/>
                </a:solidFill>
                <a:effectLst/>
                <a:latin typeface="Söhne"/>
              </a:rPr>
              <a:t>Reduces Memory Footprint: By fusing operations, the need for intermediate storage (to hold the results of each operation) can be reduced, leading to less overall memory usage. </a:t>
            </a:r>
            <a:br>
              <a:rPr lang="en-US" b="0" i="0" dirty="0">
                <a:solidFill>
                  <a:srgbClr val="ECECF1"/>
                </a:solidFill>
                <a:effectLst/>
                <a:latin typeface="Söhne"/>
              </a:rPr>
            </a:br>
            <a:r>
              <a:rPr lang="en-US" b="0" i="0" dirty="0">
                <a:solidFill>
                  <a:srgbClr val="ECECF1"/>
                </a:solidFill>
                <a:effectLst/>
                <a:latin typeface="Söhne"/>
              </a:rPr>
              <a:t>How Operation Fusion is Achieved To achieve operation fusion, deep learning compilers use a graph-based representation of the model. Each node in this graph represents an operation (like convolution, batch normalization, etc.), and the edges represent the flow of data between operations. The deep learning compiler analyzes this graph and identifies opportunities where multiple operations can be merged into a single one, taking into account factors like data dependencies, computational cost, and hardware capabilities. Some of these transformations are straightforward (like merging convolution and batch normalization), while others might involve more complex restructuring of the computation graph. Once the opportunities for fusion are identified, the compiler generates new, fused operations that replace the original separate operations in the computation graph. This new graph is then used for generating the final, optimized code that executes on the hardware. Overall, operation fusion is an important aspect of optimizing deep learning models, helping to make these models more efficient and performant on modern hardware accelerators. </a:t>
            </a:r>
            <a:br>
              <a:rPr lang="en-US" dirty="0"/>
            </a:b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125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dirty="0">
                <a:solidFill>
                  <a:srgbClr val="D1D5DB"/>
                </a:solidFill>
                <a:effectLst/>
                <a:latin typeface="Söhne"/>
              </a:rPr>
              <a:t>Our </a:t>
            </a:r>
            <a:r>
              <a:rPr lang="en-US" b="1" i="0" dirty="0">
                <a:solidFill>
                  <a:srgbClr val="D1D5DB"/>
                </a:solidFill>
                <a:effectLst/>
                <a:latin typeface="Söhne"/>
              </a:rPr>
              <a:t>goal</a:t>
            </a:r>
            <a:r>
              <a:rPr lang="en-US" b="0" i="0" dirty="0">
                <a:solidFill>
                  <a:srgbClr val="D1D5DB"/>
                </a:solidFill>
                <a:effectLst/>
                <a:latin typeface="Söhne"/>
              </a:rPr>
              <a:t> is to formulate a comprehensive function that integrates essential parameters to enhance our packing strategy. "Packing" in this context refers to the efficient organization of input data and filters, also known as weights or kernels, for streamlined computations. An efficient packing strategy, therefore, has a direct impact on the throughput of CNNs' convolution operations.</a:t>
            </a:r>
          </a:p>
          <a:p>
            <a:pPr algn="l"/>
            <a:r>
              <a:rPr lang="en-US" b="0" i="0" dirty="0">
                <a:solidFill>
                  <a:srgbClr val="D1D5DB"/>
                </a:solidFill>
                <a:effectLst/>
                <a:latin typeface="Söhne"/>
              </a:rPr>
              <a:t>Our </a:t>
            </a:r>
            <a:r>
              <a:rPr lang="en-US" b="1" i="0" dirty="0">
                <a:solidFill>
                  <a:srgbClr val="D1D5DB"/>
                </a:solidFill>
                <a:effectLst/>
                <a:latin typeface="Söhne"/>
              </a:rPr>
              <a:t>approach</a:t>
            </a:r>
            <a:r>
              <a:rPr lang="en-US" b="0" i="0" dirty="0">
                <a:solidFill>
                  <a:srgbClr val="D1D5DB"/>
                </a:solidFill>
                <a:effectLst/>
                <a:latin typeface="Söhne"/>
              </a:rPr>
              <a:t> focuses on capitalizing the capability of parallel processing of multiple low-bit width convolution operations. This results in significantly higher computational throughput. </a:t>
            </a:r>
          </a:p>
          <a:p>
            <a:pPr algn="l"/>
            <a:endParaRPr lang="en-US" b="0" i="0" dirty="0">
              <a:solidFill>
                <a:srgbClr val="D1D5DB"/>
              </a:solidFill>
              <a:effectLst/>
              <a:latin typeface="Söhne"/>
            </a:endParaRPr>
          </a:p>
          <a:p>
            <a:pPr algn="l"/>
            <a:r>
              <a:rPr lang="en-US" b="0" i="0" dirty="0">
                <a:solidFill>
                  <a:srgbClr val="D1D5DB"/>
                </a:solidFill>
                <a:effectLst/>
                <a:latin typeface="Söhne"/>
              </a:rPr>
              <a:t>The </a:t>
            </a:r>
            <a:r>
              <a:rPr lang="en-US" b="1" i="0" dirty="0">
                <a:effectLst/>
                <a:latin typeface="Söhne"/>
              </a:rPr>
              <a:t>significance</a:t>
            </a:r>
            <a:r>
              <a:rPr lang="en-US" b="0" i="0" dirty="0">
                <a:solidFill>
                  <a:srgbClr val="D1D5DB"/>
                </a:solidFill>
                <a:effectLst/>
                <a:latin typeface="Söhne"/>
              </a:rPr>
              <a:t> becomes evident when we consider different bit-width configurations. Each hardware setup may have its unique configuration, and our approach aims to cater to this diversity. We focus on minimizing the computational overhead while maximizing the effective computational throughput.</a:t>
            </a:r>
          </a:p>
          <a:p>
            <a:pPr algn="l"/>
            <a:endParaRPr lang="en-US" b="0" i="0" dirty="0">
              <a:solidFill>
                <a:srgbClr val="D1D5DB"/>
              </a:solidFill>
              <a:effectLst/>
              <a:latin typeface="Söhne"/>
            </a:endParaRPr>
          </a:p>
          <a:p>
            <a:pPr algn="l"/>
            <a:r>
              <a:rPr lang="en-US" b="0" i="0" dirty="0">
                <a:solidFill>
                  <a:srgbClr val="D1D5DB"/>
                </a:solidFill>
                <a:effectLst/>
                <a:latin typeface="Söhne"/>
              </a:rPr>
              <a:t>Regarding our </a:t>
            </a:r>
            <a:r>
              <a:rPr lang="en-US" b="1" i="0" dirty="0">
                <a:effectLst/>
                <a:latin typeface="Söhne"/>
              </a:rPr>
              <a:t>implementation steps</a:t>
            </a:r>
            <a:r>
              <a:rPr lang="en-US" b="0" i="0" dirty="0">
                <a:solidFill>
                  <a:srgbClr val="D1D5DB"/>
                </a:solidFill>
                <a:effectLst/>
                <a:latin typeface="Söhne"/>
              </a:rPr>
              <a:t>, we plan to employ Mixed Integer Programming. This mathematical approach of solving multiple constraints helps us to identify optimal parameters like the guard bit length and the cascade factor and they can be tailored to different hardware configurations.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In essence, we are attempting to implement a theoretically guaranteed technique to achieve significantly higher computation throughput while maintaining flexible bit widths. </a:t>
            </a:r>
          </a:p>
          <a:p>
            <a:pPr marL="0" lvl="0" indent="0" algn="l" rtl="0">
              <a:spcBef>
                <a:spcPts val="360"/>
              </a:spcBef>
              <a:spcAft>
                <a:spcPts val="0"/>
              </a:spcAft>
              <a:buNone/>
            </a:pPr>
            <a:endParaRPr dirty="0"/>
          </a:p>
        </p:txBody>
      </p:sp>
      <p:sp>
        <p:nvSpPr>
          <p:cNvPr id="82" name="Google Shape;8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9155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914400" y="2130428"/>
            <a:ext cx="103632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pic>
        <p:nvPicPr>
          <p:cNvPr id="18" name="Google Shape;18;p2"/>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2"/>
        <p:cNvGrpSpPr/>
        <p:nvPr/>
      </p:nvGrpSpPr>
      <p:grpSpPr>
        <a:xfrm>
          <a:off x="0" y="0"/>
          <a:ext cx="0" cy="0"/>
          <a:chOff x="0" y="0"/>
          <a:chExt cx="0" cy="0"/>
        </a:xfrm>
      </p:grpSpPr>
      <p:sp>
        <p:nvSpPr>
          <p:cNvPr id="63" name="Google Shape;63;p12"/>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2"/>
          <p:cNvSpPr txBox="1">
            <a:spLocks noGrp="1"/>
          </p:cNvSpPr>
          <p:nvPr>
            <p:ph type="body" idx="1"/>
          </p:nvPr>
        </p:nvSpPr>
        <p:spPr>
          <a:xfrm rot="5400000">
            <a:off x="3604419" y="-1851818"/>
            <a:ext cx="4983163"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pic>
        <p:nvPicPr>
          <p:cNvPr id="65" name="Google Shape;65;p12"/>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11125200" y="82550"/>
            <a:ext cx="914400" cy="914400"/>
          </a:xfrm>
          <a:prstGeom prst="rect">
            <a:avLst/>
          </a:prstGeom>
          <a:noFill/>
          <a:ln>
            <a:noFill/>
          </a:ln>
        </p:spPr>
      </p:pic>
      <p:sp>
        <p:nvSpPr>
          <p:cNvPr id="21" name="Google Shape;21;p3"/>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609601" y="1146051"/>
            <a:ext cx="10980929" cy="4980115"/>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609600" y="1243587"/>
            <a:ext cx="5384800" cy="48825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5"/>
          <p:cNvSpPr txBox="1">
            <a:spLocks noGrp="1"/>
          </p:cNvSpPr>
          <p:nvPr>
            <p:ph type="body" idx="2"/>
          </p:nvPr>
        </p:nvSpPr>
        <p:spPr>
          <a:xfrm>
            <a:off x="6197600" y="1243587"/>
            <a:ext cx="5384800" cy="4882579"/>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pic>
        <p:nvPicPr>
          <p:cNvPr id="31" name="Google Shape;31;p5"/>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609600" y="1254697"/>
            <a:ext cx="5386917"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i="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5" name="Google Shape;35;p6"/>
          <p:cNvSpPr txBox="1">
            <a:spLocks noGrp="1"/>
          </p:cNvSpPr>
          <p:nvPr>
            <p:ph type="body" idx="2"/>
          </p:nvPr>
        </p:nvSpPr>
        <p:spPr>
          <a:xfrm>
            <a:off x="609600" y="1999491"/>
            <a:ext cx="5386917" cy="412667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6" name="Google Shape;36;p6"/>
          <p:cNvSpPr txBox="1">
            <a:spLocks noGrp="1"/>
          </p:cNvSpPr>
          <p:nvPr>
            <p:ph type="body" idx="3"/>
          </p:nvPr>
        </p:nvSpPr>
        <p:spPr>
          <a:xfrm>
            <a:off x="6193369" y="1254697"/>
            <a:ext cx="5389033"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0" i="0"/>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6"/>
          <p:cNvSpPr txBox="1">
            <a:spLocks noGrp="1"/>
          </p:cNvSpPr>
          <p:nvPr>
            <p:ph type="body" idx="4"/>
          </p:nvPr>
        </p:nvSpPr>
        <p:spPr>
          <a:xfrm>
            <a:off x="6193369" y="1999491"/>
            <a:ext cx="5389033" cy="4126675"/>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pic>
        <p:nvPicPr>
          <p:cNvPr id="38" name="Google Shape;38;p6"/>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osaic with Caption">
  <p:cSld name="Mosaic with Caption">
    <p:spTree>
      <p:nvGrpSpPr>
        <p:cNvPr id="1" name="Shape 39"/>
        <p:cNvGrpSpPr/>
        <p:nvPr/>
      </p:nvGrpSpPr>
      <p:grpSpPr>
        <a:xfrm>
          <a:off x="0" y="0"/>
          <a:ext cx="0" cy="0"/>
          <a:chOff x="0" y="0"/>
          <a:chExt cx="0" cy="0"/>
        </a:xfrm>
      </p:grpSpPr>
      <p:sp>
        <p:nvSpPr>
          <p:cNvPr id="40" name="Google Shape;40;p7"/>
          <p:cNvSpPr/>
          <p:nvPr/>
        </p:nvSpPr>
        <p:spPr>
          <a:xfrm>
            <a:off x="7539038" y="2733675"/>
            <a:ext cx="2255837" cy="1636713"/>
          </a:xfrm>
          <a:prstGeom prst="rect">
            <a:avLst/>
          </a:prstGeom>
          <a:solidFill>
            <a:srgbClr val="8E0000">
              <a:alpha val="80000"/>
            </a:srgbClr>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1" name="Google Shape;41;p7"/>
          <p:cNvSpPr/>
          <p:nvPr/>
        </p:nvSpPr>
        <p:spPr>
          <a:xfrm>
            <a:off x="9936163" y="4497388"/>
            <a:ext cx="2252662" cy="1638300"/>
          </a:xfrm>
          <a:prstGeom prst="rect">
            <a:avLst/>
          </a:prstGeom>
          <a:solidFill>
            <a:srgbClr val="8E0000">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2" name="Google Shape;42;p7"/>
          <p:cNvSpPr/>
          <p:nvPr/>
        </p:nvSpPr>
        <p:spPr>
          <a:xfrm>
            <a:off x="9936163" y="971550"/>
            <a:ext cx="2252662" cy="1636713"/>
          </a:xfrm>
          <a:prstGeom prst="rect">
            <a:avLst/>
          </a:prstGeom>
          <a:solidFill>
            <a:srgbClr val="8E0000">
              <a:alpha val="80000"/>
            </a:srgbClr>
          </a:solidFill>
          <a:ln w="952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3" name="Google Shape;43;p7"/>
          <p:cNvPicPr preferRelativeResize="0"/>
          <p:nvPr/>
        </p:nvPicPr>
        <p:blipFill rotWithShape="1">
          <a:blip r:embed="rId2">
            <a:alphaModFix/>
          </a:blip>
          <a:srcRect/>
          <a:stretch/>
        </p:blipFill>
        <p:spPr>
          <a:xfrm>
            <a:off x="10928350" y="96838"/>
            <a:ext cx="1219200" cy="914400"/>
          </a:xfrm>
          <a:prstGeom prst="rect">
            <a:avLst/>
          </a:prstGeom>
          <a:noFill/>
          <a:ln>
            <a:noFill/>
          </a:ln>
        </p:spPr>
      </p:pic>
      <p:sp>
        <p:nvSpPr>
          <p:cNvPr id="44" name="Google Shape;44;p7"/>
          <p:cNvSpPr>
            <a:spLocks noGrp="1"/>
          </p:cNvSpPr>
          <p:nvPr>
            <p:ph type="pic" idx="2"/>
          </p:nvPr>
        </p:nvSpPr>
        <p:spPr>
          <a:xfrm>
            <a:off x="7538375" y="4496738"/>
            <a:ext cx="2253380" cy="1638935"/>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5" name="Google Shape;45;p7"/>
          <p:cNvSpPr>
            <a:spLocks noGrp="1"/>
          </p:cNvSpPr>
          <p:nvPr>
            <p:ph type="pic" idx="3"/>
          </p:nvPr>
        </p:nvSpPr>
        <p:spPr>
          <a:xfrm>
            <a:off x="7538375" y="971967"/>
            <a:ext cx="2253380" cy="1635750"/>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6" name="Google Shape;46;p7"/>
          <p:cNvSpPr>
            <a:spLocks noGrp="1"/>
          </p:cNvSpPr>
          <p:nvPr>
            <p:ph type="pic" idx="4"/>
          </p:nvPr>
        </p:nvSpPr>
        <p:spPr>
          <a:xfrm>
            <a:off x="9936127" y="2733854"/>
            <a:ext cx="2253380" cy="1637841"/>
          </a:xfrm>
          <a:prstGeom prst="rect">
            <a:avLst/>
          </a:prstGeom>
          <a:noFill/>
          <a:ln>
            <a:noFill/>
          </a:ln>
        </p:spPr>
        <p:txBody>
          <a:bodyPr spcFirstLastPara="1" wrap="square" lIns="91425" tIns="45700" rIns="91425" bIns="45700" anchor="ctr" anchorCtr="0">
            <a:noAutofit/>
          </a:bodyPr>
          <a:lstStyle>
            <a:lvl1pPr marR="0" lvl="0" algn="ctr"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R="0" lvl="1"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7"/>
          <p:cNvSpPr txBox="1">
            <a:spLocks noGrp="1"/>
          </p:cNvSpPr>
          <p:nvPr>
            <p:ph type="body" idx="1"/>
          </p:nvPr>
        </p:nvSpPr>
        <p:spPr>
          <a:xfrm>
            <a:off x="630135" y="981113"/>
            <a:ext cx="6500261" cy="516370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7"/>
          <p:cNvSpPr txBox="1">
            <a:spLocks noGrp="1"/>
          </p:cNvSpPr>
          <p:nvPr>
            <p:ph type="title"/>
          </p:nvPr>
        </p:nvSpPr>
        <p:spPr>
          <a:xfrm>
            <a:off x="609600" y="219774"/>
            <a:ext cx="10260064" cy="63976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pic>
        <p:nvPicPr>
          <p:cNvPr id="51" name="Google Shape;51;p8"/>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a:stretch/>
        </p:blipFill>
        <p:spPr>
          <a:xfrm>
            <a:off x="11125200" y="82550"/>
            <a:ext cx="914400" cy="9144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10"/>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95745" y="4800600"/>
            <a:ext cx="109728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0" i="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1"/>
          <p:cNvSpPr>
            <a:spLocks noGrp="1"/>
          </p:cNvSpPr>
          <p:nvPr>
            <p:ph type="pic" idx="2"/>
          </p:nvPr>
        </p:nvSpPr>
        <p:spPr>
          <a:xfrm>
            <a:off x="595745" y="612775"/>
            <a:ext cx="109728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1" name="Google Shape;61;p11"/>
          <p:cNvSpPr txBox="1">
            <a:spLocks noGrp="1"/>
          </p:cNvSpPr>
          <p:nvPr>
            <p:ph type="body" idx="1"/>
          </p:nvPr>
        </p:nvSpPr>
        <p:spPr>
          <a:xfrm>
            <a:off x="595745" y="5367338"/>
            <a:ext cx="109728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36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09600" y="1143000"/>
            <a:ext cx="10972800" cy="4983163"/>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cxnSp>
        <p:nvCxnSpPr>
          <p:cNvPr id="12" name="Google Shape;12;p1"/>
          <p:cNvCxnSpPr/>
          <p:nvPr/>
        </p:nvCxnSpPr>
        <p:spPr>
          <a:xfrm>
            <a:off x="0" y="6223000"/>
            <a:ext cx="12192000" cy="0"/>
          </a:xfrm>
          <a:prstGeom prst="straightConnector1">
            <a:avLst/>
          </a:prstGeom>
          <a:noFill/>
          <a:ln w="28575" cap="flat" cmpd="sng">
            <a:solidFill>
              <a:srgbClr val="8E0000"/>
            </a:solidFill>
            <a:prstDash val="solid"/>
            <a:round/>
            <a:headEnd type="none" w="sm" len="sm"/>
            <a:tailEnd type="none" w="sm" len="sm"/>
          </a:ln>
        </p:spPr>
      </p:cxnSp>
      <p:sp>
        <p:nvSpPr>
          <p:cNvPr id="13" name="Google Shape;13;p1"/>
          <p:cNvSpPr txBox="1"/>
          <p:nvPr/>
        </p:nvSpPr>
        <p:spPr>
          <a:xfrm>
            <a:off x="430213" y="6284913"/>
            <a:ext cx="6007100" cy="4619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14" name="Google Shape;14;p1"/>
          <p:cNvPicPr preferRelativeResize="0"/>
          <p:nvPr/>
        </p:nvPicPr>
        <p:blipFill rotWithShape="1">
          <a:blip r:embed="rId12">
            <a:alphaModFix/>
          </a:blip>
          <a:srcRect t="6665" b="13334"/>
          <a:stretch/>
        </p:blipFill>
        <p:spPr>
          <a:xfrm>
            <a:off x="10005655" y="6262839"/>
            <a:ext cx="1965960" cy="5486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914400" y="2130425"/>
            <a:ext cx="103632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PROGRESS REPORT</a:t>
            </a:r>
            <a:endParaRPr/>
          </a:p>
        </p:txBody>
      </p:sp>
      <p:sp>
        <p:nvSpPr>
          <p:cNvPr id="71" name="Google Shape;71;p13"/>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2800"/>
              <a:buNone/>
            </a:pPr>
            <a:r>
              <a:rPr lang="en-US"/>
              <a:t>Presented by: Suhas Somashekar</a:t>
            </a:r>
            <a:endParaRPr/>
          </a:p>
        </p:txBody>
      </p:sp>
      <p:sp>
        <p:nvSpPr>
          <p:cNvPr id="72" name="Google Shape;72;p13"/>
          <p:cNvSpPr txBox="1"/>
          <p:nvPr/>
        </p:nvSpPr>
        <p:spPr>
          <a:xfrm>
            <a:off x="197500" y="223825"/>
            <a:ext cx="201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Calibri"/>
                <a:ea typeface="Calibri"/>
                <a:cs typeface="Calibri"/>
                <a:sym typeface="Calibri"/>
              </a:rPr>
              <a:t>07/21/2023</a:t>
            </a:r>
            <a:endParaRPr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F28C2F-6E70-C7A8-FB14-2F23829C7B9E}"/>
              </a:ext>
            </a:extLst>
          </p:cNvPr>
          <p:cNvSpPr>
            <a:spLocks noGrp="1"/>
          </p:cNvSpPr>
          <p:nvPr>
            <p:ph type="body" idx="1"/>
          </p:nvPr>
        </p:nvSpPr>
        <p:spPr/>
        <p:txBody>
          <a:bodyPr/>
          <a:lstStyle/>
          <a:p>
            <a:pPr marL="50800" indent="0" algn="ctr">
              <a:buNone/>
            </a:pPr>
            <a:endParaRPr lang="en-US" sz="6600" dirty="0"/>
          </a:p>
          <a:p>
            <a:pPr marL="50800" indent="0" algn="ctr">
              <a:buNone/>
            </a:pPr>
            <a:r>
              <a:rPr lang="en-US" sz="6600" dirty="0"/>
              <a:t>Thank You</a:t>
            </a:r>
          </a:p>
        </p:txBody>
      </p:sp>
    </p:spTree>
    <p:extLst>
      <p:ext uri="{BB962C8B-B14F-4D97-AF65-F5344CB8AC3E}">
        <p14:creationId xmlns:p14="http://schemas.microsoft.com/office/powerpoint/2010/main" val="322362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900518" y="3109050"/>
            <a:ext cx="102600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Tasks completed</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b="0" i="1" dirty="0">
                <a:solidFill>
                  <a:schemeClr val="tx1"/>
                </a:solidFill>
                <a:effectLst/>
                <a:latin typeface="+mn-lt"/>
              </a:rPr>
              <a:t>Preprocessing Improvement Overview</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249313" y="858850"/>
            <a:ext cx="10980600" cy="49800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1400" b="0" i="0" dirty="0">
                <a:solidFill>
                  <a:schemeClr val="tx1"/>
                </a:solidFill>
                <a:effectLst/>
                <a:latin typeface="+mn-lt"/>
              </a:rPr>
              <a:t>Additional functionalities introduced in the preprocessing stage.</a:t>
            </a:r>
          </a:p>
          <a:p>
            <a:pPr>
              <a:buFont typeface="Arial" panose="020B0604020202020204" pitchFamily="34" charset="0"/>
              <a:buChar char="•"/>
            </a:pPr>
            <a:r>
              <a:rPr lang="en-US" sz="1400" b="0" i="0" dirty="0">
                <a:solidFill>
                  <a:schemeClr val="tx1"/>
                </a:solidFill>
                <a:effectLst/>
                <a:latin typeface="+mn-lt"/>
              </a:rPr>
              <a:t>Enhanced capabilities to analyze and track the computational graph's structure.</a:t>
            </a:r>
          </a:p>
          <a:p>
            <a:pPr algn="l">
              <a:buFont typeface="Arial" panose="020B0604020202020204" pitchFamily="34" charset="0"/>
              <a:buChar char="•"/>
            </a:pPr>
            <a:endParaRPr lang="en-US" sz="1400" dirty="0">
              <a:solidFill>
                <a:schemeClr val="tx1"/>
              </a:solidFill>
              <a:latin typeface="+mn-lt"/>
            </a:endParaRPr>
          </a:p>
          <a:p>
            <a:pPr algn="l">
              <a:buFont typeface="Arial" panose="020B0604020202020204" pitchFamily="34" charset="0"/>
              <a:buChar char="•"/>
            </a:pPr>
            <a:endParaRPr lang="en-US" sz="1400" b="0" i="0" dirty="0">
              <a:solidFill>
                <a:schemeClr val="tx1"/>
              </a:solidFill>
              <a:effectLst/>
              <a:latin typeface="+mn-lt"/>
            </a:endParaRPr>
          </a:p>
          <a:p>
            <a:pPr algn="l">
              <a:buFont typeface="Arial" panose="020B0604020202020204" pitchFamily="34" charset="0"/>
              <a:buChar char="•"/>
            </a:pPr>
            <a:endParaRPr lang="en-US" sz="1400" dirty="0">
              <a:solidFill>
                <a:schemeClr val="tx1"/>
              </a:solidFill>
              <a:latin typeface="+mn-lt"/>
            </a:endParaRPr>
          </a:p>
          <a:p>
            <a:pPr algn="l">
              <a:buFont typeface="Arial" panose="020B0604020202020204" pitchFamily="34" charset="0"/>
              <a:buChar char="•"/>
            </a:pPr>
            <a:endParaRPr lang="en-US" sz="1400" b="0" i="0" dirty="0">
              <a:solidFill>
                <a:schemeClr val="tx1"/>
              </a:solidFill>
              <a:effectLst/>
              <a:latin typeface="+mn-lt"/>
            </a:endParaRPr>
          </a:p>
          <a:p>
            <a:pPr marL="50800" indent="0" algn="l">
              <a:buNone/>
            </a:pPr>
            <a:r>
              <a:rPr lang="en-US" sz="2000" b="1" i="0" dirty="0">
                <a:solidFill>
                  <a:schemeClr val="tx1"/>
                </a:solidFill>
                <a:effectLst/>
                <a:latin typeface="+mn-lt"/>
              </a:rPr>
              <a:t>Operation Identification &amp; Cataloguing:</a:t>
            </a:r>
          </a:p>
          <a:p>
            <a:pPr marL="50800" indent="0" algn="l">
              <a:buNone/>
            </a:pPr>
            <a:endParaRPr lang="en-US" sz="2000" b="0" i="0" dirty="0">
              <a:solidFill>
                <a:schemeClr val="tx1"/>
              </a:solidFill>
              <a:effectLst/>
              <a:latin typeface="+mn-lt"/>
            </a:endParaRPr>
          </a:p>
          <a:p>
            <a:pPr marL="742950" lvl="1" indent="-285750"/>
            <a:r>
              <a:rPr lang="en-US" sz="1400" b="0" i="0" dirty="0">
                <a:solidFill>
                  <a:schemeClr val="tx1"/>
                </a:solidFill>
                <a:effectLst/>
                <a:latin typeface="+mn-lt"/>
              </a:rPr>
              <a:t>Identified '</a:t>
            </a:r>
            <a:r>
              <a:rPr lang="en-US" sz="1400" b="0" i="0" dirty="0" err="1">
                <a:solidFill>
                  <a:schemeClr val="tx1"/>
                </a:solidFill>
                <a:effectLst/>
                <a:latin typeface="+mn-lt"/>
              </a:rPr>
              <a:t>Concat</a:t>
            </a:r>
            <a:r>
              <a:rPr lang="en-US" sz="1400" b="0" i="0" dirty="0">
                <a:solidFill>
                  <a:schemeClr val="tx1"/>
                </a:solidFill>
                <a:effectLst/>
                <a:latin typeface="+mn-lt"/>
              </a:rPr>
              <a:t>' and 'Add' operations between nodes.</a:t>
            </a:r>
          </a:p>
          <a:p>
            <a:pPr marL="742950" lvl="1" indent="-285750"/>
            <a:r>
              <a:rPr lang="en-US" sz="1400" b="0" i="0" dirty="0">
                <a:solidFill>
                  <a:schemeClr val="tx1"/>
                </a:solidFill>
                <a:effectLst/>
                <a:latin typeface="+mn-lt"/>
              </a:rPr>
              <a:t>Catalogued for better comprehension and further usage.</a:t>
            </a:r>
          </a:p>
          <a:p>
            <a:pPr marL="742950" lvl="1" indent="-285750"/>
            <a:r>
              <a:rPr lang="en-US" sz="1400" b="0" i="0" dirty="0">
                <a:solidFill>
                  <a:schemeClr val="tx1"/>
                </a:solidFill>
                <a:effectLst/>
                <a:latin typeface="+mn-lt"/>
              </a:rPr>
              <a:t>Helps in optimization, debugging, or enhancing the understanding of the underlying computational process.</a:t>
            </a:r>
          </a:p>
          <a:p>
            <a:pPr marL="342900" lvl="0" indent="0" algn="l" rtl="0">
              <a:spcBef>
                <a:spcPts val="0"/>
              </a:spcBef>
              <a:spcAft>
                <a:spcPts val="0"/>
              </a:spcAft>
              <a:buNone/>
            </a:pPr>
            <a:endParaRPr sz="1400" dirty="0">
              <a:solidFill>
                <a:schemeClr val="tx1"/>
              </a:solidFill>
              <a:latin typeface="+mn-lt"/>
            </a:endParaRPr>
          </a:p>
        </p:txBody>
      </p:sp>
      <p:sp>
        <p:nvSpPr>
          <p:cNvPr id="2" name="Google Shape;84;p15">
            <a:extLst>
              <a:ext uri="{FF2B5EF4-FFF2-40B4-BE49-F238E27FC236}">
                <a16:creationId xmlns:a16="http://schemas.microsoft.com/office/drawing/2014/main" id="{98E15A38-E40F-2210-5A9F-6958BD63DAE9}"/>
              </a:ext>
            </a:extLst>
          </p:cNvPr>
          <p:cNvSpPr txBox="1">
            <a:spLocks/>
          </p:cNvSpPr>
          <p:nvPr/>
        </p:nvSpPr>
        <p:spPr>
          <a:xfrm>
            <a:off x="609599" y="1834515"/>
            <a:ext cx="10260013" cy="6397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pPr algn="l"/>
            <a:r>
              <a:rPr lang="en-US" sz="2800" b="0" i="1" dirty="0">
                <a:solidFill>
                  <a:schemeClr val="tx1"/>
                </a:solidFill>
                <a:effectLst/>
                <a:latin typeface="+mn-lt"/>
              </a:rPr>
              <a:t>Key Functionalities Implemented</a:t>
            </a:r>
            <a:endParaRPr lang="en-US" sz="2800" b="0" i="0" dirty="0">
              <a:solidFill>
                <a:schemeClr val="tx1"/>
              </a:solidFill>
              <a:effectLst/>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b="0" i="1" dirty="0">
                <a:solidFill>
                  <a:schemeClr val="tx1"/>
                </a:solidFill>
                <a:effectLst/>
                <a:latin typeface="+mn-lt"/>
              </a:rPr>
              <a:t>Preprocessing Improvement Overview</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249313" y="858850"/>
            <a:ext cx="10980600" cy="49800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1400" b="0" i="0" dirty="0">
                <a:solidFill>
                  <a:schemeClr val="tx1"/>
                </a:solidFill>
                <a:effectLst/>
                <a:latin typeface="+mn-lt"/>
              </a:rPr>
              <a:t>Additional functionalities introduced in the preprocessing stage.</a:t>
            </a:r>
          </a:p>
          <a:p>
            <a:pPr>
              <a:buFont typeface="Arial" panose="020B0604020202020204" pitchFamily="34" charset="0"/>
              <a:buChar char="•"/>
            </a:pPr>
            <a:r>
              <a:rPr lang="en-US" sz="1400" b="0" i="0" dirty="0">
                <a:solidFill>
                  <a:schemeClr val="tx1"/>
                </a:solidFill>
                <a:effectLst/>
                <a:latin typeface="+mn-lt"/>
              </a:rPr>
              <a:t>Enhanced capabilities to analyze and track the computational graph's structure.</a:t>
            </a:r>
          </a:p>
          <a:p>
            <a:pPr algn="l">
              <a:buFont typeface="Arial" panose="020B0604020202020204" pitchFamily="34" charset="0"/>
              <a:buChar char="•"/>
            </a:pPr>
            <a:endParaRPr lang="en-US" sz="1400" dirty="0">
              <a:solidFill>
                <a:schemeClr val="tx1"/>
              </a:solidFill>
              <a:latin typeface="+mn-lt"/>
            </a:endParaRPr>
          </a:p>
          <a:p>
            <a:pPr algn="l">
              <a:buFont typeface="Arial" panose="020B0604020202020204" pitchFamily="34" charset="0"/>
              <a:buChar char="•"/>
            </a:pPr>
            <a:endParaRPr lang="en-US" sz="1400" b="0" i="0" dirty="0">
              <a:solidFill>
                <a:schemeClr val="tx1"/>
              </a:solidFill>
              <a:effectLst/>
              <a:latin typeface="+mn-lt"/>
            </a:endParaRPr>
          </a:p>
          <a:p>
            <a:pPr algn="l">
              <a:buFont typeface="Arial" panose="020B0604020202020204" pitchFamily="34" charset="0"/>
              <a:buChar char="•"/>
            </a:pPr>
            <a:endParaRPr lang="en-US" sz="1400" dirty="0">
              <a:solidFill>
                <a:schemeClr val="tx1"/>
              </a:solidFill>
              <a:latin typeface="+mn-lt"/>
            </a:endParaRPr>
          </a:p>
          <a:p>
            <a:pPr algn="l">
              <a:buFont typeface="Arial" panose="020B0604020202020204" pitchFamily="34" charset="0"/>
              <a:buChar char="•"/>
            </a:pPr>
            <a:endParaRPr lang="en-US" sz="1400" b="0" i="0" dirty="0">
              <a:solidFill>
                <a:schemeClr val="tx1"/>
              </a:solidFill>
              <a:effectLst/>
              <a:latin typeface="+mn-lt"/>
            </a:endParaRPr>
          </a:p>
          <a:p>
            <a:pPr marL="50800" indent="0" algn="l">
              <a:buNone/>
            </a:pPr>
            <a:r>
              <a:rPr lang="en-US" sz="2000" b="1" dirty="0">
                <a:solidFill>
                  <a:schemeClr val="tx1"/>
                </a:solidFill>
                <a:effectLst/>
                <a:latin typeface="+mn-lt"/>
              </a:rPr>
              <a:t>Layer parameters extraction</a:t>
            </a:r>
          </a:p>
          <a:p>
            <a:pPr marL="50800" indent="0" algn="l">
              <a:buNone/>
            </a:pPr>
            <a:endParaRPr lang="en-US" sz="2000" b="1" dirty="0">
              <a:solidFill>
                <a:schemeClr val="tx1"/>
              </a:solidFill>
              <a:effectLst/>
              <a:latin typeface="+mn-lt"/>
            </a:endParaRPr>
          </a:p>
          <a:p>
            <a:pPr marL="50800" indent="0" algn="l">
              <a:buNone/>
            </a:pPr>
            <a:r>
              <a:rPr lang="en-US" sz="1400" b="0" i="1" dirty="0">
                <a:solidFill>
                  <a:schemeClr val="tx1"/>
                </a:solidFill>
                <a:effectLst/>
                <a:latin typeface="+mn-lt"/>
              </a:rPr>
              <a:t>Functionalities &amp; Their Benefits</a:t>
            </a:r>
            <a:endParaRPr lang="en-US" sz="1400" b="0" i="0" dirty="0">
              <a:solidFill>
                <a:schemeClr val="tx1"/>
              </a:solidFill>
              <a:effectLst/>
              <a:latin typeface="+mn-lt"/>
            </a:endParaRPr>
          </a:p>
          <a:p>
            <a:pPr marL="50800" indent="0" algn="l">
              <a:buNone/>
            </a:pPr>
            <a:r>
              <a:rPr lang="en-US" sz="1400" b="1" i="0" dirty="0">
                <a:solidFill>
                  <a:schemeClr val="tx1"/>
                </a:solidFill>
                <a:effectLst/>
                <a:latin typeface="+mn-lt"/>
              </a:rPr>
              <a:t>Layer Analysis:</a:t>
            </a:r>
            <a:endParaRPr lang="en-US" sz="1400" b="0" i="0" dirty="0">
              <a:solidFill>
                <a:schemeClr val="tx1"/>
              </a:solidFill>
              <a:effectLst/>
              <a:latin typeface="+mn-lt"/>
            </a:endParaRPr>
          </a:p>
          <a:p>
            <a:pPr marL="742950" lvl="1" indent="-285750"/>
            <a:r>
              <a:rPr lang="en-US" sz="1400" b="0" i="0" dirty="0">
                <a:solidFill>
                  <a:schemeClr val="tx1"/>
                </a:solidFill>
                <a:effectLst/>
                <a:latin typeface="+mn-lt"/>
              </a:rPr>
              <a:t>Isolated layer number and parameter type from model checkpoint state dictionary.</a:t>
            </a:r>
          </a:p>
          <a:p>
            <a:pPr marL="742950" lvl="1" indent="-285750"/>
            <a:r>
              <a:rPr lang="en-US" sz="1400" b="0" i="0" dirty="0">
                <a:solidFill>
                  <a:schemeClr val="tx1"/>
                </a:solidFill>
                <a:effectLst/>
                <a:latin typeface="+mn-lt"/>
              </a:rPr>
              <a:t>Reordered layers based on their appearance, aiding in consistent layer indexing.</a:t>
            </a:r>
          </a:p>
          <a:p>
            <a:pPr marL="50800" indent="0" algn="l">
              <a:buNone/>
            </a:pPr>
            <a:r>
              <a:rPr lang="en-US" sz="1400" b="1" i="0" dirty="0">
                <a:solidFill>
                  <a:schemeClr val="tx1"/>
                </a:solidFill>
                <a:effectLst/>
                <a:latin typeface="+mn-lt"/>
              </a:rPr>
              <a:t>Parameter Calculation &amp; Storage:</a:t>
            </a:r>
            <a:endParaRPr lang="en-US" sz="1400" b="0" i="0" dirty="0">
              <a:solidFill>
                <a:schemeClr val="tx1"/>
              </a:solidFill>
              <a:effectLst/>
              <a:latin typeface="+mn-lt"/>
            </a:endParaRPr>
          </a:p>
          <a:p>
            <a:pPr marL="742950" lvl="1" indent="-285750"/>
            <a:r>
              <a:rPr lang="en-US" sz="1400" b="0" i="0" dirty="0">
                <a:solidFill>
                  <a:schemeClr val="tx1"/>
                </a:solidFill>
                <a:effectLst/>
                <a:latin typeface="+mn-lt"/>
              </a:rPr>
              <a:t>Computed original (pre-normalization) weights and biases from batch normalization parameters.</a:t>
            </a:r>
          </a:p>
          <a:p>
            <a:pPr marL="742950" lvl="1" indent="-285750"/>
            <a:r>
              <a:rPr lang="en-US" sz="1400" b="0" i="0" dirty="0">
                <a:solidFill>
                  <a:schemeClr val="tx1"/>
                </a:solidFill>
                <a:effectLst/>
                <a:latin typeface="+mn-lt"/>
              </a:rPr>
              <a:t>Stored processed parameters in a dictionary for further use, such as model tuning, analysis, or debugging.</a:t>
            </a:r>
          </a:p>
          <a:p>
            <a:pPr marL="342900" lvl="0" indent="0" algn="l" rtl="0">
              <a:spcBef>
                <a:spcPts val="0"/>
              </a:spcBef>
              <a:spcAft>
                <a:spcPts val="0"/>
              </a:spcAft>
              <a:buNone/>
            </a:pPr>
            <a:endParaRPr sz="1400" dirty="0">
              <a:solidFill>
                <a:schemeClr val="tx1"/>
              </a:solidFill>
              <a:latin typeface="+mn-lt"/>
            </a:endParaRPr>
          </a:p>
        </p:txBody>
      </p:sp>
      <p:sp>
        <p:nvSpPr>
          <p:cNvPr id="2" name="Google Shape;84;p15">
            <a:extLst>
              <a:ext uri="{FF2B5EF4-FFF2-40B4-BE49-F238E27FC236}">
                <a16:creationId xmlns:a16="http://schemas.microsoft.com/office/drawing/2014/main" id="{98E15A38-E40F-2210-5A9F-6958BD63DAE9}"/>
              </a:ext>
            </a:extLst>
          </p:cNvPr>
          <p:cNvSpPr txBox="1">
            <a:spLocks/>
          </p:cNvSpPr>
          <p:nvPr/>
        </p:nvSpPr>
        <p:spPr>
          <a:xfrm>
            <a:off x="609599" y="1834515"/>
            <a:ext cx="10260013" cy="6397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pPr algn="l"/>
            <a:r>
              <a:rPr lang="en-US" sz="2800" b="0" i="1" dirty="0">
                <a:solidFill>
                  <a:schemeClr val="tx1"/>
                </a:solidFill>
                <a:effectLst/>
                <a:latin typeface="+mn-lt"/>
              </a:rPr>
              <a:t>Key Functionalities Implemented</a:t>
            </a:r>
            <a:endParaRPr lang="en-US" sz="2800" b="0" i="0" dirty="0">
              <a:solidFill>
                <a:schemeClr val="tx1"/>
              </a:solidFill>
              <a:effectLst/>
              <a:latin typeface="+mn-lt"/>
            </a:endParaRPr>
          </a:p>
        </p:txBody>
      </p:sp>
    </p:spTree>
    <p:extLst>
      <p:ext uri="{BB962C8B-B14F-4D97-AF65-F5344CB8AC3E}">
        <p14:creationId xmlns:p14="http://schemas.microsoft.com/office/powerpoint/2010/main" val="66287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b="0" i="1" dirty="0">
                <a:solidFill>
                  <a:schemeClr val="tx1"/>
                </a:solidFill>
                <a:effectLst/>
                <a:latin typeface="+mn-lt"/>
              </a:rPr>
              <a:t>Preprocessing Improvement Overview</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249313" y="858850"/>
            <a:ext cx="10980600" cy="49800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1400" b="0" i="0" dirty="0">
                <a:solidFill>
                  <a:schemeClr val="tx1"/>
                </a:solidFill>
                <a:effectLst/>
                <a:latin typeface="+mn-lt"/>
              </a:rPr>
              <a:t>Additional functionalities introduced in the preprocessing stage.</a:t>
            </a:r>
          </a:p>
          <a:p>
            <a:pPr>
              <a:buFont typeface="Arial" panose="020B0604020202020204" pitchFamily="34" charset="0"/>
              <a:buChar char="•"/>
            </a:pPr>
            <a:r>
              <a:rPr lang="en-US" sz="1400" b="0" i="0" dirty="0">
                <a:solidFill>
                  <a:schemeClr val="tx1"/>
                </a:solidFill>
                <a:effectLst/>
                <a:latin typeface="+mn-lt"/>
              </a:rPr>
              <a:t>Enhanced capabilities to analyze and track the computational graph's structure.</a:t>
            </a:r>
          </a:p>
          <a:p>
            <a:pPr algn="l">
              <a:buFont typeface="Arial" panose="020B0604020202020204" pitchFamily="34" charset="0"/>
              <a:buChar char="•"/>
            </a:pPr>
            <a:endParaRPr lang="en-US" sz="1400" dirty="0">
              <a:solidFill>
                <a:schemeClr val="tx1"/>
              </a:solidFill>
              <a:latin typeface="+mn-lt"/>
            </a:endParaRPr>
          </a:p>
          <a:p>
            <a:pPr algn="l">
              <a:buFont typeface="Arial" panose="020B0604020202020204" pitchFamily="34" charset="0"/>
              <a:buChar char="•"/>
            </a:pPr>
            <a:endParaRPr lang="en-US" sz="1400" b="0" i="0" dirty="0">
              <a:solidFill>
                <a:schemeClr val="tx1"/>
              </a:solidFill>
              <a:effectLst/>
              <a:latin typeface="+mn-lt"/>
            </a:endParaRPr>
          </a:p>
          <a:p>
            <a:pPr algn="l">
              <a:buFont typeface="Arial" panose="020B0604020202020204" pitchFamily="34" charset="0"/>
              <a:buChar char="•"/>
            </a:pPr>
            <a:endParaRPr lang="en-US" sz="1400" dirty="0">
              <a:solidFill>
                <a:schemeClr val="tx1"/>
              </a:solidFill>
              <a:latin typeface="+mn-lt"/>
            </a:endParaRPr>
          </a:p>
          <a:p>
            <a:pPr algn="l">
              <a:buFont typeface="Arial" panose="020B0604020202020204" pitchFamily="34" charset="0"/>
              <a:buChar char="•"/>
            </a:pPr>
            <a:endParaRPr lang="en-US" sz="1400" b="0" i="0" dirty="0">
              <a:solidFill>
                <a:schemeClr val="tx1"/>
              </a:solidFill>
              <a:effectLst/>
              <a:latin typeface="+mn-lt"/>
            </a:endParaRPr>
          </a:p>
          <a:p>
            <a:pPr marL="50800" indent="0" algn="l">
              <a:buNone/>
            </a:pPr>
            <a:r>
              <a:rPr lang="en-US" sz="2000" b="1" dirty="0">
                <a:solidFill>
                  <a:schemeClr val="tx1"/>
                </a:solidFill>
                <a:effectLst/>
                <a:latin typeface="+mn-lt"/>
              </a:rPr>
              <a:t>Layer parameters extraction</a:t>
            </a:r>
          </a:p>
          <a:p>
            <a:pPr marL="50800" indent="0" algn="l">
              <a:buNone/>
            </a:pPr>
            <a:endParaRPr lang="en-US" sz="2000" b="1" dirty="0">
              <a:solidFill>
                <a:schemeClr val="tx1"/>
              </a:solidFill>
              <a:effectLst/>
              <a:latin typeface="+mn-lt"/>
            </a:endParaRPr>
          </a:p>
          <a:p>
            <a:pPr marL="50800" indent="0" algn="l">
              <a:buNone/>
            </a:pPr>
            <a:r>
              <a:rPr lang="en-US" sz="1400" b="0" i="1" dirty="0">
                <a:solidFill>
                  <a:schemeClr val="tx1"/>
                </a:solidFill>
                <a:effectLst/>
                <a:latin typeface="+mn-lt"/>
              </a:rPr>
              <a:t>Functionalities &amp; Their Benefits</a:t>
            </a:r>
            <a:endParaRPr lang="en-US" sz="1400" b="0" i="0" dirty="0">
              <a:solidFill>
                <a:schemeClr val="tx1"/>
              </a:solidFill>
              <a:effectLst/>
              <a:latin typeface="+mn-lt"/>
            </a:endParaRPr>
          </a:p>
          <a:p>
            <a:pPr marL="50800" indent="0" algn="l">
              <a:buNone/>
            </a:pPr>
            <a:r>
              <a:rPr lang="en-US" sz="1400" b="1" i="0" dirty="0">
                <a:solidFill>
                  <a:schemeClr val="tx1"/>
                </a:solidFill>
                <a:effectLst/>
                <a:latin typeface="+mn-lt"/>
              </a:rPr>
              <a:t>Layer Analysis:</a:t>
            </a:r>
            <a:endParaRPr lang="en-US" sz="1400" b="0" i="0" dirty="0">
              <a:solidFill>
                <a:schemeClr val="tx1"/>
              </a:solidFill>
              <a:effectLst/>
              <a:latin typeface="+mn-lt"/>
            </a:endParaRPr>
          </a:p>
          <a:p>
            <a:pPr marL="742950" lvl="1" indent="-285750"/>
            <a:r>
              <a:rPr lang="en-US" sz="1400" b="0" i="0" dirty="0">
                <a:solidFill>
                  <a:schemeClr val="tx1"/>
                </a:solidFill>
                <a:effectLst/>
                <a:latin typeface="+mn-lt"/>
              </a:rPr>
              <a:t>Isolated layer number and parameter type from model checkpoint state dictionary.</a:t>
            </a:r>
          </a:p>
          <a:p>
            <a:pPr marL="742950" lvl="1" indent="-285750"/>
            <a:r>
              <a:rPr lang="en-US" sz="1400" b="0" i="0" dirty="0">
                <a:solidFill>
                  <a:schemeClr val="tx1"/>
                </a:solidFill>
                <a:effectLst/>
                <a:latin typeface="+mn-lt"/>
              </a:rPr>
              <a:t>Reordered layers based on their appearance, aiding in consistent layer indexing.</a:t>
            </a:r>
          </a:p>
          <a:p>
            <a:pPr marL="50800" indent="0" algn="l">
              <a:buNone/>
            </a:pPr>
            <a:r>
              <a:rPr lang="en-US" sz="1400" b="1" i="0" dirty="0">
                <a:solidFill>
                  <a:schemeClr val="tx1"/>
                </a:solidFill>
                <a:effectLst/>
                <a:latin typeface="+mn-lt"/>
              </a:rPr>
              <a:t>Parameter Calculation &amp; Storage:</a:t>
            </a:r>
            <a:endParaRPr lang="en-US" sz="1400" b="0" i="0" dirty="0">
              <a:solidFill>
                <a:schemeClr val="tx1"/>
              </a:solidFill>
              <a:effectLst/>
              <a:latin typeface="+mn-lt"/>
            </a:endParaRPr>
          </a:p>
          <a:p>
            <a:pPr marL="742950" lvl="1" indent="-285750"/>
            <a:r>
              <a:rPr lang="en-US" sz="1400" b="0" i="0" dirty="0">
                <a:solidFill>
                  <a:schemeClr val="tx1"/>
                </a:solidFill>
                <a:effectLst/>
                <a:latin typeface="+mn-lt"/>
              </a:rPr>
              <a:t>Computed original (pre-normalization) weights and biases from batch normalization parameters.</a:t>
            </a:r>
          </a:p>
          <a:p>
            <a:pPr marL="742950" lvl="1" indent="-285750"/>
            <a:r>
              <a:rPr lang="en-US" sz="1400" b="0" i="0" dirty="0">
                <a:solidFill>
                  <a:schemeClr val="tx1"/>
                </a:solidFill>
                <a:effectLst/>
                <a:latin typeface="+mn-lt"/>
              </a:rPr>
              <a:t>Stored processed parameters in a dictionary for further use, such as model tuning, analysis, or debugging.</a:t>
            </a:r>
            <a:endParaRPr lang="en-US" sz="1400" dirty="0">
              <a:solidFill>
                <a:schemeClr val="tx1"/>
              </a:solidFill>
              <a:latin typeface="+mn-lt"/>
            </a:endParaRPr>
          </a:p>
          <a:p>
            <a:pPr marL="50800" indent="0" algn="l">
              <a:buNone/>
            </a:pPr>
            <a:r>
              <a:rPr lang="en-US" sz="1400" b="1" i="1" dirty="0">
                <a:solidFill>
                  <a:schemeClr val="tx1"/>
                </a:solidFill>
                <a:effectLst/>
                <a:latin typeface="+mn-lt"/>
              </a:rPr>
              <a:t>Conclusion</a:t>
            </a:r>
            <a:endParaRPr lang="en-US" sz="1400" b="1" i="0" dirty="0">
              <a:solidFill>
                <a:schemeClr val="tx1"/>
              </a:solidFill>
              <a:effectLst/>
              <a:latin typeface="+mn-lt"/>
            </a:endParaRPr>
          </a:p>
          <a:p>
            <a:pPr marL="50800" indent="0" algn="l">
              <a:buNone/>
            </a:pPr>
            <a:r>
              <a:rPr lang="en-US" sz="1400" b="0" i="0" dirty="0">
                <a:solidFill>
                  <a:schemeClr val="tx1"/>
                </a:solidFill>
                <a:effectLst/>
                <a:latin typeface="+mn-lt"/>
              </a:rPr>
              <a:t>The enhancements in preprocessing have resulted in improved analysis of the computational graph, aiding in debugging and optimization efforts.</a:t>
            </a:r>
          </a:p>
          <a:p>
            <a:pPr marL="352425" lvl="1" indent="-285750">
              <a:tabLst>
                <a:tab pos="55563" algn="l"/>
              </a:tabLst>
            </a:pPr>
            <a:endParaRPr lang="en-US" sz="1400" b="0" i="0" dirty="0">
              <a:solidFill>
                <a:schemeClr val="tx1"/>
              </a:solidFill>
              <a:effectLst/>
              <a:latin typeface="+mn-lt"/>
            </a:endParaRPr>
          </a:p>
          <a:p>
            <a:pPr marL="342900" lvl="0" indent="0" algn="l" rtl="0">
              <a:spcBef>
                <a:spcPts val="0"/>
              </a:spcBef>
              <a:spcAft>
                <a:spcPts val="0"/>
              </a:spcAft>
              <a:buNone/>
            </a:pPr>
            <a:endParaRPr sz="1400" dirty="0">
              <a:solidFill>
                <a:schemeClr val="tx1"/>
              </a:solidFill>
              <a:latin typeface="+mn-lt"/>
            </a:endParaRPr>
          </a:p>
        </p:txBody>
      </p:sp>
      <p:sp>
        <p:nvSpPr>
          <p:cNvPr id="2" name="Google Shape;84;p15">
            <a:extLst>
              <a:ext uri="{FF2B5EF4-FFF2-40B4-BE49-F238E27FC236}">
                <a16:creationId xmlns:a16="http://schemas.microsoft.com/office/drawing/2014/main" id="{98E15A38-E40F-2210-5A9F-6958BD63DAE9}"/>
              </a:ext>
            </a:extLst>
          </p:cNvPr>
          <p:cNvSpPr txBox="1">
            <a:spLocks/>
          </p:cNvSpPr>
          <p:nvPr/>
        </p:nvSpPr>
        <p:spPr>
          <a:xfrm>
            <a:off x="609599" y="1834515"/>
            <a:ext cx="10260013" cy="6397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chemeClr val="dk1"/>
                </a:solidFill>
                <a:latin typeface="Calibri"/>
                <a:ea typeface="Calibri"/>
                <a:cs typeface="Calibri"/>
                <a:sym typeface="Calibri"/>
              </a:defRPr>
            </a:lvl9pPr>
          </a:lstStyle>
          <a:p>
            <a:pPr algn="l"/>
            <a:r>
              <a:rPr lang="en-US" sz="2800" b="0" i="1" dirty="0">
                <a:solidFill>
                  <a:schemeClr val="tx1"/>
                </a:solidFill>
                <a:effectLst/>
                <a:latin typeface="+mn-lt"/>
              </a:rPr>
              <a:t>Key Functionalities Implemented</a:t>
            </a:r>
            <a:endParaRPr lang="en-US" sz="2800" b="0" i="0" dirty="0">
              <a:solidFill>
                <a:schemeClr val="tx1"/>
              </a:solidFill>
              <a:effectLst/>
              <a:latin typeface="+mn-lt"/>
            </a:endParaRPr>
          </a:p>
        </p:txBody>
      </p:sp>
    </p:spTree>
    <p:extLst>
      <p:ext uri="{BB962C8B-B14F-4D97-AF65-F5344CB8AC3E}">
        <p14:creationId xmlns:p14="http://schemas.microsoft.com/office/powerpoint/2010/main" val="160176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b="0" i="1" dirty="0">
                <a:solidFill>
                  <a:schemeClr val="tx1"/>
                </a:solidFill>
                <a:effectLst/>
                <a:latin typeface="+mn-lt"/>
              </a:rPr>
              <a:t>Streaming Compile -</a:t>
            </a:r>
            <a:r>
              <a:rPr lang="en-US" sz="2400" b="0" i="0" dirty="0">
                <a:solidFill>
                  <a:schemeClr val="tx1"/>
                </a:solidFill>
                <a:effectLst/>
                <a:latin typeface="Söhne"/>
              </a:rPr>
              <a:t>Performance and Memory Analysis</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249306" y="641680"/>
            <a:ext cx="10980600" cy="4980000"/>
          </a:xfrm>
          <a:prstGeom prst="rect">
            <a:avLst/>
          </a:prstGeom>
          <a:noFill/>
          <a:ln>
            <a:noFill/>
          </a:ln>
        </p:spPr>
        <p:txBody>
          <a:bodyPr spcFirstLastPara="1" wrap="square" lIns="91425" tIns="45700" rIns="91425" bIns="45700" anchor="t" anchorCtr="0">
            <a:noAutofit/>
          </a:bodyPr>
          <a:lstStyle/>
          <a:p>
            <a:pPr marL="50800" indent="0">
              <a:buNone/>
            </a:pPr>
            <a:r>
              <a:rPr lang="en-US" sz="2000" b="1" dirty="0">
                <a:solidFill>
                  <a:schemeClr val="tx1"/>
                </a:solidFill>
                <a:effectLst/>
                <a:latin typeface="+mn-lt"/>
              </a:rPr>
              <a:t>PE and SIMD Allocation</a:t>
            </a:r>
          </a:p>
          <a:p>
            <a:pPr algn="l">
              <a:buFont typeface="Arial" panose="020B0604020202020204" pitchFamily="34" charset="0"/>
              <a:buChar char="•"/>
            </a:pPr>
            <a:r>
              <a:rPr lang="en-US" sz="1400" b="1" i="0" dirty="0">
                <a:solidFill>
                  <a:schemeClr val="tx1"/>
                </a:solidFill>
                <a:effectLst/>
                <a:latin typeface="+mn-lt"/>
              </a:rPr>
              <a:t>Aim: </a:t>
            </a:r>
            <a:r>
              <a:rPr lang="en-US" sz="1400" b="0" i="0" dirty="0">
                <a:solidFill>
                  <a:schemeClr val="tx1"/>
                </a:solidFill>
                <a:effectLst/>
                <a:latin typeface="+mn-lt"/>
              </a:rPr>
              <a:t>Optimal distribution of computational resources (SIMD units, PEs, DSPs) to each network layer considering FPGA hardware constraints.</a:t>
            </a:r>
          </a:p>
          <a:p>
            <a:pPr algn="l">
              <a:buFont typeface="Arial" panose="020B0604020202020204" pitchFamily="34" charset="0"/>
              <a:buChar char="•"/>
            </a:pPr>
            <a:r>
              <a:rPr lang="en-US" sz="1400" b="0" i="0" dirty="0">
                <a:solidFill>
                  <a:schemeClr val="tx1"/>
                </a:solidFill>
                <a:effectLst/>
                <a:latin typeface="+mn-lt"/>
              </a:rPr>
              <a:t>Three allocation strategies introduced: 'PE', 'SIMD', 'Balance'.</a:t>
            </a:r>
          </a:p>
          <a:p>
            <a:pPr algn="l">
              <a:buFont typeface="Arial" panose="020B0604020202020204" pitchFamily="34" charset="0"/>
              <a:buChar char="•"/>
            </a:pPr>
            <a:r>
              <a:rPr lang="en-US" sz="1400" b="0" i="0" dirty="0">
                <a:solidFill>
                  <a:schemeClr val="tx1"/>
                </a:solidFill>
                <a:effectLst/>
                <a:latin typeface="+mn-lt"/>
              </a:rPr>
              <a:t>The choice depends on the network architecture and FPGA hardware specifications.</a:t>
            </a:r>
          </a:p>
          <a:p>
            <a:pPr algn="l">
              <a:buFont typeface="Arial" panose="020B0604020202020204" pitchFamily="34" charset="0"/>
              <a:buChar char="•"/>
            </a:pPr>
            <a:r>
              <a:rPr lang="en-US" sz="1400" b="0" i="0" dirty="0">
                <a:solidFill>
                  <a:schemeClr val="tx1"/>
                </a:solidFill>
                <a:effectLst/>
                <a:latin typeface="+mn-lt"/>
              </a:rPr>
              <a:t>Ensure total allocation does not exceed available DSPs on FPGA.</a:t>
            </a:r>
          </a:p>
          <a:p>
            <a:pPr>
              <a:buFont typeface="Arial" panose="020B0604020202020204" pitchFamily="34" charset="0"/>
              <a:buChar char="•"/>
            </a:pPr>
            <a:r>
              <a:rPr lang="en-US" sz="1400" b="1" i="0" dirty="0">
                <a:solidFill>
                  <a:schemeClr val="tx1"/>
                </a:solidFill>
                <a:effectLst/>
                <a:latin typeface="+mn-lt"/>
              </a:rPr>
              <a:t>Result: </a:t>
            </a:r>
            <a:r>
              <a:rPr lang="en-US" sz="1400" b="0" i="0" dirty="0">
                <a:solidFill>
                  <a:schemeClr val="tx1"/>
                </a:solidFill>
                <a:effectLst/>
                <a:latin typeface="+mn-lt"/>
              </a:rPr>
              <a:t>Enhanced network efficiency and performance on FPGA.</a:t>
            </a:r>
          </a:p>
          <a:p>
            <a:pPr>
              <a:buFont typeface="Arial" panose="020B0604020202020204" pitchFamily="34" charset="0"/>
              <a:buChar char="•"/>
            </a:pPr>
            <a:endParaRPr lang="en-US" sz="500" dirty="0">
              <a:solidFill>
                <a:schemeClr val="tx1"/>
              </a:solidFill>
              <a:latin typeface="+mn-lt"/>
            </a:endParaRPr>
          </a:p>
          <a:p>
            <a:pPr marL="50800" indent="0">
              <a:buNone/>
            </a:pPr>
            <a:r>
              <a:rPr lang="en-US" sz="2000" b="1" dirty="0">
                <a:solidFill>
                  <a:schemeClr val="tx1"/>
                </a:solidFill>
                <a:effectLst/>
                <a:latin typeface="+mn-lt"/>
              </a:rPr>
              <a:t>RAM Usage Calculation</a:t>
            </a:r>
          </a:p>
          <a:p>
            <a:pPr>
              <a:buFont typeface="Arial" panose="020B0604020202020204" pitchFamily="34" charset="0"/>
              <a:buChar char="•"/>
            </a:pPr>
            <a:r>
              <a:rPr lang="en-US" sz="1400" b="1" i="0" dirty="0">
                <a:solidFill>
                  <a:schemeClr val="tx1"/>
                </a:solidFill>
                <a:effectLst/>
                <a:latin typeface="+mn-lt"/>
              </a:rPr>
              <a:t>Purpose: </a:t>
            </a:r>
            <a:r>
              <a:rPr lang="en-US" sz="1400" b="0" i="0" dirty="0">
                <a:solidFill>
                  <a:schemeClr val="tx1"/>
                </a:solidFill>
                <a:effectLst/>
                <a:latin typeface="+mn-lt"/>
              </a:rPr>
              <a:t>Understand memory usage of a design on FPGA.</a:t>
            </a:r>
          </a:p>
          <a:p>
            <a:pPr algn="l">
              <a:buFont typeface="Arial" panose="020B0604020202020204" pitchFamily="34" charset="0"/>
              <a:buChar char="•"/>
            </a:pPr>
            <a:r>
              <a:rPr lang="en-US" sz="1400" b="0" i="0" dirty="0">
                <a:solidFill>
                  <a:schemeClr val="tx1"/>
                </a:solidFill>
                <a:effectLst/>
                <a:latin typeface="+mn-lt"/>
              </a:rPr>
              <a:t>Reporting Block RAM (BRAM) and Ultra RAM (URAM) for each network layer when mapped onto FPGA.</a:t>
            </a:r>
          </a:p>
          <a:p>
            <a:pPr algn="l">
              <a:buFont typeface="Arial" panose="020B0604020202020204" pitchFamily="34" charset="0"/>
              <a:buChar char="•"/>
            </a:pPr>
            <a:r>
              <a:rPr lang="en-US" sz="1400" b="1" i="0" dirty="0">
                <a:solidFill>
                  <a:schemeClr val="tx1"/>
                </a:solidFill>
                <a:effectLst/>
                <a:latin typeface="+mn-lt"/>
              </a:rPr>
              <a:t>Factors considered: </a:t>
            </a:r>
            <a:r>
              <a:rPr lang="en-US" sz="1400" b="0" i="0" dirty="0">
                <a:solidFill>
                  <a:schemeClr val="tx1"/>
                </a:solidFill>
                <a:effectLst/>
                <a:latin typeface="+mn-lt"/>
              </a:rPr>
              <a:t>Input Feature Map (IFM), operations being performed, and dimensions of input and output feature maps.</a:t>
            </a:r>
          </a:p>
          <a:p>
            <a:pPr algn="l">
              <a:buFont typeface="Arial" panose="020B0604020202020204" pitchFamily="34" charset="0"/>
              <a:buChar char="•"/>
            </a:pPr>
            <a:endParaRPr lang="en-US" sz="1200" b="0" i="0" dirty="0">
              <a:solidFill>
                <a:schemeClr val="tx1"/>
              </a:solidFill>
              <a:effectLst/>
              <a:latin typeface="+mn-lt"/>
            </a:endParaRPr>
          </a:p>
          <a:p>
            <a:pPr marL="50800" indent="0">
              <a:buNone/>
            </a:pPr>
            <a:r>
              <a:rPr lang="en-US" sz="2000" b="1" dirty="0">
                <a:solidFill>
                  <a:schemeClr val="tx1"/>
                </a:solidFill>
                <a:effectLst/>
                <a:latin typeface="+mn-lt"/>
              </a:rPr>
              <a:t>FPS Calculation</a:t>
            </a:r>
          </a:p>
          <a:p>
            <a:pPr>
              <a:buFont typeface="Arial" panose="020B0604020202020204" pitchFamily="34" charset="0"/>
              <a:buChar char="•"/>
            </a:pPr>
            <a:r>
              <a:rPr lang="en-US" sz="1400" b="1" i="0" dirty="0">
                <a:solidFill>
                  <a:schemeClr val="tx1"/>
                </a:solidFill>
                <a:effectLst/>
                <a:latin typeface="+mn-lt"/>
              </a:rPr>
              <a:t>Purpose: </a:t>
            </a:r>
            <a:r>
              <a:rPr lang="en-US" sz="1400" i="0" dirty="0">
                <a:solidFill>
                  <a:schemeClr val="tx1"/>
                </a:solidFill>
                <a:effectLst/>
                <a:latin typeface="+mn-lt"/>
              </a:rPr>
              <a:t>Understand performance of the given FPGA configuration.</a:t>
            </a:r>
            <a:endParaRPr lang="en-US" sz="1400" b="1" i="0" dirty="0">
              <a:solidFill>
                <a:schemeClr val="tx1"/>
              </a:solidFill>
              <a:effectLst/>
              <a:latin typeface="+mn-lt"/>
            </a:endParaRPr>
          </a:p>
          <a:p>
            <a:pPr>
              <a:buFont typeface="Arial" panose="020B0604020202020204" pitchFamily="34" charset="0"/>
              <a:buChar char="•"/>
            </a:pPr>
            <a:r>
              <a:rPr lang="en-US" sz="1400" b="1" i="0" dirty="0">
                <a:solidFill>
                  <a:schemeClr val="tx1"/>
                </a:solidFill>
                <a:effectLst/>
                <a:latin typeface="+mn-lt"/>
              </a:rPr>
              <a:t>Aim: </a:t>
            </a:r>
            <a:r>
              <a:rPr lang="en-US" sz="1400" i="0" dirty="0">
                <a:solidFill>
                  <a:schemeClr val="tx1"/>
                </a:solidFill>
                <a:effectLst/>
                <a:latin typeface="+mn-lt"/>
              </a:rPr>
              <a:t>Calculate frame per second (FPS) rate for current FPGA configuration.</a:t>
            </a:r>
          </a:p>
          <a:p>
            <a:pPr>
              <a:buFont typeface="Arial" panose="020B0604020202020204" pitchFamily="34" charset="0"/>
              <a:buChar char="•"/>
            </a:pPr>
            <a:r>
              <a:rPr lang="en-US" sz="1400" b="1" i="0" dirty="0">
                <a:solidFill>
                  <a:schemeClr val="tx1"/>
                </a:solidFill>
                <a:effectLst/>
                <a:latin typeface="+mn-lt"/>
              </a:rPr>
              <a:t>Process: </a:t>
            </a:r>
            <a:r>
              <a:rPr lang="en-US" sz="1400" i="0" dirty="0">
                <a:solidFill>
                  <a:schemeClr val="tx1"/>
                </a:solidFill>
                <a:effectLst/>
                <a:latin typeface="+mn-lt"/>
              </a:rPr>
              <a:t>Iterate over SIMD units, Processing Elements (PE), and Multiply-And-Accumulate operations (</a:t>
            </a:r>
            <a:r>
              <a:rPr lang="en-US" sz="1400" i="0" dirty="0" err="1">
                <a:solidFill>
                  <a:schemeClr val="tx1"/>
                </a:solidFill>
                <a:effectLst/>
                <a:latin typeface="+mn-lt"/>
              </a:rPr>
              <a:t>mul_opt</a:t>
            </a:r>
            <a:r>
              <a:rPr lang="en-US" sz="1400" i="0" dirty="0">
                <a:solidFill>
                  <a:schemeClr val="tx1"/>
                </a:solidFill>
                <a:effectLst/>
                <a:latin typeface="+mn-lt"/>
              </a:rPr>
              <a:t>) in each network layer.</a:t>
            </a:r>
          </a:p>
          <a:p>
            <a:pPr>
              <a:buFont typeface="Arial" panose="020B0604020202020204" pitchFamily="34" charset="0"/>
              <a:buChar char="•"/>
            </a:pPr>
            <a:r>
              <a:rPr lang="en-US" sz="1400" b="1" i="0" dirty="0">
                <a:solidFill>
                  <a:schemeClr val="tx1"/>
                </a:solidFill>
                <a:effectLst/>
                <a:latin typeface="+mn-lt"/>
              </a:rPr>
              <a:t>Derive FPS: </a:t>
            </a:r>
            <a:r>
              <a:rPr lang="en-US" sz="1400" i="0" dirty="0">
                <a:solidFill>
                  <a:schemeClr val="tx1"/>
                </a:solidFill>
                <a:effectLst/>
                <a:latin typeface="+mn-lt"/>
              </a:rPr>
              <a:t>Calculate operations per clock cycle for each layer, compute total clock cycles required, and then derive FPS.</a:t>
            </a:r>
          </a:p>
          <a:p>
            <a:pPr marL="50800" indent="0">
              <a:buNone/>
            </a:pPr>
            <a:endParaRPr lang="en-US" sz="1400" dirty="0">
              <a:solidFill>
                <a:schemeClr val="tx1"/>
              </a:solidFill>
              <a:latin typeface="+mn-lt"/>
            </a:endParaRPr>
          </a:p>
          <a:p>
            <a:pPr marL="66675" lvl="1" indent="0">
              <a:buNone/>
              <a:tabLst>
                <a:tab pos="55563" algn="l"/>
              </a:tabLst>
            </a:pPr>
            <a:endParaRPr lang="en-US" sz="1400" b="0" i="0" dirty="0">
              <a:solidFill>
                <a:schemeClr val="tx1"/>
              </a:solidFill>
              <a:effectLst/>
              <a:latin typeface="+mn-lt"/>
            </a:endParaRPr>
          </a:p>
          <a:p>
            <a:pPr marL="50800" indent="0" algn="l">
              <a:buNone/>
            </a:pPr>
            <a:endParaRPr lang="en-US" sz="1400" b="0" i="0" dirty="0">
              <a:solidFill>
                <a:schemeClr val="tx1"/>
              </a:solidFill>
              <a:effectLst/>
              <a:latin typeface="+mn-lt"/>
            </a:endParaRPr>
          </a:p>
          <a:p>
            <a:pPr>
              <a:buFont typeface="Arial" panose="020B0604020202020204" pitchFamily="34" charset="0"/>
              <a:buChar char="•"/>
            </a:pPr>
            <a:endParaRPr lang="en-US" sz="1400" b="0" i="0" dirty="0">
              <a:solidFill>
                <a:schemeClr val="tx1"/>
              </a:solidFill>
              <a:effectLst/>
              <a:latin typeface="+mn-lt"/>
            </a:endParaRPr>
          </a:p>
          <a:p>
            <a:pPr algn="l">
              <a:buFont typeface="Arial" panose="020B0604020202020204" pitchFamily="34" charset="0"/>
              <a:buChar char="•"/>
            </a:pPr>
            <a:endParaRPr lang="en-US" sz="1400" b="0" i="0" dirty="0">
              <a:solidFill>
                <a:schemeClr val="tx1"/>
              </a:solidFill>
              <a:effectLst/>
              <a:latin typeface="+mn-lt"/>
            </a:endParaRPr>
          </a:p>
          <a:p>
            <a:pPr marL="352425" lvl="1" indent="-285750">
              <a:tabLst>
                <a:tab pos="55563" algn="l"/>
              </a:tabLst>
            </a:pPr>
            <a:endParaRPr lang="en-US" sz="1400" b="0" i="0" dirty="0">
              <a:solidFill>
                <a:schemeClr val="tx1"/>
              </a:solidFill>
              <a:effectLst/>
              <a:latin typeface="+mn-lt"/>
            </a:endParaRPr>
          </a:p>
          <a:p>
            <a:pPr marL="342900" lvl="0" indent="0" algn="l" rtl="0">
              <a:spcBef>
                <a:spcPts val="0"/>
              </a:spcBef>
              <a:spcAft>
                <a:spcPts val="0"/>
              </a:spcAft>
              <a:buNone/>
            </a:pPr>
            <a:endParaRPr sz="1400" dirty="0">
              <a:solidFill>
                <a:schemeClr val="tx1"/>
              </a:solidFill>
              <a:latin typeface="+mn-lt"/>
            </a:endParaRPr>
          </a:p>
        </p:txBody>
      </p:sp>
    </p:spTree>
    <p:extLst>
      <p:ext uri="{BB962C8B-B14F-4D97-AF65-F5344CB8AC3E}">
        <p14:creationId xmlns:p14="http://schemas.microsoft.com/office/powerpoint/2010/main" val="3044626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1900518" y="3109050"/>
            <a:ext cx="10260000" cy="63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Next Steps</a:t>
            </a:r>
            <a:endParaRPr dirty="0"/>
          </a:p>
        </p:txBody>
      </p:sp>
    </p:spTree>
    <p:extLst>
      <p:ext uri="{BB962C8B-B14F-4D97-AF65-F5344CB8AC3E}">
        <p14:creationId xmlns:p14="http://schemas.microsoft.com/office/powerpoint/2010/main" val="178404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i="1" dirty="0">
                <a:solidFill>
                  <a:schemeClr val="tx1"/>
                </a:solidFill>
                <a:latin typeface="+mn-lt"/>
              </a:rPr>
              <a:t>Next Steps – Operation Fusion</a:t>
            </a: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249313" y="858850"/>
            <a:ext cx="10980600" cy="4980000"/>
          </a:xfrm>
          <a:prstGeom prst="rect">
            <a:avLst/>
          </a:prstGeom>
          <a:noFill/>
          <a:ln>
            <a:noFill/>
          </a:ln>
        </p:spPr>
        <p:txBody>
          <a:bodyPr spcFirstLastPara="1" wrap="square" lIns="91425" tIns="45700" rIns="91425" bIns="45700" anchor="t" anchorCtr="0">
            <a:noAutofit/>
          </a:bodyPr>
          <a:lstStyle/>
          <a:p>
            <a:pPr marL="342900" lvl="0" indent="0" algn="l" rtl="0">
              <a:spcBef>
                <a:spcPts val="0"/>
              </a:spcBef>
              <a:spcAft>
                <a:spcPts val="0"/>
              </a:spcAft>
              <a:buNone/>
            </a:pPr>
            <a:r>
              <a:rPr lang="en-US" sz="1400" b="1" dirty="0">
                <a:solidFill>
                  <a:schemeClr val="tx1"/>
                </a:solidFill>
                <a:latin typeface="+mn-lt"/>
              </a:rPr>
              <a:t>What is Operation Fusion?</a:t>
            </a:r>
          </a:p>
          <a:p>
            <a:pPr marL="342900" lvl="0" indent="0" algn="l" rtl="0">
              <a:spcBef>
                <a:spcPts val="0"/>
              </a:spcBef>
              <a:spcAft>
                <a:spcPts val="0"/>
              </a:spcAft>
              <a:buNone/>
            </a:pPr>
            <a:endParaRPr lang="en-US" sz="1400" dirty="0">
              <a:solidFill>
                <a:schemeClr val="tx1"/>
              </a:solidFill>
              <a:latin typeface="+mn-lt"/>
            </a:endParaRPr>
          </a:p>
          <a:p>
            <a:pPr marL="628650" indent="-285750">
              <a:spcBef>
                <a:spcPts val="0"/>
              </a:spcBef>
            </a:pPr>
            <a:r>
              <a:rPr lang="en-US" sz="1400" dirty="0">
                <a:solidFill>
                  <a:schemeClr val="tx1"/>
                </a:solidFill>
                <a:latin typeface="+mn-lt"/>
              </a:rPr>
              <a:t>Optimization technique in deep learning compilers.</a:t>
            </a:r>
          </a:p>
          <a:p>
            <a:pPr marL="628650" indent="-285750">
              <a:spcBef>
                <a:spcPts val="0"/>
              </a:spcBef>
            </a:pPr>
            <a:r>
              <a:rPr lang="en-US" sz="1400" dirty="0">
                <a:solidFill>
                  <a:schemeClr val="tx1"/>
                </a:solidFill>
                <a:latin typeface="+mn-lt"/>
              </a:rPr>
              <a:t>Combines multiple operations into a single one.</a:t>
            </a:r>
          </a:p>
          <a:p>
            <a:pPr marL="628650" indent="-285750">
              <a:spcBef>
                <a:spcPts val="0"/>
              </a:spcBef>
            </a:pPr>
            <a:r>
              <a:rPr lang="en-US" sz="1400" dirty="0">
                <a:solidFill>
                  <a:schemeClr val="tx1"/>
                </a:solidFill>
                <a:latin typeface="+mn-lt"/>
              </a:rPr>
              <a:t>Primary goals: Reduce computational complexity and improve execution efficiency.</a:t>
            </a:r>
          </a:p>
          <a:p>
            <a:pPr marL="628650" indent="-285750">
              <a:spcBef>
                <a:spcPts val="0"/>
              </a:spcBef>
            </a:pPr>
            <a:endParaRPr lang="en-US" sz="1400" dirty="0">
              <a:solidFill>
                <a:schemeClr val="tx1"/>
              </a:solidFill>
              <a:latin typeface="+mn-lt"/>
            </a:endParaRPr>
          </a:p>
          <a:p>
            <a:pPr marL="342900" lvl="0" indent="0" algn="l" rtl="0">
              <a:spcBef>
                <a:spcPts val="0"/>
              </a:spcBef>
              <a:spcAft>
                <a:spcPts val="0"/>
              </a:spcAft>
              <a:buNone/>
            </a:pPr>
            <a:r>
              <a:rPr lang="en-US" sz="1400" b="1" dirty="0">
                <a:solidFill>
                  <a:schemeClr val="tx1"/>
                </a:solidFill>
                <a:latin typeface="+mn-lt"/>
              </a:rPr>
              <a:t>Why is Operation Fusion Important?</a:t>
            </a:r>
          </a:p>
          <a:p>
            <a:pPr marL="342900" lvl="0" indent="0" algn="l" rtl="0">
              <a:spcBef>
                <a:spcPts val="0"/>
              </a:spcBef>
              <a:spcAft>
                <a:spcPts val="0"/>
              </a:spcAft>
              <a:buNone/>
            </a:pPr>
            <a:endParaRPr lang="en-US" sz="1400" b="1" dirty="0">
              <a:solidFill>
                <a:schemeClr val="tx1"/>
              </a:solidFill>
              <a:latin typeface="+mn-lt"/>
            </a:endParaRPr>
          </a:p>
          <a:p>
            <a:pPr marL="628650" indent="-285750">
              <a:spcBef>
                <a:spcPts val="0"/>
              </a:spcBef>
            </a:pPr>
            <a:r>
              <a:rPr lang="en-US" sz="1400" dirty="0">
                <a:solidFill>
                  <a:schemeClr val="tx1"/>
                </a:solidFill>
                <a:latin typeface="+mn-lt"/>
              </a:rPr>
              <a:t>Reduces Kernel Launch Overhead: Minimizes operation launch overhead on GPU.</a:t>
            </a:r>
          </a:p>
          <a:p>
            <a:pPr marL="628650" indent="-285750">
              <a:spcBef>
                <a:spcPts val="0"/>
              </a:spcBef>
            </a:pPr>
            <a:r>
              <a:rPr lang="en-US" sz="1400" dirty="0">
                <a:solidFill>
                  <a:schemeClr val="tx1"/>
                </a:solidFill>
                <a:latin typeface="+mn-lt"/>
              </a:rPr>
              <a:t>Improves Memory Access Efficiency: Optimizes data locality and reduces data movement.</a:t>
            </a:r>
          </a:p>
          <a:p>
            <a:pPr marL="628650" indent="-285750">
              <a:spcBef>
                <a:spcPts val="0"/>
              </a:spcBef>
            </a:pPr>
            <a:r>
              <a:rPr lang="en-US" sz="1400" dirty="0">
                <a:solidFill>
                  <a:schemeClr val="tx1"/>
                </a:solidFill>
                <a:latin typeface="+mn-lt"/>
              </a:rPr>
              <a:t>Maximizes Hardware Utilization: Allows larger operations for better use of resources.</a:t>
            </a:r>
          </a:p>
          <a:p>
            <a:pPr marL="628650" indent="-285750">
              <a:spcBef>
                <a:spcPts val="0"/>
              </a:spcBef>
            </a:pPr>
            <a:r>
              <a:rPr lang="en-US" sz="1400" dirty="0">
                <a:solidFill>
                  <a:schemeClr val="tx1"/>
                </a:solidFill>
                <a:latin typeface="+mn-lt"/>
              </a:rPr>
              <a:t>Reduces Memory Footprint: Minimizes need for intermediate storage, leading to less memory usage.</a:t>
            </a:r>
          </a:p>
          <a:p>
            <a:pPr marL="628650" indent="-285750">
              <a:spcBef>
                <a:spcPts val="0"/>
              </a:spcBef>
            </a:pPr>
            <a:endParaRPr lang="en-US" sz="1400" dirty="0">
              <a:solidFill>
                <a:schemeClr val="tx1"/>
              </a:solidFill>
              <a:latin typeface="+mn-lt"/>
            </a:endParaRPr>
          </a:p>
          <a:p>
            <a:pPr marL="342900" lvl="0" indent="0" algn="l" rtl="0">
              <a:spcBef>
                <a:spcPts val="0"/>
              </a:spcBef>
              <a:spcAft>
                <a:spcPts val="0"/>
              </a:spcAft>
              <a:buNone/>
            </a:pPr>
            <a:r>
              <a:rPr lang="en-US" sz="1400" b="1" dirty="0">
                <a:solidFill>
                  <a:schemeClr val="tx1"/>
                </a:solidFill>
                <a:latin typeface="+mn-lt"/>
              </a:rPr>
              <a:t>How we plan to achieve Operation Fusion?</a:t>
            </a:r>
          </a:p>
          <a:p>
            <a:pPr marL="342900" lvl="0" indent="0" algn="l" rtl="0">
              <a:spcBef>
                <a:spcPts val="0"/>
              </a:spcBef>
              <a:spcAft>
                <a:spcPts val="0"/>
              </a:spcAft>
              <a:buNone/>
            </a:pPr>
            <a:endParaRPr lang="en-US" sz="1400" b="1" dirty="0">
              <a:solidFill>
                <a:schemeClr val="tx1"/>
              </a:solidFill>
              <a:latin typeface="+mn-lt"/>
            </a:endParaRPr>
          </a:p>
          <a:p>
            <a:pPr marL="628650" indent="-285750">
              <a:spcBef>
                <a:spcPts val="0"/>
              </a:spcBef>
            </a:pPr>
            <a:r>
              <a:rPr lang="en-US" sz="1400" dirty="0">
                <a:solidFill>
                  <a:schemeClr val="tx1"/>
                </a:solidFill>
                <a:latin typeface="+mn-lt"/>
              </a:rPr>
              <a:t>Identify opportunities where multiple operations can be merged into a single one, taking into account factors like data dependencies, computational cost, and hardware capabilities. </a:t>
            </a:r>
          </a:p>
          <a:p>
            <a:pPr marL="628650" indent="-285750">
              <a:spcBef>
                <a:spcPts val="0"/>
              </a:spcBef>
            </a:pPr>
            <a:r>
              <a:rPr lang="en-US" sz="1400" dirty="0">
                <a:solidFill>
                  <a:schemeClr val="tx1"/>
                </a:solidFill>
                <a:latin typeface="+mn-lt"/>
              </a:rPr>
              <a:t>Creates new, fused operations that replace original separate operations.</a:t>
            </a:r>
          </a:p>
          <a:p>
            <a:pPr marL="628650" indent="-285750">
              <a:spcBef>
                <a:spcPts val="0"/>
              </a:spcBef>
            </a:pPr>
            <a:r>
              <a:rPr lang="en-US" sz="1400" dirty="0">
                <a:solidFill>
                  <a:schemeClr val="tx1"/>
                </a:solidFill>
                <a:latin typeface="+mn-lt"/>
              </a:rPr>
              <a:t>Develop a comprehensive support for all possible </a:t>
            </a:r>
          </a:p>
          <a:p>
            <a:pPr marL="342900" lvl="0" indent="0" algn="l" rtl="0">
              <a:spcBef>
                <a:spcPts val="0"/>
              </a:spcBef>
              <a:spcAft>
                <a:spcPts val="0"/>
              </a:spcAft>
              <a:buNone/>
            </a:pPr>
            <a:endParaRPr sz="1400" dirty="0">
              <a:solidFill>
                <a:schemeClr val="tx1"/>
              </a:solidFill>
              <a:latin typeface="+mn-lt"/>
            </a:endParaRPr>
          </a:p>
        </p:txBody>
      </p:sp>
    </p:spTree>
    <p:extLst>
      <p:ext uri="{BB962C8B-B14F-4D97-AF65-F5344CB8AC3E}">
        <p14:creationId xmlns:p14="http://schemas.microsoft.com/office/powerpoint/2010/main" val="179216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19075"/>
            <a:ext cx="10260013" cy="639763"/>
          </a:xfrm>
          <a:prstGeom prst="rect">
            <a:avLst/>
          </a:prstGeom>
          <a:noFill/>
          <a:ln>
            <a:noFill/>
          </a:ln>
        </p:spPr>
        <p:txBody>
          <a:bodyPr spcFirstLastPara="1" wrap="square" lIns="91425" tIns="45700" rIns="91425" bIns="45700" anchor="ctr" anchorCtr="0">
            <a:noAutofit/>
          </a:bodyPr>
          <a:lstStyle/>
          <a:p>
            <a:pPr algn="l"/>
            <a:r>
              <a:rPr lang="en-US" sz="2800" i="1" dirty="0">
                <a:solidFill>
                  <a:schemeClr val="tx1"/>
                </a:solidFill>
                <a:latin typeface="+mn-lt"/>
              </a:rPr>
              <a:t>Next Steps – High Throughput Quantized Convolution </a:t>
            </a:r>
            <a:br>
              <a:rPr lang="en-US" sz="2800" i="1" dirty="0">
                <a:solidFill>
                  <a:schemeClr val="tx1"/>
                </a:solidFill>
                <a:latin typeface="+mn-lt"/>
              </a:rPr>
            </a:br>
            <a:endParaRPr lang="en-US" sz="2800" b="0" i="0" dirty="0">
              <a:solidFill>
                <a:schemeClr val="tx1"/>
              </a:solidFill>
              <a:effectLst/>
              <a:latin typeface="+mn-lt"/>
            </a:endParaRPr>
          </a:p>
        </p:txBody>
      </p:sp>
      <p:sp>
        <p:nvSpPr>
          <p:cNvPr id="85" name="Google Shape;85;p15"/>
          <p:cNvSpPr txBox="1">
            <a:spLocks noGrp="1"/>
          </p:cNvSpPr>
          <p:nvPr>
            <p:ph type="body" idx="1"/>
          </p:nvPr>
        </p:nvSpPr>
        <p:spPr>
          <a:xfrm>
            <a:off x="249313" y="858850"/>
            <a:ext cx="10980600" cy="4980000"/>
          </a:xfrm>
          <a:prstGeom prst="rect">
            <a:avLst/>
          </a:prstGeom>
          <a:noFill/>
          <a:ln>
            <a:noFill/>
          </a:ln>
        </p:spPr>
        <p:txBody>
          <a:bodyPr spcFirstLastPara="1" wrap="square" lIns="91425" tIns="45700" rIns="91425" bIns="45700" anchor="t" anchorCtr="0">
            <a:noAutofit/>
          </a:bodyPr>
          <a:lstStyle/>
          <a:p>
            <a:pPr marL="50800" indent="0" algn="l">
              <a:buNone/>
            </a:pPr>
            <a:r>
              <a:rPr lang="en-US" sz="1400" b="1" i="0" dirty="0">
                <a:solidFill>
                  <a:schemeClr val="tx1"/>
                </a:solidFill>
                <a:effectLst/>
                <a:latin typeface="Calibri" panose="020F0502020204030204" pitchFamily="34" charset="0"/>
                <a:cs typeface="Calibri" panose="020F0502020204030204" pitchFamily="34" charset="0"/>
              </a:rPr>
              <a:t>Goal</a:t>
            </a:r>
            <a:r>
              <a:rPr lang="en-US" sz="1400" b="0" i="0" dirty="0">
                <a:solidFill>
                  <a:schemeClr val="tx1"/>
                </a:solidFill>
                <a:effectLst/>
                <a:latin typeface="Calibri" panose="020F0502020204030204" pitchFamily="34" charset="0"/>
                <a:cs typeface="Calibri" panose="020F0502020204030204" pitchFamily="34" charset="0"/>
              </a:rPr>
              <a:t>:</a:t>
            </a:r>
          </a:p>
          <a:p>
            <a:pPr marL="457200" lvl="1" indent="0" algn="l">
              <a:buNone/>
            </a:pPr>
            <a:r>
              <a:rPr lang="en-US" sz="1400" b="0" i="0" dirty="0">
                <a:solidFill>
                  <a:schemeClr val="tx1"/>
                </a:solidFill>
                <a:effectLst/>
                <a:latin typeface="Calibri" panose="020F0502020204030204" pitchFamily="34" charset="0"/>
                <a:cs typeface="Calibri" panose="020F0502020204030204" pitchFamily="34" charset="0"/>
              </a:rPr>
              <a:t>Formulate a comprehensive function integrating vital parameters to enhance packing strategy and subsequently, improve throughput of CNNs' convolution operations.</a:t>
            </a:r>
          </a:p>
          <a:p>
            <a:pPr marL="457200" lvl="1" indent="0" algn="l">
              <a:buNone/>
            </a:pPr>
            <a:endParaRPr lang="en-US" sz="1400" b="0" i="0" dirty="0">
              <a:solidFill>
                <a:schemeClr val="tx1"/>
              </a:solidFill>
              <a:effectLst/>
              <a:latin typeface="Calibri" panose="020F0502020204030204" pitchFamily="34" charset="0"/>
              <a:cs typeface="Calibri" panose="020F0502020204030204" pitchFamily="34" charset="0"/>
            </a:endParaRPr>
          </a:p>
          <a:p>
            <a:pPr marL="50800" indent="0" algn="l">
              <a:buNone/>
            </a:pPr>
            <a:r>
              <a:rPr lang="en-US" sz="1400" b="1" i="0" dirty="0">
                <a:solidFill>
                  <a:schemeClr val="tx1"/>
                </a:solidFill>
                <a:effectLst/>
                <a:latin typeface="Calibri" panose="020F0502020204030204" pitchFamily="34" charset="0"/>
                <a:cs typeface="Calibri" panose="020F0502020204030204" pitchFamily="34" charset="0"/>
              </a:rPr>
              <a:t>Approach</a:t>
            </a:r>
            <a:r>
              <a:rPr lang="en-US" sz="1400" b="0" i="0" dirty="0">
                <a:solidFill>
                  <a:schemeClr val="tx1"/>
                </a:solidFill>
                <a:effectLst/>
                <a:latin typeface="Calibri" panose="020F0502020204030204" pitchFamily="34" charset="0"/>
                <a:cs typeface="Calibri" panose="020F0502020204030204" pitchFamily="34" charset="0"/>
              </a:rPr>
              <a:t>:</a:t>
            </a:r>
          </a:p>
          <a:p>
            <a:pPr marL="742950" lvl="1" indent="-285750"/>
            <a:r>
              <a:rPr lang="en-US" sz="1400" b="0" i="0" dirty="0">
                <a:solidFill>
                  <a:schemeClr val="tx1"/>
                </a:solidFill>
                <a:effectLst/>
                <a:latin typeface="Calibri" panose="020F0502020204030204" pitchFamily="34" charset="0"/>
                <a:cs typeface="Calibri" panose="020F0502020204030204" pitchFamily="34" charset="0"/>
              </a:rPr>
              <a:t>Leverage parallel processing of multiple low-bit width convolution operations for increased computational throughput.</a:t>
            </a:r>
          </a:p>
          <a:p>
            <a:pPr marL="742950" lvl="1" indent="-285750"/>
            <a:r>
              <a:rPr lang="en-US" sz="1400" b="0" i="0" dirty="0">
                <a:solidFill>
                  <a:schemeClr val="tx1"/>
                </a:solidFill>
                <a:effectLst/>
                <a:latin typeface="Calibri" panose="020F0502020204030204" pitchFamily="34" charset="0"/>
                <a:cs typeface="Calibri" panose="020F0502020204030204" pitchFamily="34" charset="0"/>
              </a:rPr>
              <a:t>Determine optimal guard bit length and cascade factor for efficient packing in any given hardware setup and input data.</a:t>
            </a:r>
          </a:p>
          <a:p>
            <a:pPr marL="457200" lvl="1" indent="0" algn="l">
              <a:buNone/>
            </a:pPr>
            <a:endParaRPr lang="en-US" sz="1400" b="0" i="0" dirty="0">
              <a:solidFill>
                <a:schemeClr val="tx1"/>
              </a:solidFill>
              <a:effectLst/>
              <a:latin typeface="Calibri" panose="020F0502020204030204" pitchFamily="34" charset="0"/>
              <a:cs typeface="Calibri" panose="020F0502020204030204" pitchFamily="34" charset="0"/>
            </a:endParaRPr>
          </a:p>
          <a:p>
            <a:pPr marL="50800" indent="0" algn="l">
              <a:buNone/>
            </a:pPr>
            <a:r>
              <a:rPr lang="en-US" sz="1400" b="1" i="0" dirty="0">
                <a:solidFill>
                  <a:schemeClr val="tx1"/>
                </a:solidFill>
                <a:effectLst/>
                <a:latin typeface="Calibri" panose="020F0502020204030204" pitchFamily="34" charset="0"/>
                <a:cs typeface="Calibri" panose="020F0502020204030204" pitchFamily="34" charset="0"/>
              </a:rPr>
              <a:t>Significance</a:t>
            </a:r>
            <a:r>
              <a:rPr lang="en-US" sz="1400" b="0" i="0" dirty="0">
                <a:solidFill>
                  <a:schemeClr val="tx1"/>
                </a:solidFill>
                <a:effectLst/>
                <a:latin typeface="Calibri" panose="020F0502020204030204" pitchFamily="34" charset="0"/>
                <a:cs typeface="Calibri" panose="020F0502020204030204" pitchFamily="34" charset="0"/>
              </a:rPr>
              <a:t>:</a:t>
            </a:r>
          </a:p>
          <a:p>
            <a:pPr marL="800100" lvl="1"/>
            <a:r>
              <a:rPr lang="en-US" sz="1400" b="0" i="0" dirty="0">
                <a:solidFill>
                  <a:schemeClr val="tx1"/>
                </a:solidFill>
                <a:effectLst/>
                <a:latin typeface="Calibri" panose="020F0502020204030204" pitchFamily="34" charset="0"/>
                <a:cs typeface="Calibri" panose="020F0502020204030204" pitchFamily="34" charset="0"/>
              </a:rPr>
              <a:t>Vital for different bit-width configurations.</a:t>
            </a:r>
          </a:p>
          <a:p>
            <a:pPr marL="800100" lvl="1"/>
            <a:r>
              <a:rPr lang="en-US" sz="1400" b="0" i="0" dirty="0">
                <a:solidFill>
                  <a:schemeClr val="tx1"/>
                </a:solidFill>
                <a:effectLst/>
                <a:latin typeface="Calibri" panose="020F0502020204030204" pitchFamily="34" charset="0"/>
                <a:cs typeface="Calibri" panose="020F0502020204030204" pitchFamily="34" charset="0"/>
              </a:rPr>
              <a:t>Aim to minimize computational overhead and maximize effective computational throughput.</a:t>
            </a:r>
          </a:p>
          <a:p>
            <a:pPr marL="457200" lvl="1" indent="0" algn="l">
              <a:buNone/>
            </a:pPr>
            <a:endParaRPr lang="en-US" sz="1400" b="0" i="0" dirty="0">
              <a:solidFill>
                <a:schemeClr val="tx1"/>
              </a:solidFill>
              <a:effectLst/>
              <a:latin typeface="Calibri" panose="020F0502020204030204" pitchFamily="34" charset="0"/>
              <a:cs typeface="Calibri" panose="020F0502020204030204" pitchFamily="34" charset="0"/>
            </a:endParaRPr>
          </a:p>
          <a:p>
            <a:pPr marL="50800" indent="0" algn="l">
              <a:buNone/>
            </a:pPr>
            <a:r>
              <a:rPr lang="en-US" sz="1400" b="1" i="0" dirty="0">
                <a:solidFill>
                  <a:schemeClr val="tx1"/>
                </a:solidFill>
                <a:effectLst/>
                <a:latin typeface="Calibri" panose="020F0502020204030204" pitchFamily="34" charset="0"/>
                <a:cs typeface="Calibri" panose="020F0502020204030204" pitchFamily="34" charset="0"/>
              </a:rPr>
              <a:t>Implementation Steps</a:t>
            </a:r>
            <a:r>
              <a:rPr lang="en-US" sz="1400" b="0" i="0" dirty="0">
                <a:solidFill>
                  <a:schemeClr val="tx1"/>
                </a:solidFill>
                <a:effectLst/>
                <a:latin typeface="Calibri" panose="020F0502020204030204" pitchFamily="34" charset="0"/>
                <a:cs typeface="Calibri" panose="020F0502020204030204" pitchFamily="34" charset="0"/>
              </a:rPr>
              <a:t>:</a:t>
            </a:r>
          </a:p>
          <a:p>
            <a:pPr marL="742950" lvl="1" indent="-285750"/>
            <a:r>
              <a:rPr lang="en-US" sz="1400" b="0" i="0" dirty="0">
                <a:solidFill>
                  <a:schemeClr val="tx1"/>
                </a:solidFill>
                <a:effectLst/>
                <a:latin typeface="Calibri" panose="020F0502020204030204" pitchFamily="34" charset="0"/>
                <a:cs typeface="Calibri" panose="020F0502020204030204" pitchFamily="34" charset="0"/>
              </a:rPr>
              <a:t>Implementation of Mixed Integer Programming for optimal parameter identification.</a:t>
            </a:r>
          </a:p>
          <a:p>
            <a:pPr marL="742950" lvl="1" indent="-285750"/>
            <a:r>
              <a:rPr lang="en-US" sz="1400" b="0" i="0" dirty="0">
                <a:solidFill>
                  <a:schemeClr val="tx1"/>
                </a:solidFill>
                <a:effectLst/>
                <a:latin typeface="Calibri" panose="020F0502020204030204" pitchFamily="34" charset="0"/>
                <a:cs typeface="Calibri" panose="020F0502020204030204" pitchFamily="34" charset="0"/>
              </a:rPr>
              <a:t>Parameters include length of guard bits, cascade factor for different hardware configurations.</a:t>
            </a:r>
          </a:p>
        </p:txBody>
      </p:sp>
    </p:spTree>
    <p:extLst>
      <p:ext uri="{BB962C8B-B14F-4D97-AF65-F5344CB8AC3E}">
        <p14:creationId xmlns:p14="http://schemas.microsoft.com/office/powerpoint/2010/main" val="3228697945"/>
      </p:ext>
    </p:extLst>
  </p:cSld>
  <p:clrMapOvr>
    <a:masterClrMapping/>
  </p:clrMapOvr>
</p:sld>
</file>

<file path=ppt/theme/theme1.xml><?xml version="1.0" encoding="utf-8"?>
<a:theme xmlns:a="http://schemas.openxmlformats.org/drawingml/2006/main" name="Viterbi Unofficial Templ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2306</Words>
  <Application>Microsoft Macintosh PowerPoint</Application>
  <PresentationFormat>Widescreen</PresentationFormat>
  <Paragraphs>139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Söhne</vt:lpstr>
      <vt:lpstr>Viterbi Unofficial Template</vt:lpstr>
      <vt:lpstr>PROGRESS REPORT</vt:lpstr>
      <vt:lpstr>Tasks completed</vt:lpstr>
      <vt:lpstr>Preprocessing Improvement Overview</vt:lpstr>
      <vt:lpstr>Preprocessing Improvement Overview</vt:lpstr>
      <vt:lpstr>Preprocessing Improvement Overview</vt:lpstr>
      <vt:lpstr>Streaming Compile -Performance and Memory Analysis</vt:lpstr>
      <vt:lpstr>Next Steps</vt:lpstr>
      <vt:lpstr>Next Steps – Operation Fusion</vt:lpstr>
      <vt:lpstr>Next Steps – High Throughput Quantized Convolution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REPORT</dc:title>
  <cp:lastModifiedBy>Suhas Somashekar</cp:lastModifiedBy>
  <cp:revision>4</cp:revision>
  <dcterms:modified xsi:type="dcterms:W3CDTF">2023-07-20T04:31:36Z</dcterms:modified>
</cp:coreProperties>
</file>