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1" r:id="rId3"/>
    <p:sldId id="265" r:id="rId4"/>
    <p:sldId id="266" r:id="rId5"/>
    <p:sldId id="336" r:id="rId6"/>
    <p:sldId id="269" r:id="rId7"/>
    <p:sldId id="329" r:id="rId8"/>
    <p:sldId id="330" r:id="rId9"/>
    <p:sldId id="331" r:id="rId10"/>
    <p:sldId id="332" r:id="rId11"/>
    <p:sldId id="333" r:id="rId12"/>
    <p:sldId id="334" r:id="rId13"/>
    <p:sldId id="328" r:id="rId14"/>
    <p:sldId id="270" r:id="rId15"/>
    <p:sldId id="306" r:id="rId16"/>
    <p:sldId id="282" r:id="rId17"/>
    <p:sldId id="283" r:id="rId18"/>
    <p:sldId id="285" r:id="rId19"/>
    <p:sldId id="337" r:id="rId20"/>
    <p:sldId id="335" r:id="rId21"/>
    <p:sldId id="286" r:id="rId22"/>
    <p:sldId id="290" r:id="rId23"/>
    <p:sldId id="291" r:id="rId24"/>
    <p:sldId id="292" r:id="rId25"/>
    <p:sldId id="338" r:id="rId26"/>
    <p:sldId id="339" r:id="rId27"/>
    <p:sldId id="340" r:id="rId28"/>
    <p:sldId id="341" r:id="rId29"/>
    <p:sldId id="342" r:id="rId30"/>
    <p:sldId id="343" r:id="rId31"/>
    <p:sldId id="297" r:id="rId32"/>
    <p:sldId id="298" r:id="rId33"/>
    <p:sldId id="322" r:id="rId34"/>
    <p:sldId id="300" r:id="rId35"/>
    <p:sldId id="260" r:id="rId36"/>
  </p:sldIdLst>
  <p:sldSz cx="9540875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6383" autoAdjust="0"/>
  </p:normalViewPr>
  <p:slideViewPr>
    <p:cSldViewPr>
      <p:cViewPr>
        <p:scale>
          <a:sx n="80" d="100"/>
          <a:sy n="80" d="100"/>
        </p:scale>
        <p:origin x="-810" y="-240"/>
      </p:cViewPr>
      <p:guideLst>
        <p:guide orient="horz" pos="1769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7%9B%AE%E5%BD%95%E7%BB%93%E6%9E%84&amp;tn=SE_PcZhidaonwhc_ngpagmjz&amp;rsv_dl=gh_pc_zhidao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多范式的含义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这里所谓的范式，指的是编写程序的方式，不同的编程语言，方式也不尽相同，也就意味着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编程语言是融合了多种不同编程方式的语言。所以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语言的设计初衷是要集成面向对象编程和函数式编程的各种特性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联邦理工学院洛桑（</a:t>
            </a:r>
            <a:r>
              <a:rPr lang="en-US" altLang="zh-CN" smtClean="0"/>
              <a:t>EPFL</a:t>
            </a:r>
            <a:r>
              <a:rPr lang="zh-CN" altLang="en-US" smtClean="0"/>
              <a:t>）的</a:t>
            </a:r>
            <a:r>
              <a:rPr lang="en-US" altLang="zh-CN" smtClean="0"/>
              <a:t>Martin Odersky</a:t>
            </a:r>
            <a:r>
              <a:rPr lang="zh-CN" altLang="en-US" smtClean="0"/>
              <a:t>于</a:t>
            </a:r>
            <a:r>
              <a:rPr lang="en-US" altLang="zh-CN" smtClean="0"/>
              <a:t>2001</a:t>
            </a:r>
            <a:r>
              <a:rPr lang="zh-CN" altLang="en-US" smtClean="0"/>
              <a:t>年</a:t>
            </a:r>
            <a:r>
              <a:rPr lang="zh-CN" altLang="en-US" b="1" smtClean="0"/>
              <a:t>基于</a:t>
            </a:r>
            <a:r>
              <a:rPr lang="en-US" altLang="zh-CN" b="1" smtClean="0"/>
              <a:t>Funnel</a:t>
            </a:r>
            <a:r>
              <a:rPr lang="zh-CN" altLang="en-US" b="1" smtClean="0"/>
              <a:t>的</a:t>
            </a:r>
            <a:r>
              <a:rPr lang="zh-CN" altLang="en-US" smtClean="0"/>
              <a:t>工作开始设计</a:t>
            </a:r>
            <a:r>
              <a:rPr lang="en-US" altLang="zh-CN" smtClean="0"/>
              <a:t>Scala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联邦理工学院洛桑（</a:t>
            </a:r>
            <a:r>
              <a:rPr lang="en-US" altLang="zh-CN" dirty="0" smtClean="0"/>
              <a:t>EPFL</a:t>
            </a:r>
            <a:r>
              <a:rPr lang="zh-CN" altLang="en-US" dirty="0" smtClean="0"/>
              <a:t>） 是瑞士的一所世界级的顶尖理工院校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洛桑联邦理工学院（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EPFL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）在工程科技领域享有极高的声望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Spark</a:t>
            </a:r>
            <a:r>
              <a:rPr lang="zh-CN" altLang="en-US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的介绍：</a:t>
            </a:r>
            <a:endParaRPr lang="en-US" altLang="zh-CN" sz="1200" b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1.—</a:t>
            </a:r>
            <a:r>
              <a:rPr lang="zh-CN" altLang="en-US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新一代内存级大数据计算框架，是大数据的重要内容</a:t>
            </a:r>
            <a:endParaRPr lang="en-US" altLang="zh-CN" sz="1200" b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是大学实验室诞生的，在设计初并没有想到会如此之火</a:t>
            </a:r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当时</a:t>
            </a:r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Spark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开发时，选用的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Scala,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从而带动了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Scala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语言的发展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流行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</a:p>
          <a:p>
            <a:endParaRPr lang="en-US" altLang="zh-CN" sz="1200" b="1" baseline="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Spark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的开发主要有三种语言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(scala, java 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python) 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目录看，主力开发语言就是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scala</a:t>
            </a:r>
          </a:p>
          <a:p>
            <a:endParaRPr lang="en-US" altLang="zh-CN" sz="1200" b="1" baseline="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smtClean="0"/>
              <a:t>该班学员已经使用过了</a:t>
            </a: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DA0000"/>
                </a:solidFill>
                <a:cs typeface="Times New Roman" pitchFamily="18" charset="0"/>
              </a:rPr>
              <a:t>注意</a:t>
            </a:r>
            <a:r>
              <a:rPr lang="zh-CN" altLang="en-US" sz="1200" dirty="0" smtClean="0">
                <a:cs typeface="Times New Roman" pitchFamily="18" charset="0"/>
              </a:rPr>
              <a:t>：</a:t>
            </a:r>
            <a:endParaRPr lang="en-US" altLang="zh-CN" sz="1200" dirty="0" smtClean="0"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cs typeface="Times New Roman" pitchFamily="18" charset="0"/>
              </a:rPr>
              <a:t>scala Hello.scala </a:t>
            </a:r>
            <a:r>
              <a:rPr lang="zh-CN" altLang="en-US" sz="1200" dirty="0" smtClean="0">
                <a:cs typeface="Times New Roman" pitchFamily="18" charset="0"/>
              </a:rPr>
              <a:t>命令可以直接运行 </a:t>
            </a:r>
            <a:r>
              <a:rPr lang="en-US" altLang="zh-CN" sz="1200" dirty="0" smtClean="0">
                <a:cs typeface="Times New Roman" pitchFamily="18" charset="0"/>
              </a:rPr>
              <a:t>Hello.scala </a:t>
            </a:r>
            <a:r>
              <a:rPr lang="zh-CN" altLang="en-US" sz="1200" dirty="0" smtClean="0">
                <a:cs typeface="Times New Roman" pitchFamily="18" charset="0"/>
              </a:rPr>
              <a:t>程序 </a:t>
            </a:r>
            <a:r>
              <a:rPr lang="en-US" altLang="zh-CN" sz="1200" dirty="0" smtClean="0">
                <a:cs typeface="Times New Roman" pitchFamily="18" charset="0"/>
              </a:rPr>
              <a:t>[</a:t>
            </a:r>
            <a:r>
              <a:rPr lang="zh-CN" altLang="en-US" sz="1100" dirty="0" smtClean="0">
                <a:cs typeface="Times New Roman" pitchFamily="18" charset="0"/>
              </a:rPr>
              <a:t>内部也会有编译和运行过程</a:t>
            </a:r>
            <a:r>
              <a:rPr lang="en-US" altLang="zh-CN" sz="1200" smtClean="0">
                <a:cs typeface="Times New Roman" pitchFamily="18" charset="0"/>
              </a:rPr>
              <a:t>],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cs typeface="Times New Roman" pitchFamily="18" charset="0"/>
              </a:rPr>
              <a:t>这</a:t>
            </a:r>
            <a:r>
              <a:rPr lang="zh-CN" altLang="en-US" sz="1200" dirty="0" smtClean="0">
                <a:cs typeface="Times New Roman" pitchFamily="18" charset="0"/>
              </a:rPr>
              <a:t>个不会显示的生成 </a:t>
            </a:r>
            <a:r>
              <a:rPr lang="en-US" altLang="zh-CN" sz="1200" dirty="0" smtClean="0">
                <a:cs typeface="Times New Roman" pitchFamily="18" charset="0"/>
              </a:rPr>
              <a:t>Hello.class </a:t>
            </a:r>
            <a:r>
              <a:rPr lang="zh-CN" altLang="en-US" sz="1200" smtClean="0">
                <a:cs typeface="Times New Roman" pitchFamily="18" charset="0"/>
              </a:rPr>
              <a:t>文件</a:t>
            </a:r>
            <a:r>
              <a:rPr lang="zh-CN" altLang="en-US" sz="1200" smtClean="0">
                <a:solidFill>
                  <a:srgbClr val="0070C0"/>
                </a:solidFill>
                <a:cs typeface="Times New Roman" pitchFamily="18" charset="0"/>
              </a:rPr>
              <a:t>，</a:t>
            </a:r>
            <a:r>
              <a:rPr lang="zh-CN" altLang="en-US" sz="1200" dirty="0" smtClean="0">
                <a:solidFill>
                  <a:srgbClr val="0070C0"/>
                </a:solidFill>
                <a:cs typeface="Times New Roman" pitchFamily="18" charset="0"/>
              </a:rPr>
              <a:t>编译生成</a:t>
            </a:r>
            <a:r>
              <a:rPr lang="en-US" altLang="zh-CN" sz="1200" dirty="0" smtClean="0">
                <a:solidFill>
                  <a:srgbClr val="0070C0"/>
                </a:solidFill>
                <a:cs typeface="Times New Roman" pitchFamily="18" charset="0"/>
              </a:rPr>
              <a:t>Hello.class</a:t>
            </a:r>
            <a:r>
              <a:rPr lang="en-US" altLang="zh-CN" sz="1200" baseline="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zh-CN" altLang="en-US" sz="1200" baseline="0" dirty="0" smtClean="0">
                <a:solidFill>
                  <a:srgbClr val="0070C0"/>
                </a:solidFill>
                <a:cs typeface="Times New Roman" pitchFamily="18" charset="0"/>
              </a:rPr>
              <a:t>的过程被封装到内部</a:t>
            </a:r>
            <a:r>
              <a:rPr lang="en-US" altLang="zh-CN" sz="1200" baseline="0" dirty="0" smtClean="0">
                <a:solidFill>
                  <a:srgbClr val="0070C0"/>
                </a:solidFill>
                <a:cs typeface="Times New Roman" pitchFamily="18" charset="0"/>
              </a:rPr>
              <a:t>.</a:t>
            </a:r>
            <a:endParaRPr lang="en-US" altLang="zh-CN" sz="12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GroupID</a:t>
            </a:r>
            <a:r>
              <a:rPr lang="zh-CN" altLang="en-US" smtClean="0"/>
              <a:t>是项目组织唯一的标识符，实际对应</a:t>
            </a:r>
            <a:r>
              <a:rPr lang="en-US" altLang="zh-CN" smtClean="0"/>
              <a:t>JAVA</a:t>
            </a:r>
            <a:r>
              <a:rPr lang="zh-CN" altLang="en-US" smtClean="0"/>
              <a:t>的包的结构，是</a:t>
            </a:r>
            <a:r>
              <a:rPr lang="en-US" altLang="zh-CN" smtClean="0"/>
              <a:t>main</a:t>
            </a:r>
            <a:r>
              <a:rPr lang="zh-CN" altLang="en-US" smtClean="0"/>
              <a:t>目录里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zh-CN" altLang="en-US" smtClean="0">
                <a:hlinkClick r:id="rId3"/>
              </a:rPr>
              <a:t>目录结构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ArtifactID</a:t>
            </a:r>
            <a:r>
              <a:rPr lang="zh-CN" altLang="en-US" smtClean="0"/>
              <a:t>就是项目的唯一的标识符，实际对应项目的名称，就是项目根目录的名称。</a:t>
            </a:r>
            <a:br>
              <a:rPr lang="zh-CN" altLang="en-US" smtClean="0"/>
            </a:br>
            <a:r>
              <a:rPr lang="zh-CN" altLang="en-US" smtClean="0"/>
              <a:t>一般</a:t>
            </a:r>
            <a:r>
              <a:rPr lang="en-US" altLang="zh-CN" smtClean="0"/>
              <a:t>GroupID</a:t>
            </a:r>
            <a:r>
              <a:rPr lang="zh-CN" altLang="en-US" smtClean="0"/>
              <a:t>就是填</a:t>
            </a:r>
            <a:r>
              <a:rPr lang="en-US" altLang="zh-CN" smtClean="0"/>
              <a:t>com.leafive.test</a:t>
            </a:r>
            <a:r>
              <a:rPr lang="zh-CN" altLang="en-US" smtClean="0"/>
              <a:t>这样子。 </a:t>
            </a:r>
            <a:endParaRPr lang="en-US" altLang="zh-CN" smtClean="0"/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程序结构的说明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-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反编译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先给同学们看反编译后的代码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写成模拟程序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com.atguigu.chapter01;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mtClean="0"/>
              <a:t>TestJava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smtClean="0"/>
              <a:t>main(String[] args) {</a:t>
            </a:r>
            <a:br>
              <a:rPr lang="en-US" altLang="zh-CN" smtClean="0"/>
            </a:br>
            <a:r>
              <a:rPr lang="en-US" altLang="zh-CN" smtClean="0"/>
              <a:t>        TestJava$.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.main(args);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class </a:t>
            </a:r>
            <a:r>
              <a:rPr lang="en-US" altLang="zh-CN" smtClean="0"/>
              <a:t>TestJava$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final </a:t>
            </a:r>
            <a:r>
              <a:rPr lang="en-US" altLang="zh-CN" smtClean="0"/>
              <a:t>TestJava$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   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 </a:t>
            </a:r>
            <a:r>
              <a:rPr lang="en-US" altLang="zh-CN" smtClean="0"/>
              <a:t>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TestJava$();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mtClean="0"/>
              <a:t>main(String[] args)</a:t>
            </a:r>
            <a:br>
              <a:rPr lang="en-US" altLang="zh-CN" smtClean="0"/>
            </a:br>
            <a:r>
              <a:rPr lang="en-US" altLang="zh-CN" smtClean="0"/>
              <a:t>    {</a:t>
            </a:r>
            <a:br>
              <a:rPr lang="en-US" altLang="zh-CN" smtClean="0"/>
            </a:br>
            <a:r>
              <a:rPr lang="en-US" altLang="zh-CN" smtClean="0"/>
              <a:t>        System.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"hello, Var Demo01~~~"</a:t>
            </a:r>
            <a:r>
              <a:rPr lang="en-US" altLang="zh-CN" smtClean="0"/>
              <a:t>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private Test100() { module = this; }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scala</a:t>
            </a:r>
            <a:r>
              <a:rPr lang="zh-CN" altLang="en-US" smtClean="0"/>
              <a:t>程序的说明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com.atguigu.chapter01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对</a:t>
            </a:r>
            <a:r>
              <a:rPr lang="en-US" altLang="zh-CN" smtClean="0"/>
              <a:t>scala</a:t>
            </a:r>
            <a:r>
              <a:rPr lang="zh-CN" altLang="en-US" smtClean="0"/>
              <a:t>程序机构的分析</a:t>
            </a:r>
          </a:p>
          <a:p>
            <a:r>
              <a:rPr lang="en-US" altLang="zh-CN" smtClean="0"/>
              <a:t>//1. object VarDemo01 </a:t>
            </a:r>
            <a:r>
              <a:rPr lang="zh-CN" altLang="en-US" smtClean="0"/>
              <a:t>在底层会生成两个类 </a:t>
            </a:r>
            <a:r>
              <a:rPr lang="en-US" altLang="zh-CN" smtClean="0"/>
              <a:t>VarDemo01 </a:t>
            </a:r>
            <a:r>
              <a:rPr lang="zh-CN" altLang="en-US" smtClean="0"/>
              <a:t>和 </a:t>
            </a:r>
            <a:r>
              <a:rPr lang="en-US" altLang="zh-CN" smtClean="0"/>
              <a:t>VarDemo01$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在</a:t>
            </a:r>
            <a:r>
              <a:rPr lang="en-US" altLang="zh-CN" smtClean="0"/>
              <a:t>VarDemo01 </a:t>
            </a:r>
            <a:r>
              <a:rPr lang="zh-CN" altLang="en-US" smtClean="0"/>
              <a:t>中的</a:t>
            </a:r>
            <a:r>
              <a:rPr lang="en-US" altLang="zh-CN" smtClean="0"/>
              <a:t>main</a:t>
            </a:r>
            <a:r>
              <a:rPr lang="zh-CN" altLang="en-US" smtClean="0"/>
              <a:t>函数中会使用 </a:t>
            </a:r>
            <a:r>
              <a:rPr lang="en-US" altLang="zh-CN" smtClean="0"/>
              <a:t>VarDemo01$ </a:t>
            </a:r>
            <a:r>
              <a:rPr lang="zh-CN" altLang="en-US" smtClean="0"/>
              <a:t>的静态对象 </a:t>
            </a:r>
            <a:r>
              <a:rPr lang="en-US" altLang="zh-CN" smtClean="0"/>
              <a:t>MODUlE$.main()</a:t>
            </a:r>
          </a:p>
          <a:p>
            <a:r>
              <a:rPr lang="en-US" altLang="zh-CN" smtClean="0"/>
              <a:t>//3. </a:t>
            </a:r>
            <a:r>
              <a:rPr lang="zh-CN" altLang="en-US" smtClean="0"/>
              <a:t>我们写在</a:t>
            </a:r>
            <a:r>
              <a:rPr lang="en-US" altLang="zh-CN" smtClean="0"/>
              <a:t>object VarDemo01 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中内容会封装到 </a:t>
            </a:r>
            <a:r>
              <a:rPr lang="en-US" altLang="zh-CN" smtClean="0"/>
              <a:t>MODUlE$.main(),</a:t>
            </a:r>
            <a:r>
              <a:rPr lang="zh-CN" altLang="en-US" smtClean="0"/>
              <a:t>并执行</a:t>
            </a:r>
          </a:p>
          <a:p>
            <a:r>
              <a:rPr lang="en-US" altLang="zh-CN" smtClean="0"/>
              <a:t>//4. </a:t>
            </a:r>
            <a:r>
              <a:rPr lang="zh-CN" altLang="en-US" smtClean="0"/>
              <a:t>因此 </a:t>
            </a:r>
            <a:r>
              <a:rPr lang="en-US" altLang="zh-CN" smtClean="0"/>
              <a:t>def main </a:t>
            </a:r>
            <a:r>
              <a:rPr lang="zh-CN" altLang="en-US" smtClean="0"/>
              <a:t>仍然可以理解成是</a:t>
            </a:r>
            <a:r>
              <a:rPr lang="en-US" altLang="zh-CN" smtClean="0"/>
              <a:t>scala</a:t>
            </a:r>
            <a:r>
              <a:rPr lang="zh-CN" altLang="en-US" smtClean="0"/>
              <a:t>的程序入口，只是中间做了一个包装</a:t>
            </a:r>
          </a:p>
          <a:p>
            <a:r>
              <a:rPr lang="en-US" altLang="zh-CN" smtClean="0"/>
              <a:t>//5. </a:t>
            </a:r>
            <a:r>
              <a:rPr lang="zh-CN" altLang="en-US" smtClean="0"/>
              <a:t>可以理解成 </a:t>
            </a:r>
            <a:r>
              <a:rPr lang="en-US" altLang="zh-CN" smtClean="0"/>
              <a:t>object VarDemo01 </a:t>
            </a:r>
            <a:r>
              <a:rPr lang="zh-CN" altLang="en-US" smtClean="0"/>
              <a:t>就是 </a:t>
            </a:r>
            <a:r>
              <a:rPr lang="en-US" altLang="zh-CN" smtClean="0"/>
              <a:t>VarDemo01$</a:t>
            </a:r>
            <a:r>
              <a:rPr lang="zh-CN" altLang="en-US" smtClean="0"/>
              <a:t>的一个对象</a:t>
            </a:r>
          </a:p>
          <a:p>
            <a:endParaRPr lang="zh-CN" altLang="en-US" smtClean="0"/>
          </a:p>
          <a:p>
            <a:r>
              <a:rPr lang="en-US" altLang="zh-CN" smtClean="0"/>
              <a:t>object VarDemo01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println("hello, Var Demo01")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scala</a:t>
            </a:r>
            <a:r>
              <a:rPr lang="zh-CN" altLang="en-US" smtClean="0"/>
              <a:t>程序的说明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com.atguigu.chapter01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对</a:t>
            </a:r>
            <a:r>
              <a:rPr lang="en-US" altLang="zh-CN" smtClean="0"/>
              <a:t>scala</a:t>
            </a:r>
            <a:r>
              <a:rPr lang="zh-CN" altLang="en-US" smtClean="0"/>
              <a:t>程序机构的分析</a:t>
            </a:r>
          </a:p>
          <a:p>
            <a:r>
              <a:rPr lang="en-US" altLang="zh-CN" smtClean="0"/>
              <a:t>//1. object VarDemo01 </a:t>
            </a:r>
            <a:r>
              <a:rPr lang="zh-CN" altLang="en-US" smtClean="0"/>
              <a:t>在底层会生成两个类 </a:t>
            </a:r>
            <a:r>
              <a:rPr lang="en-US" altLang="zh-CN" smtClean="0"/>
              <a:t>VarDemo01 </a:t>
            </a:r>
            <a:r>
              <a:rPr lang="zh-CN" altLang="en-US" smtClean="0"/>
              <a:t>和 </a:t>
            </a:r>
            <a:r>
              <a:rPr lang="en-US" altLang="zh-CN" smtClean="0"/>
              <a:t>VarDemo01$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在</a:t>
            </a:r>
            <a:r>
              <a:rPr lang="en-US" altLang="zh-CN" smtClean="0"/>
              <a:t>VarDemo01 </a:t>
            </a:r>
            <a:r>
              <a:rPr lang="zh-CN" altLang="en-US" smtClean="0"/>
              <a:t>中的</a:t>
            </a:r>
            <a:r>
              <a:rPr lang="en-US" altLang="zh-CN" smtClean="0"/>
              <a:t>main</a:t>
            </a:r>
            <a:r>
              <a:rPr lang="zh-CN" altLang="en-US" smtClean="0"/>
              <a:t>函数中会使用 </a:t>
            </a:r>
            <a:r>
              <a:rPr lang="en-US" altLang="zh-CN" smtClean="0"/>
              <a:t>VarDemo01$ </a:t>
            </a:r>
            <a:r>
              <a:rPr lang="zh-CN" altLang="en-US" smtClean="0"/>
              <a:t>的静态对象 </a:t>
            </a:r>
            <a:r>
              <a:rPr lang="en-US" altLang="zh-CN" smtClean="0"/>
              <a:t>MODUlE$.main()</a:t>
            </a:r>
          </a:p>
          <a:p>
            <a:r>
              <a:rPr lang="en-US" altLang="zh-CN" smtClean="0"/>
              <a:t>//3. </a:t>
            </a:r>
            <a:r>
              <a:rPr lang="zh-CN" altLang="en-US" smtClean="0"/>
              <a:t>我们写在</a:t>
            </a:r>
            <a:r>
              <a:rPr lang="en-US" altLang="zh-CN" smtClean="0"/>
              <a:t>object VarDemo01 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中内容会封装到 </a:t>
            </a:r>
            <a:r>
              <a:rPr lang="en-US" altLang="zh-CN" smtClean="0"/>
              <a:t>MODUlE$.main(),</a:t>
            </a:r>
            <a:r>
              <a:rPr lang="zh-CN" altLang="en-US" smtClean="0"/>
              <a:t>并执行</a:t>
            </a:r>
          </a:p>
          <a:p>
            <a:r>
              <a:rPr lang="en-US" altLang="zh-CN" smtClean="0"/>
              <a:t>//4. </a:t>
            </a:r>
            <a:r>
              <a:rPr lang="zh-CN" altLang="en-US" smtClean="0"/>
              <a:t>因此 </a:t>
            </a:r>
            <a:r>
              <a:rPr lang="en-US" altLang="zh-CN" smtClean="0"/>
              <a:t>def main </a:t>
            </a:r>
            <a:r>
              <a:rPr lang="zh-CN" altLang="en-US" smtClean="0"/>
              <a:t>仍然可以理解成是</a:t>
            </a:r>
            <a:r>
              <a:rPr lang="en-US" altLang="zh-CN" smtClean="0"/>
              <a:t>scala</a:t>
            </a:r>
            <a:r>
              <a:rPr lang="zh-CN" altLang="en-US" smtClean="0"/>
              <a:t>的程序入口，只是中间做了一个包装</a:t>
            </a:r>
          </a:p>
          <a:p>
            <a:r>
              <a:rPr lang="en-US" altLang="zh-CN" smtClean="0"/>
              <a:t>//5. </a:t>
            </a:r>
            <a:r>
              <a:rPr lang="zh-CN" altLang="en-US" smtClean="0"/>
              <a:t>可以理解成 </a:t>
            </a:r>
            <a:r>
              <a:rPr lang="en-US" altLang="zh-CN" smtClean="0"/>
              <a:t>object VarDemo01 </a:t>
            </a:r>
            <a:r>
              <a:rPr lang="zh-CN" altLang="en-US" smtClean="0"/>
              <a:t>就是 </a:t>
            </a:r>
            <a:r>
              <a:rPr lang="en-US" altLang="zh-CN" smtClean="0"/>
              <a:t>VarDemo01$</a:t>
            </a:r>
            <a:r>
              <a:rPr lang="zh-CN" altLang="en-US" smtClean="0"/>
              <a:t>的一个对象</a:t>
            </a:r>
          </a:p>
          <a:p>
            <a:endParaRPr lang="zh-CN" altLang="en-US" smtClean="0"/>
          </a:p>
          <a:p>
            <a:r>
              <a:rPr lang="en-US" altLang="zh-CN" smtClean="0"/>
              <a:t>object VarDemo01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println("hello, Var Demo01")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cs typeface="Times New Roman" pitchFamily="18" charset="0"/>
              </a:rPr>
              <a:t>com.atguigu.scala.chapter01</a:t>
            </a: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这种命名方式可以类推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z="1200" b="1" smtClean="0"/>
              <a:t>Pizza &amp; Scala[</a:t>
            </a:r>
            <a:r>
              <a:rPr lang="en-US" altLang="zh-CN" sz="1200" smtClean="0"/>
              <a:t>Java</a:t>
            </a:r>
            <a:r>
              <a:rPr lang="zh-CN" altLang="en-US" sz="1200" smtClean="0"/>
              <a:t>平台的</a:t>
            </a:r>
            <a:r>
              <a:rPr lang="en-US" altLang="zh-CN" sz="1200" smtClean="0"/>
              <a:t>Scala</a:t>
            </a:r>
            <a:r>
              <a:rPr lang="zh-CN" altLang="en-US" sz="1200" smtClean="0"/>
              <a:t>于</a:t>
            </a:r>
            <a:r>
              <a:rPr lang="en-US" altLang="zh-CN" sz="1200" smtClean="0"/>
              <a:t>2003</a:t>
            </a:r>
            <a:r>
              <a:rPr lang="zh-CN" altLang="en-US" sz="1200" smtClean="0"/>
              <a:t>年底</a:t>
            </a:r>
            <a:r>
              <a:rPr lang="en-US" altLang="zh-CN" sz="1200" smtClean="0"/>
              <a:t>/2004</a:t>
            </a:r>
            <a:r>
              <a:rPr lang="zh-CN" altLang="en-US" sz="1200" smtClean="0"/>
              <a:t>年初发布</a:t>
            </a:r>
            <a:r>
              <a:rPr lang="en-US" altLang="zh-CN" sz="1200" b="1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案例说明：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smtClean="0"/>
              <a:t>com.atguigui.base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smtClean="0"/>
              <a:t>Hello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smtClean="0"/>
              <a:t>main(args: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name </a:t>
            </a:r>
            <a:r>
              <a:rPr lang="en-US" altLang="zh-CN" dirty="0" smtClean="0"/>
              <a:t>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</a:t>
            </a:r>
            <a:r>
              <a:rPr lang="en-US" altLang="zh-CN" dirty="0" smtClean="0"/>
              <a:t>Name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"scott"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</a:t>
            </a:r>
            <a:r>
              <a:rPr lang="en-US" altLang="zh-CN" dirty="0" smtClean="0"/>
              <a:t>num1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dirty="0" smtClean="0"/>
              <a:t>num2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打印字符串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s"hello2 $</a:t>
            </a:r>
            <a:r>
              <a:rPr lang="en-US" altLang="zh-CN" dirty="0" smtClean="0"/>
              <a:t>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含义是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s"hello3 $</a:t>
            </a:r>
            <a:r>
              <a:rPr lang="en-US" altLang="zh-CN" dirty="0" smtClean="0"/>
              <a:t>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s"num1 = $</a:t>
            </a:r>
            <a:r>
              <a:rPr lang="en-US" altLang="zh-CN" dirty="0" smtClean="0"/>
              <a:t>num1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s"num2= $</a:t>
            </a:r>
            <a:r>
              <a:rPr lang="en-US" altLang="zh-CN" dirty="0" smtClean="0"/>
              <a:t>num2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ScalaFunDemo01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//println("ok1...") println("ok2~") </a:t>
            </a:r>
            <a:r>
              <a:rPr lang="zh-CN" altLang="en-US" smtClean="0"/>
              <a:t>这样写是错误的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println("ok1..."); println("ok2~"); println("ok3~") // </a:t>
            </a:r>
            <a:r>
              <a:rPr lang="zh-CN" altLang="en-US" smtClean="0"/>
              <a:t>这样写是</a:t>
            </a:r>
            <a:r>
              <a:rPr lang="en-US" altLang="zh-CN" smtClean="0"/>
              <a:t>ok</a:t>
            </a:r>
            <a:r>
              <a:rPr lang="zh-CN" altLang="en-US" smtClean="0"/>
              <a:t>的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smtClean="0"/>
              <a:t>scala</a:t>
            </a:r>
            <a:r>
              <a:rPr lang="zh-CN" altLang="en-US" smtClean="0"/>
              <a:t>的设计者推荐使用一行不要有多条语句</a:t>
            </a:r>
            <a:r>
              <a:rPr lang="en-US" altLang="zh-CN" smtClean="0"/>
              <a:t>!!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com.atguigu.chapter01.Demo01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\t20")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println("Hello,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张三丰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\nhello,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郭襄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println("C:\\Users\\Desktop\\day1_part1\\test100")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尚硅谷说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\"Go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语言开始了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println("hello\ra")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com.atguigu.chapter01.Demo01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籍贯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住址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\njohn\t13  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河北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com.atguigu.chapter01.Demo01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name = "ApacheCN"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age  = 1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url  = "www.atguigu.com"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println("name=" + name + " age=" + age + " url=" + url)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printf("name=%s, age=%d, url=%s \n", name, age, url)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println(s"name=$name, age=$age, url=$url")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scaladoc -d d:/ Hello.scala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）为运行环境并将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的最佳特性结合在一起的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静态类型编程语言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即：在运行之前就知道变量类型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就是静态类型语言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范式：比如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是面向对象编程，这个面向对象编程就是范式，比如说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是面向过程编程，这个面向过程编程就是范式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是多范式编程，就是它支持面向对象和函数式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java.io._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TestScala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 main(args : Array[String]) 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var n1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var n2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var res = n1 + n2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System.out.println("res==" + 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可以有返回值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就省掉了 三元运算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res = if (flag) 100 else 200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语言的行尾，省掉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分号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去掉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 --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这些容易产生混淆的语法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快速有效掌握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的三点建议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[1.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学习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的特有的语法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区别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Java 3.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如何规范使用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scala]</a:t>
            </a:r>
            <a:endParaRPr lang="zh-CN" altLang="en-US" sz="1200" smtClean="0">
              <a:latin typeface="Arial" pitchFamily="34" charset="0"/>
              <a:cs typeface="Arial" pitchFamily="34" charset="0"/>
            </a:endParaRP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因为</a:t>
            </a:r>
            <a:r>
              <a:rPr lang="en-US" altLang="zh-CN" baseline="0" dirty="0" smtClean="0"/>
              <a:t>scala </a:t>
            </a:r>
            <a:r>
              <a:rPr lang="zh-CN" altLang="en-US" baseline="0" dirty="0" smtClean="0"/>
              <a:t>是基于</a:t>
            </a:r>
            <a:r>
              <a:rPr lang="en-US" altLang="zh-CN" baseline="0" dirty="0" smtClean="0"/>
              <a:t>jvm</a:t>
            </a:r>
            <a:r>
              <a:rPr lang="zh-CN" altLang="en-US" baseline="0" dirty="0" smtClean="0"/>
              <a:t>的，因此，必须先安装</a:t>
            </a:r>
            <a:r>
              <a:rPr lang="en-US" altLang="zh-CN" baseline="0" dirty="0" smtClean="0"/>
              <a:t>jvm,</a:t>
            </a:r>
            <a:r>
              <a:rPr lang="zh-CN" altLang="en-US" baseline="0" dirty="0" smtClean="0"/>
              <a:t>我们这里直接将</a:t>
            </a:r>
            <a:r>
              <a:rPr lang="en-US" altLang="zh-CN" baseline="0" dirty="0" smtClean="0"/>
              <a:t>jdk</a:t>
            </a:r>
            <a:r>
              <a:rPr lang="zh-CN" altLang="en-US" baseline="0" dirty="0" smtClean="0"/>
              <a:t>安装上即可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如果不安装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就去运行 </a:t>
            </a:r>
            <a:r>
              <a:rPr lang="en-US" altLang="zh-CN" baseline="0" dirty="0" smtClean="0"/>
              <a:t>scala, </a:t>
            </a:r>
            <a:r>
              <a:rPr lang="zh-CN" altLang="en-US" baseline="0" dirty="0" smtClean="0"/>
              <a:t>会提示：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C:\Users\Administrator\Desktop\</a:t>
            </a:r>
            <a:r>
              <a:rPr lang="zh-CN" altLang="en-US" baseline="0" dirty="0" smtClean="0"/>
              <a:t>尚硅谷 韩顺平 </a:t>
            </a:r>
            <a:r>
              <a:rPr lang="en-US" altLang="zh-CN" baseline="0" dirty="0" smtClean="0"/>
              <a:t>scala </a:t>
            </a:r>
            <a:r>
              <a:rPr lang="zh-CN" altLang="en-US" baseline="0" dirty="0" smtClean="0"/>
              <a:t>核心编程 备</a:t>
            </a:r>
          </a:p>
          <a:p>
            <a:r>
              <a:rPr lang="en-US" altLang="zh-CN" baseline="0" dirty="0" smtClean="0"/>
              <a:t>.8\bin&gt;java</a:t>
            </a:r>
          </a:p>
          <a:p>
            <a:r>
              <a:rPr lang="en-US" altLang="zh-CN" baseline="0" dirty="0" smtClean="0"/>
              <a:t>'java' </a:t>
            </a:r>
            <a:r>
              <a:rPr lang="zh-CN" altLang="en-US" baseline="0" dirty="0" smtClean="0"/>
              <a:t>不是内部或外部命令，也不是可运行的程序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注意软件包在</a:t>
            </a:r>
            <a:r>
              <a:rPr lang="en-US" altLang="zh-CN" baseline="0" dirty="0" smtClean="0"/>
              <a:t>[</a:t>
            </a:r>
            <a:r>
              <a:rPr lang="zh-CN" altLang="en-US" baseline="0" dirty="0" smtClean="0"/>
              <a:t>软件文件夹下找</a:t>
            </a:r>
            <a:r>
              <a:rPr lang="en-US" altLang="zh-CN" baseline="0" dirty="0" smtClean="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案例：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scala&gt; var i = 10</a:t>
            </a:r>
          </a:p>
          <a:p>
            <a:r>
              <a:rPr lang="en-US" altLang="zh-CN" baseline="0" smtClean="0"/>
              <a:t>i: Int = 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作为完整系统的介绍</a:t>
            </a:r>
            <a:r>
              <a:rPr lang="en-US" altLang="zh-CN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baseline="0" smtClean="0"/>
              <a:t>演</a:t>
            </a:r>
            <a:r>
              <a:rPr lang="zh-CN" altLang="en-US" baseline="0" dirty="0" smtClean="0"/>
              <a:t>示一下在</a:t>
            </a:r>
            <a:r>
              <a:rPr lang="en-US" altLang="zh-CN" baseline="0" dirty="0" smtClean="0"/>
              <a:t>Centos </a:t>
            </a:r>
            <a:r>
              <a:rPr lang="zh-CN" altLang="en-US" baseline="0" dirty="0" smtClean="0"/>
              <a:t>的安装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还是比较简单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zh-CN" baseline="0" smtClean="0"/>
              <a:t>vim Hello.scala</a:t>
            </a:r>
            <a:r>
              <a:rPr lang="zh-CN" altLang="en-US" baseline="0" smtClean="0"/>
              <a:t>的代码</a:t>
            </a:r>
            <a:endParaRPr lang="en-US" altLang="zh-CN" baseline="0" smtClean="0"/>
          </a:p>
          <a:p>
            <a:pPr marL="0" indent="0">
              <a:buNone/>
            </a:pPr>
            <a:endParaRPr lang="en-US" altLang="zh-CN" baseline="0" smtClean="0"/>
          </a:p>
          <a:p>
            <a:pPr marL="0" indent="0">
              <a:buNone/>
            </a:pP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566" y="1744779"/>
            <a:ext cx="8109744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131" y="3182727"/>
            <a:ext cx="6678613" cy="14353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7134" y="224925"/>
            <a:ext cx="2146697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044" y="224925"/>
            <a:ext cx="6281076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63" y="3609171"/>
            <a:ext cx="8109744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3663" y="2380545"/>
            <a:ext cx="8109744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7044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945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257229"/>
            <a:ext cx="4215543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044" y="1781182"/>
            <a:ext cx="4215543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46635" y="1257229"/>
            <a:ext cx="4217199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46635" y="1781182"/>
            <a:ext cx="4217199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46" y="223622"/>
            <a:ext cx="3138882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217" y="223625"/>
            <a:ext cx="5333614" cy="47935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046" y="1175322"/>
            <a:ext cx="3138882" cy="38418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078" y="3931603"/>
            <a:ext cx="5724525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70078" y="501852"/>
            <a:ext cx="5724525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70078" y="4395750"/>
            <a:ext cx="5724525" cy="6591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7044" y="224923"/>
            <a:ext cx="8586788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310535"/>
            <a:ext cx="8586788" cy="370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7044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9799" y="5205734"/>
            <a:ext cx="3021277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7627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baike.baidu.com/item/%E5%B8%83%E6%8B%89%E6%A0%BC/632" TargetMode="External"/><Relationship Id="rId5" Type="http://schemas.openxmlformats.org/officeDocument/2006/relationships/hyperlink" Target="https://baike.baidu.com/item/%E6%8D%B7%E5%85%8B%E5%85%B1%E5%92%8C%E5%9B%BD/418555" TargetMode="External"/><Relationship Id="rId4" Type="http://schemas.openxmlformats.org/officeDocument/2006/relationships/hyperlink" Target="https://baike.baidu.com/item/java%E8%AF%AD%E8%A8%80" TargetMode="External"/><Relationship Id="rId9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4303" y="2079051"/>
            <a:ext cx="66117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核心编程</a:t>
            </a:r>
            <a:endParaRPr lang="en-US" altLang="zh-CN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-Scala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概述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讲师：韩顺平</a:t>
            </a:r>
            <a:endParaRPr lang="zh-CN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70" y="4709938"/>
            <a:ext cx="728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究院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Windows</a:t>
            </a:r>
            <a:r>
              <a:rPr lang="zh-CN" altLang="en-US" sz="2200" b="1" dirty="0" smtClean="0"/>
              <a:t>下搭建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REPL</a:t>
            </a: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</a:rPr>
              <a:t>介</a:t>
            </a:r>
            <a:r>
              <a:rPr lang="zh-CN" altLang="en-US" sz="2000" b="1" dirty="0" smtClean="0">
                <a:latin typeface="+mn-ea"/>
              </a:rPr>
              <a:t>绍</a:t>
            </a:r>
            <a:r>
              <a:rPr lang="en-US" altLang="zh-CN" sz="2000" b="1" dirty="0" smtClean="0">
                <a:latin typeface="+mn-ea"/>
              </a:rPr>
              <a:t/>
            </a:r>
            <a:br>
              <a:rPr lang="en-US" altLang="zh-CN" sz="2000" b="1" dirty="0" smtClean="0">
                <a:latin typeface="+mn-ea"/>
              </a:rPr>
            </a:b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面打开的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命令行窗口，我们称之为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REPL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，是指：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Read-&gt;Evaluation-&gt;Print-&gt;Loop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，也称之为交互式解释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器。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dirty="0"/>
              <a:t>在命令行窗口中输入</a:t>
            </a:r>
            <a:r>
              <a:rPr lang="en-US" altLang="zh-CN" dirty="0"/>
              <a:t>scala</a:t>
            </a:r>
            <a:r>
              <a:rPr lang="zh-CN" altLang="en-US" dirty="0"/>
              <a:t>指令代码时，解释器会读取指令代</a:t>
            </a:r>
            <a:r>
              <a:rPr lang="zh-CN" altLang="en-US" dirty="0" smtClean="0"/>
              <a:t>码</a:t>
            </a:r>
            <a:r>
              <a:rPr lang="en-US" altLang="zh-CN" dirty="0" smtClean="0"/>
              <a:t>(R)</a:t>
            </a:r>
            <a:r>
              <a:rPr lang="zh-CN" altLang="en-US" dirty="0" smtClean="0"/>
              <a:t>并</a:t>
            </a:r>
            <a:r>
              <a:rPr lang="zh-CN" altLang="en-US" dirty="0"/>
              <a:t>计算对应的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(E)</a:t>
            </a:r>
            <a:r>
              <a:rPr lang="zh-CN" altLang="en-US" dirty="0" smtClean="0"/>
              <a:t>，</a:t>
            </a:r>
            <a:r>
              <a:rPr lang="zh-CN" altLang="en-US" dirty="0"/>
              <a:t>然后将结果打印出</a:t>
            </a:r>
            <a:r>
              <a:rPr lang="zh-CN" altLang="en-US" dirty="0" smtClean="0"/>
              <a:t>来</a:t>
            </a:r>
            <a:r>
              <a:rPr lang="en-US" altLang="zh-CN" dirty="0" smtClean="0"/>
              <a:t>(P)</a:t>
            </a:r>
            <a:r>
              <a:rPr lang="zh-CN" altLang="en-US" dirty="0" smtClean="0"/>
              <a:t>，</a:t>
            </a:r>
            <a:r>
              <a:rPr lang="zh-CN" altLang="en-US" dirty="0"/>
              <a:t>接着循环等待用户输入指</a:t>
            </a:r>
            <a:r>
              <a:rPr lang="zh-CN" altLang="en-US" dirty="0" smtClean="0"/>
              <a:t>令</a:t>
            </a:r>
            <a:r>
              <a:rPr lang="en-US" altLang="zh-CN" dirty="0" smtClean="0"/>
              <a:t>(L)</a:t>
            </a:r>
            <a:r>
              <a:rPr lang="zh-CN" altLang="en-US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从</a:t>
            </a:r>
            <a:r>
              <a:rPr lang="zh-CN" altLang="en-US" dirty="0"/>
              <a:t>技术上讲，这里其实并不是一个解释器，而是指令代码被快速的编译成</a:t>
            </a:r>
            <a:r>
              <a:rPr lang="en-US" altLang="zh-CN" dirty="0"/>
              <a:t>Java</a:t>
            </a:r>
            <a:r>
              <a:rPr lang="zh-CN" altLang="en-US" dirty="0"/>
              <a:t>字节码并被</a:t>
            </a:r>
            <a:r>
              <a:rPr lang="en-US" altLang="zh-CN" dirty="0"/>
              <a:t>JVM</a:t>
            </a:r>
            <a:r>
              <a:rPr lang="zh-CN" altLang="en-US" dirty="0"/>
              <a:t>加载执行。最终将执行结果输出到命令行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示</a:t>
            </a:r>
            <a:r>
              <a:rPr lang="zh-CN" altLang="en-US" sz="2000" b="1">
                <a:latin typeface="Arial" pitchFamily="34" charset="0"/>
                <a:cs typeface="Arial" pitchFamily="34" charset="0"/>
              </a:rPr>
              <a:t>意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图</a:t>
            </a:r>
            <a:endParaRPr lang="zh-CN" alt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Linux</a:t>
            </a:r>
            <a:r>
              <a:rPr lang="zh-CN" altLang="en-US" sz="2200" b="1" dirty="0" smtClean="0"/>
              <a:t>下搭建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安装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&amp;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配置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000" b="1" smtClean="0"/>
              <a:t>Linux</a:t>
            </a:r>
            <a:r>
              <a:rPr lang="zh-CN" altLang="en-US" sz="2000" b="1" dirty="0" smtClean="0"/>
              <a:t>下安装</a:t>
            </a:r>
            <a:r>
              <a:rPr lang="en-US" altLang="zh-CN" sz="2000" b="1" dirty="0" smtClean="0"/>
              <a:t>Scala </a:t>
            </a:r>
            <a:r>
              <a:rPr lang="zh-CN" altLang="en-US" sz="2000" b="1" dirty="0" smtClean="0"/>
              <a:t>的原理机制一样，操作的具体步骤：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914623"/>
              </p:ext>
            </p:extLst>
          </p:nvPr>
        </p:nvGraphicFramePr>
        <p:xfrm>
          <a:off x="508992" y="2988890"/>
          <a:ext cx="1512168" cy="56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包装程序外壳对象" showAsIcon="1" r:id="rId4" imgW="1906920" imgH="711360" progId="Package">
                  <p:embed/>
                </p:oleObj>
              </mc:Choice>
              <mc:Fallback>
                <p:oleObj name="包装程序外壳对象" showAsIcon="1" r:id="rId4" imgW="1906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992" y="2988890"/>
                        <a:ext cx="1512168" cy="56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93" y="2469777"/>
            <a:ext cx="5238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1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安装和配置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开发环境练</a:t>
            </a:r>
            <a:r>
              <a:rPr lang="zh-CN" altLang="en-US" sz="2200" b="1" dirty="0"/>
              <a:t>习</a:t>
            </a:r>
            <a:endParaRPr lang="en-US" altLang="zh-CN" sz="22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endParaRPr lang="en-US" altLang="zh-CN" sz="16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cs typeface="Times New Roman" pitchFamily="18" charset="0"/>
              </a:rPr>
              <a:t>请同学们</a:t>
            </a:r>
            <a:r>
              <a:rPr lang="zh-CN" altLang="en-US" sz="1800" dirty="0">
                <a:cs typeface="Times New Roman" pitchFamily="18" charset="0"/>
              </a:rPr>
              <a:t>安</a:t>
            </a:r>
            <a:r>
              <a:rPr lang="zh-CN" altLang="en-US" sz="1800" dirty="0" smtClean="0">
                <a:cs typeface="Times New Roman" pitchFamily="18" charset="0"/>
              </a:rPr>
              <a:t>装和配</a:t>
            </a:r>
            <a:r>
              <a:rPr lang="zh-CN" altLang="en-US" sz="1800" smtClean="0">
                <a:cs typeface="Times New Roman" pitchFamily="18" charset="0"/>
              </a:rPr>
              <a:t>置</a:t>
            </a:r>
            <a:r>
              <a:rPr lang="en-US" altLang="zh-CN" sz="1800" smtClean="0">
                <a:cs typeface="Times New Roman" pitchFamily="18" charset="0"/>
              </a:rPr>
              <a:t>Scala[windows</a:t>
            </a:r>
            <a:r>
              <a:rPr lang="zh-CN" altLang="en-US" sz="1800">
                <a:cs typeface="Times New Roman" pitchFamily="18" charset="0"/>
              </a:rPr>
              <a:t> </a:t>
            </a:r>
            <a:r>
              <a:rPr lang="en-US" altLang="zh-CN" sz="1800" smtClean="0">
                <a:cs typeface="Times New Roman" pitchFamily="18" charset="0"/>
              </a:rPr>
              <a:t>&amp; Linux], </a:t>
            </a:r>
            <a:r>
              <a:rPr lang="zh-CN" altLang="en-US" sz="1800" dirty="0" smtClean="0">
                <a:cs typeface="Times New Roman" pitchFamily="18" charset="0"/>
              </a:rPr>
              <a:t>可以下正确的执行，如图</a:t>
            </a:r>
            <a:r>
              <a:rPr lang="zh-CN" altLang="en-US" sz="1800" smtClean="0">
                <a:cs typeface="Times New Roman" pitchFamily="18" charset="0"/>
              </a:rPr>
              <a:t>：</a:t>
            </a:r>
            <a:r>
              <a:rPr lang="en-US" altLang="zh-CN" sz="1800" smtClean="0">
                <a:cs typeface="Times New Roman" pitchFamily="18" charset="0"/>
              </a:rPr>
              <a:t>(</a:t>
            </a:r>
            <a:r>
              <a:rPr lang="en-US" altLang="zh-CN" sz="1800" dirty="0">
                <a:cs typeface="Times New Roman" pitchFamily="18" charset="0"/>
              </a:rPr>
              <a:t>8</a:t>
            </a:r>
            <a:r>
              <a:rPr lang="en-US" altLang="zh-CN" sz="1800" smtClean="0">
                <a:cs typeface="Times New Roman" pitchFamily="18" charset="0"/>
              </a:rPr>
              <a:t>min</a:t>
            </a:r>
            <a:r>
              <a:rPr lang="en-US" altLang="zh-CN" sz="1800" dirty="0" smtClean="0">
                <a:cs typeface="Times New Roman" pitchFamily="18" charset="0"/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cs typeface="Times New Roman" pitchFamily="18" charset="0"/>
              </a:rPr>
              <a:t> </a:t>
            </a: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1" y="2304231"/>
            <a:ext cx="5753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的开发工具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2430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IDEA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介绍：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r>
              <a:rPr lang="en-US" altLang="zh-CN" sz="1600" dirty="0"/>
              <a:t>IDEA </a:t>
            </a:r>
            <a:r>
              <a:rPr lang="zh-CN" altLang="en-US" sz="1600" dirty="0"/>
              <a:t>全称</a:t>
            </a:r>
            <a:r>
              <a:rPr lang="en-US" altLang="zh-CN" sz="1600" dirty="0"/>
              <a:t>IntelliJ IDEA</a:t>
            </a:r>
            <a:r>
              <a:rPr lang="zh-CN" altLang="en-US" sz="1600" dirty="0"/>
              <a:t>，是用于</a:t>
            </a:r>
            <a:r>
              <a:rPr lang="en-US" altLang="zh-CN" sz="1600" dirty="0">
                <a:hlinkClick r:id="rId4"/>
              </a:rPr>
              <a:t>java</a:t>
            </a:r>
            <a:r>
              <a:rPr lang="zh-CN" altLang="en-US" sz="1600" dirty="0">
                <a:hlinkClick r:id="rId4"/>
              </a:rPr>
              <a:t>语言</a:t>
            </a:r>
            <a:r>
              <a:rPr lang="zh-CN" altLang="en-US" sz="1600" dirty="0"/>
              <a:t>开发的集成环境（</a:t>
            </a:r>
            <a:r>
              <a:rPr lang="zh-CN" altLang="en-US" sz="1600" dirty="0" smtClean="0"/>
              <a:t>也</a:t>
            </a:r>
            <a:endParaRPr lang="en-US" altLang="zh-CN" sz="1600" dirty="0" smtClean="0"/>
          </a:p>
          <a:p>
            <a:pPr marL="357188" indent="-357188">
              <a:defRPr/>
            </a:pPr>
            <a:r>
              <a:rPr lang="zh-CN" altLang="en-US" sz="1600" dirty="0" smtClean="0"/>
              <a:t>可</a:t>
            </a:r>
            <a:r>
              <a:rPr lang="zh-CN" altLang="en-US" sz="1600" dirty="0"/>
              <a:t>用于其他语言），</a:t>
            </a:r>
            <a:r>
              <a:rPr lang="en-US" altLang="zh-CN" sz="1600" dirty="0"/>
              <a:t>IntelliJ</a:t>
            </a:r>
            <a:r>
              <a:rPr lang="zh-CN" altLang="en-US" sz="1600" dirty="0"/>
              <a:t>在业界被公认为最好的</a:t>
            </a:r>
            <a:r>
              <a:rPr lang="en-US" altLang="zh-CN" sz="1600" dirty="0"/>
              <a:t>java</a:t>
            </a:r>
            <a:r>
              <a:rPr lang="zh-CN" altLang="en-US" sz="1600" dirty="0"/>
              <a:t>开发</a:t>
            </a:r>
            <a:r>
              <a:rPr lang="zh-CN" altLang="en-US" sz="1600" dirty="0" smtClean="0"/>
              <a:t>工</a:t>
            </a:r>
            <a:endParaRPr lang="en-US" altLang="zh-CN" sz="1600" dirty="0" smtClean="0"/>
          </a:p>
          <a:p>
            <a:pPr marL="357188" indent="-357188">
              <a:defRPr/>
            </a:pPr>
            <a:r>
              <a:rPr lang="zh-CN" altLang="en-US" sz="1600" dirty="0" smtClean="0"/>
              <a:t>具</a:t>
            </a:r>
            <a:r>
              <a:rPr lang="zh-CN" altLang="en-US" sz="1600" dirty="0"/>
              <a:t>之</a:t>
            </a:r>
            <a:r>
              <a:rPr lang="zh-CN" altLang="en-US" sz="1600" dirty="0" smtClean="0"/>
              <a:t>一。</a:t>
            </a:r>
            <a:r>
              <a:rPr lang="en-US" altLang="zh-CN" sz="1600" dirty="0"/>
              <a:t>IDEA</a:t>
            </a:r>
            <a:r>
              <a:rPr lang="zh-CN" altLang="en-US" sz="1600" dirty="0"/>
              <a:t>是</a:t>
            </a:r>
            <a:r>
              <a:rPr lang="en-US" altLang="zh-CN" sz="1600" dirty="0"/>
              <a:t>JetBrains</a:t>
            </a:r>
            <a:r>
              <a:rPr lang="zh-CN" altLang="en-US" sz="1600" dirty="0"/>
              <a:t>公司的产品</a:t>
            </a:r>
            <a:r>
              <a:rPr lang="zh-CN" altLang="en-US" sz="1600" dirty="0" smtClean="0"/>
              <a:t>，这</a:t>
            </a:r>
            <a:r>
              <a:rPr lang="zh-CN" altLang="en-US" sz="1600" dirty="0"/>
              <a:t>家公司总部位于</a:t>
            </a:r>
            <a:r>
              <a:rPr lang="zh-CN" altLang="en-US" sz="1600" dirty="0" smtClean="0">
                <a:hlinkClick r:id="rId5"/>
              </a:rPr>
              <a:t>捷</a:t>
            </a:r>
            <a:endParaRPr lang="en-US" altLang="zh-CN" sz="1600" dirty="0" smtClean="0">
              <a:hlinkClick r:id="rId5"/>
            </a:endParaRPr>
          </a:p>
          <a:p>
            <a:pPr marL="357188" indent="-357188">
              <a:defRPr/>
            </a:pPr>
            <a:r>
              <a:rPr lang="zh-CN" altLang="en-US" sz="1600" dirty="0" smtClean="0">
                <a:hlinkClick r:id="rId5"/>
              </a:rPr>
              <a:t>克</a:t>
            </a:r>
            <a:r>
              <a:rPr lang="zh-CN" altLang="en-US" sz="1600" dirty="0">
                <a:hlinkClick r:id="rId5"/>
              </a:rPr>
              <a:t>共和国</a:t>
            </a:r>
            <a:r>
              <a:rPr lang="zh-CN" altLang="en-US" sz="1600" dirty="0"/>
              <a:t>的首都</a:t>
            </a:r>
            <a:r>
              <a:rPr lang="zh-CN" altLang="en-US" sz="1600" dirty="0">
                <a:hlinkClick r:id="rId6"/>
              </a:rPr>
              <a:t>布拉</a:t>
            </a:r>
            <a:r>
              <a:rPr lang="zh-CN" altLang="en-US" sz="1600" dirty="0" smtClean="0">
                <a:hlinkClick r:id="rId6"/>
              </a:rPr>
              <a:t>格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buAutoNum type="arabicParenR"/>
              <a:defRPr/>
            </a:pPr>
            <a:r>
              <a:rPr lang="en-US" altLang="zh-CN" dirty="0" smtClean="0"/>
              <a:t>java</a:t>
            </a:r>
            <a:r>
              <a:rPr lang="zh-CN" altLang="en-US" dirty="0"/>
              <a:t>开发工</a:t>
            </a:r>
            <a:r>
              <a:rPr lang="zh-CN" altLang="en-US" dirty="0" smtClean="0"/>
              <a:t>具</a:t>
            </a:r>
            <a:r>
              <a:rPr lang="zh-CN" altLang="en-US" dirty="0"/>
              <a:t>很多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netbean,eclipse</a:t>
            </a:r>
            <a:r>
              <a:rPr lang="zh-CN" altLang="en-US" dirty="0" smtClean="0"/>
              <a:t>等等，单开发</a:t>
            </a:r>
            <a:r>
              <a:rPr lang="en-US" altLang="zh-CN" dirty="0" smtClean="0"/>
              <a:t>Scala</a:t>
            </a:r>
            <a:r>
              <a:rPr lang="zh-CN" altLang="en-US" dirty="0"/>
              <a:t>可</a:t>
            </a:r>
            <a:r>
              <a:rPr lang="zh-CN" altLang="en-US" dirty="0" smtClean="0"/>
              <a:t>选的工具不多，主</a:t>
            </a:r>
            <a:r>
              <a:rPr lang="zh-CN" altLang="en-US" dirty="0"/>
              <a:t>要使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IDEA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/>
              <a:t>Idea</a:t>
            </a:r>
            <a:r>
              <a:rPr lang="zh-CN" altLang="en-US" dirty="0"/>
              <a:t>工</a:t>
            </a:r>
            <a:r>
              <a:rPr lang="zh-CN" altLang="en-US" dirty="0" smtClean="0"/>
              <a:t>具开发</a:t>
            </a:r>
            <a:r>
              <a:rPr lang="en-US" altLang="zh-CN" dirty="0"/>
              <a:t>S</a:t>
            </a:r>
            <a:r>
              <a:rPr lang="en-US" altLang="zh-CN" dirty="0" smtClean="0"/>
              <a:t>cala</a:t>
            </a:r>
            <a:r>
              <a:rPr lang="zh-CN" altLang="en-US" dirty="0"/>
              <a:t>的快捷键也不是很</a:t>
            </a:r>
            <a:r>
              <a:rPr lang="zh-CN" altLang="en-US" dirty="0" smtClean="0"/>
              <a:t>多，所以使用相对比较简单</a:t>
            </a:r>
            <a:endParaRPr lang="en-US" altLang="zh-CN" dirty="0" smtClean="0"/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/>
              <a:t>IDEA</a:t>
            </a:r>
            <a:r>
              <a:rPr lang="zh-CN" altLang="en-US" dirty="0" smtClean="0"/>
              <a:t>不是专门用于开发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，但是确是最适合开发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的工具，因为在我们实际工</a:t>
            </a:r>
            <a:r>
              <a:rPr lang="zh-CN" altLang="en-US" dirty="0"/>
              <a:t>作中，大部分是开发项目</a:t>
            </a:r>
            <a:r>
              <a:rPr lang="zh-CN" altLang="en-US" dirty="0" smtClean="0"/>
              <a:t>，而大数据项目</a:t>
            </a:r>
            <a:r>
              <a:rPr lang="zh-CN" altLang="en-US" dirty="0"/>
              <a:t>不</a:t>
            </a:r>
            <a:r>
              <a:rPr lang="zh-CN" altLang="en-US" dirty="0" smtClean="0"/>
              <a:t>可避免的会使用到</a:t>
            </a:r>
            <a:r>
              <a:rPr lang="en-US" altLang="zh-CN" dirty="0" smtClean="0"/>
              <a:t>Java, </a:t>
            </a:r>
            <a:r>
              <a:rPr lang="zh-CN" altLang="en-US" dirty="0"/>
              <a:t>所</a:t>
            </a:r>
            <a:r>
              <a:rPr lang="zh-CN" altLang="en-US" dirty="0" smtClean="0"/>
              <a:t>以会进行</a:t>
            </a:r>
            <a:r>
              <a:rPr lang="en-US" altLang="zh-CN" dirty="0"/>
              <a:t>J</a:t>
            </a:r>
            <a:r>
              <a:rPr lang="en-US" altLang="zh-CN" dirty="0" smtClean="0"/>
              <a:t>ava </a:t>
            </a:r>
            <a:r>
              <a:rPr lang="zh-CN" altLang="en-US" dirty="0"/>
              <a:t>和 </a:t>
            </a:r>
            <a:r>
              <a:rPr lang="en-US" altLang="zh-CN" dirty="0"/>
              <a:t>S</a:t>
            </a:r>
            <a:r>
              <a:rPr lang="en-US" altLang="zh-CN" dirty="0" smtClean="0"/>
              <a:t>cala </a:t>
            </a:r>
            <a:r>
              <a:rPr lang="zh-CN" altLang="en-US" dirty="0"/>
              <a:t>两种语言的混</a:t>
            </a:r>
            <a:r>
              <a:rPr lang="zh-CN" altLang="en-US" dirty="0" smtClean="0"/>
              <a:t>合编程。 而</a:t>
            </a:r>
            <a:r>
              <a:rPr lang="en-US" altLang="zh-CN" dirty="0"/>
              <a:t>I</a:t>
            </a:r>
            <a:r>
              <a:rPr lang="en-US" altLang="zh-CN" dirty="0" smtClean="0"/>
              <a:t>dea </a:t>
            </a:r>
            <a:r>
              <a:rPr lang="zh-CN" altLang="en-US" dirty="0" smtClean="0"/>
              <a:t>可以很好的支持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的开发。</a:t>
            </a:r>
            <a:endParaRPr lang="en-US" altLang="zh-CN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34" y="991860"/>
            <a:ext cx="29146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17769"/>
              </p:ext>
            </p:extLst>
          </p:nvPr>
        </p:nvGraphicFramePr>
        <p:xfrm>
          <a:off x="7362725" y="3672383"/>
          <a:ext cx="1961952" cy="50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包装程序外壳对象" showAsIcon="1" r:id="rId8" imgW="2771280" imgH="711360" progId="Package">
                  <p:embed/>
                </p:oleObj>
              </mc:Choice>
              <mc:Fallback>
                <p:oleObj name="包装程序外壳对象" showAsIcon="1" r:id="rId8" imgW="2771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62725" y="3672383"/>
                        <a:ext cx="1961952" cy="50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的开发工具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24304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IDEA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的安装：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看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老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师的演示和图示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: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说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明：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idea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的安装 直接下一步即可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傻瓜式安装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安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装成功，会看到如下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界面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1" y="3201059"/>
            <a:ext cx="1752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ADMINI~1\AppData\Local\Temp\ksohtml\wps27AC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02" y="3169410"/>
            <a:ext cx="47910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的开发工具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插件安装：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dirty="0"/>
              <a:t>默</a:t>
            </a:r>
            <a:r>
              <a:rPr lang="zh-CN" altLang="en-US" dirty="0" smtClean="0"/>
              <a:t>认情况下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的开发，需要安装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具体看老师演示和图示</a:t>
            </a:r>
            <a:r>
              <a:rPr lang="en-US" altLang="zh-CN" dirty="0" smtClean="0"/>
              <a:t>:</a:t>
            </a:r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74378"/>
              </p:ext>
            </p:extLst>
          </p:nvPr>
        </p:nvGraphicFramePr>
        <p:xfrm>
          <a:off x="539889" y="2540957"/>
          <a:ext cx="19065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包装程序外壳对象" showAsIcon="1" r:id="rId4" imgW="1906920" imgH="711360" progId="Package">
                  <p:embed/>
                </p:oleObj>
              </mc:Choice>
              <mc:Fallback>
                <p:oleObj name="包装程序外壳对象" showAsIcon="1" r:id="rId4" imgW="1906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89" y="2540957"/>
                        <a:ext cx="190658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4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Scala</a:t>
            </a:r>
            <a:r>
              <a:rPr lang="zh-CN" altLang="en-US" sz="2200" b="1" dirty="0" smtClean="0"/>
              <a:t>快速开发入门</a:t>
            </a:r>
            <a:endParaRPr lang="en-US" altLang="zh-CN" sz="2200" b="1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671963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需求说明</a:t>
            </a:r>
            <a:r>
              <a:rPr lang="zh-CN" altLang="en-US" sz="1600" dirty="0" smtClean="0">
                <a:cs typeface="Times New Roman" pitchFamily="18" charset="0"/>
              </a:rPr>
              <a:t> </a:t>
            </a: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>
                <a:latin typeface="+mn-lt"/>
                <a:ea typeface="+mn-ea"/>
              </a:rPr>
              <a:t>要</a:t>
            </a:r>
            <a:r>
              <a:rPr lang="zh-CN" altLang="en-US" sz="1800" dirty="0" smtClean="0">
                <a:latin typeface="+mn-lt"/>
                <a:ea typeface="+mn-ea"/>
              </a:rPr>
              <a:t>求开发一个</a:t>
            </a:r>
            <a:r>
              <a:rPr lang="en-US" altLang="zh-CN" sz="1800" dirty="0" smtClean="0">
                <a:latin typeface="+mn-lt"/>
                <a:ea typeface="+mn-ea"/>
              </a:rPr>
              <a:t>Hello.scala </a:t>
            </a:r>
            <a:r>
              <a:rPr lang="zh-CN" altLang="en-US" sz="1800" dirty="0" smtClean="0">
                <a:latin typeface="+mn-lt"/>
                <a:ea typeface="+mn-ea"/>
              </a:rPr>
              <a:t>程序，可以输出  </a:t>
            </a:r>
            <a:r>
              <a:rPr lang="en-US" altLang="zh-CN" sz="1800" dirty="0" smtClean="0">
                <a:latin typeface="+mn-lt"/>
                <a:ea typeface="+mn-ea"/>
              </a:rPr>
              <a:t>“hello,</a:t>
            </a:r>
            <a:r>
              <a:rPr lang="zh-CN" altLang="en-US" sz="1800" dirty="0" smtClean="0">
                <a:latin typeface="+mn-lt"/>
                <a:ea typeface="+mn-ea"/>
              </a:rPr>
              <a:t>世界</a:t>
            </a:r>
            <a:r>
              <a:rPr lang="en-US" altLang="zh-CN" sz="1800" dirty="0" smtClean="0">
                <a:latin typeface="+mn-lt"/>
                <a:ea typeface="+mn-ea"/>
              </a:rPr>
              <a:t>!"  [</a:t>
            </a:r>
            <a:r>
              <a:rPr lang="zh-CN" altLang="en-US" sz="1400" dirty="0" smtClean="0">
                <a:latin typeface="+mn-lt"/>
                <a:ea typeface="+mn-ea"/>
              </a:rPr>
              <a:t>对</a:t>
            </a:r>
            <a:r>
              <a:rPr lang="en-US" altLang="zh-CN" sz="1400" dirty="0" smtClean="0">
                <a:latin typeface="+mn-lt"/>
                <a:ea typeface="+mn-ea"/>
              </a:rPr>
              <a:t>scala</a:t>
            </a:r>
            <a:r>
              <a:rPr lang="zh-CN" altLang="en-US" sz="1400" dirty="0" smtClean="0">
                <a:latin typeface="+mn-lt"/>
                <a:ea typeface="+mn-ea"/>
              </a:rPr>
              <a:t>程序基本结构说明</a:t>
            </a:r>
            <a:r>
              <a:rPr lang="en-US" altLang="zh-CN" sz="1800" dirty="0" smtClean="0">
                <a:latin typeface="+mn-lt"/>
                <a:ea typeface="+mn-ea"/>
              </a:rPr>
              <a:t>]</a:t>
            </a:r>
            <a:endParaRPr lang="en-US" altLang="zh-CN" sz="1600" dirty="0" smtClean="0">
              <a:latin typeface="+mn-lt"/>
              <a:ea typeface="+mn-ea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windows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下开发步骤</a:t>
            </a: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[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先使用</a:t>
            </a: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ed]</a:t>
            </a:r>
            <a:endParaRPr lang="en-US" altLang="zh-CN" b="1" dirty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>
                <a:cs typeface="Times New Roman" pitchFamily="18" charset="0"/>
              </a:rPr>
              <a:t>可</a:t>
            </a:r>
            <a:r>
              <a:rPr lang="zh-CN" altLang="en-US" sz="1600" dirty="0" smtClean="0">
                <a:cs typeface="Times New Roman" pitchFamily="18" charset="0"/>
              </a:rPr>
              <a:t>以直接使用</a:t>
            </a:r>
            <a:r>
              <a:rPr lang="zh-CN" altLang="en-US" sz="1600" dirty="0">
                <a:cs typeface="Times New Roman" pitchFamily="18" charset="0"/>
              </a:rPr>
              <a:t>文</a:t>
            </a:r>
            <a:r>
              <a:rPr lang="zh-CN" altLang="en-US" sz="1600" dirty="0" smtClean="0">
                <a:cs typeface="Times New Roman" pitchFamily="18" charset="0"/>
              </a:rPr>
              <a:t>本开发工具</a:t>
            </a:r>
            <a:r>
              <a:rPr lang="en-US" altLang="zh-CN" sz="1600" dirty="0" smtClean="0">
                <a:cs typeface="Times New Roman" pitchFamily="18" charset="0"/>
              </a:rPr>
              <a:t>[editplus] </a:t>
            </a: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 smtClean="0">
                <a:cs typeface="Times New Roman" pitchFamily="18" charset="0"/>
              </a:rPr>
              <a:t>将 </a:t>
            </a:r>
            <a:r>
              <a:rPr lang="en-US" altLang="zh-CN" sz="1600" dirty="0" smtClean="0">
                <a:cs typeface="Times New Roman" pitchFamily="18" charset="0"/>
              </a:rPr>
              <a:t>Scala </a:t>
            </a:r>
            <a:r>
              <a:rPr lang="zh-CN" altLang="en-US" sz="1600" dirty="0">
                <a:cs typeface="Times New Roman" pitchFamily="18" charset="0"/>
              </a:rPr>
              <a:t>代码编写到扩展名为 </a:t>
            </a:r>
            <a:r>
              <a:rPr lang="en-US" altLang="zh-CN" sz="1600" dirty="0" smtClean="0">
                <a:cs typeface="Times New Roman" pitchFamily="18" charset="0"/>
              </a:rPr>
              <a:t>Hello.scala </a:t>
            </a:r>
            <a:r>
              <a:rPr lang="zh-CN" altLang="en-US" sz="1600" dirty="0">
                <a:cs typeface="Times New Roman" pitchFamily="18" charset="0"/>
              </a:rPr>
              <a:t>的文件中</a:t>
            </a:r>
            <a:r>
              <a:rPr lang="zh-CN" altLang="en-US" sz="1600" dirty="0" smtClean="0">
                <a:cs typeface="Times New Roman" pitchFamily="18" charset="0"/>
              </a:rPr>
              <a:t>。</a:t>
            </a:r>
            <a:r>
              <a:rPr lang="en-US" altLang="zh-CN" sz="1600" dirty="0" smtClean="0">
                <a:cs typeface="Times New Roman" pitchFamily="18" charset="0"/>
              </a:rPr>
              <a:t/>
            </a:r>
            <a:br>
              <a:rPr lang="en-US" altLang="zh-CN" sz="1600" dirty="0" smtClean="0">
                <a:cs typeface="Times New Roman" pitchFamily="18" charset="0"/>
              </a:rPr>
            </a:br>
            <a:r>
              <a:rPr lang="en-US" altLang="zh-CN" sz="1600" dirty="0" smtClean="0">
                <a:cs typeface="Times New Roman" pitchFamily="18" charset="0"/>
              </a:rPr>
              <a:t>[ </a:t>
            </a:r>
            <a:r>
              <a:rPr lang="zh-CN" altLang="en-US" sz="1400" dirty="0" smtClean="0">
                <a:solidFill>
                  <a:srgbClr val="DA0000"/>
                </a:solidFill>
                <a:cs typeface="Times New Roman" pitchFamily="18" charset="0"/>
              </a:rPr>
              <a:t>说明</a:t>
            </a:r>
            <a:r>
              <a:rPr lang="en-US" altLang="zh-CN" sz="1400" dirty="0" smtClean="0">
                <a:solidFill>
                  <a:srgbClr val="DA0000"/>
                </a:solidFill>
                <a:cs typeface="Times New Roman" pitchFamily="18" charset="0"/>
              </a:rPr>
              <a:t>: </a:t>
            </a:r>
            <a:r>
              <a:rPr lang="zh-CN" altLang="en-US" sz="1400" dirty="0" smtClean="0">
                <a:solidFill>
                  <a:srgbClr val="DA0000"/>
                </a:solidFill>
                <a:cs typeface="Times New Roman" pitchFamily="18" charset="0"/>
              </a:rPr>
              <a:t>比如将源码在目录</a:t>
            </a:r>
            <a:r>
              <a:rPr lang="en-US" altLang="zh-CN" sz="1400" dirty="0">
                <a:solidFill>
                  <a:srgbClr val="DA0000"/>
                </a:solidFill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DA0000"/>
                </a:solidFill>
                <a:cs typeface="Times New Roman" pitchFamily="18" charset="0"/>
              </a:rPr>
              <a:t>d:/scalademo</a:t>
            </a:r>
            <a:r>
              <a:rPr lang="zh-CN" altLang="en-US" sz="1400" dirty="0" smtClean="0">
                <a:solidFill>
                  <a:srgbClr val="DA0000"/>
                </a:solidFill>
                <a:cs typeface="Times New Roman" pitchFamily="18" charset="0"/>
              </a:rPr>
              <a:t>下</a:t>
            </a:r>
            <a:r>
              <a:rPr lang="en-US" altLang="zh-CN" sz="1400" dirty="0" smtClean="0">
                <a:solidFill>
                  <a:srgbClr val="DA0000"/>
                </a:solidFill>
                <a:cs typeface="Times New Roman" pitchFamily="18" charset="0"/>
              </a:rPr>
              <a:t> </a:t>
            </a:r>
            <a:r>
              <a:rPr lang="en-US" altLang="zh-CN" sz="1600" dirty="0" smtClean="0">
                <a:cs typeface="Times New Roman" pitchFamily="18" charset="0"/>
              </a:rPr>
              <a:t>] </a:t>
            </a: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>
                <a:cs typeface="Times New Roman" pitchFamily="18" charset="0"/>
              </a:rPr>
              <a:t>通过 </a:t>
            </a:r>
            <a:r>
              <a:rPr lang="en-US" altLang="zh-CN" sz="1600" dirty="0" smtClean="0">
                <a:cs typeface="Times New Roman" pitchFamily="18" charset="0"/>
              </a:rPr>
              <a:t>scalac  </a:t>
            </a:r>
            <a:r>
              <a:rPr lang="zh-CN" altLang="en-US" sz="1600" dirty="0">
                <a:cs typeface="Times New Roman" pitchFamily="18" charset="0"/>
              </a:rPr>
              <a:t>命令对该 </a:t>
            </a:r>
            <a:r>
              <a:rPr lang="en-US" altLang="zh-CN" sz="1600" dirty="0" smtClean="0">
                <a:cs typeface="Times New Roman" pitchFamily="18" charset="0"/>
              </a:rPr>
              <a:t>scala </a:t>
            </a:r>
            <a:r>
              <a:rPr lang="zh-CN" altLang="en-US" sz="1600" dirty="0">
                <a:cs typeface="Times New Roman" pitchFamily="18" charset="0"/>
              </a:rPr>
              <a:t>文件进行编译，生成 </a:t>
            </a:r>
            <a:r>
              <a:rPr lang="en-US" altLang="zh-CN" sz="1600" dirty="0" smtClean="0">
                <a:cs typeface="Times New Roman" pitchFamily="18" charset="0"/>
              </a:rPr>
              <a:t>.class </a:t>
            </a:r>
            <a:r>
              <a:rPr lang="zh-CN" altLang="en-US" sz="1600" dirty="0" smtClean="0">
                <a:cs typeface="Times New Roman" pitchFamily="18" charset="0"/>
              </a:rPr>
              <a:t>文</a:t>
            </a:r>
            <a:r>
              <a:rPr lang="zh-CN" altLang="en-US" sz="1600" dirty="0">
                <a:cs typeface="Times New Roman" pitchFamily="18" charset="0"/>
              </a:rPr>
              <a:t>件</a:t>
            </a:r>
            <a:r>
              <a:rPr lang="zh-CN" altLang="en-US" sz="1600" dirty="0" smtClean="0">
                <a:cs typeface="Times New Roman" pitchFamily="18" charset="0"/>
              </a:rPr>
              <a:t>。</a:t>
            </a:r>
            <a:r>
              <a:rPr lang="en-US" altLang="zh-CN" sz="1600" dirty="0" smtClean="0">
                <a:cs typeface="Times New Roman" pitchFamily="18" charset="0"/>
              </a:rPr>
              <a:t>[</a:t>
            </a:r>
            <a:r>
              <a:rPr lang="zh-CN" altLang="en-US" sz="1600" dirty="0" smtClean="0">
                <a:cs typeface="Times New Roman" pitchFamily="18" charset="0"/>
              </a:rPr>
              <a:t>和</a:t>
            </a:r>
            <a:r>
              <a:rPr lang="en-US" altLang="zh-CN" sz="1600" dirty="0" smtClean="0">
                <a:cs typeface="Times New Roman" pitchFamily="18" charset="0"/>
              </a:rPr>
              <a:t>javac</a:t>
            </a:r>
            <a:r>
              <a:rPr lang="zh-CN" altLang="en-US" sz="1600" dirty="0" smtClean="0">
                <a:cs typeface="Times New Roman" pitchFamily="18" charset="0"/>
              </a:rPr>
              <a:t>类似</a:t>
            </a:r>
            <a:r>
              <a:rPr lang="en-US" altLang="zh-CN" sz="1600" dirty="0" smtClean="0">
                <a:cs typeface="Times New Roman" pitchFamily="18" charset="0"/>
              </a:rPr>
              <a:t>]</a:t>
            </a:r>
            <a:endParaRPr lang="en-US" altLang="zh-CN" sz="1600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 smtClean="0">
                <a:cs typeface="Times New Roman" pitchFamily="18" charset="0"/>
              </a:rPr>
              <a:t>命令行下 执行 </a:t>
            </a:r>
            <a:r>
              <a:rPr lang="en-US" altLang="zh-CN" sz="1600" dirty="0" smtClean="0">
                <a:cs typeface="Times New Roman" pitchFamily="18" charset="0"/>
              </a:rPr>
              <a:t>scala Hello </a:t>
            </a:r>
            <a:r>
              <a:rPr lang="zh-CN" altLang="en-US" sz="1600" dirty="0" smtClean="0">
                <a:cs typeface="Times New Roman" pitchFamily="18" charset="0"/>
              </a:rPr>
              <a:t>就可以看到运行效果。</a:t>
            </a:r>
            <a:endParaRPr lang="en-US" altLang="zh-CN" sz="1600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b="1" dirty="0" smtClean="0">
                <a:solidFill>
                  <a:srgbClr val="DA0000"/>
                </a:solidFill>
                <a:cs typeface="Times New Roman" pitchFamily="18" charset="0"/>
              </a:rPr>
              <a:t>注意</a:t>
            </a:r>
            <a:r>
              <a:rPr lang="zh-CN" altLang="en-US" sz="1600" dirty="0" smtClean="0">
                <a:cs typeface="Times New Roman" pitchFamily="18" charset="0"/>
              </a:rPr>
              <a:t>：</a:t>
            </a:r>
            <a:r>
              <a:rPr lang="en-US" altLang="zh-CN" sz="1600" dirty="0" smtClean="0">
                <a:cs typeface="Times New Roman" pitchFamily="18" charset="0"/>
              </a:rPr>
              <a:t>scala Hello.scala </a:t>
            </a:r>
            <a:r>
              <a:rPr lang="zh-CN" altLang="en-US" sz="1600" dirty="0" smtClean="0">
                <a:cs typeface="Times New Roman" pitchFamily="18" charset="0"/>
              </a:rPr>
              <a:t>命令</a:t>
            </a:r>
            <a:r>
              <a:rPr lang="zh-CN" altLang="en-US" sz="1600" dirty="0">
                <a:cs typeface="Times New Roman" pitchFamily="18" charset="0"/>
              </a:rPr>
              <a:t>可以</a:t>
            </a:r>
            <a:r>
              <a:rPr lang="zh-CN" altLang="en-US" sz="1600" dirty="0" smtClean="0">
                <a:cs typeface="Times New Roman" pitchFamily="18" charset="0"/>
              </a:rPr>
              <a:t>直接运行 </a:t>
            </a:r>
            <a:r>
              <a:rPr lang="en-US" altLang="zh-CN" sz="1600" dirty="0" smtClean="0">
                <a:cs typeface="Times New Roman" pitchFamily="18" charset="0"/>
              </a:rPr>
              <a:t>Hello.scala </a:t>
            </a:r>
            <a:r>
              <a:rPr lang="zh-CN" altLang="en-US" sz="1600" dirty="0" smtClean="0">
                <a:cs typeface="Times New Roman" pitchFamily="18" charset="0"/>
              </a:rPr>
              <a:t>程序 </a:t>
            </a:r>
            <a:r>
              <a:rPr lang="en-US" altLang="zh-CN" sz="1600" dirty="0" smtClean="0">
                <a:cs typeface="Times New Roman" pitchFamily="18" charset="0"/>
              </a:rPr>
              <a:t>[</a:t>
            </a:r>
            <a:r>
              <a:rPr lang="zh-CN" altLang="en-US" sz="1400" dirty="0">
                <a:cs typeface="Times New Roman" pitchFamily="18" charset="0"/>
              </a:rPr>
              <a:t>内</a:t>
            </a:r>
            <a:r>
              <a:rPr lang="zh-CN" altLang="en-US" sz="1400" dirty="0" smtClean="0">
                <a:cs typeface="Times New Roman" pitchFamily="18" charset="0"/>
              </a:rPr>
              <a:t>部也会有编译和运行过程</a:t>
            </a:r>
            <a:r>
              <a:rPr lang="en-US" altLang="zh-CN" sz="1600" dirty="0" smtClean="0">
                <a:cs typeface="Times New Roman" pitchFamily="18" charset="0"/>
              </a:rPr>
              <a:t>]</a:t>
            </a: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4" y="2520255"/>
            <a:ext cx="2962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7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</a:t>
            </a:r>
            <a:r>
              <a:rPr lang="zh-CN" altLang="en-US" sz="2200" b="1" dirty="0"/>
              <a:t>言快速开发入门</a:t>
            </a:r>
            <a:endParaRPr lang="en-US" altLang="zh-CN" sz="2200" b="1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linux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下开发步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骤 </a:t>
            </a: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直接使用</a:t>
            </a:r>
            <a:r>
              <a:rPr lang="en-US" altLang="zh-CN" sz="1800" smtClean="0">
                <a:cs typeface="Times New Roman" pitchFamily="18" charset="0"/>
              </a:rPr>
              <a:t>vim</a:t>
            </a:r>
            <a:r>
              <a:rPr lang="zh-CN" altLang="en-US" sz="1800" smtClean="0">
                <a:cs typeface="Times New Roman" pitchFamily="18" charset="0"/>
              </a:rPr>
              <a:t>开发</a:t>
            </a:r>
            <a:r>
              <a:rPr lang="en-US" altLang="zh-CN" sz="1800" smtClean="0">
                <a:cs typeface="Times New Roman" pitchFamily="18" charset="0"/>
              </a:rPr>
              <a:t> ,</a:t>
            </a:r>
            <a:r>
              <a:rPr lang="zh-CN" altLang="en-US" sz="1800" smtClean="0">
                <a:cs typeface="Times New Roman" pitchFamily="18" charset="0"/>
              </a:rPr>
              <a:t>一个遍历数组的案例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将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zh-CN" altLang="en-US" sz="1800" smtClean="0">
                <a:cs typeface="Times New Roman" pitchFamily="18" charset="0"/>
              </a:rPr>
              <a:t>代码编写到扩展名为 </a:t>
            </a:r>
            <a:r>
              <a:rPr lang="en-US" altLang="zh-CN" sz="1800">
                <a:cs typeface="Times New Roman" pitchFamily="18" charset="0"/>
              </a:rPr>
              <a:t>H</a:t>
            </a:r>
            <a:r>
              <a:rPr lang="en-US" altLang="zh-CN" sz="1800" smtClean="0">
                <a:cs typeface="Times New Roman" pitchFamily="18" charset="0"/>
              </a:rPr>
              <a:t>ello.scala </a:t>
            </a:r>
            <a:r>
              <a:rPr lang="zh-CN" altLang="en-US" sz="1800" smtClean="0">
                <a:cs typeface="Times New Roman" pitchFamily="18" charset="0"/>
              </a:rPr>
              <a:t>的文件中。</a:t>
            </a:r>
            <a:r>
              <a:rPr lang="en-US" altLang="zh-CN" sz="1800" smtClean="0">
                <a:cs typeface="Times New Roman" pitchFamily="18" charset="0"/>
              </a:rPr>
              <a:t>[</a:t>
            </a:r>
            <a:r>
              <a:rPr lang="zh-CN" altLang="en-US" sz="1800" b="1" smtClean="0">
                <a:solidFill>
                  <a:srgbClr val="DA0000"/>
                </a:solidFill>
                <a:cs typeface="Times New Roman" pitchFamily="18" charset="0"/>
              </a:rPr>
              <a:t>代码说明</a:t>
            </a:r>
            <a:r>
              <a:rPr lang="en-US" altLang="zh-CN" sz="1800" smtClean="0">
                <a:cs typeface="Times New Roman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通过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zh-CN" altLang="en-US" sz="1800" smtClean="0">
                <a:cs typeface="Times New Roman" pitchFamily="18" charset="0"/>
              </a:rPr>
              <a:t>命令对该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zh-CN" altLang="en-US" sz="1800" smtClean="0">
                <a:cs typeface="Times New Roman" pitchFamily="18" charset="0"/>
              </a:rPr>
              <a:t>文件进行编译，生成 </a:t>
            </a:r>
            <a:r>
              <a:rPr lang="en-US" altLang="zh-CN" sz="1800" smtClean="0">
                <a:cs typeface="Times New Roman" pitchFamily="18" charset="0"/>
              </a:rPr>
              <a:t>.class </a:t>
            </a:r>
            <a:r>
              <a:rPr lang="zh-CN" altLang="en-US" sz="1800" smtClean="0">
                <a:cs typeface="Times New Roman" pitchFamily="18" charset="0"/>
              </a:rPr>
              <a:t>字节码文件。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在终端 执行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en-US" altLang="zh-CN" sz="1800">
                <a:cs typeface="Times New Roman" pitchFamily="18" charset="0"/>
              </a:rPr>
              <a:t>H</a:t>
            </a:r>
            <a:r>
              <a:rPr lang="en-US" altLang="zh-CN" sz="1800" smtClean="0">
                <a:cs typeface="Times New Roman" pitchFamily="18" charset="0"/>
              </a:rPr>
              <a:t>ello </a:t>
            </a:r>
            <a:r>
              <a:rPr lang="zh-CN" altLang="en-US" sz="1800" smtClean="0">
                <a:cs typeface="Times New Roman" pitchFamily="18" charset="0"/>
              </a:rPr>
              <a:t>就可以看到运行效果。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b="1" smtClean="0">
                <a:solidFill>
                  <a:srgbClr val="DA0000"/>
                </a:solidFill>
                <a:cs typeface="Times New Roman" pitchFamily="18" charset="0"/>
              </a:rPr>
              <a:t>注意</a:t>
            </a:r>
            <a:r>
              <a:rPr lang="zh-CN" altLang="en-US" sz="1800" smtClean="0">
                <a:cs typeface="Times New Roman" pitchFamily="18" charset="0"/>
              </a:rPr>
              <a:t>：通过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zh-CN" altLang="en-US" sz="1800" smtClean="0">
                <a:cs typeface="Times New Roman" pitchFamily="18" charset="0"/>
              </a:rPr>
              <a:t>命令可以直接运行 </a:t>
            </a:r>
            <a:r>
              <a:rPr lang="en-US" altLang="zh-CN" sz="1800" smtClean="0">
                <a:cs typeface="Times New Roman" pitchFamily="18" charset="0"/>
              </a:rPr>
              <a:t>Hello.scala </a:t>
            </a:r>
            <a:r>
              <a:rPr lang="zh-CN" altLang="en-US" sz="1800" smtClean="0">
                <a:cs typeface="Times New Roman" pitchFamily="18" charset="0"/>
              </a:rPr>
              <a:t>程序 </a:t>
            </a:r>
            <a:endParaRPr lang="en-US" altLang="zh-CN" sz="180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" y="3653272"/>
            <a:ext cx="4680520" cy="181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6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语</a:t>
            </a:r>
            <a:r>
              <a:rPr lang="zh-CN" altLang="en-US" sz="2200" b="1"/>
              <a:t>言快速开发入门</a:t>
            </a:r>
            <a:endParaRPr lang="en-US" altLang="zh-CN" sz="2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IDE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工具</a:t>
            </a: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Idea 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来开发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“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hello,world”</a:t>
            </a:r>
            <a:r>
              <a:rPr lang="zh-CN" altLang="en-US" sz="1600" smtClean="0">
                <a:cs typeface="Times New Roman" pitchFamily="18" charset="0"/>
              </a:rPr>
              <a:t> </a:t>
            </a: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latin typeface="+mn-lt"/>
                <a:ea typeface="+mn-ea"/>
              </a:rPr>
              <a:t>使用文本工具开发项目可以很好的理解运行原理，但是不利于</a:t>
            </a:r>
            <a:r>
              <a:rPr lang="zh-CN" altLang="en-US" sz="1800" smtClean="0">
                <a:latin typeface="+mn-lt"/>
                <a:ea typeface="+mn-ea"/>
              </a:rPr>
              <a:t>开发</a:t>
            </a:r>
            <a:r>
              <a:rPr lang="zh-CN" altLang="en-US" sz="1800">
                <a:latin typeface="+mn-lt"/>
                <a:ea typeface="+mn-ea"/>
              </a:rPr>
              <a:t>综</a:t>
            </a:r>
            <a:r>
              <a:rPr lang="zh-CN" altLang="en-US" sz="1800" smtClean="0">
                <a:latin typeface="+mn-lt"/>
                <a:ea typeface="+mn-ea"/>
              </a:rPr>
              <a:t>合项</a:t>
            </a:r>
            <a:r>
              <a:rPr lang="zh-CN" altLang="en-US" sz="1800" dirty="0" smtClean="0">
                <a:latin typeface="+mn-lt"/>
                <a:ea typeface="+mn-ea"/>
              </a:rPr>
              <a:t>目，所以在实际开发中我们要使用</a:t>
            </a:r>
            <a:r>
              <a:rPr lang="en-US" altLang="zh-CN" sz="1800" dirty="0" smtClean="0">
                <a:latin typeface="+mn-lt"/>
                <a:ea typeface="+mn-ea"/>
              </a:rPr>
              <a:t>Idea</a:t>
            </a:r>
            <a:r>
              <a:rPr lang="zh-CN" altLang="en-US" sz="1800" dirty="0" smtClean="0">
                <a:latin typeface="+mn-lt"/>
                <a:ea typeface="+mn-ea"/>
              </a:rPr>
              <a:t>来开发</a:t>
            </a:r>
            <a:r>
              <a:rPr lang="en-US" altLang="zh-CN" sz="1800" dirty="0" smtClean="0">
                <a:latin typeface="+mn-lt"/>
                <a:ea typeface="+mn-ea"/>
              </a:rPr>
              <a:t>, </a:t>
            </a:r>
            <a:r>
              <a:rPr lang="zh-CN" altLang="en-US" sz="1800" dirty="0" smtClean="0">
                <a:latin typeface="+mn-lt"/>
                <a:ea typeface="+mn-ea"/>
              </a:rPr>
              <a:t>看老师演示</a:t>
            </a:r>
            <a:endParaRPr lang="en-US" altLang="zh-CN" sz="1800" dirty="0" smtClean="0">
              <a:latin typeface="+mn-lt"/>
              <a:ea typeface="+mn-ea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latin typeface="+mn-lt"/>
              <a:ea typeface="+mn-ea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 smtClean="0">
              <a:latin typeface="+mn-lt"/>
              <a:ea typeface="+mn-ea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程序反编译</a:t>
            </a: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smtClean="0">
                <a:cs typeface="Times New Roman" pitchFamily="18" charset="0"/>
              </a:rPr>
              <a:t>看反编译代码</a:t>
            </a:r>
            <a:endParaRPr lang="en-US" altLang="zh-CN" sz="16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>
                <a:cs typeface="Times New Roman" pitchFamily="18" charset="0"/>
              </a:rPr>
              <a:t>模</a:t>
            </a:r>
            <a:r>
              <a:rPr lang="zh-CN" altLang="en-US" sz="1600" smtClean="0">
                <a:cs typeface="Times New Roman" pitchFamily="18" charset="0"/>
              </a:rPr>
              <a:t>拟代码</a:t>
            </a:r>
            <a:endParaRPr lang="en-US" altLang="zh-CN" sz="1600" smtClean="0"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</a:pPr>
            <a:endParaRPr lang="en-US" altLang="zh-CN" b="1">
              <a:solidFill>
                <a:srgbClr val="0070C0"/>
              </a:solidFill>
              <a:latin typeface="Calibri"/>
              <a:ea typeface="宋体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600" dirty="0"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09269"/>
              </p:ext>
            </p:extLst>
          </p:nvPr>
        </p:nvGraphicFramePr>
        <p:xfrm>
          <a:off x="665981" y="2880295"/>
          <a:ext cx="1766460" cy="58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包装程序外壳对象" showAsIcon="1" r:id="rId4" imgW="2135880" imgH="711360" progId="Package">
                  <p:embed/>
                </p:oleObj>
              </mc:Choice>
              <mc:Fallback>
                <p:oleObj name="包装程序外壳对象" showAsIcon="1" r:id="rId4" imgW="21358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981" y="2880295"/>
                        <a:ext cx="1766460" cy="588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01" y="3252315"/>
            <a:ext cx="3125113" cy="218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53" y="4343782"/>
            <a:ext cx="923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2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语</a:t>
            </a:r>
            <a:r>
              <a:rPr lang="zh-CN" altLang="en-US" sz="2200" b="1"/>
              <a:t>言快速开发入门</a:t>
            </a:r>
            <a:endParaRPr lang="en-US" altLang="zh-CN" sz="2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latin typeface="Calibri"/>
                <a:ea typeface="宋体"/>
                <a:cs typeface="Times New Roman" pitchFamily="18" charset="0"/>
              </a:rPr>
              <a:t>Scala</a:t>
            </a:r>
            <a:r>
              <a:rPr lang="zh-CN" altLang="en-US" b="1">
                <a:solidFill>
                  <a:srgbClr val="0070C0"/>
                </a:solidFill>
                <a:latin typeface="Calibri"/>
                <a:ea typeface="宋体"/>
                <a:cs typeface="Times New Roman" pitchFamily="18" charset="0"/>
              </a:rPr>
              <a:t>程序结构的说</a:t>
            </a:r>
            <a:r>
              <a:rPr lang="zh-CN" altLang="en-US" b="1" smtClean="0">
                <a:solidFill>
                  <a:srgbClr val="0070C0"/>
                </a:solidFill>
                <a:latin typeface="Calibri"/>
                <a:ea typeface="宋体"/>
                <a:cs typeface="Times New Roman" pitchFamily="18" charset="0"/>
              </a:rPr>
              <a:t>明</a:t>
            </a:r>
            <a:endParaRPr lang="en-US" altLang="zh-CN" b="1">
              <a:solidFill>
                <a:srgbClr val="0070C0"/>
              </a:solidFill>
              <a:latin typeface="Calibri"/>
              <a:ea typeface="宋体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093913"/>
            <a:ext cx="4038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4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62970" y="1151567"/>
            <a:ext cx="8414935" cy="3308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en-US" altLang="zh-CN" sz="2200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Scala</a:t>
            </a:r>
            <a:r>
              <a:rPr lang="zh-CN" altLang="en-US" sz="22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语言概述</a:t>
            </a:r>
            <a:endParaRPr lang="en-US" altLang="zh-CN" sz="22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dirty="0">
              <a:solidFill>
                <a:srgbClr val="BFBFB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</a:t>
            </a:r>
            <a:r>
              <a:rPr lang="zh-CN" altLang="en-US" sz="2200" b="1" dirty="0"/>
              <a:t>言快速开发入门</a:t>
            </a:r>
            <a:endParaRPr lang="en-US" altLang="zh-CN" sz="2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课堂小练习</a:t>
            </a:r>
            <a:r>
              <a:rPr lang="zh-CN" altLang="en-US" sz="1600" dirty="0" smtClean="0">
                <a:cs typeface="Times New Roman" pitchFamily="18" charset="0"/>
              </a:rPr>
              <a:t> </a:t>
            </a: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>
                <a:latin typeface="+mn-lt"/>
                <a:ea typeface="+mn-ea"/>
              </a:rPr>
              <a:t>要</a:t>
            </a:r>
            <a:r>
              <a:rPr lang="zh-CN" altLang="en-US" sz="1800" dirty="0" smtClean="0">
                <a:latin typeface="+mn-lt"/>
                <a:ea typeface="+mn-ea"/>
              </a:rPr>
              <a:t>求</a:t>
            </a:r>
            <a:r>
              <a:rPr lang="zh-CN" altLang="en-US" sz="1800" dirty="0">
                <a:latin typeface="+mn-lt"/>
                <a:ea typeface="+mn-ea"/>
              </a:rPr>
              <a:t>使</a:t>
            </a:r>
            <a:r>
              <a:rPr lang="zh-CN" altLang="en-US" sz="1800" dirty="0" smtClean="0">
                <a:latin typeface="+mn-lt"/>
                <a:ea typeface="+mn-ea"/>
              </a:rPr>
              <a:t>用</a:t>
            </a:r>
            <a:r>
              <a:rPr lang="en-US" altLang="zh-CN" sz="1800" dirty="0" smtClean="0">
                <a:latin typeface="+mn-lt"/>
                <a:ea typeface="+mn-ea"/>
              </a:rPr>
              <a:t>Idea </a:t>
            </a:r>
            <a:r>
              <a:rPr lang="zh-CN" altLang="en-US" sz="1800" dirty="0" smtClean="0">
                <a:latin typeface="+mn-lt"/>
                <a:ea typeface="+mn-ea"/>
              </a:rPr>
              <a:t>下开发一个</a:t>
            </a:r>
            <a:r>
              <a:rPr lang="en-US" altLang="zh-CN" sz="1800" dirty="0" smtClean="0">
                <a:latin typeface="+mn-lt"/>
                <a:ea typeface="+mn-ea"/>
              </a:rPr>
              <a:t>Hi.scala </a:t>
            </a:r>
            <a:r>
              <a:rPr lang="zh-CN" altLang="en-US" sz="1800" dirty="0" smtClean="0">
                <a:latin typeface="+mn-lt"/>
                <a:ea typeface="+mn-ea"/>
              </a:rPr>
              <a:t>程序，可以输出  </a:t>
            </a:r>
            <a:r>
              <a:rPr lang="en-US" altLang="zh-CN" sz="1800" dirty="0" smtClean="0">
                <a:latin typeface="+mn-lt"/>
                <a:ea typeface="+mn-ea"/>
              </a:rPr>
              <a:t>“hello,scala</a:t>
            </a:r>
            <a:r>
              <a:rPr lang="en-US" altLang="zh-CN" sz="1800" smtClean="0">
                <a:latin typeface="+mn-lt"/>
                <a:ea typeface="+mn-ea"/>
              </a:rPr>
              <a:t>!" (</a:t>
            </a:r>
            <a:r>
              <a:rPr lang="en-US" altLang="zh-CN" sz="1400" smtClean="0">
                <a:solidFill>
                  <a:srgbClr val="FF0000"/>
                </a:solidFill>
                <a:latin typeface="+mn-lt"/>
                <a:ea typeface="+mn-ea"/>
              </a:rPr>
              <a:t>10min</a:t>
            </a:r>
            <a:r>
              <a:rPr lang="en-US" altLang="zh-CN" sz="1800" dirty="0" smtClean="0">
                <a:latin typeface="+mn-lt"/>
                <a:ea typeface="+mn-ea"/>
              </a:rPr>
              <a:t>)</a:t>
            </a:r>
            <a:endParaRPr lang="en-US" altLang="zh-CN" sz="1800" dirty="0" smtClean="0">
              <a:latin typeface="+mn-lt"/>
              <a:ea typeface="+mn-ea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 smtClean="0">
                <a:cs typeface="Times New Roman" pitchFamily="18" charset="0"/>
              </a:rPr>
              <a:t>包名</a:t>
            </a:r>
            <a:r>
              <a:rPr lang="zh-CN" altLang="en-US" sz="1600" smtClean="0">
                <a:cs typeface="Times New Roman" pitchFamily="18" charset="0"/>
              </a:rPr>
              <a:t>为 </a:t>
            </a:r>
            <a:r>
              <a:rPr lang="en-US" altLang="zh-CN" sz="1600" smtClean="0">
                <a:cs typeface="Times New Roman" pitchFamily="18" charset="0"/>
              </a:rPr>
              <a:t>com.atguigu.chapter01</a:t>
            </a:r>
            <a:endParaRPr lang="en-US" altLang="zh-CN" sz="1600" dirty="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en-US" altLang="zh-CN" sz="1600" dirty="0">
                <a:cs typeface="Times New Roman" pitchFamily="18" charset="0"/>
              </a:rPr>
              <a:t>o</a:t>
            </a:r>
            <a:r>
              <a:rPr lang="en-US" altLang="zh-CN" sz="1600" dirty="0" smtClean="0">
                <a:cs typeface="Times New Roman" pitchFamily="18" charset="0"/>
              </a:rPr>
              <a:t>bject </a:t>
            </a:r>
            <a:r>
              <a:rPr lang="zh-CN" altLang="en-US" sz="1600" dirty="0" smtClean="0">
                <a:cs typeface="Times New Roman" pitchFamily="18" charset="0"/>
              </a:rPr>
              <a:t>名称为 </a:t>
            </a:r>
            <a:r>
              <a:rPr lang="en-US" altLang="zh-CN" sz="1600" dirty="0" smtClean="0">
                <a:cs typeface="Times New Roman" pitchFamily="18" charset="0"/>
              </a:rPr>
              <a:t>Hi 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</a:t>
            </a:r>
            <a:r>
              <a:rPr lang="zh-CN" altLang="en-US" sz="2200" b="1" dirty="0"/>
              <a:t>言快速开发入门</a:t>
            </a:r>
            <a:endParaRPr lang="en-US" altLang="zh-CN" sz="2200" b="1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224112"/>
            <a:ext cx="8414935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执行流程分析</a:t>
            </a:r>
            <a:r>
              <a:rPr lang="zh-CN" altLang="en-US" sz="1600" dirty="0" smtClean="0">
                <a:cs typeface="Times New Roman" pitchFamily="18" charset="0"/>
              </a:rPr>
              <a:t> </a:t>
            </a:r>
            <a:endParaRPr lang="en-US" altLang="zh-CN" sz="1600" dirty="0">
              <a:cs typeface="Times New Roman" pitchFamily="18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1600" dirty="0">
                <a:cs typeface="Times New Roman" pitchFamily="18" charset="0"/>
              </a:rPr>
              <a:t>示意图</a:t>
            </a: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887256" y="2087903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多文档 7"/>
          <p:cNvSpPr/>
          <p:nvPr/>
        </p:nvSpPr>
        <p:spPr>
          <a:xfrm>
            <a:off x="3553279" y="2072305"/>
            <a:ext cx="1863465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700235" y="2081541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98323" y="2243619"/>
            <a:ext cx="157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.scala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件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655615" y="2243619"/>
            <a:ext cx="16530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字节码文件 </a:t>
            </a:r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.class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037988" y="2243618"/>
            <a:ext cx="127708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2453068" y="2018194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scalac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2527606" y="2530956"/>
            <a:ext cx="127708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  译</a:t>
            </a:r>
          </a:p>
        </p:txBody>
      </p: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5609962" y="2435135"/>
            <a:ext cx="120254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  行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043055" y="3206610"/>
            <a:ext cx="1540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18" name="矩形 17"/>
          <p:cNvSpPr/>
          <p:nvPr/>
        </p:nvSpPr>
        <p:spPr>
          <a:xfrm>
            <a:off x="1043443" y="3231043"/>
            <a:ext cx="977277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02336" y="2459518"/>
            <a:ext cx="142781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83243" y="2459518"/>
            <a:ext cx="1504013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04691" y="3231043"/>
            <a:ext cx="172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字节码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文件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09764" y="3291369"/>
            <a:ext cx="131596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>
            <a:endCxn id="8" idx="2"/>
          </p:cNvCxnSpPr>
          <p:nvPr/>
        </p:nvCxnSpPr>
        <p:spPr>
          <a:xfrm flipH="1" flipV="1">
            <a:off x="4355432" y="2897097"/>
            <a:ext cx="112313" cy="33394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520160" y="2867360"/>
            <a:ext cx="67437" cy="3392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折角形 24"/>
          <p:cNvSpPr/>
          <p:nvPr/>
        </p:nvSpPr>
        <p:spPr>
          <a:xfrm>
            <a:off x="5008922" y="3914279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折角形 26"/>
          <p:cNvSpPr/>
          <p:nvPr/>
        </p:nvSpPr>
        <p:spPr>
          <a:xfrm>
            <a:off x="700235" y="3905619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798323" y="4067697"/>
            <a:ext cx="157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.scala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件</a:t>
            </a: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2591752" y="3842272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Box 24"/>
          <p:cNvSpPr txBox="1">
            <a:spLocks noChangeArrowheads="1"/>
          </p:cNvSpPr>
          <p:nvPr/>
        </p:nvSpPr>
        <p:spPr bwMode="auto">
          <a:xfrm>
            <a:off x="2527605" y="4355034"/>
            <a:ext cx="2141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编译运行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一步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043055" y="5030688"/>
            <a:ext cx="1540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36" name="矩形 35"/>
          <p:cNvSpPr/>
          <p:nvPr/>
        </p:nvSpPr>
        <p:spPr>
          <a:xfrm>
            <a:off x="1043443" y="5055121"/>
            <a:ext cx="977277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endCxn id="25" idx="1"/>
          </p:cNvCxnSpPr>
          <p:nvPr/>
        </p:nvCxnSpPr>
        <p:spPr>
          <a:xfrm>
            <a:off x="2302335" y="4283596"/>
            <a:ext cx="2706587" cy="235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520160" y="4691438"/>
            <a:ext cx="67437" cy="3392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5125725" y="4103816"/>
            <a:ext cx="127708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562970" y="3744391"/>
            <a:ext cx="84149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5496706" y="2018193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</a:t>
            </a:r>
            <a:r>
              <a:rPr lang="zh-CN" altLang="en-US" sz="2200" b="1" dirty="0"/>
              <a:t>言快速开发入门</a:t>
            </a:r>
            <a:endParaRPr lang="en-US" altLang="zh-CN" sz="2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240948"/>
            <a:ext cx="8414935" cy="35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程序开发注意事项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重点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/>
              <a:t>Scala</a:t>
            </a:r>
            <a:r>
              <a:rPr lang="zh-CN" altLang="en-US" sz="1800" dirty="0" smtClean="0"/>
              <a:t>源</a:t>
            </a:r>
            <a:r>
              <a:rPr lang="zh-CN" altLang="en-US" sz="1800" dirty="0"/>
              <a:t>文件</a:t>
            </a:r>
            <a:r>
              <a:rPr lang="zh-CN" altLang="en-US" sz="1800" dirty="0" smtClean="0"/>
              <a:t>以 </a:t>
            </a:r>
            <a:r>
              <a:rPr lang="en-US" altLang="zh-CN" sz="1800" dirty="0" smtClean="0"/>
              <a:t>“.scala" </a:t>
            </a:r>
            <a:r>
              <a:rPr lang="zh-CN" altLang="en-US" sz="1800" dirty="0" smtClean="0"/>
              <a:t>为</a:t>
            </a:r>
            <a:r>
              <a:rPr lang="zh-CN" altLang="en-US" sz="1800" dirty="0"/>
              <a:t>扩展名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/>
              <a:t>Scala</a:t>
            </a:r>
            <a:r>
              <a:rPr lang="zh-CN" altLang="en-US" sz="1800" dirty="0" smtClean="0"/>
              <a:t>程</a:t>
            </a:r>
            <a:r>
              <a:rPr lang="zh-CN" altLang="en-US" sz="1800" dirty="0"/>
              <a:t>序的执行入口是</a:t>
            </a:r>
            <a:r>
              <a:rPr lang="en-US" altLang="zh-CN" sz="1800" dirty="0"/>
              <a:t>main</a:t>
            </a:r>
            <a:r>
              <a:rPr lang="en-US" altLang="zh-CN" sz="1800" dirty="0" smtClean="0"/>
              <a:t>()</a:t>
            </a:r>
            <a:r>
              <a:rPr lang="zh-CN" altLang="en-US" sz="1800" dirty="0"/>
              <a:t>函数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/>
              <a:t>Scala</a:t>
            </a:r>
            <a:r>
              <a:rPr lang="zh-CN" altLang="en-US" sz="1800" dirty="0" smtClean="0"/>
              <a:t>语言严格区分大小写。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/>
              <a:t>Scala</a:t>
            </a:r>
            <a:r>
              <a:rPr lang="zh-CN" altLang="en-US" sz="1800" dirty="0" smtClean="0"/>
              <a:t>方</a:t>
            </a:r>
            <a:r>
              <a:rPr lang="zh-CN" altLang="en-US" sz="1800" dirty="0"/>
              <a:t>法由一条条语句构成，每个语</a:t>
            </a:r>
            <a:r>
              <a:rPr lang="zh-CN" altLang="en-US" sz="1800" dirty="0" smtClean="0"/>
              <a:t>句后</a:t>
            </a:r>
            <a:r>
              <a:rPr lang="zh-CN" altLang="en-US" sz="1800" b="1" dirty="0" smtClean="0"/>
              <a:t>不需要</a:t>
            </a:r>
            <a:r>
              <a:rPr lang="zh-CN" altLang="en-US" sz="1800" dirty="0" smtClean="0"/>
              <a:t>分号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>
                <a:solidFill>
                  <a:srgbClr val="EA0000"/>
                </a:solidFill>
              </a:rPr>
              <a:t>Scala</a:t>
            </a:r>
            <a:r>
              <a:rPr lang="zh-CN" altLang="en-US" sz="1800" b="1" dirty="0" smtClean="0">
                <a:solidFill>
                  <a:srgbClr val="EA0000"/>
                </a:solidFill>
              </a:rPr>
              <a:t>语言会在每行后自动加分号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，这也体现出</a:t>
            </a:r>
            <a:r>
              <a:rPr lang="en-US" altLang="zh-CN" sz="1800" dirty="0" smtClean="0"/>
              <a:t>Scala</a:t>
            </a:r>
            <a:r>
              <a:rPr lang="zh-CN" altLang="en-US" sz="1800" dirty="0" smtClean="0"/>
              <a:t>的简洁</a:t>
            </a:r>
            <a:r>
              <a:rPr lang="zh-CN" altLang="en-US" sz="1800" smtClean="0"/>
              <a:t>性。</a:t>
            </a:r>
            <a:endParaRPr lang="en-US" altLang="zh-CN" sz="1800" smtClean="0"/>
          </a:p>
          <a:p>
            <a:pPr>
              <a:lnSpc>
                <a:spcPct val="120000"/>
              </a:lnSpc>
              <a:buAutoNum type="arabicParenR"/>
            </a:pPr>
            <a:r>
              <a:rPr lang="zh-CN" altLang="en-US" sz="1800">
                <a:cs typeface="Times New Roman" pitchFamily="18" charset="0"/>
              </a:rPr>
              <a:t>如</a:t>
            </a:r>
            <a:r>
              <a:rPr lang="zh-CN" altLang="en-US" sz="1800" smtClean="0">
                <a:cs typeface="Times New Roman" pitchFamily="18" charset="0"/>
              </a:rPr>
              <a:t>果在同一行有多条语句，除了最后一条语句不需要</a:t>
            </a:r>
            <a:r>
              <a:rPr lang="zh-CN" altLang="en-US" sz="1800">
                <a:cs typeface="Times New Roman" pitchFamily="18" charset="0"/>
              </a:rPr>
              <a:t>分</a:t>
            </a:r>
            <a:r>
              <a:rPr lang="zh-CN" altLang="en-US" sz="1800" smtClean="0">
                <a:cs typeface="Times New Roman" pitchFamily="18" charset="0"/>
              </a:rPr>
              <a:t>号，其它语句需要分号。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语言</a:t>
            </a:r>
            <a:r>
              <a:rPr lang="zh-CN" altLang="en-US" sz="2200" b="1"/>
              <a:t>转</a:t>
            </a:r>
            <a:r>
              <a:rPr lang="zh-CN" altLang="en-US" sz="2200" b="1" smtClean="0"/>
              <a:t>义字符</a:t>
            </a:r>
            <a:endParaRPr lang="en-US" altLang="zh-CN" sz="2200" b="1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常用的转义字符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(escape char)</a:t>
            </a:r>
          </a:p>
          <a:p>
            <a:pPr marL="0" indent="0">
              <a:lnSpc>
                <a:spcPct val="120000"/>
              </a:lnSpc>
            </a:pPr>
            <a:endParaRPr lang="en-US" altLang="zh-CN" b="1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b="1" smtClean="0">
                <a:cs typeface="Times New Roman" pitchFamily="18" charset="0"/>
              </a:rPr>
              <a:t>\</a:t>
            </a:r>
            <a:r>
              <a:rPr lang="en-US" altLang="zh-CN" sz="1600" smtClean="0">
                <a:cs typeface="Times New Roman" pitchFamily="18" charset="0"/>
              </a:rPr>
              <a:t>t  	</a:t>
            </a:r>
            <a:r>
              <a:rPr lang="zh-CN" altLang="en-US" sz="1600" smtClean="0">
                <a:cs typeface="Times New Roman" pitchFamily="18" charset="0"/>
              </a:rPr>
              <a:t>：</a:t>
            </a:r>
            <a:r>
              <a:rPr lang="zh-CN" altLang="en-US" sz="1600">
                <a:cs typeface="Times New Roman" pitchFamily="18" charset="0"/>
              </a:rPr>
              <a:t>一个制表位，实现对齐的功</a:t>
            </a:r>
            <a:r>
              <a:rPr lang="zh-CN" altLang="en-US" sz="1600" smtClean="0">
                <a:cs typeface="Times New Roman" pitchFamily="18" charset="0"/>
              </a:rPr>
              <a:t>能</a:t>
            </a:r>
            <a:endParaRPr lang="en-US" altLang="zh-CN" sz="160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smtClean="0">
                <a:cs typeface="Times New Roman" pitchFamily="18" charset="0"/>
              </a:rPr>
              <a:t>\</a:t>
            </a:r>
            <a:r>
              <a:rPr lang="en-US" altLang="zh-CN" sz="1600">
                <a:cs typeface="Times New Roman" pitchFamily="18" charset="0"/>
              </a:rPr>
              <a:t>n  </a:t>
            </a:r>
            <a:r>
              <a:rPr lang="en-US" altLang="zh-CN" sz="1600" smtClean="0">
                <a:cs typeface="Times New Roman" pitchFamily="18" charset="0"/>
              </a:rPr>
              <a:t>	</a:t>
            </a:r>
            <a:r>
              <a:rPr lang="zh-CN" altLang="en-US" sz="1600" smtClean="0">
                <a:cs typeface="Times New Roman" pitchFamily="18" charset="0"/>
              </a:rPr>
              <a:t>：</a:t>
            </a:r>
            <a:r>
              <a:rPr lang="zh-CN" altLang="en-US" sz="1600">
                <a:cs typeface="Times New Roman" pitchFamily="18" charset="0"/>
              </a:rPr>
              <a:t>换行</a:t>
            </a:r>
            <a:r>
              <a:rPr lang="zh-CN" altLang="en-US" sz="1600" smtClean="0">
                <a:cs typeface="Times New Roman" pitchFamily="18" charset="0"/>
              </a:rPr>
              <a:t>符</a:t>
            </a:r>
            <a:endParaRPr lang="en-US" altLang="zh-CN" sz="160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smtClean="0">
                <a:cs typeface="Times New Roman" pitchFamily="18" charset="0"/>
              </a:rPr>
              <a:t>\\  	</a:t>
            </a:r>
            <a:r>
              <a:rPr lang="zh-CN" altLang="en-US" sz="1600" smtClean="0">
                <a:cs typeface="Times New Roman" pitchFamily="18" charset="0"/>
              </a:rPr>
              <a:t>：</a:t>
            </a:r>
            <a:r>
              <a:rPr lang="zh-CN" altLang="en-US" sz="1600">
                <a:cs typeface="Times New Roman" pitchFamily="18" charset="0"/>
              </a:rPr>
              <a:t>一个</a:t>
            </a:r>
            <a:r>
              <a:rPr lang="en-US" altLang="zh-CN" sz="1600" smtClean="0">
                <a:cs typeface="Times New Roman" pitchFamily="18" charset="0"/>
              </a:rPr>
              <a:t>\</a:t>
            </a: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smtClean="0">
                <a:cs typeface="Times New Roman" pitchFamily="18" charset="0"/>
              </a:rPr>
              <a:t>\"  	</a:t>
            </a:r>
            <a:r>
              <a:rPr lang="zh-CN" altLang="en-US" sz="1600" smtClean="0">
                <a:cs typeface="Times New Roman" pitchFamily="18" charset="0"/>
              </a:rPr>
              <a:t>：一</a:t>
            </a:r>
            <a:r>
              <a:rPr lang="zh-CN" altLang="en-US" sz="1600">
                <a:cs typeface="Times New Roman" pitchFamily="18" charset="0"/>
              </a:rPr>
              <a:t>个</a:t>
            </a:r>
            <a:r>
              <a:rPr lang="en-US" altLang="zh-CN" sz="1600" smtClean="0">
                <a:cs typeface="Times New Roman" pitchFamily="18" charset="0"/>
              </a:rPr>
              <a:t>"</a:t>
            </a: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smtClean="0">
                <a:cs typeface="Times New Roman" pitchFamily="18" charset="0"/>
              </a:rPr>
              <a:t>\r  	</a:t>
            </a:r>
            <a:r>
              <a:rPr lang="zh-CN" altLang="en-US" sz="1600" smtClean="0">
                <a:cs typeface="Times New Roman" pitchFamily="18" charset="0"/>
              </a:rPr>
              <a:t>：一个回车  </a:t>
            </a:r>
            <a:r>
              <a:rPr lang="en-US" altLang="zh-CN" sz="1600">
                <a:cs typeface="Times New Roman" pitchFamily="18" charset="0"/>
              </a:rPr>
              <a:t>p</a:t>
            </a:r>
            <a:r>
              <a:rPr lang="en-US" altLang="zh-CN" sz="1600" smtClean="0">
                <a:cs typeface="Times New Roman" pitchFamily="18" charset="0"/>
              </a:rPr>
              <a:t>rintln("</a:t>
            </a:r>
            <a:r>
              <a:rPr lang="en-US" altLang="zh-CN" sz="1600" smtClean="0"/>
              <a:t>hello\rk</a:t>
            </a:r>
            <a:r>
              <a:rPr lang="en-US" altLang="zh-CN" sz="1600" smtClean="0">
                <a:cs typeface="Times New Roman" pitchFamily="18" charset="0"/>
              </a:rPr>
              <a:t>"); </a:t>
            </a:r>
          </a:p>
          <a:p>
            <a:pPr marL="0" indent="0">
              <a:lnSpc>
                <a:spcPct val="120000"/>
              </a:lnSpc>
            </a:pPr>
            <a:endParaRPr lang="en-US" altLang="zh-CN" sz="1600" smtClean="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sz="1600">
                <a:cs typeface="Times New Roman" pitchFamily="18" charset="0"/>
              </a:rPr>
              <a:t>说明</a:t>
            </a:r>
            <a:endParaRPr lang="en-US" altLang="zh-CN" sz="1600" smtClean="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160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应用实例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7" y="2088207"/>
            <a:ext cx="42957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43847"/>
              </p:ext>
            </p:extLst>
          </p:nvPr>
        </p:nvGraphicFramePr>
        <p:xfrm>
          <a:off x="8415732" y="2071144"/>
          <a:ext cx="562173" cy="48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15732" y="2071144"/>
                        <a:ext cx="562173" cy="484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2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语言</a:t>
            </a:r>
            <a:r>
              <a:rPr lang="zh-CN" altLang="en-US" sz="2200" b="1"/>
              <a:t>转</a:t>
            </a:r>
            <a:r>
              <a:rPr lang="zh-CN" altLang="en-US" sz="2200" b="1" smtClean="0"/>
              <a:t>义字符</a:t>
            </a:r>
            <a:endParaRPr lang="en-US" altLang="zh-CN" sz="2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课后</a:t>
            </a: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练习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600" smtClean="0">
                <a:cs typeface="Times New Roman" pitchFamily="18" charset="0"/>
              </a:rPr>
              <a:t>要求：请使用</a:t>
            </a:r>
            <a:r>
              <a:rPr lang="zh-CN" altLang="en-US" sz="1600" b="1" smtClean="0">
                <a:cs typeface="Times New Roman" pitchFamily="18" charset="0"/>
              </a:rPr>
              <a:t>一句输出语句</a:t>
            </a:r>
            <a:r>
              <a:rPr lang="zh-CN" altLang="en-US" sz="1600" smtClean="0">
                <a:cs typeface="Times New Roman" pitchFamily="18" charset="0"/>
              </a:rPr>
              <a:t>，达到输入如下图形的效果：</a:t>
            </a: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3" y="2429956"/>
            <a:ext cx="4199522" cy="66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smtClean="0"/>
              <a:t>语言</a:t>
            </a:r>
            <a:r>
              <a:rPr lang="zh-CN" altLang="en-US" sz="2200" b="1"/>
              <a:t>输</a:t>
            </a:r>
            <a:r>
              <a:rPr lang="zh-CN" altLang="en-US" sz="2200" b="1" smtClean="0"/>
              <a:t>出的三种方式</a:t>
            </a:r>
            <a:endParaRPr lang="en-US" altLang="zh-CN" sz="2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字</a:t>
            </a:r>
            <a:r>
              <a:rPr lang="zh-CN" altLang="en-US" sz="1800">
                <a:cs typeface="Times New Roman" pitchFamily="18" charset="0"/>
              </a:rPr>
              <a:t>符串通过</a:t>
            </a:r>
            <a:r>
              <a:rPr lang="en-US" altLang="zh-CN" sz="1800">
                <a:cs typeface="Times New Roman" pitchFamily="18" charset="0"/>
              </a:rPr>
              <a:t>+</a:t>
            </a:r>
            <a:r>
              <a:rPr lang="zh-CN" altLang="en-US" sz="1800">
                <a:cs typeface="Times New Roman" pitchFamily="18" charset="0"/>
              </a:rPr>
              <a:t>号连接（类似</a:t>
            </a:r>
            <a:r>
              <a:rPr lang="en-US" altLang="zh-CN" sz="1800">
                <a:cs typeface="Times New Roman" pitchFamily="18" charset="0"/>
              </a:rPr>
              <a:t>java</a:t>
            </a:r>
            <a:r>
              <a:rPr lang="zh-CN" altLang="en-US" sz="1800" smtClean="0">
                <a:cs typeface="Times New Roman" pitchFamily="18" charset="0"/>
              </a:rPr>
              <a:t>）。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en-US" altLang="zh-CN" sz="1800" smtClean="0">
                <a:cs typeface="Times New Roman" pitchFamily="18" charset="0"/>
              </a:rPr>
              <a:t>printf</a:t>
            </a:r>
            <a:r>
              <a:rPr lang="zh-CN" altLang="en-US" sz="1800">
                <a:cs typeface="Times New Roman" pitchFamily="18" charset="0"/>
              </a:rPr>
              <a:t>用法 （类似</a:t>
            </a:r>
            <a:r>
              <a:rPr lang="en-US" altLang="zh-CN" sz="1800">
                <a:cs typeface="Times New Roman" pitchFamily="18" charset="0"/>
              </a:rPr>
              <a:t>C</a:t>
            </a:r>
            <a:r>
              <a:rPr lang="zh-CN" altLang="en-US" sz="1800">
                <a:cs typeface="Times New Roman" pitchFamily="18" charset="0"/>
              </a:rPr>
              <a:t>语言）字符串通过 </a:t>
            </a:r>
            <a:r>
              <a:rPr lang="en-US" altLang="zh-CN" sz="1800">
                <a:cs typeface="Times New Roman" pitchFamily="18" charset="0"/>
              </a:rPr>
              <a:t>% </a:t>
            </a:r>
            <a:r>
              <a:rPr lang="zh-CN" altLang="en-US" sz="1800">
                <a:cs typeface="Times New Roman" pitchFamily="18" charset="0"/>
              </a:rPr>
              <a:t>传值</a:t>
            </a:r>
            <a:r>
              <a:rPr lang="zh-CN" altLang="en-US" sz="1800" smtClean="0">
                <a:cs typeface="Times New Roman" pitchFamily="18" charset="0"/>
              </a:rPr>
              <a:t>。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字</a:t>
            </a:r>
            <a:r>
              <a:rPr lang="zh-CN" altLang="en-US" sz="1800">
                <a:cs typeface="Times New Roman" pitchFamily="18" charset="0"/>
              </a:rPr>
              <a:t>符串通过</a:t>
            </a:r>
            <a:r>
              <a:rPr lang="en-US" altLang="zh-CN" sz="1800">
                <a:cs typeface="Times New Roman" pitchFamily="18" charset="0"/>
              </a:rPr>
              <a:t>$</a:t>
            </a:r>
            <a:r>
              <a:rPr lang="zh-CN" altLang="en-US" sz="1800">
                <a:cs typeface="Times New Roman" pitchFamily="18" charset="0"/>
              </a:rPr>
              <a:t>引用</a:t>
            </a:r>
            <a:r>
              <a:rPr lang="en-US" altLang="zh-CN" sz="1800">
                <a:cs typeface="Times New Roman" pitchFamily="18" charset="0"/>
              </a:rPr>
              <a:t>(</a:t>
            </a:r>
            <a:r>
              <a:rPr lang="zh-CN" altLang="en-US" sz="1800">
                <a:cs typeface="Times New Roman" pitchFamily="18" charset="0"/>
              </a:rPr>
              <a:t>类似</a:t>
            </a:r>
            <a:r>
              <a:rPr lang="en-US" altLang="zh-CN" sz="1800">
                <a:cs typeface="Times New Roman" pitchFamily="18" charset="0"/>
              </a:rPr>
              <a:t>PHP</a:t>
            </a:r>
            <a:r>
              <a:rPr lang="zh-CN" altLang="en-US" sz="1800">
                <a:cs typeface="Times New Roman" pitchFamily="18" charset="0"/>
              </a:rPr>
              <a:t>）。</a:t>
            </a: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989" y="2880295"/>
            <a:ext cx="56886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name = "ApacheCN"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age  = 1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url  = "www.atguigu.com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"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("name=" + name + " age=" + age + " url=" + url)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("name=%s, age=%d, url=%s \n", name, age, url)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println(s"name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=$name, age=$age, url=$url")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/>
              <a:t>源</a:t>
            </a:r>
            <a:r>
              <a:rPr lang="zh-CN" altLang="en-US" sz="2200" b="1" smtClean="0"/>
              <a:t>码的查看的关联</a:t>
            </a:r>
            <a:endParaRPr lang="en-US" altLang="zh-CN" sz="2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1965" y="1404709"/>
            <a:ext cx="679975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smtClean="0">
                <a:cs typeface="Times New Roman" pitchFamily="18" charset="0"/>
              </a:rPr>
              <a:t>在</a:t>
            </a:r>
            <a:r>
              <a:rPr lang="zh-CN" altLang="en-US">
                <a:cs typeface="Times New Roman" pitchFamily="18" charset="0"/>
              </a:rPr>
              <a:t>使</a:t>
            </a:r>
            <a:r>
              <a:rPr lang="zh-CN" altLang="en-US" smtClean="0">
                <a:cs typeface="Times New Roman" pitchFamily="18" charset="0"/>
              </a:rPr>
              <a:t>用</a:t>
            </a:r>
            <a:r>
              <a:rPr lang="en-US" altLang="zh-CN" smtClean="0">
                <a:cs typeface="Times New Roman" pitchFamily="18" charset="0"/>
              </a:rPr>
              <a:t>scala</a:t>
            </a:r>
            <a:r>
              <a:rPr lang="zh-CN" altLang="en-US" smtClean="0">
                <a:cs typeface="Times New Roman" pitchFamily="18" charset="0"/>
              </a:rPr>
              <a:t>过程中，为了搞清楚</a:t>
            </a:r>
            <a:r>
              <a:rPr lang="en-US" altLang="zh-CN" smtClean="0">
                <a:cs typeface="Times New Roman" pitchFamily="18" charset="0"/>
              </a:rPr>
              <a:t>scala</a:t>
            </a:r>
            <a:r>
              <a:rPr lang="zh-CN" altLang="en-US" smtClean="0">
                <a:cs typeface="Times New Roman" pitchFamily="18" charset="0"/>
              </a:rPr>
              <a:t>底层的机制，需要查看源码，下面看看如果关联和查看</a:t>
            </a:r>
            <a:r>
              <a:rPr lang="en-US" altLang="zh-CN" smtClean="0">
                <a:cs typeface="Times New Roman" pitchFamily="18" charset="0"/>
              </a:rPr>
              <a:t>Scala</a:t>
            </a:r>
            <a:r>
              <a:rPr lang="zh-CN" altLang="en-US" smtClean="0">
                <a:cs typeface="Times New Roman" pitchFamily="18" charset="0"/>
              </a:rPr>
              <a:t>的</a:t>
            </a:r>
            <a:r>
              <a:rPr lang="zh-CN" altLang="en-US">
                <a:cs typeface="Times New Roman" pitchFamily="18" charset="0"/>
              </a:rPr>
              <a:t>源</a:t>
            </a:r>
            <a:r>
              <a:rPr lang="zh-CN" altLang="en-US" smtClean="0">
                <a:cs typeface="Times New Roman" pitchFamily="18" charset="0"/>
              </a:rPr>
              <a:t>码包</a:t>
            </a:r>
            <a:endParaRPr lang="en-US" altLang="zh-CN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mtClean="0">
              <a:cs typeface="Times New Roman" pitchFamily="18" charset="0"/>
            </a:endParaRPr>
          </a:p>
          <a:p>
            <a:pPr marL="457200" indent="-457200" eaLnBrk="1" hangingPunct="1">
              <a:spcBef>
                <a:spcPct val="0"/>
              </a:spcBef>
              <a:buAutoNum type="arabicParenR"/>
            </a:pPr>
            <a:r>
              <a:rPr lang="zh-CN" altLang="en-US" sz="1800">
                <a:cs typeface="Times New Roman" pitchFamily="18" charset="0"/>
              </a:rPr>
              <a:t>查</a:t>
            </a:r>
            <a:r>
              <a:rPr lang="zh-CN" altLang="en-US" sz="1800" smtClean="0">
                <a:cs typeface="Times New Roman" pitchFamily="18" charset="0"/>
              </a:rPr>
              <a:t>看源码</a:t>
            </a:r>
            <a:r>
              <a:rPr lang="en-US" altLang="zh-CN" sz="1800" smtClean="0">
                <a:cs typeface="Times New Roman" pitchFamily="18" charset="0"/>
              </a:rPr>
              <a:t>, </a:t>
            </a:r>
            <a:r>
              <a:rPr lang="zh-CN" altLang="en-US" sz="1800" smtClean="0">
                <a:cs typeface="Times New Roman" pitchFamily="18" charset="0"/>
              </a:rPr>
              <a:t>选择要查看的方法或者类</a:t>
            </a:r>
            <a:r>
              <a:rPr lang="en-US" altLang="zh-CN" sz="1800" smtClean="0">
                <a:cs typeface="Times New Roman" pitchFamily="18" charset="0"/>
              </a:rPr>
              <a:t>, </a:t>
            </a:r>
            <a:r>
              <a:rPr lang="zh-CN" altLang="en-US" sz="1800" smtClean="0">
                <a:cs typeface="Times New Roman" pitchFamily="18" charset="0"/>
              </a:rPr>
              <a:t>输入 </a:t>
            </a:r>
            <a:r>
              <a:rPr lang="en-US" altLang="zh-CN" sz="1800" smtClean="0">
                <a:cs typeface="Times New Roman" pitchFamily="18" charset="0"/>
              </a:rPr>
              <a:t>ctrl + b</a:t>
            </a:r>
          </a:p>
          <a:p>
            <a:pPr marL="457200" indent="-457200"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关联源码</a:t>
            </a:r>
            <a:r>
              <a:rPr lang="en-US" altLang="zh-CN" sz="1800" smtClean="0">
                <a:cs typeface="Times New Roman" pitchFamily="18" charset="0"/>
              </a:rPr>
              <a:t>,</a:t>
            </a:r>
            <a:r>
              <a:rPr lang="zh-CN" altLang="en-US" sz="1800" smtClean="0">
                <a:cs typeface="Times New Roman" pitchFamily="18" charset="0"/>
              </a:rPr>
              <a:t>看老师演示</a:t>
            </a: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22" y="1512143"/>
            <a:ext cx="1362963" cy="178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9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62970" y="1054572"/>
            <a:ext cx="8414935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sz="2200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注释</a:t>
            </a:r>
            <a:endParaRPr lang="zh-CN" altLang="en-US" sz="2200" b="1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注</a:t>
            </a:r>
            <a:r>
              <a:rPr lang="zh-CN" altLang="en-US" sz="2200" b="1" smtClean="0"/>
              <a:t>释</a:t>
            </a:r>
            <a:r>
              <a:rPr lang="en-US" altLang="zh-CN" sz="2200" b="1" smtClean="0"/>
              <a:t>(comment)</a:t>
            </a:r>
            <a:endParaRPr lang="zh-CN" altLang="en-US" sz="2200" b="1"/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介绍：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/>
            <a:endParaRPr lang="en-US" altLang="zh-CN" sz="1600" smtClean="0">
              <a:cs typeface="Times New Roman" pitchFamily="18" charset="0"/>
            </a:endParaRPr>
          </a:p>
          <a:p>
            <a:pPr marL="0" indent="0"/>
            <a:r>
              <a:rPr lang="zh-CN" altLang="en-US" sz="1800" smtClean="0">
                <a:cs typeface="Times New Roman" pitchFamily="18" charset="0"/>
              </a:rPr>
              <a:t>用</a:t>
            </a:r>
            <a:r>
              <a:rPr lang="zh-CN" altLang="en-US" sz="1800">
                <a:cs typeface="Times New Roman" pitchFamily="18" charset="0"/>
              </a:rPr>
              <a:t>于注解说明解释程序的文字就是注</a:t>
            </a:r>
            <a:r>
              <a:rPr lang="zh-CN" altLang="en-US" sz="1800" smtClean="0">
                <a:cs typeface="Times New Roman" pitchFamily="18" charset="0"/>
              </a:rPr>
              <a:t>释，注释</a:t>
            </a:r>
            <a:r>
              <a:rPr lang="zh-CN" altLang="en-US" sz="1800" smtClean="0">
                <a:solidFill>
                  <a:srgbClr val="0000FF"/>
                </a:solidFill>
                <a:cs typeface="Times New Roman" pitchFamily="18" charset="0"/>
              </a:rPr>
              <a:t>提</a:t>
            </a:r>
            <a:r>
              <a:rPr lang="zh-CN" altLang="en-US" sz="1800">
                <a:solidFill>
                  <a:srgbClr val="0000FF"/>
                </a:solidFill>
                <a:cs typeface="Times New Roman" pitchFamily="18" charset="0"/>
              </a:rPr>
              <a:t>高了代码的阅读性</a:t>
            </a:r>
            <a:r>
              <a:rPr lang="zh-CN" altLang="en-US" sz="1800" smtClean="0">
                <a:solidFill>
                  <a:srgbClr val="0000FF"/>
                </a:solidFill>
                <a:cs typeface="Times New Roman" pitchFamily="18" charset="0"/>
              </a:rPr>
              <a:t>；</a:t>
            </a:r>
            <a:endParaRPr lang="en-US" altLang="zh-CN" sz="1800">
              <a:cs typeface="Times New Roman" pitchFamily="18" charset="0"/>
            </a:endParaRPr>
          </a:p>
          <a:p>
            <a:pPr marL="0" indent="0"/>
            <a:r>
              <a:rPr lang="zh-CN" altLang="en-US" sz="1800">
                <a:cs typeface="Times New Roman" pitchFamily="18" charset="0"/>
              </a:rPr>
              <a:t>注释是一个程序员必须要具有的良好编程习惯</a:t>
            </a:r>
            <a:r>
              <a:rPr lang="zh-CN" altLang="en-US" sz="1800" smtClean="0">
                <a:cs typeface="Times New Roman" pitchFamily="18" charset="0"/>
              </a:rPr>
              <a:t>。将</a:t>
            </a:r>
            <a:r>
              <a:rPr lang="zh-CN" altLang="en-US" sz="1800">
                <a:cs typeface="Times New Roman" pitchFamily="18" charset="0"/>
              </a:rPr>
              <a:t>自己的思想通过注释先整理出来，再用代码去体</a:t>
            </a:r>
            <a:r>
              <a:rPr lang="zh-CN" altLang="en-US" sz="1800" smtClean="0">
                <a:cs typeface="Times New Roman" pitchFamily="18" charset="0"/>
              </a:rPr>
              <a:t>现。</a:t>
            </a:r>
            <a:endParaRPr lang="zh-CN" altLang="en-US" sz="18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中</a:t>
            </a: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的注释类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型</a:t>
            </a:r>
            <a:endParaRPr lang="en-US" altLang="zh-CN" b="1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单</a:t>
            </a:r>
            <a:r>
              <a:rPr lang="zh-CN" altLang="en-US" sz="1800">
                <a:cs typeface="Times New Roman" pitchFamily="18" charset="0"/>
              </a:rPr>
              <a:t>行注释  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多</a:t>
            </a:r>
            <a:r>
              <a:rPr lang="zh-CN" altLang="en-US" sz="1800">
                <a:cs typeface="Times New Roman" pitchFamily="18" charset="0"/>
              </a:rPr>
              <a:t>行注</a:t>
            </a:r>
            <a:r>
              <a:rPr lang="zh-CN" altLang="en-US" sz="1800" smtClean="0">
                <a:cs typeface="Times New Roman" pitchFamily="18" charset="0"/>
              </a:rPr>
              <a:t>释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文</a:t>
            </a:r>
            <a:r>
              <a:rPr lang="zh-CN" altLang="en-US" sz="1800">
                <a:cs typeface="Times New Roman" pitchFamily="18" charset="0"/>
              </a:rPr>
              <a:t>档注释 </a:t>
            </a:r>
            <a:endParaRPr lang="en-US" altLang="zh-CN" sz="18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注</a:t>
            </a:r>
            <a:r>
              <a:rPr lang="zh-CN" altLang="en-US" sz="2200" b="1" smtClean="0"/>
              <a:t>释</a:t>
            </a:r>
            <a:r>
              <a:rPr lang="en-US" altLang="zh-CN" sz="2200" b="1" smtClean="0"/>
              <a:t>(comment)</a:t>
            </a:r>
            <a:endParaRPr lang="zh-CN" altLang="en-US" sz="2200" b="1"/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单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行注释：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/>
            <a:endParaRPr lang="en-US" altLang="zh-CN" sz="1600" smtClean="0"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 smtClean="0">
                <a:cs typeface="Times New Roman" pitchFamily="18" charset="0"/>
              </a:rPr>
              <a:t>基本格式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r>
              <a:rPr lang="zh-CN" altLang="en-US" sz="1800"/>
              <a:t>格式： </a:t>
            </a:r>
            <a:r>
              <a:rPr lang="en-US" altLang="zh-CN" sz="1800">
                <a:solidFill>
                  <a:srgbClr val="C00000"/>
                </a:solidFill>
              </a:rPr>
              <a:t>//</a:t>
            </a:r>
            <a:r>
              <a:rPr lang="zh-CN" altLang="en-US" sz="1800">
                <a:solidFill>
                  <a:srgbClr val="C00000"/>
                </a:solidFill>
              </a:rPr>
              <a:t>注释文</a:t>
            </a:r>
            <a:r>
              <a:rPr lang="zh-CN" altLang="en-US" sz="1800" smtClean="0">
                <a:solidFill>
                  <a:srgbClr val="C00000"/>
                </a:solidFill>
              </a:rPr>
              <a:t>字</a:t>
            </a:r>
            <a:endParaRPr lang="en-US" altLang="zh-CN" sz="180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>
                <a:cs typeface="Times New Roman" pitchFamily="18" charset="0"/>
              </a:rPr>
              <a:t>应</a:t>
            </a:r>
            <a:r>
              <a:rPr lang="zh-CN" altLang="en-US" sz="1800" smtClean="0">
                <a:cs typeface="Times New Roman" pitchFamily="18" charset="0"/>
              </a:rPr>
              <a:t>用实例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多行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注</a:t>
            </a: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释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>
                <a:cs typeface="Times New Roman" pitchFamily="18" charset="0"/>
              </a:rPr>
              <a:t>基本格式</a:t>
            </a:r>
            <a:endParaRPr lang="en-US" altLang="zh-CN" sz="1800">
              <a:cs typeface="Times New Roman" pitchFamily="18" charset="0"/>
            </a:endParaRPr>
          </a:p>
          <a:p>
            <a:pPr marL="0" indent="0"/>
            <a:r>
              <a:rPr lang="zh-CN" altLang="en-US" sz="1800">
                <a:solidFill>
                  <a:srgbClr val="C00000"/>
                </a:solidFill>
              </a:rPr>
              <a:t>格式： </a:t>
            </a:r>
            <a:r>
              <a:rPr lang="en-US" altLang="zh-CN" sz="1800" smtClean="0">
                <a:solidFill>
                  <a:srgbClr val="C00000"/>
                </a:solidFill>
              </a:rPr>
              <a:t>/*  </a:t>
            </a:r>
            <a:r>
              <a:rPr lang="zh-CN" altLang="en-US" sz="1800">
                <a:solidFill>
                  <a:srgbClr val="C00000"/>
                </a:solidFill>
              </a:rPr>
              <a:t>注释文字 *</a:t>
            </a:r>
            <a:r>
              <a:rPr lang="en-US" altLang="zh-CN" sz="1800" smtClean="0">
                <a:solidFill>
                  <a:srgbClr val="C00000"/>
                </a:solidFill>
              </a:rPr>
              <a:t>/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 smtClean="0">
                <a:cs typeface="Times New Roman" pitchFamily="18" charset="0"/>
              </a:rPr>
              <a:t>应</a:t>
            </a:r>
            <a:r>
              <a:rPr lang="zh-CN" altLang="en-US" sz="1800">
                <a:cs typeface="Times New Roman" pitchFamily="18" charset="0"/>
              </a:rPr>
              <a:t>用实</a:t>
            </a:r>
            <a:r>
              <a:rPr lang="zh-CN" altLang="en-US" sz="1800" smtClean="0">
                <a:cs typeface="Times New Roman" pitchFamily="18" charset="0"/>
              </a:rPr>
              <a:t>例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endParaRPr lang="en-US" altLang="zh-CN" sz="16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why is Scala</a:t>
            </a:r>
            <a:r>
              <a:rPr lang="zh-CN" altLang="en-US" sz="2200" b="1" dirty="0" smtClean="0"/>
              <a:t>语言</a:t>
            </a:r>
            <a:r>
              <a:rPr lang="en-US" altLang="zh-CN" sz="2200" b="1" dirty="0" smtClean="0"/>
              <a:t>?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562971" y="1296119"/>
            <a:ext cx="8790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Spark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新一代内存级大数据计算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框架，是大数据的重要内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容。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z="2000" smtClean="0">
                <a:latin typeface="Arial" pitchFamily="34" charset="0"/>
                <a:cs typeface="Arial" pitchFamily="34" charset="0"/>
              </a:rPr>
              <a:t>Spark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就是使用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编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写的。因此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为了更好的学习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Spark, 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需要掌握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这门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语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言</a:t>
            </a:r>
            <a:r>
              <a:rPr lang="zh-CN" altLang="en-US" sz="200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是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Scalable Language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的简写，是一门多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范式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编程方式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面向对象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函数式编程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编程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言</a:t>
            </a:r>
            <a:endParaRPr lang="en-US" altLang="zh-C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endParaRPr lang="en-US" altLang="zh-CN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 smtClean="0"/>
              <a:t>联</a:t>
            </a:r>
            <a:r>
              <a:rPr lang="zh-CN" altLang="en-US" dirty="0"/>
              <a:t>邦理工学院洛桑（</a:t>
            </a:r>
            <a:r>
              <a:rPr lang="en-US" altLang="zh-CN" dirty="0"/>
              <a:t>EPFL</a:t>
            </a:r>
            <a:r>
              <a:rPr lang="zh-CN" altLang="en-US" dirty="0"/>
              <a:t>）的</a:t>
            </a:r>
            <a:r>
              <a:rPr lang="en-US" altLang="zh-CN" dirty="0"/>
              <a:t>Martin Odersky</a:t>
            </a:r>
            <a:r>
              <a:rPr lang="zh-CN" altLang="en-US" dirty="0"/>
              <a:t>于</a:t>
            </a:r>
            <a:r>
              <a:rPr lang="en-US" altLang="zh-CN"/>
              <a:t>2001</a:t>
            </a:r>
            <a:r>
              <a:rPr lang="zh-CN" altLang="en-US" smtClean="0"/>
              <a:t>年开</a:t>
            </a:r>
            <a:r>
              <a:rPr lang="zh-CN" altLang="en-US" dirty="0"/>
              <a:t>始设</a:t>
            </a:r>
            <a:r>
              <a:rPr lang="zh-CN" altLang="en-US"/>
              <a:t>计</a:t>
            </a:r>
            <a:r>
              <a:rPr lang="en-US" altLang="zh-CN" smtClean="0"/>
              <a:t>Scala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Spark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的兴起，带动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Scala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语言的发展！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30" y="4165685"/>
            <a:ext cx="2981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5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注</a:t>
            </a:r>
            <a:r>
              <a:rPr lang="zh-CN" altLang="en-US" sz="2200" b="1" smtClean="0"/>
              <a:t>释</a:t>
            </a:r>
            <a:r>
              <a:rPr lang="en-US" altLang="zh-CN" sz="2200" b="1" smtClean="0"/>
              <a:t>(comment)</a:t>
            </a:r>
            <a:endParaRPr lang="zh-CN" altLang="en-US" sz="2200" b="1"/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文档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注释：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/>
            <a:endParaRPr lang="en-US" altLang="zh-CN" sz="1800" smtClean="0">
              <a:ea typeface="宋体" charset="-122"/>
            </a:endParaRPr>
          </a:p>
          <a:p>
            <a:pPr marL="0" indent="0"/>
            <a:r>
              <a:rPr lang="zh-CN" altLang="en-US" sz="1800" smtClean="0">
                <a:ea typeface="宋体" charset="-122"/>
              </a:rPr>
              <a:t>注</a:t>
            </a:r>
            <a:r>
              <a:rPr lang="zh-CN" altLang="en-US" sz="1800">
                <a:ea typeface="宋体" charset="-122"/>
              </a:rPr>
              <a:t>释内容可以</a:t>
            </a:r>
            <a:r>
              <a:rPr lang="zh-CN" altLang="en-US" sz="1800" smtClean="0">
                <a:ea typeface="宋体" charset="-122"/>
              </a:rPr>
              <a:t>被工</a:t>
            </a:r>
            <a:r>
              <a:rPr lang="zh-CN" altLang="en-US" sz="1800">
                <a:ea typeface="宋体" charset="-122"/>
              </a:rPr>
              <a:t>具 </a:t>
            </a:r>
            <a:r>
              <a:rPr lang="en-US" altLang="zh-CN" sz="1800" smtClean="0">
                <a:ea typeface="宋体" charset="-122"/>
              </a:rPr>
              <a:t>scaladoc </a:t>
            </a:r>
            <a:r>
              <a:rPr lang="zh-CN" altLang="en-US" sz="1800">
                <a:ea typeface="宋体" charset="-122"/>
              </a:rPr>
              <a:t>所解析</a:t>
            </a:r>
            <a:r>
              <a:rPr lang="zh-CN" altLang="en-US" sz="1800" smtClean="0">
                <a:ea typeface="宋体" charset="-122"/>
              </a:rPr>
              <a:t>，生</a:t>
            </a:r>
            <a:r>
              <a:rPr lang="zh-CN" altLang="en-US" sz="1800">
                <a:ea typeface="宋体" charset="-122"/>
              </a:rPr>
              <a:t>成一套以网页文件形式体现的该程序的说明文档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endParaRPr lang="en-US" altLang="zh-CN" sz="1800" b="1" smtClean="0">
              <a:cs typeface="Times New Roman" pitchFamily="18" charset="0"/>
            </a:endParaRPr>
          </a:p>
          <a:p>
            <a:pPr marL="0" indent="0"/>
            <a:r>
              <a:rPr lang="zh-CN" altLang="en-US" sz="1800" b="1">
                <a:cs typeface="Times New Roman" pitchFamily="18" charset="0"/>
              </a:rPr>
              <a:t>案</a:t>
            </a:r>
            <a:r>
              <a:rPr lang="zh-CN" altLang="en-US" sz="1800" b="1" smtClean="0">
                <a:cs typeface="Times New Roman" pitchFamily="18" charset="0"/>
              </a:rPr>
              <a:t>例演示</a:t>
            </a:r>
            <a:endParaRPr lang="en-US" altLang="zh-CN" sz="1800" b="1" smtClean="0"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4133" y="2520255"/>
            <a:ext cx="6480720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package com.atguigu.chapter01.Demo01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Hello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/**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* @deprecated xxx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* @example testing coding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* @param args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*/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println("helllo")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/>
              <a:t>scaladoc -d d:/ </a:t>
            </a:r>
            <a:r>
              <a:rPr lang="en-US" altLang="zh-CN" sz="1400" smtClean="0"/>
              <a:t>Hello.scala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350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规范的代码风格</a:t>
            </a:r>
            <a:endParaRPr lang="en-US" altLang="zh-CN" sz="2200" b="1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9552" y="1368127"/>
            <a:ext cx="806489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正</a:t>
            </a: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确的注释和注释风格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/>
            <a:endParaRPr lang="en-US" altLang="zh-CN" sz="1800" smtClean="0">
              <a:cs typeface="Times New Roman" pitchFamily="18" charset="0"/>
            </a:endParaRPr>
          </a:p>
          <a:p>
            <a:pPr marL="0" indent="0"/>
            <a:r>
              <a:rPr lang="zh-CN" altLang="en-US" sz="1800" smtClean="0">
                <a:cs typeface="Times New Roman" pitchFamily="18" charset="0"/>
              </a:rPr>
              <a:t>带看</a:t>
            </a:r>
            <a:r>
              <a:rPr lang="en-US" altLang="zh-CN" sz="1800" smtClean="0">
                <a:cs typeface="Times New Roman" pitchFamily="18" charset="0"/>
              </a:rPr>
              <a:t>Scala</a:t>
            </a:r>
            <a:r>
              <a:rPr lang="zh-CN" altLang="en-US" sz="1800" smtClean="0">
                <a:cs typeface="Times New Roman" pitchFamily="18" charset="0"/>
              </a:rPr>
              <a:t>源码</a:t>
            </a:r>
            <a:endParaRPr lang="en-US" altLang="zh-CN" sz="1800" smtClean="0">
              <a:cs typeface="Times New Roman" pitchFamily="18" charset="0"/>
            </a:endParaRPr>
          </a:p>
          <a:p>
            <a:pPr>
              <a:buAutoNum type="arabicParenR"/>
            </a:pPr>
            <a:endParaRPr lang="en-US" altLang="zh-CN" sz="1800" smtClean="0">
              <a:cs typeface="Times New Roman" pitchFamily="18" charset="0"/>
            </a:endParaRPr>
          </a:p>
          <a:p>
            <a:pPr>
              <a:buAutoNum type="arabicParenR"/>
            </a:pPr>
            <a:endParaRPr lang="en-US" altLang="zh-CN" sz="1800" smtClean="0">
              <a:cs typeface="Times New Roman" pitchFamily="18" charset="0"/>
            </a:endParaRPr>
          </a:p>
          <a:p>
            <a:pPr marL="0" indent="0"/>
            <a:r>
              <a:rPr lang="zh-CN" altLang="en-US" b="1">
                <a:solidFill>
                  <a:srgbClr val="0070C0"/>
                </a:solidFill>
              </a:rPr>
              <a:t>正确的缩进和空白</a:t>
            </a:r>
            <a:endParaRPr lang="en-US" altLang="zh-CN" b="1">
              <a:solidFill>
                <a:srgbClr val="0070C0"/>
              </a:solidFill>
              <a:cs typeface="Times New Roman" pitchFamily="18" charset="0"/>
            </a:endParaRPr>
          </a:p>
          <a:p>
            <a:pPr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使</a:t>
            </a:r>
            <a:r>
              <a:rPr lang="zh-CN" altLang="en-US" sz="1800">
                <a:cs typeface="Times New Roman" pitchFamily="18" charset="0"/>
              </a:rPr>
              <a:t>用一次</a:t>
            </a:r>
            <a:r>
              <a:rPr lang="en-US" altLang="zh-CN" sz="1800">
                <a:cs typeface="Times New Roman" pitchFamily="18" charset="0"/>
              </a:rPr>
              <a:t>tab</a:t>
            </a:r>
            <a:r>
              <a:rPr lang="zh-CN" altLang="en-US" sz="1800">
                <a:cs typeface="Times New Roman" pitchFamily="18" charset="0"/>
              </a:rPr>
              <a:t>操作，实现缩</a:t>
            </a:r>
            <a:r>
              <a:rPr lang="zh-CN" altLang="en-US" sz="1800" smtClean="0">
                <a:cs typeface="Times New Roman" pitchFamily="18" charset="0"/>
              </a:rPr>
              <a:t>进</a:t>
            </a:r>
            <a:r>
              <a:rPr lang="en-US" altLang="zh-CN" sz="1800" smtClean="0">
                <a:cs typeface="Times New Roman" pitchFamily="18" charset="0"/>
              </a:rPr>
              <a:t>,</a:t>
            </a:r>
            <a:r>
              <a:rPr lang="zh-CN" altLang="en-US" sz="1800" smtClean="0">
                <a:cs typeface="Times New Roman" pitchFamily="18" charset="0"/>
              </a:rPr>
              <a:t>默认整体向右边移动，时候用</a:t>
            </a:r>
            <a:r>
              <a:rPr lang="en-US" altLang="zh-CN" sz="1800" smtClean="0">
                <a:cs typeface="Times New Roman" pitchFamily="18" charset="0"/>
              </a:rPr>
              <a:t>shift+tab</a:t>
            </a:r>
            <a:r>
              <a:rPr lang="zh-CN" altLang="en-US" sz="1800" smtClean="0">
                <a:cs typeface="Times New Roman" pitchFamily="18" charset="0"/>
              </a:rPr>
              <a:t>整体向左移</a:t>
            </a:r>
            <a:endParaRPr lang="en-US" altLang="zh-CN" sz="1800" smtClean="0">
              <a:cs typeface="Times New Roman" pitchFamily="18" charset="0"/>
            </a:endParaRPr>
          </a:p>
          <a:p>
            <a:pPr>
              <a:buAutoNum type="arabicParenR"/>
            </a:pPr>
            <a:r>
              <a:rPr lang="zh-CN" altLang="en-US" sz="1800">
                <a:cs typeface="Times New Roman" pitchFamily="18" charset="0"/>
              </a:rPr>
              <a:t>或</a:t>
            </a:r>
            <a:r>
              <a:rPr lang="zh-CN" altLang="en-US" sz="1800" smtClean="0">
                <a:cs typeface="Times New Roman" pitchFamily="18" charset="0"/>
              </a:rPr>
              <a:t>者使用 </a:t>
            </a:r>
            <a:r>
              <a:rPr lang="en-US" altLang="zh-CN" sz="1800" smtClean="0">
                <a:cs typeface="Times New Roman" pitchFamily="18" charset="0"/>
              </a:rPr>
              <a:t>ctrl + alt + L </a:t>
            </a:r>
            <a:r>
              <a:rPr lang="zh-CN" altLang="en-US" sz="1800" smtClean="0">
                <a:cs typeface="Times New Roman" pitchFamily="18" charset="0"/>
              </a:rPr>
              <a:t>来进行格式化 </a:t>
            </a:r>
            <a:r>
              <a:rPr lang="en-US" altLang="zh-CN" sz="1800" smtClean="0">
                <a:cs typeface="Times New Roman" pitchFamily="18" charset="0"/>
              </a:rPr>
              <a:t>[</a:t>
            </a:r>
            <a:r>
              <a:rPr lang="zh-CN" altLang="en-US" sz="1400" smtClean="0">
                <a:solidFill>
                  <a:srgbClr val="EA0000"/>
                </a:solidFill>
                <a:cs typeface="Times New Roman" pitchFamily="18" charset="0"/>
              </a:rPr>
              <a:t>演示</a:t>
            </a:r>
            <a:r>
              <a:rPr lang="en-US" altLang="zh-CN" sz="1800" smtClean="0">
                <a:cs typeface="Times New Roman" pitchFamily="18" charset="0"/>
              </a:rPr>
              <a:t>]</a:t>
            </a:r>
          </a:p>
          <a:p>
            <a:pPr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运</a:t>
            </a:r>
            <a:r>
              <a:rPr lang="zh-CN" altLang="en-US" sz="1800">
                <a:cs typeface="Times New Roman" pitchFamily="18" charset="0"/>
              </a:rPr>
              <a:t>算符两边习惯性各加一个空格。比如：</a:t>
            </a:r>
            <a:r>
              <a:rPr lang="en-US" altLang="zh-CN" sz="1800">
                <a:cs typeface="Times New Roman" pitchFamily="18" charset="0"/>
              </a:rPr>
              <a:t>2 + 4 * 5</a:t>
            </a:r>
            <a:r>
              <a:rPr lang="zh-CN" altLang="en-US" sz="1800" smtClean="0">
                <a:cs typeface="Times New Roman" pitchFamily="18" charset="0"/>
              </a:rPr>
              <a:t>。</a:t>
            </a:r>
            <a:endParaRPr lang="en-US" altLang="zh-CN" sz="1800" smtClean="0">
              <a:cs typeface="Times New Roman" pitchFamily="18" charset="0"/>
            </a:endParaRPr>
          </a:p>
          <a:p>
            <a:pPr>
              <a:buFontTx/>
              <a:buAutoNum type="arabicParenR"/>
            </a:pPr>
            <a:r>
              <a:rPr lang="zh-CN" altLang="en-US" sz="1800"/>
              <a:t>一行最长不超过</a:t>
            </a:r>
            <a:r>
              <a:rPr lang="en-US" altLang="zh-CN" sz="1800"/>
              <a:t>80</a:t>
            </a:r>
            <a:r>
              <a:rPr lang="zh-CN" altLang="en-US" sz="1800"/>
              <a:t>个字符，超过的请使用换行展示，尽量保持格式优</a:t>
            </a:r>
            <a:r>
              <a:rPr lang="zh-CN" altLang="en-US" sz="1800" smtClean="0"/>
              <a:t>雅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endParaRPr lang="en-US" altLang="zh-CN" sz="1800">
              <a:cs typeface="Times New Roman" pitchFamily="18" charset="0"/>
            </a:endParaRPr>
          </a:p>
          <a:p>
            <a:pPr marL="0" indent="0"/>
            <a:endParaRPr lang="en-US" altLang="zh-CN" sz="1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官方</a:t>
            </a:r>
            <a:r>
              <a:rPr lang="zh-CN" altLang="en-US" sz="2200" b="1"/>
              <a:t>编程</a:t>
            </a:r>
            <a:r>
              <a:rPr lang="zh-CN" altLang="en-US" sz="2200" b="1" smtClean="0"/>
              <a:t>指南</a:t>
            </a:r>
            <a:endParaRPr lang="en-US" altLang="zh-CN" sz="2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552" y="1368127"/>
            <a:ext cx="80648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sz="1800">
                <a:cs typeface="Times New Roman" pitchFamily="18" charset="0"/>
              </a:rPr>
              <a:t>√</a:t>
            </a:r>
            <a:r>
              <a:rPr lang="en-US" altLang="zh-CN" sz="1800" smtClean="0">
                <a:cs typeface="Times New Roman" pitchFamily="18" charset="0"/>
              </a:rPr>
              <a:t>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3" y="1421412"/>
            <a:ext cx="5020220" cy="374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3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62970" y="1054572"/>
            <a:ext cx="8414935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sz="2200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课后练习</a:t>
            </a:r>
            <a:endParaRPr lang="zh-CN" altLang="en-US" sz="2200" b="1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4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本章</a:t>
            </a:r>
            <a:r>
              <a:rPr lang="zh-CN" altLang="en-US" sz="2200" b="1" smtClean="0"/>
              <a:t>知识回顾</a:t>
            </a:r>
            <a:endParaRPr lang="en-US" altLang="zh-CN" sz="2200" b="1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9552" y="1368127"/>
            <a:ext cx="806489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语言的</a:t>
            </a:r>
            <a:r>
              <a:rPr lang="en-US" altLang="zh-CN" smtClean="0">
                <a:ea typeface="+mn-ea"/>
                <a:cs typeface="Arial" pitchFamily="34" charset="0"/>
              </a:rPr>
              <a:t>sdk</a:t>
            </a:r>
            <a:r>
              <a:rPr lang="zh-CN" altLang="en-US" smtClean="0">
                <a:ea typeface="+mn-ea"/>
                <a:cs typeface="Arial" pitchFamily="34" charset="0"/>
              </a:rPr>
              <a:t>是什么</a:t>
            </a:r>
            <a:r>
              <a:rPr lang="en-US" altLang="zh-CN" smtClean="0">
                <a:ea typeface="+mn-ea"/>
                <a:cs typeface="Arial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环</a:t>
            </a:r>
            <a:r>
              <a:rPr lang="zh-CN" altLang="en-US">
                <a:ea typeface="+mn-ea"/>
                <a:cs typeface="Arial" pitchFamily="34" charset="0"/>
              </a:rPr>
              <a:t>境变</a:t>
            </a:r>
            <a:r>
              <a:rPr lang="zh-CN" altLang="en-US" smtClean="0">
                <a:ea typeface="+mn-ea"/>
                <a:cs typeface="Arial" pitchFamily="34" charset="0"/>
              </a:rPr>
              <a:t>量配</a:t>
            </a:r>
            <a:r>
              <a:rPr lang="zh-CN" altLang="en-US">
                <a:ea typeface="+mn-ea"/>
                <a:cs typeface="Arial" pitchFamily="34" charset="0"/>
              </a:rPr>
              <a:t>置及其作用</a:t>
            </a:r>
            <a:r>
              <a:rPr lang="zh-CN" altLang="en-US" smtClean="0">
                <a:ea typeface="+mn-ea"/>
                <a:cs typeface="Arial" pitchFamily="34" charset="0"/>
              </a:rPr>
              <a:t>。</a:t>
            </a:r>
            <a:r>
              <a:rPr lang="en-US" altLang="zh-CN" smtClean="0">
                <a:ea typeface="+mn-ea"/>
                <a:cs typeface="Arial" pitchFamily="34" charset="0"/>
              </a:rPr>
              <a:t/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配置</a:t>
            </a:r>
            <a:r>
              <a:rPr lang="en-US" altLang="zh-CN" smtClean="0">
                <a:ea typeface="+mn-ea"/>
                <a:cs typeface="Arial" pitchFamily="34" charset="0"/>
              </a:rPr>
              <a:t>SCALA_HOME = d:\program</a:t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配置</a:t>
            </a:r>
            <a:r>
              <a:rPr lang="en-US" altLang="zh-CN" smtClean="0">
                <a:ea typeface="+mn-ea"/>
                <a:cs typeface="Arial" pitchFamily="34" charset="0"/>
              </a:rPr>
              <a:t>Path = %</a:t>
            </a:r>
            <a:r>
              <a:rPr lang="en-US" altLang="zh-CN" sz="2400">
                <a:cs typeface="Arial" pitchFamily="34" charset="0"/>
              </a:rPr>
              <a:t> </a:t>
            </a:r>
            <a:r>
              <a:rPr lang="en-US" altLang="zh-CN" sz="2400">
                <a:cs typeface="Arial" pitchFamily="34" charset="0"/>
              </a:rPr>
              <a:t>SCALA_HOME </a:t>
            </a:r>
            <a:r>
              <a:rPr lang="en-US" altLang="zh-CN" smtClean="0">
                <a:ea typeface="+mn-ea"/>
                <a:cs typeface="Arial" pitchFamily="34" charset="0"/>
              </a:rPr>
              <a:t>%</a:t>
            </a:r>
            <a:r>
              <a:rPr lang="en-US" altLang="zh-CN" smtClean="0">
                <a:ea typeface="+mn-ea"/>
                <a:cs typeface="Arial" pitchFamily="34" charset="0"/>
              </a:rPr>
              <a:t>\bin</a:t>
            </a:r>
            <a:endParaRPr lang="en-US" altLang="zh-CN" smtClean="0"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程</a:t>
            </a:r>
            <a:r>
              <a:rPr lang="zh-CN" altLang="en-US">
                <a:ea typeface="+mn-ea"/>
                <a:cs typeface="Arial" pitchFamily="34" charset="0"/>
              </a:rPr>
              <a:t>序的编写、编译、运行步</a:t>
            </a:r>
            <a:r>
              <a:rPr lang="zh-CN" altLang="en-US" smtClean="0">
                <a:ea typeface="+mn-ea"/>
                <a:cs typeface="Arial" pitchFamily="34" charset="0"/>
              </a:rPr>
              <a:t>骤是什么</a:t>
            </a:r>
            <a:r>
              <a:rPr lang="en-US" altLang="zh-CN" smtClean="0">
                <a:ea typeface="+mn-ea"/>
                <a:cs typeface="Arial" pitchFamily="34" charset="0"/>
              </a:rPr>
              <a:t>? </a:t>
            </a:r>
            <a:r>
              <a:rPr lang="zh-CN" altLang="en-US" smtClean="0">
                <a:ea typeface="+mn-ea"/>
                <a:cs typeface="Arial" pitchFamily="34" charset="0"/>
              </a:rPr>
              <a:t>能否一步执行</a:t>
            </a:r>
            <a:r>
              <a:rPr lang="en-US" altLang="zh-CN" smtClean="0">
                <a:ea typeface="+mn-ea"/>
                <a:cs typeface="Arial" pitchFamily="34" charset="0"/>
              </a:rPr>
              <a:t>?</a:t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编写：就是使用工具，开发</a:t>
            </a: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程序</a:t>
            </a:r>
            <a:r>
              <a:rPr lang="en-US" altLang="zh-CN" smtClean="0">
                <a:ea typeface="+mn-ea"/>
                <a:cs typeface="Arial" pitchFamily="34" charset="0"/>
              </a:rPr>
              <a:t/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编译：就是将 </a:t>
            </a:r>
            <a:r>
              <a:rPr lang="en-US" altLang="zh-CN" smtClean="0">
                <a:ea typeface="+mn-ea"/>
                <a:cs typeface="Arial" pitchFamily="34" charset="0"/>
              </a:rPr>
              <a:t>.scala </a:t>
            </a:r>
            <a:r>
              <a:rPr lang="zh-CN" altLang="en-US" smtClean="0">
                <a:ea typeface="+mn-ea"/>
                <a:cs typeface="Arial" pitchFamily="34" charset="0"/>
              </a:rPr>
              <a:t>文件编译成 </a:t>
            </a:r>
            <a:r>
              <a:rPr lang="en-US" altLang="zh-CN" smtClean="0">
                <a:ea typeface="+mn-ea"/>
                <a:cs typeface="Arial" pitchFamily="34" charset="0"/>
              </a:rPr>
              <a:t>.class [scalac]</a:t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>
                <a:ea typeface="+mn-ea"/>
                <a:cs typeface="Arial" pitchFamily="34" charset="0"/>
              </a:rPr>
              <a:t>运</a:t>
            </a:r>
            <a:r>
              <a:rPr lang="zh-CN" altLang="en-US" smtClean="0">
                <a:ea typeface="+mn-ea"/>
                <a:cs typeface="Arial" pitchFamily="34" charset="0"/>
              </a:rPr>
              <a:t>行：就是使用</a:t>
            </a:r>
            <a:r>
              <a:rPr lang="en-US" altLang="zh-CN" smtClean="0">
                <a:ea typeface="+mn-ea"/>
                <a:cs typeface="Arial" pitchFamily="34" charset="0"/>
              </a:rPr>
              <a:t>scala </a:t>
            </a:r>
            <a:r>
              <a:rPr lang="zh-CN" altLang="en-US" smtClean="0">
                <a:ea typeface="+mn-ea"/>
                <a:cs typeface="Arial" pitchFamily="34" charset="0"/>
              </a:rPr>
              <a:t>来将</a:t>
            </a:r>
            <a:r>
              <a:rPr lang="en-US" altLang="zh-CN" smtClean="0">
                <a:ea typeface="+mn-ea"/>
                <a:cs typeface="Arial" pitchFamily="34" charset="0"/>
              </a:rPr>
              <a:t>.class</a:t>
            </a:r>
            <a:r>
              <a:rPr lang="zh-CN" altLang="en-US" smtClean="0">
                <a:ea typeface="+mn-ea"/>
                <a:cs typeface="Arial" pitchFamily="34" charset="0"/>
              </a:rPr>
              <a:t>文件加载到</a:t>
            </a:r>
            <a:r>
              <a:rPr lang="en-US" altLang="zh-CN" smtClean="0">
                <a:ea typeface="+mn-ea"/>
                <a:cs typeface="Arial" pitchFamily="34" charset="0"/>
              </a:rPr>
              <a:t>jvm</a:t>
            </a:r>
            <a:r>
              <a:rPr lang="zh-CN" altLang="en-US" smtClean="0">
                <a:ea typeface="+mn-ea"/>
                <a:cs typeface="Arial" pitchFamily="34" charset="0"/>
              </a:rPr>
              <a:t>并运行</a:t>
            </a:r>
            <a:r>
              <a:rPr lang="en-US" altLang="zh-CN" smtClean="0">
                <a:ea typeface="+mn-ea"/>
                <a:cs typeface="Arial" pitchFamily="34" charset="0"/>
              </a:rPr>
              <a:t/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可以直接运行</a:t>
            </a:r>
            <a:r>
              <a:rPr lang="en-US" altLang="zh-CN" smtClean="0">
                <a:ea typeface="+mn-ea"/>
                <a:cs typeface="Arial" pitchFamily="34" charset="0"/>
              </a:rPr>
              <a:t>.scala, </a:t>
            </a:r>
            <a:r>
              <a:rPr lang="zh-CN" altLang="en-US" smtClean="0">
                <a:ea typeface="+mn-ea"/>
                <a:cs typeface="Arial" pitchFamily="34" charset="0"/>
              </a:rPr>
              <a:t>但是速度慢</a:t>
            </a:r>
            <a:r>
              <a:rPr lang="en-US" altLang="zh-CN" smtClean="0">
                <a:ea typeface="+mn-ea"/>
                <a:cs typeface="Arial" pitchFamily="34" charset="0"/>
              </a:rPr>
              <a:t>. cmd&gt;scala xx.scalaq</a:t>
            </a:r>
            <a:endParaRPr lang="en-US" altLang="zh-CN"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mtClean="0"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程</a:t>
            </a:r>
            <a:r>
              <a:rPr lang="zh-CN" altLang="en-US">
                <a:ea typeface="+mn-ea"/>
                <a:cs typeface="Arial" pitchFamily="34" charset="0"/>
              </a:rPr>
              <a:t>序编写的规则</a:t>
            </a:r>
            <a:r>
              <a:rPr lang="zh-CN" altLang="en-US" smtClean="0">
                <a:ea typeface="+mn-ea"/>
                <a:cs typeface="Arial" pitchFamily="34" charset="0"/>
              </a:rPr>
              <a:t>。</a:t>
            </a:r>
            <a:r>
              <a:rPr lang="en-US" altLang="zh-CN" smtClean="0">
                <a:ea typeface="+mn-ea"/>
                <a:cs typeface="Arial" pitchFamily="34" charset="0"/>
              </a:rPr>
              <a:t>//</a:t>
            </a:r>
            <a:r>
              <a:rPr lang="zh-CN" altLang="en-US" smtClean="0">
                <a:ea typeface="+mn-ea"/>
                <a:cs typeface="Arial" pitchFamily="34" charset="0"/>
              </a:rPr>
              <a:t>基本上规范和</a:t>
            </a:r>
            <a:r>
              <a:rPr lang="en-US" altLang="zh-CN" smtClean="0">
                <a:ea typeface="+mn-ea"/>
                <a:cs typeface="Arial" pitchFamily="34" charset="0"/>
              </a:rPr>
              <a:t>java</a:t>
            </a:r>
            <a:r>
              <a:rPr lang="zh-CN" altLang="en-US" smtClean="0">
                <a:ea typeface="+mn-ea"/>
                <a:cs typeface="Arial" pitchFamily="34" charset="0"/>
              </a:rPr>
              <a:t>类似。</a:t>
            </a:r>
            <a:r>
              <a:rPr lang="zh-CN" altLang="en-US">
                <a:ea typeface="+mn-ea"/>
                <a:cs typeface="Arial" pitchFamily="34" charset="0"/>
              </a:rPr>
              <a:t>但</a:t>
            </a:r>
            <a:r>
              <a:rPr lang="zh-CN" altLang="en-US" smtClean="0">
                <a:ea typeface="+mn-ea"/>
                <a:cs typeface="Arial" pitchFamily="34" charset="0"/>
              </a:rPr>
              <a:t>是语句后面不需要加上分号</a:t>
            </a:r>
            <a:endParaRPr lang="en-US" altLang="zh-CN" smtClean="0"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ea typeface="+mn-ea"/>
                <a:cs typeface="Arial" pitchFamily="34" charset="0"/>
              </a:rPr>
              <a:t>简述：在</a:t>
            </a:r>
            <a:r>
              <a:rPr lang="zh-CN" altLang="en-US">
                <a:ea typeface="+mn-ea"/>
                <a:cs typeface="Arial" pitchFamily="34" charset="0"/>
              </a:rPr>
              <a:t>配置环境、编译、运行各个步骤中常见的错</a:t>
            </a:r>
            <a:r>
              <a:rPr lang="zh-CN" altLang="en-US" smtClean="0">
                <a:ea typeface="+mn-ea"/>
                <a:cs typeface="Arial" pitchFamily="34" charset="0"/>
              </a:rPr>
              <a:t>误。</a:t>
            </a:r>
            <a:endParaRPr lang="zh-CN" altLang="en-US">
              <a:ea typeface="+mn-ea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0770" y="3495898"/>
            <a:ext cx="5109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语言诞</a:t>
            </a:r>
            <a:r>
              <a:rPr lang="zh-CN" altLang="en-US" sz="2200" b="1" dirty="0"/>
              <a:t>生小故事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8" y="1224111"/>
            <a:ext cx="673087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US" sz="1600" dirty="0" smtClean="0"/>
              <a:t>创</a:t>
            </a:r>
            <a:r>
              <a:rPr lang="zh-CN" altLang="en-US" sz="1600" dirty="0"/>
              <a:t>始人马丁</a:t>
            </a:r>
            <a:r>
              <a:rPr lang="en-US" altLang="zh-CN" sz="1600" dirty="0"/>
              <a:t>·</a:t>
            </a:r>
            <a:r>
              <a:rPr lang="zh-CN" altLang="en-US" sz="1600" dirty="0"/>
              <a:t>奥德斯基（</a:t>
            </a:r>
            <a:r>
              <a:rPr lang="en-US" altLang="zh-CN" sz="1600" dirty="0"/>
              <a:t>Martin Odersky</a:t>
            </a:r>
            <a:r>
              <a:rPr lang="zh-CN" altLang="en-US" sz="1600" dirty="0"/>
              <a:t>）是</a:t>
            </a:r>
            <a:r>
              <a:rPr lang="zh-CN" altLang="en-US" sz="1600" b="1" dirty="0"/>
              <a:t>编译器</a:t>
            </a:r>
            <a:r>
              <a:rPr lang="zh-CN" altLang="en-US" sz="1600" dirty="0"/>
              <a:t>及编程的狂热爱好者，长时间的编程之后，</a:t>
            </a:r>
            <a:r>
              <a:rPr lang="zh-CN" altLang="en-US" sz="1600" b="1" dirty="0"/>
              <a:t>希望发明一种语言</a:t>
            </a:r>
            <a:r>
              <a:rPr lang="zh-CN" altLang="en-US" sz="1600" dirty="0"/>
              <a:t>，能够让写程序这样的基础工作变得</a:t>
            </a:r>
            <a:r>
              <a:rPr lang="zh-CN" altLang="en-US" sz="1600" b="1" dirty="0"/>
              <a:t>高效</a:t>
            </a:r>
            <a:r>
              <a:rPr lang="zh-CN" altLang="en-US" sz="1600" dirty="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简</a:t>
            </a:r>
            <a:r>
              <a:rPr lang="zh-CN" altLang="en-US" sz="1600" smtClean="0">
                <a:solidFill>
                  <a:srgbClr val="FF0000"/>
                </a:solidFill>
              </a:rPr>
              <a:t>单</a:t>
            </a:r>
            <a:r>
              <a:rPr lang="zh-CN" altLang="en-US" sz="1600" smtClean="0"/>
              <a:t>。</a:t>
            </a:r>
            <a:r>
              <a:rPr lang="zh-CN" altLang="en-US" sz="1600" dirty="0"/>
              <a:t>所以当接触到</a:t>
            </a:r>
            <a:r>
              <a:rPr lang="en-US" altLang="zh-CN" sz="1600" dirty="0"/>
              <a:t>JAVA</a:t>
            </a:r>
            <a:r>
              <a:rPr lang="zh-CN" altLang="en-US" sz="1600" dirty="0"/>
              <a:t>语言后，对</a:t>
            </a:r>
            <a:r>
              <a:rPr lang="en-US" altLang="zh-CN" sz="1600" dirty="0"/>
              <a:t>JAVA</a:t>
            </a:r>
            <a:r>
              <a:rPr lang="zh-CN" altLang="en-US" sz="1600" dirty="0"/>
              <a:t>这门便携式，运行在网络，且存在垃圾回收的语言产生了极大的兴趣，所以</a:t>
            </a:r>
            <a:r>
              <a:rPr lang="zh-CN" altLang="en-US" sz="1600" b="1" dirty="0"/>
              <a:t>决定将函数式编程语言的特点融合到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中，由此发明了两种语言（</a:t>
            </a:r>
            <a:r>
              <a:rPr lang="en-US" altLang="zh-CN" sz="1600" b="1" dirty="0" smtClean="0"/>
              <a:t>Pizza </a:t>
            </a:r>
            <a:r>
              <a:rPr lang="en-US" altLang="zh-CN" sz="1600" b="1"/>
              <a:t>&amp; </a:t>
            </a:r>
            <a:r>
              <a:rPr lang="en-US" altLang="zh-CN" sz="1600" b="1" smtClean="0"/>
              <a:t>Scala</a:t>
            </a:r>
            <a:r>
              <a:rPr lang="zh-CN" altLang="en-US" sz="1600" b="1" smtClean="0"/>
              <a:t>） 递归</a:t>
            </a:r>
            <a:endParaRPr lang="en-US" altLang="zh-CN" sz="1600"/>
          </a:p>
          <a:p>
            <a:endParaRPr lang="en-US" altLang="zh-CN" sz="1600" smtClean="0"/>
          </a:p>
          <a:p>
            <a:r>
              <a:rPr lang="en-US" altLang="zh-CN" sz="1600" smtClean="0"/>
              <a:t>Pizza</a:t>
            </a:r>
            <a:r>
              <a:rPr lang="zh-CN" altLang="en-US" sz="1600" smtClean="0"/>
              <a:t>和</a:t>
            </a:r>
            <a:r>
              <a:rPr lang="en-US" altLang="zh-CN" sz="1600" smtClean="0"/>
              <a:t>Scala</a:t>
            </a:r>
            <a:r>
              <a:rPr lang="zh-CN" altLang="en-US" sz="1600" smtClean="0"/>
              <a:t>极</a:t>
            </a:r>
            <a:r>
              <a:rPr lang="zh-CN" altLang="en-US" sz="1600" dirty="0"/>
              <a:t>大地推动了</a:t>
            </a:r>
            <a:r>
              <a:rPr lang="en-US" altLang="zh-CN" sz="1600" dirty="0"/>
              <a:t>Java</a:t>
            </a:r>
            <a:r>
              <a:rPr lang="zh-CN" altLang="en-US" sz="1600" dirty="0"/>
              <a:t>编程语言的发</a:t>
            </a:r>
            <a:r>
              <a:rPr lang="zh-CN" altLang="en-US" sz="1600" smtClean="0"/>
              <a:t>展。</a:t>
            </a:r>
            <a:r>
              <a:rPr lang="en-US" altLang="zh-CN" sz="1600" smtClean="0"/>
              <a:t>[</a:t>
            </a:r>
            <a:r>
              <a:rPr lang="zh-CN" altLang="en-US" sz="1600" smtClean="0"/>
              <a:t>如何理解</a:t>
            </a:r>
            <a:r>
              <a:rPr lang="en-US" altLang="zh-CN" sz="1600" smtClean="0"/>
              <a:t>?]</a:t>
            </a:r>
          </a:p>
          <a:p>
            <a:endParaRPr lang="en-US" altLang="zh-CN" sz="1600"/>
          </a:p>
          <a:p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smtClean="0"/>
              <a:t>jdk5.0 </a:t>
            </a:r>
            <a:r>
              <a:rPr lang="zh-CN" altLang="en-US" sz="1600" dirty="0"/>
              <a:t>的泛型，</a:t>
            </a:r>
            <a:r>
              <a:rPr lang="en-US" altLang="zh-CN" sz="1600" dirty="0"/>
              <a:t>for</a:t>
            </a:r>
            <a:r>
              <a:rPr lang="zh-CN" altLang="en-US" sz="1600" dirty="0"/>
              <a:t>循环增强</a:t>
            </a:r>
            <a:r>
              <a:rPr lang="en-US" altLang="zh-CN" sz="1600" dirty="0"/>
              <a:t>, </a:t>
            </a:r>
            <a:r>
              <a:rPr lang="zh-CN" altLang="en-US" sz="1600" dirty="0"/>
              <a:t>自动类型转换等，都是从</a:t>
            </a:r>
            <a:r>
              <a:rPr lang="en-US" altLang="zh-CN" sz="1600" dirty="0"/>
              <a:t>Pizza </a:t>
            </a:r>
            <a:r>
              <a:rPr lang="zh-CN" altLang="en-US" sz="1600" dirty="0"/>
              <a:t>引入的新特</a:t>
            </a:r>
            <a:r>
              <a:rPr lang="zh-CN" altLang="en-US" sz="1600" dirty="0" smtClean="0"/>
              <a:t>性。</a:t>
            </a:r>
            <a:endParaRPr lang="en-US" altLang="zh-CN" sz="1600" dirty="0" smtClean="0"/>
          </a:p>
          <a:p>
            <a:r>
              <a:rPr lang="en-US" altLang="zh-CN" sz="1600" dirty="0" smtClean="0"/>
              <a:t>jdk8.0 </a:t>
            </a:r>
            <a:r>
              <a:rPr lang="zh-CN" altLang="en-US" sz="1600" dirty="0" smtClean="0"/>
              <a:t>的类</a:t>
            </a:r>
            <a:r>
              <a:rPr lang="zh-CN" altLang="en-US" sz="1600" dirty="0"/>
              <a:t>型推断，</a:t>
            </a:r>
            <a:r>
              <a:rPr lang="en-US" altLang="zh-CN" sz="1600" dirty="0"/>
              <a:t>Lambda</a:t>
            </a:r>
            <a:r>
              <a:rPr lang="zh-CN" altLang="en-US" sz="1600" dirty="0"/>
              <a:t>表达式就是从</a:t>
            </a:r>
            <a:r>
              <a:rPr lang="en-US" altLang="zh-CN" sz="1600" dirty="0"/>
              <a:t>scala</a:t>
            </a:r>
            <a:r>
              <a:rPr lang="zh-CN" altLang="en-US" sz="1600" dirty="0"/>
              <a:t>引入的特性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r>
              <a:rPr lang="zh-CN" altLang="en-US" sz="1600" dirty="0"/>
              <a:t> </a:t>
            </a:r>
          </a:p>
          <a:p>
            <a:r>
              <a:rPr lang="zh-CN" altLang="en-US" sz="1600" dirty="0"/>
              <a:t>且现在主流</a:t>
            </a:r>
            <a:r>
              <a:rPr lang="en-US" altLang="zh-CN" sz="1600" dirty="0"/>
              <a:t>JVM</a:t>
            </a:r>
            <a:r>
              <a:rPr lang="zh-CN" altLang="en-US" sz="1600" dirty="0"/>
              <a:t>的</a:t>
            </a:r>
            <a:r>
              <a:rPr lang="en-US" altLang="zh-CN" sz="1600" dirty="0"/>
              <a:t>javac</a:t>
            </a:r>
            <a:r>
              <a:rPr lang="zh-CN" altLang="en-US" sz="1600" dirty="0"/>
              <a:t>编译器就是马丁</a:t>
            </a:r>
            <a:r>
              <a:rPr lang="en-US" altLang="zh-CN" sz="1600" dirty="0"/>
              <a:t>·</a:t>
            </a:r>
            <a:r>
              <a:rPr lang="zh-CN" altLang="en-US" sz="1600" dirty="0"/>
              <a:t>奥德斯基编写出来</a:t>
            </a:r>
            <a:r>
              <a:rPr lang="zh-CN" altLang="en-US" sz="1600" dirty="0" smtClean="0"/>
              <a:t>的。</a:t>
            </a:r>
            <a:r>
              <a:rPr lang="en-US" altLang="zh-CN" sz="1600" dirty="0" smtClean="0"/>
              <a:t>Jdk5.0</a:t>
            </a:r>
            <a:r>
              <a:rPr lang="zh-CN" altLang="en-US" sz="1600" dirty="0"/>
              <a:t> </a:t>
            </a:r>
            <a:r>
              <a:rPr lang="en-US" altLang="zh-CN" sz="1600" smtClean="0"/>
              <a:t>Jdk8.0</a:t>
            </a:r>
            <a:r>
              <a:rPr lang="zh-CN" altLang="en-US" sz="1600" smtClean="0"/>
              <a:t>的</a:t>
            </a:r>
            <a:r>
              <a:rPr lang="zh-CN" altLang="en-US" sz="1600"/>
              <a:t>编译器</a:t>
            </a:r>
            <a:r>
              <a:rPr lang="zh-CN" altLang="en-US" sz="1600" smtClean="0"/>
              <a:t>就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马丁</a:t>
            </a:r>
            <a:r>
              <a:rPr lang="en-US" altLang="zh-CN" sz="1600" dirty="0"/>
              <a:t>·</a:t>
            </a:r>
            <a:r>
              <a:rPr lang="zh-CN" altLang="en-US" sz="1600" dirty="0"/>
              <a:t>奥德斯</a:t>
            </a:r>
            <a:r>
              <a:rPr lang="zh-CN" altLang="en-US" sz="1600" dirty="0" smtClean="0"/>
              <a:t>基</a:t>
            </a:r>
            <a:r>
              <a:rPr lang="zh-CN" altLang="en-US" sz="1600" dirty="0"/>
              <a:t>写</a:t>
            </a:r>
            <a:r>
              <a:rPr lang="zh-CN" altLang="en-US" sz="1600" dirty="0" smtClean="0"/>
              <a:t>的，因此</a:t>
            </a:r>
            <a:r>
              <a:rPr lang="zh-CN" altLang="en-US" sz="1600" dirty="0"/>
              <a:t>马丁</a:t>
            </a:r>
            <a:r>
              <a:rPr lang="en-US" altLang="zh-CN" sz="1600" dirty="0"/>
              <a:t>·</a:t>
            </a:r>
            <a:r>
              <a:rPr lang="zh-CN" altLang="en-US" sz="1600" dirty="0"/>
              <a:t>奥德斯</a:t>
            </a:r>
            <a:r>
              <a:rPr lang="zh-CN" altLang="en-US" sz="1600" dirty="0" smtClean="0"/>
              <a:t>基 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个人的战斗力抵得上一个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开发团队。</a:t>
            </a:r>
            <a:endParaRPr lang="zh-CN" altLang="en-US" sz="1600" dirty="0">
              <a:solidFill>
                <a:srgbClr val="333333"/>
              </a:solidFill>
              <a:latin typeface="arial"/>
            </a:endParaRPr>
          </a:p>
          <a:p>
            <a:pPr marL="357188" indent="-357188">
              <a:defRPr/>
            </a:pP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409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547" y="1243965"/>
            <a:ext cx="2309592" cy="21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1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/>
              <a:t>Scala </a:t>
            </a:r>
            <a:r>
              <a:rPr lang="zh-CN" altLang="en-US" sz="2200" b="1"/>
              <a:t>和 </a:t>
            </a:r>
            <a:r>
              <a:rPr lang="en-US" altLang="zh-CN" sz="2200" b="1"/>
              <a:t>Java  </a:t>
            </a:r>
            <a:r>
              <a:rPr lang="zh-CN" altLang="en-US" sz="2200" b="1"/>
              <a:t>以及 </a:t>
            </a:r>
            <a:r>
              <a:rPr lang="en-US" altLang="zh-CN" sz="2200" b="1"/>
              <a:t>jvm </a:t>
            </a:r>
            <a:r>
              <a:rPr lang="zh-CN" altLang="en-US" sz="2200" b="1"/>
              <a:t>的关系分析图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2826221" y="1296120"/>
            <a:ext cx="62988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357188" indent="-357188"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般来说，学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的人，都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</a:p>
          <a:p>
            <a:pPr marL="357188" indent="-357188"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是基于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的，因此我们需要将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以及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JVM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间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的关系搞清楚，否则学习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你会蒙圈。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b="1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建</a:t>
            </a: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：如果没有任何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基础的同学，先学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，至少要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学习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JavaSE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，再学习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我们</a:t>
            </a:r>
            <a:r>
              <a:rPr lang="zh-CN" altLang="en-US" b="1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分</a:t>
            </a: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析一下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b="1"/>
              <a:t>Scala </a:t>
            </a:r>
            <a:r>
              <a:rPr lang="zh-CN" altLang="en-US" b="1"/>
              <a:t>和 </a:t>
            </a:r>
            <a:r>
              <a:rPr lang="en-US" altLang="zh-CN" b="1"/>
              <a:t>Java  </a:t>
            </a:r>
            <a:r>
              <a:rPr lang="zh-CN" altLang="en-US" b="1"/>
              <a:t>以及 </a:t>
            </a:r>
            <a:r>
              <a:rPr lang="en-US" altLang="zh-CN" b="1"/>
              <a:t>jvm </a:t>
            </a:r>
            <a:r>
              <a:rPr lang="zh-CN" altLang="en-US" b="1"/>
              <a:t>的关</a:t>
            </a:r>
            <a:r>
              <a:rPr lang="zh-CN" altLang="en-US" b="1" smtClean="0"/>
              <a:t>系 </a:t>
            </a:r>
            <a:r>
              <a:rPr lang="en-US" altLang="zh-CN" b="1" smtClean="0"/>
              <a:t>(</a:t>
            </a:r>
            <a:r>
              <a:rPr lang="zh-CN" altLang="en-US" b="1" smtClean="0"/>
              <a:t>重要</a:t>
            </a:r>
            <a:r>
              <a:rPr lang="en-US" altLang="zh-CN" b="1" smtClean="0"/>
              <a:t>!)</a:t>
            </a:r>
            <a:r>
              <a:rPr lang="zh-CN" altLang="en-US" b="1" smtClean="0"/>
              <a:t>。</a:t>
            </a:r>
            <a:endParaRPr lang="en-US" altLang="zh-CN" b="1"/>
          </a:p>
        </p:txBody>
      </p:sp>
      <p:pic>
        <p:nvPicPr>
          <p:cNvPr id="4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9" y="1656159"/>
            <a:ext cx="1872208" cy="17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99051"/>
              </p:ext>
            </p:extLst>
          </p:nvPr>
        </p:nvGraphicFramePr>
        <p:xfrm>
          <a:off x="515198" y="4896519"/>
          <a:ext cx="2167069" cy="4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包装程序外壳对象" showAsIcon="1" r:id="rId5" imgW="3623040" imgH="711360" progId="Package">
                  <p:embed/>
                </p:oleObj>
              </mc:Choice>
              <mc:Fallback>
                <p:oleObj name="包装程序外壳对象" showAsIcon="1" r:id="rId5" imgW="3623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198" y="4896519"/>
                        <a:ext cx="2167069" cy="4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0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语言的特点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20"/>
            <a:ext cx="88657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357188" indent="-357188">
              <a:defRPr/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是一门以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虚拟机（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JVM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）为运行环境并将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面向对象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和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函数式编程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的最佳特性结合在一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起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静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态类型编程语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言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。 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endParaRPr lang="en-US" altLang="zh-CN" sz="1600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z="1600" dirty="0" smtClean="0"/>
              <a:t>Scala </a:t>
            </a:r>
            <a:r>
              <a:rPr lang="zh-CN" altLang="en-US" sz="1600" dirty="0"/>
              <a:t>是一门多范</a:t>
            </a:r>
            <a:r>
              <a:rPr lang="zh-CN" altLang="en-US" sz="1600" dirty="0" smtClean="0"/>
              <a:t>式 </a:t>
            </a:r>
            <a:r>
              <a:rPr lang="en-US" altLang="zh-CN" sz="1600" dirty="0" smtClean="0"/>
              <a:t>(multi-paradigm) 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编程语</a:t>
            </a:r>
            <a:r>
              <a:rPr lang="zh-CN" altLang="en-US" sz="1600" dirty="0" smtClean="0"/>
              <a:t>言，</a:t>
            </a:r>
            <a:r>
              <a:rPr lang="en-US" altLang="zh-CN" sz="1600" dirty="0" smtClean="0"/>
              <a:t>Scala</a:t>
            </a:r>
            <a:r>
              <a:rPr lang="zh-CN" altLang="en-US" sz="1600" dirty="0" smtClean="0"/>
              <a:t>支</a:t>
            </a:r>
            <a:r>
              <a:rPr lang="zh-CN" altLang="en-US" sz="1600" dirty="0"/>
              <a:t>持面向对象和函数式</a:t>
            </a:r>
            <a:r>
              <a:rPr lang="zh-CN" altLang="en-US" sz="1600"/>
              <a:t>编</a:t>
            </a:r>
            <a:r>
              <a:rPr lang="zh-CN" altLang="en-US" sz="1600" smtClean="0"/>
              <a:t>程</a:t>
            </a:r>
            <a:endParaRPr lang="en-US" altLang="zh-CN" sz="1600" dirty="0" smtClean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源代码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(.scala)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会被编译成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字节码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(.class)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，然后运行于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JVM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之上，</a:t>
            </a:r>
            <a:r>
              <a:rPr lang="zh-CN" altLang="en-US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并可以调用现有的</a:t>
            </a:r>
            <a:r>
              <a:rPr lang="en-US" altLang="zh-CN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类库，实现两种语言的无缝对</a:t>
            </a: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接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600" dirty="0" smtClean="0">
                <a:ea typeface="宋体" pitchFamily="2" charset="-122"/>
              </a:rPr>
              <a:t/>
            </a:r>
            <a:br>
              <a:rPr lang="en-US" altLang="zh-CN" sz="1600" dirty="0" smtClean="0">
                <a:ea typeface="宋体" pitchFamily="2" charset="-122"/>
              </a:rPr>
            </a:br>
            <a:endParaRPr lang="en-US" altLang="zh-CN" sz="1600" dirty="0" smtClean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单作为一门语言来看， 非常的</a:t>
            </a:r>
            <a:r>
              <a:rPr lang="zh-CN" alt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简洁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高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效  （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三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元运算， </a:t>
            </a:r>
            <a:r>
              <a:rPr lang="en-US" altLang="zh-CN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++ 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， </a:t>
            </a:r>
            <a:r>
              <a:rPr lang="en-US" altLang="zh-CN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US" altLang="zh-CN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在设计时，马丁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·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奥德斯基 是参考了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的设计思想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，可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以说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是源于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，同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时马丁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·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奥德斯基 也加入了自己的思想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，将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函数式编程语言的特点融合到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因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此，对于学习过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的同学，只要在学习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的过程中，搞清楚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和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相同点和不同点，就可以快速的掌握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这门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语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言 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>
                <a:latin typeface="Arial" pitchFamily="34" charset="0"/>
                <a:cs typeface="Arial" pitchFamily="34" charset="0"/>
              </a:rPr>
              <a:t>快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速有效掌握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的建议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学习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特有的语法 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搞清楚 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区别 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如何规范的使用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62970" y="1054572"/>
            <a:ext cx="8414935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en-US" altLang="zh-CN" sz="22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Scala</a:t>
            </a:r>
            <a:r>
              <a:rPr lang="zh-CN" altLang="en-US" sz="22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开发</a:t>
            </a:r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环</a:t>
            </a:r>
            <a:r>
              <a:rPr lang="zh-CN" altLang="en-US" sz="22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境搭建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Windows</a:t>
            </a:r>
            <a:r>
              <a:rPr lang="zh-CN" altLang="en-US" sz="2200" b="1" dirty="0" smtClean="0"/>
              <a:t>下搭建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安装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&amp;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配置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zh-CN" dirty="0" smtClean="0"/>
              <a:t>Scala</a:t>
            </a:r>
            <a:r>
              <a:rPr lang="zh-CN" altLang="en-US" dirty="0"/>
              <a:t>需要</a:t>
            </a:r>
            <a:r>
              <a:rPr lang="en-US" altLang="zh-CN" dirty="0"/>
              <a:t>Java</a:t>
            </a:r>
            <a:r>
              <a:rPr lang="zh-CN" altLang="en-US" dirty="0"/>
              <a:t>运行时库，安装</a:t>
            </a:r>
            <a:r>
              <a:rPr lang="en-US" altLang="zh-CN" dirty="0"/>
              <a:t>Scala</a:t>
            </a:r>
            <a:r>
              <a:rPr lang="zh-CN" altLang="en-US" dirty="0"/>
              <a:t>需要</a:t>
            </a:r>
            <a:r>
              <a:rPr lang="zh-CN" altLang="en-US" b="1" dirty="0">
                <a:solidFill>
                  <a:srgbClr val="EA0000"/>
                </a:solidFill>
              </a:rPr>
              <a:t>首先安装</a:t>
            </a:r>
            <a:r>
              <a:rPr lang="en-US" altLang="zh-CN" dirty="0"/>
              <a:t>JVM</a:t>
            </a:r>
            <a:r>
              <a:rPr lang="zh-CN" altLang="en-US" dirty="0"/>
              <a:t>虚拟</a:t>
            </a:r>
            <a:r>
              <a:rPr lang="zh-CN" altLang="en-US" dirty="0" smtClean="0"/>
              <a:t>机</a:t>
            </a:r>
            <a:r>
              <a:rPr lang="zh-CN" altLang="en-US" b="1" dirty="0" smtClean="0">
                <a:solidFill>
                  <a:srgbClr val="EA0000"/>
                </a:solidFill>
              </a:rPr>
              <a:t>并配置好</a:t>
            </a:r>
            <a:r>
              <a:rPr lang="zh-CN" altLang="en-US" dirty="0" smtClean="0"/>
              <a:t>，</a:t>
            </a:r>
            <a:r>
              <a:rPr lang="zh-CN" altLang="en-US" dirty="0"/>
              <a:t>推荐安装</a:t>
            </a:r>
            <a:r>
              <a:rPr lang="en-US" altLang="zh-CN" dirty="0" smtClean="0"/>
              <a:t>JDK1.8</a:t>
            </a:r>
          </a:p>
          <a:p>
            <a:pPr marL="457200" indent="-457200">
              <a:spcBef>
                <a:spcPct val="0"/>
              </a:spcBef>
              <a:buFontTx/>
              <a:buAutoNum type="arabicParenR"/>
            </a:pPr>
            <a:r>
              <a:rPr lang="zh-CN" altLang="en-US" dirty="0"/>
              <a:t>在</a:t>
            </a:r>
            <a:r>
              <a:rPr lang="en-US" altLang="zh-CN" u="sng" dirty="0">
                <a:hlinkClick r:id="rId3"/>
              </a:rPr>
              <a:t>http://www.scala-lang.org/</a:t>
            </a:r>
            <a:r>
              <a:rPr lang="en-US" altLang="zh-CN" dirty="0"/>
              <a:t> </a:t>
            </a:r>
            <a:r>
              <a:rPr lang="zh-CN" altLang="en-US" dirty="0"/>
              <a:t>下载</a:t>
            </a:r>
            <a:r>
              <a:rPr lang="en-US" altLang="zh-CN" dirty="0"/>
              <a:t>Scala2.11.8</a:t>
            </a:r>
            <a:r>
              <a:rPr lang="zh-CN" altLang="en-US" dirty="0"/>
              <a:t>程序安装包</a:t>
            </a: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dirty="0" smtClean="0"/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cs typeface="Arial Unicode MS" pitchFamily="34" charset="-122"/>
              <a:sym typeface="Calibri" pitchFamily="34" charset="0"/>
            </a:endParaRPr>
          </a:p>
          <a:p>
            <a:pPr marL="342900" lvl="0" indent="-342900">
              <a:spcBef>
                <a:spcPct val="0"/>
              </a:spcBef>
              <a:buFontTx/>
              <a:buAutoNum type="arabicParenR"/>
            </a:pPr>
            <a:endParaRPr lang="zh-CN" altLang="en-US" sz="1600" dirty="0">
              <a:cs typeface="Arial Unicode MS" pitchFamily="34" charset="-122"/>
              <a:sym typeface="Calibri" pitchFamily="34" charset="0"/>
            </a:endParaRPr>
          </a:p>
          <a:p>
            <a:pPr marL="342900" indent="-342900">
              <a:spcBef>
                <a:spcPct val="0"/>
              </a:spcBef>
              <a:buAutoNum type="arabicParenR"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</p:txBody>
      </p:sp>
      <p:pic>
        <p:nvPicPr>
          <p:cNvPr id="5122" name="Picture 2" descr="C:\Users\ADMINI~1\AppData\Local\Temp\ksohtml\wpsC95F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21" y="2839491"/>
            <a:ext cx="55816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669" y="3779231"/>
            <a:ext cx="2304257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提</a:t>
            </a:r>
            <a:r>
              <a:rPr lang="zh-CN" altLang="en-US" b="1" dirty="0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  </a:t>
            </a:r>
          </a:p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根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据不同的操作系统选择不同的安装包，下载完成后，将安装包解压到安装目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录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Windows</a:t>
            </a:r>
            <a:r>
              <a:rPr lang="zh-CN" altLang="en-US" sz="2200" b="1" dirty="0" smtClean="0"/>
              <a:t>下搭建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安装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&amp;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配置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AutoNum type="arabicParenR" startAt="3"/>
            </a:pPr>
            <a:r>
              <a:rPr lang="zh-CN" altLang="en-US" dirty="0"/>
              <a:t>配</a:t>
            </a:r>
            <a:r>
              <a:rPr lang="zh-CN" altLang="en-US" dirty="0" smtClean="0"/>
              <a:t>置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的环境变量</a:t>
            </a:r>
            <a:endParaRPr lang="en-US" altLang="zh-CN" dirty="0" smtClean="0"/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SCALA_HOME</a:t>
            </a:r>
            <a:br>
              <a:rPr lang="en-US" altLang="zh-CN" dirty="0" smtClean="0"/>
            </a:br>
            <a:r>
              <a:rPr lang="en-US" altLang="zh-CN" dirty="0"/>
              <a:t>SCALA_HOME= D</a:t>
            </a:r>
            <a:r>
              <a:rPr lang="en-US" altLang="zh-CN" dirty="0" smtClean="0"/>
              <a:t>:\program\scala-2.11.8</a:t>
            </a: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r>
              <a:rPr lang="zh-CN" altLang="en-US" dirty="0" smtClean="0"/>
              <a:t>将</a:t>
            </a:r>
            <a:r>
              <a:rPr lang="en-US" altLang="zh-CN" dirty="0" smtClean="0"/>
              <a:t>Scala</a:t>
            </a:r>
            <a:r>
              <a:rPr lang="zh-CN" altLang="en-US" dirty="0"/>
              <a:t>安装目录下的</a:t>
            </a:r>
            <a:r>
              <a:rPr lang="en-US" altLang="zh-CN" dirty="0"/>
              <a:t>bin</a:t>
            </a:r>
            <a:r>
              <a:rPr lang="zh-CN" altLang="en-US" dirty="0"/>
              <a:t>目录加入到</a:t>
            </a:r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在</a:t>
            </a:r>
            <a:r>
              <a:rPr lang="en-US" altLang="zh-CN" dirty="0"/>
              <a:t>PATH</a:t>
            </a:r>
            <a:r>
              <a:rPr lang="zh-CN" altLang="en-US" dirty="0"/>
              <a:t>变量中添加：</a:t>
            </a:r>
            <a:r>
              <a:rPr lang="en-US" altLang="zh-CN" dirty="0"/>
              <a:t>%SCALA_HOME%\</a:t>
            </a:r>
            <a:r>
              <a:rPr lang="en-US" altLang="zh-CN" dirty="0" smtClean="0"/>
              <a:t>bin</a:t>
            </a: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r>
              <a:rPr lang="zh-CN" altLang="en-US" dirty="0" smtClean="0"/>
              <a:t>在</a:t>
            </a:r>
            <a:r>
              <a:rPr lang="zh-CN" altLang="en-US" dirty="0"/>
              <a:t>终端中输入“</a:t>
            </a:r>
            <a:r>
              <a:rPr lang="en-US" altLang="zh-CN" dirty="0"/>
              <a:t>scala”</a:t>
            </a:r>
            <a:r>
              <a:rPr lang="zh-CN" altLang="en-US" dirty="0"/>
              <a:t>命令打开</a:t>
            </a:r>
            <a:r>
              <a:rPr lang="en-US" altLang="zh-CN" dirty="0"/>
              <a:t>scala</a:t>
            </a:r>
            <a:r>
              <a:rPr lang="zh-CN" altLang="en-US" dirty="0"/>
              <a:t>解释器</a:t>
            </a: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en-US" altLang="zh-CN" dirty="0"/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en-US" altLang="zh-CN" dirty="0"/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zh-CN" altLang="en-US" dirty="0"/>
          </a:p>
          <a:p>
            <a:pPr marL="342900" indent="-342900">
              <a:spcBef>
                <a:spcPct val="0"/>
              </a:spcBef>
              <a:buAutoNum type="arabicParenR" startAt="3"/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5" y="3709317"/>
            <a:ext cx="5753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8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8000</TotalTime>
  <Words>3757</Words>
  <Application>Microsoft Office PowerPoint</Application>
  <PresentationFormat>自定义</PresentationFormat>
  <Paragraphs>608</Paragraphs>
  <Slides>35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486</cp:revision>
  <dcterms:created xsi:type="dcterms:W3CDTF">2013-03-04T07:19:04Z</dcterms:created>
  <dcterms:modified xsi:type="dcterms:W3CDTF">2018-11-10T06:37:20Z</dcterms:modified>
</cp:coreProperties>
</file>