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557" r:id="rId3"/>
    <p:sldId id="558" r:id="rId4"/>
    <p:sldId id="559" r:id="rId5"/>
    <p:sldId id="560" r:id="rId6"/>
    <p:sldId id="597" r:id="rId7"/>
    <p:sldId id="561" r:id="rId8"/>
    <p:sldId id="563" r:id="rId9"/>
    <p:sldId id="595" r:id="rId10"/>
    <p:sldId id="596" r:id="rId11"/>
    <p:sldId id="564" r:id="rId12"/>
    <p:sldId id="567" r:id="rId13"/>
    <p:sldId id="565" r:id="rId14"/>
    <p:sldId id="569" r:id="rId15"/>
    <p:sldId id="570" r:id="rId16"/>
    <p:sldId id="571" r:id="rId17"/>
    <p:sldId id="572" r:id="rId18"/>
    <p:sldId id="586" r:id="rId19"/>
    <p:sldId id="577" r:id="rId20"/>
    <p:sldId id="593" r:id="rId21"/>
    <p:sldId id="594" r:id="rId22"/>
    <p:sldId id="579" r:id="rId23"/>
    <p:sldId id="580" r:id="rId24"/>
    <p:sldId id="598" r:id="rId25"/>
    <p:sldId id="581" r:id="rId26"/>
    <p:sldId id="582" r:id="rId27"/>
    <p:sldId id="583" r:id="rId28"/>
    <p:sldId id="584" r:id="rId29"/>
    <p:sldId id="585" r:id="rId30"/>
    <p:sldId id="589" r:id="rId31"/>
    <p:sldId id="590" r:id="rId32"/>
    <p:sldId id="591" r:id="rId33"/>
    <p:sldId id="592" r:id="rId34"/>
    <p:sldId id="260" r:id="rId35"/>
  </p:sldIdLst>
  <p:sldSz cx="9144000" cy="561657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6" autoAdjust="0"/>
    <p:restoredTop sz="98553" autoAdjust="0"/>
  </p:normalViewPr>
  <p:slideViewPr>
    <p:cSldViewPr>
      <p:cViewPr>
        <p:scale>
          <a:sx n="80" d="100"/>
          <a:sy n="80" d="100"/>
        </p:scale>
        <p:origin x="-858" y="-216"/>
      </p:cViewPr>
      <p:guideLst>
        <p:guide orient="horz" pos="177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2018/11/12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345215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2018/11/12</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263677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log.csdn.net/a1234H/article/details/77962536"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log.csdn.net/a1234H/article/details/7796253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z="1200" kern="1200" smtClean="0">
              <a:solidFill>
                <a:schemeClr val="tx1"/>
              </a:solidFill>
              <a:effectLst/>
              <a:latin typeface="+mn-lt"/>
              <a:ea typeface="+mn-ea"/>
              <a:cs typeface="+mn-cs"/>
            </a:endParaRPr>
          </a:p>
          <a:p>
            <a:pPr marL="171450" indent="-171450">
              <a:buFont typeface="Wingdings"/>
              <a:buChar char="è"/>
            </a:pPr>
            <a:r>
              <a:rPr lang="zh-CN" altLang="en-US" sz="1200" kern="1200" smtClean="0">
                <a:solidFill>
                  <a:schemeClr val="tx1"/>
                </a:solidFill>
                <a:effectLst/>
                <a:latin typeface="+mn-lt"/>
                <a:ea typeface="+mn-ea"/>
                <a:cs typeface="+mn-cs"/>
                <a:sym typeface="Wingdings" pitchFamily="2" charset="2"/>
              </a:rPr>
              <a:t>对应的反编译 文件 </a:t>
            </a:r>
            <a:r>
              <a:rPr lang="en-US" altLang="zh-CN" sz="1200" kern="1200" smtClean="0">
                <a:solidFill>
                  <a:schemeClr val="tx1"/>
                </a:solidFill>
                <a:effectLst/>
                <a:latin typeface="+mn-lt"/>
                <a:ea typeface="+mn-ea"/>
                <a:cs typeface="+mn-cs"/>
                <a:sym typeface="Wingdings" pitchFamily="2" charset="2"/>
              </a:rPr>
              <a:t>.class , </a:t>
            </a:r>
            <a:r>
              <a:rPr lang="zh-CN" altLang="en-US" sz="1200" b="1" kern="1200" smtClean="0">
                <a:solidFill>
                  <a:schemeClr val="tx1"/>
                </a:solidFill>
                <a:effectLst/>
                <a:latin typeface="+mn-lt"/>
                <a:ea typeface="+mn-ea"/>
                <a:cs typeface="+mn-cs"/>
                <a:sym typeface="Wingdings" pitchFamily="2" charset="2"/>
              </a:rPr>
              <a:t>其它类型可以类推</a:t>
            </a:r>
            <a:endParaRPr lang="en-US" altLang="zh-CN" sz="1200" b="1" kern="1200" smtClean="0">
              <a:solidFill>
                <a:schemeClr val="tx1"/>
              </a:solidFill>
              <a:effectLst/>
              <a:latin typeface="+mn-lt"/>
              <a:ea typeface="+mn-ea"/>
              <a:cs typeface="+mn-cs"/>
              <a:sym typeface="Wingdings" pitchFamily="2" charset="2"/>
            </a:endParaRPr>
          </a:p>
          <a:p>
            <a:pPr marL="0" indent="0">
              <a:buFont typeface="Wingdings"/>
              <a:buNone/>
            </a:pPr>
            <a:r>
              <a:rPr lang="en-US" altLang="zh-CN" sz="1200" kern="1200" smtClean="0">
                <a:solidFill>
                  <a:schemeClr val="tx1"/>
                </a:solidFill>
                <a:effectLst/>
                <a:latin typeface="+mn-lt"/>
                <a:ea typeface="+mn-ea"/>
                <a:cs typeface="+mn-cs"/>
              </a:rPr>
              <a:t>public void main(String[] args)</a:t>
            </a:r>
          </a:p>
          <a:p>
            <a:pPr marL="0" indent="0">
              <a:buFont typeface="Wingdings"/>
              <a:buNone/>
            </a:pPr>
            <a:r>
              <a:rPr lang="en-US" altLang="zh-CN" sz="1200" kern="1200" smtClean="0">
                <a:solidFill>
                  <a:schemeClr val="tx1"/>
                </a:solidFill>
                <a:effectLst/>
                <a:latin typeface="+mn-lt"/>
                <a:ea typeface="+mn-ea"/>
                <a:cs typeface="+mn-cs"/>
              </a:rPr>
              <a:t>  {</a:t>
            </a:r>
          </a:p>
          <a:p>
            <a:pPr marL="0" indent="0">
              <a:buFont typeface="Wingdings"/>
              <a:buNone/>
            </a:pPr>
            <a:r>
              <a:rPr lang="en-US" altLang="zh-CN" sz="1200" kern="1200" smtClean="0">
                <a:solidFill>
                  <a:schemeClr val="tx1"/>
                </a:solidFill>
                <a:effectLst/>
                <a:latin typeface="+mn-lt"/>
                <a:ea typeface="+mn-ea"/>
                <a:cs typeface="+mn-cs"/>
              </a:rPr>
              <a:t>    char c1 = 'a';</a:t>
            </a:r>
          </a:p>
          <a:p>
            <a:pPr marL="0" indent="0">
              <a:buFont typeface="Wingdings"/>
              <a:buNone/>
            </a:pPr>
            <a:r>
              <a:rPr lang="en-US" altLang="zh-CN" sz="1200" kern="1200" smtClean="0">
                <a:solidFill>
                  <a:schemeClr val="tx1"/>
                </a:solidFill>
                <a:effectLst/>
                <a:latin typeface="+mn-lt"/>
                <a:ea typeface="+mn-ea"/>
                <a:cs typeface="+mn-cs"/>
              </a:rPr>
              <a:t>    char c2 = '\t';</a:t>
            </a:r>
          </a:p>
          <a:p>
            <a:pPr marL="0" indent="0">
              <a:buFont typeface="Wingdings"/>
              <a:buNone/>
            </a:pPr>
            <a:r>
              <a:rPr lang="en-US" altLang="zh-CN" sz="1200" kern="1200" smtClean="0">
                <a:solidFill>
                  <a:schemeClr val="tx1"/>
                </a:solidFill>
                <a:effectLst/>
                <a:latin typeface="+mn-lt"/>
                <a:ea typeface="+mn-ea"/>
                <a:cs typeface="+mn-cs"/>
              </a:rPr>
              <a:t>    char c3 = '</a:t>
            </a:r>
            <a:r>
              <a:rPr lang="zh-CN" altLang="en-US" sz="1200" kern="1200" smtClean="0">
                <a:solidFill>
                  <a:schemeClr val="tx1"/>
                </a:solidFill>
                <a:effectLst/>
                <a:latin typeface="+mn-lt"/>
                <a:ea typeface="+mn-ea"/>
                <a:cs typeface="+mn-cs"/>
              </a:rPr>
              <a:t>你</a:t>
            </a:r>
            <a:r>
              <a:rPr lang="en-US" altLang="zh-CN" sz="1200" kern="1200" smtClean="0">
                <a:solidFill>
                  <a:schemeClr val="tx1"/>
                </a:solidFill>
                <a:effectLst/>
                <a:latin typeface="+mn-lt"/>
                <a:ea typeface="+mn-ea"/>
                <a:cs typeface="+mn-cs"/>
              </a:rPr>
              <a:t>';</a:t>
            </a:r>
          </a:p>
          <a:p>
            <a:pPr marL="0" indent="0">
              <a:buFont typeface="Wingdings"/>
              <a:buNone/>
            </a:pPr>
            <a:r>
              <a:rPr lang="en-US" altLang="zh-CN" sz="1200" kern="1200" smtClean="0">
                <a:solidFill>
                  <a:schemeClr val="tx1"/>
                </a:solidFill>
                <a:effectLst/>
                <a:latin typeface="+mn-lt"/>
                <a:ea typeface="+mn-ea"/>
                <a:cs typeface="+mn-cs"/>
              </a:rPr>
              <a:t>    char c4 = 'a';</a:t>
            </a:r>
          </a:p>
          <a:p>
            <a:pPr marL="0" indent="0">
              <a:buFont typeface="Wingdings"/>
              <a:buNone/>
            </a:pPr>
            <a:endParaRPr lang="en-US" altLang="zh-CN" sz="1200" kern="1200" smtClean="0">
              <a:solidFill>
                <a:schemeClr val="tx1"/>
              </a:solidFill>
              <a:effectLst/>
              <a:latin typeface="+mn-lt"/>
              <a:ea typeface="+mn-ea"/>
              <a:cs typeface="+mn-cs"/>
            </a:endParaRPr>
          </a:p>
          <a:p>
            <a:pPr marL="0" indent="0">
              <a:buFont typeface="Wingdings"/>
              <a:buNone/>
            </a:pPr>
            <a:r>
              <a:rPr lang="en-US" altLang="zh-CN" sz="1200" kern="1200" smtClean="0">
                <a:solidFill>
                  <a:schemeClr val="tx1"/>
                </a:solidFill>
                <a:effectLst/>
                <a:latin typeface="+mn-lt"/>
                <a:ea typeface="+mn-ea"/>
                <a:cs typeface="+mn-cs"/>
              </a:rPr>
              <a:t>    Predef..MODULE$.println(BoxesRunTime.boxToCharacter(c1));</a:t>
            </a:r>
          </a:p>
          <a:p>
            <a:pPr marL="0" indent="0">
              <a:buFont typeface="Wingdings"/>
              <a:buNone/>
            </a:pPr>
            <a:r>
              <a:rPr lang="en-US" altLang="zh-CN" sz="1200" kern="1200" smtClean="0">
                <a:solidFill>
                  <a:schemeClr val="tx1"/>
                </a:solidFill>
                <a:effectLst/>
                <a:latin typeface="+mn-lt"/>
                <a:ea typeface="+mn-ea"/>
                <a:cs typeface="+mn-cs"/>
              </a:rPr>
              <a:t>    Predef..MODULE$.println(BoxesRunTime.boxToCharacter(c2));</a:t>
            </a:r>
          </a:p>
          <a:p>
            <a:pPr marL="0" indent="0">
              <a:buFont typeface="Wingdings"/>
              <a:buNone/>
            </a:pPr>
            <a:r>
              <a:rPr lang="en-US" altLang="zh-CN" sz="1200" kern="1200" smtClean="0">
                <a:solidFill>
                  <a:schemeClr val="tx1"/>
                </a:solidFill>
                <a:effectLst/>
                <a:latin typeface="+mn-lt"/>
                <a:ea typeface="+mn-ea"/>
                <a:cs typeface="+mn-cs"/>
              </a:rPr>
              <a:t>    Predef..MODULE$.println(BoxesRunTime.boxToCharacter(c3));</a:t>
            </a:r>
          </a:p>
          <a:p>
            <a:pPr marL="0" indent="0">
              <a:buFont typeface="Wingdings"/>
              <a:buNone/>
            </a:pPr>
            <a:r>
              <a:rPr lang="en-US" altLang="zh-CN" sz="1200" kern="1200" smtClean="0">
                <a:solidFill>
                  <a:schemeClr val="tx1"/>
                </a:solidFill>
                <a:effectLst/>
                <a:latin typeface="+mn-lt"/>
                <a:ea typeface="+mn-ea"/>
                <a:cs typeface="+mn-cs"/>
              </a:rPr>
              <a:t>    Predef..MODULE$.println(BoxesRunTime.boxToCharacter(c4));</a:t>
            </a:r>
          </a:p>
          <a:p>
            <a:pPr marL="0" indent="0">
              <a:buFont typeface="Wingdings"/>
              <a:buNone/>
            </a:pPr>
            <a:r>
              <a:rPr lang="en-US" altLang="zh-CN" sz="1200" kern="1200" smtClean="0">
                <a:solidFill>
                  <a:schemeClr val="tx1"/>
                </a:solidFill>
                <a:effectLst/>
                <a:latin typeface="+mn-lt"/>
                <a:ea typeface="+mn-ea"/>
                <a:cs typeface="+mn-cs"/>
              </a:rPr>
              <a:t>  }</a:t>
            </a:r>
          </a:p>
          <a:p>
            <a:pPr marL="0" indent="0">
              <a:buFont typeface="Wingdings"/>
              <a:buNone/>
            </a:pPr>
            <a:r>
              <a:rPr lang="en-US" altLang="zh-CN" sz="1200" kern="1200" smtClean="0">
                <a:solidFill>
                  <a:schemeClr val="tx1"/>
                </a:solidFill>
                <a:effectLst/>
                <a:latin typeface="+mn-lt"/>
                <a:ea typeface="+mn-ea"/>
                <a:cs typeface="+mn-cs"/>
              </a:rPr>
              <a:t>  private Hello01$() { MODULE$ = this; }</a:t>
            </a:r>
          </a:p>
          <a:p>
            <a:pPr marL="0" indent="0">
              <a:buFont typeface="Wingdings"/>
              <a:buNone/>
            </a:pPr>
            <a:endParaRPr lang="en-US" altLang="zh-CN" sz="1200" kern="1200" smtClean="0">
              <a:solidFill>
                <a:schemeClr val="tx1"/>
              </a:solidFill>
              <a:effectLst/>
              <a:latin typeface="+mn-lt"/>
              <a:ea typeface="+mn-ea"/>
              <a:cs typeface="+mn-cs"/>
            </a:endParaRPr>
          </a:p>
          <a:p>
            <a:pPr marL="0" indent="0">
              <a:buFont typeface="Wingdings"/>
              <a:buNone/>
            </a:pPr>
            <a:r>
              <a:rPr lang="en-US" altLang="zh-CN" sz="1200" kern="1200" smtClean="0">
                <a:solidFill>
                  <a:schemeClr val="tx1"/>
                </a:solidFill>
                <a:effectLst/>
                <a:latin typeface="+mn-lt"/>
                <a:ea typeface="+mn-ea"/>
                <a:cs typeface="+mn-cs"/>
              </a:rPr>
              <a:t>}</a:t>
            </a:r>
            <a:endParaRPr lang="zh-CN" altLang="en-US" sz="120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11</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简单说明一下数的范围是怎么来的？</a:t>
            </a:r>
            <a:endParaRPr lang="en-US" altLang="zh-CN" smtClean="0"/>
          </a:p>
          <a:p>
            <a:r>
              <a:rPr lang="zh-CN" altLang="en-US" smtClean="0"/>
              <a:t>可以测试一下范围是不是这样的，会出现什么问题？</a:t>
            </a:r>
            <a:endParaRPr lang="en-US" altLang="zh-CN" smtClean="0"/>
          </a:p>
          <a:p>
            <a:endParaRPr lang="en-US" altLang="zh-CN" smtClean="0"/>
          </a:p>
          <a:p>
            <a:r>
              <a:rPr lang="en-US" altLang="zh-CN" smtClean="0"/>
              <a:t>package com.atguigu.chapter02</a:t>
            </a:r>
          </a:p>
          <a:p>
            <a:r>
              <a:rPr lang="en-US" altLang="zh-CN" smtClean="0"/>
              <a:t>class Dog {</a:t>
            </a:r>
          </a:p>
          <a:p>
            <a:r>
              <a:rPr lang="en-US" altLang="zh-CN" smtClean="0"/>
              <a:t>   var age  = 100</a:t>
            </a:r>
          </a:p>
          <a:p>
            <a:r>
              <a:rPr lang="en-US" altLang="zh-CN" smtClean="0"/>
              <a:t>}</a:t>
            </a:r>
          </a:p>
          <a:p>
            <a:r>
              <a:rPr lang="en-US" altLang="zh-CN" smtClean="0"/>
              <a:t>object Hello01 {</a:t>
            </a:r>
          </a:p>
          <a:p>
            <a:r>
              <a:rPr lang="en-US" altLang="zh-CN" smtClean="0"/>
              <a:t>  def main(args: Array[String]): Unit = {</a:t>
            </a:r>
          </a:p>
          <a:p>
            <a:endParaRPr lang="en-US" altLang="zh-CN" smtClean="0"/>
          </a:p>
          <a:p>
            <a:r>
              <a:rPr lang="en-US" altLang="zh-CN" smtClean="0"/>
              <a:t>    //Byte </a:t>
            </a:r>
            <a:r>
              <a:rPr lang="zh-CN" altLang="en-US" smtClean="0"/>
              <a:t>的范围是 </a:t>
            </a:r>
            <a:r>
              <a:rPr lang="en-US" altLang="zh-CN" smtClean="0"/>
              <a:t>-128~127</a:t>
            </a:r>
          </a:p>
          <a:p>
            <a:r>
              <a:rPr lang="en-US" altLang="zh-CN" smtClean="0"/>
              <a:t>    //</a:t>
            </a:r>
            <a:r>
              <a:rPr lang="zh-CN" altLang="en-US" smtClean="0"/>
              <a:t>下面的语句就会报错，不兼容</a:t>
            </a:r>
          </a:p>
          <a:p>
            <a:r>
              <a:rPr lang="zh-CN" altLang="en-US" smtClean="0"/>
              <a:t>    </a:t>
            </a:r>
            <a:r>
              <a:rPr lang="en-US" altLang="zh-CN" smtClean="0"/>
              <a:t>var b : Byte = 127 //var b : Byte = 128</a:t>
            </a:r>
            <a:r>
              <a:rPr lang="zh-CN" altLang="en-US" smtClean="0"/>
              <a:t>就超出范围</a:t>
            </a:r>
          </a:p>
          <a:p>
            <a:r>
              <a:rPr lang="zh-CN" altLang="en-US" smtClean="0"/>
              <a:t>    </a:t>
            </a:r>
            <a:r>
              <a:rPr lang="en-US" altLang="zh-CN" smtClean="0"/>
              <a:t>println(" b= " + b)</a:t>
            </a:r>
          </a:p>
          <a:p>
            <a:r>
              <a:rPr lang="en-US" altLang="zh-CN" smtClean="0"/>
              <a:t>    println("min =" + Byte.MinValue + " max =" + Byte.MaxValue)</a:t>
            </a:r>
          </a:p>
          <a:p>
            <a:r>
              <a:rPr lang="en-US" altLang="zh-CN" smtClean="0"/>
              <a:t>    println("max =" + Long.MinValue + " max =" + Long.MaxValue)</a:t>
            </a:r>
          </a:p>
          <a:p>
            <a:endParaRPr lang="en-US" altLang="zh-CN" smtClean="0"/>
          </a:p>
          <a:p>
            <a:endParaRPr lang="en-US" altLang="zh-CN" smtClean="0"/>
          </a:p>
          <a:p>
            <a:r>
              <a:rPr lang="en-US" altLang="zh-CN" smtClean="0"/>
              <a:t>  }</a:t>
            </a:r>
          </a:p>
          <a:p>
            <a:endParaRPr lang="en-US" altLang="zh-CN" smtClean="0"/>
          </a:p>
          <a:p>
            <a:endParaRPr lang="en-US" altLang="zh-CN" smtClean="0"/>
          </a:p>
          <a:p>
            <a:endParaRPr lang="en-US" altLang="zh-CN" smtClean="0"/>
          </a:p>
          <a:p>
            <a:r>
              <a:rPr lang="en-US" altLang="zh-CN" smtClean="0"/>
              <a:t>}</a:t>
            </a:r>
          </a:p>
          <a:p>
            <a:endParaRPr lang="en-US" altLang="zh-CN" smtClean="0"/>
          </a:p>
          <a:p>
            <a:endParaRPr lang="en-US" altLang="zh-CN" smtClean="0"/>
          </a:p>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12</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2</a:t>
            </a:r>
            <a:r>
              <a:rPr lang="zh-CN" altLang="en-US" smtClean="0"/>
              <a:t>，</a:t>
            </a:r>
            <a:r>
              <a:rPr lang="en-US" altLang="zh-CN" smtClean="0"/>
              <a:t>3</a:t>
            </a:r>
            <a:r>
              <a:rPr lang="zh-CN" altLang="en-US" smtClean="0"/>
              <a:t>的案例案例</a:t>
            </a:r>
            <a:endParaRPr lang="en-US" altLang="zh-CN" smtClean="0"/>
          </a:p>
          <a:p>
            <a:endParaRPr lang="en-US" altLang="zh-CN" smtClean="0"/>
          </a:p>
          <a:p>
            <a:r>
              <a:rPr lang="en-US" altLang="zh-CN" smtClean="0"/>
              <a:t>package com.atguigu.chapter02</a:t>
            </a:r>
          </a:p>
          <a:p>
            <a:r>
              <a:rPr lang="en-US" altLang="zh-CN" smtClean="0"/>
              <a:t>class Dog {</a:t>
            </a:r>
          </a:p>
          <a:p>
            <a:r>
              <a:rPr lang="en-US" altLang="zh-CN" smtClean="0"/>
              <a:t>   var age  = 100</a:t>
            </a:r>
          </a:p>
          <a:p>
            <a:r>
              <a:rPr lang="en-US" altLang="zh-CN" smtClean="0"/>
              <a:t>}</a:t>
            </a:r>
          </a:p>
          <a:p>
            <a:r>
              <a:rPr lang="en-US" altLang="zh-CN" smtClean="0"/>
              <a:t>object Hello01 {</a:t>
            </a:r>
          </a:p>
          <a:p>
            <a:r>
              <a:rPr lang="en-US" altLang="zh-CN" smtClean="0"/>
              <a:t>  def main(args: Array[String]): Unit = {</a:t>
            </a:r>
          </a:p>
          <a:p>
            <a:endParaRPr lang="en-US" altLang="zh-CN" smtClean="0"/>
          </a:p>
          <a:p>
            <a:r>
              <a:rPr lang="en-US" altLang="zh-CN" smtClean="0"/>
              <a:t>    var c = 11 // c </a:t>
            </a:r>
            <a:r>
              <a:rPr lang="zh-CN" altLang="en-US" smtClean="0"/>
              <a:t>就是</a:t>
            </a:r>
            <a:r>
              <a:rPr lang="en-US" altLang="zh-CN" smtClean="0"/>
              <a:t>Int</a:t>
            </a:r>
            <a:r>
              <a:rPr lang="zh-CN" altLang="en-US" smtClean="0"/>
              <a:t>类型</a:t>
            </a:r>
          </a:p>
          <a:p>
            <a:r>
              <a:rPr lang="zh-CN" altLang="en-US" smtClean="0"/>
              <a:t>    </a:t>
            </a:r>
            <a:r>
              <a:rPr lang="en-US" altLang="zh-CN" smtClean="0"/>
              <a:t>println("c=" + c)</a:t>
            </a:r>
          </a:p>
          <a:p>
            <a:r>
              <a:rPr lang="en-US" altLang="zh-CN" smtClean="0"/>
              <a:t>    var d = 12l // d </a:t>
            </a:r>
            <a:r>
              <a:rPr lang="zh-CN" altLang="en-US" smtClean="0"/>
              <a:t>就是 </a:t>
            </a:r>
            <a:r>
              <a:rPr lang="en-US" altLang="zh-CN" smtClean="0"/>
              <a:t>Long </a:t>
            </a:r>
            <a:r>
              <a:rPr lang="zh-CN" altLang="en-US" smtClean="0"/>
              <a:t>类型 或者 </a:t>
            </a:r>
            <a:r>
              <a:rPr lang="en-US" altLang="zh-CN" smtClean="0"/>
              <a:t>var d = 12L</a:t>
            </a:r>
          </a:p>
          <a:p>
            <a:r>
              <a:rPr lang="en-US" altLang="zh-CN" smtClean="0"/>
              <a:t>    println("d=" + d) </a:t>
            </a:r>
          </a:p>
          <a:p>
            <a:endParaRPr lang="en-US" altLang="zh-CN" smtClean="0"/>
          </a:p>
          <a:p>
            <a:r>
              <a:rPr lang="en-US" altLang="zh-CN" smtClean="0"/>
              <a:t>    // var e = 9223372036854775807 // </a:t>
            </a:r>
            <a:r>
              <a:rPr lang="zh-CN" altLang="en-US" smtClean="0"/>
              <a:t>这样直接保持了，</a:t>
            </a:r>
            <a:r>
              <a:rPr lang="en-US" altLang="zh-CN" smtClean="0"/>
              <a:t>integer number is out of range for type int</a:t>
            </a:r>
          </a:p>
          <a:p>
            <a:r>
              <a:rPr lang="en-US" altLang="zh-CN" smtClean="0"/>
              <a:t>    //</a:t>
            </a:r>
            <a:r>
              <a:rPr lang="zh-CN" altLang="en-US" smtClean="0"/>
              <a:t>解决方法</a:t>
            </a:r>
            <a:r>
              <a:rPr lang="en-US" altLang="zh-CN" smtClean="0"/>
              <a:t>,</a:t>
            </a:r>
            <a:r>
              <a:rPr lang="zh-CN" altLang="en-US" smtClean="0"/>
              <a:t>下面均可</a:t>
            </a:r>
            <a:r>
              <a:rPr lang="en-US" altLang="zh-CN" smtClean="0"/>
              <a:t>.</a:t>
            </a:r>
          </a:p>
          <a:p>
            <a:r>
              <a:rPr lang="en-US" altLang="zh-CN" smtClean="0"/>
              <a:t>    var e : Long = 9223372036854775807l</a:t>
            </a:r>
          </a:p>
          <a:p>
            <a:r>
              <a:rPr lang="en-US" altLang="zh-CN" smtClean="0"/>
              <a:t>    var f  = 9223372036854775807l</a:t>
            </a:r>
          </a:p>
          <a:p>
            <a:r>
              <a:rPr lang="en-US" altLang="zh-CN" smtClean="0"/>
              <a:t>  }</a:t>
            </a:r>
          </a:p>
          <a:p>
            <a:r>
              <a:rPr lang="en-US" altLang="zh-CN" smtClean="0"/>
              <a:t>}</a:t>
            </a: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13</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14</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2)</a:t>
            </a:r>
            <a:r>
              <a:rPr lang="zh-CN" altLang="en-US" smtClean="0"/>
              <a:t>案例</a:t>
            </a:r>
            <a:endParaRPr lang="en-US" altLang="zh-CN" smtClean="0"/>
          </a:p>
          <a:p>
            <a:r>
              <a:rPr lang="en-US" altLang="zh-CN" smtClean="0"/>
              <a:t>//</a:t>
            </a:r>
            <a:r>
              <a:rPr lang="zh-CN" altLang="en-US" smtClean="0"/>
              <a:t>报错，</a:t>
            </a:r>
            <a:r>
              <a:rPr lang="en-US" altLang="zh-CN" smtClean="0"/>
              <a:t>4.5</a:t>
            </a:r>
            <a:r>
              <a:rPr lang="zh-CN" altLang="en-US" smtClean="0"/>
              <a:t>是</a:t>
            </a:r>
            <a:r>
              <a:rPr lang="en-US" altLang="zh-CN" smtClean="0"/>
              <a:t>double,</a:t>
            </a:r>
            <a:r>
              <a:rPr lang="zh-CN" altLang="en-US" smtClean="0"/>
              <a:t>提示可能有精度损失</a:t>
            </a:r>
          </a:p>
          <a:p>
            <a:r>
              <a:rPr lang="en-US" altLang="zh-CN" sz="1200" b="1" kern="1200" smtClean="0">
                <a:solidFill>
                  <a:schemeClr val="tx1"/>
                </a:solidFill>
                <a:effectLst/>
                <a:latin typeface="+mn-lt"/>
                <a:ea typeface="+mn-ea"/>
                <a:cs typeface="+mn-cs"/>
              </a:rPr>
              <a:t>var </a:t>
            </a:r>
            <a:r>
              <a:rPr lang="en-US" altLang="zh-CN" smtClean="0"/>
              <a:t>f : Float = </a:t>
            </a:r>
            <a:r>
              <a:rPr lang="en-US" altLang="zh-CN" sz="1200" kern="1200" smtClean="0">
                <a:solidFill>
                  <a:schemeClr val="tx1"/>
                </a:solidFill>
                <a:effectLst/>
                <a:latin typeface="+mn-lt"/>
                <a:ea typeface="+mn-ea"/>
                <a:cs typeface="+mn-cs"/>
              </a:rPr>
              <a:t>4.5</a:t>
            </a:r>
          </a:p>
          <a:p>
            <a:endParaRPr lang="en-US" altLang="zh-CN" sz="1200" kern="1200" smtClean="0">
              <a:solidFill>
                <a:schemeClr val="tx1"/>
              </a:solidFill>
              <a:effectLst/>
              <a:latin typeface="+mn-lt"/>
              <a:ea typeface="+mn-ea"/>
              <a:cs typeface="+mn-cs"/>
            </a:endParaRPr>
          </a:p>
          <a:p>
            <a:r>
              <a:rPr lang="en-US" altLang="zh-CN" sz="1200" kern="1200" smtClean="0">
                <a:solidFill>
                  <a:schemeClr val="tx1"/>
                </a:solidFill>
                <a:effectLst/>
                <a:latin typeface="+mn-lt"/>
                <a:ea typeface="+mn-ea"/>
                <a:cs typeface="+mn-cs"/>
              </a:rPr>
              <a:t>package com.atguigu.chapter02</a:t>
            </a:r>
          </a:p>
          <a:p>
            <a:r>
              <a:rPr lang="en-US" altLang="zh-CN" sz="1200" kern="1200" smtClean="0">
                <a:solidFill>
                  <a:schemeClr val="tx1"/>
                </a:solidFill>
                <a:effectLst/>
                <a:latin typeface="+mn-lt"/>
                <a:ea typeface="+mn-ea"/>
                <a:cs typeface="+mn-cs"/>
              </a:rPr>
              <a:t>object Hello01 {</a:t>
            </a:r>
          </a:p>
          <a:p>
            <a:r>
              <a:rPr lang="en-US" altLang="zh-CN" sz="1200" kern="1200" smtClean="0">
                <a:solidFill>
                  <a:schemeClr val="tx1"/>
                </a:solidFill>
                <a:effectLst/>
                <a:latin typeface="+mn-lt"/>
                <a:ea typeface="+mn-ea"/>
                <a:cs typeface="+mn-cs"/>
              </a:rPr>
              <a:t>  def main(args: Array[String]): Unit = {</a:t>
            </a:r>
          </a:p>
          <a:p>
            <a:endParaRPr lang="en-US" altLang="zh-CN" sz="1200" kern="1200" smtClean="0">
              <a:solidFill>
                <a:schemeClr val="tx1"/>
              </a:solidFill>
              <a:effectLst/>
              <a:latin typeface="+mn-lt"/>
              <a:ea typeface="+mn-ea"/>
              <a:cs typeface="+mn-cs"/>
            </a:endParaRPr>
          </a:p>
          <a:p>
            <a:r>
              <a:rPr lang="en-US" altLang="zh-CN" sz="1200" kern="1200" smtClean="0">
                <a:solidFill>
                  <a:schemeClr val="tx1"/>
                </a:solidFill>
                <a:effectLst/>
                <a:latin typeface="+mn-lt"/>
                <a:ea typeface="+mn-ea"/>
                <a:cs typeface="+mn-cs"/>
              </a:rPr>
              <a:t>    //var f : Float = 4.5 //</a:t>
            </a:r>
            <a:r>
              <a:rPr lang="zh-CN" altLang="en-US" sz="1200" kern="1200" smtClean="0">
                <a:solidFill>
                  <a:schemeClr val="tx1"/>
                </a:solidFill>
                <a:effectLst/>
                <a:latin typeface="+mn-lt"/>
                <a:ea typeface="+mn-ea"/>
                <a:cs typeface="+mn-cs"/>
              </a:rPr>
              <a:t>报错</a:t>
            </a:r>
          </a:p>
          <a:p>
            <a:r>
              <a:rPr lang="zh-CN" altLang="en-US" sz="1200" kern="1200" smtClean="0">
                <a:solidFill>
                  <a:schemeClr val="tx1"/>
                </a:solidFill>
                <a:effectLst/>
                <a:latin typeface="+mn-lt"/>
                <a:ea typeface="+mn-ea"/>
                <a:cs typeface="+mn-cs"/>
              </a:rPr>
              <a:t>    </a:t>
            </a:r>
            <a:r>
              <a:rPr lang="en-US" altLang="zh-CN" sz="1200" kern="1200" smtClean="0">
                <a:solidFill>
                  <a:schemeClr val="tx1"/>
                </a:solidFill>
                <a:effectLst/>
                <a:latin typeface="+mn-lt"/>
                <a:ea typeface="+mn-ea"/>
                <a:cs typeface="+mn-cs"/>
              </a:rPr>
              <a:t>//</a:t>
            </a:r>
            <a:r>
              <a:rPr lang="zh-CN" altLang="en-US" sz="1200" kern="1200" smtClean="0">
                <a:solidFill>
                  <a:schemeClr val="tx1"/>
                </a:solidFill>
                <a:effectLst/>
                <a:latin typeface="+mn-lt"/>
                <a:ea typeface="+mn-ea"/>
                <a:cs typeface="+mn-cs"/>
              </a:rPr>
              <a:t>上面错误的解决思路</a:t>
            </a:r>
          </a:p>
          <a:p>
            <a:r>
              <a:rPr lang="zh-CN" altLang="en-US" sz="1200" kern="1200" smtClean="0">
                <a:solidFill>
                  <a:schemeClr val="tx1"/>
                </a:solidFill>
                <a:effectLst/>
                <a:latin typeface="+mn-lt"/>
                <a:ea typeface="+mn-ea"/>
                <a:cs typeface="+mn-cs"/>
              </a:rPr>
              <a:t>    </a:t>
            </a:r>
            <a:r>
              <a:rPr lang="en-US" altLang="zh-CN" sz="1200" kern="1200" smtClean="0">
                <a:solidFill>
                  <a:schemeClr val="tx1"/>
                </a:solidFill>
                <a:effectLst/>
                <a:latin typeface="+mn-lt"/>
                <a:ea typeface="+mn-ea"/>
                <a:cs typeface="+mn-cs"/>
              </a:rPr>
              <a:t>var f : Double = 4.5</a:t>
            </a:r>
          </a:p>
          <a:p>
            <a:r>
              <a:rPr lang="en-US" altLang="zh-CN" sz="1200" kern="1200" smtClean="0">
                <a:solidFill>
                  <a:schemeClr val="tx1"/>
                </a:solidFill>
                <a:effectLst/>
                <a:latin typeface="+mn-lt"/>
                <a:ea typeface="+mn-ea"/>
                <a:cs typeface="+mn-cs"/>
              </a:rPr>
              <a:t>    var f2 = 4.6 //</a:t>
            </a:r>
            <a:r>
              <a:rPr lang="zh-CN" altLang="en-US" sz="1200" kern="1200" smtClean="0">
                <a:solidFill>
                  <a:schemeClr val="tx1"/>
                </a:solidFill>
                <a:effectLst/>
                <a:latin typeface="+mn-lt"/>
                <a:ea typeface="+mn-ea"/>
                <a:cs typeface="+mn-cs"/>
              </a:rPr>
              <a:t>自动推导 </a:t>
            </a:r>
            <a:r>
              <a:rPr lang="en-US" altLang="zh-CN" sz="1200" kern="1200" smtClean="0">
                <a:solidFill>
                  <a:schemeClr val="tx1"/>
                </a:solidFill>
                <a:effectLst/>
                <a:latin typeface="+mn-lt"/>
                <a:ea typeface="+mn-ea"/>
                <a:cs typeface="+mn-cs"/>
              </a:rPr>
              <a:t>f2 </a:t>
            </a:r>
            <a:r>
              <a:rPr lang="zh-CN" altLang="en-US" sz="1200" kern="1200" smtClean="0">
                <a:solidFill>
                  <a:schemeClr val="tx1"/>
                </a:solidFill>
                <a:effectLst/>
                <a:latin typeface="+mn-lt"/>
                <a:ea typeface="+mn-ea"/>
                <a:cs typeface="+mn-cs"/>
              </a:rPr>
              <a:t>的类型为</a:t>
            </a:r>
            <a:r>
              <a:rPr lang="en-US" altLang="zh-CN" sz="1200" kern="1200" smtClean="0">
                <a:solidFill>
                  <a:schemeClr val="tx1"/>
                </a:solidFill>
                <a:effectLst/>
                <a:latin typeface="+mn-lt"/>
                <a:ea typeface="+mn-ea"/>
                <a:cs typeface="+mn-cs"/>
              </a:rPr>
              <a:t>Double</a:t>
            </a:r>
          </a:p>
          <a:p>
            <a:r>
              <a:rPr lang="en-US" altLang="zh-CN" sz="1200" kern="1200" smtClean="0">
                <a:solidFill>
                  <a:schemeClr val="tx1"/>
                </a:solidFill>
                <a:effectLst/>
                <a:latin typeface="+mn-lt"/>
                <a:ea typeface="+mn-ea"/>
                <a:cs typeface="+mn-cs"/>
              </a:rPr>
              <a:t>    var f3 : Float = 4.5f // 4.5F </a:t>
            </a:r>
            <a:r>
              <a:rPr lang="zh-CN" altLang="en-US" sz="1200" kern="1200" smtClean="0">
                <a:solidFill>
                  <a:schemeClr val="tx1"/>
                </a:solidFill>
                <a:effectLst/>
                <a:latin typeface="+mn-lt"/>
                <a:ea typeface="+mn-ea"/>
                <a:cs typeface="+mn-cs"/>
              </a:rPr>
              <a:t>也可以</a:t>
            </a:r>
          </a:p>
          <a:p>
            <a:r>
              <a:rPr lang="zh-CN" altLang="en-US" sz="1200" kern="1200" smtClean="0">
                <a:solidFill>
                  <a:schemeClr val="tx1"/>
                </a:solidFill>
                <a:effectLst/>
                <a:latin typeface="+mn-lt"/>
                <a:ea typeface="+mn-ea"/>
                <a:cs typeface="+mn-cs"/>
              </a:rPr>
              <a:t>    </a:t>
            </a:r>
            <a:r>
              <a:rPr lang="en-US" altLang="zh-CN" sz="1200" kern="1200" smtClean="0">
                <a:solidFill>
                  <a:schemeClr val="tx1"/>
                </a:solidFill>
                <a:effectLst/>
                <a:latin typeface="+mn-lt"/>
                <a:ea typeface="+mn-ea"/>
                <a:cs typeface="+mn-cs"/>
              </a:rPr>
              <a:t>println(" f= " + f + " f2= " + f2 + " f3= " + f3)</a:t>
            </a:r>
          </a:p>
          <a:p>
            <a:r>
              <a:rPr lang="en-US" altLang="zh-CN" sz="1200" kern="1200" smtClean="0">
                <a:solidFill>
                  <a:schemeClr val="tx1"/>
                </a:solidFill>
                <a:effectLst/>
                <a:latin typeface="+mn-lt"/>
                <a:ea typeface="+mn-ea"/>
                <a:cs typeface="+mn-cs"/>
              </a:rPr>
              <a:t>  }</a:t>
            </a:r>
          </a:p>
          <a:p>
            <a:r>
              <a:rPr lang="en-US" altLang="zh-CN" sz="1200" kern="1200" smtClean="0">
                <a:solidFill>
                  <a:schemeClr val="tx1"/>
                </a:solidFill>
                <a:effectLst/>
                <a:latin typeface="+mn-lt"/>
                <a:ea typeface="+mn-ea"/>
                <a:cs typeface="+mn-cs"/>
              </a:rPr>
              <a:t>}</a:t>
            </a:r>
          </a:p>
          <a:p>
            <a:endParaRPr lang="en-US" altLang="zh-CN" sz="1200" kern="1200" smtClean="0">
              <a:solidFill>
                <a:schemeClr val="tx1"/>
              </a:solidFill>
              <a:effectLst/>
              <a:latin typeface="+mn-lt"/>
              <a:ea typeface="+mn-ea"/>
              <a:cs typeface="+mn-cs"/>
            </a:endParaRPr>
          </a:p>
          <a:p>
            <a:endParaRPr lang="en-US" altLang="zh-CN" smtClean="0"/>
          </a:p>
          <a:p>
            <a:r>
              <a:rPr lang="en-US" altLang="zh-CN" smtClean="0"/>
              <a:t>3</a:t>
            </a:r>
            <a:r>
              <a:rPr lang="zh-CN" altLang="en-US" smtClean="0"/>
              <a:t>的案例：</a:t>
            </a:r>
            <a:endParaRPr lang="en-US" altLang="zh-CN" smtClean="0"/>
          </a:p>
          <a:p>
            <a:r>
              <a:rPr lang="en-US" altLang="zh-CN" smtClean="0"/>
              <a:t>package com.atguigu.chapter02</a:t>
            </a:r>
          </a:p>
          <a:p>
            <a:r>
              <a:rPr lang="en-US" altLang="zh-CN" smtClean="0"/>
              <a:t>object Hello01 {</a:t>
            </a:r>
          </a:p>
          <a:p>
            <a:r>
              <a:rPr lang="en-US" altLang="zh-CN" smtClean="0"/>
              <a:t>  def main(args: Array[String]): Unit = {</a:t>
            </a:r>
          </a:p>
          <a:p>
            <a:endParaRPr lang="en-US" altLang="zh-CN" smtClean="0"/>
          </a:p>
          <a:p>
            <a:r>
              <a:rPr lang="en-US" altLang="zh-CN" smtClean="0"/>
              <a:t>    var f = 512.0f // f </a:t>
            </a:r>
            <a:r>
              <a:rPr lang="zh-CN" altLang="en-US" smtClean="0"/>
              <a:t>为</a:t>
            </a:r>
            <a:r>
              <a:rPr lang="en-US" altLang="zh-CN" smtClean="0"/>
              <a:t>Float </a:t>
            </a:r>
            <a:r>
              <a:rPr lang="zh-CN" altLang="en-US" smtClean="0"/>
              <a:t>类型</a:t>
            </a:r>
          </a:p>
          <a:p>
            <a:r>
              <a:rPr lang="zh-CN" altLang="en-US" smtClean="0"/>
              <a:t>    </a:t>
            </a:r>
            <a:r>
              <a:rPr lang="en-US" altLang="zh-CN" smtClean="0"/>
              <a:t>var f2 = .512  // f2 </a:t>
            </a:r>
            <a:r>
              <a:rPr lang="zh-CN" altLang="en-US" smtClean="0"/>
              <a:t>为</a:t>
            </a:r>
            <a:r>
              <a:rPr lang="en-US" altLang="zh-CN" smtClean="0"/>
              <a:t>Double </a:t>
            </a:r>
            <a:r>
              <a:rPr lang="zh-CN" altLang="en-US" smtClean="0"/>
              <a:t>类型</a:t>
            </a:r>
          </a:p>
          <a:p>
            <a:endParaRPr lang="zh-CN" altLang="en-US" smtClean="0"/>
          </a:p>
          <a:p>
            <a:r>
              <a:rPr lang="zh-CN" altLang="en-US" smtClean="0"/>
              <a:t>  </a:t>
            </a:r>
            <a:r>
              <a:rPr lang="en-US" altLang="zh-CN" smtClean="0"/>
              <a:t>}</a:t>
            </a:r>
          </a:p>
          <a:p>
            <a:r>
              <a:rPr lang="en-US" altLang="zh-CN" smtClean="0"/>
              <a:t>}</a:t>
            </a:r>
          </a:p>
          <a:p>
            <a:endParaRPr lang="en-US" altLang="zh-CN" smtClean="0"/>
          </a:p>
          <a:p>
            <a:endParaRPr lang="en-US" altLang="zh-CN" smtClean="0"/>
          </a:p>
          <a:p>
            <a:r>
              <a:rPr lang="en-US" altLang="zh-CN" smtClean="0"/>
              <a:t>5.12E-2 </a:t>
            </a:r>
            <a:r>
              <a:rPr lang="zh-CN" altLang="en-US" smtClean="0"/>
              <a:t>等价于 </a:t>
            </a:r>
            <a:r>
              <a:rPr lang="en-US" altLang="zh-CN" smtClean="0"/>
              <a:t>5.12/100</a:t>
            </a:r>
          </a:p>
          <a:p>
            <a:endParaRPr lang="en-US" altLang="zh-CN" smtClean="0"/>
          </a:p>
          <a:p>
            <a:r>
              <a:rPr lang="en-US" altLang="zh-CN" smtClean="0"/>
              <a:t>package com.atguigu.chapter02</a:t>
            </a:r>
          </a:p>
          <a:p>
            <a:r>
              <a:rPr lang="en-US" altLang="zh-CN" smtClean="0"/>
              <a:t>object Hello01 {</a:t>
            </a:r>
          </a:p>
          <a:p>
            <a:r>
              <a:rPr lang="en-US" altLang="zh-CN" smtClean="0"/>
              <a:t>  def main(args: Array[String]): Unit = {</a:t>
            </a:r>
          </a:p>
          <a:p>
            <a:endParaRPr lang="en-US" altLang="zh-CN" smtClean="0"/>
          </a:p>
          <a:p>
            <a:r>
              <a:rPr lang="en-US" altLang="zh-CN" smtClean="0"/>
              <a:t>    var f = 5.12e2 // f </a:t>
            </a:r>
            <a:r>
              <a:rPr lang="zh-CN" altLang="en-US" smtClean="0"/>
              <a:t>为</a:t>
            </a:r>
            <a:r>
              <a:rPr lang="en-US" altLang="zh-CN" smtClean="0"/>
              <a:t>Double </a:t>
            </a:r>
            <a:r>
              <a:rPr lang="zh-CN" altLang="en-US" smtClean="0"/>
              <a:t>类型</a:t>
            </a:r>
          </a:p>
          <a:p>
            <a:r>
              <a:rPr lang="zh-CN" altLang="en-US" smtClean="0"/>
              <a:t>    </a:t>
            </a:r>
            <a:r>
              <a:rPr lang="en-US" altLang="zh-CN" smtClean="0"/>
              <a:t>var f2 = 5.12E-2  // f2 </a:t>
            </a:r>
            <a:r>
              <a:rPr lang="zh-CN" altLang="en-US" smtClean="0"/>
              <a:t>为</a:t>
            </a:r>
            <a:r>
              <a:rPr lang="en-US" altLang="zh-CN" smtClean="0"/>
              <a:t>Double </a:t>
            </a:r>
            <a:r>
              <a:rPr lang="zh-CN" altLang="en-US" smtClean="0"/>
              <a:t>类型</a:t>
            </a:r>
          </a:p>
          <a:p>
            <a:r>
              <a:rPr lang="zh-CN" altLang="en-US" smtClean="0"/>
              <a:t>    </a:t>
            </a:r>
            <a:r>
              <a:rPr lang="en-US" altLang="zh-CN" smtClean="0"/>
              <a:t>println("f=" + f + " f2= " + f2)</a:t>
            </a:r>
          </a:p>
          <a:p>
            <a:endParaRPr lang="en-US" altLang="zh-CN" smtClean="0"/>
          </a:p>
          <a:p>
            <a:r>
              <a:rPr lang="en-US" altLang="zh-CN" smtClean="0"/>
              <a:t>  }</a:t>
            </a:r>
          </a:p>
          <a:p>
            <a:r>
              <a:rPr lang="en-US" altLang="zh-CN" smtClean="0"/>
              <a:t>}</a:t>
            </a:r>
          </a:p>
          <a:p>
            <a:endParaRPr lang="en-US" altLang="zh-CN" smtClean="0"/>
          </a:p>
          <a:p>
            <a:endParaRPr lang="en-US" altLang="zh-CN" smtClean="0"/>
          </a:p>
          <a:p>
            <a:r>
              <a:rPr lang="en-US" altLang="zh-CN" smtClean="0"/>
              <a:t>4</a:t>
            </a:r>
            <a:r>
              <a:rPr lang="zh-CN" altLang="en-US" smtClean="0"/>
              <a:t>的案例：</a:t>
            </a:r>
            <a:endParaRPr lang="en-US" altLang="zh-CN" smtClean="0"/>
          </a:p>
          <a:p>
            <a:endParaRPr lang="en-US" altLang="zh-CN" smtClean="0"/>
          </a:p>
          <a:p>
            <a:r>
              <a:rPr lang="en-US" altLang="zh-CN" smtClean="0"/>
              <a:t>package com.atguigu.chapter02</a:t>
            </a:r>
          </a:p>
          <a:p>
            <a:r>
              <a:rPr lang="en-US" altLang="zh-CN" smtClean="0"/>
              <a:t>object Hello01 {</a:t>
            </a:r>
          </a:p>
          <a:p>
            <a:r>
              <a:rPr lang="en-US" altLang="zh-CN" smtClean="0"/>
              <a:t>  def main(args: Array[String]): Unit = {</a:t>
            </a:r>
          </a:p>
          <a:p>
            <a:endParaRPr lang="en-US" altLang="zh-CN" smtClean="0"/>
          </a:p>
          <a:p>
            <a:r>
              <a:rPr lang="en-US" altLang="zh-CN" smtClean="0"/>
              <a:t>      var n1 : Float = 2.2345678912f</a:t>
            </a:r>
          </a:p>
          <a:p>
            <a:r>
              <a:rPr lang="en-US" altLang="zh-CN" smtClean="0"/>
              <a:t>      var n2 : Double = 2.2345678912</a:t>
            </a:r>
          </a:p>
          <a:p>
            <a:r>
              <a:rPr lang="en-US" altLang="zh-CN" smtClean="0"/>
              <a:t>      println("n1=" + n1 + " n2= " + n2)</a:t>
            </a:r>
          </a:p>
          <a:p>
            <a:endParaRPr lang="en-US" altLang="zh-CN" smtClean="0"/>
          </a:p>
          <a:p>
            <a:r>
              <a:rPr lang="en-US" altLang="zh-CN" smtClean="0"/>
              <a:t>  }</a:t>
            </a:r>
          </a:p>
          <a:p>
            <a:r>
              <a:rPr lang="en-US" altLang="zh-CN" smtClean="0"/>
              <a:t>}</a:t>
            </a:r>
          </a:p>
          <a:p>
            <a:endParaRPr lang="en-US" altLang="zh-CN" smtClean="0"/>
          </a:p>
          <a:p>
            <a:endParaRPr lang="en-US" altLang="zh-CN" smtClean="0"/>
          </a:p>
          <a:p>
            <a:pPr marL="0" indent="0">
              <a:buFont typeface="Arial" charset="0"/>
              <a:buNone/>
            </a:pPr>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15</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a:t>
            </a:r>
            <a:r>
              <a:rPr lang="zh-CN" altLang="en-US" smtClean="0"/>
              <a:t>案例演示</a:t>
            </a:r>
            <a:endParaRPr lang="en-US" altLang="zh-CN" smtClean="0"/>
          </a:p>
          <a:p>
            <a:endParaRPr lang="en-US" altLang="zh-CN" smtClean="0"/>
          </a:p>
          <a:p>
            <a:r>
              <a:rPr lang="en-US" altLang="zh-CN" smtClean="0"/>
              <a:t>package com.atguigu.chapter02</a:t>
            </a:r>
          </a:p>
          <a:p>
            <a:r>
              <a:rPr lang="en-US" altLang="zh-CN" smtClean="0"/>
              <a:t>object Hello01 {</a:t>
            </a:r>
          </a:p>
          <a:p>
            <a:r>
              <a:rPr lang="en-US" altLang="zh-CN" smtClean="0"/>
              <a:t>  def main(args: Array[String]): Unit = {</a:t>
            </a:r>
          </a:p>
          <a:p>
            <a:endParaRPr lang="en-US" altLang="zh-CN" smtClean="0"/>
          </a:p>
          <a:p>
            <a:r>
              <a:rPr lang="en-US" altLang="zh-CN" smtClean="0"/>
              <a:t>    var c1 : Char = 'a'</a:t>
            </a:r>
          </a:p>
          <a:p>
            <a:r>
              <a:rPr lang="en-US" altLang="zh-CN" smtClean="0"/>
              <a:t>    var c2 : Char = '\t'</a:t>
            </a:r>
          </a:p>
          <a:p>
            <a:r>
              <a:rPr lang="en-US" altLang="zh-CN" smtClean="0"/>
              <a:t>    var c3 : Char = '</a:t>
            </a:r>
            <a:r>
              <a:rPr lang="zh-CN" altLang="en-US" smtClean="0"/>
              <a:t>你</a:t>
            </a:r>
            <a:r>
              <a:rPr lang="en-US" altLang="zh-CN" smtClean="0"/>
              <a:t>'</a:t>
            </a:r>
          </a:p>
          <a:p>
            <a:r>
              <a:rPr lang="en-US" altLang="zh-CN" smtClean="0"/>
              <a:t>    var c4 : Char = 97</a:t>
            </a:r>
          </a:p>
          <a:p>
            <a:endParaRPr lang="en-US" altLang="zh-CN" smtClean="0"/>
          </a:p>
          <a:p>
            <a:r>
              <a:rPr lang="en-US" altLang="zh-CN" smtClean="0"/>
              <a:t>    println(c1)</a:t>
            </a:r>
          </a:p>
          <a:p>
            <a:r>
              <a:rPr lang="en-US" altLang="zh-CN" smtClean="0"/>
              <a:t>    println(c2)</a:t>
            </a:r>
          </a:p>
          <a:p>
            <a:r>
              <a:rPr lang="en-US" altLang="zh-CN" smtClean="0"/>
              <a:t>    println(c3)</a:t>
            </a:r>
          </a:p>
          <a:p>
            <a:r>
              <a:rPr lang="en-US" altLang="zh-CN" smtClean="0"/>
              <a:t>    println(c4) //</a:t>
            </a:r>
            <a:r>
              <a:rPr lang="en-US" altLang="zh-CN" baseline="0" smtClean="0"/>
              <a:t> </a:t>
            </a:r>
            <a:r>
              <a:rPr lang="zh-CN" altLang="en-US" baseline="0" smtClean="0"/>
              <a:t>大于 </a:t>
            </a:r>
            <a:r>
              <a:rPr lang="en-US" altLang="zh-CN" baseline="0" smtClean="0"/>
              <a:t>97</a:t>
            </a:r>
            <a:r>
              <a:rPr lang="zh-CN" altLang="en-US" baseline="0" smtClean="0"/>
              <a:t>对应的</a:t>
            </a:r>
            <a:r>
              <a:rPr lang="en-US" altLang="zh-CN" baseline="0" smtClean="0"/>
              <a:t>ASCII</a:t>
            </a:r>
            <a:r>
              <a:rPr lang="zh-CN" altLang="en-US" baseline="0" smtClean="0"/>
              <a:t>码 </a:t>
            </a:r>
            <a:r>
              <a:rPr lang="en-US" altLang="zh-CN" baseline="0" smtClean="0"/>
              <a:t>(Unicode</a:t>
            </a:r>
            <a:r>
              <a:rPr lang="zh-CN" altLang="en-US" baseline="0" smtClean="0"/>
              <a:t>字符集包括了</a:t>
            </a:r>
            <a:r>
              <a:rPr lang="en-US" altLang="zh-CN" baseline="0" smtClean="0"/>
              <a:t>ascii</a:t>
            </a:r>
            <a:r>
              <a:rPr lang="zh-CN" altLang="en-US" baseline="0" smtClean="0"/>
              <a:t>码</a:t>
            </a:r>
            <a:r>
              <a:rPr lang="en-US" altLang="zh-CN" baseline="0" smtClean="0"/>
              <a:t>)</a:t>
            </a:r>
            <a:endParaRPr lang="en-US" altLang="zh-CN" smtClean="0"/>
          </a:p>
          <a:p>
            <a:r>
              <a:rPr lang="en-US" altLang="zh-CN" smtClean="0"/>
              <a:t>  }</a:t>
            </a:r>
          </a:p>
          <a:p>
            <a:r>
              <a:rPr lang="en-US" altLang="zh-CN" smtClean="0"/>
              <a:t>}</a:t>
            </a:r>
          </a:p>
          <a:p>
            <a:endParaRPr lang="en-US" altLang="zh-CN" smtClean="0"/>
          </a:p>
          <a:p>
            <a:r>
              <a:rPr lang="zh-CN" altLang="en-US" smtClean="0"/>
              <a:t>分类：</a:t>
            </a:r>
          </a:p>
          <a:p>
            <a:endParaRPr lang="en-US" altLang="zh-CN" smtClean="0"/>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16</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baseline="0" smtClean="0"/>
              <a:t>2</a:t>
            </a:r>
            <a:r>
              <a:rPr lang="zh-CN" altLang="en-US" baseline="0" smtClean="0"/>
              <a:t>的案例</a:t>
            </a:r>
            <a:r>
              <a:rPr lang="en-US" altLang="zh-CN" baseline="0" smtClean="0"/>
              <a:t>:</a:t>
            </a:r>
          </a:p>
          <a:p>
            <a:r>
              <a:rPr lang="en-US" altLang="zh-CN" baseline="0" smtClean="0"/>
              <a:t>package com.atguigu.chapter02</a:t>
            </a:r>
          </a:p>
          <a:p>
            <a:endParaRPr lang="en-US" altLang="zh-CN" baseline="0" smtClean="0"/>
          </a:p>
          <a:p>
            <a:r>
              <a:rPr lang="en-US" altLang="zh-CN" baseline="0" smtClean="0"/>
              <a:t>object Hello01 {</a:t>
            </a:r>
          </a:p>
          <a:p>
            <a:r>
              <a:rPr lang="en-US" altLang="zh-CN" baseline="0" smtClean="0"/>
              <a:t>  def main(args: Array[String]): Unit = {</a:t>
            </a:r>
          </a:p>
          <a:p>
            <a:endParaRPr lang="en-US" altLang="zh-CN" baseline="0" smtClean="0"/>
          </a:p>
          <a:p>
            <a:r>
              <a:rPr lang="en-US" altLang="zh-CN" baseline="0" smtClean="0"/>
              <a:t>    var c1 : Char = '\\'</a:t>
            </a:r>
          </a:p>
          <a:p>
            <a:r>
              <a:rPr lang="en-US" altLang="zh-CN" baseline="0" smtClean="0"/>
              <a:t>    var c2 : Char = '\t'</a:t>
            </a:r>
          </a:p>
          <a:p>
            <a:r>
              <a:rPr lang="en-US" altLang="zh-CN" baseline="0" smtClean="0"/>
              <a:t>    var c3 : Char = '\''</a:t>
            </a:r>
          </a:p>
          <a:p>
            <a:r>
              <a:rPr lang="en-US" altLang="zh-CN" baseline="0" smtClean="0"/>
              <a:t>    var c4 : Char = '\"'</a:t>
            </a:r>
          </a:p>
          <a:p>
            <a:endParaRPr lang="en-US" altLang="zh-CN" baseline="0" smtClean="0"/>
          </a:p>
          <a:p>
            <a:r>
              <a:rPr lang="en-US" altLang="zh-CN" baseline="0" smtClean="0"/>
              <a:t>    println(c1)</a:t>
            </a:r>
          </a:p>
          <a:p>
            <a:r>
              <a:rPr lang="en-US" altLang="zh-CN" baseline="0" smtClean="0"/>
              <a:t>    println(c2)</a:t>
            </a:r>
          </a:p>
          <a:p>
            <a:r>
              <a:rPr lang="en-US" altLang="zh-CN" baseline="0" smtClean="0"/>
              <a:t>    println(c3)</a:t>
            </a:r>
          </a:p>
          <a:p>
            <a:r>
              <a:rPr lang="en-US" altLang="zh-CN" baseline="0" smtClean="0"/>
              <a:t>    println(c4)</a:t>
            </a:r>
          </a:p>
          <a:p>
            <a:r>
              <a:rPr lang="en-US" altLang="zh-CN" baseline="0" smtClean="0"/>
              <a:t>  }</a:t>
            </a:r>
          </a:p>
          <a:p>
            <a:r>
              <a:rPr lang="en-US" altLang="zh-CN" baseline="0" smtClean="0"/>
              <a:t>}</a:t>
            </a:r>
          </a:p>
          <a:p>
            <a:endParaRPr lang="en-US" altLang="zh-CN" baseline="0" smtClean="0"/>
          </a:p>
          <a:p>
            <a:r>
              <a:rPr lang="en-US" altLang="zh-CN" baseline="0" smtClean="0"/>
              <a:t>3</a:t>
            </a:r>
            <a:r>
              <a:rPr lang="zh-CN" altLang="en-US" baseline="0" smtClean="0"/>
              <a:t>的案例</a:t>
            </a:r>
            <a:r>
              <a:rPr lang="en-US" altLang="zh-CN" baseline="0" smtClean="0"/>
              <a:t>, </a:t>
            </a:r>
            <a:r>
              <a:rPr lang="zh-CN" altLang="en-US" baseline="0" smtClean="0"/>
              <a:t>前面有了</a:t>
            </a:r>
            <a:r>
              <a:rPr lang="en-US" altLang="zh-CN" baseline="0" smtClean="0"/>
              <a:t>.</a:t>
            </a:r>
          </a:p>
          <a:p>
            <a:endParaRPr lang="en-US" altLang="zh-CN" baseline="0" smtClean="0"/>
          </a:p>
          <a:p>
            <a:r>
              <a:rPr lang="en-US" altLang="zh-CN" baseline="0" smtClean="0"/>
              <a:t>4</a:t>
            </a:r>
            <a:r>
              <a:rPr lang="zh-CN" altLang="en-US" baseline="0" smtClean="0"/>
              <a:t>的案例</a:t>
            </a:r>
            <a:endParaRPr lang="en-US" altLang="zh-CN" baseline="0" smtClean="0"/>
          </a:p>
          <a:p>
            <a:endParaRPr lang="en-US" altLang="zh-CN" baseline="0" smtClean="0"/>
          </a:p>
          <a:p>
            <a:r>
              <a:rPr lang="en-US" altLang="zh-CN" baseline="0" smtClean="0"/>
              <a:t>object Hello01 {</a:t>
            </a:r>
          </a:p>
          <a:p>
            <a:r>
              <a:rPr lang="en-US" altLang="zh-CN" baseline="0" smtClean="0"/>
              <a:t>  def main(args: Array[String]): Unit = {</a:t>
            </a:r>
          </a:p>
          <a:p>
            <a:endParaRPr lang="en-US" altLang="zh-CN" baseline="0" smtClean="0"/>
          </a:p>
          <a:p>
            <a:r>
              <a:rPr lang="en-US" altLang="zh-CN" baseline="0" smtClean="0"/>
              <a:t>    var c1 : Char = 'a'</a:t>
            </a:r>
          </a:p>
          <a:p>
            <a:r>
              <a:rPr lang="en-US" altLang="zh-CN" baseline="0" smtClean="0"/>
              <a:t>    var num : Int = 10 + c1 + 'b'</a:t>
            </a:r>
          </a:p>
          <a:p>
            <a:endParaRPr lang="en-US" altLang="zh-CN" baseline="0" smtClean="0"/>
          </a:p>
          <a:p>
            <a:r>
              <a:rPr lang="en-US" altLang="zh-CN" baseline="0" smtClean="0"/>
              <a:t>    //Expression of type Int doesn't conform to expected type Char</a:t>
            </a:r>
          </a:p>
          <a:p>
            <a:r>
              <a:rPr lang="en-US" altLang="zh-CN" baseline="0" smtClean="0"/>
              <a:t>    //var c2 : Char =  'a' + 1 //</a:t>
            </a:r>
            <a:r>
              <a:rPr lang="zh-CN" altLang="en-US" baseline="0" smtClean="0"/>
              <a:t>错误</a:t>
            </a:r>
            <a:r>
              <a:rPr lang="en-US" altLang="zh-CN" baseline="0" smtClean="0"/>
              <a:t>, </a:t>
            </a:r>
            <a:r>
              <a:rPr lang="zh-CN" altLang="en-US" baseline="0" smtClean="0"/>
              <a:t>这一点和</a:t>
            </a:r>
            <a:r>
              <a:rPr lang="en-US" altLang="zh-CN" baseline="0" smtClean="0"/>
              <a:t>java</a:t>
            </a:r>
            <a:r>
              <a:rPr lang="zh-CN" altLang="en-US" baseline="0" smtClean="0"/>
              <a:t>不一样</a:t>
            </a:r>
          </a:p>
          <a:p>
            <a:endParaRPr lang="zh-CN" altLang="en-US" baseline="0" smtClean="0"/>
          </a:p>
          <a:p>
            <a:r>
              <a:rPr lang="zh-CN" altLang="en-US" baseline="0" smtClean="0"/>
              <a:t>    </a:t>
            </a:r>
            <a:r>
              <a:rPr lang="en-US" altLang="zh-CN" baseline="0" smtClean="0"/>
              <a:t>println(c1)</a:t>
            </a:r>
          </a:p>
          <a:p>
            <a:r>
              <a:rPr lang="en-US" altLang="zh-CN" baseline="0" smtClean="0"/>
              <a:t>    println(num)</a:t>
            </a:r>
          </a:p>
          <a:p>
            <a:r>
              <a:rPr lang="en-US" altLang="zh-CN" baseline="0" smtClean="0"/>
              <a:t>   // println(c2)</a:t>
            </a:r>
          </a:p>
          <a:p>
            <a:r>
              <a:rPr lang="en-US" altLang="zh-CN" baseline="0" smtClean="0"/>
              <a:t>  }</a:t>
            </a:r>
          </a:p>
          <a:p>
            <a:r>
              <a:rPr lang="en-US" altLang="zh-CN" baseline="0" smtClean="0"/>
              <a:t>}</a:t>
            </a:r>
          </a:p>
          <a:p>
            <a:endParaRPr lang="en-US" altLang="zh-CN" baseline="0" smtClean="0"/>
          </a:p>
          <a:p>
            <a:r>
              <a:rPr lang="zh-CN" altLang="en-US" smtClean="0"/>
              <a:t>问题：</a:t>
            </a:r>
            <a:endParaRPr lang="en-US" altLang="zh-CN" smtClean="0"/>
          </a:p>
          <a:p>
            <a:r>
              <a:rPr lang="en-US" altLang="zh-CN" i="1" smtClean="0"/>
              <a:t>var c2 : Char =  ‘a’ + 1  </a:t>
            </a:r>
            <a:r>
              <a:rPr lang="zh-CN" altLang="en-US" i="1" smtClean="0"/>
              <a:t>正确吗</a:t>
            </a:r>
            <a:r>
              <a:rPr lang="en-US" altLang="zh-CN" i="1" smtClean="0"/>
              <a:t>?</a:t>
            </a:r>
            <a:r>
              <a:rPr lang="en-US" altLang="zh-CN" i="1" baseline="0" smtClean="0"/>
              <a:t> </a:t>
            </a:r>
          </a:p>
          <a:p>
            <a:r>
              <a:rPr lang="zh-CN" altLang="en-US" i="1" baseline="0" smtClean="0"/>
              <a:t>答错误</a:t>
            </a:r>
            <a:endParaRPr lang="en-US" altLang="zh-CN" i="1" baseline="0" smtClean="0"/>
          </a:p>
          <a:p>
            <a:r>
              <a:rPr lang="zh-CN" altLang="en-US" i="1" baseline="0" smtClean="0"/>
              <a:t>原因：可以将</a:t>
            </a:r>
            <a:r>
              <a:rPr lang="en-US" altLang="zh-CN" i="1" baseline="0" smtClean="0"/>
              <a:t>Char </a:t>
            </a:r>
            <a:r>
              <a:rPr lang="zh-CN" altLang="en-US" i="1" baseline="0" smtClean="0"/>
              <a:t>类型当做整数进行运算后复制给</a:t>
            </a:r>
            <a:r>
              <a:rPr lang="en-US" altLang="zh-CN" i="1" baseline="0" smtClean="0"/>
              <a:t>Int </a:t>
            </a:r>
          </a:p>
          <a:p>
            <a:r>
              <a:rPr lang="zh-CN" altLang="en-US" i="1" baseline="0" smtClean="0"/>
              <a:t>，但是不能赋值给</a:t>
            </a:r>
            <a:r>
              <a:rPr lang="en-US" altLang="zh-CN" i="1" baseline="0" smtClean="0"/>
              <a:t>Char ,</a:t>
            </a:r>
            <a:r>
              <a:rPr lang="zh-CN" altLang="en-US" i="1" baseline="0" smtClean="0"/>
              <a:t>因为不能转换</a:t>
            </a:r>
            <a:r>
              <a:rPr lang="en-US" altLang="zh-CN" i="1" baseline="0" smtClean="0"/>
              <a:t>.</a:t>
            </a:r>
            <a:endParaRPr lang="en-US" altLang="zh-CN" baseline="0" smtClean="0"/>
          </a:p>
          <a:p>
            <a:endParaRPr lang="en-US" altLang="zh-CN" baseline="0" smtClean="0"/>
          </a:p>
          <a:p>
            <a:endParaRPr lang="en-US" altLang="zh-CN" baseline="0" smtClean="0"/>
          </a:p>
          <a:p>
            <a:endParaRPr lang="en-US" altLang="zh-CN" baseline="0" smtClean="0"/>
          </a:p>
          <a:p>
            <a:r>
              <a:rPr lang="en-US" altLang="zh-CN" baseline="0" smtClean="0"/>
              <a:t>-----</a:t>
            </a:r>
            <a:r>
              <a:rPr lang="zh-CN" altLang="en-US" baseline="0" smtClean="0"/>
              <a:t>我的测试代码</a:t>
            </a:r>
            <a:r>
              <a:rPr lang="en-US" altLang="zh-CN" baseline="0" smtClean="0"/>
              <a:t>--------</a:t>
            </a:r>
          </a:p>
          <a:p>
            <a:r>
              <a:rPr lang="en-US" altLang="zh-CN" baseline="0" smtClean="0"/>
              <a:t>----3</a:t>
            </a:r>
            <a:r>
              <a:rPr lang="zh-CN" altLang="en-US" baseline="0" smtClean="0"/>
              <a:t>的测试案例</a:t>
            </a:r>
            <a:r>
              <a:rPr lang="en-US" altLang="zh-CN" baseline="0" smtClean="0"/>
              <a:t>---</a:t>
            </a:r>
          </a:p>
          <a:p>
            <a:endParaRPr lang="en-US" altLang="zh-CN" baseline="0" smtClean="0"/>
          </a:p>
          <a:p>
            <a:r>
              <a:rPr lang="en-US" altLang="zh-CN" baseline="0" smtClean="0"/>
              <a:t>public class Test</a:t>
            </a:r>
          </a:p>
          <a:p>
            <a:r>
              <a:rPr lang="en-US" altLang="zh-CN" baseline="0" smtClean="0"/>
              <a:t>{</a:t>
            </a:r>
          </a:p>
          <a:p>
            <a:r>
              <a:rPr lang="en-US" altLang="zh-CN" baseline="0" smtClean="0"/>
              <a:t>	public static void main(String[] args){</a:t>
            </a:r>
          </a:p>
          <a:p>
            <a:r>
              <a:rPr lang="en-US" altLang="zh-CN" baseline="0" smtClean="0"/>
              <a:t>		</a:t>
            </a:r>
          </a:p>
          <a:p>
            <a:r>
              <a:rPr lang="en-US" altLang="zh-CN" baseline="0" smtClean="0"/>
              <a:t>		char c1 = 'a';</a:t>
            </a:r>
          </a:p>
          <a:p>
            <a:r>
              <a:rPr lang="en-US" altLang="zh-CN" baseline="0" smtClean="0"/>
              <a:t>		char c2 = '\t';</a:t>
            </a:r>
          </a:p>
          <a:p>
            <a:r>
              <a:rPr lang="en-US" altLang="zh-CN" baseline="0" smtClean="0"/>
              <a:t>		char c3 = '</a:t>
            </a:r>
            <a:r>
              <a:rPr lang="zh-CN" altLang="en-US" baseline="0" smtClean="0"/>
              <a:t>你</a:t>
            </a:r>
            <a:r>
              <a:rPr lang="en-US" altLang="zh-CN" baseline="0" smtClean="0"/>
              <a:t>';</a:t>
            </a:r>
          </a:p>
          <a:p>
            <a:r>
              <a:rPr lang="en-US" altLang="zh-CN" baseline="0" smtClean="0"/>
              <a:t>		char c4 = 97;</a:t>
            </a:r>
          </a:p>
          <a:p>
            <a:r>
              <a:rPr lang="en-US" altLang="zh-CN" baseline="0" smtClean="0"/>
              <a:t>		System.out.println((int)c1);</a:t>
            </a:r>
          </a:p>
          <a:p>
            <a:r>
              <a:rPr lang="en-US" altLang="zh-CN" baseline="0" smtClean="0"/>
              <a:t>		System.out.println((int)c2);</a:t>
            </a:r>
          </a:p>
          <a:p>
            <a:r>
              <a:rPr lang="en-US" altLang="zh-CN" baseline="0" smtClean="0"/>
              <a:t>		System.out.println((int)c3);</a:t>
            </a:r>
          </a:p>
          <a:p>
            <a:r>
              <a:rPr lang="en-US" altLang="zh-CN" baseline="0" smtClean="0"/>
              <a:t>		System.out.println((int)c4);</a:t>
            </a:r>
          </a:p>
          <a:p>
            <a:endParaRPr lang="en-US" altLang="zh-CN" baseline="0" smtClean="0"/>
          </a:p>
          <a:p>
            <a:r>
              <a:rPr lang="en-US" altLang="zh-CN" baseline="0" smtClean="0"/>
              <a:t>	}</a:t>
            </a:r>
          </a:p>
          <a:p>
            <a:endParaRPr lang="en-US" altLang="zh-CN" baseline="0" smtClean="0"/>
          </a:p>
          <a:p>
            <a:r>
              <a:rPr lang="en-US" altLang="zh-CN" baseline="0" smtClean="0"/>
              <a:t>}</a:t>
            </a:r>
          </a:p>
          <a:p>
            <a:endParaRPr lang="en-US" altLang="zh-CN" baseline="0" smtClean="0"/>
          </a:p>
          <a:p>
            <a:pPr marL="342900" indent="-342900"/>
            <a:r>
              <a:rPr lang="en-US" altLang="zh-CN" b="1" smtClean="0">
                <a:ea typeface="宋体" charset="-122"/>
              </a:rPr>
              <a:t>----4</a:t>
            </a:r>
            <a:r>
              <a:rPr lang="zh-CN" altLang="en-US" b="1" smtClean="0">
                <a:ea typeface="宋体" charset="-122"/>
              </a:rPr>
              <a:t>测试代码</a:t>
            </a:r>
            <a:r>
              <a:rPr lang="en-US" altLang="zh-CN" b="1" smtClean="0">
                <a:ea typeface="宋体" charset="-122"/>
              </a:rPr>
              <a:t>----</a:t>
            </a:r>
          </a:p>
          <a:p>
            <a:pPr marL="342900" indent="-342900"/>
            <a:endParaRPr lang="en-US" altLang="zh-CN" b="1" smtClean="0">
              <a:ea typeface="宋体" charset="-122"/>
            </a:endParaRPr>
          </a:p>
          <a:p>
            <a:pPr marL="342900" indent="-342900"/>
            <a:r>
              <a:rPr lang="en-US" altLang="zh-CN" smtClean="0">
                <a:ea typeface="宋体" charset="-122"/>
              </a:rPr>
              <a:t>public class VarTest{</a:t>
            </a:r>
          </a:p>
          <a:p>
            <a:pPr marL="342900" indent="-342900"/>
            <a:endParaRPr lang="en-US" altLang="zh-CN" smtClean="0">
              <a:ea typeface="宋体" charset="-122"/>
            </a:endParaRPr>
          </a:p>
          <a:p>
            <a:pPr marL="342900" indent="-342900"/>
            <a:r>
              <a:rPr lang="en-US" altLang="zh-CN" smtClean="0">
                <a:ea typeface="宋体" charset="-122"/>
              </a:rPr>
              <a:t>	public static void main(String args[]){</a:t>
            </a:r>
          </a:p>
          <a:p>
            <a:pPr marL="342900" indent="-342900"/>
            <a:r>
              <a:rPr lang="en-US" altLang="zh-CN" smtClean="0">
                <a:ea typeface="宋体" charset="-122"/>
              </a:rPr>
              <a:t>		</a:t>
            </a:r>
          </a:p>
          <a:p>
            <a:pPr marL="342900" indent="-342900"/>
            <a:r>
              <a:rPr lang="en-US" altLang="zh-CN" smtClean="0">
                <a:ea typeface="宋体" charset="-122"/>
              </a:rPr>
              <a:t>		// </a:t>
            </a:r>
            <a:r>
              <a:rPr lang="zh-CN" altLang="en-US" smtClean="0">
                <a:ea typeface="宋体" charset="-122"/>
              </a:rPr>
              <a:t>这里可以说明，在</a:t>
            </a:r>
            <a:r>
              <a:rPr lang="en-US" altLang="zh-CN" smtClean="0">
                <a:ea typeface="宋体" charset="-122"/>
              </a:rPr>
              <a:t>java</a:t>
            </a:r>
            <a:r>
              <a:rPr lang="zh-CN" altLang="en-US" smtClean="0">
                <a:ea typeface="宋体" charset="-122"/>
              </a:rPr>
              <a:t>中 </a:t>
            </a:r>
            <a:r>
              <a:rPr lang="en-US" altLang="zh-CN" smtClean="0">
                <a:ea typeface="宋体" charset="-122"/>
              </a:rPr>
              <a:t>'a' </a:t>
            </a:r>
            <a:r>
              <a:rPr lang="zh-CN" altLang="en-US" smtClean="0">
                <a:ea typeface="宋体" charset="-122"/>
              </a:rPr>
              <a:t>是对应 </a:t>
            </a:r>
            <a:r>
              <a:rPr lang="en-US" altLang="zh-CN" smtClean="0">
                <a:ea typeface="宋体" charset="-122"/>
              </a:rPr>
              <a:t>unicode </a:t>
            </a:r>
            <a:r>
              <a:rPr lang="zh-CN" altLang="en-US" smtClean="0">
                <a:ea typeface="宋体" charset="-122"/>
              </a:rPr>
              <a:t>编码 </a:t>
            </a:r>
            <a:r>
              <a:rPr lang="en-US" altLang="zh-CN" smtClean="0">
                <a:ea typeface="宋体" charset="-122"/>
              </a:rPr>
              <a:t>'\u0061'</a:t>
            </a:r>
          </a:p>
          <a:p>
            <a:pPr marL="342900" indent="-342900"/>
            <a:r>
              <a:rPr lang="en-US" altLang="zh-CN" smtClean="0">
                <a:ea typeface="宋体" charset="-122"/>
              </a:rPr>
              <a:t>		char ch1 = '\u0061';//</a:t>
            </a:r>
            <a:r>
              <a:rPr lang="zh-CN" altLang="en-US" smtClean="0">
                <a:ea typeface="宋体" charset="-122"/>
              </a:rPr>
              <a:t>这个</a:t>
            </a:r>
            <a:r>
              <a:rPr lang="en-US" altLang="zh-CN" smtClean="0">
                <a:ea typeface="宋体" charset="-122"/>
              </a:rPr>
              <a:t>16</a:t>
            </a:r>
            <a:r>
              <a:rPr lang="zh-CN" altLang="en-US" smtClean="0">
                <a:ea typeface="宋体" charset="-122"/>
              </a:rPr>
              <a:t>进制的</a:t>
            </a:r>
            <a:endParaRPr lang="en-US" altLang="zh-CN" smtClean="0">
              <a:ea typeface="宋体" charset="-122"/>
            </a:endParaRPr>
          </a:p>
          <a:p>
            <a:pPr marL="342900" indent="-342900"/>
            <a:r>
              <a:rPr lang="en-US" altLang="zh-CN" smtClean="0">
                <a:ea typeface="宋体" charset="-122"/>
              </a:rPr>
              <a:t>		System.out.println(ch1);</a:t>
            </a:r>
          </a:p>
          <a:p>
            <a:pPr marL="342900" indent="-342900"/>
            <a:r>
              <a:rPr lang="en-US" altLang="zh-CN" smtClean="0">
                <a:ea typeface="宋体" charset="-122"/>
              </a:rPr>
              <a:t>		char ch2 = 97; //</a:t>
            </a:r>
            <a:r>
              <a:rPr lang="zh-CN" altLang="en-US" smtClean="0">
                <a:ea typeface="宋体" charset="-122"/>
              </a:rPr>
              <a:t>按</a:t>
            </a:r>
            <a:r>
              <a:rPr lang="en-US" altLang="zh-CN" smtClean="0">
                <a:ea typeface="宋体" charset="-122"/>
              </a:rPr>
              <a:t>10</a:t>
            </a:r>
            <a:r>
              <a:rPr lang="zh-CN" altLang="en-US" smtClean="0">
                <a:ea typeface="宋体" charset="-122"/>
              </a:rPr>
              <a:t>进制给</a:t>
            </a:r>
            <a:endParaRPr lang="en-US" altLang="zh-CN" smtClean="0">
              <a:ea typeface="宋体" charset="-122"/>
            </a:endParaRPr>
          </a:p>
          <a:p>
            <a:pPr marL="342900" indent="-342900"/>
            <a:r>
              <a:rPr lang="en-US" altLang="zh-CN" smtClean="0">
                <a:ea typeface="宋体" charset="-122"/>
              </a:rPr>
              <a:t>		System.out.println(ch2);</a:t>
            </a:r>
          </a:p>
          <a:p>
            <a:pPr marL="342900" indent="-342900"/>
            <a:r>
              <a:rPr lang="en-US" altLang="zh-CN" smtClean="0">
                <a:ea typeface="宋体" charset="-122"/>
              </a:rPr>
              <a:t>	}</a:t>
            </a:r>
          </a:p>
          <a:p>
            <a:pPr marL="342900" indent="-342900"/>
            <a:r>
              <a:rPr lang="en-US" altLang="zh-CN" smtClean="0">
                <a:ea typeface="宋体" charset="-122"/>
              </a:rPr>
              <a:t>	</a:t>
            </a:r>
          </a:p>
          <a:p>
            <a:pPr marL="342900" indent="-342900"/>
            <a:r>
              <a:rPr lang="en-US" altLang="zh-CN" smtClean="0">
                <a:ea typeface="宋体" charset="-122"/>
              </a:rPr>
              <a:t>}</a:t>
            </a:r>
          </a:p>
          <a:p>
            <a:pPr marL="342900" indent="-342900"/>
            <a:endParaRPr lang="en-US" altLang="zh-CN" b="1" smtClean="0">
              <a:ea typeface="宋体" charset="-122"/>
            </a:endParaRPr>
          </a:p>
          <a:p>
            <a:pPr marL="342900" indent="-342900"/>
            <a:r>
              <a:rPr lang="en-US" altLang="zh-CN" b="1" smtClean="0">
                <a:ea typeface="宋体" charset="-122"/>
              </a:rPr>
              <a:t>----5</a:t>
            </a:r>
            <a:r>
              <a:rPr lang="zh-CN" altLang="en-US" b="1" smtClean="0">
                <a:ea typeface="宋体" charset="-122"/>
              </a:rPr>
              <a:t>的测试代码</a:t>
            </a:r>
            <a:r>
              <a:rPr lang="en-US" altLang="zh-CN" b="1" smtClean="0">
                <a:ea typeface="宋体" charset="-122"/>
              </a:rPr>
              <a:t>----</a:t>
            </a:r>
          </a:p>
          <a:p>
            <a:pPr marL="342900" indent="-342900"/>
            <a:endParaRPr lang="en-US" altLang="zh-CN" smtClean="0">
              <a:ea typeface="宋体" charset="-122"/>
            </a:endParaRPr>
          </a:p>
          <a:p>
            <a:pPr marL="342900" indent="-342900"/>
            <a:r>
              <a:rPr lang="en-US" altLang="zh-CN" smtClean="0">
                <a:ea typeface="宋体" charset="-122"/>
              </a:rPr>
              <a:t>public class VarTest{</a:t>
            </a:r>
          </a:p>
          <a:p>
            <a:pPr marL="342900" indent="-342900"/>
            <a:endParaRPr lang="en-US" altLang="zh-CN" smtClean="0">
              <a:ea typeface="宋体" charset="-122"/>
            </a:endParaRPr>
          </a:p>
          <a:p>
            <a:pPr marL="342900" indent="-342900"/>
            <a:r>
              <a:rPr lang="en-US" altLang="zh-CN" smtClean="0">
                <a:ea typeface="宋体" charset="-122"/>
              </a:rPr>
              <a:t>	public static void main(String args[]){</a:t>
            </a:r>
          </a:p>
          <a:p>
            <a:pPr marL="342900" indent="-342900"/>
            <a:r>
              <a:rPr lang="en-US" altLang="zh-CN" smtClean="0">
                <a:ea typeface="宋体" charset="-122"/>
              </a:rPr>
              <a:t>		</a:t>
            </a:r>
          </a:p>
          <a:p>
            <a:pPr marL="342900" indent="-342900"/>
            <a:r>
              <a:rPr lang="en-US" altLang="zh-CN" smtClean="0">
                <a:ea typeface="宋体" charset="-122"/>
              </a:rPr>
              <a:t>		  int test1='a'+'b';   </a:t>
            </a:r>
          </a:p>
          <a:p>
            <a:pPr marL="342900" indent="-342900"/>
            <a:r>
              <a:rPr lang="en-US" altLang="zh-CN" smtClean="0">
                <a:ea typeface="宋体" charset="-122"/>
              </a:rPr>
              <a:t>		  char test2='a'+2;</a:t>
            </a:r>
          </a:p>
          <a:p>
            <a:pPr marL="342900" indent="-342900"/>
            <a:r>
              <a:rPr lang="en-US" altLang="zh-CN" smtClean="0">
                <a:ea typeface="宋体" charset="-122"/>
              </a:rPr>
              <a:t>		  System.out.println(test1);</a:t>
            </a:r>
          </a:p>
          <a:p>
            <a:pPr marL="342900" indent="-342900"/>
            <a:r>
              <a:rPr lang="en-US" altLang="zh-CN" smtClean="0">
                <a:ea typeface="宋体" charset="-122"/>
              </a:rPr>
              <a:t>		  System.out.println(test2);</a:t>
            </a:r>
          </a:p>
          <a:p>
            <a:pPr marL="342900" indent="-342900"/>
            <a:endParaRPr lang="en-US" altLang="zh-CN" smtClean="0">
              <a:ea typeface="宋体" charset="-122"/>
            </a:endParaRPr>
          </a:p>
          <a:p>
            <a:pPr marL="342900" indent="-342900"/>
            <a:r>
              <a:rPr lang="en-US" altLang="zh-CN" smtClean="0">
                <a:ea typeface="宋体" charset="-122"/>
              </a:rPr>
              <a:t>	}</a:t>
            </a:r>
          </a:p>
          <a:p>
            <a:pPr marL="342900" indent="-342900"/>
            <a:r>
              <a:rPr lang="en-US" altLang="zh-CN" smtClean="0">
                <a:ea typeface="宋体" charset="-122"/>
              </a:rPr>
              <a:t>}</a:t>
            </a:r>
          </a:p>
          <a:p>
            <a:endParaRPr lang="en-US" altLang="zh-CN" baseline="0" smtClean="0"/>
          </a:p>
          <a:p>
            <a:r>
              <a:rPr lang="zh-CN" altLang="en-US" baseline="0" smtClean="0"/>
              <a:t>对</a:t>
            </a:r>
            <a:r>
              <a:rPr lang="en-US" altLang="zh-CN" baseline="0" smtClean="0"/>
              <a:t>5</a:t>
            </a:r>
            <a:r>
              <a:rPr lang="zh-CN" altLang="en-US" baseline="0" smtClean="0"/>
              <a:t>的再说明</a:t>
            </a:r>
            <a:endParaRPr lang="en-US" altLang="zh-CN" baseline="0" smtClean="0"/>
          </a:p>
          <a:p>
            <a:endParaRPr lang="en-US" altLang="zh-CN" baseline="0" smtClean="0"/>
          </a:p>
          <a:p>
            <a:r>
              <a:rPr lang="zh-CN" altLang="en-US" smtClean="0"/>
              <a:t>名称		所占空间		使用字符集</a:t>
            </a:r>
          </a:p>
          <a:p>
            <a:r>
              <a:rPr lang="en-US" altLang="zh-CN" smtClean="0"/>
              <a:t>char</a:t>
            </a:r>
            <a:r>
              <a:rPr lang="zh-CN" altLang="en-US" smtClean="0"/>
              <a:t>字符		</a:t>
            </a:r>
            <a:r>
              <a:rPr lang="en-US" altLang="zh-CN" smtClean="0"/>
              <a:t>2</a:t>
            </a:r>
            <a:r>
              <a:rPr lang="zh-CN" altLang="en-US" smtClean="0"/>
              <a:t>个字节		</a:t>
            </a:r>
            <a:r>
              <a:rPr lang="en-US" altLang="zh-CN" smtClean="0"/>
              <a:t>unicode</a:t>
            </a:r>
          </a:p>
          <a:p>
            <a:endParaRPr lang="en-US" altLang="zh-CN" baseline="0"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17</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a:p>
            <a:r>
              <a:rPr lang="en-US" altLang="zh-CN" smtClean="0"/>
              <a:t>2</a:t>
            </a:r>
            <a:r>
              <a:rPr lang="zh-CN" altLang="en-US" smtClean="0"/>
              <a:t>的案例：</a:t>
            </a:r>
            <a:endParaRPr lang="en-US" altLang="zh-CN" smtClean="0"/>
          </a:p>
          <a:p>
            <a:r>
              <a:rPr lang="en-US" altLang="zh-CN" smtClean="0"/>
              <a:t>package com.atguigu.chapter02</a:t>
            </a:r>
          </a:p>
          <a:p>
            <a:endParaRPr lang="en-US" altLang="zh-CN" smtClean="0"/>
          </a:p>
          <a:p>
            <a:r>
              <a:rPr lang="en-US" altLang="zh-CN" smtClean="0"/>
              <a:t>object Hello01 {</a:t>
            </a:r>
          </a:p>
          <a:p>
            <a:r>
              <a:rPr lang="en-US" altLang="zh-CN" smtClean="0"/>
              <a:t>  def main(args: Array[String]): Unit = {</a:t>
            </a:r>
          </a:p>
          <a:p>
            <a:endParaRPr lang="en-US" altLang="zh-CN" smtClean="0"/>
          </a:p>
          <a:p>
            <a:endParaRPr lang="en-US" altLang="zh-CN" smtClean="0"/>
          </a:p>
          <a:p>
            <a:endParaRPr lang="en-US" altLang="zh-CN" smtClean="0"/>
          </a:p>
          <a:p>
            <a:r>
              <a:rPr lang="en-US" altLang="zh-CN" smtClean="0"/>
              <a:t>    var c3 : Char = '</a:t>
            </a:r>
            <a:r>
              <a:rPr lang="zh-CN" altLang="en-US" smtClean="0"/>
              <a:t>国</a:t>
            </a:r>
            <a:r>
              <a:rPr lang="en-US" altLang="zh-CN" smtClean="0"/>
              <a:t>'</a:t>
            </a:r>
          </a:p>
          <a:p>
            <a:r>
              <a:rPr lang="en-US" altLang="zh-CN" smtClean="0"/>
              <a:t>    println("c3=" + c3 + "c3</a:t>
            </a:r>
            <a:r>
              <a:rPr lang="zh-CN" altLang="en-US" smtClean="0"/>
              <a:t>对应的码值</a:t>
            </a:r>
            <a:r>
              <a:rPr lang="en-US" altLang="zh-CN" smtClean="0"/>
              <a:t>=" + c3.toInt)</a:t>
            </a:r>
          </a:p>
          <a:p>
            <a:r>
              <a:rPr lang="en-US" altLang="zh-CN" smtClean="0"/>
              <a:t>    var c4 : Char = 22269 //</a:t>
            </a:r>
            <a:r>
              <a:rPr lang="zh-CN" altLang="en-US" smtClean="0"/>
              <a:t>直接给</a:t>
            </a:r>
            <a:r>
              <a:rPr lang="en-US" altLang="zh-CN" smtClean="0"/>
              <a:t>c4</a:t>
            </a:r>
            <a:r>
              <a:rPr lang="zh-CN" altLang="en-US" smtClean="0"/>
              <a:t>一个码值，默认输出对应的字符</a:t>
            </a:r>
          </a:p>
          <a:p>
            <a:r>
              <a:rPr lang="zh-CN" altLang="en-US" smtClean="0"/>
              <a:t>    </a:t>
            </a:r>
            <a:r>
              <a:rPr lang="en-US" altLang="zh-CN" smtClean="0"/>
              <a:t>println("c4=" + c4 )</a:t>
            </a:r>
          </a:p>
          <a:p>
            <a:r>
              <a:rPr lang="en-US" altLang="zh-CN" smtClean="0"/>
              <a:t>  }</a:t>
            </a:r>
          </a:p>
          <a:p>
            <a:r>
              <a:rPr lang="en-US" altLang="zh-CN" smtClean="0"/>
              <a:t>}</a:t>
            </a:r>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常见的字符编码表：</a:t>
            </a:r>
          </a:p>
          <a:p>
            <a:endParaRPr lang="zh-CN" altLang="en-US" smtClean="0"/>
          </a:p>
          <a:p>
            <a:r>
              <a:rPr lang="en-US" altLang="zh-CN" smtClean="0"/>
              <a:t>ASCII:</a:t>
            </a:r>
            <a:r>
              <a:rPr lang="zh-CN" altLang="en-US" smtClean="0"/>
              <a:t>单字节</a:t>
            </a:r>
          </a:p>
          <a:p>
            <a:r>
              <a:rPr lang="zh-CN" altLang="en-US" smtClean="0"/>
              <a:t>	最大包含</a:t>
            </a:r>
            <a:r>
              <a:rPr lang="en-US" altLang="zh-CN" smtClean="0"/>
              <a:t>256</a:t>
            </a:r>
            <a:r>
              <a:rPr lang="zh-CN" altLang="en-US" smtClean="0"/>
              <a:t>个字符</a:t>
            </a:r>
          </a:p>
          <a:p>
            <a:r>
              <a:rPr lang="en-US" altLang="zh-CN" smtClean="0"/>
              <a:t>unicode</a:t>
            </a:r>
            <a:r>
              <a:rPr lang="zh-CN" altLang="en-US" smtClean="0"/>
              <a:t>：固定字节长度，占</a:t>
            </a:r>
            <a:r>
              <a:rPr lang="en-US" altLang="zh-CN" smtClean="0"/>
              <a:t>2</a:t>
            </a:r>
            <a:r>
              <a:rPr lang="zh-CN" altLang="en-US" smtClean="0"/>
              <a:t>个字节</a:t>
            </a:r>
          </a:p>
          <a:p>
            <a:r>
              <a:rPr lang="zh-CN" altLang="en-US" smtClean="0"/>
              <a:t>	囊括所有字符</a:t>
            </a:r>
          </a:p>
          <a:p>
            <a:r>
              <a:rPr lang="zh-CN" altLang="en-US" smtClean="0"/>
              <a:t>	每个字符开辟</a:t>
            </a:r>
            <a:r>
              <a:rPr lang="en-US" altLang="zh-CN" smtClean="0"/>
              <a:t>2</a:t>
            </a:r>
            <a:r>
              <a:rPr lang="zh-CN" altLang="en-US" smtClean="0"/>
              <a:t>个字节</a:t>
            </a:r>
          </a:p>
          <a:p>
            <a:r>
              <a:rPr lang="en-US" altLang="zh-CN" smtClean="0"/>
              <a:t>utf-8:</a:t>
            </a:r>
            <a:r>
              <a:rPr lang="zh-CN" altLang="en-US" smtClean="0"/>
              <a:t>可变字节长度，一个字母占</a:t>
            </a:r>
            <a:r>
              <a:rPr lang="en-US" altLang="zh-CN" smtClean="0"/>
              <a:t>1</a:t>
            </a:r>
            <a:r>
              <a:rPr lang="zh-CN" altLang="en-US" smtClean="0"/>
              <a:t>个字节，一个汉字占</a:t>
            </a:r>
            <a:r>
              <a:rPr lang="en-US" altLang="zh-CN" smtClean="0"/>
              <a:t>3</a:t>
            </a:r>
            <a:r>
              <a:rPr lang="zh-CN" altLang="en-US" smtClean="0"/>
              <a:t>个字节</a:t>
            </a:r>
          </a:p>
          <a:p>
            <a:r>
              <a:rPr lang="zh-CN" altLang="en-US" smtClean="0"/>
              <a:t>	囊括所有字符</a:t>
            </a:r>
          </a:p>
          <a:p>
            <a:endParaRPr lang="zh-CN" altLang="en-US" smtClean="0"/>
          </a:p>
          <a:p>
            <a:r>
              <a:rPr lang="en-US" altLang="zh-CN" smtClean="0"/>
              <a:t>gbk:</a:t>
            </a:r>
          </a:p>
          <a:p>
            <a:r>
              <a:rPr lang="en-US" altLang="zh-CN" smtClean="0"/>
              <a:t>	</a:t>
            </a:r>
            <a:r>
              <a:rPr lang="zh-CN" altLang="en-US" smtClean="0"/>
              <a:t>主要包括中文字符</a:t>
            </a:r>
          </a:p>
          <a:p>
            <a:r>
              <a:rPr lang="en-US" altLang="zh-CN" smtClean="0"/>
              <a:t>gb2312</a:t>
            </a:r>
            <a:r>
              <a:rPr lang="zh-CN" altLang="en-US" smtClean="0"/>
              <a:t>：</a:t>
            </a:r>
          </a:p>
          <a:p>
            <a:r>
              <a:rPr lang="zh-CN" altLang="en-US" smtClean="0"/>
              <a:t>	主要包括中文字符，没有繁体</a:t>
            </a:r>
          </a:p>
          <a:p>
            <a:endParaRPr lang="zh-CN" altLang="en-US" smtClean="0"/>
          </a:p>
          <a:p>
            <a:r>
              <a:rPr lang="en-US" altLang="zh-CN" smtClean="0"/>
              <a:t>gbk&gt;gb2312</a:t>
            </a: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18</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a:t>
            </a:r>
            <a:r>
              <a:rPr lang="zh-CN" altLang="en-US" smtClean="0"/>
              <a:t>案例</a:t>
            </a:r>
            <a:endParaRPr lang="en-US" altLang="zh-CN" smtClean="0"/>
          </a:p>
          <a:p>
            <a:endParaRPr lang="en-US" altLang="zh-CN" smtClean="0"/>
          </a:p>
          <a:p>
            <a:r>
              <a:rPr lang="en-US" altLang="zh-CN" sz="1200" b="1" kern="1200" smtClean="0">
                <a:solidFill>
                  <a:schemeClr val="tx1"/>
                </a:solidFill>
                <a:effectLst/>
                <a:latin typeface="+mn-lt"/>
                <a:ea typeface="+mn-ea"/>
                <a:cs typeface="+mn-cs"/>
              </a:rPr>
              <a:t>package </a:t>
            </a:r>
            <a:r>
              <a:rPr lang="en-US" altLang="zh-CN" smtClean="0"/>
              <a:t>com.atguigu.chapter02</a:t>
            </a:r>
            <a:br>
              <a:rPr lang="en-US" altLang="zh-CN" smtClean="0"/>
            </a:br>
            <a:r>
              <a:rPr lang="en-US" altLang="zh-CN" smtClean="0"/>
              <a:t/>
            </a:r>
            <a:br>
              <a:rPr lang="en-US" altLang="zh-CN" smtClean="0"/>
            </a:br>
            <a:r>
              <a:rPr lang="en-US" altLang="zh-CN" sz="1200" b="1" kern="1200" smtClean="0">
                <a:solidFill>
                  <a:schemeClr val="tx1"/>
                </a:solidFill>
                <a:effectLst/>
                <a:latin typeface="+mn-lt"/>
                <a:ea typeface="+mn-ea"/>
                <a:cs typeface="+mn-cs"/>
              </a:rPr>
              <a:t>object </a:t>
            </a:r>
            <a:r>
              <a:rPr lang="en-US" altLang="zh-CN" smtClean="0"/>
              <a:t>Hello01 {</a:t>
            </a:r>
            <a:br>
              <a:rPr lang="en-US" altLang="zh-CN" smtClean="0"/>
            </a:br>
            <a:r>
              <a:rPr lang="en-US" altLang="zh-CN" smtClean="0"/>
              <a:t>  </a:t>
            </a:r>
            <a:r>
              <a:rPr lang="en-US" altLang="zh-CN" sz="1200" b="1" kern="1200" smtClean="0">
                <a:solidFill>
                  <a:schemeClr val="tx1"/>
                </a:solidFill>
                <a:effectLst/>
                <a:latin typeface="+mn-lt"/>
                <a:ea typeface="+mn-ea"/>
                <a:cs typeface="+mn-cs"/>
              </a:rPr>
              <a:t>def </a:t>
            </a:r>
            <a:r>
              <a:rPr lang="en-US" altLang="zh-CN" smtClean="0"/>
              <a:t>main(args: Array[</a:t>
            </a:r>
            <a:r>
              <a:rPr lang="en-US" altLang="zh-CN" sz="1200" kern="1200" smtClean="0">
                <a:solidFill>
                  <a:schemeClr val="tx1"/>
                </a:solidFill>
                <a:effectLst/>
                <a:latin typeface="+mn-lt"/>
                <a:ea typeface="+mn-ea"/>
                <a:cs typeface="+mn-cs"/>
              </a:rPr>
              <a:t>String</a:t>
            </a:r>
            <a:r>
              <a:rPr lang="en-US" altLang="zh-CN" smtClean="0"/>
              <a:t>]): Unit = {</a:t>
            </a:r>
            <a:br>
              <a:rPr lang="en-US" altLang="zh-CN" smtClean="0"/>
            </a:br>
            <a:r>
              <a:rPr lang="en-US" altLang="zh-CN" smtClean="0"/>
              <a:t/>
            </a:r>
            <a:br>
              <a:rPr lang="en-US" altLang="zh-CN" smtClean="0"/>
            </a:br>
            <a:r>
              <a:rPr lang="en-US" altLang="zh-CN" smtClean="0"/>
              <a:t>    </a:t>
            </a:r>
            <a:r>
              <a:rPr lang="en-US" altLang="zh-CN" sz="1200" b="1" kern="1200" smtClean="0">
                <a:solidFill>
                  <a:schemeClr val="tx1"/>
                </a:solidFill>
                <a:effectLst/>
                <a:latin typeface="+mn-lt"/>
                <a:ea typeface="+mn-ea"/>
                <a:cs typeface="+mn-cs"/>
              </a:rPr>
              <a:t>var </a:t>
            </a:r>
            <a:r>
              <a:rPr lang="en-US" altLang="zh-CN" smtClean="0"/>
              <a:t>b : Boolean = </a:t>
            </a:r>
            <a:r>
              <a:rPr lang="en-US" altLang="zh-CN" sz="1200" b="1" kern="1200" smtClean="0">
                <a:solidFill>
                  <a:schemeClr val="tx1"/>
                </a:solidFill>
                <a:effectLst/>
                <a:latin typeface="+mn-lt"/>
                <a:ea typeface="+mn-ea"/>
                <a:cs typeface="+mn-cs"/>
              </a:rPr>
              <a:t>true</a:t>
            </a:r>
            <a:br>
              <a:rPr lang="en-US" altLang="zh-CN" sz="1200" b="1" kern="1200" smtClean="0">
                <a:solidFill>
                  <a:schemeClr val="tx1"/>
                </a:solidFill>
                <a:effectLst/>
                <a:latin typeface="+mn-lt"/>
                <a:ea typeface="+mn-ea"/>
                <a:cs typeface="+mn-cs"/>
              </a:rPr>
            </a:br>
            <a:r>
              <a:rPr lang="en-US" altLang="zh-CN" sz="1200" b="1" kern="1200" smtClean="0">
                <a:solidFill>
                  <a:schemeClr val="tx1"/>
                </a:solidFill>
                <a:effectLst/>
                <a:latin typeface="+mn-lt"/>
                <a:ea typeface="+mn-ea"/>
                <a:cs typeface="+mn-cs"/>
              </a:rPr>
              <a:t>    </a:t>
            </a:r>
            <a:r>
              <a:rPr lang="en-US" altLang="zh-CN" i="1" smtClean="0">
                <a:effectLst/>
              </a:rPr>
              <a:t>println</a:t>
            </a:r>
            <a:r>
              <a:rPr lang="en-US" altLang="zh-CN" smtClean="0"/>
              <a:t>(b)</a:t>
            </a:r>
            <a:br>
              <a:rPr lang="en-US" altLang="zh-CN" smtClean="0"/>
            </a:br>
            <a:r>
              <a:rPr lang="en-US" altLang="zh-CN" smtClean="0"/>
              <a:t/>
            </a:r>
            <a:br>
              <a:rPr lang="en-US" altLang="zh-CN" smtClean="0"/>
            </a:br>
            <a:r>
              <a:rPr lang="en-US" altLang="zh-CN" smtClean="0"/>
              <a:t>    </a:t>
            </a:r>
            <a:r>
              <a:rPr lang="en-US" altLang="zh-CN" sz="1200" i="1" kern="1200" smtClean="0">
                <a:solidFill>
                  <a:schemeClr val="tx1"/>
                </a:solidFill>
                <a:effectLst/>
                <a:latin typeface="+mn-lt"/>
                <a:ea typeface="+mn-ea"/>
                <a:cs typeface="+mn-cs"/>
              </a:rPr>
              <a:t>//</a:t>
            </a:r>
            <a:r>
              <a:rPr lang="zh-CN" altLang="en-US" sz="1200" i="1" kern="1200" smtClean="0">
                <a:solidFill>
                  <a:schemeClr val="tx1"/>
                </a:solidFill>
                <a:effectLst/>
                <a:latin typeface="+mn-lt"/>
                <a:ea typeface="+mn-ea"/>
                <a:cs typeface="+mn-cs"/>
              </a:rPr>
              <a:t>错误</a:t>
            </a:r>
            <a:r>
              <a:rPr lang="en-US" altLang="zh-CN" sz="1200" i="1" kern="1200" smtClean="0">
                <a:solidFill>
                  <a:schemeClr val="tx1"/>
                </a:solidFill>
                <a:effectLst/>
                <a:latin typeface="+mn-lt"/>
                <a:ea typeface="+mn-ea"/>
                <a:cs typeface="+mn-cs"/>
              </a:rPr>
              <a:t>,Boolean </a:t>
            </a:r>
            <a:r>
              <a:rPr lang="zh-CN" altLang="en-US" sz="1200" i="1" kern="1200" smtClean="0">
                <a:solidFill>
                  <a:schemeClr val="tx1"/>
                </a:solidFill>
                <a:effectLst/>
                <a:latin typeface="+mn-lt"/>
                <a:ea typeface="+mn-ea"/>
                <a:cs typeface="+mn-cs"/>
              </a:rPr>
              <a:t>不能使用接收数字和</a:t>
            </a:r>
            <a:r>
              <a:rPr lang="en-US" altLang="zh-CN" sz="1200" i="1" kern="1200" smtClean="0">
                <a:solidFill>
                  <a:schemeClr val="tx1"/>
                </a:solidFill>
                <a:effectLst/>
                <a:latin typeface="+mn-lt"/>
                <a:ea typeface="+mn-ea"/>
                <a:cs typeface="+mn-cs"/>
              </a:rPr>
              <a:t>null</a:t>
            </a:r>
            <a:br>
              <a:rPr lang="en-US" altLang="zh-CN" sz="1200" i="1" kern="1200" smtClean="0">
                <a:solidFill>
                  <a:schemeClr val="tx1"/>
                </a:solidFill>
                <a:effectLst/>
                <a:latin typeface="+mn-lt"/>
                <a:ea typeface="+mn-ea"/>
                <a:cs typeface="+mn-cs"/>
              </a:rPr>
            </a:br>
            <a:r>
              <a:rPr lang="en-US" altLang="zh-CN" sz="1200" i="1" kern="1200" smtClean="0">
                <a:solidFill>
                  <a:schemeClr val="tx1"/>
                </a:solidFill>
                <a:effectLst/>
                <a:latin typeface="+mn-lt"/>
                <a:ea typeface="+mn-ea"/>
                <a:cs typeface="+mn-cs"/>
              </a:rPr>
              <a:t>    //</a:t>
            </a:r>
            <a:r>
              <a:rPr lang="zh-CN" altLang="en-US" sz="1200" i="1" kern="1200" smtClean="0">
                <a:solidFill>
                  <a:schemeClr val="tx1"/>
                </a:solidFill>
                <a:effectLst/>
                <a:latin typeface="+mn-lt"/>
                <a:ea typeface="+mn-ea"/>
                <a:cs typeface="+mn-cs"/>
              </a:rPr>
              <a:t>只能接收</a:t>
            </a:r>
            <a:r>
              <a:rPr lang="en-US" altLang="zh-CN" sz="1200" i="1" kern="1200" smtClean="0">
                <a:solidFill>
                  <a:schemeClr val="tx1"/>
                </a:solidFill>
                <a:effectLst/>
                <a:latin typeface="+mn-lt"/>
                <a:ea typeface="+mn-ea"/>
                <a:cs typeface="+mn-cs"/>
              </a:rPr>
              <a:t>true</a:t>
            </a:r>
            <a:r>
              <a:rPr lang="zh-CN" altLang="en-US" sz="1200" i="1" kern="1200" smtClean="0">
                <a:solidFill>
                  <a:schemeClr val="tx1"/>
                </a:solidFill>
                <a:effectLst/>
                <a:latin typeface="+mn-lt"/>
                <a:ea typeface="+mn-ea"/>
                <a:cs typeface="+mn-cs"/>
              </a:rPr>
              <a:t>或者</a:t>
            </a:r>
            <a:r>
              <a:rPr lang="en-US" altLang="zh-CN" sz="1200" i="1" kern="1200" smtClean="0">
                <a:solidFill>
                  <a:schemeClr val="tx1"/>
                </a:solidFill>
                <a:effectLst/>
                <a:latin typeface="+mn-lt"/>
                <a:ea typeface="+mn-ea"/>
                <a:cs typeface="+mn-cs"/>
              </a:rPr>
              <a:t>false</a:t>
            </a:r>
            <a:br>
              <a:rPr lang="en-US" altLang="zh-CN" sz="1200" i="1" kern="1200" smtClean="0">
                <a:solidFill>
                  <a:schemeClr val="tx1"/>
                </a:solidFill>
                <a:effectLst/>
                <a:latin typeface="+mn-lt"/>
                <a:ea typeface="+mn-ea"/>
                <a:cs typeface="+mn-cs"/>
              </a:rPr>
            </a:br>
            <a:r>
              <a:rPr lang="en-US" altLang="zh-CN" sz="1200" i="1" kern="1200" smtClean="0">
                <a:solidFill>
                  <a:schemeClr val="tx1"/>
                </a:solidFill>
                <a:effectLst/>
                <a:latin typeface="+mn-lt"/>
                <a:ea typeface="+mn-ea"/>
                <a:cs typeface="+mn-cs"/>
              </a:rPr>
              <a:t>    </a:t>
            </a:r>
            <a:r>
              <a:rPr lang="en-US" altLang="zh-CN" sz="1200" b="1" kern="1200" smtClean="0">
                <a:solidFill>
                  <a:schemeClr val="tx1"/>
                </a:solidFill>
                <a:effectLst/>
                <a:latin typeface="+mn-lt"/>
                <a:ea typeface="+mn-ea"/>
                <a:cs typeface="+mn-cs"/>
              </a:rPr>
              <a:t>var </a:t>
            </a:r>
            <a:r>
              <a:rPr lang="en-US" altLang="zh-CN" smtClean="0"/>
              <a:t>b2 : Boolean = </a:t>
            </a:r>
            <a:r>
              <a:rPr lang="en-US" altLang="zh-CN" sz="1200" kern="1200" smtClean="0">
                <a:solidFill>
                  <a:schemeClr val="tx1"/>
                </a:solidFill>
                <a:effectLst/>
                <a:latin typeface="+mn-lt"/>
                <a:ea typeface="+mn-ea"/>
                <a:cs typeface="+mn-cs"/>
              </a:rPr>
              <a:t>0 </a:t>
            </a:r>
            <a:r>
              <a:rPr lang="en-US" altLang="zh-CN" sz="1200" i="1" kern="1200" smtClean="0">
                <a:solidFill>
                  <a:schemeClr val="tx1"/>
                </a:solidFill>
                <a:effectLst/>
                <a:latin typeface="+mn-lt"/>
                <a:ea typeface="+mn-ea"/>
                <a:cs typeface="+mn-cs"/>
              </a:rPr>
              <a:t>//</a:t>
            </a:r>
            <a:r>
              <a:rPr lang="zh-CN" altLang="en-US" sz="1200" i="1" kern="1200" smtClean="0">
                <a:solidFill>
                  <a:schemeClr val="tx1"/>
                </a:solidFill>
                <a:effectLst/>
                <a:latin typeface="+mn-lt"/>
                <a:ea typeface="+mn-ea"/>
                <a:cs typeface="+mn-cs"/>
              </a:rPr>
              <a:t>错</a:t>
            </a:r>
            <a:br>
              <a:rPr lang="zh-CN" altLang="en-US" sz="1200" i="1" kern="1200" smtClean="0">
                <a:solidFill>
                  <a:schemeClr val="tx1"/>
                </a:solidFill>
                <a:effectLst/>
                <a:latin typeface="+mn-lt"/>
                <a:ea typeface="+mn-ea"/>
                <a:cs typeface="+mn-cs"/>
              </a:rPr>
            </a:br>
            <a:r>
              <a:rPr lang="zh-CN" altLang="en-US" sz="1200" i="1" kern="1200" smtClean="0">
                <a:solidFill>
                  <a:schemeClr val="tx1"/>
                </a:solidFill>
                <a:effectLst/>
                <a:latin typeface="+mn-lt"/>
                <a:ea typeface="+mn-ea"/>
                <a:cs typeface="+mn-cs"/>
              </a:rPr>
              <a:t>    </a:t>
            </a:r>
            <a:r>
              <a:rPr lang="en-US" altLang="zh-CN" sz="1200" b="1" kern="1200" smtClean="0">
                <a:solidFill>
                  <a:schemeClr val="tx1"/>
                </a:solidFill>
                <a:effectLst/>
                <a:latin typeface="+mn-lt"/>
                <a:ea typeface="+mn-ea"/>
                <a:cs typeface="+mn-cs"/>
              </a:rPr>
              <a:t>var </a:t>
            </a:r>
            <a:r>
              <a:rPr lang="en-US" altLang="zh-CN" smtClean="0"/>
              <a:t>b3 : Boolean = </a:t>
            </a:r>
            <a:r>
              <a:rPr lang="en-US" altLang="zh-CN" sz="1200" b="1" kern="1200" smtClean="0">
                <a:solidFill>
                  <a:schemeClr val="tx1"/>
                </a:solidFill>
                <a:effectLst/>
                <a:latin typeface="+mn-lt"/>
                <a:ea typeface="+mn-ea"/>
                <a:cs typeface="+mn-cs"/>
              </a:rPr>
              <a:t>null </a:t>
            </a:r>
            <a:r>
              <a:rPr lang="en-US" altLang="zh-CN" sz="1200" i="1" kern="1200" smtClean="0">
                <a:solidFill>
                  <a:schemeClr val="tx1"/>
                </a:solidFill>
                <a:effectLst/>
                <a:latin typeface="+mn-lt"/>
                <a:ea typeface="+mn-ea"/>
                <a:cs typeface="+mn-cs"/>
              </a:rPr>
              <a:t>//</a:t>
            </a:r>
            <a:r>
              <a:rPr lang="zh-CN" altLang="en-US" sz="1200" i="1" kern="1200" smtClean="0">
                <a:solidFill>
                  <a:schemeClr val="tx1"/>
                </a:solidFill>
                <a:effectLst/>
                <a:latin typeface="+mn-lt"/>
                <a:ea typeface="+mn-ea"/>
                <a:cs typeface="+mn-cs"/>
              </a:rPr>
              <a:t>错</a:t>
            </a:r>
            <a:r>
              <a:rPr lang="en-US" altLang="zh-CN" sz="1200" i="1" kern="1200" smtClean="0">
                <a:solidFill>
                  <a:schemeClr val="tx1"/>
                </a:solidFill>
                <a:effectLst/>
                <a:latin typeface="+mn-lt"/>
                <a:ea typeface="+mn-ea"/>
                <a:cs typeface="+mn-cs"/>
              </a:rPr>
              <a:t>, </a:t>
            </a:r>
            <a:r>
              <a:rPr lang="zh-CN" altLang="en-US" sz="1200" i="1" kern="1200" smtClean="0">
                <a:solidFill>
                  <a:schemeClr val="tx1"/>
                </a:solidFill>
                <a:effectLst/>
                <a:latin typeface="+mn-lt"/>
                <a:ea typeface="+mn-ea"/>
                <a:cs typeface="+mn-cs"/>
              </a:rPr>
              <a:t>运行就会报错</a:t>
            </a:r>
            <a:r>
              <a:rPr lang="en-US" altLang="zh-CN" sz="1200" i="1" kern="1200" smtClean="0">
                <a:solidFill>
                  <a:schemeClr val="tx1"/>
                </a:solidFill>
                <a:effectLst/>
                <a:latin typeface="+mn-lt"/>
                <a:ea typeface="+mn-ea"/>
                <a:cs typeface="+mn-cs"/>
              </a:rPr>
              <a:t>.</a:t>
            </a:r>
            <a:br>
              <a:rPr lang="en-US" altLang="zh-CN" sz="1200" i="1" kern="1200" smtClean="0">
                <a:solidFill>
                  <a:schemeClr val="tx1"/>
                </a:solidFill>
                <a:effectLst/>
                <a:latin typeface="+mn-lt"/>
                <a:ea typeface="+mn-ea"/>
                <a:cs typeface="+mn-cs"/>
              </a:rPr>
            </a:br>
            <a:r>
              <a:rPr lang="en-US" altLang="zh-CN" sz="1200" i="1" kern="1200" smtClean="0">
                <a:solidFill>
                  <a:schemeClr val="tx1"/>
                </a:solidFill>
                <a:effectLst/>
                <a:latin typeface="+mn-lt"/>
                <a:ea typeface="+mn-ea"/>
                <a:cs typeface="+mn-cs"/>
              </a:rPr>
              <a:t>    </a:t>
            </a:r>
            <a:r>
              <a:rPr lang="en-US" altLang="zh-CN" i="1" smtClean="0">
                <a:effectLst/>
              </a:rPr>
              <a:t>println</a:t>
            </a:r>
            <a:r>
              <a:rPr lang="en-US" altLang="zh-CN" smtClean="0"/>
              <a:t>(b3)</a:t>
            </a:r>
            <a:br>
              <a:rPr lang="en-US" altLang="zh-CN" smtClean="0"/>
            </a:br>
            <a:r>
              <a:rPr lang="en-US" altLang="zh-CN" smtClean="0"/>
              <a:t>  }</a:t>
            </a:r>
            <a:br>
              <a:rPr lang="en-US" altLang="zh-CN" smtClean="0"/>
            </a:br>
            <a:r>
              <a:rPr lang="en-US" altLang="zh-CN" smtClean="0"/>
              <a:t>}</a:t>
            </a:r>
            <a:br>
              <a:rPr lang="en-US" altLang="zh-CN" smtClean="0"/>
            </a:br>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19</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20</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1</a:t>
            </a:r>
            <a:r>
              <a:rPr lang="zh-CN" altLang="en-US" smtClean="0"/>
              <a:t>的案例：</a:t>
            </a:r>
            <a:endParaRPr lang="en-US" altLang="zh-CN" smtClean="0"/>
          </a:p>
          <a:p>
            <a:r>
              <a:rPr lang="en-US" altLang="zh-CN" smtClean="0"/>
              <a:t>package com.atguigu.chapter02</a:t>
            </a:r>
          </a:p>
          <a:p>
            <a:r>
              <a:rPr lang="en-US" altLang="zh-CN" smtClean="0"/>
              <a:t>class Dog{</a:t>
            </a:r>
          </a:p>
          <a:p>
            <a:endParaRPr lang="en-US" altLang="zh-CN" smtClean="0"/>
          </a:p>
          <a:p>
            <a:r>
              <a:rPr lang="en-US" altLang="zh-CN" smtClean="0"/>
              <a:t>}</a:t>
            </a:r>
          </a:p>
          <a:p>
            <a:r>
              <a:rPr lang="en-US" altLang="zh-CN" smtClean="0"/>
              <a:t>object Hello01 {</a:t>
            </a:r>
          </a:p>
          <a:p>
            <a:r>
              <a:rPr lang="en-US" altLang="zh-CN" smtClean="0"/>
              <a:t>  def main(args: Array[String]): Unit = {</a:t>
            </a:r>
          </a:p>
          <a:p>
            <a:endParaRPr lang="en-US" altLang="zh-CN" smtClean="0"/>
          </a:p>
          <a:p>
            <a:r>
              <a:rPr lang="en-US" altLang="zh-CN" smtClean="0"/>
              <a:t>    var dog : Dog = null  // dog </a:t>
            </a:r>
            <a:r>
              <a:rPr lang="zh-CN" altLang="en-US" smtClean="0"/>
              <a:t>是引用类型</a:t>
            </a:r>
          </a:p>
          <a:p>
            <a:r>
              <a:rPr lang="zh-CN" altLang="en-US" smtClean="0"/>
              <a:t>    </a:t>
            </a:r>
            <a:r>
              <a:rPr lang="en-US" altLang="zh-CN" smtClean="0"/>
              <a:t>var n1 : Char = null //</a:t>
            </a:r>
            <a:r>
              <a:rPr lang="zh-CN" altLang="en-US" smtClean="0"/>
              <a:t>错误 </a:t>
            </a:r>
            <a:r>
              <a:rPr lang="en-US" altLang="zh-CN" smtClean="0"/>
              <a:t>[Int , Double </a:t>
            </a:r>
            <a:r>
              <a:rPr lang="zh-CN" altLang="en-US" smtClean="0"/>
              <a:t>等等都不可以</a:t>
            </a:r>
            <a:r>
              <a:rPr lang="en-US" altLang="zh-CN" smtClean="0"/>
              <a:t>]</a:t>
            </a:r>
          </a:p>
          <a:p>
            <a:endParaRPr lang="en-US" altLang="zh-CN" smtClean="0"/>
          </a:p>
          <a:p>
            <a:r>
              <a:rPr lang="en-US" altLang="zh-CN" smtClean="0"/>
              <a:t>  }</a:t>
            </a:r>
          </a:p>
          <a:p>
            <a:r>
              <a:rPr lang="en-US" altLang="zh-CN" smtClean="0"/>
              <a:t>}</a:t>
            </a:r>
          </a:p>
          <a:p>
            <a:endParaRPr lang="en-US" altLang="zh-CN" smtClean="0"/>
          </a:p>
          <a:p>
            <a:r>
              <a:rPr lang="en-US" altLang="zh-CN" smtClean="0"/>
              <a:t>2</a:t>
            </a:r>
            <a:r>
              <a:rPr lang="zh-CN" altLang="en-US" smtClean="0"/>
              <a:t>的案例</a:t>
            </a:r>
            <a:r>
              <a:rPr lang="en-US" altLang="zh-CN" smtClean="0"/>
              <a:t>:</a:t>
            </a:r>
          </a:p>
          <a:p>
            <a:endParaRPr lang="en-US" altLang="zh-CN" smtClean="0"/>
          </a:p>
          <a:p>
            <a:r>
              <a:rPr lang="en-US" altLang="zh-CN" smtClean="0"/>
              <a:t>package com.atguigu.chapter02</a:t>
            </a:r>
          </a:p>
          <a:p>
            <a:endParaRPr lang="en-US" altLang="zh-CN" smtClean="0"/>
          </a:p>
          <a:p>
            <a:r>
              <a:rPr lang="en-US" altLang="zh-CN" smtClean="0"/>
              <a:t>object Hello01 {</a:t>
            </a:r>
          </a:p>
          <a:p>
            <a:r>
              <a:rPr lang="en-US" altLang="zh-CN" smtClean="0"/>
              <a:t>  def main(args: Array[String]): Unit = {</a:t>
            </a:r>
          </a:p>
          <a:p>
            <a:endParaRPr lang="en-US" altLang="zh-CN" smtClean="0"/>
          </a:p>
          <a:p>
            <a:r>
              <a:rPr lang="en-US" altLang="zh-CN" smtClean="0"/>
              <a:t>    var res = sayOk()</a:t>
            </a:r>
          </a:p>
          <a:p>
            <a:r>
              <a:rPr lang="en-US" altLang="zh-CN" smtClean="0"/>
              <a:t>    println("res=" + res)</a:t>
            </a:r>
          </a:p>
          <a:p>
            <a:r>
              <a:rPr lang="en-US" altLang="zh-CN" smtClean="0"/>
              <a:t>  }</a:t>
            </a:r>
          </a:p>
          <a:p>
            <a:endParaRPr lang="en-US" altLang="zh-CN" smtClean="0"/>
          </a:p>
          <a:p>
            <a:r>
              <a:rPr lang="en-US" altLang="zh-CN" smtClean="0"/>
              <a:t>  def sayOk(): Unit = { //Unit </a:t>
            </a:r>
            <a:r>
              <a:rPr lang="zh-CN" altLang="en-US" smtClean="0"/>
              <a:t>表示没有返回值</a:t>
            </a:r>
          </a:p>
          <a:p>
            <a:r>
              <a:rPr lang="zh-CN" altLang="en-US" smtClean="0"/>
              <a:t>    </a:t>
            </a:r>
            <a:r>
              <a:rPr lang="en-US" altLang="zh-CN" smtClean="0"/>
              <a:t>println("sayok</a:t>
            </a:r>
            <a:r>
              <a:rPr lang="zh-CN" altLang="en-US" smtClean="0"/>
              <a:t>被调用</a:t>
            </a:r>
            <a:r>
              <a:rPr lang="en-US" altLang="zh-CN" smtClean="0"/>
              <a:t>")</a:t>
            </a:r>
          </a:p>
          <a:p>
            <a:r>
              <a:rPr lang="en-US" altLang="zh-CN" smtClean="0"/>
              <a:t>  }</a:t>
            </a:r>
          </a:p>
          <a:p>
            <a:r>
              <a:rPr lang="en-US" altLang="zh-CN" smtClean="0"/>
              <a:t>}</a:t>
            </a:r>
          </a:p>
          <a:p>
            <a:endParaRPr lang="en-US" altLang="zh-CN" smtClean="0"/>
          </a:p>
          <a:p>
            <a:r>
              <a:rPr lang="zh-CN" altLang="en-US" smtClean="0"/>
              <a:t>输出的内容是：</a:t>
            </a:r>
            <a:endParaRPr lang="en-US" altLang="zh-CN" smtClean="0"/>
          </a:p>
          <a:p>
            <a:r>
              <a:rPr lang="en-US" altLang="zh-CN" smtClean="0"/>
              <a:t>sayok</a:t>
            </a:r>
            <a:r>
              <a:rPr lang="zh-CN" altLang="en-US" smtClean="0"/>
              <a:t>被调用</a:t>
            </a:r>
          </a:p>
          <a:p>
            <a:r>
              <a:rPr lang="en-US" altLang="zh-CN" smtClean="0"/>
              <a:t>res=()</a:t>
            </a:r>
          </a:p>
          <a:p>
            <a:endParaRPr lang="en-US" altLang="zh-CN" smtClean="0"/>
          </a:p>
          <a:p>
            <a:r>
              <a:rPr lang="en-US" altLang="zh-CN" smtClean="0"/>
              <a:t>3</a:t>
            </a:r>
            <a:r>
              <a:rPr lang="zh-CN" altLang="en-US" smtClean="0"/>
              <a:t>可讲解</a:t>
            </a:r>
            <a:r>
              <a:rPr lang="en-US" altLang="zh-CN" smtClean="0"/>
              <a:t>[</a:t>
            </a:r>
            <a:r>
              <a:rPr lang="zh-CN" altLang="en-US" smtClean="0"/>
              <a:t>待深入理解</a:t>
            </a:r>
            <a:r>
              <a:rPr lang="en-US" altLang="zh-CN" smtClean="0"/>
              <a:t>]</a:t>
            </a:r>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21</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22</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案例演示：按照前</a:t>
            </a:r>
            <a:r>
              <a:rPr lang="en-US" altLang="zh-CN" smtClean="0"/>
              <a:t>ppt</a:t>
            </a:r>
            <a:r>
              <a:rPr lang="zh-CN" altLang="en-US" smtClean="0"/>
              <a:t>的转换规则就可以完全推导案例</a:t>
            </a:r>
            <a:endParaRPr lang="en-US" altLang="zh-CN" smtClean="0"/>
          </a:p>
          <a:p>
            <a:endParaRPr lang="en-US" altLang="zh-CN" smtClean="0"/>
          </a:p>
          <a:p>
            <a:r>
              <a:rPr lang="zh-CN" altLang="en-US" smtClean="0"/>
              <a:t>自动类型转换的细节说明</a:t>
            </a:r>
            <a:endParaRPr lang="en-US" altLang="zh-CN" smtClean="0"/>
          </a:p>
          <a:p>
            <a:r>
              <a:rPr lang="en-US" altLang="zh-CN" smtClean="0"/>
              <a:t>1</a:t>
            </a:r>
            <a:r>
              <a:rPr lang="zh-CN" altLang="en-US" smtClean="0"/>
              <a:t>）案例</a:t>
            </a:r>
            <a:endParaRPr lang="en-US" altLang="zh-CN" smtClean="0"/>
          </a:p>
          <a:p>
            <a:r>
              <a:rPr lang="en-US" altLang="zh-CN" smtClean="0"/>
              <a:t>//</a:t>
            </a:r>
            <a:r>
              <a:rPr lang="zh-CN" altLang="en-US" smtClean="0"/>
              <a:t>错误，右边是</a:t>
            </a:r>
            <a:r>
              <a:rPr lang="en-US" altLang="zh-CN" smtClean="0"/>
              <a:t>double</a:t>
            </a:r>
          </a:p>
          <a:p>
            <a:r>
              <a:rPr lang="en-US" altLang="zh-CN" smtClean="0"/>
              <a:t> var num : Float  = 1 + 1.0</a:t>
            </a:r>
          </a:p>
          <a:p>
            <a:r>
              <a:rPr lang="en-US" altLang="zh-CN" smtClean="0"/>
              <a:t>//</a:t>
            </a:r>
            <a:r>
              <a:rPr lang="zh-CN" altLang="en-US" smtClean="0"/>
              <a:t>正确</a:t>
            </a:r>
          </a:p>
          <a:p>
            <a:r>
              <a:rPr lang="en-US" altLang="zh-CN" smtClean="0"/>
              <a:t> var num2 : Double  = 1 + 1.0 // ok</a:t>
            </a:r>
          </a:p>
          <a:p>
            <a:r>
              <a:rPr lang="en-US" altLang="zh-CN" smtClean="0"/>
              <a:t>2</a:t>
            </a:r>
            <a:r>
              <a:rPr lang="zh-CN" altLang="en-US" smtClean="0"/>
              <a:t>） 可以随堂想出来</a:t>
            </a:r>
            <a:endParaRPr lang="en-US" altLang="zh-CN" smtClean="0"/>
          </a:p>
          <a:p>
            <a:endParaRPr lang="en-US" altLang="zh-CN" smtClean="0"/>
          </a:p>
          <a:p>
            <a:r>
              <a:rPr lang="en-US" altLang="zh-CN" smtClean="0"/>
              <a:t>3</a:t>
            </a:r>
            <a:r>
              <a:rPr lang="zh-CN" altLang="en-US" smtClean="0"/>
              <a:t>）的案例</a:t>
            </a:r>
            <a:r>
              <a:rPr lang="en-US" altLang="zh-CN" smtClean="0"/>
              <a:t>		</a:t>
            </a:r>
          </a:p>
          <a:p>
            <a:r>
              <a:rPr lang="en-US" altLang="zh-CN" smtClean="0"/>
              <a:t>byte b = 10;</a:t>
            </a:r>
          </a:p>
          <a:p>
            <a:r>
              <a:rPr lang="en-US" altLang="zh-CN" smtClean="0"/>
              <a:t>//</a:t>
            </a:r>
            <a:r>
              <a:rPr lang="zh-CN" altLang="en-US" smtClean="0"/>
              <a:t>错误的，因为</a:t>
            </a:r>
            <a:r>
              <a:rPr lang="en-US" altLang="zh-CN" smtClean="0"/>
              <a:t>[byte,short] </a:t>
            </a:r>
            <a:r>
              <a:rPr lang="zh-CN" altLang="en-US" smtClean="0"/>
              <a:t>不和 </a:t>
            </a:r>
            <a:r>
              <a:rPr lang="en-US" altLang="zh-CN" smtClean="0"/>
              <a:t>char</a:t>
            </a:r>
            <a:r>
              <a:rPr lang="zh-CN" altLang="en-US" smtClean="0"/>
              <a:t>相互转换</a:t>
            </a:r>
          </a:p>
          <a:p>
            <a:r>
              <a:rPr lang="en-US" altLang="zh-CN" smtClean="0"/>
              <a:t>char c = b;</a:t>
            </a:r>
          </a:p>
          <a:p>
            <a:r>
              <a:rPr lang="en-US" altLang="zh-CN" smtClean="0"/>
              <a:t>4</a:t>
            </a:r>
            <a:r>
              <a:rPr lang="zh-CN" altLang="en-US" smtClean="0"/>
              <a:t>）案例可以随堂想出来</a:t>
            </a:r>
            <a:endParaRPr lang="en-US" altLang="zh-CN" smtClean="0"/>
          </a:p>
          <a:p>
            <a:r>
              <a:rPr lang="en-US" altLang="zh-CN" smtClean="0"/>
              <a:t>5</a:t>
            </a:r>
            <a:r>
              <a:rPr lang="zh-CN" altLang="en-US" smtClean="0"/>
              <a:t>）的案例</a:t>
            </a:r>
            <a:endParaRPr lang="en-US" altLang="zh-CN" smtClean="0"/>
          </a:p>
          <a:p>
            <a:r>
              <a:rPr lang="en-US" altLang="zh-CN" sz="1200" smtClean="0">
                <a:ea typeface="宋体" pitchFamily="2" charset="-122"/>
                <a:cs typeface="Times New Roman" pitchFamily="18" charset="0"/>
              </a:rPr>
              <a:t>boolean </a:t>
            </a:r>
            <a:r>
              <a:rPr lang="zh-CN" altLang="en-US" sz="1200" smtClean="0">
                <a:ea typeface="宋体" pitchFamily="2" charset="-122"/>
                <a:cs typeface="Times New Roman" pitchFamily="18" charset="0"/>
              </a:rPr>
              <a:t>不参与自动转换</a:t>
            </a:r>
            <a:endParaRPr lang="en-US" altLang="zh-CN" sz="1200" smtClean="0">
              <a:ea typeface="宋体" pitchFamily="2" charset="-122"/>
              <a:cs typeface="Times New Roman" pitchFamily="18" charset="0"/>
            </a:endParaRPr>
          </a:p>
          <a:p>
            <a:endParaRPr lang="en-US" altLang="zh-CN" sz="1200" smtClean="0">
              <a:ea typeface="宋体" pitchFamily="2" charset="-122"/>
              <a:cs typeface="Times New Roman" pitchFamily="18" charset="0"/>
            </a:endParaRPr>
          </a:p>
          <a:p>
            <a:r>
              <a:rPr lang="en-US" altLang="zh-CN" smtClean="0"/>
              <a:t>public class BooleanType</a:t>
            </a:r>
          </a:p>
          <a:p>
            <a:r>
              <a:rPr lang="en-US" altLang="zh-CN" smtClean="0"/>
              <a:t>{</a:t>
            </a:r>
          </a:p>
          <a:p>
            <a:r>
              <a:rPr lang="en-US" altLang="zh-CN" smtClean="0"/>
              <a:t>	public static void main(String[]args){</a:t>
            </a:r>
          </a:p>
          <a:p>
            <a:r>
              <a:rPr lang="en-US" altLang="zh-CN" smtClean="0"/>
              <a:t>		</a:t>
            </a:r>
          </a:p>
          <a:p>
            <a:r>
              <a:rPr lang="en-US" altLang="zh-CN" smtClean="0"/>
              <a:t>		boolean b = true;</a:t>
            </a:r>
          </a:p>
          <a:p>
            <a:r>
              <a:rPr lang="en-US" altLang="zh-CN" smtClean="0"/>
              <a:t>		//int</a:t>
            </a:r>
            <a:r>
              <a:rPr lang="en-US" altLang="zh-CN" baseline="0" smtClean="0"/>
              <a:t> i = b; //</a:t>
            </a:r>
            <a:r>
              <a:rPr lang="zh-CN" altLang="en-US" baseline="0" smtClean="0"/>
              <a:t>错误</a:t>
            </a:r>
            <a:endParaRPr lang="en-US" altLang="zh-CN" smtClean="0"/>
          </a:p>
          <a:p>
            <a:r>
              <a:rPr lang="en-US" altLang="zh-CN" smtClean="0"/>
              <a:t>		int i = (int)b; //</a:t>
            </a:r>
            <a:r>
              <a:rPr lang="zh-CN" altLang="en-US" smtClean="0"/>
              <a:t>错误的。</a:t>
            </a:r>
            <a:endParaRPr lang="en-US" altLang="zh-CN" smtClean="0"/>
          </a:p>
          <a:p>
            <a:endParaRPr lang="en-US" altLang="zh-CN" smtClean="0"/>
          </a:p>
          <a:p>
            <a:r>
              <a:rPr lang="en-US" altLang="zh-CN" smtClean="0"/>
              <a:t>	}</a:t>
            </a:r>
          </a:p>
          <a:p>
            <a:r>
              <a:rPr lang="en-US" altLang="zh-CN" smtClean="0"/>
              <a:t>}</a:t>
            </a:r>
          </a:p>
          <a:p>
            <a:endParaRPr lang="zh-CN" altLang="en-US" smtClean="0"/>
          </a:p>
          <a:p>
            <a:r>
              <a:rPr lang="en-US" altLang="zh-CN" smtClean="0"/>
              <a:t>6) </a:t>
            </a:r>
            <a:r>
              <a:rPr lang="zh-CN" altLang="en-US" smtClean="0"/>
              <a:t>的案例 ，可以随堂想。参考前面的类型自动转换的规则图</a:t>
            </a:r>
            <a:endParaRPr lang="en-US" altLang="zh-CN" smtClean="0"/>
          </a:p>
          <a:p>
            <a:endParaRPr lang="en-US" altLang="zh-CN" smtClean="0"/>
          </a:p>
          <a:p>
            <a:endParaRPr lang="zh-CN" altLang="en-US" smtClean="0"/>
          </a:p>
          <a:p>
            <a:endParaRPr lang="zh-CN" altLang="en-US" smtClean="0"/>
          </a:p>
          <a:p>
            <a:endParaRPr lang="zh-CN" altLang="en-US" smtClean="0"/>
          </a:p>
          <a:p>
            <a:endParaRPr lang="zh-CN" altLang="en-US" smtClean="0"/>
          </a:p>
          <a:p>
            <a:endParaRPr lang="zh-CN" altLang="en-US" smtClean="0"/>
          </a:p>
          <a:p>
            <a:r>
              <a:rPr lang="en-US" altLang="zh-CN" smtClean="0"/>
              <a:t>4</a:t>
            </a:r>
            <a:r>
              <a:rPr lang="zh-CN" altLang="en-US" smtClean="0"/>
              <a:t>、</a:t>
            </a:r>
            <a:r>
              <a:rPr lang="en-US" altLang="zh-CN" smtClean="0"/>
              <a:t>byte</a:t>
            </a:r>
            <a:r>
              <a:rPr lang="zh-CN" altLang="en-US" smtClean="0"/>
              <a:t>和</a:t>
            </a:r>
            <a:r>
              <a:rPr lang="en-US" altLang="zh-CN" smtClean="0"/>
              <a:t>short</a:t>
            </a:r>
            <a:r>
              <a:rPr lang="zh-CN" altLang="en-US" smtClean="0"/>
              <a:t>类型在进行运算时，当做</a:t>
            </a:r>
            <a:r>
              <a:rPr lang="en-US" altLang="zh-CN" smtClean="0"/>
              <a:t>int</a:t>
            </a:r>
            <a:r>
              <a:rPr lang="zh-CN" altLang="en-US" smtClean="0"/>
              <a:t>类型处理！</a:t>
            </a:r>
          </a:p>
          <a:p>
            <a:endParaRPr lang="zh-CN" altLang="en-US" smtClean="0"/>
          </a:p>
          <a:p>
            <a:endParaRPr lang="zh-CN" altLang="en-US" smtClean="0"/>
          </a:p>
          <a:p>
            <a:endParaRPr lang="zh-CN" altLang="en-US" smtClean="0"/>
          </a:p>
          <a:p>
            <a:r>
              <a:rPr lang="zh-CN" altLang="en-US" smtClean="0"/>
              <a:t>*</a:t>
            </a:r>
            <a:r>
              <a:rPr lang="en-US" altLang="zh-CN" smtClean="0"/>
              <a:t>/</a:t>
            </a:r>
          </a:p>
          <a:p>
            <a:endParaRPr lang="en-US" altLang="zh-CN" smtClean="0"/>
          </a:p>
          <a:p>
            <a:r>
              <a:rPr lang="en-US" altLang="zh-CN" smtClean="0"/>
              <a:t>class TypeConvertDemo1 </a:t>
            </a:r>
          </a:p>
          <a:p>
            <a:r>
              <a:rPr lang="en-US" altLang="zh-CN" smtClean="0"/>
              <a:t>{</a:t>
            </a:r>
          </a:p>
          <a:p>
            <a:r>
              <a:rPr lang="en-US" altLang="zh-CN" smtClean="0"/>
              <a:t>	public static void main(String[] args) </a:t>
            </a:r>
          </a:p>
          <a:p>
            <a:r>
              <a:rPr lang="en-US" altLang="zh-CN" smtClean="0"/>
              <a:t>	{</a:t>
            </a:r>
          </a:p>
          <a:p>
            <a:endParaRPr lang="en-US" altLang="zh-CN" smtClean="0"/>
          </a:p>
          <a:p>
            <a:endParaRPr lang="en-US" altLang="zh-CN" smtClean="0"/>
          </a:p>
          <a:p>
            <a:r>
              <a:rPr lang="en-US" altLang="zh-CN" smtClean="0"/>
              <a:t>		int j = (int)1.5;//</a:t>
            </a:r>
            <a:r>
              <a:rPr lang="zh-CN" altLang="en-US" smtClean="0"/>
              <a:t>强转类型转换</a:t>
            </a:r>
          </a:p>
          <a:p>
            <a:r>
              <a:rPr lang="zh-CN" altLang="en-US" smtClean="0"/>
              <a:t>*</a:t>
            </a:r>
            <a:r>
              <a:rPr lang="en-US" altLang="zh-CN" smtClean="0"/>
              <a:t>/</a:t>
            </a:r>
          </a:p>
          <a:p>
            <a:endParaRPr lang="en-US" altLang="zh-CN" smtClean="0"/>
          </a:p>
          <a:p>
            <a:r>
              <a:rPr lang="en-US" altLang="zh-CN" smtClean="0"/>
              <a:t>		</a:t>
            </a:r>
          </a:p>
          <a:p>
            <a:r>
              <a:rPr lang="en-US" altLang="zh-CN" smtClean="0"/>
              <a:t>	</a:t>
            </a:r>
          </a:p>
          <a:p>
            <a:r>
              <a:rPr lang="en-US" altLang="zh-CN" smtClean="0"/>
              <a:t>		//-----------------------</a:t>
            </a:r>
            <a:r>
              <a:rPr lang="zh-CN" altLang="en-US" smtClean="0"/>
              <a:t>强转类型转换</a:t>
            </a:r>
            <a:r>
              <a:rPr lang="en-US" altLang="zh-CN" smtClean="0"/>
              <a:t>----------------------</a:t>
            </a:r>
          </a:p>
          <a:p>
            <a:endParaRPr lang="en-US" altLang="zh-CN" smtClean="0"/>
          </a:p>
          <a:p>
            <a:endParaRPr lang="en-US" altLang="zh-CN" smtClean="0"/>
          </a:p>
          <a:p>
            <a:r>
              <a:rPr lang="en-US" altLang="zh-CN" smtClean="0"/>
              <a:t>		int j= (int)1.9;</a:t>
            </a:r>
          </a:p>
          <a:p>
            <a:r>
              <a:rPr lang="en-US" altLang="zh-CN" smtClean="0"/>
              <a:t>		System.out.println(j);</a:t>
            </a:r>
          </a:p>
          <a:p>
            <a:endParaRPr lang="en-US" altLang="zh-CN" smtClean="0"/>
          </a:p>
          <a:p>
            <a:endParaRPr lang="en-US" altLang="zh-CN" smtClean="0"/>
          </a:p>
          <a:p>
            <a:r>
              <a:rPr lang="en-US" altLang="zh-CN" smtClean="0"/>
              <a:t>		//</a:t>
            </a:r>
            <a:r>
              <a:rPr lang="zh-CN" altLang="en-US" smtClean="0"/>
              <a:t>示例</a:t>
            </a:r>
            <a:r>
              <a:rPr lang="en-US" altLang="zh-CN" smtClean="0"/>
              <a:t>1</a:t>
            </a:r>
            <a:r>
              <a:rPr lang="zh-CN" altLang="en-US" smtClean="0"/>
              <a:t>：</a:t>
            </a:r>
          </a:p>
          <a:p>
            <a:endParaRPr lang="zh-CN" altLang="en-US" smtClean="0"/>
          </a:p>
          <a:p>
            <a:r>
              <a:rPr lang="zh-CN" altLang="en-US" smtClean="0"/>
              <a:t>		</a:t>
            </a:r>
            <a:r>
              <a:rPr lang="en-US" altLang="zh-CN" smtClean="0"/>
              <a:t>//int x = 10*3.5+6*1.5;</a:t>
            </a:r>
          </a:p>
          <a:p>
            <a:endParaRPr lang="en-US" altLang="zh-CN" smtClean="0"/>
          </a:p>
          <a:p>
            <a:r>
              <a:rPr lang="en-US" altLang="zh-CN" smtClean="0"/>
              <a:t>		//System.out.println(x);</a:t>
            </a:r>
          </a:p>
          <a:p>
            <a:endParaRPr lang="en-US" altLang="zh-CN" smtClean="0"/>
          </a:p>
          <a:p>
            <a:r>
              <a:rPr lang="en-US" altLang="zh-CN" smtClean="0"/>
              <a:t>		//</a:t>
            </a:r>
            <a:r>
              <a:rPr lang="zh-CN" altLang="en-US" smtClean="0"/>
              <a:t>示例</a:t>
            </a:r>
            <a:r>
              <a:rPr lang="en-US" altLang="zh-CN" smtClean="0"/>
              <a:t>2</a:t>
            </a:r>
            <a:r>
              <a:rPr lang="zh-CN" altLang="en-US" smtClean="0"/>
              <a:t>：</a:t>
            </a:r>
          </a:p>
          <a:p>
            <a:endParaRPr lang="zh-CN" altLang="en-US" smtClean="0"/>
          </a:p>
          <a:p>
            <a:r>
              <a:rPr lang="zh-CN" altLang="en-US" smtClean="0"/>
              <a:t>		</a:t>
            </a:r>
            <a:r>
              <a:rPr lang="en-US" altLang="zh-CN" smtClean="0"/>
              <a:t>int y = (int)(10*3.5+6*1.5);</a:t>
            </a:r>
          </a:p>
          <a:p>
            <a:endParaRPr lang="en-US" altLang="zh-CN" smtClean="0"/>
          </a:p>
          <a:p>
            <a:r>
              <a:rPr lang="en-US" altLang="zh-CN" smtClean="0"/>
              <a:t>		System.out.println(y);</a:t>
            </a:r>
          </a:p>
          <a:p>
            <a:endParaRPr lang="en-US" altLang="zh-CN" smtClean="0"/>
          </a:p>
          <a:p>
            <a:r>
              <a:rPr lang="en-US" altLang="zh-CN" smtClean="0"/>
              <a:t>		//</a:t>
            </a:r>
            <a:r>
              <a:rPr lang="zh-CN" altLang="en-US" smtClean="0"/>
              <a:t>示例</a:t>
            </a:r>
            <a:r>
              <a:rPr lang="en-US" altLang="zh-CN" smtClean="0"/>
              <a:t>3</a:t>
            </a:r>
            <a:r>
              <a:rPr lang="zh-CN" altLang="en-US" smtClean="0"/>
              <a:t>：关于</a:t>
            </a:r>
            <a:r>
              <a:rPr lang="en-US" altLang="zh-CN" smtClean="0"/>
              <a:t>char</a:t>
            </a:r>
            <a:r>
              <a:rPr lang="zh-CN" altLang="en-US" smtClean="0"/>
              <a:t>类型</a:t>
            </a:r>
          </a:p>
          <a:p>
            <a:r>
              <a:rPr lang="zh-CN" altLang="en-US" smtClean="0"/>
              <a:t>		</a:t>
            </a:r>
            <a:r>
              <a:rPr lang="en-US" altLang="zh-CN" smtClean="0"/>
              <a:t>char c1 = 100;</a:t>
            </a:r>
          </a:p>
          <a:p>
            <a:endParaRPr lang="en-US" altLang="zh-CN" smtClean="0"/>
          </a:p>
          <a:p>
            <a:r>
              <a:rPr lang="en-US" altLang="zh-CN" smtClean="0"/>
              <a:t>		int m = 100;</a:t>
            </a:r>
          </a:p>
          <a:p>
            <a:r>
              <a:rPr lang="en-US" altLang="zh-CN" smtClean="0"/>
              <a:t>		char c2 = (char)m;</a:t>
            </a:r>
          </a:p>
          <a:p>
            <a:r>
              <a:rPr lang="en-US" altLang="zh-CN" smtClean="0"/>
              <a:t>		System.out.println(c2);</a:t>
            </a:r>
          </a:p>
          <a:p>
            <a:endParaRPr lang="en-US" altLang="zh-CN" smtClean="0"/>
          </a:p>
          <a:p>
            <a:r>
              <a:rPr lang="en-US" altLang="zh-CN" smtClean="0"/>
              <a:t>		char c3 = 'a';</a:t>
            </a:r>
          </a:p>
          <a:p>
            <a:r>
              <a:rPr lang="en-US" altLang="zh-CN" smtClean="0"/>
              <a:t>		char c4 = (char)(c3+2);</a:t>
            </a:r>
          </a:p>
          <a:p>
            <a:endParaRPr lang="en-US" altLang="zh-CN" smtClean="0"/>
          </a:p>
          <a:p>
            <a:endParaRPr lang="en-US" altLang="zh-CN" smtClean="0"/>
          </a:p>
          <a:p>
            <a:r>
              <a:rPr lang="en-US" altLang="zh-CN" smtClean="0"/>
              <a:t>		//</a:t>
            </a:r>
            <a:r>
              <a:rPr lang="zh-CN" altLang="en-US" smtClean="0"/>
              <a:t>示例</a:t>
            </a:r>
            <a:r>
              <a:rPr lang="en-US" altLang="zh-CN" smtClean="0"/>
              <a:t>4</a:t>
            </a:r>
            <a:r>
              <a:rPr lang="zh-CN" altLang="en-US" smtClean="0"/>
              <a:t>：关于</a:t>
            </a:r>
            <a:r>
              <a:rPr lang="en-US" altLang="zh-CN" smtClean="0"/>
              <a:t>byte</a:t>
            </a:r>
            <a:r>
              <a:rPr lang="zh-CN" altLang="en-US" smtClean="0"/>
              <a:t>和</a:t>
            </a:r>
            <a:r>
              <a:rPr lang="en-US" altLang="zh-CN" smtClean="0"/>
              <a:t>short</a:t>
            </a:r>
          </a:p>
          <a:p>
            <a:endParaRPr lang="en-US" altLang="zh-CN" smtClean="0"/>
          </a:p>
          <a:p>
            <a:endParaRPr lang="en-US" altLang="zh-CN" smtClean="0"/>
          </a:p>
          <a:p>
            <a:r>
              <a:rPr lang="en-US" altLang="zh-CN" smtClean="0"/>
              <a:t>		byte b = 12;</a:t>
            </a:r>
          </a:p>
          <a:p>
            <a:r>
              <a:rPr lang="en-US" altLang="zh-CN" smtClean="0"/>
              <a:t>		short s = 20;</a:t>
            </a:r>
          </a:p>
          <a:p>
            <a:endParaRPr lang="en-US" altLang="zh-CN" smtClean="0"/>
          </a:p>
          <a:p>
            <a:r>
              <a:rPr lang="en-US" altLang="zh-CN" smtClean="0"/>
              <a:t>		short s2 = (short)(b+s);</a:t>
            </a:r>
          </a:p>
          <a:p>
            <a:endParaRPr lang="en-US" altLang="zh-CN" smtClean="0"/>
          </a:p>
          <a:p>
            <a:r>
              <a:rPr lang="en-US" altLang="zh-CN" smtClean="0"/>
              <a:t>		System.out.println(s2);</a:t>
            </a:r>
          </a:p>
          <a:p>
            <a:r>
              <a:rPr lang="en-US" altLang="zh-CN" smtClean="0"/>
              <a:t>	}</a:t>
            </a:r>
          </a:p>
          <a:p>
            <a:r>
              <a:rPr lang="en-US" altLang="zh-CN" smtClean="0"/>
              <a:t>}</a:t>
            </a:r>
          </a:p>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23</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24</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案例演示：</a:t>
            </a:r>
            <a:endParaRPr lang="en-US" altLang="zh-CN" smtClean="0"/>
          </a:p>
          <a:p>
            <a:r>
              <a:rPr lang="en-US" altLang="zh-CN" smtClean="0"/>
              <a:t>var num : Int = 2.7.toInt</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25</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indent="0">
              <a:buFont typeface="Arial" charset="0"/>
              <a:buNone/>
              <a:defRPr/>
            </a:pPr>
            <a:r>
              <a:rPr lang="en-US" altLang="zh-CN" sz="1200" smtClean="0">
                <a:ea typeface="宋体" pitchFamily="2" charset="-122"/>
                <a:cs typeface="Times New Roman" pitchFamily="18" charset="0"/>
              </a:rPr>
              <a:t>3</a:t>
            </a:r>
            <a:r>
              <a:rPr lang="zh-CN" altLang="en-US" sz="1200" smtClean="0">
                <a:ea typeface="宋体" pitchFamily="2" charset="-122"/>
                <a:cs typeface="Times New Roman" pitchFamily="18" charset="0"/>
              </a:rPr>
              <a:t>的案例</a:t>
            </a:r>
            <a:endParaRPr lang="en-US" altLang="zh-CN" sz="1200" smtClean="0">
              <a:ea typeface="宋体" pitchFamily="2" charset="-122"/>
              <a:cs typeface="Times New Roman" pitchFamily="18" charset="0"/>
            </a:endParaRPr>
          </a:p>
          <a:p>
            <a:pPr marL="0" indent="0">
              <a:buFont typeface="Arial" charset="0"/>
              <a:buNone/>
              <a:defRPr/>
            </a:pPr>
            <a:r>
              <a:rPr lang="en-US" altLang="zh-CN" sz="1200" smtClean="0">
                <a:ea typeface="宋体" pitchFamily="2" charset="-122"/>
                <a:cs typeface="Times New Roman" pitchFamily="18" charset="0"/>
              </a:rPr>
              <a:t>var num : Int = 97</a:t>
            </a:r>
          </a:p>
          <a:p>
            <a:pPr marL="0" indent="0">
              <a:buFont typeface="Arial" charset="0"/>
              <a:buNone/>
              <a:defRPr/>
            </a:pPr>
            <a:r>
              <a:rPr lang="en-US" altLang="zh-CN" sz="1200" smtClean="0">
                <a:ea typeface="宋体" pitchFamily="2" charset="-122"/>
                <a:cs typeface="Times New Roman" pitchFamily="18" charset="0"/>
              </a:rPr>
              <a:t>    var c : Char = num.toChar</a:t>
            </a:r>
          </a:p>
          <a:p>
            <a:pPr marL="0" indent="0">
              <a:buFont typeface="Arial" charset="0"/>
              <a:buNone/>
              <a:defRPr/>
            </a:pPr>
            <a:r>
              <a:rPr lang="en-US" altLang="zh-CN" sz="1200" smtClean="0">
                <a:ea typeface="宋体" pitchFamily="2" charset="-122"/>
                <a:cs typeface="Times New Roman" pitchFamily="18" charset="0"/>
              </a:rPr>
              <a:t>    println(c)</a:t>
            </a:r>
          </a:p>
          <a:p>
            <a:pPr marL="0" indent="0">
              <a:buFont typeface="Arial" charset="0"/>
              <a:buNone/>
              <a:defRPr/>
            </a:pPr>
            <a:endParaRPr lang="en-US" altLang="zh-CN" sz="1200" smtClean="0">
              <a:ea typeface="宋体" pitchFamily="2" charset="-122"/>
              <a:cs typeface="Times New Roman" pitchFamily="18" charset="0"/>
            </a:endParaRPr>
          </a:p>
          <a:p>
            <a:pPr marL="0" indent="0">
              <a:buFont typeface="Arial" charset="0"/>
              <a:buNone/>
              <a:defRPr/>
            </a:pPr>
            <a:r>
              <a:rPr lang="en-US" altLang="zh-CN" sz="1200" smtClean="0">
                <a:ea typeface="宋体" pitchFamily="2" charset="-122"/>
                <a:cs typeface="Times New Roman" pitchFamily="18" charset="0"/>
              </a:rPr>
              <a:t>4</a:t>
            </a:r>
            <a:r>
              <a:rPr lang="zh-CN" altLang="en-US" sz="1200" smtClean="0">
                <a:ea typeface="宋体" pitchFamily="2" charset="-122"/>
                <a:cs typeface="Times New Roman" pitchFamily="18" charset="0"/>
              </a:rPr>
              <a:t>的案例</a:t>
            </a:r>
            <a:endParaRPr lang="en-US" altLang="zh-CN" sz="1200" smtClean="0">
              <a:ea typeface="宋体" pitchFamily="2" charset="-122"/>
              <a:cs typeface="Times New Roman" pitchFamily="18" charset="0"/>
            </a:endParaRPr>
          </a:p>
          <a:p>
            <a:pPr marL="0" indent="0">
              <a:buFont typeface="Arial" charset="0"/>
              <a:buNone/>
              <a:defRPr/>
            </a:pPr>
            <a:r>
              <a:rPr lang="en-US" altLang="zh-CN" sz="1200" smtClean="0">
                <a:ea typeface="宋体" pitchFamily="2" charset="-122"/>
                <a:cs typeface="Times New Roman" pitchFamily="18" charset="0"/>
              </a:rPr>
              <a:t>def main(args: Array[String]): Unit = {</a:t>
            </a:r>
          </a:p>
          <a:p>
            <a:pPr marL="0" indent="0">
              <a:buFont typeface="Arial" charset="0"/>
              <a:buNone/>
              <a:defRPr/>
            </a:pPr>
            <a:r>
              <a:rPr lang="en-US" altLang="zh-CN" sz="1200" smtClean="0">
                <a:ea typeface="宋体" pitchFamily="2" charset="-122"/>
                <a:cs typeface="Times New Roman" pitchFamily="18" charset="0"/>
              </a:rPr>
              <a:t>    var c: Char = 1</a:t>
            </a:r>
          </a:p>
          <a:p>
            <a:pPr marL="0" indent="0">
              <a:buFont typeface="Arial" charset="0"/>
              <a:buNone/>
              <a:defRPr/>
            </a:pPr>
            <a:r>
              <a:rPr lang="en-US" altLang="zh-CN" sz="1200" smtClean="0">
                <a:ea typeface="宋体" pitchFamily="2" charset="-122"/>
                <a:cs typeface="Times New Roman" pitchFamily="18" charset="0"/>
              </a:rPr>
              <a:t>    var d: Char = 2</a:t>
            </a:r>
          </a:p>
          <a:p>
            <a:pPr marL="0" indent="0">
              <a:buFont typeface="Arial" charset="0"/>
              <a:buNone/>
              <a:defRPr/>
            </a:pPr>
            <a:r>
              <a:rPr lang="en-US" altLang="zh-CN" sz="1200" smtClean="0">
                <a:ea typeface="宋体" pitchFamily="2" charset="-122"/>
                <a:cs typeface="Times New Roman" pitchFamily="18" charset="0"/>
              </a:rPr>
              <a:t>    var e: Char = (c + d).toChar // e</a:t>
            </a:r>
            <a:r>
              <a:rPr lang="zh-CN" altLang="en-US" sz="1200" smtClean="0">
                <a:ea typeface="宋体" pitchFamily="2" charset="-122"/>
                <a:cs typeface="Times New Roman" pitchFamily="18" charset="0"/>
              </a:rPr>
              <a:t>是</a:t>
            </a:r>
            <a:r>
              <a:rPr lang="en-US" altLang="zh-CN" sz="1200" smtClean="0">
                <a:ea typeface="宋体" pitchFamily="2" charset="-122"/>
                <a:cs typeface="Times New Roman" pitchFamily="18" charset="0"/>
              </a:rPr>
              <a:t>Char</a:t>
            </a:r>
          </a:p>
          <a:p>
            <a:pPr marL="0" indent="0">
              <a:buFont typeface="Arial" charset="0"/>
              <a:buNone/>
              <a:defRPr/>
            </a:pPr>
            <a:r>
              <a:rPr lang="en-US" altLang="zh-CN" sz="1200" smtClean="0">
                <a:ea typeface="宋体" pitchFamily="2" charset="-122"/>
                <a:cs typeface="Times New Roman" pitchFamily="18" charset="0"/>
              </a:rPr>
              <a:t>    var e2  = c + d // e2</a:t>
            </a:r>
            <a:r>
              <a:rPr lang="zh-CN" altLang="en-US" sz="1200" smtClean="0">
                <a:ea typeface="宋体" pitchFamily="2" charset="-122"/>
                <a:cs typeface="Times New Roman" pitchFamily="18" charset="0"/>
              </a:rPr>
              <a:t>是</a:t>
            </a:r>
            <a:r>
              <a:rPr lang="en-US" altLang="zh-CN" sz="1200" smtClean="0">
                <a:ea typeface="宋体" pitchFamily="2" charset="-122"/>
                <a:cs typeface="Times New Roman" pitchFamily="18" charset="0"/>
              </a:rPr>
              <a:t>Int</a:t>
            </a:r>
          </a:p>
          <a:p>
            <a:pPr marL="0" indent="0">
              <a:buFont typeface="Arial" charset="0"/>
              <a:buNone/>
              <a:defRPr/>
            </a:pPr>
            <a:r>
              <a:rPr lang="en-US" altLang="zh-CN" sz="1200" smtClean="0">
                <a:ea typeface="宋体" pitchFamily="2" charset="-122"/>
                <a:cs typeface="Times New Roman" pitchFamily="18" charset="0"/>
              </a:rPr>
              <a:t>  }</a:t>
            </a:r>
          </a:p>
          <a:p>
            <a:pPr marL="0" indent="0">
              <a:buFont typeface="Arial" charset="0"/>
              <a:buNone/>
              <a:defRPr/>
            </a:pPr>
            <a:endParaRPr lang="en-US" altLang="zh-CN" sz="1200" smtClean="0">
              <a:ea typeface="宋体" pitchFamily="2" charset="-122"/>
              <a:cs typeface="Times New Roman" pitchFamily="18" charset="0"/>
            </a:endParaRPr>
          </a:p>
          <a:p>
            <a:pPr marL="171450" indent="-171450">
              <a:buFont typeface="Arial" charset="0"/>
              <a:buChar char="•"/>
              <a:defRPr/>
            </a:pPr>
            <a:endParaRPr lang="en-US" altLang="zh-CN" sz="1200" smtClean="0">
              <a:ea typeface="宋体" pitchFamily="2" charset="-122"/>
              <a:cs typeface="Times New Roman" pitchFamily="18" charset="0"/>
            </a:endParaRPr>
          </a:p>
          <a:p>
            <a:pPr marL="171450" indent="-171450">
              <a:buFont typeface="Arial" charset="0"/>
              <a:buChar char="•"/>
              <a:defRPr/>
            </a:pPr>
            <a:r>
              <a:rPr lang="zh-CN" altLang="en-US" sz="1200" smtClean="0">
                <a:ea typeface="宋体" pitchFamily="2" charset="-122"/>
                <a:cs typeface="Times New Roman" pitchFamily="18" charset="0"/>
              </a:rPr>
              <a:t>强转符号只针对于最近的操作数有效，往往会使用小括号提升优先级</a:t>
            </a:r>
            <a:endParaRPr lang="en-US" altLang="zh-CN" sz="1200" smtClean="0">
              <a:ea typeface="宋体" pitchFamily="2" charset="-122"/>
              <a:cs typeface="Times New Roman" pitchFamily="18" charset="0"/>
            </a:endParaRPr>
          </a:p>
          <a:p>
            <a:pPr marL="0" indent="0">
              <a:buFont typeface="Arial" charset="0"/>
              <a:buNone/>
              <a:defRPr/>
            </a:pPr>
            <a:endParaRPr lang="en-US" altLang="zh-CN" sz="1200" smtClean="0">
              <a:ea typeface="宋体" pitchFamily="2" charset="-122"/>
              <a:cs typeface="Times New Roman" pitchFamily="18" charset="0"/>
            </a:endParaRPr>
          </a:p>
          <a:p>
            <a:pPr marL="0" indent="0">
              <a:buFont typeface="Arial" charset="0"/>
              <a:buNone/>
              <a:defRPr/>
            </a:pPr>
            <a:r>
              <a:rPr lang="en-US" altLang="zh-CN" sz="1200" smtClean="0">
                <a:ea typeface="宋体" pitchFamily="2" charset="-122"/>
                <a:cs typeface="Times New Roman" pitchFamily="18" charset="0"/>
              </a:rPr>
              <a:t>//</a:t>
            </a:r>
            <a:r>
              <a:rPr lang="zh-CN" altLang="en-US" sz="1200" smtClean="0">
                <a:ea typeface="宋体" pitchFamily="2" charset="-122"/>
                <a:cs typeface="Times New Roman" pitchFamily="18" charset="0"/>
              </a:rPr>
              <a:t>示例</a:t>
            </a:r>
            <a:r>
              <a:rPr lang="en-US" altLang="zh-CN" sz="1200" smtClean="0">
                <a:ea typeface="宋体" pitchFamily="2" charset="-122"/>
                <a:cs typeface="Times New Roman" pitchFamily="18" charset="0"/>
              </a:rPr>
              <a:t>1</a:t>
            </a:r>
            <a:r>
              <a:rPr lang="zh-CN" altLang="en-US" sz="1200" smtClean="0">
                <a:ea typeface="宋体" pitchFamily="2" charset="-122"/>
                <a:cs typeface="Times New Roman" pitchFamily="18" charset="0"/>
              </a:rPr>
              <a:t>：</a:t>
            </a:r>
          </a:p>
          <a:p>
            <a:pPr marL="0" indent="0">
              <a:buFont typeface="Arial" charset="0"/>
              <a:buNone/>
              <a:defRPr/>
            </a:pPr>
            <a:r>
              <a:rPr lang="en-US" altLang="zh-CN" sz="1200" smtClean="0">
                <a:ea typeface="宋体" pitchFamily="2" charset="-122"/>
                <a:cs typeface="Times New Roman" pitchFamily="18" charset="0"/>
              </a:rPr>
              <a:t>//int x = 10*3.5+6*1.5;</a:t>
            </a:r>
          </a:p>
          <a:p>
            <a:pPr marL="0" indent="0">
              <a:buFont typeface="Arial" charset="0"/>
              <a:buNone/>
              <a:defRPr/>
            </a:pPr>
            <a:r>
              <a:rPr lang="en-US" altLang="zh-CN" sz="1200" smtClean="0">
                <a:ea typeface="宋体" pitchFamily="2" charset="-122"/>
                <a:cs typeface="Times New Roman" pitchFamily="18" charset="0"/>
              </a:rPr>
              <a:t>//System.out.println(x);</a:t>
            </a:r>
          </a:p>
          <a:p>
            <a:pPr marL="0" indent="0">
              <a:buFont typeface="Arial" charset="0"/>
              <a:buNone/>
              <a:defRPr/>
            </a:pPr>
            <a:r>
              <a:rPr lang="en-US" altLang="zh-CN" sz="1200" smtClean="0">
                <a:ea typeface="宋体" pitchFamily="2" charset="-122"/>
                <a:cs typeface="Times New Roman" pitchFamily="18" charset="0"/>
              </a:rPr>
              <a:t>//</a:t>
            </a:r>
            <a:r>
              <a:rPr lang="zh-CN" altLang="en-US" sz="1200" smtClean="0">
                <a:ea typeface="宋体" pitchFamily="2" charset="-122"/>
                <a:cs typeface="Times New Roman" pitchFamily="18" charset="0"/>
              </a:rPr>
              <a:t>示例</a:t>
            </a:r>
            <a:r>
              <a:rPr lang="en-US" altLang="zh-CN" sz="1200" smtClean="0">
                <a:ea typeface="宋体" pitchFamily="2" charset="-122"/>
                <a:cs typeface="Times New Roman" pitchFamily="18" charset="0"/>
              </a:rPr>
              <a:t>2</a:t>
            </a:r>
            <a:r>
              <a:rPr lang="zh-CN" altLang="en-US" sz="1200" smtClean="0">
                <a:ea typeface="宋体" pitchFamily="2" charset="-122"/>
                <a:cs typeface="Times New Roman" pitchFamily="18" charset="0"/>
              </a:rPr>
              <a:t>：</a:t>
            </a:r>
          </a:p>
          <a:p>
            <a:pPr marL="0" indent="0">
              <a:buFont typeface="Arial" charset="0"/>
              <a:buNone/>
              <a:defRPr/>
            </a:pPr>
            <a:r>
              <a:rPr lang="en-US" altLang="zh-CN" sz="1200" smtClean="0">
                <a:ea typeface="宋体" pitchFamily="2" charset="-122"/>
                <a:cs typeface="Times New Roman" pitchFamily="18" charset="0"/>
              </a:rPr>
              <a:t>int y = (int)(10*3.5+6*1.5);</a:t>
            </a:r>
          </a:p>
          <a:p>
            <a:pPr marL="0" indent="0">
              <a:buFont typeface="Arial" charset="0"/>
              <a:buNone/>
              <a:defRPr/>
            </a:pPr>
            <a:r>
              <a:rPr lang="en-US" altLang="zh-CN" sz="1200" smtClean="0">
                <a:ea typeface="宋体" pitchFamily="2" charset="-122"/>
                <a:cs typeface="Times New Roman" pitchFamily="18" charset="0"/>
              </a:rPr>
              <a:t>System.out.println(y);</a:t>
            </a:r>
          </a:p>
          <a:p>
            <a:pPr marL="0" indent="0">
              <a:buNone/>
              <a:defRPr/>
            </a:pPr>
            <a:endParaRPr lang="en-US" altLang="zh-CN" sz="1200" smtClean="0">
              <a:ea typeface="宋体" pitchFamily="2" charset="-122"/>
              <a:cs typeface="Times New Roman" pitchFamily="18" charset="0"/>
            </a:endParaRPr>
          </a:p>
          <a:p>
            <a:pPr marL="0" indent="0">
              <a:buNone/>
              <a:defRPr/>
            </a:pPr>
            <a:r>
              <a:rPr lang="zh-CN" altLang="en-US" sz="1200" smtClean="0">
                <a:ea typeface="宋体" pitchFamily="2" charset="-122"/>
                <a:cs typeface="Times New Roman" pitchFamily="18" charset="0"/>
              </a:rPr>
              <a:t>*</a:t>
            </a:r>
            <a:r>
              <a:rPr lang="en-US" altLang="zh-CN" sz="1200" smtClean="0">
                <a:ea typeface="宋体" pitchFamily="2" charset="-122"/>
                <a:cs typeface="Times New Roman" pitchFamily="18" charset="0"/>
              </a:rPr>
              <a:t>char</a:t>
            </a:r>
            <a:r>
              <a:rPr lang="zh-CN" altLang="en-US" sz="1200" smtClean="0">
                <a:ea typeface="宋体" pitchFamily="2" charset="-122"/>
                <a:cs typeface="Times New Roman" pitchFamily="18" charset="0"/>
              </a:rPr>
              <a:t>类型可以保存 </a:t>
            </a:r>
            <a:r>
              <a:rPr lang="en-US" altLang="zh-CN" sz="1200" smtClean="0">
                <a:ea typeface="宋体" pitchFamily="2" charset="-122"/>
                <a:cs typeface="Times New Roman" pitchFamily="18" charset="0"/>
              </a:rPr>
              <a:t>int</a:t>
            </a:r>
            <a:r>
              <a:rPr lang="zh-CN" altLang="en-US" sz="1200" smtClean="0">
                <a:ea typeface="宋体" pitchFamily="2" charset="-122"/>
                <a:cs typeface="Times New Roman" pitchFamily="18" charset="0"/>
              </a:rPr>
              <a:t>的常量值，但不能保存</a:t>
            </a:r>
            <a:r>
              <a:rPr lang="en-US" altLang="zh-CN" sz="1200" smtClean="0">
                <a:ea typeface="宋体" pitchFamily="2" charset="-122"/>
                <a:cs typeface="Times New Roman" pitchFamily="18" charset="0"/>
              </a:rPr>
              <a:t>int</a:t>
            </a:r>
            <a:r>
              <a:rPr lang="zh-CN" altLang="en-US" sz="1200" smtClean="0">
                <a:ea typeface="宋体" pitchFamily="2" charset="-122"/>
                <a:cs typeface="Times New Roman" pitchFamily="18" charset="0"/>
              </a:rPr>
              <a:t>的变量值，需要强转</a:t>
            </a:r>
            <a:endParaRPr lang="en-US" altLang="zh-CN" sz="1200" smtClean="0">
              <a:ea typeface="宋体" pitchFamily="2" charset="-122"/>
              <a:cs typeface="Times New Roman" pitchFamily="18" charset="0"/>
            </a:endParaRPr>
          </a:p>
          <a:p>
            <a:pPr marL="0" indent="0">
              <a:buNone/>
              <a:defRPr/>
            </a:pPr>
            <a:endParaRPr lang="en-US" altLang="zh-CN" sz="1200" smtClean="0">
              <a:ea typeface="宋体" pitchFamily="2" charset="-122"/>
              <a:cs typeface="Times New Roman" pitchFamily="18" charset="0"/>
            </a:endParaRPr>
          </a:p>
          <a:p>
            <a:pPr marL="0" indent="0">
              <a:buNone/>
              <a:defRPr/>
            </a:pPr>
            <a:r>
              <a:rPr lang="en-US" altLang="zh-CN" sz="1200" smtClean="0">
                <a:ea typeface="宋体" pitchFamily="2" charset="-122"/>
                <a:cs typeface="Times New Roman" pitchFamily="18" charset="0"/>
              </a:rPr>
              <a:t>//</a:t>
            </a:r>
            <a:r>
              <a:rPr lang="zh-CN" altLang="en-US" sz="1200" smtClean="0">
                <a:ea typeface="宋体" pitchFamily="2" charset="-122"/>
                <a:cs typeface="Times New Roman" pitchFamily="18" charset="0"/>
              </a:rPr>
              <a:t>示例</a:t>
            </a:r>
            <a:r>
              <a:rPr lang="en-US" altLang="zh-CN" sz="1200" smtClean="0">
                <a:ea typeface="宋体" pitchFamily="2" charset="-122"/>
                <a:cs typeface="Times New Roman" pitchFamily="18" charset="0"/>
              </a:rPr>
              <a:t>3</a:t>
            </a:r>
            <a:r>
              <a:rPr lang="zh-CN" altLang="en-US" sz="1200" smtClean="0">
                <a:ea typeface="宋体" pitchFamily="2" charset="-122"/>
                <a:cs typeface="Times New Roman" pitchFamily="18" charset="0"/>
              </a:rPr>
              <a:t>：关于</a:t>
            </a:r>
            <a:r>
              <a:rPr lang="en-US" altLang="zh-CN" sz="1200" smtClean="0">
                <a:ea typeface="宋体" pitchFamily="2" charset="-122"/>
                <a:cs typeface="Times New Roman" pitchFamily="18" charset="0"/>
              </a:rPr>
              <a:t>char</a:t>
            </a:r>
            <a:r>
              <a:rPr lang="zh-CN" altLang="en-US" sz="1200" smtClean="0">
                <a:ea typeface="宋体" pitchFamily="2" charset="-122"/>
                <a:cs typeface="Times New Roman" pitchFamily="18" charset="0"/>
              </a:rPr>
              <a:t>类型</a:t>
            </a:r>
          </a:p>
          <a:p>
            <a:pPr marL="0" indent="0">
              <a:buNone/>
              <a:defRPr/>
            </a:pPr>
            <a:r>
              <a:rPr lang="en-US" altLang="zh-CN" sz="1200" smtClean="0">
                <a:ea typeface="宋体" pitchFamily="2" charset="-122"/>
                <a:cs typeface="Times New Roman" pitchFamily="18" charset="0"/>
              </a:rPr>
              <a:t>char c1 = 100; //ok</a:t>
            </a:r>
          </a:p>
          <a:p>
            <a:pPr marL="0" indent="0">
              <a:buNone/>
              <a:defRPr/>
            </a:pPr>
            <a:r>
              <a:rPr lang="en-US" altLang="zh-CN" sz="1200" smtClean="0">
                <a:ea typeface="宋体" pitchFamily="2" charset="-122"/>
                <a:cs typeface="Times New Roman" pitchFamily="18" charset="0"/>
              </a:rPr>
              <a:t>int m = 100; //ok</a:t>
            </a:r>
          </a:p>
          <a:p>
            <a:pPr marL="0" indent="0">
              <a:buNone/>
              <a:defRPr/>
            </a:pPr>
            <a:r>
              <a:rPr lang="en-US" altLang="zh-CN" sz="1200" smtClean="0">
                <a:ea typeface="宋体" pitchFamily="2" charset="-122"/>
                <a:cs typeface="Times New Roman" pitchFamily="18" charset="0"/>
              </a:rPr>
              <a:t>char c2 = m; //</a:t>
            </a:r>
            <a:r>
              <a:rPr lang="zh-CN" altLang="en-US" sz="1200" smtClean="0">
                <a:ea typeface="宋体" pitchFamily="2" charset="-122"/>
                <a:cs typeface="Times New Roman" pitchFamily="18" charset="0"/>
              </a:rPr>
              <a:t>错误</a:t>
            </a:r>
            <a:endParaRPr lang="en-US" altLang="zh-CN" sz="1200" smtClean="0">
              <a:ea typeface="宋体" pitchFamily="2" charset="-122"/>
              <a:cs typeface="Times New Roman" pitchFamily="18" charset="0"/>
            </a:endParaRPr>
          </a:p>
          <a:p>
            <a:pPr marL="0" indent="0">
              <a:buNone/>
              <a:defRPr/>
            </a:pPr>
            <a:r>
              <a:rPr lang="en-US" altLang="zh-CN" sz="1200" smtClean="0">
                <a:ea typeface="宋体" pitchFamily="2" charset="-122"/>
                <a:cs typeface="Times New Roman" pitchFamily="18" charset="0"/>
              </a:rPr>
              <a:t>char c2 = (char)m; //ok</a:t>
            </a:r>
          </a:p>
          <a:p>
            <a:pPr marL="0" indent="0">
              <a:buNone/>
              <a:defRPr/>
            </a:pPr>
            <a:r>
              <a:rPr lang="en-US" altLang="zh-CN" sz="1200" smtClean="0">
                <a:ea typeface="宋体" pitchFamily="2" charset="-122"/>
                <a:cs typeface="Times New Roman" pitchFamily="18" charset="0"/>
              </a:rPr>
              <a:t>System.out.println(c2);</a:t>
            </a:r>
          </a:p>
          <a:p>
            <a:pPr marL="0" indent="0">
              <a:buNone/>
              <a:defRPr/>
            </a:pPr>
            <a:endParaRPr lang="en-US" altLang="zh-CN" sz="1200" smtClean="0">
              <a:ea typeface="宋体" pitchFamily="2" charset="-122"/>
              <a:cs typeface="Times New Roman" pitchFamily="18" charset="0"/>
            </a:endParaRPr>
          </a:p>
          <a:p>
            <a:pPr marL="0" indent="0">
              <a:buNone/>
              <a:defRPr/>
            </a:pPr>
            <a:r>
              <a:rPr lang="en-US" altLang="zh-CN" sz="1200" smtClean="0">
                <a:ea typeface="宋体" pitchFamily="2" charset="-122"/>
                <a:cs typeface="Times New Roman" pitchFamily="18" charset="0"/>
              </a:rPr>
              <a:t>char c3 = 'a';</a:t>
            </a:r>
          </a:p>
          <a:p>
            <a:pPr marL="0" indent="0">
              <a:buNone/>
              <a:defRPr/>
            </a:pPr>
            <a:r>
              <a:rPr lang="en-US" altLang="zh-CN" sz="1200" smtClean="0">
                <a:ea typeface="宋体" pitchFamily="2" charset="-122"/>
                <a:cs typeface="Times New Roman" pitchFamily="18" charset="0"/>
              </a:rPr>
              <a:t>char c4 = (char)(c3+2); //</a:t>
            </a:r>
            <a:r>
              <a:rPr lang="zh-CN" altLang="en-US" sz="1200" smtClean="0">
                <a:ea typeface="宋体" pitchFamily="2" charset="-122"/>
                <a:cs typeface="Times New Roman" pitchFamily="18" charset="0"/>
              </a:rPr>
              <a:t>因为 </a:t>
            </a:r>
            <a:r>
              <a:rPr lang="en-US" altLang="zh-CN" sz="1200" smtClean="0">
                <a:ea typeface="宋体" pitchFamily="2" charset="-122"/>
                <a:cs typeface="Times New Roman" pitchFamily="18" charset="0"/>
              </a:rPr>
              <a:t>int </a:t>
            </a:r>
            <a:r>
              <a:rPr lang="zh-CN" altLang="en-US" sz="1200" smtClean="0">
                <a:ea typeface="宋体" pitchFamily="2" charset="-122"/>
                <a:cs typeface="Times New Roman" pitchFamily="18" charset="0"/>
              </a:rPr>
              <a:t>和 </a:t>
            </a:r>
            <a:r>
              <a:rPr lang="en-US" altLang="zh-CN" sz="1200" smtClean="0">
                <a:ea typeface="宋体" pitchFamily="2" charset="-122"/>
                <a:cs typeface="Times New Roman" pitchFamily="18" charset="0"/>
              </a:rPr>
              <a:t>char  </a:t>
            </a:r>
            <a:r>
              <a:rPr lang="zh-CN" altLang="en-US" sz="1200" smtClean="0">
                <a:ea typeface="宋体" pitchFamily="2" charset="-122"/>
                <a:cs typeface="Times New Roman" pitchFamily="18" charset="0"/>
              </a:rPr>
              <a:t>不会发生自动转换，因此需要强制转换</a:t>
            </a:r>
            <a:endParaRPr lang="en-US" altLang="zh-CN" sz="1200" smtClean="0">
              <a:ea typeface="宋体" pitchFamily="2" charset="-122"/>
              <a:cs typeface="Times New Roman" pitchFamily="18" charset="0"/>
            </a:endParaRPr>
          </a:p>
          <a:p>
            <a:pPr marL="0" indent="0">
              <a:buNone/>
              <a:defRPr/>
            </a:pPr>
            <a:endParaRPr lang="en-US" altLang="zh-CN" sz="1200" smtClean="0">
              <a:ea typeface="宋体" pitchFamily="2" charset="-122"/>
              <a:cs typeface="Times New Roman" pitchFamily="18" charset="0"/>
            </a:endParaRPr>
          </a:p>
          <a:p>
            <a:pPr marL="0" indent="0">
              <a:buNone/>
              <a:defRPr/>
            </a:pPr>
            <a:r>
              <a:rPr lang="zh-CN" altLang="en-US" sz="1200" smtClean="0">
                <a:ea typeface="宋体" pitchFamily="2" charset="-122"/>
                <a:cs typeface="Times New Roman" pitchFamily="18" charset="0"/>
              </a:rPr>
              <a:t>*</a:t>
            </a:r>
            <a:r>
              <a:rPr lang="en-US" altLang="zh-CN" sz="1200" smtClean="0">
                <a:ea typeface="宋体" pitchFamily="2" charset="-122"/>
                <a:cs typeface="Times New Roman" pitchFamily="18" charset="0"/>
              </a:rPr>
              <a:t>byte</a:t>
            </a:r>
            <a:r>
              <a:rPr lang="zh-CN" altLang="en-US" sz="1200" smtClean="0">
                <a:ea typeface="宋体" pitchFamily="2" charset="-122"/>
                <a:cs typeface="Times New Roman" pitchFamily="18" charset="0"/>
              </a:rPr>
              <a:t>和</a:t>
            </a:r>
            <a:r>
              <a:rPr lang="en-US" altLang="zh-CN" sz="1200" smtClean="0">
                <a:ea typeface="宋体" pitchFamily="2" charset="-122"/>
                <a:cs typeface="Times New Roman" pitchFamily="18" charset="0"/>
              </a:rPr>
              <a:t>short</a:t>
            </a:r>
            <a:r>
              <a:rPr lang="zh-CN" altLang="en-US" sz="1200" smtClean="0">
                <a:ea typeface="宋体" pitchFamily="2" charset="-122"/>
                <a:cs typeface="Times New Roman" pitchFamily="18" charset="0"/>
              </a:rPr>
              <a:t>类型在进行运算时，当做</a:t>
            </a:r>
            <a:r>
              <a:rPr lang="en-US" altLang="zh-CN" sz="1200" smtClean="0">
                <a:ea typeface="宋体" pitchFamily="2" charset="-122"/>
                <a:cs typeface="Times New Roman" pitchFamily="18" charset="0"/>
              </a:rPr>
              <a:t>int</a:t>
            </a:r>
            <a:r>
              <a:rPr lang="zh-CN" altLang="en-US" sz="1200" smtClean="0">
                <a:ea typeface="宋体" pitchFamily="2" charset="-122"/>
                <a:cs typeface="Times New Roman" pitchFamily="18" charset="0"/>
              </a:rPr>
              <a:t>类型处理，这个前面也说过了，案例前面有</a:t>
            </a:r>
            <a:endParaRPr lang="en-US" altLang="zh-CN" sz="1200" smtClean="0">
              <a:ea typeface="宋体" pitchFamily="2" charset="-122"/>
              <a:cs typeface="Times New Roman" pitchFamily="18" charset="0"/>
            </a:endParaRPr>
          </a:p>
          <a:p>
            <a:pPr marL="0" indent="0">
              <a:buNone/>
              <a:defRPr/>
            </a:pPr>
            <a:endParaRPr lang="en-US" altLang="zh-CN" sz="1200" smtClean="0">
              <a:ea typeface="宋体" pitchFamily="2" charset="-122"/>
              <a:cs typeface="Times New Roman" pitchFamily="18" charset="0"/>
            </a:endParaRPr>
          </a:p>
          <a:p>
            <a:pPr marL="0" indent="0">
              <a:buNone/>
              <a:defRPr/>
            </a:pPr>
            <a:r>
              <a:rPr lang="en-US" altLang="zh-CN" sz="1200" smtClean="0">
                <a:ea typeface="宋体" pitchFamily="2" charset="-122"/>
                <a:cs typeface="Times New Roman" pitchFamily="18" charset="0"/>
              </a:rPr>
              <a:t>//</a:t>
            </a:r>
            <a:r>
              <a:rPr lang="zh-CN" altLang="en-US" sz="1200" smtClean="0">
                <a:ea typeface="宋体" pitchFamily="2" charset="-122"/>
                <a:cs typeface="Times New Roman" pitchFamily="18" charset="0"/>
              </a:rPr>
              <a:t>示例</a:t>
            </a:r>
            <a:r>
              <a:rPr lang="en-US" altLang="zh-CN" sz="1200" smtClean="0">
                <a:ea typeface="宋体" pitchFamily="2" charset="-122"/>
                <a:cs typeface="Times New Roman" pitchFamily="18" charset="0"/>
              </a:rPr>
              <a:t>4</a:t>
            </a:r>
            <a:r>
              <a:rPr lang="zh-CN" altLang="en-US" sz="1200" smtClean="0">
                <a:ea typeface="宋体" pitchFamily="2" charset="-122"/>
                <a:cs typeface="Times New Roman" pitchFamily="18" charset="0"/>
              </a:rPr>
              <a:t>：关于</a:t>
            </a:r>
            <a:r>
              <a:rPr lang="en-US" altLang="zh-CN" sz="1200" smtClean="0">
                <a:ea typeface="宋体" pitchFamily="2" charset="-122"/>
                <a:cs typeface="Times New Roman" pitchFamily="18" charset="0"/>
              </a:rPr>
              <a:t>byte</a:t>
            </a:r>
            <a:r>
              <a:rPr lang="zh-CN" altLang="en-US" sz="1200" smtClean="0">
                <a:ea typeface="宋体" pitchFamily="2" charset="-122"/>
                <a:cs typeface="Times New Roman" pitchFamily="18" charset="0"/>
              </a:rPr>
              <a:t>和</a:t>
            </a:r>
            <a:r>
              <a:rPr lang="en-US" altLang="zh-CN" sz="1200" smtClean="0">
                <a:ea typeface="宋体" pitchFamily="2" charset="-122"/>
                <a:cs typeface="Times New Roman" pitchFamily="18" charset="0"/>
              </a:rPr>
              <a:t>short</a:t>
            </a:r>
          </a:p>
          <a:p>
            <a:pPr marL="0" indent="0">
              <a:buNone/>
              <a:defRPr/>
            </a:pPr>
            <a:endParaRPr lang="en-US" altLang="zh-CN" sz="1200" smtClean="0">
              <a:ea typeface="宋体" pitchFamily="2" charset="-122"/>
              <a:cs typeface="Times New Roman" pitchFamily="18" charset="0"/>
            </a:endParaRPr>
          </a:p>
          <a:p>
            <a:pPr marL="0" indent="0">
              <a:buNone/>
              <a:defRPr/>
            </a:pPr>
            <a:endParaRPr lang="en-US" altLang="zh-CN" sz="1200" smtClean="0">
              <a:ea typeface="宋体" pitchFamily="2" charset="-122"/>
              <a:cs typeface="Times New Roman" pitchFamily="18" charset="0"/>
            </a:endParaRPr>
          </a:p>
          <a:p>
            <a:pPr marL="0" indent="0">
              <a:buNone/>
              <a:defRPr/>
            </a:pPr>
            <a:r>
              <a:rPr lang="en-US" altLang="zh-CN" sz="1200" smtClean="0">
                <a:ea typeface="宋体" pitchFamily="2" charset="-122"/>
                <a:cs typeface="Times New Roman" pitchFamily="18" charset="0"/>
              </a:rPr>
              <a:t>byte b = 12;</a:t>
            </a:r>
          </a:p>
          <a:p>
            <a:pPr marL="0" indent="0">
              <a:buNone/>
              <a:defRPr/>
            </a:pPr>
            <a:r>
              <a:rPr lang="en-US" altLang="zh-CN" sz="1200" smtClean="0">
                <a:ea typeface="宋体" pitchFamily="2" charset="-122"/>
                <a:cs typeface="Times New Roman" pitchFamily="18" charset="0"/>
              </a:rPr>
              <a:t>short s = 20;</a:t>
            </a:r>
          </a:p>
          <a:p>
            <a:pPr marL="0" indent="0">
              <a:buNone/>
              <a:defRPr/>
            </a:pPr>
            <a:r>
              <a:rPr lang="en-US" altLang="zh-CN" sz="1200" smtClean="0">
                <a:ea typeface="宋体" pitchFamily="2" charset="-122"/>
                <a:cs typeface="Times New Roman" pitchFamily="18" charset="0"/>
              </a:rPr>
              <a:t>//short s2 = b+s; </a:t>
            </a:r>
            <a:r>
              <a:rPr lang="zh-CN" altLang="en-US" sz="1200" smtClean="0">
                <a:ea typeface="宋体" pitchFamily="2" charset="-122"/>
                <a:cs typeface="Times New Roman" pitchFamily="18" charset="0"/>
              </a:rPr>
              <a:t>这个是错误的，因为</a:t>
            </a:r>
            <a:r>
              <a:rPr lang="en-US" altLang="zh-CN" sz="1200" smtClean="0">
                <a:ea typeface="宋体" pitchFamily="2" charset="-122"/>
                <a:cs typeface="Times New Roman" pitchFamily="18" charset="0"/>
              </a:rPr>
              <a:t>b+s</a:t>
            </a:r>
            <a:r>
              <a:rPr lang="zh-CN" altLang="en-US" sz="1200" smtClean="0">
                <a:ea typeface="宋体" pitchFamily="2" charset="-122"/>
                <a:cs typeface="Times New Roman" pitchFamily="18" charset="0"/>
              </a:rPr>
              <a:t>后是</a:t>
            </a:r>
            <a:r>
              <a:rPr lang="en-US" altLang="zh-CN" sz="1200" smtClean="0">
                <a:ea typeface="宋体" pitchFamily="2" charset="-122"/>
                <a:cs typeface="Times New Roman" pitchFamily="18" charset="0"/>
              </a:rPr>
              <a:t>int</a:t>
            </a:r>
            <a:r>
              <a:rPr lang="zh-CN" altLang="en-US" sz="1200" smtClean="0">
                <a:ea typeface="宋体" pitchFamily="2" charset="-122"/>
                <a:cs typeface="Times New Roman" pitchFamily="18" charset="0"/>
              </a:rPr>
              <a:t>类型。</a:t>
            </a:r>
            <a:r>
              <a:rPr lang="en-US" altLang="zh-CN" sz="1200" smtClean="0">
                <a:ea typeface="宋体" pitchFamily="2" charset="-122"/>
                <a:cs typeface="Times New Roman" pitchFamily="18" charset="0"/>
              </a:rPr>
              <a:t> </a:t>
            </a:r>
          </a:p>
          <a:p>
            <a:pPr marL="0" indent="0">
              <a:buNone/>
              <a:defRPr/>
            </a:pPr>
            <a:r>
              <a:rPr lang="en-US" altLang="zh-CN" sz="1200" smtClean="0">
                <a:ea typeface="宋体" pitchFamily="2" charset="-122"/>
                <a:cs typeface="Times New Roman" pitchFamily="18" charset="0"/>
              </a:rPr>
              <a:t>short s2 = (short)(b+s);//</a:t>
            </a:r>
            <a:r>
              <a:rPr lang="en-US" altLang="zh-CN" sz="1200" baseline="0" smtClean="0">
                <a:ea typeface="宋体" pitchFamily="2" charset="-122"/>
                <a:cs typeface="Times New Roman" pitchFamily="18" charset="0"/>
              </a:rPr>
              <a:t> </a:t>
            </a:r>
            <a:r>
              <a:rPr lang="zh-CN" altLang="en-US" sz="1200" baseline="0" smtClean="0">
                <a:ea typeface="宋体" pitchFamily="2" charset="-122"/>
                <a:cs typeface="Times New Roman" pitchFamily="18" charset="0"/>
              </a:rPr>
              <a:t>强制转换</a:t>
            </a:r>
            <a:r>
              <a:rPr lang="en-US" altLang="zh-CN" sz="1200" baseline="0" smtClean="0">
                <a:ea typeface="宋体" pitchFamily="2" charset="-122"/>
                <a:cs typeface="Times New Roman" pitchFamily="18" charset="0"/>
              </a:rPr>
              <a:t>ok</a:t>
            </a:r>
            <a:endParaRPr lang="en-US" altLang="zh-CN" sz="1200" smtClean="0">
              <a:ea typeface="宋体" pitchFamily="2" charset="-122"/>
              <a:cs typeface="Times New Roman" pitchFamily="18" charset="0"/>
            </a:endParaRPr>
          </a:p>
          <a:p>
            <a:pPr marL="0" indent="0">
              <a:buNone/>
              <a:defRPr/>
            </a:pPr>
            <a:r>
              <a:rPr lang="en-US" altLang="zh-CN" sz="1200" smtClean="0">
                <a:ea typeface="宋体" pitchFamily="2" charset="-122"/>
                <a:cs typeface="Times New Roman" pitchFamily="18" charset="0"/>
              </a:rPr>
              <a:t>System.out.println(s2);</a:t>
            </a: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26</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a:p>
            <a:endParaRPr lang="en-US" altLang="zh-CN" smtClean="0"/>
          </a:p>
          <a:p>
            <a:pPr eaLnBrk="1" hangingPunct="1"/>
            <a:r>
              <a:rPr lang="en-US" altLang="zh-CN" sz="1200" smtClean="0"/>
              <a:t>1</a:t>
            </a:r>
            <a:r>
              <a:rPr lang="zh-CN" altLang="en-US" sz="1200" smtClean="0"/>
              <a:t>）</a:t>
            </a:r>
            <a:r>
              <a:rPr lang="en-US" altLang="zh-CN" sz="1200" smtClean="0"/>
              <a:t>var s : Short  = 5</a:t>
            </a:r>
          </a:p>
          <a:p>
            <a:pPr eaLnBrk="1" hangingPunct="1"/>
            <a:r>
              <a:rPr lang="en-US" altLang="zh-CN" sz="1200" smtClean="0"/>
              <a:t>      s = s-2   //   Int -&gt; Short [error]                 </a:t>
            </a:r>
          </a:p>
          <a:p>
            <a:pPr eaLnBrk="1" hangingPunct="1"/>
            <a:r>
              <a:rPr lang="en-US" altLang="zh-CN" sz="1200" smtClean="0"/>
              <a:t>2</a:t>
            </a:r>
            <a:r>
              <a:rPr lang="zh-CN" altLang="en-US" sz="1200" smtClean="0"/>
              <a:t>）</a:t>
            </a:r>
            <a:r>
              <a:rPr lang="en-US" altLang="zh-CN" sz="1200" smtClean="0"/>
              <a:t> var b : Byte  = 3  // ok</a:t>
            </a:r>
          </a:p>
          <a:p>
            <a:pPr eaLnBrk="1" hangingPunct="1"/>
            <a:r>
              <a:rPr lang="en-US" altLang="zh-CN" sz="1200" smtClean="0"/>
              <a:t>       b = b + 4</a:t>
            </a:r>
            <a:r>
              <a:rPr lang="zh-CN" altLang="en-US" sz="1200" smtClean="0"/>
              <a:t>  </a:t>
            </a:r>
            <a:r>
              <a:rPr lang="en-US" altLang="zh-CN" sz="1200" smtClean="0"/>
              <a:t>// error</a:t>
            </a:r>
            <a:r>
              <a:rPr lang="zh-CN" altLang="en-US" sz="1200" smtClean="0"/>
              <a:t>                </a:t>
            </a:r>
          </a:p>
          <a:p>
            <a:pPr eaLnBrk="1" hangingPunct="1"/>
            <a:r>
              <a:rPr lang="en-US" altLang="zh-CN" sz="1200" smtClean="0"/>
              <a:t>       b = (b+4).toByte</a:t>
            </a:r>
            <a:r>
              <a:rPr lang="zh-CN" altLang="en-US" sz="1200" smtClean="0"/>
              <a:t>   </a:t>
            </a:r>
            <a:r>
              <a:rPr lang="en-US" altLang="zh-CN" sz="1200" smtClean="0"/>
              <a:t>//ok</a:t>
            </a:r>
            <a:r>
              <a:rPr lang="zh-CN" altLang="en-US" sz="1200" smtClean="0"/>
              <a:t>     </a:t>
            </a:r>
            <a:endParaRPr lang="en-US" altLang="zh-CN" sz="1200" smtClean="0"/>
          </a:p>
          <a:p>
            <a:pPr eaLnBrk="1" hangingPunct="1"/>
            <a:r>
              <a:rPr lang="en-US" altLang="zh-CN" sz="1200" smtClean="0"/>
              <a:t>3</a:t>
            </a:r>
            <a:r>
              <a:rPr lang="zh-CN" altLang="en-US" sz="1200" smtClean="0"/>
              <a:t>）</a:t>
            </a:r>
            <a:r>
              <a:rPr lang="en-US" altLang="zh-CN" sz="1200" smtClean="0"/>
              <a:t>var c : Char  = ‘a’// ok</a:t>
            </a:r>
          </a:p>
          <a:p>
            <a:pPr eaLnBrk="1" hangingPunct="1"/>
            <a:r>
              <a:rPr lang="en-US" altLang="zh-CN" sz="1200" smtClean="0"/>
              <a:t>      var  i : Int = 5//ok</a:t>
            </a:r>
          </a:p>
          <a:p>
            <a:pPr eaLnBrk="1" hangingPunct="1"/>
            <a:r>
              <a:rPr lang="en-US" altLang="zh-CN" sz="1200" smtClean="0"/>
              <a:t>      var d : Float = .314F;//ok</a:t>
            </a:r>
          </a:p>
          <a:p>
            <a:pPr eaLnBrk="1" hangingPunct="1"/>
            <a:r>
              <a:rPr lang="en-US" altLang="zh-CN" sz="1200" smtClean="0"/>
              <a:t>      var result : Double = c+i+d;//ok     </a:t>
            </a:r>
          </a:p>
          <a:p>
            <a:pPr eaLnBrk="1" hangingPunct="1"/>
            <a:r>
              <a:rPr lang="en-US" altLang="zh-CN" sz="1200" smtClean="0"/>
              <a:t>4</a:t>
            </a:r>
            <a:r>
              <a:rPr lang="zh-CN" altLang="en-US" sz="1200" smtClean="0"/>
              <a:t>） </a:t>
            </a:r>
            <a:r>
              <a:rPr lang="en-US" altLang="zh-CN" sz="1200" smtClean="0"/>
              <a:t>var b : Byte  = 5//ok</a:t>
            </a:r>
          </a:p>
          <a:p>
            <a:pPr eaLnBrk="1" hangingPunct="1"/>
            <a:r>
              <a:rPr lang="en-US" altLang="zh-CN" sz="1200" smtClean="0"/>
              <a:t>      var s : Short  = 3;//ok</a:t>
            </a:r>
          </a:p>
          <a:p>
            <a:pPr eaLnBrk="1" hangingPunct="1"/>
            <a:r>
              <a:rPr lang="en-US" altLang="zh-CN" sz="1200" smtClean="0"/>
              <a:t>       var t : Short = s + b</a:t>
            </a:r>
            <a:r>
              <a:rPr lang="zh-CN" altLang="en-US" sz="1200" smtClean="0"/>
              <a:t> </a:t>
            </a:r>
            <a:r>
              <a:rPr lang="en-US" altLang="zh-CN" sz="1200" smtClean="0"/>
              <a:t>//error</a:t>
            </a:r>
          </a:p>
          <a:p>
            <a:pPr eaLnBrk="1" hangingPunct="1"/>
            <a:r>
              <a:rPr lang="en-US" altLang="zh-CN" sz="1200" smtClean="0"/>
              <a:t>       var t2 = s + b //ok</a:t>
            </a:r>
            <a:r>
              <a:rPr lang="zh-CN" altLang="en-US" sz="1200" smtClean="0"/>
              <a:t>         </a:t>
            </a:r>
            <a:endParaRPr lang="en-US" altLang="zh-CN" sz="1200"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27</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package com.atguigu.chapter01.vardeom</a:t>
            </a:r>
          </a:p>
          <a:p>
            <a:endParaRPr lang="en-US" altLang="zh-CN" smtClean="0"/>
          </a:p>
          <a:p>
            <a:endParaRPr lang="en-US" altLang="zh-CN" smtClean="0"/>
          </a:p>
          <a:p>
            <a:r>
              <a:rPr lang="en-US" altLang="zh-CN" smtClean="0"/>
              <a:t>object VarDemo01 {</a:t>
            </a:r>
          </a:p>
          <a:p>
            <a:r>
              <a:rPr lang="en-US" altLang="zh-CN" smtClean="0"/>
              <a:t>  def main(args: Array[String]): Unit = {</a:t>
            </a:r>
          </a:p>
          <a:p>
            <a:r>
              <a:rPr lang="en-US" altLang="zh-CN" smtClean="0"/>
              <a:t>    //</a:t>
            </a:r>
            <a:r>
              <a:rPr lang="zh-CN" altLang="en-US" smtClean="0"/>
              <a:t>说明如果给的</a:t>
            </a:r>
            <a:r>
              <a:rPr lang="en-US" altLang="zh-CN" smtClean="0"/>
              <a:t>s1 </a:t>
            </a:r>
            <a:r>
              <a:rPr lang="zh-CN" altLang="en-US" smtClean="0"/>
              <a:t>不能转成对应类型就会抛出异常</a:t>
            </a:r>
            <a:r>
              <a:rPr lang="en-US" altLang="zh-CN" smtClean="0"/>
              <a:t>.</a:t>
            </a:r>
            <a:r>
              <a:rPr lang="zh-CN" altLang="en-US" smtClean="0"/>
              <a:t>可以利用这个机制做业务处理</a:t>
            </a:r>
          </a:p>
          <a:p>
            <a:r>
              <a:rPr lang="zh-CN" altLang="en-US" smtClean="0"/>
              <a:t>    </a:t>
            </a:r>
            <a:r>
              <a:rPr lang="en-US" altLang="zh-CN" smtClean="0"/>
              <a:t>var s1 : String = "12" </a:t>
            </a:r>
          </a:p>
          <a:p>
            <a:r>
              <a:rPr lang="en-US" altLang="zh-CN" smtClean="0"/>
              <a:t>    var n1 = s1.toInt</a:t>
            </a:r>
          </a:p>
          <a:p>
            <a:r>
              <a:rPr lang="en-US" altLang="zh-CN" smtClean="0"/>
              <a:t>    var n2 = s1.toFloat</a:t>
            </a:r>
          </a:p>
          <a:p>
            <a:r>
              <a:rPr lang="en-US" altLang="zh-CN" smtClean="0"/>
              <a:t>    var n3 = s1.toDouble</a:t>
            </a:r>
          </a:p>
          <a:p>
            <a:r>
              <a:rPr lang="en-US" altLang="zh-CN" smtClean="0"/>
              <a:t>    var n4 = s1.toByte</a:t>
            </a:r>
          </a:p>
          <a:p>
            <a:r>
              <a:rPr lang="en-US" altLang="zh-CN" smtClean="0"/>
              <a:t>    var n5 = s1.toLong</a:t>
            </a:r>
          </a:p>
          <a:p>
            <a:r>
              <a:rPr lang="en-US" altLang="zh-CN" smtClean="0"/>
              <a:t>    var n6 = s1.toShort</a:t>
            </a:r>
          </a:p>
          <a:p>
            <a:r>
              <a:rPr lang="en-US" altLang="zh-CN" smtClean="0"/>
              <a:t>    println(n1 + " " + n2 + " " + n3)</a:t>
            </a:r>
          </a:p>
          <a:p>
            <a:r>
              <a:rPr lang="en-US" altLang="zh-CN" smtClean="0"/>
              <a:t>  }</a:t>
            </a:r>
          </a:p>
          <a:p>
            <a:r>
              <a:rPr lang="en-US" altLang="zh-CN" smtClean="0"/>
              <a:t>}</a:t>
            </a:r>
          </a:p>
          <a:p>
            <a:endParaRPr lang="en-US" altLang="zh-CN" smtClean="0"/>
          </a:p>
          <a:p>
            <a:r>
              <a:rPr lang="en-US" altLang="zh-CN" sz="1200" b="1" kern="1200" smtClean="0">
                <a:solidFill>
                  <a:schemeClr val="tx1"/>
                </a:solidFill>
                <a:effectLst/>
                <a:latin typeface="+mn-lt"/>
                <a:ea typeface="+mn-ea"/>
                <a:cs typeface="+mn-cs"/>
              </a:rPr>
              <a:t>var </a:t>
            </a:r>
            <a:r>
              <a:rPr lang="en-US" altLang="zh-CN" smtClean="0"/>
              <a:t>n1 = s1.toDouble.toInt</a:t>
            </a: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28</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a:t>
            </a:r>
          </a:p>
          <a:p>
            <a:r>
              <a:rPr lang="zh-CN" altLang="en-US" smtClean="0"/>
              <a:t>此类用于演示基本类型和</a:t>
            </a:r>
            <a:r>
              <a:rPr lang="en-US" altLang="zh-CN" smtClean="0"/>
              <a:t>String</a:t>
            </a:r>
            <a:r>
              <a:rPr lang="zh-CN" altLang="en-US" smtClean="0"/>
              <a:t>类型之间的转换</a:t>
            </a:r>
          </a:p>
          <a:p>
            <a:r>
              <a:rPr lang="zh-CN" altLang="en-US" smtClean="0"/>
              <a:t>包括八大基本数据类型</a:t>
            </a:r>
          </a:p>
          <a:p>
            <a:endParaRPr lang="zh-CN" altLang="en-US" smtClean="0"/>
          </a:p>
          <a:p>
            <a:r>
              <a:rPr lang="zh-CN" altLang="en-US" smtClean="0"/>
              <a:t>一、基本类型</a:t>
            </a:r>
            <a:r>
              <a:rPr lang="en-US" altLang="zh-CN" smtClean="0"/>
              <a:t>——&gt;String</a:t>
            </a:r>
            <a:r>
              <a:rPr lang="zh-CN" altLang="en-US" smtClean="0"/>
              <a:t>类型</a:t>
            </a:r>
          </a:p>
          <a:p>
            <a:endParaRPr lang="zh-CN" altLang="en-US" smtClean="0"/>
          </a:p>
          <a:p>
            <a:r>
              <a:rPr lang="zh-CN" altLang="en-US" smtClean="0"/>
              <a:t>语法：  将基本类型的值</a:t>
            </a:r>
            <a:r>
              <a:rPr lang="en-US" altLang="zh-CN" smtClean="0"/>
              <a:t>+"" </a:t>
            </a:r>
            <a:r>
              <a:rPr lang="zh-CN" altLang="en-US" smtClean="0"/>
              <a:t>即可</a:t>
            </a:r>
          </a:p>
          <a:p>
            <a:endParaRPr lang="zh-CN" altLang="en-US" smtClean="0"/>
          </a:p>
          <a:p>
            <a:endParaRPr lang="zh-CN" altLang="en-US" smtClean="0"/>
          </a:p>
          <a:p>
            <a:r>
              <a:rPr lang="zh-CN" altLang="en-US" smtClean="0"/>
              <a:t>二、</a:t>
            </a:r>
            <a:r>
              <a:rPr lang="en-US" altLang="zh-CN" smtClean="0"/>
              <a:t>String</a:t>
            </a:r>
            <a:r>
              <a:rPr lang="zh-CN" altLang="en-US" smtClean="0"/>
              <a:t>类型</a:t>
            </a:r>
            <a:r>
              <a:rPr lang="en-US" altLang="zh-CN" smtClean="0"/>
              <a:t>——&gt;</a:t>
            </a:r>
            <a:r>
              <a:rPr lang="zh-CN" altLang="en-US" smtClean="0"/>
              <a:t>基本类型</a:t>
            </a:r>
          </a:p>
          <a:p>
            <a:endParaRPr lang="zh-CN" altLang="en-US" smtClean="0"/>
          </a:p>
          <a:p>
            <a:r>
              <a:rPr lang="zh-CN" altLang="en-US" smtClean="0"/>
              <a:t>语法：</a:t>
            </a:r>
          </a:p>
          <a:p>
            <a:r>
              <a:rPr lang="zh-CN" altLang="en-US" smtClean="0"/>
              <a:t>		通过基本类型的包装类调用</a:t>
            </a:r>
            <a:r>
              <a:rPr lang="en-US" altLang="zh-CN" smtClean="0"/>
              <a:t>parseXX</a:t>
            </a:r>
            <a:r>
              <a:rPr lang="zh-CN" altLang="en-US" smtClean="0"/>
              <a:t>方法即可</a:t>
            </a:r>
          </a:p>
          <a:p>
            <a:r>
              <a:rPr lang="zh-CN" altLang="en-US" smtClean="0"/>
              <a:t>		示例</a:t>
            </a:r>
            <a:r>
              <a:rPr lang="en-US" altLang="zh-CN" smtClean="0"/>
              <a:t>;</a:t>
            </a:r>
          </a:p>
          <a:p>
            <a:endParaRPr lang="en-US" altLang="zh-CN" smtClean="0"/>
          </a:p>
          <a:p>
            <a:r>
              <a:rPr lang="en-US" altLang="zh-CN" smtClean="0"/>
              <a:t>		int i = Integer.parseInt(</a:t>
            </a:r>
            <a:r>
              <a:rPr lang="zh-CN" altLang="en-US" smtClean="0"/>
              <a:t>字符串</a:t>
            </a:r>
            <a:r>
              <a:rPr lang="en-US" altLang="zh-CN" smtClean="0"/>
              <a:t>);</a:t>
            </a:r>
          </a:p>
          <a:p>
            <a:r>
              <a:rPr lang="en-US" altLang="zh-CN" smtClean="0"/>
              <a:t>		double d  = Double.parseDouble(</a:t>
            </a:r>
            <a:r>
              <a:rPr lang="zh-CN" altLang="en-US" smtClean="0"/>
              <a:t>字符串</a:t>
            </a:r>
            <a:r>
              <a:rPr lang="en-US" altLang="zh-CN" smtClean="0"/>
              <a:t>);</a:t>
            </a:r>
          </a:p>
          <a:p>
            <a:r>
              <a:rPr lang="en-US" altLang="zh-CN" smtClean="0"/>
              <a:t>		char c = </a:t>
            </a:r>
            <a:r>
              <a:rPr lang="zh-CN" altLang="en-US" smtClean="0"/>
              <a:t>字符串</a:t>
            </a:r>
            <a:r>
              <a:rPr lang="en-US" altLang="zh-CN" smtClean="0"/>
              <a:t>.charAt(0);</a:t>
            </a:r>
          </a:p>
          <a:p>
            <a:endParaRPr lang="en-US" altLang="zh-CN" smtClean="0"/>
          </a:p>
          <a:p>
            <a:r>
              <a:rPr lang="en-US" altLang="zh-CN" smtClean="0"/>
              <a:t>*/</a:t>
            </a:r>
          </a:p>
          <a:p>
            <a:endParaRPr lang="en-US" altLang="zh-CN" smtClean="0"/>
          </a:p>
          <a:p>
            <a:endParaRPr lang="en-US" altLang="zh-CN" smtClean="0"/>
          </a:p>
          <a:p>
            <a:r>
              <a:rPr lang="en-US" altLang="zh-CN" smtClean="0"/>
              <a:t>class TypeConvertDemo2 </a:t>
            </a:r>
          </a:p>
          <a:p>
            <a:r>
              <a:rPr lang="en-US" altLang="zh-CN" smtClean="0"/>
              <a:t>{</a:t>
            </a:r>
          </a:p>
          <a:p>
            <a:r>
              <a:rPr lang="en-US" altLang="zh-CN" smtClean="0"/>
              <a:t>	public static void main(String[] args) </a:t>
            </a:r>
          </a:p>
          <a:p>
            <a:r>
              <a:rPr lang="en-US" altLang="zh-CN" smtClean="0"/>
              <a:t>	{</a:t>
            </a:r>
          </a:p>
          <a:p>
            <a:r>
              <a:rPr lang="en-US" altLang="zh-CN" smtClean="0"/>
              <a:t>		//</a:t>
            </a:r>
            <a:r>
              <a:rPr lang="zh-CN" altLang="en-US" smtClean="0"/>
              <a:t>一、基本类型</a:t>
            </a:r>
            <a:r>
              <a:rPr lang="en-US" altLang="zh-CN" smtClean="0"/>
              <a:t>——&gt;String</a:t>
            </a:r>
            <a:r>
              <a:rPr lang="zh-CN" altLang="en-US" smtClean="0"/>
              <a:t>类型</a:t>
            </a:r>
          </a:p>
          <a:p>
            <a:r>
              <a:rPr lang="zh-CN" altLang="en-US" smtClean="0"/>
              <a:t>		</a:t>
            </a:r>
            <a:r>
              <a:rPr lang="en-US" altLang="zh-CN" smtClean="0"/>
              <a:t>int i = 123456;</a:t>
            </a:r>
          </a:p>
          <a:p>
            <a:r>
              <a:rPr lang="en-US" altLang="zh-CN" smtClean="0"/>
              <a:t>		</a:t>
            </a:r>
          </a:p>
          <a:p>
            <a:endParaRPr lang="en-US" altLang="zh-CN" smtClean="0"/>
          </a:p>
          <a:p>
            <a:r>
              <a:rPr lang="en-US" altLang="zh-CN" smtClean="0"/>
              <a:t>		String s = i+"";</a:t>
            </a:r>
          </a:p>
          <a:p>
            <a:endParaRPr lang="en-US" altLang="zh-CN" smtClean="0"/>
          </a:p>
          <a:p>
            <a:r>
              <a:rPr lang="en-US" altLang="zh-CN" smtClean="0"/>
              <a:t>		System.out.println("</a:t>
            </a:r>
            <a:r>
              <a:rPr lang="zh-CN" altLang="en-US" smtClean="0"/>
              <a:t>该数值的长度：</a:t>
            </a:r>
            <a:r>
              <a:rPr lang="en-US" altLang="zh-CN" smtClean="0"/>
              <a:t>"+s.length());</a:t>
            </a:r>
          </a:p>
          <a:p>
            <a:endParaRPr lang="en-US" altLang="zh-CN" smtClean="0"/>
          </a:p>
          <a:p>
            <a:r>
              <a:rPr lang="en-US" altLang="zh-CN" smtClean="0"/>
              <a:t>		//</a:t>
            </a:r>
            <a:r>
              <a:rPr lang="zh-CN" altLang="en-US" smtClean="0"/>
              <a:t>演示</a:t>
            </a:r>
            <a:r>
              <a:rPr lang="en-US" altLang="zh-CN" smtClean="0"/>
              <a:t>boolean</a:t>
            </a:r>
            <a:r>
              <a:rPr lang="zh-CN" altLang="en-US" smtClean="0"/>
              <a:t>类型</a:t>
            </a:r>
          </a:p>
          <a:p>
            <a:r>
              <a:rPr lang="zh-CN" altLang="en-US" smtClean="0"/>
              <a:t>		</a:t>
            </a:r>
            <a:r>
              <a:rPr lang="en-US" altLang="zh-CN" smtClean="0"/>
              <a:t>boolean f = false;</a:t>
            </a:r>
          </a:p>
          <a:p>
            <a:endParaRPr lang="en-US" altLang="zh-CN" smtClean="0"/>
          </a:p>
          <a:p>
            <a:r>
              <a:rPr lang="en-US" altLang="zh-CN" smtClean="0"/>
              <a:t>		String s2 = f+"";</a:t>
            </a:r>
          </a:p>
          <a:p>
            <a:endParaRPr lang="en-US" altLang="zh-CN" smtClean="0"/>
          </a:p>
          <a:p>
            <a:r>
              <a:rPr lang="en-US" altLang="zh-CN" smtClean="0"/>
              <a:t>		System.out.println(s2);</a:t>
            </a:r>
          </a:p>
          <a:p>
            <a:endParaRPr lang="en-US" altLang="zh-CN" smtClean="0"/>
          </a:p>
          <a:p>
            <a:endParaRPr lang="en-US" altLang="zh-CN" smtClean="0"/>
          </a:p>
          <a:p>
            <a:r>
              <a:rPr lang="en-US" altLang="zh-CN" smtClean="0"/>
              <a:t>		//</a:t>
            </a:r>
            <a:r>
              <a:rPr lang="zh-CN" altLang="en-US" smtClean="0"/>
              <a:t>二、</a:t>
            </a:r>
            <a:r>
              <a:rPr lang="en-US" altLang="zh-CN" smtClean="0"/>
              <a:t>String</a:t>
            </a:r>
            <a:r>
              <a:rPr lang="zh-CN" altLang="en-US" smtClean="0"/>
              <a:t>类型</a:t>
            </a:r>
            <a:r>
              <a:rPr lang="en-US" altLang="zh-CN" smtClean="0"/>
              <a:t>——&gt;</a:t>
            </a:r>
            <a:r>
              <a:rPr lang="zh-CN" altLang="en-US" smtClean="0"/>
              <a:t>基本类型</a:t>
            </a:r>
          </a:p>
          <a:p>
            <a:endParaRPr lang="zh-CN" altLang="en-US" smtClean="0"/>
          </a:p>
          <a:p>
            <a:endParaRPr lang="zh-CN" altLang="en-US" smtClean="0"/>
          </a:p>
          <a:p>
            <a:r>
              <a:rPr lang="zh-CN" altLang="en-US" smtClean="0"/>
              <a:t>		</a:t>
            </a:r>
            <a:r>
              <a:rPr lang="en-US" altLang="zh-CN" smtClean="0"/>
              <a:t>String str1 = "qwerty";</a:t>
            </a:r>
          </a:p>
          <a:p>
            <a:endParaRPr lang="en-US" altLang="zh-CN" smtClean="0"/>
          </a:p>
          <a:p>
            <a:r>
              <a:rPr lang="en-US" altLang="zh-CN" smtClean="0"/>
              <a:t>		int j = Integer.parseInt(str1);</a:t>
            </a:r>
          </a:p>
          <a:p>
            <a:endParaRPr lang="en-US" altLang="zh-CN" smtClean="0"/>
          </a:p>
          <a:p>
            <a:endParaRPr lang="en-US" altLang="zh-CN" smtClean="0"/>
          </a:p>
          <a:p>
            <a:r>
              <a:rPr lang="en-US" altLang="zh-CN" smtClean="0"/>
              <a:t>		System.out.println(j+100);</a:t>
            </a:r>
          </a:p>
          <a:p>
            <a:r>
              <a:rPr lang="en-US" altLang="zh-CN" smtClean="0"/>
              <a:t>		System.out.println(j&gt;100);</a:t>
            </a:r>
          </a:p>
          <a:p>
            <a:endParaRPr lang="en-US" altLang="zh-CN" smtClean="0"/>
          </a:p>
          <a:p>
            <a:r>
              <a:rPr lang="en-US" altLang="zh-CN" smtClean="0"/>
              <a:t>		//System.out.println(str1+100);</a:t>
            </a:r>
          </a:p>
          <a:p>
            <a:r>
              <a:rPr lang="en-US" altLang="zh-CN" smtClean="0"/>
              <a:t>		//System.out.println(str1&gt;100);</a:t>
            </a:r>
          </a:p>
          <a:p>
            <a:endParaRPr lang="en-US" altLang="zh-CN" smtClean="0"/>
          </a:p>
          <a:p>
            <a:endParaRPr lang="en-US" altLang="zh-CN" smtClean="0"/>
          </a:p>
          <a:p>
            <a:r>
              <a:rPr lang="en-US" altLang="zh-CN" smtClean="0"/>
              <a:t>		//</a:t>
            </a:r>
            <a:r>
              <a:rPr lang="zh-CN" altLang="en-US" smtClean="0"/>
              <a:t>演示</a:t>
            </a:r>
            <a:r>
              <a:rPr lang="en-US" altLang="zh-CN" smtClean="0"/>
              <a:t>boolean</a:t>
            </a:r>
          </a:p>
          <a:p>
            <a:r>
              <a:rPr lang="en-US" altLang="zh-CN" smtClean="0"/>
              <a:t>		String str2 = "true";</a:t>
            </a:r>
          </a:p>
          <a:p>
            <a:r>
              <a:rPr lang="en-US" altLang="zh-CN" smtClean="0"/>
              <a:t>		boolean b = Boolean.parseBoolean(str2);</a:t>
            </a:r>
          </a:p>
          <a:p>
            <a:endParaRPr lang="en-US" altLang="zh-CN" smtClean="0"/>
          </a:p>
          <a:p>
            <a:r>
              <a:rPr lang="en-US" altLang="zh-CN" smtClean="0"/>
              <a:t>		//</a:t>
            </a:r>
            <a:r>
              <a:rPr lang="zh-CN" altLang="en-US" smtClean="0"/>
              <a:t>演示</a:t>
            </a:r>
            <a:r>
              <a:rPr lang="en-US" altLang="zh-CN" smtClean="0"/>
              <a:t>double</a:t>
            </a:r>
          </a:p>
          <a:p>
            <a:r>
              <a:rPr lang="en-US" altLang="zh-CN" smtClean="0"/>
              <a:t>		String str3 = "100";</a:t>
            </a:r>
          </a:p>
          <a:p>
            <a:r>
              <a:rPr lang="en-US" altLang="zh-CN" smtClean="0"/>
              <a:t>		double d  =Double.parseDouble(str3);</a:t>
            </a:r>
          </a:p>
          <a:p>
            <a:r>
              <a:rPr lang="en-US" altLang="zh-CN" smtClean="0"/>
              <a:t>		System.out.println(d);</a:t>
            </a:r>
          </a:p>
          <a:p>
            <a:endParaRPr lang="en-US" altLang="zh-CN" smtClean="0"/>
          </a:p>
          <a:p>
            <a:r>
              <a:rPr lang="en-US" altLang="zh-CN" smtClean="0"/>
              <a:t>		//</a:t>
            </a:r>
            <a:r>
              <a:rPr lang="zh-CN" altLang="en-US" smtClean="0"/>
              <a:t>演示</a:t>
            </a:r>
            <a:r>
              <a:rPr lang="en-US" altLang="zh-CN" smtClean="0"/>
              <a:t>char</a:t>
            </a:r>
          </a:p>
          <a:p>
            <a:endParaRPr lang="en-US" altLang="zh-CN" smtClean="0"/>
          </a:p>
          <a:p>
            <a:r>
              <a:rPr lang="en-US" altLang="zh-CN" smtClean="0"/>
              <a:t>		String str4 = "abc";</a:t>
            </a:r>
          </a:p>
          <a:p>
            <a:r>
              <a:rPr lang="en-US" altLang="zh-CN" smtClean="0"/>
              <a:t>		char ch = str4.charAt(1);//</a:t>
            </a:r>
            <a:r>
              <a:rPr lang="zh-CN" altLang="en-US" smtClean="0"/>
              <a:t>提取指定索引处的字符。</a:t>
            </a:r>
            <a:r>
              <a:rPr lang="en-US" altLang="zh-CN" smtClean="0"/>
              <a:t>java</a:t>
            </a:r>
            <a:r>
              <a:rPr lang="zh-CN" altLang="en-US" smtClean="0"/>
              <a:t>中的常识：索引从</a:t>
            </a:r>
            <a:r>
              <a:rPr lang="en-US" altLang="zh-CN" smtClean="0"/>
              <a:t>0</a:t>
            </a:r>
            <a:r>
              <a:rPr lang="zh-CN" altLang="en-US" smtClean="0"/>
              <a:t>开始的</a:t>
            </a:r>
          </a:p>
          <a:p>
            <a:endParaRPr lang="zh-CN" altLang="en-US" smtClean="0"/>
          </a:p>
          <a:p>
            <a:r>
              <a:rPr lang="zh-CN" altLang="en-US" smtClean="0"/>
              <a:t>		</a:t>
            </a:r>
            <a:r>
              <a:rPr lang="en-US" altLang="zh-CN" smtClean="0"/>
              <a:t>System.out.println(ch);</a:t>
            </a:r>
          </a:p>
          <a:p>
            <a:endParaRPr lang="en-US" altLang="zh-CN" smtClean="0"/>
          </a:p>
          <a:p>
            <a:r>
              <a:rPr lang="en-US" altLang="zh-CN" smtClean="0"/>
              <a:t>	}</a:t>
            </a:r>
          </a:p>
          <a:p>
            <a:r>
              <a:rPr lang="en-US" altLang="zh-CN" smtClean="0"/>
              <a:t>}</a:t>
            </a: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29</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1.2</a:t>
            </a:r>
            <a:r>
              <a:rPr lang="zh-CN" altLang="en-US" smtClean="0"/>
              <a:t>的案例比较简单</a:t>
            </a:r>
            <a:r>
              <a:rPr lang="en-US" altLang="zh-CN" smtClean="0"/>
              <a:t>.</a:t>
            </a:r>
          </a:p>
          <a:p>
            <a:r>
              <a:rPr lang="en-US" altLang="zh-CN" smtClean="0"/>
              <a:t>3</a:t>
            </a:r>
            <a:r>
              <a:rPr lang="zh-CN" altLang="en-US" smtClean="0"/>
              <a:t>的案例</a:t>
            </a:r>
            <a:r>
              <a:rPr lang="en-US" altLang="zh-CN" smtClean="0"/>
              <a:t>, </a:t>
            </a:r>
            <a:r>
              <a:rPr lang="zh-CN" altLang="en-US" smtClean="0"/>
              <a:t>说明</a:t>
            </a:r>
            <a:r>
              <a:rPr lang="zh-CN" altLang="en-US" b="1" smtClean="0"/>
              <a:t>可以看一下反编译的</a:t>
            </a:r>
            <a:r>
              <a:rPr lang="en-US" altLang="zh-CN" b="1" smtClean="0"/>
              <a:t>.class </a:t>
            </a:r>
            <a:r>
              <a:rPr lang="zh-CN" altLang="en-US" b="1" smtClean="0"/>
              <a:t>文件，发现 </a:t>
            </a:r>
            <a:r>
              <a:rPr lang="en-US" altLang="zh-CN" b="1" smtClean="0"/>
              <a:t>+ </a:t>
            </a:r>
            <a:r>
              <a:rPr lang="zh-CN" altLang="en-US" b="1" smtClean="0"/>
              <a:t>被反编译成 </a:t>
            </a:r>
            <a:r>
              <a:rPr lang="en-US" altLang="zh-CN" b="1" smtClean="0"/>
              <a:t>$plus</a:t>
            </a:r>
            <a:r>
              <a:rPr lang="en-US" altLang="zh-CN" b="1" baseline="0" smtClean="0"/>
              <a:t> – </a:t>
            </a:r>
            <a:r>
              <a:rPr lang="zh-CN" altLang="en-US" b="1" baseline="0" smtClean="0"/>
              <a:t>被编译成 </a:t>
            </a:r>
            <a:r>
              <a:rPr lang="en-US" altLang="zh-CN" b="1" baseline="0" smtClean="0"/>
              <a:t>$minus </a:t>
            </a:r>
            <a:r>
              <a:rPr lang="zh-CN" altLang="en-US" b="1" baseline="0" smtClean="0"/>
              <a:t>等等</a:t>
            </a:r>
            <a:r>
              <a:rPr lang="en-US" altLang="zh-CN" baseline="0" smtClean="0"/>
              <a:t>.</a:t>
            </a:r>
            <a:endParaRPr lang="en-US" altLang="zh-CN" smtClean="0"/>
          </a:p>
          <a:p>
            <a:endParaRPr lang="en-US" altLang="zh-CN" smtClean="0"/>
          </a:p>
          <a:p>
            <a:r>
              <a:rPr lang="en-US" altLang="zh-CN" smtClean="0"/>
              <a:t>object Hello01 {</a:t>
            </a:r>
          </a:p>
          <a:p>
            <a:r>
              <a:rPr lang="en-US" altLang="zh-CN" smtClean="0"/>
              <a:t>  def main(args: Array[String]): Unit = {</a:t>
            </a:r>
          </a:p>
          <a:p>
            <a:endParaRPr lang="en-US" altLang="zh-CN" smtClean="0"/>
          </a:p>
          <a:p>
            <a:r>
              <a:rPr lang="en-US" altLang="zh-CN" smtClean="0"/>
              <a:t>    //var +name = "hello" </a:t>
            </a:r>
            <a:r>
              <a:rPr lang="zh-CN" altLang="en-US" smtClean="0"/>
              <a:t>错误</a:t>
            </a:r>
            <a:r>
              <a:rPr lang="en-US" altLang="zh-CN" smtClean="0"/>
              <a:t>:</a:t>
            </a:r>
            <a:r>
              <a:rPr lang="zh-CN" altLang="en-US" smtClean="0"/>
              <a:t>因为 </a:t>
            </a:r>
            <a:r>
              <a:rPr lang="en-US" altLang="zh-CN" smtClean="0"/>
              <a:t>+</a:t>
            </a:r>
            <a:r>
              <a:rPr lang="zh-CN" altLang="en-US" smtClean="0"/>
              <a:t>开头，则后面如果有其它字符，则必须跟其它的运算符</a:t>
            </a:r>
            <a:r>
              <a:rPr lang="en-US" altLang="zh-CN" smtClean="0"/>
              <a:t>.</a:t>
            </a:r>
          </a:p>
          <a:p>
            <a:r>
              <a:rPr lang="en-US" altLang="zh-CN" smtClean="0"/>
              <a:t>    var +-*/ = "ok!" // </a:t>
            </a:r>
            <a:r>
              <a:rPr lang="zh-CN" altLang="en-US" smtClean="0"/>
              <a:t>正确</a:t>
            </a:r>
            <a:r>
              <a:rPr lang="en-US" altLang="zh-CN" smtClean="0"/>
              <a:t>, </a:t>
            </a:r>
            <a:r>
              <a:rPr lang="zh-CN" altLang="en-US" smtClean="0"/>
              <a:t>因为 </a:t>
            </a:r>
            <a:r>
              <a:rPr lang="en-US" altLang="zh-CN" smtClean="0"/>
              <a:t>+</a:t>
            </a:r>
            <a:r>
              <a:rPr lang="zh-CN" altLang="en-US" smtClean="0"/>
              <a:t>是操作符，后面也是操作符</a:t>
            </a:r>
          </a:p>
          <a:p>
            <a:r>
              <a:rPr lang="zh-CN" altLang="en-US" smtClean="0"/>
              <a:t>    </a:t>
            </a:r>
            <a:r>
              <a:rPr lang="en-US" altLang="zh-CN" smtClean="0"/>
              <a:t>println("</a:t>
            </a:r>
            <a:r>
              <a:rPr lang="zh-CN" altLang="en-US" smtClean="0"/>
              <a:t>变量</a:t>
            </a:r>
            <a:r>
              <a:rPr lang="en-US" altLang="zh-CN" smtClean="0"/>
              <a:t>=" + +-*/)</a:t>
            </a:r>
          </a:p>
          <a:p>
            <a:endParaRPr lang="en-US" altLang="zh-CN" smtClean="0"/>
          </a:p>
          <a:p>
            <a:r>
              <a:rPr lang="en-US" altLang="zh-CN" smtClean="0"/>
              <a:t>  }</a:t>
            </a:r>
          </a:p>
          <a:p>
            <a:r>
              <a:rPr lang="en-US" altLang="zh-CN" smtClean="0"/>
              <a:t>}</a:t>
            </a:r>
          </a:p>
          <a:p>
            <a:endParaRPr lang="en-US" altLang="zh-CN" smtClean="0"/>
          </a:p>
          <a:p>
            <a:r>
              <a:rPr lang="en-US" altLang="zh-CN" smtClean="0"/>
              <a:t>4</a:t>
            </a:r>
            <a:r>
              <a:rPr lang="zh-CN" altLang="en-US" smtClean="0"/>
              <a:t>的案例：</a:t>
            </a:r>
            <a:endParaRPr lang="en-US" altLang="zh-CN" smtClean="0"/>
          </a:p>
          <a:p>
            <a:r>
              <a:rPr lang="en-US" altLang="zh-CN" smtClean="0"/>
              <a:t>var name+ = "name" //</a:t>
            </a:r>
            <a:r>
              <a:rPr lang="zh-CN" altLang="en-US" smtClean="0"/>
              <a:t>错误</a:t>
            </a:r>
          </a:p>
          <a:p>
            <a:r>
              <a:rPr lang="en-US" altLang="zh-CN" smtClean="0"/>
              <a:t>var name+age = "ok" //</a:t>
            </a:r>
            <a:r>
              <a:rPr lang="zh-CN" altLang="en-US" smtClean="0"/>
              <a:t>错误</a:t>
            </a:r>
            <a:endParaRPr lang="en-US" altLang="zh-CN" smtClean="0"/>
          </a:p>
          <a:p>
            <a:endParaRPr lang="en-US" altLang="zh-CN" smtClean="0"/>
          </a:p>
          <a:p>
            <a:r>
              <a:rPr lang="en-US" altLang="zh-CN" smtClean="0"/>
              <a:t>5</a:t>
            </a:r>
            <a:r>
              <a:rPr lang="zh-CN" altLang="en-US" smtClean="0"/>
              <a:t>的案例：</a:t>
            </a:r>
            <a:endParaRPr lang="en-US" altLang="zh-CN" smtClean="0"/>
          </a:p>
          <a:p>
            <a:endParaRPr lang="en-US" altLang="zh-CN" smtClean="0"/>
          </a:p>
          <a:p>
            <a:r>
              <a:rPr lang="en-US" altLang="zh-CN" smtClean="0"/>
              <a:t>var true = "terry nova" //</a:t>
            </a:r>
            <a:r>
              <a:rPr lang="zh-CN" altLang="en-US" smtClean="0"/>
              <a:t>这样写不行</a:t>
            </a:r>
            <a:r>
              <a:rPr lang="en-US" altLang="zh-CN" smtClean="0"/>
              <a:t>,true</a:t>
            </a:r>
            <a:r>
              <a:rPr lang="zh-CN" altLang="en-US" smtClean="0"/>
              <a:t>的</a:t>
            </a:r>
            <a:r>
              <a:rPr lang="zh-CN" altLang="en-US" b="1" smtClean="0"/>
              <a:t>关键字</a:t>
            </a:r>
          </a:p>
          <a:p>
            <a:r>
              <a:rPr lang="en-US" altLang="zh-CN" smtClean="0"/>
              <a:t>var `true` = "terry noval" // </a:t>
            </a:r>
            <a:r>
              <a:rPr lang="zh-CN" altLang="en-US" smtClean="0"/>
              <a:t>这样写可以</a:t>
            </a:r>
          </a:p>
          <a:p>
            <a:r>
              <a:rPr lang="en-US" altLang="zh-CN" smtClean="0"/>
              <a:t>println(`true`) //</a:t>
            </a:r>
            <a:r>
              <a:rPr lang="zh-CN" altLang="en-US" smtClean="0"/>
              <a:t>使用时，也需要带上反引号进行处理</a:t>
            </a:r>
            <a:r>
              <a:rPr lang="en-US" altLang="zh-CN" smtClean="0"/>
              <a:t>.</a:t>
            </a:r>
          </a:p>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30</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eaLnBrk="1" hangingPunct="1"/>
            <a:r>
              <a:rPr lang="en-US" altLang="zh-CN" sz="1200" smtClean="0"/>
              <a:t>hello   // ok</a:t>
            </a:r>
          </a:p>
          <a:p>
            <a:pPr eaLnBrk="1" hangingPunct="1"/>
            <a:r>
              <a:rPr lang="en-US" altLang="zh-CN" sz="1200" smtClean="0"/>
              <a:t>hello12 //ok</a:t>
            </a:r>
          </a:p>
          <a:p>
            <a:pPr eaLnBrk="1" hangingPunct="1"/>
            <a:r>
              <a:rPr lang="en-US" altLang="zh-CN" sz="1200" smtClean="0"/>
              <a:t>1hello // error ,</a:t>
            </a:r>
            <a:r>
              <a:rPr lang="zh-CN" altLang="en-US" sz="1200" smtClean="0"/>
              <a:t>不能以数字开头</a:t>
            </a:r>
            <a:endParaRPr lang="en-US" altLang="zh-CN" sz="1200" smtClean="0"/>
          </a:p>
          <a:p>
            <a:pPr eaLnBrk="1" hangingPunct="1"/>
            <a:r>
              <a:rPr lang="en-US" altLang="zh-CN" sz="1200" smtClean="0"/>
              <a:t>h-b  // error ,</a:t>
            </a:r>
            <a:r>
              <a:rPr lang="zh-CN" altLang="en-US" sz="1200" smtClean="0"/>
              <a:t>不能使用 </a:t>
            </a:r>
            <a:r>
              <a:rPr lang="en-US" altLang="zh-CN" sz="1200" smtClean="0"/>
              <a:t>– </a:t>
            </a:r>
            <a:r>
              <a:rPr lang="zh-CN" altLang="en-US" sz="1200" smtClean="0"/>
              <a:t>在中间</a:t>
            </a:r>
            <a:endParaRPr lang="en-US" altLang="zh-CN" sz="1200" smtClean="0"/>
          </a:p>
          <a:p>
            <a:pPr eaLnBrk="1" hangingPunct="1"/>
            <a:r>
              <a:rPr lang="en-US" altLang="zh-CN" sz="1200" smtClean="0"/>
              <a:t>x h  // error, </a:t>
            </a:r>
            <a:r>
              <a:rPr lang="zh-CN" altLang="en-US" sz="1200" smtClean="0"/>
              <a:t>不能含有空格</a:t>
            </a:r>
            <a:endParaRPr lang="en-US" altLang="zh-CN" sz="1200" smtClean="0"/>
          </a:p>
          <a:p>
            <a:pPr eaLnBrk="1" hangingPunct="1"/>
            <a:r>
              <a:rPr lang="en-US" altLang="zh-CN" sz="1200" smtClean="0"/>
              <a:t>h_4  // ok</a:t>
            </a:r>
          </a:p>
          <a:p>
            <a:pPr eaLnBrk="1" hangingPunct="1"/>
            <a:r>
              <a:rPr lang="en-US" altLang="zh-CN" sz="1200" smtClean="0"/>
              <a:t>_ab  // ok</a:t>
            </a:r>
          </a:p>
          <a:p>
            <a:pPr eaLnBrk="1" hangingPunct="1"/>
            <a:r>
              <a:rPr lang="en-US" altLang="zh-CN" sz="1200" smtClean="0"/>
              <a:t>Int  // ok , Int </a:t>
            </a:r>
            <a:r>
              <a:rPr lang="zh-CN" altLang="en-US" sz="1200" smtClean="0"/>
              <a:t>是</a:t>
            </a:r>
            <a:r>
              <a:rPr lang="zh-CN" altLang="en-US" sz="1200" b="1" smtClean="0"/>
              <a:t>预定义标识符</a:t>
            </a:r>
            <a:r>
              <a:rPr lang="en-US" altLang="zh-CN" sz="1200" smtClean="0"/>
              <a:t>(</a:t>
            </a:r>
            <a:r>
              <a:rPr lang="zh-CN" altLang="en-US" sz="1200" smtClean="0"/>
              <a:t>不是关键字</a:t>
            </a:r>
            <a:r>
              <a:rPr lang="en-US" altLang="zh-CN" sz="1200" smtClean="0"/>
              <a:t>)</a:t>
            </a:r>
            <a:r>
              <a:rPr lang="zh-CN" altLang="en-US" sz="1200" smtClean="0"/>
              <a:t>我们要求大家不要这样使用</a:t>
            </a:r>
          </a:p>
          <a:p>
            <a:pPr eaLnBrk="1" hangingPunct="1"/>
            <a:r>
              <a:rPr lang="en-US" altLang="zh-CN" sz="1200" smtClean="0"/>
              <a:t>Float // ok , </a:t>
            </a:r>
            <a:r>
              <a:rPr lang="zh-CN" altLang="en-US" sz="1200" smtClean="0"/>
              <a:t>我们要求大家不要这样使用</a:t>
            </a:r>
          </a:p>
          <a:p>
            <a:pPr eaLnBrk="1" hangingPunct="1"/>
            <a:r>
              <a:rPr lang="en-US" altLang="zh-CN" sz="1200" smtClean="0"/>
              <a:t>_   // error , </a:t>
            </a:r>
            <a:r>
              <a:rPr lang="zh-CN" altLang="en-US" sz="1200" smtClean="0"/>
              <a:t>编译不错，运行错误，原因是 </a:t>
            </a:r>
            <a:r>
              <a:rPr lang="en-US" altLang="zh-CN" sz="1200" smtClean="0"/>
              <a:t>_ </a:t>
            </a:r>
            <a:r>
              <a:rPr lang="zh-CN" altLang="en-US" sz="1200" smtClean="0"/>
              <a:t>有特殊的含义，表示忽略占位</a:t>
            </a:r>
          </a:p>
          <a:p>
            <a:pPr eaLnBrk="1" hangingPunct="1"/>
            <a:r>
              <a:rPr lang="en-US" altLang="zh-CN" sz="1200" smtClean="0"/>
              <a:t>Abc   // ok  </a:t>
            </a:r>
          </a:p>
          <a:p>
            <a:pPr eaLnBrk="1" hangingPunct="1"/>
            <a:r>
              <a:rPr lang="en-US" altLang="zh-CN" sz="1200" smtClean="0"/>
              <a:t>+*-  // ok</a:t>
            </a:r>
          </a:p>
          <a:p>
            <a:pPr eaLnBrk="1" hangingPunct="1"/>
            <a:r>
              <a:rPr lang="en-US" altLang="zh-CN" sz="1200" smtClean="0"/>
              <a:t>+a // </a:t>
            </a:r>
            <a:r>
              <a:rPr lang="zh-CN" altLang="en-US" sz="1200" smtClean="0"/>
              <a:t>错误</a:t>
            </a:r>
            <a:endParaRPr lang="en-US" altLang="zh-CN" sz="1200"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31</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32</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33</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smtClean="0"/>
          </a:p>
          <a:p>
            <a:endParaRPr lang="en-US" altLang="zh-CN" smtClean="0"/>
          </a:p>
          <a:p>
            <a:r>
              <a:rPr lang="en-US" altLang="zh-CN" smtClean="0"/>
              <a:t>package com.atguigu.chapter02</a:t>
            </a:r>
          </a:p>
          <a:p>
            <a:endParaRPr lang="en-US" altLang="zh-CN" smtClean="0"/>
          </a:p>
          <a:p>
            <a:r>
              <a:rPr lang="en-US" altLang="zh-CN" smtClean="0"/>
              <a:t>object ScalaFunDemo01 {</a:t>
            </a:r>
          </a:p>
          <a:p>
            <a:endParaRPr lang="en-US" altLang="zh-CN" smtClean="0"/>
          </a:p>
          <a:p>
            <a:r>
              <a:rPr lang="en-US" altLang="zh-CN" smtClean="0"/>
              <a:t>  def main(args: Array[String]): Unit = {</a:t>
            </a:r>
          </a:p>
          <a:p>
            <a:endParaRPr lang="en-US" altLang="zh-CN" smtClean="0"/>
          </a:p>
          <a:p>
            <a:r>
              <a:rPr lang="en-US" altLang="zh-CN" smtClean="0"/>
              <a:t>    //1.</a:t>
            </a:r>
            <a:r>
              <a:rPr lang="zh-CN" altLang="en-US" smtClean="0"/>
              <a:t>声明变量</a:t>
            </a:r>
            <a:r>
              <a:rPr lang="en-US" altLang="zh-CN" smtClean="0"/>
              <a:t>【</a:t>
            </a:r>
            <a:r>
              <a:rPr lang="zh-CN" altLang="en-US" smtClean="0"/>
              <a:t>告诉计算机要开一个房间</a:t>
            </a:r>
            <a:r>
              <a:rPr lang="en-US" altLang="zh-CN" smtClean="0"/>
              <a:t>,</a:t>
            </a:r>
            <a:r>
              <a:rPr lang="zh-CN" altLang="en-US" smtClean="0"/>
              <a:t>并赋值</a:t>
            </a:r>
            <a:r>
              <a:rPr lang="en-US" altLang="zh-CN" smtClean="0"/>
              <a:t>】</a:t>
            </a:r>
          </a:p>
          <a:p>
            <a:r>
              <a:rPr lang="en-US" altLang="zh-CN" smtClean="0"/>
              <a:t>    var num : Int = 0</a:t>
            </a:r>
          </a:p>
          <a:p>
            <a:r>
              <a:rPr lang="en-US" altLang="zh-CN" smtClean="0"/>
              <a:t>    var score : Double = 1.0</a:t>
            </a:r>
          </a:p>
          <a:p>
            <a:r>
              <a:rPr lang="en-US" altLang="zh-CN" smtClean="0"/>
              <a:t>    var gender : Char  = 'N'</a:t>
            </a:r>
          </a:p>
          <a:p>
            <a:r>
              <a:rPr lang="en-US" altLang="zh-CN" smtClean="0"/>
              <a:t>    var name : String = "scott"</a:t>
            </a:r>
          </a:p>
          <a:p>
            <a:r>
              <a:rPr lang="en-US" altLang="zh-CN" smtClean="0"/>
              <a:t>    //2.</a:t>
            </a:r>
            <a:r>
              <a:rPr lang="zh-CN" altLang="en-US" smtClean="0"/>
              <a:t>赋值</a:t>
            </a:r>
            <a:r>
              <a:rPr lang="en-US" altLang="zh-CN" smtClean="0"/>
              <a:t>【</a:t>
            </a:r>
            <a:r>
              <a:rPr lang="zh-CN" altLang="en-US" smtClean="0"/>
              <a:t>可以修改值</a:t>
            </a:r>
            <a:r>
              <a:rPr lang="en-US" altLang="zh-CN" smtClean="0"/>
              <a:t>】</a:t>
            </a:r>
          </a:p>
          <a:p>
            <a:r>
              <a:rPr lang="en-US" altLang="zh-CN" smtClean="0"/>
              <a:t>    num = 99</a:t>
            </a:r>
          </a:p>
          <a:p>
            <a:r>
              <a:rPr lang="en-US" altLang="zh-CN" smtClean="0"/>
              <a:t>    score = 1.5</a:t>
            </a:r>
          </a:p>
          <a:p>
            <a:r>
              <a:rPr lang="en-US" altLang="zh-CN" smtClean="0"/>
              <a:t>    gender = '\n' //</a:t>
            </a:r>
            <a:r>
              <a:rPr lang="zh-CN" altLang="en-US" smtClean="0"/>
              <a:t>换行</a:t>
            </a:r>
            <a:r>
              <a:rPr lang="en-US" altLang="zh-CN" smtClean="0"/>
              <a:t>..</a:t>
            </a:r>
          </a:p>
          <a:p>
            <a:r>
              <a:rPr lang="en-US" altLang="zh-CN" smtClean="0"/>
              <a:t>    name = "wertyuhijfgdsfgh@#$%^&amp;*"</a:t>
            </a:r>
          </a:p>
          <a:p>
            <a:r>
              <a:rPr lang="en-US" altLang="zh-CN" smtClean="0"/>
              <a:t>    //3.</a:t>
            </a:r>
            <a:r>
              <a:rPr lang="zh-CN" altLang="en-US" smtClean="0"/>
              <a:t>使用</a:t>
            </a:r>
            <a:r>
              <a:rPr lang="en-US" altLang="zh-CN" smtClean="0"/>
              <a:t>【</a:t>
            </a:r>
            <a:r>
              <a:rPr lang="zh-CN" altLang="en-US" smtClean="0"/>
              <a:t>将值拿出来用</a:t>
            </a:r>
            <a:r>
              <a:rPr lang="en-US" altLang="zh-CN" smtClean="0"/>
              <a:t>】</a:t>
            </a:r>
          </a:p>
          <a:p>
            <a:r>
              <a:rPr lang="en-US" altLang="zh-CN" smtClean="0"/>
              <a:t>    println("num=" + num)</a:t>
            </a:r>
          </a:p>
          <a:p>
            <a:r>
              <a:rPr lang="en-US" altLang="zh-CN" smtClean="0"/>
              <a:t>    println("score=" + score)</a:t>
            </a:r>
          </a:p>
          <a:p>
            <a:r>
              <a:rPr lang="en-US" altLang="zh-CN" smtClean="0"/>
              <a:t>    println("gender=" + gender)</a:t>
            </a:r>
          </a:p>
          <a:p>
            <a:r>
              <a:rPr lang="en-US" altLang="zh-CN" smtClean="0"/>
              <a:t>    println("name=" + name)</a:t>
            </a:r>
          </a:p>
          <a:p>
            <a:r>
              <a:rPr lang="en-US" altLang="zh-CN" smtClean="0"/>
              <a:t>  }</a:t>
            </a:r>
          </a:p>
          <a:p>
            <a:r>
              <a:rPr lang="en-US" altLang="zh-CN" smtClean="0"/>
              <a:t>}</a:t>
            </a:r>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5</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1,2 </a:t>
            </a:r>
            <a:r>
              <a:rPr lang="zh-CN" altLang="en-US" smtClean="0"/>
              <a:t>案例说明</a:t>
            </a:r>
            <a:endParaRPr lang="en-US" altLang="zh-CN" smtClean="0"/>
          </a:p>
          <a:p>
            <a:endParaRPr lang="en-US" altLang="zh-CN" smtClean="0"/>
          </a:p>
          <a:p>
            <a:r>
              <a:rPr lang="en-US" altLang="zh-CN" smtClean="0"/>
              <a:t>package com.atguigu.chapter02</a:t>
            </a:r>
          </a:p>
          <a:p>
            <a:endParaRPr lang="en-US" altLang="zh-CN" smtClean="0"/>
          </a:p>
          <a:p>
            <a:r>
              <a:rPr lang="en-US" altLang="zh-CN" smtClean="0"/>
              <a:t>object ScalaFunDemo01 {</a:t>
            </a:r>
          </a:p>
          <a:p>
            <a:endParaRPr lang="en-US" altLang="zh-CN" smtClean="0"/>
          </a:p>
          <a:p>
            <a:r>
              <a:rPr lang="en-US" altLang="zh-CN" smtClean="0"/>
              <a:t>  def main(args: Array[String]): Unit = {</a:t>
            </a:r>
          </a:p>
          <a:p>
            <a:endParaRPr lang="en-US" altLang="zh-CN" smtClean="0"/>
          </a:p>
          <a:p>
            <a:r>
              <a:rPr lang="en-US" altLang="zh-CN" smtClean="0"/>
              <a:t>    var name = "jack"</a:t>
            </a:r>
          </a:p>
          <a:p>
            <a:r>
              <a:rPr lang="en-US" altLang="zh-CN" smtClean="0"/>
              <a:t>    // name = 10  </a:t>
            </a:r>
            <a:r>
              <a:rPr lang="zh-CN" altLang="en-US" smtClean="0"/>
              <a:t>错误 一点</a:t>
            </a:r>
            <a:r>
              <a:rPr lang="en-US" altLang="zh-CN" smtClean="0"/>
              <a:t>name</a:t>
            </a:r>
            <a:r>
              <a:rPr lang="zh-CN" altLang="en-US" smtClean="0"/>
              <a:t>的类型被编译器确定了，那么 就不能改变</a:t>
            </a:r>
          </a:p>
          <a:p>
            <a:r>
              <a:rPr lang="zh-CN" altLang="en-US" smtClean="0"/>
              <a:t>    </a:t>
            </a:r>
            <a:r>
              <a:rPr lang="en-US" altLang="zh-CN" smtClean="0"/>
              <a:t>name = "999"</a:t>
            </a:r>
          </a:p>
          <a:p>
            <a:r>
              <a:rPr lang="en-US" altLang="zh-CN" smtClean="0"/>
              <a:t>    println("name=" + name)</a:t>
            </a:r>
          </a:p>
          <a:p>
            <a:r>
              <a:rPr lang="en-US" altLang="zh-CN" smtClean="0"/>
              <a:t>  }</a:t>
            </a:r>
          </a:p>
          <a:p>
            <a:r>
              <a:rPr lang="en-US" altLang="zh-CN" smtClean="0"/>
              <a:t>}</a:t>
            </a:r>
          </a:p>
          <a:p>
            <a:endParaRPr lang="en-US" altLang="zh-CN" smtClean="0"/>
          </a:p>
          <a:p>
            <a:r>
              <a:rPr lang="en-US" altLang="zh-CN" smtClean="0"/>
              <a:t>3</a:t>
            </a:r>
            <a:r>
              <a:rPr lang="zh-CN" altLang="en-US" smtClean="0"/>
              <a:t>的案例</a:t>
            </a:r>
            <a:r>
              <a:rPr lang="en-US" altLang="zh-CN" smtClean="0"/>
              <a:t>:</a:t>
            </a:r>
          </a:p>
          <a:p>
            <a:r>
              <a:rPr lang="en-US" altLang="zh-CN" smtClean="0"/>
              <a:t>package com.atguigu.chapter02</a:t>
            </a:r>
          </a:p>
          <a:p>
            <a:endParaRPr lang="en-US" altLang="zh-CN" smtClean="0"/>
          </a:p>
          <a:p>
            <a:r>
              <a:rPr lang="en-US" altLang="zh-CN" smtClean="0"/>
              <a:t>object ScalaFunDemo01 {</a:t>
            </a:r>
          </a:p>
          <a:p>
            <a:endParaRPr lang="en-US" altLang="zh-CN" smtClean="0"/>
          </a:p>
          <a:p>
            <a:r>
              <a:rPr lang="en-US" altLang="zh-CN" smtClean="0"/>
              <a:t>  def main(args: Array[String]): Unit = {</a:t>
            </a:r>
          </a:p>
          <a:p>
            <a:endParaRPr lang="en-US" altLang="zh-CN" smtClean="0"/>
          </a:p>
          <a:p>
            <a:r>
              <a:rPr lang="en-US" altLang="zh-CN" smtClean="0"/>
              <a:t>    var name = "jack"</a:t>
            </a:r>
          </a:p>
          <a:p>
            <a:r>
              <a:rPr lang="en-US" altLang="zh-CN" smtClean="0"/>
              <a:t>    // name = 10  </a:t>
            </a:r>
            <a:r>
              <a:rPr lang="zh-CN" altLang="en-US" smtClean="0"/>
              <a:t>错误 一点</a:t>
            </a:r>
            <a:r>
              <a:rPr lang="en-US" altLang="zh-CN" smtClean="0"/>
              <a:t>name</a:t>
            </a:r>
            <a:r>
              <a:rPr lang="zh-CN" altLang="en-US" smtClean="0"/>
              <a:t>的类型被编译器确定了，那么 就不能改变</a:t>
            </a:r>
          </a:p>
          <a:p>
            <a:r>
              <a:rPr lang="zh-CN" altLang="en-US" smtClean="0"/>
              <a:t>    </a:t>
            </a:r>
            <a:r>
              <a:rPr lang="en-US" altLang="zh-CN" smtClean="0"/>
              <a:t>name = "999"</a:t>
            </a:r>
          </a:p>
          <a:p>
            <a:endParaRPr lang="en-US" altLang="zh-CN" smtClean="0"/>
          </a:p>
          <a:p>
            <a:r>
              <a:rPr lang="en-US" altLang="zh-CN" smtClean="0"/>
              <a:t>    val name2 = "tom"</a:t>
            </a:r>
          </a:p>
          <a:p>
            <a:r>
              <a:rPr lang="en-US" altLang="zh-CN" smtClean="0"/>
              <a:t>    // name2 = "scott"  </a:t>
            </a:r>
            <a:r>
              <a:rPr lang="zh-CN" altLang="en-US" smtClean="0"/>
              <a:t>错误</a:t>
            </a:r>
            <a:r>
              <a:rPr lang="en-US" altLang="zh-CN" smtClean="0"/>
              <a:t>,</a:t>
            </a:r>
            <a:r>
              <a:rPr lang="zh-CN" altLang="en-US" smtClean="0"/>
              <a:t>因为</a:t>
            </a:r>
            <a:r>
              <a:rPr lang="en-US" altLang="zh-CN" smtClean="0"/>
              <a:t>name2 </a:t>
            </a:r>
            <a:r>
              <a:rPr lang="zh-CN" altLang="en-US" smtClean="0"/>
              <a:t>使用了</a:t>
            </a:r>
            <a:r>
              <a:rPr lang="en-US" altLang="zh-CN" smtClean="0"/>
              <a:t>val , </a:t>
            </a:r>
            <a:r>
              <a:rPr lang="zh-CN" altLang="en-US" smtClean="0"/>
              <a:t>等效于</a:t>
            </a:r>
            <a:r>
              <a:rPr lang="en-US" altLang="zh-CN" smtClean="0"/>
              <a:t>final </a:t>
            </a:r>
            <a:r>
              <a:rPr lang="zh-CN" altLang="en-US" smtClean="0"/>
              <a:t>性质</a:t>
            </a:r>
          </a:p>
          <a:p>
            <a:r>
              <a:rPr lang="zh-CN" altLang="en-US" smtClean="0"/>
              <a:t>    </a:t>
            </a:r>
            <a:r>
              <a:rPr lang="en-US" altLang="zh-CN" smtClean="0"/>
              <a:t>println("name=" + name)</a:t>
            </a:r>
          </a:p>
          <a:p>
            <a:r>
              <a:rPr lang="en-US" altLang="zh-CN" smtClean="0"/>
              <a:t>    println("name2=" + name2)</a:t>
            </a:r>
          </a:p>
          <a:p>
            <a:r>
              <a:rPr lang="en-US" altLang="zh-CN" smtClean="0"/>
              <a:t>  }</a:t>
            </a:r>
          </a:p>
          <a:p>
            <a:r>
              <a:rPr lang="en-US" altLang="zh-CN" smtClean="0"/>
              <a:t>}</a:t>
            </a:r>
          </a:p>
          <a:p>
            <a:endParaRPr lang="en-US" altLang="zh-CN" smtClean="0"/>
          </a:p>
          <a:p>
            <a:r>
              <a:rPr lang="en-US" altLang="zh-CN" smtClean="0"/>
              <a:t>3</a:t>
            </a:r>
            <a:r>
              <a:rPr lang="zh-CN" altLang="en-US" smtClean="0"/>
              <a:t>的扩展案例</a:t>
            </a:r>
            <a:r>
              <a:rPr lang="en-US" altLang="zh-CN" smtClean="0"/>
              <a:t>:</a:t>
            </a:r>
          </a:p>
          <a:p>
            <a:pPr lvl="0"/>
            <a:r>
              <a:rPr lang="en-US" altLang="zh-CN" sz="1200" kern="1200" smtClean="0">
                <a:solidFill>
                  <a:schemeClr val="tx1"/>
                </a:solidFill>
                <a:effectLst/>
                <a:latin typeface="+mn-lt"/>
                <a:ea typeface="+mn-ea"/>
                <a:cs typeface="+mn-cs"/>
              </a:rPr>
              <a:t>var </a:t>
            </a:r>
            <a:r>
              <a:rPr lang="zh-CN" altLang="en-US" sz="1200" kern="1200" smtClean="0">
                <a:solidFill>
                  <a:schemeClr val="tx1"/>
                </a:solidFill>
                <a:effectLst/>
                <a:latin typeface="+mn-lt"/>
                <a:ea typeface="+mn-ea"/>
                <a:cs typeface="+mn-cs"/>
              </a:rPr>
              <a:t>和 </a:t>
            </a:r>
            <a:r>
              <a:rPr lang="en-US" altLang="zh-CN" sz="1200" kern="1200" smtClean="0">
                <a:solidFill>
                  <a:schemeClr val="tx1"/>
                </a:solidFill>
                <a:effectLst/>
                <a:latin typeface="+mn-lt"/>
                <a:ea typeface="+mn-ea"/>
                <a:cs typeface="+mn-cs"/>
              </a:rPr>
              <a:t>val </a:t>
            </a:r>
            <a:r>
              <a:rPr lang="zh-CN" altLang="en-US" sz="1200" kern="1200" smtClean="0">
                <a:solidFill>
                  <a:schemeClr val="tx1"/>
                </a:solidFill>
                <a:effectLst/>
                <a:latin typeface="+mn-lt"/>
                <a:ea typeface="+mn-ea"/>
                <a:cs typeface="+mn-cs"/>
              </a:rPr>
              <a:t>的详解</a:t>
            </a:r>
          </a:p>
          <a:p>
            <a:r>
              <a:rPr lang="zh-CN" altLang="en-US" sz="1200" kern="1200" smtClean="0">
                <a:solidFill>
                  <a:schemeClr val="tx1"/>
                </a:solidFill>
                <a:effectLst/>
                <a:latin typeface="+mn-lt"/>
                <a:ea typeface="+mn-ea"/>
                <a:cs typeface="+mn-cs"/>
              </a:rPr>
              <a:t> </a:t>
            </a:r>
          </a:p>
          <a:p>
            <a:pPr lvl="0"/>
            <a:r>
              <a:rPr lang="en-US" altLang="zh-CN" sz="1200" kern="1200" smtClean="0">
                <a:solidFill>
                  <a:schemeClr val="tx1"/>
                </a:solidFill>
                <a:effectLst/>
                <a:latin typeface="+mn-lt"/>
                <a:ea typeface="+mn-ea"/>
                <a:cs typeface="+mn-cs"/>
              </a:rPr>
              <a:t>var </a:t>
            </a:r>
            <a:r>
              <a:rPr lang="zh-CN" altLang="en-US" sz="1200" kern="1200" smtClean="0">
                <a:solidFill>
                  <a:schemeClr val="tx1"/>
                </a:solidFill>
                <a:effectLst/>
                <a:latin typeface="+mn-lt"/>
                <a:ea typeface="+mn-ea"/>
                <a:cs typeface="+mn-cs"/>
              </a:rPr>
              <a:t>修饰的变量可改变，</a:t>
            </a:r>
            <a:r>
              <a:rPr lang="en-US" altLang="zh-CN" sz="1200" kern="1200" smtClean="0">
                <a:solidFill>
                  <a:schemeClr val="tx1"/>
                </a:solidFill>
                <a:effectLst/>
                <a:latin typeface="+mn-lt"/>
                <a:ea typeface="+mn-ea"/>
                <a:cs typeface="+mn-cs"/>
              </a:rPr>
              <a:t>val </a:t>
            </a:r>
            <a:r>
              <a:rPr lang="zh-CN" altLang="en-US" sz="1200" kern="1200" smtClean="0">
                <a:solidFill>
                  <a:schemeClr val="tx1"/>
                </a:solidFill>
                <a:effectLst/>
                <a:latin typeface="+mn-lt"/>
                <a:ea typeface="+mn-ea"/>
                <a:cs typeface="+mn-cs"/>
              </a:rPr>
              <a:t>修饰的变量不可改</a:t>
            </a:r>
          </a:p>
          <a:p>
            <a:pPr lvl="0"/>
            <a:r>
              <a:rPr lang="en-US" altLang="zh-CN" sz="1200" kern="1200" smtClean="0">
                <a:solidFill>
                  <a:schemeClr val="tx1"/>
                </a:solidFill>
                <a:effectLst/>
                <a:latin typeface="+mn-lt"/>
                <a:ea typeface="+mn-ea"/>
                <a:cs typeface="+mn-cs"/>
              </a:rPr>
              <a:t>var </a:t>
            </a:r>
            <a:r>
              <a:rPr lang="zh-CN" altLang="en-US" sz="1200" kern="1200" smtClean="0">
                <a:solidFill>
                  <a:schemeClr val="tx1"/>
                </a:solidFill>
                <a:effectLst/>
                <a:latin typeface="+mn-lt"/>
                <a:ea typeface="+mn-ea"/>
                <a:cs typeface="+mn-cs"/>
              </a:rPr>
              <a:t>修饰的对象引用可以改变，</a:t>
            </a:r>
            <a:r>
              <a:rPr lang="en-US" altLang="zh-CN" sz="1200" kern="1200" smtClean="0">
                <a:solidFill>
                  <a:schemeClr val="tx1"/>
                </a:solidFill>
                <a:effectLst/>
                <a:latin typeface="+mn-lt"/>
                <a:ea typeface="+mn-ea"/>
                <a:cs typeface="+mn-cs"/>
              </a:rPr>
              <a:t>val </a:t>
            </a:r>
            <a:r>
              <a:rPr lang="zh-CN" altLang="en-US" sz="1200" kern="1200" smtClean="0">
                <a:solidFill>
                  <a:schemeClr val="tx1"/>
                </a:solidFill>
                <a:effectLst/>
                <a:latin typeface="+mn-lt"/>
                <a:ea typeface="+mn-ea"/>
                <a:cs typeface="+mn-cs"/>
              </a:rPr>
              <a:t>修饰的则不可改变，但对象的状态</a:t>
            </a:r>
            <a:r>
              <a:rPr lang="en-US" altLang="zh-CN" sz="1200" kern="1200" smtClean="0">
                <a:solidFill>
                  <a:schemeClr val="tx1"/>
                </a:solidFill>
                <a:effectLst/>
                <a:latin typeface="+mn-lt"/>
                <a:ea typeface="+mn-ea"/>
                <a:cs typeface="+mn-cs"/>
              </a:rPr>
              <a:t>(</a:t>
            </a:r>
            <a:r>
              <a:rPr lang="zh-CN" altLang="en-US" sz="1200" kern="1200" smtClean="0">
                <a:solidFill>
                  <a:schemeClr val="tx1"/>
                </a:solidFill>
                <a:effectLst/>
                <a:latin typeface="+mn-lt"/>
                <a:ea typeface="+mn-ea"/>
                <a:cs typeface="+mn-cs"/>
              </a:rPr>
              <a:t>值</a:t>
            </a:r>
            <a:r>
              <a:rPr lang="en-US" altLang="zh-CN" sz="1200" kern="1200" smtClean="0">
                <a:solidFill>
                  <a:schemeClr val="tx1"/>
                </a:solidFill>
                <a:effectLst/>
                <a:latin typeface="+mn-lt"/>
                <a:ea typeface="+mn-ea"/>
                <a:cs typeface="+mn-cs"/>
              </a:rPr>
              <a:t>)</a:t>
            </a:r>
            <a:r>
              <a:rPr lang="zh-CN" altLang="en-US" sz="1200" kern="1200" smtClean="0">
                <a:solidFill>
                  <a:schemeClr val="tx1"/>
                </a:solidFill>
                <a:effectLst/>
                <a:latin typeface="+mn-lt"/>
                <a:ea typeface="+mn-ea"/>
                <a:cs typeface="+mn-cs"/>
              </a:rPr>
              <a:t>却是可以改变的</a:t>
            </a:r>
          </a:p>
          <a:p>
            <a:pPr lvl="0"/>
            <a:r>
              <a:rPr lang="en-US" altLang="zh-CN" sz="1200" kern="1200" smtClean="0">
                <a:solidFill>
                  <a:schemeClr val="tx1"/>
                </a:solidFill>
                <a:effectLst/>
                <a:latin typeface="+mn-lt"/>
                <a:ea typeface="+mn-ea"/>
                <a:cs typeface="+mn-cs"/>
              </a:rPr>
              <a:t>val </a:t>
            </a:r>
            <a:r>
              <a:rPr lang="zh-CN" altLang="en-US" sz="1200" kern="1200" smtClean="0">
                <a:solidFill>
                  <a:schemeClr val="tx1"/>
                </a:solidFill>
                <a:effectLst/>
                <a:latin typeface="+mn-lt"/>
                <a:ea typeface="+mn-ea"/>
                <a:cs typeface="+mn-cs"/>
              </a:rPr>
              <a:t>的好处是 </a:t>
            </a:r>
            <a:r>
              <a:rPr lang="en-US" altLang="zh-CN" sz="1200" kern="1200" smtClean="0">
                <a:solidFill>
                  <a:schemeClr val="tx1"/>
                </a:solidFill>
                <a:effectLst/>
                <a:latin typeface="+mn-lt"/>
                <a:ea typeface="+mn-ea"/>
                <a:cs typeface="+mn-cs"/>
              </a:rPr>
              <a:t>【1】</a:t>
            </a:r>
            <a:r>
              <a:rPr lang="zh-CN" altLang="en-US" sz="1200" kern="1200" smtClean="0">
                <a:solidFill>
                  <a:schemeClr val="tx1"/>
                </a:solidFill>
                <a:effectLst/>
                <a:latin typeface="+mn-lt"/>
                <a:ea typeface="+mn-ea"/>
                <a:cs typeface="+mn-cs"/>
              </a:rPr>
              <a:t>如果一个对象不想改变其内部的状态，那么由于不变性，我们不用担心程序的其他部分会改变对象的状态 </a:t>
            </a:r>
            <a:r>
              <a:rPr lang="en-US" altLang="zh-CN" sz="1200" kern="1200" smtClean="0">
                <a:solidFill>
                  <a:schemeClr val="tx1"/>
                </a:solidFill>
                <a:effectLst/>
                <a:latin typeface="+mn-lt"/>
                <a:ea typeface="+mn-ea"/>
                <a:cs typeface="+mn-cs"/>
              </a:rPr>
              <a:t>【2】 </a:t>
            </a:r>
            <a:r>
              <a:rPr lang="zh-CN" altLang="en-US" sz="1200" kern="1200" smtClean="0">
                <a:solidFill>
                  <a:schemeClr val="tx1"/>
                </a:solidFill>
                <a:effectLst/>
                <a:latin typeface="+mn-lt"/>
                <a:ea typeface="+mn-ea"/>
                <a:cs typeface="+mn-cs"/>
              </a:rPr>
              <a:t>线程安全</a:t>
            </a:r>
          </a:p>
          <a:p>
            <a:pPr lvl="0"/>
            <a:r>
              <a:rPr lang="zh-CN" altLang="en-US" sz="1200" kern="1200" smtClean="0">
                <a:solidFill>
                  <a:schemeClr val="tx1"/>
                </a:solidFill>
                <a:effectLst/>
                <a:latin typeface="+mn-lt"/>
                <a:ea typeface="+mn-ea"/>
                <a:cs typeface="+mn-cs"/>
              </a:rPr>
              <a:t>详见 </a:t>
            </a:r>
            <a:r>
              <a:rPr lang="en-US" altLang="zh-CN" sz="1200" u="sng" kern="1200" smtClean="0">
                <a:solidFill>
                  <a:schemeClr val="tx1"/>
                </a:solidFill>
                <a:effectLst/>
                <a:latin typeface="+mn-lt"/>
                <a:ea typeface="+mn-ea"/>
                <a:cs typeface="+mn-cs"/>
                <a:hlinkClick r:id="rId3"/>
              </a:rPr>
              <a:t>https://blog.csdn.net/a1234H/article/details/77962536</a:t>
            </a:r>
            <a:r>
              <a:rPr lang="en-US" altLang="zh-CN" sz="1200" kern="1200" smtClean="0">
                <a:solidFill>
                  <a:schemeClr val="tx1"/>
                </a:solidFill>
                <a:effectLst/>
                <a:latin typeface="+mn-lt"/>
                <a:ea typeface="+mn-ea"/>
                <a:cs typeface="+mn-cs"/>
              </a:rPr>
              <a:t> </a:t>
            </a:r>
          </a:p>
          <a:p>
            <a:endParaRPr lang="en-US" altLang="zh-CN" smtClean="0"/>
          </a:p>
          <a:p>
            <a:r>
              <a:rPr lang="en-US" altLang="zh-CN" smtClean="0"/>
              <a:t>package com.atguigu.chapter01.vardeom</a:t>
            </a:r>
          </a:p>
          <a:p>
            <a:endParaRPr lang="en-US" altLang="zh-CN" smtClean="0"/>
          </a:p>
          <a:p>
            <a:endParaRPr lang="en-US" altLang="zh-CN" smtClean="0"/>
          </a:p>
          <a:p>
            <a:r>
              <a:rPr lang="en-US" altLang="zh-CN" smtClean="0"/>
              <a:t>object VarDemo01 {</a:t>
            </a:r>
          </a:p>
          <a:p>
            <a:r>
              <a:rPr lang="en-US" altLang="zh-CN" smtClean="0"/>
              <a:t>  def main(args: Array[String]): Unit = {</a:t>
            </a:r>
          </a:p>
          <a:p>
            <a:endParaRPr lang="en-US" altLang="zh-CN" smtClean="0"/>
          </a:p>
          <a:p>
            <a:r>
              <a:rPr lang="en-US" altLang="zh-CN" smtClean="0"/>
              <a:t>      var name = "jack" </a:t>
            </a:r>
          </a:p>
          <a:p>
            <a:r>
              <a:rPr lang="en-US" altLang="zh-CN" smtClean="0"/>
              <a:t>      name = "jack2" // ok</a:t>
            </a:r>
          </a:p>
          <a:p>
            <a:r>
              <a:rPr lang="en-US" altLang="zh-CN" smtClean="0"/>
              <a:t>      val name2 = "tom"</a:t>
            </a:r>
          </a:p>
          <a:p>
            <a:r>
              <a:rPr lang="en-US" altLang="zh-CN" smtClean="0"/>
              <a:t>      //name2 = "martin" // </a:t>
            </a:r>
            <a:r>
              <a:rPr lang="zh-CN" altLang="en-US" smtClean="0"/>
              <a:t>错误</a:t>
            </a:r>
          </a:p>
          <a:p>
            <a:endParaRPr lang="zh-CN" altLang="en-US" smtClean="0"/>
          </a:p>
          <a:p>
            <a:r>
              <a:rPr lang="zh-CN" altLang="en-US" smtClean="0"/>
              <a:t>      </a:t>
            </a:r>
            <a:r>
              <a:rPr lang="en-US" altLang="zh-CN" smtClean="0"/>
              <a:t>//</a:t>
            </a:r>
            <a:r>
              <a:rPr lang="zh-CN" altLang="en-US" smtClean="0"/>
              <a:t>对象</a:t>
            </a:r>
          </a:p>
          <a:p>
            <a:r>
              <a:rPr lang="zh-CN" altLang="en-US" smtClean="0"/>
              <a:t>      </a:t>
            </a:r>
            <a:r>
              <a:rPr lang="en-US" altLang="zh-CN" smtClean="0"/>
              <a:t>var cat = new Cat()</a:t>
            </a:r>
          </a:p>
          <a:p>
            <a:r>
              <a:rPr lang="en-US" altLang="zh-CN" smtClean="0"/>
              <a:t>      cat.name = "haha" //</a:t>
            </a:r>
            <a:r>
              <a:rPr lang="zh-CN" altLang="en-US" smtClean="0"/>
              <a:t>该属性值</a:t>
            </a:r>
            <a:r>
              <a:rPr lang="en-US" altLang="zh-CN" smtClean="0"/>
              <a:t>ok</a:t>
            </a:r>
          </a:p>
          <a:p>
            <a:r>
              <a:rPr lang="en-US" altLang="zh-CN" smtClean="0"/>
              <a:t>      cat = null  //</a:t>
            </a:r>
            <a:r>
              <a:rPr lang="zh-CN" altLang="en-US" smtClean="0"/>
              <a:t>该对象引用</a:t>
            </a:r>
            <a:r>
              <a:rPr lang="en-US" altLang="zh-CN" smtClean="0"/>
              <a:t>ok</a:t>
            </a:r>
          </a:p>
          <a:p>
            <a:r>
              <a:rPr lang="en-US" altLang="zh-CN" smtClean="0"/>
              <a:t>      val cat2 = new Cat()</a:t>
            </a:r>
          </a:p>
          <a:p>
            <a:r>
              <a:rPr lang="en-US" altLang="zh-CN" smtClean="0"/>
              <a:t>      cat2.name = "xb" //</a:t>
            </a:r>
            <a:r>
              <a:rPr lang="zh-CN" altLang="en-US" smtClean="0"/>
              <a:t>该属性值</a:t>
            </a:r>
            <a:r>
              <a:rPr lang="en-US" altLang="zh-CN" smtClean="0"/>
              <a:t>ok</a:t>
            </a:r>
          </a:p>
          <a:p>
            <a:r>
              <a:rPr lang="en-US" altLang="zh-CN" smtClean="0"/>
              <a:t>      //cat2 = null //</a:t>
            </a:r>
            <a:r>
              <a:rPr lang="zh-CN" altLang="en-US" smtClean="0"/>
              <a:t>该对象引用</a:t>
            </a:r>
            <a:r>
              <a:rPr lang="en-US" altLang="zh-CN" smtClean="0"/>
              <a:t>error</a:t>
            </a:r>
          </a:p>
          <a:p>
            <a:r>
              <a:rPr lang="en-US" altLang="zh-CN" smtClean="0"/>
              <a:t>  }</a:t>
            </a:r>
          </a:p>
          <a:p>
            <a:r>
              <a:rPr lang="en-US" altLang="zh-CN" smtClean="0"/>
              <a:t>}</a:t>
            </a:r>
          </a:p>
          <a:p>
            <a:endParaRPr lang="en-US" altLang="zh-CN" smtClean="0"/>
          </a:p>
          <a:p>
            <a:r>
              <a:rPr lang="en-US" altLang="zh-CN" smtClean="0"/>
              <a:t>class Cat {</a:t>
            </a:r>
          </a:p>
          <a:p>
            <a:r>
              <a:rPr lang="en-US" altLang="zh-CN" smtClean="0"/>
              <a:t>  var name : String = "xh"</a:t>
            </a:r>
          </a:p>
          <a:p>
            <a:r>
              <a:rPr lang="en-US" altLang="zh-CN" smtClean="0"/>
              <a:t>}</a:t>
            </a:r>
          </a:p>
          <a:p>
            <a:endParaRPr lang="en-US" altLang="zh-CN" smtClean="0"/>
          </a:p>
          <a:p>
            <a:endParaRPr lang="en-US" altLang="zh-CN" smtClean="0"/>
          </a:p>
          <a:p>
            <a:r>
              <a:rPr lang="en-US" altLang="zh-CN" smtClean="0"/>
              <a:t>4</a:t>
            </a:r>
            <a:r>
              <a:rPr lang="zh-CN" altLang="en-US" smtClean="0"/>
              <a:t>的案例：</a:t>
            </a:r>
            <a:endParaRPr lang="en-US" altLang="zh-CN" smtClean="0"/>
          </a:p>
          <a:p>
            <a:endParaRPr lang="en-US" altLang="zh-CN" smtClean="0"/>
          </a:p>
          <a:p>
            <a:r>
              <a:rPr lang="en-US" altLang="zh-CN" smtClean="0"/>
              <a:t>package com.atguigu.chapter02</a:t>
            </a:r>
          </a:p>
          <a:p>
            <a:endParaRPr lang="en-US" altLang="zh-CN" smtClean="0"/>
          </a:p>
          <a:p>
            <a:r>
              <a:rPr lang="en-US" altLang="zh-CN" smtClean="0"/>
              <a:t>object ScalaFunDemo01 {</a:t>
            </a:r>
          </a:p>
          <a:p>
            <a:endParaRPr lang="en-US" altLang="zh-CN" smtClean="0"/>
          </a:p>
          <a:p>
            <a:r>
              <a:rPr lang="en-US" altLang="zh-CN" smtClean="0"/>
              <a:t>  var num1 = 10</a:t>
            </a:r>
          </a:p>
          <a:p>
            <a:r>
              <a:rPr lang="en-US" altLang="zh-CN" smtClean="0"/>
              <a:t>  val num2 = 20</a:t>
            </a:r>
          </a:p>
          <a:p>
            <a:endParaRPr lang="en-US" altLang="zh-CN" smtClean="0"/>
          </a:p>
          <a:p>
            <a:r>
              <a:rPr lang="en-US" altLang="zh-CN" smtClean="0"/>
              <a:t>  def main(args: Array[String]): Unit = {</a:t>
            </a:r>
          </a:p>
          <a:p>
            <a:endParaRPr lang="en-US" altLang="zh-CN" smtClean="0"/>
          </a:p>
          <a:p>
            <a:r>
              <a:rPr lang="en-US" altLang="zh-CN" smtClean="0"/>
              <a:t>    num1 = 200</a:t>
            </a:r>
          </a:p>
          <a:p>
            <a:r>
              <a:rPr lang="en-US" altLang="zh-CN" smtClean="0"/>
              <a:t>    // num2 = 30 </a:t>
            </a:r>
            <a:r>
              <a:rPr lang="zh-CN" altLang="en-US" smtClean="0"/>
              <a:t>因为</a:t>
            </a:r>
            <a:r>
              <a:rPr lang="en-US" altLang="zh-CN" smtClean="0"/>
              <a:t>num2</a:t>
            </a:r>
            <a:r>
              <a:rPr lang="zh-CN" altLang="en-US" smtClean="0"/>
              <a:t>是 </a:t>
            </a:r>
            <a:r>
              <a:rPr lang="en-US" altLang="zh-CN" smtClean="0"/>
              <a:t>val </a:t>
            </a:r>
            <a:r>
              <a:rPr lang="zh-CN" altLang="en-US" smtClean="0"/>
              <a:t>修饰，因此是</a:t>
            </a:r>
            <a:r>
              <a:rPr lang="en-US" altLang="zh-CN" smtClean="0"/>
              <a:t>final</a:t>
            </a:r>
            <a:r>
              <a:rPr lang="zh-CN" altLang="en-US" smtClean="0"/>
              <a:t>性质的不能改</a:t>
            </a:r>
            <a:r>
              <a:rPr lang="en-US" altLang="zh-CN" smtClean="0"/>
              <a:t>.</a:t>
            </a:r>
          </a:p>
          <a:p>
            <a:r>
              <a:rPr lang="en-US" altLang="zh-CN" smtClean="0"/>
              <a:t>    println("name1=" + num1)</a:t>
            </a:r>
          </a:p>
          <a:p>
            <a:r>
              <a:rPr lang="en-US" altLang="zh-CN" smtClean="0"/>
              <a:t>    println("name=" + num2)</a:t>
            </a:r>
          </a:p>
          <a:p>
            <a:r>
              <a:rPr lang="en-US" altLang="zh-CN" smtClean="0"/>
              <a:t>  }</a:t>
            </a:r>
          </a:p>
          <a:p>
            <a:r>
              <a:rPr lang="en-US" altLang="zh-CN" smtClean="0"/>
              <a:t>}</a:t>
            </a:r>
          </a:p>
          <a:p>
            <a:endParaRPr lang="en-US" altLang="zh-CN" smtClean="0"/>
          </a:p>
          <a:p>
            <a:endParaRPr lang="en-US" altLang="zh-CN" smtClean="0"/>
          </a:p>
          <a:p>
            <a:r>
              <a:rPr lang="en-US" altLang="zh-CN" smtClean="0"/>
              <a:t>5</a:t>
            </a:r>
            <a:r>
              <a:rPr lang="zh-CN" altLang="en-US" smtClean="0"/>
              <a:t>的案例：</a:t>
            </a:r>
            <a:endParaRPr lang="en-US" altLang="zh-CN" smtClean="0"/>
          </a:p>
          <a:p>
            <a:endParaRPr lang="en-US" altLang="zh-CN" smtClean="0"/>
          </a:p>
          <a:p>
            <a:r>
              <a:rPr lang="en-US" altLang="zh-CN" smtClean="0"/>
              <a:t>package com.atguigu.chapter02</a:t>
            </a:r>
          </a:p>
          <a:p>
            <a:r>
              <a:rPr lang="en-US" altLang="zh-CN" smtClean="0"/>
              <a:t>class Dog {</a:t>
            </a:r>
          </a:p>
          <a:p>
            <a:r>
              <a:rPr lang="en-US" altLang="zh-CN" smtClean="0"/>
              <a:t>   var age  = 100</a:t>
            </a:r>
          </a:p>
          <a:p>
            <a:r>
              <a:rPr lang="en-US" altLang="zh-CN" smtClean="0"/>
              <a:t>}</a:t>
            </a:r>
          </a:p>
          <a:p>
            <a:r>
              <a:rPr lang="en-US" altLang="zh-CN" smtClean="0"/>
              <a:t>object Hello01 {</a:t>
            </a:r>
          </a:p>
          <a:p>
            <a:r>
              <a:rPr lang="en-US" altLang="zh-CN" smtClean="0"/>
              <a:t>  def main(args: Array[String]): Unit = {</a:t>
            </a:r>
          </a:p>
          <a:p>
            <a:endParaRPr lang="en-US" altLang="zh-CN" smtClean="0"/>
          </a:p>
          <a:p>
            <a:r>
              <a:rPr lang="en-US" altLang="zh-CN" smtClean="0"/>
              <a:t>      val name = "ok"</a:t>
            </a:r>
          </a:p>
          <a:p>
            <a:r>
              <a:rPr lang="en-US" altLang="zh-CN" smtClean="0"/>
              <a:t>      //name = “ok2” //</a:t>
            </a:r>
            <a:r>
              <a:rPr lang="zh-CN" altLang="en-US" smtClean="0"/>
              <a:t>错误</a:t>
            </a:r>
            <a:r>
              <a:rPr lang="en-US" altLang="zh-CN" smtClean="0"/>
              <a:t>name </a:t>
            </a:r>
            <a:r>
              <a:rPr lang="zh-CN" altLang="en-US" smtClean="0"/>
              <a:t>是不能改变的</a:t>
            </a:r>
            <a:r>
              <a:rPr lang="en-US" altLang="zh-CN" smtClean="0"/>
              <a:t>.name</a:t>
            </a:r>
            <a:r>
              <a:rPr lang="zh-CN" altLang="en-US" smtClean="0"/>
              <a:t>是基本类型</a:t>
            </a:r>
            <a:endParaRPr lang="en-US" altLang="zh-CN" smtClean="0"/>
          </a:p>
          <a:p>
            <a:r>
              <a:rPr lang="en-US" altLang="zh-CN" smtClean="0"/>
              <a:t>      val cat = new Dog()</a:t>
            </a:r>
          </a:p>
          <a:p>
            <a:r>
              <a:rPr lang="en-US" altLang="zh-CN" smtClean="0"/>
              <a:t>      println("cat.name=" + cat.age)</a:t>
            </a:r>
          </a:p>
          <a:p>
            <a:r>
              <a:rPr lang="en-US" altLang="zh-CN" smtClean="0"/>
              <a:t>      cat.age = 200</a:t>
            </a:r>
          </a:p>
          <a:p>
            <a:r>
              <a:rPr lang="en-US" altLang="zh-CN" smtClean="0"/>
              <a:t>      println("cat.name=" + cat.age)</a:t>
            </a:r>
          </a:p>
          <a:p>
            <a:endParaRPr lang="en-US" altLang="zh-CN" smtClean="0"/>
          </a:p>
          <a:p>
            <a:r>
              <a:rPr lang="en-US" altLang="zh-CN" smtClean="0"/>
              <a:t>      //cat = new Dog()  //</a:t>
            </a:r>
            <a:r>
              <a:rPr lang="zh-CN" altLang="en-US" smtClean="0"/>
              <a:t>错误，这样相当于是重新分配内存空间，创建新的</a:t>
            </a:r>
            <a:r>
              <a:rPr lang="en-US" altLang="zh-CN" smtClean="0"/>
              <a:t>cat</a:t>
            </a:r>
            <a:r>
              <a:rPr lang="zh-CN" altLang="en-US" smtClean="0"/>
              <a:t>，从而造成地址变化</a:t>
            </a:r>
          </a:p>
          <a:p>
            <a:r>
              <a:rPr lang="zh-CN" altLang="en-US" smtClean="0"/>
              <a:t>  </a:t>
            </a:r>
            <a:r>
              <a:rPr lang="en-US" altLang="zh-CN" smtClean="0"/>
              <a:t>}</a:t>
            </a:r>
          </a:p>
          <a:p>
            <a:r>
              <a:rPr lang="en-US" altLang="zh-CN" smtClean="0"/>
              <a:t>}</a:t>
            </a:r>
          </a:p>
          <a:p>
            <a:endParaRPr lang="en-US" altLang="zh-CN" smtClean="0"/>
          </a:p>
          <a:p>
            <a:r>
              <a:rPr lang="en-US" altLang="zh-CN" smtClean="0"/>
              <a:t>6</a:t>
            </a:r>
            <a:r>
              <a:rPr lang="zh-CN" altLang="en-US" smtClean="0"/>
              <a:t>的案例</a:t>
            </a:r>
            <a:r>
              <a:rPr lang="en-US" altLang="zh-CN" smtClean="0"/>
              <a:t>:</a:t>
            </a:r>
          </a:p>
          <a:p>
            <a:endParaRPr lang="en-US" altLang="zh-CN" smtClean="0"/>
          </a:p>
          <a:p>
            <a:r>
              <a:rPr lang="en-US" altLang="zh-CN" smtClean="0"/>
              <a:t>package com.atguigu.chapter02</a:t>
            </a:r>
          </a:p>
          <a:p>
            <a:endParaRPr lang="en-US" altLang="zh-CN" smtClean="0"/>
          </a:p>
          <a:p>
            <a:r>
              <a:rPr lang="en-US" altLang="zh-CN" smtClean="0"/>
              <a:t>object Hello01 {</a:t>
            </a:r>
          </a:p>
          <a:p>
            <a:r>
              <a:rPr lang="en-US" altLang="zh-CN" smtClean="0"/>
              <a:t>  def main(args: Array[String]): Unit = {</a:t>
            </a:r>
          </a:p>
          <a:p>
            <a:endParaRPr lang="en-US" altLang="zh-CN" smtClean="0"/>
          </a:p>
          <a:p>
            <a:r>
              <a:rPr lang="en-US" altLang="zh-CN" smtClean="0"/>
              <a:t>    val b : Int // </a:t>
            </a:r>
            <a:r>
              <a:rPr lang="zh-CN" altLang="en-US" smtClean="0"/>
              <a:t>错误，没有给初始值</a:t>
            </a:r>
          </a:p>
          <a:p>
            <a:r>
              <a:rPr lang="zh-CN" altLang="en-US" smtClean="0"/>
              <a:t>    </a:t>
            </a:r>
            <a:r>
              <a:rPr lang="en-US" altLang="zh-CN" smtClean="0"/>
              <a:t>println(b)</a:t>
            </a:r>
          </a:p>
          <a:p>
            <a:endParaRPr lang="en-US" altLang="zh-CN" smtClean="0"/>
          </a:p>
          <a:p>
            <a:endParaRPr lang="en-US" altLang="zh-CN" smtClean="0"/>
          </a:p>
          <a:p>
            <a:r>
              <a:rPr lang="en-US" altLang="zh-CN" smtClean="0"/>
              <a:t>  }</a:t>
            </a:r>
          </a:p>
          <a:p>
            <a:r>
              <a:rPr lang="en-US" altLang="zh-CN" smtClean="0"/>
              <a:t>}</a:t>
            </a:r>
          </a:p>
          <a:p>
            <a:endParaRPr lang="en-US" altLang="zh-CN" smtClean="0"/>
          </a:p>
          <a:p>
            <a:endParaRPr lang="en-US" altLang="zh-CN" smtClean="0"/>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6</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a:p>
            <a:r>
              <a:rPr lang="en-US" altLang="zh-CN" smtClean="0"/>
              <a:t>3</a:t>
            </a:r>
            <a:r>
              <a:rPr lang="zh-CN" altLang="en-US" smtClean="0"/>
              <a:t>的扩展案例</a:t>
            </a:r>
            <a:r>
              <a:rPr lang="en-US" altLang="zh-CN" smtClean="0"/>
              <a:t>:</a:t>
            </a:r>
          </a:p>
          <a:p>
            <a:pPr lvl="0"/>
            <a:r>
              <a:rPr lang="en-US" altLang="zh-CN" sz="1200" kern="1200" smtClean="0">
                <a:solidFill>
                  <a:schemeClr val="tx1"/>
                </a:solidFill>
                <a:effectLst/>
                <a:latin typeface="+mn-lt"/>
                <a:ea typeface="+mn-ea"/>
                <a:cs typeface="+mn-cs"/>
              </a:rPr>
              <a:t>var </a:t>
            </a:r>
            <a:r>
              <a:rPr lang="zh-CN" altLang="en-US" sz="1200" kern="1200" smtClean="0">
                <a:solidFill>
                  <a:schemeClr val="tx1"/>
                </a:solidFill>
                <a:effectLst/>
                <a:latin typeface="+mn-lt"/>
                <a:ea typeface="+mn-ea"/>
                <a:cs typeface="+mn-cs"/>
              </a:rPr>
              <a:t>和 </a:t>
            </a:r>
            <a:r>
              <a:rPr lang="en-US" altLang="zh-CN" sz="1200" kern="1200" smtClean="0">
                <a:solidFill>
                  <a:schemeClr val="tx1"/>
                </a:solidFill>
                <a:effectLst/>
                <a:latin typeface="+mn-lt"/>
                <a:ea typeface="+mn-ea"/>
                <a:cs typeface="+mn-cs"/>
              </a:rPr>
              <a:t>val </a:t>
            </a:r>
            <a:r>
              <a:rPr lang="zh-CN" altLang="en-US" sz="1200" kern="1200" smtClean="0">
                <a:solidFill>
                  <a:schemeClr val="tx1"/>
                </a:solidFill>
                <a:effectLst/>
                <a:latin typeface="+mn-lt"/>
                <a:ea typeface="+mn-ea"/>
                <a:cs typeface="+mn-cs"/>
              </a:rPr>
              <a:t>的详解</a:t>
            </a:r>
          </a:p>
          <a:p>
            <a:r>
              <a:rPr lang="zh-CN" altLang="en-US" sz="1200" kern="1200" smtClean="0">
                <a:solidFill>
                  <a:schemeClr val="tx1"/>
                </a:solidFill>
                <a:effectLst/>
                <a:latin typeface="+mn-lt"/>
                <a:ea typeface="+mn-ea"/>
                <a:cs typeface="+mn-cs"/>
              </a:rPr>
              <a:t> </a:t>
            </a:r>
          </a:p>
          <a:p>
            <a:pPr lvl="0"/>
            <a:r>
              <a:rPr lang="en-US" altLang="zh-CN" sz="1200" kern="1200" smtClean="0">
                <a:solidFill>
                  <a:schemeClr val="tx1"/>
                </a:solidFill>
                <a:effectLst/>
                <a:latin typeface="+mn-lt"/>
                <a:ea typeface="+mn-ea"/>
                <a:cs typeface="+mn-cs"/>
              </a:rPr>
              <a:t>var </a:t>
            </a:r>
            <a:r>
              <a:rPr lang="zh-CN" altLang="en-US" sz="1200" kern="1200" smtClean="0">
                <a:solidFill>
                  <a:schemeClr val="tx1"/>
                </a:solidFill>
                <a:effectLst/>
                <a:latin typeface="+mn-lt"/>
                <a:ea typeface="+mn-ea"/>
                <a:cs typeface="+mn-cs"/>
              </a:rPr>
              <a:t>修饰的变量可改变，</a:t>
            </a:r>
            <a:r>
              <a:rPr lang="en-US" altLang="zh-CN" sz="1200" kern="1200" smtClean="0">
                <a:solidFill>
                  <a:schemeClr val="tx1"/>
                </a:solidFill>
                <a:effectLst/>
                <a:latin typeface="+mn-lt"/>
                <a:ea typeface="+mn-ea"/>
                <a:cs typeface="+mn-cs"/>
              </a:rPr>
              <a:t>val </a:t>
            </a:r>
            <a:r>
              <a:rPr lang="zh-CN" altLang="en-US" sz="1200" kern="1200" smtClean="0">
                <a:solidFill>
                  <a:schemeClr val="tx1"/>
                </a:solidFill>
                <a:effectLst/>
                <a:latin typeface="+mn-lt"/>
                <a:ea typeface="+mn-ea"/>
                <a:cs typeface="+mn-cs"/>
              </a:rPr>
              <a:t>修饰的变量不可改</a:t>
            </a:r>
          </a:p>
          <a:p>
            <a:pPr lvl="0"/>
            <a:r>
              <a:rPr lang="en-US" altLang="zh-CN" sz="1200" kern="1200" smtClean="0">
                <a:solidFill>
                  <a:schemeClr val="tx1"/>
                </a:solidFill>
                <a:effectLst/>
                <a:latin typeface="+mn-lt"/>
                <a:ea typeface="+mn-ea"/>
                <a:cs typeface="+mn-cs"/>
              </a:rPr>
              <a:t>var </a:t>
            </a:r>
            <a:r>
              <a:rPr lang="zh-CN" altLang="en-US" sz="1200" kern="1200" smtClean="0">
                <a:solidFill>
                  <a:schemeClr val="tx1"/>
                </a:solidFill>
                <a:effectLst/>
                <a:latin typeface="+mn-lt"/>
                <a:ea typeface="+mn-ea"/>
                <a:cs typeface="+mn-cs"/>
              </a:rPr>
              <a:t>修饰的对象引用可以改变，</a:t>
            </a:r>
            <a:r>
              <a:rPr lang="en-US" altLang="zh-CN" sz="1200" kern="1200" smtClean="0">
                <a:solidFill>
                  <a:schemeClr val="tx1"/>
                </a:solidFill>
                <a:effectLst/>
                <a:latin typeface="+mn-lt"/>
                <a:ea typeface="+mn-ea"/>
                <a:cs typeface="+mn-cs"/>
              </a:rPr>
              <a:t>val </a:t>
            </a:r>
            <a:r>
              <a:rPr lang="zh-CN" altLang="en-US" sz="1200" kern="1200" smtClean="0">
                <a:solidFill>
                  <a:schemeClr val="tx1"/>
                </a:solidFill>
                <a:effectLst/>
                <a:latin typeface="+mn-lt"/>
                <a:ea typeface="+mn-ea"/>
                <a:cs typeface="+mn-cs"/>
              </a:rPr>
              <a:t>修饰的则不可改变，但对象的状态</a:t>
            </a:r>
            <a:r>
              <a:rPr lang="en-US" altLang="zh-CN" sz="1200" kern="1200" smtClean="0">
                <a:solidFill>
                  <a:schemeClr val="tx1"/>
                </a:solidFill>
                <a:effectLst/>
                <a:latin typeface="+mn-lt"/>
                <a:ea typeface="+mn-ea"/>
                <a:cs typeface="+mn-cs"/>
              </a:rPr>
              <a:t>(</a:t>
            </a:r>
            <a:r>
              <a:rPr lang="zh-CN" altLang="en-US" sz="1200" kern="1200" smtClean="0">
                <a:solidFill>
                  <a:schemeClr val="tx1"/>
                </a:solidFill>
                <a:effectLst/>
                <a:latin typeface="+mn-lt"/>
                <a:ea typeface="+mn-ea"/>
                <a:cs typeface="+mn-cs"/>
              </a:rPr>
              <a:t>值</a:t>
            </a:r>
            <a:r>
              <a:rPr lang="en-US" altLang="zh-CN" sz="1200" kern="1200" smtClean="0">
                <a:solidFill>
                  <a:schemeClr val="tx1"/>
                </a:solidFill>
                <a:effectLst/>
                <a:latin typeface="+mn-lt"/>
                <a:ea typeface="+mn-ea"/>
                <a:cs typeface="+mn-cs"/>
              </a:rPr>
              <a:t>)</a:t>
            </a:r>
            <a:r>
              <a:rPr lang="zh-CN" altLang="en-US" sz="1200" kern="1200" smtClean="0">
                <a:solidFill>
                  <a:schemeClr val="tx1"/>
                </a:solidFill>
                <a:effectLst/>
                <a:latin typeface="+mn-lt"/>
                <a:ea typeface="+mn-ea"/>
                <a:cs typeface="+mn-cs"/>
              </a:rPr>
              <a:t>却是可以改变的</a:t>
            </a:r>
          </a:p>
          <a:p>
            <a:pPr lvl="0"/>
            <a:r>
              <a:rPr lang="en-US" altLang="zh-CN" sz="1200" kern="1200" smtClean="0">
                <a:solidFill>
                  <a:schemeClr val="tx1"/>
                </a:solidFill>
                <a:effectLst/>
                <a:latin typeface="+mn-lt"/>
                <a:ea typeface="+mn-ea"/>
                <a:cs typeface="+mn-cs"/>
              </a:rPr>
              <a:t>val </a:t>
            </a:r>
            <a:r>
              <a:rPr lang="zh-CN" altLang="en-US" sz="1200" kern="1200" smtClean="0">
                <a:solidFill>
                  <a:schemeClr val="tx1"/>
                </a:solidFill>
                <a:effectLst/>
                <a:latin typeface="+mn-lt"/>
                <a:ea typeface="+mn-ea"/>
                <a:cs typeface="+mn-cs"/>
              </a:rPr>
              <a:t>的好处是 </a:t>
            </a:r>
            <a:r>
              <a:rPr lang="en-US" altLang="zh-CN" sz="1200" kern="1200" smtClean="0">
                <a:solidFill>
                  <a:schemeClr val="tx1"/>
                </a:solidFill>
                <a:effectLst/>
                <a:latin typeface="+mn-lt"/>
                <a:ea typeface="+mn-ea"/>
                <a:cs typeface="+mn-cs"/>
              </a:rPr>
              <a:t>【1】</a:t>
            </a:r>
            <a:r>
              <a:rPr lang="zh-CN" altLang="en-US" sz="1200" kern="1200" smtClean="0">
                <a:solidFill>
                  <a:schemeClr val="tx1"/>
                </a:solidFill>
                <a:effectLst/>
                <a:latin typeface="+mn-lt"/>
                <a:ea typeface="+mn-ea"/>
                <a:cs typeface="+mn-cs"/>
              </a:rPr>
              <a:t>如果一个对象不想改变其内部的状态，那么由于不变性，我们不用担心程序的其他部分会改变对象的状态 </a:t>
            </a:r>
            <a:r>
              <a:rPr lang="en-US" altLang="zh-CN" sz="1200" kern="1200" smtClean="0">
                <a:solidFill>
                  <a:schemeClr val="tx1"/>
                </a:solidFill>
                <a:effectLst/>
                <a:latin typeface="+mn-lt"/>
                <a:ea typeface="+mn-ea"/>
                <a:cs typeface="+mn-cs"/>
              </a:rPr>
              <a:t>【2】 </a:t>
            </a:r>
            <a:r>
              <a:rPr lang="zh-CN" altLang="en-US" sz="1200" kern="1200" smtClean="0">
                <a:solidFill>
                  <a:schemeClr val="tx1"/>
                </a:solidFill>
                <a:effectLst/>
                <a:latin typeface="+mn-lt"/>
                <a:ea typeface="+mn-ea"/>
                <a:cs typeface="+mn-cs"/>
              </a:rPr>
              <a:t>线程安全</a:t>
            </a:r>
          </a:p>
          <a:p>
            <a:pPr lvl="0"/>
            <a:r>
              <a:rPr lang="zh-CN" altLang="en-US" sz="1200" kern="1200" smtClean="0">
                <a:solidFill>
                  <a:schemeClr val="tx1"/>
                </a:solidFill>
                <a:effectLst/>
                <a:latin typeface="+mn-lt"/>
                <a:ea typeface="+mn-ea"/>
                <a:cs typeface="+mn-cs"/>
              </a:rPr>
              <a:t>详见 </a:t>
            </a:r>
            <a:r>
              <a:rPr lang="en-US" altLang="zh-CN" sz="1200" u="sng" kern="1200" smtClean="0">
                <a:solidFill>
                  <a:schemeClr val="tx1"/>
                </a:solidFill>
                <a:effectLst/>
                <a:latin typeface="+mn-lt"/>
                <a:ea typeface="+mn-ea"/>
                <a:cs typeface="+mn-cs"/>
                <a:hlinkClick r:id="rId3"/>
              </a:rPr>
              <a:t>https://blog.csdn.net/a1234H/article/details/77962536</a:t>
            </a:r>
            <a:r>
              <a:rPr lang="en-US" altLang="zh-CN" sz="1200" kern="1200" smtClean="0">
                <a:solidFill>
                  <a:schemeClr val="tx1"/>
                </a:solidFill>
                <a:effectLst/>
                <a:latin typeface="+mn-lt"/>
                <a:ea typeface="+mn-ea"/>
                <a:cs typeface="+mn-cs"/>
              </a:rPr>
              <a:t> </a:t>
            </a:r>
          </a:p>
          <a:p>
            <a:endParaRPr lang="en-US" altLang="zh-CN" smtClean="0"/>
          </a:p>
          <a:p>
            <a:r>
              <a:rPr lang="en-US" altLang="zh-CN" smtClean="0"/>
              <a:t>package com.atguigu.chapter01.vardeom</a:t>
            </a:r>
          </a:p>
          <a:p>
            <a:endParaRPr lang="en-US" altLang="zh-CN" smtClean="0"/>
          </a:p>
          <a:p>
            <a:endParaRPr lang="en-US" altLang="zh-CN" smtClean="0"/>
          </a:p>
          <a:p>
            <a:r>
              <a:rPr lang="en-US" altLang="zh-CN" smtClean="0"/>
              <a:t>object VarDemo01 {</a:t>
            </a:r>
          </a:p>
          <a:p>
            <a:r>
              <a:rPr lang="en-US" altLang="zh-CN" smtClean="0"/>
              <a:t>  def main(args: Array[String]): Unit = {</a:t>
            </a:r>
          </a:p>
          <a:p>
            <a:endParaRPr lang="en-US" altLang="zh-CN" smtClean="0"/>
          </a:p>
          <a:p>
            <a:r>
              <a:rPr lang="en-US" altLang="zh-CN" smtClean="0"/>
              <a:t>      var name = "jack" </a:t>
            </a:r>
          </a:p>
          <a:p>
            <a:r>
              <a:rPr lang="en-US" altLang="zh-CN" smtClean="0"/>
              <a:t>      name = "jack2" // ok</a:t>
            </a:r>
          </a:p>
          <a:p>
            <a:r>
              <a:rPr lang="en-US" altLang="zh-CN" smtClean="0"/>
              <a:t>      val name2 = "tom"</a:t>
            </a:r>
          </a:p>
          <a:p>
            <a:r>
              <a:rPr lang="en-US" altLang="zh-CN" smtClean="0"/>
              <a:t>      //name2 = "martin" // </a:t>
            </a:r>
            <a:r>
              <a:rPr lang="zh-CN" altLang="en-US" smtClean="0"/>
              <a:t>错误</a:t>
            </a:r>
          </a:p>
          <a:p>
            <a:endParaRPr lang="zh-CN" altLang="en-US" smtClean="0"/>
          </a:p>
          <a:p>
            <a:r>
              <a:rPr lang="zh-CN" altLang="en-US" smtClean="0"/>
              <a:t>      </a:t>
            </a:r>
            <a:r>
              <a:rPr lang="en-US" altLang="zh-CN" smtClean="0"/>
              <a:t>//</a:t>
            </a:r>
            <a:r>
              <a:rPr lang="zh-CN" altLang="en-US" smtClean="0"/>
              <a:t>对象</a:t>
            </a:r>
          </a:p>
          <a:p>
            <a:r>
              <a:rPr lang="zh-CN" altLang="en-US" smtClean="0"/>
              <a:t>      </a:t>
            </a:r>
            <a:r>
              <a:rPr lang="en-US" altLang="zh-CN" smtClean="0"/>
              <a:t>var cat = new Cat()</a:t>
            </a:r>
          </a:p>
          <a:p>
            <a:r>
              <a:rPr lang="en-US" altLang="zh-CN" smtClean="0"/>
              <a:t>      cat.name = "haha" //</a:t>
            </a:r>
            <a:r>
              <a:rPr lang="zh-CN" altLang="en-US" smtClean="0"/>
              <a:t>该属性值</a:t>
            </a:r>
            <a:r>
              <a:rPr lang="en-US" altLang="zh-CN" smtClean="0"/>
              <a:t>ok</a:t>
            </a:r>
          </a:p>
          <a:p>
            <a:r>
              <a:rPr lang="en-US" altLang="zh-CN" smtClean="0"/>
              <a:t>      cat = null  //</a:t>
            </a:r>
            <a:r>
              <a:rPr lang="zh-CN" altLang="en-US" smtClean="0"/>
              <a:t>该对象引用</a:t>
            </a:r>
            <a:r>
              <a:rPr lang="en-US" altLang="zh-CN" smtClean="0"/>
              <a:t>ok</a:t>
            </a:r>
          </a:p>
          <a:p>
            <a:r>
              <a:rPr lang="en-US" altLang="zh-CN" smtClean="0"/>
              <a:t>      val cat2 = new Cat()</a:t>
            </a:r>
          </a:p>
          <a:p>
            <a:r>
              <a:rPr lang="en-US" altLang="zh-CN" smtClean="0"/>
              <a:t>      cat2.name = "xb" //</a:t>
            </a:r>
            <a:r>
              <a:rPr lang="zh-CN" altLang="en-US" smtClean="0"/>
              <a:t>该属性值</a:t>
            </a:r>
            <a:r>
              <a:rPr lang="en-US" altLang="zh-CN" smtClean="0"/>
              <a:t>ok</a:t>
            </a:r>
          </a:p>
          <a:p>
            <a:r>
              <a:rPr lang="en-US" altLang="zh-CN" smtClean="0"/>
              <a:t>      //cat2 = null //</a:t>
            </a:r>
            <a:r>
              <a:rPr lang="zh-CN" altLang="en-US" smtClean="0"/>
              <a:t>该对象引用</a:t>
            </a:r>
            <a:r>
              <a:rPr lang="en-US" altLang="zh-CN" smtClean="0"/>
              <a:t>error</a:t>
            </a:r>
          </a:p>
          <a:p>
            <a:r>
              <a:rPr lang="en-US" altLang="zh-CN" smtClean="0"/>
              <a:t>  }</a:t>
            </a:r>
          </a:p>
          <a:p>
            <a:r>
              <a:rPr lang="en-US" altLang="zh-CN" smtClean="0"/>
              <a:t>}</a:t>
            </a:r>
          </a:p>
          <a:p>
            <a:endParaRPr lang="en-US" altLang="zh-CN" smtClean="0"/>
          </a:p>
          <a:p>
            <a:r>
              <a:rPr lang="en-US" altLang="zh-CN" smtClean="0"/>
              <a:t>class Cat {</a:t>
            </a:r>
          </a:p>
          <a:p>
            <a:r>
              <a:rPr lang="en-US" altLang="zh-CN" smtClean="0"/>
              <a:t>  var name : String = "xh"</a:t>
            </a:r>
          </a:p>
          <a:p>
            <a:r>
              <a:rPr lang="en-US" altLang="zh-CN" smtClean="0"/>
              <a:t>}</a:t>
            </a:r>
          </a:p>
          <a:p>
            <a:endParaRPr lang="en-US" altLang="zh-CN" smtClean="0"/>
          </a:p>
          <a:p>
            <a:endParaRPr lang="en-US" altLang="zh-CN" smtClean="0"/>
          </a:p>
          <a:p>
            <a:r>
              <a:rPr lang="en-US" altLang="zh-CN" smtClean="0"/>
              <a:t>4</a:t>
            </a:r>
            <a:r>
              <a:rPr lang="zh-CN" altLang="en-US" smtClean="0"/>
              <a:t>的案例：</a:t>
            </a:r>
            <a:endParaRPr lang="en-US" altLang="zh-CN" smtClean="0"/>
          </a:p>
          <a:p>
            <a:endParaRPr lang="en-US" altLang="zh-CN" smtClean="0"/>
          </a:p>
          <a:p>
            <a:r>
              <a:rPr lang="en-US" altLang="zh-CN" smtClean="0"/>
              <a:t>package com.atguigu.chapter02</a:t>
            </a:r>
          </a:p>
          <a:p>
            <a:endParaRPr lang="en-US" altLang="zh-CN" smtClean="0"/>
          </a:p>
          <a:p>
            <a:r>
              <a:rPr lang="en-US" altLang="zh-CN" smtClean="0"/>
              <a:t>object ScalaFunDemo01 {</a:t>
            </a:r>
          </a:p>
          <a:p>
            <a:endParaRPr lang="en-US" altLang="zh-CN" smtClean="0"/>
          </a:p>
          <a:p>
            <a:r>
              <a:rPr lang="en-US" altLang="zh-CN" smtClean="0"/>
              <a:t>  var num1 = 10</a:t>
            </a:r>
          </a:p>
          <a:p>
            <a:r>
              <a:rPr lang="en-US" altLang="zh-CN" smtClean="0"/>
              <a:t>  val num2 = 20</a:t>
            </a:r>
          </a:p>
          <a:p>
            <a:endParaRPr lang="en-US" altLang="zh-CN" smtClean="0"/>
          </a:p>
          <a:p>
            <a:r>
              <a:rPr lang="en-US" altLang="zh-CN" smtClean="0"/>
              <a:t>  def main(args: Array[String]): Unit = {</a:t>
            </a:r>
          </a:p>
          <a:p>
            <a:endParaRPr lang="en-US" altLang="zh-CN" smtClean="0"/>
          </a:p>
          <a:p>
            <a:r>
              <a:rPr lang="en-US" altLang="zh-CN" smtClean="0"/>
              <a:t>    num1 = 200</a:t>
            </a:r>
          </a:p>
          <a:p>
            <a:r>
              <a:rPr lang="en-US" altLang="zh-CN" smtClean="0"/>
              <a:t>    // num2 = 30 </a:t>
            </a:r>
            <a:r>
              <a:rPr lang="zh-CN" altLang="en-US" smtClean="0"/>
              <a:t>因为</a:t>
            </a:r>
            <a:r>
              <a:rPr lang="en-US" altLang="zh-CN" smtClean="0"/>
              <a:t>num2</a:t>
            </a:r>
            <a:r>
              <a:rPr lang="zh-CN" altLang="en-US" smtClean="0"/>
              <a:t>是 </a:t>
            </a:r>
            <a:r>
              <a:rPr lang="en-US" altLang="zh-CN" smtClean="0"/>
              <a:t>val </a:t>
            </a:r>
            <a:r>
              <a:rPr lang="zh-CN" altLang="en-US" smtClean="0"/>
              <a:t>修饰，因此是</a:t>
            </a:r>
            <a:r>
              <a:rPr lang="en-US" altLang="zh-CN" smtClean="0"/>
              <a:t>final</a:t>
            </a:r>
            <a:r>
              <a:rPr lang="zh-CN" altLang="en-US" smtClean="0"/>
              <a:t>性质的不能改</a:t>
            </a:r>
            <a:r>
              <a:rPr lang="en-US" altLang="zh-CN" smtClean="0"/>
              <a:t>.</a:t>
            </a:r>
          </a:p>
          <a:p>
            <a:r>
              <a:rPr lang="en-US" altLang="zh-CN" smtClean="0"/>
              <a:t>    println("name1=" + num1)</a:t>
            </a:r>
          </a:p>
          <a:p>
            <a:r>
              <a:rPr lang="en-US" altLang="zh-CN" smtClean="0"/>
              <a:t>    println("name=" + num2)</a:t>
            </a:r>
          </a:p>
          <a:p>
            <a:r>
              <a:rPr lang="en-US" altLang="zh-CN" smtClean="0"/>
              <a:t>  }</a:t>
            </a:r>
          </a:p>
          <a:p>
            <a:r>
              <a:rPr lang="en-US" altLang="zh-CN" smtClean="0"/>
              <a:t>}</a:t>
            </a:r>
          </a:p>
          <a:p>
            <a:endParaRPr lang="en-US" altLang="zh-CN" smtClean="0"/>
          </a:p>
          <a:p>
            <a:endParaRPr lang="en-US" altLang="zh-CN" smtClean="0"/>
          </a:p>
          <a:p>
            <a:r>
              <a:rPr lang="en-US" altLang="zh-CN" smtClean="0"/>
              <a:t>5</a:t>
            </a:r>
            <a:r>
              <a:rPr lang="zh-CN" altLang="en-US" smtClean="0"/>
              <a:t>的案例：</a:t>
            </a:r>
            <a:endParaRPr lang="en-US" altLang="zh-CN" smtClean="0"/>
          </a:p>
          <a:p>
            <a:endParaRPr lang="en-US" altLang="zh-CN" smtClean="0"/>
          </a:p>
          <a:p>
            <a:r>
              <a:rPr lang="en-US" altLang="zh-CN" smtClean="0"/>
              <a:t>package com.atguigu.chapter02</a:t>
            </a:r>
          </a:p>
          <a:p>
            <a:r>
              <a:rPr lang="en-US" altLang="zh-CN" smtClean="0"/>
              <a:t>class Dog {</a:t>
            </a:r>
          </a:p>
          <a:p>
            <a:r>
              <a:rPr lang="en-US" altLang="zh-CN" smtClean="0"/>
              <a:t>   var age  = 100</a:t>
            </a:r>
          </a:p>
          <a:p>
            <a:r>
              <a:rPr lang="en-US" altLang="zh-CN" smtClean="0"/>
              <a:t>}</a:t>
            </a:r>
          </a:p>
          <a:p>
            <a:r>
              <a:rPr lang="en-US" altLang="zh-CN" smtClean="0"/>
              <a:t>object Hello01 {</a:t>
            </a:r>
          </a:p>
          <a:p>
            <a:r>
              <a:rPr lang="en-US" altLang="zh-CN" smtClean="0"/>
              <a:t>  def main(args: Array[String]): Unit = {</a:t>
            </a:r>
          </a:p>
          <a:p>
            <a:endParaRPr lang="en-US" altLang="zh-CN" smtClean="0"/>
          </a:p>
          <a:p>
            <a:r>
              <a:rPr lang="en-US" altLang="zh-CN" smtClean="0"/>
              <a:t>      val name = "ok"</a:t>
            </a:r>
          </a:p>
          <a:p>
            <a:r>
              <a:rPr lang="en-US" altLang="zh-CN" smtClean="0"/>
              <a:t>      //name = “ok2” //</a:t>
            </a:r>
            <a:r>
              <a:rPr lang="zh-CN" altLang="en-US" smtClean="0"/>
              <a:t>错误</a:t>
            </a:r>
            <a:r>
              <a:rPr lang="en-US" altLang="zh-CN" smtClean="0"/>
              <a:t>name </a:t>
            </a:r>
            <a:r>
              <a:rPr lang="zh-CN" altLang="en-US" smtClean="0"/>
              <a:t>是不能改变的</a:t>
            </a:r>
            <a:r>
              <a:rPr lang="en-US" altLang="zh-CN" smtClean="0"/>
              <a:t>.name</a:t>
            </a:r>
            <a:r>
              <a:rPr lang="zh-CN" altLang="en-US" smtClean="0"/>
              <a:t>是基本类型</a:t>
            </a:r>
            <a:endParaRPr lang="en-US" altLang="zh-CN" smtClean="0"/>
          </a:p>
          <a:p>
            <a:r>
              <a:rPr lang="en-US" altLang="zh-CN" smtClean="0"/>
              <a:t>      val cat = new Dog()</a:t>
            </a:r>
          </a:p>
          <a:p>
            <a:r>
              <a:rPr lang="en-US" altLang="zh-CN" smtClean="0"/>
              <a:t>      println("cat.name=" + cat.age)</a:t>
            </a:r>
          </a:p>
          <a:p>
            <a:r>
              <a:rPr lang="en-US" altLang="zh-CN" smtClean="0"/>
              <a:t>      cat.age = 200</a:t>
            </a:r>
          </a:p>
          <a:p>
            <a:r>
              <a:rPr lang="en-US" altLang="zh-CN" smtClean="0"/>
              <a:t>      println("cat.name=" + cat.age)</a:t>
            </a:r>
          </a:p>
          <a:p>
            <a:endParaRPr lang="en-US" altLang="zh-CN" smtClean="0"/>
          </a:p>
          <a:p>
            <a:r>
              <a:rPr lang="en-US" altLang="zh-CN" smtClean="0"/>
              <a:t>      //cat = new Dog()  //</a:t>
            </a:r>
            <a:r>
              <a:rPr lang="zh-CN" altLang="en-US" smtClean="0"/>
              <a:t>错误，这样相当于是重新分配内存空间，创建新的</a:t>
            </a:r>
            <a:r>
              <a:rPr lang="en-US" altLang="zh-CN" smtClean="0"/>
              <a:t>cat</a:t>
            </a:r>
            <a:r>
              <a:rPr lang="zh-CN" altLang="en-US" smtClean="0"/>
              <a:t>，从而造成地址变化</a:t>
            </a:r>
          </a:p>
          <a:p>
            <a:r>
              <a:rPr lang="zh-CN" altLang="en-US" smtClean="0"/>
              <a:t>  </a:t>
            </a:r>
            <a:r>
              <a:rPr lang="en-US" altLang="zh-CN" smtClean="0"/>
              <a:t>}</a:t>
            </a:r>
          </a:p>
          <a:p>
            <a:r>
              <a:rPr lang="en-US" altLang="zh-CN" smtClean="0"/>
              <a:t>}</a:t>
            </a:r>
          </a:p>
          <a:p>
            <a:endParaRPr lang="en-US" altLang="zh-CN" smtClean="0"/>
          </a:p>
          <a:p>
            <a:r>
              <a:rPr lang="en-US" altLang="zh-CN" smtClean="0"/>
              <a:t>6</a:t>
            </a:r>
            <a:r>
              <a:rPr lang="zh-CN" altLang="en-US" smtClean="0"/>
              <a:t>的案例</a:t>
            </a:r>
            <a:r>
              <a:rPr lang="en-US" altLang="zh-CN" smtClean="0"/>
              <a:t>:</a:t>
            </a:r>
          </a:p>
          <a:p>
            <a:endParaRPr lang="en-US" altLang="zh-CN" smtClean="0"/>
          </a:p>
          <a:p>
            <a:r>
              <a:rPr lang="en-US" altLang="zh-CN" smtClean="0"/>
              <a:t>package com.atguigu.chapter02</a:t>
            </a:r>
          </a:p>
          <a:p>
            <a:endParaRPr lang="en-US" altLang="zh-CN" smtClean="0"/>
          </a:p>
          <a:p>
            <a:r>
              <a:rPr lang="en-US" altLang="zh-CN" smtClean="0"/>
              <a:t>object Hello01 {</a:t>
            </a:r>
          </a:p>
          <a:p>
            <a:r>
              <a:rPr lang="en-US" altLang="zh-CN" smtClean="0"/>
              <a:t>  def main(args: Array[String]): Unit = {</a:t>
            </a:r>
          </a:p>
          <a:p>
            <a:endParaRPr lang="en-US" altLang="zh-CN" smtClean="0"/>
          </a:p>
          <a:p>
            <a:r>
              <a:rPr lang="en-US" altLang="zh-CN" smtClean="0"/>
              <a:t>    val b : Int // </a:t>
            </a:r>
            <a:r>
              <a:rPr lang="zh-CN" altLang="en-US" smtClean="0"/>
              <a:t>错误，没有给初始值</a:t>
            </a:r>
          </a:p>
          <a:p>
            <a:r>
              <a:rPr lang="zh-CN" altLang="en-US" smtClean="0"/>
              <a:t>    </a:t>
            </a:r>
            <a:r>
              <a:rPr lang="en-US" altLang="zh-CN" smtClean="0"/>
              <a:t>println(b)</a:t>
            </a:r>
          </a:p>
          <a:p>
            <a:endParaRPr lang="en-US" altLang="zh-CN" smtClean="0"/>
          </a:p>
          <a:p>
            <a:endParaRPr lang="en-US" altLang="zh-CN" smtClean="0"/>
          </a:p>
          <a:p>
            <a:r>
              <a:rPr lang="en-US" altLang="zh-CN" smtClean="0"/>
              <a:t>  }</a:t>
            </a:r>
          </a:p>
          <a:p>
            <a:r>
              <a:rPr lang="en-US" altLang="zh-CN" smtClean="0"/>
              <a:t>}</a:t>
            </a:r>
          </a:p>
          <a:p>
            <a:endParaRPr lang="en-US" altLang="zh-CN" smtClean="0"/>
          </a:p>
          <a:p>
            <a:endParaRPr lang="en-US" altLang="zh-CN" smtClean="0"/>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7</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举例说明</a:t>
            </a:r>
            <a:endParaRPr lang="en-US" altLang="zh-CN" smtClean="0"/>
          </a:p>
          <a:p>
            <a:endParaRPr lang="zh-CN" altLang="en-US" smtClean="0"/>
          </a:p>
          <a:p>
            <a:r>
              <a:rPr lang="en-US" altLang="zh-CN" smtClean="0"/>
              <a:t>/**</a:t>
            </a:r>
          </a:p>
          <a:p>
            <a:r>
              <a:rPr lang="zh-CN" altLang="en-US" smtClean="0"/>
              <a:t>此类用于演示变量的使用</a:t>
            </a:r>
          </a:p>
          <a:p>
            <a:endParaRPr lang="zh-CN" altLang="en-US" smtClean="0"/>
          </a:p>
          <a:p>
            <a:r>
              <a:rPr lang="en-US" altLang="zh-CN" smtClean="0"/>
              <a:t>+</a:t>
            </a:r>
            <a:r>
              <a:rPr lang="zh-CN" altLang="en-US" smtClean="0"/>
              <a:t>的作用</a:t>
            </a:r>
          </a:p>
          <a:p>
            <a:endParaRPr lang="zh-CN" altLang="en-US" smtClean="0"/>
          </a:p>
          <a:p>
            <a:r>
              <a:rPr lang="en-US" altLang="zh-CN" smtClean="0"/>
              <a:t>1.</a:t>
            </a:r>
            <a:r>
              <a:rPr lang="zh-CN" altLang="en-US" smtClean="0"/>
              <a:t>加法运算</a:t>
            </a:r>
          </a:p>
          <a:p>
            <a:r>
              <a:rPr lang="zh-CN" altLang="en-US" smtClean="0"/>
              <a:t>		当左右两边都是数值型时，则做加法运算</a:t>
            </a:r>
          </a:p>
          <a:p>
            <a:r>
              <a:rPr lang="en-US" altLang="zh-CN" smtClean="0"/>
              <a:t>2.</a:t>
            </a:r>
            <a:r>
              <a:rPr lang="zh-CN" altLang="en-US" smtClean="0"/>
              <a:t>连接符</a:t>
            </a:r>
          </a:p>
          <a:p>
            <a:r>
              <a:rPr lang="zh-CN" altLang="en-US" smtClean="0"/>
              <a:t>		当左右两边有一方为字符串，则做拼接运算</a:t>
            </a:r>
          </a:p>
          <a:p>
            <a:endParaRPr lang="zh-CN" altLang="en-US" smtClean="0"/>
          </a:p>
          <a:p>
            <a:r>
              <a:rPr lang="zh-CN" altLang="en-US" smtClean="0"/>
              <a:t>*</a:t>
            </a:r>
            <a:r>
              <a:rPr lang="en-US" altLang="zh-CN" smtClean="0"/>
              <a:t>/</a:t>
            </a:r>
          </a:p>
          <a:p>
            <a:endParaRPr lang="en-US" altLang="zh-CN" smtClean="0"/>
          </a:p>
          <a:p>
            <a:r>
              <a:rPr lang="zh-CN" altLang="en-US" smtClean="0"/>
              <a:t>案例如下</a:t>
            </a:r>
            <a:r>
              <a:rPr lang="en-US" altLang="zh-CN" smtClean="0"/>
              <a:t>:</a:t>
            </a:r>
          </a:p>
          <a:p>
            <a:endParaRPr lang="en-US" altLang="zh-CN" smtClean="0"/>
          </a:p>
          <a:p>
            <a:r>
              <a:rPr lang="en-US" altLang="zh-CN" smtClean="0"/>
              <a:t>package com.atguigu.chapter02</a:t>
            </a:r>
          </a:p>
          <a:p>
            <a:endParaRPr lang="en-US" altLang="zh-CN" smtClean="0"/>
          </a:p>
          <a:p>
            <a:r>
              <a:rPr lang="en-US" altLang="zh-CN" smtClean="0"/>
              <a:t>object ScalaFunDemo01 {</a:t>
            </a:r>
          </a:p>
          <a:p>
            <a:endParaRPr lang="en-US" altLang="zh-CN" smtClean="0"/>
          </a:p>
          <a:p>
            <a:endParaRPr lang="en-US" altLang="zh-CN" smtClean="0"/>
          </a:p>
          <a:p>
            <a:r>
              <a:rPr lang="en-US" altLang="zh-CN" smtClean="0"/>
              <a:t>  def main(args: Array[String]): Unit = {</a:t>
            </a:r>
          </a:p>
          <a:p>
            <a:endParaRPr lang="en-US" altLang="zh-CN" smtClean="0"/>
          </a:p>
          <a:p>
            <a:r>
              <a:rPr lang="en-US" altLang="zh-CN" smtClean="0"/>
              <a:t>     var name : String = "kristina"</a:t>
            </a:r>
          </a:p>
          <a:p>
            <a:r>
              <a:rPr lang="en-US" altLang="zh-CN" smtClean="0"/>
              <a:t>     var score = 89.9</a:t>
            </a:r>
          </a:p>
          <a:p>
            <a:r>
              <a:rPr lang="en-US" altLang="zh-CN" smtClean="0"/>
              <a:t>     println(name + " </a:t>
            </a:r>
            <a:r>
              <a:rPr lang="zh-CN" altLang="en-US" smtClean="0"/>
              <a:t>成绩是 </a:t>
            </a:r>
            <a:r>
              <a:rPr lang="en-US" altLang="zh-CN" smtClean="0"/>
              <a:t>" + score) //</a:t>
            </a:r>
            <a:r>
              <a:rPr lang="zh-CN" altLang="en-US" smtClean="0"/>
              <a:t>字符串拼接</a:t>
            </a:r>
          </a:p>
          <a:p>
            <a:r>
              <a:rPr lang="zh-CN" altLang="en-US" smtClean="0"/>
              <a:t>     </a:t>
            </a:r>
            <a:r>
              <a:rPr lang="en-US" altLang="zh-CN" smtClean="0"/>
              <a:t>println(10 + score) // + </a:t>
            </a:r>
            <a:r>
              <a:rPr lang="zh-CN" altLang="en-US" smtClean="0"/>
              <a:t>法 </a:t>
            </a:r>
          </a:p>
          <a:p>
            <a:r>
              <a:rPr lang="zh-CN" altLang="en-US" smtClean="0"/>
              <a:t>     </a:t>
            </a:r>
            <a:r>
              <a:rPr lang="en-US" altLang="zh-CN" smtClean="0"/>
              <a:t>println("10" + score) // </a:t>
            </a:r>
            <a:r>
              <a:rPr lang="zh-CN" altLang="en-US" smtClean="0"/>
              <a:t>拼接</a:t>
            </a:r>
          </a:p>
          <a:p>
            <a:r>
              <a:rPr lang="zh-CN" altLang="en-US" smtClean="0"/>
              <a:t>  </a:t>
            </a:r>
            <a:r>
              <a:rPr lang="en-US" altLang="zh-CN" smtClean="0"/>
              <a:t>}</a:t>
            </a:r>
          </a:p>
          <a:p>
            <a:r>
              <a:rPr lang="en-US" altLang="zh-CN" smtClean="0"/>
              <a:t>}</a:t>
            </a:r>
          </a:p>
          <a:p>
            <a:endParaRPr lang="en-US" altLang="zh-CN" smtClean="0"/>
          </a:p>
          <a:p>
            <a:r>
              <a:rPr lang="zh-CN" altLang="en-US" smtClean="0"/>
              <a:t>运行结果：</a:t>
            </a:r>
            <a:endParaRPr lang="en-US" altLang="zh-CN" smtClean="0"/>
          </a:p>
          <a:p>
            <a:endParaRPr lang="en-US" altLang="zh-CN" smtClean="0"/>
          </a:p>
          <a:p>
            <a:r>
              <a:rPr lang="en-US" altLang="zh-CN" smtClean="0"/>
              <a:t>kristina </a:t>
            </a:r>
            <a:r>
              <a:rPr lang="zh-CN" altLang="en-US" smtClean="0"/>
              <a:t>成绩是 </a:t>
            </a:r>
            <a:r>
              <a:rPr lang="en-US" altLang="zh-CN" smtClean="0"/>
              <a:t>89.9</a:t>
            </a:r>
          </a:p>
          <a:p>
            <a:r>
              <a:rPr lang="en-US" altLang="zh-CN" smtClean="0"/>
              <a:t>99.9</a:t>
            </a:r>
          </a:p>
          <a:p>
            <a:r>
              <a:rPr lang="en-US" altLang="zh-CN" smtClean="0"/>
              <a:t>1089.9</a:t>
            </a:r>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8</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一段话</a:t>
            </a:r>
            <a:r>
              <a:rPr lang="en-US" altLang="zh-CN" smtClean="0"/>
              <a:t>【</a:t>
            </a:r>
            <a:r>
              <a:rPr lang="zh-CN" altLang="en-US" smtClean="0"/>
              <a:t>理解？</a:t>
            </a:r>
            <a:r>
              <a:rPr lang="en-US" altLang="zh-CN" smtClean="0"/>
              <a:t>】</a:t>
            </a:r>
            <a:r>
              <a:rPr lang="zh-CN" altLang="en-US" smtClean="0"/>
              <a:t>：</a:t>
            </a:r>
            <a:endParaRPr lang="en-US" altLang="zh-CN" smtClean="0"/>
          </a:p>
          <a:p>
            <a:endParaRPr lang="en-US" altLang="zh-CN" smtClean="0"/>
          </a:p>
          <a:p>
            <a:r>
              <a:rPr lang="en-US" altLang="zh-CN" sz="1200" kern="1200" smtClean="0">
                <a:solidFill>
                  <a:schemeClr val="tx1"/>
                </a:solidFill>
                <a:effectLst/>
                <a:latin typeface="+mn-lt"/>
                <a:ea typeface="+mn-ea"/>
                <a:cs typeface="+mn-cs"/>
              </a:rPr>
              <a:t>Scala</a:t>
            </a:r>
            <a:r>
              <a:rPr lang="zh-CN" altLang="en-US" sz="1200" kern="1200" smtClean="0">
                <a:solidFill>
                  <a:schemeClr val="tx1"/>
                </a:solidFill>
                <a:effectLst/>
                <a:latin typeface="+mn-lt"/>
                <a:ea typeface="+mn-ea"/>
                <a:cs typeface="+mn-cs"/>
              </a:rPr>
              <a:t>语言是完全面向对象的语言，所以并不区分基本类型和引用类型，这些类型都是对象，我们称之为常用类型。</a:t>
            </a:r>
          </a:p>
          <a:p>
            <a:r>
              <a:rPr lang="en-US" altLang="zh-CN" sz="1200" kern="1200" smtClean="0">
                <a:solidFill>
                  <a:schemeClr val="tx1"/>
                </a:solidFill>
                <a:effectLst/>
                <a:latin typeface="+mn-lt"/>
                <a:ea typeface="+mn-ea"/>
                <a:cs typeface="+mn-cs"/>
              </a:rPr>
              <a:t>Scala</a:t>
            </a:r>
            <a:r>
              <a:rPr lang="zh-CN" altLang="en-US" sz="1200" kern="1200" smtClean="0">
                <a:solidFill>
                  <a:schemeClr val="tx1"/>
                </a:solidFill>
                <a:effectLst/>
                <a:latin typeface="+mn-lt"/>
                <a:ea typeface="+mn-ea"/>
                <a:cs typeface="+mn-cs"/>
              </a:rPr>
              <a:t>常用类型中包含有</a:t>
            </a:r>
            <a:r>
              <a:rPr lang="en-US" altLang="zh-CN" sz="1200" kern="1200" smtClean="0">
                <a:solidFill>
                  <a:schemeClr val="tx1"/>
                </a:solidFill>
                <a:effectLst/>
                <a:latin typeface="+mn-lt"/>
                <a:ea typeface="+mn-ea"/>
                <a:cs typeface="+mn-cs"/>
              </a:rPr>
              <a:t>7</a:t>
            </a:r>
            <a:r>
              <a:rPr lang="zh-CN" altLang="en-US" sz="1200" kern="1200" smtClean="0">
                <a:solidFill>
                  <a:schemeClr val="tx1"/>
                </a:solidFill>
                <a:effectLst/>
                <a:latin typeface="+mn-lt"/>
                <a:ea typeface="+mn-ea"/>
                <a:cs typeface="+mn-cs"/>
              </a:rPr>
              <a:t>种数值类型：</a:t>
            </a:r>
            <a:r>
              <a:rPr lang="en-US" altLang="zh-CN" sz="1200" kern="1200" smtClean="0">
                <a:solidFill>
                  <a:schemeClr val="tx1"/>
                </a:solidFill>
                <a:effectLst/>
                <a:latin typeface="+mn-lt"/>
                <a:ea typeface="+mn-ea"/>
                <a:cs typeface="+mn-cs"/>
              </a:rPr>
              <a:t>Byte</a:t>
            </a:r>
            <a:r>
              <a:rPr lang="zh-CN" altLang="en-US" sz="1200" kern="1200" smtClean="0">
                <a:solidFill>
                  <a:schemeClr val="tx1"/>
                </a:solidFill>
                <a:effectLst/>
                <a:latin typeface="+mn-lt"/>
                <a:ea typeface="+mn-ea"/>
                <a:cs typeface="+mn-cs"/>
              </a:rPr>
              <a:t>、</a:t>
            </a:r>
            <a:r>
              <a:rPr lang="en-US" altLang="zh-CN" sz="1200" kern="1200" smtClean="0">
                <a:solidFill>
                  <a:schemeClr val="tx1"/>
                </a:solidFill>
                <a:effectLst/>
                <a:latin typeface="+mn-lt"/>
                <a:ea typeface="+mn-ea"/>
                <a:cs typeface="+mn-cs"/>
              </a:rPr>
              <a:t>Char</a:t>
            </a:r>
            <a:r>
              <a:rPr lang="zh-CN" altLang="en-US" sz="1200" kern="1200" smtClean="0">
                <a:solidFill>
                  <a:schemeClr val="tx1"/>
                </a:solidFill>
                <a:effectLst/>
                <a:latin typeface="+mn-lt"/>
                <a:ea typeface="+mn-ea"/>
                <a:cs typeface="+mn-cs"/>
              </a:rPr>
              <a:t>、</a:t>
            </a:r>
            <a:r>
              <a:rPr lang="en-US" altLang="zh-CN" sz="1200" kern="1200" smtClean="0">
                <a:solidFill>
                  <a:schemeClr val="tx1"/>
                </a:solidFill>
                <a:effectLst/>
                <a:latin typeface="+mn-lt"/>
                <a:ea typeface="+mn-ea"/>
                <a:cs typeface="+mn-cs"/>
              </a:rPr>
              <a:t>Short</a:t>
            </a:r>
            <a:r>
              <a:rPr lang="zh-CN" altLang="en-US" sz="1200" kern="1200" smtClean="0">
                <a:solidFill>
                  <a:schemeClr val="tx1"/>
                </a:solidFill>
                <a:effectLst/>
                <a:latin typeface="+mn-lt"/>
                <a:ea typeface="+mn-ea"/>
                <a:cs typeface="+mn-cs"/>
              </a:rPr>
              <a:t>、</a:t>
            </a:r>
            <a:r>
              <a:rPr lang="en-US" altLang="zh-CN" sz="1200" kern="1200" smtClean="0">
                <a:solidFill>
                  <a:schemeClr val="tx1"/>
                </a:solidFill>
                <a:effectLst/>
                <a:latin typeface="+mn-lt"/>
                <a:ea typeface="+mn-ea"/>
                <a:cs typeface="+mn-cs"/>
              </a:rPr>
              <a:t>Int</a:t>
            </a:r>
            <a:r>
              <a:rPr lang="zh-CN" altLang="en-US" sz="1200" kern="1200" smtClean="0">
                <a:solidFill>
                  <a:schemeClr val="tx1"/>
                </a:solidFill>
                <a:effectLst/>
                <a:latin typeface="+mn-lt"/>
                <a:ea typeface="+mn-ea"/>
                <a:cs typeface="+mn-cs"/>
              </a:rPr>
              <a:t>、</a:t>
            </a:r>
            <a:r>
              <a:rPr lang="en-US" altLang="zh-CN" sz="1200" kern="1200" smtClean="0">
                <a:solidFill>
                  <a:schemeClr val="tx1"/>
                </a:solidFill>
                <a:effectLst/>
                <a:latin typeface="+mn-lt"/>
                <a:ea typeface="+mn-ea"/>
                <a:cs typeface="+mn-cs"/>
              </a:rPr>
              <a:t>Long</a:t>
            </a:r>
            <a:r>
              <a:rPr lang="zh-CN" altLang="en-US" sz="1200" kern="1200" smtClean="0">
                <a:solidFill>
                  <a:schemeClr val="tx1"/>
                </a:solidFill>
                <a:effectLst/>
                <a:latin typeface="+mn-lt"/>
                <a:ea typeface="+mn-ea"/>
                <a:cs typeface="+mn-cs"/>
              </a:rPr>
              <a:t>、</a:t>
            </a:r>
            <a:r>
              <a:rPr lang="en-US" altLang="zh-CN" sz="1200" kern="1200" smtClean="0">
                <a:solidFill>
                  <a:schemeClr val="tx1"/>
                </a:solidFill>
                <a:effectLst/>
                <a:latin typeface="+mn-lt"/>
                <a:ea typeface="+mn-ea"/>
                <a:cs typeface="+mn-cs"/>
              </a:rPr>
              <a:t>Float</a:t>
            </a:r>
            <a:r>
              <a:rPr lang="zh-CN" altLang="en-US" sz="1200" kern="1200" smtClean="0">
                <a:solidFill>
                  <a:schemeClr val="tx1"/>
                </a:solidFill>
                <a:effectLst/>
                <a:latin typeface="+mn-lt"/>
                <a:ea typeface="+mn-ea"/>
                <a:cs typeface="+mn-cs"/>
              </a:rPr>
              <a:t>、</a:t>
            </a:r>
            <a:r>
              <a:rPr lang="en-US" altLang="zh-CN" sz="1200" kern="1200" smtClean="0">
                <a:solidFill>
                  <a:schemeClr val="tx1"/>
                </a:solidFill>
                <a:effectLst/>
                <a:latin typeface="+mn-lt"/>
                <a:ea typeface="+mn-ea"/>
                <a:cs typeface="+mn-cs"/>
              </a:rPr>
              <a:t>Double</a:t>
            </a:r>
            <a:r>
              <a:rPr lang="zh-CN" altLang="en-US" sz="1200" kern="1200" smtClean="0">
                <a:solidFill>
                  <a:schemeClr val="tx1"/>
                </a:solidFill>
                <a:effectLst/>
                <a:latin typeface="+mn-lt"/>
                <a:ea typeface="+mn-ea"/>
                <a:cs typeface="+mn-cs"/>
              </a:rPr>
              <a:t>及</a:t>
            </a:r>
            <a:r>
              <a:rPr lang="en-US" altLang="zh-CN" sz="1200" kern="1200" smtClean="0">
                <a:solidFill>
                  <a:schemeClr val="tx1"/>
                </a:solidFill>
                <a:effectLst/>
                <a:latin typeface="+mn-lt"/>
                <a:ea typeface="+mn-ea"/>
                <a:cs typeface="+mn-cs"/>
              </a:rPr>
              <a:t>Boolean</a:t>
            </a:r>
            <a:r>
              <a:rPr lang="zh-CN" altLang="en-US" sz="1200" kern="1200" smtClean="0">
                <a:solidFill>
                  <a:schemeClr val="tx1"/>
                </a:solidFill>
                <a:effectLst/>
                <a:latin typeface="+mn-lt"/>
                <a:ea typeface="+mn-ea"/>
                <a:cs typeface="+mn-cs"/>
              </a:rPr>
              <a:t>类型，还有</a:t>
            </a:r>
            <a:r>
              <a:rPr lang="en-US" altLang="zh-CN" sz="1200" kern="1200" smtClean="0">
                <a:solidFill>
                  <a:schemeClr val="tx1"/>
                </a:solidFill>
                <a:effectLst/>
                <a:latin typeface="+mn-lt"/>
                <a:ea typeface="+mn-ea"/>
                <a:cs typeface="+mn-cs"/>
              </a:rPr>
              <a:t>String</a:t>
            </a:r>
            <a:r>
              <a:rPr lang="zh-CN" altLang="en-US" sz="1200" kern="1200" smtClean="0">
                <a:solidFill>
                  <a:schemeClr val="tx1"/>
                </a:solidFill>
                <a:effectLst/>
                <a:latin typeface="+mn-lt"/>
                <a:ea typeface="+mn-ea"/>
                <a:cs typeface="+mn-cs"/>
              </a:rPr>
              <a:t>类型</a:t>
            </a:r>
            <a:endParaRPr lang="en-US" altLang="zh-CN" sz="1200" kern="1200" smtClean="0">
              <a:solidFill>
                <a:schemeClr val="tx1"/>
              </a:solidFill>
              <a:effectLst/>
              <a:latin typeface="+mn-lt"/>
              <a:ea typeface="+mn-ea"/>
              <a:cs typeface="+mn-cs"/>
            </a:endParaRPr>
          </a:p>
          <a:p>
            <a:endParaRPr lang="en-US" altLang="zh-CN" sz="1200" kern="1200" smtClean="0">
              <a:solidFill>
                <a:schemeClr val="tx1"/>
              </a:solidFill>
              <a:effectLst/>
              <a:latin typeface="+mn-lt"/>
              <a:ea typeface="+mn-ea"/>
              <a:cs typeface="+mn-cs"/>
            </a:endParaRPr>
          </a:p>
          <a:p>
            <a:r>
              <a:rPr lang="zh-CN" altLang="en-US" sz="1200" kern="1200" smtClean="0">
                <a:solidFill>
                  <a:schemeClr val="tx1"/>
                </a:solidFill>
                <a:effectLst/>
                <a:latin typeface="+mn-lt"/>
                <a:ea typeface="+mn-ea"/>
                <a:cs typeface="+mn-cs"/>
              </a:rPr>
              <a:t>所以并不区分基本类型和引用类型，这些类型都是对象 ， 凭什么这样说呢，因为只有你使用基本数类型</a:t>
            </a:r>
            <a:endParaRPr lang="en-US" altLang="zh-CN" sz="1200" kern="1200" smtClean="0">
              <a:solidFill>
                <a:schemeClr val="tx1"/>
              </a:solidFill>
              <a:effectLst/>
              <a:latin typeface="+mn-lt"/>
              <a:ea typeface="+mn-ea"/>
              <a:cs typeface="+mn-cs"/>
            </a:endParaRPr>
          </a:p>
          <a:p>
            <a:r>
              <a:rPr lang="zh-CN" altLang="en-US" sz="1200" kern="1200" smtClean="0">
                <a:solidFill>
                  <a:schemeClr val="tx1"/>
                </a:solidFill>
                <a:effectLst/>
                <a:latin typeface="+mn-lt"/>
                <a:ea typeface="+mn-ea"/>
                <a:cs typeface="+mn-cs"/>
              </a:rPr>
              <a:t>（比如</a:t>
            </a:r>
            <a:r>
              <a:rPr lang="zh-CN" altLang="en-US" sz="1200" kern="1200" baseline="0" smtClean="0">
                <a:solidFill>
                  <a:schemeClr val="tx1"/>
                </a:solidFill>
                <a:effectLst/>
                <a:latin typeface="+mn-lt"/>
                <a:ea typeface="+mn-ea"/>
                <a:cs typeface="+mn-cs"/>
              </a:rPr>
              <a:t> </a:t>
            </a:r>
            <a:r>
              <a:rPr lang="en-US" altLang="zh-CN" sz="1200" kern="1200" baseline="0" smtClean="0">
                <a:solidFill>
                  <a:schemeClr val="tx1"/>
                </a:solidFill>
                <a:effectLst/>
                <a:latin typeface="+mn-lt"/>
                <a:ea typeface="+mn-ea"/>
                <a:cs typeface="+mn-cs"/>
              </a:rPr>
              <a:t>Int , Float ,Double </a:t>
            </a:r>
            <a:r>
              <a:rPr lang="zh-CN" altLang="en-US" sz="1200" kern="1200" baseline="0" smtClean="0">
                <a:solidFill>
                  <a:schemeClr val="tx1"/>
                </a:solidFill>
                <a:effectLst/>
                <a:latin typeface="+mn-lt"/>
                <a:ea typeface="+mn-ea"/>
                <a:cs typeface="+mn-cs"/>
              </a:rPr>
              <a:t>等等</a:t>
            </a:r>
            <a:r>
              <a:rPr lang="zh-CN" altLang="en-US" sz="1200" kern="1200" smtClean="0">
                <a:solidFill>
                  <a:schemeClr val="tx1"/>
                </a:solidFill>
                <a:effectLst/>
                <a:latin typeface="+mn-lt"/>
                <a:ea typeface="+mn-ea"/>
                <a:cs typeface="+mn-cs"/>
              </a:rPr>
              <a:t>），只要使用，在底层都会转出对应的包装类，比如</a:t>
            </a:r>
            <a:r>
              <a:rPr lang="zh-CN" altLang="en-US" sz="1200" kern="1200" baseline="0" smtClean="0">
                <a:solidFill>
                  <a:schemeClr val="tx1"/>
                </a:solidFill>
                <a:effectLst/>
                <a:latin typeface="+mn-lt"/>
                <a:ea typeface="+mn-ea"/>
                <a:cs typeface="+mn-cs"/>
              </a:rPr>
              <a:t> </a:t>
            </a:r>
            <a:r>
              <a:rPr lang="en-US" altLang="zh-CN" sz="1200" kern="1200" baseline="0" smtClean="0">
                <a:solidFill>
                  <a:schemeClr val="tx1"/>
                </a:solidFill>
                <a:effectLst/>
                <a:latin typeface="+mn-lt"/>
                <a:ea typeface="+mn-ea"/>
                <a:cs typeface="+mn-cs"/>
              </a:rPr>
              <a:t>Char =&gt; Charater</a:t>
            </a:r>
          </a:p>
          <a:p>
            <a:r>
              <a:rPr lang="en-US" altLang="zh-CN" sz="1200" kern="1200" baseline="0" smtClean="0">
                <a:solidFill>
                  <a:schemeClr val="tx1"/>
                </a:solidFill>
                <a:effectLst/>
                <a:latin typeface="+mn-lt"/>
                <a:ea typeface="+mn-ea"/>
                <a:cs typeface="+mn-cs"/>
              </a:rPr>
              <a:t>Int =&gt; Integer Float=&gt;Float </a:t>
            </a:r>
            <a:r>
              <a:rPr lang="zh-CN" altLang="en-US" sz="1200" kern="1200" baseline="0" smtClean="0">
                <a:solidFill>
                  <a:schemeClr val="tx1"/>
                </a:solidFill>
                <a:effectLst/>
                <a:latin typeface="+mn-lt"/>
                <a:ea typeface="+mn-ea"/>
                <a:cs typeface="+mn-cs"/>
              </a:rPr>
              <a:t>等等</a:t>
            </a:r>
            <a:r>
              <a:rPr lang="en-US" altLang="zh-CN" sz="1200" kern="1200" baseline="0" smtClean="0">
                <a:solidFill>
                  <a:schemeClr val="tx1"/>
                </a:solidFill>
                <a:effectLst/>
                <a:latin typeface="+mn-lt"/>
                <a:ea typeface="+mn-ea"/>
                <a:cs typeface="+mn-cs"/>
              </a:rPr>
              <a:t>..</a:t>
            </a:r>
          </a:p>
          <a:p>
            <a:endParaRPr lang="en-US" altLang="zh-CN" sz="1200" kern="1200" baseline="0" smtClean="0">
              <a:solidFill>
                <a:schemeClr val="tx1"/>
              </a:solidFill>
              <a:effectLst/>
              <a:latin typeface="+mn-lt"/>
              <a:ea typeface="+mn-ea"/>
              <a:cs typeface="+mn-cs"/>
            </a:endParaRPr>
          </a:p>
          <a:p>
            <a:endParaRPr lang="en-US" altLang="zh-CN" sz="1200" kern="1200" baseline="0" smtClean="0">
              <a:solidFill>
                <a:schemeClr val="tx1"/>
              </a:solidFill>
              <a:effectLst/>
              <a:latin typeface="+mn-lt"/>
              <a:ea typeface="+mn-ea"/>
              <a:cs typeface="+mn-cs"/>
            </a:endParaRPr>
          </a:p>
          <a:p>
            <a:endParaRPr lang="en-US" altLang="zh-CN" sz="1200" kern="1200" baseline="0" smtClean="0">
              <a:solidFill>
                <a:schemeClr val="tx1"/>
              </a:solidFill>
              <a:effectLst/>
              <a:latin typeface="+mn-lt"/>
              <a:ea typeface="+mn-ea"/>
              <a:cs typeface="+mn-cs"/>
            </a:endParaRPr>
          </a:p>
          <a:p>
            <a:r>
              <a:rPr lang="en-US" altLang="zh-CN" sz="1200" kern="1200" baseline="0" smtClean="0">
                <a:solidFill>
                  <a:schemeClr val="tx1"/>
                </a:solidFill>
                <a:effectLst/>
                <a:latin typeface="+mn-lt"/>
                <a:ea typeface="+mn-ea"/>
                <a:cs typeface="+mn-cs"/>
              </a:rPr>
              <a:t>2</a:t>
            </a:r>
            <a:r>
              <a:rPr lang="zh-CN" altLang="en-US" sz="1200" kern="1200" baseline="0" smtClean="0">
                <a:solidFill>
                  <a:schemeClr val="tx1"/>
                </a:solidFill>
                <a:effectLst/>
                <a:latin typeface="+mn-lt"/>
                <a:ea typeface="+mn-ea"/>
                <a:cs typeface="+mn-cs"/>
              </a:rPr>
              <a:t>的案例</a:t>
            </a:r>
            <a:r>
              <a:rPr lang="en-US" altLang="zh-CN" sz="1200" kern="1200" baseline="0" smtClean="0">
                <a:solidFill>
                  <a:schemeClr val="tx1"/>
                </a:solidFill>
                <a:effectLst/>
                <a:latin typeface="+mn-lt"/>
                <a:ea typeface="+mn-ea"/>
                <a:cs typeface="+mn-cs"/>
              </a:rPr>
              <a:t>:</a:t>
            </a:r>
          </a:p>
          <a:p>
            <a:r>
              <a:rPr lang="en-US" altLang="zh-CN" sz="1200" kern="1200" baseline="0" smtClean="0">
                <a:solidFill>
                  <a:schemeClr val="tx1"/>
                </a:solidFill>
                <a:effectLst/>
                <a:latin typeface="+mn-lt"/>
                <a:ea typeface="+mn-ea"/>
                <a:cs typeface="+mn-cs"/>
              </a:rPr>
              <a:t>package com.atguigu.chapter01.vardeom</a:t>
            </a:r>
          </a:p>
          <a:p>
            <a:endParaRPr lang="en-US" altLang="zh-CN" sz="1200" kern="1200" baseline="0" smtClean="0">
              <a:solidFill>
                <a:schemeClr val="tx1"/>
              </a:solidFill>
              <a:effectLst/>
              <a:latin typeface="+mn-lt"/>
              <a:ea typeface="+mn-ea"/>
              <a:cs typeface="+mn-cs"/>
            </a:endParaRPr>
          </a:p>
          <a:p>
            <a:endParaRPr lang="en-US" altLang="zh-CN" sz="1200" kern="1200" baseline="0" smtClean="0">
              <a:solidFill>
                <a:schemeClr val="tx1"/>
              </a:solidFill>
              <a:effectLst/>
              <a:latin typeface="+mn-lt"/>
              <a:ea typeface="+mn-ea"/>
              <a:cs typeface="+mn-cs"/>
            </a:endParaRPr>
          </a:p>
          <a:p>
            <a:r>
              <a:rPr lang="en-US" altLang="zh-CN" sz="1200" kern="1200" baseline="0" smtClean="0">
                <a:solidFill>
                  <a:schemeClr val="tx1"/>
                </a:solidFill>
                <a:effectLst/>
                <a:latin typeface="+mn-lt"/>
                <a:ea typeface="+mn-ea"/>
                <a:cs typeface="+mn-cs"/>
              </a:rPr>
              <a:t>object VarDemo01 {</a:t>
            </a:r>
          </a:p>
          <a:p>
            <a:r>
              <a:rPr lang="en-US" altLang="zh-CN" sz="1200" kern="1200" baseline="0" smtClean="0">
                <a:solidFill>
                  <a:schemeClr val="tx1"/>
                </a:solidFill>
                <a:effectLst/>
                <a:latin typeface="+mn-lt"/>
                <a:ea typeface="+mn-ea"/>
                <a:cs typeface="+mn-cs"/>
              </a:rPr>
              <a:t>  def main(args: Array[String]): Unit = {</a:t>
            </a:r>
          </a:p>
          <a:p>
            <a:endParaRPr lang="en-US" altLang="zh-CN" sz="1200" kern="1200" baseline="0" smtClean="0">
              <a:solidFill>
                <a:schemeClr val="tx1"/>
              </a:solidFill>
              <a:effectLst/>
              <a:latin typeface="+mn-lt"/>
              <a:ea typeface="+mn-ea"/>
              <a:cs typeface="+mn-cs"/>
            </a:endParaRPr>
          </a:p>
          <a:p>
            <a:r>
              <a:rPr lang="en-US" altLang="zh-CN" sz="1200" kern="1200" baseline="0" smtClean="0">
                <a:solidFill>
                  <a:schemeClr val="tx1"/>
                </a:solidFill>
                <a:effectLst/>
                <a:latin typeface="+mn-lt"/>
                <a:ea typeface="+mn-ea"/>
                <a:cs typeface="+mn-cs"/>
              </a:rPr>
              <a:t>      var num1 : Int = 10</a:t>
            </a:r>
          </a:p>
          <a:p>
            <a:r>
              <a:rPr lang="en-US" altLang="zh-CN" sz="1200" kern="1200" baseline="0" smtClean="0">
                <a:solidFill>
                  <a:schemeClr val="tx1"/>
                </a:solidFill>
                <a:effectLst/>
                <a:latin typeface="+mn-lt"/>
                <a:ea typeface="+mn-ea"/>
                <a:cs typeface="+mn-cs"/>
              </a:rPr>
              <a:t>      println("num1" + num1)</a:t>
            </a:r>
          </a:p>
          <a:p>
            <a:r>
              <a:rPr lang="en-US" altLang="zh-CN" sz="1200" kern="1200" baseline="0" smtClean="0">
                <a:solidFill>
                  <a:schemeClr val="tx1"/>
                </a:solidFill>
                <a:effectLst/>
                <a:latin typeface="+mn-lt"/>
                <a:ea typeface="+mn-ea"/>
                <a:cs typeface="+mn-cs"/>
              </a:rPr>
              <a:t>      var char1 : Char = 'a'</a:t>
            </a:r>
          </a:p>
          <a:p>
            <a:r>
              <a:rPr lang="en-US" altLang="zh-CN" sz="1200" kern="1200" baseline="0" smtClean="0">
                <a:solidFill>
                  <a:schemeClr val="tx1"/>
                </a:solidFill>
                <a:effectLst/>
                <a:latin typeface="+mn-lt"/>
                <a:ea typeface="+mn-ea"/>
                <a:cs typeface="+mn-cs"/>
              </a:rPr>
              <a:t>      println("char1</a:t>
            </a:r>
            <a:r>
              <a:rPr lang="zh-CN" altLang="en-US" sz="1200" kern="1200" baseline="0" smtClean="0">
                <a:solidFill>
                  <a:schemeClr val="tx1"/>
                </a:solidFill>
                <a:effectLst/>
                <a:latin typeface="+mn-lt"/>
                <a:ea typeface="+mn-ea"/>
                <a:cs typeface="+mn-cs"/>
              </a:rPr>
              <a:t>的</a:t>
            </a:r>
            <a:r>
              <a:rPr lang="en-US" altLang="zh-CN" sz="1200" kern="1200" baseline="0" smtClean="0">
                <a:solidFill>
                  <a:schemeClr val="tx1"/>
                </a:solidFill>
                <a:effectLst/>
                <a:latin typeface="+mn-lt"/>
                <a:ea typeface="+mn-ea"/>
                <a:cs typeface="+mn-cs"/>
              </a:rPr>
              <a:t>code= " + char1.toInt)</a:t>
            </a:r>
          </a:p>
          <a:p>
            <a:r>
              <a:rPr lang="en-US" altLang="zh-CN" sz="1200" kern="1200" baseline="0" smtClean="0">
                <a:solidFill>
                  <a:schemeClr val="tx1"/>
                </a:solidFill>
                <a:effectLst/>
                <a:latin typeface="+mn-lt"/>
                <a:ea typeface="+mn-ea"/>
                <a:cs typeface="+mn-cs"/>
              </a:rPr>
              <a:t>  }</a:t>
            </a:r>
          </a:p>
          <a:p>
            <a:r>
              <a:rPr lang="en-US" altLang="zh-CN" sz="1200" kern="1200" baseline="0" smtClean="0">
                <a:solidFill>
                  <a:schemeClr val="tx1"/>
                </a:solidFill>
                <a:effectLst/>
                <a:latin typeface="+mn-lt"/>
                <a:ea typeface="+mn-ea"/>
                <a:cs typeface="+mn-cs"/>
              </a:rPr>
              <a:t>}</a:t>
            </a:r>
          </a:p>
          <a:p>
            <a:endParaRPr lang="en-US" altLang="zh-CN" sz="1200" kern="1200" baseline="0" smtClean="0">
              <a:solidFill>
                <a:schemeClr val="tx1"/>
              </a:solidFill>
              <a:effectLst/>
              <a:latin typeface="+mn-lt"/>
              <a:ea typeface="+mn-ea"/>
              <a:cs typeface="+mn-cs"/>
            </a:endParaRPr>
          </a:p>
          <a:p>
            <a:r>
              <a:rPr lang="en-US" altLang="zh-CN" sz="1200" kern="1200" baseline="0" smtClean="0">
                <a:solidFill>
                  <a:schemeClr val="tx1"/>
                </a:solidFill>
                <a:effectLst/>
                <a:latin typeface="+mn-lt"/>
                <a:ea typeface="+mn-ea"/>
                <a:cs typeface="+mn-cs"/>
              </a:rPr>
              <a:t>class Cat {</a:t>
            </a:r>
          </a:p>
          <a:p>
            <a:r>
              <a:rPr lang="en-US" altLang="zh-CN" sz="1200" kern="1200" baseline="0" smtClean="0">
                <a:solidFill>
                  <a:schemeClr val="tx1"/>
                </a:solidFill>
                <a:effectLst/>
                <a:latin typeface="+mn-lt"/>
                <a:ea typeface="+mn-ea"/>
                <a:cs typeface="+mn-cs"/>
              </a:rPr>
              <a:t>  var name : String = "xh"</a:t>
            </a:r>
          </a:p>
          <a:p>
            <a:r>
              <a:rPr lang="en-US" altLang="zh-CN" sz="1200" kern="1200" baseline="0" smtClean="0">
                <a:solidFill>
                  <a:schemeClr val="tx1"/>
                </a:solidFill>
                <a:effectLst/>
                <a:latin typeface="+mn-lt"/>
                <a:ea typeface="+mn-ea"/>
                <a:cs typeface="+mn-cs"/>
              </a:rPr>
              <a:t>}</a:t>
            </a:r>
          </a:p>
          <a:p>
            <a:endParaRPr lang="en-US" altLang="zh-CN" sz="1200" kern="1200" baseline="0" smtClean="0">
              <a:solidFill>
                <a:schemeClr val="tx1"/>
              </a:solidFill>
              <a:effectLst/>
              <a:latin typeface="+mn-lt"/>
              <a:ea typeface="+mn-ea"/>
              <a:cs typeface="+mn-cs"/>
            </a:endParaRPr>
          </a:p>
          <a:p>
            <a:endParaRPr lang="en-US" altLang="zh-CN" sz="1200" kern="1200" baseline="0" smtClean="0">
              <a:solidFill>
                <a:schemeClr val="tx1"/>
              </a:solidFill>
              <a:effectLst/>
              <a:latin typeface="+mn-lt"/>
              <a:ea typeface="+mn-ea"/>
              <a:cs typeface="+mn-cs"/>
            </a:endParaRPr>
          </a:p>
          <a:p>
            <a:endParaRPr lang="en-US" altLang="zh-CN" sz="1200" kern="1200" baseline="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baseline="0" smtClean="0">
                <a:solidFill>
                  <a:schemeClr val="tx1"/>
                </a:solidFill>
                <a:effectLst/>
                <a:latin typeface="+mn-lt"/>
                <a:ea typeface="+mn-ea"/>
                <a:cs typeface="+mn-cs"/>
              </a:rPr>
              <a:t>另外，我们可以直接调用基本数据类型的方法，说明在</a:t>
            </a:r>
            <a:r>
              <a:rPr lang="en-US" altLang="zh-CN" sz="1200" kern="1200" baseline="0" smtClean="0">
                <a:solidFill>
                  <a:schemeClr val="tx1"/>
                </a:solidFill>
                <a:effectLst/>
                <a:latin typeface="+mn-lt"/>
                <a:ea typeface="+mn-ea"/>
                <a:cs typeface="+mn-cs"/>
              </a:rPr>
              <a:t>Scala</a:t>
            </a:r>
            <a:r>
              <a:rPr lang="zh-CN" altLang="en-US" sz="1200" kern="1200" baseline="0" smtClean="0">
                <a:solidFill>
                  <a:schemeClr val="tx1"/>
                </a:solidFill>
                <a:effectLst/>
                <a:latin typeface="+mn-lt"/>
                <a:ea typeface="+mn-ea"/>
                <a:cs typeface="+mn-cs"/>
              </a:rPr>
              <a:t>中基本数据类型就是对象</a:t>
            </a:r>
            <a:r>
              <a:rPr lang="en-US" altLang="zh-CN" sz="1200" kern="1200" baseline="0" smtClean="0">
                <a:solidFill>
                  <a:schemeClr val="tx1"/>
                </a:solidFill>
                <a:effectLst/>
                <a:latin typeface="+mn-lt"/>
                <a:ea typeface="+mn-ea"/>
                <a:cs typeface="+mn-cs"/>
              </a:rPr>
              <a:t>:</a:t>
            </a:r>
            <a:r>
              <a:rPr lang="zh-CN" altLang="en-US" sz="1200" kern="1200" baseline="0" smtClean="0">
                <a:solidFill>
                  <a:schemeClr val="tx1"/>
                </a:solidFill>
                <a:effectLst/>
                <a:latin typeface="+mn-lt"/>
                <a:ea typeface="+mn-ea"/>
                <a:cs typeface="+mn-cs"/>
              </a:rPr>
              <a:t>比如： </a:t>
            </a:r>
            <a:endParaRPr lang="en-US" altLang="zh-CN" sz="1200" kern="1200" baseline="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smtClean="0">
                <a:solidFill>
                  <a:schemeClr val="tx1"/>
                </a:solidFill>
                <a:effectLst/>
                <a:latin typeface="+mn-lt"/>
                <a:ea typeface="+mn-ea"/>
                <a:cs typeface="+mn-cs"/>
              </a:rPr>
              <a:t> var c3 : Char = '</a:t>
            </a:r>
            <a:r>
              <a:rPr lang="zh-CN" altLang="en-US" sz="1200" kern="1200" baseline="0" smtClean="0">
                <a:solidFill>
                  <a:schemeClr val="tx1"/>
                </a:solidFill>
                <a:effectLst/>
                <a:latin typeface="+mn-lt"/>
                <a:ea typeface="+mn-ea"/>
                <a:cs typeface="+mn-cs"/>
              </a:rPr>
              <a:t>国</a:t>
            </a:r>
            <a:r>
              <a:rPr lang="en-US" altLang="zh-CN" sz="1200" kern="1200" baseline="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smtClean="0">
                <a:solidFill>
                  <a:schemeClr val="tx1"/>
                </a:solidFill>
                <a:effectLst/>
                <a:latin typeface="+mn-lt"/>
                <a:ea typeface="+mn-ea"/>
                <a:cs typeface="+mn-cs"/>
              </a:rPr>
              <a:t> println("c3=" + c3 + "c3</a:t>
            </a:r>
            <a:r>
              <a:rPr lang="zh-CN" altLang="en-US" sz="1200" kern="1200" baseline="0" smtClean="0">
                <a:solidFill>
                  <a:schemeClr val="tx1"/>
                </a:solidFill>
                <a:effectLst/>
                <a:latin typeface="+mn-lt"/>
                <a:ea typeface="+mn-ea"/>
                <a:cs typeface="+mn-cs"/>
              </a:rPr>
              <a:t>对应的码值</a:t>
            </a:r>
            <a:r>
              <a:rPr lang="en-US" altLang="zh-CN" sz="1200" kern="1200" baseline="0" smtClean="0">
                <a:solidFill>
                  <a:schemeClr val="tx1"/>
                </a:solidFill>
                <a:effectLst/>
                <a:latin typeface="+mn-lt"/>
                <a:ea typeface="+mn-ea"/>
                <a:cs typeface="+mn-cs"/>
              </a:rPr>
              <a:t>=" + </a:t>
            </a:r>
            <a:r>
              <a:rPr lang="en-US" altLang="zh-CN" sz="1200" b="1" kern="1200" baseline="0" smtClean="0">
                <a:solidFill>
                  <a:schemeClr val="tx1"/>
                </a:solidFill>
                <a:effectLst/>
                <a:latin typeface="+mn-lt"/>
                <a:ea typeface="+mn-ea"/>
                <a:cs typeface="+mn-cs"/>
              </a:rPr>
              <a:t>c3.toInt</a:t>
            </a:r>
            <a:r>
              <a:rPr lang="en-US" altLang="zh-CN" sz="1200" kern="1200" baseline="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smtClean="0">
                <a:solidFill>
                  <a:schemeClr val="tx1"/>
                </a:solidFill>
                <a:effectLst/>
                <a:latin typeface="+mn-lt"/>
                <a:ea typeface="+mn-ea"/>
                <a:cs typeface="+mn-cs"/>
              </a:rPr>
              <a:t>】</a:t>
            </a:r>
          </a:p>
          <a:p>
            <a:endParaRPr lang="en-US" altLang="zh-CN" sz="1200" kern="1200" baseline="0" smtClean="0">
              <a:solidFill>
                <a:schemeClr val="tx1"/>
              </a:solidFill>
              <a:effectLst/>
              <a:latin typeface="+mn-lt"/>
              <a:ea typeface="+mn-ea"/>
              <a:cs typeface="+mn-cs"/>
            </a:endParaRPr>
          </a:p>
          <a:p>
            <a:endParaRPr lang="en-US" altLang="zh-CN" sz="1200" kern="1200" baseline="0" smtClean="0">
              <a:solidFill>
                <a:schemeClr val="tx1"/>
              </a:solidFill>
              <a:effectLst/>
              <a:latin typeface="+mn-lt"/>
              <a:ea typeface="+mn-ea"/>
              <a:cs typeface="+mn-cs"/>
            </a:endParaRPr>
          </a:p>
          <a:p>
            <a:endParaRPr lang="en-US" altLang="zh-CN" sz="1200" kern="1200" baseline="0" smtClean="0">
              <a:solidFill>
                <a:schemeClr val="tx1"/>
              </a:solidFill>
              <a:effectLst/>
              <a:latin typeface="+mn-lt"/>
              <a:ea typeface="+mn-ea"/>
              <a:cs typeface="+mn-cs"/>
            </a:endParaRPr>
          </a:p>
          <a:p>
            <a:r>
              <a:rPr lang="en-US" altLang="zh-CN" sz="1200" b="1" kern="1200" smtClean="0">
                <a:solidFill>
                  <a:schemeClr val="tx1"/>
                </a:solidFill>
                <a:effectLst/>
                <a:latin typeface="+mn-lt"/>
                <a:ea typeface="+mn-ea"/>
                <a:cs typeface="+mn-cs"/>
              </a:rPr>
              <a:t>package </a:t>
            </a:r>
            <a:r>
              <a:rPr lang="en-US" altLang="zh-CN" smtClean="0"/>
              <a:t>com.atguigu.chapter02</a:t>
            </a:r>
            <a:br>
              <a:rPr lang="en-US" altLang="zh-CN" smtClean="0"/>
            </a:br>
            <a:r>
              <a:rPr lang="en-US" altLang="zh-CN" sz="1200" b="1" kern="1200" smtClean="0">
                <a:solidFill>
                  <a:schemeClr val="tx1"/>
                </a:solidFill>
                <a:effectLst/>
                <a:latin typeface="+mn-lt"/>
                <a:ea typeface="+mn-ea"/>
                <a:cs typeface="+mn-cs"/>
              </a:rPr>
              <a:t>class </a:t>
            </a:r>
            <a:r>
              <a:rPr lang="en-US" altLang="zh-CN" smtClean="0"/>
              <a:t>Dog {</a:t>
            </a:r>
            <a:br>
              <a:rPr lang="en-US" altLang="zh-CN" smtClean="0"/>
            </a:br>
            <a:r>
              <a:rPr lang="en-US" altLang="zh-CN" smtClean="0"/>
              <a:t>   </a:t>
            </a:r>
            <a:r>
              <a:rPr lang="en-US" altLang="zh-CN" sz="1200" b="1" kern="1200" smtClean="0">
                <a:solidFill>
                  <a:schemeClr val="tx1"/>
                </a:solidFill>
                <a:effectLst/>
                <a:latin typeface="+mn-lt"/>
                <a:ea typeface="+mn-ea"/>
                <a:cs typeface="+mn-cs"/>
              </a:rPr>
              <a:t>var </a:t>
            </a:r>
            <a:r>
              <a:rPr lang="en-US" altLang="zh-CN" sz="1200" i="1" kern="1200" smtClean="0">
                <a:solidFill>
                  <a:schemeClr val="tx1"/>
                </a:solidFill>
                <a:effectLst/>
                <a:latin typeface="+mn-lt"/>
                <a:ea typeface="+mn-ea"/>
                <a:cs typeface="+mn-cs"/>
              </a:rPr>
              <a:t>age  </a:t>
            </a:r>
            <a:r>
              <a:rPr lang="en-US" altLang="zh-CN" smtClean="0"/>
              <a:t>= </a:t>
            </a:r>
            <a:r>
              <a:rPr lang="en-US" altLang="zh-CN" sz="1200" kern="1200" smtClean="0">
                <a:solidFill>
                  <a:schemeClr val="tx1"/>
                </a:solidFill>
                <a:effectLst/>
                <a:latin typeface="+mn-lt"/>
                <a:ea typeface="+mn-ea"/>
                <a:cs typeface="+mn-cs"/>
              </a:rPr>
              <a:t>100</a:t>
            </a:r>
            <a:br>
              <a:rPr lang="en-US" altLang="zh-CN" sz="1200" kern="1200" smtClean="0">
                <a:solidFill>
                  <a:schemeClr val="tx1"/>
                </a:solidFill>
                <a:effectLst/>
                <a:latin typeface="+mn-lt"/>
                <a:ea typeface="+mn-ea"/>
                <a:cs typeface="+mn-cs"/>
              </a:rPr>
            </a:br>
            <a:r>
              <a:rPr lang="en-US" altLang="zh-CN" smtClean="0"/>
              <a:t>}</a:t>
            </a:r>
            <a:br>
              <a:rPr lang="en-US" altLang="zh-CN" smtClean="0"/>
            </a:br>
            <a:r>
              <a:rPr lang="en-US" altLang="zh-CN" sz="1200" b="1" kern="1200" smtClean="0">
                <a:solidFill>
                  <a:schemeClr val="tx1"/>
                </a:solidFill>
                <a:effectLst/>
                <a:latin typeface="+mn-lt"/>
                <a:ea typeface="+mn-ea"/>
                <a:cs typeface="+mn-cs"/>
              </a:rPr>
              <a:t>object </a:t>
            </a:r>
            <a:r>
              <a:rPr lang="en-US" altLang="zh-CN" smtClean="0"/>
              <a:t>Hello01 {</a:t>
            </a:r>
            <a:br>
              <a:rPr lang="en-US" altLang="zh-CN" smtClean="0"/>
            </a:br>
            <a:r>
              <a:rPr lang="en-US" altLang="zh-CN" smtClean="0"/>
              <a:t>  </a:t>
            </a:r>
            <a:r>
              <a:rPr lang="en-US" altLang="zh-CN" sz="1200" b="1" kern="1200" smtClean="0">
                <a:solidFill>
                  <a:schemeClr val="tx1"/>
                </a:solidFill>
                <a:effectLst/>
                <a:latin typeface="+mn-lt"/>
                <a:ea typeface="+mn-ea"/>
                <a:cs typeface="+mn-cs"/>
              </a:rPr>
              <a:t>def </a:t>
            </a:r>
            <a:r>
              <a:rPr lang="en-US" altLang="zh-CN" smtClean="0"/>
              <a:t>main(args: Array[</a:t>
            </a:r>
            <a:r>
              <a:rPr lang="en-US" altLang="zh-CN" sz="1200" kern="1200" smtClean="0">
                <a:solidFill>
                  <a:schemeClr val="tx1"/>
                </a:solidFill>
                <a:effectLst/>
                <a:latin typeface="+mn-lt"/>
                <a:ea typeface="+mn-ea"/>
                <a:cs typeface="+mn-cs"/>
              </a:rPr>
              <a:t>String</a:t>
            </a:r>
            <a:r>
              <a:rPr lang="en-US" altLang="zh-CN" smtClean="0"/>
              <a:t>]): Unit = {</a:t>
            </a:r>
            <a:br>
              <a:rPr lang="en-US" altLang="zh-CN" smtClean="0"/>
            </a:br>
            <a:r>
              <a:rPr lang="en-US" altLang="zh-CN" smtClean="0"/>
              <a:t/>
            </a:r>
            <a:br>
              <a:rPr lang="en-US" altLang="zh-CN" smtClean="0"/>
            </a:br>
            <a:r>
              <a:rPr lang="en-US" altLang="zh-CN" smtClean="0"/>
              <a:t>    </a:t>
            </a:r>
            <a:r>
              <a:rPr lang="en-US" altLang="zh-CN" sz="1200" b="1" kern="1200" smtClean="0">
                <a:solidFill>
                  <a:schemeClr val="tx1"/>
                </a:solidFill>
                <a:effectLst/>
                <a:latin typeface="+mn-lt"/>
                <a:ea typeface="+mn-ea"/>
                <a:cs typeface="+mn-cs"/>
              </a:rPr>
              <a:t>var </a:t>
            </a:r>
            <a:r>
              <a:rPr lang="en-US" altLang="zh-CN" smtClean="0"/>
              <a:t>c1 : Char = </a:t>
            </a:r>
            <a:r>
              <a:rPr lang="en-US" altLang="zh-CN" sz="1200" b="1" kern="1200" smtClean="0">
                <a:solidFill>
                  <a:schemeClr val="tx1"/>
                </a:solidFill>
                <a:effectLst/>
                <a:latin typeface="+mn-lt"/>
                <a:ea typeface="+mn-ea"/>
                <a:cs typeface="+mn-cs"/>
              </a:rPr>
              <a:t>'a'</a:t>
            </a:r>
            <a:br>
              <a:rPr lang="en-US" altLang="zh-CN" sz="1200" b="1" kern="1200" smtClean="0">
                <a:solidFill>
                  <a:schemeClr val="tx1"/>
                </a:solidFill>
                <a:effectLst/>
                <a:latin typeface="+mn-lt"/>
                <a:ea typeface="+mn-ea"/>
                <a:cs typeface="+mn-cs"/>
              </a:rPr>
            </a:br>
            <a:r>
              <a:rPr lang="en-US" altLang="zh-CN" sz="1200" b="1" kern="1200" smtClean="0">
                <a:solidFill>
                  <a:schemeClr val="tx1"/>
                </a:solidFill>
                <a:effectLst/>
                <a:latin typeface="+mn-lt"/>
                <a:ea typeface="+mn-ea"/>
                <a:cs typeface="+mn-cs"/>
              </a:rPr>
              <a:t>    var </a:t>
            </a:r>
            <a:r>
              <a:rPr lang="en-US" altLang="zh-CN" smtClean="0"/>
              <a:t>c2 : Char = </a:t>
            </a:r>
            <a:r>
              <a:rPr lang="en-US" altLang="zh-CN" sz="1200" b="1" kern="1200" smtClean="0">
                <a:solidFill>
                  <a:schemeClr val="tx1"/>
                </a:solidFill>
                <a:effectLst/>
                <a:latin typeface="+mn-lt"/>
                <a:ea typeface="+mn-ea"/>
                <a:cs typeface="+mn-cs"/>
              </a:rPr>
              <a:t>'\t'</a:t>
            </a:r>
            <a:br>
              <a:rPr lang="en-US" altLang="zh-CN" sz="1200" b="1" kern="1200" smtClean="0">
                <a:solidFill>
                  <a:schemeClr val="tx1"/>
                </a:solidFill>
                <a:effectLst/>
                <a:latin typeface="+mn-lt"/>
                <a:ea typeface="+mn-ea"/>
                <a:cs typeface="+mn-cs"/>
              </a:rPr>
            </a:br>
            <a:r>
              <a:rPr lang="en-US" altLang="zh-CN" sz="1200" b="1" kern="1200" smtClean="0">
                <a:solidFill>
                  <a:schemeClr val="tx1"/>
                </a:solidFill>
                <a:effectLst/>
                <a:latin typeface="+mn-lt"/>
                <a:ea typeface="+mn-ea"/>
                <a:cs typeface="+mn-cs"/>
              </a:rPr>
              <a:t>    var </a:t>
            </a:r>
            <a:r>
              <a:rPr lang="en-US" altLang="zh-CN" smtClean="0"/>
              <a:t>c3 : Char = </a:t>
            </a:r>
            <a:r>
              <a:rPr lang="en-US" altLang="zh-CN" sz="1200" b="1" kern="1200" smtClean="0">
                <a:solidFill>
                  <a:schemeClr val="tx1"/>
                </a:solidFill>
                <a:effectLst/>
                <a:latin typeface="+mn-lt"/>
                <a:ea typeface="+mn-ea"/>
                <a:cs typeface="+mn-cs"/>
              </a:rPr>
              <a:t>'</a:t>
            </a:r>
            <a:r>
              <a:rPr lang="zh-CN" altLang="en-US" sz="1200" b="1" kern="1200" smtClean="0">
                <a:solidFill>
                  <a:schemeClr val="tx1"/>
                </a:solidFill>
                <a:effectLst/>
                <a:latin typeface="+mn-lt"/>
                <a:ea typeface="+mn-ea"/>
                <a:cs typeface="+mn-cs"/>
              </a:rPr>
              <a:t>你</a:t>
            </a:r>
            <a:r>
              <a:rPr lang="en-US" altLang="zh-CN" sz="1200" b="1" kern="1200" smtClean="0">
                <a:solidFill>
                  <a:schemeClr val="tx1"/>
                </a:solidFill>
                <a:effectLst/>
                <a:latin typeface="+mn-lt"/>
                <a:ea typeface="+mn-ea"/>
                <a:cs typeface="+mn-cs"/>
              </a:rPr>
              <a:t>'</a:t>
            </a:r>
            <a:br>
              <a:rPr lang="en-US" altLang="zh-CN" sz="1200" b="1" kern="1200" smtClean="0">
                <a:solidFill>
                  <a:schemeClr val="tx1"/>
                </a:solidFill>
                <a:effectLst/>
                <a:latin typeface="+mn-lt"/>
                <a:ea typeface="+mn-ea"/>
                <a:cs typeface="+mn-cs"/>
              </a:rPr>
            </a:br>
            <a:r>
              <a:rPr lang="en-US" altLang="zh-CN" sz="1200" b="1" kern="1200" smtClean="0">
                <a:solidFill>
                  <a:schemeClr val="tx1"/>
                </a:solidFill>
                <a:effectLst/>
                <a:latin typeface="+mn-lt"/>
                <a:ea typeface="+mn-ea"/>
                <a:cs typeface="+mn-cs"/>
              </a:rPr>
              <a:t>    var </a:t>
            </a:r>
            <a:r>
              <a:rPr lang="en-US" altLang="zh-CN" smtClean="0"/>
              <a:t>c4 : Char = </a:t>
            </a:r>
            <a:r>
              <a:rPr lang="en-US" altLang="zh-CN" sz="1200" kern="1200" smtClean="0">
                <a:solidFill>
                  <a:schemeClr val="tx1"/>
                </a:solidFill>
                <a:effectLst/>
                <a:latin typeface="+mn-lt"/>
                <a:ea typeface="+mn-ea"/>
                <a:cs typeface="+mn-cs"/>
              </a:rPr>
              <a:t>97</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a:t>
            </a:r>
            <a:r>
              <a:rPr lang="en-US" altLang="zh-CN" i="1" smtClean="0">
                <a:effectLst/>
              </a:rPr>
              <a:t>println</a:t>
            </a:r>
            <a:r>
              <a:rPr lang="en-US" altLang="zh-CN" smtClean="0"/>
              <a:t>(c1)</a:t>
            </a:r>
            <a:br>
              <a:rPr lang="en-US" altLang="zh-CN" smtClean="0"/>
            </a:br>
            <a:r>
              <a:rPr lang="en-US" altLang="zh-CN" smtClean="0"/>
              <a:t>    </a:t>
            </a:r>
            <a:r>
              <a:rPr lang="en-US" altLang="zh-CN" i="1" smtClean="0">
                <a:effectLst/>
              </a:rPr>
              <a:t>println</a:t>
            </a:r>
            <a:r>
              <a:rPr lang="en-US" altLang="zh-CN" smtClean="0"/>
              <a:t>(c2)</a:t>
            </a:r>
            <a:br>
              <a:rPr lang="en-US" altLang="zh-CN" smtClean="0"/>
            </a:br>
            <a:r>
              <a:rPr lang="en-US" altLang="zh-CN" smtClean="0"/>
              <a:t>    </a:t>
            </a:r>
            <a:r>
              <a:rPr lang="en-US" altLang="zh-CN" i="1" smtClean="0">
                <a:effectLst/>
              </a:rPr>
              <a:t>println</a:t>
            </a:r>
            <a:r>
              <a:rPr lang="en-US" altLang="zh-CN" smtClean="0"/>
              <a:t>(c3)</a:t>
            </a:r>
            <a:br>
              <a:rPr lang="en-US" altLang="zh-CN" smtClean="0"/>
            </a:br>
            <a:r>
              <a:rPr lang="en-US" altLang="zh-CN" smtClean="0"/>
              <a:t>    </a:t>
            </a:r>
            <a:r>
              <a:rPr lang="en-US" altLang="zh-CN" i="1" smtClean="0">
                <a:effectLst/>
              </a:rPr>
              <a:t>println</a:t>
            </a:r>
            <a:r>
              <a:rPr lang="en-US" altLang="zh-CN" smtClean="0"/>
              <a:t>(c4)</a:t>
            </a:r>
            <a:br>
              <a:rPr lang="en-US" altLang="zh-CN" smtClean="0"/>
            </a:br>
            <a:r>
              <a:rPr lang="en-US" altLang="zh-CN" smtClean="0"/>
              <a:t>  }</a:t>
            </a:r>
            <a:br>
              <a:rPr lang="en-US" altLang="zh-CN" smtClean="0"/>
            </a:br>
            <a:r>
              <a:rPr lang="en-US" altLang="zh-CN" smtClean="0"/>
              <a:t>}</a:t>
            </a:r>
            <a:br>
              <a:rPr lang="en-US" altLang="zh-CN" smtClean="0"/>
            </a:br>
            <a:endParaRPr lang="en-US" altLang="zh-CN" smtClean="0"/>
          </a:p>
          <a:p>
            <a:endParaRPr lang="en-US" altLang="zh-CN" sz="1200" kern="1200" smtClean="0">
              <a:solidFill>
                <a:schemeClr val="tx1"/>
              </a:solidFill>
              <a:effectLst/>
              <a:latin typeface="+mn-lt"/>
              <a:ea typeface="+mn-ea"/>
              <a:cs typeface="+mn-cs"/>
            </a:endParaRPr>
          </a:p>
          <a:p>
            <a:pPr marL="171450" indent="-171450">
              <a:buFont typeface="Wingdings"/>
              <a:buChar char="è"/>
            </a:pPr>
            <a:r>
              <a:rPr lang="zh-CN" altLang="en-US" sz="1200" kern="1200" smtClean="0">
                <a:solidFill>
                  <a:schemeClr val="tx1"/>
                </a:solidFill>
                <a:effectLst/>
                <a:latin typeface="+mn-lt"/>
                <a:ea typeface="+mn-ea"/>
                <a:cs typeface="+mn-cs"/>
                <a:sym typeface="Wingdings" pitchFamily="2" charset="2"/>
              </a:rPr>
              <a:t>对应的反编译 文件 </a:t>
            </a:r>
            <a:r>
              <a:rPr lang="en-US" altLang="zh-CN" sz="1200" kern="1200" smtClean="0">
                <a:solidFill>
                  <a:schemeClr val="tx1"/>
                </a:solidFill>
                <a:effectLst/>
                <a:latin typeface="+mn-lt"/>
                <a:ea typeface="+mn-ea"/>
                <a:cs typeface="+mn-cs"/>
                <a:sym typeface="Wingdings" pitchFamily="2" charset="2"/>
              </a:rPr>
              <a:t>.class , </a:t>
            </a:r>
            <a:r>
              <a:rPr lang="zh-CN" altLang="en-US" sz="1200" b="1" kern="1200" smtClean="0">
                <a:solidFill>
                  <a:schemeClr val="tx1"/>
                </a:solidFill>
                <a:effectLst/>
                <a:latin typeface="+mn-lt"/>
                <a:ea typeface="+mn-ea"/>
                <a:cs typeface="+mn-cs"/>
                <a:sym typeface="Wingdings" pitchFamily="2" charset="2"/>
              </a:rPr>
              <a:t>其它类型可以类推</a:t>
            </a:r>
            <a:endParaRPr lang="en-US" altLang="zh-CN" sz="1200" b="1" kern="1200" smtClean="0">
              <a:solidFill>
                <a:schemeClr val="tx1"/>
              </a:solidFill>
              <a:effectLst/>
              <a:latin typeface="+mn-lt"/>
              <a:ea typeface="+mn-ea"/>
              <a:cs typeface="+mn-cs"/>
              <a:sym typeface="Wingdings" pitchFamily="2" charset="2"/>
            </a:endParaRPr>
          </a:p>
          <a:p>
            <a:pPr marL="171450" indent="-171450">
              <a:buFont typeface="Wingdings"/>
              <a:buChar char="è"/>
            </a:pPr>
            <a:endParaRPr lang="en-US" altLang="zh-CN" sz="1200" kern="1200" smtClean="0">
              <a:solidFill>
                <a:schemeClr val="tx1"/>
              </a:solidFill>
              <a:effectLst/>
              <a:latin typeface="+mn-lt"/>
              <a:ea typeface="+mn-ea"/>
              <a:cs typeface="+mn-cs"/>
              <a:sym typeface="Wingdings" pitchFamily="2" charset="2"/>
            </a:endParaRPr>
          </a:p>
          <a:p>
            <a:pPr marL="0" indent="0">
              <a:buFont typeface="Wingdings"/>
              <a:buNone/>
            </a:pPr>
            <a:r>
              <a:rPr lang="en-US" altLang="zh-CN" sz="1200" kern="1200" smtClean="0">
                <a:solidFill>
                  <a:schemeClr val="tx1"/>
                </a:solidFill>
                <a:effectLst/>
                <a:latin typeface="+mn-lt"/>
                <a:ea typeface="+mn-ea"/>
                <a:cs typeface="+mn-cs"/>
              </a:rPr>
              <a:t>public void main(String[] args)</a:t>
            </a:r>
          </a:p>
          <a:p>
            <a:pPr marL="0" indent="0">
              <a:buFont typeface="Wingdings"/>
              <a:buNone/>
            </a:pPr>
            <a:r>
              <a:rPr lang="en-US" altLang="zh-CN" sz="1200" kern="1200" smtClean="0">
                <a:solidFill>
                  <a:schemeClr val="tx1"/>
                </a:solidFill>
                <a:effectLst/>
                <a:latin typeface="+mn-lt"/>
                <a:ea typeface="+mn-ea"/>
                <a:cs typeface="+mn-cs"/>
              </a:rPr>
              <a:t>  {</a:t>
            </a:r>
          </a:p>
          <a:p>
            <a:pPr marL="0" indent="0">
              <a:buFont typeface="Wingdings"/>
              <a:buNone/>
            </a:pPr>
            <a:r>
              <a:rPr lang="en-US" altLang="zh-CN" sz="1200" kern="1200" smtClean="0">
                <a:solidFill>
                  <a:schemeClr val="tx1"/>
                </a:solidFill>
                <a:effectLst/>
                <a:latin typeface="+mn-lt"/>
                <a:ea typeface="+mn-ea"/>
                <a:cs typeface="+mn-cs"/>
              </a:rPr>
              <a:t>    char c1 = 'a';</a:t>
            </a:r>
          </a:p>
          <a:p>
            <a:pPr marL="0" indent="0">
              <a:buFont typeface="Wingdings"/>
              <a:buNone/>
            </a:pPr>
            <a:r>
              <a:rPr lang="en-US" altLang="zh-CN" sz="1200" kern="1200" smtClean="0">
                <a:solidFill>
                  <a:schemeClr val="tx1"/>
                </a:solidFill>
                <a:effectLst/>
                <a:latin typeface="+mn-lt"/>
                <a:ea typeface="+mn-ea"/>
                <a:cs typeface="+mn-cs"/>
              </a:rPr>
              <a:t>    char c2 = '\t';</a:t>
            </a:r>
          </a:p>
          <a:p>
            <a:pPr marL="0" indent="0">
              <a:buFont typeface="Wingdings"/>
              <a:buNone/>
            </a:pPr>
            <a:r>
              <a:rPr lang="en-US" altLang="zh-CN" sz="1200" kern="1200" smtClean="0">
                <a:solidFill>
                  <a:schemeClr val="tx1"/>
                </a:solidFill>
                <a:effectLst/>
                <a:latin typeface="+mn-lt"/>
                <a:ea typeface="+mn-ea"/>
                <a:cs typeface="+mn-cs"/>
              </a:rPr>
              <a:t>    char c3 = '</a:t>
            </a:r>
            <a:r>
              <a:rPr lang="zh-CN" altLang="en-US" sz="1200" kern="1200" smtClean="0">
                <a:solidFill>
                  <a:schemeClr val="tx1"/>
                </a:solidFill>
                <a:effectLst/>
                <a:latin typeface="+mn-lt"/>
                <a:ea typeface="+mn-ea"/>
                <a:cs typeface="+mn-cs"/>
              </a:rPr>
              <a:t>你</a:t>
            </a:r>
            <a:r>
              <a:rPr lang="en-US" altLang="zh-CN" sz="1200" kern="1200" smtClean="0">
                <a:solidFill>
                  <a:schemeClr val="tx1"/>
                </a:solidFill>
                <a:effectLst/>
                <a:latin typeface="+mn-lt"/>
                <a:ea typeface="+mn-ea"/>
                <a:cs typeface="+mn-cs"/>
              </a:rPr>
              <a:t>';</a:t>
            </a:r>
          </a:p>
          <a:p>
            <a:pPr marL="0" indent="0">
              <a:buFont typeface="Wingdings"/>
              <a:buNone/>
            </a:pPr>
            <a:r>
              <a:rPr lang="en-US" altLang="zh-CN" sz="1200" kern="1200" smtClean="0">
                <a:solidFill>
                  <a:schemeClr val="tx1"/>
                </a:solidFill>
                <a:effectLst/>
                <a:latin typeface="+mn-lt"/>
                <a:ea typeface="+mn-ea"/>
                <a:cs typeface="+mn-cs"/>
              </a:rPr>
              <a:t>    char c4 = 'a';</a:t>
            </a:r>
          </a:p>
          <a:p>
            <a:pPr marL="0" indent="0">
              <a:buFont typeface="Wingdings"/>
              <a:buNone/>
            </a:pPr>
            <a:endParaRPr lang="en-US" altLang="zh-CN" sz="1200" kern="1200" smtClean="0">
              <a:solidFill>
                <a:schemeClr val="tx1"/>
              </a:solidFill>
              <a:effectLst/>
              <a:latin typeface="+mn-lt"/>
              <a:ea typeface="+mn-ea"/>
              <a:cs typeface="+mn-cs"/>
            </a:endParaRPr>
          </a:p>
          <a:p>
            <a:pPr marL="0" indent="0">
              <a:buFont typeface="Wingdings"/>
              <a:buNone/>
            </a:pPr>
            <a:r>
              <a:rPr lang="en-US" altLang="zh-CN" sz="1200" kern="1200" smtClean="0">
                <a:solidFill>
                  <a:schemeClr val="tx1"/>
                </a:solidFill>
                <a:effectLst/>
                <a:latin typeface="+mn-lt"/>
                <a:ea typeface="+mn-ea"/>
                <a:cs typeface="+mn-cs"/>
              </a:rPr>
              <a:t>    Predef..MODULE$.println(BoxesRunTime.boxToCharacter(c1));</a:t>
            </a:r>
          </a:p>
          <a:p>
            <a:pPr marL="0" indent="0">
              <a:buFont typeface="Wingdings"/>
              <a:buNone/>
            </a:pPr>
            <a:r>
              <a:rPr lang="en-US" altLang="zh-CN" sz="1200" kern="1200" smtClean="0">
                <a:solidFill>
                  <a:schemeClr val="tx1"/>
                </a:solidFill>
                <a:effectLst/>
                <a:latin typeface="+mn-lt"/>
                <a:ea typeface="+mn-ea"/>
                <a:cs typeface="+mn-cs"/>
              </a:rPr>
              <a:t>    Predef..MODULE$.println(BoxesRunTime.boxToCharacter(c2));</a:t>
            </a:r>
          </a:p>
          <a:p>
            <a:pPr marL="0" indent="0">
              <a:buFont typeface="Wingdings"/>
              <a:buNone/>
            </a:pPr>
            <a:r>
              <a:rPr lang="en-US" altLang="zh-CN" sz="1200" kern="1200" smtClean="0">
                <a:solidFill>
                  <a:schemeClr val="tx1"/>
                </a:solidFill>
                <a:effectLst/>
                <a:latin typeface="+mn-lt"/>
                <a:ea typeface="+mn-ea"/>
                <a:cs typeface="+mn-cs"/>
              </a:rPr>
              <a:t>    Predef..MODULE$.println(BoxesRunTime.boxToCharacter(c3));</a:t>
            </a:r>
          </a:p>
          <a:p>
            <a:pPr marL="0" indent="0">
              <a:buFont typeface="Wingdings"/>
              <a:buNone/>
            </a:pPr>
            <a:r>
              <a:rPr lang="en-US" altLang="zh-CN" sz="1200" kern="1200" smtClean="0">
                <a:solidFill>
                  <a:schemeClr val="tx1"/>
                </a:solidFill>
                <a:effectLst/>
                <a:latin typeface="+mn-lt"/>
                <a:ea typeface="+mn-ea"/>
                <a:cs typeface="+mn-cs"/>
              </a:rPr>
              <a:t>    Predef..MODULE$.println(BoxesRunTime.boxToCharacter(c4));</a:t>
            </a:r>
          </a:p>
          <a:p>
            <a:pPr marL="0" indent="0">
              <a:buFont typeface="Wingdings"/>
              <a:buNone/>
            </a:pPr>
            <a:r>
              <a:rPr lang="en-US" altLang="zh-CN" sz="1200" kern="1200" smtClean="0">
                <a:solidFill>
                  <a:schemeClr val="tx1"/>
                </a:solidFill>
                <a:effectLst/>
                <a:latin typeface="+mn-lt"/>
                <a:ea typeface="+mn-ea"/>
                <a:cs typeface="+mn-cs"/>
              </a:rPr>
              <a:t>  }</a:t>
            </a:r>
          </a:p>
          <a:p>
            <a:pPr marL="0" indent="0">
              <a:buFont typeface="Wingdings"/>
              <a:buNone/>
            </a:pPr>
            <a:r>
              <a:rPr lang="en-US" altLang="zh-CN" sz="1200" kern="1200" smtClean="0">
                <a:solidFill>
                  <a:schemeClr val="tx1"/>
                </a:solidFill>
                <a:effectLst/>
                <a:latin typeface="+mn-lt"/>
                <a:ea typeface="+mn-ea"/>
                <a:cs typeface="+mn-cs"/>
              </a:rPr>
              <a:t>  private Hello01$() { MODULE$ = this; }</a:t>
            </a:r>
          </a:p>
          <a:p>
            <a:pPr marL="0" indent="0">
              <a:buFont typeface="Wingdings"/>
              <a:buNone/>
            </a:pPr>
            <a:endParaRPr lang="en-US" altLang="zh-CN" sz="1200" kern="1200" smtClean="0">
              <a:solidFill>
                <a:schemeClr val="tx1"/>
              </a:solidFill>
              <a:effectLst/>
              <a:latin typeface="+mn-lt"/>
              <a:ea typeface="+mn-ea"/>
              <a:cs typeface="+mn-cs"/>
            </a:endParaRPr>
          </a:p>
          <a:p>
            <a:pPr marL="0" indent="0">
              <a:buFont typeface="Wingdings"/>
              <a:buNone/>
            </a:pPr>
            <a:r>
              <a:rPr lang="en-US" altLang="zh-CN" sz="1200" kern="1200" smtClean="0">
                <a:solidFill>
                  <a:schemeClr val="tx1"/>
                </a:solidFill>
                <a:effectLst/>
                <a:latin typeface="+mn-lt"/>
                <a:ea typeface="+mn-ea"/>
                <a:cs typeface="+mn-cs"/>
              </a:rPr>
              <a:t>}</a:t>
            </a:r>
            <a:endParaRPr lang="zh-CN" altLang="en-US" sz="120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9</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这里先总结几句话吧：</a:t>
            </a:r>
            <a:endParaRPr lang="en-US" altLang="zh-CN" smtClean="0"/>
          </a:p>
          <a:p>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smtClean="0">
                <a:solidFill>
                  <a:schemeClr val="tx1"/>
                </a:solidFill>
                <a:effectLst/>
                <a:latin typeface="+mn-lt"/>
                <a:ea typeface="+mn-ea"/>
                <a:cs typeface="+mn-cs"/>
              </a:rPr>
              <a:t>1.Scala</a:t>
            </a:r>
            <a:r>
              <a:rPr lang="zh-CN" altLang="en-US" sz="1200" kern="1200" smtClean="0">
                <a:solidFill>
                  <a:schemeClr val="tx1"/>
                </a:solidFill>
                <a:effectLst/>
                <a:latin typeface="+mn-lt"/>
                <a:ea typeface="+mn-ea"/>
                <a:cs typeface="+mn-cs"/>
              </a:rPr>
              <a:t>中，所有的值都是对象，而所有的类，包括值类型，都最终继承自一个统一的根类型</a:t>
            </a:r>
            <a:r>
              <a:rPr lang="en-US" altLang="zh-CN" sz="1200" b="1" kern="1200" smtClean="0">
                <a:solidFill>
                  <a:schemeClr val="tx1"/>
                </a:solidFill>
                <a:effectLst/>
                <a:latin typeface="+mn-lt"/>
                <a:ea typeface="+mn-ea"/>
                <a:cs typeface="+mn-cs"/>
              </a:rPr>
              <a:t>Any</a:t>
            </a:r>
            <a:r>
              <a:rPr lang="zh-CN" altLang="en-US" sz="1200" kern="1200" smtClean="0">
                <a:solidFill>
                  <a:schemeClr val="tx1"/>
                </a:solidFill>
                <a:effectLst/>
                <a:latin typeface="+mn-lt"/>
                <a:ea typeface="+mn-ea"/>
                <a:cs typeface="+mn-cs"/>
              </a:rPr>
              <a:t>。</a:t>
            </a:r>
            <a:endParaRPr lang="en-US" altLang="zh-CN"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smtClean="0">
                <a:solidFill>
                  <a:schemeClr val="tx1"/>
                </a:solidFill>
                <a:effectLst/>
                <a:latin typeface="+mn-lt"/>
                <a:ea typeface="+mn-ea"/>
                <a:cs typeface="+mn-cs"/>
              </a:rPr>
              <a:t>2.</a:t>
            </a:r>
            <a:r>
              <a:rPr lang="zh-CN" altLang="en-US" sz="1200" kern="1200" smtClean="0">
                <a:solidFill>
                  <a:schemeClr val="tx1"/>
                </a:solidFill>
                <a:effectLst/>
                <a:latin typeface="+mn-lt"/>
                <a:ea typeface="+mn-ea"/>
                <a:cs typeface="+mn-cs"/>
              </a:rPr>
              <a:t>统一类型，是</a:t>
            </a:r>
            <a:r>
              <a:rPr lang="en-US" altLang="zh-CN" sz="1200" kern="1200" smtClean="0">
                <a:solidFill>
                  <a:schemeClr val="tx1"/>
                </a:solidFill>
                <a:effectLst/>
                <a:latin typeface="+mn-lt"/>
                <a:ea typeface="+mn-ea"/>
                <a:cs typeface="+mn-cs"/>
              </a:rPr>
              <a:t>Scala</a:t>
            </a:r>
            <a:r>
              <a:rPr lang="zh-CN" altLang="en-US" sz="1200" kern="1200" smtClean="0">
                <a:solidFill>
                  <a:schemeClr val="tx1"/>
                </a:solidFill>
                <a:effectLst/>
                <a:latin typeface="+mn-lt"/>
                <a:ea typeface="+mn-ea"/>
                <a:cs typeface="+mn-cs"/>
              </a:rPr>
              <a:t>的又一大特点。</a:t>
            </a:r>
            <a:endParaRPr lang="en-US" altLang="zh-CN"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smtClean="0">
                <a:solidFill>
                  <a:schemeClr val="tx1"/>
                </a:solidFill>
                <a:effectLst/>
                <a:latin typeface="+mn-lt"/>
                <a:ea typeface="+mn-ea"/>
                <a:cs typeface="+mn-cs"/>
              </a:rPr>
              <a:t>3.</a:t>
            </a:r>
            <a:r>
              <a:rPr lang="zh-CN" altLang="en-US" sz="1200" kern="1200" smtClean="0">
                <a:solidFill>
                  <a:schemeClr val="tx1"/>
                </a:solidFill>
                <a:effectLst/>
                <a:latin typeface="+mn-lt"/>
                <a:ea typeface="+mn-ea"/>
                <a:cs typeface="+mn-cs"/>
              </a:rPr>
              <a:t>更特别的是，</a:t>
            </a:r>
            <a:r>
              <a:rPr lang="en-US" altLang="zh-CN" sz="1200" kern="1200" smtClean="0">
                <a:solidFill>
                  <a:schemeClr val="tx1"/>
                </a:solidFill>
                <a:effectLst/>
                <a:latin typeface="+mn-lt"/>
                <a:ea typeface="+mn-ea"/>
                <a:cs typeface="+mn-cs"/>
              </a:rPr>
              <a:t>Scala</a:t>
            </a:r>
            <a:r>
              <a:rPr lang="zh-CN" altLang="en-US" sz="1200" kern="1200" smtClean="0">
                <a:solidFill>
                  <a:schemeClr val="tx1"/>
                </a:solidFill>
                <a:effectLst/>
                <a:latin typeface="+mn-lt"/>
                <a:ea typeface="+mn-ea"/>
                <a:cs typeface="+mn-cs"/>
              </a:rPr>
              <a:t>中还定义了几个底层类（</a:t>
            </a:r>
            <a:r>
              <a:rPr lang="en-US" altLang="zh-CN" sz="1200" kern="1200" smtClean="0">
                <a:solidFill>
                  <a:schemeClr val="tx1"/>
                </a:solidFill>
                <a:effectLst/>
                <a:latin typeface="+mn-lt"/>
                <a:ea typeface="+mn-ea"/>
                <a:cs typeface="+mn-cs"/>
              </a:rPr>
              <a:t>Bottom Class</a:t>
            </a:r>
            <a:r>
              <a:rPr lang="zh-CN" altLang="en-US" sz="1200" kern="1200" smtClean="0">
                <a:solidFill>
                  <a:schemeClr val="tx1"/>
                </a:solidFill>
                <a:effectLst/>
                <a:latin typeface="+mn-lt"/>
                <a:ea typeface="+mn-ea"/>
                <a:cs typeface="+mn-cs"/>
              </a:rPr>
              <a:t>），比如</a:t>
            </a:r>
            <a:r>
              <a:rPr lang="en-US" altLang="zh-CN" sz="1200" b="1" kern="1200" smtClean="0">
                <a:solidFill>
                  <a:schemeClr val="tx1"/>
                </a:solidFill>
                <a:effectLst/>
                <a:latin typeface="+mn-lt"/>
                <a:ea typeface="+mn-ea"/>
                <a:cs typeface="+mn-cs"/>
              </a:rPr>
              <a:t>Null</a:t>
            </a:r>
            <a:r>
              <a:rPr lang="zh-CN" altLang="en-US" sz="1200" kern="1200" smtClean="0">
                <a:solidFill>
                  <a:schemeClr val="tx1"/>
                </a:solidFill>
                <a:effectLst/>
                <a:latin typeface="+mn-lt"/>
                <a:ea typeface="+mn-ea"/>
                <a:cs typeface="+mn-cs"/>
              </a:rPr>
              <a:t>和</a:t>
            </a:r>
            <a:r>
              <a:rPr lang="en-US" altLang="zh-CN" sz="1200" b="1" kern="1200" smtClean="0">
                <a:solidFill>
                  <a:schemeClr val="tx1"/>
                </a:solidFill>
                <a:effectLst/>
                <a:latin typeface="+mn-lt"/>
                <a:ea typeface="+mn-ea"/>
                <a:cs typeface="+mn-cs"/>
              </a:rPr>
              <a:t>Nothing</a:t>
            </a:r>
            <a:endParaRPr lang="en-US" altLang="zh-CN"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4.</a:t>
            </a:r>
            <a:r>
              <a:rPr lang="en-US" altLang="zh-CN" sz="1200" kern="1200" smtClean="0">
                <a:solidFill>
                  <a:schemeClr val="tx1"/>
                </a:solidFill>
                <a:effectLst/>
                <a:latin typeface="+mn-lt"/>
                <a:ea typeface="+mn-ea"/>
                <a:cs typeface="+mn-cs"/>
              </a:rPr>
              <a:t>Null</a:t>
            </a:r>
            <a:r>
              <a:rPr lang="zh-CN" altLang="en-US" sz="1200" kern="1200" smtClean="0">
                <a:solidFill>
                  <a:schemeClr val="tx1"/>
                </a:solidFill>
                <a:effectLst/>
                <a:latin typeface="+mn-lt"/>
                <a:ea typeface="+mn-ea"/>
                <a:cs typeface="+mn-cs"/>
              </a:rPr>
              <a:t>是所有引用类型的子类型</a:t>
            </a:r>
            <a:endParaRPr lang="en-US" altLang="zh-CN"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smtClean="0">
                <a:solidFill>
                  <a:schemeClr val="tx1"/>
                </a:solidFill>
                <a:effectLst/>
                <a:latin typeface="+mn-lt"/>
                <a:ea typeface="+mn-ea"/>
                <a:cs typeface="+mn-cs"/>
              </a:rPr>
              <a:t>5.Nothing</a:t>
            </a:r>
            <a:r>
              <a:rPr lang="zh-CN" altLang="en-US" sz="1200" kern="1200" smtClean="0">
                <a:solidFill>
                  <a:schemeClr val="tx1"/>
                </a:solidFill>
                <a:effectLst/>
                <a:latin typeface="+mn-lt"/>
                <a:ea typeface="+mn-ea"/>
                <a:cs typeface="+mn-cs"/>
              </a:rPr>
              <a:t>，可以作为没有正常返回值的方法的返回类型，非常直观的告诉你这个方法不会正常返回，而且由于</a:t>
            </a:r>
            <a:r>
              <a:rPr lang="en-US" altLang="zh-CN" sz="1200" kern="1200" smtClean="0">
                <a:solidFill>
                  <a:schemeClr val="tx1"/>
                </a:solidFill>
                <a:effectLst/>
                <a:latin typeface="+mn-lt"/>
                <a:ea typeface="+mn-ea"/>
                <a:cs typeface="+mn-cs"/>
              </a:rPr>
              <a:t>Nothing</a:t>
            </a:r>
            <a:r>
              <a:rPr lang="zh-CN" altLang="en-US" sz="1200" kern="1200" smtClean="0">
                <a:solidFill>
                  <a:schemeClr val="tx1"/>
                </a:solidFill>
                <a:effectLst/>
                <a:latin typeface="+mn-lt"/>
                <a:ea typeface="+mn-ea"/>
                <a:cs typeface="+mn-cs"/>
              </a:rPr>
              <a:t>是其他任意类型的子类，他还能跟要求返回值的方法兼容</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10</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44780"/>
            <a:ext cx="7772400" cy="1203924"/>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182727"/>
            <a:ext cx="6400800" cy="143534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4924"/>
            <a:ext cx="2057400" cy="479229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4924"/>
            <a:ext cx="6019800" cy="479229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09171"/>
            <a:ext cx="7772400" cy="1115514"/>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380545"/>
            <a:ext cx="7772400" cy="122862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10536"/>
            <a:ext cx="4038600" cy="37066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10536"/>
            <a:ext cx="4038600" cy="37066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57230"/>
            <a:ext cx="4040188" cy="5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781183"/>
            <a:ext cx="4040188" cy="32360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257230"/>
            <a:ext cx="4041775" cy="5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781183"/>
            <a:ext cx="4041775" cy="32360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3623"/>
            <a:ext cx="3008313" cy="95169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3625"/>
            <a:ext cx="5111750" cy="47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4" y="1175322"/>
            <a:ext cx="3008313" cy="384189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931604"/>
            <a:ext cx="5486400" cy="46414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01853"/>
            <a:ext cx="5486400" cy="33699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395752"/>
            <a:ext cx="5486400" cy="65916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4923"/>
            <a:ext cx="8229600" cy="93609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10536"/>
            <a:ext cx="8229600" cy="370667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05734"/>
            <a:ext cx="2133600" cy="29903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2018/11/12</a:t>
            </a:fld>
            <a:endParaRPr lang="zh-CN" altLang="en-US"/>
          </a:p>
        </p:txBody>
      </p:sp>
      <p:sp>
        <p:nvSpPr>
          <p:cNvPr id="5" name="页脚占位符 4"/>
          <p:cNvSpPr>
            <a:spLocks noGrp="1"/>
          </p:cNvSpPr>
          <p:nvPr>
            <p:ph type="ftr" sz="quarter" idx="3"/>
          </p:nvPr>
        </p:nvSpPr>
        <p:spPr>
          <a:xfrm>
            <a:off x="3124200" y="5205734"/>
            <a:ext cx="2895600" cy="29903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05734"/>
            <a:ext cx="2133600" cy="29903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22.xml"/><Relationship Id="rId7" Type="http://schemas.openxmlformats.org/officeDocument/2006/relationships/oleObject" Target="../embeddings/oleObject3.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3.png"/><Relationship Id="rId11" Type="http://schemas.openxmlformats.org/officeDocument/2006/relationships/oleObject" Target="../embeddings/oleObject5.bin"/><Relationship Id="rId5" Type="http://schemas.openxmlformats.org/officeDocument/2006/relationships/image" Target="../media/image22.png"/><Relationship Id="rId10" Type="http://schemas.openxmlformats.org/officeDocument/2006/relationships/image" Target="../media/image19.wmf"/><Relationship Id="rId4" Type="http://schemas.openxmlformats.org/officeDocument/2006/relationships/image" Target="../media/image21.png"/><Relationship Id="rId9"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5.wmf"/><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TextBox 8"/>
          <p:cNvSpPr txBox="1"/>
          <p:nvPr/>
        </p:nvSpPr>
        <p:spPr>
          <a:xfrm>
            <a:off x="107504" y="4709937"/>
            <a:ext cx="6984776" cy="584775"/>
          </a:xfrm>
          <a:prstGeom prst="rect">
            <a:avLst/>
          </a:prstGeom>
          <a:noFill/>
        </p:spPr>
        <p:txBody>
          <a:bodyPr wrap="square" rtlCol="0">
            <a:spAutoFit/>
          </a:bodyPr>
          <a:lstStyle/>
          <a:p>
            <a:r>
              <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尚</a:t>
            </a:r>
            <a:r>
              <a:rPr lang="zh-CN" altLang="en-US" sz="3200" b="1" smtClean="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硅谷</a:t>
            </a:r>
            <a:r>
              <a:rPr lang="zh-CN" altLang="en-US" sz="3200" b="1">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研</a:t>
            </a:r>
            <a:r>
              <a:rPr lang="zh-CN" altLang="en-US" sz="3200" b="1" smtClean="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究院</a:t>
            </a:r>
            <a:endPar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4" name="标题 1"/>
          <p:cNvSpPr>
            <a:spLocks noGrp="1"/>
          </p:cNvSpPr>
          <p:nvPr>
            <p:ph type="ctrTitle"/>
          </p:nvPr>
        </p:nvSpPr>
        <p:spPr>
          <a:xfrm>
            <a:off x="683568" y="2390674"/>
            <a:ext cx="7772400" cy="1203924"/>
          </a:xfrm>
        </p:spPr>
        <p:txBody>
          <a:bodyPr>
            <a:noAutofit/>
          </a:bodyPr>
          <a:lstStyle/>
          <a:p>
            <a: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Scala</a:t>
            </a:r>
            <a:r>
              <a:rPr lang="zh-CN" altLang="en-US"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核心编程</a:t>
            </a:r>
            <a: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
            </a:r>
            <a:b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br>
            <a:r>
              <a:rPr lang="en-US" altLang="zh-CN" sz="24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sz="240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变</a:t>
            </a:r>
            <a:r>
              <a:rPr lang="zh-CN" altLang="en-US" sz="24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量</a:t>
            </a:r>
            <a: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
            </a:r>
            <a:b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br>
            <a: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
            </a:r>
            <a:b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br>
            <a:r>
              <a:rPr lang="zh-CN" altLang="en-US" sz="3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讲师：韩顺平</a:t>
            </a:r>
            <a:endParaRPr lang="zh-CN" altLang="en-US" sz="3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数</a:t>
            </a:r>
            <a:r>
              <a:rPr lang="zh-CN" altLang="en-US" sz="2200" b="1"/>
              <a:t>据类型</a:t>
            </a:r>
            <a:endParaRPr lang="en-US" altLang="zh-CN" sz="2200" b="1"/>
          </a:p>
        </p:txBody>
      </p:sp>
      <p:sp>
        <p:nvSpPr>
          <p:cNvPr id="5" name="矩形 4"/>
          <p:cNvSpPr/>
          <p:nvPr/>
        </p:nvSpPr>
        <p:spPr>
          <a:xfrm>
            <a:off x="539553" y="1152103"/>
            <a:ext cx="8424935" cy="2492990"/>
          </a:xfrm>
          <a:prstGeom prst="rect">
            <a:avLst/>
          </a:prstGeom>
        </p:spPr>
        <p:txBody>
          <a:bodyPr wrap="square">
            <a:spAutoFit/>
          </a:bodyPr>
          <a:lstStyle/>
          <a:p>
            <a:pPr>
              <a:defRPr/>
            </a:pPr>
            <a:endParaRPr lang="en-US" altLang="zh-CN" sz="2200" b="1" smtClean="0">
              <a:solidFill>
                <a:srgbClr val="0070C0"/>
              </a:solidFill>
            </a:endParaRPr>
          </a:p>
          <a:p>
            <a:pPr>
              <a:defRPr/>
            </a:pPr>
            <a:r>
              <a:rPr lang="en-US" altLang="zh-CN" sz="2000" b="1" smtClean="0">
                <a:solidFill>
                  <a:srgbClr val="0070C0"/>
                </a:solidFill>
              </a:rPr>
              <a:t>scala</a:t>
            </a:r>
            <a:r>
              <a:rPr lang="zh-CN" altLang="en-US" sz="2000" b="1" smtClean="0">
                <a:solidFill>
                  <a:srgbClr val="0070C0"/>
                </a:solidFill>
              </a:rPr>
              <a:t>数据类</a:t>
            </a:r>
            <a:r>
              <a:rPr lang="en-US" altLang="zh-CN" sz="2000" b="1" smtClean="0">
                <a:solidFill>
                  <a:srgbClr val="0070C0"/>
                </a:solidFill>
              </a:rPr>
              <a:t/>
            </a:r>
            <a:br>
              <a:rPr lang="en-US" altLang="zh-CN" sz="2000" b="1" smtClean="0">
                <a:solidFill>
                  <a:srgbClr val="0070C0"/>
                </a:solidFill>
              </a:rPr>
            </a:br>
            <a:r>
              <a:rPr lang="zh-CN" altLang="en-US" sz="2000" b="1" smtClean="0">
                <a:solidFill>
                  <a:srgbClr val="0070C0"/>
                </a:solidFill>
              </a:rPr>
              <a:t>型体系一览</a:t>
            </a:r>
            <a:endParaRPr lang="en-US" altLang="zh-CN" sz="2000" b="1" smtClean="0">
              <a:solidFill>
                <a:srgbClr val="0070C0"/>
              </a:solidFill>
            </a:endParaRPr>
          </a:p>
          <a:p>
            <a:pPr>
              <a:defRPr/>
            </a:pPr>
            <a:r>
              <a:rPr lang="zh-CN" altLang="en-US" sz="2000" b="1" smtClean="0">
                <a:solidFill>
                  <a:srgbClr val="0070C0"/>
                </a:solidFill>
              </a:rPr>
              <a:t>图</a:t>
            </a:r>
            <a:endParaRPr lang="en-US" altLang="zh-CN" sz="2000" b="1" smtClean="0">
              <a:solidFill>
                <a:srgbClr val="0070C0"/>
              </a:solidFill>
            </a:endParaRPr>
          </a:p>
          <a:p>
            <a:pPr>
              <a:defRPr/>
            </a:pPr>
            <a:endParaRPr lang="en-US" altLang="zh-CN" sz="2000" b="1">
              <a:solidFill>
                <a:srgbClr val="0070C0"/>
              </a:solidFill>
            </a:endParaRPr>
          </a:p>
          <a:p>
            <a:pPr marL="285750" indent="-285750">
              <a:buFont typeface="Wingdings" pitchFamily="2" charset="2"/>
              <a:buChar char="Ø"/>
              <a:defRPr/>
            </a:pPr>
            <a:r>
              <a:rPr lang="zh-CN" altLang="en-US"/>
              <a:t>小</a:t>
            </a:r>
            <a:r>
              <a:rPr lang="zh-CN" altLang="en-US" smtClean="0"/>
              <a:t>结</a:t>
            </a:r>
            <a:endParaRPr lang="en-US" altLang="zh-CN" smtClean="0"/>
          </a:p>
          <a:p>
            <a:pPr marL="342900" indent="-342900">
              <a:buAutoNum type="arabicParenR"/>
              <a:defRPr/>
            </a:pPr>
            <a:r>
              <a:rPr lang="en-US" altLang="zh-CN" smtClean="0"/>
              <a:t>xx</a:t>
            </a:r>
          </a:p>
          <a:p>
            <a:pPr marL="342900" indent="-342900">
              <a:buAutoNum type="arabicParenR"/>
              <a:defRPr/>
            </a:pPr>
            <a:r>
              <a:rPr lang="en-US" altLang="zh-CN" smtClean="0"/>
              <a:t>yy</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5222" y="720055"/>
            <a:ext cx="6833282" cy="466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5640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1138773"/>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数</a:t>
            </a:r>
            <a:r>
              <a:rPr lang="zh-CN" altLang="en-US" sz="2200" b="1"/>
              <a:t>据类</a:t>
            </a:r>
            <a:r>
              <a:rPr lang="zh-CN" altLang="en-US" sz="2200" b="1" smtClean="0"/>
              <a:t>型</a:t>
            </a:r>
            <a:endParaRPr lang="en-US" altLang="zh-CN" sz="2200" b="1" smtClean="0"/>
          </a:p>
          <a:p>
            <a:pPr>
              <a:defRPr/>
            </a:pPr>
            <a:r>
              <a:rPr lang="en-US" altLang="zh-CN" sz="2400" b="1">
                <a:solidFill>
                  <a:srgbClr val="0070C0"/>
                </a:solidFill>
              </a:rPr>
              <a:t>scala</a:t>
            </a:r>
            <a:r>
              <a:rPr lang="zh-CN" altLang="en-US" sz="2400" b="1">
                <a:solidFill>
                  <a:srgbClr val="0070C0"/>
                </a:solidFill>
              </a:rPr>
              <a:t>数据</a:t>
            </a:r>
            <a:r>
              <a:rPr lang="zh-CN" altLang="en-US" sz="2400" b="1" smtClean="0">
                <a:solidFill>
                  <a:srgbClr val="0070C0"/>
                </a:solidFill>
              </a:rPr>
              <a:t>类型</a:t>
            </a:r>
            <a:r>
              <a:rPr lang="zh-CN" altLang="en-US" sz="2400" b="1">
                <a:solidFill>
                  <a:srgbClr val="0070C0"/>
                </a:solidFill>
              </a:rPr>
              <a:t>列表</a:t>
            </a:r>
            <a:endParaRPr lang="en-US" altLang="zh-CN" sz="2400" b="1">
              <a:solidFill>
                <a:srgbClr val="0070C0"/>
              </a:solidFill>
            </a:endParaRPr>
          </a:p>
          <a:p>
            <a:pPr marL="0" indent="0" eaLnBrk="1" hangingPunct="1">
              <a:lnSpc>
                <a:spcPct val="90000"/>
              </a:lnSpc>
              <a:spcBef>
                <a:spcPct val="20000"/>
              </a:spcBef>
              <a:buClr>
                <a:schemeClr val="tx1"/>
              </a:buClr>
              <a:buSzPct val="70000"/>
            </a:pPr>
            <a:endParaRPr lang="en-US" altLang="zh-CN" sz="2200" b="1"/>
          </a:p>
        </p:txBody>
      </p:sp>
      <p:sp>
        <p:nvSpPr>
          <p:cNvPr id="5" name="矩形 4"/>
          <p:cNvSpPr/>
          <p:nvPr/>
        </p:nvSpPr>
        <p:spPr>
          <a:xfrm>
            <a:off x="539553" y="1152103"/>
            <a:ext cx="8424935" cy="3908762"/>
          </a:xfrm>
          <a:prstGeom prst="rect">
            <a:avLst/>
          </a:prstGeom>
        </p:spPr>
        <p:txBody>
          <a:bodyPr wrap="square">
            <a:spAutoFit/>
          </a:bodyPr>
          <a:lstStyle/>
          <a:p>
            <a:pPr>
              <a:defRPr/>
            </a:pPr>
            <a:endParaRPr lang="en-US" altLang="zh-CN" sz="1400" smtClean="0">
              <a:ea typeface="宋体" panose="02010600030101010101" pitchFamily="2" charset="-122"/>
            </a:endParaRPr>
          </a:p>
          <a:p>
            <a:pPr>
              <a:defRPr/>
            </a:pPr>
            <a:endParaRPr lang="en-US" altLang="zh-CN">
              <a:ea typeface="宋体" panose="02010600030101010101" pitchFamily="2" charset="-122"/>
            </a:endParaRPr>
          </a:p>
          <a:p>
            <a:pPr>
              <a:defRPr/>
            </a:pPr>
            <a:endParaRPr lang="en-US" altLang="zh-CN" smtClean="0">
              <a:ea typeface="宋体" panose="02010600030101010101" pitchFamily="2" charset="-122"/>
            </a:endParaRPr>
          </a:p>
          <a:p>
            <a:pPr>
              <a:defRPr/>
            </a:pPr>
            <a:endParaRPr lang="en-US" altLang="zh-CN">
              <a:ea typeface="宋体" panose="02010600030101010101" pitchFamily="2" charset="-122"/>
            </a:endParaRPr>
          </a:p>
          <a:p>
            <a:pPr>
              <a:defRPr/>
            </a:pPr>
            <a:endParaRPr lang="en-US" altLang="zh-CN" smtClean="0">
              <a:ea typeface="宋体" panose="02010600030101010101" pitchFamily="2" charset="-122"/>
            </a:endParaRPr>
          </a:p>
          <a:p>
            <a:pPr>
              <a:defRPr/>
            </a:pPr>
            <a:endParaRPr lang="en-US" altLang="zh-CN">
              <a:ea typeface="宋体" panose="02010600030101010101" pitchFamily="2" charset="-122"/>
            </a:endParaRPr>
          </a:p>
          <a:p>
            <a:pPr>
              <a:defRPr/>
            </a:pPr>
            <a:endParaRPr lang="en-US" altLang="zh-CN" smtClean="0">
              <a:ea typeface="宋体" panose="02010600030101010101" pitchFamily="2" charset="-122"/>
            </a:endParaRPr>
          </a:p>
          <a:p>
            <a:pPr>
              <a:defRPr/>
            </a:pPr>
            <a:endParaRPr lang="en-US" altLang="zh-CN">
              <a:ea typeface="宋体" panose="02010600030101010101" pitchFamily="2" charset="-122"/>
            </a:endParaRPr>
          </a:p>
          <a:p>
            <a:pPr>
              <a:defRPr/>
            </a:pPr>
            <a:endParaRPr lang="en-US" altLang="zh-CN" smtClean="0">
              <a:ea typeface="宋体" panose="02010600030101010101" pitchFamily="2" charset="-122"/>
            </a:endParaRPr>
          </a:p>
          <a:p>
            <a:pPr>
              <a:defRPr/>
            </a:pPr>
            <a:endParaRPr lang="en-US" altLang="zh-CN">
              <a:ea typeface="宋体" panose="02010600030101010101" pitchFamily="2" charset="-122"/>
            </a:endParaRPr>
          </a:p>
          <a:p>
            <a:pPr>
              <a:defRPr/>
            </a:pPr>
            <a:endParaRPr lang="en-US" altLang="zh-CN" smtClean="0">
              <a:ea typeface="宋体" panose="02010600030101010101" pitchFamily="2" charset="-122"/>
            </a:endParaRPr>
          </a:p>
          <a:p>
            <a:pPr>
              <a:defRPr/>
            </a:pPr>
            <a:endParaRPr lang="en-US" altLang="zh-CN" smtClean="0">
              <a:ea typeface="宋体" panose="02010600030101010101" pitchFamily="2" charset="-122"/>
            </a:endParaRPr>
          </a:p>
          <a:p>
            <a:pPr>
              <a:defRPr/>
            </a:pPr>
            <a:endParaRPr lang="en-US" altLang="zh-CN">
              <a:ea typeface="宋体" panose="02010600030101010101" pitchFamily="2" charset="-122"/>
            </a:endParaRPr>
          </a:p>
          <a:p>
            <a:pPr>
              <a:defRPr/>
            </a:pPr>
            <a:endParaRPr lang="en-US" altLang="zh-CN" smtClean="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896866814"/>
              </p:ext>
            </p:extLst>
          </p:nvPr>
        </p:nvGraphicFramePr>
        <p:xfrm>
          <a:off x="179512" y="1584151"/>
          <a:ext cx="8964488" cy="3939383"/>
        </p:xfrm>
        <a:graphic>
          <a:graphicData uri="http://schemas.openxmlformats.org/drawingml/2006/table">
            <a:tbl>
              <a:tblPr/>
              <a:tblGrid>
                <a:gridCol w="1712194"/>
                <a:gridCol w="7252294"/>
              </a:tblGrid>
              <a:tr h="178986">
                <a:tc>
                  <a:txBody>
                    <a:bodyPr/>
                    <a:lstStyle/>
                    <a:p>
                      <a:pPr algn="l" fontAlgn="t"/>
                      <a:r>
                        <a:rPr lang="zh-CN" altLang="en-US" sz="1100">
                          <a:solidFill>
                            <a:srgbClr val="FFFFFF"/>
                          </a:solidFill>
                          <a:effectLst/>
                        </a:rPr>
                        <a:t>数据类型</a:t>
                      </a:r>
                    </a:p>
                  </a:txBody>
                  <a:tcPr marL="15430" marR="15430" marT="15430" marB="15430">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100">
                          <a:solidFill>
                            <a:srgbClr val="FFFFFF"/>
                          </a:solidFill>
                          <a:effectLst/>
                        </a:rPr>
                        <a:t>描述</a:t>
                      </a:r>
                    </a:p>
                  </a:txBody>
                  <a:tcPr marL="15430" marR="15430" marT="15430" marB="15430">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220133">
                <a:tc>
                  <a:txBody>
                    <a:bodyPr/>
                    <a:lstStyle/>
                    <a:p>
                      <a:pPr fontAlgn="t"/>
                      <a:r>
                        <a:rPr lang="en-US" sz="1100">
                          <a:effectLst/>
                        </a:rPr>
                        <a:t>Byte</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100">
                          <a:effectLst/>
                        </a:rPr>
                        <a:t>8</a:t>
                      </a:r>
                      <a:r>
                        <a:rPr lang="zh-CN" altLang="en-US" sz="1100">
                          <a:effectLst/>
                        </a:rPr>
                        <a:t>位有符号补码整数。数值区间为 </a:t>
                      </a:r>
                      <a:r>
                        <a:rPr lang="en-US" altLang="zh-CN" sz="1100">
                          <a:effectLst/>
                        </a:rPr>
                        <a:t>-128 </a:t>
                      </a:r>
                      <a:r>
                        <a:rPr lang="zh-CN" altLang="en-US" sz="1100">
                          <a:effectLst/>
                        </a:rPr>
                        <a:t>到 </a:t>
                      </a:r>
                      <a:r>
                        <a:rPr lang="en-US" altLang="zh-CN" sz="1100">
                          <a:effectLst/>
                        </a:rPr>
                        <a:t>127</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20133">
                <a:tc>
                  <a:txBody>
                    <a:bodyPr/>
                    <a:lstStyle/>
                    <a:p>
                      <a:pPr fontAlgn="t"/>
                      <a:r>
                        <a:rPr lang="en-US" sz="1100">
                          <a:effectLst/>
                        </a:rPr>
                        <a:t>Short</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100">
                          <a:effectLst/>
                        </a:rPr>
                        <a:t>16</a:t>
                      </a:r>
                      <a:r>
                        <a:rPr lang="zh-CN" altLang="en-US" sz="1100">
                          <a:effectLst/>
                        </a:rPr>
                        <a:t>位有符号补码整数。数值区间为 </a:t>
                      </a:r>
                      <a:r>
                        <a:rPr lang="en-US" altLang="zh-CN" sz="1100">
                          <a:effectLst/>
                        </a:rPr>
                        <a:t>-32768 </a:t>
                      </a:r>
                      <a:r>
                        <a:rPr lang="zh-CN" altLang="en-US" sz="1100">
                          <a:effectLst/>
                        </a:rPr>
                        <a:t>到 </a:t>
                      </a:r>
                      <a:r>
                        <a:rPr lang="en-US" altLang="zh-CN" sz="1100">
                          <a:effectLst/>
                        </a:rPr>
                        <a:t>32767</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20133">
                <a:tc>
                  <a:txBody>
                    <a:bodyPr/>
                    <a:lstStyle/>
                    <a:p>
                      <a:pPr fontAlgn="t"/>
                      <a:r>
                        <a:rPr lang="en-US" sz="1100">
                          <a:effectLst/>
                        </a:rPr>
                        <a:t>Int</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100">
                          <a:effectLst/>
                        </a:rPr>
                        <a:t>32</a:t>
                      </a:r>
                      <a:r>
                        <a:rPr lang="zh-CN" altLang="en-US" sz="1100">
                          <a:effectLst/>
                        </a:rPr>
                        <a:t>位有符号补码整数。数值区间为 </a:t>
                      </a:r>
                      <a:r>
                        <a:rPr lang="en-US" altLang="zh-CN" sz="1100">
                          <a:effectLst/>
                        </a:rPr>
                        <a:t>-2147483648 </a:t>
                      </a:r>
                      <a:r>
                        <a:rPr lang="zh-CN" altLang="en-US" sz="1100">
                          <a:effectLst/>
                        </a:rPr>
                        <a:t>到 </a:t>
                      </a:r>
                      <a:r>
                        <a:rPr lang="en-US" altLang="zh-CN" sz="1100">
                          <a:effectLst/>
                        </a:rPr>
                        <a:t>2147483647</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68259">
                <a:tc>
                  <a:txBody>
                    <a:bodyPr/>
                    <a:lstStyle/>
                    <a:p>
                      <a:pPr fontAlgn="t"/>
                      <a:r>
                        <a:rPr lang="en-US" sz="1100">
                          <a:effectLst/>
                        </a:rPr>
                        <a:t>Long</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100">
                          <a:effectLst/>
                        </a:rPr>
                        <a:t>64</a:t>
                      </a:r>
                      <a:r>
                        <a:rPr lang="zh-CN" altLang="en-US" sz="1100">
                          <a:effectLst/>
                        </a:rPr>
                        <a:t>位有符号补码整数。数值区间为 </a:t>
                      </a:r>
                      <a:r>
                        <a:rPr lang="en-US" altLang="zh-CN" sz="1100">
                          <a:effectLst/>
                        </a:rPr>
                        <a:t>-9223372036854775808 </a:t>
                      </a:r>
                      <a:r>
                        <a:rPr lang="zh-CN" altLang="en-US" sz="1100">
                          <a:effectLst/>
                        </a:rPr>
                        <a:t>到 </a:t>
                      </a:r>
                      <a:r>
                        <a:rPr lang="en-US" altLang="zh-CN" sz="1100">
                          <a:effectLst/>
                        </a:rPr>
                        <a:t>9223372036854775807</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20133">
                <a:tc>
                  <a:txBody>
                    <a:bodyPr/>
                    <a:lstStyle/>
                    <a:p>
                      <a:pPr fontAlgn="t"/>
                      <a:r>
                        <a:rPr lang="en-US" sz="1100">
                          <a:effectLst/>
                        </a:rPr>
                        <a:t>Float</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100">
                          <a:effectLst/>
                        </a:rPr>
                        <a:t>32 </a:t>
                      </a:r>
                      <a:r>
                        <a:rPr lang="zh-CN" altLang="en-US" sz="1100">
                          <a:effectLst/>
                        </a:rPr>
                        <a:t>位</a:t>
                      </a:r>
                      <a:r>
                        <a:rPr lang="en-US" altLang="zh-CN" sz="1100">
                          <a:effectLst/>
                        </a:rPr>
                        <a:t>, </a:t>
                      </a:r>
                      <a:r>
                        <a:rPr lang="en-US" sz="1100">
                          <a:effectLst/>
                        </a:rPr>
                        <a:t>IEEE 754</a:t>
                      </a:r>
                      <a:r>
                        <a:rPr lang="zh-CN" altLang="en-US" sz="1100">
                          <a:effectLst/>
                        </a:rPr>
                        <a:t>标准的单精度浮点数</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20133">
                <a:tc>
                  <a:txBody>
                    <a:bodyPr/>
                    <a:lstStyle/>
                    <a:p>
                      <a:pPr fontAlgn="t"/>
                      <a:r>
                        <a:rPr lang="en-US" sz="1100">
                          <a:effectLst/>
                        </a:rPr>
                        <a:t>Double</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100" smtClean="0">
                          <a:effectLst/>
                        </a:rPr>
                        <a:t>64 </a:t>
                      </a:r>
                      <a:r>
                        <a:rPr lang="zh-CN" altLang="en-US" sz="1100">
                          <a:effectLst/>
                        </a:rPr>
                        <a:t>位 </a:t>
                      </a:r>
                      <a:r>
                        <a:rPr lang="en-US" sz="1100">
                          <a:effectLst/>
                        </a:rPr>
                        <a:t>IEEE 754</a:t>
                      </a:r>
                      <a:r>
                        <a:rPr lang="zh-CN" altLang="en-US" sz="1100">
                          <a:effectLst/>
                        </a:rPr>
                        <a:t>标准</a:t>
                      </a:r>
                      <a:r>
                        <a:rPr lang="zh-CN" altLang="en-US" sz="1100" smtClean="0">
                          <a:effectLst/>
                        </a:rPr>
                        <a:t>的双精</a:t>
                      </a:r>
                      <a:r>
                        <a:rPr lang="zh-CN" altLang="en-US" sz="1100">
                          <a:effectLst/>
                        </a:rPr>
                        <a:t>度浮点数</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20133">
                <a:tc>
                  <a:txBody>
                    <a:bodyPr/>
                    <a:lstStyle/>
                    <a:p>
                      <a:pPr fontAlgn="t"/>
                      <a:r>
                        <a:rPr lang="en-US" sz="1100">
                          <a:effectLst/>
                        </a:rPr>
                        <a:t>Char</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100">
                          <a:effectLst/>
                        </a:rPr>
                        <a:t>16</a:t>
                      </a:r>
                      <a:r>
                        <a:rPr lang="zh-CN" altLang="en-US" sz="1100">
                          <a:effectLst/>
                        </a:rPr>
                        <a:t>位无符号</a:t>
                      </a:r>
                      <a:r>
                        <a:rPr lang="en-US" sz="1100">
                          <a:effectLst/>
                        </a:rPr>
                        <a:t>Unicode</a:t>
                      </a:r>
                      <a:r>
                        <a:rPr lang="zh-CN" altLang="en-US" sz="1100">
                          <a:effectLst/>
                        </a:rPr>
                        <a:t>字符</a:t>
                      </a:r>
                      <a:r>
                        <a:rPr lang="en-US" altLang="zh-CN" sz="1100">
                          <a:effectLst/>
                        </a:rPr>
                        <a:t>, </a:t>
                      </a:r>
                      <a:r>
                        <a:rPr lang="zh-CN" altLang="en-US" sz="1100">
                          <a:effectLst/>
                        </a:rPr>
                        <a:t>区间值为 </a:t>
                      </a:r>
                      <a:r>
                        <a:rPr lang="en-US" sz="1100">
                          <a:effectLst/>
                        </a:rPr>
                        <a:t>U+0000 </a:t>
                      </a:r>
                      <a:r>
                        <a:rPr lang="zh-CN" altLang="en-US" sz="1100">
                          <a:effectLst/>
                        </a:rPr>
                        <a:t>到 </a:t>
                      </a:r>
                      <a:r>
                        <a:rPr lang="en-US" sz="1100">
                          <a:effectLst/>
                        </a:rPr>
                        <a:t>U+FFFF</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20133">
                <a:tc>
                  <a:txBody>
                    <a:bodyPr/>
                    <a:lstStyle/>
                    <a:p>
                      <a:pPr fontAlgn="t"/>
                      <a:r>
                        <a:rPr lang="en-US" sz="1100">
                          <a:effectLst/>
                        </a:rPr>
                        <a:t>String</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rPr>
                        <a:t>字符序列</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20133">
                <a:tc>
                  <a:txBody>
                    <a:bodyPr/>
                    <a:lstStyle/>
                    <a:p>
                      <a:pPr fontAlgn="t"/>
                      <a:r>
                        <a:rPr lang="en-US" sz="1100">
                          <a:effectLst/>
                        </a:rPr>
                        <a:t>Boolean</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100">
                          <a:effectLst/>
                        </a:rPr>
                        <a:t>true</a:t>
                      </a:r>
                      <a:r>
                        <a:rPr lang="zh-CN" altLang="en-US" sz="1100">
                          <a:effectLst/>
                        </a:rPr>
                        <a:t>或</a:t>
                      </a:r>
                      <a:r>
                        <a:rPr lang="en-US" sz="1100">
                          <a:effectLst/>
                        </a:rPr>
                        <a:t>false</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68259">
                <a:tc>
                  <a:txBody>
                    <a:bodyPr/>
                    <a:lstStyle/>
                    <a:p>
                      <a:pPr fontAlgn="t"/>
                      <a:r>
                        <a:rPr lang="en-US" sz="1100">
                          <a:effectLst/>
                        </a:rPr>
                        <a:t>Unit</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rPr>
                        <a:t>表示无值，和其他语言中</a:t>
                      </a:r>
                      <a:r>
                        <a:rPr lang="en-US" sz="1100">
                          <a:effectLst/>
                        </a:rPr>
                        <a:t>void</a:t>
                      </a:r>
                      <a:r>
                        <a:rPr lang="zh-CN" altLang="en-US" sz="1100">
                          <a:effectLst/>
                        </a:rPr>
                        <a:t>等同。用作不返回任何结果的方法的结果类型。</a:t>
                      </a:r>
                      <a:r>
                        <a:rPr lang="en-US" sz="1100">
                          <a:effectLst/>
                        </a:rPr>
                        <a:t>Unit</a:t>
                      </a:r>
                      <a:r>
                        <a:rPr lang="zh-CN" altLang="en-US" sz="1100">
                          <a:effectLst/>
                        </a:rPr>
                        <a:t>只有一个实例值，写成</a:t>
                      </a:r>
                      <a:r>
                        <a:rPr lang="en-US" altLang="zh-CN" sz="1100">
                          <a:effectLst/>
                        </a:rPr>
                        <a:t>()</a:t>
                      </a:r>
                      <a:r>
                        <a:rPr lang="zh-CN" altLang="en-US" sz="1100">
                          <a:effectLst/>
                        </a:rPr>
                        <a:t>。</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20133">
                <a:tc>
                  <a:txBody>
                    <a:bodyPr/>
                    <a:lstStyle/>
                    <a:p>
                      <a:pPr fontAlgn="t"/>
                      <a:r>
                        <a:rPr lang="en-US" sz="1100">
                          <a:effectLst/>
                        </a:rPr>
                        <a:t>Null</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100">
                          <a:effectLst/>
                        </a:rPr>
                        <a:t>null </a:t>
                      </a:r>
                      <a:endParaRPr lang="zh-CN" altLang="en-US" sz="1100">
                        <a:effectLst/>
                      </a:endParaRP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68259">
                <a:tc>
                  <a:txBody>
                    <a:bodyPr/>
                    <a:lstStyle/>
                    <a:p>
                      <a:pPr fontAlgn="t"/>
                      <a:r>
                        <a:rPr lang="en-US" sz="1100">
                          <a:effectLst/>
                        </a:rPr>
                        <a:t>Nothing</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100">
                          <a:effectLst/>
                        </a:rPr>
                        <a:t>Nothing</a:t>
                      </a:r>
                      <a:r>
                        <a:rPr lang="zh-CN" altLang="en-US" sz="1100">
                          <a:effectLst/>
                        </a:rPr>
                        <a:t>类型在</a:t>
                      </a:r>
                      <a:r>
                        <a:rPr lang="en-US" sz="1100">
                          <a:effectLst/>
                        </a:rPr>
                        <a:t>Scala</a:t>
                      </a:r>
                      <a:r>
                        <a:rPr lang="zh-CN" altLang="en-US" sz="1100">
                          <a:effectLst/>
                        </a:rPr>
                        <a:t>的类层级的最低端；它是任何其他类型的子类型。</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20133">
                <a:tc>
                  <a:txBody>
                    <a:bodyPr/>
                    <a:lstStyle/>
                    <a:p>
                      <a:pPr fontAlgn="t"/>
                      <a:r>
                        <a:rPr lang="en-US" sz="1100">
                          <a:effectLst/>
                        </a:rPr>
                        <a:t>Any</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100">
                          <a:effectLst/>
                        </a:rPr>
                        <a:t>Any</a:t>
                      </a:r>
                      <a:r>
                        <a:rPr lang="zh-CN" altLang="en-US" sz="1100">
                          <a:effectLst/>
                        </a:rPr>
                        <a:t>是所有其他类的超类</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20133">
                <a:tc>
                  <a:txBody>
                    <a:bodyPr/>
                    <a:lstStyle/>
                    <a:p>
                      <a:pPr fontAlgn="t"/>
                      <a:r>
                        <a:rPr lang="en-US" sz="1100">
                          <a:effectLst/>
                        </a:rPr>
                        <a:t>AnyRef</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100">
                          <a:effectLst/>
                        </a:rPr>
                        <a:t>AnyRef</a:t>
                      </a:r>
                      <a:r>
                        <a:rPr lang="zh-CN" altLang="en-US" sz="1100">
                          <a:effectLst/>
                        </a:rPr>
                        <a:t>类是</a:t>
                      </a:r>
                      <a:r>
                        <a:rPr lang="en-US" sz="1100">
                          <a:effectLst/>
                        </a:rPr>
                        <a:t>Scala</a:t>
                      </a:r>
                      <a:r>
                        <a:rPr lang="zh-CN" altLang="en-US" sz="1100">
                          <a:effectLst/>
                        </a:rPr>
                        <a:t>里所有引用类</a:t>
                      </a:r>
                      <a:r>
                        <a:rPr lang="en-US" altLang="zh-CN" sz="1100">
                          <a:effectLst/>
                        </a:rPr>
                        <a:t>(</a:t>
                      </a:r>
                      <a:r>
                        <a:rPr lang="en-US" sz="1100">
                          <a:effectLst/>
                        </a:rPr>
                        <a:t>reference class)</a:t>
                      </a:r>
                      <a:r>
                        <a:rPr lang="zh-CN" altLang="en-US" sz="1100">
                          <a:effectLst/>
                        </a:rPr>
                        <a:t>的基类</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3572257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整</a:t>
            </a:r>
            <a:r>
              <a:rPr lang="zh-CN" altLang="en-US" sz="2200" b="1" smtClean="0"/>
              <a:t>数类型</a:t>
            </a:r>
            <a:endParaRPr lang="en-US" altLang="zh-CN" sz="2200" b="1"/>
          </a:p>
        </p:txBody>
      </p:sp>
      <p:sp>
        <p:nvSpPr>
          <p:cNvPr id="5" name="矩形 4"/>
          <p:cNvSpPr/>
          <p:nvPr/>
        </p:nvSpPr>
        <p:spPr>
          <a:xfrm>
            <a:off x="539553" y="1152103"/>
            <a:ext cx="8424935" cy="4001095"/>
          </a:xfrm>
          <a:prstGeom prst="rect">
            <a:avLst/>
          </a:prstGeom>
        </p:spPr>
        <p:txBody>
          <a:bodyPr wrap="square">
            <a:spAutoFit/>
          </a:bodyPr>
          <a:lstStyle/>
          <a:p>
            <a:pPr lvl="0">
              <a:defRPr/>
            </a:pPr>
            <a:r>
              <a:rPr lang="zh-CN" altLang="en-US" sz="2000" b="1">
                <a:solidFill>
                  <a:srgbClr val="0070C0"/>
                </a:solidFill>
                <a:ea typeface="宋体" panose="02010600030101010101" pitchFamily="2" charset="-122"/>
              </a:rPr>
              <a:t>基本介绍</a:t>
            </a:r>
            <a:endParaRPr lang="en-US" altLang="zh-CN" sz="2000" b="1">
              <a:solidFill>
                <a:srgbClr val="0070C0"/>
              </a:solidFill>
              <a:ea typeface="宋体" panose="02010600030101010101" pitchFamily="2" charset="-122"/>
            </a:endParaRPr>
          </a:p>
          <a:p>
            <a:pPr lvl="0">
              <a:defRPr/>
            </a:pPr>
            <a:r>
              <a:rPr lang="en-US" altLang="zh-CN">
                <a:solidFill>
                  <a:prstClr val="black"/>
                </a:solidFill>
                <a:ea typeface="宋体" panose="02010600030101010101" pitchFamily="2" charset="-122"/>
              </a:rPr>
              <a:t> Scala</a:t>
            </a:r>
            <a:r>
              <a:rPr lang="zh-CN" altLang="en-US">
                <a:solidFill>
                  <a:prstClr val="black"/>
                </a:solidFill>
                <a:ea typeface="宋体" panose="02010600030101010101" pitchFamily="2" charset="-122"/>
              </a:rPr>
              <a:t>的整数类型就是用于存放整数值的，比如 </a:t>
            </a:r>
            <a:r>
              <a:rPr lang="en-US" altLang="zh-CN">
                <a:solidFill>
                  <a:prstClr val="black"/>
                </a:solidFill>
                <a:ea typeface="宋体" panose="02010600030101010101" pitchFamily="2" charset="-122"/>
              </a:rPr>
              <a:t>12 , 30, 3456</a:t>
            </a:r>
            <a:r>
              <a:rPr lang="zh-CN" altLang="en-US">
                <a:solidFill>
                  <a:prstClr val="black"/>
                </a:solidFill>
                <a:ea typeface="宋体" panose="02010600030101010101" pitchFamily="2" charset="-122"/>
              </a:rPr>
              <a:t>等</a:t>
            </a:r>
            <a:r>
              <a:rPr lang="zh-CN" altLang="en-US" smtClean="0">
                <a:solidFill>
                  <a:prstClr val="black"/>
                </a:solidFill>
                <a:ea typeface="宋体" panose="02010600030101010101" pitchFamily="2" charset="-122"/>
              </a:rPr>
              <a:t>等</a:t>
            </a:r>
            <a:endParaRPr lang="en-US" altLang="zh-CN" smtClean="0">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r>
              <a:rPr lang="zh-CN" altLang="en-US" sz="2000" b="1" smtClean="0">
                <a:solidFill>
                  <a:srgbClr val="0070C0"/>
                </a:solidFill>
                <a:ea typeface="宋体" panose="02010600030101010101" pitchFamily="2" charset="-122"/>
              </a:rPr>
              <a:t>整型的类型</a:t>
            </a: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r>
              <a:rPr lang="zh-CN" altLang="en-US" sz="1400">
                <a:solidFill>
                  <a:srgbClr val="E60000"/>
                </a:solidFill>
                <a:ea typeface="宋体" panose="02010600030101010101" pitchFamily="2" charset="-122"/>
              </a:rPr>
              <a:t>案</a:t>
            </a:r>
            <a:r>
              <a:rPr lang="zh-CN" altLang="en-US" sz="1400" smtClean="0">
                <a:solidFill>
                  <a:srgbClr val="E60000"/>
                </a:solidFill>
                <a:ea typeface="宋体" panose="02010600030101010101" pitchFamily="2" charset="-122"/>
              </a:rPr>
              <a:t>例演示</a:t>
            </a:r>
            <a:r>
              <a:rPr lang="zh-CN" altLang="en-US" sz="1600" smtClean="0">
                <a:ea typeface="宋体" panose="02010600030101010101" pitchFamily="2" charset="-122"/>
              </a:rPr>
              <a:t>：</a:t>
            </a:r>
            <a:endParaRPr lang="en-US" altLang="zh-CN" sz="1600" smtClean="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916776115"/>
              </p:ext>
            </p:extLst>
          </p:nvPr>
        </p:nvGraphicFramePr>
        <p:xfrm>
          <a:off x="657225" y="2596425"/>
          <a:ext cx="7829550" cy="2084070"/>
        </p:xfrm>
        <a:graphic>
          <a:graphicData uri="http://schemas.openxmlformats.org/drawingml/2006/table">
            <a:tbl>
              <a:tblPr/>
              <a:tblGrid>
                <a:gridCol w="1495425"/>
                <a:gridCol w="6334125"/>
              </a:tblGrid>
              <a:tr h="0">
                <a:tc>
                  <a:txBody>
                    <a:bodyPr/>
                    <a:lstStyle/>
                    <a:p>
                      <a:pPr algn="l" fontAlgn="t"/>
                      <a:r>
                        <a:rPr lang="zh-CN" altLang="en-US">
                          <a:solidFill>
                            <a:srgbClr val="FFFFFF"/>
                          </a:solidFill>
                          <a:effectLst/>
                        </a:rPr>
                        <a:t>数据类型</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a:solidFill>
                            <a:srgbClr val="FFFFFF"/>
                          </a:solidFill>
                          <a:effectLst/>
                        </a:rPr>
                        <a:t>描述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0">
                <a:tc>
                  <a:txBody>
                    <a:bodyPr/>
                    <a:lstStyle/>
                    <a:p>
                      <a:pPr fontAlgn="t"/>
                      <a:r>
                        <a:rPr lang="en-US" sz="1600" smtClean="0">
                          <a:effectLst/>
                        </a:rPr>
                        <a:t>Byte [</a:t>
                      </a:r>
                      <a:r>
                        <a:rPr lang="en-US" altLang="zh-CN" sz="1600" smtClean="0">
                          <a:effectLst/>
                        </a:rPr>
                        <a:t>1]</a:t>
                      </a:r>
                      <a:endParaRPr 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8</a:t>
                      </a:r>
                      <a:r>
                        <a:rPr lang="zh-CN" altLang="en-US" sz="1600">
                          <a:effectLst/>
                        </a:rPr>
                        <a:t>位有符号补码整数。数值区间为 </a:t>
                      </a:r>
                      <a:r>
                        <a:rPr lang="en-US" altLang="zh-CN" sz="1600">
                          <a:effectLst/>
                        </a:rPr>
                        <a:t>-128 </a:t>
                      </a:r>
                      <a:r>
                        <a:rPr lang="zh-CN" altLang="en-US" sz="1600">
                          <a:effectLst/>
                        </a:rPr>
                        <a:t>到 </a:t>
                      </a:r>
                      <a:r>
                        <a:rPr lang="en-US" altLang="zh-CN" sz="1600">
                          <a:effectLst/>
                        </a:rPr>
                        <a:t>127</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sz="1600" smtClean="0">
                          <a:effectLst/>
                        </a:rPr>
                        <a:t>Short [2]</a:t>
                      </a:r>
                      <a:endParaRPr 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600">
                          <a:effectLst/>
                        </a:rPr>
                        <a:t>16</a:t>
                      </a:r>
                      <a:r>
                        <a:rPr lang="zh-CN" altLang="en-US" sz="1600">
                          <a:effectLst/>
                        </a:rPr>
                        <a:t>位有符号补码整数。数值区间为 </a:t>
                      </a:r>
                      <a:r>
                        <a:rPr lang="en-US" altLang="zh-CN" sz="1600">
                          <a:effectLst/>
                        </a:rPr>
                        <a:t>-32768 </a:t>
                      </a:r>
                      <a:r>
                        <a:rPr lang="zh-CN" altLang="en-US" sz="1600">
                          <a:effectLst/>
                        </a:rPr>
                        <a:t>到 </a:t>
                      </a:r>
                      <a:r>
                        <a:rPr lang="en-US" altLang="zh-CN" sz="1600">
                          <a:effectLst/>
                        </a:rPr>
                        <a:t>32767</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0">
                <a:tc>
                  <a:txBody>
                    <a:bodyPr/>
                    <a:lstStyle/>
                    <a:p>
                      <a:pPr fontAlgn="t"/>
                      <a:r>
                        <a:rPr lang="en-US" sz="1600" smtClean="0">
                          <a:effectLst/>
                        </a:rPr>
                        <a:t>Int [4]</a:t>
                      </a:r>
                      <a:endParaRPr 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32</a:t>
                      </a:r>
                      <a:r>
                        <a:rPr lang="zh-CN" altLang="en-US" sz="1600">
                          <a:effectLst/>
                        </a:rPr>
                        <a:t>位有符号补码整数。数值区间为 </a:t>
                      </a:r>
                      <a:r>
                        <a:rPr lang="en-US" altLang="zh-CN" sz="1600">
                          <a:effectLst/>
                        </a:rPr>
                        <a:t>-2147483648 </a:t>
                      </a:r>
                      <a:r>
                        <a:rPr lang="zh-CN" altLang="en-US" sz="1600">
                          <a:effectLst/>
                        </a:rPr>
                        <a:t>到 </a:t>
                      </a:r>
                      <a:r>
                        <a:rPr lang="en-US" altLang="zh-CN" sz="1600">
                          <a:effectLst/>
                        </a:rPr>
                        <a:t>2147483647</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sz="1600" smtClean="0">
                          <a:effectLst/>
                        </a:rPr>
                        <a:t>Long [8]</a:t>
                      </a:r>
                      <a:endParaRPr 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600">
                          <a:effectLst/>
                        </a:rPr>
                        <a:t>64</a:t>
                      </a:r>
                      <a:r>
                        <a:rPr lang="zh-CN" altLang="en-US" sz="1600">
                          <a:effectLst/>
                        </a:rPr>
                        <a:t>位有符号补码整数。数值区间为 </a:t>
                      </a:r>
                      <a:r>
                        <a:rPr lang="en-US" altLang="zh-CN" sz="1600">
                          <a:effectLst/>
                        </a:rPr>
                        <a:t>-9223372036854775808 </a:t>
                      </a:r>
                      <a:r>
                        <a:rPr lang="zh-CN" altLang="en-US" sz="1600">
                          <a:effectLst/>
                        </a:rPr>
                        <a:t>到 </a:t>
                      </a:r>
                      <a:r>
                        <a:rPr lang="en-US" altLang="zh-CN" sz="1600" smtClean="0">
                          <a:effectLst/>
                        </a:rPr>
                        <a:t>9223372036854775807 = 2</a:t>
                      </a:r>
                      <a:r>
                        <a:rPr lang="zh-CN" altLang="en-US" sz="1600" smtClean="0">
                          <a:effectLst/>
                        </a:rPr>
                        <a:t>的</a:t>
                      </a:r>
                      <a:r>
                        <a:rPr lang="en-US" altLang="zh-CN" sz="1600" smtClean="0">
                          <a:effectLst/>
                        </a:rPr>
                        <a:t>(64-1)</a:t>
                      </a:r>
                      <a:r>
                        <a:rPr lang="zh-CN" altLang="en-US" sz="1600" smtClean="0">
                          <a:effectLst/>
                        </a:rPr>
                        <a:t>次方</a:t>
                      </a:r>
                      <a:r>
                        <a:rPr lang="en-US" altLang="zh-CN" sz="1600" smtClean="0">
                          <a:effectLst/>
                        </a:rPr>
                        <a:t>-1</a:t>
                      </a:r>
                      <a:endParaRPr lang="en-US" altLang="zh-CN"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4866" y="4910310"/>
            <a:ext cx="1943100" cy="485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919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整</a:t>
            </a:r>
            <a:r>
              <a:rPr lang="zh-CN" altLang="en-US" sz="2200" b="1" smtClean="0"/>
              <a:t>数类型</a:t>
            </a:r>
            <a:endParaRPr lang="en-US" altLang="zh-CN" sz="2200" b="1"/>
          </a:p>
        </p:txBody>
      </p:sp>
      <p:sp>
        <p:nvSpPr>
          <p:cNvPr id="5" name="矩形 4"/>
          <p:cNvSpPr/>
          <p:nvPr/>
        </p:nvSpPr>
        <p:spPr>
          <a:xfrm>
            <a:off x="539553" y="1383223"/>
            <a:ext cx="8424935" cy="2954655"/>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rPr>
              <a:t>整型的使用细节</a:t>
            </a:r>
            <a:endParaRPr lang="en-US" altLang="zh-CN" sz="2000" b="1" smtClean="0">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marL="342900" indent="-342900">
              <a:buAutoNum type="arabicParenR"/>
              <a:defRPr/>
            </a:pPr>
            <a:r>
              <a:rPr lang="en-US" altLang="zh-CN" smtClean="0">
                <a:ea typeface="宋体" panose="02010600030101010101" pitchFamily="2" charset="-122"/>
              </a:rPr>
              <a:t>Scala</a:t>
            </a:r>
            <a:r>
              <a:rPr lang="zh-CN" altLang="en-US" smtClean="0">
                <a:ea typeface="宋体" panose="02010600030101010101" pitchFamily="2" charset="-122"/>
              </a:rPr>
              <a:t>各整数类型有固定的表数范围和字段长度，不受具体</a:t>
            </a:r>
            <a:r>
              <a:rPr lang="en-US" altLang="zh-CN" smtClean="0">
                <a:ea typeface="宋体" panose="02010600030101010101" pitchFamily="2" charset="-122"/>
              </a:rPr>
              <a:t>OS</a:t>
            </a:r>
            <a:r>
              <a:rPr lang="zh-CN" altLang="en-US" smtClean="0">
                <a:ea typeface="宋体" panose="02010600030101010101" pitchFamily="2" charset="-122"/>
              </a:rPr>
              <a:t>的影响，以保证</a:t>
            </a:r>
            <a:r>
              <a:rPr lang="en-US" altLang="zh-CN" smtClean="0">
                <a:ea typeface="宋体" panose="02010600030101010101" pitchFamily="2" charset="-122"/>
              </a:rPr>
              <a:t>Scala</a:t>
            </a:r>
            <a:r>
              <a:rPr lang="zh-CN" altLang="en-US" smtClean="0">
                <a:ea typeface="宋体" panose="02010600030101010101" pitchFamily="2" charset="-122"/>
              </a:rPr>
              <a:t>程序的可移植性。</a:t>
            </a:r>
            <a:endParaRPr lang="en-US" altLang="zh-CN" smtClean="0">
              <a:ea typeface="宋体" panose="02010600030101010101" pitchFamily="2" charset="-122"/>
            </a:endParaRPr>
          </a:p>
          <a:p>
            <a:pPr marL="342900" indent="-342900">
              <a:buAutoNum type="arabicParenR"/>
              <a:defRPr/>
            </a:pPr>
            <a:endParaRPr lang="en-US" altLang="zh-CN" smtClean="0">
              <a:ea typeface="宋体" panose="02010600030101010101" pitchFamily="2" charset="-122"/>
            </a:endParaRPr>
          </a:p>
          <a:p>
            <a:pPr marL="342900" indent="-342900">
              <a:buAutoNum type="arabicParenR"/>
              <a:defRPr/>
            </a:pPr>
            <a:r>
              <a:rPr lang="en-US" altLang="zh-CN" smtClean="0">
                <a:ea typeface="宋体" panose="02010600030101010101" pitchFamily="2" charset="-122"/>
              </a:rPr>
              <a:t>Scala</a:t>
            </a:r>
            <a:r>
              <a:rPr lang="zh-CN" altLang="en-US" smtClean="0">
                <a:ea typeface="宋体" panose="02010600030101010101" pitchFamily="2" charset="-122"/>
              </a:rPr>
              <a:t>的整型 </a:t>
            </a:r>
            <a:r>
              <a:rPr lang="zh-CN" altLang="en-US" sz="2000" b="1" smtClean="0">
                <a:solidFill>
                  <a:srgbClr val="0070C0"/>
                </a:solidFill>
                <a:ea typeface="宋体" panose="02010600030101010101" pitchFamily="2" charset="-122"/>
              </a:rPr>
              <a:t>常量</a:t>
            </a:r>
            <a:r>
              <a:rPr lang="en-US" altLang="zh-CN" sz="2000" b="1" smtClean="0">
                <a:solidFill>
                  <a:srgbClr val="0070C0"/>
                </a:solidFill>
                <a:ea typeface="宋体" panose="02010600030101010101" pitchFamily="2" charset="-122"/>
              </a:rPr>
              <a:t>/</a:t>
            </a:r>
            <a:r>
              <a:rPr lang="zh-CN" altLang="en-US" sz="2000" b="1" smtClean="0">
                <a:solidFill>
                  <a:srgbClr val="0070C0"/>
                </a:solidFill>
                <a:ea typeface="宋体" panose="02010600030101010101" pitchFamily="2" charset="-122"/>
              </a:rPr>
              <a:t>字面量 </a:t>
            </a:r>
            <a:r>
              <a:rPr lang="zh-CN" altLang="en-US" smtClean="0">
                <a:ea typeface="宋体" panose="02010600030101010101" pitchFamily="2" charset="-122"/>
              </a:rPr>
              <a:t> 默认为 </a:t>
            </a:r>
            <a:r>
              <a:rPr lang="en-US" altLang="zh-CN" smtClean="0">
                <a:ea typeface="宋体" panose="02010600030101010101" pitchFamily="2" charset="-122"/>
              </a:rPr>
              <a:t>Int </a:t>
            </a:r>
            <a:r>
              <a:rPr lang="zh-CN" altLang="en-US" smtClean="0">
                <a:ea typeface="宋体" panose="02010600030101010101" pitchFamily="2" charset="-122"/>
              </a:rPr>
              <a:t>型，声明</a:t>
            </a:r>
            <a:r>
              <a:rPr lang="en-US" altLang="zh-CN">
                <a:ea typeface="宋体" panose="02010600030101010101" pitchFamily="2" charset="-122"/>
              </a:rPr>
              <a:t>L</a:t>
            </a:r>
            <a:r>
              <a:rPr lang="en-US" altLang="zh-CN" smtClean="0">
                <a:ea typeface="宋体" panose="02010600030101010101" pitchFamily="2" charset="-122"/>
              </a:rPr>
              <a:t>ong</a:t>
            </a:r>
            <a:r>
              <a:rPr lang="zh-CN" altLang="en-US" smtClean="0">
                <a:ea typeface="宋体" panose="02010600030101010101" pitchFamily="2" charset="-122"/>
              </a:rPr>
              <a:t>型 </a:t>
            </a:r>
            <a:r>
              <a:rPr lang="zh-CN" altLang="en-US" sz="2000" b="1" smtClean="0">
                <a:solidFill>
                  <a:srgbClr val="0070C0"/>
                </a:solidFill>
                <a:ea typeface="宋体" panose="02010600030101010101" pitchFamily="2" charset="-122"/>
              </a:rPr>
              <a:t>常量</a:t>
            </a:r>
            <a:r>
              <a:rPr lang="en-US" altLang="zh-CN" sz="2000" b="1" smtClean="0">
                <a:solidFill>
                  <a:srgbClr val="0070C0"/>
                </a:solidFill>
                <a:ea typeface="宋体" panose="02010600030101010101" pitchFamily="2" charset="-122"/>
              </a:rPr>
              <a:t>/</a:t>
            </a:r>
            <a:r>
              <a:rPr lang="zh-CN" altLang="en-US" sz="2000" b="1" smtClean="0">
                <a:solidFill>
                  <a:srgbClr val="0070C0"/>
                </a:solidFill>
                <a:ea typeface="宋体" panose="02010600030101010101" pitchFamily="2" charset="-122"/>
              </a:rPr>
              <a:t>字面量</a:t>
            </a:r>
            <a:r>
              <a:rPr lang="zh-CN" altLang="en-US" smtClean="0">
                <a:ea typeface="宋体" panose="02010600030101010101" pitchFamily="2" charset="-122"/>
              </a:rPr>
              <a:t> 须后加‘</a:t>
            </a:r>
            <a:r>
              <a:rPr lang="en-US" altLang="zh-CN" smtClean="0">
                <a:ea typeface="宋体" panose="02010600030101010101" pitchFamily="2" charset="-122"/>
              </a:rPr>
              <a:t>l</a:t>
            </a:r>
            <a:r>
              <a:rPr lang="zh-CN" altLang="en-US" smtClean="0">
                <a:ea typeface="宋体" panose="02010600030101010101" pitchFamily="2" charset="-122"/>
              </a:rPr>
              <a:t>’</a:t>
            </a:r>
            <a:r>
              <a:rPr lang="en-US" altLang="zh-CN" smtClean="0">
                <a:ea typeface="宋体" panose="02010600030101010101" pitchFamily="2" charset="-122"/>
              </a:rPr>
              <a:t>’</a:t>
            </a:r>
            <a:r>
              <a:rPr lang="zh-CN" altLang="en-US" smtClean="0">
                <a:ea typeface="宋体" panose="02010600030101010101" pitchFamily="2" charset="-122"/>
              </a:rPr>
              <a:t>或‘</a:t>
            </a:r>
            <a:r>
              <a:rPr lang="en-US" altLang="zh-CN" smtClean="0">
                <a:ea typeface="宋体" panose="02010600030101010101" pitchFamily="2" charset="-122"/>
              </a:rPr>
              <a:t>L’ [</a:t>
            </a:r>
            <a:r>
              <a:rPr lang="zh-CN" altLang="en-US" sz="1400" smtClean="0">
                <a:solidFill>
                  <a:srgbClr val="FF0000"/>
                </a:solidFill>
                <a:ea typeface="宋体" panose="02010600030101010101" pitchFamily="2" charset="-122"/>
              </a:rPr>
              <a:t>反编译看</a:t>
            </a:r>
            <a:r>
              <a:rPr lang="en-US" altLang="zh-CN" smtClean="0">
                <a:ea typeface="宋体" panose="02010600030101010101" pitchFamily="2" charset="-122"/>
              </a:rPr>
              <a:t>]</a:t>
            </a:r>
          </a:p>
          <a:p>
            <a:pPr marL="342900" indent="-342900">
              <a:buAutoNum type="arabicParenR"/>
              <a:defRPr/>
            </a:pPr>
            <a:r>
              <a:rPr lang="en-US" altLang="zh-CN" smtClean="0">
                <a:ea typeface="宋体" panose="02010600030101010101" pitchFamily="2" charset="-122"/>
              </a:rPr>
              <a:t>Scala</a:t>
            </a:r>
            <a:r>
              <a:rPr lang="zh-CN" altLang="en-US" smtClean="0">
                <a:ea typeface="宋体" panose="02010600030101010101" pitchFamily="2" charset="-122"/>
              </a:rPr>
              <a:t>程序中变量常声明为</a:t>
            </a:r>
            <a:r>
              <a:rPr lang="en-US" altLang="zh-CN">
                <a:ea typeface="宋体" panose="02010600030101010101" pitchFamily="2" charset="-122"/>
              </a:rPr>
              <a:t>I</a:t>
            </a:r>
            <a:r>
              <a:rPr lang="en-US" altLang="zh-CN" smtClean="0">
                <a:ea typeface="宋体" panose="02010600030101010101" pitchFamily="2" charset="-122"/>
              </a:rPr>
              <a:t>nt</a:t>
            </a:r>
            <a:r>
              <a:rPr lang="zh-CN" altLang="en-US" smtClean="0">
                <a:ea typeface="宋体" panose="02010600030101010101" pitchFamily="2" charset="-122"/>
              </a:rPr>
              <a:t>型，除非不足以表示大数，才使用</a:t>
            </a:r>
            <a:r>
              <a:rPr lang="en-US" altLang="zh-CN" smtClean="0">
                <a:ea typeface="宋体" panose="02010600030101010101" pitchFamily="2" charset="-122"/>
              </a:rPr>
              <a:t>Long</a:t>
            </a:r>
            <a:endParaRPr lang="zh-CN" altLang="en-US">
              <a:solidFill>
                <a:srgbClr val="FF0000"/>
              </a:solidFill>
              <a:ea typeface="宋体" panose="02010600030101010101" pitchFamily="2" charset="-122"/>
            </a:endParaRPr>
          </a:p>
          <a:p>
            <a:pPr marL="342900" indent="-342900">
              <a:buAutoNum type="arabicParenR"/>
              <a:defRPr/>
            </a:pPr>
            <a:endParaRPr lang="en-US" altLang="zh-CN" smtClean="0">
              <a:ea typeface="宋体" panose="02010600030101010101" pitchFamily="2" charset="-122"/>
            </a:endParaRPr>
          </a:p>
          <a:p>
            <a:pPr marL="342900" indent="-342900">
              <a:buAutoNum type="arabicParenR"/>
              <a:defRPr/>
            </a:pPr>
            <a:endParaRPr lang="en-US" altLang="zh-CN" smtClean="0">
              <a:ea typeface="宋体" panose="02010600030101010101" pitchFamily="2" charset="-122"/>
            </a:endParaRPr>
          </a:p>
        </p:txBody>
      </p:sp>
      <p:sp>
        <p:nvSpPr>
          <p:cNvPr id="2" name="TextBox 1"/>
          <p:cNvSpPr txBox="1"/>
          <p:nvPr/>
        </p:nvSpPr>
        <p:spPr>
          <a:xfrm>
            <a:off x="1115616" y="3960415"/>
            <a:ext cx="5400600" cy="1200329"/>
          </a:xfrm>
          <a:prstGeom prst="rect">
            <a:avLst/>
          </a:prstGeom>
          <a:noFill/>
        </p:spPr>
        <p:txBody>
          <a:bodyPr wrap="square" rtlCol="0">
            <a:spAutoFit/>
          </a:bodyPr>
          <a:lstStyle/>
          <a:p>
            <a:r>
              <a:rPr lang="en-US" altLang="zh-CN" sz="1200">
                <a:latin typeface="Arial" pitchFamily="34" charset="0"/>
                <a:cs typeface="Arial" pitchFamily="34" charset="0"/>
              </a:rPr>
              <a:t>var c = 11 // c </a:t>
            </a:r>
            <a:r>
              <a:rPr lang="zh-CN" altLang="en-US" sz="1200">
                <a:latin typeface="Arial" pitchFamily="34" charset="0"/>
                <a:cs typeface="Arial" pitchFamily="34" charset="0"/>
              </a:rPr>
              <a:t>就是</a:t>
            </a:r>
            <a:r>
              <a:rPr lang="en-US" altLang="zh-CN" sz="1200">
                <a:latin typeface="Arial" pitchFamily="34" charset="0"/>
                <a:cs typeface="Arial" pitchFamily="34" charset="0"/>
              </a:rPr>
              <a:t>Int</a:t>
            </a:r>
            <a:r>
              <a:rPr lang="zh-CN" altLang="en-US" sz="1200">
                <a:latin typeface="Arial" pitchFamily="34" charset="0"/>
                <a:cs typeface="Arial" pitchFamily="34" charset="0"/>
              </a:rPr>
              <a:t>类型</a:t>
            </a:r>
          </a:p>
          <a:p>
            <a:r>
              <a:rPr lang="en-US" altLang="zh-CN" sz="1200" smtClean="0">
                <a:latin typeface="Arial" pitchFamily="34" charset="0"/>
                <a:cs typeface="Arial" pitchFamily="34" charset="0"/>
              </a:rPr>
              <a:t>println</a:t>
            </a:r>
            <a:r>
              <a:rPr lang="en-US" altLang="zh-CN" sz="1200">
                <a:latin typeface="Arial" pitchFamily="34" charset="0"/>
                <a:cs typeface="Arial" pitchFamily="34" charset="0"/>
              </a:rPr>
              <a:t>("c=" + c)</a:t>
            </a:r>
          </a:p>
          <a:p>
            <a:r>
              <a:rPr lang="en-US" altLang="zh-CN" sz="1200" smtClean="0">
                <a:latin typeface="Arial" pitchFamily="34" charset="0"/>
                <a:cs typeface="Arial" pitchFamily="34" charset="0"/>
              </a:rPr>
              <a:t>var </a:t>
            </a:r>
            <a:r>
              <a:rPr lang="en-US" altLang="zh-CN" sz="1200">
                <a:latin typeface="Arial" pitchFamily="34" charset="0"/>
                <a:cs typeface="Arial" pitchFamily="34" charset="0"/>
              </a:rPr>
              <a:t>d = 12l // d </a:t>
            </a:r>
            <a:r>
              <a:rPr lang="zh-CN" altLang="en-US" sz="1200">
                <a:latin typeface="Arial" pitchFamily="34" charset="0"/>
                <a:cs typeface="Arial" pitchFamily="34" charset="0"/>
              </a:rPr>
              <a:t>就是 </a:t>
            </a:r>
            <a:r>
              <a:rPr lang="en-US" altLang="zh-CN" sz="1200">
                <a:latin typeface="Arial" pitchFamily="34" charset="0"/>
                <a:cs typeface="Arial" pitchFamily="34" charset="0"/>
              </a:rPr>
              <a:t>Long </a:t>
            </a:r>
            <a:r>
              <a:rPr lang="zh-CN" altLang="en-US" sz="1200">
                <a:latin typeface="Arial" pitchFamily="34" charset="0"/>
                <a:cs typeface="Arial" pitchFamily="34" charset="0"/>
              </a:rPr>
              <a:t>类型 或者 </a:t>
            </a:r>
            <a:r>
              <a:rPr lang="en-US" altLang="zh-CN" sz="1200">
                <a:latin typeface="Arial" pitchFamily="34" charset="0"/>
                <a:cs typeface="Arial" pitchFamily="34" charset="0"/>
              </a:rPr>
              <a:t>var d = 12L</a:t>
            </a:r>
          </a:p>
          <a:p>
            <a:r>
              <a:rPr lang="en-US" altLang="zh-CN" sz="1200" smtClean="0">
                <a:latin typeface="Arial" pitchFamily="34" charset="0"/>
                <a:cs typeface="Arial" pitchFamily="34" charset="0"/>
              </a:rPr>
              <a:t>println</a:t>
            </a:r>
            <a:r>
              <a:rPr lang="en-US" altLang="zh-CN" sz="1200">
                <a:latin typeface="Arial" pitchFamily="34" charset="0"/>
                <a:cs typeface="Arial" pitchFamily="34" charset="0"/>
              </a:rPr>
              <a:t>("d=" + d) </a:t>
            </a:r>
          </a:p>
          <a:p>
            <a:endParaRPr lang="en-US" altLang="zh-CN" sz="1200">
              <a:latin typeface="Arial" pitchFamily="34" charset="0"/>
              <a:cs typeface="Arial" pitchFamily="34" charset="0"/>
            </a:endParaRPr>
          </a:p>
          <a:p>
            <a:r>
              <a:rPr lang="en-US" altLang="zh-CN" sz="1200" smtClean="0">
                <a:latin typeface="Arial" pitchFamily="34" charset="0"/>
                <a:cs typeface="Arial" pitchFamily="34" charset="0"/>
              </a:rPr>
              <a:t>var </a:t>
            </a:r>
            <a:r>
              <a:rPr lang="en-US" altLang="zh-CN" sz="1200">
                <a:latin typeface="Arial" pitchFamily="34" charset="0"/>
                <a:cs typeface="Arial" pitchFamily="34" charset="0"/>
              </a:rPr>
              <a:t>e = 9223372036854775807 // </a:t>
            </a:r>
            <a:r>
              <a:rPr lang="zh-CN" altLang="en-US" sz="1200">
                <a:latin typeface="Arial" pitchFamily="34" charset="0"/>
                <a:cs typeface="Arial" pitchFamily="34" charset="0"/>
              </a:rPr>
              <a:t>正</a:t>
            </a:r>
            <a:r>
              <a:rPr lang="zh-CN" altLang="en-US" sz="1200" smtClean="0">
                <a:latin typeface="Arial" pitchFamily="34" charset="0"/>
                <a:cs typeface="Arial" pitchFamily="34" charset="0"/>
              </a:rPr>
              <a:t>确吗</a:t>
            </a:r>
            <a:r>
              <a:rPr lang="en-US" altLang="zh-CN" sz="1200" smtClean="0">
                <a:latin typeface="Arial" pitchFamily="34" charset="0"/>
                <a:cs typeface="Arial" pitchFamily="34" charset="0"/>
              </a:rPr>
              <a:t>? </a:t>
            </a:r>
            <a:r>
              <a:rPr lang="zh-CN" altLang="en-US" sz="1200" smtClean="0">
                <a:latin typeface="Arial" pitchFamily="34" charset="0"/>
                <a:cs typeface="Arial" pitchFamily="34" charset="0"/>
              </a:rPr>
              <a:t>如何解决</a:t>
            </a:r>
            <a:endParaRPr lang="en-US" altLang="zh-CN" sz="1200">
              <a:latin typeface="Arial" pitchFamily="34" charset="0"/>
              <a:cs typeface="Arial" pitchFamily="34" charset="0"/>
            </a:endParaRPr>
          </a:p>
        </p:txBody>
      </p:sp>
    </p:spTree>
    <p:extLst>
      <p:ext uri="{BB962C8B-B14F-4D97-AF65-F5344CB8AC3E}">
        <p14:creationId xmlns:p14="http://schemas.microsoft.com/office/powerpoint/2010/main" val="1269381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浮点</a:t>
            </a:r>
            <a:r>
              <a:rPr lang="zh-CN" altLang="en-US" sz="2200" b="1" smtClean="0"/>
              <a:t>类型</a:t>
            </a:r>
            <a:endParaRPr lang="en-US" altLang="zh-CN" sz="2200" b="1"/>
          </a:p>
        </p:txBody>
      </p:sp>
      <p:sp>
        <p:nvSpPr>
          <p:cNvPr id="5" name="矩形 4"/>
          <p:cNvSpPr/>
          <p:nvPr/>
        </p:nvSpPr>
        <p:spPr>
          <a:xfrm>
            <a:off x="539553" y="1152103"/>
            <a:ext cx="8424935" cy="3939540"/>
          </a:xfrm>
          <a:prstGeom prst="rect">
            <a:avLst/>
          </a:prstGeom>
        </p:spPr>
        <p:txBody>
          <a:bodyPr wrap="square">
            <a:spAutoFit/>
          </a:bodyPr>
          <a:lstStyle/>
          <a:p>
            <a:pPr>
              <a:defRPr/>
            </a:pPr>
            <a:endParaRPr lang="en-US" altLang="zh-CN">
              <a:ea typeface="宋体" panose="02010600030101010101" pitchFamily="2" charset="-122"/>
            </a:endParaRPr>
          </a:p>
          <a:p>
            <a:pPr lvl="0">
              <a:defRPr/>
            </a:pPr>
            <a:r>
              <a:rPr lang="zh-CN" altLang="en-US" sz="2000" b="1">
                <a:solidFill>
                  <a:srgbClr val="0070C0"/>
                </a:solidFill>
                <a:ea typeface="宋体" panose="02010600030101010101" pitchFamily="2" charset="-122"/>
              </a:rPr>
              <a:t>基本介绍</a:t>
            </a:r>
            <a:endParaRPr lang="en-US" altLang="zh-CN" sz="2000" b="1">
              <a:solidFill>
                <a:srgbClr val="0070C0"/>
              </a:solidFill>
              <a:ea typeface="宋体" panose="02010600030101010101" pitchFamily="2" charset="-122"/>
            </a:endParaRPr>
          </a:p>
          <a:p>
            <a:pPr lvl="0">
              <a:defRPr/>
            </a:pPr>
            <a:r>
              <a:rPr lang="en-US" altLang="zh-CN">
                <a:solidFill>
                  <a:prstClr val="black"/>
                </a:solidFill>
                <a:ea typeface="宋体" panose="02010600030101010101" pitchFamily="2" charset="-122"/>
              </a:rPr>
              <a:t> </a:t>
            </a:r>
          </a:p>
          <a:p>
            <a:pPr lvl="0">
              <a:defRPr/>
            </a:pPr>
            <a:r>
              <a:rPr lang="en-US" altLang="zh-CN">
                <a:solidFill>
                  <a:prstClr val="black"/>
                </a:solidFill>
                <a:ea typeface="宋体" panose="02010600030101010101" pitchFamily="2" charset="-122"/>
              </a:rPr>
              <a:t>Scala</a:t>
            </a:r>
            <a:r>
              <a:rPr lang="zh-CN" altLang="en-US">
                <a:solidFill>
                  <a:prstClr val="black"/>
                </a:solidFill>
                <a:ea typeface="宋体" panose="02010600030101010101" pitchFamily="2" charset="-122"/>
              </a:rPr>
              <a:t>的浮点类型可以表示一个小数，比如 </a:t>
            </a:r>
            <a:r>
              <a:rPr lang="en-US" altLang="zh-CN" smtClean="0">
                <a:solidFill>
                  <a:prstClr val="black"/>
                </a:solidFill>
                <a:ea typeface="宋体" panose="02010600030101010101" pitchFamily="2" charset="-122"/>
              </a:rPr>
              <a:t>123.4f</a:t>
            </a:r>
            <a:r>
              <a:rPr lang="zh-CN" altLang="en-US" smtClean="0">
                <a:solidFill>
                  <a:prstClr val="black"/>
                </a:solidFill>
                <a:ea typeface="宋体" panose="02010600030101010101" pitchFamily="2" charset="-122"/>
              </a:rPr>
              <a:t>，</a:t>
            </a:r>
            <a:r>
              <a:rPr lang="en-US" altLang="zh-CN">
                <a:solidFill>
                  <a:prstClr val="black"/>
                </a:solidFill>
                <a:ea typeface="宋体" panose="02010600030101010101" pitchFamily="2" charset="-122"/>
              </a:rPr>
              <a:t>7.8 </a:t>
            </a:r>
            <a:r>
              <a:rPr lang="zh-CN" altLang="en-US">
                <a:solidFill>
                  <a:prstClr val="black"/>
                </a:solidFill>
                <a:ea typeface="宋体" panose="02010600030101010101" pitchFamily="2" charset="-122"/>
              </a:rPr>
              <a:t>，</a:t>
            </a:r>
            <a:r>
              <a:rPr lang="en-US" altLang="zh-CN">
                <a:solidFill>
                  <a:prstClr val="black"/>
                </a:solidFill>
                <a:ea typeface="宋体" panose="02010600030101010101" pitchFamily="2" charset="-122"/>
              </a:rPr>
              <a:t>0.12</a:t>
            </a:r>
            <a:r>
              <a:rPr lang="zh-CN" altLang="en-US">
                <a:solidFill>
                  <a:prstClr val="black"/>
                </a:solidFill>
                <a:ea typeface="宋体" panose="02010600030101010101" pitchFamily="2" charset="-122"/>
              </a:rPr>
              <a:t>等</a:t>
            </a:r>
            <a:r>
              <a:rPr lang="zh-CN" altLang="en-US" smtClean="0">
                <a:solidFill>
                  <a:prstClr val="black"/>
                </a:solidFill>
                <a:ea typeface="宋体" panose="02010600030101010101" pitchFamily="2" charset="-122"/>
              </a:rPr>
              <a:t>等</a:t>
            </a: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r>
              <a:rPr lang="zh-CN" altLang="en-US" sz="2000" b="1" smtClean="0">
                <a:solidFill>
                  <a:srgbClr val="0070C0"/>
                </a:solidFill>
                <a:ea typeface="宋体" panose="02010600030101010101" pitchFamily="2" charset="-122"/>
              </a:rPr>
              <a:t>浮</a:t>
            </a:r>
            <a:r>
              <a:rPr lang="zh-CN" altLang="en-US" sz="2000" b="1">
                <a:solidFill>
                  <a:srgbClr val="0070C0"/>
                </a:solidFill>
                <a:ea typeface="宋体" panose="02010600030101010101" pitchFamily="2" charset="-122"/>
              </a:rPr>
              <a:t>点</a:t>
            </a:r>
            <a:r>
              <a:rPr lang="zh-CN" altLang="en-US" sz="2000" b="1" smtClean="0">
                <a:solidFill>
                  <a:srgbClr val="0070C0"/>
                </a:solidFill>
                <a:ea typeface="宋体" panose="02010600030101010101" pitchFamily="2" charset="-122"/>
              </a:rPr>
              <a:t>型的分类</a:t>
            </a: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1600" smtClean="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623475286"/>
              </p:ext>
            </p:extLst>
          </p:nvPr>
        </p:nvGraphicFramePr>
        <p:xfrm>
          <a:off x="678396" y="3312343"/>
          <a:ext cx="8147248" cy="1041342"/>
        </p:xfrm>
        <a:graphic>
          <a:graphicData uri="http://schemas.openxmlformats.org/drawingml/2006/table">
            <a:tbl>
              <a:tblPr/>
              <a:tblGrid>
                <a:gridCol w="1556103"/>
                <a:gridCol w="6591145"/>
              </a:tblGrid>
              <a:tr h="428006">
                <a:tc>
                  <a:txBody>
                    <a:bodyPr/>
                    <a:lstStyle/>
                    <a:p>
                      <a:pPr fontAlgn="t"/>
                      <a:r>
                        <a:rPr lang="en-US" sz="1600" smtClean="0">
                          <a:effectLst/>
                        </a:rPr>
                        <a:t>Float [4]</a:t>
                      </a:r>
                      <a:endParaRPr lang="en-US" sz="1600">
                        <a:effectLst/>
                      </a:endParaRP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32 </a:t>
                      </a:r>
                      <a:r>
                        <a:rPr lang="zh-CN" altLang="en-US" sz="1600">
                          <a:effectLst/>
                        </a:rPr>
                        <a:t>位</a:t>
                      </a:r>
                      <a:r>
                        <a:rPr lang="en-US" altLang="zh-CN" sz="1600">
                          <a:effectLst/>
                        </a:rPr>
                        <a:t>, </a:t>
                      </a:r>
                      <a:r>
                        <a:rPr lang="en-US" sz="1600">
                          <a:effectLst/>
                        </a:rPr>
                        <a:t>IEEE 754</a:t>
                      </a:r>
                      <a:r>
                        <a:rPr lang="zh-CN" altLang="en-US" sz="1600">
                          <a:effectLst/>
                        </a:rPr>
                        <a:t>标准的单精度浮点数</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613336">
                <a:tc>
                  <a:txBody>
                    <a:bodyPr/>
                    <a:lstStyle/>
                    <a:p>
                      <a:pPr fontAlgn="t"/>
                      <a:r>
                        <a:rPr lang="en-US" sz="1600" smtClean="0">
                          <a:effectLst/>
                        </a:rPr>
                        <a:t>Double [8]</a:t>
                      </a:r>
                      <a:endParaRPr lang="en-US" sz="1600">
                        <a:effectLst/>
                      </a:endParaRP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600" smtClean="0">
                          <a:effectLst/>
                        </a:rPr>
                        <a:t>64 </a:t>
                      </a:r>
                      <a:r>
                        <a:rPr lang="zh-CN" altLang="en-US" sz="1600">
                          <a:effectLst/>
                        </a:rPr>
                        <a:t>位 </a:t>
                      </a:r>
                      <a:r>
                        <a:rPr lang="en-US" sz="1600">
                          <a:effectLst/>
                        </a:rPr>
                        <a:t>IEEE 754</a:t>
                      </a:r>
                      <a:r>
                        <a:rPr lang="zh-CN" altLang="en-US" sz="1600">
                          <a:effectLst/>
                        </a:rPr>
                        <a:t>标准</a:t>
                      </a:r>
                      <a:r>
                        <a:rPr lang="zh-CN" altLang="en-US" sz="1600" smtClean="0">
                          <a:effectLst/>
                        </a:rPr>
                        <a:t>的双精</a:t>
                      </a:r>
                      <a:r>
                        <a:rPr lang="zh-CN" altLang="en-US" sz="1600">
                          <a:effectLst/>
                        </a:rPr>
                        <a:t>度浮点数</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943616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浮点类型</a:t>
            </a:r>
            <a:endParaRPr lang="en-US" altLang="zh-CN" sz="2200" b="1"/>
          </a:p>
        </p:txBody>
      </p:sp>
      <p:sp>
        <p:nvSpPr>
          <p:cNvPr id="5" name="矩形 4"/>
          <p:cNvSpPr/>
          <p:nvPr/>
        </p:nvSpPr>
        <p:spPr>
          <a:xfrm>
            <a:off x="539553" y="1224111"/>
            <a:ext cx="8424935" cy="4001095"/>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rPr>
              <a:t>浮点型使</a:t>
            </a:r>
            <a:r>
              <a:rPr lang="zh-CN" altLang="en-US" sz="2000" b="1">
                <a:solidFill>
                  <a:srgbClr val="0070C0"/>
                </a:solidFill>
                <a:ea typeface="宋体" panose="02010600030101010101" pitchFamily="2" charset="-122"/>
              </a:rPr>
              <a:t>用细</a:t>
            </a:r>
            <a:r>
              <a:rPr lang="zh-CN" altLang="en-US" sz="2000" b="1" smtClean="0">
                <a:solidFill>
                  <a:srgbClr val="0070C0"/>
                </a:solidFill>
                <a:ea typeface="宋体" panose="02010600030101010101" pitchFamily="2" charset="-122"/>
              </a:rPr>
              <a:t>节</a:t>
            </a:r>
            <a:endParaRPr lang="en-US" altLang="zh-CN" sz="2000">
              <a:ea typeface="宋体" panose="02010600030101010101" pitchFamily="2" charset="-122"/>
            </a:endParaRPr>
          </a:p>
          <a:p>
            <a:pPr marL="342900" indent="-342900">
              <a:buAutoNum type="arabicParenR"/>
              <a:defRPr/>
            </a:pPr>
            <a:r>
              <a:rPr lang="zh-CN" altLang="en-US" smtClean="0">
                <a:ea typeface="宋体" panose="02010600030101010101" pitchFamily="2" charset="-122"/>
              </a:rPr>
              <a:t>与</a:t>
            </a:r>
            <a:r>
              <a:rPr lang="zh-CN" altLang="en-US">
                <a:ea typeface="宋体" panose="02010600030101010101" pitchFamily="2" charset="-122"/>
              </a:rPr>
              <a:t>整数类型类似</a:t>
            </a:r>
            <a:r>
              <a:rPr lang="zh-CN" altLang="en-US" smtClean="0">
                <a:ea typeface="宋体" panose="02010600030101010101" pitchFamily="2" charset="-122"/>
              </a:rPr>
              <a:t>，</a:t>
            </a:r>
            <a:r>
              <a:rPr lang="en-US" altLang="zh-CN" smtClean="0">
                <a:ea typeface="宋体" panose="02010600030101010101" pitchFamily="2" charset="-122"/>
              </a:rPr>
              <a:t>Scala </a:t>
            </a:r>
            <a:r>
              <a:rPr lang="zh-CN" altLang="en-US">
                <a:ea typeface="宋体" panose="02010600030101010101" pitchFamily="2" charset="-122"/>
              </a:rPr>
              <a:t>浮点类型也有固定的表数范围和字段长度，不受具体</a:t>
            </a:r>
            <a:r>
              <a:rPr lang="en-US" altLang="zh-CN">
                <a:ea typeface="宋体" panose="02010600030101010101" pitchFamily="2" charset="-122"/>
              </a:rPr>
              <a:t>OS</a:t>
            </a:r>
            <a:r>
              <a:rPr lang="zh-CN" altLang="en-US">
                <a:ea typeface="宋体" panose="02010600030101010101" pitchFamily="2" charset="-122"/>
              </a:rPr>
              <a:t>的影响</a:t>
            </a:r>
            <a:r>
              <a:rPr lang="zh-CN" altLang="en-US" smtClean="0">
                <a:ea typeface="宋体" panose="02010600030101010101" pitchFamily="2" charset="-122"/>
              </a:rPr>
              <a:t>。</a:t>
            </a:r>
            <a:endParaRPr lang="en-US" altLang="zh-CN" smtClean="0">
              <a:ea typeface="宋体" panose="02010600030101010101" pitchFamily="2" charset="-122"/>
            </a:endParaRPr>
          </a:p>
          <a:p>
            <a:pPr marL="342900" indent="-342900">
              <a:buAutoNum type="arabicParenR"/>
              <a:defRPr/>
            </a:pPr>
            <a:r>
              <a:rPr lang="en-US" altLang="zh-CN" smtClean="0">
                <a:ea typeface="宋体" panose="02010600030101010101" pitchFamily="2" charset="-122"/>
              </a:rPr>
              <a:t>Scala</a:t>
            </a:r>
            <a:r>
              <a:rPr lang="zh-CN" altLang="en-US" smtClean="0">
                <a:ea typeface="宋体" panose="02010600030101010101" pitchFamily="2" charset="-122"/>
              </a:rPr>
              <a:t>的</a:t>
            </a:r>
            <a:r>
              <a:rPr lang="zh-CN" altLang="en-US">
                <a:ea typeface="宋体" panose="02010600030101010101" pitchFamily="2" charset="-122"/>
              </a:rPr>
              <a:t>浮点型常量默认</a:t>
            </a:r>
            <a:r>
              <a:rPr lang="zh-CN" altLang="en-US" smtClean="0">
                <a:ea typeface="宋体" panose="02010600030101010101" pitchFamily="2" charset="-122"/>
              </a:rPr>
              <a:t>为</a:t>
            </a:r>
            <a:r>
              <a:rPr lang="en-US" altLang="zh-CN">
                <a:ea typeface="宋体" panose="02010600030101010101" pitchFamily="2" charset="-122"/>
              </a:rPr>
              <a:t>D</a:t>
            </a:r>
            <a:r>
              <a:rPr lang="en-US" altLang="zh-CN" smtClean="0">
                <a:ea typeface="宋体" panose="02010600030101010101" pitchFamily="2" charset="-122"/>
              </a:rPr>
              <a:t>ouble</a:t>
            </a:r>
            <a:r>
              <a:rPr lang="zh-CN" altLang="en-US">
                <a:ea typeface="宋体" panose="02010600030101010101" pitchFamily="2" charset="-122"/>
              </a:rPr>
              <a:t>型，声</a:t>
            </a:r>
            <a:r>
              <a:rPr lang="zh-CN" altLang="en-US" smtClean="0">
                <a:ea typeface="宋体" panose="02010600030101010101" pitchFamily="2" charset="-122"/>
              </a:rPr>
              <a:t>明</a:t>
            </a:r>
            <a:r>
              <a:rPr lang="en-US" altLang="zh-CN">
                <a:ea typeface="宋体" panose="02010600030101010101" pitchFamily="2" charset="-122"/>
              </a:rPr>
              <a:t>F</a:t>
            </a:r>
            <a:r>
              <a:rPr lang="en-US" altLang="zh-CN" smtClean="0">
                <a:ea typeface="宋体" panose="02010600030101010101" pitchFamily="2" charset="-122"/>
              </a:rPr>
              <a:t>loat</a:t>
            </a:r>
            <a:r>
              <a:rPr lang="zh-CN" altLang="en-US">
                <a:ea typeface="宋体" panose="02010600030101010101" pitchFamily="2" charset="-122"/>
              </a:rPr>
              <a:t>型常量，须后加‘</a:t>
            </a:r>
            <a:r>
              <a:rPr lang="en-US" altLang="zh-CN">
                <a:ea typeface="宋体" panose="02010600030101010101" pitchFamily="2" charset="-122"/>
              </a:rPr>
              <a:t>f’</a:t>
            </a:r>
            <a:r>
              <a:rPr lang="zh-CN" altLang="en-US">
                <a:ea typeface="宋体" panose="02010600030101010101" pitchFamily="2" charset="-122"/>
              </a:rPr>
              <a:t>或‘</a:t>
            </a:r>
            <a:r>
              <a:rPr lang="en-US" altLang="zh-CN">
                <a:ea typeface="宋体" panose="02010600030101010101" pitchFamily="2" charset="-122"/>
              </a:rPr>
              <a:t>F’</a:t>
            </a:r>
            <a:r>
              <a:rPr lang="zh-CN" altLang="en-US" smtClean="0">
                <a:ea typeface="宋体" panose="02010600030101010101" pitchFamily="2" charset="-122"/>
              </a:rPr>
              <a:t>。</a:t>
            </a:r>
            <a:r>
              <a:rPr lang="en-US" altLang="zh-CN" smtClean="0">
                <a:ea typeface="宋体" panose="02010600030101010101" pitchFamily="2" charset="-122"/>
              </a:rPr>
              <a:t/>
            </a:r>
            <a:br>
              <a:rPr lang="en-US" altLang="zh-CN" smtClean="0">
                <a:ea typeface="宋体" panose="02010600030101010101" pitchFamily="2" charset="-122"/>
              </a:rPr>
            </a:br>
            <a:r>
              <a:rPr lang="en-US" altLang="zh-CN" smtClean="0">
                <a:ea typeface="宋体" panose="02010600030101010101" pitchFamily="2" charset="-122"/>
              </a:rPr>
              <a:t/>
            </a:r>
            <a:br>
              <a:rPr lang="en-US" altLang="zh-CN" smtClean="0">
                <a:ea typeface="宋体" panose="02010600030101010101" pitchFamily="2" charset="-122"/>
              </a:rPr>
            </a:br>
            <a:r>
              <a:rPr lang="en-US" altLang="zh-CN" smtClean="0">
                <a:ea typeface="宋体" panose="02010600030101010101" pitchFamily="2" charset="-122"/>
              </a:rPr>
              <a:t/>
            </a:r>
            <a:br>
              <a:rPr lang="en-US" altLang="zh-CN" smtClean="0">
                <a:ea typeface="宋体" panose="02010600030101010101" pitchFamily="2" charset="-122"/>
              </a:rPr>
            </a:br>
            <a:r>
              <a:rPr lang="en-US" altLang="zh-CN" smtClean="0">
                <a:ea typeface="宋体" panose="02010600030101010101" pitchFamily="2" charset="-122"/>
              </a:rPr>
              <a:t/>
            </a:r>
            <a:br>
              <a:rPr lang="en-US" altLang="zh-CN" smtClean="0">
                <a:ea typeface="宋体" panose="02010600030101010101" pitchFamily="2" charset="-122"/>
              </a:rPr>
            </a:br>
            <a:endParaRPr lang="en-US" altLang="zh-CN" smtClean="0">
              <a:ea typeface="宋体" panose="02010600030101010101" pitchFamily="2" charset="-122"/>
            </a:endParaRPr>
          </a:p>
          <a:p>
            <a:pPr marL="342900" indent="-342900">
              <a:buAutoNum type="arabicParenR"/>
              <a:defRPr/>
            </a:pPr>
            <a:endParaRPr lang="en-US" altLang="zh-CN" smtClean="0">
              <a:ea typeface="宋体" panose="02010600030101010101" pitchFamily="2" charset="-122"/>
            </a:endParaRPr>
          </a:p>
          <a:p>
            <a:pPr marL="342900" indent="-342900">
              <a:buAutoNum type="arabicParenR"/>
              <a:defRPr/>
            </a:pPr>
            <a:r>
              <a:rPr lang="zh-CN" altLang="en-US" smtClean="0">
                <a:ea typeface="宋体" panose="02010600030101010101" pitchFamily="2" charset="-122"/>
              </a:rPr>
              <a:t>浮</a:t>
            </a:r>
            <a:r>
              <a:rPr lang="zh-CN" altLang="en-US">
                <a:ea typeface="宋体" panose="02010600030101010101" pitchFamily="2" charset="-122"/>
              </a:rPr>
              <a:t>点型常量有两种表示形</a:t>
            </a:r>
            <a:r>
              <a:rPr lang="zh-CN" altLang="en-US" smtClean="0">
                <a:ea typeface="宋体" panose="02010600030101010101" pitchFamily="2" charset="-122"/>
              </a:rPr>
              <a:t>式</a:t>
            </a:r>
            <a:endParaRPr lang="en-US" altLang="zh-CN" smtClean="0">
              <a:ea typeface="宋体" panose="02010600030101010101" pitchFamily="2" charset="-122"/>
            </a:endParaRPr>
          </a:p>
          <a:p>
            <a:pPr>
              <a:defRPr/>
            </a:pPr>
            <a:r>
              <a:rPr lang="zh-CN" altLang="en-US" smtClean="0">
                <a:ea typeface="宋体" panose="02010600030101010101" pitchFamily="2" charset="-122"/>
              </a:rPr>
              <a:t>       十</a:t>
            </a:r>
            <a:r>
              <a:rPr lang="zh-CN" altLang="en-US">
                <a:ea typeface="宋体" panose="02010600030101010101" pitchFamily="2" charset="-122"/>
              </a:rPr>
              <a:t>进制数形式：如：</a:t>
            </a:r>
            <a:r>
              <a:rPr lang="en-US" altLang="zh-CN">
                <a:ea typeface="宋体" panose="02010600030101010101" pitchFamily="2" charset="-122"/>
              </a:rPr>
              <a:t>5.12       512.0f        </a:t>
            </a:r>
            <a:r>
              <a:rPr lang="en-US" altLang="zh-CN" smtClean="0">
                <a:ea typeface="宋体" panose="02010600030101010101" pitchFamily="2" charset="-122"/>
              </a:rPr>
              <a:t>.512   </a:t>
            </a:r>
            <a:r>
              <a:rPr lang="en-US" altLang="zh-CN">
                <a:ea typeface="宋体" panose="02010600030101010101" pitchFamily="2" charset="-122"/>
              </a:rPr>
              <a:t>(</a:t>
            </a:r>
            <a:r>
              <a:rPr lang="zh-CN" altLang="en-US">
                <a:ea typeface="宋体" panose="02010600030101010101" pitchFamily="2" charset="-122"/>
              </a:rPr>
              <a:t>必须有小数点）</a:t>
            </a:r>
          </a:p>
          <a:p>
            <a:pPr>
              <a:defRPr/>
            </a:pPr>
            <a:r>
              <a:rPr lang="zh-CN" altLang="en-US" smtClean="0">
                <a:ea typeface="宋体" panose="02010600030101010101" pitchFamily="2" charset="-122"/>
              </a:rPr>
              <a:t>       科</a:t>
            </a:r>
            <a:r>
              <a:rPr lang="zh-CN" altLang="en-US">
                <a:ea typeface="宋体" panose="02010600030101010101" pitchFamily="2" charset="-122"/>
              </a:rPr>
              <a:t>学计数法形式</a:t>
            </a:r>
            <a:r>
              <a:rPr lang="en-US" altLang="zh-CN">
                <a:ea typeface="宋体" panose="02010600030101010101" pitchFamily="2" charset="-122"/>
              </a:rPr>
              <a:t>:</a:t>
            </a:r>
            <a:r>
              <a:rPr lang="zh-CN" altLang="en-US">
                <a:ea typeface="宋体" panose="02010600030101010101" pitchFamily="2" charset="-122"/>
              </a:rPr>
              <a:t>如：</a:t>
            </a:r>
            <a:r>
              <a:rPr lang="en-US" altLang="zh-CN" sz="1400">
                <a:ea typeface="宋体" panose="02010600030101010101" pitchFamily="2" charset="-122"/>
              </a:rPr>
              <a:t>5.12e2 </a:t>
            </a:r>
            <a:r>
              <a:rPr lang="en-US" altLang="zh-CN" sz="1400" smtClean="0">
                <a:ea typeface="宋体" panose="02010600030101010101" pitchFamily="2" charset="-122"/>
              </a:rPr>
              <a:t> = 5.12</a:t>
            </a:r>
            <a:r>
              <a:rPr lang="zh-CN" altLang="en-US" sz="1400">
                <a:ea typeface="宋体" panose="02010600030101010101" pitchFamily="2" charset="-122"/>
              </a:rPr>
              <a:t>乘</a:t>
            </a:r>
            <a:r>
              <a:rPr lang="zh-CN" altLang="en-US" sz="1400" smtClean="0">
                <a:ea typeface="宋体" panose="02010600030101010101" pitchFamily="2" charset="-122"/>
              </a:rPr>
              <a:t>以</a:t>
            </a:r>
            <a:r>
              <a:rPr lang="en-US" altLang="zh-CN" sz="1400" smtClean="0">
                <a:ea typeface="宋体" panose="02010600030101010101" pitchFamily="2" charset="-122"/>
              </a:rPr>
              <a:t>10</a:t>
            </a:r>
            <a:r>
              <a:rPr lang="zh-CN" altLang="en-US" sz="1400" smtClean="0">
                <a:ea typeface="宋体" panose="02010600030101010101" pitchFamily="2" charset="-122"/>
              </a:rPr>
              <a:t>的</a:t>
            </a:r>
            <a:r>
              <a:rPr lang="en-US" altLang="zh-CN" sz="1400" smtClean="0">
                <a:ea typeface="宋体" panose="02010600030101010101" pitchFamily="2" charset="-122"/>
              </a:rPr>
              <a:t>2</a:t>
            </a:r>
            <a:r>
              <a:rPr lang="zh-CN" altLang="en-US" sz="1400" smtClean="0">
                <a:ea typeface="宋体" panose="02010600030101010101" pitchFamily="2" charset="-122"/>
              </a:rPr>
              <a:t>次方</a:t>
            </a:r>
            <a:r>
              <a:rPr lang="en-US" altLang="zh-CN" sz="1400" smtClean="0">
                <a:ea typeface="宋体" panose="02010600030101010101" pitchFamily="2" charset="-122"/>
              </a:rPr>
              <a:t>     5.12E-2  = 5.12</a:t>
            </a:r>
            <a:r>
              <a:rPr lang="zh-CN" altLang="en-US" sz="1400" smtClean="0">
                <a:ea typeface="宋体" panose="02010600030101010101" pitchFamily="2" charset="-122"/>
              </a:rPr>
              <a:t>除以</a:t>
            </a:r>
            <a:r>
              <a:rPr lang="en-US" altLang="zh-CN" sz="1400" smtClean="0">
                <a:ea typeface="宋体" panose="02010600030101010101" pitchFamily="2" charset="-122"/>
              </a:rPr>
              <a:t>10</a:t>
            </a:r>
            <a:r>
              <a:rPr lang="zh-CN" altLang="en-US" sz="1400" smtClean="0">
                <a:ea typeface="宋体" panose="02010600030101010101" pitchFamily="2" charset="-122"/>
              </a:rPr>
              <a:t>的</a:t>
            </a:r>
            <a:r>
              <a:rPr lang="en-US" altLang="zh-CN" sz="1400" smtClean="0">
                <a:ea typeface="宋体" panose="02010600030101010101" pitchFamily="2" charset="-122"/>
              </a:rPr>
              <a:t>2</a:t>
            </a:r>
            <a:r>
              <a:rPr lang="zh-CN" altLang="en-US" sz="1400" smtClean="0">
                <a:ea typeface="宋体" panose="02010600030101010101" pitchFamily="2" charset="-122"/>
              </a:rPr>
              <a:t>次方</a:t>
            </a:r>
            <a:r>
              <a:rPr lang="en-US" altLang="zh-CN" sz="1400" smtClean="0">
                <a:ea typeface="宋体" panose="02010600030101010101" pitchFamily="2" charset="-122"/>
              </a:rPr>
              <a:t>   </a:t>
            </a:r>
          </a:p>
          <a:p>
            <a:pPr>
              <a:defRPr/>
            </a:pPr>
            <a:r>
              <a:rPr lang="en-US" altLang="zh-CN" smtClean="0">
                <a:ea typeface="宋体" panose="02010600030101010101" pitchFamily="2" charset="-122"/>
              </a:rPr>
              <a:t>4)  </a:t>
            </a:r>
            <a:r>
              <a:rPr lang="zh-CN" altLang="en-US" smtClean="0">
                <a:ea typeface="宋体" panose="02010600030101010101" pitchFamily="2" charset="-122"/>
              </a:rPr>
              <a:t>通常情况下，应该使用</a:t>
            </a:r>
            <a:r>
              <a:rPr lang="en-US" altLang="zh-CN" smtClean="0">
                <a:ea typeface="宋体" panose="02010600030101010101" pitchFamily="2" charset="-122"/>
              </a:rPr>
              <a:t>Double</a:t>
            </a:r>
            <a:r>
              <a:rPr lang="zh-CN" altLang="en-US" smtClean="0">
                <a:ea typeface="宋体" panose="02010600030101010101" pitchFamily="2" charset="-122"/>
              </a:rPr>
              <a:t>型，因为它比</a:t>
            </a:r>
            <a:r>
              <a:rPr lang="en-US" altLang="zh-CN" smtClean="0">
                <a:ea typeface="宋体" panose="02010600030101010101" pitchFamily="2" charset="-122"/>
              </a:rPr>
              <a:t>Float</a:t>
            </a:r>
            <a:r>
              <a:rPr lang="zh-CN" altLang="en-US" smtClean="0">
                <a:ea typeface="宋体" panose="02010600030101010101" pitchFamily="2" charset="-122"/>
              </a:rPr>
              <a:t>型更精确</a:t>
            </a:r>
            <a:r>
              <a:rPr lang="en-US" altLang="zh-CN" smtClean="0">
                <a:ea typeface="宋体" panose="02010600030101010101" pitchFamily="2" charset="-122"/>
              </a:rPr>
              <a:t>(</a:t>
            </a:r>
            <a:r>
              <a:rPr lang="zh-CN" altLang="en-US" smtClean="0">
                <a:ea typeface="宋体" panose="02010600030101010101" pitchFamily="2" charset="-122"/>
              </a:rPr>
              <a:t>小数点后大致</a:t>
            </a:r>
            <a:r>
              <a:rPr lang="en-US" altLang="zh-CN" smtClean="0">
                <a:ea typeface="宋体" panose="02010600030101010101" pitchFamily="2" charset="-122"/>
              </a:rPr>
              <a:t>7</a:t>
            </a:r>
            <a:r>
              <a:rPr lang="zh-CN" altLang="en-US" smtClean="0">
                <a:ea typeface="宋体" panose="02010600030101010101" pitchFamily="2" charset="-122"/>
              </a:rPr>
              <a:t>位</a:t>
            </a:r>
            <a:r>
              <a:rPr lang="en-US" altLang="zh-CN" smtClean="0">
                <a:ea typeface="宋体" panose="02010600030101010101" pitchFamily="2" charset="-122"/>
              </a:rPr>
              <a:t>)</a:t>
            </a:r>
            <a:br>
              <a:rPr lang="en-US" altLang="zh-CN" smtClean="0">
                <a:ea typeface="宋体" panose="02010600030101010101" pitchFamily="2" charset="-122"/>
              </a:rPr>
            </a:br>
            <a:r>
              <a:rPr lang="en-US" altLang="zh-CN" smtClean="0">
                <a:ea typeface="宋体" panose="02010600030101010101" pitchFamily="2" charset="-122"/>
              </a:rPr>
              <a:t>      </a:t>
            </a:r>
            <a:r>
              <a:rPr lang="en-US" altLang="zh-CN" sz="1400" smtClean="0">
                <a:ea typeface="宋体" panose="02010600030101010101" pitchFamily="2" charset="-122"/>
              </a:rPr>
              <a:t>//</a:t>
            </a:r>
            <a:r>
              <a:rPr lang="zh-CN" altLang="en-US" sz="1400" smtClean="0">
                <a:ea typeface="宋体" panose="02010600030101010101" pitchFamily="2" charset="-122"/>
              </a:rPr>
              <a:t>测试数据 ：</a:t>
            </a:r>
            <a:r>
              <a:rPr lang="en-US" altLang="zh-CN" sz="1400" smtClean="0"/>
              <a:t>2.2345678912f  , 2.2345678912</a:t>
            </a:r>
            <a:endParaRPr lang="en-US" altLang="zh-CN" smtClean="0">
              <a:ea typeface="宋体" panose="02010600030101010101" pitchFamily="2" charset="-122"/>
            </a:endParaRPr>
          </a:p>
        </p:txBody>
      </p:sp>
      <p:sp>
        <p:nvSpPr>
          <p:cNvPr id="2" name="TextBox 1"/>
          <p:cNvSpPr txBox="1"/>
          <p:nvPr/>
        </p:nvSpPr>
        <p:spPr>
          <a:xfrm>
            <a:off x="1020423" y="2502832"/>
            <a:ext cx="5855833" cy="1169551"/>
          </a:xfrm>
          <a:prstGeom prst="rect">
            <a:avLst/>
          </a:prstGeom>
          <a:solidFill>
            <a:schemeClr val="bg1">
              <a:lumMod val="95000"/>
            </a:schemeClr>
          </a:solidFill>
        </p:spPr>
        <p:txBody>
          <a:bodyPr wrap="square" rtlCol="0">
            <a:spAutoFit/>
          </a:bodyPr>
          <a:lstStyle/>
          <a:p>
            <a:r>
              <a:rPr lang="en-US" altLang="zh-CN" sz="1400" b="1"/>
              <a:t>var </a:t>
            </a:r>
            <a:r>
              <a:rPr lang="en-US" altLang="zh-CN" sz="1400"/>
              <a:t>f1 : Float = </a:t>
            </a:r>
            <a:r>
              <a:rPr lang="en-US" altLang="zh-CN" sz="1400" smtClean="0"/>
              <a:t>1.1    //  double-&gt;float </a:t>
            </a:r>
            <a:r>
              <a:rPr lang="zh-CN" altLang="en-US" sz="1400" smtClean="0"/>
              <a:t>错误</a:t>
            </a:r>
            <a:r>
              <a:rPr lang="en-US" altLang="zh-CN" sz="1400"/>
              <a:t/>
            </a:r>
            <a:br>
              <a:rPr lang="en-US" altLang="zh-CN" sz="1400"/>
            </a:br>
            <a:r>
              <a:rPr lang="en-US" altLang="zh-CN" sz="1400" b="1"/>
              <a:t>var </a:t>
            </a:r>
            <a:r>
              <a:rPr lang="en-US" altLang="zh-CN" sz="1400"/>
              <a:t>f2 = </a:t>
            </a:r>
            <a:r>
              <a:rPr lang="en-US" altLang="zh-CN" sz="1400" smtClean="0"/>
              <a:t>1.2 //  ok </a:t>
            </a:r>
            <a:r>
              <a:rPr lang="zh-CN" altLang="en-US" sz="1400" smtClean="0"/>
              <a:t>类型推断</a:t>
            </a:r>
            <a:r>
              <a:rPr lang="en-US" altLang="zh-CN" sz="1400"/>
              <a:t/>
            </a:r>
            <a:br>
              <a:rPr lang="en-US" altLang="zh-CN" sz="1400"/>
            </a:br>
            <a:r>
              <a:rPr lang="en-US" altLang="zh-CN" sz="1400" b="1"/>
              <a:t>var </a:t>
            </a:r>
            <a:r>
              <a:rPr lang="en-US" altLang="zh-CN" sz="1400"/>
              <a:t>f3 : Double = </a:t>
            </a:r>
            <a:r>
              <a:rPr lang="en-US" altLang="zh-CN" sz="1400" smtClean="0"/>
              <a:t>1.3 //  ok</a:t>
            </a:r>
            <a:r>
              <a:rPr lang="en-US" altLang="zh-CN" sz="1400"/>
              <a:t/>
            </a:r>
            <a:br>
              <a:rPr lang="en-US" altLang="zh-CN" sz="1400"/>
            </a:br>
            <a:r>
              <a:rPr lang="en-US" altLang="zh-CN" sz="1400" b="1"/>
              <a:t>var </a:t>
            </a:r>
            <a:r>
              <a:rPr lang="en-US" altLang="zh-CN" sz="1400"/>
              <a:t>f4 : Float = </a:t>
            </a:r>
            <a:r>
              <a:rPr lang="en-US" altLang="zh-CN" sz="1400" smtClean="0"/>
              <a:t>1.4f // ok</a:t>
            </a:r>
            <a:r>
              <a:rPr lang="en-US" altLang="zh-CN" sz="1400"/>
              <a:t/>
            </a:r>
            <a:br>
              <a:rPr lang="en-US" altLang="zh-CN" sz="1400"/>
            </a:br>
            <a:r>
              <a:rPr lang="en-US" altLang="zh-CN" sz="1400" b="1"/>
              <a:t>var </a:t>
            </a:r>
            <a:r>
              <a:rPr lang="en-US" altLang="zh-CN" sz="1400"/>
              <a:t>f5 : Double = 1.5f </a:t>
            </a:r>
            <a:r>
              <a:rPr lang="en-US" altLang="zh-CN" sz="1400" smtClean="0"/>
              <a:t> // float-&gt;double , ok</a:t>
            </a:r>
            <a:endParaRPr lang="zh-CN" altLang="en-US" sz="1400"/>
          </a:p>
        </p:txBody>
      </p:sp>
    </p:spTree>
    <p:extLst>
      <p:ext uri="{BB962C8B-B14F-4D97-AF65-F5344CB8AC3E}">
        <p14:creationId xmlns:p14="http://schemas.microsoft.com/office/powerpoint/2010/main" val="31339311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字符类型</a:t>
            </a:r>
            <a:r>
              <a:rPr lang="en-US" altLang="zh-CN" sz="2200" b="1" smtClean="0"/>
              <a:t>(Char)</a:t>
            </a:r>
            <a:endParaRPr lang="en-US" altLang="zh-CN" sz="2200" b="1"/>
          </a:p>
        </p:txBody>
      </p:sp>
      <p:sp>
        <p:nvSpPr>
          <p:cNvPr id="5" name="矩形 4"/>
          <p:cNvSpPr/>
          <p:nvPr/>
        </p:nvSpPr>
        <p:spPr>
          <a:xfrm>
            <a:off x="539553" y="1244431"/>
            <a:ext cx="8424935" cy="3693319"/>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rPr>
              <a:t>基本介绍</a:t>
            </a:r>
            <a:endParaRPr lang="en-US" altLang="zh-CN" sz="2000" b="1" smtClean="0">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r>
              <a:rPr lang="en-US" altLang="zh-CN" smtClean="0">
                <a:ea typeface="宋体" panose="02010600030101010101" pitchFamily="2" charset="-122"/>
              </a:rPr>
              <a:t> </a:t>
            </a:r>
            <a:r>
              <a:rPr lang="zh-CN" altLang="en-US" smtClean="0">
                <a:ea typeface="宋体" panose="02010600030101010101" pitchFamily="2" charset="-122"/>
              </a:rPr>
              <a:t>字</a:t>
            </a:r>
            <a:r>
              <a:rPr lang="zh-CN" altLang="en-US">
                <a:ea typeface="宋体" panose="02010600030101010101" pitchFamily="2" charset="-122"/>
              </a:rPr>
              <a:t>符类型可以表</a:t>
            </a:r>
            <a:r>
              <a:rPr lang="zh-CN" altLang="en-US" smtClean="0">
                <a:ea typeface="宋体" panose="02010600030101010101" pitchFamily="2" charset="-122"/>
              </a:rPr>
              <a:t>示</a:t>
            </a:r>
            <a:r>
              <a:rPr lang="zh-CN" altLang="en-US" b="1" smtClean="0">
                <a:ea typeface="宋体" panose="02010600030101010101" pitchFamily="2" charset="-122"/>
              </a:rPr>
              <a:t>单</a:t>
            </a:r>
            <a:r>
              <a:rPr lang="zh-CN" altLang="en-US" b="1">
                <a:ea typeface="宋体" panose="02010600030101010101" pitchFamily="2" charset="-122"/>
              </a:rPr>
              <a:t>个字符</a:t>
            </a:r>
            <a:r>
              <a:rPr lang="en-US" altLang="zh-CN">
                <a:ea typeface="宋体" panose="02010600030101010101" pitchFamily="2" charset="-122"/>
              </a:rPr>
              <a:t>,</a:t>
            </a:r>
            <a:r>
              <a:rPr lang="zh-CN" altLang="en-US">
                <a:ea typeface="宋体" panose="02010600030101010101" pitchFamily="2" charset="-122"/>
              </a:rPr>
              <a:t>字符类型</a:t>
            </a:r>
            <a:r>
              <a:rPr lang="zh-CN" altLang="en-US" smtClean="0">
                <a:ea typeface="宋体" panose="02010600030101010101" pitchFamily="2" charset="-122"/>
              </a:rPr>
              <a:t>是</a:t>
            </a:r>
            <a:r>
              <a:rPr lang="en-US" altLang="zh-CN" smtClean="0">
                <a:ea typeface="宋体" panose="02010600030101010101" pitchFamily="2" charset="-122"/>
              </a:rPr>
              <a:t>Char</a:t>
            </a:r>
            <a:r>
              <a:rPr lang="zh-CN" altLang="en-US" smtClean="0">
                <a:ea typeface="宋体" panose="02010600030101010101" pitchFamily="2" charset="-122"/>
              </a:rPr>
              <a:t>，</a:t>
            </a:r>
            <a:r>
              <a:rPr lang="zh-CN" altLang="en-US"/>
              <a:t> </a:t>
            </a:r>
            <a:r>
              <a:rPr lang="en-US" altLang="zh-CN"/>
              <a:t>16</a:t>
            </a:r>
            <a:r>
              <a:rPr lang="zh-CN" altLang="en-US"/>
              <a:t>位无符号</a:t>
            </a:r>
            <a:r>
              <a:rPr lang="en-US" altLang="zh-CN"/>
              <a:t>Unicode</a:t>
            </a:r>
            <a:r>
              <a:rPr lang="zh-CN" altLang="en-US"/>
              <a:t>字</a:t>
            </a:r>
            <a:r>
              <a:rPr lang="zh-CN" altLang="en-US" smtClean="0"/>
              <a:t>符</a:t>
            </a:r>
            <a:r>
              <a:rPr lang="en-US" altLang="zh-CN" smtClean="0"/>
              <a:t>(2</a:t>
            </a:r>
            <a:r>
              <a:rPr lang="zh-CN" altLang="en-US" smtClean="0"/>
              <a:t>个字节</a:t>
            </a:r>
            <a:r>
              <a:rPr lang="en-US" altLang="zh-CN" smtClean="0"/>
              <a:t>), </a:t>
            </a:r>
            <a:r>
              <a:rPr lang="zh-CN" altLang="en-US"/>
              <a:t>区间值为 </a:t>
            </a:r>
            <a:r>
              <a:rPr lang="en-US" altLang="zh-CN"/>
              <a:t>U+0000 </a:t>
            </a:r>
            <a:r>
              <a:rPr lang="zh-CN" altLang="en-US"/>
              <a:t>到 </a:t>
            </a:r>
            <a:r>
              <a:rPr lang="en-US" altLang="zh-CN" smtClean="0"/>
              <a:t>U+FFFF</a:t>
            </a:r>
          </a:p>
          <a:p>
            <a:pPr>
              <a:defRPr/>
            </a:pPr>
            <a:endParaRPr lang="en-US" altLang="zh-CN">
              <a:ea typeface="宋体" panose="02010600030101010101" pitchFamily="2" charset="-122"/>
            </a:endParaRPr>
          </a:p>
          <a:p>
            <a:pPr>
              <a:defRPr/>
            </a:pPr>
            <a:r>
              <a:rPr lang="zh-CN" altLang="en-US" sz="2000" b="1">
                <a:solidFill>
                  <a:srgbClr val="0070C0"/>
                </a:solidFill>
                <a:ea typeface="宋体" panose="02010600030101010101" pitchFamily="2" charset="-122"/>
              </a:rPr>
              <a:t>案</a:t>
            </a:r>
            <a:r>
              <a:rPr lang="zh-CN" altLang="en-US" sz="2000" b="1" smtClean="0">
                <a:solidFill>
                  <a:srgbClr val="0070C0"/>
                </a:solidFill>
                <a:ea typeface="宋体" panose="02010600030101010101" pitchFamily="2" charset="-122"/>
              </a:rPr>
              <a:t>例演示：</a:t>
            </a:r>
            <a:endParaRPr lang="en-US" altLang="zh-CN" sz="2000" b="1" smtClean="0">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094" y="3168327"/>
            <a:ext cx="33718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0296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字符类型</a:t>
            </a:r>
            <a:r>
              <a:rPr lang="en-US" altLang="zh-CN" sz="2200" b="1" smtClean="0"/>
              <a:t>(Char)</a:t>
            </a:r>
            <a:endParaRPr lang="en-US" altLang="zh-CN" sz="2200" b="1"/>
          </a:p>
        </p:txBody>
      </p:sp>
      <p:sp>
        <p:nvSpPr>
          <p:cNvPr id="5" name="矩形 4"/>
          <p:cNvSpPr/>
          <p:nvPr/>
        </p:nvSpPr>
        <p:spPr>
          <a:xfrm>
            <a:off x="539553" y="1244431"/>
            <a:ext cx="5472607" cy="3724096"/>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rPr>
              <a:t>字</a:t>
            </a:r>
            <a:r>
              <a:rPr lang="zh-CN" altLang="en-US" sz="2000" b="1">
                <a:solidFill>
                  <a:srgbClr val="0070C0"/>
                </a:solidFill>
                <a:ea typeface="宋体" panose="02010600030101010101" pitchFamily="2" charset="-122"/>
              </a:rPr>
              <a:t>符类</a:t>
            </a:r>
            <a:r>
              <a:rPr lang="zh-CN" altLang="en-US" sz="2000" b="1" smtClean="0">
                <a:solidFill>
                  <a:srgbClr val="0070C0"/>
                </a:solidFill>
                <a:ea typeface="宋体" panose="02010600030101010101" pitchFamily="2" charset="-122"/>
              </a:rPr>
              <a:t>型使用细节</a:t>
            </a:r>
            <a:endParaRPr lang="en-US" altLang="zh-CN" sz="2000" b="1" smtClean="0">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r>
              <a:rPr lang="en-US" altLang="zh-CN" sz="1600" smtClean="0">
                <a:ea typeface="宋体" panose="02010600030101010101" pitchFamily="2" charset="-122"/>
              </a:rPr>
              <a:t> 1) </a:t>
            </a:r>
            <a:r>
              <a:rPr lang="zh-CN" altLang="en-US" sz="1600" smtClean="0">
                <a:ea typeface="宋体" panose="02010600030101010101" pitchFamily="2" charset="-122"/>
              </a:rPr>
              <a:t>字</a:t>
            </a:r>
            <a:r>
              <a:rPr lang="zh-CN" altLang="en-US" sz="1600">
                <a:ea typeface="宋体" panose="02010600030101010101" pitchFamily="2" charset="-122"/>
              </a:rPr>
              <a:t>符常量是用单引号</a:t>
            </a:r>
            <a:r>
              <a:rPr lang="en-US" altLang="zh-CN" sz="1600">
                <a:ea typeface="宋体" panose="02010600030101010101" pitchFamily="2" charset="-122"/>
              </a:rPr>
              <a:t>(‘ ’)</a:t>
            </a:r>
            <a:r>
              <a:rPr lang="zh-CN" altLang="en-US" sz="1600">
                <a:ea typeface="宋体" panose="02010600030101010101" pitchFamily="2" charset="-122"/>
              </a:rPr>
              <a:t>括起来的单个字</a:t>
            </a:r>
            <a:r>
              <a:rPr lang="zh-CN" altLang="en-US" sz="1600" smtClean="0">
                <a:ea typeface="宋体" panose="02010600030101010101" pitchFamily="2" charset="-122"/>
              </a:rPr>
              <a:t>符。</a:t>
            </a:r>
            <a:r>
              <a:rPr lang="zh-CN" altLang="en-US" sz="1600">
                <a:ea typeface="宋体" panose="02010600030101010101" pitchFamily="2" charset="-122"/>
              </a:rPr>
              <a:t>例如</a:t>
            </a:r>
            <a:r>
              <a:rPr lang="zh-CN" altLang="en-US" sz="1600" smtClean="0">
                <a:ea typeface="宋体" panose="02010600030101010101" pitchFamily="2" charset="-122"/>
              </a:rPr>
              <a:t>：</a:t>
            </a:r>
            <a:r>
              <a:rPr lang="en-US" altLang="zh-CN" sz="1600" smtClean="0">
                <a:ea typeface="宋体" panose="02010600030101010101" pitchFamily="2" charset="-122"/>
              </a:rPr>
              <a:t>var </a:t>
            </a:r>
            <a:r>
              <a:rPr lang="en-US" altLang="zh-CN" sz="1600">
                <a:ea typeface="宋体" panose="02010600030101010101" pitchFamily="2" charset="-122"/>
              </a:rPr>
              <a:t>c1 = </a:t>
            </a:r>
            <a:r>
              <a:rPr lang="en-US" altLang="zh-CN" sz="1600" smtClean="0">
                <a:ea typeface="宋体" panose="02010600030101010101" pitchFamily="2" charset="-122"/>
              </a:rPr>
              <a:t>'a‘   var </a:t>
            </a:r>
            <a:r>
              <a:rPr lang="en-US" altLang="zh-CN" sz="1600">
                <a:ea typeface="宋体" panose="02010600030101010101" pitchFamily="2" charset="-122"/>
              </a:rPr>
              <a:t>c2 = '</a:t>
            </a:r>
            <a:r>
              <a:rPr lang="zh-CN" altLang="en-US" sz="1600" smtClean="0">
                <a:ea typeface="宋体" panose="02010600030101010101" pitchFamily="2" charset="-122"/>
              </a:rPr>
              <a:t>中</a:t>
            </a:r>
            <a:r>
              <a:rPr lang="en-US" altLang="zh-CN" sz="1600" smtClean="0">
                <a:ea typeface="宋体" panose="02010600030101010101" pitchFamily="2" charset="-122"/>
              </a:rPr>
              <a:t>‘  var </a:t>
            </a:r>
            <a:r>
              <a:rPr lang="en-US" altLang="zh-CN" sz="1600">
                <a:ea typeface="宋体" panose="02010600030101010101" pitchFamily="2" charset="-122"/>
              </a:rPr>
              <a:t>c3 =  '9</a:t>
            </a:r>
            <a:r>
              <a:rPr lang="en-US" altLang="zh-CN" sz="1600" smtClean="0">
                <a:ea typeface="宋体" panose="02010600030101010101" pitchFamily="2" charset="-122"/>
              </a:rPr>
              <a:t>' </a:t>
            </a:r>
          </a:p>
          <a:p>
            <a:pPr>
              <a:defRPr/>
            </a:pPr>
            <a:endParaRPr lang="en-US" altLang="zh-CN" sz="1600" smtClean="0">
              <a:ea typeface="宋体" panose="02010600030101010101" pitchFamily="2" charset="-122"/>
            </a:endParaRPr>
          </a:p>
          <a:p>
            <a:pPr>
              <a:defRPr/>
            </a:pPr>
            <a:r>
              <a:rPr lang="en-US" altLang="zh-CN" sz="1600" smtClean="0">
                <a:ea typeface="宋体" panose="02010600030101010101" pitchFamily="2" charset="-122"/>
              </a:rPr>
              <a:t>2)</a:t>
            </a:r>
            <a:r>
              <a:rPr lang="en-US" altLang="zh-CN" sz="1600">
                <a:ea typeface="宋体" pitchFamily="2" charset="-122"/>
                <a:cs typeface="Times New Roman" pitchFamily="18" charset="0"/>
              </a:rPr>
              <a:t> </a:t>
            </a:r>
            <a:r>
              <a:rPr lang="en-US" altLang="zh-CN" sz="1600" smtClean="0">
                <a:ea typeface="宋体" pitchFamily="2" charset="-122"/>
                <a:cs typeface="Times New Roman" pitchFamily="18" charset="0"/>
              </a:rPr>
              <a:t>Scala </a:t>
            </a:r>
            <a:r>
              <a:rPr lang="zh-CN" altLang="en-US" sz="1600" smtClean="0">
                <a:ea typeface="宋体" pitchFamily="2" charset="-122"/>
                <a:cs typeface="Times New Roman" pitchFamily="18" charset="0"/>
              </a:rPr>
              <a:t>也允</a:t>
            </a:r>
            <a:r>
              <a:rPr lang="zh-CN" altLang="en-US" sz="1600">
                <a:ea typeface="宋体" pitchFamily="2" charset="-122"/>
                <a:cs typeface="Times New Roman" pitchFamily="18" charset="0"/>
              </a:rPr>
              <a:t>许使用转义字符‘</a:t>
            </a:r>
            <a:r>
              <a:rPr lang="en-US" altLang="zh-CN" sz="1600">
                <a:ea typeface="宋体" pitchFamily="2" charset="-122"/>
                <a:cs typeface="Times New Roman" pitchFamily="18" charset="0"/>
              </a:rPr>
              <a:t>\’</a:t>
            </a:r>
            <a:r>
              <a:rPr lang="zh-CN" altLang="en-US" sz="1600">
                <a:ea typeface="宋体" pitchFamily="2" charset="-122"/>
                <a:cs typeface="Times New Roman" pitchFamily="18" charset="0"/>
              </a:rPr>
              <a:t>来将其后的字符转变为特殊字符型常量。例如</a:t>
            </a:r>
            <a:r>
              <a:rPr lang="zh-CN" altLang="en-US" sz="1600" smtClean="0">
                <a:ea typeface="宋体" pitchFamily="2" charset="-122"/>
                <a:cs typeface="Times New Roman" pitchFamily="18" charset="0"/>
              </a:rPr>
              <a:t>：</a:t>
            </a:r>
            <a:r>
              <a:rPr lang="en-US" altLang="zh-CN" sz="1600" smtClean="0">
                <a:ea typeface="宋体" pitchFamily="2" charset="-122"/>
                <a:cs typeface="Times New Roman" pitchFamily="18" charset="0"/>
              </a:rPr>
              <a:t>var </a:t>
            </a:r>
            <a:r>
              <a:rPr lang="en-US" altLang="zh-CN" sz="1600">
                <a:ea typeface="宋体" pitchFamily="2" charset="-122"/>
                <a:cs typeface="Times New Roman" pitchFamily="18" charset="0"/>
              </a:rPr>
              <a:t>c3 = ‘\n</a:t>
            </a:r>
            <a:r>
              <a:rPr lang="en-US" altLang="zh-CN" sz="1600" smtClean="0">
                <a:ea typeface="宋体" pitchFamily="2" charset="-122"/>
                <a:cs typeface="Times New Roman" pitchFamily="18" charset="0"/>
              </a:rPr>
              <a:t>’  </a:t>
            </a:r>
            <a:r>
              <a:rPr lang="en-US" altLang="zh-CN" sz="1600">
                <a:ea typeface="宋体" pitchFamily="2" charset="-122"/>
                <a:cs typeface="Times New Roman" pitchFamily="18" charset="0"/>
              </a:rPr>
              <a:t>// '\n'</a:t>
            </a:r>
            <a:r>
              <a:rPr lang="zh-CN" altLang="en-US" sz="1600">
                <a:ea typeface="宋体" pitchFamily="2" charset="-122"/>
                <a:cs typeface="Times New Roman" pitchFamily="18" charset="0"/>
              </a:rPr>
              <a:t>表示换行</a:t>
            </a:r>
            <a:r>
              <a:rPr lang="zh-CN" altLang="en-US" sz="1600" smtClean="0">
                <a:ea typeface="宋体" pitchFamily="2" charset="-122"/>
                <a:cs typeface="Times New Roman" pitchFamily="18" charset="0"/>
              </a:rPr>
              <a:t>符 </a:t>
            </a:r>
            <a:endParaRPr lang="en-US" altLang="zh-CN" sz="1600" smtClean="0">
              <a:ea typeface="宋体" pitchFamily="2" charset="-122"/>
              <a:cs typeface="Times New Roman" pitchFamily="18" charset="0"/>
            </a:endParaRPr>
          </a:p>
          <a:p>
            <a:pPr>
              <a:defRPr/>
            </a:pPr>
            <a:endParaRPr kumimoji="1" lang="en-US" altLang="zh-CN" sz="1600" smtClean="0">
              <a:latin typeface="楷体_GB2312" pitchFamily="49" charset="-122"/>
              <a:ea typeface="楷体_GB2312" pitchFamily="49" charset="-122"/>
            </a:endParaRPr>
          </a:p>
          <a:p>
            <a:pPr>
              <a:defRPr/>
            </a:pPr>
            <a:r>
              <a:rPr kumimoji="1" lang="en-US" altLang="zh-CN" sz="1600">
                <a:latin typeface="Arial" pitchFamily="34" charset="0"/>
                <a:cs typeface="Arial" pitchFamily="34" charset="0"/>
              </a:rPr>
              <a:t>3</a:t>
            </a:r>
            <a:r>
              <a:rPr kumimoji="1" lang="en-US" altLang="zh-CN" sz="1600" smtClean="0">
                <a:latin typeface="Arial" pitchFamily="34" charset="0"/>
                <a:cs typeface="Arial" pitchFamily="34" charset="0"/>
              </a:rPr>
              <a:t>)</a:t>
            </a:r>
            <a:r>
              <a:rPr kumimoji="1" lang="zh-CN" altLang="en-US" sz="1600">
                <a:latin typeface="Arial" pitchFamily="34" charset="0"/>
                <a:cs typeface="Arial" pitchFamily="34" charset="0"/>
              </a:rPr>
              <a:t>可</a:t>
            </a:r>
            <a:r>
              <a:rPr kumimoji="1" lang="zh-CN" altLang="en-US" sz="1600" smtClean="0">
                <a:latin typeface="Arial" pitchFamily="34" charset="0"/>
                <a:cs typeface="Arial" pitchFamily="34" charset="0"/>
              </a:rPr>
              <a:t>以直接给</a:t>
            </a:r>
            <a:r>
              <a:rPr kumimoji="1" lang="en-US" altLang="zh-CN" sz="1600">
                <a:latin typeface="Arial" pitchFamily="34" charset="0"/>
                <a:cs typeface="Arial" pitchFamily="34" charset="0"/>
              </a:rPr>
              <a:t>C</a:t>
            </a:r>
            <a:r>
              <a:rPr kumimoji="1" lang="en-US" altLang="zh-CN" sz="1600" smtClean="0">
                <a:latin typeface="Arial" pitchFamily="34" charset="0"/>
                <a:cs typeface="Arial" pitchFamily="34" charset="0"/>
              </a:rPr>
              <a:t>har</a:t>
            </a:r>
            <a:r>
              <a:rPr kumimoji="1" lang="zh-CN" altLang="en-US" sz="1600" smtClean="0">
                <a:latin typeface="Arial" pitchFamily="34" charset="0"/>
                <a:cs typeface="Arial" pitchFamily="34" charset="0"/>
              </a:rPr>
              <a:t>赋一个整数，然后输出时，会按照对应的</a:t>
            </a:r>
            <a:r>
              <a:rPr kumimoji="1" lang="en-US" altLang="zh-CN" sz="1600" smtClean="0">
                <a:latin typeface="Arial" pitchFamily="34" charset="0"/>
                <a:cs typeface="Arial" pitchFamily="34" charset="0"/>
              </a:rPr>
              <a:t>unicode </a:t>
            </a:r>
            <a:r>
              <a:rPr kumimoji="1" lang="zh-CN" altLang="en-US" sz="1600" smtClean="0">
                <a:latin typeface="Arial" pitchFamily="34" charset="0"/>
                <a:cs typeface="Arial" pitchFamily="34" charset="0"/>
              </a:rPr>
              <a:t>字符输出 </a:t>
            </a:r>
            <a:r>
              <a:rPr kumimoji="1" lang="en-US" altLang="zh-CN" sz="1600" smtClean="0">
                <a:latin typeface="Arial" pitchFamily="34" charset="0"/>
                <a:cs typeface="Arial" pitchFamily="34" charset="0"/>
              </a:rPr>
              <a:t>['\u0061' 97]</a:t>
            </a:r>
          </a:p>
          <a:p>
            <a:pPr>
              <a:defRPr/>
            </a:pPr>
            <a:endParaRPr kumimoji="1" lang="en-US" altLang="zh-CN" sz="1600">
              <a:ea typeface="楷体_GB2312" pitchFamily="49" charset="-122"/>
            </a:endParaRPr>
          </a:p>
          <a:p>
            <a:pPr>
              <a:defRPr/>
            </a:pPr>
            <a:r>
              <a:rPr kumimoji="1" lang="en-US" altLang="zh-CN" sz="1600">
                <a:ea typeface="楷体_GB2312" pitchFamily="49" charset="-122"/>
              </a:rPr>
              <a:t>4</a:t>
            </a:r>
            <a:r>
              <a:rPr kumimoji="1" lang="en-US" altLang="zh-CN" sz="1600" smtClean="0">
                <a:ea typeface="楷体_GB2312" pitchFamily="49" charset="-122"/>
              </a:rPr>
              <a:t>) </a:t>
            </a:r>
            <a:r>
              <a:rPr lang="en-US" altLang="zh-CN" sz="1600" smtClean="0">
                <a:ea typeface="宋体" pitchFamily="2" charset="-122"/>
                <a:cs typeface="Times New Roman" pitchFamily="18" charset="0"/>
              </a:rPr>
              <a:t>Char</a:t>
            </a:r>
            <a:r>
              <a:rPr lang="zh-CN" altLang="en-US" sz="1600">
                <a:ea typeface="宋体" pitchFamily="2" charset="-122"/>
                <a:cs typeface="Times New Roman" pitchFamily="18" charset="0"/>
              </a:rPr>
              <a:t>类型是可以进行运算</a:t>
            </a:r>
            <a:r>
              <a:rPr lang="zh-CN" altLang="en-US" sz="1600" smtClean="0">
                <a:ea typeface="宋体" pitchFamily="2" charset="-122"/>
                <a:cs typeface="Times New Roman" pitchFamily="18" charset="0"/>
              </a:rPr>
              <a:t>的，相当于一个整数，因</a:t>
            </a:r>
            <a:r>
              <a:rPr lang="zh-CN" altLang="en-US" sz="1600">
                <a:ea typeface="宋体" pitchFamily="2" charset="-122"/>
                <a:cs typeface="Times New Roman" pitchFamily="18" charset="0"/>
              </a:rPr>
              <a:t>为它都对应有</a:t>
            </a:r>
            <a:r>
              <a:rPr lang="en-US" altLang="zh-CN" sz="1600">
                <a:solidFill>
                  <a:srgbClr val="C00000"/>
                </a:solidFill>
                <a:ea typeface="宋体" pitchFamily="2" charset="-122"/>
                <a:cs typeface="Times New Roman" pitchFamily="18" charset="0"/>
              </a:rPr>
              <a:t>Unicode</a:t>
            </a:r>
            <a:r>
              <a:rPr lang="zh-CN" altLang="en-US" sz="1600">
                <a:ea typeface="宋体" pitchFamily="2" charset="-122"/>
                <a:cs typeface="Times New Roman" pitchFamily="18" charset="0"/>
              </a:rPr>
              <a:t>码</a:t>
            </a:r>
            <a:r>
              <a:rPr kumimoji="1" lang="en-US" altLang="zh-CN" sz="1600" smtClean="0">
                <a:ea typeface="楷体_GB2312" pitchFamily="49" charset="-122"/>
              </a:rPr>
              <a:t>. </a:t>
            </a:r>
            <a:endParaRPr kumimoji="1" lang="en-US" altLang="zh-CN" sz="1600">
              <a:ea typeface="楷体_GB2312" pitchFamily="49" charset="-122"/>
            </a:endParaRPr>
          </a:p>
          <a:p>
            <a:pPr>
              <a:defRPr/>
            </a:pPr>
            <a:endParaRPr lang="en-US" altLang="zh-CN" sz="2000" b="1" smtClean="0">
              <a:solidFill>
                <a:srgbClr val="0070C0"/>
              </a:solidFill>
              <a:ea typeface="宋体" panose="02010600030101010101" pitchFamily="2" charset="-122"/>
            </a:endParaRPr>
          </a:p>
        </p:txBody>
      </p:sp>
      <p:pic>
        <p:nvPicPr>
          <p:cNvPr id="4" name="Picture 4"/>
          <p:cNvPicPr>
            <a:picLocks noChangeAspect="1" noChangeArrowheads="1"/>
          </p:cNvPicPr>
          <p:nvPr/>
        </p:nvPicPr>
        <p:blipFill>
          <a:blip r:embed="rId3"/>
          <a:srcRect/>
          <a:stretch>
            <a:fillRect/>
          </a:stretch>
        </p:blipFill>
        <p:spPr bwMode="auto">
          <a:xfrm>
            <a:off x="6359114" y="1440135"/>
            <a:ext cx="1957302" cy="2836090"/>
          </a:xfrm>
          <a:prstGeom prst="rect">
            <a:avLst/>
          </a:prstGeom>
          <a:noFill/>
          <a:ln w="9525">
            <a:noFill/>
            <a:miter lim="800000"/>
            <a:headEnd/>
            <a:tailEnd/>
          </a:ln>
          <a:effec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755" y="4578002"/>
            <a:ext cx="3371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139953" y="4578002"/>
            <a:ext cx="4538850" cy="92333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zh-CN" altLang="en-US"/>
              <a:t>问</a:t>
            </a:r>
            <a:r>
              <a:rPr lang="zh-CN" altLang="en-US" smtClean="0"/>
              <a:t>题：</a:t>
            </a:r>
            <a:endParaRPr lang="en-US" altLang="zh-CN" smtClean="0"/>
          </a:p>
          <a:p>
            <a:r>
              <a:rPr lang="en-US" altLang="zh-CN" i="1"/>
              <a:t>var c2 : Char =  </a:t>
            </a:r>
            <a:r>
              <a:rPr lang="en-US" altLang="zh-CN" i="1" smtClean="0"/>
              <a:t>‘a’ </a:t>
            </a:r>
            <a:r>
              <a:rPr lang="en-US" altLang="zh-CN" i="1"/>
              <a:t>+ </a:t>
            </a:r>
            <a:r>
              <a:rPr lang="en-US" altLang="zh-CN" i="1" smtClean="0"/>
              <a:t>1  </a:t>
            </a:r>
            <a:r>
              <a:rPr lang="zh-CN" altLang="en-US" i="1" smtClean="0"/>
              <a:t>正确吗</a:t>
            </a:r>
            <a:r>
              <a:rPr lang="en-US" altLang="zh-CN" i="1" smtClean="0"/>
              <a:t>?</a:t>
            </a:r>
          </a:p>
          <a:p>
            <a:r>
              <a:rPr lang="zh-CN" altLang="en-US" i="1"/>
              <a:t>修</a:t>
            </a:r>
            <a:r>
              <a:rPr lang="zh-CN" altLang="en-US" i="1" smtClean="0"/>
              <a:t>改</a:t>
            </a:r>
            <a:r>
              <a:rPr lang="en-US" altLang="zh-CN" i="1" smtClean="0"/>
              <a:t>: </a:t>
            </a:r>
            <a:r>
              <a:rPr lang="en-US" altLang="zh-CN" b="1"/>
              <a:t>var </a:t>
            </a:r>
            <a:r>
              <a:rPr lang="en-US" altLang="zh-CN"/>
              <a:t>c2 : Int =  </a:t>
            </a:r>
            <a:r>
              <a:rPr lang="en-US" altLang="zh-CN" b="1"/>
              <a:t>'a' </a:t>
            </a:r>
            <a:r>
              <a:rPr lang="en-US" altLang="zh-CN"/>
              <a:t>+ 1 </a:t>
            </a:r>
            <a:r>
              <a:rPr lang="en-US" altLang="zh-CN" smtClean="0"/>
              <a:t>  [ok]</a:t>
            </a:r>
            <a:endParaRPr lang="zh-CN" altLang="en-US"/>
          </a:p>
        </p:txBody>
      </p:sp>
      <p:sp>
        <p:nvSpPr>
          <p:cNvPr id="8" name="圆角矩形 7"/>
          <p:cNvSpPr/>
          <p:nvPr/>
        </p:nvSpPr>
        <p:spPr>
          <a:xfrm>
            <a:off x="4164368" y="5164657"/>
            <a:ext cx="4538851" cy="38878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4376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字符类型</a:t>
            </a:r>
            <a:r>
              <a:rPr lang="en-US" altLang="zh-CN" sz="2200" b="1" smtClean="0"/>
              <a:t>(Char)</a:t>
            </a:r>
            <a:endParaRPr lang="en-US" altLang="zh-CN" sz="2200" b="1"/>
          </a:p>
        </p:txBody>
      </p:sp>
      <p:sp>
        <p:nvSpPr>
          <p:cNvPr id="5" name="矩形 4"/>
          <p:cNvSpPr/>
          <p:nvPr/>
        </p:nvSpPr>
        <p:spPr>
          <a:xfrm>
            <a:off x="539553" y="1244431"/>
            <a:ext cx="8136903" cy="2923877"/>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rPr>
              <a:t>字</a:t>
            </a:r>
            <a:r>
              <a:rPr lang="zh-CN" altLang="en-US" sz="2000" b="1">
                <a:solidFill>
                  <a:srgbClr val="0070C0"/>
                </a:solidFill>
                <a:ea typeface="宋体" panose="02010600030101010101" pitchFamily="2" charset="-122"/>
              </a:rPr>
              <a:t>符类</a:t>
            </a:r>
            <a:r>
              <a:rPr lang="zh-CN" altLang="en-US" sz="2000" b="1" smtClean="0">
                <a:solidFill>
                  <a:srgbClr val="0070C0"/>
                </a:solidFill>
                <a:ea typeface="宋体" panose="02010600030101010101" pitchFamily="2" charset="-122"/>
              </a:rPr>
              <a:t>型</a:t>
            </a:r>
            <a:r>
              <a:rPr lang="zh-CN" altLang="en-US" sz="2000" b="1">
                <a:solidFill>
                  <a:srgbClr val="0070C0"/>
                </a:solidFill>
                <a:ea typeface="宋体" panose="02010600030101010101" pitchFamily="2" charset="-122"/>
              </a:rPr>
              <a:t>本</a:t>
            </a:r>
            <a:r>
              <a:rPr lang="zh-CN" altLang="en-US" sz="2000" b="1" smtClean="0">
                <a:solidFill>
                  <a:srgbClr val="0070C0"/>
                </a:solidFill>
                <a:ea typeface="宋体" panose="02010600030101010101" pitchFamily="2" charset="-122"/>
              </a:rPr>
              <a:t>质探讨</a:t>
            </a:r>
            <a:endParaRPr lang="en-US" altLang="zh-CN" sz="2000" b="1" smtClean="0">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marL="342900" indent="-342900">
              <a:buAutoNum type="arabicParenR"/>
              <a:defRPr/>
            </a:pPr>
            <a:r>
              <a:rPr lang="zh-CN" altLang="en-US" smtClean="0">
                <a:ea typeface="宋体" panose="02010600030101010101" pitchFamily="2" charset="-122"/>
              </a:rPr>
              <a:t>字</a:t>
            </a:r>
            <a:r>
              <a:rPr lang="zh-CN" altLang="en-US">
                <a:ea typeface="宋体" panose="02010600030101010101" pitchFamily="2" charset="-122"/>
              </a:rPr>
              <a:t>符型 存储到 计算机中，需要将字符对应的码值（整数）找出</a:t>
            </a:r>
            <a:r>
              <a:rPr lang="zh-CN" altLang="en-US" smtClean="0">
                <a:ea typeface="宋体" panose="02010600030101010101" pitchFamily="2" charset="-122"/>
              </a:rPr>
              <a:t>来</a:t>
            </a:r>
            <a:r>
              <a:rPr lang="en-US" altLang="zh-CN" smtClean="0">
                <a:ea typeface="宋体" panose="02010600030101010101" pitchFamily="2" charset="-122"/>
              </a:rPr>
              <a:t/>
            </a:r>
            <a:br>
              <a:rPr lang="en-US" altLang="zh-CN" smtClean="0">
                <a:ea typeface="宋体" panose="02010600030101010101" pitchFamily="2" charset="-122"/>
              </a:rPr>
            </a:br>
            <a:r>
              <a:rPr lang="zh-CN" altLang="en-US" smtClean="0">
                <a:ea typeface="宋体" panose="02010600030101010101" pitchFamily="2" charset="-122"/>
              </a:rPr>
              <a:t>存</a:t>
            </a:r>
            <a:r>
              <a:rPr lang="zh-CN" altLang="en-US">
                <a:ea typeface="宋体" panose="02010600030101010101" pitchFamily="2" charset="-122"/>
              </a:rPr>
              <a:t>储：字符</a:t>
            </a:r>
            <a:r>
              <a:rPr lang="en-US" altLang="zh-CN">
                <a:ea typeface="宋体" panose="02010600030101010101" pitchFamily="2" charset="-122"/>
              </a:rPr>
              <a:t>——&gt;</a:t>
            </a:r>
            <a:r>
              <a:rPr lang="zh-CN" altLang="en-US">
                <a:ea typeface="宋体" panose="02010600030101010101" pitchFamily="2" charset="-122"/>
              </a:rPr>
              <a:t>码值</a:t>
            </a:r>
            <a:r>
              <a:rPr lang="en-US" altLang="zh-CN">
                <a:ea typeface="宋体" panose="02010600030101010101" pitchFamily="2" charset="-122"/>
              </a:rPr>
              <a:t>——&gt;</a:t>
            </a:r>
            <a:r>
              <a:rPr lang="zh-CN" altLang="en-US">
                <a:ea typeface="宋体" panose="02010600030101010101" pitchFamily="2" charset="-122"/>
              </a:rPr>
              <a:t>二进制</a:t>
            </a:r>
            <a:r>
              <a:rPr lang="en-US" altLang="zh-CN">
                <a:ea typeface="宋体" panose="02010600030101010101" pitchFamily="2" charset="-122"/>
              </a:rPr>
              <a:t>——&gt;</a:t>
            </a:r>
            <a:r>
              <a:rPr lang="zh-CN" altLang="en-US">
                <a:ea typeface="宋体" panose="02010600030101010101" pitchFamily="2" charset="-122"/>
              </a:rPr>
              <a:t>存</a:t>
            </a:r>
            <a:r>
              <a:rPr lang="zh-CN" altLang="en-US" smtClean="0">
                <a:ea typeface="宋体" panose="02010600030101010101" pitchFamily="2" charset="-122"/>
              </a:rPr>
              <a:t>储</a:t>
            </a:r>
            <a:r>
              <a:rPr lang="en-US" altLang="zh-CN" smtClean="0">
                <a:ea typeface="宋体" panose="02010600030101010101" pitchFamily="2" charset="-122"/>
              </a:rPr>
              <a:t/>
            </a:r>
            <a:br>
              <a:rPr lang="en-US" altLang="zh-CN" smtClean="0">
                <a:ea typeface="宋体" panose="02010600030101010101" pitchFamily="2" charset="-122"/>
              </a:rPr>
            </a:br>
            <a:r>
              <a:rPr lang="zh-CN" altLang="en-US" smtClean="0">
                <a:ea typeface="宋体" panose="02010600030101010101" pitchFamily="2" charset="-122"/>
              </a:rPr>
              <a:t>读</a:t>
            </a:r>
            <a:r>
              <a:rPr lang="zh-CN" altLang="en-US">
                <a:ea typeface="宋体" panose="02010600030101010101" pitchFamily="2" charset="-122"/>
              </a:rPr>
              <a:t>取：二进制</a:t>
            </a:r>
            <a:r>
              <a:rPr lang="en-US" altLang="zh-CN">
                <a:ea typeface="宋体" panose="02010600030101010101" pitchFamily="2" charset="-122"/>
              </a:rPr>
              <a:t>——&gt;</a:t>
            </a:r>
            <a:r>
              <a:rPr lang="zh-CN" altLang="en-US">
                <a:ea typeface="宋体" panose="02010600030101010101" pitchFamily="2" charset="-122"/>
              </a:rPr>
              <a:t>码值</a:t>
            </a:r>
            <a:r>
              <a:rPr lang="en-US" altLang="zh-CN" smtClean="0">
                <a:ea typeface="宋体" panose="02010600030101010101" pitchFamily="2" charset="-122"/>
              </a:rPr>
              <a:t>——&gt;</a:t>
            </a:r>
            <a:r>
              <a:rPr lang="zh-CN" altLang="en-US">
                <a:ea typeface="宋体" panose="02010600030101010101" pitchFamily="2" charset="-122"/>
              </a:rPr>
              <a:t> </a:t>
            </a:r>
            <a:r>
              <a:rPr lang="zh-CN" altLang="en-US" smtClean="0">
                <a:ea typeface="宋体" panose="02010600030101010101" pitchFamily="2" charset="-122"/>
              </a:rPr>
              <a:t>字</a:t>
            </a:r>
            <a:r>
              <a:rPr lang="zh-CN" altLang="en-US">
                <a:ea typeface="宋体" panose="02010600030101010101" pitchFamily="2" charset="-122"/>
              </a:rPr>
              <a:t>符</a:t>
            </a:r>
            <a:r>
              <a:rPr lang="en-US" altLang="zh-CN">
                <a:ea typeface="宋体" panose="02010600030101010101" pitchFamily="2" charset="-122"/>
              </a:rPr>
              <a:t>——&gt;</a:t>
            </a:r>
            <a:r>
              <a:rPr lang="zh-CN" altLang="en-US">
                <a:ea typeface="宋体" panose="02010600030101010101" pitchFamily="2" charset="-122"/>
              </a:rPr>
              <a:t>读</a:t>
            </a:r>
            <a:r>
              <a:rPr lang="zh-CN" altLang="en-US" smtClean="0">
                <a:ea typeface="宋体" panose="02010600030101010101" pitchFamily="2" charset="-122"/>
              </a:rPr>
              <a:t>取</a:t>
            </a:r>
            <a:endParaRPr lang="en-US" altLang="zh-CN" smtClean="0">
              <a:ea typeface="宋体" panose="02010600030101010101" pitchFamily="2" charset="-122"/>
            </a:endParaRPr>
          </a:p>
          <a:p>
            <a:pPr marL="342900" indent="-342900">
              <a:buAutoNum type="arabicParenR"/>
              <a:defRPr/>
            </a:pPr>
            <a:endParaRPr lang="en-US" altLang="zh-CN">
              <a:ea typeface="宋体" panose="02010600030101010101" pitchFamily="2" charset="-122"/>
            </a:endParaRPr>
          </a:p>
          <a:p>
            <a:pPr marL="342900" indent="-342900">
              <a:buAutoNum type="arabicParenR"/>
              <a:defRPr/>
            </a:pPr>
            <a:r>
              <a:rPr lang="zh-CN" altLang="en-US"/>
              <a:t>字符和码值的对应关系是通过字符编码表决定</a:t>
            </a:r>
            <a:r>
              <a:rPr lang="zh-CN" altLang="en-US" smtClean="0"/>
              <a:t>的</a:t>
            </a:r>
            <a:r>
              <a:rPr lang="en-US" altLang="zh-CN" smtClean="0"/>
              <a:t>(</a:t>
            </a:r>
            <a:r>
              <a:rPr lang="zh-CN" altLang="en-US" smtClean="0"/>
              <a:t>是规定好</a:t>
            </a:r>
            <a:r>
              <a:rPr lang="en-US" altLang="zh-CN" smtClean="0"/>
              <a:t>)</a:t>
            </a:r>
            <a:r>
              <a:rPr lang="zh-CN" altLang="en-US" smtClean="0"/>
              <a:t>， 这一点和</a:t>
            </a:r>
            <a:r>
              <a:rPr lang="en-US" altLang="zh-CN" smtClean="0"/>
              <a:t>Java</a:t>
            </a:r>
            <a:r>
              <a:rPr lang="zh-CN" altLang="en-US" smtClean="0"/>
              <a:t>一样。</a:t>
            </a:r>
            <a:endParaRPr lang="zh-CN" altLang="en-US">
              <a:ea typeface="宋体" panose="02010600030101010101" pitchFamily="2" charset="-122"/>
            </a:endParaRPr>
          </a:p>
          <a:p>
            <a:pPr marL="342900" indent="-342900">
              <a:buAutoNum type="arabicParenR"/>
              <a:defRPr/>
            </a:pPr>
            <a:endParaRPr lang="en-US" altLang="zh-CN" sz="1600" smtClean="0">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747745"/>
            <a:ext cx="46101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2743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布</a:t>
            </a:r>
            <a:r>
              <a:rPr lang="zh-CN" altLang="en-US" sz="2200" b="1"/>
              <a:t>尔类型</a:t>
            </a:r>
            <a:r>
              <a:rPr lang="zh-CN" altLang="en-US" sz="2200" b="1" smtClean="0"/>
              <a:t>：</a:t>
            </a:r>
            <a:r>
              <a:rPr lang="en-US" altLang="zh-CN" sz="2200" b="1"/>
              <a:t>B</a:t>
            </a:r>
            <a:r>
              <a:rPr lang="en-US" altLang="zh-CN" sz="2200" b="1" smtClean="0"/>
              <a:t>oolean</a:t>
            </a:r>
            <a:endParaRPr lang="en-US" altLang="zh-CN" sz="2200" b="1"/>
          </a:p>
        </p:txBody>
      </p:sp>
      <p:sp>
        <p:nvSpPr>
          <p:cNvPr id="4" name="矩形 3"/>
          <p:cNvSpPr/>
          <p:nvPr/>
        </p:nvSpPr>
        <p:spPr>
          <a:xfrm>
            <a:off x="539553" y="1244431"/>
            <a:ext cx="8424935" cy="4462760"/>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rPr>
              <a:t>基本介绍</a:t>
            </a:r>
            <a:endParaRPr lang="en-US" altLang="zh-CN" sz="2000" b="1" smtClean="0">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marL="342900" indent="-342900">
              <a:buAutoNum type="arabicParenR"/>
              <a:defRPr/>
            </a:pPr>
            <a:r>
              <a:rPr lang="zh-CN" altLang="en-US" smtClean="0">
                <a:ea typeface="宋体" panose="02010600030101010101" pitchFamily="2" charset="-122"/>
              </a:rPr>
              <a:t>布尔类型也叫</a:t>
            </a:r>
            <a:r>
              <a:rPr lang="en-US" altLang="zh-CN">
                <a:ea typeface="宋体" pitchFamily="2" charset="-122"/>
                <a:cs typeface="Times New Roman" pitchFamily="18" charset="0"/>
              </a:rPr>
              <a:t>B</a:t>
            </a:r>
            <a:r>
              <a:rPr lang="en-US" altLang="zh-CN" smtClean="0">
                <a:ea typeface="宋体" pitchFamily="2" charset="-122"/>
                <a:cs typeface="Times New Roman" pitchFamily="18" charset="0"/>
              </a:rPr>
              <a:t>oolean</a:t>
            </a:r>
            <a:r>
              <a:rPr lang="zh-CN" altLang="en-US">
                <a:ea typeface="宋体" pitchFamily="2" charset="-122"/>
                <a:cs typeface="Times New Roman" pitchFamily="18" charset="0"/>
              </a:rPr>
              <a:t>类型</a:t>
            </a:r>
            <a:r>
              <a:rPr lang="zh-CN" altLang="en-US" smtClean="0">
                <a:ea typeface="宋体" pitchFamily="2" charset="-122"/>
                <a:cs typeface="Times New Roman" pitchFamily="18" charset="0"/>
              </a:rPr>
              <a:t>，</a:t>
            </a:r>
            <a:r>
              <a:rPr lang="en-US" altLang="zh-CN">
                <a:ea typeface="宋体" pitchFamily="2" charset="-122"/>
                <a:cs typeface="Times New Roman" pitchFamily="18" charset="0"/>
              </a:rPr>
              <a:t>B</a:t>
            </a:r>
            <a:r>
              <a:rPr lang="en-US" altLang="zh-CN" smtClean="0">
                <a:ea typeface="宋体" pitchFamily="2" charset="-122"/>
                <a:cs typeface="Times New Roman" pitchFamily="18" charset="0"/>
              </a:rPr>
              <a:t>ooolean</a:t>
            </a:r>
            <a:r>
              <a:rPr lang="zh-CN" altLang="en-US" smtClean="0">
                <a:ea typeface="宋体" pitchFamily="2" charset="-122"/>
                <a:cs typeface="Times New Roman" pitchFamily="18" charset="0"/>
              </a:rPr>
              <a:t>类</a:t>
            </a:r>
            <a:r>
              <a:rPr lang="zh-CN" altLang="en-US">
                <a:ea typeface="宋体" pitchFamily="2" charset="-122"/>
                <a:cs typeface="Times New Roman" pitchFamily="18" charset="0"/>
              </a:rPr>
              <a:t>型数据</a:t>
            </a:r>
            <a:r>
              <a:rPr lang="zh-CN" altLang="en-US" b="1">
                <a:solidFill>
                  <a:srgbClr val="E60000"/>
                </a:solidFill>
                <a:ea typeface="宋体" pitchFamily="2" charset="-122"/>
                <a:cs typeface="Times New Roman" pitchFamily="18" charset="0"/>
              </a:rPr>
              <a:t>只允许取值</a:t>
            </a:r>
            <a:r>
              <a:rPr lang="en-US" altLang="zh-CN">
                <a:ea typeface="宋体" pitchFamily="2" charset="-122"/>
                <a:cs typeface="Times New Roman" pitchFamily="18" charset="0"/>
              </a:rPr>
              <a:t>true</a:t>
            </a:r>
            <a:r>
              <a:rPr lang="zh-CN" altLang="en-US">
                <a:ea typeface="宋体" pitchFamily="2" charset="-122"/>
                <a:cs typeface="Times New Roman" pitchFamily="18" charset="0"/>
              </a:rPr>
              <a:t>和</a:t>
            </a:r>
            <a:r>
              <a:rPr lang="en-US" altLang="zh-CN" smtClean="0">
                <a:ea typeface="宋体" pitchFamily="2" charset="-122"/>
                <a:cs typeface="Times New Roman" pitchFamily="18" charset="0"/>
              </a:rPr>
              <a:t>false</a:t>
            </a:r>
          </a:p>
          <a:p>
            <a:pPr marL="342900" indent="-342900">
              <a:buAutoNum type="arabicParenR"/>
              <a:defRPr/>
            </a:pPr>
            <a:r>
              <a:rPr lang="en-US" altLang="zh-CN" smtClean="0">
                <a:ea typeface="宋体" pitchFamily="2" charset="-122"/>
                <a:cs typeface="Times New Roman" pitchFamily="18" charset="0"/>
              </a:rPr>
              <a:t>boolean</a:t>
            </a:r>
            <a:r>
              <a:rPr lang="zh-CN" altLang="en-US" smtClean="0">
                <a:ea typeface="宋体" pitchFamily="2" charset="-122"/>
                <a:cs typeface="Times New Roman" pitchFamily="18" charset="0"/>
              </a:rPr>
              <a:t>类型占</a:t>
            </a:r>
            <a:r>
              <a:rPr lang="en-US" altLang="zh-CN" smtClean="0">
                <a:ea typeface="宋体" pitchFamily="2" charset="-122"/>
                <a:cs typeface="Times New Roman" pitchFamily="18" charset="0"/>
              </a:rPr>
              <a:t>1</a:t>
            </a:r>
            <a:r>
              <a:rPr lang="zh-CN" altLang="en-US" smtClean="0">
                <a:ea typeface="宋体" pitchFamily="2" charset="-122"/>
                <a:cs typeface="Times New Roman" pitchFamily="18" charset="0"/>
              </a:rPr>
              <a:t>个字节。</a:t>
            </a:r>
            <a:endParaRPr lang="en-US" altLang="zh-CN">
              <a:ea typeface="宋体" pitchFamily="2" charset="-122"/>
              <a:cs typeface="Times New Roman" pitchFamily="18" charset="0"/>
            </a:endParaRPr>
          </a:p>
          <a:p>
            <a:pPr marL="342900" indent="-342900">
              <a:buAutoNum type="arabicParenR"/>
              <a:defRPr/>
            </a:pPr>
            <a:r>
              <a:rPr lang="en-US" altLang="zh-CN" smtClean="0">
                <a:ea typeface="宋体" panose="02010600030101010101" pitchFamily="2" charset="-122"/>
              </a:rPr>
              <a:t>boolean </a:t>
            </a:r>
            <a:r>
              <a:rPr lang="zh-CN" altLang="en-US" smtClean="0">
                <a:ea typeface="宋体" panose="02010600030101010101" pitchFamily="2" charset="-122"/>
              </a:rPr>
              <a:t>类型适于</a:t>
            </a:r>
            <a:r>
              <a:rPr lang="zh-CN" altLang="en-US" b="1" smtClean="0">
                <a:ea typeface="宋体" panose="02010600030101010101" pitchFamily="2" charset="-122"/>
              </a:rPr>
              <a:t>逻辑运算</a:t>
            </a:r>
            <a:r>
              <a:rPr lang="zh-CN" altLang="en-US" smtClean="0">
                <a:ea typeface="宋体" panose="02010600030101010101" pitchFamily="2" charset="-122"/>
              </a:rPr>
              <a:t>，一般用于程序流程控制</a:t>
            </a:r>
            <a:r>
              <a:rPr lang="en-US" altLang="zh-CN" smtClean="0">
                <a:ea typeface="宋体" panose="02010600030101010101" pitchFamily="2" charset="-122"/>
              </a:rPr>
              <a:t>[</a:t>
            </a:r>
            <a:r>
              <a:rPr lang="zh-CN" altLang="en-US" sz="1400" smtClean="0">
                <a:solidFill>
                  <a:srgbClr val="E60000"/>
                </a:solidFill>
                <a:ea typeface="宋体" panose="02010600030101010101" pitchFamily="2" charset="-122"/>
              </a:rPr>
              <a:t>后面</a:t>
            </a:r>
            <a:r>
              <a:rPr lang="zh-CN" altLang="en-US" sz="1400">
                <a:solidFill>
                  <a:srgbClr val="E60000"/>
                </a:solidFill>
                <a:ea typeface="宋体" panose="02010600030101010101" pitchFamily="2" charset="-122"/>
              </a:rPr>
              <a:t>详解</a:t>
            </a:r>
            <a:r>
              <a:rPr lang="en-US" altLang="zh-CN" smtClean="0">
                <a:ea typeface="宋体" panose="02010600030101010101" pitchFamily="2" charset="-122"/>
              </a:rPr>
              <a:t>]</a:t>
            </a:r>
            <a:r>
              <a:rPr lang="zh-CN" altLang="en-US" smtClean="0">
                <a:ea typeface="宋体" panose="02010600030101010101" pitchFamily="2" charset="-122"/>
              </a:rPr>
              <a:t>：</a:t>
            </a:r>
            <a:endParaRPr lang="en-US" altLang="zh-CN" smtClean="0">
              <a:ea typeface="宋体" panose="02010600030101010101" pitchFamily="2" charset="-122"/>
            </a:endParaRPr>
          </a:p>
          <a:p>
            <a:pPr marL="342900" indent="-342900">
              <a:buAutoNum type="arabicParenR"/>
              <a:defRPr/>
            </a:pPr>
            <a:endParaRPr lang="zh-CN" altLang="en-US" smtClean="0">
              <a:ea typeface="宋体" panose="02010600030101010101" pitchFamily="2" charset="-122"/>
            </a:endParaRPr>
          </a:p>
          <a:p>
            <a:pPr marL="285750" indent="-285750">
              <a:buFont typeface="Wingdings" pitchFamily="2" charset="2"/>
              <a:buChar char="Ø"/>
              <a:defRPr/>
            </a:pPr>
            <a:r>
              <a:rPr lang="en-US" altLang="zh-CN" smtClean="0">
                <a:ea typeface="宋体" panose="02010600030101010101" pitchFamily="2" charset="-122"/>
              </a:rPr>
              <a:t>if</a:t>
            </a:r>
            <a:r>
              <a:rPr lang="zh-CN" altLang="en-US">
                <a:ea typeface="宋体" panose="02010600030101010101" pitchFamily="2" charset="-122"/>
              </a:rPr>
              <a:t>条件控制语句；                  </a:t>
            </a:r>
          </a:p>
          <a:p>
            <a:pPr marL="285750" indent="-285750">
              <a:buFont typeface="Wingdings" pitchFamily="2" charset="2"/>
              <a:buChar char="Ø"/>
              <a:defRPr/>
            </a:pPr>
            <a:r>
              <a:rPr lang="en-US" altLang="zh-CN" smtClean="0">
                <a:ea typeface="宋体" panose="02010600030101010101" pitchFamily="2" charset="-122"/>
              </a:rPr>
              <a:t>while</a:t>
            </a:r>
            <a:r>
              <a:rPr lang="zh-CN" altLang="en-US">
                <a:ea typeface="宋体" panose="02010600030101010101" pitchFamily="2" charset="-122"/>
              </a:rPr>
              <a:t>循环控制语句；</a:t>
            </a:r>
          </a:p>
          <a:p>
            <a:pPr marL="285750" indent="-285750">
              <a:buFont typeface="Wingdings" pitchFamily="2" charset="2"/>
              <a:buChar char="Ø"/>
              <a:defRPr/>
            </a:pPr>
            <a:r>
              <a:rPr lang="en-US" altLang="zh-CN" smtClean="0">
                <a:ea typeface="宋体" panose="02010600030101010101" pitchFamily="2" charset="-122"/>
              </a:rPr>
              <a:t>do-while</a:t>
            </a:r>
            <a:r>
              <a:rPr lang="zh-CN" altLang="en-US">
                <a:ea typeface="宋体" panose="02010600030101010101" pitchFamily="2" charset="-122"/>
              </a:rPr>
              <a:t>循环控制语句；      </a:t>
            </a:r>
          </a:p>
          <a:p>
            <a:pPr marL="285750" indent="-285750">
              <a:buFont typeface="Wingdings" pitchFamily="2" charset="2"/>
              <a:buChar char="Ø"/>
              <a:defRPr/>
            </a:pPr>
            <a:r>
              <a:rPr lang="en-US" altLang="zh-CN" smtClean="0">
                <a:ea typeface="宋体" panose="02010600030101010101" pitchFamily="2" charset="-122"/>
              </a:rPr>
              <a:t>for</a:t>
            </a:r>
            <a:r>
              <a:rPr lang="zh-CN" altLang="en-US">
                <a:ea typeface="宋体" panose="02010600030101010101" pitchFamily="2" charset="-122"/>
              </a:rPr>
              <a:t>循环控制语句</a:t>
            </a:r>
            <a:endParaRPr lang="en-US" altLang="zh-CN" smtClean="0">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r>
              <a:rPr lang="zh-CN" altLang="en-US" sz="2000" b="1" smtClean="0">
                <a:solidFill>
                  <a:srgbClr val="0070C0"/>
                </a:solidFill>
                <a:ea typeface="宋体" panose="02010600030101010101" pitchFamily="2" charset="-122"/>
              </a:rPr>
              <a:t>案例演示：</a:t>
            </a:r>
            <a:endParaRPr lang="en-US" altLang="zh-CN" sz="2000" b="1" smtClean="0">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Tree>
    <p:extLst>
      <p:ext uri="{BB962C8B-B14F-4D97-AF65-F5344CB8AC3E}">
        <p14:creationId xmlns:p14="http://schemas.microsoft.com/office/powerpoint/2010/main" val="4248834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为什么需要变量</a:t>
            </a:r>
            <a:endParaRPr lang="en-US" altLang="zh-CN" sz="2200" b="1"/>
          </a:p>
        </p:txBody>
      </p:sp>
      <p:sp>
        <p:nvSpPr>
          <p:cNvPr id="5" name="矩形 4"/>
          <p:cNvSpPr/>
          <p:nvPr/>
        </p:nvSpPr>
        <p:spPr>
          <a:xfrm>
            <a:off x="539553" y="1152103"/>
            <a:ext cx="8424935" cy="3785652"/>
          </a:xfrm>
          <a:prstGeom prst="rect">
            <a:avLst/>
          </a:prstGeom>
        </p:spPr>
        <p:txBody>
          <a:bodyPr wrap="square">
            <a:spAutoFit/>
          </a:bodyPr>
          <a:lstStyle/>
          <a:p>
            <a:pPr marL="357188" indent="-357188">
              <a:defRPr/>
            </a:pPr>
            <a:r>
              <a:rPr lang="zh-CN" altLang="en-US" sz="2000" b="1" smtClean="0">
                <a:solidFill>
                  <a:srgbClr val="0070C0"/>
                </a:solidFill>
                <a:ea typeface="宋体" panose="02010600030101010101" pitchFamily="2" charset="-122"/>
              </a:rPr>
              <a:t>一个程序就是一个世界，在</a:t>
            </a:r>
            <a:r>
              <a:rPr lang="en-US" altLang="zh-CN" sz="2000" b="1" smtClean="0">
                <a:solidFill>
                  <a:srgbClr val="0070C0"/>
                </a:solidFill>
                <a:ea typeface="宋体" panose="02010600030101010101" pitchFamily="2" charset="-122"/>
              </a:rPr>
              <a:t>scala</a:t>
            </a:r>
            <a:r>
              <a:rPr lang="zh-CN" altLang="en-US" sz="2000" b="1" smtClean="0">
                <a:solidFill>
                  <a:srgbClr val="0070C0"/>
                </a:solidFill>
                <a:ea typeface="宋体" panose="02010600030101010101" pitchFamily="2" charset="-122"/>
              </a:rPr>
              <a:t>中一切都是对象</a:t>
            </a: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zh-CN" altLang="en-US" sz="2000" b="1">
              <a:solidFill>
                <a:srgbClr val="0070C0"/>
              </a:solidFill>
              <a:ea typeface="宋体" panose="02010600030101010101" pitchFamily="2" charset="-122"/>
            </a:endParaRPr>
          </a:p>
        </p:txBody>
      </p:sp>
      <p:pic>
        <p:nvPicPr>
          <p:cNvPr id="6" name="Picture 7" descr="v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620083"/>
            <a:ext cx="5400600" cy="363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6999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en-US" altLang="zh-CN" sz="2200" b="1" smtClean="0"/>
              <a:t>Unit</a:t>
            </a:r>
            <a:r>
              <a:rPr lang="zh-CN" altLang="en-US" sz="2200" b="1" smtClean="0"/>
              <a:t>类型、</a:t>
            </a:r>
            <a:r>
              <a:rPr lang="en-US" altLang="zh-CN" sz="2200" b="1" smtClean="0"/>
              <a:t>Null</a:t>
            </a:r>
            <a:r>
              <a:rPr lang="zh-CN" altLang="en-US" sz="2200" b="1" smtClean="0"/>
              <a:t>类型和</a:t>
            </a:r>
            <a:r>
              <a:rPr lang="en-US" altLang="zh-CN" sz="2200" b="1" smtClean="0"/>
              <a:t>Nothing</a:t>
            </a:r>
            <a:r>
              <a:rPr lang="zh-CN" altLang="en-US" sz="2200" b="1" smtClean="0"/>
              <a:t>类型</a:t>
            </a:r>
            <a:endParaRPr lang="en-US" altLang="zh-CN" sz="2200" b="1"/>
          </a:p>
        </p:txBody>
      </p:sp>
      <p:sp>
        <p:nvSpPr>
          <p:cNvPr id="4" name="矩形 3"/>
          <p:cNvSpPr/>
          <p:nvPr/>
        </p:nvSpPr>
        <p:spPr>
          <a:xfrm>
            <a:off x="539553" y="1244431"/>
            <a:ext cx="8424935" cy="3170099"/>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rPr>
              <a:t>基本说明</a:t>
            </a:r>
            <a:endParaRPr lang="en-US" altLang="zh-CN" sz="2000" b="1" smtClean="0">
              <a:solidFill>
                <a:srgbClr val="0070C0"/>
              </a:solidFill>
              <a:ea typeface="宋体" panose="02010600030101010101" pitchFamily="2" charset="-122"/>
            </a:endParaRPr>
          </a:p>
          <a:p>
            <a:pPr>
              <a:defRPr/>
            </a:pPr>
            <a:endParaRPr lang="en-US" altLang="zh-CN" sz="2000" smtClean="0">
              <a:ea typeface="宋体" pitchFamily="2" charset="-122"/>
              <a:cs typeface="Times New Roman" pitchFamily="18" charset="0"/>
            </a:endParaRPr>
          </a:p>
          <a:p>
            <a:pPr>
              <a:defRPr/>
            </a:pPr>
            <a:endParaRPr lang="en-US" altLang="zh-CN" sz="2000">
              <a:ea typeface="宋体" pitchFamily="2" charset="-122"/>
              <a:cs typeface="Times New Roman" pitchFamily="18" charset="0"/>
            </a:endParaRPr>
          </a:p>
          <a:p>
            <a:pPr>
              <a:defRPr/>
            </a:pPr>
            <a:endParaRPr lang="en-US" altLang="zh-CN" sz="2000" smtClean="0">
              <a:ea typeface="宋体" pitchFamily="2" charset="-122"/>
              <a:cs typeface="Times New Roman" pitchFamily="18" charset="0"/>
            </a:endParaRPr>
          </a:p>
          <a:p>
            <a:pPr>
              <a:defRPr/>
            </a:pPr>
            <a:endParaRPr lang="en-US" altLang="zh-CN" sz="2000" smtClean="0">
              <a:ea typeface="宋体" pitchFamily="2" charset="-122"/>
              <a:cs typeface="Times New Roman" pitchFamily="18" charset="0"/>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130121907"/>
              </p:ext>
            </p:extLst>
          </p:nvPr>
        </p:nvGraphicFramePr>
        <p:xfrm>
          <a:off x="648072" y="1912349"/>
          <a:ext cx="7668344" cy="2403167"/>
        </p:xfrm>
        <a:graphic>
          <a:graphicData uri="http://schemas.openxmlformats.org/drawingml/2006/table">
            <a:tbl>
              <a:tblPr/>
              <a:tblGrid>
                <a:gridCol w="1464634"/>
                <a:gridCol w="6203710"/>
              </a:tblGrid>
              <a:tr h="700052">
                <a:tc>
                  <a:txBody>
                    <a:bodyPr/>
                    <a:lstStyle/>
                    <a:p>
                      <a:pPr algn="just" fontAlgn="t"/>
                      <a:r>
                        <a:rPr lang="en-US" sz="1600">
                          <a:effectLst/>
                        </a:rPr>
                        <a:t>Unit</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just" fontAlgn="t"/>
                      <a:r>
                        <a:rPr lang="zh-CN" altLang="en-US" sz="1600">
                          <a:effectLst/>
                        </a:rPr>
                        <a:t>表示无值，和其他语言中</a:t>
                      </a:r>
                      <a:r>
                        <a:rPr lang="en-US" sz="1600">
                          <a:effectLst/>
                        </a:rPr>
                        <a:t>void</a:t>
                      </a:r>
                      <a:r>
                        <a:rPr lang="zh-CN" altLang="en-US" sz="1600">
                          <a:effectLst/>
                        </a:rPr>
                        <a:t>等同。用作不返回任何结果的方法的结果类型。</a:t>
                      </a:r>
                      <a:r>
                        <a:rPr lang="en-US" sz="1600">
                          <a:effectLst/>
                        </a:rPr>
                        <a:t>Unit</a:t>
                      </a:r>
                      <a:r>
                        <a:rPr lang="zh-CN" altLang="en-US" sz="1600">
                          <a:effectLst/>
                        </a:rPr>
                        <a:t>只有一个实例值，写成</a:t>
                      </a:r>
                      <a:r>
                        <a:rPr lang="en-US" altLang="zh-CN" sz="1600">
                          <a:effectLst/>
                        </a:rPr>
                        <a:t>()</a:t>
                      </a:r>
                      <a:r>
                        <a:rPr lang="zh-CN" altLang="en-US" sz="1600">
                          <a:effectLst/>
                        </a:rPr>
                        <a:t>。</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411909">
                <a:tc>
                  <a:txBody>
                    <a:bodyPr/>
                    <a:lstStyle/>
                    <a:p>
                      <a:pPr algn="just" fontAlgn="t"/>
                      <a:r>
                        <a:rPr lang="en-US" sz="1600">
                          <a:effectLst/>
                        </a:rPr>
                        <a:t>Null</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just" fontAlgn="t"/>
                      <a:r>
                        <a:rPr lang="en-US" sz="1600">
                          <a:effectLst/>
                        </a:rPr>
                        <a:t>null </a:t>
                      </a:r>
                      <a:r>
                        <a:rPr lang="en-US" sz="1600" smtClean="0">
                          <a:effectLst/>
                        </a:rPr>
                        <a:t>,</a:t>
                      </a:r>
                      <a:r>
                        <a:rPr lang="en-US" sz="1600" baseline="0" smtClean="0">
                          <a:effectLst/>
                        </a:rPr>
                        <a:t> Null </a:t>
                      </a:r>
                      <a:r>
                        <a:rPr lang="zh-CN" altLang="en-US" sz="1600" baseline="0" smtClean="0">
                          <a:effectLst/>
                        </a:rPr>
                        <a:t>类型只有一个实例值 </a:t>
                      </a:r>
                      <a:r>
                        <a:rPr lang="en-US" altLang="zh-CN" sz="1600" baseline="0" smtClean="0">
                          <a:effectLst/>
                        </a:rPr>
                        <a:t>null</a:t>
                      </a:r>
                      <a:endParaRPr lang="zh-CN" altLang="en-US" sz="1600">
                        <a:effectLst/>
                      </a:endParaRP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411909">
                <a:tc>
                  <a:txBody>
                    <a:bodyPr/>
                    <a:lstStyle/>
                    <a:p>
                      <a:pPr fontAlgn="t"/>
                      <a:r>
                        <a:rPr lang="en-US" sz="1600">
                          <a:effectLst/>
                        </a:rPr>
                        <a:t>Nothing</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a:effectLst/>
                        </a:rPr>
                        <a:t>Nothing</a:t>
                      </a:r>
                      <a:r>
                        <a:rPr lang="zh-CN" altLang="en-US" sz="1600">
                          <a:effectLst/>
                        </a:rPr>
                        <a:t>类型在</a:t>
                      </a:r>
                      <a:r>
                        <a:rPr lang="en-US" sz="1600">
                          <a:effectLst/>
                        </a:rPr>
                        <a:t>Scala</a:t>
                      </a:r>
                      <a:r>
                        <a:rPr lang="zh-CN" altLang="en-US" sz="1600">
                          <a:effectLst/>
                        </a:rPr>
                        <a:t>的类层级的最低端；它是任何其他类型的子类</a:t>
                      </a:r>
                      <a:r>
                        <a:rPr lang="zh-CN" altLang="en-US" sz="1600" smtClean="0">
                          <a:effectLst/>
                        </a:rPr>
                        <a:t>型。</a:t>
                      </a:r>
                      <a:endParaRPr lang="en-US" altLang="zh-CN" sz="1600" smtClean="0">
                        <a:effectLst/>
                      </a:endParaRPr>
                    </a:p>
                    <a:p>
                      <a:pPr fontAlgn="t"/>
                      <a:r>
                        <a:rPr lang="zh-CN" altLang="en-US" sz="1600" smtClean="0">
                          <a:effectLst/>
                        </a:rPr>
                        <a:t>当一个函数，我们确定没有正常的返回值，可以用</a:t>
                      </a:r>
                      <a:r>
                        <a:rPr lang="en-US" altLang="zh-CN" sz="1600" smtClean="0">
                          <a:effectLst/>
                        </a:rPr>
                        <a:t>Nothing</a:t>
                      </a:r>
                      <a:r>
                        <a:rPr lang="en-US" altLang="zh-CN" sz="1600" baseline="0" smtClean="0">
                          <a:effectLst/>
                        </a:rPr>
                        <a:t> </a:t>
                      </a:r>
                      <a:r>
                        <a:rPr lang="zh-CN" altLang="en-US" sz="1600" baseline="0" smtClean="0">
                          <a:effectLst/>
                        </a:rPr>
                        <a:t>来指定返回类型，这样有一个好处，就是我们可以把返回的值（异常）赋给其它的函数或者变量（兼容性）</a:t>
                      </a:r>
                      <a:endParaRPr lang="en-US" altLang="zh-CN" sz="1600" smtClean="0">
                        <a:effectLst/>
                      </a:endParaRPr>
                    </a:p>
                    <a:p>
                      <a:pPr fontAlgn="t"/>
                      <a:endParaRPr lang="zh-CN" altLang="en-US" sz="1600">
                        <a:effectLst/>
                      </a:endParaRP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828147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en-US" altLang="zh-CN" sz="2200" b="1" smtClean="0"/>
              <a:t>Unit</a:t>
            </a:r>
            <a:r>
              <a:rPr lang="zh-CN" altLang="en-US" sz="2200" b="1" smtClean="0"/>
              <a:t>类型、</a:t>
            </a:r>
            <a:r>
              <a:rPr lang="en-US" altLang="zh-CN" sz="2200" b="1" smtClean="0"/>
              <a:t>Null</a:t>
            </a:r>
            <a:r>
              <a:rPr lang="zh-CN" altLang="en-US" sz="2200" b="1" smtClean="0"/>
              <a:t>类型和</a:t>
            </a:r>
            <a:r>
              <a:rPr lang="en-US" altLang="zh-CN" sz="2200" b="1" smtClean="0"/>
              <a:t>Nothing</a:t>
            </a:r>
            <a:r>
              <a:rPr lang="zh-CN" altLang="en-US" sz="2200" b="1" smtClean="0"/>
              <a:t>类型</a:t>
            </a:r>
            <a:endParaRPr lang="en-US" altLang="zh-CN" sz="2200" b="1"/>
          </a:p>
        </p:txBody>
      </p:sp>
      <p:sp>
        <p:nvSpPr>
          <p:cNvPr id="4" name="矩形 3"/>
          <p:cNvSpPr/>
          <p:nvPr/>
        </p:nvSpPr>
        <p:spPr>
          <a:xfrm>
            <a:off x="539553" y="1244431"/>
            <a:ext cx="8424935" cy="4370427"/>
          </a:xfrm>
          <a:prstGeom prst="rect">
            <a:avLst/>
          </a:prstGeom>
        </p:spPr>
        <p:txBody>
          <a:bodyPr wrap="square">
            <a:spAutoFit/>
          </a:bodyPr>
          <a:lstStyle/>
          <a:p>
            <a:pPr>
              <a:defRPr/>
            </a:pPr>
            <a:r>
              <a:rPr lang="zh-CN" altLang="en-US" sz="2200" b="1">
                <a:solidFill>
                  <a:srgbClr val="0070C0"/>
                </a:solidFill>
                <a:ea typeface="宋体" panose="02010600030101010101" pitchFamily="2" charset="-122"/>
              </a:rPr>
              <a:t>使</a:t>
            </a:r>
            <a:r>
              <a:rPr lang="zh-CN" altLang="en-US" sz="2200" b="1" smtClean="0">
                <a:solidFill>
                  <a:srgbClr val="0070C0"/>
                </a:solidFill>
                <a:ea typeface="宋体" panose="02010600030101010101" pitchFamily="2" charset="-122"/>
              </a:rPr>
              <a:t>用细节和注意事项</a:t>
            </a:r>
            <a:endParaRPr lang="en-US" altLang="zh-CN" sz="2200" smtClean="0">
              <a:ea typeface="宋体" pitchFamily="2" charset="-122"/>
              <a:cs typeface="Times New Roman" pitchFamily="18" charset="0"/>
            </a:endParaRPr>
          </a:p>
          <a:p>
            <a:pPr>
              <a:defRPr/>
            </a:pPr>
            <a:endParaRPr lang="en-US" altLang="zh-CN" sz="2000">
              <a:ea typeface="宋体" pitchFamily="2" charset="-122"/>
              <a:cs typeface="Times New Roman" pitchFamily="18" charset="0"/>
            </a:endParaRPr>
          </a:p>
          <a:p>
            <a:pPr marL="457200" indent="-457200">
              <a:buFontTx/>
              <a:buAutoNum type="arabicParenR"/>
              <a:defRPr/>
            </a:pPr>
            <a:r>
              <a:rPr lang="en-US" altLang="zh-CN"/>
              <a:t>Null</a:t>
            </a:r>
            <a:r>
              <a:rPr lang="zh-CN" altLang="en-US"/>
              <a:t>类只有一个实例对象，</a:t>
            </a:r>
            <a:r>
              <a:rPr lang="en-US" altLang="zh-CN"/>
              <a:t>null</a:t>
            </a:r>
            <a:r>
              <a:rPr lang="zh-CN" altLang="en-US"/>
              <a:t>，类似于</a:t>
            </a:r>
            <a:r>
              <a:rPr lang="en-US" altLang="zh-CN"/>
              <a:t>Java</a:t>
            </a:r>
            <a:r>
              <a:rPr lang="zh-CN" altLang="en-US"/>
              <a:t>中的</a:t>
            </a:r>
            <a:r>
              <a:rPr lang="en-US" altLang="zh-CN"/>
              <a:t>null</a:t>
            </a:r>
            <a:r>
              <a:rPr lang="zh-CN" altLang="en-US"/>
              <a:t>引用。</a:t>
            </a:r>
            <a:r>
              <a:rPr lang="en-US" altLang="zh-CN"/>
              <a:t>null</a:t>
            </a:r>
            <a:r>
              <a:rPr lang="zh-CN" altLang="en-US"/>
              <a:t>可以赋值给任意</a:t>
            </a:r>
            <a:r>
              <a:rPr lang="zh-CN" altLang="en-US" b="1"/>
              <a:t>引用类</a:t>
            </a:r>
            <a:r>
              <a:rPr lang="zh-CN" altLang="en-US" b="1" smtClean="0"/>
              <a:t>型</a:t>
            </a:r>
            <a:r>
              <a:rPr lang="en-US" altLang="zh-CN" b="1" smtClean="0"/>
              <a:t>(AnyRef)</a:t>
            </a:r>
            <a:r>
              <a:rPr lang="zh-CN" altLang="en-US" smtClean="0"/>
              <a:t>，</a:t>
            </a:r>
            <a:r>
              <a:rPr lang="zh-CN" altLang="en-US"/>
              <a:t>但是不能赋值给</a:t>
            </a:r>
            <a:r>
              <a:rPr lang="zh-CN" altLang="en-US" b="1"/>
              <a:t>值类</a:t>
            </a:r>
            <a:r>
              <a:rPr lang="zh-CN" altLang="en-US" b="1" smtClean="0"/>
              <a:t>型</a:t>
            </a:r>
            <a:r>
              <a:rPr lang="en-US" altLang="zh-CN" b="1" smtClean="0"/>
              <a:t>(AnyVal: </a:t>
            </a:r>
            <a:r>
              <a:rPr lang="zh-CN" altLang="en-US" b="1" smtClean="0"/>
              <a:t>比如 </a:t>
            </a:r>
            <a:r>
              <a:rPr lang="en-US" altLang="zh-CN" b="1" smtClean="0"/>
              <a:t>Int, Float, Char, Boolean, Long, Double, Byte, Short)</a:t>
            </a:r>
          </a:p>
          <a:p>
            <a:pPr marL="457200" indent="-457200">
              <a:buFontTx/>
              <a:buAutoNum type="arabicParenR"/>
              <a:defRPr/>
            </a:pPr>
            <a:endParaRPr lang="en-US" altLang="zh-CN" smtClean="0">
              <a:ea typeface="宋体" pitchFamily="2" charset="-122"/>
              <a:cs typeface="Times New Roman" pitchFamily="18" charset="0"/>
            </a:endParaRPr>
          </a:p>
          <a:p>
            <a:pPr marL="457200" indent="-457200">
              <a:buFontTx/>
              <a:buAutoNum type="arabicParenR"/>
              <a:defRPr/>
            </a:pPr>
            <a:r>
              <a:rPr lang="en-US" altLang="zh-CN" smtClean="0"/>
              <a:t>Unit</a:t>
            </a:r>
            <a:r>
              <a:rPr lang="zh-CN" altLang="en-US"/>
              <a:t>类型用来标识过程，也就是没有明确返回值的函数</a:t>
            </a:r>
            <a:r>
              <a:rPr lang="zh-CN" altLang="en-US" smtClean="0"/>
              <a:t>。</a:t>
            </a:r>
            <a:r>
              <a:rPr lang="en-US" altLang="zh-CN" smtClean="0"/>
              <a:t/>
            </a:r>
            <a:br>
              <a:rPr lang="en-US" altLang="zh-CN" smtClean="0"/>
            </a:br>
            <a:r>
              <a:rPr lang="zh-CN" altLang="en-US" smtClean="0"/>
              <a:t>由</a:t>
            </a:r>
            <a:r>
              <a:rPr lang="zh-CN" altLang="en-US"/>
              <a:t>此可见，</a:t>
            </a:r>
            <a:r>
              <a:rPr lang="en-US" altLang="zh-CN"/>
              <a:t>Unit</a:t>
            </a:r>
            <a:r>
              <a:rPr lang="zh-CN" altLang="en-US"/>
              <a:t>类似于</a:t>
            </a:r>
            <a:r>
              <a:rPr lang="en-US" altLang="zh-CN"/>
              <a:t>Java</a:t>
            </a:r>
            <a:r>
              <a:rPr lang="zh-CN" altLang="en-US"/>
              <a:t>里的</a:t>
            </a:r>
            <a:r>
              <a:rPr lang="en-US" altLang="zh-CN"/>
              <a:t>void</a:t>
            </a:r>
            <a:r>
              <a:rPr lang="zh-CN" altLang="en-US"/>
              <a:t>。</a:t>
            </a:r>
            <a:r>
              <a:rPr lang="en-US" altLang="zh-CN"/>
              <a:t>Unit</a:t>
            </a:r>
            <a:r>
              <a:rPr lang="zh-CN" altLang="en-US"/>
              <a:t>只有一个实例</a:t>
            </a:r>
            <a:r>
              <a:rPr lang="zh-CN" altLang="en-US" smtClean="0"/>
              <a:t>，</a:t>
            </a:r>
            <a:r>
              <a:rPr lang="en-US" altLang="zh-CN" smtClean="0"/>
              <a:t/>
            </a:r>
            <a:br>
              <a:rPr lang="en-US" altLang="zh-CN" smtClean="0"/>
            </a:br>
            <a:r>
              <a:rPr lang="en-US" altLang="zh-CN" smtClean="0"/>
              <a:t>()</a:t>
            </a:r>
            <a:r>
              <a:rPr lang="zh-CN" altLang="en-US"/>
              <a:t>，这个实例也没有实质的意</a:t>
            </a:r>
            <a:r>
              <a:rPr lang="zh-CN" altLang="en-US" smtClean="0"/>
              <a:t>义</a:t>
            </a:r>
            <a:endParaRPr lang="en-US" altLang="zh-CN" smtClean="0"/>
          </a:p>
          <a:p>
            <a:pPr marL="457200" indent="-457200">
              <a:buFontTx/>
              <a:buAutoNum type="arabicParenR"/>
              <a:defRPr/>
            </a:pPr>
            <a:endParaRPr lang="en-US" altLang="zh-CN" smtClean="0"/>
          </a:p>
          <a:p>
            <a:pPr marL="457200" indent="-457200">
              <a:buFontTx/>
              <a:buAutoNum type="arabicParenR"/>
              <a:defRPr/>
            </a:pPr>
            <a:endParaRPr lang="en-US" altLang="zh-CN"/>
          </a:p>
          <a:p>
            <a:pPr marL="457200" indent="-457200">
              <a:buFontTx/>
              <a:buAutoNum type="arabicParenR"/>
              <a:defRPr/>
            </a:pPr>
            <a:r>
              <a:rPr lang="en-US" altLang="zh-CN" smtClean="0"/>
              <a:t>Nothing</a:t>
            </a:r>
            <a:r>
              <a:rPr lang="zh-CN" altLang="en-US" smtClean="0"/>
              <a:t>，可以作为没有正常返回值的方法的返回类型，非常直观的告诉你这个方法不会正常返回，而且由于</a:t>
            </a:r>
            <a:r>
              <a:rPr lang="en-US" altLang="zh-CN" smtClean="0"/>
              <a:t>Nothing</a:t>
            </a:r>
            <a:r>
              <a:rPr lang="zh-CN" altLang="en-US" smtClean="0"/>
              <a:t>是其他任意类型的子类，他还能跟要求返回值的方法兼容。</a:t>
            </a: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4980441"/>
            <a:ext cx="3528392" cy="58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933" y="3115456"/>
            <a:ext cx="2157898" cy="6289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46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值</a:t>
            </a:r>
            <a:r>
              <a:rPr lang="zh-CN" altLang="en-US" sz="2200" b="1" smtClean="0"/>
              <a:t>类</a:t>
            </a:r>
            <a:r>
              <a:rPr lang="zh-CN" altLang="en-US" sz="2200" b="1"/>
              <a:t>型转</a:t>
            </a:r>
            <a:r>
              <a:rPr lang="zh-CN" altLang="en-US" sz="2200" b="1" smtClean="0"/>
              <a:t>换</a:t>
            </a:r>
            <a:endParaRPr lang="en-US" altLang="zh-CN" sz="2200" b="1"/>
          </a:p>
        </p:txBody>
      </p:sp>
      <p:sp>
        <p:nvSpPr>
          <p:cNvPr id="4" name="矩形 3"/>
          <p:cNvSpPr/>
          <p:nvPr/>
        </p:nvSpPr>
        <p:spPr>
          <a:xfrm>
            <a:off x="539553" y="1244431"/>
            <a:ext cx="8424935" cy="4093428"/>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rPr>
              <a:t>值类型隐</a:t>
            </a:r>
            <a:r>
              <a:rPr lang="zh-CN" altLang="en-US" sz="2000" b="1">
                <a:solidFill>
                  <a:srgbClr val="0070C0"/>
                </a:solidFill>
                <a:ea typeface="宋体" panose="02010600030101010101" pitchFamily="2" charset="-122"/>
              </a:rPr>
              <a:t>式</a:t>
            </a:r>
            <a:r>
              <a:rPr lang="zh-CN" altLang="en-US" sz="2000" b="1" smtClean="0">
                <a:solidFill>
                  <a:srgbClr val="0070C0"/>
                </a:solidFill>
                <a:ea typeface="宋体" panose="02010600030101010101" pitchFamily="2" charset="-122"/>
              </a:rPr>
              <a:t>转</a:t>
            </a:r>
            <a:r>
              <a:rPr lang="zh-CN" altLang="en-US" sz="2000" b="1">
                <a:solidFill>
                  <a:srgbClr val="0070C0"/>
                </a:solidFill>
                <a:ea typeface="宋体" panose="02010600030101010101" pitchFamily="2" charset="-122"/>
              </a:rPr>
              <a:t>换</a:t>
            </a: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marL="342900" indent="-342900">
              <a:buFont typeface="Wingdings" pitchFamily="2" charset="2"/>
              <a:buChar char="Ø"/>
              <a:defRPr/>
            </a:pPr>
            <a:r>
              <a:rPr lang="zh-CN" altLang="en-US" sz="2000" b="1" smtClean="0">
                <a:ea typeface="宋体" panose="02010600030101010101" pitchFamily="2" charset="-122"/>
                <a:cs typeface="Times New Roman" pitchFamily="18" charset="0"/>
              </a:rPr>
              <a:t>介绍</a:t>
            </a:r>
            <a:endParaRPr lang="en-US" altLang="zh-CN" sz="2000" b="1" smtClean="0">
              <a:ea typeface="宋体" panose="02010600030101010101" pitchFamily="2" charset="-122"/>
              <a:cs typeface="Times New Roman" pitchFamily="18" charset="0"/>
            </a:endParaRPr>
          </a:p>
          <a:p>
            <a:pPr>
              <a:defRPr/>
            </a:pPr>
            <a:r>
              <a:rPr lang="zh-CN" altLang="en-US" sz="2000" b="1" smtClean="0">
                <a:ea typeface="宋体" pitchFamily="2" charset="-122"/>
                <a:cs typeface="Times New Roman" pitchFamily="18" charset="0"/>
              </a:rPr>
              <a:t>当</a:t>
            </a:r>
            <a:r>
              <a:rPr lang="en-US" altLang="zh-CN" sz="2000" b="1" smtClean="0">
                <a:ea typeface="宋体" pitchFamily="2" charset="-122"/>
                <a:cs typeface="Times New Roman" pitchFamily="18" charset="0"/>
              </a:rPr>
              <a:t>Scala</a:t>
            </a:r>
            <a:r>
              <a:rPr lang="zh-CN" altLang="en-US" sz="2000" b="1" smtClean="0">
                <a:ea typeface="宋体" pitchFamily="2" charset="-122"/>
                <a:cs typeface="Times New Roman" pitchFamily="18" charset="0"/>
              </a:rPr>
              <a:t>程序在进行</a:t>
            </a:r>
            <a:r>
              <a:rPr lang="zh-CN" altLang="en-US" sz="2000" b="1" smtClean="0">
                <a:solidFill>
                  <a:srgbClr val="FF0000"/>
                </a:solidFill>
                <a:ea typeface="宋体" pitchFamily="2" charset="-122"/>
                <a:cs typeface="Times New Roman" pitchFamily="18" charset="0"/>
              </a:rPr>
              <a:t>赋值</a:t>
            </a:r>
            <a:r>
              <a:rPr lang="zh-CN" altLang="en-US" sz="2000" b="1" smtClean="0">
                <a:ea typeface="宋体" pitchFamily="2" charset="-122"/>
                <a:cs typeface="Times New Roman" pitchFamily="18" charset="0"/>
              </a:rPr>
              <a:t>或者</a:t>
            </a:r>
            <a:r>
              <a:rPr lang="zh-CN" altLang="en-US" sz="2000" b="1" smtClean="0">
                <a:solidFill>
                  <a:srgbClr val="FF0000"/>
                </a:solidFill>
                <a:ea typeface="宋体" pitchFamily="2" charset="-122"/>
                <a:cs typeface="Times New Roman" pitchFamily="18" charset="0"/>
              </a:rPr>
              <a:t>运算</a:t>
            </a:r>
            <a:r>
              <a:rPr lang="zh-CN" altLang="en-US" sz="2000" b="1" smtClean="0">
                <a:ea typeface="宋体" pitchFamily="2" charset="-122"/>
                <a:cs typeface="Times New Roman" pitchFamily="18" charset="0"/>
              </a:rPr>
              <a:t>时，</a:t>
            </a:r>
            <a:r>
              <a:rPr lang="zh-CN" altLang="en-US" sz="2000" smtClean="0">
                <a:ea typeface="宋体" pitchFamily="2" charset="-122"/>
                <a:cs typeface="Times New Roman" pitchFamily="18" charset="0"/>
              </a:rPr>
              <a:t>精度小的</a:t>
            </a:r>
            <a:r>
              <a:rPr lang="zh-CN" altLang="en-US" sz="2000">
                <a:ea typeface="宋体" pitchFamily="2" charset="-122"/>
                <a:cs typeface="Times New Roman" pitchFamily="18" charset="0"/>
              </a:rPr>
              <a:t>类型自动转换</a:t>
            </a:r>
            <a:r>
              <a:rPr lang="zh-CN" altLang="en-US" sz="2000" smtClean="0">
                <a:ea typeface="宋体" pitchFamily="2" charset="-122"/>
                <a:cs typeface="Times New Roman" pitchFamily="18" charset="0"/>
              </a:rPr>
              <a:t>为</a:t>
            </a:r>
            <a:r>
              <a:rPr lang="zh-CN" altLang="en-US" sz="2000">
                <a:ea typeface="宋体" pitchFamily="2" charset="-122"/>
                <a:cs typeface="Times New Roman" pitchFamily="18" charset="0"/>
              </a:rPr>
              <a:t>精度</a:t>
            </a:r>
            <a:r>
              <a:rPr lang="zh-CN" altLang="en-US" sz="2000" smtClean="0">
                <a:ea typeface="宋体" pitchFamily="2" charset="-122"/>
                <a:cs typeface="Times New Roman" pitchFamily="18" charset="0"/>
              </a:rPr>
              <a:t>大</a:t>
            </a:r>
            <a:r>
              <a:rPr lang="zh-CN" altLang="en-US" sz="2000">
                <a:ea typeface="宋体" pitchFamily="2" charset="-122"/>
                <a:cs typeface="Times New Roman" pitchFamily="18" charset="0"/>
              </a:rPr>
              <a:t>的数据类</a:t>
            </a:r>
            <a:r>
              <a:rPr lang="zh-CN" altLang="en-US" sz="2000" smtClean="0">
                <a:ea typeface="宋体" pitchFamily="2" charset="-122"/>
                <a:cs typeface="Times New Roman" pitchFamily="18" charset="0"/>
              </a:rPr>
              <a:t>型，这个就是自动类型转换</a:t>
            </a:r>
            <a:r>
              <a:rPr lang="en-US" altLang="zh-CN" sz="2000" smtClean="0">
                <a:ea typeface="宋体" pitchFamily="2" charset="-122"/>
                <a:cs typeface="Times New Roman" pitchFamily="18" charset="0"/>
              </a:rPr>
              <a:t>(</a:t>
            </a:r>
            <a:r>
              <a:rPr lang="zh-CN" altLang="en-US" sz="2000" b="1" smtClean="0">
                <a:ea typeface="宋体" pitchFamily="2" charset="-122"/>
                <a:cs typeface="Times New Roman" pitchFamily="18" charset="0"/>
              </a:rPr>
              <a:t>隐式转换</a:t>
            </a:r>
            <a:r>
              <a:rPr lang="en-US" altLang="zh-CN" sz="2000" smtClean="0">
                <a:ea typeface="宋体" pitchFamily="2" charset="-122"/>
                <a:cs typeface="Times New Roman" pitchFamily="18" charset="0"/>
              </a:rPr>
              <a:t>)</a:t>
            </a:r>
            <a:r>
              <a:rPr lang="zh-CN" altLang="en-US" sz="2000" smtClean="0">
                <a:ea typeface="宋体" pitchFamily="2" charset="-122"/>
                <a:cs typeface="Times New Roman" pitchFamily="18" charset="0"/>
              </a:rPr>
              <a:t>。</a:t>
            </a:r>
            <a:r>
              <a:rPr lang="en-US" altLang="zh-CN" sz="2000" smtClean="0">
                <a:ea typeface="宋体" pitchFamily="2" charset="-122"/>
                <a:cs typeface="Times New Roman" pitchFamily="18" charset="0"/>
              </a:rPr>
              <a:t/>
            </a:r>
            <a:br>
              <a:rPr lang="en-US" altLang="zh-CN" sz="2000" smtClean="0">
                <a:ea typeface="宋体" pitchFamily="2" charset="-122"/>
                <a:cs typeface="Times New Roman" pitchFamily="18" charset="0"/>
              </a:rPr>
            </a:br>
            <a:endParaRPr lang="en-US" altLang="zh-CN" sz="2000" smtClean="0">
              <a:ea typeface="宋体" pitchFamily="2" charset="-122"/>
              <a:cs typeface="Times New Roman" pitchFamily="18" charset="0"/>
            </a:endParaRPr>
          </a:p>
          <a:p>
            <a:pPr marL="342900" indent="-342900">
              <a:buFont typeface="Wingdings" pitchFamily="2" charset="2"/>
              <a:buChar char="Ø"/>
              <a:defRPr/>
            </a:pPr>
            <a:r>
              <a:rPr lang="zh-CN" altLang="en-US" sz="2000" smtClean="0">
                <a:ea typeface="宋体" pitchFamily="2" charset="-122"/>
                <a:cs typeface="Times New Roman" pitchFamily="18" charset="0"/>
              </a:rPr>
              <a:t> 数</a:t>
            </a:r>
            <a:r>
              <a:rPr lang="zh-CN" altLang="en-US" sz="2000">
                <a:ea typeface="宋体" pitchFamily="2" charset="-122"/>
                <a:cs typeface="Times New Roman" pitchFamily="18" charset="0"/>
              </a:rPr>
              <a:t>据类型</a:t>
            </a:r>
            <a:r>
              <a:rPr lang="zh-CN" altLang="en-US" sz="2000" smtClean="0">
                <a:ea typeface="宋体" pitchFamily="2" charset="-122"/>
                <a:cs typeface="Times New Roman" pitchFamily="18" charset="0"/>
              </a:rPr>
              <a:t>按</a:t>
            </a:r>
            <a:r>
              <a:rPr lang="zh-CN" altLang="en-US" sz="2000">
                <a:ea typeface="宋体" pitchFamily="2" charset="-122"/>
                <a:cs typeface="Times New Roman" pitchFamily="18" charset="0"/>
              </a:rPr>
              <a:t>精</a:t>
            </a:r>
            <a:r>
              <a:rPr lang="zh-CN" altLang="en-US" sz="2000" smtClean="0">
                <a:ea typeface="宋体" pitchFamily="2" charset="-122"/>
                <a:cs typeface="Times New Roman" pitchFamily="18" charset="0"/>
              </a:rPr>
              <a:t>度</a:t>
            </a:r>
            <a:r>
              <a:rPr lang="en-US" altLang="zh-CN" sz="2000" smtClean="0">
                <a:ea typeface="宋体" pitchFamily="2" charset="-122"/>
                <a:cs typeface="Times New Roman" pitchFamily="18" charset="0"/>
              </a:rPr>
              <a:t>(</a:t>
            </a:r>
            <a:r>
              <a:rPr lang="zh-CN" altLang="en-US" sz="2000" smtClean="0">
                <a:ea typeface="宋体" pitchFamily="2" charset="-122"/>
                <a:cs typeface="Times New Roman" pitchFamily="18" charset="0"/>
              </a:rPr>
              <a:t>容量</a:t>
            </a:r>
            <a:r>
              <a:rPr lang="en-US" altLang="zh-CN" sz="2000" smtClean="0">
                <a:ea typeface="宋体" pitchFamily="2" charset="-122"/>
                <a:cs typeface="Times New Roman" pitchFamily="18" charset="0"/>
              </a:rPr>
              <a:t>)</a:t>
            </a:r>
            <a:r>
              <a:rPr lang="zh-CN" altLang="en-US" sz="2000" smtClean="0">
                <a:ea typeface="宋体" pitchFamily="2" charset="-122"/>
                <a:cs typeface="Times New Roman" pitchFamily="18" charset="0"/>
              </a:rPr>
              <a:t>大</a:t>
            </a:r>
            <a:r>
              <a:rPr lang="zh-CN" altLang="en-US" sz="2000">
                <a:ea typeface="宋体" pitchFamily="2" charset="-122"/>
                <a:cs typeface="Times New Roman" pitchFamily="18" charset="0"/>
              </a:rPr>
              <a:t>小排序为</a:t>
            </a:r>
            <a:endParaRPr lang="en-US" altLang="zh-CN" sz="2000" smtClean="0">
              <a:ea typeface="宋体" pitchFamily="2" charset="-122"/>
              <a:cs typeface="Times New Roman" pitchFamily="18" charset="0"/>
            </a:endParaRPr>
          </a:p>
          <a:p>
            <a:pPr marL="457200" indent="-457200">
              <a:buAutoNum type="arabicParenR"/>
              <a:defRPr/>
            </a:pPr>
            <a:endParaRPr lang="en-US" altLang="zh-CN" sz="2000" smtClean="0">
              <a:ea typeface="宋体" pitchFamily="2" charset="-122"/>
              <a:cs typeface="Times New Roman" pitchFamily="18" charset="0"/>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2728456"/>
            <a:ext cx="2735834" cy="2651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348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值</a:t>
            </a:r>
            <a:r>
              <a:rPr lang="zh-CN" altLang="en-US" sz="2200" b="1" smtClean="0"/>
              <a:t>类</a:t>
            </a:r>
            <a:r>
              <a:rPr lang="zh-CN" altLang="en-US" sz="2200" b="1"/>
              <a:t>型转换</a:t>
            </a:r>
            <a:endParaRPr lang="en-US" altLang="zh-CN" sz="2200" b="1"/>
          </a:p>
        </p:txBody>
      </p:sp>
      <p:sp>
        <p:nvSpPr>
          <p:cNvPr id="4" name="矩形 3"/>
          <p:cNvSpPr/>
          <p:nvPr/>
        </p:nvSpPr>
        <p:spPr>
          <a:xfrm>
            <a:off x="539553" y="1244431"/>
            <a:ext cx="8424935" cy="4216539"/>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rPr>
              <a:t>值类型隐</a:t>
            </a:r>
            <a:r>
              <a:rPr lang="zh-CN" altLang="en-US" sz="2000" b="1">
                <a:solidFill>
                  <a:srgbClr val="0070C0"/>
                </a:solidFill>
                <a:ea typeface="宋体" panose="02010600030101010101" pitchFamily="2" charset="-122"/>
              </a:rPr>
              <a:t>式转</a:t>
            </a:r>
            <a:r>
              <a:rPr lang="zh-CN" altLang="en-US" sz="2000" b="1" smtClean="0">
                <a:solidFill>
                  <a:srgbClr val="0070C0"/>
                </a:solidFill>
                <a:ea typeface="宋体" panose="02010600030101010101" pitchFamily="2" charset="-122"/>
              </a:rPr>
              <a:t>换</a:t>
            </a: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marL="342900" indent="-342900">
              <a:buFont typeface="Wingdings" pitchFamily="2" charset="2"/>
              <a:buChar char="Ø"/>
              <a:defRPr/>
            </a:pPr>
            <a:r>
              <a:rPr lang="zh-CN" altLang="en-US" sz="2000" b="1" smtClean="0">
                <a:ea typeface="宋体" panose="02010600030101010101" pitchFamily="2" charset="-122"/>
                <a:cs typeface="Times New Roman" pitchFamily="18" charset="0"/>
              </a:rPr>
              <a:t>案例演示</a:t>
            </a:r>
            <a:endParaRPr lang="en-US" altLang="zh-CN" sz="2000" b="1" smtClean="0">
              <a:ea typeface="宋体" panose="02010600030101010101" pitchFamily="2" charset="-122"/>
              <a:cs typeface="Times New Roman" pitchFamily="18" charset="0"/>
            </a:endParaRPr>
          </a:p>
          <a:p>
            <a:pPr>
              <a:defRPr/>
            </a:pPr>
            <a:r>
              <a:rPr lang="zh-CN" altLang="en-US" sz="2000" b="1" smtClean="0">
                <a:ea typeface="宋体" pitchFamily="2" charset="-122"/>
                <a:cs typeface="Times New Roman" pitchFamily="18" charset="0"/>
              </a:rPr>
              <a:t>演示一下基本数据类型转换的基本情况。</a:t>
            </a: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marL="342900" indent="-342900">
              <a:buFont typeface="Wingdings" pitchFamily="2" charset="2"/>
              <a:buChar char="Ø"/>
              <a:defRPr/>
            </a:pPr>
            <a:r>
              <a:rPr lang="zh-CN" altLang="en-US" sz="2000" b="1" smtClean="0">
                <a:ea typeface="宋体" panose="02010600030101010101" pitchFamily="2" charset="-122"/>
              </a:rPr>
              <a:t>自动类型转换细节说明</a:t>
            </a:r>
            <a:endParaRPr lang="en-US" altLang="zh-CN" sz="2000" b="1" smtClean="0">
              <a:ea typeface="宋体" panose="02010600030101010101" pitchFamily="2" charset="-122"/>
            </a:endParaRPr>
          </a:p>
          <a:p>
            <a:pPr marL="457200" indent="-457200">
              <a:buAutoNum type="arabicParenR"/>
              <a:defRPr/>
            </a:pPr>
            <a:r>
              <a:rPr lang="zh-CN" altLang="en-US" sz="1600" smtClean="0">
                <a:ea typeface="宋体" pitchFamily="2" charset="-122"/>
                <a:cs typeface="Times New Roman" pitchFamily="18" charset="0"/>
              </a:rPr>
              <a:t>有</a:t>
            </a:r>
            <a:r>
              <a:rPr lang="zh-CN" altLang="en-US" sz="1600">
                <a:ea typeface="宋体" pitchFamily="2" charset="-122"/>
                <a:cs typeface="Times New Roman" pitchFamily="18" charset="0"/>
              </a:rPr>
              <a:t>多种类型的数据混合运算时，系统首先自动将所有数据转换成容量最大的那种数据类型，然后再进行计算</a:t>
            </a:r>
            <a:r>
              <a:rPr lang="zh-CN" altLang="en-US" sz="1600" smtClean="0">
                <a:ea typeface="宋体" pitchFamily="2" charset="-122"/>
                <a:cs typeface="Times New Roman" pitchFamily="18" charset="0"/>
              </a:rPr>
              <a:t>。 </a:t>
            </a:r>
            <a:r>
              <a:rPr lang="en-US" altLang="zh-CN" sz="1600" smtClean="0">
                <a:ea typeface="宋体" pitchFamily="2" charset="-122"/>
                <a:cs typeface="Times New Roman" pitchFamily="18" charset="0"/>
              </a:rPr>
              <a:t>5.6 + 10 = 》double</a:t>
            </a:r>
            <a:endParaRPr lang="en-US" altLang="zh-CN" sz="1600" smtClean="0">
              <a:ea typeface="宋体" pitchFamily="2" charset="-122"/>
              <a:cs typeface="Times New Roman" pitchFamily="18" charset="0"/>
            </a:endParaRPr>
          </a:p>
          <a:p>
            <a:pPr marL="457200" indent="-457200">
              <a:buAutoNum type="arabicParenR"/>
              <a:defRPr/>
            </a:pPr>
            <a:r>
              <a:rPr lang="zh-CN" altLang="en-US" sz="1600" smtClean="0">
                <a:ea typeface="宋体" pitchFamily="2" charset="-122"/>
                <a:cs typeface="Times New Roman" pitchFamily="18" charset="0"/>
              </a:rPr>
              <a:t>当我们把精度</a:t>
            </a:r>
            <a:r>
              <a:rPr lang="en-US" altLang="zh-CN" sz="1600" smtClean="0">
                <a:ea typeface="宋体" pitchFamily="2" charset="-122"/>
                <a:cs typeface="Times New Roman" pitchFamily="18" charset="0"/>
              </a:rPr>
              <a:t>(</a:t>
            </a:r>
            <a:r>
              <a:rPr lang="zh-CN" altLang="en-US" sz="1600" smtClean="0">
                <a:ea typeface="宋体" pitchFamily="2" charset="-122"/>
                <a:cs typeface="Times New Roman" pitchFamily="18" charset="0"/>
              </a:rPr>
              <a:t>容量</a:t>
            </a:r>
            <a:r>
              <a:rPr lang="en-US" altLang="zh-CN" sz="1600" smtClean="0">
                <a:ea typeface="宋体" pitchFamily="2" charset="-122"/>
                <a:cs typeface="Times New Roman" pitchFamily="18" charset="0"/>
              </a:rPr>
              <a:t>)</a:t>
            </a:r>
            <a:r>
              <a:rPr lang="zh-CN" altLang="en-US" sz="1600">
                <a:ea typeface="宋体" pitchFamily="2" charset="-122"/>
                <a:cs typeface="Times New Roman" pitchFamily="18" charset="0"/>
              </a:rPr>
              <a:t>大</a:t>
            </a:r>
            <a:r>
              <a:rPr lang="zh-CN" altLang="en-US" sz="1600" smtClean="0">
                <a:ea typeface="宋体" pitchFamily="2" charset="-122"/>
                <a:cs typeface="Times New Roman" pitchFamily="18" charset="0"/>
              </a:rPr>
              <a:t> 的数据类型赋值给</a:t>
            </a:r>
            <a:r>
              <a:rPr lang="zh-CN" altLang="en-US" sz="1600">
                <a:ea typeface="宋体" pitchFamily="2" charset="-122"/>
                <a:cs typeface="Times New Roman" pitchFamily="18" charset="0"/>
              </a:rPr>
              <a:t>精度</a:t>
            </a:r>
            <a:r>
              <a:rPr lang="en-US" altLang="zh-CN" sz="1600">
                <a:ea typeface="宋体" pitchFamily="2" charset="-122"/>
                <a:cs typeface="Times New Roman" pitchFamily="18" charset="0"/>
              </a:rPr>
              <a:t>(</a:t>
            </a:r>
            <a:r>
              <a:rPr lang="zh-CN" altLang="en-US" sz="1600">
                <a:ea typeface="宋体" pitchFamily="2" charset="-122"/>
                <a:cs typeface="Times New Roman" pitchFamily="18" charset="0"/>
              </a:rPr>
              <a:t>容量</a:t>
            </a:r>
            <a:r>
              <a:rPr lang="en-US" altLang="zh-CN" sz="1600" smtClean="0">
                <a:ea typeface="宋体" pitchFamily="2" charset="-122"/>
                <a:cs typeface="Times New Roman" pitchFamily="18" charset="0"/>
              </a:rPr>
              <a:t>)</a:t>
            </a:r>
            <a:r>
              <a:rPr lang="zh-CN" altLang="en-US" sz="1600" smtClean="0">
                <a:ea typeface="宋体" pitchFamily="2" charset="-122"/>
                <a:cs typeface="Times New Roman" pitchFamily="18" charset="0"/>
              </a:rPr>
              <a:t>小 </a:t>
            </a:r>
            <a:r>
              <a:rPr lang="zh-CN" altLang="en-US" sz="1600">
                <a:ea typeface="宋体" pitchFamily="2" charset="-122"/>
                <a:cs typeface="Times New Roman" pitchFamily="18" charset="0"/>
              </a:rPr>
              <a:t>的数据类</a:t>
            </a:r>
            <a:r>
              <a:rPr lang="zh-CN" altLang="en-US" sz="1600" smtClean="0">
                <a:ea typeface="宋体" pitchFamily="2" charset="-122"/>
                <a:cs typeface="Times New Roman" pitchFamily="18" charset="0"/>
              </a:rPr>
              <a:t>型时，就会报错，反之就会进行自动类型转换。</a:t>
            </a:r>
            <a:endParaRPr lang="en-US" altLang="zh-CN" sz="1600" smtClean="0">
              <a:ea typeface="宋体" pitchFamily="2" charset="-122"/>
              <a:cs typeface="Times New Roman" pitchFamily="18" charset="0"/>
            </a:endParaRPr>
          </a:p>
          <a:p>
            <a:pPr marL="457200" indent="-457200">
              <a:buAutoNum type="arabicParenR"/>
              <a:defRPr/>
            </a:pPr>
            <a:r>
              <a:rPr lang="en-US" altLang="zh-CN" sz="1600" smtClean="0">
                <a:ea typeface="宋体" pitchFamily="2" charset="-122"/>
                <a:cs typeface="Times New Roman" pitchFamily="18" charset="0"/>
              </a:rPr>
              <a:t>(byte, short) </a:t>
            </a:r>
            <a:r>
              <a:rPr lang="zh-CN" altLang="en-US" sz="1600" smtClean="0">
                <a:ea typeface="宋体" pitchFamily="2" charset="-122"/>
                <a:cs typeface="Times New Roman" pitchFamily="18" charset="0"/>
              </a:rPr>
              <a:t>和 </a:t>
            </a:r>
            <a:r>
              <a:rPr lang="en-US" altLang="zh-CN" sz="1600" smtClean="0">
                <a:ea typeface="宋体" pitchFamily="2" charset="-122"/>
                <a:cs typeface="Times New Roman" pitchFamily="18" charset="0"/>
              </a:rPr>
              <a:t>char</a:t>
            </a:r>
            <a:r>
              <a:rPr lang="zh-CN" altLang="en-US" sz="1600">
                <a:ea typeface="宋体" pitchFamily="2" charset="-122"/>
                <a:cs typeface="Times New Roman" pitchFamily="18" charset="0"/>
              </a:rPr>
              <a:t>之间不会相</a:t>
            </a:r>
            <a:r>
              <a:rPr lang="zh-CN" altLang="en-US" sz="1600" smtClean="0">
                <a:ea typeface="宋体" pitchFamily="2" charset="-122"/>
                <a:cs typeface="Times New Roman" pitchFamily="18" charset="0"/>
              </a:rPr>
              <a:t>互自动转换。</a:t>
            </a:r>
            <a:r>
              <a:rPr lang="en-US" altLang="zh-CN" sz="1600" smtClean="0">
                <a:ea typeface="宋体" pitchFamily="2" charset="-122"/>
                <a:cs typeface="Times New Roman" pitchFamily="18" charset="0"/>
              </a:rPr>
              <a:t/>
            </a:r>
            <a:br>
              <a:rPr lang="en-US" altLang="zh-CN" sz="1600" smtClean="0">
                <a:ea typeface="宋体" pitchFamily="2" charset="-122"/>
                <a:cs typeface="Times New Roman" pitchFamily="18" charset="0"/>
              </a:rPr>
            </a:br>
            <a:endParaRPr lang="en-US" altLang="zh-CN" sz="1600" smtClean="0">
              <a:ea typeface="宋体" pitchFamily="2" charset="-122"/>
              <a:cs typeface="Times New Roman" pitchFamily="18" charset="0"/>
            </a:endParaRPr>
          </a:p>
          <a:p>
            <a:pPr marL="457200" indent="-457200">
              <a:buAutoNum type="arabicParenR"/>
              <a:defRPr/>
            </a:pPr>
            <a:r>
              <a:rPr lang="en-US" altLang="zh-CN" sz="1600" smtClean="0">
                <a:ea typeface="宋体" pitchFamily="2" charset="-122"/>
                <a:cs typeface="Times New Roman" pitchFamily="18" charset="0"/>
              </a:rPr>
              <a:t>byte</a:t>
            </a:r>
            <a:r>
              <a:rPr lang="zh-CN" altLang="en-US" sz="1600" smtClean="0">
                <a:ea typeface="宋体" pitchFamily="2" charset="-122"/>
                <a:cs typeface="Times New Roman" pitchFamily="18" charset="0"/>
              </a:rPr>
              <a:t>，</a:t>
            </a:r>
            <a:r>
              <a:rPr lang="en-US" altLang="zh-CN" sz="1600" smtClean="0">
                <a:ea typeface="宋体" pitchFamily="2" charset="-122"/>
                <a:cs typeface="Times New Roman" pitchFamily="18" charset="0"/>
              </a:rPr>
              <a:t>short</a:t>
            </a:r>
            <a:r>
              <a:rPr lang="zh-CN" altLang="en-US" sz="1600" smtClean="0">
                <a:ea typeface="宋体" pitchFamily="2" charset="-122"/>
                <a:cs typeface="Times New Roman" pitchFamily="18" charset="0"/>
              </a:rPr>
              <a:t>，</a:t>
            </a:r>
            <a:r>
              <a:rPr lang="en-US" altLang="zh-CN" sz="1600" smtClean="0">
                <a:ea typeface="宋体" pitchFamily="2" charset="-122"/>
                <a:cs typeface="Times New Roman" pitchFamily="18" charset="0"/>
              </a:rPr>
              <a:t>char  </a:t>
            </a:r>
            <a:r>
              <a:rPr lang="zh-CN" altLang="en-US" sz="1600" smtClean="0">
                <a:ea typeface="宋体" pitchFamily="2" charset="-122"/>
                <a:cs typeface="Times New Roman" pitchFamily="18" charset="0"/>
              </a:rPr>
              <a:t>他</a:t>
            </a:r>
            <a:r>
              <a:rPr lang="zh-CN" altLang="en-US" sz="1600">
                <a:ea typeface="宋体" pitchFamily="2" charset="-122"/>
                <a:cs typeface="Times New Roman" pitchFamily="18" charset="0"/>
              </a:rPr>
              <a:t>们三</a:t>
            </a:r>
            <a:r>
              <a:rPr lang="zh-CN" altLang="en-US" sz="1600" smtClean="0">
                <a:ea typeface="宋体" pitchFamily="2" charset="-122"/>
                <a:cs typeface="Times New Roman" pitchFamily="18" charset="0"/>
              </a:rPr>
              <a:t>者</a:t>
            </a:r>
            <a:r>
              <a:rPr lang="zh-CN" altLang="en-US" sz="1600">
                <a:ea typeface="宋体" pitchFamily="2" charset="-122"/>
                <a:cs typeface="Times New Roman" pitchFamily="18" charset="0"/>
              </a:rPr>
              <a:t>可</a:t>
            </a:r>
            <a:r>
              <a:rPr lang="zh-CN" altLang="en-US" sz="1600" smtClean="0">
                <a:ea typeface="宋体" pitchFamily="2" charset="-122"/>
                <a:cs typeface="Times New Roman" pitchFamily="18" charset="0"/>
              </a:rPr>
              <a:t>以计算，在</a:t>
            </a:r>
            <a:r>
              <a:rPr lang="zh-CN" altLang="en-US" sz="1600">
                <a:ea typeface="宋体" pitchFamily="2" charset="-122"/>
                <a:cs typeface="Times New Roman" pitchFamily="18" charset="0"/>
              </a:rPr>
              <a:t>计算时首先转换为</a:t>
            </a:r>
            <a:r>
              <a:rPr lang="en-US" altLang="zh-CN" sz="1600">
                <a:ea typeface="宋体" pitchFamily="2" charset="-122"/>
                <a:cs typeface="Times New Roman" pitchFamily="18" charset="0"/>
              </a:rPr>
              <a:t>int</a:t>
            </a:r>
            <a:r>
              <a:rPr lang="zh-CN" altLang="en-US" sz="1600">
                <a:ea typeface="宋体" pitchFamily="2" charset="-122"/>
                <a:cs typeface="Times New Roman" pitchFamily="18" charset="0"/>
              </a:rPr>
              <a:t>类型</a:t>
            </a:r>
            <a:r>
              <a:rPr lang="zh-CN" altLang="en-US" sz="1600" smtClean="0">
                <a:ea typeface="宋体" pitchFamily="2" charset="-122"/>
                <a:cs typeface="Times New Roman" pitchFamily="18" charset="0"/>
              </a:rPr>
              <a:t>。</a:t>
            </a:r>
            <a:endParaRPr lang="en-US" altLang="zh-CN" sz="1600" smtClean="0">
              <a:ea typeface="宋体" pitchFamily="2" charset="-122"/>
              <a:cs typeface="Times New Roman" pitchFamily="18" charset="0"/>
            </a:endParaRPr>
          </a:p>
          <a:p>
            <a:pPr marL="457200" indent="-457200">
              <a:buAutoNum type="arabicParenR"/>
              <a:defRPr/>
            </a:pPr>
            <a:r>
              <a:rPr lang="zh-CN" altLang="en-US" sz="1600"/>
              <a:t>自动提升原则： 表达式结果的类型自动提升为 操作数中最大的类</a:t>
            </a:r>
            <a:r>
              <a:rPr lang="zh-CN" altLang="en-US" sz="1600" smtClean="0"/>
              <a:t>型</a:t>
            </a: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p:txBody>
      </p:sp>
      <p:cxnSp>
        <p:nvCxnSpPr>
          <p:cNvPr id="3" name="直接箭头连接符 2"/>
          <p:cNvCxnSpPr/>
          <p:nvPr/>
        </p:nvCxnSpPr>
        <p:spPr>
          <a:xfrm>
            <a:off x="4932040" y="4176439"/>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6876256" y="4400371"/>
            <a:ext cx="311756" cy="265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1800175"/>
            <a:ext cx="19526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3537" y="3979099"/>
            <a:ext cx="1464727" cy="34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386" y="4248447"/>
            <a:ext cx="1725102" cy="1016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85205295"/>
              </p:ext>
            </p:extLst>
          </p:nvPr>
        </p:nvGraphicFramePr>
        <p:xfrm>
          <a:off x="7388721" y="2008329"/>
          <a:ext cx="351161" cy="302539"/>
        </p:xfrm>
        <a:graphic>
          <a:graphicData uri="http://schemas.openxmlformats.org/presentationml/2006/ole">
            <mc:AlternateContent xmlns:mc="http://schemas.openxmlformats.org/markup-compatibility/2006">
              <mc:Choice xmlns:v="urn:schemas-microsoft-com:vml" Requires="v">
                <p:oleObj spid="_x0000_s7194" name="包装程序外壳对象" showAsIcon="1" r:id="rId7" imgW="826200" imgH="711360" progId="Package">
                  <p:embed/>
                </p:oleObj>
              </mc:Choice>
              <mc:Fallback>
                <p:oleObj name="包装程序外壳对象" showAsIcon="1" r:id="rId7" imgW="826200" imgH="711360" progId="Package">
                  <p:embed/>
                  <p:pic>
                    <p:nvPicPr>
                      <p:cNvPr id="0" name=""/>
                      <p:cNvPicPr/>
                      <p:nvPr/>
                    </p:nvPicPr>
                    <p:blipFill>
                      <a:blip r:embed="rId8"/>
                      <a:stretch>
                        <a:fillRect/>
                      </a:stretch>
                    </p:blipFill>
                    <p:spPr>
                      <a:xfrm>
                        <a:off x="7388721" y="2008329"/>
                        <a:ext cx="351161" cy="302539"/>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612938692"/>
              </p:ext>
            </p:extLst>
          </p:nvPr>
        </p:nvGraphicFramePr>
        <p:xfrm>
          <a:off x="6934121" y="3971977"/>
          <a:ext cx="412750" cy="355600"/>
        </p:xfrm>
        <a:graphic>
          <a:graphicData uri="http://schemas.openxmlformats.org/presentationml/2006/ole">
            <mc:AlternateContent xmlns:mc="http://schemas.openxmlformats.org/markup-compatibility/2006">
              <mc:Choice xmlns:v="urn:schemas-microsoft-com:vml" Requires="v">
                <p:oleObj spid="_x0000_s7195" name="包装程序外壳对象" showAsIcon="1" r:id="rId9" imgW="826200" imgH="711360" progId="Package">
                  <p:embed/>
                </p:oleObj>
              </mc:Choice>
              <mc:Fallback>
                <p:oleObj name="包装程序外壳对象" showAsIcon="1" r:id="rId9" imgW="826200" imgH="711360" progId="Package">
                  <p:embed/>
                  <p:pic>
                    <p:nvPicPr>
                      <p:cNvPr id="0" name=""/>
                      <p:cNvPicPr/>
                      <p:nvPr/>
                    </p:nvPicPr>
                    <p:blipFill>
                      <a:blip r:embed="rId10"/>
                      <a:stretch>
                        <a:fillRect/>
                      </a:stretch>
                    </p:blipFill>
                    <p:spPr>
                      <a:xfrm>
                        <a:off x="6934121" y="3971977"/>
                        <a:ext cx="412750" cy="3556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46131680"/>
              </p:ext>
            </p:extLst>
          </p:nvPr>
        </p:nvGraphicFramePr>
        <p:xfrm>
          <a:off x="8573976" y="5136342"/>
          <a:ext cx="412751" cy="355601"/>
        </p:xfrm>
        <a:graphic>
          <a:graphicData uri="http://schemas.openxmlformats.org/presentationml/2006/ole">
            <mc:AlternateContent xmlns:mc="http://schemas.openxmlformats.org/markup-compatibility/2006">
              <mc:Choice xmlns:v="urn:schemas-microsoft-com:vml" Requires="v">
                <p:oleObj spid="_x0000_s7196" name="包装程序外壳对象" showAsIcon="1" r:id="rId11" imgW="826200" imgH="711360" progId="Package">
                  <p:embed/>
                </p:oleObj>
              </mc:Choice>
              <mc:Fallback>
                <p:oleObj name="包装程序外壳对象" showAsIcon="1" r:id="rId11" imgW="826200" imgH="711360" progId="Package">
                  <p:embed/>
                  <p:pic>
                    <p:nvPicPr>
                      <p:cNvPr id="0" name=""/>
                      <p:cNvPicPr/>
                      <p:nvPr/>
                    </p:nvPicPr>
                    <p:blipFill>
                      <a:blip r:embed="rId12"/>
                      <a:stretch>
                        <a:fillRect/>
                      </a:stretch>
                    </p:blipFill>
                    <p:spPr>
                      <a:xfrm>
                        <a:off x="8573976" y="5136342"/>
                        <a:ext cx="412751" cy="355601"/>
                      </a:xfrm>
                      <a:prstGeom prst="rect">
                        <a:avLst/>
                      </a:prstGeom>
                    </p:spPr>
                  </p:pic>
                </p:oleObj>
              </mc:Fallback>
            </mc:AlternateContent>
          </a:graphicData>
        </a:graphic>
      </p:graphicFrame>
    </p:spTree>
    <p:extLst>
      <p:ext uri="{BB962C8B-B14F-4D97-AF65-F5344CB8AC3E}">
        <p14:creationId xmlns:p14="http://schemas.microsoft.com/office/powerpoint/2010/main" val="2827751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值</a:t>
            </a:r>
            <a:r>
              <a:rPr lang="zh-CN" altLang="en-US" sz="2200" b="1" smtClean="0"/>
              <a:t>类</a:t>
            </a:r>
            <a:r>
              <a:rPr lang="zh-CN" altLang="en-US" sz="2200" b="1"/>
              <a:t>型转换</a:t>
            </a:r>
            <a:endParaRPr lang="en-US" altLang="zh-CN" sz="2200" b="1"/>
          </a:p>
        </p:txBody>
      </p:sp>
      <p:sp>
        <p:nvSpPr>
          <p:cNvPr id="4" name="矩形 3"/>
          <p:cNvSpPr/>
          <p:nvPr/>
        </p:nvSpPr>
        <p:spPr>
          <a:xfrm>
            <a:off x="539553" y="1244431"/>
            <a:ext cx="8424935" cy="2862322"/>
          </a:xfrm>
          <a:prstGeom prst="rect">
            <a:avLst/>
          </a:prstGeom>
        </p:spPr>
        <p:txBody>
          <a:bodyPr wrap="square">
            <a:spAutoFit/>
          </a:bodyPr>
          <a:lstStyle/>
          <a:p>
            <a:pPr>
              <a:defRPr/>
            </a:pPr>
            <a:r>
              <a:rPr lang="zh-CN" altLang="en-US" sz="2000" b="1">
                <a:solidFill>
                  <a:srgbClr val="0070C0"/>
                </a:solidFill>
                <a:ea typeface="宋体" panose="02010600030101010101" pitchFamily="2" charset="-122"/>
              </a:rPr>
              <a:t>高级</a:t>
            </a:r>
            <a:r>
              <a:rPr lang="zh-CN" altLang="en-US" sz="2000" b="1" smtClean="0">
                <a:solidFill>
                  <a:srgbClr val="0070C0"/>
                </a:solidFill>
                <a:ea typeface="宋体" panose="02010600030101010101" pitchFamily="2" charset="-122"/>
              </a:rPr>
              <a:t>隐式</a:t>
            </a:r>
            <a:r>
              <a:rPr lang="zh-CN" altLang="en-US" sz="2000" b="1">
                <a:solidFill>
                  <a:srgbClr val="0070C0"/>
                </a:solidFill>
                <a:ea typeface="宋体" panose="02010600030101010101" pitchFamily="2" charset="-122"/>
              </a:rPr>
              <a:t>转</a:t>
            </a:r>
            <a:r>
              <a:rPr lang="zh-CN" altLang="en-US" sz="2000" b="1" smtClean="0">
                <a:solidFill>
                  <a:srgbClr val="0070C0"/>
                </a:solidFill>
                <a:ea typeface="宋体" panose="02010600030101010101" pitchFamily="2" charset="-122"/>
              </a:rPr>
              <a:t>换和隐式函数</a:t>
            </a:r>
            <a:endParaRPr lang="en-US" altLang="zh-CN" sz="2000" b="1" smtClean="0">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r>
              <a:rPr lang="en-US" altLang="zh-CN" smtClean="0">
                <a:latin typeface="Arial" pitchFamily="34" charset="0"/>
                <a:cs typeface="Arial" pitchFamily="34" charset="0"/>
              </a:rPr>
              <a:t>scala</a:t>
            </a:r>
            <a:r>
              <a:rPr lang="zh-CN" altLang="en-US" smtClean="0">
                <a:latin typeface="Arial" pitchFamily="34" charset="0"/>
                <a:cs typeface="Arial" pitchFamily="34" charset="0"/>
              </a:rPr>
              <a:t>还提供了非常强大的</a:t>
            </a:r>
            <a:r>
              <a:rPr lang="zh-CN" altLang="en-US" b="1" smtClean="0">
                <a:latin typeface="Arial" pitchFamily="34" charset="0"/>
                <a:cs typeface="Arial" pitchFamily="34" charset="0"/>
              </a:rPr>
              <a:t>隐式转换机制</a:t>
            </a:r>
            <a:r>
              <a:rPr lang="en-US" altLang="zh-CN" smtClean="0">
                <a:latin typeface="Arial" pitchFamily="34" charset="0"/>
                <a:cs typeface="Arial" pitchFamily="34" charset="0"/>
              </a:rPr>
              <a:t>(</a:t>
            </a:r>
            <a:r>
              <a:rPr lang="zh-CN" altLang="en-US" smtClean="0">
                <a:latin typeface="Arial" pitchFamily="34" charset="0"/>
                <a:cs typeface="Arial" pitchFamily="34" charset="0"/>
              </a:rPr>
              <a:t>隐式函数，隐式类等等</a:t>
            </a:r>
            <a:r>
              <a:rPr lang="en-US" altLang="zh-CN" smtClean="0">
                <a:latin typeface="Arial" pitchFamily="34" charset="0"/>
                <a:cs typeface="Arial" pitchFamily="34" charset="0"/>
              </a:rPr>
              <a:t>)</a:t>
            </a:r>
            <a:r>
              <a:rPr lang="zh-CN" altLang="en-US" smtClean="0">
                <a:latin typeface="Arial" pitchFamily="34" charset="0"/>
                <a:cs typeface="Arial" pitchFamily="34" charset="0"/>
              </a:rPr>
              <a:t>，我们放在高级部分</a:t>
            </a:r>
            <a:r>
              <a:rPr lang="zh-CN" altLang="en-US">
                <a:latin typeface="Arial" pitchFamily="34" charset="0"/>
                <a:cs typeface="Arial" pitchFamily="34" charset="0"/>
              </a:rPr>
              <a:t>专</a:t>
            </a:r>
            <a:r>
              <a:rPr lang="zh-CN" altLang="en-US" smtClean="0">
                <a:latin typeface="Arial" pitchFamily="34" charset="0"/>
                <a:cs typeface="Arial" pitchFamily="34" charset="0"/>
              </a:rPr>
              <a:t>门用一个章节来讲解</a:t>
            </a:r>
            <a:endParaRPr lang="en-US" altLang="zh-CN">
              <a:latin typeface="Arial" pitchFamily="34" charset="0"/>
              <a:cs typeface="Arial" pitchFamily="34" charset="0"/>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808287"/>
            <a:ext cx="51149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824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值</a:t>
            </a:r>
            <a:r>
              <a:rPr lang="zh-CN" altLang="en-US" sz="2200" b="1" smtClean="0"/>
              <a:t>类</a:t>
            </a:r>
            <a:r>
              <a:rPr lang="zh-CN" altLang="en-US" sz="2200" b="1"/>
              <a:t>型转换</a:t>
            </a:r>
            <a:endParaRPr lang="en-US" altLang="zh-CN" sz="2200" b="1"/>
          </a:p>
        </p:txBody>
      </p:sp>
      <p:sp>
        <p:nvSpPr>
          <p:cNvPr id="4" name="矩形 3"/>
          <p:cNvSpPr/>
          <p:nvPr/>
        </p:nvSpPr>
        <p:spPr>
          <a:xfrm>
            <a:off x="539553" y="1244431"/>
            <a:ext cx="8424935" cy="3970318"/>
          </a:xfrm>
          <a:prstGeom prst="rect">
            <a:avLst/>
          </a:prstGeom>
        </p:spPr>
        <p:txBody>
          <a:bodyPr wrap="square">
            <a:spAutoFit/>
          </a:bodyPr>
          <a:lstStyle/>
          <a:p>
            <a:pPr>
              <a:defRPr/>
            </a:pPr>
            <a:r>
              <a:rPr lang="zh-CN" altLang="en-US" sz="2000" b="1">
                <a:solidFill>
                  <a:srgbClr val="0070C0"/>
                </a:solidFill>
                <a:ea typeface="宋体" panose="02010600030101010101" pitchFamily="2" charset="-122"/>
              </a:rPr>
              <a:t>强制</a:t>
            </a:r>
            <a:r>
              <a:rPr lang="zh-CN" altLang="en-US" sz="2000" b="1" smtClean="0">
                <a:solidFill>
                  <a:srgbClr val="0070C0"/>
                </a:solidFill>
                <a:ea typeface="宋体" panose="02010600030101010101" pitchFamily="2" charset="-122"/>
              </a:rPr>
              <a:t>类</a:t>
            </a:r>
            <a:r>
              <a:rPr lang="zh-CN" altLang="en-US" sz="2000" b="1">
                <a:solidFill>
                  <a:srgbClr val="0070C0"/>
                </a:solidFill>
                <a:ea typeface="宋体" panose="02010600030101010101" pitchFamily="2" charset="-122"/>
              </a:rPr>
              <a:t>型转换</a:t>
            </a: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marL="342900" indent="-342900">
              <a:buFont typeface="Wingdings" pitchFamily="2" charset="2"/>
              <a:buChar char="Ø"/>
              <a:defRPr/>
            </a:pPr>
            <a:r>
              <a:rPr lang="zh-CN" altLang="en-US" sz="2000" b="1" smtClean="0">
                <a:ea typeface="宋体" panose="02010600030101010101" pitchFamily="2" charset="-122"/>
                <a:cs typeface="Times New Roman" pitchFamily="18" charset="0"/>
              </a:rPr>
              <a:t>介</a:t>
            </a:r>
            <a:r>
              <a:rPr lang="zh-CN" altLang="en-US" sz="2000" b="1">
                <a:ea typeface="宋体" panose="02010600030101010101" pitchFamily="2" charset="-122"/>
                <a:cs typeface="Times New Roman" pitchFamily="18" charset="0"/>
              </a:rPr>
              <a:t>绍</a:t>
            </a:r>
            <a:endParaRPr lang="en-US" altLang="zh-CN" sz="2000" b="1" smtClean="0">
              <a:ea typeface="宋体" panose="02010600030101010101" pitchFamily="2" charset="-122"/>
              <a:cs typeface="Times New Roman" pitchFamily="18" charset="0"/>
            </a:endParaRPr>
          </a:p>
          <a:p>
            <a:pPr>
              <a:defRPr/>
            </a:pPr>
            <a:r>
              <a:rPr lang="zh-CN" altLang="en-US" smtClean="0">
                <a:ea typeface="宋体" pitchFamily="2" charset="-122"/>
                <a:cs typeface="Times New Roman" pitchFamily="18" charset="0"/>
              </a:rPr>
              <a:t>自</a:t>
            </a:r>
            <a:r>
              <a:rPr lang="zh-CN" altLang="en-US">
                <a:ea typeface="宋体" pitchFamily="2" charset="-122"/>
                <a:cs typeface="Times New Roman" pitchFamily="18" charset="0"/>
              </a:rPr>
              <a:t>动类型转换的逆过程，将容量大的数据类型转换为容量小的数据类型。使用时要加上强制</a:t>
            </a:r>
            <a:r>
              <a:rPr lang="zh-CN" altLang="en-US" smtClean="0">
                <a:ea typeface="宋体" pitchFamily="2" charset="-122"/>
                <a:cs typeface="Times New Roman" pitchFamily="18" charset="0"/>
              </a:rPr>
              <a:t>转</a:t>
            </a:r>
            <a:r>
              <a:rPr lang="zh-CN" altLang="en-US">
                <a:ea typeface="宋体" pitchFamily="2" charset="-122"/>
                <a:cs typeface="Times New Roman" pitchFamily="18" charset="0"/>
              </a:rPr>
              <a:t>函数</a:t>
            </a:r>
            <a:r>
              <a:rPr lang="zh-CN" altLang="en-US" smtClean="0">
                <a:ea typeface="宋体" pitchFamily="2" charset="-122"/>
                <a:cs typeface="Times New Roman" pitchFamily="18" charset="0"/>
              </a:rPr>
              <a:t>，</a:t>
            </a:r>
            <a:r>
              <a:rPr lang="zh-CN" altLang="en-US" sz="2000" b="1">
                <a:solidFill>
                  <a:srgbClr val="E60000"/>
                </a:solidFill>
                <a:ea typeface="宋体" pitchFamily="2" charset="-122"/>
                <a:cs typeface="Times New Roman" pitchFamily="18" charset="0"/>
              </a:rPr>
              <a:t>但可能造成精度降低或溢出</a:t>
            </a:r>
            <a:r>
              <a:rPr lang="en-US" altLang="zh-CN">
                <a:ea typeface="宋体" pitchFamily="2" charset="-122"/>
                <a:cs typeface="Times New Roman" pitchFamily="18" charset="0"/>
              </a:rPr>
              <a:t>,</a:t>
            </a:r>
            <a:r>
              <a:rPr lang="zh-CN" altLang="en-US">
                <a:ea typeface="宋体" pitchFamily="2" charset="-122"/>
                <a:cs typeface="Times New Roman" pitchFamily="18" charset="0"/>
              </a:rPr>
              <a:t>格外要注意。</a:t>
            </a:r>
          </a:p>
          <a:p>
            <a:pPr>
              <a:defRPr/>
            </a:pPr>
            <a:endParaRPr lang="en-US" altLang="zh-CN" sz="2000" b="1" smtClean="0">
              <a:solidFill>
                <a:srgbClr val="0070C0"/>
              </a:solidFill>
              <a:ea typeface="宋体" panose="02010600030101010101" pitchFamily="2" charset="-122"/>
            </a:endParaRPr>
          </a:p>
          <a:p>
            <a:pPr marL="342900" indent="-342900">
              <a:buFont typeface="Wingdings" pitchFamily="2" charset="2"/>
              <a:buChar char="Ø"/>
              <a:defRPr/>
            </a:pPr>
            <a:r>
              <a:rPr lang="zh-CN" altLang="en-US" sz="2000" b="1" smtClean="0">
                <a:ea typeface="宋体" panose="02010600030101010101" pitchFamily="2" charset="-122"/>
              </a:rPr>
              <a:t>案例演示</a:t>
            </a:r>
            <a:endParaRPr lang="en-US" altLang="zh-CN" sz="2000" b="1" smtClean="0">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r>
              <a:rPr lang="en-US" altLang="zh-CN" smtClean="0">
                <a:latin typeface="Arial" pitchFamily="34" charset="0"/>
                <a:cs typeface="Arial" pitchFamily="34" charset="0"/>
              </a:rPr>
              <a:t>java  :  int num = (int)2.5</a:t>
            </a:r>
          </a:p>
          <a:p>
            <a:pPr>
              <a:defRPr/>
            </a:pPr>
            <a:r>
              <a:rPr lang="en-US" altLang="zh-CN">
                <a:latin typeface="Arial" pitchFamily="34" charset="0"/>
                <a:cs typeface="Arial" pitchFamily="34" charset="0"/>
              </a:rPr>
              <a:t>scala :  var num : Int = </a:t>
            </a:r>
            <a:r>
              <a:rPr lang="en-US" altLang="zh-CN">
                <a:latin typeface="Arial" pitchFamily="34" charset="0"/>
                <a:cs typeface="Arial" pitchFamily="34" charset="0"/>
              </a:rPr>
              <a:t> </a:t>
            </a:r>
            <a:r>
              <a:rPr lang="en-US" altLang="zh-CN" smtClean="0">
                <a:latin typeface="Arial" pitchFamily="34" charset="0"/>
                <a:cs typeface="Arial" pitchFamily="34" charset="0"/>
              </a:rPr>
              <a:t>2.7.toInt  //</a:t>
            </a:r>
            <a:r>
              <a:rPr lang="zh-CN" altLang="en-US" smtClean="0">
                <a:latin typeface="Arial" pitchFamily="34" charset="0"/>
                <a:cs typeface="Arial" pitchFamily="34" charset="0"/>
              </a:rPr>
              <a:t>对象</a:t>
            </a:r>
            <a:endParaRPr lang="en-US" altLang="zh-CN">
              <a:latin typeface="Arial" pitchFamily="34" charset="0"/>
              <a:cs typeface="Arial" pitchFamily="34" charset="0"/>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Tree>
    <p:extLst>
      <p:ext uri="{BB962C8B-B14F-4D97-AF65-F5344CB8AC3E}">
        <p14:creationId xmlns:p14="http://schemas.microsoft.com/office/powerpoint/2010/main" val="3112024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值类</a:t>
            </a:r>
            <a:r>
              <a:rPr lang="zh-CN" altLang="en-US" sz="2200" b="1"/>
              <a:t>型转换</a:t>
            </a:r>
            <a:endParaRPr lang="en-US" altLang="zh-CN" sz="2200" b="1"/>
          </a:p>
        </p:txBody>
      </p:sp>
      <p:sp>
        <p:nvSpPr>
          <p:cNvPr id="4" name="矩形 3"/>
          <p:cNvSpPr/>
          <p:nvPr/>
        </p:nvSpPr>
        <p:spPr>
          <a:xfrm>
            <a:off x="539553" y="1244431"/>
            <a:ext cx="8424935" cy="4462760"/>
          </a:xfrm>
          <a:prstGeom prst="rect">
            <a:avLst/>
          </a:prstGeom>
        </p:spPr>
        <p:txBody>
          <a:bodyPr wrap="square">
            <a:spAutoFit/>
          </a:bodyPr>
          <a:lstStyle/>
          <a:p>
            <a:pPr>
              <a:defRPr/>
            </a:pPr>
            <a:r>
              <a:rPr lang="zh-CN" altLang="en-US" sz="2000" b="1">
                <a:solidFill>
                  <a:srgbClr val="0070C0"/>
                </a:solidFill>
                <a:ea typeface="宋体" panose="02010600030101010101" pitchFamily="2" charset="-122"/>
              </a:rPr>
              <a:t>强制</a:t>
            </a:r>
            <a:r>
              <a:rPr lang="zh-CN" altLang="en-US" sz="2000" b="1" smtClean="0">
                <a:solidFill>
                  <a:srgbClr val="0070C0"/>
                </a:solidFill>
                <a:ea typeface="宋体" panose="02010600030101010101" pitchFamily="2" charset="-122"/>
              </a:rPr>
              <a:t>类</a:t>
            </a:r>
            <a:r>
              <a:rPr lang="zh-CN" altLang="en-US" sz="2000" b="1">
                <a:solidFill>
                  <a:srgbClr val="0070C0"/>
                </a:solidFill>
                <a:ea typeface="宋体" panose="02010600030101010101" pitchFamily="2" charset="-122"/>
              </a:rPr>
              <a:t>型转换</a:t>
            </a: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marL="342900" indent="-342900">
              <a:buFont typeface="Wingdings" pitchFamily="2" charset="2"/>
              <a:buChar char="Ø"/>
              <a:defRPr/>
            </a:pPr>
            <a:r>
              <a:rPr lang="zh-CN" altLang="en-US" sz="2000" b="1">
                <a:ea typeface="宋体" panose="02010600030101010101" pitchFamily="2" charset="-122"/>
                <a:cs typeface="Times New Roman" pitchFamily="18" charset="0"/>
              </a:rPr>
              <a:t>强</a:t>
            </a:r>
            <a:r>
              <a:rPr lang="zh-CN" altLang="en-US" sz="2000" b="1" smtClean="0">
                <a:ea typeface="宋体" panose="02010600030101010101" pitchFamily="2" charset="-122"/>
                <a:cs typeface="Times New Roman" pitchFamily="18" charset="0"/>
              </a:rPr>
              <a:t>制类型转换细节说明</a:t>
            </a:r>
            <a:endParaRPr lang="en-US" altLang="zh-CN" sz="2000" b="1" smtClean="0">
              <a:ea typeface="宋体" panose="02010600030101010101" pitchFamily="2" charset="-122"/>
              <a:cs typeface="Times New Roman" pitchFamily="18" charset="0"/>
            </a:endParaRPr>
          </a:p>
          <a:p>
            <a:pPr marL="342900" indent="-342900">
              <a:buFont typeface="Arial" pitchFamily="34" charset="0"/>
              <a:buChar char="•"/>
              <a:defRPr/>
            </a:pPr>
            <a:endParaRPr lang="en-US" altLang="zh-CN" sz="2000" b="1" smtClean="0">
              <a:ea typeface="宋体" panose="02010600030101010101" pitchFamily="2" charset="-122"/>
              <a:cs typeface="Times New Roman" pitchFamily="18" charset="0"/>
            </a:endParaRPr>
          </a:p>
          <a:p>
            <a:pPr marL="342900" indent="-342900">
              <a:buAutoNum type="arabicParenR"/>
              <a:defRPr/>
            </a:pPr>
            <a:r>
              <a:rPr lang="zh-CN" altLang="en-US" smtClean="0">
                <a:ea typeface="宋体" pitchFamily="2" charset="-122"/>
                <a:cs typeface="Times New Roman" pitchFamily="18" charset="0"/>
              </a:rPr>
              <a:t>当进行数据的</a:t>
            </a:r>
            <a:r>
              <a:rPr lang="zh-CN" altLang="en-US">
                <a:ea typeface="宋体" pitchFamily="2" charset="-122"/>
                <a:cs typeface="Times New Roman" pitchFamily="18" charset="0"/>
              </a:rPr>
              <a:t> </a:t>
            </a:r>
            <a:r>
              <a:rPr lang="zh-CN" altLang="en-US" smtClean="0">
                <a:ea typeface="宋体" pitchFamily="2" charset="-122"/>
                <a:cs typeface="Times New Roman" pitchFamily="18" charset="0"/>
              </a:rPr>
              <a:t>从 大</a:t>
            </a:r>
            <a:r>
              <a:rPr lang="en-US" altLang="zh-CN" smtClean="0">
                <a:ea typeface="宋体" pitchFamily="2" charset="-122"/>
                <a:cs typeface="Times New Roman" pitchFamily="18" charset="0"/>
              </a:rPr>
              <a:t>——&gt;</a:t>
            </a:r>
            <a:r>
              <a:rPr lang="zh-CN" altLang="en-US" smtClean="0">
                <a:ea typeface="宋体" pitchFamily="2" charset="-122"/>
                <a:cs typeface="Times New Roman" pitchFamily="18" charset="0"/>
              </a:rPr>
              <a:t>小，就需要使用到强制转换</a:t>
            </a:r>
            <a:endParaRPr lang="en-US" altLang="zh-CN" smtClean="0">
              <a:ea typeface="宋体" pitchFamily="2" charset="-122"/>
              <a:cs typeface="Times New Roman" pitchFamily="18" charset="0"/>
            </a:endParaRPr>
          </a:p>
          <a:p>
            <a:pPr marL="342900" indent="-342900">
              <a:buAutoNum type="arabicParenR"/>
              <a:defRPr/>
            </a:pPr>
            <a:r>
              <a:rPr lang="zh-CN" altLang="en-US" b="1" smtClean="0">
                <a:ea typeface="宋体" pitchFamily="2" charset="-122"/>
                <a:cs typeface="Times New Roman" pitchFamily="18" charset="0"/>
              </a:rPr>
              <a:t>强</a:t>
            </a:r>
            <a:r>
              <a:rPr lang="zh-CN" altLang="en-US" b="1">
                <a:ea typeface="宋体" pitchFamily="2" charset="-122"/>
                <a:cs typeface="Times New Roman" pitchFamily="18" charset="0"/>
              </a:rPr>
              <a:t>转符号只针对于最近的操作数有效</a:t>
            </a:r>
            <a:r>
              <a:rPr lang="zh-CN" altLang="en-US">
                <a:ea typeface="宋体" pitchFamily="2" charset="-122"/>
                <a:cs typeface="Times New Roman" pitchFamily="18" charset="0"/>
              </a:rPr>
              <a:t>，往往会使用小括号提升优先</a:t>
            </a:r>
            <a:r>
              <a:rPr lang="zh-CN" altLang="en-US" smtClean="0">
                <a:ea typeface="宋体" pitchFamily="2" charset="-122"/>
                <a:cs typeface="Times New Roman" pitchFamily="18" charset="0"/>
              </a:rPr>
              <a:t>级</a:t>
            </a:r>
            <a:r>
              <a:rPr lang="en-US" altLang="zh-CN" smtClean="0">
                <a:ea typeface="宋体" pitchFamily="2" charset="-122"/>
                <a:cs typeface="Times New Roman" pitchFamily="18" charset="0"/>
              </a:rPr>
              <a:t/>
            </a:r>
            <a:br>
              <a:rPr lang="en-US" altLang="zh-CN" smtClean="0">
                <a:ea typeface="宋体" pitchFamily="2" charset="-122"/>
                <a:cs typeface="Times New Roman" pitchFamily="18" charset="0"/>
              </a:rPr>
            </a:br>
            <a:r>
              <a:rPr lang="en-US" altLang="zh-CN" smtClean="0">
                <a:ea typeface="宋体" pitchFamily="2" charset="-122"/>
                <a:cs typeface="Times New Roman" pitchFamily="18" charset="0"/>
              </a:rPr>
              <a:t/>
            </a:r>
            <a:br>
              <a:rPr lang="en-US" altLang="zh-CN" smtClean="0">
                <a:ea typeface="宋体" pitchFamily="2" charset="-122"/>
                <a:cs typeface="Times New Roman" pitchFamily="18" charset="0"/>
              </a:rPr>
            </a:br>
            <a:r>
              <a:rPr lang="en-US" altLang="zh-CN" smtClean="0">
                <a:ea typeface="宋体" pitchFamily="2" charset="-122"/>
                <a:cs typeface="Times New Roman" pitchFamily="18" charset="0"/>
              </a:rPr>
              <a:t/>
            </a:r>
            <a:br>
              <a:rPr lang="en-US" altLang="zh-CN" smtClean="0">
                <a:ea typeface="宋体" pitchFamily="2" charset="-122"/>
                <a:cs typeface="Times New Roman" pitchFamily="18" charset="0"/>
              </a:rPr>
            </a:br>
            <a:r>
              <a:rPr lang="en-US" altLang="zh-CN" smtClean="0">
                <a:ea typeface="宋体" pitchFamily="2" charset="-122"/>
                <a:cs typeface="Times New Roman" pitchFamily="18" charset="0"/>
              </a:rPr>
              <a:t/>
            </a:r>
            <a:br>
              <a:rPr lang="en-US" altLang="zh-CN" smtClean="0">
                <a:ea typeface="宋体" pitchFamily="2" charset="-122"/>
                <a:cs typeface="Times New Roman" pitchFamily="18" charset="0"/>
              </a:rPr>
            </a:br>
            <a:endParaRPr lang="en-US" altLang="zh-CN" smtClean="0">
              <a:ea typeface="宋体" pitchFamily="2" charset="-122"/>
              <a:cs typeface="Times New Roman" pitchFamily="18" charset="0"/>
            </a:endParaRPr>
          </a:p>
          <a:p>
            <a:pPr marL="342900" indent="-342900">
              <a:buAutoNum type="arabicParenR"/>
              <a:defRPr/>
            </a:pPr>
            <a:r>
              <a:rPr lang="en-US" altLang="zh-CN">
                <a:ea typeface="宋体" pitchFamily="2" charset="-122"/>
                <a:cs typeface="Times New Roman" pitchFamily="18" charset="0"/>
              </a:rPr>
              <a:t>C</a:t>
            </a:r>
            <a:r>
              <a:rPr lang="en-US" altLang="zh-CN" smtClean="0">
                <a:ea typeface="宋体" pitchFamily="2" charset="-122"/>
                <a:cs typeface="Times New Roman" pitchFamily="18" charset="0"/>
              </a:rPr>
              <a:t>har</a:t>
            </a:r>
            <a:r>
              <a:rPr lang="zh-CN" altLang="en-US">
                <a:ea typeface="宋体" pitchFamily="2" charset="-122"/>
                <a:cs typeface="Times New Roman" pitchFamily="18" charset="0"/>
              </a:rPr>
              <a:t>类型可以保存 </a:t>
            </a:r>
            <a:r>
              <a:rPr lang="en-US" altLang="zh-CN">
                <a:ea typeface="宋体" pitchFamily="2" charset="-122"/>
                <a:cs typeface="Times New Roman" pitchFamily="18" charset="0"/>
              </a:rPr>
              <a:t>I</a:t>
            </a:r>
            <a:r>
              <a:rPr lang="en-US" altLang="zh-CN" smtClean="0">
                <a:ea typeface="宋体" pitchFamily="2" charset="-122"/>
                <a:cs typeface="Times New Roman" pitchFamily="18" charset="0"/>
              </a:rPr>
              <a:t>nt</a:t>
            </a:r>
            <a:r>
              <a:rPr lang="zh-CN" altLang="en-US">
                <a:ea typeface="宋体" pitchFamily="2" charset="-122"/>
                <a:cs typeface="Times New Roman" pitchFamily="18" charset="0"/>
              </a:rPr>
              <a:t>的常量值，但不能保</a:t>
            </a:r>
            <a:r>
              <a:rPr lang="zh-CN" altLang="en-US" smtClean="0">
                <a:ea typeface="宋体" pitchFamily="2" charset="-122"/>
                <a:cs typeface="Times New Roman" pitchFamily="18" charset="0"/>
              </a:rPr>
              <a:t>存</a:t>
            </a:r>
            <a:r>
              <a:rPr lang="en-US" altLang="zh-CN">
                <a:ea typeface="宋体" pitchFamily="2" charset="-122"/>
                <a:cs typeface="Times New Roman" pitchFamily="18" charset="0"/>
              </a:rPr>
              <a:t>I</a:t>
            </a:r>
            <a:r>
              <a:rPr lang="en-US" altLang="zh-CN" smtClean="0">
                <a:ea typeface="宋体" pitchFamily="2" charset="-122"/>
                <a:cs typeface="Times New Roman" pitchFamily="18" charset="0"/>
              </a:rPr>
              <a:t>nt</a:t>
            </a:r>
            <a:r>
              <a:rPr lang="zh-CN" altLang="en-US">
                <a:ea typeface="宋体" pitchFamily="2" charset="-122"/>
                <a:cs typeface="Times New Roman" pitchFamily="18" charset="0"/>
              </a:rPr>
              <a:t>的变量值，需要强</a:t>
            </a:r>
            <a:r>
              <a:rPr lang="zh-CN" altLang="en-US" smtClean="0">
                <a:ea typeface="宋体" pitchFamily="2" charset="-122"/>
                <a:cs typeface="Times New Roman" pitchFamily="18" charset="0"/>
              </a:rPr>
              <a:t>转</a:t>
            </a:r>
            <a:endParaRPr lang="en-US" altLang="zh-CN" smtClean="0">
              <a:ea typeface="宋体" pitchFamily="2" charset="-122"/>
              <a:cs typeface="Times New Roman" pitchFamily="18" charset="0"/>
            </a:endParaRPr>
          </a:p>
          <a:p>
            <a:pPr marL="342900" indent="-342900">
              <a:buAutoNum type="arabicParenR"/>
              <a:defRPr/>
            </a:pPr>
            <a:r>
              <a:rPr lang="en-US" altLang="zh-CN">
                <a:ea typeface="宋体" pitchFamily="2" charset="-122"/>
                <a:cs typeface="Times New Roman" pitchFamily="18" charset="0"/>
              </a:rPr>
              <a:t>B</a:t>
            </a:r>
            <a:r>
              <a:rPr lang="en-US" altLang="zh-CN" smtClean="0">
                <a:ea typeface="宋体" pitchFamily="2" charset="-122"/>
                <a:cs typeface="Times New Roman" pitchFamily="18" charset="0"/>
              </a:rPr>
              <a:t>yte</a:t>
            </a:r>
            <a:r>
              <a:rPr lang="zh-CN" altLang="en-US" smtClean="0">
                <a:ea typeface="宋体" pitchFamily="2" charset="-122"/>
                <a:cs typeface="Times New Roman" pitchFamily="18" charset="0"/>
              </a:rPr>
              <a:t>和</a:t>
            </a:r>
            <a:r>
              <a:rPr lang="en-US" altLang="zh-CN">
                <a:ea typeface="宋体" pitchFamily="2" charset="-122"/>
                <a:cs typeface="Times New Roman" pitchFamily="18" charset="0"/>
              </a:rPr>
              <a:t>S</a:t>
            </a:r>
            <a:r>
              <a:rPr lang="en-US" altLang="zh-CN" smtClean="0">
                <a:ea typeface="宋体" pitchFamily="2" charset="-122"/>
                <a:cs typeface="Times New Roman" pitchFamily="18" charset="0"/>
              </a:rPr>
              <a:t>hort</a:t>
            </a:r>
            <a:r>
              <a:rPr lang="zh-CN" altLang="en-US">
                <a:ea typeface="宋体" pitchFamily="2" charset="-122"/>
                <a:cs typeface="Times New Roman" pitchFamily="18" charset="0"/>
              </a:rPr>
              <a:t>类型在</a:t>
            </a:r>
            <a:r>
              <a:rPr lang="zh-CN" altLang="en-US" b="1">
                <a:solidFill>
                  <a:srgbClr val="FF0000"/>
                </a:solidFill>
                <a:ea typeface="宋体" pitchFamily="2" charset="-122"/>
                <a:cs typeface="Times New Roman" pitchFamily="18" charset="0"/>
              </a:rPr>
              <a:t>进行运算</a:t>
            </a:r>
            <a:r>
              <a:rPr lang="zh-CN" altLang="en-US">
                <a:ea typeface="宋体" pitchFamily="2" charset="-122"/>
                <a:cs typeface="Times New Roman" pitchFamily="18" charset="0"/>
              </a:rPr>
              <a:t>时，当</a:t>
            </a:r>
            <a:r>
              <a:rPr lang="zh-CN" altLang="en-US" smtClean="0">
                <a:ea typeface="宋体" pitchFamily="2" charset="-122"/>
                <a:cs typeface="Times New Roman" pitchFamily="18" charset="0"/>
              </a:rPr>
              <a:t>做</a:t>
            </a:r>
            <a:r>
              <a:rPr lang="en-US" altLang="zh-CN">
                <a:ea typeface="宋体" pitchFamily="2" charset="-122"/>
                <a:cs typeface="Times New Roman" pitchFamily="18" charset="0"/>
              </a:rPr>
              <a:t>I</a:t>
            </a:r>
            <a:r>
              <a:rPr lang="en-US" altLang="zh-CN" smtClean="0">
                <a:ea typeface="宋体" pitchFamily="2" charset="-122"/>
                <a:cs typeface="Times New Roman" pitchFamily="18" charset="0"/>
              </a:rPr>
              <a:t>nt</a:t>
            </a:r>
            <a:r>
              <a:rPr lang="zh-CN" altLang="en-US">
                <a:ea typeface="宋体" pitchFamily="2" charset="-122"/>
                <a:cs typeface="Times New Roman" pitchFamily="18" charset="0"/>
              </a:rPr>
              <a:t>类型处</a:t>
            </a:r>
            <a:r>
              <a:rPr lang="zh-CN" altLang="en-US" smtClean="0">
                <a:ea typeface="宋体" pitchFamily="2" charset="-122"/>
                <a:cs typeface="Times New Roman" pitchFamily="18" charset="0"/>
              </a:rPr>
              <a:t>理。</a:t>
            </a:r>
            <a:endParaRPr lang="en-US" altLang="zh-CN" smtClean="0">
              <a:ea typeface="宋体" pitchFamily="2" charset="-122"/>
              <a:cs typeface="Times New Roman" pitchFamily="18" charset="0"/>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48003545"/>
              </p:ext>
            </p:extLst>
          </p:nvPr>
        </p:nvGraphicFramePr>
        <p:xfrm>
          <a:off x="5436096" y="3493984"/>
          <a:ext cx="504056" cy="434264"/>
        </p:xfrm>
        <a:graphic>
          <a:graphicData uri="http://schemas.openxmlformats.org/presentationml/2006/ole">
            <mc:AlternateContent xmlns:mc="http://schemas.openxmlformats.org/markup-compatibility/2006">
              <mc:Choice xmlns:v="urn:schemas-microsoft-com:vml" Requires="v">
                <p:oleObj spid="_x0000_s8202" name="包装程序外壳对象" showAsIcon="1" r:id="rId4" imgW="826200" imgH="711360" progId="Package">
                  <p:embed/>
                </p:oleObj>
              </mc:Choice>
              <mc:Fallback>
                <p:oleObj name="包装程序外壳对象" showAsIcon="1" r:id="rId4" imgW="826200" imgH="711360" progId="Package">
                  <p:embed/>
                  <p:pic>
                    <p:nvPicPr>
                      <p:cNvPr id="0" name=""/>
                      <p:cNvPicPr/>
                      <p:nvPr/>
                    </p:nvPicPr>
                    <p:blipFill>
                      <a:blip r:embed="rId5"/>
                      <a:stretch>
                        <a:fillRect/>
                      </a:stretch>
                    </p:blipFill>
                    <p:spPr>
                      <a:xfrm>
                        <a:off x="5436096" y="3493984"/>
                        <a:ext cx="504056" cy="434264"/>
                      </a:xfrm>
                      <a:prstGeom prst="rect">
                        <a:avLst/>
                      </a:prstGeom>
                    </p:spPr>
                  </p:pic>
                </p:oleObj>
              </mc:Fallback>
            </mc:AlternateContent>
          </a:graphicData>
        </a:graphic>
      </p:graphicFrame>
      <p:sp>
        <p:nvSpPr>
          <p:cNvPr id="3" name="TextBox 2"/>
          <p:cNvSpPr txBox="1"/>
          <p:nvPr/>
        </p:nvSpPr>
        <p:spPr>
          <a:xfrm>
            <a:off x="971600" y="3240335"/>
            <a:ext cx="4592924" cy="830997"/>
          </a:xfrm>
          <a:prstGeom prst="rect">
            <a:avLst/>
          </a:prstGeom>
          <a:noFill/>
        </p:spPr>
        <p:txBody>
          <a:bodyPr wrap="none" rtlCol="0">
            <a:spAutoFit/>
          </a:bodyPr>
          <a:lstStyle/>
          <a:p>
            <a:r>
              <a:rPr lang="en-US" altLang="zh-CN" sz="1600" b="1">
                <a:latin typeface="Arial" pitchFamily="34" charset="0"/>
                <a:cs typeface="Arial" pitchFamily="34" charset="0"/>
              </a:rPr>
              <a:t>val </a:t>
            </a:r>
            <a:r>
              <a:rPr lang="en-US" altLang="zh-CN" sz="1600">
                <a:latin typeface="Arial" pitchFamily="34" charset="0"/>
                <a:cs typeface="Arial" pitchFamily="34" charset="0"/>
              </a:rPr>
              <a:t>num1: Int = 10 * </a:t>
            </a:r>
            <a:r>
              <a:rPr lang="en-US" altLang="zh-CN" sz="1600">
                <a:solidFill>
                  <a:srgbClr val="FF0000"/>
                </a:solidFill>
                <a:latin typeface="Arial" pitchFamily="34" charset="0"/>
                <a:cs typeface="Arial" pitchFamily="34" charset="0"/>
              </a:rPr>
              <a:t>3.5</a:t>
            </a:r>
            <a:r>
              <a:rPr lang="en-US" altLang="zh-CN" sz="1600">
                <a:latin typeface="Arial" pitchFamily="34" charset="0"/>
                <a:cs typeface="Arial" pitchFamily="34" charset="0"/>
              </a:rPr>
              <a:t>.toInt + 6 * </a:t>
            </a:r>
            <a:r>
              <a:rPr lang="en-US" altLang="zh-CN" sz="1600" smtClean="0">
                <a:latin typeface="Arial" pitchFamily="34" charset="0"/>
                <a:cs typeface="Arial" pitchFamily="34" charset="0"/>
              </a:rPr>
              <a:t>1.5.toInt  </a:t>
            </a:r>
            <a:r>
              <a:rPr lang="en-US" altLang="zh-CN" sz="1600" smtClean="0">
                <a:latin typeface="Arial" pitchFamily="34" charset="0"/>
                <a:cs typeface="Arial" pitchFamily="34" charset="0"/>
              </a:rPr>
              <a:t>// 36</a:t>
            </a:r>
            <a:r>
              <a:rPr lang="en-US" altLang="zh-CN" sz="1600">
                <a:latin typeface="Arial" pitchFamily="34" charset="0"/>
                <a:cs typeface="Arial" pitchFamily="34" charset="0"/>
              </a:rPr>
              <a:t/>
            </a:r>
            <a:br>
              <a:rPr lang="en-US" altLang="zh-CN" sz="1600">
                <a:latin typeface="Arial" pitchFamily="34" charset="0"/>
                <a:cs typeface="Arial" pitchFamily="34" charset="0"/>
              </a:rPr>
            </a:br>
            <a:r>
              <a:rPr lang="en-US" altLang="zh-CN" sz="1600" b="1">
                <a:latin typeface="Arial" pitchFamily="34" charset="0"/>
                <a:cs typeface="Arial" pitchFamily="34" charset="0"/>
              </a:rPr>
              <a:t>val </a:t>
            </a:r>
            <a:r>
              <a:rPr lang="en-US" altLang="zh-CN" sz="1600">
                <a:latin typeface="Arial" pitchFamily="34" charset="0"/>
                <a:cs typeface="Arial" pitchFamily="34" charset="0"/>
              </a:rPr>
              <a:t>num2: Int = (10 * 3.5 + 6 * 1.5).</a:t>
            </a:r>
            <a:r>
              <a:rPr lang="en-US" altLang="zh-CN" sz="1600" smtClean="0">
                <a:latin typeface="Arial" pitchFamily="34" charset="0"/>
                <a:cs typeface="Arial" pitchFamily="34" charset="0"/>
              </a:rPr>
              <a:t>toInt // 44</a:t>
            </a:r>
            <a:r>
              <a:rPr lang="en-US" altLang="zh-CN" sz="1600">
                <a:latin typeface="Arial" pitchFamily="34" charset="0"/>
                <a:cs typeface="Arial" pitchFamily="34" charset="0"/>
              </a:rPr>
              <a:t/>
            </a:r>
            <a:br>
              <a:rPr lang="en-US" altLang="zh-CN" sz="1600">
                <a:latin typeface="Arial" pitchFamily="34" charset="0"/>
                <a:cs typeface="Arial" pitchFamily="34" charset="0"/>
              </a:rPr>
            </a:br>
            <a:r>
              <a:rPr lang="en-US" altLang="zh-CN" sz="1600" i="1">
                <a:latin typeface="Arial" pitchFamily="34" charset="0"/>
                <a:cs typeface="Arial" pitchFamily="34" charset="0"/>
              </a:rPr>
              <a:t>println</a:t>
            </a:r>
            <a:r>
              <a:rPr lang="en-US" altLang="zh-CN" sz="1600">
                <a:latin typeface="Arial" pitchFamily="34" charset="0"/>
                <a:cs typeface="Arial" pitchFamily="34" charset="0"/>
              </a:rPr>
              <a:t>(num1 + </a:t>
            </a:r>
            <a:r>
              <a:rPr lang="en-US" altLang="zh-CN" sz="1600" b="1">
                <a:latin typeface="Arial" pitchFamily="34" charset="0"/>
                <a:cs typeface="Arial" pitchFamily="34" charset="0"/>
              </a:rPr>
              <a:t>" " </a:t>
            </a:r>
            <a:r>
              <a:rPr lang="en-US" altLang="zh-CN" sz="1600">
                <a:latin typeface="Arial" pitchFamily="34" charset="0"/>
                <a:cs typeface="Arial" pitchFamily="34" charset="0"/>
              </a:rPr>
              <a:t>+ num2)</a:t>
            </a:r>
            <a:endParaRPr lang="zh-CN" altLang="en-US" sz="1600">
              <a:latin typeface="Arial" pitchFamily="34" charset="0"/>
              <a:cs typeface="Arial" pitchFamily="34" charset="0"/>
            </a:endParaRPr>
          </a:p>
        </p:txBody>
      </p:sp>
    </p:spTree>
    <p:extLst>
      <p:ext uri="{BB962C8B-B14F-4D97-AF65-F5344CB8AC3E}">
        <p14:creationId xmlns:p14="http://schemas.microsoft.com/office/powerpoint/2010/main" val="11190635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值</a:t>
            </a:r>
            <a:r>
              <a:rPr lang="zh-CN" altLang="en-US" sz="2200" b="1" smtClean="0"/>
              <a:t>类</a:t>
            </a:r>
            <a:r>
              <a:rPr lang="zh-CN" altLang="en-US" sz="2200" b="1"/>
              <a:t>型转</a:t>
            </a:r>
            <a:r>
              <a:rPr lang="zh-CN" altLang="en-US" sz="2200" b="1" smtClean="0"/>
              <a:t>换</a:t>
            </a:r>
            <a:r>
              <a:rPr lang="en-US" altLang="zh-CN" sz="2200" b="1" smtClean="0"/>
              <a:t>-</a:t>
            </a:r>
            <a:r>
              <a:rPr lang="zh-CN" altLang="en-US" sz="2200" b="1" smtClean="0"/>
              <a:t>课堂练习题</a:t>
            </a:r>
            <a:endParaRPr lang="en-US" altLang="zh-CN" sz="22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TextBox 5"/>
          <p:cNvSpPr txBox="1">
            <a:spLocks noChangeArrowheads="1"/>
          </p:cNvSpPr>
          <p:nvPr/>
        </p:nvSpPr>
        <p:spPr bwMode="auto">
          <a:xfrm>
            <a:off x="608226" y="1440135"/>
            <a:ext cx="6844094"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000" b="1"/>
              <a:t>判</a:t>
            </a:r>
            <a:r>
              <a:rPr lang="zh-CN" altLang="en-US" sz="2000" b="1" smtClean="0"/>
              <a:t>断是否能够通过编译</a:t>
            </a:r>
            <a:r>
              <a:rPr lang="en-US" altLang="zh-CN" sz="2000" b="1" smtClean="0"/>
              <a:t>,</a:t>
            </a:r>
            <a:r>
              <a:rPr lang="zh-CN" altLang="en-US" sz="2000" b="1" smtClean="0"/>
              <a:t>并说明原因</a:t>
            </a:r>
            <a:endParaRPr lang="en-US" altLang="zh-CN" sz="2000" b="1" smtClean="0"/>
          </a:p>
          <a:p>
            <a:pPr eaLnBrk="1" hangingPunct="1"/>
            <a:r>
              <a:rPr lang="en-US" altLang="zh-CN" sz="1600" smtClean="0"/>
              <a:t>1</a:t>
            </a:r>
            <a:r>
              <a:rPr lang="zh-CN" altLang="en-US" sz="1600" smtClean="0"/>
              <a:t>）</a:t>
            </a:r>
            <a:r>
              <a:rPr lang="en-US" altLang="zh-CN" sz="1600" smtClean="0"/>
              <a:t>var s : Short  </a:t>
            </a:r>
            <a:r>
              <a:rPr lang="en-US" altLang="zh-CN" sz="1600"/>
              <a:t>= </a:t>
            </a:r>
            <a:r>
              <a:rPr lang="en-US" altLang="zh-CN" sz="1600" smtClean="0"/>
              <a:t>5 // ok</a:t>
            </a:r>
            <a:endParaRPr lang="en-US" altLang="zh-CN" sz="1600" dirty="0"/>
          </a:p>
          <a:p>
            <a:pPr eaLnBrk="1" hangingPunct="1"/>
            <a:r>
              <a:rPr lang="en-US" altLang="zh-CN" sz="1600" dirty="0"/>
              <a:t>      s </a:t>
            </a:r>
            <a:r>
              <a:rPr lang="en-US" altLang="zh-CN" sz="1600"/>
              <a:t>= </a:t>
            </a:r>
            <a:r>
              <a:rPr lang="en-US" altLang="zh-CN" sz="1600" smtClean="0"/>
              <a:t>s-2    </a:t>
            </a:r>
            <a:r>
              <a:rPr lang="en-US" altLang="zh-CN" sz="1600" smtClean="0"/>
              <a:t>//  error  Int -&gt; Short                </a:t>
            </a:r>
            <a:endParaRPr lang="en-US" altLang="zh-CN" sz="1600" dirty="0" smtClean="0"/>
          </a:p>
          <a:p>
            <a:pPr eaLnBrk="1" hangingPunct="1"/>
            <a:r>
              <a:rPr lang="en-US" altLang="zh-CN" sz="1600" dirty="0" smtClean="0"/>
              <a:t>2</a:t>
            </a:r>
            <a:r>
              <a:rPr lang="zh-CN" altLang="en-US" sz="1600" smtClean="0"/>
              <a:t>）</a:t>
            </a:r>
            <a:r>
              <a:rPr lang="en-US" altLang="zh-CN" sz="1600" smtClean="0"/>
              <a:t> var b : Byte  = 3   </a:t>
            </a:r>
            <a:r>
              <a:rPr lang="en-US" altLang="zh-CN" sz="1600" smtClean="0"/>
              <a:t> // ok</a:t>
            </a:r>
            <a:endParaRPr lang="en-US" altLang="zh-CN" sz="1600" dirty="0" smtClean="0"/>
          </a:p>
          <a:p>
            <a:pPr eaLnBrk="1" hangingPunct="1"/>
            <a:r>
              <a:rPr lang="en-US" altLang="zh-CN" sz="1600" dirty="0" smtClean="0"/>
              <a:t>       </a:t>
            </a:r>
            <a:r>
              <a:rPr lang="en-US" altLang="zh-CN" sz="1600" dirty="0"/>
              <a:t>b = b </a:t>
            </a:r>
            <a:r>
              <a:rPr lang="en-US" altLang="zh-CN" sz="1600"/>
              <a:t>+ </a:t>
            </a:r>
            <a:r>
              <a:rPr lang="en-US" altLang="zh-CN" sz="1600" smtClean="0"/>
              <a:t>4</a:t>
            </a:r>
            <a:r>
              <a:rPr lang="zh-CN" altLang="en-US" sz="1600" smtClean="0"/>
              <a:t>  </a:t>
            </a:r>
            <a:r>
              <a:rPr lang="en-US" altLang="zh-CN" sz="1600" smtClean="0"/>
              <a:t> </a:t>
            </a:r>
            <a:r>
              <a:rPr lang="zh-CN" altLang="en-US" sz="1600" smtClean="0"/>
              <a:t>           </a:t>
            </a:r>
            <a:r>
              <a:rPr lang="en-US" altLang="zh-CN" sz="1600" smtClean="0"/>
              <a:t>// error Int -&gt;Byte</a:t>
            </a:r>
            <a:r>
              <a:rPr lang="zh-CN" altLang="en-US" sz="1600" smtClean="0"/>
              <a:t>     </a:t>
            </a:r>
            <a:endParaRPr lang="zh-CN" altLang="en-US" sz="1600" dirty="0"/>
          </a:p>
          <a:p>
            <a:pPr eaLnBrk="1" hangingPunct="1"/>
            <a:r>
              <a:rPr lang="en-US" altLang="zh-CN" sz="1600" dirty="0"/>
              <a:t>       b </a:t>
            </a:r>
            <a:r>
              <a:rPr lang="en-US" altLang="zh-CN" sz="1600"/>
              <a:t>= </a:t>
            </a:r>
            <a:r>
              <a:rPr lang="en-US" altLang="zh-CN" sz="1600" smtClean="0"/>
              <a:t>(b+4).toByte</a:t>
            </a:r>
            <a:r>
              <a:rPr lang="zh-CN" altLang="en-US" sz="1600" smtClean="0"/>
              <a:t>       </a:t>
            </a:r>
            <a:r>
              <a:rPr lang="en-US" altLang="zh-CN" sz="1600" smtClean="0"/>
              <a:t>// ok </a:t>
            </a:r>
            <a:r>
              <a:rPr lang="zh-CN" altLang="en-US" sz="1600" smtClean="0"/>
              <a:t>，</a:t>
            </a:r>
            <a:r>
              <a:rPr lang="zh-CN" altLang="en-US" sz="1600"/>
              <a:t>使</a:t>
            </a:r>
            <a:r>
              <a:rPr lang="zh-CN" altLang="en-US" sz="1600" smtClean="0"/>
              <a:t>用强制转换</a:t>
            </a:r>
            <a:endParaRPr lang="en-US" sz="1600" dirty="0"/>
          </a:p>
          <a:p>
            <a:pPr eaLnBrk="1" hangingPunct="1"/>
            <a:r>
              <a:rPr lang="en-US" altLang="zh-CN" sz="1600"/>
              <a:t>3</a:t>
            </a:r>
            <a:r>
              <a:rPr lang="zh-CN" altLang="en-US" sz="1600" smtClean="0"/>
              <a:t>）</a:t>
            </a:r>
            <a:r>
              <a:rPr lang="en-US" altLang="zh-CN" sz="1600" smtClean="0"/>
              <a:t>var c : Char  </a:t>
            </a:r>
            <a:r>
              <a:rPr lang="en-US" altLang="zh-CN" sz="1600"/>
              <a:t>= </a:t>
            </a:r>
            <a:r>
              <a:rPr lang="en-US" altLang="zh-CN" sz="1600" smtClean="0"/>
              <a:t>'a</a:t>
            </a:r>
            <a:r>
              <a:rPr lang="en-US" altLang="zh-CN" sz="1600"/>
              <a:t>'</a:t>
            </a:r>
            <a:r>
              <a:rPr lang="en-US" altLang="zh-CN" sz="1600" smtClean="0"/>
              <a:t> </a:t>
            </a:r>
            <a:r>
              <a:rPr lang="en-US" altLang="zh-CN" sz="1600" smtClean="0"/>
              <a:t> //ok</a:t>
            </a:r>
            <a:endParaRPr lang="en-US" altLang="zh-CN" sz="1600" dirty="0"/>
          </a:p>
          <a:p>
            <a:pPr eaLnBrk="1" hangingPunct="1"/>
            <a:r>
              <a:rPr lang="en-US" altLang="zh-CN" sz="1600"/>
              <a:t>      </a:t>
            </a:r>
            <a:r>
              <a:rPr lang="en-US" altLang="zh-CN" sz="1600" smtClean="0"/>
              <a:t>var  i : Int </a:t>
            </a:r>
            <a:r>
              <a:rPr lang="en-US" altLang="zh-CN" sz="1600"/>
              <a:t>= </a:t>
            </a:r>
            <a:r>
              <a:rPr lang="en-US" altLang="zh-CN" sz="1600" smtClean="0"/>
              <a:t>5 </a:t>
            </a:r>
            <a:r>
              <a:rPr lang="en-US" altLang="zh-CN" sz="1600" smtClean="0"/>
              <a:t>//ok</a:t>
            </a:r>
            <a:endParaRPr lang="en-US" altLang="zh-CN" sz="1600" dirty="0"/>
          </a:p>
          <a:p>
            <a:pPr eaLnBrk="1" hangingPunct="1"/>
            <a:r>
              <a:rPr lang="en-US" altLang="zh-CN" sz="1600"/>
              <a:t>      </a:t>
            </a:r>
            <a:r>
              <a:rPr lang="en-US" altLang="zh-CN" sz="1600" smtClean="0"/>
              <a:t>var </a:t>
            </a:r>
            <a:r>
              <a:rPr lang="en-US" altLang="zh-CN" sz="1600"/>
              <a:t>d </a:t>
            </a:r>
            <a:r>
              <a:rPr lang="en-US" altLang="zh-CN" sz="1600" smtClean="0"/>
              <a:t>: Float = .314F </a:t>
            </a:r>
            <a:r>
              <a:rPr lang="en-US" altLang="zh-CN" sz="1600" smtClean="0"/>
              <a:t>//ok</a:t>
            </a:r>
            <a:endParaRPr lang="en-US" altLang="zh-CN" sz="1600" dirty="0"/>
          </a:p>
          <a:p>
            <a:pPr eaLnBrk="1" hangingPunct="1"/>
            <a:r>
              <a:rPr lang="en-US" altLang="zh-CN" sz="1600"/>
              <a:t>      </a:t>
            </a:r>
            <a:r>
              <a:rPr lang="en-US" altLang="zh-CN" sz="1600" smtClean="0"/>
              <a:t>var result : Double </a:t>
            </a:r>
            <a:r>
              <a:rPr lang="en-US" altLang="zh-CN" sz="1600"/>
              <a:t>= </a:t>
            </a:r>
            <a:r>
              <a:rPr lang="en-US" altLang="zh-CN" sz="1600" smtClean="0"/>
              <a:t>c+i+d     </a:t>
            </a:r>
            <a:r>
              <a:rPr lang="en-US" altLang="zh-CN" sz="1600" smtClean="0"/>
              <a:t>//ok Float-&gt;Double</a:t>
            </a:r>
            <a:endParaRPr lang="en-US" altLang="zh-CN" sz="1600" dirty="0"/>
          </a:p>
          <a:p>
            <a:pPr eaLnBrk="1" hangingPunct="1"/>
            <a:r>
              <a:rPr lang="en-US" altLang="zh-CN" sz="1600" dirty="0"/>
              <a:t>4</a:t>
            </a:r>
            <a:r>
              <a:rPr lang="zh-CN" altLang="en-US" sz="1600"/>
              <a:t>） </a:t>
            </a:r>
            <a:r>
              <a:rPr lang="en-US" altLang="zh-CN" sz="1600" smtClean="0"/>
              <a:t>var b : Byte  </a:t>
            </a:r>
            <a:r>
              <a:rPr lang="en-US" altLang="zh-CN" sz="1600"/>
              <a:t>= </a:t>
            </a:r>
            <a:r>
              <a:rPr lang="en-US" altLang="zh-CN" sz="1600" smtClean="0"/>
              <a:t>5 </a:t>
            </a:r>
            <a:r>
              <a:rPr lang="en-US" altLang="zh-CN" sz="1600" smtClean="0"/>
              <a:t>// ok</a:t>
            </a:r>
            <a:endParaRPr lang="en-US" altLang="zh-CN" sz="1600" dirty="0"/>
          </a:p>
          <a:p>
            <a:pPr eaLnBrk="1" hangingPunct="1"/>
            <a:r>
              <a:rPr lang="en-US" altLang="zh-CN" sz="1600"/>
              <a:t>      </a:t>
            </a:r>
            <a:r>
              <a:rPr lang="en-US" altLang="zh-CN" sz="1600" smtClean="0"/>
              <a:t>var s : </a:t>
            </a:r>
            <a:r>
              <a:rPr lang="en-US" altLang="zh-CN" sz="1600"/>
              <a:t>S</a:t>
            </a:r>
            <a:r>
              <a:rPr lang="en-US" altLang="zh-CN" sz="1600" smtClean="0"/>
              <a:t>hort  </a:t>
            </a:r>
            <a:r>
              <a:rPr lang="en-US" altLang="zh-CN" sz="1600"/>
              <a:t>= </a:t>
            </a:r>
            <a:r>
              <a:rPr lang="en-US" altLang="zh-CN" sz="1600" smtClean="0"/>
              <a:t>3 </a:t>
            </a:r>
            <a:r>
              <a:rPr lang="en-US" altLang="zh-CN" sz="1600" smtClean="0"/>
              <a:t>//ok</a:t>
            </a:r>
            <a:endParaRPr lang="en-US" altLang="zh-CN" sz="1600" dirty="0"/>
          </a:p>
          <a:p>
            <a:pPr eaLnBrk="1" hangingPunct="1"/>
            <a:r>
              <a:rPr lang="en-US" altLang="zh-CN" sz="1600"/>
              <a:t>       </a:t>
            </a:r>
            <a:r>
              <a:rPr lang="en-US" altLang="zh-CN" sz="1600" smtClean="0"/>
              <a:t>var t : Short </a:t>
            </a:r>
            <a:r>
              <a:rPr lang="en-US" altLang="zh-CN" sz="1600" dirty="0"/>
              <a:t>= s </a:t>
            </a:r>
            <a:r>
              <a:rPr lang="en-US" altLang="zh-CN" sz="1600"/>
              <a:t>+ </a:t>
            </a:r>
            <a:r>
              <a:rPr lang="en-US" altLang="zh-CN" sz="1600" smtClean="0"/>
              <a:t>b</a:t>
            </a:r>
            <a:r>
              <a:rPr lang="zh-CN" altLang="en-US" sz="1600" smtClean="0"/>
              <a:t> </a:t>
            </a:r>
            <a:r>
              <a:rPr lang="en-US" altLang="zh-CN" sz="1600" smtClean="0"/>
              <a:t>//</a:t>
            </a:r>
            <a:r>
              <a:rPr lang="zh-CN" altLang="en-US" sz="1600" smtClean="0"/>
              <a:t> </a:t>
            </a:r>
            <a:r>
              <a:rPr lang="en-US" altLang="zh-CN" sz="1600" smtClean="0"/>
              <a:t>error Int-&gt;Short</a:t>
            </a:r>
            <a:endParaRPr lang="en-US" altLang="zh-CN" sz="1600" smtClean="0"/>
          </a:p>
          <a:p>
            <a:pPr eaLnBrk="1" hangingPunct="1"/>
            <a:r>
              <a:rPr lang="en-US" altLang="zh-CN" sz="1600" smtClean="0"/>
              <a:t>       var t2 = s + b </a:t>
            </a:r>
            <a:r>
              <a:rPr lang="zh-CN" altLang="en-US" sz="1600" smtClean="0"/>
              <a:t>  </a:t>
            </a:r>
            <a:r>
              <a:rPr lang="en-US" altLang="zh-CN" sz="1600" smtClean="0"/>
              <a:t>//</a:t>
            </a:r>
            <a:r>
              <a:rPr lang="zh-CN" altLang="en-US" sz="1600" smtClean="0"/>
              <a:t> </a:t>
            </a:r>
            <a:r>
              <a:rPr lang="en-US" altLang="zh-CN" sz="1600" smtClean="0"/>
              <a:t>ok, </a:t>
            </a:r>
            <a:r>
              <a:rPr lang="zh-CN" altLang="en-US" sz="1600" smtClean="0"/>
              <a:t>使用类型推导</a:t>
            </a:r>
            <a:endParaRPr lang="en-US" altLang="zh-CN" sz="1600" dirty="0"/>
          </a:p>
        </p:txBody>
      </p:sp>
    </p:spTree>
    <p:extLst>
      <p:ext uri="{BB962C8B-B14F-4D97-AF65-F5344CB8AC3E}">
        <p14:creationId xmlns:p14="http://schemas.microsoft.com/office/powerpoint/2010/main" val="27371759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值</a:t>
            </a:r>
            <a:r>
              <a:rPr lang="zh-CN" altLang="en-US" sz="2200" b="1" smtClean="0"/>
              <a:t>类型和</a:t>
            </a:r>
            <a:r>
              <a:rPr lang="en-US" altLang="zh-CN" sz="2200" b="1" smtClean="0"/>
              <a:t>String</a:t>
            </a:r>
            <a:r>
              <a:rPr lang="zh-CN" altLang="en-US" sz="2200" b="1" smtClean="0"/>
              <a:t>类型的转换</a:t>
            </a:r>
            <a:endParaRPr lang="en-US" altLang="zh-CN" sz="22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8424935" cy="4154984"/>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rPr>
              <a:t>介</a:t>
            </a:r>
            <a:r>
              <a:rPr lang="zh-CN" altLang="en-US" sz="2000" b="1">
                <a:solidFill>
                  <a:srgbClr val="0070C0"/>
                </a:solidFill>
                <a:ea typeface="宋体" panose="02010600030101010101" pitchFamily="2" charset="-122"/>
              </a:rPr>
              <a:t>绍</a:t>
            </a: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r>
              <a:rPr lang="zh-CN" altLang="en-US" smtClean="0">
                <a:ea typeface="宋体" panose="02010600030101010101" pitchFamily="2" charset="-122"/>
              </a:rPr>
              <a:t>在程序开发中，我们经常需要将</a:t>
            </a:r>
            <a:r>
              <a:rPr lang="zh-CN" altLang="en-US">
                <a:ea typeface="宋体" panose="02010600030101010101" pitchFamily="2" charset="-122"/>
              </a:rPr>
              <a:t>基</a:t>
            </a:r>
            <a:r>
              <a:rPr lang="zh-CN" altLang="en-US" smtClean="0">
                <a:ea typeface="宋体" panose="02010600030101010101" pitchFamily="2" charset="-122"/>
              </a:rPr>
              <a:t>本数据类型转成</a:t>
            </a:r>
            <a:r>
              <a:rPr lang="en-US" altLang="zh-CN" smtClean="0">
                <a:ea typeface="宋体" panose="02010600030101010101" pitchFamily="2" charset="-122"/>
              </a:rPr>
              <a:t>String </a:t>
            </a:r>
            <a:r>
              <a:rPr lang="zh-CN" altLang="en-US" smtClean="0">
                <a:ea typeface="宋体" panose="02010600030101010101" pitchFamily="2" charset="-122"/>
              </a:rPr>
              <a:t>类型。</a:t>
            </a:r>
            <a:endParaRPr lang="en-US" altLang="zh-CN" smtClean="0">
              <a:ea typeface="宋体" panose="02010600030101010101" pitchFamily="2" charset="-122"/>
            </a:endParaRPr>
          </a:p>
          <a:p>
            <a:pPr>
              <a:defRPr/>
            </a:pPr>
            <a:r>
              <a:rPr lang="zh-CN" altLang="en-US">
                <a:ea typeface="宋体" panose="02010600030101010101" pitchFamily="2" charset="-122"/>
              </a:rPr>
              <a:t>或</a:t>
            </a:r>
            <a:r>
              <a:rPr lang="zh-CN" altLang="en-US" smtClean="0">
                <a:ea typeface="宋体" panose="02010600030101010101" pitchFamily="2" charset="-122"/>
              </a:rPr>
              <a:t>者将</a:t>
            </a:r>
            <a:r>
              <a:rPr lang="en-US" altLang="zh-CN" smtClean="0">
                <a:ea typeface="宋体" panose="02010600030101010101" pitchFamily="2" charset="-122"/>
              </a:rPr>
              <a:t>String</a:t>
            </a:r>
            <a:r>
              <a:rPr lang="zh-CN" altLang="en-US">
                <a:ea typeface="宋体" panose="02010600030101010101" pitchFamily="2" charset="-122"/>
              </a:rPr>
              <a:t>类</a:t>
            </a:r>
            <a:r>
              <a:rPr lang="zh-CN" altLang="en-US" smtClean="0">
                <a:ea typeface="宋体" panose="02010600030101010101" pitchFamily="2" charset="-122"/>
              </a:rPr>
              <a:t>型转成基本数据类型。</a:t>
            </a:r>
            <a:endParaRPr lang="en-US" altLang="zh-CN" smtClean="0">
              <a:ea typeface="宋体" panose="02010600030101010101" pitchFamily="2" charset="-122"/>
            </a:endParaRPr>
          </a:p>
          <a:p>
            <a:pPr>
              <a:defRPr/>
            </a:pPr>
            <a:endParaRPr lang="en-US" altLang="zh-CN" sz="1600">
              <a:ea typeface="宋体" panose="02010600030101010101" pitchFamily="2" charset="-122"/>
            </a:endParaRPr>
          </a:p>
          <a:p>
            <a:pPr>
              <a:defRPr/>
            </a:pPr>
            <a:r>
              <a:rPr lang="zh-CN" altLang="en-US" sz="2000" b="1" smtClean="0">
                <a:solidFill>
                  <a:srgbClr val="0070C0"/>
                </a:solidFill>
                <a:ea typeface="宋体" panose="02010600030101010101" pitchFamily="2" charset="-122"/>
              </a:rPr>
              <a:t>基</a:t>
            </a:r>
            <a:r>
              <a:rPr lang="zh-CN" altLang="en-US" sz="2000" b="1">
                <a:solidFill>
                  <a:srgbClr val="0070C0"/>
                </a:solidFill>
                <a:ea typeface="宋体" panose="02010600030101010101" pitchFamily="2" charset="-122"/>
              </a:rPr>
              <a:t>本类</a:t>
            </a:r>
            <a:r>
              <a:rPr lang="zh-CN" altLang="en-US" sz="2000" b="1" smtClean="0">
                <a:solidFill>
                  <a:srgbClr val="0070C0"/>
                </a:solidFill>
                <a:ea typeface="宋体" panose="02010600030101010101" pitchFamily="2" charset="-122"/>
              </a:rPr>
              <a:t>型</a:t>
            </a:r>
            <a:r>
              <a:rPr lang="zh-CN" altLang="en-US" sz="2000" b="1">
                <a:solidFill>
                  <a:srgbClr val="0070C0"/>
                </a:solidFill>
                <a:ea typeface="宋体" panose="02010600030101010101" pitchFamily="2" charset="-122"/>
              </a:rPr>
              <a:t>转</a:t>
            </a:r>
            <a:r>
              <a:rPr lang="en-US" altLang="zh-CN" sz="2000" b="1" smtClean="0">
                <a:solidFill>
                  <a:srgbClr val="0070C0"/>
                </a:solidFill>
                <a:ea typeface="宋体" panose="02010600030101010101" pitchFamily="2" charset="-122"/>
              </a:rPr>
              <a:t>String</a:t>
            </a:r>
            <a:r>
              <a:rPr lang="zh-CN" altLang="en-US" sz="2000" b="1">
                <a:solidFill>
                  <a:srgbClr val="0070C0"/>
                </a:solidFill>
                <a:ea typeface="宋体" panose="02010600030101010101" pitchFamily="2" charset="-122"/>
              </a:rPr>
              <a:t>类</a:t>
            </a:r>
            <a:r>
              <a:rPr lang="zh-CN" altLang="en-US" sz="2000" b="1" smtClean="0">
                <a:solidFill>
                  <a:srgbClr val="0070C0"/>
                </a:solidFill>
                <a:ea typeface="宋体" panose="02010600030101010101" pitchFamily="2" charset="-122"/>
              </a:rPr>
              <a:t>型</a:t>
            </a:r>
            <a:endParaRPr lang="en-US" altLang="zh-CN" sz="2000" b="1" smtClean="0">
              <a:solidFill>
                <a:srgbClr val="0070C0"/>
              </a:solidFill>
              <a:ea typeface="宋体" panose="02010600030101010101" pitchFamily="2" charset="-122"/>
            </a:endParaRPr>
          </a:p>
          <a:p>
            <a:pPr>
              <a:defRPr/>
            </a:pPr>
            <a:r>
              <a:rPr lang="zh-CN" altLang="en-US">
                <a:ea typeface="宋体" panose="02010600030101010101" pitchFamily="2" charset="-122"/>
              </a:rPr>
              <a:t>语法： </a:t>
            </a:r>
            <a:r>
              <a:rPr lang="zh-CN" altLang="en-US" smtClean="0">
                <a:ea typeface="宋体" panose="02010600030101010101" pitchFamily="2" charset="-122"/>
              </a:rPr>
              <a:t>将</a:t>
            </a:r>
            <a:r>
              <a:rPr lang="zh-CN" altLang="en-US">
                <a:ea typeface="宋体" panose="02010600030101010101" pitchFamily="2" charset="-122"/>
              </a:rPr>
              <a:t>基本类型的值</a:t>
            </a:r>
            <a:r>
              <a:rPr lang="en-US" altLang="zh-CN">
                <a:ea typeface="宋体" panose="02010600030101010101" pitchFamily="2" charset="-122"/>
              </a:rPr>
              <a:t>+"" </a:t>
            </a:r>
            <a:r>
              <a:rPr lang="zh-CN" altLang="en-US">
                <a:ea typeface="宋体" panose="02010600030101010101" pitchFamily="2" charset="-122"/>
              </a:rPr>
              <a:t>即</a:t>
            </a:r>
            <a:r>
              <a:rPr lang="zh-CN" altLang="en-US" smtClean="0">
                <a:ea typeface="宋体" panose="02010600030101010101" pitchFamily="2" charset="-122"/>
              </a:rPr>
              <a:t>可</a:t>
            </a:r>
            <a:endParaRPr lang="en-US" altLang="zh-CN" smtClean="0">
              <a:ea typeface="宋体" panose="02010600030101010101" pitchFamily="2" charset="-122"/>
            </a:endParaRPr>
          </a:p>
          <a:p>
            <a:pPr>
              <a:defRPr/>
            </a:pPr>
            <a:r>
              <a:rPr lang="zh-CN" altLang="en-US">
                <a:ea typeface="宋体" panose="02010600030101010101" pitchFamily="2" charset="-122"/>
              </a:rPr>
              <a:t>案</a:t>
            </a:r>
            <a:r>
              <a:rPr lang="zh-CN" altLang="en-US" smtClean="0">
                <a:ea typeface="宋体" panose="02010600030101010101" pitchFamily="2" charset="-122"/>
              </a:rPr>
              <a:t>例演示：</a:t>
            </a:r>
            <a:endParaRPr lang="en-US" altLang="zh-CN" smtClean="0">
              <a:ea typeface="宋体" panose="02010600030101010101" pitchFamily="2" charset="-122"/>
            </a:endParaRPr>
          </a:p>
          <a:p>
            <a:pPr>
              <a:defRPr/>
            </a:pPr>
            <a:endParaRPr lang="en-US" altLang="zh-CN" sz="1600" smtClean="0">
              <a:ea typeface="宋体" panose="02010600030101010101" pitchFamily="2" charset="-122"/>
            </a:endParaRPr>
          </a:p>
          <a:p>
            <a:pPr>
              <a:defRPr/>
            </a:pPr>
            <a:endParaRPr lang="en-US" altLang="zh-CN" sz="1600">
              <a:ea typeface="宋体" panose="02010600030101010101" pitchFamily="2" charset="-122"/>
            </a:endParaRPr>
          </a:p>
          <a:p>
            <a:pPr>
              <a:defRPr/>
            </a:pPr>
            <a:r>
              <a:rPr lang="en-US" altLang="zh-CN" sz="2000" b="1" smtClean="0">
                <a:solidFill>
                  <a:srgbClr val="0070C0"/>
                </a:solidFill>
                <a:ea typeface="宋体" panose="02010600030101010101" pitchFamily="2" charset="-122"/>
              </a:rPr>
              <a:t>String</a:t>
            </a:r>
            <a:r>
              <a:rPr lang="zh-CN" altLang="en-US" sz="2000" b="1" smtClean="0">
                <a:solidFill>
                  <a:srgbClr val="0070C0"/>
                </a:solidFill>
                <a:ea typeface="宋体" panose="02010600030101010101" pitchFamily="2" charset="-122"/>
              </a:rPr>
              <a:t>类型转</a:t>
            </a:r>
            <a:r>
              <a:rPr lang="zh-CN" altLang="en-US" sz="2000" b="1">
                <a:solidFill>
                  <a:srgbClr val="0070C0"/>
                </a:solidFill>
                <a:ea typeface="宋体" panose="02010600030101010101" pitchFamily="2" charset="-122"/>
              </a:rPr>
              <a:t>基</a:t>
            </a:r>
            <a:r>
              <a:rPr lang="zh-CN" altLang="en-US" sz="2000" b="1" smtClean="0">
                <a:solidFill>
                  <a:srgbClr val="0070C0"/>
                </a:solidFill>
                <a:ea typeface="宋体" panose="02010600030101010101" pitchFamily="2" charset="-122"/>
              </a:rPr>
              <a:t>本数据类型</a:t>
            </a:r>
            <a:endParaRPr lang="en-US" altLang="zh-CN" sz="2000" b="1" smtClean="0">
              <a:solidFill>
                <a:srgbClr val="0070C0"/>
              </a:solidFill>
              <a:ea typeface="宋体" panose="02010600030101010101" pitchFamily="2" charset="-122"/>
            </a:endParaRPr>
          </a:p>
          <a:p>
            <a:pPr>
              <a:defRPr/>
            </a:pPr>
            <a:r>
              <a:rPr lang="zh-CN" altLang="en-US" sz="1600">
                <a:ea typeface="宋体" panose="02010600030101010101" pitchFamily="2" charset="-122"/>
              </a:rPr>
              <a:t>语法</a:t>
            </a:r>
            <a:r>
              <a:rPr lang="zh-CN" altLang="en-US" sz="1600" smtClean="0">
                <a:ea typeface="宋体" panose="02010600030101010101" pitchFamily="2" charset="-122"/>
              </a:rPr>
              <a:t>：通</a:t>
            </a:r>
            <a:r>
              <a:rPr lang="zh-CN" altLang="en-US" sz="1600">
                <a:ea typeface="宋体" panose="02010600030101010101" pitchFamily="2" charset="-122"/>
              </a:rPr>
              <a:t>过基本类型</a:t>
            </a:r>
            <a:r>
              <a:rPr lang="zh-CN" altLang="en-US" sz="1600" smtClean="0">
                <a:ea typeface="宋体" panose="02010600030101010101" pitchFamily="2" charset="-122"/>
              </a:rPr>
              <a:t>的</a:t>
            </a:r>
            <a:r>
              <a:rPr lang="en-US" altLang="zh-CN" sz="1600" b="1" smtClean="0">
                <a:solidFill>
                  <a:srgbClr val="FF0000"/>
                </a:solidFill>
                <a:ea typeface="宋体" panose="02010600030101010101" pitchFamily="2" charset="-122"/>
              </a:rPr>
              <a:t>String</a:t>
            </a:r>
            <a:r>
              <a:rPr lang="zh-CN" altLang="en-US" sz="1600" b="1" smtClean="0">
                <a:solidFill>
                  <a:srgbClr val="FF0000"/>
                </a:solidFill>
                <a:ea typeface="宋体" panose="02010600030101010101" pitchFamily="2" charset="-122"/>
              </a:rPr>
              <a:t>的 </a:t>
            </a:r>
            <a:r>
              <a:rPr lang="en-US" altLang="zh-CN" sz="1600" b="1" smtClean="0">
                <a:solidFill>
                  <a:srgbClr val="FF0000"/>
                </a:solidFill>
                <a:ea typeface="宋体" panose="02010600030101010101" pitchFamily="2" charset="-122"/>
              </a:rPr>
              <a:t>toXxx</a:t>
            </a:r>
            <a:r>
              <a:rPr lang="zh-CN" altLang="en-US" sz="1600" smtClean="0">
                <a:ea typeface="宋体" panose="02010600030101010101" pitchFamily="2" charset="-122"/>
              </a:rPr>
              <a:t>方</a:t>
            </a:r>
            <a:r>
              <a:rPr lang="zh-CN" altLang="en-US" sz="1600">
                <a:ea typeface="宋体" panose="02010600030101010101" pitchFamily="2" charset="-122"/>
              </a:rPr>
              <a:t>法即</a:t>
            </a:r>
            <a:r>
              <a:rPr lang="zh-CN" altLang="en-US" sz="1600" smtClean="0">
                <a:ea typeface="宋体" panose="02010600030101010101" pitchFamily="2" charset="-122"/>
              </a:rPr>
              <a:t>可</a:t>
            </a:r>
            <a:endParaRPr lang="en-US" altLang="zh-CN" sz="1600" smtClean="0">
              <a:ea typeface="宋体" panose="02010600030101010101" pitchFamily="2" charset="-122"/>
            </a:endParaRPr>
          </a:p>
          <a:p>
            <a:pPr>
              <a:defRPr/>
            </a:pPr>
            <a:r>
              <a:rPr lang="zh-CN" altLang="en-US" sz="1600">
                <a:ea typeface="宋体" panose="02010600030101010101" pitchFamily="2" charset="-122"/>
              </a:rPr>
              <a:t>案</a:t>
            </a:r>
            <a:r>
              <a:rPr lang="zh-CN" altLang="en-US" sz="1600" smtClean="0">
                <a:ea typeface="宋体" panose="02010600030101010101" pitchFamily="2" charset="-122"/>
              </a:rPr>
              <a:t>例演示</a:t>
            </a:r>
            <a:r>
              <a:rPr lang="zh-CN" altLang="en-US" sz="1600" smtClean="0">
                <a:ea typeface="宋体" panose="02010600030101010101" pitchFamily="2" charset="-122"/>
              </a:rPr>
              <a:t>：</a:t>
            </a:r>
            <a:endParaRPr lang="en-US" altLang="zh-CN" sz="1600" smtClean="0">
              <a:ea typeface="宋体" panose="02010600030101010101" pitchFamily="2" charset="-122"/>
            </a:endParaRPr>
          </a:p>
          <a:p>
            <a:pPr>
              <a:defRPr/>
            </a:pPr>
            <a:r>
              <a:rPr lang="en-US" altLang="zh-CN" sz="1600" smtClean="0">
                <a:ea typeface="宋体" panose="02010600030101010101" pitchFamily="2" charset="-122"/>
              </a:rPr>
              <a:t>MFC</a:t>
            </a:r>
            <a:endParaRPr lang="en-US" altLang="zh-CN" sz="1600" smtClean="0">
              <a:ea typeface="宋体" panose="02010600030101010101" pitchFamily="2" charset="-122"/>
            </a:endParaRPr>
          </a:p>
          <a:p>
            <a:pPr>
              <a:defRPr/>
            </a:pPr>
            <a:endParaRPr lang="en-US" altLang="zh-CN" sz="1600">
              <a:ea typeface="宋体" panose="02010600030101010101" pitchFamily="2" charset="-122"/>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3713" y="3075701"/>
            <a:ext cx="2160240" cy="469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27849" y="3744391"/>
            <a:ext cx="1692423" cy="1815882"/>
          </a:xfrm>
          <a:prstGeom prst="rect">
            <a:avLst/>
          </a:prstGeom>
          <a:noFill/>
        </p:spPr>
        <p:txBody>
          <a:bodyPr wrap="square" rtlCol="0">
            <a:spAutoFit/>
          </a:bodyPr>
          <a:lstStyle/>
          <a:p>
            <a:r>
              <a:rPr lang="en-US" altLang="zh-CN" sz="1600" smtClean="0">
                <a:latin typeface="Arial" pitchFamily="34" charset="0"/>
                <a:cs typeface="Arial" pitchFamily="34" charset="0"/>
              </a:rPr>
              <a:t>"12"</a:t>
            </a:r>
          </a:p>
          <a:p>
            <a:r>
              <a:rPr lang="en-US" altLang="zh-CN" sz="1600" smtClean="0">
                <a:latin typeface="Arial" pitchFamily="34" charset="0"/>
                <a:cs typeface="Arial" pitchFamily="34" charset="0"/>
              </a:rPr>
              <a:t>s1.toInt</a:t>
            </a:r>
            <a:endParaRPr lang="en-US" altLang="zh-CN" sz="1600">
              <a:latin typeface="Arial" pitchFamily="34" charset="0"/>
              <a:cs typeface="Arial" pitchFamily="34" charset="0"/>
            </a:endParaRPr>
          </a:p>
          <a:p>
            <a:r>
              <a:rPr lang="en-US" altLang="zh-CN" sz="1600" smtClean="0">
                <a:latin typeface="Arial" pitchFamily="34" charset="0"/>
                <a:cs typeface="Arial" pitchFamily="34" charset="0"/>
              </a:rPr>
              <a:t>s1.toFloat</a:t>
            </a:r>
            <a:endParaRPr lang="en-US" altLang="zh-CN" sz="1600">
              <a:latin typeface="Arial" pitchFamily="34" charset="0"/>
              <a:cs typeface="Arial" pitchFamily="34" charset="0"/>
            </a:endParaRPr>
          </a:p>
          <a:p>
            <a:r>
              <a:rPr lang="en-US" altLang="zh-CN" sz="1600" smtClean="0">
                <a:latin typeface="Arial" pitchFamily="34" charset="0"/>
                <a:cs typeface="Arial" pitchFamily="34" charset="0"/>
              </a:rPr>
              <a:t>s1.toDouble</a:t>
            </a:r>
            <a:endParaRPr lang="en-US" altLang="zh-CN" sz="1600">
              <a:latin typeface="Arial" pitchFamily="34" charset="0"/>
              <a:cs typeface="Arial" pitchFamily="34" charset="0"/>
            </a:endParaRPr>
          </a:p>
          <a:p>
            <a:r>
              <a:rPr lang="en-US" altLang="zh-CN" sz="1600" smtClean="0">
                <a:latin typeface="Arial" pitchFamily="34" charset="0"/>
                <a:cs typeface="Arial" pitchFamily="34" charset="0"/>
              </a:rPr>
              <a:t>s1.toByte</a:t>
            </a:r>
            <a:endParaRPr lang="en-US" altLang="zh-CN" sz="1600">
              <a:latin typeface="Arial" pitchFamily="34" charset="0"/>
              <a:cs typeface="Arial" pitchFamily="34" charset="0"/>
            </a:endParaRPr>
          </a:p>
          <a:p>
            <a:r>
              <a:rPr lang="en-US" altLang="zh-CN" sz="1600" smtClean="0">
                <a:latin typeface="Arial" pitchFamily="34" charset="0"/>
                <a:cs typeface="Arial" pitchFamily="34" charset="0"/>
              </a:rPr>
              <a:t>s1.toLong</a:t>
            </a:r>
            <a:endParaRPr lang="en-US" altLang="zh-CN" sz="1600">
              <a:latin typeface="Arial" pitchFamily="34" charset="0"/>
              <a:cs typeface="Arial" pitchFamily="34" charset="0"/>
            </a:endParaRPr>
          </a:p>
          <a:p>
            <a:r>
              <a:rPr lang="en-US" altLang="zh-CN" sz="1600" smtClean="0">
                <a:latin typeface="Arial" pitchFamily="34" charset="0"/>
                <a:cs typeface="Arial" pitchFamily="34" charset="0"/>
              </a:rPr>
              <a:t>s1.toShort</a:t>
            </a:r>
            <a:endParaRPr lang="zh-CN" altLang="en-US" sz="1600">
              <a:latin typeface="Arial" pitchFamily="34" charset="0"/>
              <a:cs typeface="Arial" pitchFamily="34" charset="0"/>
            </a:endParaRPr>
          </a:p>
        </p:txBody>
      </p:sp>
    </p:spTree>
    <p:extLst>
      <p:ext uri="{BB962C8B-B14F-4D97-AF65-F5344CB8AC3E}">
        <p14:creationId xmlns:p14="http://schemas.microsoft.com/office/powerpoint/2010/main" val="41801694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值</a:t>
            </a:r>
            <a:r>
              <a:rPr lang="zh-CN" altLang="en-US" sz="2200" b="1" smtClean="0"/>
              <a:t>类型和</a:t>
            </a:r>
            <a:r>
              <a:rPr lang="en-US" altLang="zh-CN" sz="2200" b="1" smtClean="0"/>
              <a:t>String</a:t>
            </a:r>
            <a:r>
              <a:rPr lang="zh-CN" altLang="en-US" sz="2200" b="1" smtClean="0"/>
              <a:t>类型的转换</a:t>
            </a:r>
            <a:endParaRPr lang="en-US" altLang="zh-CN" sz="22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8424935" cy="3231654"/>
          </a:xfrm>
          <a:prstGeom prst="rect">
            <a:avLst/>
          </a:prstGeom>
        </p:spPr>
        <p:txBody>
          <a:bodyPr wrap="square">
            <a:spAutoFit/>
          </a:bodyPr>
          <a:lstStyle/>
          <a:p>
            <a:pPr>
              <a:defRPr/>
            </a:pPr>
            <a:endParaRPr lang="en-US" altLang="zh-CN" sz="1600" smtClean="0">
              <a:ea typeface="宋体" panose="02010600030101010101" pitchFamily="2" charset="-122"/>
            </a:endParaRPr>
          </a:p>
          <a:p>
            <a:pPr>
              <a:defRPr/>
            </a:pPr>
            <a:endParaRPr lang="en-US" altLang="zh-CN" sz="1600">
              <a:ea typeface="宋体" panose="02010600030101010101" pitchFamily="2" charset="-122"/>
            </a:endParaRPr>
          </a:p>
          <a:p>
            <a:pPr>
              <a:defRPr/>
            </a:pPr>
            <a:r>
              <a:rPr lang="zh-CN" altLang="en-US" sz="2000" b="1" smtClean="0">
                <a:solidFill>
                  <a:srgbClr val="0070C0"/>
                </a:solidFill>
                <a:ea typeface="宋体" panose="02010600030101010101" pitchFamily="2" charset="-122"/>
              </a:rPr>
              <a:t>注意事项</a:t>
            </a:r>
            <a:endParaRPr lang="en-US" altLang="zh-CN" sz="2000" b="1" smtClean="0">
              <a:solidFill>
                <a:srgbClr val="0070C0"/>
              </a:solidFill>
              <a:ea typeface="宋体" panose="02010600030101010101" pitchFamily="2" charset="-122"/>
            </a:endParaRPr>
          </a:p>
          <a:p>
            <a:pPr>
              <a:defRPr/>
            </a:pPr>
            <a:endParaRPr lang="en-US" altLang="zh-CN" sz="1600">
              <a:ea typeface="宋体" panose="02010600030101010101" pitchFamily="2" charset="-122"/>
            </a:endParaRPr>
          </a:p>
          <a:p>
            <a:pPr marL="342900" indent="-342900">
              <a:buAutoNum type="arabicParenR"/>
              <a:defRPr/>
            </a:pPr>
            <a:r>
              <a:rPr lang="zh-CN" altLang="en-US" smtClean="0">
                <a:ea typeface="宋体" panose="02010600030101010101" pitchFamily="2" charset="-122"/>
              </a:rPr>
              <a:t>在将</a:t>
            </a:r>
            <a:r>
              <a:rPr lang="en-US" altLang="zh-CN" smtClean="0">
                <a:ea typeface="宋体" panose="02010600030101010101" pitchFamily="2" charset="-122"/>
              </a:rPr>
              <a:t>String </a:t>
            </a:r>
            <a:r>
              <a:rPr lang="zh-CN" altLang="en-US" smtClean="0">
                <a:ea typeface="宋体" panose="02010600030101010101" pitchFamily="2" charset="-122"/>
              </a:rPr>
              <a:t>类型转成 基本数据类型时，</a:t>
            </a:r>
            <a:r>
              <a:rPr lang="zh-CN" altLang="en-US" b="1" smtClean="0">
                <a:ea typeface="宋体" panose="02010600030101010101" pitchFamily="2" charset="-122"/>
              </a:rPr>
              <a:t>要确保</a:t>
            </a:r>
            <a:r>
              <a:rPr lang="en-US" altLang="zh-CN" b="1" smtClean="0">
                <a:ea typeface="宋体" panose="02010600030101010101" pitchFamily="2" charset="-122"/>
              </a:rPr>
              <a:t>String</a:t>
            </a:r>
            <a:r>
              <a:rPr lang="zh-CN" altLang="en-US" b="1" smtClean="0">
                <a:ea typeface="宋体" panose="02010600030101010101" pitchFamily="2" charset="-122"/>
              </a:rPr>
              <a:t>类型能够转成有效的数据</a:t>
            </a:r>
            <a:r>
              <a:rPr lang="zh-CN" altLang="en-US" smtClean="0">
                <a:ea typeface="宋体" panose="02010600030101010101" pitchFamily="2" charset="-122"/>
              </a:rPr>
              <a:t>，比如 </a:t>
            </a:r>
            <a:r>
              <a:rPr lang="zh-CN" altLang="en-US">
                <a:ea typeface="宋体" panose="02010600030101010101" pitchFamily="2" charset="-122"/>
              </a:rPr>
              <a:t>我</a:t>
            </a:r>
            <a:r>
              <a:rPr lang="zh-CN" altLang="en-US" smtClean="0">
                <a:ea typeface="宋体" panose="02010600030101010101" pitchFamily="2" charset="-122"/>
              </a:rPr>
              <a:t>们可以把 </a:t>
            </a:r>
            <a:r>
              <a:rPr lang="en-US" altLang="zh-CN" smtClean="0">
                <a:ea typeface="宋体" panose="02010600030101010101" pitchFamily="2" charset="-122"/>
              </a:rPr>
              <a:t>"123" , </a:t>
            </a:r>
            <a:r>
              <a:rPr lang="zh-CN" altLang="en-US" smtClean="0">
                <a:ea typeface="宋体" panose="02010600030101010101" pitchFamily="2" charset="-122"/>
              </a:rPr>
              <a:t>转成一个整数，但是不能把 </a:t>
            </a:r>
            <a:r>
              <a:rPr lang="en-US" altLang="zh-CN" smtClean="0">
                <a:ea typeface="宋体" panose="02010600030101010101" pitchFamily="2" charset="-122"/>
              </a:rPr>
              <a:t>"hello" </a:t>
            </a:r>
            <a:r>
              <a:rPr lang="zh-CN" altLang="en-US" smtClean="0">
                <a:ea typeface="宋体" panose="02010600030101010101" pitchFamily="2" charset="-122"/>
              </a:rPr>
              <a:t>转成一个整数</a:t>
            </a:r>
            <a:endParaRPr lang="en-US" altLang="zh-CN" smtClean="0">
              <a:ea typeface="宋体" panose="02010600030101010101" pitchFamily="2" charset="-122"/>
            </a:endParaRPr>
          </a:p>
          <a:p>
            <a:pPr marL="342900" indent="-342900">
              <a:buAutoNum type="arabicParenR"/>
              <a:defRPr/>
            </a:pPr>
            <a:endParaRPr lang="en-US" altLang="zh-CN">
              <a:ea typeface="宋体" panose="02010600030101010101" pitchFamily="2" charset="-122"/>
            </a:endParaRPr>
          </a:p>
          <a:p>
            <a:pPr marL="342900" indent="-342900">
              <a:buFontTx/>
              <a:buAutoNum type="arabicParenR"/>
              <a:defRPr/>
            </a:pPr>
            <a:r>
              <a:rPr lang="zh-CN" altLang="en-US">
                <a:ea typeface="宋体" panose="02010600030101010101" pitchFamily="2" charset="-122"/>
              </a:rPr>
              <a:t>思考就是要把 </a:t>
            </a:r>
            <a:r>
              <a:rPr lang="en-US" altLang="zh-CN">
                <a:ea typeface="宋体" panose="02010600030101010101" pitchFamily="2" charset="-122"/>
              </a:rPr>
              <a:t>"12.5" </a:t>
            </a:r>
            <a:r>
              <a:rPr lang="zh-CN" altLang="en-US">
                <a:ea typeface="宋体" panose="02010600030101010101" pitchFamily="2" charset="-122"/>
              </a:rPr>
              <a:t>转成 </a:t>
            </a:r>
            <a:r>
              <a:rPr lang="en-US" altLang="zh-CN">
                <a:ea typeface="宋体" panose="02010600030101010101" pitchFamily="2" charset="-122"/>
              </a:rPr>
              <a:t>Int  </a:t>
            </a:r>
            <a:r>
              <a:rPr lang="en-US" altLang="zh-CN" smtClean="0">
                <a:ea typeface="宋体" panose="02010600030101010101" pitchFamily="2" charset="-122"/>
              </a:rPr>
              <a:t>//?</a:t>
            </a:r>
          </a:p>
          <a:p>
            <a:pPr>
              <a:defRPr/>
            </a:pPr>
            <a:endParaRPr lang="en-US" altLang="zh-CN" sz="1600">
              <a:ea typeface="宋体" panose="02010600030101010101" pitchFamily="2" charset="-122"/>
            </a:endParaRPr>
          </a:p>
          <a:p>
            <a:pPr>
              <a:defRPr/>
            </a:pPr>
            <a:endParaRPr lang="en-US" altLang="zh-CN" sz="1600">
              <a:ea typeface="宋体" panose="02010600030101010101" pitchFamily="2" charset="-122"/>
            </a:endParaRPr>
          </a:p>
          <a:p>
            <a:pPr>
              <a:defRPr/>
            </a:pPr>
            <a:endParaRPr lang="en-US" altLang="zh-CN" sz="1600" smtClean="0">
              <a:ea typeface="宋体" panose="02010600030101010101" pitchFamily="2" charset="-122"/>
            </a:endParaRPr>
          </a:p>
          <a:p>
            <a:pPr>
              <a:defRPr/>
            </a:pPr>
            <a:endParaRPr lang="zh-CN" altLang="en-US" sz="1600">
              <a:ea typeface="宋体" panose="02010600030101010101" pitchFamily="2" charset="-122"/>
            </a:endParaRPr>
          </a:p>
        </p:txBody>
      </p:sp>
    </p:spTree>
    <p:extLst>
      <p:ext uri="{BB962C8B-B14F-4D97-AF65-F5344CB8AC3E}">
        <p14:creationId xmlns:p14="http://schemas.microsoft.com/office/powerpoint/2010/main" val="4157205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变量是程序的基本组成单位</a:t>
            </a:r>
            <a:endParaRPr lang="en-US" altLang="zh-CN" sz="2200" b="1"/>
          </a:p>
        </p:txBody>
      </p:sp>
      <p:sp>
        <p:nvSpPr>
          <p:cNvPr id="5" name="矩形 4"/>
          <p:cNvSpPr/>
          <p:nvPr/>
        </p:nvSpPr>
        <p:spPr>
          <a:xfrm>
            <a:off x="539553" y="1152103"/>
            <a:ext cx="8424935" cy="3170099"/>
          </a:xfrm>
          <a:prstGeom prst="rect">
            <a:avLst/>
          </a:prstGeom>
        </p:spPr>
        <p:txBody>
          <a:bodyPr wrap="square">
            <a:spAutoFit/>
          </a:bodyPr>
          <a:lstStyle/>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zh-CN" altLang="en-US" sz="2000" b="1">
              <a:solidFill>
                <a:srgbClr val="0070C0"/>
              </a:solidFill>
              <a:ea typeface="宋体" panose="02010600030101010101" pitchFamily="2" charset="-122"/>
            </a:endParaRPr>
          </a:p>
        </p:txBody>
      </p:sp>
      <p:sp>
        <p:nvSpPr>
          <p:cNvPr id="8" name="TextBox 1"/>
          <p:cNvSpPr txBox="1">
            <a:spLocks noChangeArrowheads="1"/>
          </p:cNvSpPr>
          <p:nvPr/>
        </p:nvSpPr>
        <p:spPr bwMode="auto">
          <a:xfrm>
            <a:off x="467544" y="1728167"/>
            <a:ext cx="8208912"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800"/>
              <a:t>不论是使用哪种高级程序语言编写程序</a:t>
            </a:r>
            <a:r>
              <a:rPr lang="en-US" altLang="zh-CN" sz="1800"/>
              <a:t>,</a:t>
            </a:r>
            <a:r>
              <a:rPr lang="zh-CN" altLang="en-US" sz="1800"/>
              <a:t>变量都是其程序的基</a:t>
            </a:r>
            <a:r>
              <a:rPr lang="zh-CN" altLang="en-US" sz="1800" smtClean="0"/>
              <a:t>本组</a:t>
            </a:r>
            <a:r>
              <a:rPr lang="zh-CN" altLang="en-US" sz="1800"/>
              <a:t>成单位，比如</a:t>
            </a:r>
            <a:r>
              <a:rPr lang="en-US" altLang="zh-CN" sz="1800" smtClean="0"/>
              <a:t>:</a:t>
            </a:r>
          </a:p>
          <a:p>
            <a:pPr algn="l" eaLnBrk="1" hangingPunct="1">
              <a:buFont typeface="Wingdings" pitchFamily="2" charset="2"/>
              <a:buNone/>
            </a:pPr>
            <a:endParaRPr lang="en-US" altLang="zh-CN" sz="1800"/>
          </a:p>
          <a:p>
            <a:pPr eaLnBrk="1" hangingPunct="1"/>
            <a:r>
              <a:rPr lang="en-US" altLang="zh-CN" sz="1600" smtClean="0">
                <a:solidFill>
                  <a:srgbClr val="0070C0"/>
                </a:solidFill>
              </a:rPr>
              <a:t>package </a:t>
            </a:r>
            <a:r>
              <a:rPr lang="en-US" altLang="zh-CN" sz="1600">
                <a:solidFill>
                  <a:srgbClr val="0070C0"/>
                </a:solidFill>
              </a:rPr>
              <a:t>com.atguigu.chapter02</a:t>
            </a:r>
          </a:p>
          <a:p>
            <a:pPr eaLnBrk="1" hangingPunct="1"/>
            <a:endParaRPr lang="en-US" altLang="zh-CN" sz="1600">
              <a:solidFill>
                <a:srgbClr val="0070C0"/>
              </a:solidFill>
            </a:endParaRPr>
          </a:p>
          <a:p>
            <a:pPr eaLnBrk="1" hangingPunct="1"/>
            <a:r>
              <a:rPr lang="en-US" altLang="zh-CN" sz="1600">
                <a:solidFill>
                  <a:srgbClr val="0070C0"/>
                </a:solidFill>
              </a:rPr>
              <a:t>object ScalaFunDemo01 {</a:t>
            </a:r>
          </a:p>
          <a:p>
            <a:pPr eaLnBrk="1" hangingPunct="1"/>
            <a:endParaRPr lang="en-US" altLang="zh-CN" sz="1600">
              <a:solidFill>
                <a:srgbClr val="0070C0"/>
              </a:solidFill>
            </a:endParaRPr>
          </a:p>
          <a:p>
            <a:pPr eaLnBrk="1" hangingPunct="1"/>
            <a:r>
              <a:rPr lang="en-US" altLang="zh-CN" sz="1600">
                <a:solidFill>
                  <a:srgbClr val="0070C0"/>
                </a:solidFill>
              </a:rPr>
              <a:t>  def main(args: Array[String]): Unit = {</a:t>
            </a:r>
          </a:p>
          <a:p>
            <a:pPr eaLnBrk="1" hangingPunct="1"/>
            <a:r>
              <a:rPr lang="en-US" altLang="zh-CN" sz="1600">
                <a:solidFill>
                  <a:srgbClr val="0070C0"/>
                </a:solidFill>
              </a:rPr>
              <a:t>      var a : Int = 1 //</a:t>
            </a:r>
            <a:r>
              <a:rPr lang="zh-CN" altLang="en-US" sz="1600">
                <a:solidFill>
                  <a:srgbClr val="0070C0"/>
                </a:solidFill>
              </a:rPr>
              <a:t>定义一个整型变量</a:t>
            </a:r>
            <a:r>
              <a:rPr lang="en-US" altLang="zh-CN" sz="1600">
                <a:solidFill>
                  <a:srgbClr val="0070C0"/>
                </a:solidFill>
              </a:rPr>
              <a:t>,</a:t>
            </a:r>
            <a:r>
              <a:rPr lang="zh-CN" altLang="en-US" sz="1600">
                <a:solidFill>
                  <a:srgbClr val="0070C0"/>
                </a:solidFill>
              </a:rPr>
              <a:t>取名</a:t>
            </a:r>
            <a:r>
              <a:rPr lang="en-US" altLang="zh-CN" sz="1600">
                <a:solidFill>
                  <a:srgbClr val="0070C0"/>
                </a:solidFill>
              </a:rPr>
              <a:t>a,</a:t>
            </a:r>
            <a:r>
              <a:rPr lang="zh-CN" altLang="en-US" sz="1600">
                <a:solidFill>
                  <a:srgbClr val="0070C0"/>
                </a:solidFill>
              </a:rPr>
              <a:t>并赋初值</a:t>
            </a:r>
            <a:r>
              <a:rPr lang="en-US" altLang="zh-CN" sz="1600">
                <a:solidFill>
                  <a:srgbClr val="0070C0"/>
                </a:solidFill>
              </a:rPr>
              <a:t>1</a:t>
            </a:r>
          </a:p>
          <a:p>
            <a:pPr eaLnBrk="1" hangingPunct="1"/>
            <a:r>
              <a:rPr lang="en-US" altLang="zh-CN" sz="1600">
                <a:solidFill>
                  <a:srgbClr val="0070C0"/>
                </a:solidFill>
              </a:rPr>
              <a:t>      var b : Int = 3 //</a:t>
            </a:r>
            <a:r>
              <a:rPr lang="zh-CN" altLang="en-US" sz="1600">
                <a:solidFill>
                  <a:srgbClr val="0070C0"/>
                </a:solidFill>
              </a:rPr>
              <a:t>定义一个整型变量</a:t>
            </a:r>
            <a:r>
              <a:rPr lang="en-US" altLang="zh-CN" sz="1600">
                <a:solidFill>
                  <a:srgbClr val="0070C0"/>
                </a:solidFill>
              </a:rPr>
              <a:t>,</a:t>
            </a:r>
            <a:r>
              <a:rPr lang="zh-CN" altLang="en-US" sz="1600">
                <a:solidFill>
                  <a:srgbClr val="0070C0"/>
                </a:solidFill>
              </a:rPr>
              <a:t>取名</a:t>
            </a:r>
            <a:r>
              <a:rPr lang="en-US" altLang="zh-CN" sz="1600">
                <a:solidFill>
                  <a:srgbClr val="0070C0"/>
                </a:solidFill>
              </a:rPr>
              <a:t>b,</a:t>
            </a:r>
            <a:r>
              <a:rPr lang="zh-CN" altLang="en-US" sz="1600">
                <a:solidFill>
                  <a:srgbClr val="0070C0"/>
                </a:solidFill>
              </a:rPr>
              <a:t>并赋初值</a:t>
            </a:r>
            <a:r>
              <a:rPr lang="en-US" altLang="zh-CN" sz="1600">
                <a:solidFill>
                  <a:srgbClr val="0070C0"/>
                </a:solidFill>
              </a:rPr>
              <a:t>3</a:t>
            </a:r>
          </a:p>
          <a:p>
            <a:pPr eaLnBrk="1" hangingPunct="1"/>
            <a:r>
              <a:rPr lang="en-US" altLang="zh-CN" sz="1600">
                <a:solidFill>
                  <a:srgbClr val="0070C0"/>
                </a:solidFill>
              </a:rPr>
              <a:t>      b = 89 //</a:t>
            </a:r>
            <a:r>
              <a:rPr lang="zh-CN" altLang="en-US" sz="1600">
                <a:solidFill>
                  <a:srgbClr val="0070C0"/>
                </a:solidFill>
              </a:rPr>
              <a:t>给变量</a:t>
            </a:r>
            <a:r>
              <a:rPr lang="en-US" altLang="zh-CN" sz="1600">
                <a:solidFill>
                  <a:srgbClr val="0070C0"/>
                </a:solidFill>
              </a:rPr>
              <a:t>b </a:t>
            </a:r>
            <a:r>
              <a:rPr lang="zh-CN" altLang="en-US" sz="1600">
                <a:solidFill>
                  <a:srgbClr val="0070C0"/>
                </a:solidFill>
              </a:rPr>
              <a:t>赋 </a:t>
            </a:r>
            <a:r>
              <a:rPr lang="en-US" altLang="zh-CN" sz="1600">
                <a:solidFill>
                  <a:srgbClr val="0070C0"/>
                </a:solidFill>
              </a:rPr>
              <a:t>89</a:t>
            </a:r>
          </a:p>
          <a:p>
            <a:pPr eaLnBrk="1" hangingPunct="1"/>
            <a:r>
              <a:rPr lang="en-US" altLang="zh-CN" sz="1600">
                <a:solidFill>
                  <a:srgbClr val="0070C0"/>
                </a:solidFill>
              </a:rPr>
              <a:t>      println("a=" + a) //</a:t>
            </a:r>
            <a:r>
              <a:rPr lang="zh-CN" altLang="en-US" sz="1600">
                <a:solidFill>
                  <a:srgbClr val="0070C0"/>
                </a:solidFill>
              </a:rPr>
              <a:t>输出语句</a:t>
            </a:r>
            <a:r>
              <a:rPr lang="en-US" altLang="zh-CN" sz="1600">
                <a:solidFill>
                  <a:srgbClr val="0070C0"/>
                </a:solidFill>
              </a:rPr>
              <a:t>,</a:t>
            </a:r>
            <a:r>
              <a:rPr lang="zh-CN" altLang="en-US" sz="1600">
                <a:solidFill>
                  <a:srgbClr val="0070C0"/>
                </a:solidFill>
              </a:rPr>
              <a:t>把变量</a:t>
            </a:r>
            <a:r>
              <a:rPr lang="en-US" altLang="zh-CN" sz="1600">
                <a:solidFill>
                  <a:srgbClr val="0070C0"/>
                </a:solidFill>
              </a:rPr>
              <a:t>a</a:t>
            </a:r>
            <a:r>
              <a:rPr lang="zh-CN" altLang="en-US" sz="1600">
                <a:solidFill>
                  <a:srgbClr val="0070C0"/>
                </a:solidFill>
              </a:rPr>
              <a:t>的值输出</a:t>
            </a:r>
          </a:p>
          <a:p>
            <a:pPr eaLnBrk="1" hangingPunct="1"/>
            <a:r>
              <a:rPr lang="zh-CN" altLang="en-US" sz="1600">
                <a:solidFill>
                  <a:srgbClr val="0070C0"/>
                </a:solidFill>
              </a:rPr>
              <a:t>      </a:t>
            </a:r>
            <a:r>
              <a:rPr lang="en-US" altLang="zh-CN" sz="1600">
                <a:solidFill>
                  <a:srgbClr val="0070C0"/>
                </a:solidFill>
              </a:rPr>
              <a:t>println("b=" + b) //</a:t>
            </a:r>
            <a:r>
              <a:rPr lang="zh-CN" altLang="en-US" sz="1600">
                <a:solidFill>
                  <a:srgbClr val="0070C0"/>
                </a:solidFill>
              </a:rPr>
              <a:t>把变量</a:t>
            </a:r>
            <a:r>
              <a:rPr lang="en-US" altLang="zh-CN" sz="1600">
                <a:solidFill>
                  <a:srgbClr val="0070C0"/>
                </a:solidFill>
              </a:rPr>
              <a:t>b</a:t>
            </a:r>
            <a:r>
              <a:rPr lang="zh-CN" altLang="en-US" sz="1600">
                <a:solidFill>
                  <a:srgbClr val="0070C0"/>
                </a:solidFill>
              </a:rPr>
              <a:t>的值输出</a:t>
            </a:r>
          </a:p>
          <a:p>
            <a:pPr eaLnBrk="1" hangingPunct="1"/>
            <a:r>
              <a:rPr lang="zh-CN" altLang="en-US" sz="1600">
                <a:solidFill>
                  <a:srgbClr val="0070C0"/>
                </a:solidFill>
              </a:rPr>
              <a:t>  </a:t>
            </a:r>
            <a:r>
              <a:rPr lang="en-US" altLang="zh-CN" sz="1600">
                <a:solidFill>
                  <a:srgbClr val="0070C0"/>
                </a:solidFill>
              </a:rPr>
              <a:t>}</a:t>
            </a:r>
          </a:p>
          <a:p>
            <a:pPr eaLnBrk="1" hangingPunct="1"/>
            <a:r>
              <a:rPr lang="en-US" altLang="zh-CN" sz="1600">
                <a:solidFill>
                  <a:srgbClr val="0070C0"/>
                </a:solidFill>
              </a:rPr>
              <a:t>}</a:t>
            </a:r>
            <a:endParaRPr lang="zh-CN" altLang="en-US" sz="1400"/>
          </a:p>
        </p:txBody>
      </p:sp>
    </p:spTree>
    <p:extLst>
      <p:ext uri="{BB962C8B-B14F-4D97-AF65-F5344CB8AC3E}">
        <p14:creationId xmlns:p14="http://schemas.microsoft.com/office/powerpoint/2010/main" val="2823691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标识符</a:t>
            </a:r>
            <a:r>
              <a:rPr lang="zh-CN" altLang="en-US" sz="2200" b="1" smtClean="0"/>
              <a:t>的命名规范</a:t>
            </a:r>
            <a:endParaRPr lang="en-US" altLang="zh-CN" sz="2200" b="1"/>
          </a:p>
        </p:txBody>
      </p:sp>
      <p:sp>
        <p:nvSpPr>
          <p:cNvPr id="4" name="矩形 3"/>
          <p:cNvSpPr/>
          <p:nvPr/>
        </p:nvSpPr>
        <p:spPr>
          <a:xfrm>
            <a:off x="539554"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TextBox 5"/>
          <p:cNvSpPr txBox="1">
            <a:spLocks noChangeArrowheads="1"/>
          </p:cNvSpPr>
          <p:nvPr/>
        </p:nvSpPr>
        <p:spPr bwMode="auto">
          <a:xfrm>
            <a:off x="446765" y="1224111"/>
            <a:ext cx="7868774"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000" b="1">
                <a:solidFill>
                  <a:srgbClr val="0070C0"/>
                </a:solidFill>
              </a:rPr>
              <a:t>标识</a:t>
            </a:r>
            <a:r>
              <a:rPr lang="zh-CN" altLang="en-US" sz="2000" b="1" smtClean="0">
                <a:solidFill>
                  <a:srgbClr val="0070C0"/>
                </a:solidFill>
              </a:rPr>
              <a:t>符概念</a:t>
            </a:r>
            <a:endParaRPr lang="en-US" altLang="zh-CN" sz="2000" b="1" smtClean="0">
              <a:solidFill>
                <a:srgbClr val="0070C0"/>
              </a:solidFill>
            </a:endParaRPr>
          </a:p>
          <a:p>
            <a:pPr eaLnBrk="1" hangingPunct="1"/>
            <a:endParaRPr lang="zh-CN" altLang="en-US" sz="2000" b="1" dirty="0">
              <a:solidFill>
                <a:srgbClr val="0070C0"/>
              </a:solidFill>
            </a:endParaRPr>
          </a:p>
          <a:p>
            <a:pPr marL="342900" indent="-342900" eaLnBrk="1" hangingPunct="1">
              <a:buAutoNum type="arabicParenR"/>
            </a:pPr>
            <a:r>
              <a:rPr lang="en-US" altLang="zh-CN" sz="1800" smtClean="0"/>
              <a:t>Scala </a:t>
            </a:r>
            <a:r>
              <a:rPr lang="zh-CN" altLang="en-US" sz="1800"/>
              <a:t>对各种变量、</a:t>
            </a:r>
            <a:r>
              <a:rPr lang="zh-CN" altLang="en-US" sz="1800" b="1"/>
              <a:t>方</a:t>
            </a:r>
            <a:r>
              <a:rPr lang="zh-CN" altLang="en-US" sz="1800" b="1" smtClean="0"/>
              <a:t>法</a:t>
            </a:r>
            <a:r>
              <a:rPr lang="zh-CN" altLang="en-US" sz="1800" smtClean="0"/>
              <a:t>、</a:t>
            </a:r>
            <a:r>
              <a:rPr lang="zh-CN" altLang="en-US" sz="1800" b="1" smtClean="0"/>
              <a:t>函数</a:t>
            </a:r>
            <a:r>
              <a:rPr lang="zh-CN" altLang="en-US" sz="1800" smtClean="0"/>
              <a:t>等命</a:t>
            </a:r>
            <a:r>
              <a:rPr lang="zh-CN" altLang="en-US" sz="1800"/>
              <a:t>名时使用的</a:t>
            </a:r>
            <a:r>
              <a:rPr lang="zh-CN" altLang="en-US" sz="1800" b="1"/>
              <a:t>字符序</a:t>
            </a:r>
            <a:r>
              <a:rPr lang="zh-CN" altLang="en-US" sz="1800" b="1" smtClean="0"/>
              <a:t>列</a:t>
            </a:r>
            <a:r>
              <a:rPr lang="zh-CN" altLang="en-US" sz="1800" smtClean="0"/>
              <a:t>称</a:t>
            </a:r>
            <a:r>
              <a:rPr lang="zh-CN" altLang="en-US" sz="1800"/>
              <a:t>为标识</a:t>
            </a:r>
            <a:r>
              <a:rPr lang="zh-CN" altLang="en-US" sz="1800" smtClean="0"/>
              <a:t>符</a:t>
            </a:r>
            <a:endParaRPr lang="en-US" altLang="zh-CN" sz="1800" smtClean="0"/>
          </a:p>
          <a:p>
            <a:pPr marL="342900" indent="-342900" eaLnBrk="1" hangingPunct="1">
              <a:buAutoNum type="arabicParenR"/>
            </a:pPr>
            <a:r>
              <a:rPr lang="zh-CN" altLang="en-US" sz="1800" smtClean="0"/>
              <a:t>凡</a:t>
            </a:r>
            <a:r>
              <a:rPr lang="zh-CN" altLang="en-US" sz="1800"/>
              <a:t>是自己可以起名字的地方都叫</a:t>
            </a:r>
            <a:r>
              <a:rPr lang="zh-CN" altLang="en-US" sz="1800" b="1"/>
              <a:t>标识</a:t>
            </a:r>
            <a:r>
              <a:rPr lang="zh-CN" altLang="en-US" sz="1800" b="1" smtClean="0"/>
              <a:t>符</a:t>
            </a:r>
            <a:endParaRPr lang="en-US" altLang="zh-CN" sz="1800" b="1" smtClean="0"/>
          </a:p>
          <a:p>
            <a:pPr marL="342900" indent="-342900" eaLnBrk="1" hangingPunct="1">
              <a:buAutoNum type="arabicParenR"/>
            </a:pPr>
            <a:endParaRPr lang="en-US" altLang="zh-CN" sz="1600" smtClean="0"/>
          </a:p>
          <a:p>
            <a:pPr eaLnBrk="1" hangingPunct="1"/>
            <a:r>
              <a:rPr lang="zh-CN" altLang="en-US" sz="2000" b="1">
                <a:solidFill>
                  <a:srgbClr val="0070C0"/>
                </a:solidFill>
              </a:rPr>
              <a:t>标识</a:t>
            </a:r>
            <a:r>
              <a:rPr lang="zh-CN" altLang="en-US" sz="2000" b="1" smtClean="0">
                <a:solidFill>
                  <a:srgbClr val="0070C0"/>
                </a:solidFill>
              </a:rPr>
              <a:t>符的命名规则</a:t>
            </a:r>
            <a:r>
              <a:rPr lang="en-US" altLang="zh-CN" sz="2000" b="1" smtClean="0">
                <a:solidFill>
                  <a:srgbClr val="0070C0"/>
                </a:solidFill>
              </a:rPr>
              <a:t>(</a:t>
            </a:r>
            <a:r>
              <a:rPr lang="zh-CN" altLang="en-US" sz="2000" b="1" smtClean="0">
                <a:solidFill>
                  <a:srgbClr val="FF0000"/>
                </a:solidFill>
              </a:rPr>
              <a:t>记住</a:t>
            </a:r>
            <a:r>
              <a:rPr lang="en-US" altLang="zh-CN" sz="2000" b="1" smtClean="0">
                <a:solidFill>
                  <a:srgbClr val="0070C0"/>
                </a:solidFill>
              </a:rPr>
              <a:t>)</a:t>
            </a:r>
            <a:endParaRPr lang="en-US" altLang="zh-CN" sz="2000" b="1">
              <a:solidFill>
                <a:srgbClr val="0070C0"/>
              </a:solidFill>
            </a:endParaRPr>
          </a:p>
          <a:p>
            <a:r>
              <a:rPr lang="en-US" altLang="zh-CN" sz="1800"/>
              <a:t>Scala</a:t>
            </a:r>
            <a:r>
              <a:rPr lang="zh-CN" altLang="en-US" sz="1800"/>
              <a:t>中的标识符声明，基本和</a:t>
            </a:r>
            <a:r>
              <a:rPr lang="en-US" altLang="zh-CN" sz="1800"/>
              <a:t>Java</a:t>
            </a:r>
            <a:r>
              <a:rPr lang="zh-CN" altLang="en-US" sz="1800"/>
              <a:t>是一致的，但是细节上会有所变化</a:t>
            </a:r>
            <a:r>
              <a:rPr lang="zh-CN" altLang="en-US" sz="1800" smtClean="0"/>
              <a:t>。</a:t>
            </a:r>
            <a:endParaRPr lang="en-US" altLang="zh-CN" sz="1800" smtClean="0"/>
          </a:p>
          <a:p>
            <a:endParaRPr lang="zh-CN" altLang="en-US" sz="1800"/>
          </a:p>
          <a:p>
            <a:pPr marL="342900" lvl="0" indent="-342900" latinLnBrk="1">
              <a:buAutoNum type="arabicParenR"/>
            </a:pPr>
            <a:r>
              <a:rPr lang="zh-CN" altLang="en-US" sz="1800" smtClean="0"/>
              <a:t>首</a:t>
            </a:r>
            <a:r>
              <a:rPr lang="zh-CN" altLang="en-US" sz="1800"/>
              <a:t>字符为字母，后续字符任意字母和数字，美元符号，可后接下划线</a:t>
            </a:r>
            <a:r>
              <a:rPr lang="en-US" altLang="zh-CN" sz="1800" smtClean="0"/>
              <a:t>_</a:t>
            </a:r>
          </a:p>
          <a:p>
            <a:pPr marL="342900" lvl="0" indent="-342900" latinLnBrk="1">
              <a:buAutoNum type="arabicParenR"/>
            </a:pPr>
            <a:r>
              <a:rPr lang="zh-CN" altLang="en-US" sz="1800"/>
              <a:t>数字不可以开头。</a:t>
            </a:r>
            <a:endParaRPr lang="en-US" altLang="zh-CN" sz="1800" smtClean="0"/>
          </a:p>
          <a:p>
            <a:pPr marL="342900" lvl="0" indent="-342900" latinLnBrk="1">
              <a:buAutoNum type="arabicParenR"/>
            </a:pPr>
            <a:r>
              <a:rPr lang="zh-CN" altLang="en-US" sz="1800" b="1" smtClean="0">
                <a:solidFill>
                  <a:srgbClr val="FF0000"/>
                </a:solidFill>
              </a:rPr>
              <a:t>首</a:t>
            </a:r>
            <a:r>
              <a:rPr lang="zh-CN" altLang="en-US" sz="1800" b="1">
                <a:solidFill>
                  <a:srgbClr val="FF0000"/>
                </a:solidFill>
              </a:rPr>
              <a:t>字符为操作</a:t>
            </a:r>
            <a:r>
              <a:rPr lang="zh-CN" altLang="en-US" sz="1800" b="1" smtClean="0">
                <a:solidFill>
                  <a:srgbClr val="FF0000"/>
                </a:solidFill>
              </a:rPr>
              <a:t>符</a:t>
            </a:r>
            <a:r>
              <a:rPr lang="en-US" altLang="zh-CN" sz="1800" b="1" smtClean="0">
                <a:solidFill>
                  <a:srgbClr val="FF0000"/>
                </a:solidFill>
              </a:rPr>
              <a:t>(</a:t>
            </a:r>
            <a:r>
              <a:rPr lang="zh-CN" altLang="en-US" sz="1800" b="1" smtClean="0">
                <a:solidFill>
                  <a:srgbClr val="FF0000"/>
                </a:solidFill>
              </a:rPr>
              <a:t>比如</a:t>
            </a:r>
            <a:r>
              <a:rPr lang="en-US" altLang="zh-CN" sz="1800" b="1" smtClean="0">
                <a:solidFill>
                  <a:srgbClr val="FF0000"/>
                </a:solidFill>
              </a:rPr>
              <a:t>+ - * / )</a:t>
            </a:r>
            <a:r>
              <a:rPr lang="zh-CN" altLang="en-US" sz="1800" b="1" smtClean="0">
                <a:solidFill>
                  <a:srgbClr val="FF0000"/>
                </a:solidFill>
              </a:rPr>
              <a:t>，</a:t>
            </a:r>
            <a:r>
              <a:rPr lang="zh-CN" altLang="en-US" sz="1800" b="1">
                <a:solidFill>
                  <a:srgbClr val="FF0000"/>
                </a:solidFill>
              </a:rPr>
              <a:t>后续字</a:t>
            </a:r>
            <a:r>
              <a:rPr lang="zh-CN" altLang="en-US" sz="1800" b="1" smtClean="0">
                <a:solidFill>
                  <a:srgbClr val="FF0000"/>
                </a:solidFill>
              </a:rPr>
              <a:t>符也需跟操</a:t>
            </a:r>
            <a:r>
              <a:rPr lang="zh-CN" altLang="en-US" sz="1800" b="1">
                <a:solidFill>
                  <a:srgbClr val="FF0000"/>
                </a:solidFill>
              </a:rPr>
              <a:t>作</a:t>
            </a:r>
            <a:r>
              <a:rPr lang="zh-CN" altLang="en-US" sz="1800" b="1" smtClean="0">
                <a:solidFill>
                  <a:srgbClr val="FF0000"/>
                </a:solidFill>
              </a:rPr>
              <a:t>符 </a:t>
            </a:r>
            <a:r>
              <a:rPr lang="en-US" altLang="zh-CN" sz="1800" b="1">
                <a:solidFill>
                  <a:srgbClr val="FF0000"/>
                </a:solidFill>
              </a:rPr>
              <a:t>,</a:t>
            </a:r>
            <a:r>
              <a:rPr lang="zh-CN" altLang="en-US" sz="1800" b="1" smtClean="0">
                <a:solidFill>
                  <a:srgbClr val="FF0000"/>
                </a:solidFill>
              </a:rPr>
              <a:t>至少一个</a:t>
            </a:r>
            <a:r>
              <a:rPr lang="en-US" altLang="zh-CN" sz="1800" b="1" smtClean="0">
                <a:solidFill>
                  <a:srgbClr val="FF0000"/>
                </a:solidFill>
              </a:rPr>
              <a:t>(</a:t>
            </a:r>
            <a:r>
              <a:rPr lang="zh-CN" altLang="en-US" sz="1400">
                <a:solidFill>
                  <a:srgbClr val="FF0000"/>
                </a:solidFill>
              </a:rPr>
              <a:t>反编译</a:t>
            </a:r>
            <a:r>
              <a:rPr lang="en-US" altLang="zh-CN" sz="1800" b="1" smtClean="0">
                <a:solidFill>
                  <a:srgbClr val="FF0000"/>
                </a:solidFill>
              </a:rPr>
              <a:t>)</a:t>
            </a:r>
          </a:p>
          <a:p>
            <a:pPr marL="342900" lvl="0" indent="-342900" latinLnBrk="1">
              <a:buAutoNum type="arabicParenR"/>
            </a:pPr>
            <a:r>
              <a:rPr lang="zh-CN" altLang="en-US" sz="1800" smtClean="0"/>
              <a:t>操作符</a:t>
            </a:r>
            <a:r>
              <a:rPr lang="en-US" altLang="zh-CN" sz="1800" smtClean="0"/>
              <a:t>(</a:t>
            </a:r>
            <a:r>
              <a:rPr lang="zh-CN" altLang="en-US" sz="1800" smtClean="0"/>
              <a:t>比如</a:t>
            </a:r>
            <a:r>
              <a:rPr lang="en-US" altLang="zh-CN" sz="1800" smtClean="0"/>
              <a:t>+-*/)</a:t>
            </a:r>
            <a:r>
              <a:rPr lang="zh-CN" altLang="en-US" sz="1800" smtClean="0"/>
              <a:t>不能在标识符中间和最后</a:t>
            </a:r>
            <a:r>
              <a:rPr lang="en-US" altLang="zh-CN" sz="1800" smtClean="0"/>
              <a:t>.</a:t>
            </a:r>
          </a:p>
          <a:p>
            <a:pPr marL="342900" indent="-342900" latinLnBrk="1">
              <a:buFontTx/>
              <a:buAutoNum type="arabicParenR"/>
            </a:pPr>
            <a:r>
              <a:rPr lang="zh-CN" altLang="en-US" sz="1800" smtClean="0"/>
              <a:t>用</a:t>
            </a:r>
            <a:r>
              <a:rPr lang="zh-CN" altLang="en-US" sz="1800" b="1"/>
              <a:t>反引号</a:t>
            </a:r>
            <a:r>
              <a:rPr lang="en-US" altLang="zh-CN" sz="1800" b="1"/>
              <a:t>`....`</a:t>
            </a:r>
            <a:r>
              <a:rPr lang="zh-CN" altLang="en-US" sz="1800"/>
              <a:t>包括的任意字符串，即使是关键</a:t>
            </a:r>
            <a:r>
              <a:rPr lang="zh-CN" altLang="en-US" sz="1800" smtClean="0"/>
              <a:t>字</a:t>
            </a:r>
            <a:r>
              <a:rPr lang="en-US" altLang="zh-CN" sz="1800" smtClean="0"/>
              <a:t>(39</a:t>
            </a:r>
            <a:r>
              <a:rPr lang="zh-CN" altLang="en-US" sz="1800" smtClean="0"/>
              <a:t>个</a:t>
            </a:r>
            <a:r>
              <a:rPr lang="en-US" altLang="zh-CN" sz="1800" smtClean="0"/>
              <a:t>)</a:t>
            </a:r>
            <a:r>
              <a:rPr lang="zh-CN" altLang="en-US" sz="1800" smtClean="0"/>
              <a:t>也</a:t>
            </a:r>
            <a:r>
              <a:rPr lang="zh-CN" altLang="en-US" sz="1800"/>
              <a:t>可</a:t>
            </a:r>
            <a:r>
              <a:rPr lang="zh-CN" altLang="en-US" sz="1800" smtClean="0"/>
              <a:t>以 </a:t>
            </a:r>
            <a:r>
              <a:rPr lang="en-US" altLang="zh-CN" sz="1800" smtClean="0"/>
              <a:t>[true]</a:t>
            </a:r>
            <a:endParaRPr lang="zh-CN" altLang="en-US" sz="1800"/>
          </a:p>
        </p:txBody>
      </p:sp>
    </p:spTree>
    <p:extLst>
      <p:ext uri="{BB962C8B-B14F-4D97-AF65-F5344CB8AC3E}">
        <p14:creationId xmlns:p14="http://schemas.microsoft.com/office/powerpoint/2010/main" val="25522603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标识符</a:t>
            </a:r>
            <a:r>
              <a:rPr lang="zh-CN" altLang="en-US" sz="2200" b="1" smtClean="0"/>
              <a:t>的命名规范</a:t>
            </a:r>
            <a:endParaRPr lang="en-US" altLang="zh-CN" sz="2200" b="1"/>
          </a:p>
        </p:txBody>
      </p:sp>
      <p:sp>
        <p:nvSpPr>
          <p:cNvPr id="4" name="矩形 3"/>
          <p:cNvSpPr/>
          <p:nvPr/>
        </p:nvSpPr>
        <p:spPr>
          <a:xfrm>
            <a:off x="539554"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TextBox 5"/>
          <p:cNvSpPr txBox="1">
            <a:spLocks noChangeArrowheads="1"/>
          </p:cNvSpPr>
          <p:nvPr/>
        </p:nvSpPr>
        <p:spPr bwMode="auto">
          <a:xfrm>
            <a:off x="446765" y="1214814"/>
            <a:ext cx="7868774"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endParaRPr lang="en-US" altLang="zh-CN" sz="1800"/>
          </a:p>
          <a:p>
            <a:pPr eaLnBrk="1" hangingPunct="1"/>
            <a:r>
              <a:rPr lang="zh-CN" altLang="en-US" sz="2000" b="1" smtClean="0">
                <a:solidFill>
                  <a:srgbClr val="0070C0"/>
                </a:solidFill>
              </a:rPr>
              <a:t>标识符举例说明</a:t>
            </a:r>
            <a:endParaRPr lang="en-US" altLang="zh-CN" sz="2000" b="1" smtClean="0">
              <a:solidFill>
                <a:srgbClr val="0070C0"/>
              </a:solidFill>
            </a:endParaRPr>
          </a:p>
          <a:p>
            <a:pPr eaLnBrk="1" hangingPunct="1"/>
            <a:endParaRPr lang="en-US" altLang="zh-CN" sz="2000" smtClean="0"/>
          </a:p>
          <a:p>
            <a:pPr eaLnBrk="1" hangingPunct="1"/>
            <a:r>
              <a:rPr lang="en-US" altLang="zh-CN" sz="1600" smtClean="0"/>
              <a:t>hello    </a:t>
            </a:r>
            <a:r>
              <a:rPr lang="en-US" altLang="zh-CN" sz="1600" smtClean="0"/>
              <a:t>// ok</a:t>
            </a:r>
            <a:endParaRPr lang="en-US" altLang="zh-CN" sz="1600"/>
          </a:p>
          <a:p>
            <a:pPr eaLnBrk="1" hangingPunct="1"/>
            <a:r>
              <a:rPr lang="en-US" altLang="zh-CN" sz="1600" smtClean="0"/>
              <a:t>hello12 </a:t>
            </a:r>
            <a:r>
              <a:rPr lang="en-US" altLang="zh-CN" sz="1600" smtClean="0"/>
              <a:t>// ok</a:t>
            </a:r>
            <a:endParaRPr lang="en-US" altLang="zh-CN" sz="1600"/>
          </a:p>
          <a:p>
            <a:pPr eaLnBrk="1" hangingPunct="1"/>
            <a:r>
              <a:rPr lang="en-US" altLang="zh-CN" sz="1600" smtClean="0"/>
              <a:t>1hello  </a:t>
            </a:r>
            <a:r>
              <a:rPr lang="en-US" altLang="zh-CN" sz="1600" smtClean="0"/>
              <a:t>// error</a:t>
            </a:r>
            <a:endParaRPr lang="en-US" altLang="zh-CN" sz="1600"/>
          </a:p>
          <a:p>
            <a:pPr eaLnBrk="1" hangingPunct="1"/>
            <a:r>
              <a:rPr lang="en-US" altLang="zh-CN" sz="1600" smtClean="0"/>
              <a:t>h-b   </a:t>
            </a:r>
            <a:r>
              <a:rPr lang="en-US" altLang="zh-CN" sz="1600" smtClean="0"/>
              <a:t>// error</a:t>
            </a:r>
            <a:endParaRPr lang="en-US" altLang="zh-CN" sz="1600"/>
          </a:p>
          <a:p>
            <a:pPr eaLnBrk="1" hangingPunct="1"/>
            <a:r>
              <a:rPr lang="en-US" altLang="zh-CN" sz="1600" smtClean="0"/>
              <a:t>x </a:t>
            </a:r>
            <a:r>
              <a:rPr lang="en-US" altLang="zh-CN" sz="1600"/>
              <a:t>h </a:t>
            </a:r>
            <a:r>
              <a:rPr lang="en-US" altLang="zh-CN" sz="1600" smtClean="0"/>
              <a:t>  </a:t>
            </a:r>
            <a:r>
              <a:rPr lang="en-US" altLang="zh-CN" sz="1600" smtClean="0"/>
              <a:t>// error</a:t>
            </a:r>
            <a:endParaRPr lang="en-US" altLang="zh-CN" sz="1600"/>
          </a:p>
          <a:p>
            <a:pPr eaLnBrk="1" hangingPunct="1"/>
            <a:r>
              <a:rPr lang="en-US" altLang="zh-CN" sz="1600" smtClean="0"/>
              <a:t>h_4   </a:t>
            </a:r>
            <a:r>
              <a:rPr lang="en-US" altLang="zh-CN" sz="1600" smtClean="0"/>
              <a:t>// ok</a:t>
            </a:r>
            <a:endParaRPr lang="en-US" altLang="zh-CN" sz="1600"/>
          </a:p>
          <a:p>
            <a:pPr eaLnBrk="1" hangingPunct="1"/>
            <a:r>
              <a:rPr lang="en-US" altLang="zh-CN" sz="1600" smtClean="0"/>
              <a:t>_</a:t>
            </a:r>
            <a:r>
              <a:rPr lang="en-US" altLang="zh-CN" sz="1600"/>
              <a:t>ab </a:t>
            </a:r>
            <a:r>
              <a:rPr lang="en-US" altLang="zh-CN" sz="1600" smtClean="0"/>
              <a:t>  </a:t>
            </a:r>
            <a:r>
              <a:rPr lang="en-US" altLang="zh-CN" sz="1600" smtClean="0"/>
              <a:t>// ok</a:t>
            </a:r>
            <a:endParaRPr lang="en-US" altLang="zh-CN" sz="1600"/>
          </a:p>
          <a:p>
            <a:pPr eaLnBrk="1" hangingPunct="1"/>
            <a:r>
              <a:rPr lang="en-US" altLang="zh-CN" sz="1600"/>
              <a:t>I</a:t>
            </a:r>
            <a:r>
              <a:rPr lang="en-US" altLang="zh-CN" sz="1600" smtClean="0"/>
              <a:t>nt    </a:t>
            </a:r>
            <a:r>
              <a:rPr lang="en-US" altLang="zh-CN" sz="1600" smtClean="0"/>
              <a:t>// ok, </a:t>
            </a:r>
            <a:r>
              <a:rPr lang="zh-CN" altLang="en-US" sz="1600" smtClean="0"/>
              <a:t>在</a:t>
            </a:r>
            <a:r>
              <a:rPr lang="en-US" altLang="zh-CN" sz="1600" smtClean="0"/>
              <a:t>scala</a:t>
            </a:r>
            <a:r>
              <a:rPr lang="zh-CN" altLang="en-US" sz="1600" smtClean="0"/>
              <a:t>中，</a:t>
            </a:r>
            <a:r>
              <a:rPr lang="en-US" altLang="zh-CN" sz="1600" smtClean="0"/>
              <a:t>Int </a:t>
            </a:r>
            <a:r>
              <a:rPr lang="zh-CN" altLang="en-US" sz="1600" smtClean="0"/>
              <a:t>不是关键字，而是预定义标识符</a:t>
            </a:r>
            <a:r>
              <a:rPr lang="en-US" altLang="zh-CN" sz="1600" smtClean="0"/>
              <a:t>,</a:t>
            </a:r>
            <a:r>
              <a:rPr lang="zh-CN" altLang="en-US" sz="1600" smtClean="0">
                <a:solidFill>
                  <a:srgbClr val="FF0000"/>
                </a:solidFill>
              </a:rPr>
              <a:t>可以用，但是不推荐</a:t>
            </a:r>
            <a:endParaRPr lang="zh-CN" altLang="en-US" sz="1600">
              <a:solidFill>
                <a:srgbClr val="FF0000"/>
              </a:solidFill>
            </a:endParaRPr>
          </a:p>
          <a:p>
            <a:pPr eaLnBrk="1" hangingPunct="1"/>
            <a:r>
              <a:rPr lang="en-US" altLang="zh-CN" sz="1600" smtClean="0"/>
              <a:t>Float  </a:t>
            </a:r>
            <a:r>
              <a:rPr lang="en-US" altLang="zh-CN" sz="1600" smtClean="0"/>
              <a:t>// ok</a:t>
            </a:r>
            <a:endParaRPr lang="zh-CN" altLang="en-US" sz="1600"/>
          </a:p>
          <a:p>
            <a:pPr eaLnBrk="1" hangingPunct="1"/>
            <a:r>
              <a:rPr lang="en-US" altLang="zh-CN" sz="1600" smtClean="0"/>
              <a:t>_   </a:t>
            </a:r>
            <a:r>
              <a:rPr lang="en-US" altLang="zh-CN" sz="1600" smtClean="0"/>
              <a:t>// </a:t>
            </a:r>
            <a:r>
              <a:rPr lang="zh-CN" altLang="en-US" sz="1600" smtClean="0"/>
              <a:t>不可以，因为在</a:t>
            </a:r>
            <a:r>
              <a:rPr lang="en-US" altLang="zh-CN" sz="1600" smtClean="0"/>
              <a:t>scala</a:t>
            </a:r>
            <a:r>
              <a:rPr lang="zh-CN" altLang="en-US" sz="1600" smtClean="0"/>
              <a:t>中，</a:t>
            </a:r>
            <a:r>
              <a:rPr lang="en-US" altLang="zh-CN" sz="1600" smtClean="0"/>
              <a:t>_ </a:t>
            </a:r>
            <a:r>
              <a:rPr lang="zh-CN" altLang="en-US" sz="1600" smtClean="0"/>
              <a:t>有很多其他的作用，因此不能使用</a:t>
            </a:r>
            <a:endParaRPr lang="zh-CN" altLang="en-US" sz="1600" smtClean="0"/>
          </a:p>
          <a:p>
            <a:pPr eaLnBrk="1" hangingPunct="1"/>
            <a:r>
              <a:rPr lang="en-US" altLang="zh-CN" sz="1600" smtClean="0"/>
              <a:t>Abc    </a:t>
            </a:r>
            <a:r>
              <a:rPr lang="en-US" altLang="zh-CN" sz="1600" smtClean="0"/>
              <a:t>// ok</a:t>
            </a:r>
            <a:endParaRPr lang="en-US" altLang="zh-CN" sz="1600" smtClean="0"/>
          </a:p>
          <a:p>
            <a:pPr eaLnBrk="1" hangingPunct="1"/>
            <a:r>
              <a:rPr lang="en-US" altLang="zh-CN" sz="1600" smtClean="0"/>
              <a:t>+*-   </a:t>
            </a:r>
            <a:r>
              <a:rPr lang="en-US" altLang="zh-CN" sz="1600" smtClean="0"/>
              <a:t>// ok</a:t>
            </a:r>
            <a:endParaRPr lang="en-US" altLang="zh-CN" sz="1600" smtClean="0"/>
          </a:p>
          <a:p>
            <a:pPr eaLnBrk="1" hangingPunct="1"/>
            <a:r>
              <a:rPr lang="en-US" altLang="zh-CN" sz="1600" smtClean="0"/>
              <a:t>+a  </a:t>
            </a:r>
            <a:r>
              <a:rPr lang="en-US" altLang="zh-CN" sz="1600" smtClean="0"/>
              <a:t>// error</a:t>
            </a:r>
            <a:endParaRPr lang="en-US" altLang="zh-CN" sz="1600" smtClean="0"/>
          </a:p>
        </p:txBody>
      </p:sp>
    </p:spTree>
    <p:extLst>
      <p:ext uri="{BB962C8B-B14F-4D97-AF65-F5344CB8AC3E}">
        <p14:creationId xmlns:p14="http://schemas.microsoft.com/office/powerpoint/2010/main" val="22485957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标识符</a:t>
            </a:r>
            <a:r>
              <a:rPr lang="zh-CN" altLang="en-US" sz="2200" b="1" smtClean="0"/>
              <a:t>的命名规范</a:t>
            </a:r>
            <a:endParaRPr lang="en-US" altLang="zh-CN" sz="2200" b="1"/>
          </a:p>
        </p:txBody>
      </p:sp>
      <p:sp>
        <p:nvSpPr>
          <p:cNvPr id="4" name="矩形 3"/>
          <p:cNvSpPr/>
          <p:nvPr/>
        </p:nvSpPr>
        <p:spPr>
          <a:xfrm>
            <a:off x="539554"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TextBox 5"/>
          <p:cNvSpPr txBox="1">
            <a:spLocks noChangeArrowheads="1"/>
          </p:cNvSpPr>
          <p:nvPr/>
        </p:nvSpPr>
        <p:spPr bwMode="auto">
          <a:xfrm>
            <a:off x="446765" y="1276251"/>
            <a:ext cx="7868774"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000" b="1">
                <a:solidFill>
                  <a:srgbClr val="0070C0"/>
                </a:solidFill>
              </a:rPr>
              <a:t>标识</a:t>
            </a:r>
            <a:r>
              <a:rPr lang="zh-CN" altLang="en-US" sz="2000" b="1" smtClean="0">
                <a:solidFill>
                  <a:srgbClr val="0070C0"/>
                </a:solidFill>
              </a:rPr>
              <a:t>符命名注意事项</a:t>
            </a:r>
            <a:endParaRPr lang="en-US" altLang="zh-CN" sz="2000" b="1" smtClean="0">
              <a:solidFill>
                <a:srgbClr val="0070C0"/>
              </a:solidFill>
            </a:endParaRPr>
          </a:p>
          <a:p>
            <a:pPr eaLnBrk="1" hangingPunct="1"/>
            <a:endParaRPr lang="en-US" altLang="zh-CN"/>
          </a:p>
          <a:p>
            <a:pPr marL="342900" indent="-342900" eaLnBrk="1" hangingPunct="1">
              <a:buAutoNum type="arabicParenR"/>
            </a:pPr>
            <a:r>
              <a:rPr lang="zh-CN" altLang="en-US" sz="1800" b="1" smtClean="0"/>
              <a:t>包</a:t>
            </a:r>
            <a:r>
              <a:rPr lang="zh-CN" altLang="en-US" sz="1800" b="1"/>
              <a:t>名</a:t>
            </a:r>
            <a:r>
              <a:rPr lang="zh-CN" altLang="en-US" sz="1800" smtClean="0"/>
              <a:t>：尽</a:t>
            </a:r>
            <a:r>
              <a:rPr lang="zh-CN" altLang="en-US" sz="1800"/>
              <a:t>量采取有意义的包名，简短，有意</a:t>
            </a:r>
            <a:r>
              <a:rPr lang="zh-CN" altLang="en-US" sz="1800" smtClean="0"/>
              <a:t>义</a:t>
            </a:r>
            <a:r>
              <a:rPr lang="en-US" altLang="zh-CN" sz="1800" smtClean="0"/>
              <a:t/>
            </a:r>
            <a:br>
              <a:rPr lang="en-US" altLang="zh-CN" sz="1800" smtClean="0"/>
            </a:br>
            <a:endParaRPr lang="en-US" altLang="zh-CN" sz="1800" smtClean="0"/>
          </a:p>
          <a:p>
            <a:pPr marL="342900" indent="-342900" eaLnBrk="1" hangingPunct="1">
              <a:buAutoNum type="arabicParenR"/>
            </a:pPr>
            <a:endParaRPr lang="en-US" altLang="zh-CN" sz="1800" smtClean="0"/>
          </a:p>
          <a:p>
            <a:pPr marL="342900" indent="-342900" eaLnBrk="1" hangingPunct="1">
              <a:buAutoNum type="arabicParenR"/>
            </a:pPr>
            <a:r>
              <a:rPr lang="zh-CN" altLang="en-US" sz="1800" smtClean="0"/>
              <a:t>变</a:t>
            </a:r>
            <a:r>
              <a:rPr lang="zh-CN" altLang="en-US" sz="1800"/>
              <a:t>量名</a:t>
            </a:r>
            <a:r>
              <a:rPr lang="zh-CN" altLang="en-US" sz="1800" smtClean="0"/>
              <a:t>、</a:t>
            </a:r>
            <a:r>
              <a:rPr lang="zh-CN" altLang="en-US" sz="1800"/>
              <a:t>函数</a:t>
            </a:r>
            <a:r>
              <a:rPr lang="zh-CN" altLang="en-US" sz="1800" smtClean="0"/>
              <a:t>名 、方法名 采</a:t>
            </a:r>
            <a:r>
              <a:rPr lang="zh-CN" altLang="en-US" sz="1800"/>
              <a:t>用驼</a:t>
            </a:r>
            <a:r>
              <a:rPr lang="zh-CN" altLang="en-US" sz="1800" smtClean="0"/>
              <a:t>峰</a:t>
            </a:r>
            <a:r>
              <a:rPr lang="zh-CN" altLang="en-US" sz="1800"/>
              <a:t>法</a:t>
            </a:r>
            <a:r>
              <a:rPr lang="zh-CN" altLang="en-US" sz="1800" smtClean="0"/>
              <a:t>。</a:t>
            </a:r>
            <a:endParaRPr lang="en-US" altLang="zh-CN" sz="1800" smtClean="0"/>
          </a:p>
          <a:p>
            <a:pPr eaLnBrk="1" hangingPunct="1"/>
            <a:endParaRPr lang="en-US" altLang="zh-CN" sz="1600" smtClean="0"/>
          </a:p>
          <a:p>
            <a:pPr eaLnBrk="1" hangingPunct="1"/>
            <a:endParaRPr lang="en-US" altLang="zh-CN" sz="1600"/>
          </a:p>
          <a:p>
            <a:pPr eaLnBrk="1" hangingPunct="1"/>
            <a:endParaRPr lang="zh-CN" altLang="en-US" sz="2000" b="1" dirty="0">
              <a:solidFill>
                <a:srgbClr val="0070C0"/>
              </a:solidFill>
            </a:endParaRPr>
          </a:p>
        </p:txBody>
      </p:sp>
    </p:spTree>
    <p:extLst>
      <p:ext uri="{BB962C8B-B14F-4D97-AF65-F5344CB8AC3E}">
        <p14:creationId xmlns:p14="http://schemas.microsoft.com/office/powerpoint/2010/main" val="41803487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en-US" altLang="zh-CN" sz="2200" b="1" smtClean="0"/>
              <a:t>Scala</a:t>
            </a:r>
            <a:r>
              <a:rPr lang="zh-CN" altLang="en-US" sz="2200" b="1" smtClean="0"/>
              <a:t>关</a:t>
            </a:r>
            <a:r>
              <a:rPr lang="zh-CN" altLang="en-US" sz="2200" b="1"/>
              <a:t>键</a:t>
            </a:r>
            <a:r>
              <a:rPr lang="zh-CN" altLang="en-US" sz="2200" b="1" smtClean="0"/>
              <a:t>字</a:t>
            </a:r>
            <a:endParaRPr lang="en-US" altLang="zh-CN" sz="2200" b="1"/>
          </a:p>
        </p:txBody>
      </p:sp>
      <p:sp>
        <p:nvSpPr>
          <p:cNvPr id="4" name="矩形 3"/>
          <p:cNvSpPr/>
          <p:nvPr/>
        </p:nvSpPr>
        <p:spPr>
          <a:xfrm>
            <a:off x="539554"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TextBox 5"/>
          <p:cNvSpPr txBox="1">
            <a:spLocks noChangeArrowheads="1"/>
          </p:cNvSpPr>
          <p:nvPr/>
        </p:nvSpPr>
        <p:spPr bwMode="auto">
          <a:xfrm>
            <a:off x="446764" y="1152104"/>
            <a:ext cx="826599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000" b="1" smtClean="0">
                <a:solidFill>
                  <a:srgbClr val="0070C0"/>
                </a:solidFill>
              </a:rPr>
              <a:t>关</a:t>
            </a:r>
            <a:r>
              <a:rPr lang="zh-CN" altLang="en-US" sz="2000" b="1">
                <a:solidFill>
                  <a:srgbClr val="0070C0"/>
                </a:solidFill>
              </a:rPr>
              <a:t>键</a:t>
            </a:r>
            <a:r>
              <a:rPr lang="zh-CN" altLang="en-US" sz="2000" b="1" smtClean="0">
                <a:solidFill>
                  <a:srgbClr val="0070C0"/>
                </a:solidFill>
              </a:rPr>
              <a:t>字</a:t>
            </a:r>
            <a:r>
              <a:rPr lang="zh-CN" altLang="en-US" sz="2000" b="1">
                <a:solidFill>
                  <a:srgbClr val="0070C0"/>
                </a:solidFill>
              </a:rPr>
              <a:t>介</a:t>
            </a:r>
            <a:r>
              <a:rPr lang="zh-CN" altLang="en-US" sz="2000" b="1" smtClean="0">
                <a:solidFill>
                  <a:srgbClr val="0070C0"/>
                </a:solidFill>
              </a:rPr>
              <a:t>绍</a:t>
            </a:r>
            <a:endParaRPr lang="zh-CN" altLang="en-US" sz="2000" b="1">
              <a:solidFill>
                <a:srgbClr val="0070C0"/>
              </a:solidFill>
            </a:endParaRPr>
          </a:p>
          <a:p>
            <a:pPr eaLnBrk="1" hangingPunct="1"/>
            <a:endParaRPr lang="en-US" altLang="zh-CN" sz="1800" smtClean="0"/>
          </a:p>
          <a:p>
            <a:pPr eaLnBrk="1" hangingPunct="1"/>
            <a:r>
              <a:rPr lang="en-US" altLang="zh-CN" sz="2000" smtClean="0"/>
              <a:t>Scala</a:t>
            </a:r>
            <a:r>
              <a:rPr lang="zh-CN" altLang="en-US" sz="2000" smtClean="0"/>
              <a:t>有</a:t>
            </a:r>
            <a:r>
              <a:rPr lang="en-US" altLang="zh-CN" sz="2000"/>
              <a:t>39</a:t>
            </a:r>
            <a:r>
              <a:rPr lang="zh-CN" altLang="en-US" sz="2000"/>
              <a:t>个关键字：</a:t>
            </a:r>
          </a:p>
          <a:p>
            <a:pPr eaLnBrk="1" hangingPunct="1"/>
            <a:endParaRPr lang="zh-CN" altLang="en-US" sz="1800"/>
          </a:p>
          <a:p>
            <a:pPr marL="285750" indent="-285750" eaLnBrk="1" hangingPunct="1">
              <a:buFont typeface="Arial" pitchFamily="34" charset="0"/>
              <a:buChar char="•"/>
            </a:pPr>
            <a:r>
              <a:rPr lang="en-US" altLang="zh-CN" sz="1800"/>
              <a:t>package, import, class, object, trait, extends, with, type, forSome</a:t>
            </a:r>
          </a:p>
          <a:p>
            <a:pPr marL="285750" indent="-285750" eaLnBrk="1" hangingPunct="1">
              <a:buFont typeface="Arial" pitchFamily="34" charset="0"/>
              <a:buChar char="•"/>
            </a:pPr>
            <a:r>
              <a:rPr lang="en-US" altLang="zh-CN" sz="1800"/>
              <a:t>private, protected, abstract, sealed, final, implicit, lazy, override</a:t>
            </a:r>
          </a:p>
          <a:p>
            <a:pPr marL="285750" indent="-285750" eaLnBrk="1" hangingPunct="1">
              <a:buFont typeface="Arial" pitchFamily="34" charset="0"/>
              <a:buChar char="•"/>
            </a:pPr>
            <a:r>
              <a:rPr lang="en-US" altLang="zh-CN" sz="1800"/>
              <a:t>try, catch, finally, </a:t>
            </a:r>
            <a:r>
              <a:rPr lang="en-US" altLang="zh-CN" sz="1800" smtClean="0"/>
              <a:t>throw </a:t>
            </a:r>
            <a:endParaRPr lang="en-US" altLang="zh-CN" sz="1800"/>
          </a:p>
          <a:p>
            <a:pPr marL="285750" indent="-285750" eaLnBrk="1" hangingPunct="1">
              <a:buFont typeface="Arial" pitchFamily="34" charset="0"/>
              <a:buChar char="•"/>
            </a:pPr>
            <a:r>
              <a:rPr lang="en-US" altLang="zh-CN" sz="1800"/>
              <a:t>if, else, match, case, do, while, for, return, yield</a:t>
            </a:r>
          </a:p>
          <a:p>
            <a:pPr marL="285750" indent="-285750" eaLnBrk="1" hangingPunct="1">
              <a:buFont typeface="Arial" pitchFamily="34" charset="0"/>
              <a:buChar char="•"/>
            </a:pPr>
            <a:r>
              <a:rPr lang="en-US" altLang="zh-CN" sz="1800"/>
              <a:t>def, val, var </a:t>
            </a:r>
          </a:p>
          <a:p>
            <a:pPr marL="285750" indent="-285750" eaLnBrk="1" hangingPunct="1">
              <a:buFont typeface="Arial" pitchFamily="34" charset="0"/>
              <a:buChar char="•"/>
            </a:pPr>
            <a:r>
              <a:rPr lang="en-US" altLang="zh-CN" sz="1800"/>
              <a:t>this, super</a:t>
            </a:r>
          </a:p>
          <a:p>
            <a:pPr marL="285750" indent="-285750" eaLnBrk="1" hangingPunct="1">
              <a:buFont typeface="Arial" pitchFamily="34" charset="0"/>
              <a:buChar char="•"/>
            </a:pPr>
            <a:r>
              <a:rPr lang="en-US" altLang="zh-CN" sz="1800"/>
              <a:t>new</a:t>
            </a:r>
          </a:p>
          <a:p>
            <a:pPr marL="285750" indent="-285750" eaLnBrk="1" hangingPunct="1">
              <a:buFont typeface="Arial" pitchFamily="34" charset="0"/>
              <a:buChar char="•"/>
            </a:pPr>
            <a:r>
              <a:rPr lang="en-US" altLang="zh-CN" sz="1800"/>
              <a:t>true, false, null</a:t>
            </a:r>
            <a:endParaRPr lang="en-US" altLang="zh-CN" sz="1800" smtClean="0">
              <a:solidFill>
                <a:srgbClr val="0070C0"/>
              </a:solidFill>
            </a:endParaRPr>
          </a:p>
          <a:p>
            <a:pPr eaLnBrk="1" hangingPunct="1"/>
            <a:endParaRPr lang="en-US" altLang="zh-CN" sz="2000" b="1">
              <a:solidFill>
                <a:srgbClr val="0070C0"/>
              </a:solidFill>
            </a:endParaRPr>
          </a:p>
        </p:txBody>
      </p:sp>
    </p:spTree>
    <p:extLst>
      <p:ext uri="{BB962C8B-B14F-4D97-AF65-F5344CB8AC3E}">
        <p14:creationId xmlns:p14="http://schemas.microsoft.com/office/powerpoint/2010/main" val="2282434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051720" y="3201443"/>
            <a:ext cx="4896544" cy="830997"/>
          </a:xfrm>
          <a:prstGeom prst="rect">
            <a:avLst/>
          </a:prstGeom>
        </p:spPr>
        <p:txBody>
          <a:bodyPr wrap="square">
            <a:spAutoFit/>
          </a:bodyPr>
          <a:lstStyle/>
          <a:p>
            <a:r>
              <a:rPr lang="zh-CN" altLang="en-US" sz="4800" b="1" dirty="0" smtClean="0">
                <a:solidFill>
                  <a:srgbClr val="FFFF00"/>
                </a:solidFill>
              </a:rPr>
              <a:t>谢谢！ 欢迎收看！</a:t>
            </a:r>
            <a:endParaRPr lang="zh-CN" altLang="en-US" sz="4800" b="1" dirty="0">
              <a:solidFill>
                <a:srgbClr val="FFFF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变量的介绍</a:t>
            </a:r>
            <a:endParaRPr lang="en-US" altLang="zh-CN" sz="2200" b="1"/>
          </a:p>
        </p:txBody>
      </p:sp>
      <p:sp>
        <p:nvSpPr>
          <p:cNvPr id="5" name="矩形 4"/>
          <p:cNvSpPr/>
          <p:nvPr/>
        </p:nvSpPr>
        <p:spPr>
          <a:xfrm>
            <a:off x="539553" y="1152103"/>
            <a:ext cx="8424935" cy="3908762"/>
          </a:xfrm>
          <a:prstGeom prst="rect">
            <a:avLst/>
          </a:prstGeom>
        </p:spPr>
        <p:txBody>
          <a:bodyPr wrap="square">
            <a:spAutoFit/>
          </a:bodyPr>
          <a:lstStyle/>
          <a:p>
            <a:pPr marL="357188" indent="-357188">
              <a:defRPr/>
            </a:pPr>
            <a:r>
              <a:rPr lang="zh-CN" altLang="en-US" sz="2000" b="1" smtClean="0">
                <a:solidFill>
                  <a:srgbClr val="0070C0"/>
                </a:solidFill>
                <a:ea typeface="宋体" panose="02010600030101010101" pitchFamily="2" charset="-122"/>
              </a:rPr>
              <a:t>概念</a:t>
            </a: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r>
              <a:rPr lang="zh-CN" altLang="en-US">
                <a:ea typeface="宋体" panose="02010600030101010101" pitchFamily="2" charset="-122"/>
              </a:rPr>
              <a:t>变量相当于内存中一个数据存储空间的表</a:t>
            </a:r>
            <a:r>
              <a:rPr lang="zh-CN" altLang="en-US" smtClean="0">
                <a:ea typeface="宋体" panose="02010600030101010101" pitchFamily="2" charset="-122"/>
              </a:rPr>
              <a:t>示，你可以把变量看做是一个房间的门</a:t>
            </a:r>
            <a:endParaRPr lang="en-US" altLang="zh-CN" smtClean="0">
              <a:ea typeface="宋体" panose="02010600030101010101" pitchFamily="2" charset="-122"/>
            </a:endParaRPr>
          </a:p>
          <a:p>
            <a:pPr marL="357188" indent="-357188">
              <a:defRPr/>
            </a:pPr>
            <a:r>
              <a:rPr lang="zh-CN" altLang="en-US" smtClean="0">
                <a:ea typeface="宋体" panose="02010600030101010101" pitchFamily="2" charset="-122"/>
              </a:rPr>
              <a:t>牌号，通过门牌号我们可以找到房间，而通过变量名可以访问到变量</a:t>
            </a:r>
            <a:r>
              <a:rPr lang="en-US" altLang="zh-CN" smtClean="0">
                <a:ea typeface="宋体" panose="02010600030101010101" pitchFamily="2" charset="-122"/>
              </a:rPr>
              <a:t>(</a:t>
            </a:r>
            <a:r>
              <a:rPr lang="zh-CN" altLang="en-US" smtClean="0">
                <a:solidFill>
                  <a:srgbClr val="FF0000"/>
                </a:solidFill>
                <a:ea typeface="宋体" panose="02010600030101010101" pitchFamily="2" charset="-122"/>
              </a:rPr>
              <a:t>值</a:t>
            </a:r>
            <a:r>
              <a:rPr lang="en-US" altLang="zh-CN" smtClean="0">
                <a:ea typeface="宋体" panose="02010600030101010101" pitchFamily="2" charset="-122"/>
              </a:rPr>
              <a:t>)</a:t>
            </a:r>
            <a:r>
              <a:rPr lang="zh-CN" altLang="en-US" smtClean="0">
                <a:ea typeface="宋体" panose="02010600030101010101" pitchFamily="2" charset="-122"/>
              </a:rPr>
              <a:t>。</a:t>
            </a:r>
            <a:endParaRPr lang="en-US" altLang="zh-CN" smtClean="0">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a:defRPr/>
            </a:pPr>
            <a:r>
              <a:rPr lang="zh-CN" altLang="en-US" sz="2000" b="1">
                <a:solidFill>
                  <a:srgbClr val="0070C0"/>
                </a:solidFill>
                <a:ea typeface="宋体" panose="02010600030101010101" pitchFamily="2" charset="-122"/>
              </a:rPr>
              <a:t>变量使用的基本步骤</a:t>
            </a:r>
            <a:endParaRPr lang="en-US" altLang="zh-CN" sz="2000" b="1">
              <a:solidFill>
                <a:srgbClr val="0070C0"/>
              </a:solidFill>
              <a:ea typeface="宋体" panose="02010600030101010101" pitchFamily="2" charset="-122"/>
            </a:endParaRPr>
          </a:p>
          <a:p>
            <a:pPr marL="342900" indent="-342900">
              <a:buAutoNum type="arabicParenR"/>
              <a:defRPr/>
            </a:pPr>
            <a:r>
              <a:rPr lang="zh-CN" altLang="en-US" b="1">
                <a:ea typeface="宋体" panose="02010600030101010101" pitchFamily="2" charset="-122"/>
              </a:rPr>
              <a:t>声</a:t>
            </a:r>
            <a:r>
              <a:rPr lang="zh-CN" altLang="en-US" b="1" smtClean="0">
                <a:ea typeface="宋体" panose="02010600030101010101" pitchFamily="2" charset="-122"/>
              </a:rPr>
              <a:t>明</a:t>
            </a:r>
            <a:r>
              <a:rPr lang="en-US" altLang="zh-CN" smtClean="0">
                <a:ea typeface="宋体" panose="02010600030101010101" pitchFamily="2" charset="-122"/>
              </a:rPr>
              <a:t>/</a:t>
            </a:r>
            <a:r>
              <a:rPr lang="zh-CN" altLang="en-US" smtClean="0">
                <a:solidFill>
                  <a:srgbClr val="0070C0"/>
                </a:solidFill>
                <a:ea typeface="宋体" panose="02010600030101010101" pitchFamily="2" charset="-122"/>
              </a:rPr>
              <a:t>定义</a:t>
            </a:r>
            <a:r>
              <a:rPr lang="zh-CN" altLang="en-US" smtClean="0">
                <a:ea typeface="宋体" panose="02010600030101010101" pitchFamily="2" charset="-122"/>
              </a:rPr>
              <a:t>变量 </a:t>
            </a:r>
            <a:r>
              <a:rPr lang="en-US" altLang="zh-CN" smtClean="0">
                <a:ea typeface="宋体" panose="02010600030101010101" pitchFamily="2" charset="-122"/>
              </a:rPr>
              <a:t>(scala</a:t>
            </a:r>
            <a:r>
              <a:rPr lang="zh-CN" altLang="en-US" smtClean="0">
                <a:ea typeface="宋体" panose="02010600030101010101" pitchFamily="2" charset="-122"/>
              </a:rPr>
              <a:t>要求变量声明时初始化</a:t>
            </a:r>
            <a:r>
              <a:rPr lang="en-US" altLang="zh-CN" smtClean="0">
                <a:ea typeface="宋体" panose="02010600030101010101" pitchFamily="2" charset="-122"/>
              </a:rPr>
              <a:t>) </a:t>
            </a:r>
            <a:endParaRPr lang="en-US" altLang="zh-CN">
              <a:ea typeface="宋体" panose="02010600030101010101" pitchFamily="2" charset="-122"/>
            </a:endParaRPr>
          </a:p>
          <a:p>
            <a:pPr marL="342900" indent="-342900">
              <a:buAutoNum type="arabicParenR"/>
              <a:defRPr/>
            </a:pPr>
            <a:r>
              <a:rPr lang="zh-CN" altLang="en-US">
                <a:ea typeface="宋体" panose="02010600030101010101" pitchFamily="2" charset="-122"/>
              </a:rPr>
              <a:t>使用</a:t>
            </a:r>
            <a:r>
              <a:rPr lang="zh-CN" altLang="en-US" b="1">
                <a:ea typeface="宋体" panose="02010600030101010101" pitchFamily="2" charset="-122"/>
              </a:rPr>
              <a:t> </a:t>
            </a:r>
            <a:endParaRPr lang="en-US" altLang="zh-CN" b="1" smtClean="0">
              <a:ea typeface="宋体" panose="02010600030101010101" pitchFamily="2" charset="-122"/>
            </a:endParaRPr>
          </a:p>
          <a:p>
            <a:pPr>
              <a:defRPr/>
            </a:pPr>
            <a:endParaRPr lang="en-US" altLang="zh-CN" b="1">
              <a:ea typeface="宋体" panose="02010600030101010101" pitchFamily="2" charset="-122"/>
            </a:endParaRPr>
          </a:p>
          <a:p>
            <a:pPr>
              <a:defRPr/>
            </a:pPr>
            <a:endParaRPr lang="en-US" altLang="zh-CN" b="1">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p:txBody>
      </p:sp>
    </p:spTree>
    <p:extLst>
      <p:ext uri="{BB962C8B-B14F-4D97-AF65-F5344CB8AC3E}">
        <p14:creationId xmlns:p14="http://schemas.microsoft.com/office/powerpoint/2010/main" val="2071320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变量</a:t>
            </a:r>
            <a:r>
              <a:rPr lang="zh-CN" altLang="en-US" sz="2200" b="1"/>
              <a:t>基</a:t>
            </a:r>
            <a:r>
              <a:rPr lang="zh-CN" altLang="en-US" sz="2200" b="1" smtClean="0"/>
              <a:t>本使用</a:t>
            </a:r>
            <a:endParaRPr lang="en-US" altLang="zh-CN" sz="2200" b="1"/>
          </a:p>
        </p:txBody>
      </p:sp>
      <p:sp>
        <p:nvSpPr>
          <p:cNvPr id="5" name="矩形 4"/>
          <p:cNvSpPr/>
          <p:nvPr/>
        </p:nvSpPr>
        <p:spPr>
          <a:xfrm>
            <a:off x="539553" y="1152103"/>
            <a:ext cx="8424935" cy="3724096"/>
          </a:xfrm>
          <a:prstGeom prst="rect">
            <a:avLst/>
          </a:prstGeom>
        </p:spPr>
        <p:txBody>
          <a:bodyPr wrap="square">
            <a:spAutoFit/>
          </a:bodyPr>
          <a:lstStyle/>
          <a:p>
            <a:pPr>
              <a:defRPr/>
            </a:pPr>
            <a:endParaRPr lang="en-US" altLang="zh-CN" b="1">
              <a:ea typeface="宋体" panose="02010600030101010101" pitchFamily="2" charset="-122"/>
            </a:endParaRPr>
          </a:p>
          <a:p>
            <a:pPr>
              <a:defRPr/>
            </a:pPr>
            <a:r>
              <a:rPr lang="en-US" altLang="zh-CN" sz="2000" b="1" smtClean="0">
                <a:solidFill>
                  <a:srgbClr val="0070C0"/>
                </a:solidFill>
                <a:ea typeface="宋体" panose="02010600030101010101" pitchFamily="2" charset="-122"/>
              </a:rPr>
              <a:t>Scala</a:t>
            </a:r>
            <a:r>
              <a:rPr lang="zh-CN" altLang="en-US" sz="2000" b="1" smtClean="0">
                <a:solidFill>
                  <a:srgbClr val="0070C0"/>
                </a:solidFill>
                <a:ea typeface="宋体" panose="02010600030101010101" pitchFamily="2" charset="-122"/>
              </a:rPr>
              <a:t>变量使用案例</a:t>
            </a:r>
            <a:r>
              <a:rPr lang="zh-CN" altLang="en-US" sz="2000" b="1">
                <a:solidFill>
                  <a:srgbClr val="0070C0"/>
                </a:solidFill>
                <a:ea typeface="宋体" panose="02010600030101010101" pitchFamily="2" charset="-122"/>
              </a:rPr>
              <a:t>入门</a:t>
            </a:r>
            <a:endParaRPr lang="en-US" altLang="zh-CN" sz="2000" b="1" smtClean="0">
              <a:solidFill>
                <a:srgbClr val="0070C0"/>
              </a:solidFill>
              <a:ea typeface="宋体" panose="02010600030101010101" pitchFamily="2" charset="-122"/>
            </a:endParaRPr>
          </a:p>
          <a:p>
            <a:pPr marL="357188" indent="-357188">
              <a:defRPr/>
            </a:pPr>
            <a:r>
              <a:rPr lang="zh-CN" altLang="en-US" smtClean="0">
                <a:ea typeface="宋体" panose="02010600030101010101" pitchFamily="2" charset="-122"/>
              </a:rPr>
              <a:t>看演示并对代码进行说明</a:t>
            </a:r>
            <a:endParaRPr lang="en-US" altLang="zh-CN">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38" y="2448247"/>
            <a:ext cx="34956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1768645304"/>
              </p:ext>
            </p:extLst>
          </p:nvPr>
        </p:nvGraphicFramePr>
        <p:xfrm>
          <a:off x="630368" y="4616030"/>
          <a:ext cx="939626" cy="520337"/>
        </p:xfrm>
        <a:graphic>
          <a:graphicData uri="http://schemas.openxmlformats.org/presentationml/2006/ole">
            <mc:AlternateContent xmlns:mc="http://schemas.openxmlformats.org/markup-compatibility/2006">
              <mc:Choice xmlns:v="urn:schemas-microsoft-com:vml" Requires="v">
                <p:oleObj spid="_x0000_s5140" name="包装程序外壳对象" showAsIcon="1" r:id="rId5" imgW="1284120" imgH="711360" progId="Package">
                  <p:embed/>
                </p:oleObj>
              </mc:Choice>
              <mc:Fallback>
                <p:oleObj name="包装程序外壳对象" showAsIcon="1" r:id="rId5" imgW="1284120" imgH="711360" progId="Package">
                  <p:embed/>
                  <p:pic>
                    <p:nvPicPr>
                      <p:cNvPr id="0" name=""/>
                      <p:cNvPicPr/>
                      <p:nvPr/>
                    </p:nvPicPr>
                    <p:blipFill>
                      <a:blip r:embed="rId6"/>
                      <a:stretch>
                        <a:fillRect/>
                      </a:stretch>
                    </p:blipFill>
                    <p:spPr>
                      <a:xfrm>
                        <a:off x="630368" y="4616030"/>
                        <a:ext cx="939626" cy="520337"/>
                      </a:xfrm>
                      <a:prstGeom prst="rect">
                        <a:avLst/>
                      </a:prstGeom>
                    </p:spPr>
                  </p:pic>
                </p:oleObj>
              </mc:Fallback>
            </mc:AlternateContent>
          </a:graphicData>
        </a:graphic>
      </p:graphicFrame>
    </p:spTree>
    <p:extLst>
      <p:ext uri="{BB962C8B-B14F-4D97-AF65-F5344CB8AC3E}">
        <p14:creationId xmlns:p14="http://schemas.microsoft.com/office/powerpoint/2010/main" val="2802980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en-US" altLang="zh-CN" sz="2200" b="1" smtClean="0"/>
              <a:t>Scala</a:t>
            </a:r>
            <a:r>
              <a:rPr lang="zh-CN" altLang="en-US" sz="2200" b="1" smtClean="0"/>
              <a:t>变量</a:t>
            </a:r>
            <a:r>
              <a:rPr lang="zh-CN" altLang="en-US" sz="2200" b="1"/>
              <a:t>使</a:t>
            </a:r>
            <a:r>
              <a:rPr lang="zh-CN" altLang="en-US" sz="2200" b="1" smtClean="0"/>
              <a:t>用说明</a:t>
            </a:r>
            <a:endParaRPr lang="en-US" altLang="zh-CN" sz="2200" b="1"/>
          </a:p>
        </p:txBody>
      </p:sp>
      <p:sp>
        <p:nvSpPr>
          <p:cNvPr id="5" name="矩形 4"/>
          <p:cNvSpPr/>
          <p:nvPr/>
        </p:nvSpPr>
        <p:spPr>
          <a:xfrm>
            <a:off x="539553" y="1152103"/>
            <a:ext cx="8424935" cy="3724096"/>
          </a:xfrm>
          <a:prstGeom prst="rect">
            <a:avLst/>
          </a:prstGeom>
        </p:spPr>
        <p:txBody>
          <a:bodyPr wrap="square">
            <a:spAutoFit/>
          </a:bodyPr>
          <a:lstStyle/>
          <a:p>
            <a:pPr>
              <a:defRPr/>
            </a:pPr>
            <a:endParaRPr lang="en-US" altLang="zh-CN" smtClean="0">
              <a:ea typeface="宋体" panose="02010600030101010101" pitchFamily="2" charset="-122"/>
            </a:endParaRPr>
          </a:p>
          <a:p>
            <a:pPr>
              <a:defRPr/>
            </a:pPr>
            <a:r>
              <a:rPr lang="zh-CN" altLang="en-US" sz="2000" b="1" smtClean="0">
                <a:solidFill>
                  <a:srgbClr val="0070C0"/>
                </a:solidFill>
                <a:ea typeface="宋体" panose="02010600030101010101" pitchFamily="2" charset="-122"/>
              </a:rPr>
              <a:t>变量声明基本语法</a:t>
            </a:r>
            <a:endParaRPr lang="en-US" altLang="zh-CN">
              <a:ea typeface="宋体" panose="02010600030101010101" pitchFamily="2" charset="-122"/>
            </a:endParaRPr>
          </a:p>
          <a:p>
            <a:pPr>
              <a:defRPr/>
            </a:pPr>
            <a:r>
              <a:rPr lang="en-US" altLang="zh-CN" smtClean="0">
                <a:ea typeface="宋体" panose="02010600030101010101" pitchFamily="2" charset="-122"/>
              </a:rPr>
              <a:t>var </a:t>
            </a:r>
            <a:r>
              <a:rPr lang="en-US" altLang="zh-CN">
                <a:ea typeface="宋体" panose="02010600030101010101" pitchFamily="2" charset="-122"/>
              </a:rPr>
              <a:t>| val </a:t>
            </a:r>
            <a:r>
              <a:rPr lang="zh-CN" altLang="en-US">
                <a:ea typeface="宋体" panose="02010600030101010101" pitchFamily="2" charset="-122"/>
              </a:rPr>
              <a:t>变量名 </a:t>
            </a:r>
            <a:r>
              <a:rPr lang="en-US" altLang="zh-CN" smtClean="0">
                <a:ea typeface="宋体" panose="02010600030101010101" pitchFamily="2" charset="-122"/>
              </a:rPr>
              <a:t>[: </a:t>
            </a:r>
            <a:r>
              <a:rPr lang="zh-CN" altLang="en-US" smtClean="0">
                <a:ea typeface="宋体" panose="02010600030101010101" pitchFamily="2" charset="-122"/>
              </a:rPr>
              <a:t>变</a:t>
            </a:r>
            <a:r>
              <a:rPr lang="zh-CN" altLang="en-US">
                <a:ea typeface="宋体" panose="02010600030101010101" pitchFamily="2" charset="-122"/>
              </a:rPr>
              <a:t>量类型</a:t>
            </a:r>
            <a:r>
              <a:rPr lang="en-US" altLang="zh-CN">
                <a:ea typeface="宋体" panose="02010600030101010101" pitchFamily="2" charset="-122"/>
              </a:rPr>
              <a:t>] = </a:t>
            </a:r>
            <a:r>
              <a:rPr lang="zh-CN" altLang="en-US">
                <a:ea typeface="宋体" panose="02010600030101010101" pitchFamily="2" charset="-122"/>
              </a:rPr>
              <a:t>变量</a:t>
            </a:r>
            <a:r>
              <a:rPr lang="zh-CN" altLang="en-US" smtClean="0">
                <a:ea typeface="宋体" panose="02010600030101010101" pitchFamily="2" charset="-122"/>
              </a:rPr>
              <a:t>值</a:t>
            </a:r>
            <a:endParaRPr lang="en-US" altLang="zh-CN" smtClean="0">
              <a:ea typeface="宋体" panose="02010600030101010101" pitchFamily="2" charset="-122"/>
            </a:endParaRPr>
          </a:p>
          <a:p>
            <a:pPr>
              <a:defRPr/>
            </a:pPr>
            <a:endParaRPr lang="en-US" altLang="zh-CN">
              <a:ea typeface="宋体" panose="02010600030101010101" pitchFamily="2" charset="-122"/>
            </a:endParaRPr>
          </a:p>
          <a:p>
            <a:pPr>
              <a:defRPr/>
            </a:pPr>
            <a:r>
              <a:rPr lang="zh-CN" altLang="en-US" sz="2000" b="1" smtClean="0">
                <a:solidFill>
                  <a:srgbClr val="0070C0"/>
                </a:solidFill>
                <a:ea typeface="宋体" panose="02010600030101010101" pitchFamily="2" charset="-122"/>
              </a:rPr>
              <a:t>注意事项</a:t>
            </a:r>
            <a:endParaRPr lang="zh-CN" altLang="en-US" sz="2000" b="1">
              <a:solidFill>
                <a:srgbClr val="0070C0"/>
              </a:solidFill>
              <a:ea typeface="宋体" panose="02010600030101010101" pitchFamily="2" charset="-122"/>
            </a:endParaRPr>
          </a:p>
          <a:p>
            <a:pPr marL="342900" indent="-342900">
              <a:buAutoNum type="arabicParenR"/>
              <a:defRPr/>
            </a:pPr>
            <a:r>
              <a:rPr lang="zh-CN" altLang="en-US" smtClean="0">
                <a:ea typeface="宋体" panose="02010600030101010101" pitchFamily="2" charset="-122"/>
              </a:rPr>
              <a:t>声</a:t>
            </a:r>
            <a:r>
              <a:rPr lang="zh-CN" altLang="en-US">
                <a:ea typeface="宋体" panose="02010600030101010101" pitchFamily="2" charset="-122"/>
              </a:rPr>
              <a:t>明变量时，类型可以省略</a:t>
            </a:r>
            <a:r>
              <a:rPr lang="zh-CN" altLang="en-US" smtClean="0">
                <a:ea typeface="宋体" panose="02010600030101010101" pitchFamily="2" charset="-122"/>
              </a:rPr>
              <a:t>（</a:t>
            </a:r>
            <a:r>
              <a:rPr lang="zh-CN" altLang="en-US">
                <a:ea typeface="宋体" panose="02010600030101010101" pitchFamily="2" charset="-122"/>
              </a:rPr>
              <a:t>编</a:t>
            </a:r>
            <a:r>
              <a:rPr lang="zh-CN" altLang="en-US" smtClean="0">
                <a:ea typeface="宋体" panose="02010600030101010101" pitchFamily="2" charset="-122"/>
              </a:rPr>
              <a:t>译器</a:t>
            </a:r>
            <a:r>
              <a:rPr lang="zh-CN" altLang="en-US">
                <a:ea typeface="宋体" panose="02010600030101010101" pitchFamily="2" charset="-122"/>
              </a:rPr>
              <a:t>自</a:t>
            </a:r>
            <a:r>
              <a:rPr lang="zh-CN" altLang="en-US" smtClean="0">
                <a:ea typeface="宋体" panose="02010600030101010101" pitchFamily="2" charset="-122"/>
              </a:rPr>
              <a:t>动推导</a:t>
            </a:r>
            <a:r>
              <a:rPr lang="en-US" altLang="zh-CN" smtClean="0">
                <a:ea typeface="宋体" panose="02010600030101010101" pitchFamily="2" charset="-122"/>
              </a:rPr>
              <a:t>,</a:t>
            </a:r>
            <a:r>
              <a:rPr lang="zh-CN" altLang="en-US" smtClean="0">
                <a:ea typeface="宋体" panose="02010600030101010101" pitchFamily="2" charset="-122"/>
              </a:rPr>
              <a:t>即类型推导）</a:t>
            </a:r>
            <a:endParaRPr lang="en-US" altLang="zh-CN" smtClean="0">
              <a:ea typeface="宋体" panose="02010600030101010101" pitchFamily="2" charset="-122"/>
            </a:endParaRPr>
          </a:p>
          <a:p>
            <a:pPr marL="342900" indent="-342900">
              <a:buAutoNum type="arabicParenR"/>
              <a:defRPr/>
            </a:pPr>
            <a:r>
              <a:rPr lang="zh-CN" altLang="en-US" smtClean="0">
                <a:ea typeface="宋体" panose="02010600030101010101" pitchFamily="2" charset="-122"/>
              </a:rPr>
              <a:t>类型确定后，就不能修改，说明</a:t>
            </a:r>
            <a:r>
              <a:rPr lang="en-US" altLang="zh-CN" smtClean="0">
                <a:ea typeface="宋体" panose="02010600030101010101" pitchFamily="2" charset="-122"/>
              </a:rPr>
              <a:t>Scala </a:t>
            </a:r>
            <a:r>
              <a:rPr lang="zh-CN" altLang="en-US" smtClean="0">
                <a:ea typeface="宋体" panose="02010600030101010101" pitchFamily="2" charset="-122"/>
              </a:rPr>
              <a:t>是强数据类型语言</a:t>
            </a:r>
            <a:r>
              <a:rPr lang="en-US" altLang="zh-CN" smtClean="0">
                <a:ea typeface="宋体" panose="02010600030101010101" pitchFamily="2" charset="-122"/>
              </a:rPr>
              <a:t>.</a:t>
            </a:r>
          </a:p>
          <a:p>
            <a:pPr marL="342900" indent="-342900">
              <a:buFontTx/>
              <a:buAutoNum type="arabicParenR"/>
              <a:defRPr/>
            </a:pPr>
            <a:r>
              <a:rPr lang="zh-CN" altLang="en-US" smtClean="0">
                <a:ea typeface="宋体" panose="02010600030101010101" pitchFamily="2" charset="-122"/>
              </a:rPr>
              <a:t>在声明</a:t>
            </a:r>
            <a:r>
              <a:rPr lang="en-US" altLang="zh-CN" smtClean="0">
                <a:ea typeface="宋体" panose="02010600030101010101" pitchFamily="2" charset="-122"/>
              </a:rPr>
              <a:t>/</a:t>
            </a:r>
            <a:r>
              <a:rPr lang="zh-CN" altLang="en-US" smtClean="0">
                <a:ea typeface="宋体" panose="02010600030101010101" pitchFamily="2" charset="-122"/>
              </a:rPr>
              <a:t>定义一个变量时，可以使用</a:t>
            </a:r>
            <a:r>
              <a:rPr lang="en-US" altLang="zh-CN" smtClean="0">
                <a:ea typeface="宋体" panose="02010600030101010101" pitchFamily="2" charset="-122"/>
              </a:rPr>
              <a:t>var </a:t>
            </a:r>
            <a:r>
              <a:rPr lang="zh-CN" altLang="en-US" smtClean="0">
                <a:ea typeface="宋体" panose="02010600030101010101" pitchFamily="2" charset="-122"/>
              </a:rPr>
              <a:t>或者 </a:t>
            </a:r>
            <a:r>
              <a:rPr lang="en-US" altLang="zh-CN" smtClean="0">
                <a:ea typeface="宋体" panose="02010600030101010101" pitchFamily="2" charset="-122"/>
              </a:rPr>
              <a:t>val </a:t>
            </a:r>
            <a:r>
              <a:rPr lang="zh-CN" altLang="en-US" smtClean="0">
                <a:ea typeface="宋体" panose="02010600030101010101" pitchFamily="2" charset="-122"/>
              </a:rPr>
              <a:t>来修饰，</a:t>
            </a:r>
            <a:r>
              <a:rPr lang="en-US" altLang="zh-CN" smtClean="0"/>
              <a:t> var </a:t>
            </a:r>
            <a:r>
              <a:rPr lang="zh-CN" altLang="en-US" smtClean="0"/>
              <a:t>修饰的变量可改变，</a:t>
            </a:r>
            <a:r>
              <a:rPr lang="en-US" altLang="zh-CN" smtClean="0"/>
              <a:t>val </a:t>
            </a:r>
            <a:r>
              <a:rPr lang="zh-CN" altLang="en-US" smtClean="0"/>
              <a:t>修饰的变量不可改</a:t>
            </a:r>
            <a:r>
              <a:rPr lang="en-US" altLang="zh-CN" smtClean="0"/>
              <a:t> </a:t>
            </a:r>
            <a:r>
              <a:rPr lang="en-US" altLang="zh-CN" sz="1600" smtClean="0">
                <a:ea typeface="宋体" panose="02010600030101010101" pitchFamily="2" charset="-122"/>
              </a:rPr>
              <a:t>[</a:t>
            </a:r>
            <a:r>
              <a:rPr lang="zh-CN" altLang="en-US" sz="1400">
                <a:solidFill>
                  <a:srgbClr val="FF0000"/>
                </a:solidFill>
                <a:ea typeface="宋体" panose="02010600030101010101" pitchFamily="2" charset="-122"/>
              </a:rPr>
              <a:t>案例</a:t>
            </a:r>
            <a:r>
              <a:rPr lang="en-US" altLang="zh-CN" sz="1600" smtClean="0">
                <a:ea typeface="宋体" panose="02010600030101010101" pitchFamily="2" charset="-122"/>
              </a:rPr>
              <a:t>].</a:t>
            </a:r>
          </a:p>
          <a:p>
            <a:pPr marL="342900" indent="-342900">
              <a:buFontTx/>
              <a:buAutoNum type="arabicParenR"/>
              <a:defRPr/>
            </a:pPr>
            <a:endParaRPr lang="en-US" altLang="zh-CN" sz="1600" smtClean="0">
              <a:ea typeface="宋体" panose="02010600030101010101" pitchFamily="2" charset="-122"/>
            </a:endParaRPr>
          </a:p>
          <a:p>
            <a:pPr marL="342900" indent="-342900">
              <a:buAutoNum type="arabicParenR"/>
              <a:defRPr/>
            </a:pPr>
            <a:r>
              <a:rPr lang="en-US" altLang="zh-CN" smtClean="0">
                <a:ea typeface="宋体" panose="02010600030101010101" pitchFamily="2" charset="-122"/>
              </a:rPr>
              <a:t>val</a:t>
            </a:r>
            <a:r>
              <a:rPr lang="zh-CN" altLang="en-US">
                <a:ea typeface="宋体" panose="02010600030101010101" pitchFamily="2" charset="-122"/>
              </a:rPr>
              <a:t>修饰的变量在编译后，等同于加上</a:t>
            </a:r>
            <a:r>
              <a:rPr lang="en-US" altLang="zh-CN" smtClean="0">
                <a:ea typeface="宋体" panose="02010600030101010101" pitchFamily="2" charset="-122"/>
              </a:rPr>
              <a:t>final</a:t>
            </a:r>
            <a:r>
              <a:rPr lang="zh-CN" altLang="en-US" smtClean="0">
                <a:ea typeface="宋体" panose="02010600030101010101" pitchFamily="2" charset="-122"/>
              </a:rPr>
              <a:t>， </a:t>
            </a:r>
            <a:r>
              <a:rPr lang="en-US" altLang="zh-CN" smtClean="0">
                <a:ea typeface="宋体" panose="02010600030101010101" pitchFamily="2" charset="-122"/>
              </a:rPr>
              <a:t/>
            </a:r>
            <a:br>
              <a:rPr lang="en-US" altLang="zh-CN" smtClean="0">
                <a:ea typeface="宋体" panose="02010600030101010101" pitchFamily="2" charset="-122"/>
              </a:rPr>
            </a:br>
            <a:r>
              <a:rPr lang="zh-CN" altLang="en-US" smtClean="0">
                <a:ea typeface="宋体" panose="02010600030101010101" pitchFamily="2" charset="-122"/>
              </a:rPr>
              <a:t>通过反编译看下底层代码。</a:t>
            </a:r>
            <a:r>
              <a:rPr lang="en-US" altLang="zh-CN" smtClean="0">
                <a:ea typeface="宋体" panose="02010600030101010101" pitchFamily="2" charset="-122"/>
              </a:rPr>
              <a:t/>
            </a:r>
            <a:br>
              <a:rPr lang="en-US" altLang="zh-CN" smtClean="0">
                <a:ea typeface="宋体" panose="02010600030101010101" pitchFamily="2" charset="-122"/>
              </a:rPr>
            </a:br>
            <a:endParaRPr lang="en-US" altLang="zh-CN" smtClean="0">
              <a:ea typeface="宋体" panose="02010600030101010101"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029147716"/>
              </p:ext>
            </p:extLst>
          </p:nvPr>
        </p:nvGraphicFramePr>
        <p:xfrm>
          <a:off x="7452320" y="4320455"/>
          <a:ext cx="1368152" cy="406993"/>
        </p:xfrm>
        <a:graphic>
          <a:graphicData uri="http://schemas.openxmlformats.org/presentationml/2006/ole">
            <mc:AlternateContent xmlns:mc="http://schemas.openxmlformats.org/markup-compatibility/2006">
              <mc:Choice xmlns:v="urn:schemas-microsoft-com:vml" Requires="v">
                <p:oleObj spid="_x0000_s6165" name="包装程序外壳对象" showAsIcon="1" r:id="rId4" imgW="2390040" imgH="711360" progId="Package">
                  <p:embed/>
                </p:oleObj>
              </mc:Choice>
              <mc:Fallback>
                <p:oleObj name="包装程序外壳对象" showAsIcon="1" r:id="rId4" imgW="2390040" imgH="711360" progId="Package">
                  <p:embed/>
                  <p:pic>
                    <p:nvPicPr>
                      <p:cNvPr id="0" name=""/>
                      <p:cNvPicPr/>
                      <p:nvPr/>
                    </p:nvPicPr>
                    <p:blipFill>
                      <a:blip r:embed="rId5"/>
                      <a:stretch>
                        <a:fillRect/>
                      </a:stretch>
                    </p:blipFill>
                    <p:spPr>
                      <a:xfrm>
                        <a:off x="7452320" y="4320455"/>
                        <a:ext cx="1368152" cy="406993"/>
                      </a:xfrm>
                      <a:prstGeom prst="rect">
                        <a:avLst/>
                      </a:prstGeom>
                    </p:spPr>
                  </p:pic>
                </p:oleObj>
              </mc:Fallback>
            </mc:AlternateContent>
          </a:graphicData>
        </a:graphic>
      </p:graphicFrame>
      <p:pic>
        <p:nvPicPr>
          <p:cNvPr id="2077"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6" y="3969371"/>
            <a:ext cx="1662720" cy="7806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7297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en-US" altLang="zh-CN" sz="2200" b="1" smtClean="0"/>
              <a:t>Scala</a:t>
            </a:r>
            <a:r>
              <a:rPr lang="zh-CN" altLang="en-US" sz="2200" b="1" smtClean="0"/>
              <a:t>变量</a:t>
            </a:r>
            <a:r>
              <a:rPr lang="zh-CN" altLang="en-US" sz="2200" b="1"/>
              <a:t>使</a:t>
            </a:r>
            <a:r>
              <a:rPr lang="zh-CN" altLang="en-US" sz="2200" b="1" smtClean="0"/>
              <a:t>用说明</a:t>
            </a:r>
            <a:endParaRPr lang="en-US" altLang="zh-CN" sz="2200" b="1"/>
          </a:p>
        </p:txBody>
      </p:sp>
      <p:sp>
        <p:nvSpPr>
          <p:cNvPr id="5" name="矩形 4"/>
          <p:cNvSpPr/>
          <p:nvPr/>
        </p:nvSpPr>
        <p:spPr>
          <a:xfrm>
            <a:off x="539553" y="1152103"/>
            <a:ext cx="8424935" cy="3170099"/>
          </a:xfrm>
          <a:prstGeom prst="rect">
            <a:avLst/>
          </a:prstGeom>
        </p:spPr>
        <p:txBody>
          <a:bodyPr wrap="square">
            <a:spAutoFit/>
          </a:bodyPr>
          <a:lstStyle/>
          <a:p>
            <a:pPr>
              <a:defRPr/>
            </a:pPr>
            <a:endParaRPr lang="en-US" altLang="zh-CN" smtClean="0">
              <a:ea typeface="宋体" panose="02010600030101010101" pitchFamily="2" charset="-122"/>
            </a:endParaRPr>
          </a:p>
          <a:p>
            <a:pPr>
              <a:defRPr/>
            </a:pPr>
            <a:r>
              <a:rPr lang="zh-CN" altLang="en-US" sz="2000" b="1" smtClean="0">
                <a:solidFill>
                  <a:srgbClr val="0070C0"/>
                </a:solidFill>
                <a:ea typeface="宋体" panose="02010600030101010101" pitchFamily="2" charset="-122"/>
              </a:rPr>
              <a:t>注意事项</a:t>
            </a:r>
            <a:endParaRPr lang="zh-CN" altLang="en-US" sz="2000" b="1">
              <a:solidFill>
                <a:srgbClr val="0070C0"/>
              </a:solidFill>
              <a:ea typeface="宋体" panose="02010600030101010101" pitchFamily="2" charset="-122"/>
            </a:endParaRPr>
          </a:p>
          <a:p>
            <a:pPr>
              <a:defRPr/>
            </a:pPr>
            <a:endParaRPr lang="en-US" altLang="zh-CN" smtClean="0">
              <a:ea typeface="宋体" panose="02010600030101010101" pitchFamily="2" charset="-122"/>
            </a:endParaRPr>
          </a:p>
          <a:p>
            <a:pPr marL="342900" indent="-342900">
              <a:buFontTx/>
              <a:buAutoNum type="arabicParenR" startAt="5"/>
              <a:defRPr/>
            </a:pPr>
            <a:r>
              <a:rPr lang="en-US" altLang="zh-CN" smtClean="0">
                <a:ea typeface="宋体" panose="02010600030101010101" pitchFamily="2" charset="-122"/>
              </a:rPr>
              <a:t> </a:t>
            </a:r>
            <a:r>
              <a:rPr lang="en-US" altLang="zh-CN" smtClean="0"/>
              <a:t>var </a:t>
            </a:r>
            <a:r>
              <a:rPr lang="zh-CN" altLang="en-US" smtClean="0"/>
              <a:t>修饰的对象引用可以改变，</a:t>
            </a:r>
            <a:r>
              <a:rPr lang="en-US" altLang="zh-CN" smtClean="0"/>
              <a:t>val </a:t>
            </a:r>
            <a:r>
              <a:rPr lang="zh-CN" altLang="en-US" smtClean="0"/>
              <a:t>修饰的则不可改变，但对象的状态</a:t>
            </a:r>
            <a:r>
              <a:rPr lang="en-US" altLang="zh-CN" smtClean="0"/>
              <a:t>(</a:t>
            </a:r>
            <a:r>
              <a:rPr lang="zh-CN" altLang="en-US" smtClean="0"/>
              <a:t>值</a:t>
            </a:r>
            <a:r>
              <a:rPr lang="en-US" altLang="zh-CN" smtClean="0"/>
              <a:t>)</a:t>
            </a:r>
            <a:r>
              <a:rPr lang="zh-CN" altLang="en-US" smtClean="0"/>
              <a:t>却是可以改变的。</a:t>
            </a:r>
            <a:r>
              <a:rPr lang="en-US" altLang="zh-CN" smtClean="0"/>
              <a:t>(</a:t>
            </a:r>
            <a:r>
              <a:rPr lang="zh-CN" altLang="en-US" smtClean="0"/>
              <a:t>比如</a:t>
            </a:r>
            <a:r>
              <a:rPr lang="en-US" altLang="zh-CN" smtClean="0"/>
              <a:t>: </a:t>
            </a:r>
            <a:r>
              <a:rPr lang="zh-CN" altLang="en-US" smtClean="0"/>
              <a:t>自定义对象、数组、集合等等</a:t>
            </a:r>
            <a:r>
              <a:rPr lang="en-US" altLang="zh-CN" smtClean="0"/>
              <a:t>) [</a:t>
            </a:r>
            <a:r>
              <a:rPr lang="zh-CN" altLang="en-US" sz="1400" smtClean="0">
                <a:solidFill>
                  <a:srgbClr val="FF0000"/>
                </a:solidFill>
              </a:rPr>
              <a:t>分析</a:t>
            </a:r>
            <a:r>
              <a:rPr lang="en-US" altLang="zh-CN" sz="1400" smtClean="0">
                <a:solidFill>
                  <a:srgbClr val="FF0000"/>
                </a:solidFill>
              </a:rPr>
              <a:t>val</a:t>
            </a:r>
            <a:r>
              <a:rPr lang="zh-CN" altLang="en-US" sz="1400" smtClean="0">
                <a:solidFill>
                  <a:srgbClr val="FF0000"/>
                </a:solidFill>
              </a:rPr>
              <a:t>好处</a:t>
            </a:r>
            <a:r>
              <a:rPr lang="en-US" altLang="zh-CN" smtClean="0"/>
              <a:t>]</a:t>
            </a:r>
            <a:br>
              <a:rPr lang="en-US" altLang="zh-CN" smtClean="0"/>
            </a:br>
            <a:r>
              <a:rPr lang="en-US" altLang="zh-CN" smtClean="0"/>
              <a:t/>
            </a:r>
            <a:br>
              <a:rPr lang="en-US" altLang="zh-CN" smtClean="0"/>
            </a:br>
            <a:r>
              <a:rPr lang="en-US" altLang="zh-CN" smtClean="0"/>
              <a:t/>
            </a:r>
            <a:br>
              <a:rPr lang="en-US" altLang="zh-CN" smtClean="0"/>
            </a:br>
            <a:r>
              <a:rPr lang="en-US" altLang="zh-CN" smtClean="0"/>
              <a:t/>
            </a:r>
            <a:br>
              <a:rPr lang="en-US" altLang="zh-CN" smtClean="0"/>
            </a:br>
            <a:r>
              <a:rPr lang="en-US" altLang="zh-CN" smtClean="0">
                <a:ea typeface="宋体" panose="02010600030101010101" pitchFamily="2" charset="-122"/>
              </a:rPr>
              <a:t/>
            </a:r>
            <a:br>
              <a:rPr lang="en-US" altLang="zh-CN" smtClean="0">
                <a:ea typeface="宋体" panose="02010600030101010101" pitchFamily="2" charset="-122"/>
              </a:rPr>
            </a:br>
            <a:endParaRPr lang="en-US" altLang="zh-CN" smtClean="0">
              <a:ea typeface="宋体" panose="02010600030101010101" pitchFamily="2" charset="-122"/>
            </a:endParaRPr>
          </a:p>
          <a:p>
            <a:pPr marL="342900" indent="-342900">
              <a:buAutoNum type="arabicParenR" startAt="5"/>
              <a:defRPr/>
            </a:pPr>
            <a:r>
              <a:rPr lang="zh-CN" altLang="en-US" smtClean="0">
                <a:ea typeface="宋体" panose="02010600030101010101" pitchFamily="2" charset="-122"/>
              </a:rPr>
              <a:t>变</a:t>
            </a:r>
            <a:r>
              <a:rPr lang="zh-CN" altLang="en-US">
                <a:ea typeface="宋体" panose="02010600030101010101" pitchFamily="2" charset="-122"/>
              </a:rPr>
              <a:t>量声明时，需要初始值</a:t>
            </a:r>
            <a:r>
              <a:rPr lang="zh-CN" altLang="en-US" smtClean="0">
                <a:ea typeface="宋体" panose="02010600030101010101" pitchFamily="2" charset="-122"/>
              </a:rPr>
              <a:t>。</a:t>
            </a:r>
            <a:endParaRPr lang="en-US" altLang="zh-CN">
              <a:ea typeface="宋体" panose="02010600030101010101" pitchFamily="2" charset="-122"/>
            </a:endParaRPr>
          </a:p>
        </p:txBody>
      </p:sp>
      <p:sp>
        <p:nvSpPr>
          <p:cNvPr id="3" name="TextBox 2"/>
          <p:cNvSpPr txBox="1"/>
          <p:nvPr/>
        </p:nvSpPr>
        <p:spPr>
          <a:xfrm>
            <a:off x="971600" y="2737152"/>
            <a:ext cx="1646092" cy="923330"/>
          </a:xfrm>
          <a:prstGeom prst="rect">
            <a:avLst/>
          </a:prstGeom>
          <a:noFill/>
        </p:spPr>
        <p:txBody>
          <a:bodyPr wrap="none" rtlCol="0">
            <a:spAutoFit/>
          </a:bodyPr>
          <a:lstStyle/>
          <a:p>
            <a:r>
              <a:rPr lang="en-US" altLang="zh-CN"/>
              <a:t>class Dog {</a:t>
            </a:r>
          </a:p>
          <a:p>
            <a:r>
              <a:rPr lang="en-US" altLang="zh-CN"/>
              <a:t>   var age  = 100</a:t>
            </a:r>
          </a:p>
          <a:p>
            <a:r>
              <a:rPr lang="en-US" altLang="zh-CN" smtClean="0"/>
              <a:t>}</a:t>
            </a:r>
            <a:endParaRPr lang="en-US" altLang="zh-CN"/>
          </a:p>
        </p:txBody>
      </p:sp>
    </p:spTree>
    <p:extLst>
      <p:ext uri="{BB962C8B-B14F-4D97-AF65-F5344CB8AC3E}">
        <p14:creationId xmlns:p14="http://schemas.microsoft.com/office/powerpoint/2010/main" val="1864754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程序中 </a:t>
            </a:r>
            <a:r>
              <a:rPr lang="en-US" altLang="zh-CN" sz="2200" b="1" smtClean="0"/>
              <a:t>+</a:t>
            </a:r>
            <a:r>
              <a:rPr lang="zh-CN" altLang="en-US" sz="2200" b="1" smtClean="0"/>
              <a:t>号的使用</a:t>
            </a:r>
            <a:endParaRPr lang="en-US" altLang="zh-CN" sz="2200" b="1"/>
          </a:p>
        </p:txBody>
      </p:sp>
      <p:sp>
        <p:nvSpPr>
          <p:cNvPr id="5" name="矩形 4"/>
          <p:cNvSpPr/>
          <p:nvPr/>
        </p:nvSpPr>
        <p:spPr>
          <a:xfrm>
            <a:off x="539553" y="1152103"/>
            <a:ext cx="8424935" cy="984885"/>
          </a:xfrm>
          <a:prstGeom prst="rect">
            <a:avLst/>
          </a:prstGeom>
        </p:spPr>
        <p:txBody>
          <a:bodyPr wrap="square">
            <a:spAutoFit/>
          </a:bodyPr>
          <a:lstStyle/>
          <a:p>
            <a:pPr marL="342900" indent="-342900">
              <a:buAutoNum type="arabicParenR"/>
              <a:defRPr/>
            </a:pPr>
            <a:endParaRPr lang="en-US" altLang="zh-CN" smtClean="0">
              <a:ea typeface="宋体" panose="02010600030101010101" pitchFamily="2" charset="-122"/>
            </a:endParaRPr>
          </a:p>
          <a:p>
            <a:pPr marL="342900" indent="-342900">
              <a:buAutoNum type="arabicParenR"/>
              <a:defRPr/>
            </a:pPr>
            <a:r>
              <a:rPr lang="zh-CN" altLang="en-US" sz="2000" smtClean="0">
                <a:ea typeface="宋体" panose="02010600030101010101" pitchFamily="2" charset="-122"/>
              </a:rPr>
              <a:t>当</a:t>
            </a:r>
            <a:r>
              <a:rPr lang="zh-CN" altLang="en-US" sz="2000">
                <a:ea typeface="宋体" panose="02010600030101010101" pitchFamily="2" charset="-122"/>
              </a:rPr>
              <a:t>左右两边都是数值型时，则做加法运</a:t>
            </a:r>
            <a:r>
              <a:rPr lang="zh-CN" altLang="en-US" sz="2000" smtClean="0">
                <a:ea typeface="宋体" panose="02010600030101010101" pitchFamily="2" charset="-122"/>
              </a:rPr>
              <a:t>算</a:t>
            </a:r>
            <a:endParaRPr lang="en-US" altLang="zh-CN" sz="2000" smtClean="0">
              <a:ea typeface="宋体" panose="02010600030101010101" pitchFamily="2" charset="-122"/>
            </a:endParaRPr>
          </a:p>
          <a:p>
            <a:pPr marL="342900" indent="-342900">
              <a:buAutoNum type="arabicParenR"/>
              <a:defRPr/>
            </a:pPr>
            <a:r>
              <a:rPr lang="zh-CN" altLang="en-US" sz="2000">
                <a:ea typeface="宋体" panose="02010600030101010101" pitchFamily="2" charset="-122"/>
              </a:rPr>
              <a:t>当左右两边有一方为字符串，则做拼接运算</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585399"/>
            <a:ext cx="348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0392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数</a:t>
            </a:r>
            <a:r>
              <a:rPr lang="zh-CN" altLang="en-US" sz="2200" b="1"/>
              <a:t>据类型</a:t>
            </a:r>
            <a:endParaRPr lang="en-US" altLang="zh-CN" sz="2200" b="1"/>
          </a:p>
        </p:txBody>
      </p:sp>
      <p:sp>
        <p:nvSpPr>
          <p:cNvPr id="5" name="矩形 4"/>
          <p:cNvSpPr/>
          <p:nvPr/>
        </p:nvSpPr>
        <p:spPr>
          <a:xfrm>
            <a:off x="539553" y="1152103"/>
            <a:ext cx="8424935" cy="4647426"/>
          </a:xfrm>
          <a:prstGeom prst="rect">
            <a:avLst/>
          </a:prstGeom>
        </p:spPr>
        <p:txBody>
          <a:bodyPr wrap="square">
            <a:spAutoFit/>
          </a:bodyPr>
          <a:lstStyle/>
          <a:p>
            <a:pPr>
              <a:defRPr/>
            </a:pPr>
            <a:r>
              <a:rPr lang="en-US" altLang="zh-CN" sz="2200" b="1" smtClean="0">
                <a:solidFill>
                  <a:srgbClr val="0070C0"/>
                </a:solidFill>
              </a:rPr>
              <a:t>scala</a:t>
            </a:r>
            <a:r>
              <a:rPr lang="zh-CN" altLang="en-US" sz="2200" b="1" smtClean="0">
                <a:solidFill>
                  <a:srgbClr val="0070C0"/>
                </a:solidFill>
              </a:rPr>
              <a:t>数据类型介绍</a:t>
            </a:r>
            <a:endParaRPr lang="en-US" altLang="zh-CN" sz="2200" b="1" smtClean="0">
              <a:solidFill>
                <a:srgbClr val="0070C0"/>
              </a:solidFill>
            </a:endParaRPr>
          </a:p>
          <a:p>
            <a:pPr>
              <a:defRPr/>
            </a:pPr>
            <a:endParaRPr lang="en-US" altLang="zh-CN" smtClean="0"/>
          </a:p>
          <a:p>
            <a:pPr marL="285750" indent="-285750">
              <a:buFont typeface="Wingdings" pitchFamily="2" charset="2"/>
              <a:buChar char="Ø"/>
              <a:defRPr/>
            </a:pPr>
            <a:r>
              <a:rPr lang="en-US" altLang="zh-CN" smtClean="0"/>
              <a:t>Scala </a:t>
            </a:r>
            <a:r>
              <a:rPr lang="zh-CN" altLang="en-US"/>
              <a:t>与 </a:t>
            </a:r>
            <a:r>
              <a:rPr lang="en-US" altLang="zh-CN"/>
              <a:t>Java</a:t>
            </a:r>
            <a:r>
              <a:rPr lang="zh-CN" altLang="en-US"/>
              <a:t>有着相同的数据类型</a:t>
            </a:r>
            <a:r>
              <a:rPr lang="zh-CN" altLang="en-US" smtClean="0"/>
              <a:t>，</a:t>
            </a:r>
            <a:r>
              <a:rPr lang="zh-CN" altLang="en-US" b="1" smtClean="0"/>
              <a:t>在</a:t>
            </a:r>
            <a:r>
              <a:rPr lang="en-US" altLang="zh-CN" b="1" smtClean="0"/>
              <a:t>Scala</a:t>
            </a:r>
            <a:r>
              <a:rPr lang="zh-CN" altLang="en-US" b="1" smtClean="0"/>
              <a:t>中数</a:t>
            </a:r>
            <a:r>
              <a:rPr lang="zh-CN" altLang="en-US" b="1"/>
              <a:t>据类型都是对象</a:t>
            </a:r>
            <a:r>
              <a:rPr lang="zh-CN" altLang="en-US"/>
              <a:t>，也就是说</a:t>
            </a:r>
            <a:r>
              <a:rPr lang="en-US" altLang="zh-CN"/>
              <a:t>scala</a:t>
            </a:r>
            <a:r>
              <a:rPr lang="zh-CN" altLang="en-US"/>
              <a:t>没有</a:t>
            </a:r>
            <a:r>
              <a:rPr lang="en-US" altLang="zh-CN"/>
              <a:t>java</a:t>
            </a:r>
            <a:r>
              <a:rPr lang="zh-CN" altLang="en-US"/>
              <a:t>中的原生类</a:t>
            </a:r>
            <a:r>
              <a:rPr lang="zh-CN" altLang="en-US" smtClean="0"/>
              <a:t>型</a:t>
            </a:r>
            <a:endParaRPr lang="en-US" altLang="zh-CN" smtClean="0"/>
          </a:p>
          <a:p>
            <a:pPr marL="285750" indent="-285750">
              <a:buFont typeface="Wingdings" pitchFamily="2" charset="2"/>
              <a:buChar char="Ø"/>
              <a:defRPr/>
            </a:pPr>
            <a:endParaRPr lang="en-US" altLang="zh-CN" smtClean="0"/>
          </a:p>
          <a:p>
            <a:pPr marL="285750" indent="-285750">
              <a:buFont typeface="Wingdings" pitchFamily="2" charset="2"/>
              <a:buChar char="Ø"/>
              <a:defRPr/>
            </a:pPr>
            <a:r>
              <a:rPr lang="en-US" altLang="zh-CN" smtClean="0">
                <a:ea typeface="宋体" panose="02010600030101010101" pitchFamily="2" charset="-122"/>
              </a:rPr>
              <a:t>Scala</a:t>
            </a:r>
            <a:r>
              <a:rPr lang="zh-CN" altLang="en-US" smtClean="0">
                <a:ea typeface="宋体" panose="02010600030101010101" pitchFamily="2" charset="-122"/>
              </a:rPr>
              <a:t>数据类型分为两大类 </a:t>
            </a:r>
            <a:r>
              <a:rPr lang="en-US" altLang="zh-CN" smtClean="0">
                <a:ea typeface="宋体" panose="02010600030101010101" pitchFamily="2" charset="-122"/>
              </a:rPr>
              <a:t>AnyVal(</a:t>
            </a:r>
            <a:r>
              <a:rPr lang="zh-CN" altLang="en-US" smtClean="0">
                <a:ea typeface="宋体" panose="02010600030101010101" pitchFamily="2" charset="-122"/>
              </a:rPr>
              <a:t>值类型</a:t>
            </a:r>
            <a:r>
              <a:rPr lang="en-US" altLang="zh-CN" smtClean="0">
                <a:ea typeface="宋体" panose="02010600030101010101" pitchFamily="2" charset="-122"/>
              </a:rPr>
              <a:t>) </a:t>
            </a:r>
            <a:r>
              <a:rPr lang="zh-CN" altLang="en-US" smtClean="0">
                <a:ea typeface="宋体" panose="02010600030101010101" pitchFamily="2" charset="-122"/>
              </a:rPr>
              <a:t>和 </a:t>
            </a:r>
            <a:r>
              <a:rPr lang="en-US" altLang="zh-CN" smtClean="0">
                <a:ea typeface="宋体" panose="02010600030101010101" pitchFamily="2" charset="-122"/>
              </a:rPr>
              <a:t>AnyRef(</a:t>
            </a:r>
            <a:r>
              <a:rPr lang="zh-CN" altLang="en-US" smtClean="0">
                <a:ea typeface="宋体" panose="02010600030101010101" pitchFamily="2" charset="-122"/>
              </a:rPr>
              <a:t>引用类型</a:t>
            </a:r>
            <a:r>
              <a:rPr lang="en-US" altLang="zh-CN" smtClean="0">
                <a:ea typeface="宋体" panose="02010600030101010101" pitchFamily="2" charset="-122"/>
              </a:rPr>
              <a:t>)</a:t>
            </a:r>
            <a:r>
              <a:rPr lang="zh-CN" altLang="en-US" smtClean="0">
                <a:ea typeface="宋体" panose="02010600030101010101" pitchFamily="2" charset="-122"/>
              </a:rPr>
              <a:t>， 注意：</a:t>
            </a:r>
            <a:r>
              <a:rPr lang="zh-CN" altLang="en-US" sz="2000" b="1" smtClean="0">
                <a:solidFill>
                  <a:srgbClr val="0070C0"/>
                </a:solidFill>
                <a:ea typeface="宋体" panose="02010600030101010101" pitchFamily="2" charset="-122"/>
              </a:rPr>
              <a:t>不管是</a:t>
            </a:r>
            <a:r>
              <a:rPr lang="en-US" altLang="zh-CN" sz="2000" b="1" smtClean="0">
                <a:solidFill>
                  <a:srgbClr val="0070C0"/>
                </a:solidFill>
                <a:ea typeface="宋体" panose="02010600030101010101" pitchFamily="2" charset="-122"/>
              </a:rPr>
              <a:t>AnyVal</a:t>
            </a:r>
            <a:r>
              <a:rPr lang="zh-CN" altLang="en-US" sz="2000" b="1" smtClean="0">
                <a:solidFill>
                  <a:srgbClr val="0070C0"/>
                </a:solidFill>
                <a:ea typeface="宋体" panose="02010600030101010101" pitchFamily="2" charset="-122"/>
              </a:rPr>
              <a:t>还是</a:t>
            </a:r>
            <a:r>
              <a:rPr lang="en-US" altLang="zh-CN" sz="2000" b="1" smtClean="0">
                <a:solidFill>
                  <a:srgbClr val="0070C0"/>
                </a:solidFill>
                <a:ea typeface="宋体" panose="02010600030101010101" pitchFamily="2" charset="-122"/>
              </a:rPr>
              <a:t>AnyRef </a:t>
            </a:r>
            <a:r>
              <a:rPr lang="zh-CN" altLang="en-US" sz="2000" b="1" smtClean="0">
                <a:solidFill>
                  <a:srgbClr val="0070C0"/>
                </a:solidFill>
                <a:ea typeface="宋体" panose="02010600030101010101" pitchFamily="2" charset="-122"/>
              </a:rPr>
              <a:t>都是对象</a:t>
            </a:r>
            <a:r>
              <a:rPr lang="zh-CN" altLang="en-US" smtClean="0">
                <a:ea typeface="宋体" panose="02010600030101010101" pitchFamily="2" charset="-122"/>
              </a:rPr>
              <a:t>。</a:t>
            </a:r>
            <a:r>
              <a:rPr lang="en-US" altLang="zh-CN" smtClean="0">
                <a:ea typeface="宋体" panose="02010600030101010101" pitchFamily="2" charset="-122"/>
              </a:rPr>
              <a:t>[</a:t>
            </a:r>
            <a:r>
              <a:rPr lang="zh-CN" altLang="en-US" sz="1400" smtClean="0">
                <a:solidFill>
                  <a:srgbClr val="FF0000"/>
                </a:solidFill>
                <a:ea typeface="宋体" panose="02010600030101010101" pitchFamily="2" charset="-122"/>
              </a:rPr>
              <a:t>案例演示  </a:t>
            </a:r>
            <a:r>
              <a:rPr lang="en-US" altLang="zh-CN" sz="1400" smtClean="0">
                <a:solidFill>
                  <a:srgbClr val="FF0000"/>
                </a:solidFill>
                <a:ea typeface="宋体" panose="02010600030101010101" pitchFamily="2" charset="-122"/>
              </a:rPr>
              <a:t>Int , Char</a:t>
            </a:r>
            <a:r>
              <a:rPr lang="en-US" altLang="zh-CN" smtClean="0">
                <a:ea typeface="宋体" panose="02010600030101010101" pitchFamily="2" charset="-122"/>
              </a:rPr>
              <a:t>]</a:t>
            </a:r>
            <a:br>
              <a:rPr lang="en-US" altLang="zh-CN" smtClean="0">
                <a:ea typeface="宋体" panose="02010600030101010101" pitchFamily="2" charset="-122"/>
              </a:rPr>
            </a:br>
            <a:r>
              <a:rPr lang="en-US" altLang="zh-CN" smtClean="0">
                <a:ea typeface="宋体" panose="02010600030101010101" pitchFamily="2" charset="-122"/>
              </a:rPr>
              <a:t/>
            </a:r>
            <a:br>
              <a:rPr lang="en-US" altLang="zh-CN" smtClean="0">
                <a:ea typeface="宋体" panose="02010600030101010101" pitchFamily="2" charset="-122"/>
              </a:rPr>
            </a:br>
            <a:r>
              <a:rPr lang="en-US" altLang="zh-CN" smtClean="0">
                <a:ea typeface="宋体" panose="02010600030101010101" pitchFamily="2" charset="-122"/>
              </a:rPr>
              <a:t/>
            </a:r>
            <a:br>
              <a:rPr lang="en-US" altLang="zh-CN" smtClean="0">
                <a:ea typeface="宋体" panose="02010600030101010101" pitchFamily="2" charset="-122"/>
              </a:rPr>
            </a:br>
            <a:endParaRPr lang="en-US" altLang="zh-CN" smtClean="0">
              <a:ea typeface="宋体" panose="02010600030101010101" pitchFamily="2" charset="-122"/>
            </a:endParaRPr>
          </a:p>
          <a:p>
            <a:pPr marL="285750" indent="-285750">
              <a:buFont typeface="Wingdings" pitchFamily="2" charset="2"/>
              <a:buChar char="Ø"/>
              <a:defRPr/>
            </a:pPr>
            <a:endParaRPr lang="en-US" altLang="zh-CN">
              <a:ea typeface="宋体" panose="02010600030101010101" pitchFamily="2" charset="-122"/>
            </a:endParaRPr>
          </a:p>
          <a:p>
            <a:pPr marL="285750" indent="-285750">
              <a:buFont typeface="Wingdings" pitchFamily="2" charset="2"/>
              <a:buChar char="Ø"/>
              <a:defRPr/>
            </a:pPr>
            <a:r>
              <a:rPr lang="zh-CN" altLang="en-US"/>
              <a:t>相对于</a:t>
            </a:r>
            <a:r>
              <a:rPr lang="en-US" altLang="zh-CN"/>
              <a:t>java</a:t>
            </a:r>
            <a:r>
              <a:rPr lang="zh-CN" altLang="en-US"/>
              <a:t>的类型系统，</a:t>
            </a:r>
            <a:r>
              <a:rPr lang="en-US" altLang="zh-CN" smtClean="0"/>
              <a:t>scala</a:t>
            </a:r>
            <a:r>
              <a:rPr lang="zh-CN" altLang="en-US" smtClean="0"/>
              <a:t>要</a:t>
            </a:r>
            <a:r>
              <a:rPr lang="zh-CN" altLang="en-US"/>
              <a:t>复</a:t>
            </a:r>
            <a:r>
              <a:rPr lang="zh-CN" altLang="en-US" smtClean="0"/>
              <a:t>杂些</a:t>
            </a:r>
            <a:r>
              <a:rPr lang="zh-CN" altLang="en-US"/>
              <a:t>！</a:t>
            </a:r>
            <a:r>
              <a:rPr lang="zh-CN" altLang="en-US" smtClean="0"/>
              <a:t>也</a:t>
            </a:r>
            <a:r>
              <a:rPr lang="zh-CN" altLang="en-US"/>
              <a:t>正是这复杂多变的类型系统才让面向对象编程和函数式编程完美的融合在了一</a:t>
            </a:r>
            <a:r>
              <a:rPr lang="zh-CN" altLang="en-US" smtClean="0"/>
              <a:t>起</a:t>
            </a:r>
            <a:endParaRPr lang="en-US" altLang="zh-CN" smtClean="0">
              <a:ea typeface="宋体" panose="02010600030101010101" pitchFamily="2" charset="-122"/>
            </a:endParaRPr>
          </a:p>
          <a:p>
            <a:pPr>
              <a:defRPr/>
            </a:pPr>
            <a:endParaRPr lang="en-US" altLang="zh-CN" smtClean="0">
              <a:ea typeface="宋体" panose="02010600030101010101" pitchFamily="2" charset="-122"/>
            </a:endParaRPr>
          </a:p>
          <a:p>
            <a:pPr>
              <a:defRPr/>
            </a:pPr>
            <a:endParaRPr lang="en-US" altLang="zh-CN">
              <a:ea typeface="宋体" panose="02010600030101010101" pitchFamily="2" charset="-122"/>
            </a:endParaRPr>
          </a:p>
          <a:p>
            <a:pPr>
              <a:defRPr/>
            </a:pPr>
            <a:endParaRPr lang="en-US" altLang="zh-CN" smtClean="0">
              <a:ea typeface="宋体" panose="02010600030101010101" pitchFamily="2" charset="-122"/>
            </a:endParaRPr>
          </a:p>
        </p:txBody>
      </p:sp>
      <p:sp>
        <p:nvSpPr>
          <p:cNvPr id="2" name="TextBox 1"/>
          <p:cNvSpPr txBox="1"/>
          <p:nvPr/>
        </p:nvSpPr>
        <p:spPr>
          <a:xfrm>
            <a:off x="899592" y="3240335"/>
            <a:ext cx="3284874" cy="1015663"/>
          </a:xfrm>
          <a:prstGeom prst="rect">
            <a:avLst/>
          </a:prstGeom>
          <a:noFill/>
        </p:spPr>
        <p:txBody>
          <a:bodyPr wrap="none" rtlCol="0">
            <a:spAutoFit/>
          </a:bodyPr>
          <a:lstStyle/>
          <a:p>
            <a:r>
              <a:rPr lang="en-US" altLang="zh-CN"/>
              <a:t> </a:t>
            </a:r>
            <a:r>
              <a:rPr lang="en-US" altLang="zh-CN" sz="1400">
                <a:latin typeface="Arial" pitchFamily="34" charset="0"/>
                <a:cs typeface="Arial" pitchFamily="34" charset="0"/>
              </a:rPr>
              <a:t>var num1 : Int = 10</a:t>
            </a:r>
          </a:p>
          <a:p>
            <a:r>
              <a:rPr lang="en-US" altLang="zh-CN" sz="1400">
                <a:latin typeface="Arial" pitchFamily="34" charset="0"/>
                <a:cs typeface="Arial" pitchFamily="34" charset="0"/>
              </a:rPr>
              <a:t> </a:t>
            </a:r>
            <a:r>
              <a:rPr lang="en-US" altLang="zh-CN" sz="1400" smtClean="0">
                <a:latin typeface="Arial" pitchFamily="34" charset="0"/>
                <a:cs typeface="Arial" pitchFamily="34" charset="0"/>
              </a:rPr>
              <a:t>println</a:t>
            </a:r>
            <a:r>
              <a:rPr lang="en-US" altLang="zh-CN" sz="1400">
                <a:latin typeface="Arial" pitchFamily="34" charset="0"/>
                <a:cs typeface="Arial" pitchFamily="34" charset="0"/>
              </a:rPr>
              <a:t>("num1" + num1)</a:t>
            </a:r>
          </a:p>
          <a:p>
            <a:r>
              <a:rPr lang="en-US" altLang="zh-CN" sz="1400">
                <a:latin typeface="Arial" pitchFamily="34" charset="0"/>
                <a:cs typeface="Arial" pitchFamily="34" charset="0"/>
              </a:rPr>
              <a:t> </a:t>
            </a:r>
            <a:r>
              <a:rPr lang="en-US" altLang="zh-CN" sz="1400" smtClean="0">
                <a:latin typeface="Arial" pitchFamily="34" charset="0"/>
                <a:cs typeface="Arial" pitchFamily="34" charset="0"/>
              </a:rPr>
              <a:t>var </a:t>
            </a:r>
            <a:r>
              <a:rPr lang="en-US" altLang="zh-CN" sz="1400">
                <a:latin typeface="Arial" pitchFamily="34" charset="0"/>
                <a:cs typeface="Arial" pitchFamily="34" charset="0"/>
              </a:rPr>
              <a:t>char1 : Char = 'a'</a:t>
            </a:r>
          </a:p>
          <a:p>
            <a:r>
              <a:rPr lang="en-US" altLang="zh-CN" sz="1400">
                <a:latin typeface="Arial" pitchFamily="34" charset="0"/>
                <a:cs typeface="Arial" pitchFamily="34" charset="0"/>
              </a:rPr>
              <a:t> </a:t>
            </a:r>
            <a:r>
              <a:rPr lang="en-US" altLang="zh-CN" sz="1400" smtClean="0">
                <a:latin typeface="Arial" pitchFamily="34" charset="0"/>
                <a:cs typeface="Arial" pitchFamily="34" charset="0"/>
              </a:rPr>
              <a:t>println</a:t>
            </a:r>
            <a:r>
              <a:rPr lang="en-US" altLang="zh-CN" sz="1400">
                <a:latin typeface="Arial" pitchFamily="34" charset="0"/>
                <a:cs typeface="Arial" pitchFamily="34" charset="0"/>
              </a:rPr>
              <a:t>("char1</a:t>
            </a:r>
            <a:r>
              <a:rPr lang="zh-CN" altLang="en-US" sz="1400">
                <a:latin typeface="Arial" pitchFamily="34" charset="0"/>
                <a:cs typeface="Arial" pitchFamily="34" charset="0"/>
              </a:rPr>
              <a:t>的</a:t>
            </a:r>
            <a:r>
              <a:rPr lang="en-US" altLang="zh-CN" sz="1400">
                <a:latin typeface="Arial" pitchFamily="34" charset="0"/>
                <a:cs typeface="Arial" pitchFamily="34" charset="0"/>
              </a:rPr>
              <a:t>code= " + char1.toInt)</a:t>
            </a:r>
            <a:endParaRPr lang="zh-CN" altLang="en-US" sz="1400">
              <a:latin typeface="Arial" pitchFamily="34" charset="0"/>
              <a:cs typeface="Arial" pitchFamily="34" charset="0"/>
            </a:endParaRPr>
          </a:p>
        </p:txBody>
      </p:sp>
    </p:spTree>
    <p:extLst>
      <p:ext uri="{BB962C8B-B14F-4D97-AF65-F5344CB8AC3E}">
        <p14:creationId xmlns:p14="http://schemas.microsoft.com/office/powerpoint/2010/main" val="2049901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10526</TotalTime>
  <Words>7777</Words>
  <Application>Microsoft Office PowerPoint</Application>
  <PresentationFormat>自定义</PresentationFormat>
  <Paragraphs>1417</Paragraphs>
  <Slides>34</Slides>
  <Notes>32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36" baseType="lpstr">
      <vt:lpstr>Office 主题</vt:lpstr>
      <vt:lpstr>包装程序外壳对象</vt:lpstr>
      <vt:lpstr>Scala核心编程 -变量  讲师：韩顺平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han</cp:lastModifiedBy>
  <cp:revision>348</cp:revision>
  <dcterms:created xsi:type="dcterms:W3CDTF">2013-03-04T07:19:04Z</dcterms:created>
  <dcterms:modified xsi:type="dcterms:W3CDTF">2018-11-12T02:17:11Z</dcterms:modified>
</cp:coreProperties>
</file>