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86" r:id="rId3"/>
    <p:sldId id="585" r:id="rId4"/>
    <p:sldId id="588" r:id="rId5"/>
    <p:sldId id="589" r:id="rId6"/>
    <p:sldId id="591" r:id="rId7"/>
    <p:sldId id="592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42" r:id="rId16"/>
    <p:sldId id="643" r:id="rId17"/>
    <p:sldId id="607" r:id="rId18"/>
    <p:sldId id="641" r:id="rId19"/>
    <p:sldId id="644" r:id="rId20"/>
    <p:sldId id="646" r:id="rId21"/>
    <p:sldId id="610" r:id="rId22"/>
    <p:sldId id="616" r:id="rId23"/>
    <p:sldId id="260" r:id="rId24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7468" autoAdjust="0"/>
  </p:normalViewPr>
  <p:slideViewPr>
    <p:cSldViewPr>
      <p:cViewPr>
        <p:scale>
          <a:sx n="80" d="100"/>
          <a:sy n="80" d="100"/>
        </p:scale>
        <p:origin x="-780" y="-198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案例如下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a = true</a:t>
            </a:r>
          </a:p>
          <a:p>
            <a:r>
              <a:rPr lang="en-US" altLang="zh-CN" smtClean="0"/>
              <a:t>    var b = false</a:t>
            </a:r>
          </a:p>
          <a:p>
            <a:r>
              <a:rPr lang="en-US" altLang="zh-CN" smtClean="0"/>
              <a:t>    println("a &amp;&amp; b = " + (a &amp;&amp; b))</a:t>
            </a:r>
          </a:p>
          <a:p>
            <a:r>
              <a:rPr lang="en-US" altLang="zh-CN" smtClean="0"/>
              <a:t>    println("a || b = " + (a || b))</a:t>
            </a:r>
          </a:p>
          <a:p>
            <a:r>
              <a:rPr lang="en-US" altLang="zh-CN" smtClean="0"/>
              <a:t>    println("!(a &amp;&amp; b) = " + !(a &amp;&amp; b))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示例</a:t>
            </a:r>
            <a:r>
              <a:rPr lang="en-US" altLang="zh-CN" smtClean="0"/>
              <a:t>1</a:t>
            </a:r>
            <a:r>
              <a:rPr lang="zh-CN" altLang="en-US" smtClean="0"/>
              <a:t>：有两个变量，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，要求将其进行交换，最终打印结果：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 a=10  b=99</a:t>
            </a:r>
          </a:p>
          <a:p>
            <a:r>
              <a:rPr lang="en-US" altLang="zh-CN" smtClean="0"/>
              <a:t>      </a:t>
            </a:r>
            <a:r>
              <a:rPr lang="zh-CN" altLang="en-US" smtClean="0"/>
              <a:t>交换后：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a=99  b=10</a:t>
            </a:r>
          </a:p>
          <a:p>
            <a:endParaRPr lang="en-US" altLang="zh-CN" smtClean="0"/>
          </a:p>
          <a:p>
            <a:r>
              <a:rPr lang="en-US" altLang="zh-CN" smtClean="0"/>
              <a:t>    */</a:t>
            </a:r>
          </a:p>
          <a:p>
            <a:endParaRPr lang="en-US" altLang="zh-CN" smtClean="0"/>
          </a:p>
          <a:p>
            <a:r>
              <a:rPr lang="en-US" altLang="zh-CN" smtClean="0"/>
              <a:t>    var a = 10</a:t>
            </a:r>
          </a:p>
          <a:p>
            <a:r>
              <a:rPr lang="en-US" altLang="zh-CN" smtClean="0"/>
              <a:t>    var b = 99</a:t>
            </a:r>
          </a:p>
          <a:p>
            <a:r>
              <a:rPr lang="en-US" altLang="zh-CN" smtClean="0"/>
              <a:t>    println("a="+a+"\tb="+b)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交换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var t = a</a:t>
            </a:r>
          </a:p>
          <a:p>
            <a:r>
              <a:rPr lang="en-US" altLang="zh-CN" smtClean="0"/>
              <a:t>    a = b</a:t>
            </a:r>
          </a:p>
          <a:p>
            <a:r>
              <a:rPr lang="en-US" altLang="zh-CN" smtClean="0"/>
              <a:t>    b = t</a:t>
            </a:r>
          </a:p>
          <a:p>
            <a:r>
              <a:rPr lang="en-US" altLang="zh-CN" smtClean="0"/>
              <a:t>    println("a="+a+"\tb="+b);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演示复合赋值运算符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b = 8</a:t>
            </a:r>
          </a:p>
          <a:p>
            <a:r>
              <a:rPr lang="en-US" altLang="zh-CN" smtClean="0"/>
              <a:t>    var a = 10</a:t>
            </a:r>
          </a:p>
          <a:p>
            <a:r>
              <a:rPr lang="en-US" altLang="zh-CN" smtClean="0"/>
              <a:t>    a += b //</a:t>
            </a:r>
            <a:r>
              <a:rPr lang="zh-CN" altLang="en-US" smtClean="0"/>
              <a:t>等价于 </a:t>
            </a:r>
            <a:r>
              <a:rPr lang="en-US" altLang="zh-CN" smtClean="0"/>
              <a:t>a=a+b;</a:t>
            </a:r>
          </a:p>
          <a:p>
            <a:r>
              <a:rPr lang="en-US" altLang="zh-CN" smtClean="0"/>
              <a:t>    println(a)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课堂练习：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不使用中间变量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 = a + b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 = a - b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 = a - b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println("a=“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"\t b= “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案例最新代码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val num1 = 10</a:t>
            </a:r>
          </a:p>
          <a:p>
            <a:r>
              <a:rPr lang="en-US" altLang="zh-CN" smtClean="0"/>
              <a:t>val num2 = 20</a:t>
            </a:r>
          </a:p>
          <a:p>
            <a:r>
              <a:rPr lang="en-US" altLang="zh-CN" smtClean="0"/>
              <a:t>var max = if (num1 &gt; num2) num1 else num2</a:t>
            </a:r>
          </a:p>
          <a:p>
            <a:r>
              <a:rPr lang="en-US" altLang="zh-CN" smtClean="0"/>
              <a:t>println(max)</a:t>
            </a:r>
          </a:p>
          <a:p>
            <a:r>
              <a:rPr lang="en-US" altLang="zh-CN" smtClean="0"/>
              <a:t>val num3 = 39</a:t>
            </a:r>
          </a:p>
          <a:p>
            <a:r>
              <a:rPr lang="en-US" altLang="zh-CN" smtClean="0"/>
              <a:t>max =  if (max &gt; num3) max else num3</a:t>
            </a:r>
          </a:p>
          <a:p>
            <a:r>
              <a:rPr lang="en-US" altLang="zh-CN" smtClean="0"/>
              <a:t>println(max)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num1 = 6</a:t>
            </a:r>
          </a:p>
          <a:p>
            <a:r>
              <a:rPr lang="en-US" altLang="zh-CN" smtClean="0"/>
              <a:t>    var num2 = 2</a:t>
            </a:r>
          </a:p>
          <a:p>
            <a:r>
              <a:rPr lang="en-US" altLang="zh-CN" smtClean="0"/>
              <a:t>    var num3 = 13</a:t>
            </a:r>
          </a:p>
          <a:p>
            <a:r>
              <a:rPr lang="en-US" altLang="zh-CN" smtClean="0"/>
              <a:t>    var max : Int = 0</a:t>
            </a:r>
          </a:p>
          <a:p>
            <a:r>
              <a:rPr lang="en-US" altLang="zh-CN" smtClean="0"/>
              <a:t>    if (num1 &gt; num2) {</a:t>
            </a:r>
          </a:p>
          <a:p>
            <a:r>
              <a:rPr lang="en-US" altLang="zh-CN" smtClean="0"/>
              <a:t>      max = num1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max = num2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println("max=" + max)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求出三個數的最大值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if (num3 &gt; max) {</a:t>
            </a:r>
          </a:p>
          <a:p>
            <a:r>
              <a:rPr lang="en-US" altLang="zh-CN" smtClean="0"/>
              <a:t>      max = num3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三個數中最大的是</a:t>
            </a:r>
            <a:r>
              <a:rPr lang="en-US" altLang="zh-CN" smtClean="0"/>
              <a:t>max=" + max)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if – else </a:t>
            </a:r>
            <a:r>
              <a:rPr lang="zh-CN" altLang="en-US" smtClean="0"/>
              <a:t>方式得到值</a:t>
            </a:r>
            <a:endParaRPr lang="en-US" altLang="zh-CN" smtClean="0"/>
          </a:p>
          <a:p>
            <a:r>
              <a:rPr lang="en-US" altLang="zh-CN" smtClean="0"/>
              <a:t>package com.atguigu.chapter01.vardeom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VarDemo01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a  = 1</a:t>
            </a:r>
          </a:p>
          <a:p>
            <a:r>
              <a:rPr lang="en-US" altLang="zh-CN" smtClean="0"/>
              <a:t>    var b  = 2</a:t>
            </a:r>
          </a:p>
          <a:p>
            <a:r>
              <a:rPr lang="en-US" altLang="zh-CN" smtClean="0"/>
              <a:t>    var c = -8</a:t>
            </a:r>
          </a:p>
          <a:p>
            <a:r>
              <a:rPr lang="en-US" altLang="zh-CN" smtClean="0"/>
              <a:t>    var t = if (a &gt; b)  a else b</a:t>
            </a:r>
          </a:p>
          <a:p>
            <a:r>
              <a:rPr lang="en-US" altLang="zh-CN" smtClean="0"/>
              <a:t>    var res = if (t &gt; c)  t else c</a:t>
            </a:r>
          </a:p>
          <a:p>
            <a:r>
              <a:rPr lang="en-US" altLang="zh-CN" smtClean="0"/>
              <a:t>    println(res)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200" smtClean="0"/>
              <a:t>//</a:t>
            </a:r>
            <a:r>
              <a:rPr lang="zh-CN" altLang="en-US" sz="1200" smtClean="0"/>
              <a:t>总结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1.() []</a:t>
            </a:r>
          </a:p>
          <a:p>
            <a:pPr eaLnBrk="1" hangingPunct="1"/>
            <a:r>
              <a:rPr lang="en-US" altLang="zh-CN" sz="1200" smtClean="0"/>
              <a:t>2.</a:t>
            </a:r>
            <a:r>
              <a:rPr lang="zh-CN" altLang="en-US" sz="1200" smtClean="0"/>
              <a:t>单目运算 </a:t>
            </a:r>
            <a:r>
              <a:rPr lang="en-US" altLang="zh-CN" sz="1200" smtClean="0"/>
              <a:t>! ~</a:t>
            </a:r>
          </a:p>
          <a:p>
            <a:pPr eaLnBrk="1" hangingPunct="1"/>
            <a:r>
              <a:rPr lang="en-US" altLang="zh-CN" sz="1200" smtClean="0"/>
              <a:t>3.</a:t>
            </a:r>
            <a:r>
              <a:rPr lang="zh-CN" altLang="en-US" sz="1200" smtClean="0"/>
              <a:t>算数运算符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4.</a:t>
            </a:r>
            <a:r>
              <a:rPr lang="zh-CN" altLang="en-US" sz="1200" smtClean="0"/>
              <a:t>移位运算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5.</a:t>
            </a:r>
            <a:r>
              <a:rPr lang="zh-CN" altLang="en-US" sz="1200" smtClean="0"/>
              <a:t>比较运算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6.</a:t>
            </a:r>
            <a:r>
              <a:rPr lang="zh-CN" altLang="en-US" sz="1200" smtClean="0"/>
              <a:t>位运算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7.</a:t>
            </a:r>
            <a:r>
              <a:rPr lang="zh-CN" altLang="en-US" sz="1200" smtClean="0"/>
              <a:t>逻辑运算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8.</a:t>
            </a:r>
            <a:r>
              <a:rPr lang="zh-CN" altLang="en-US" sz="1200" smtClean="0"/>
              <a:t>赋值运算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9.,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可以带同学们看一下源码包的</a:t>
            </a:r>
            <a:r>
              <a:rPr lang="en-US" altLang="zh-CN" smtClean="0"/>
              <a:t>Scanner.java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的源文件。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 </a:t>
            </a:r>
            <a:r>
              <a:rPr lang="en-US" altLang="zh-CN" smtClean="0"/>
              <a:t>InputDemo.java</a:t>
            </a:r>
          </a:p>
          <a:p>
            <a:endParaRPr lang="en-US" altLang="zh-CN" smtClean="0"/>
          </a:p>
          <a:p>
            <a:r>
              <a:rPr lang="en-US" altLang="zh-CN" smtClean="0"/>
              <a:t>/*</a:t>
            </a:r>
          </a:p>
          <a:p>
            <a:r>
              <a:rPr lang="zh-CN" altLang="en-US" smtClean="0"/>
              <a:t>此类用于演示键盘输入语句</a:t>
            </a:r>
          </a:p>
          <a:p>
            <a:endParaRPr lang="zh-CN" altLang="en-US" smtClean="0"/>
          </a:p>
          <a:p>
            <a:r>
              <a:rPr lang="en-US" altLang="zh-CN" smtClean="0"/>
              <a:t>next </a:t>
            </a:r>
            <a:r>
              <a:rPr lang="zh-CN" altLang="en-US" smtClean="0"/>
              <a:t>接受键盘输入的字符串</a:t>
            </a:r>
          </a:p>
          <a:p>
            <a:r>
              <a:rPr lang="en-US" altLang="zh-CN" smtClean="0"/>
              <a:t>nextInt </a:t>
            </a:r>
            <a:r>
              <a:rPr lang="zh-CN" altLang="en-US" smtClean="0"/>
              <a:t>接受键盘输入的整数</a:t>
            </a:r>
          </a:p>
          <a:p>
            <a:r>
              <a:rPr lang="en-US" altLang="zh-CN" smtClean="0"/>
              <a:t>nextDouble</a:t>
            </a:r>
            <a:r>
              <a:rPr lang="zh-CN" altLang="en-US" smtClean="0"/>
              <a:t>接受键盘输入的浮点数</a:t>
            </a:r>
            <a:endParaRPr lang="en-US" altLang="zh-CN" smtClean="0"/>
          </a:p>
          <a:p>
            <a:r>
              <a:rPr lang="en-US" altLang="zh-CN" smtClean="0"/>
              <a:t>nextBoolean</a:t>
            </a:r>
            <a:r>
              <a:rPr lang="zh-CN" altLang="en-US" smtClean="0"/>
              <a:t>接受键盘输入的</a:t>
            </a:r>
            <a:r>
              <a:rPr lang="en-US" altLang="zh-CN" smtClean="0"/>
              <a:t>buer</a:t>
            </a:r>
          </a:p>
          <a:p>
            <a:r>
              <a:rPr lang="en-US" altLang="zh-CN" smtClean="0"/>
              <a:t>next().charAt(0</a:t>
            </a:r>
            <a:r>
              <a:rPr lang="zh-CN" altLang="en-US" smtClean="0"/>
              <a:t>）</a:t>
            </a:r>
            <a:r>
              <a:rPr lang="zh-CN" altLang="en-US" baseline="0" smtClean="0"/>
              <a:t> 接收到一个字符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步骤：</a:t>
            </a:r>
          </a:p>
          <a:p>
            <a:endParaRPr lang="zh-CN" altLang="en-US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、导入该类的所在包 </a:t>
            </a:r>
            <a:r>
              <a:rPr lang="en-US" altLang="zh-CN" smtClean="0"/>
              <a:t>【</a:t>
            </a:r>
            <a:r>
              <a:rPr lang="zh-CN" altLang="en-US" smtClean="0"/>
              <a:t>找到卖扫描仪的地方</a:t>
            </a:r>
            <a:r>
              <a:rPr lang="en-US" altLang="zh-CN" smtClean="0"/>
              <a:t>】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、创建该类对象（声明变量）</a:t>
            </a:r>
            <a:r>
              <a:rPr lang="en-US" altLang="zh-CN" smtClean="0"/>
              <a:t>【</a:t>
            </a:r>
            <a:r>
              <a:rPr lang="zh-CN" altLang="en-US" smtClean="0"/>
              <a:t>将扫描仪买到家里</a:t>
            </a:r>
            <a:r>
              <a:rPr lang="en-US" altLang="zh-CN" smtClean="0"/>
              <a:t>】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、调用里面的功能</a:t>
            </a:r>
            <a:r>
              <a:rPr lang="en-US" altLang="zh-CN" smtClean="0"/>
              <a:t>【</a:t>
            </a:r>
            <a:r>
              <a:rPr lang="zh-CN" altLang="en-US" smtClean="0"/>
              <a:t>使用扫描仪</a:t>
            </a:r>
            <a:r>
              <a:rPr lang="en-US" altLang="zh-CN" smtClean="0"/>
              <a:t>】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*/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步骤</a:t>
            </a:r>
            <a:r>
              <a:rPr lang="en-US" altLang="zh-CN" smtClean="0"/>
              <a:t>1</a:t>
            </a:r>
            <a:r>
              <a:rPr lang="zh-CN" altLang="en-US" smtClean="0"/>
              <a:t>：导包</a:t>
            </a:r>
          </a:p>
          <a:p>
            <a:r>
              <a:rPr lang="en-US" altLang="zh-CN" smtClean="0"/>
              <a:t>import java.util.*;</a:t>
            </a:r>
          </a:p>
          <a:p>
            <a:r>
              <a:rPr lang="en-US" altLang="zh-CN" smtClean="0"/>
              <a:t>class InputDemo 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：创建</a:t>
            </a:r>
            <a:r>
              <a:rPr lang="en-US" altLang="zh-CN" smtClean="0"/>
              <a:t>Scanner</a:t>
            </a:r>
            <a:r>
              <a:rPr lang="zh-CN" altLang="en-US" smtClean="0"/>
              <a:t>类的对象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Scanner input  = new Scanner(System.in);</a:t>
            </a:r>
          </a:p>
          <a:p>
            <a:endParaRPr lang="en-US" altLang="zh-CN" smtClean="0"/>
          </a:p>
          <a:p>
            <a:r>
              <a:rPr lang="en-US" altLang="zh-CN" smtClean="0"/>
              <a:t>		//</a:t>
            </a:r>
            <a:r>
              <a:rPr lang="zh-CN" altLang="en-US" smtClean="0"/>
              <a:t>步骤</a:t>
            </a:r>
            <a:r>
              <a:rPr lang="en-US" altLang="zh-CN" smtClean="0"/>
              <a:t>3</a:t>
            </a:r>
            <a:r>
              <a:rPr lang="zh-CN" altLang="en-US" smtClean="0"/>
              <a:t>：调用里面的功能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System.out.println("</a:t>
            </a:r>
            <a:r>
              <a:rPr lang="zh-CN" altLang="en-US" smtClean="0"/>
              <a:t>请输入姓名：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String name = input.next();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请输入年龄：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int age = input.nextInt();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请输入成绩：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double score = input.nextDouble();</a:t>
            </a:r>
          </a:p>
          <a:p>
            <a:r>
              <a:rPr lang="en-US" altLang="zh-CN" smtClean="0"/>
              <a:t>		System.out.println("name:"+name);</a:t>
            </a:r>
          </a:p>
          <a:p>
            <a:r>
              <a:rPr lang="en-US" altLang="zh-CN" smtClean="0"/>
              <a:t>		System.out.println("age:"+age);</a:t>
            </a:r>
          </a:p>
          <a:p>
            <a:r>
              <a:rPr lang="en-US" altLang="zh-CN" smtClean="0"/>
              <a:t>		System.out.println("score:"+score);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b="1" smtClean="0"/>
              <a:t>scala</a:t>
            </a:r>
            <a:r>
              <a:rPr lang="zh-CN" altLang="en-US" b="1" smtClean="0"/>
              <a:t>实现控制台输入</a:t>
            </a:r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r>
              <a:rPr lang="en-US" altLang="zh-CN" b="1" smtClean="0"/>
              <a:t>package com.atguigu.chapter01.Demo01.com.atguigu.chapter01.Demo01</a:t>
            </a:r>
          </a:p>
          <a:p>
            <a:r>
              <a:rPr lang="en-US" altLang="zh-CN" b="1" smtClean="0"/>
              <a:t>import scala.io.StdIn</a:t>
            </a:r>
          </a:p>
          <a:p>
            <a:r>
              <a:rPr lang="en-US" altLang="zh-CN" b="1" smtClean="0"/>
              <a:t>object InputTest {</a:t>
            </a:r>
          </a:p>
          <a:p>
            <a:r>
              <a:rPr lang="en-US" altLang="zh-CN" b="1" smtClean="0"/>
              <a:t>  def main(args: Array[String]): Unit = {</a:t>
            </a:r>
          </a:p>
          <a:p>
            <a:r>
              <a:rPr lang="en-US" altLang="zh-CN" b="1" smtClean="0"/>
              <a:t>    println("name")</a:t>
            </a:r>
          </a:p>
          <a:p>
            <a:r>
              <a:rPr lang="en-US" altLang="zh-CN" b="1" smtClean="0"/>
              <a:t>    var name = StdIn.readLine()</a:t>
            </a:r>
          </a:p>
          <a:p>
            <a:r>
              <a:rPr lang="en-US" altLang="zh-CN" b="1" smtClean="0"/>
              <a:t>    println("age")</a:t>
            </a:r>
          </a:p>
          <a:p>
            <a:r>
              <a:rPr lang="en-US" altLang="zh-CN" b="1" smtClean="0"/>
              <a:t>    var age = StdIn.readInt()</a:t>
            </a:r>
          </a:p>
          <a:p>
            <a:r>
              <a:rPr lang="en-US" altLang="zh-CN" b="1" smtClean="0"/>
              <a:t>    println("sal")</a:t>
            </a:r>
          </a:p>
          <a:p>
            <a:r>
              <a:rPr lang="en-US" altLang="zh-CN" b="1" smtClean="0"/>
              <a:t>    var sal = StdIn.readDouble()</a:t>
            </a:r>
          </a:p>
          <a:p>
            <a:r>
              <a:rPr lang="en-US" altLang="zh-CN" b="1" smtClean="0"/>
              <a:t>    println("name=" + name)</a:t>
            </a:r>
          </a:p>
          <a:p>
            <a:r>
              <a:rPr lang="en-US" altLang="zh-CN" b="1" smtClean="0"/>
              <a:t>    println("age=" + age)</a:t>
            </a:r>
          </a:p>
          <a:p>
            <a:r>
              <a:rPr lang="en-US" altLang="zh-CN" b="1" smtClean="0"/>
              <a:t>    println("sal=" + sal)</a:t>
            </a:r>
          </a:p>
          <a:p>
            <a:r>
              <a:rPr lang="en-US" altLang="zh-CN" b="1" smtClean="0"/>
              <a:t>    //</a:t>
            </a:r>
            <a:r>
              <a:rPr lang="zh-CN" altLang="en-US" b="1" smtClean="0"/>
              <a:t>怎么理解 </a:t>
            </a:r>
            <a:r>
              <a:rPr lang="en-US" altLang="zh-CN" b="1" smtClean="0"/>
              <a:t>StdIn</a:t>
            </a:r>
            <a:r>
              <a:rPr lang="zh-CN" altLang="en-US" b="1" smtClean="0"/>
              <a:t>可以直接调用方法</a:t>
            </a:r>
            <a:r>
              <a:rPr lang="en-US" altLang="zh-CN" b="1" smtClean="0"/>
              <a:t>.</a:t>
            </a:r>
          </a:p>
          <a:p>
            <a:r>
              <a:rPr lang="en-US" altLang="zh-CN" b="1" smtClean="0"/>
              <a:t>    Test.say()</a:t>
            </a:r>
          </a:p>
          <a:p>
            <a:r>
              <a:rPr lang="en-US" altLang="zh-CN" b="1" smtClean="0"/>
              <a:t>  }</a:t>
            </a:r>
          </a:p>
          <a:p>
            <a:r>
              <a:rPr lang="en-US" altLang="zh-CN" b="1" smtClean="0"/>
              <a:t>}</a:t>
            </a:r>
          </a:p>
          <a:p>
            <a:endParaRPr lang="en-US" altLang="zh-CN" b="1" smtClean="0"/>
          </a:p>
          <a:p>
            <a:r>
              <a:rPr lang="en-US" altLang="zh-CN" b="1" smtClean="0"/>
              <a:t>object Test{</a:t>
            </a:r>
          </a:p>
          <a:p>
            <a:r>
              <a:rPr lang="en-US" altLang="zh-CN" b="1" smtClean="0"/>
              <a:t>  def say(): Unit = {</a:t>
            </a:r>
          </a:p>
          <a:p>
            <a:r>
              <a:rPr lang="en-US" altLang="zh-CN" b="1" smtClean="0"/>
              <a:t>    println("test sayok")</a:t>
            </a:r>
          </a:p>
          <a:p>
            <a:r>
              <a:rPr lang="en-US" altLang="zh-CN" b="1" smtClean="0"/>
              <a:t>  }</a:t>
            </a:r>
          </a:p>
          <a:p>
            <a:r>
              <a:rPr lang="en-US" altLang="zh-CN" b="1" smtClean="0"/>
              <a:t>}</a:t>
            </a:r>
          </a:p>
          <a:p>
            <a:endParaRPr lang="en-US" altLang="zh-CN" b="1" smtClean="0"/>
          </a:p>
          <a:p>
            <a:endParaRPr lang="en-US" altLang="zh-CN" b="1" smtClean="0"/>
          </a:p>
          <a:p>
            <a:r>
              <a:rPr lang="zh-CN" altLang="en-US" b="1" smtClean="0"/>
              <a:t>如何理解</a:t>
            </a:r>
            <a:r>
              <a:rPr lang="zh-CN" altLang="en-US" b="1" baseline="0" smtClean="0"/>
              <a:t> </a:t>
            </a:r>
            <a:r>
              <a:rPr lang="en-US" altLang="zh-CN" b="1" baseline="0" smtClean="0"/>
              <a:t>Test.say() </a:t>
            </a:r>
            <a:r>
              <a:rPr lang="zh-CN" altLang="en-US" b="1" baseline="0" smtClean="0"/>
              <a:t>可以通过写段</a:t>
            </a:r>
            <a:r>
              <a:rPr lang="en-US" altLang="zh-CN" b="1" baseline="0" smtClean="0"/>
              <a:t>java</a:t>
            </a:r>
            <a:r>
              <a:rPr lang="zh-CN" altLang="en-US" b="1" baseline="0" smtClean="0"/>
              <a:t>模拟代码认识</a:t>
            </a:r>
            <a:r>
              <a:rPr lang="en-US" altLang="zh-CN" b="1" baseline="0" smtClean="0"/>
              <a:t>.</a:t>
            </a:r>
          </a:p>
          <a:p>
            <a:endParaRPr lang="en-US" altLang="zh-CN" b="1" baseline="0" smtClean="0"/>
          </a:p>
          <a:p>
            <a:endParaRPr lang="en-US" altLang="zh-CN" b="1" baseline="0" smtClean="0"/>
          </a:p>
          <a:p>
            <a:r>
              <a:rPr lang="en-US" altLang="zh-CN" b="1" smtClean="0"/>
              <a:t>package com.atguigu.chapter01.Demo01.com.atguigu.chapter01.Demo01;</a:t>
            </a:r>
          </a:p>
          <a:p>
            <a:endParaRPr lang="en-US" altLang="zh-CN" b="1" smtClean="0"/>
          </a:p>
          <a:p>
            <a:r>
              <a:rPr lang="en-US" altLang="zh-CN" b="1" smtClean="0"/>
              <a:t>public class TestDemoObject {</a:t>
            </a:r>
          </a:p>
          <a:p>
            <a:r>
              <a:rPr lang="en-US" altLang="zh-CN" b="1" smtClean="0"/>
              <a:t>    public static void main(String[] args) {</a:t>
            </a:r>
          </a:p>
          <a:p>
            <a:r>
              <a:rPr lang="en-US" altLang="zh-CN" b="1" smtClean="0"/>
              <a:t>        Test.say();</a:t>
            </a:r>
          </a:p>
          <a:p>
            <a:r>
              <a:rPr lang="en-US" altLang="zh-CN" b="1" smtClean="0"/>
              <a:t>    }</a:t>
            </a:r>
          </a:p>
          <a:p>
            <a:r>
              <a:rPr lang="en-US" altLang="zh-CN" b="1" smtClean="0"/>
              <a:t>}</a:t>
            </a:r>
          </a:p>
          <a:p>
            <a:r>
              <a:rPr lang="en-US" altLang="zh-CN" b="1" smtClean="0"/>
              <a:t>final class Test</a:t>
            </a:r>
          </a:p>
          <a:p>
            <a:r>
              <a:rPr lang="en-US" altLang="zh-CN" b="1" smtClean="0"/>
              <a:t>{</a:t>
            </a:r>
          </a:p>
          <a:p>
            <a:r>
              <a:rPr lang="en-US" altLang="zh-CN" b="1" smtClean="0"/>
              <a:t>    public static void say()</a:t>
            </a:r>
          </a:p>
          <a:p>
            <a:r>
              <a:rPr lang="en-US" altLang="zh-CN" b="1" smtClean="0"/>
              <a:t>    {</a:t>
            </a:r>
          </a:p>
          <a:p>
            <a:r>
              <a:rPr lang="en-US" altLang="zh-CN" b="1" smtClean="0"/>
              <a:t>        Test$.MODULE$.say();</a:t>
            </a:r>
          </a:p>
          <a:p>
            <a:r>
              <a:rPr lang="en-US" altLang="zh-CN" b="1" smtClean="0"/>
              <a:t>    }</a:t>
            </a:r>
          </a:p>
          <a:p>
            <a:r>
              <a:rPr lang="en-US" altLang="zh-CN" b="1" smtClean="0"/>
              <a:t>}</a:t>
            </a:r>
          </a:p>
          <a:p>
            <a:endParaRPr lang="en-US" altLang="zh-CN" b="1" smtClean="0"/>
          </a:p>
          <a:p>
            <a:r>
              <a:rPr lang="en-US" altLang="zh-CN" b="1" smtClean="0"/>
              <a:t>final class Test$</a:t>
            </a:r>
          </a:p>
          <a:p>
            <a:r>
              <a:rPr lang="en-US" altLang="zh-CN" b="1" smtClean="0"/>
              <a:t>{</a:t>
            </a:r>
          </a:p>
          <a:p>
            <a:r>
              <a:rPr lang="en-US" altLang="zh-CN" b="1" smtClean="0"/>
              <a:t>    public static final Test$ MODULE$;</a:t>
            </a:r>
          </a:p>
          <a:p>
            <a:r>
              <a:rPr lang="en-US" altLang="zh-CN" b="1" smtClean="0"/>
              <a:t>    static</a:t>
            </a:r>
          </a:p>
          <a:p>
            <a:r>
              <a:rPr lang="en-US" altLang="zh-CN" b="1" smtClean="0"/>
              <a:t>    {</a:t>
            </a:r>
          </a:p>
          <a:p>
            <a:r>
              <a:rPr lang="en-US" altLang="zh-CN" b="1" smtClean="0"/>
              <a:t>        //new ();</a:t>
            </a:r>
          </a:p>
          <a:p>
            <a:r>
              <a:rPr lang="en-US" altLang="zh-CN" b="1" smtClean="0"/>
              <a:t>        MODULE$ = new Test$();</a:t>
            </a:r>
          </a:p>
          <a:p>
            <a:r>
              <a:rPr lang="en-US" altLang="zh-CN" b="1" smtClean="0"/>
              <a:t>    }</a:t>
            </a:r>
          </a:p>
          <a:p>
            <a:endParaRPr lang="en-US" altLang="zh-CN" b="1" smtClean="0"/>
          </a:p>
          <a:p>
            <a:r>
              <a:rPr lang="en-US" altLang="zh-CN" b="1" smtClean="0"/>
              <a:t>    public void say()</a:t>
            </a:r>
          </a:p>
          <a:p>
            <a:r>
              <a:rPr lang="en-US" altLang="zh-CN" b="1" smtClean="0"/>
              <a:t>    {</a:t>
            </a:r>
          </a:p>
          <a:p>
            <a:r>
              <a:rPr lang="en-US" altLang="zh-CN" b="1" smtClean="0"/>
              <a:t>        System.out.println("test sayok");</a:t>
            </a:r>
          </a:p>
          <a:p>
            <a:r>
              <a:rPr lang="en-US" altLang="zh-CN" b="1" smtClean="0"/>
              <a:t>    }</a:t>
            </a:r>
          </a:p>
          <a:p>
            <a:r>
              <a:rPr lang="en-US" altLang="zh-CN" b="1" smtClean="0"/>
              <a:t>    //private Test$() { MODULE$ = this; }</a:t>
            </a:r>
          </a:p>
          <a:p>
            <a:endParaRPr lang="en-US" altLang="zh-CN" b="1" smtClean="0"/>
          </a:p>
          <a:p>
            <a:r>
              <a:rPr lang="en-US" altLang="zh-CN" b="1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1</a:t>
            </a:r>
            <a:r>
              <a:rPr lang="zh-CN" altLang="en-US" baseline="0" smtClean="0"/>
              <a:t>的新案例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package com.atguigu.temp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object Test01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r1 : Int = 10 / 3 // 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println("r1=" + r1)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r2 : Double = 10 / 3 // 3.0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println("r2=" + r2)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r3 : Double = 10.0 / 3 // 3.33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println("r3=" + r3 )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println("r3=" + r3.formatted("%.2f") ) // %.2f </a:t>
            </a:r>
            <a:r>
              <a:rPr lang="zh-CN" altLang="en-US" baseline="0" smtClean="0"/>
              <a:t>含义，保留小数点</a:t>
            </a:r>
            <a:r>
              <a:rPr lang="en-US" altLang="zh-CN" baseline="0" smtClean="0"/>
              <a:t>2</a:t>
            </a:r>
            <a:r>
              <a:rPr lang="zh-CN" altLang="en-US" baseline="0" smtClean="0"/>
              <a:t>位，使用四舍五入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    </a:t>
            </a:r>
            <a:r>
              <a:rPr lang="en-US" altLang="zh-CN" baseline="0" smtClean="0"/>
              <a:t>var r4 = 10 % 3 //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println("r4=" + r4)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1</a:t>
            </a:r>
            <a:r>
              <a:rPr lang="zh-CN" altLang="en-US" baseline="0" smtClean="0"/>
              <a:t>的案例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package com.atguigu.chapter02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object Hello01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</a:t>
            </a:r>
            <a:r>
              <a:rPr lang="zh-CN" altLang="en-US" baseline="0" smtClean="0"/>
              <a:t>我案例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    </a:t>
            </a:r>
            <a:r>
              <a:rPr lang="en-US" altLang="zh-CN" baseline="0" smtClean="0"/>
              <a:t>//10/4</a:t>
            </a:r>
            <a:r>
              <a:rPr lang="zh-CN" altLang="en-US" baseline="0" smtClean="0"/>
              <a:t>会自动的去掉小数点的部分，保留整数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    </a:t>
            </a:r>
            <a:r>
              <a:rPr lang="en-US" altLang="zh-CN" baseline="0" smtClean="0"/>
              <a:t>println(10 / 4)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//10/4=2==&gt;</a:t>
            </a:r>
            <a:r>
              <a:rPr lang="zh-CN" altLang="en-US" baseline="0" smtClean="0"/>
              <a:t>会转成</a:t>
            </a:r>
            <a:r>
              <a:rPr lang="en-US" altLang="zh-CN" baseline="0" smtClean="0"/>
              <a:t>2.0 </a:t>
            </a:r>
            <a:r>
              <a:rPr lang="zh-CN" altLang="en-US" baseline="0" smtClean="0"/>
              <a:t>， 这个规则和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一样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    </a:t>
            </a:r>
            <a:r>
              <a:rPr lang="en-US" altLang="zh-CN" baseline="0" smtClean="0"/>
              <a:t>var d : Double = 10 / 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%</a:t>
            </a:r>
            <a:r>
              <a:rPr lang="zh-CN" altLang="en-US" baseline="0" smtClean="0"/>
              <a:t>的案例</a:t>
            </a:r>
            <a:r>
              <a:rPr lang="en-US" altLang="zh-CN" baseline="0" smtClean="0"/>
              <a:t>, 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// a%b = a - a/b * b;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println(10 % 3) //1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println(-10 % 3)// -10 - (-10)/3*3 //-1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println(10 % -3) // 10 - 10/(-3) * -3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println(-10 % -3) // (-10) - (-10)/(-3) * (-3) =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r>
              <a:rPr lang="zh-CN" altLang="en-US" smtClean="0"/>
              <a:t>案例：</a:t>
            </a:r>
          </a:p>
          <a:p>
            <a:r>
              <a:rPr lang="en-US" altLang="zh-CN" smtClean="0"/>
              <a:t>1.</a:t>
            </a:r>
            <a:r>
              <a:rPr lang="zh-CN" altLang="en-US" smtClean="0"/>
              <a:t>假如还有</a:t>
            </a:r>
            <a:r>
              <a:rPr lang="en-US" altLang="zh-CN" smtClean="0"/>
              <a:t>87</a:t>
            </a:r>
            <a:r>
              <a:rPr lang="zh-CN" altLang="en-US" smtClean="0"/>
              <a:t>天放假，问：</a:t>
            </a:r>
            <a:r>
              <a:rPr lang="en-US" altLang="zh-CN" smtClean="0"/>
              <a:t>xx</a:t>
            </a:r>
            <a:r>
              <a:rPr lang="zh-CN" altLang="en-US" smtClean="0"/>
              <a:t>个星期零</a:t>
            </a:r>
            <a:r>
              <a:rPr lang="en-US" altLang="zh-CN" smtClean="0"/>
              <a:t>xx</a:t>
            </a:r>
            <a:r>
              <a:rPr lang="zh-CN" altLang="en-US" smtClean="0"/>
              <a:t>天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定义一个变量保存华氏温度，华氏温度转换摄氏温度的公式为：</a:t>
            </a:r>
            <a:r>
              <a:rPr lang="en-US" altLang="zh-CN" smtClean="0"/>
              <a:t>5/9(</a:t>
            </a:r>
            <a:r>
              <a:rPr lang="zh-CN" altLang="en-US" smtClean="0"/>
              <a:t>华氏温度</a:t>
            </a:r>
            <a:r>
              <a:rPr lang="en-US" altLang="zh-CN" smtClean="0"/>
              <a:t>-100)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======================================</a:t>
            </a:r>
            <a:r>
              <a:rPr lang="zh-CN" altLang="en-US" smtClean="0"/>
              <a:t>测试题</a:t>
            </a:r>
            <a:r>
              <a:rPr lang="en-US" altLang="zh-CN" smtClean="0"/>
              <a:t>======================================</a:t>
            </a:r>
          </a:p>
          <a:p>
            <a:endParaRPr lang="en-US" altLang="zh-CN" smtClean="0"/>
          </a:p>
          <a:p>
            <a:r>
              <a:rPr lang="en-US" altLang="zh-CN" smtClean="0"/>
              <a:t>/*</a:t>
            </a:r>
          </a:p>
          <a:p>
            <a:r>
              <a:rPr lang="zh-CN" altLang="en-US" smtClean="0"/>
              <a:t>案例：</a:t>
            </a:r>
          </a:p>
          <a:p>
            <a:r>
              <a:rPr lang="en-US" altLang="zh-CN" smtClean="0"/>
              <a:t>1.</a:t>
            </a:r>
            <a:r>
              <a:rPr lang="zh-CN" altLang="en-US" smtClean="0"/>
              <a:t>假如还有</a:t>
            </a:r>
            <a:r>
              <a:rPr lang="en-US" altLang="zh-CN" smtClean="0"/>
              <a:t>87</a:t>
            </a:r>
            <a:r>
              <a:rPr lang="zh-CN" altLang="en-US" smtClean="0"/>
              <a:t>天放假，问：</a:t>
            </a:r>
            <a:r>
              <a:rPr lang="en-US" altLang="zh-CN" smtClean="0"/>
              <a:t>xx</a:t>
            </a:r>
            <a:r>
              <a:rPr lang="zh-CN" altLang="en-US" smtClean="0"/>
              <a:t>个星期零</a:t>
            </a:r>
            <a:r>
              <a:rPr lang="en-US" altLang="zh-CN" smtClean="0"/>
              <a:t>xx</a:t>
            </a:r>
            <a:r>
              <a:rPr lang="zh-CN" altLang="en-US" smtClean="0"/>
              <a:t>天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定义一个变量保存华氏温度，华氏温度转换摄氏温度的公式为：</a:t>
            </a:r>
            <a:r>
              <a:rPr lang="en-US" altLang="zh-CN" smtClean="0"/>
              <a:t>5/9*(</a:t>
            </a:r>
            <a:r>
              <a:rPr lang="zh-CN" altLang="en-US" smtClean="0"/>
              <a:t>华氏温度</a:t>
            </a:r>
            <a:r>
              <a:rPr lang="en-US" altLang="zh-CN" smtClean="0"/>
              <a:t>-100)</a:t>
            </a:r>
          </a:p>
          <a:p>
            <a:endParaRPr lang="en-US" altLang="zh-CN" smtClean="0"/>
          </a:p>
          <a:p>
            <a:r>
              <a:rPr lang="en-US" altLang="zh-CN" smtClean="0"/>
              <a:t>*/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题目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var days: Int = 87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星期：</a:t>
            </a:r>
            <a:r>
              <a:rPr lang="en-US" altLang="zh-CN" smtClean="0"/>
              <a:t>" + days / 7)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剩余的天数：</a:t>
            </a:r>
            <a:r>
              <a:rPr lang="en-US" altLang="zh-CN" smtClean="0"/>
              <a:t>" + days % 7)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题目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huashi : Double = 232.5</a:t>
            </a:r>
          </a:p>
          <a:p>
            <a:r>
              <a:rPr lang="en-US" altLang="zh-CN" smtClean="0"/>
              <a:t>    var sheshi : Double = 5.0 / 9 * (huashi - 100)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摄氏温度：</a:t>
            </a:r>
            <a:r>
              <a:rPr lang="en-US" altLang="zh-CN" smtClean="0"/>
              <a:t>" + sheshi)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摄氏温度：</a:t>
            </a:r>
            <a:r>
              <a:rPr lang="en-US" altLang="zh-CN" smtClean="0"/>
              <a:t>" + sheshi.formatted("%.2f"))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compare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com.atguigu.chapter02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Hello01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a = 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b = 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println(a&gt;b)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println(a&gt;=b)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println(a&lt;=b)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println(a&lt;b)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println(a==b)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println(a!=b)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flag : Boolean = a&gt;b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</a:t>
            </a: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关系</a:t>
            </a:r>
            <a:r>
              <a:rPr lang="zh-CN" altLang="en-US" sz="2200" b="1" smtClean="0"/>
              <a:t>运算符</a:t>
            </a:r>
            <a:r>
              <a:rPr lang="en-US" altLang="zh-CN" sz="2200" b="1" smtClean="0"/>
              <a:t>(</a:t>
            </a:r>
            <a:r>
              <a:rPr lang="zh-CN" altLang="en-US" sz="2200" b="1"/>
              <a:t>比较</a:t>
            </a:r>
            <a:r>
              <a:rPr lang="zh-CN" altLang="en-US" sz="2200" b="1" smtClean="0"/>
              <a:t>运算符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152103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116677"/>
            <a:ext cx="84249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</a:rPr>
              <a:t>关系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运算符一览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aphicFrame>
        <p:nvGraphicFramePr>
          <p:cNvPr id="8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02479"/>
              </p:ext>
            </p:extLst>
          </p:nvPr>
        </p:nvGraphicFramePr>
        <p:xfrm>
          <a:off x="611560" y="1628797"/>
          <a:ext cx="6552728" cy="3195714"/>
        </p:xfrm>
        <a:graphic>
          <a:graphicData uri="http://schemas.openxmlformats.org/drawingml/2006/table">
            <a:tbl>
              <a:tblPr/>
              <a:tblGrid>
                <a:gridCol w="1111462"/>
                <a:gridCol w="5441266"/>
              </a:tblGrid>
              <a:tr h="402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                                 范例                                         结果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相等于          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4==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false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不等于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        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4!=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 true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                               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4&lt;3                                                   false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                               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4&gt;3                                                   true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88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小于等于      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4&lt;=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false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88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大于等于      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4&gt;=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true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关系</a:t>
            </a:r>
            <a:r>
              <a:rPr lang="zh-CN" altLang="en-US" sz="2200" b="1" smtClean="0"/>
              <a:t>运算符</a:t>
            </a:r>
            <a:r>
              <a:rPr lang="en-US" altLang="zh-CN" sz="2200" b="1" smtClean="0"/>
              <a:t>(</a:t>
            </a:r>
            <a:r>
              <a:rPr lang="zh-CN" altLang="en-US" sz="2200" b="1"/>
              <a:t>比较</a:t>
            </a:r>
            <a:r>
              <a:rPr lang="zh-CN" altLang="en-US" sz="2200" b="1" smtClean="0"/>
              <a:t>运算符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</a:rPr>
              <a:t>案例演示</a:t>
            </a:r>
            <a:endParaRPr lang="en-US" altLang="zh-CN" sz="22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</a:rPr>
              <a:t>案例演示</a:t>
            </a:r>
            <a:r>
              <a:rPr lang="zh-CN" altLang="en-US">
                <a:ea typeface="宋体" panose="02010600030101010101" pitchFamily="2" charset="-122"/>
              </a:rPr>
              <a:t>关系</a:t>
            </a:r>
            <a:r>
              <a:rPr lang="zh-CN" altLang="en-US" smtClean="0">
                <a:ea typeface="宋体" panose="02010600030101010101" pitchFamily="2" charset="-122"/>
              </a:rPr>
              <a:t>运算符的使用</a:t>
            </a:r>
            <a:r>
              <a:rPr lang="en-US" altLang="zh-CN" smtClean="0">
                <a:ea typeface="宋体" panose="02010600030101010101" pitchFamily="2" charset="-122"/>
              </a:rPr>
              <a:t>(Operator02.scala)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492" y="2376239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en-US" altLang="zh-CN" smtClean="0"/>
              <a:t>  var </a:t>
            </a:r>
            <a:r>
              <a:rPr lang="en-US" altLang="zh-CN"/>
              <a:t>a = 9</a:t>
            </a:r>
          </a:p>
          <a:p>
            <a:pPr>
              <a:defRPr/>
            </a:pPr>
            <a:r>
              <a:rPr lang="en-US" altLang="zh-CN"/>
              <a:t>    </a:t>
            </a:r>
            <a:r>
              <a:rPr lang="en-US" altLang="zh-CN" smtClean="0"/>
              <a:t>var </a:t>
            </a:r>
            <a:r>
              <a:rPr lang="en-US" altLang="zh-CN"/>
              <a:t>b = 8</a:t>
            </a:r>
          </a:p>
          <a:p>
            <a:pPr>
              <a:defRPr/>
            </a:pPr>
            <a:r>
              <a:rPr lang="en-US" altLang="zh-CN"/>
              <a:t>    println(a&gt;b</a:t>
            </a:r>
            <a:r>
              <a:rPr lang="en-US" altLang="zh-CN" smtClean="0"/>
              <a:t>)  </a:t>
            </a:r>
            <a:r>
              <a:rPr lang="en-US" altLang="zh-CN" smtClean="0"/>
              <a:t>// true</a:t>
            </a:r>
            <a:endParaRPr lang="en-US" altLang="zh-CN"/>
          </a:p>
          <a:p>
            <a:pPr>
              <a:defRPr/>
            </a:pPr>
            <a:r>
              <a:rPr lang="en-US" altLang="zh-CN"/>
              <a:t>    println(a&gt;=b</a:t>
            </a:r>
            <a:r>
              <a:rPr lang="en-US" altLang="zh-CN" smtClean="0"/>
              <a:t>) // true</a:t>
            </a:r>
            <a:endParaRPr lang="en-US" altLang="zh-CN"/>
          </a:p>
          <a:p>
            <a:pPr>
              <a:defRPr/>
            </a:pPr>
            <a:r>
              <a:rPr lang="en-US" altLang="zh-CN"/>
              <a:t>    println(a&lt;=b</a:t>
            </a:r>
            <a:r>
              <a:rPr lang="en-US" altLang="zh-CN" smtClean="0"/>
              <a:t>) // false</a:t>
            </a:r>
            <a:endParaRPr lang="en-US" altLang="zh-CN"/>
          </a:p>
          <a:p>
            <a:pPr>
              <a:defRPr/>
            </a:pPr>
            <a:r>
              <a:rPr lang="en-US" altLang="zh-CN"/>
              <a:t>    println(a&lt;b</a:t>
            </a:r>
            <a:r>
              <a:rPr lang="en-US" altLang="zh-CN" smtClean="0"/>
              <a:t>) // false</a:t>
            </a:r>
            <a:endParaRPr lang="en-US" altLang="zh-CN"/>
          </a:p>
          <a:p>
            <a:pPr>
              <a:defRPr/>
            </a:pPr>
            <a:r>
              <a:rPr lang="en-US" altLang="zh-CN"/>
              <a:t>    println(a==b</a:t>
            </a:r>
            <a:r>
              <a:rPr lang="en-US" altLang="zh-CN" smtClean="0"/>
              <a:t>) // false</a:t>
            </a:r>
            <a:endParaRPr lang="en-US" altLang="zh-CN"/>
          </a:p>
          <a:p>
            <a:pPr>
              <a:defRPr/>
            </a:pPr>
            <a:r>
              <a:rPr lang="en-US" altLang="zh-CN"/>
              <a:t>    println(a!=b</a:t>
            </a:r>
            <a:r>
              <a:rPr lang="en-US" altLang="zh-CN" smtClean="0"/>
              <a:t>) // true</a:t>
            </a:r>
            <a:endParaRPr lang="en-US" altLang="zh-CN"/>
          </a:p>
          <a:p>
            <a:pPr>
              <a:defRPr/>
            </a:pPr>
            <a:r>
              <a:rPr lang="en-US" altLang="zh-CN"/>
              <a:t>    var flag : Boolean = </a:t>
            </a:r>
            <a:r>
              <a:rPr lang="en-US" altLang="zh-CN" smtClean="0"/>
              <a:t>a&gt;b  // true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关系</a:t>
            </a:r>
            <a:r>
              <a:rPr lang="zh-CN" altLang="en-US" sz="2200" b="1" smtClean="0"/>
              <a:t>运算符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细节说明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关系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运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算符的结果都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oolean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型，也就是要么是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，要么是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关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系运算符组成的表达式，我们称为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关系表达式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。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a &gt; b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比较运算符“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==”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不能误写成“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=”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使用陷阱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如果两个</a:t>
            </a:r>
            <a:r>
              <a:rPr lang="zh-CN" altLang="en-US" b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浮点</a:t>
            </a:r>
            <a:r>
              <a:rPr lang="zh-CN" altLang="en-US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数进行比较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应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当保证数据类型一致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.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7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逻</a:t>
            </a:r>
            <a:r>
              <a:rPr lang="zh-CN" altLang="en-US" sz="2200" b="1"/>
              <a:t>辑运算符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介绍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于连接多个条件（一般来讲就是关系表达式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），最终的结果也是一个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oolean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值。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2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逻辑运算符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152103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116677"/>
            <a:ext cx="84249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</a:rPr>
              <a:t>逻辑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运算符一览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r>
              <a:rPr lang="zh-CN" altLang="en-US" sz="1600" smtClean="0"/>
              <a:t>假</a:t>
            </a:r>
            <a:r>
              <a:rPr lang="zh-CN" altLang="en-US" sz="1600"/>
              <a:t>定变量 </a:t>
            </a:r>
            <a:r>
              <a:rPr lang="en-US" altLang="zh-CN" sz="1600"/>
              <a:t>A </a:t>
            </a:r>
            <a:r>
              <a:rPr lang="zh-CN" altLang="en-US" sz="1600"/>
              <a:t>为 </a:t>
            </a:r>
            <a:r>
              <a:rPr lang="en-US" altLang="zh-CN" sz="1600" smtClean="0"/>
              <a:t>true</a:t>
            </a:r>
            <a:r>
              <a:rPr lang="zh-CN" altLang="en-US" sz="1600" smtClean="0"/>
              <a:t>，</a:t>
            </a:r>
            <a:r>
              <a:rPr lang="en-US" altLang="zh-CN" sz="1600"/>
              <a:t>B </a:t>
            </a:r>
            <a:r>
              <a:rPr lang="zh-CN" altLang="en-US" sz="1600"/>
              <a:t>为 </a:t>
            </a:r>
            <a:r>
              <a:rPr lang="en-US" altLang="zh-CN" sz="1600" smtClean="0"/>
              <a:t>false</a:t>
            </a:r>
            <a:endParaRPr lang="en-US" altLang="zh-CN" sz="160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案例演示：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84423"/>
              </p:ext>
            </p:extLst>
          </p:nvPr>
        </p:nvGraphicFramePr>
        <p:xfrm>
          <a:off x="611560" y="2088207"/>
          <a:ext cx="7829550" cy="1432560"/>
        </p:xfrm>
        <a:graphic>
          <a:graphicData uri="http://schemas.openxmlformats.org/drawingml/2006/table">
            <a:tbl>
              <a:tblPr/>
              <a:tblGrid>
                <a:gridCol w="714375"/>
                <a:gridCol w="3448050"/>
                <a:gridCol w="36671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逻辑与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&amp;&amp; B) </a:t>
                      </a:r>
                      <a:r>
                        <a:rPr lang="zh-CN" altLang="en-US" sz="1600">
                          <a:effectLst/>
                        </a:rPr>
                        <a:t>运算结果为 </a:t>
                      </a:r>
                      <a:r>
                        <a:rPr lang="en-US" sz="1600">
                          <a:effectLst/>
                        </a:rPr>
                        <a:t>false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逻辑或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|| B) </a:t>
                      </a:r>
                      <a:r>
                        <a:rPr lang="zh-CN" altLang="en-US" sz="1600">
                          <a:effectLst/>
                        </a:rPr>
                        <a:t>运算结果为 </a:t>
                      </a:r>
                      <a:r>
                        <a:rPr lang="en-US" sz="1600">
                          <a:effectLst/>
                        </a:rPr>
                        <a:t>true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逻辑非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!(A &amp;&amp; B) </a:t>
                      </a:r>
                      <a:r>
                        <a:rPr lang="zh-CN" altLang="en-US" sz="1600">
                          <a:effectLst/>
                        </a:rPr>
                        <a:t>运算结果为 </a:t>
                      </a:r>
                      <a:r>
                        <a:rPr lang="en-US" sz="1600">
                          <a:effectLst/>
                        </a:rPr>
                        <a:t>true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3728" y="3888407"/>
            <a:ext cx="590465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mtClean="0"/>
              <a:t>   var </a:t>
            </a:r>
            <a:r>
              <a:rPr lang="en-US" altLang="zh-CN"/>
              <a:t>a = true</a:t>
            </a:r>
          </a:p>
          <a:p>
            <a:r>
              <a:rPr lang="en-US" altLang="zh-CN"/>
              <a:t>    var b = false</a:t>
            </a:r>
          </a:p>
          <a:p>
            <a:r>
              <a:rPr lang="en-US" altLang="zh-CN"/>
              <a:t>    println("a &amp;&amp; b = " + (a &amp;&amp; b</a:t>
            </a:r>
            <a:r>
              <a:rPr lang="en-US" altLang="zh-CN" smtClean="0"/>
              <a:t>))  // false</a:t>
            </a:r>
            <a:endParaRPr lang="en-US" altLang="zh-CN"/>
          </a:p>
          <a:p>
            <a:r>
              <a:rPr lang="en-US" altLang="zh-CN"/>
              <a:t>    println("a || b = " + (a || b</a:t>
            </a:r>
            <a:r>
              <a:rPr lang="en-US" altLang="zh-CN" smtClean="0"/>
              <a:t>)) // true</a:t>
            </a:r>
            <a:endParaRPr lang="en-US" altLang="zh-CN"/>
          </a:p>
          <a:p>
            <a:r>
              <a:rPr lang="en-US" altLang="zh-CN"/>
              <a:t>    println("!(a &amp;&amp; b) = " + !(a &amp;&amp; b</a:t>
            </a:r>
            <a:r>
              <a:rPr lang="en-US" altLang="zh-CN" smtClean="0"/>
              <a:t>)) // true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赋值运</a:t>
            </a:r>
            <a:r>
              <a:rPr lang="zh-CN" altLang="en-US" sz="2200" b="1"/>
              <a:t>算</a:t>
            </a:r>
            <a:r>
              <a:rPr lang="zh-CN" altLang="en-US" sz="2200" b="1" smtClean="0"/>
              <a:t>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4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110" y="1244432"/>
            <a:ext cx="807448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介绍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赋值运算符就是将某个运算后的值，赋给指定的变量。</a:t>
            </a: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赋</a:t>
            </a: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值运算符的分类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23249"/>
              </p:ext>
            </p:extLst>
          </p:nvPr>
        </p:nvGraphicFramePr>
        <p:xfrm>
          <a:off x="618574" y="2854049"/>
          <a:ext cx="7749120" cy="2464561"/>
        </p:xfrm>
        <a:graphic>
          <a:graphicData uri="http://schemas.openxmlformats.org/drawingml/2006/table">
            <a:tbl>
              <a:tblPr/>
              <a:tblGrid>
                <a:gridCol w="690936"/>
                <a:gridCol w="4177510"/>
                <a:gridCol w="2880674"/>
              </a:tblGrid>
              <a:tr h="41841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7104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简单的赋值运算符，将一个表达式的值赋给一个左值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= A + B </a:t>
                      </a:r>
                      <a:r>
                        <a:rPr lang="zh-CN" altLang="en-US" sz="1400">
                          <a:effectLst/>
                        </a:rPr>
                        <a:t>将 </a:t>
                      </a:r>
                      <a:r>
                        <a:rPr lang="en-US" sz="1400">
                          <a:effectLst/>
                        </a:rPr>
                        <a:t>A + B </a:t>
                      </a:r>
                      <a:r>
                        <a:rPr lang="zh-CN" altLang="en-US" sz="1400">
                          <a:effectLst/>
                        </a:rPr>
                        <a:t>表达式结果赋值给 </a:t>
                      </a:r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+=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相加后再赋值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</a:rPr>
                        <a:t>C += A 等于 C = C + A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-=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相减后再赋值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</a:rPr>
                        <a:t>C -= A 等于 C = C - A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*</a:t>
                      </a:r>
                      <a:r>
                        <a:rPr lang="en-US" altLang="zh-CN" sz="1400">
                          <a:effectLst/>
                        </a:rPr>
                        <a:t>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相乘后再赋值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</a:rPr>
                        <a:t>C *= A 等于 C = C * A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/=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相除后再赋值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</a:rPr>
                        <a:t>C /= A 等于 C = C / A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%=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求余后再赋值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</a:rPr>
                        <a:t>C %= A 等于 C = C % A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赋值运</a:t>
            </a:r>
            <a:r>
              <a:rPr lang="zh-CN" altLang="en-US" sz="2200" b="1"/>
              <a:t>算</a:t>
            </a:r>
            <a:r>
              <a:rPr lang="zh-CN" altLang="en-US" sz="2200" b="1" smtClean="0"/>
              <a:t>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4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110" y="1244431"/>
            <a:ext cx="807448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赋值运算符的分类</a:t>
            </a:r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b="1" smtClean="0">
                <a:solidFill>
                  <a:srgbClr val="EA0000"/>
                </a:solidFill>
                <a:ea typeface="宋体" panose="02010600030101010101" pitchFamily="2" charset="-122"/>
              </a:rPr>
              <a:t>说明</a:t>
            </a:r>
            <a:r>
              <a:rPr lang="zh-CN" altLang="en-US" b="1" smtClean="0">
                <a:ea typeface="宋体" panose="02010600030101010101" pitchFamily="2" charset="-122"/>
              </a:rPr>
              <a:t>：</a:t>
            </a:r>
            <a:r>
              <a:rPr lang="zh-CN" altLang="en-US" sz="1600" smtClean="0">
                <a:ea typeface="宋体" panose="02010600030101010101" pitchFamily="2" charset="-122"/>
              </a:rPr>
              <a:t>这部分的赋值运算涉及到</a:t>
            </a:r>
            <a:r>
              <a:rPr lang="zh-CN" altLang="en-US" sz="1600" b="1" smtClean="0">
                <a:ea typeface="宋体" panose="02010600030101010101" pitchFamily="2" charset="-122"/>
              </a:rPr>
              <a:t>二进制</a:t>
            </a:r>
            <a:r>
              <a:rPr lang="zh-CN" altLang="en-US" sz="1600" smtClean="0">
                <a:ea typeface="宋体" panose="02010600030101010101" pitchFamily="2" charset="-122"/>
              </a:rPr>
              <a:t>相关知识，其运行的规则和</a:t>
            </a:r>
            <a:r>
              <a:rPr lang="en-US" altLang="zh-CN" sz="1600" smtClean="0">
                <a:ea typeface="宋体" panose="02010600030101010101" pitchFamily="2" charset="-122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</a:rPr>
              <a:t>一样。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57459"/>
              </p:ext>
            </p:extLst>
          </p:nvPr>
        </p:nvGraphicFramePr>
        <p:xfrm>
          <a:off x="618574" y="1882702"/>
          <a:ext cx="7749120" cy="2581769"/>
        </p:xfrm>
        <a:graphic>
          <a:graphicData uri="http://schemas.openxmlformats.org/drawingml/2006/table">
            <a:tbl>
              <a:tblPr/>
              <a:tblGrid>
                <a:gridCol w="690936"/>
                <a:gridCol w="4177510"/>
                <a:gridCol w="2880674"/>
              </a:tblGrid>
              <a:tr h="41841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7104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&lt;&lt;=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左移后赋值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&lt;&lt;= 2 </a:t>
                      </a:r>
                      <a:r>
                        <a:rPr lang="en-US" sz="1400" smtClean="0">
                          <a:effectLst/>
                        </a:rPr>
                        <a:t> </a:t>
                      </a:r>
                      <a:r>
                        <a:rPr lang="zh-CN" altLang="en-US" sz="1400" smtClean="0">
                          <a:effectLst/>
                        </a:rPr>
                        <a:t>等</a:t>
                      </a:r>
                      <a:r>
                        <a:rPr lang="zh-CN" altLang="en-US" sz="1400">
                          <a:effectLst/>
                        </a:rPr>
                        <a:t>于 </a:t>
                      </a:r>
                      <a:r>
                        <a:rPr lang="en-US" sz="1400">
                          <a:effectLst/>
                        </a:rPr>
                        <a:t>C = C &lt;&lt; 2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&gt;&gt;=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右移后赋值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&gt;&gt;= 2 </a:t>
                      </a:r>
                      <a:r>
                        <a:rPr lang="en-US" sz="1400" smtClean="0">
                          <a:effectLst/>
                        </a:rPr>
                        <a:t> </a:t>
                      </a:r>
                      <a:r>
                        <a:rPr lang="zh-CN" altLang="en-US" sz="1400" smtClean="0">
                          <a:effectLst/>
                        </a:rPr>
                        <a:t>等</a:t>
                      </a:r>
                      <a:r>
                        <a:rPr lang="zh-CN" altLang="en-US" sz="1400">
                          <a:effectLst/>
                        </a:rPr>
                        <a:t>于 </a:t>
                      </a:r>
                      <a:r>
                        <a:rPr lang="en-US" sz="1400">
                          <a:effectLst/>
                        </a:rPr>
                        <a:t>C = C &gt;&gt; 2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&amp;=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按位与后赋值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&amp;= 2 </a:t>
                      </a:r>
                      <a:r>
                        <a:rPr lang="en-US" sz="1400" smtClean="0">
                          <a:effectLst/>
                        </a:rPr>
                        <a:t>  </a:t>
                      </a:r>
                      <a:r>
                        <a:rPr lang="zh-CN" altLang="en-US" sz="1400" smtClean="0">
                          <a:effectLst/>
                        </a:rPr>
                        <a:t>等</a:t>
                      </a:r>
                      <a:r>
                        <a:rPr lang="zh-CN" altLang="en-US" sz="1400">
                          <a:effectLst/>
                        </a:rPr>
                        <a:t>于 </a:t>
                      </a:r>
                      <a:r>
                        <a:rPr lang="en-US" sz="1400">
                          <a:effectLst/>
                        </a:rPr>
                        <a:t>C = C &amp; 2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^=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按位异或后赋值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^= 2 </a:t>
                      </a:r>
                      <a:r>
                        <a:rPr lang="en-US" sz="1400" smtClean="0">
                          <a:effectLst/>
                        </a:rPr>
                        <a:t>  </a:t>
                      </a:r>
                      <a:r>
                        <a:rPr lang="en-US" sz="1400" baseline="0" smtClean="0">
                          <a:effectLst/>
                        </a:rPr>
                        <a:t> </a:t>
                      </a:r>
                      <a:r>
                        <a:rPr lang="zh-CN" altLang="en-US" sz="1400" smtClean="0">
                          <a:effectLst/>
                        </a:rPr>
                        <a:t>等</a:t>
                      </a:r>
                      <a:r>
                        <a:rPr lang="zh-CN" altLang="en-US" sz="1400">
                          <a:effectLst/>
                        </a:rPr>
                        <a:t>于 </a:t>
                      </a:r>
                      <a:r>
                        <a:rPr lang="en-US" sz="1400">
                          <a:effectLst/>
                        </a:rPr>
                        <a:t>C = C ^ 2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|=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按位或后赋值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|= 2 </a:t>
                      </a:r>
                      <a:r>
                        <a:rPr lang="en-US" sz="1400" smtClean="0">
                          <a:effectLst/>
                        </a:rPr>
                        <a:t>   </a:t>
                      </a:r>
                      <a:r>
                        <a:rPr lang="zh-CN" altLang="en-US" sz="1400" smtClean="0">
                          <a:effectLst/>
                        </a:rPr>
                        <a:t>等</a:t>
                      </a:r>
                      <a:r>
                        <a:rPr lang="zh-CN" altLang="en-US" sz="1400">
                          <a:effectLst/>
                        </a:rPr>
                        <a:t>于 </a:t>
                      </a:r>
                      <a:r>
                        <a:rPr lang="en-US" sz="1400">
                          <a:effectLst/>
                        </a:rPr>
                        <a:t>C = C | 2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endParaRPr lang="en-US" altLang="zh-CN" sz="1400">
                        <a:effectLst/>
                      </a:endParaRP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400">
                        <a:effectLst/>
                      </a:endParaRP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1400">
                        <a:effectLst/>
                      </a:endParaRP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7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赋值</a:t>
            </a:r>
            <a:r>
              <a:rPr lang="zh-CN" altLang="en-US" sz="2200" b="1" smtClean="0"/>
              <a:t>运</a:t>
            </a:r>
            <a:r>
              <a:rPr lang="zh-CN" altLang="en-US" sz="2200" b="1"/>
              <a:t>算符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</a:rPr>
              <a:t>案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例演示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</a:endParaRPr>
          </a:p>
          <a:p>
            <a:pPr>
              <a:defRPr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交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换两个数的值。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</a:rPr>
              <a:t>赋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值运算符特点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</a:rPr>
              <a:t>运</a:t>
            </a:r>
            <a:r>
              <a:rPr lang="zh-CN" altLang="en-US">
                <a:ea typeface="宋体" panose="02010600030101010101" pitchFamily="2" charset="-122"/>
              </a:rPr>
              <a:t>算顺序从右往</a:t>
            </a:r>
            <a:r>
              <a:rPr lang="zh-CN" altLang="en-US" smtClean="0">
                <a:ea typeface="宋体" panose="02010600030101010101" pitchFamily="2" charset="-122"/>
              </a:rPr>
              <a:t>左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>
                <a:ea typeface="宋体" panose="02010600030101010101" pitchFamily="2" charset="-122"/>
              </a:rPr>
              <a:t>赋值运算符的左边 只能是变量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右边 可以是</a:t>
            </a:r>
            <a:r>
              <a:rPr lang="zh-CN" altLang="en-US" b="1">
                <a:ea typeface="宋体" panose="02010600030101010101" pitchFamily="2" charset="-122"/>
              </a:rPr>
              <a:t>变量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 b="1">
                <a:ea typeface="宋体" panose="02010600030101010101" pitchFamily="2" charset="-122"/>
              </a:rPr>
              <a:t>表达式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 b="1">
                <a:ea typeface="宋体" panose="02010600030101010101" pitchFamily="2" charset="-122"/>
              </a:rPr>
              <a:t>常量</a:t>
            </a:r>
            <a:r>
              <a:rPr lang="zh-CN" altLang="en-US" b="1" smtClean="0">
                <a:ea typeface="宋体" panose="02010600030101010101" pitchFamily="2" charset="-122"/>
              </a:rPr>
              <a:t>值</a:t>
            </a:r>
            <a:r>
              <a:rPr lang="en-US" altLang="zh-CN" b="1" smtClean="0">
                <a:ea typeface="宋体" panose="02010600030101010101" pitchFamily="2" charset="-122"/>
              </a:rPr>
              <a:t>/</a:t>
            </a:r>
            <a:r>
              <a:rPr lang="zh-CN" altLang="en-US" b="1" smtClean="0">
                <a:ea typeface="宋体" panose="02010600030101010101" pitchFamily="2" charset="-122"/>
              </a:rPr>
              <a:t>字面量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>
                <a:ea typeface="宋体" panose="02010600030101010101" pitchFamily="2" charset="-122"/>
              </a:rPr>
              <a:t>复合赋值运算符等价于下面的效</a:t>
            </a:r>
            <a:r>
              <a:rPr lang="zh-CN" altLang="en-US" smtClean="0">
                <a:ea typeface="宋体" panose="02010600030101010101" pitchFamily="2" charset="-122"/>
              </a:rPr>
              <a:t>果</a:t>
            </a:r>
            <a:r>
              <a:rPr lang="en-US" altLang="zh-CN" smtClean="0">
                <a:ea typeface="宋体" panose="02010600030101010101" pitchFamily="2" charset="-122"/>
              </a:rPr>
              <a:t>       </a:t>
            </a:r>
          </a:p>
          <a:p>
            <a:pPr lvl="0">
              <a:defRPr/>
            </a:pPr>
            <a:r>
              <a:rPr lang="en-US" altLang="zh-CN" smtClean="0">
                <a:ea typeface="宋体" panose="02010600030101010101" pitchFamily="2" charset="-122"/>
              </a:rPr>
              <a:t>       </a:t>
            </a:r>
            <a:r>
              <a:rPr lang="zh-CN" altLang="en-US" smtClean="0">
                <a:ea typeface="宋体" panose="02010600030101010101" pitchFamily="2" charset="-122"/>
              </a:rPr>
              <a:t>比如：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+=</a:t>
            </a:r>
            <a:r>
              <a:rPr lang="en-US" altLang="zh-CN" smtClean="0">
                <a:ea typeface="宋体" panose="02010600030101010101" pitchFamily="2" charset="-122"/>
              </a:rPr>
              <a:t>3 </a:t>
            </a:r>
            <a:r>
              <a:rPr lang="zh-CN" altLang="en-US" smtClean="0">
                <a:ea typeface="宋体" panose="02010600030101010101" pitchFamily="2" charset="-122"/>
              </a:rPr>
              <a:t>等</a:t>
            </a:r>
            <a:r>
              <a:rPr lang="zh-CN" altLang="en-US">
                <a:ea typeface="宋体" panose="02010600030101010101" pitchFamily="2" charset="-122"/>
              </a:rPr>
              <a:t>价于</a:t>
            </a:r>
            <a:r>
              <a:rPr lang="en-US" altLang="zh-CN" smtClean="0">
                <a:ea typeface="宋体" panose="02010600030101010101" pitchFamily="2" charset="-122"/>
              </a:rPr>
              <a:t>a=a+3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7864" y="1362898"/>
            <a:ext cx="207620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var a = 10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var b = 99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println("a="+a+"\tb="+b)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交换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t = a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 = b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b = t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println("a="+a+"\tb="+b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赋值运</a:t>
            </a:r>
            <a:r>
              <a:rPr lang="zh-CN" altLang="en-US" sz="2200" b="1"/>
              <a:t>算</a:t>
            </a:r>
            <a:r>
              <a:rPr lang="zh-CN" altLang="en-US" sz="2200" b="1" smtClean="0"/>
              <a:t>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4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110" y="1244431"/>
            <a:ext cx="8074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面试题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itchFamily="2" charset="-122"/>
            </a:endParaRPr>
          </a:p>
          <a:p>
            <a:pPr>
              <a:defRPr/>
            </a:pPr>
            <a:r>
              <a:rPr lang="zh-CN" altLang="en-US" smtClean="0"/>
              <a:t>有</a:t>
            </a:r>
            <a:r>
              <a:rPr lang="zh-CN" altLang="en-US"/>
              <a:t>两个变量，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，要求将其进行交换</a:t>
            </a:r>
            <a:r>
              <a:rPr lang="zh-CN" altLang="en-US" smtClean="0"/>
              <a:t>，</a:t>
            </a:r>
            <a:r>
              <a:rPr lang="zh-CN" altLang="en-US"/>
              <a:t>但</a:t>
            </a:r>
            <a:r>
              <a:rPr lang="zh-CN" altLang="en-US" smtClean="0"/>
              <a:t>是不允许使用中间变量，最</a:t>
            </a:r>
            <a:r>
              <a:rPr lang="zh-CN" altLang="en-US"/>
              <a:t>终打印结</a:t>
            </a:r>
            <a:r>
              <a:rPr lang="zh-CN" altLang="en-US" smtClean="0"/>
              <a:t>果：</a:t>
            </a:r>
            <a:r>
              <a:rPr lang="en-US" altLang="zh-CN" smtClean="0"/>
              <a:t>[</a:t>
            </a:r>
            <a:r>
              <a:rPr lang="zh-CN" altLang="en-US" sz="1400">
                <a:solidFill>
                  <a:srgbClr val="C00000"/>
                </a:solidFill>
              </a:rPr>
              <a:t>学</a:t>
            </a:r>
            <a:r>
              <a:rPr lang="zh-CN" altLang="en-US" sz="1400" smtClean="0">
                <a:solidFill>
                  <a:srgbClr val="C00000"/>
                </a:solidFill>
              </a:rPr>
              <a:t>员做</a:t>
            </a:r>
            <a:r>
              <a:rPr lang="en-US" altLang="zh-CN" smtClean="0"/>
              <a:t>]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val a = 10</a:t>
            </a:r>
          </a:p>
          <a:p>
            <a:pPr>
              <a:defRPr/>
            </a:pPr>
            <a:r>
              <a:rPr lang="en-US" altLang="zh-CN" smtClean="0"/>
              <a:t>val b</a:t>
            </a:r>
            <a:endParaRPr lang="en-US" altLang="zh-CN" smtClean="0"/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5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位运</a:t>
            </a:r>
            <a:r>
              <a:rPr lang="zh-CN" altLang="en-US" sz="2200" b="1"/>
              <a:t>算</a:t>
            </a:r>
            <a:r>
              <a:rPr lang="zh-CN" altLang="en-US" sz="2200" b="1" smtClean="0"/>
              <a:t>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4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06116"/>
              </p:ext>
            </p:extLst>
          </p:nvPr>
        </p:nvGraphicFramePr>
        <p:xfrm>
          <a:off x="539553" y="1284824"/>
          <a:ext cx="8208912" cy="3708337"/>
        </p:xfrm>
        <a:graphic>
          <a:graphicData uri="http://schemas.openxmlformats.org/drawingml/2006/table">
            <a:tbl>
              <a:tblPr/>
              <a:tblGrid>
                <a:gridCol w="2736304"/>
                <a:gridCol w="1440159"/>
                <a:gridCol w="4032449"/>
              </a:tblGrid>
              <a:tr h="21722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8726" marR="18726" marT="18726" marB="1872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8726" marR="18726" marT="18726" marB="1872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8726" marR="18726" marT="18726" marB="1872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&amp;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按位与运算符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(a &amp; b)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12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0000 1100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|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按位或运算符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(a | b)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61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0011 1101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^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按位异或运算符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(a ^ b)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49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0011 0001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646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~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按位取反运算符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(~a 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-61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1100 0011</a:t>
                      </a:r>
                      <a:r>
                        <a:rPr lang="zh-CN" altLang="en-US" sz="1200">
                          <a:effectLst/>
                        </a:rPr>
                        <a:t>， 在一个有符号二进制数的补码形式。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&lt;&lt;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左移动运算符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 &lt;&lt; 2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240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1111 0000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&gt;&gt;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右移动运算符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 &gt;&gt; 2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15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0000 1111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&gt;&gt;&gt;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无符号右移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 &gt;&gt;&gt;2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15, </a:t>
                      </a:r>
                      <a:r>
                        <a:rPr lang="zh-CN" altLang="en-US" sz="1200">
                          <a:effectLst/>
                        </a:rPr>
                        <a:t>二进制解释</a:t>
                      </a:r>
                      <a:r>
                        <a:rPr lang="en-US" altLang="zh-CN" sz="1200">
                          <a:effectLst/>
                        </a:rPr>
                        <a:t>: 0000 1111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5112543"/>
            <a:ext cx="346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说</a:t>
            </a:r>
            <a:r>
              <a:rPr lang="zh-CN" altLang="en-US" b="1" smtClean="0">
                <a:solidFill>
                  <a:srgbClr val="0070C0"/>
                </a:solidFill>
              </a:rPr>
              <a:t>明</a:t>
            </a:r>
            <a:r>
              <a:rPr lang="en-US" altLang="zh-CN" smtClean="0"/>
              <a:t>: </a:t>
            </a:r>
            <a:r>
              <a:rPr lang="zh-CN" altLang="en-US" smtClean="0"/>
              <a:t>位运算符的规则和</a:t>
            </a:r>
            <a:r>
              <a:rPr lang="en-US" altLang="zh-CN" smtClean="0"/>
              <a:t>Java</a:t>
            </a:r>
            <a:r>
              <a:rPr lang="zh-CN" altLang="en-US" smtClean="0"/>
              <a:t>一样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39552" y="1054572"/>
            <a:ext cx="8064896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运</a:t>
            </a: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算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符介绍</a:t>
            </a: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rgbClr val="BFBFBF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2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运</a:t>
            </a:r>
            <a:r>
              <a:rPr lang="zh-CN" altLang="en-US" sz="2200" b="1"/>
              <a:t>算</a:t>
            </a:r>
            <a:r>
              <a:rPr lang="zh-CN" altLang="en-US" sz="2200" b="1" smtClean="0"/>
              <a:t>符的特别说明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4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368127"/>
            <a:ext cx="777686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Scala</a:t>
            </a:r>
            <a:r>
              <a:rPr lang="zh-CN" altLang="en-US" b="1"/>
              <a:t>不支持三目运算</a:t>
            </a:r>
            <a:r>
              <a:rPr lang="zh-CN" altLang="en-US" b="1" smtClean="0"/>
              <a:t>符 </a:t>
            </a:r>
            <a:r>
              <a:rPr lang="en-US" altLang="zh-CN" b="1" smtClean="0"/>
              <a:t>, </a:t>
            </a:r>
            <a:r>
              <a:rPr lang="zh-CN" altLang="en-US" b="1" smtClean="0"/>
              <a:t>在</a:t>
            </a:r>
            <a:r>
              <a:rPr lang="en-US" altLang="zh-CN" b="1" smtClean="0"/>
              <a:t>Scala </a:t>
            </a:r>
            <a:r>
              <a:rPr lang="zh-CN" altLang="en-US" b="1" smtClean="0"/>
              <a:t>中使用 </a:t>
            </a:r>
            <a:r>
              <a:rPr lang="en-US" altLang="zh-CN" b="1" smtClean="0"/>
              <a:t>if – else </a:t>
            </a:r>
            <a:r>
              <a:rPr lang="zh-CN" altLang="en-US" b="1" smtClean="0"/>
              <a:t>的方式实现。</a:t>
            </a:r>
            <a:endParaRPr lang="en-US" altLang="zh-CN" b="1" smtClean="0"/>
          </a:p>
          <a:p>
            <a:endParaRPr lang="en-US" altLang="zh-CN" b="1" smtClean="0"/>
          </a:p>
          <a:p>
            <a:r>
              <a:rPr lang="en-US" altLang="zh-CN" b="1" smtClean="0"/>
              <a:t>val num = 5 &gt; 4 ? 5 : 4  //</a:t>
            </a:r>
            <a:r>
              <a:rPr lang="zh-CN" altLang="en-US" b="1" smtClean="0"/>
              <a:t>没有</a:t>
            </a:r>
            <a:endParaRPr lang="en-US" altLang="zh-CN" b="1" smtClean="0"/>
          </a:p>
          <a:p>
            <a:r>
              <a:rPr lang="en-US" altLang="zh-CN" b="1" smtClean="0"/>
              <a:t>val num = if (5&gt;4) 5 else 4</a:t>
            </a:r>
            <a:endParaRPr lang="en-US" altLang="zh-CN" b="1"/>
          </a:p>
          <a:p>
            <a:endParaRPr lang="en-US" altLang="zh-CN" b="1" smtClean="0"/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</a:rPr>
              <a:t>课堂练习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itchFamily="2" charset="-122"/>
            </a:endParaRPr>
          </a:p>
          <a:p>
            <a:pPr>
              <a:defRPr/>
            </a:pPr>
            <a:endParaRPr lang="en-US" altLang="zh-CN"/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anose="02010600030101010101" pitchFamily="2" charset="-122"/>
              </a:rPr>
              <a:t>案例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：求两个数的最大值</a:t>
            </a:r>
            <a:endParaRPr lang="en-US" altLang="zh-CN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anose="02010600030101010101" pitchFamily="2" charset="-122"/>
              </a:rPr>
              <a:t>案例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：求三个数的最大值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 b="1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4434567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Scala</a:t>
            </a:r>
            <a:r>
              <a:rPr lang="zh-CN" altLang="en-US" sz="1400" smtClean="0"/>
              <a:t>的设计理念</a:t>
            </a:r>
            <a:r>
              <a:rPr lang="en-US" altLang="zh-CN" sz="1400" smtClean="0"/>
              <a:t>:</a:t>
            </a:r>
          </a:p>
          <a:p>
            <a:r>
              <a:rPr lang="zh-CN" altLang="en-US" sz="1400" b="1"/>
              <a:t>一种事</a:t>
            </a:r>
            <a:r>
              <a:rPr lang="zh-CN" altLang="en-US" sz="1400" b="1" smtClean="0"/>
              <a:t>情</a:t>
            </a:r>
            <a:r>
              <a:rPr lang="zh-CN" altLang="en-US" sz="1400" b="1"/>
              <a:t>尽</a:t>
            </a:r>
            <a:r>
              <a:rPr lang="zh-CN" altLang="en-US" sz="1400" b="1" smtClean="0"/>
              <a:t>量</a:t>
            </a:r>
            <a:r>
              <a:rPr lang="zh-CN" altLang="en-US" sz="1400" b="1"/>
              <a:t>只</a:t>
            </a:r>
            <a:r>
              <a:rPr lang="zh-CN" altLang="en-US" sz="1400" b="1" smtClean="0"/>
              <a:t>有</a:t>
            </a:r>
            <a:r>
              <a:rPr lang="zh-CN" altLang="en-US" sz="1400" b="1"/>
              <a:t>一种方法完</a:t>
            </a:r>
            <a:r>
              <a:rPr lang="zh-CN" altLang="en-US" sz="1400" b="1" smtClean="0"/>
              <a:t>成，</a:t>
            </a:r>
            <a:endParaRPr lang="en-US" altLang="zh-CN" sz="1400" b="1" smtClean="0"/>
          </a:p>
          <a:p>
            <a:r>
              <a:rPr lang="zh-CN" altLang="en-US" sz="1400" b="1"/>
              <a:t>这</a:t>
            </a:r>
            <a:r>
              <a:rPr lang="zh-CN" altLang="en-US" sz="1400" b="1" smtClean="0"/>
              <a:t>样可以让代码风格更加统一</a:t>
            </a:r>
            <a:r>
              <a:rPr lang="en-US" altLang="zh-CN" sz="1400" b="1" smtClean="0"/>
              <a:t>.</a:t>
            </a:r>
            <a:endParaRPr lang="zh-CN" altLang="en-US" sz="1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60" y="3168327"/>
            <a:ext cx="10287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6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运</a:t>
            </a:r>
            <a:r>
              <a:rPr lang="zh-CN" altLang="en-US" sz="2200" b="1"/>
              <a:t>算</a:t>
            </a:r>
            <a:r>
              <a:rPr lang="zh-CN" altLang="en-US" sz="2200" b="1" smtClean="0"/>
              <a:t>符</a:t>
            </a:r>
            <a:r>
              <a:rPr lang="zh-CN" altLang="en-US" sz="2200" b="1"/>
              <a:t>优先级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66155" y="1276250"/>
            <a:ext cx="3601789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smtClean="0"/>
              <a:t>1) </a:t>
            </a:r>
            <a:r>
              <a:rPr lang="zh-CN" altLang="en-US" sz="1600" smtClean="0"/>
              <a:t>运</a:t>
            </a:r>
            <a:r>
              <a:rPr lang="zh-CN" altLang="en-US" sz="1600" dirty="0" smtClean="0"/>
              <a:t>算符</a:t>
            </a:r>
            <a:r>
              <a:rPr lang="zh-CN" altLang="en-US" sz="1600" dirty="0"/>
              <a:t>有不同的优先级，所谓优先级就是表达式运算中的</a:t>
            </a:r>
            <a:r>
              <a:rPr lang="zh-CN" altLang="en-US" sz="1600" b="1" dirty="0"/>
              <a:t>运算顺序</a:t>
            </a:r>
            <a:r>
              <a:rPr lang="zh-CN" altLang="en-US" sz="1600" dirty="0"/>
              <a:t>。如右表，上一行运算符总优先于下</a:t>
            </a:r>
            <a:r>
              <a:rPr lang="zh-CN" altLang="en-US" sz="1600"/>
              <a:t>一</a:t>
            </a:r>
            <a:r>
              <a:rPr lang="zh-CN" altLang="en-US" sz="1600" smtClean="0"/>
              <a:t>行。  </a:t>
            </a:r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r>
              <a:rPr lang="en-US" altLang="zh-CN" sz="1600" smtClean="0"/>
              <a:t>2) </a:t>
            </a:r>
            <a:r>
              <a:rPr lang="zh-CN" altLang="en-US" sz="1600" smtClean="0"/>
              <a:t>只有单目运算符、赋值运算符是从右向左运算的。</a:t>
            </a:r>
            <a:endParaRPr lang="en-US" altLang="zh-CN" sz="1600"/>
          </a:p>
          <a:p>
            <a:pPr eaLnBrk="1" hangingPunct="1"/>
            <a:endParaRPr lang="en-US" altLang="zh-CN" sz="1600" smtClean="0"/>
          </a:p>
          <a:p>
            <a:pPr eaLnBrk="1" hangingPunct="1"/>
            <a:r>
              <a:rPr lang="en-US" altLang="zh-CN" sz="1600" smtClean="0"/>
              <a:t>3) </a:t>
            </a:r>
            <a:r>
              <a:rPr lang="zh-CN" altLang="en-US" sz="1600" smtClean="0"/>
              <a:t>运算符的优先级和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一样。</a:t>
            </a:r>
            <a:endParaRPr lang="en-US" altLang="zh-CN" sz="1600" smtClean="0"/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zh-CN" altLang="en-US" sz="1600" smtClean="0"/>
              <a:t>小结运算符的优先级</a:t>
            </a:r>
            <a:endParaRPr lang="en-US" altLang="zh-CN" sz="1600" smtClean="0"/>
          </a:p>
          <a:p>
            <a:pPr eaLnBrk="1" hangingPunct="1"/>
            <a:r>
              <a:rPr lang="en-US" altLang="zh-CN" sz="1600" smtClean="0"/>
              <a:t>1.() []</a:t>
            </a:r>
          </a:p>
          <a:p>
            <a:pPr eaLnBrk="1" hangingPunct="1"/>
            <a:r>
              <a:rPr lang="en-US" altLang="zh-CN" sz="1600" smtClean="0"/>
              <a:t>2.</a:t>
            </a:r>
            <a:r>
              <a:rPr lang="zh-CN" altLang="en-US" sz="1600" smtClean="0"/>
              <a:t>单目运算</a:t>
            </a:r>
            <a:endParaRPr lang="en-US" altLang="zh-CN" sz="1600" smtClean="0"/>
          </a:p>
          <a:p>
            <a:pPr eaLnBrk="1" hangingPunct="1"/>
            <a:r>
              <a:rPr lang="en-US" altLang="zh-CN" sz="1600" smtClean="0"/>
              <a:t>3.</a:t>
            </a:r>
            <a:r>
              <a:rPr lang="zh-CN" altLang="en-US" sz="1600" smtClean="0"/>
              <a:t>算术运算符</a:t>
            </a:r>
            <a:endParaRPr lang="en-US" altLang="zh-CN" sz="1600" smtClean="0"/>
          </a:p>
          <a:p>
            <a:pPr eaLnBrk="1" hangingPunct="1"/>
            <a:r>
              <a:rPr lang="en-US" altLang="zh-CN" sz="1600" smtClean="0"/>
              <a:t>4.</a:t>
            </a:r>
            <a:r>
              <a:rPr lang="zh-CN" altLang="en-US" sz="1600" smtClean="0"/>
              <a:t>移位运算</a:t>
            </a:r>
            <a:endParaRPr lang="en-US" altLang="zh-CN" sz="1600" smtClean="0"/>
          </a:p>
          <a:p>
            <a:pPr eaLnBrk="1" hangingPunct="1"/>
            <a:r>
              <a:rPr lang="en-US" altLang="zh-CN" sz="1600" smtClean="0"/>
              <a:t>5.</a:t>
            </a:r>
            <a:r>
              <a:rPr lang="zh-CN" altLang="en-US" sz="1600" smtClean="0"/>
              <a:t>比较运算符</a:t>
            </a:r>
            <a:r>
              <a:rPr lang="en-US" altLang="zh-CN" sz="1600" smtClean="0"/>
              <a:t>(</a:t>
            </a:r>
            <a:r>
              <a:rPr lang="zh-CN" altLang="en-US" sz="1600" smtClean="0"/>
              <a:t>关系运算符</a:t>
            </a:r>
            <a:r>
              <a:rPr lang="en-US" altLang="zh-CN" sz="1600" smtClean="0"/>
              <a:t>)</a:t>
            </a:r>
          </a:p>
          <a:p>
            <a:pPr eaLnBrk="1" hangingPunct="1"/>
            <a:r>
              <a:rPr lang="en-US" altLang="zh-CN" sz="1600" smtClean="0"/>
              <a:t>6.</a:t>
            </a:r>
            <a:r>
              <a:rPr lang="zh-CN" altLang="en-US" sz="1600" smtClean="0"/>
              <a:t>位运算</a:t>
            </a:r>
            <a:endParaRPr lang="en-US" altLang="zh-CN" sz="1600" smtClean="0"/>
          </a:p>
          <a:p>
            <a:pPr eaLnBrk="1" hangingPunct="1"/>
            <a:r>
              <a:rPr lang="en-US" altLang="zh-CN" sz="1600" smtClean="0"/>
              <a:t>7.</a:t>
            </a:r>
            <a:r>
              <a:rPr lang="zh-CN" altLang="en-US" sz="1600" smtClean="0"/>
              <a:t>关系运算符</a:t>
            </a:r>
            <a:endParaRPr lang="en-US" altLang="zh-CN" sz="1600" smtClean="0"/>
          </a:p>
          <a:p>
            <a:pPr eaLnBrk="1" hangingPunct="1"/>
            <a:r>
              <a:rPr lang="en-US" altLang="zh-CN" sz="1600" smtClean="0"/>
              <a:t>8.</a:t>
            </a:r>
            <a:r>
              <a:rPr lang="zh-CN" altLang="en-US" sz="1600" smtClean="0"/>
              <a:t>赋值运算</a:t>
            </a:r>
            <a:endParaRPr lang="en-US" altLang="zh-CN" sz="1600" smtClean="0"/>
          </a:p>
          <a:p>
            <a:pPr eaLnBrk="1" hangingPunct="1"/>
            <a:r>
              <a:rPr lang="en-US" altLang="zh-CN" sz="1600" smtClean="0"/>
              <a:t>9., </a:t>
            </a:r>
            <a:endParaRPr lang="en-US" altLang="zh-CN" sz="1600" smtClean="0"/>
          </a:p>
          <a:p>
            <a:pPr eaLnBrk="1" hangingPunct="1"/>
            <a:endParaRPr lang="en-US" altLang="zh-CN" sz="1600"/>
          </a:p>
          <a:p>
            <a:pPr eaLnBrk="1" hangingPunct="1"/>
            <a:endParaRPr lang="en-US" altLang="zh-CN" sz="1600" smtClean="0"/>
          </a:p>
          <a:p>
            <a:pPr eaLnBrk="1" hangingPunct="1"/>
            <a:endParaRPr lang="en-US" altLang="zh-CN" sz="1600"/>
          </a:p>
          <a:p>
            <a:pPr eaLnBrk="1" hangingPunct="1"/>
            <a:endParaRPr lang="en-US" altLang="zh-CN" sz="1600" smtClean="0"/>
          </a:p>
        </p:txBody>
      </p:sp>
      <p:pic>
        <p:nvPicPr>
          <p:cNvPr id="8" name="Picture 2" descr="C:\Users\Administrator\Desktop\tim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714"/>
          <a:stretch/>
        </p:blipFill>
        <p:spPr bwMode="auto">
          <a:xfrm>
            <a:off x="8521575" y="953587"/>
            <a:ext cx="432048" cy="444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14973" y="504031"/>
            <a:ext cx="45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6981" y="5010918"/>
            <a:ext cx="47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低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84892"/>
              </p:ext>
            </p:extLst>
          </p:nvPr>
        </p:nvGraphicFramePr>
        <p:xfrm>
          <a:off x="3995936" y="504031"/>
          <a:ext cx="4313820" cy="4925639"/>
        </p:xfrm>
        <a:graphic>
          <a:graphicData uri="http://schemas.openxmlformats.org/drawingml/2006/table">
            <a:tbl>
              <a:tblPr/>
              <a:tblGrid>
                <a:gridCol w="1224136"/>
                <a:gridCol w="1651744"/>
                <a:gridCol w="1437940"/>
              </a:tblGrid>
              <a:tr h="2599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类别</a:t>
                      </a:r>
                    </a:p>
                  </a:txBody>
                  <a:tcPr marL="16771" marR="16771" marT="16771" marB="167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6771" marR="16771" marT="16771" marB="167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关联性</a:t>
                      </a:r>
                    </a:p>
                  </a:txBody>
                  <a:tcPr marL="16771" marR="16771" marT="16771" marB="167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() []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! ~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>
                          <a:solidFill>
                            <a:srgbClr val="FF0000"/>
                          </a:solidFill>
                          <a:effectLst/>
                        </a:rPr>
                        <a:t>右到左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* </a:t>
                      </a:r>
                      <a:r>
                        <a:rPr lang="en-US" altLang="zh-CN" sz="1100">
                          <a:effectLst/>
                        </a:rPr>
                        <a:t>/ %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4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+ -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5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&gt;&gt; &gt;&gt;&gt; &lt;&lt;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6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&gt; &gt;= &lt; &lt;=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7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== !=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8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&amp;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9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^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10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|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11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&amp;&amp;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12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||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3443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13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= += -= *= /= %= &gt;&gt;= &lt;&lt;= &amp;= ^= |=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>
                          <a:solidFill>
                            <a:srgbClr val="FF0000"/>
                          </a:solidFill>
                          <a:effectLst/>
                        </a:rPr>
                        <a:t>右到左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7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14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,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2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键盘输入语句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66155" y="1307147"/>
            <a:ext cx="821030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smtClean="0">
                <a:solidFill>
                  <a:srgbClr val="0070C0"/>
                </a:solidFill>
              </a:rPr>
              <a:t>介绍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eaLnBrk="1" hangingPunct="1"/>
            <a:endParaRPr lang="zh-CN" altLang="en-US" sz="2000" b="1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sz="1800" smtClean="0">
                <a:ea typeface="宋体" pitchFamily="2" charset="-122"/>
                <a:cs typeface="Times New Roman" pitchFamily="18" charset="0"/>
              </a:rPr>
              <a:t>在编程中，需要接收用户输入的数据，就可以使用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键</a:t>
            </a:r>
            <a:r>
              <a:rPr lang="zh-CN" altLang="en-US" sz="1800" smtClean="0">
                <a:ea typeface="宋体" pitchFamily="2" charset="-122"/>
                <a:cs typeface="Times New Roman" pitchFamily="18" charset="0"/>
              </a:rPr>
              <a:t>盘输入语句来获取。</a:t>
            </a:r>
            <a:r>
              <a:rPr lang="en-US" altLang="zh-CN" sz="1800" smtClean="0">
                <a:ea typeface="宋体" pitchFamily="2" charset="-122"/>
                <a:cs typeface="Times New Roman" pitchFamily="18" charset="0"/>
              </a:rPr>
              <a:t>InputDemo.scala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sz="2000" b="1" smtClean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sz="2000" b="1">
                <a:solidFill>
                  <a:srgbClr val="0070C0"/>
                </a:solidFill>
              </a:rPr>
              <a:t>步</a:t>
            </a:r>
            <a:r>
              <a:rPr lang="zh-CN" altLang="en-US" sz="2000" b="1" smtClean="0">
                <a:solidFill>
                  <a:srgbClr val="0070C0"/>
                </a:solidFill>
              </a:rPr>
              <a:t>骤 ：</a:t>
            </a:r>
            <a:endParaRPr lang="zh-CN" altLang="en-US" sz="2000" b="1">
              <a:solidFill>
                <a:srgbClr val="0070C0"/>
              </a:solidFill>
            </a:endParaRPr>
          </a:p>
          <a:p>
            <a:pPr marL="342900" indent="-342900" eaLnBrk="1" hangingPunct="1">
              <a:buAutoNum type="arabicParenR"/>
            </a:pPr>
            <a:r>
              <a:rPr lang="zh-CN" altLang="en-US" sz="1600" smtClean="0"/>
              <a:t>导</a:t>
            </a:r>
            <a:r>
              <a:rPr lang="zh-CN" altLang="en-US" sz="1600"/>
              <a:t>入该类的所在包 </a:t>
            </a:r>
            <a:endParaRPr lang="en-US" altLang="zh-CN" sz="1600" smtClean="0"/>
          </a:p>
          <a:p>
            <a:pPr marL="342900" indent="-342900" eaLnBrk="1" hangingPunct="1">
              <a:buAutoNum type="arabicParenR"/>
            </a:pPr>
            <a:r>
              <a:rPr lang="zh-CN" altLang="en-US" sz="1600" smtClean="0"/>
              <a:t>创</a:t>
            </a:r>
            <a:r>
              <a:rPr lang="zh-CN" altLang="en-US" sz="1600"/>
              <a:t>建该类对象（声明变量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marL="342900" indent="-342900" eaLnBrk="1" hangingPunct="1">
              <a:buAutoNum type="arabicParenR"/>
            </a:pPr>
            <a:r>
              <a:rPr lang="zh-CN" altLang="en-US" sz="1600" smtClean="0"/>
              <a:t>调</a:t>
            </a:r>
            <a:r>
              <a:rPr lang="zh-CN" altLang="en-US" sz="1600"/>
              <a:t>用里面的功</a:t>
            </a:r>
            <a:r>
              <a:rPr lang="zh-CN" altLang="en-US" sz="1600" smtClean="0"/>
              <a:t>能</a:t>
            </a:r>
            <a:endParaRPr lang="en-US" altLang="zh-CN" sz="1600"/>
          </a:p>
          <a:p>
            <a:pPr eaLnBrk="1" hangingPunct="1"/>
            <a:endParaRPr lang="en-US" altLang="zh-CN" sz="2000" b="1" smtClean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sz="2000" b="1">
                <a:solidFill>
                  <a:srgbClr val="0070C0"/>
                </a:solidFill>
              </a:rPr>
              <a:t>案</a:t>
            </a:r>
            <a:r>
              <a:rPr lang="zh-CN" altLang="en-US" sz="2000" b="1" smtClean="0">
                <a:solidFill>
                  <a:srgbClr val="0070C0"/>
                </a:solidFill>
              </a:rPr>
              <a:t>例演示：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sz="1600" b="1" smtClean="0"/>
              <a:t>要求：</a:t>
            </a:r>
            <a:r>
              <a:rPr lang="zh-CN" altLang="en-US" sz="1600" b="1"/>
              <a:t>可</a:t>
            </a:r>
            <a:r>
              <a:rPr lang="zh-CN" altLang="en-US" sz="1600" b="1" smtClean="0"/>
              <a:t>以从控制台接收用户信息，</a:t>
            </a:r>
            <a:r>
              <a:rPr lang="en-US" altLang="zh-CN" sz="1600" b="1" smtClean="0"/>
              <a:t>【</a:t>
            </a:r>
            <a:r>
              <a:rPr lang="zh-CN" altLang="en-US" sz="1600" b="1" smtClean="0"/>
              <a:t>姓名，年龄，薪水</a:t>
            </a:r>
            <a:r>
              <a:rPr lang="en-US" altLang="zh-CN" sz="1600" b="1" smtClean="0"/>
              <a:t>】</a:t>
            </a:r>
            <a:r>
              <a:rPr lang="zh-CN" altLang="en-US" sz="1600" b="1" smtClean="0"/>
              <a:t>。</a:t>
            </a:r>
            <a:endParaRPr lang="en-US" altLang="zh-CN" sz="1600" b="1" smtClean="0"/>
          </a:p>
          <a:p>
            <a:pPr marL="457200" indent="-457200" eaLnBrk="1" hangingPunct="1">
              <a:buAutoNum type="arabicParenR"/>
            </a:pPr>
            <a:r>
              <a:rPr lang="zh-CN" altLang="en-US" sz="2000" b="1" smtClean="0"/>
              <a:t>回</a:t>
            </a:r>
            <a:r>
              <a:rPr lang="zh-CN" altLang="en-US" sz="2000" b="1"/>
              <a:t>顾</a:t>
            </a:r>
            <a:r>
              <a:rPr lang="en-US" altLang="zh-CN" sz="2000" b="1"/>
              <a:t>Java</a:t>
            </a:r>
            <a:r>
              <a:rPr lang="zh-CN" altLang="en-US" sz="2000" b="1"/>
              <a:t>的实</a:t>
            </a:r>
            <a:r>
              <a:rPr lang="zh-CN" altLang="en-US" sz="2000" b="1" smtClean="0"/>
              <a:t>现</a:t>
            </a:r>
            <a:r>
              <a:rPr lang="en-US" altLang="zh-CN" sz="2000" b="1" smtClean="0"/>
              <a:t>//</a:t>
            </a:r>
            <a:r>
              <a:rPr lang="zh-CN" altLang="en-US" sz="2000" b="1" smtClean="0"/>
              <a:t>不说明</a:t>
            </a:r>
            <a:endParaRPr lang="en-US" altLang="zh-CN" sz="2000" b="1"/>
          </a:p>
          <a:p>
            <a:pPr marL="457200" indent="-457200" eaLnBrk="1" hangingPunct="1">
              <a:buFontTx/>
              <a:buAutoNum type="arabicParenR"/>
            </a:pPr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的实现 </a:t>
            </a:r>
            <a:r>
              <a:rPr lang="en-US" altLang="zh-CN" sz="2000" b="1" smtClean="0">
                <a:solidFill>
                  <a:srgbClr val="0070C0"/>
                </a:solidFill>
              </a:rPr>
              <a:t>【</a:t>
            </a:r>
            <a:r>
              <a:rPr lang="en-US" altLang="zh-CN" sz="2000" b="1"/>
              <a:t> </a:t>
            </a:r>
            <a:r>
              <a:rPr lang="en-US" altLang="zh-CN" sz="1400"/>
              <a:t>import </a:t>
            </a:r>
            <a:r>
              <a:rPr lang="en-US" altLang="zh-CN" sz="1400" smtClean="0"/>
              <a:t>scala.io.StdIn</a:t>
            </a:r>
            <a:r>
              <a:rPr lang="en-US" altLang="zh-CN" sz="2000" b="1" smtClean="0">
                <a:solidFill>
                  <a:srgbClr val="0070C0"/>
                </a:solidFill>
              </a:rPr>
              <a:t>】</a:t>
            </a:r>
            <a:endParaRPr lang="en-US" altLang="zh-CN" sz="2000" b="1">
              <a:solidFill>
                <a:srgbClr val="0070C0"/>
              </a:solidFill>
            </a:endParaRPr>
          </a:p>
          <a:p>
            <a:pPr eaLnBrk="1" hangingPunct="1"/>
            <a:endParaRPr lang="en-US" altLang="zh-CN" sz="2000" b="1" smtClean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28" y="3104041"/>
            <a:ext cx="2691383" cy="80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39" y="2888404"/>
            <a:ext cx="2249313" cy="102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5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运</a:t>
            </a:r>
            <a:r>
              <a:rPr lang="zh-CN" altLang="en-US" sz="2200" b="1"/>
              <a:t>算</a:t>
            </a:r>
            <a:r>
              <a:rPr lang="zh-CN" altLang="en-US" sz="2200" b="1" smtClean="0"/>
              <a:t>符介绍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运算符介绍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</a:rPr>
              <a:t>运</a:t>
            </a:r>
            <a:r>
              <a:rPr lang="zh-CN" altLang="en-US">
                <a:ea typeface="宋体" panose="02010600030101010101" pitchFamily="2" charset="-122"/>
              </a:rPr>
              <a:t>算符是一种特殊的符号，用以表示数据的</a:t>
            </a:r>
            <a:r>
              <a:rPr lang="zh-CN" altLang="en-US" b="1">
                <a:ea typeface="宋体" panose="02010600030101010101" pitchFamily="2" charset="-122"/>
              </a:rPr>
              <a:t>运算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 b="1">
                <a:ea typeface="宋体" panose="02010600030101010101" pitchFamily="2" charset="-122"/>
              </a:rPr>
              <a:t>赋值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zh-CN" altLang="en-US" b="1">
                <a:ea typeface="宋体" panose="02010600030101010101" pitchFamily="2" charset="-122"/>
              </a:rPr>
              <a:t>比较</a:t>
            </a:r>
            <a:r>
              <a:rPr lang="zh-CN" altLang="en-US">
                <a:ea typeface="宋体" panose="02010600030101010101" pitchFamily="2" charset="-122"/>
              </a:rPr>
              <a:t>等。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</a:rPr>
              <a:t>算</a:t>
            </a:r>
            <a:r>
              <a:rPr lang="zh-CN" altLang="en-US">
                <a:ea typeface="宋体" panose="02010600030101010101" pitchFamily="2" charset="-122"/>
              </a:rPr>
              <a:t>术运算</a:t>
            </a:r>
            <a:r>
              <a:rPr lang="zh-CN" altLang="en-US" smtClean="0">
                <a:ea typeface="宋体" panose="02010600030101010101" pitchFamily="2" charset="-122"/>
              </a:rPr>
              <a:t>符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</a:rPr>
              <a:t>赋</a:t>
            </a:r>
            <a:r>
              <a:rPr lang="zh-CN" altLang="en-US">
                <a:ea typeface="宋体" panose="02010600030101010101" pitchFamily="2" charset="-122"/>
              </a:rPr>
              <a:t>值运算</a:t>
            </a:r>
            <a:r>
              <a:rPr lang="zh-CN" altLang="en-US" smtClean="0">
                <a:ea typeface="宋体" panose="02010600030101010101" pitchFamily="2" charset="-122"/>
              </a:rPr>
              <a:t>符 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</a:rPr>
              <a:t>比</a:t>
            </a:r>
            <a:r>
              <a:rPr lang="zh-CN" altLang="en-US">
                <a:ea typeface="宋体" panose="02010600030101010101" pitchFamily="2" charset="-122"/>
              </a:rPr>
              <a:t>较运算</a:t>
            </a:r>
            <a:r>
              <a:rPr lang="zh-CN" altLang="en-US" smtClean="0">
                <a:ea typeface="宋体" panose="02010600030101010101" pitchFamily="2" charset="-122"/>
              </a:rPr>
              <a:t>符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zh-CN" altLang="en-US" smtClean="0">
                <a:ea typeface="宋体" panose="02010600030101010101" pitchFamily="2" charset="-122"/>
              </a:rPr>
              <a:t>关</a:t>
            </a:r>
            <a:r>
              <a:rPr lang="zh-CN" altLang="en-US">
                <a:ea typeface="宋体" panose="02010600030101010101" pitchFamily="2" charset="-122"/>
              </a:rPr>
              <a:t>系运算</a:t>
            </a:r>
            <a:r>
              <a:rPr lang="zh-CN" altLang="en-US" smtClean="0">
                <a:ea typeface="宋体" panose="02010600030101010101" pitchFamily="2" charset="-122"/>
              </a:rPr>
              <a:t>符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</a:rPr>
              <a:t>逻</a:t>
            </a:r>
            <a:r>
              <a:rPr lang="zh-CN" altLang="en-US">
                <a:ea typeface="宋体" panose="02010600030101010101" pitchFamily="2" charset="-122"/>
              </a:rPr>
              <a:t>辑运算</a:t>
            </a:r>
            <a:r>
              <a:rPr lang="zh-CN" altLang="en-US" smtClean="0">
                <a:ea typeface="宋体" panose="02010600030101010101" pitchFamily="2" charset="-122"/>
              </a:rPr>
              <a:t>符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</a:rPr>
              <a:t>位</a:t>
            </a:r>
            <a:r>
              <a:rPr lang="zh-CN" altLang="en-US">
                <a:ea typeface="宋体" panose="02010600030101010101" pitchFamily="2" charset="-122"/>
              </a:rPr>
              <a:t>运算</a:t>
            </a:r>
            <a:r>
              <a:rPr lang="zh-CN" altLang="en-US" smtClean="0">
                <a:ea typeface="宋体" panose="02010600030101010101" pitchFamily="2" charset="-122"/>
              </a:rPr>
              <a:t>符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2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算术运算符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介绍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</a:rPr>
              <a:t>算术运算符</a:t>
            </a:r>
            <a:r>
              <a:rPr lang="en-US" altLang="zh-CN" smtClean="0">
                <a:ea typeface="宋体" panose="02010600030101010101" pitchFamily="2" charset="-122"/>
              </a:rPr>
              <a:t>(arithmetic)</a:t>
            </a:r>
            <a:r>
              <a:rPr lang="zh-CN" altLang="en-US" smtClean="0">
                <a:ea typeface="宋体" panose="02010600030101010101" pitchFamily="2" charset="-122"/>
              </a:rPr>
              <a:t>是对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数值类型的变量</a:t>
            </a:r>
            <a:r>
              <a:rPr lang="zh-CN" altLang="en-US" smtClean="0">
                <a:ea typeface="宋体" panose="02010600030101010101" pitchFamily="2" charset="-122"/>
              </a:rPr>
              <a:t>进行运算的，在</a:t>
            </a:r>
            <a:r>
              <a:rPr lang="en-US" altLang="zh-CN" smtClean="0">
                <a:ea typeface="宋体" panose="02010600030101010101" pitchFamily="2" charset="-122"/>
              </a:rPr>
              <a:t>Scala</a:t>
            </a:r>
            <a:r>
              <a:rPr lang="zh-CN" altLang="en-US" smtClean="0">
                <a:ea typeface="宋体" panose="02010600030101010101" pitchFamily="2" charset="-122"/>
              </a:rPr>
              <a:t>程序中使用的非常多。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9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算术运算符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152103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116677"/>
            <a:ext cx="84249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算术运算符一览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05958"/>
              </p:ext>
            </p:extLst>
          </p:nvPr>
        </p:nvGraphicFramePr>
        <p:xfrm>
          <a:off x="501680" y="1484314"/>
          <a:ext cx="7670720" cy="3207075"/>
        </p:xfrm>
        <a:graphic>
          <a:graphicData uri="http://schemas.openxmlformats.org/drawingml/2006/table">
            <a:tbl>
              <a:tblPr/>
              <a:tblGrid>
                <a:gridCol w="842263"/>
                <a:gridCol w="2993097"/>
                <a:gridCol w="1917680"/>
                <a:gridCol w="1917680"/>
              </a:tblGrid>
              <a:tr h="35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范例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结果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正号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5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负号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b=4; -b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5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5+5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55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5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乘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55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5/5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5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取模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取余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)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7%5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5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字符串相加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“He”+”llo”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7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算术运算符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案例演示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</a:rPr>
              <a:t>案例演示算术运算符的使用</a:t>
            </a:r>
            <a:r>
              <a:rPr lang="en-US" altLang="zh-CN" smtClean="0">
                <a:ea typeface="宋体" panose="02010600030101010101" pitchFamily="2" charset="-122"/>
              </a:rPr>
              <a:t>(Operator.scala)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ea typeface="宋体" panose="02010600030101010101" pitchFamily="2" charset="-122"/>
              </a:rPr>
              <a:t>+, - , * , / , %  </a:t>
            </a:r>
            <a:r>
              <a:rPr lang="zh-CN" altLang="en-US" smtClean="0">
                <a:ea typeface="宋体" panose="02010600030101010101" pitchFamily="2" charset="-122"/>
              </a:rPr>
              <a:t>重点讲解 </a:t>
            </a:r>
            <a:r>
              <a:rPr lang="en-US" altLang="zh-CN" b="1" smtClean="0">
                <a:ea typeface="宋体" panose="02010600030101010101" pitchFamily="2" charset="-122"/>
              </a:rPr>
              <a:t>/</a:t>
            </a:r>
            <a:r>
              <a:rPr lang="zh-CN" altLang="en-US" b="1" smtClean="0">
                <a:ea typeface="宋体" panose="02010600030101010101" pitchFamily="2" charset="-122"/>
              </a:rPr>
              <a:t>、</a:t>
            </a:r>
            <a:r>
              <a:rPr lang="en-US" altLang="zh-CN" b="1" smtClean="0">
                <a:ea typeface="宋体" panose="02010600030101010101" pitchFamily="2" charset="-122"/>
              </a:rPr>
              <a:t>%</a:t>
            </a:r>
            <a:endParaRPr lang="en-US" altLang="zh-CN" b="1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ea typeface="宋体" panose="02010600030101010101" pitchFamily="2" charset="-122"/>
              </a:rPr>
              <a:t>+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-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* </a:t>
            </a:r>
            <a:r>
              <a:rPr lang="zh-CN" altLang="en-US" smtClean="0">
                <a:ea typeface="宋体" panose="02010600030101010101" pitchFamily="2" charset="-122"/>
              </a:rPr>
              <a:t>是一个道理，完全可以类推。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anose="02010600030101010101" pitchFamily="2" charset="-122"/>
              </a:rPr>
              <a:t>算</a:t>
            </a:r>
            <a:r>
              <a:rPr lang="zh-CN" altLang="en-US" smtClean="0">
                <a:ea typeface="宋体" panose="02010600030101010101" pitchFamily="2" charset="-122"/>
              </a:rPr>
              <a:t>数运算符的</a:t>
            </a:r>
            <a:r>
              <a:rPr lang="zh-CN" altLang="en-US">
                <a:ea typeface="宋体" panose="02010600030101010101" pitchFamily="2" charset="-122"/>
              </a:rPr>
              <a:t>运算</a:t>
            </a:r>
            <a:r>
              <a:rPr lang="zh-CN" altLang="en-US" smtClean="0">
                <a:ea typeface="宋体" panose="02010600030101010101" pitchFamily="2" charset="-122"/>
              </a:rPr>
              <a:t>规则和</a:t>
            </a:r>
            <a:r>
              <a:rPr lang="en-US" altLang="zh-CN" smtClean="0">
                <a:ea typeface="宋体" panose="02010600030101010101" pitchFamily="2" charset="-122"/>
              </a:rPr>
              <a:t>Java</a:t>
            </a:r>
            <a:r>
              <a:rPr lang="zh-CN" altLang="en-US" smtClean="0">
                <a:ea typeface="宋体" panose="02010600030101010101" pitchFamily="2" charset="-122"/>
              </a:rPr>
              <a:t>一样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3168327"/>
            <a:ext cx="4608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var r1 : Int = 10 / 3 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println("r1=" + r1)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var r2 : Double = 10 / 3 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println("r2=" + r2)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var r3 : Double = 10.0 / 3 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println("r3=" + r3 )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println("r3=" + r3.formatted("%.2f") ) // 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算术运算符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细节说明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对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于除号“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/”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，它的整数除和小数除是有区别的：整数之间做除法时，只保留整数部分而舍弃小数部分。 例如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var x : Int = 10/3 ,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结果是 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3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当对一个数取模时，可以等价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a%b=a-a/b*b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， 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这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样我们可以看到取模的一个本质运算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的取模规则一样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注意</a:t>
            </a:r>
            <a:r>
              <a:rPr lang="zh-CN" altLang="en-US" sz="1600" b="1" smtClean="0"/>
              <a:t>：</a:t>
            </a:r>
            <a:r>
              <a:rPr lang="en-US" altLang="zh-CN" sz="1600" b="1" smtClean="0"/>
              <a:t>Scala</a:t>
            </a:r>
            <a:r>
              <a:rPr lang="zh-CN" altLang="en-US" sz="1600" b="1"/>
              <a:t>中没有</a:t>
            </a:r>
            <a:r>
              <a:rPr lang="en-US" altLang="zh-CN" sz="1600" b="1"/>
              <a:t>++</a:t>
            </a:r>
            <a:r>
              <a:rPr lang="zh-CN" altLang="en-US" sz="1600" b="1"/>
              <a:t>、</a:t>
            </a:r>
            <a:r>
              <a:rPr lang="en-US" altLang="zh-CN" sz="1600" b="1"/>
              <a:t>--</a:t>
            </a:r>
            <a:r>
              <a:rPr lang="zh-CN" altLang="en-US" sz="1600" b="1"/>
              <a:t>操作符，需要通过</a:t>
            </a:r>
            <a:r>
              <a:rPr lang="en-US" altLang="zh-CN" sz="1600" b="1"/>
              <a:t>+=</a:t>
            </a:r>
            <a:r>
              <a:rPr lang="zh-CN" altLang="en-US" sz="1600" b="1"/>
              <a:t>、</a:t>
            </a:r>
            <a:r>
              <a:rPr lang="en-US" altLang="zh-CN" sz="1600" b="1"/>
              <a:t>-=</a:t>
            </a:r>
            <a:r>
              <a:rPr lang="zh-CN" altLang="en-US" sz="1600" b="1"/>
              <a:t>来实现同样的效果</a:t>
            </a:r>
            <a:endParaRPr lang="zh-CN" altLang="en-US" sz="1600"/>
          </a:p>
          <a:p>
            <a:pPr>
              <a:defRPr/>
            </a:pPr>
            <a:endParaRPr lang="en-US" altLang="zh-CN" sz="160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16399"/>
            <a:ext cx="17811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4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smtClean="0"/>
              <a:t>算术运算符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04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课堂练习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endParaRPr lang="zh-CN" altLang="en-US" sz="1600"/>
          </a:p>
          <a:p>
            <a:pPr marL="342900" indent="-342900">
              <a:buAutoNum type="arabicParenR"/>
            </a:pPr>
            <a:r>
              <a:rPr lang="zh-CN" altLang="en-US" smtClean="0"/>
              <a:t>假</a:t>
            </a:r>
            <a:r>
              <a:rPr lang="zh-CN" altLang="en-US"/>
              <a:t>如还</a:t>
            </a:r>
            <a:r>
              <a:rPr lang="zh-CN" altLang="en-US" smtClean="0"/>
              <a:t>有</a:t>
            </a:r>
            <a:r>
              <a:rPr lang="en-US" altLang="zh-CN" smtClean="0"/>
              <a:t>97</a:t>
            </a:r>
            <a:r>
              <a:rPr lang="zh-CN" altLang="en-US"/>
              <a:t>天放假，问：</a:t>
            </a:r>
            <a:r>
              <a:rPr lang="en-US" altLang="zh-CN"/>
              <a:t>xx</a:t>
            </a:r>
            <a:r>
              <a:rPr lang="zh-CN" altLang="en-US"/>
              <a:t>个星期零</a:t>
            </a:r>
            <a:r>
              <a:rPr lang="en-US" altLang="zh-CN"/>
              <a:t>xx</a:t>
            </a:r>
            <a:r>
              <a:rPr lang="zh-CN" altLang="en-US" smtClean="0"/>
              <a:t>天</a:t>
            </a:r>
            <a:endParaRPr lang="en-US" altLang="zh-CN"/>
          </a:p>
          <a:p>
            <a:pPr marL="342900" indent="-342900">
              <a:buFontTx/>
              <a:buAutoNum type="arabicParenR"/>
            </a:pPr>
            <a:r>
              <a:rPr lang="zh-CN" altLang="en-US" smtClean="0"/>
              <a:t>定</a:t>
            </a:r>
            <a:r>
              <a:rPr lang="zh-CN" altLang="en-US"/>
              <a:t>义一个变量保存华氏温度，华氏温度转换摄氏温度的公式为：</a:t>
            </a:r>
            <a:r>
              <a:rPr lang="en-US" altLang="zh-CN" smtClean="0"/>
              <a:t>5/9</a:t>
            </a:r>
            <a:r>
              <a:rPr lang="zh-CN" altLang="en-US" smtClean="0"/>
              <a:t>*</a:t>
            </a:r>
            <a:r>
              <a:rPr lang="en-US" altLang="zh-CN" smtClean="0"/>
              <a:t>(</a:t>
            </a:r>
            <a:r>
              <a:rPr lang="zh-CN" altLang="en-US"/>
              <a:t>华氏温度</a:t>
            </a:r>
            <a:r>
              <a:rPr lang="en-US" altLang="zh-CN"/>
              <a:t>-100</a:t>
            </a:r>
            <a:r>
              <a:rPr lang="en-US" altLang="zh-CN" smtClean="0"/>
              <a:t>),</a:t>
            </a:r>
            <a:r>
              <a:rPr lang="zh-CN" altLang="en-US" smtClean="0"/>
              <a:t>请求出华氏温度对应的摄氏温度。</a:t>
            </a:r>
            <a:r>
              <a:rPr lang="en-US" altLang="zh-CN" smtClean="0"/>
              <a:t>[</a:t>
            </a:r>
            <a:r>
              <a:rPr lang="zh-CN" altLang="en-US" smtClean="0"/>
              <a:t>测试：</a:t>
            </a:r>
            <a:r>
              <a:rPr lang="en-US" altLang="zh-CN" smtClean="0"/>
              <a:t>232.5]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关系</a:t>
            </a:r>
            <a:r>
              <a:rPr lang="zh-CN" altLang="en-US" sz="2200" b="1" smtClean="0"/>
              <a:t>运算符</a:t>
            </a:r>
            <a:r>
              <a:rPr lang="en-US" altLang="zh-CN" sz="2200" b="1" smtClean="0"/>
              <a:t>(</a:t>
            </a:r>
            <a:r>
              <a:rPr lang="zh-CN" altLang="en-US" sz="2200" b="1"/>
              <a:t>比较</a:t>
            </a:r>
            <a:r>
              <a:rPr lang="zh-CN" altLang="en-US" sz="2200" b="1" smtClean="0"/>
              <a:t>运算符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基本介绍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关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系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运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算符的结果都是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型，也就是要么是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，要么是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false</a:t>
            </a:r>
          </a:p>
          <a:p>
            <a:pPr marL="342900" indent="-342900">
              <a:buAutoNum type="arabicParenR"/>
              <a:defRPr/>
            </a:pPr>
            <a:r>
              <a:rPr lang="zh-CN" altLang="en-US"/>
              <a:t>关系表达式 经常用在 </a:t>
            </a:r>
            <a:r>
              <a:rPr lang="en-US" altLang="zh-CN">
                <a:solidFill>
                  <a:srgbClr val="FF0000"/>
                </a:solidFill>
              </a:rPr>
              <a:t>if</a:t>
            </a:r>
            <a:r>
              <a:rPr lang="zh-CN" altLang="en-US">
                <a:solidFill>
                  <a:srgbClr val="FF0000"/>
                </a:solidFill>
              </a:rPr>
              <a:t>结构</a:t>
            </a:r>
            <a:r>
              <a:rPr lang="zh-CN" altLang="en-US"/>
              <a:t>的条件中或</a:t>
            </a:r>
            <a:r>
              <a:rPr lang="zh-CN" altLang="en-US">
                <a:solidFill>
                  <a:srgbClr val="FF0000"/>
                </a:solidFill>
              </a:rPr>
              <a:t>循环结构</a:t>
            </a:r>
            <a:r>
              <a:rPr lang="zh-CN" altLang="en-US"/>
              <a:t>的条件</a:t>
            </a:r>
            <a:r>
              <a:rPr lang="zh-CN" altLang="en-US" smtClean="0"/>
              <a:t>中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anose="02010600030101010101" pitchFamily="2" charset="-122"/>
              </a:rPr>
              <a:t>关</a:t>
            </a:r>
            <a:r>
              <a:rPr lang="zh-CN" altLang="en-US" smtClean="0">
                <a:ea typeface="宋体" panose="02010600030101010101" pitchFamily="2" charset="-122"/>
              </a:rPr>
              <a:t>系运算符的使用和</a:t>
            </a:r>
            <a:r>
              <a:rPr lang="en-US" altLang="zh-CN" smtClean="0">
                <a:ea typeface="宋体" panose="02010600030101010101" pitchFamily="2" charset="-122"/>
              </a:rPr>
              <a:t>java</a:t>
            </a:r>
            <a:r>
              <a:rPr lang="zh-CN" altLang="en-US" smtClean="0">
                <a:ea typeface="宋体" panose="02010600030101010101" pitchFamily="2" charset="-122"/>
              </a:rPr>
              <a:t>一样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7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9216</TotalTime>
  <Words>3654</Words>
  <Application>Microsoft Office PowerPoint</Application>
  <PresentationFormat>自定义</PresentationFormat>
  <Paragraphs>871</Paragraphs>
  <Slides>23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Scala核心编程 -运算符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326</cp:revision>
  <dcterms:created xsi:type="dcterms:W3CDTF">2013-03-04T07:19:04Z</dcterms:created>
  <dcterms:modified xsi:type="dcterms:W3CDTF">2018-11-12T03:43:48Z</dcterms:modified>
</cp:coreProperties>
</file>