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1" r:id="rId3"/>
    <p:sldId id="354" r:id="rId4"/>
    <p:sldId id="355" r:id="rId5"/>
    <p:sldId id="361" r:id="rId6"/>
    <p:sldId id="357" r:id="rId7"/>
    <p:sldId id="277" r:id="rId8"/>
    <p:sldId id="358" r:id="rId9"/>
    <p:sldId id="336" r:id="rId10"/>
    <p:sldId id="333" r:id="rId11"/>
    <p:sldId id="283" r:id="rId12"/>
    <p:sldId id="284" r:id="rId13"/>
    <p:sldId id="340" r:id="rId14"/>
    <p:sldId id="341" r:id="rId15"/>
    <p:sldId id="342" r:id="rId16"/>
    <p:sldId id="343" r:id="rId17"/>
    <p:sldId id="288" r:id="rId18"/>
    <p:sldId id="344" r:id="rId19"/>
    <p:sldId id="338" r:id="rId20"/>
    <p:sldId id="345" r:id="rId21"/>
    <p:sldId id="346" r:id="rId22"/>
    <p:sldId id="331" r:id="rId23"/>
    <p:sldId id="313" r:id="rId24"/>
    <p:sldId id="347" r:id="rId25"/>
    <p:sldId id="319" r:id="rId26"/>
    <p:sldId id="360" r:id="rId27"/>
    <p:sldId id="359" r:id="rId28"/>
    <p:sldId id="348" r:id="rId29"/>
    <p:sldId id="349" r:id="rId30"/>
    <p:sldId id="350" r:id="rId31"/>
    <p:sldId id="351" r:id="rId32"/>
    <p:sldId id="353" r:id="rId33"/>
    <p:sldId id="352" r:id="rId34"/>
    <p:sldId id="290" r:id="rId35"/>
    <p:sldId id="291" r:id="rId36"/>
    <p:sldId id="260" r:id="rId37"/>
  </p:sldIdLst>
  <p:sldSz cx="9540875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9096" autoAdjust="0"/>
  </p:normalViewPr>
  <p:slideViewPr>
    <p:cSldViewPr>
      <p:cViewPr>
        <p:scale>
          <a:sx n="80" d="100"/>
          <a:sy n="80" d="100"/>
        </p:scale>
        <p:origin x="-630" y="-228"/>
      </p:cViewPr>
      <p:guideLst>
        <p:guide orient="horz" pos="1769"/>
        <p:guide pos="30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运行机制按照</a:t>
            </a:r>
            <a:r>
              <a:rPr lang="en-US" altLang="zh-CN" smtClean="0"/>
              <a:t>j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n1 = 10</a:t>
            </a:r>
          </a:p>
          <a:p>
            <a:r>
              <a:rPr lang="en-US" altLang="zh-CN" smtClean="0"/>
              <a:t>    val n2 = 20</a:t>
            </a:r>
          </a:p>
          <a:p>
            <a:endParaRPr lang="en-US" altLang="zh-CN" smtClean="0"/>
          </a:p>
          <a:p>
            <a:r>
              <a:rPr lang="en-US" altLang="zh-CN" smtClean="0"/>
              <a:t>    val res = getSum(n1 , n2)</a:t>
            </a:r>
          </a:p>
          <a:p>
            <a:r>
              <a:rPr lang="en-US" altLang="zh-CN" smtClean="0"/>
              <a:t>    println("res=" + res)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getSum(a: Int, b: Int): Int = {</a:t>
            </a:r>
          </a:p>
          <a:p>
            <a:r>
              <a:rPr lang="en-US" altLang="zh-CN" smtClean="0"/>
              <a:t>    a + b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示意图参考 </a:t>
            </a:r>
            <a:r>
              <a:rPr lang="en-US" altLang="zh-CN" smtClean="0"/>
              <a:t>p-</a:t>
            </a:r>
            <a:r>
              <a:rPr lang="zh-CN" altLang="en-US" smtClean="0"/>
              <a:t>函</a:t>
            </a:r>
            <a:endParaRPr lang="en-US" altLang="zh-CN" smtClean="0"/>
          </a:p>
          <a:p>
            <a:r>
              <a:rPr lang="zh-CN" altLang="en-US" smtClean="0"/>
              <a:t>①函数的调用栈图</a:t>
            </a:r>
            <a:r>
              <a:rPr lang="en-US" altLang="zh-CN" smtClean="0"/>
              <a:t>(</a:t>
            </a:r>
            <a:r>
              <a:rPr lang="zh-CN" altLang="en-US" smtClean="0"/>
              <a:t>可以用计算两个数的结果为案例来讲解其调用过程</a:t>
            </a:r>
            <a:r>
              <a:rPr lang="en-US" altLang="zh-CN" smtClean="0"/>
              <a:t>)[Scala</a:t>
            </a:r>
            <a:r>
              <a:rPr lang="zh-CN" altLang="en-US" smtClean="0"/>
              <a:t>的递归仍然遵循</a:t>
            </a:r>
            <a:r>
              <a:rPr lang="en-US" altLang="zh-CN" smtClean="0"/>
              <a:t>java</a:t>
            </a:r>
            <a:r>
              <a:rPr lang="zh-CN" altLang="en-US" smtClean="0"/>
              <a:t>的规范</a:t>
            </a:r>
            <a:r>
              <a:rPr lang="en-US" altLang="zh-CN" smtClean="0"/>
              <a:t>][</a:t>
            </a:r>
            <a:r>
              <a:rPr lang="en-US" altLang="zh-CN" b="1" smtClean="0"/>
              <a:t>stop here</a:t>
            </a:r>
            <a:r>
              <a:rPr lang="en-US" altLang="zh-CN" smtClean="0"/>
              <a:t>]</a:t>
            </a:r>
          </a:p>
          <a:p>
            <a:r>
              <a:rPr lang="zh-CN" altLang="en-US" smtClean="0"/>
              <a:t>递归的说明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当执行一个函数时，就会创建一个受保护的栈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栈的局部变量是独立的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递归必须向退出递归的条件逼近，否则就是死龟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当一个函数执行完毕，或者遇到</a:t>
            </a:r>
            <a:r>
              <a:rPr lang="en-US" altLang="zh-CN" smtClean="0"/>
              <a:t>return</a:t>
            </a:r>
            <a:r>
              <a:rPr lang="zh-CN" altLang="en-US" smtClean="0"/>
              <a:t>，就会返回。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//test(4)</a:t>
            </a:r>
          </a:p>
          <a:p>
            <a:r>
              <a:rPr lang="en-US" altLang="zh-CN" smtClean="0"/>
              <a:t>    test2(4)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test (n: Int) {</a:t>
            </a:r>
          </a:p>
          <a:p>
            <a:r>
              <a:rPr lang="en-US" altLang="zh-CN" smtClean="0"/>
              <a:t>    if (n &gt; 2) {</a:t>
            </a:r>
          </a:p>
          <a:p>
            <a:r>
              <a:rPr lang="en-US" altLang="zh-CN" smtClean="0"/>
              <a:t>      test (n - 1)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println("n=" + n)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test2 (n: Int) {</a:t>
            </a:r>
          </a:p>
          <a:p>
            <a:r>
              <a:rPr lang="en-US" altLang="zh-CN" smtClean="0"/>
              <a:t>    if (n &gt; 2) {</a:t>
            </a:r>
          </a:p>
          <a:p>
            <a:r>
              <a:rPr lang="en-US" altLang="zh-CN" smtClean="0"/>
              <a:t>      test2 (n - 1)</a:t>
            </a:r>
          </a:p>
          <a:p>
            <a:r>
              <a:rPr lang="en-US" altLang="zh-CN" smtClean="0"/>
              <a:t>    }else {</a:t>
            </a:r>
          </a:p>
          <a:p>
            <a:r>
              <a:rPr lang="en-US" altLang="zh-CN" smtClean="0"/>
              <a:t>      println("n=" + n)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println("fbn=" + fbn(5))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fbn(n: Int): Int ={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(n == 1 || n == 2)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return 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return fbn(n - 1) + fbn(n - 2)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题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println("fbn=" + f(30))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f(n: Int): Int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(n == 1)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return 3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return 2 * f(n-1) + 1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桃子</a:t>
            </a:r>
            <a:r>
              <a:rPr lang="en-US" altLang="zh-CN" smtClean="0"/>
              <a:t>=" + peach(1))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peach (n: Int): Int ={</a:t>
            </a:r>
          </a:p>
          <a:p>
            <a:r>
              <a:rPr lang="en-US" altLang="zh-CN" smtClean="0"/>
              <a:t>    if (n == 10) {</a:t>
            </a:r>
          </a:p>
          <a:p>
            <a:r>
              <a:rPr lang="en-US" altLang="zh-CN" smtClean="0"/>
              <a:t>      return 1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return (peach(n+1) + 1) * 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r>
              <a:rPr lang="en-US" altLang="zh-CN" smtClean="0"/>
              <a:t>  var name : String = "terry"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c = new Cat()</a:t>
            </a:r>
          </a:p>
          <a:p>
            <a:r>
              <a:rPr lang="en-US" altLang="zh-CN" smtClean="0"/>
              <a:t>    println(c.name)</a:t>
            </a:r>
          </a:p>
          <a:p>
            <a:r>
              <a:rPr lang="en-US" altLang="zh-CN" smtClean="0"/>
              <a:t>    test(c)</a:t>
            </a:r>
          </a:p>
          <a:p>
            <a:r>
              <a:rPr lang="en-US" altLang="zh-CN" smtClean="0"/>
              <a:t>    println(c.name)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test(cat : Cat): Cat = {</a:t>
            </a:r>
          </a:p>
          <a:p>
            <a:r>
              <a:rPr lang="en-US" altLang="zh-CN" smtClean="0"/>
              <a:t>    cat.name = "jack"</a:t>
            </a:r>
          </a:p>
          <a:p>
            <a:r>
              <a:rPr lang="en-US" altLang="zh-CN" smtClean="0"/>
              <a:t>    return cat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res1 = getSum(1, 2)</a:t>
            </a:r>
          </a:p>
          <a:p>
            <a:r>
              <a:rPr lang="en-US" altLang="zh-CN" smtClean="0"/>
              <a:t>    println("res1=" + res1)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getSum(n1: Int, n2: Int): Int = {</a:t>
            </a:r>
          </a:p>
          <a:p>
            <a:r>
              <a:rPr lang="en-US" altLang="zh-CN" smtClean="0"/>
              <a:t>    n1 +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res1 = getSum(2, 2)</a:t>
            </a:r>
          </a:p>
          <a:p>
            <a:r>
              <a:rPr lang="en-US" altLang="zh-CN" smtClean="0"/>
              <a:t>    println("res1=" + res1)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getSum(n1: Int, n2: Int) = {</a:t>
            </a:r>
          </a:p>
          <a:p>
            <a:r>
              <a:rPr lang="en-US" altLang="zh-CN" smtClean="0"/>
              <a:t>    n1 +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zh-CN" altLang="en-US" b="1" smtClean="0"/>
              <a:t>注意</a:t>
            </a:r>
            <a:r>
              <a:rPr lang="en-US" altLang="zh-CN" b="1" smtClean="0"/>
              <a:t>:</a:t>
            </a:r>
          </a:p>
          <a:p>
            <a:r>
              <a:rPr lang="en-US" altLang="zh-CN" smtClean="0"/>
              <a:t>def getSum(n1: Int, n2: Int) = { // = </a:t>
            </a:r>
            <a:r>
              <a:rPr lang="zh-CN" altLang="en-US" smtClean="0"/>
              <a:t>号不能省略，如果省略了，就表示没有返回值，</a:t>
            </a:r>
            <a:r>
              <a:rPr lang="en-US" altLang="zh-CN" smtClean="0"/>
              <a:t>res</a:t>
            </a:r>
            <a:r>
              <a:rPr lang="zh-CN" altLang="en-US" smtClean="0"/>
              <a:t>得到的就是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    n1 + n2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res1 = getSum(2, 3)</a:t>
            </a:r>
          </a:p>
          <a:p>
            <a:r>
              <a:rPr lang="en-US" altLang="zh-CN" smtClean="0"/>
              <a:t>    println("res1=" + res1)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getSum(n1: Int, n2: Int): Int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因为这里有明确的</a:t>
            </a:r>
            <a:r>
              <a:rPr lang="en-US" altLang="zh-CN" smtClean="0"/>
              <a:t>return , </a:t>
            </a:r>
            <a:r>
              <a:rPr lang="zh-CN" altLang="en-US" smtClean="0"/>
              <a:t>这时 </a:t>
            </a:r>
            <a:r>
              <a:rPr lang="en-US" altLang="zh-CN" smtClean="0"/>
              <a:t>getSum </a:t>
            </a:r>
            <a:r>
              <a:rPr lang="zh-CN" altLang="en-US" smtClean="0"/>
              <a:t>就不能省略 </a:t>
            </a:r>
            <a:r>
              <a:rPr lang="en-US" altLang="zh-CN" smtClean="0"/>
              <a:t>: Int = </a:t>
            </a:r>
            <a:r>
              <a:rPr lang="zh-CN" altLang="en-US" smtClean="0"/>
              <a:t>的 </a:t>
            </a:r>
            <a:r>
              <a:rPr lang="en-US" altLang="zh-CN" smtClean="0"/>
              <a:t>Int</a:t>
            </a:r>
            <a:r>
              <a:rPr lang="zh-CN" altLang="en-US" smtClean="0"/>
              <a:t>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return n1 +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6.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res = getSum(10, 20)</a:t>
            </a:r>
          </a:p>
          <a:p>
            <a:r>
              <a:rPr lang="en-US" altLang="zh-CN" smtClean="0"/>
              <a:t>    println("res=" + res) // </a:t>
            </a:r>
            <a:r>
              <a:rPr lang="zh-CN" altLang="en-US" smtClean="0"/>
              <a:t>返回 </a:t>
            </a:r>
            <a:r>
              <a:rPr lang="en-US" altLang="zh-CN" smtClean="0"/>
              <a:t>() </a:t>
            </a:r>
            <a:r>
              <a:rPr lang="zh-CN" altLang="en-US" smtClean="0"/>
              <a:t>即</a:t>
            </a:r>
            <a:r>
              <a:rPr lang="en-US" altLang="zh-CN" smtClean="0"/>
              <a:t>: void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getSum(n1: Int, n2: Int): Unit = {</a:t>
            </a:r>
          </a:p>
          <a:p>
            <a:r>
              <a:rPr lang="en-US" altLang="zh-CN" smtClean="0"/>
              <a:t>    return n1 +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7. 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res = f3("</a:t>
            </a:r>
            <a:r>
              <a:rPr lang="zh-CN" altLang="en-US" smtClean="0"/>
              <a:t>张无忌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println("res=" + res)</a:t>
            </a:r>
          </a:p>
          <a:p>
            <a:endParaRPr lang="en-US" altLang="zh-CN" smtClean="0"/>
          </a:p>
          <a:p>
            <a:r>
              <a:rPr lang="en-US" altLang="zh-CN" smtClean="0"/>
              <a:t>    res = f4("</a:t>
            </a:r>
            <a:r>
              <a:rPr lang="zh-CN" altLang="en-US" smtClean="0"/>
              <a:t>大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println("res=" + res)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f3(s: String) = {</a:t>
            </a:r>
          </a:p>
          <a:p>
            <a:r>
              <a:rPr lang="en-US" altLang="zh-CN" smtClean="0"/>
              <a:t>    if(s.length &gt;= 3)</a:t>
            </a:r>
          </a:p>
          <a:p>
            <a:r>
              <a:rPr lang="en-US" altLang="zh-CN" smtClean="0"/>
              <a:t>      s + "123"</a:t>
            </a:r>
          </a:p>
          <a:p>
            <a:r>
              <a:rPr lang="en-US" altLang="zh-CN" smtClean="0"/>
              <a:t>    else</a:t>
            </a:r>
          </a:p>
          <a:p>
            <a:r>
              <a:rPr lang="en-US" altLang="zh-CN" smtClean="0"/>
              <a:t>      3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f4(s: String): Any = {</a:t>
            </a:r>
          </a:p>
          <a:p>
            <a:r>
              <a:rPr lang="en-US" altLang="zh-CN" smtClean="0"/>
              <a:t>    if(s.length &gt;= 3)</a:t>
            </a:r>
          </a:p>
          <a:p>
            <a:r>
              <a:rPr lang="en-US" altLang="zh-CN" smtClean="0"/>
              <a:t>      s + "123"</a:t>
            </a:r>
          </a:p>
          <a:p>
            <a:r>
              <a:rPr lang="en-US" altLang="zh-CN" smtClean="0"/>
              <a:t>    else</a:t>
            </a:r>
          </a:p>
          <a:p>
            <a:r>
              <a:rPr lang="en-US" altLang="zh-CN" smtClean="0"/>
              <a:t>      3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8. Scala</a:t>
            </a:r>
            <a:r>
              <a:rPr lang="zh-CN" altLang="en-US" smtClean="0"/>
              <a:t>语法中任何的语法结构都可以嵌套其他语法结构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[</a:t>
            </a:r>
            <a:r>
              <a:rPr lang="zh-CN" altLang="en-US" smtClean="0"/>
              <a:t>即</a:t>
            </a:r>
            <a:r>
              <a:rPr lang="en-US" altLang="zh-CN" smtClean="0"/>
              <a:t>: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函数中可以再声明</a:t>
            </a:r>
            <a:r>
              <a:rPr lang="en-US" altLang="zh-CN" baseline="0" smtClean="0"/>
              <a:t>/</a:t>
            </a:r>
            <a:r>
              <a:rPr lang="zh-CN" altLang="en-US" baseline="0" smtClean="0"/>
              <a:t>定义函数，类中可以再声明类 ，方法中可以再声明</a:t>
            </a:r>
            <a:r>
              <a:rPr lang="en-US" altLang="zh-CN" baseline="0" smtClean="0"/>
              <a:t>/</a:t>
            </a:r>
            <a:r>
              <a:rPr lang="zh-CN" altLang="en-US" baseline="0" smtClean="0"/>
              <a:t>定义方法</a:t>
            </a:r>
            <a:r>
              <a:rPr lang="en-US" altLang="zh-CN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Hello01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//main</a:t>
            </a:r>
            <a:r>
              <a:rPr lang="zh-CN" altLang="en-US" smtClean="0"/>
              <a:t>函数中在声明</a:t>
            </a:r>
            <a:r>
              <a:rPr lang="en-US" altLang="zh-CN" smtClean="0"/>
              <a:t>/</a:t>
            </a:r>
            <a:r>
              <a:rPr lang="zh-CN" altLang="en-US" smtClean="0"/>
              <a:t>定义方法</a:t>
            </a:r>
            <a:r>
              <a:rPr lang="en-US" altLang="zh-CN" smtClean="0"/>
              <a:t>sayHello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def sayHello(name: String): String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name + " hello"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r = sayHello("terry")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println("r=" + 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9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Hello01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println(sayOk())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println(sayOk("venassa")) //</a:t>
            </a:r>
            <a:r>
              <a:rPr lang="zh-CN" altLang="en-US" smtClean="0"/>
              <a:t>覆盖默认值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sayOk(name : String = "jack"): String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return name + " ok! 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6.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res = getSum(10, 20)</a:t>
            </a:r>
          </a:p>
          <a:p>
            <a:r>
              <a:rPr lang="en-US" altLang="zh-CN" smtClean="0"/>
              <a:t>    println("res=" + res) // </a:t>
            </a:r>
            <a:r>
              <a:rPr lang="zh-CN" altLang="en-US" smtClean="0"/>
              <a:t>返回 </a:t>
            </a:r>
            <a:r>
              <a:rPr lang="en-US" altLang="zh-CN" smtClean="0"/>
              <a:t>() </a:t>
            </a:r>
            <a:r>
              <a:rPr lang="zh-CN" altLang="en-US" smtClean="0"/>
              <a:t>即</a:t>
            </a:r>
            <a:r>
              <a:rPr lang="en-US" altLang="zh-CN" smtClean="0"/>
              <a:t>: void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getSum(n1: Int, n2: Int): Unit = {</a:t>
            </a:r>
          </a:p>
          <a:p>
            <a:r>
              <a:rPr lang="en-US" altLang="zh-CN" smtClean="0"/>
              <a:t>    return n1 +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7. 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res = f3("</a:t>
            </a:r>
            <a:r>
              <a:rPr lang="zh-CN" altLang="en-US" smtClean="0"/>
              <a:t>张无忌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println("res=" + res)</a:t>
            </a:r>
          </a:p>
          <a:p>
            <a:endParaRPr lang="en-US" altLang="zh-CN" smtClean="0"/>
          </a:p>
          <a:p>
            <a:r>
              <a:rPr lang="en-US" altLang="zh-CN" smtClean="0"/>
              <a:t>    res = f4("</a:t>
            </a:r>
            <a:r>
              <a:rPr lang="zh-CN" altLang="en-US" smtClean="0"/>
              <a:t>大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println("res=" + res)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f3(s: String) = {</a:t>
            </a:r>
          </a:p>
          <a:p>
            <a:r>
              <a:rPr lang="en-US" altLang="zh-CN" smtClean="0"/>
              <a:t>    if(s.length &gt;= 3)</a:t>
            </a:r>
          </a:p>
          <a:p>
            <a:r>
              <a:rPr lang="en-US" altLang="zh-CN" smtClean="0"/>
              <a:t>      s + "123"</a:t>
            </a:r>
          </a:p>
          <a:p>
            <a:r>
              <a:rPr lang="en-US" altLang="zh-CN" smtClean="0"/>
              <a:t>    else</a:t>
            </a:r>
          </a:p>
          <a:p>
            <a:r>
              <a:rPr lang="en-US" altLang="zh-CN" smtClean="0"/>
              <a:t>      3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f4(s: String): Any = {</a:t>
            </a:r>
          </a:p>
          <a:p>
            <a:r>
              <a:rPr lang="en-US" altLang="zh-CN" smtClean="0"/>
              <a:t>    if(s.length &gt;= 3)</a:t>
            </a:r>
          </a:p>
          <a:p>
            <a:r>
              <a:rPr lang="en-US" altLang="zh-CN" smtClean="0"/>
              <a:t>      s + "123"</a:t>
            </a:r>
          </a:p>
          <a:p>
            <a:r>
              <a:rPr lang="en-US" altLang="zh-CN" smtClean="0"/>
              <a:t>    else</a:t>
            </a:r>
          </a:p>
          <a:p>
            <a:r>
              <a:rPr lang="en-US" altLang="zh-CN" smtClean="0"/>
              <a:t>      3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8. Scala</a:t>
            </a:r>
            <a:r>
              <a:rPr lang="zh-CN" altLang="en-US" smtClean="0"/>
              <a:t>语法中任何的语法结构都可以嵌套其他语法结构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[</a:t>
            </a:r>
            <a:r>
              <a:rPr lang="zh-CN" altLang="en-US" smtClean="0"/>
              <a:t>即</a:t>
            </a:r>
            <a:r>
              <a:rPr lang="en-US" altLang="zh-CN" smtClean="0"/>
              <a:t>: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函数中可以再声明</a:t>
            </a:r>
            <a:r>
              <a:rPr lang="en-US" altLang="zh-CN" baseline="0" smtClean="0"/>
              <a:t>/</a:t>
            </a:r>
            <a:r>
              <a:rPr lang="zh-CN" altLang="en-US" baseline="0" smtClean="0"/>
              <a:t>定义函数，类中可以再声明类 ，方法中可以再声明</a:t>
            </a:r>
            <a:r>
              <a:rPr lang="en-US" altLang="zh-CN" baseline="0" smtClean="0"/>
              <a:t>/</a:t>
            </a:r>
            <a:r>
              <a:rPr lang="zh-CN" altLang="en-US" baseline="0" smtClean="0"/>
              <a:t>定义方法</a:t>
            </a:r>
            <a:r>
              <a:rPr lang="en-US" altLang="zh-CN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Hello01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//main</a:t>
            </a:r>
            <a:r>
              <a:rPr lang="zh-CN" altLang="en-US" smtClean="0"/>
              <a:t>函数中在声明</a:t>
            </a:r>
            <a:r>
              <a:rPr lang="en-US" altLang="zh-CN" smtClean="0"/>
              <a:t>/</a:t>
            </a:r>
            <a:r>
              <a:rPr lang="zh-CN" altLang="en-US" smtClean="0"/>
              <a:t>定义方法</a:t>
            </a:r>
            <a:r>
              <a:rPr lang="en-US" altLang="zh-CN" smtClean="0"/>
              <a:t>sayHello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def sayHello(name: String): String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name + " hello"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r = sayHello("terry")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println("r=" + 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9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Hello01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println(sayOk())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println(sayOk("venassa")) //</a:t>
            </a:r>
            <a:r>
              <a:rPr lang="zh-CN" altLang="en-US" smtClean="0"/>
              <a:t>覆盖默认值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sayOk(name : String = "jack"): String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return name + " ok! 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10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//mysqlCon()</a:t>
            </a:r>
          </a:p>
          <a:p>
            <a:r>
              <a:rPr lang="en-US" altLang="zh-CN" smtClean="0"/>
              <a:t>    //mysqlCon("127.0.0.1", 8080) //</a:t>
            </a:r>
            <a:r>
              <a:rPr lang="zh-CN" altLang="en-US" smtClean="0"/>
              <a:t>按默认顺序对应覆盖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mysqlCon(pwd = "123456") //</a:t>
            </a:r>
            <a:r>
              <a:rPr lang="zh-CN" altLang="en-US" smtClean="0"/>
              <a:t>使用带名参数覆盖某个默认值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  def mysqlCon(add:String = "localhost",port : Int = 3306,</a:t>
            </a:r>
          </a:p>
          <a:p>
            <a:r>
              <a:rPr lang="en-US" altLang="zh-CN" smtClean="0"/>
              <a:t>               user: String = "root", pwd : String = "root"): Unit = {</a:t>
            </a:r>
          </a:p>
          <a:p>
            <a:r>
              <a:rPr lang="en-US" altLang="zh-CN" smtClean="0"/>
              <a:t>    println("add=" + add)</a:t>
            </a:r>
          </a:p>
          <a:p>
            <a:r>
              <a:rPr lang="en-US" altLang="zh-CN" smtClean="0"/>
              <a:t>    println("port=" + port)</a:t>
            </a:r>
          </a:p>
          <a:p>
            <a:r>
              <a:rPr lang="en-US" altLang="zh-CN" smtClean="0"/>
              <a:t>    println("user=" + user)</a:t>
            </a:r>
          </a:p>
          <a:p>
            <a:r>
              <a:rPr lang="en-US" altLang="zh-CN" smtClean="0"/>
              <a:t>    println("pwd=" + pwd)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判断题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f6 ( p1 : String = "v1", p2 : String 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println(p1 + p2);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f6("v2" )  // (×) 【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原因：按照从左到右顺序匹配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会覆盖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 ,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没有赋值，因此错误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f6(p2="v2") // (√) 【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有默认值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p2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使用带名参数指定实参，所有两个形参都有值，因此正确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test(n1 : Int):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n1 += 1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编译错误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(×)Reassignment to val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ppt</a:t>
            </a:r>
            <a:r>
              <a:rPr lang="zh-CN" altLang="en-US" smtClean="0"/>
              <a:t>是写的是正确的，</a:t>
            </a:r>
            <a:endParaRPr lang="en-US" altLang="zh-CN" smtClean="0"/>
          </a:p>
          <a:p>
            <a:r>
              <a:rPr lang="zh-CN" altLang="en-US" smtClean="0"/>
              <a:t>如果，我们写成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f8(n: Int) =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mtClean="0"/>
              <a:t>(n &lt;=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n * </a:t>
            </a:r>
            <a:r>
              <a:rPr lang="en-US" altLang="zh-CN" i="1" smtClean="0">
                <a:effectLst/>
              </a:rPr>
              <a:t>f8</a:t>
            </a:r>
            <a:r>
              <a:rPr lang="en-US" altLang="zh-CN" smtClean="0"/>
              <a:t>(n -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或者改成</a:t>
            </a:r>
            <a:r>
              <a:rPr lang="en-US" altLang="zh-CN" smtClean="0"/>
              <a:t>Any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都是错误的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f8(n: Int): Any =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mtClean="0"/>
              <a:t>(n &lt;=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n * </a:t>
            </a:r>
            <a:r>
              <a:rPr lang="en-US" altLang="zh-CN" i="1" smtClean="0">
                <a:effectLst/>
              </a:rPr>
              <a:t>f8</a:t>
            </a:r>
            <a:r>
              <a:rPr lang="en-US" altLang="zh-CN" smtClean="0"/>
              <a:t>(n -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13</a:t>
            </a:r>
            <a:r>
              <a:rPr lang="zh-CN" altLang="en-US" smtClean="0"/>
              <a:t>案例的</a:t>
            </a:r>
            <a:r>
              <a:rPr lang="en-US" altLang="zh-CN" smtClean="0"/>
              <a:t>sum</a:t>
            </a:r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println(sum(1))</a:t>
            </a:r>
          </a:p>
          <a:p>
            <a:r>
              <a:rPr lang="en-US" altLang="zh-CN" smtClean="0"/>
              <a:t>    println(sum(1,2,3,4,5))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def sum(n1: Int, args: Int*) = {</a:t>
            </a:r>
          </a:p>
          <a:p>
            <a:r>
              <a:rPr lang="en-US" altLang="zh-CN" smtClean="0"/>
              <a:t>    println("args length =" + args.length) //</a:t>
            </a:r>
            <a:r>
              <a:rPr lang="zh-CN" altLang="en-US" smtClean="0"/>
              <a:t>求出长度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result = n1</a:t>
            </a:r>
          </a:p>
          <a:p>
            <a:r>
              <a:rPr lang="en-US" altLang="zh-CN" smtClean="0"/>
              <a:t>    for (arg &lt;- args) { //(</a:t>
            </a:r>
            <a:r>
              <a:rPr lang="zh-CN" altLang="en-US" smtClean="0"/>
              <a:t>遍历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 result += arg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result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题</a:t>
            </a:r>
            <a:r>
              <a:rPr lang="en-US" altLang="zh-CN" smtClean="0"/>
              <a:t>1</a:t>
            </a:r>
            <a:r>
              <a:rPr lang="zh-CN" altLang="en-US" smtClean="0"/>
              <a:t>说明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def f1 = "venassa"</a:t>
            </a:r>
          </a:p>
          <a:p>
            <a:r>
              <a:rPr lang="en-US" altLang="zh-CN" smtClean="0"/>
              <a:t>    println(f1)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是正确的</a:t>
            </a:r>
            <a:r>
              <a:rPr lang="en-US" altLang="zh-CN" smtClean="0"/>
              <a:t>.</a:t>
            </a:r>
          </a:p>
          <a:p>
            <a:pPr marL="228600" indent="-228600">
              <a:buAutoNum type="arabicPeriod"/>
            </a:pPr>
            <a:r>
              <a:rPr lang="en-US" altLang="zh-CN" smtClean="0"/>
              <a:t>scala </a:t>
            </a:r>
            <a:r>
              <a:rPr lang="zh-CN" altLang="en-US" smtClean="0"/>
              <a:t>遵循能简化就简化的原则。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def</a:t>
            </a:r>
            <a:r>
              <a:rPr lang="en-US" altLang="zh-CN" baseline="0" smtClean="0"/>
              <a:t> f1 = "venassa"</a:t>
            </a:r>
          </a:p>
          <a:p>
            <a:pPr marL="0" indent="0">
              <a:buNone/>
            </a:pPr>
            <a:r>
              <a:rPr lang="zh-CN" altLang="en-US" baseline="0" smtClean="0"/>
              <a:t>的完整写法是</a:t>
            </a:r>
            <a:endParaRPr lang="en-US" altLang="zh-CN" baseline="0" smtClean="0"/>
          </a:p>
          <a:p>
            <a:pPr marL="0" indent="0">
              <a:buNone/>
            </a:pPr>
            <a:r>
              <a:rPr lang="en-US" altLang="zh-CN" baseline="0" smtClean="0"/>
              <a:t>def f1(): String = {</a:t>
            </a:r>
          </a:p>
          <a:p>
            <a:pPr marL="0" indent="0">
              <a:buNone/>
            </a:pPr>
            <a:r>
              <a:rPr lang="en-US" altLang="zh-CN" baseline="0" smtClean="0"/>
              <a:t>	return "venassa"</a:t>
            </a:r>
          </a:p>
          <a:p>
            <a:pPr marL="0" indent="0">
              <a:buNone/>
            </a:pPr>
            <a:r>
              <a:rPr lang="en-US" altLang="zh-CN" baseline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res = f10("venassa")</a:t>
            </a:r>
          </a:p>
          <a:p>
            <a:r>
              <a:rPr lang="en-US" altLang="zh-CN" smtClean="0"/>
              <a:t>    println("res=" + res) //res=() </a:t>
            </a:r>
            <a:r>
              <a:rPr lang="zh-CN" altLang="en-US" smtClean="0"/>
              <a:t>即没有返回值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//f10 </a:t>
            </a:r>
            <a:r>
              <a:rPr lang="zh-CN" altLang="en-US" smtClean="0"/>
              <a:t>没有返回值，可以使用</a:t>
            </a:r>
            <a:r>
              <a:rPr lang="en-US" altLang="zh-CN" smtClean="0"/>
              <a:t>Unit </a:t>
            </a:r>
            <a:r>
              <a:rPr lang="zh-CN" altLang="en-US" smtClean="0"/>
              <a:t>来说明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这时，这个函数我们也叫过程</a:t>
            </a:r>
            <a:r>
              <a:rPr lang="en-US" altLang="zh-CN" smtClean="0"/>
              <a:t>(procedure)</a:t>
            </a:r>
          </a:p>
          <a:p>
            <a:r>
              <a:rPr lang="en-US" altLang="zh-CN" smtClean="0"/>
              <a:t>    def f10(name: String): Unit ={</a:t>
            </a:r>
          </a:p>
          <a:p>
            <a:r>
              <a:rPr lang="en-US" altLang="zh-CN" smtClean="0"/>
              <a:t>      name + " hello 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上面的写法也可以写成</a:t>
            </a:r>
            <a:r>
              <a:rPr lang="en-US" altLang="zh-CN" smtClean="0"/>
              <a:t>, </a:t>
            </a:r>
            <a:r>
              <a:rPr lang="zh-CN" altLang="en-US" smtClean="0"/>
              <a:t>去掉 返回类型和 </a:t>
            </a:r>
            <a:r>
              <a:rPr lang="en-US" altLang="zh-CN" smtClean="0"/>
              <a:t>=</a:t>
            </a:r>
          </a:p>
          <a:p>
            <a:r>
              <a:rPr lang="en-US" altLang="zh-CN" smtClean="0"/>
              <a:t>//      def f10(name: String){</a:t>
            </a:r>
          </a:p>
          <a:p>
            <a:r>
              <a:rPr lang="en-US" altLang="zh-CN" smtClean="0"/>
              <a:t>//        name + " hello "</a:t>
            </a:r>
          </a:p>
          <a:p>
            <a:r>
              <a:rPr lang="en-US" altLang="zh-CN" smtClean="0"/>
              <a:t>//    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res = f10("venassa")</a:t>
            </a:r>
          </a:p>
          <a:p>
            <a:r>
              <a:rPr lang="en-US" altLang="zh-CN" smtClean="0"/>
              <a:t>    println("res=" + res) //res=() </a:t>
            </a:r>
            <a:r>
              <a:rPr lang="zh-CN" altLang="en-US" smtClean="0"/>
              <a:t>即没有返回值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    //f10 </a:t>
            </a:r>
            <a:r>
              <a:rPr lang="zh-CN" altLang="en-US" smtClean="0"/>
              <a:t>没有返回值，可以使用</a:t>
            </a:r>
            <a:r>
              <a:rPr lang="en-US" altLang="zh-CN" smtClean="0"/>
              <a:t>Unit </a:t>
            </a:r>
            <a:r>
              <a:rPr lang="zh-CN" altLang="en-US" smtClean="0"/>
              <a:t>来说明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这时，这个函数我们也叫过程</a:t>
            </a:r>
            <a:r>
              <a:rPr lang="en-US" altLang="zh-CN" smtClean="0"/>
              <a:t>(procedure)</a:t>
            </a:r>
          </a:p>
          <a:p>
            <a:r>
              <a:rPr lang="en-US" altLang="zh-CN" smtClean="0"/>
              <a:t>    def f10(name: String) ={</a:t>
            </a:r>
          </a:p>
          <a:p>
            <a:r>
              <a:rPr lang="en-US" altLang="zh-CN" smtClean="0"/>
              <a:t>      name + " hello "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的案例使用</a:t>
            </a:r>
            <a:r>
              <a:rPr lang="en-US" altLang="zh-CN" smtClean="0"/>
              <a:t>idea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编写一个函数时，可以演示下</a:t>
            </a:r>
            <a:r>
              <a:rPr lang="en-US" altLang="zh-CN" baseline="0" smtClean="0"/>
              <a:t>(</a:t>
            </a:r>
            <a:r>
              <a:rPr lang="zh-CN" altLang="en-US" b="1" smtClean="0"/>
              <a:t>虽然会自动加上</a:t>
            </a:r>
            <a:r>
              <a:rPr lang="en-US" altLang="zh-CN" b="1" smtClean="0"/>
              <a:t>Unit</a:t>
            </a:r>
            <a:r>
              <a:rPr lang="en-US" altLang="zh-CN" baseline="0" smtClean="0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的某些框架代码中称之为懒加载</a:t>
            </a:r>
            <a:r>
              <a:rPr lang="en-US" altLang="zh-CN" smtClean="0"/>
              <a:t>(</a:t>
            </a:r>
            <a:r>
              <a:rPr lang="zh-CN" altLang="en-US" smtClean="0"/>
              <a:t>延迟加载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[</a:t>
            </a:r>
            <a:r>
              <a:rPr lang="zh-CN" altLang="en-US" smtClean="0"/>
              <a:t>比如</a:t>
            </a:r>
            <a:r>
              <a:rPr lang="en-US" altLang="zh-CN" smtClean="0"/>
              <a:t>hibernate </a:t>
            </a:r>
            <a:r>
              <a:rPr lang="zh-CN" altLang="en-US" smtClean="0"/>
              <a:t>中就存在</a:t>
            </a:r>
            <a:r>
              <a:rPr lang="zh-CN" altLang="en-US" baseline="0" smtClean="0"/>
              <a:t> 懒加载</a:t>
            </a:r>
            <a:r>
              <a:rPr lang="en-US" altLang="zh-CN" baseline="0" smtClean="0"/>
              <a:t>.</a:t>
            </a:r>
            <a:r>
              <a:rPr lang="en-US" altLang="zh-CN" smtClean="0"/>
              <a:t>]</a:t>
            </a:r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lazy val res = sum(10, 20)</a:t>
            </a:r>
          </a:p>
          <a:p>
            <a:r>
              <a:rPr lang="en-US" altLang="zh-CN" smtClean="0"/>
              <a:t>    println("-----------------")</a:t>
            </a:r>
          </a:p>
          <a:p>
            <a:r>
              <a:rPr lang="en-US" altLang="zh-CN" smtClean="0"/>
              <a:t>    println("res=" + res) //</a:t>
            </a:r>
            <a:r>
              <a:rPr lang="zh-CN" altLang="en-US" smtClean="0"/>
              <a:t>在要使用</a:t>
            </a:r>
            <a:r>
              <a:rPr lang="en-US" altLang="zh-CN" smtClean="0"/>
              <a:t>res </a:t>
            </a:r>
            <a:r>
              <a:rPr lang="zh-CN" altLang="en-US" smtClean="0"/>
              <a:t>前，才执行</a:t>
            </a:r>
          </a:p>
          <a:p>
            <a:endParaRPr lang="zh-CN" altLang="en-US" smtClean="0"/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  def sum(n1 : Int, n2 : Int): Int = {</a:t>
            </a:r>
          </a:p>
          <a:p>
            <a:r>
              <a:rPr lang="en-US" altLang="zh-CN" smtClean="0"/>
              <a:t>    println("sum() </a:t>
            </a:r>
            <a:r>
              <a:rPr lang="zh-CN" altLang="en-US" smtClean="0"/>
              <a:t>执行了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  return  n1 +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错误信息：</a:t>
            </a:r>
            <a:r>
              <a:rPr lang="en-US" altLang="zh-CN" smtClean="0"/>
              <a:t>'lazy' modifier allowed only with value definition</a:t>
            </a:r>
          </a:p>
          <a:p>
            <a:r>
              <a:rPr lang="en-US" altLang="zh-CN" smtClean="0"/>
              <a:t>    lazy var res = sum(10, 20)</a:t>
            </a:r>
          </a:p>
          <a:p>
            <a:r>
              <a:rPr lang="en-US" altLang="zh-CN" smtClean="0"/>
              <a:t>    lazy var num = 10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baseline="0" smtClean="0"/>
              <a:t>scala&gt; lazy val i = 10</a:t>
            </a:r>
          </a:p>
          <a:p>
            <a:r>
              <a:rPr lang="en-US" altLang="zh-CN" baseline="0" smtClean="0"/>
              <a:t>i: Int = &lt;lazy&gt; //</a:t>
            </a:r>
            <a:r>
              <a:rPr lang="zh-CN" altLang="en-US" baseline="0" smtClean="0"/>
              <a:t>从这里可以看到 </a:t>
            </a:r>
            <a:r>
              <a:rPr lang="en-US" altLang="zh-CN" baseline="0" smtClean="0"/>
              <a:t>i </a:t>
            </a:r>
            <a:r>
              <a:rPr lang="zh-CN" altLang="en-US" baseline="0" smtClean="0"/>
              <a:t>并没有赋值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baseline="0" smtClean="0"/>
              <a:t>scala&gt; i</a:t>
            </a:r>
          </a:p>
          <a:p>
            <a:r>
              <a:rPr lang="en-US" altLang="zh-CN" baseline="0" smtClean="0"/>
              <a:t>res2: Int = 10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scala&gt; val i = 20</a:t>
            </a:r>
          </a:p>
          <a:p>
            <a:r>
              <a:rPr lang="en-US" altLang="zh-CN" baseline="0" smtClean="0"/>
              <a:t>i: Int = 20</a:t>
            </a:r>
          </a:p>
          <a:p>
            <a:endParaRPr lang="en-US" altLang="zh-CN" baseline="0" smtClean="0"/>
          </a:p>
          <a:p>
            <a:endParaRPr lang="en-US" altLang="zh-CN" baseline="0" smtClean="0"/>
          </a:p>
          <a:p>
            <a:endParaRPr lang="en-US" altLang="zh-CN" baseline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异常的回顾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com.atguigu.chapter02;</a:t>
            </a:r>
          </a:p>
          <a:p>
            <a:r>
              <a:rPr lang="en-US" altLang="zh-CN" smtClean="0"/>
              <a:t>public class Test {</a:t>
            </a:r>
          </a:p>
          <a:p>
            <a:r>
              <a:rPr lang="en-US" altLang="zh-CN" smtClean="0"/>
              <a:t>    public  static void main(String[] args) {</a:t>
            </a:r>
          </a:p>
          <a:p>
            <a:r>
              <a:rPr lang="en-US" altLang="zh-CN" smtClean="0"/>
              <a:t>        try {</a:t>
            </a:r>
          </a:p>
          <a:p>
            <a:r>
              <a:rPr lang="en-US" altLang="zh-CN" smtClean="0"/>
              <a:t>            // </a:t>
            </a:r>
            <a:r>
              <a:rPr lang="zh-CN" altLang="en-US" smtClean="0"/>
              <a:t>可疑代码</a:t>
            </a:r>
          </a:p>
          <a:p>
            <a:r>
              <a:rPr lang="zh-CN" altLang="en-US" smtClean="0"/>
              <a:t>            </a:t>
            </a:r>
            <a:r>
              <a:rPr lang="en-US" altLang="zh-CN" smtClean="0"/>
              <a:t>int i = 0;</a:t>
            </a:r>
          </a:p>
          <a:p>
            <a:r>
              <a:rPr lang="en-US" altLang="zh-CN" smtClean="0"/>
              <a:t>            int b = 10;</a:t>
            </a:r>
          </a:p>
          <a:p>
            <a:r>
              <a:rPr lang="en-US" altLang="zh-CN" smtClean="0"/>
              <a:t>            int c = b / i; // </a:t>
            </a:r>
            <a:r>
              <a:rPr lang="zh-CN" altLang="en-US" smtClean="0"/>
              <a:t>执行代码时，会抛出</a:t>
            </a:r>
            <a:r>
              <a:rPr lang="en-US" altLang="zh-CN" smtClean="0"/>
              <a:t>ArithmeticException</a:t>
            </a:r>
            <a:r>
              <a:rPr lang="zh-CN" altLang="en-US" smtClean="0"/>
              <a:t>异常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} catch(Exception e)  {</a:t>
            </a:r>
          </a:p>
          <a:p>
            <a:r>
              <a:rPr lang="en-US" altLang="zh-CN" smtClean="0"/>
              <a:t>            e.printStackTrace();</a:t>
            </a:r>
          </a:p>
          <a:p>
            <a:r>
              <a:rPr lang="en-US" altLang="zh-CN" smtClean="0"/>
              <a:t>        }finally {</a:t>
            </a:r>
          </a:p>
          <a:p>
            <a:r>
              <a:rPr lang="en-US" altLang="zh-CN" smtClean="0"/>
              <a:t>            // </a:t>
            </a:r>
            <a:r>
              <a:rPr lang="zh-CN" altLang="en-US" smtClean="0"/>
              <a:t>最终要执行的代码</a:t>
            </a:r>
          </a:p>
          <a:p>
            <a:r>
              <a:rPr lang="zh-CN" altLang="en-US" smtClean="0"/>
              <a:t>            </a:t>
            </a:r>
            <a:r>
              <a:rPr lang="en-US" altLang="zh-CN" smtClean="0"/>
              <a:t>System.out.println("java finally");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Exception </a:t>
            </a:r>
            <a:r>
              <a:rPr lang="zh-CN" altLang="en-US" smtClean="0"/>
              <a:t>这种异常分两大类运行时异常和非运行时异常</a:t>
            </a:r>
            <a:r>
              <a:rPr lang="en-US" altLang="zh-CN" smtClean="0"/>
              <a:t>(</a:t>
            </a:r>
            <a:r>
              <a:rPr lang="zh-CN" altLang="en-US" smtClean="0"/>
              <a:t>编译异常</a:t>
            </a:r>
            <a:r>
              <a:rPr lang="en-US" altLang="zh-CN" smtClean="0"/>
              <a:t>)</a:t>
            </a:r>
            <a:r>
              <a:rPr lang="zh-CN" altLang="en-US" smtClean="0"/>
              <a:t>。程序中应当尽可能去处理这些异常。</a:t>
            </a:r>
          </a:p>
          <a:p>
            <a:r>
              <a:rPr lang="zh-CN" altLang="en-US" smtClean="0"/>
              <a:t>       </a:t>
            </a:r>
            <a:r>
              <a:rPr lang="zh-CN" altLang="en-US" b="1" smtClean="0"/>
              <a:t>运行时异常：</a:t>
            </a:r>
            <a:r>
              <a:rPr lang="zh-CN" altLang="en-US" smtClean="0"/>
              <a:t>都是</a:t>
            </a:r>
            <a:r>
              <a:rPr lang="en-US" altLang="zh-CN" smtClean="0"/>
              <a:t>RuntimeException</a:t>
            </a:r>
            <a:r>
              <a:rPr lang="zh-CN" altLang="en-US" smtClean="0"/>
              <a:t>类及其子类异常，如</a:t>
            </a:r>
            <a:r>
              <a:rPr lang="en-US" altLang="zh-CN" smtClean="0"/>
              <a:t>NullPointerException(</a:t>
            </a:r>
            <a:r>
              <a:rPr lang="zh-CN" altLang="en-US" smtClean="0"/>
              <a:t>空指针异常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smtClean="0"/>
              <a:t>IndexOutOfBoundsException(</a:t>
            </a:r>
            <a:r>
              <a:rPr lang="zh-CN" altLang="en-US" smtClean="0"/>
              <a:t>下标越界异常</a:t>
            </a:r>
            <a:r>
              <a:rPr lang="en-US" altLang="zh-CN" smtClean="0"/>
              <a:t>)</a:t>
            </a:r>
            <a:r>
              <a:rPr lang="zh-CN" altLang="en-US" smtClean="0"/>
              <a:t>等，这些异常是不检查异常，程序中可以选择捕获处理，也可以不处理。这些异常一般是由程序逻辑错误引起的，程序应该从逻辑角度尽可能避免这类异常的发生。</a:t>
            </a:r>
          </a:p>
          <a:p>
            <a:r>
              <a:rPr lang="zh-CN" altLang="en-US" smtClean="0"/>
              <a:t>      运行时异常的特点是</a:t>
            </a:r>
            <a:r>
              <a:rPr lang="en-US" altLang="zh-CN" smtClean="0"/>
              <a:t>Java</a:t>
            </a:r>
            <a:r>
              <a:rPr lang="zh-CN" altLang="en-US" smtClean="0"/>
              <a:t>编译器不会检查它，也就是说，当程序中可能出现这类异常，即使没有用</a:t>
            </a:r>
            <a:r>
              <a:rPr lang="en-US" altLang="zh-CN" smtClean="0"/>
              <a:t>try-catch</a:t>
            </a:r>
            <a:r>
              <a:rPr lang="zh-CN" altLang="en-US" smtClean="0"/>
              <a:t>语句捕获它，也没有用</a:t>
            </a:r>
            <a:r>
              <a:rPr lang="en-US" altLang="zh-CN" smtClean="0"/>
              <a:t>throws</a:t>
            </a:r>
            <a:r>
              <a:rPr lang="zh-CN" altLang="en-US" smtClean="0"/>
              <a:t>子句声明抛出它，也会编译通过。</a:t>
            </a:r>
            <a:br>
              <a:rPr lang="zh-CN" altLang="en-US" smtClean="0"/>
            </a:br>
            <a:r>
              <a:rPr lang="zh-CN" altLang="en-US" smtClean="0"/>
              <a:t>       </a:t>
            </a:r>
            <a:r>
              <a:rPr lang="zh-CN" altLang="en-US" b="1" smtClean="0"/>
              <a:t>非运行时异常 （编译异常）：</a:t>
            </a:r>
            <a:r>
              <a:rPr lang="zh-CN" altLang="en-US" smtClean="0"/>
              <a:t>是</a:t>
            </a:r>
            <a:r>
              <a:rPr lang="en-US" altLang="zh-CN" smtClean="0"/>
              <a:t>RuntimeException</a:t>
            </a:r>
            <a:r>
              <a:rPr lang="zh-CN" altLang="en-US" smtClean="0"/>
              <a:t>以外的异常，类型上都属于</a:t>
            </a:r>
            <a:r>
              <a:rPr lang="en-US" altLang="zh-CN" smtClean="0"/>
              <a:t>Exception</a:t>
            </a:r>
            <a:r>
              <a:rPr lang="zh-CN" altLang="en-US" smtClean="0"/>
              <a:t>类及其子类。从程序语法角度讲是必须进行处理的异常，如果不处理，程序就不能编译通过。如</a:t>
            </a:r>
            <a:r>
              <a:rPr lang="en-US" altLang="zh-CN" smtClean="0"/>
              <a:t>IOException</a:t>
            </a:r>
            <a:r>
              <a:rPr lang="zh-CN" altLang="en-US" smtClean="0"/>
              <a:t>、</a:t>
            </a:r>
            <a:r>
              <a:rPr lang="en-US" altLang="zh-CN" smtClean="0"/>
              <a:t>SQLException</a:t>
            </a:r>
            <a:r>
              <a:rPr lang="zh-CN" altLang="en-US" smtClean="0"/>
              <a:t>等以及用户自定义的</a:t>
            </a:r>
            <a:r>
              <a:rPr lang="en-US" altLang="zh-CN" smtClean="0"/>
              <a:t>Exception</a:t>
            </a:r>
            <a:r>
              <a:rPr lang="zh-CN" altLang="en-US" smtClean="0"/>
              <a:t>异常，一般情况下不自定义检查异常。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zh-CN" altLang="en-US" smtClean="0"/>
              <a:t>下面的写法是</a:t>
            </a:r>
            <a:r>
              <a:rPr lang="en-US" altLang="zh-CN" smtClean="0"/>
              <a:t>OK</a:t>
            </a:r>
            <a:r>
              <a:rPr lang="zh-CN" altLang="en-US" smtClean="0"/>
              <a:t>的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com.atguigu.chapter02;</a:t>
            </a:r>
          </a:p>
          <a:p>
            <a:r>
              <a:rPr lang="en-US" altLang="zh-CN" smtClean="0"/>
              <a:t>public class Test {</a:t>
            </a:r>
          </a:p>
          <a:p>
            <a:endParaRPr lang="en-US" altLang="zh-CN" smtClean="0"/>
          </a:p>
          <a:p>
            <a:r>
              <a:rPr lang="en-US" altLang="zh-CN" smtClean="0"/>
              <a:t>    public  static void main(String[] args) {</a:t>
            </a:r>
          </a:p>
          <a:p>
            <a:r>
              <a:rPr lang="en-US" altLang="zh-CN" smtClean="0"/>
              <a:t>        try {</a:t>
            </a:r>
          </a:p>
          <a:p>
            <a:r>
              <a:rPr lang="en-US" altLang="zh-CN" smtClean="0"/>
              <a:t>            // </a:t>
            </a:r>
            <a:r>
              <a:rPr lang="zh-CN" altLang="en-US" smtClean="0"/>
              <a:t>可疑代码</a:t>
            </a:r>
          </a:p>
          <a:p>
            <a:r>
              <a:rPr lang="zh-CN" altLang="en-US" smtClean="0"/>
              <a:t>            </a:t>
            </a:r>
            <a:r>
              <a:rPr lang="en-US" altLang="zh-CN" smtClean="0"/>
              <a:t>int i = 0;</a:t>
            </a:r>
          </a:p>
          <a:p>
            <a:r>
              <a:rPr lang="en-US" altLang="zh-CN" smtClean="0"/>
              <a:t>            int b = 10;</a:t>
            </a:r>
          </a:p>
          <a:p>
            <a:r>
              <a:rPr lang="en-US" altLang="zh-CN" smtClean="0"/>
              <a:t>            int c = b / 3; // </a:t>
            </a:r>
            <a:r>
              <a:rPr lang="zh-CN" altLang="en-US" smtClean="0"/>
              <a:t>执行代码时，会抛出</a:t>
            </a:r>
            <a:r>
              <a:rPr lang="en-US" altLang="zh-CN" smtClean="0"/>
              <a:t>ArithmeticException</a:t>
            </a:r>
            <a:r>
              <a:rPr lang="zh-CN" altLang="en-US" smtClean="0"/>
              <a:t>异常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} catch(ArithmeticException e)  { //ok</a:t>
            </a:r>
          </a:p>
          <a:p>
            <a:r>
              <a:rPr lang="en-US" altLang="zh-CN" smtClean="0"/>
              <a:t>            e.printStackTrace();</a:t>
            </a:r>
          </a:p>
          <a:p>
            <a:r>
              <a:rPr lang="en-US" altLang="zh-CN" smtClean="0"/>
              <a:t>        } catch(Exception e)  {</a:t>
            </a:r>
          </a:p>
          <a:p>
            <a:r>
              <a:rPr lang="en-US" altLang="zh-CN" smtClean="0"/>
              <a:t>            e.printStackTrace();</a:t>
            </a:r>
          </a:p>
          <a:p>
            <a:r>
              <a:rPr lang="en-US" altLang="zh-CN" smtClean="0"/>
              <a:t>        }finally {</a:t>
            </a:r>
          </a:p>
          <a:p>
            <a:r>
              <a:rPr lang="en-US" altLang="zh-CN" smtClean="0"/>
              <a:t>            // </a:t>
            </a:r>
            <a:r>
              <a:rPr lang="zh-CN" altLang="en-US" smtClean="0"/>
              <a:t>最终要执行的代码</a:t>
            </a:r>
          </a:p>
          <a:p>
            <a:r>
              <a:rPr lang="zh-CN" altLang="en-US" smtClean="0"/>
              <a:t>            </a:t>
            </a:r>
            <a:r>
              <a:rPr lang="en-US" altLang="zh-CN" smtClean="0"/>
              <a:t>System.out.println("java finally");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下面的写法是错误的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package com.atguigu.chapter02;</a:t>
            </a:r>
          </a:p>
          <a:p>
            <a:r>
              <a:rPr lang="en-US" altLang="zh-CN" smtClean="0"/>
              <a:t>public class Test {</a:t>
            </a:r>
          </a:p>
          <a:p>
            <a:endParaRPr lang="en-US" altLang="zh-CN" smtClean="0"/>
          </a:p>
          <a:p>
            <a:r>
              <a:rPr lang="en-US" altLang="zh-CN" smtClean="0"/>
              <a:t>    public  static void main(String[] args) {</a:t>
            </a:r>
          </a:p>
          <a:p>
            <a:r>
              <a:rPr lang="en-US" altLang="zh-CN" smtClean="0"/>
              <a:t>        try {</a:t>
            </a:r>
          </a:p>
          <a:p>
            <a:r>
              <a:rPr lang="en-US" altLang="zh-CN" smtClean="0"/>
              <a:t>            // </a:t>
            </a:r>
            <a:r>
              <a:rPr lang="zh-CN" altLang="en-US" smtClean="0"/>
              <a:t>可疑代码</a:t>
            </a:r>
          </a:p>
          <a:p>
            <a:r>
              <a:rPr lang="zh-CN" altLang="en-US" smtClean="0"/>
              <a:t>            </a:t>
            </a:r>
            <a:r>
              <a:rPr lang="en-US" altLang="zh-CN" smtClean="0"/>
              <a:t>int i = 0;</a:t>
            </a:r>
          </a:p>
          <a:p>
            <a:r>
              <a:rPr lang="en-US" altLang="zh-CN" smtClean="0"/>
              <a:t>            int b = 10;</a:t>
            </a:r>
          </a:p>
          <a:p>
            <a:r>
              <a:rPr lang="en-US" altLang="zh-CN" smtClean="0"/>
              <a:t>            int c = b / 3; // </a:t>
            </a:r>
            <a:r>
              <a:rPr lang="zh-CN" altLang="en-US" smtClean="0"/>
              <a:t>执行代码时，会抛出</a:t>
            </a:r>
            <a:r>
              <a:rPr lang="en-US" altLang="zh-CN" smtClean="0"/>
              <a:t>ArithmeticException</a:t>
            </a:r>
            <a:r>
              <a:rPr lang="zh-CN" altLang="en-US" smtClean="0"/>
              <a:t>异常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} catch(Exception e)  { //</a:t>
            </a:r>
            <a:r>
              <a:rPr lang="zh-CN" altLang="en-US" smtClean="0"/>
              <a:t>错误</a:t>
            </a:r>
          </a:p>
          <a:p>
            <a:r>
              <a:rPr lang="zh-CN" altLang="en-US" smtClean="0"/>
              <a:t>            </a:t>
            </a:r>
            <a:r>
              <a:rPr lang="en-US" altLang="zh-CN" smtClean="0"/>
              <a:t>e.printStackTrace();</a:t>
            </a:r>
          </a:p>
          <a:p>
            <a:r>
              <a:rPr lang="en-US" altLang="zh-CN" smtClean="0"/>
              <a:t>        } catch(ArithmeticException e)  { //Exception 'java.lang.ArithmeticException' has already been caught</a:t>
            </a:r>
          </a:p>
          <a:p>
            <a:r>
              <a:rPr lang="en-US" altLang="zh-CN" smtClean="0"/>
              <a:t>            e.printStackTrace();</a:t>
            </a:r>
          </a:p>
          <a:p>
            <a:r>
              <a:rPr lang="en-US" altLang="zh-CN" smtClean="0"/>
              <a:t>        }finally {</a:t>
            </a:r>
          </a:p>
          <a:p>
            <a:r>
              <a:rPr lang="en-US" altLang="zh-CN" smtClean="0"/>
              <a:t>            // </a:t>
            </a:r>
            <a:r>
              <a:rPr lang="zh-CN" altLang="en-US" smtClean="0"/>
              <a:t>最终要执行的代码</a:t>
            </a:r>
          </a:p>
          <a:p>
            <a:r>
              <a:rPr lang="zh-CN" altLang="en-US" smtClean="0"/>
              <a:t>            </a:t>
            </a:r>
            <a:r>
              <a:rPr lang="en-US" altLang="zh-CN" smtClean="0"/>
              <a:t>System.out.println("java finally");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try {</a:t>
            </a:r>
          </a:p>
          <a:p>
            <a:r>
              <a:rPr lang="en-US" altLang="zh-CN" smtClean="0"/>
              <a:t>      val r = 10 / 0</a:t>
            </a:r>
          </a:p>
          <a:p>
            <a:r>
              <a:rPr lang="en-US" altLang="zh-CN" smtClean="0"/>
              <a:t>    } catch {</a:t>
            </a:r>
          </a:p>
          <a:p>
            <a:r>
              <a:rPr lang="en-US" altLang="zh-CN" smtClean="0"/>
              <a:t>      case ex: ArithmeticException=&gt; println("</a:t>
            </a:r>
            <a:r>
              <a:rPr lang="zh-CN" altLang="en-US" smtClean="0"/>
              <a:t>捕获了除数为零的算数异常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case ex: Exception =&gt; println("</a:t>
            </a:r>
            <a:r>
              <a:rPr lang="zh-CN" altLang="en-US" smtClean="0"/>
              <a:t>捕获了异常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 finally {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最终要执行的代码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println("scala finally...")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Base01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res = </a:t>
            </a:r>
            <a:r>
              <a:rPr lang="en-US" altLang="zh-CN" i="1" smtClean="0">
                <a:effectLst/>
              </a:rPr>
              <a:t>test</a:t>
            </a:r>
            <a:r>
              <a:rPr lang="en-US" altLang="zh-CN" smtClean="0"/>
              <a:t>()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(res.toString)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test(): Nothing = {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new </a:t>
            </a:r>
            <a:r>
              <a:rPr lang="en-US" altLang="zh-CN" smtClean="0"/>
              <a:t>Exception(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不对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try {</a:t>
            </a:r>
          </a:p>
          <a:p>
            <a:r>
              <a:rPr lang="en-US" altLang="zh-CN" smtClean="0"/>
              <a:t>      val r = 10 / 0</a:t>
            </a:r>
          </a:p>
          <a:p>
            <a:r>
              <a:rPr lang="en-US" altLang="zh-CN" smtClean="0"/>
              <a:t>    } catch {</a:t>
            </a:r>
          </a:p>
          <a:p>
            <a:r>
              <a:rPr lang="en-US" altLang="zh-CN" baseline="0" smtClean="0"/>
              <a:t>      </a:t>
            </a:r>
            <a:r>
              <a:rPr lang="en-US" altLang="zh-CN" smtClean="0"/>
              <a:t> case ex: ArithmeticException=&gt; println("</a:t>
            </a:r>
            <a:r>
              <a:rPr lang="zh-CN" altLang="en-US" smtClean="0"/>
              <a:t>捕获了除数为零的算数异常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case ex: Exception =&gt; println("</a:t>
            </a:r>
            <a:r>
              <a:rPr lang="zh-CN" altLang="en-US" smtClean="0"/>
              <a:t>捕获了异常</a:t>
            </a:r>
            <a:r>
              <a:rPr lang="en-US" altLang="zh-CN" smtClean="0"/>
              <a:t>")</a:t>
            </a:r>
          </a:p>
          <a:p>
            <a:r>
              <a:rPr lang="en-US" altLang="zh-CN" baseline="0" smtClean="0"/>
              <a:t>    </a:t>
            </a:r>
            <a:r>
              <a:rPr lang="en-US" altLang="zh-CN" smtClean="0"/>
              <a:t>} finally {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最终要执行的代码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println("scala finally...")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</a:t>
            </a:r>
            <a:r>
              <a:rPr lang="en-US" altLang="zh-CN" smtClean="0"/>
              <a:t>2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val r = 10 / 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catch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case ex: ArithmeticException =&gt;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捕获了除数为零的算数异常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println("ok1")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println("ok2")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println("ok3")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case ex: Exception=&gt;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捕获了异常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finally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最终要执行的代码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println("scala finally...")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输出结果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zh-CN" altLang="en-US" smtClean="0"/>
              <a:t>捕获了除数为零的算数异常</a:t>
            </a:r>
          </a:p>
          <a:p>
            <a:r>
              <a:rPr lang="en-US" altLang="zh-CN" smtClean="0"/>
              <a:t>ok1</a:t>
            </a:r>
          </a:p>
          <a:p>
            <a:r>
              <a:rPr lang="en-US" altLang="zh-CN" smtClean="0"/>
              <a:t>ok2</a:t>
            </a:r>
          </a:p>
          <a:p>
            <a:r>
              <a:rPr lang="en-US" altLang="zh-CN" smtClean="0"/>
              <a:t>ok3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说明：有些编程语言的方法和函数从定义上就有区别</a:t>
            </a:r>
            <a:r>
              <a:rPr lang="en-US" altLang="zh-CN" smtClean="0"/>
              <a:t>.</a:t>
            </a:r>
            <a:r>
              <a:rPr lang="zh-CN" altLang="en-US" smtClean="0"/>
              <a:t>比如</a:t>
            </a:r>
            <a:r>
              <a:rPr lang="en-US" altLang="zh-CN" smtClean="0"/>
              <a:t>go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function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//</a:t>
            </a:r>
            <a:r>
              <a:rPr lang="zh-CN" altLang="en-US" baseline="0" smtClean="0"/>
              <a:t>函数式编程的举例说明</a:t>
            </a:r>
            <a:endParaRPr lang="en-US" altLang="zh-CN" baseline="0" smtClean="0"/>
          </a:p>
          <a:p>
            <a:r>
              <a:rPr lang="en-US" altLang="zh-CN" smtClean="0"/>
              <a:t>object Test01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f1 = sayHello _</a:t>
            </a:r>
          </a:p>
          <a:p>
            <a:r>
              <a:rPr lang="en-US" altLang="zh-CN" smtClean="0"/>
              <a:t>    f1()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sayHello(): Unit = {</a:t>
            </a:r>
          </a:p>
          <a:p>
            <a:r>
              <a:rPr lang="en-US" altLang="zh-CN" smtClean="0"/>
              <a:t>    println("say hello~")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的案例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try {</a:t>
            </a:r>
          </a:p>
          <a:p>
            <a:r>
              <a:rPr lang="en-US" altLang="zh-CN" smtClean="0"/>
              <a:t>      val r = 10 / 0</a:t>
            </a:r>
          </a:p>
          <a:p>
            <a:r>
              <a:rPr lang="en-US" altLang="zh-CN" smtClean="0"/>
              <a:t>    } catch {</a:t>
            </a:r>
          </a:p>
          <a:p>
            <a:r>
              <a:rPr lang="en-US" altLang="zh-CN" baseline="0" smtClean="0"/>
              <a:t>      </a:t>
            </a:r>
            <a:r>
              <a:rPr lang="en-US" altLang="zh-CN" smtClean="0"/>
              <a:t> case ex: ArithmeticException=&gt; println("</a:t>
            </a:r>
            <a:r>
              <a:rPr lang="zh-CN" altLang="en-US" smtClean="0"/>
              <a:t>捕获了除数为零的算数异常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case ex: Exception =&gt; println("</a:t>
            </a:r>
            <a:r>
              <a:rPr lang="zh-CN" altLang="en-US" smtClean="0"/>
              <a:t>捕获了异常</a:t>
            </a:r>
            <a:r>
              <a:rPr lang="en-US" altLang="zh-CN" smtClean="0"/>
              <a:t>")</a:t>
            </a:r>
          </a:p>
          <a:p>
            <a:r>
              <a:rPr lang="en-US" altLang="zh-CN" baseline="0" smtClean="0"/>
              <a:t>    </a:t>
            </a:r>
            <a:r>
              <a:rPr lang="en-US" altLang="zh-CN" smtClean="0"/>
              <a:t>} finally {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最终要执行的代码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println("scala finally...")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</a:t>
            </a:r>
            <a:r>
              <a:rPr lang="en-US" altLang="zh-CN" smtClean="0"/>
              <a:t>2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val r = 10 / 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catch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case ex: ArithmeticException =&gt;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捕获了除数为零的算数异常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println("ok1")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println("ok2")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println("ok3")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case ex: Exception=&gt;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捕获了异常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finally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最终要执行的代码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println("scala finally...")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输出结果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zh-CN" altLang="en-US" smtClean="0"/>
              <a:t>捕获了除数为零的算数异常</a:t>
            </a:r>
          </a:p>
          <a:p>
            <a:r>
              <a:rPr lang="en-US" altLang="zh-CN" smtClean="0"/>
              <a:t>ok1</a:t>
            </a:r>
          </a:p>
          <a:p>
            <a:r>
              <a:rPr lang="en-US" altLang="zh-CN" smtClean="0"/>
              <a:t>ok2</a:t>
            </a:r>
          </a:p>
          <a:p>
            <a:r>
              <a:rPr lang="en-US" altLang="zh-CN" smtClean="0"/>
              <a:t>ok3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try {</a:t>
            </a:r>
          </a:p>
          <a:p>
            <a:r>
              <a:rPr lang="en-US" altLang="zh-CN" smtClean="0"/>
              <a:t>      val r = 10 / 0</a:t>
            </a:r>
          </a:p>
          <a:p>
            <a:r>
              <a:rPr lang="en-US" altLang="zh-CN" smtClean="0"/>
              <a:t>    } catch {</a:t>
            </a:r>
          </a:p>
          <a:p>
            <a:r>
              <a:rPr lang="en-US" altLang="zh-CN" smtClean="0"/>
              <a:t>      case ex: Exception =&gt; println("</a:t>
            </a:r>
            <a:r>
              <a:rPr lang="zh-CN" altLang="en-US" smtClean="0"/>
              <a:t>捕获了异常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case ex: ArithmeticException=&gt; println("</a:t>
            </a:r>
            <a:r>
              <a:rPr lang="zh-CN" altLang="en-US" smtClean="0"/>
              <a:t>捕获了除数为零的算数异常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 finally {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最终要执行的代码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println("scala finally...")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虽然没有报错，也能运行，但是还是应该写成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case ex: ArithmeticException=&gt; println("</a:t>
            </a:r>
            <a:r>
              <a:rPr lang="zh-CN" altLang="en-US" smtClean="0"/>
              <a:t>捕获了除数为零的算数异常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case ex: Exception =&gt; println("</a:t>
            </a:r>
            <a:r>
              <a:rPr lang="zh-CN" altLang="en-US" smtClean="0"/>
              <a:t>捕获了异常</a:t>
            </a:r>
            <a:r>
              <a:rPr lang="en-US" altLang="zh-CN" smtClean="0"/>
              <a:t>")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8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f11()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@throws(classOf[NumberFormatException])//</a:t>
            </a:r>
            <a:r>
              <a:rPr lang="zh-CN" altLang="en-US" smtClean="0"/>
              <a:t>等同于</a:t>
            </a:r>
            <a:r>
              <a:rPr lang="en-US" altLang="zh-CN" smtClean="0"/>
              <a:t>NumberFormatException.class</a:t>
            </a:r>
          </a:p>
          <a:p>
            <a:r>
              <a:rPr lang="en-US" altLang="zh-CN" smtClean="0"/>
              <a:t>  def f11()  = {</a:t>
            </a:r>
          </a:p>
          <a:p>
            <a:r>
              <a:rPr lang="en-US" altLang="zh-CN" smtClean="0"/>
              <a:t>    "abc".toInt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转置：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changeArr(arr [3][3]int) [3][3]int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先创建一个新的数组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newArr [3][3]int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 := 0; i &lt; len(arr); i++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j := 0; j &lt; len(arr[i]); j++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newArr[j][i] = arr[i][j]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newArr;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main()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arr = [3][3]int {{1, 2, 3}, {4, 5, 6}, {7, 8, 9}}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 := 0; i &lt; len(arr); i++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j := 0; j &lt; len(arr[i]); j++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fmt.Print(arr[i][j], "\t")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fmt.Println();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 = changeArr(arr)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 := 0; i &lt; len(arr); i++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j := 0; j &lt; len(arr[i]); j++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fmt.Print(arr[i][j], "\t")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fmt.Println();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再演示或说明一下韩</a:t>
            </a:r>
            <a:r>
              <a:rPr lang="en-US" altLang="zh-CN" smtClean="0"/>
              <a:t>-》</a:t>
            </a:r>
            <a:r>
              <a:rPr lang="zh-CN" altLang="en-US" smtClean="0"/>
              <a:t>教室</a:t>
            </a:r>
            <a:r>
              <a:rPr lang="zh-CN" altLang="en-US" baseline="0" smtClean="0"/>
              <a:t> 韩</a:t>
            </a:r>
            <a:r>
              <a:rPr lang="en-US" altLang="zh-CN" baseline="0" smtClean="0"/>
              <a:t>-&gt;</a:t>
            </a:r>
            <a:r>
              <a:rPr lang="zh-CN" altLang="en-US" baseline="0" smtClean="0"/>
              <a:t>家庭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//scala</a:t>
            </a:r>
            <a:r>
              <a:rPr lang="zh-CN" altLang="en-US" smtClean="0"/>
              <a:t>的案例代码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   val n1 = 10</a:t>
            </a:r>
          </a:p>
          <a:p>
            <a:r>
              <a:rPr lang="en-US" altLang="zh-CN" smtClean="0"/>
              <a:t>    //    val n2 = 20</a:t>
            </a:r>
          </a:p>
          <a:p>
            <a:r>
              <a:rPr lang="en-US" altLang="zh-CN" smtClean="0"/>
              <a:t>    //    var oper = "-"</a:t>
            </a:r>
          </a:p>
          <a:p>
            <a:r>
              <a:rPr lang="en-US" altLang="zh-CN" smtClean="0"/>
              <a:t>    //    if (oper == "+") {</a:t>
            </a:r>
          </a:p>
          <a:p>
            <a:r>
              <a:rPr lang="en-US" altLang="zh-CN" smtClean="0"/>
              <a:t>    //      println("res=" + (n1 + n2))</a:t>
            </a:r>
          </a:p>
          <a:p>
            <a:r>
              <a:rPr lang="en-US" altLang="zh-CN" smtClean="0"/>
              <a:t>    //    } else if (oper == "-") {</a:t>
            </a:r>
          </a:p>
          <a:p>
            <a:r>
              <a:rPr lang="en-US" altLang="zh-CN" smtClean="0"/>
              <a:t>    //      println("res=" + (n1 - n2))</a:t>
            </a:r>
          </a:p>
          <a:p>
            <a:r>
              <a:rPr lang="en-US" altLang="zh-CN" smtClean="0"/>
              <a:t>    //    }</a:t>
            </a:r>
          </a:p>
          <a:p>
            <a:r>
              <a:rPr lang="en-US" altLang="zh-CN" smtClean="0"/>
              <a:t>    //    println("------</a:t>
            </a:r>
            <a:r>
              <a:rPr lang="zh-CN" altLang="en-US" smtClean="0"/>
              <a:t>做了其他的工作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//    val n3 = 10</a:t>
            </a:r>
          </a:p>
          <a:p>
            <a:r>
              <a:rPr lang="en-US" altLang="zh-CN" smtClean="0"/>
              <a:t>    //    val n4 = 20</a:t>
            </a:r>
          </a:p>
          <a:p>
            <a:r>
              <a:rPr lang="en-US" altLang="zh-CN" smtClean="0"/>
              <a:t>    //    oper = "-"</a:t>
            </a:r>
          </a:p>
          <a:p>
            <a:r>
              <a:rPr lang="en-US" altLang="zh-CN" smtClean="0"/>
              <a:t>    //    if (oper == "+") {</a:t>
            </a:r>
          </a:p>
          <a:p>
            <a:r>
              <a:rPr lang="en-US" altLang="zh-CN" smtClean="0"/>
              <a:t>    //      println("res=" + (n1 + n2))</a:t>
            </a:r>
          </a:p>
          <a:p>
            <a:r>
              <a:rPr lang="en-US" altLang="zh-CN" smtClean="0"/>
              <a:t>    //    } else if (oper == "-") {</a:t>
            </a:r>
          </a:p>
          <a:p>
            <a:r>
              <a:rPr lang="en-US" altLang="zh-CN" smtClean="0"/>
              <a:t>    //      println("res=" + (n1 - n2))</a:t>
            </a:r>
          </a:p>
          <a:p>
            <a:r>
              <a:rPr lang="en-US" altLang="zh-CN" smtClean="0"/>
              <a:t>    //    }</a:t>
            </a:r>
          </a:p>
          <a:p>
            <a:endParaRPr lang="en-US" altLang="zh-CN" smtClean="0"/>
          </a:p>
          <a:p>
            <a:r>
              <a:rPr lang="en-US" altLang="zh-CN" smtClean="0"/>
              <a:t>    val n1 = 10</a:t>
            </a:r>
          </a:p>
          <a:p>
            <a:r>
              <a:rPr lang="en-US" altLang="zh-CN" smtClean="0"/>
              <a:t>    val n2 = 20</a:t>
            </a:r>
          </a:p>
          <a:p>
            <a:r>
              <a:rPr lang="en-US" altLang="zh-CN" smtClean="0"/>
              <a:t>    var oper = '+'</a:t>
            </a:r>
          </a:p>
          <a:p>
            <a:endParaRPr lang="en-US" altLang="zh-CN" smtClean="0"/>
          </a:p>
          <a:p>
            <a:r>
              <a:rPr lang="en-US" altLang="zh-CN" smtClean="0"/>
              <a:t>    println(getRes(n1, n2, oper))</a:t>
            </a:r>
          </a:p>
          <a:p>
            <a:r>
              <a:rPr lang="en-US" altLang="zh-CN" smtClean="0"/>
              <a:t>    val res = getRes(n1, n2, oper)</a:t>
            </a:r>
          </a:p>
          <a:p>
            <a:r>
              <a:rPr lang="en-US" altLang="zh-CN" smtClean="0"/>
              <a:t>    if (res != null) {</a:t>
            </a:r>
          </a:p>
          <a:p>
            <a:r>
              <a:rPr lang="en-US" altLang="zh-CN" smtClean="0"/>
              <a:t>      println("res=" + res)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没有正确的返回结果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getRes(n1: Int, n2: Int, oper: Char) = {</a:t>
            </a:r>
          </a:p>
          <a:p>
            <a:endParaRPr lang="en-US" altLang="zh-CN" smtClean="0"/>
          </a:p>
          <a:p>
            <a:r>
              <a:rPr lang="en-US" altLang="zh-CN" smtClean="0"/>
              <a:t>    if (oper == '+') {</a:t>
            </a:r>
          </a:p>
          <a:p>
            <a:r>
              <a:rPr lang="en-US" altLang="zh-CN" smtClean="0"/>
              <a:t>      n1 + n2</a:t>
            </a:r>
          </a:p>
          <a:p>
            <a:r>
              <a:rPr lang="en-US" altLang="zh-CN" smtClean="0"/>
              <a:t>    } else if (oper == '-') {</a:t>
            </a:r>
          </a:p>
          <a:p>
            <a:r>
              <a:rPr lang="en-US" altLang="zh-CN" smtClean="0"/>
              <a:t>      n1 - n2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null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需要整理，加入</a:t>
            </a:r>
            <a:r>
              <a:rPr lang="en-US" altLang="zh-CN" smtClean="0"/>
              <a:t>Scala</a:t>
            </a:r>
            <a:r>
              <a:rPr lang="zh-CN" altLang="en-US" smtClean="0"/>
              <a:t>的代码</a:t>
            </a:r>
            <a:r>
              <a:rPr lang="en-US" altLang="zh-CN" smtClean="0"/>
              <a:t>..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案例说明：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cal(num1 int, num2 int, operator string)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:= 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operator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"+":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+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"-":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num1 -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"*":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*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"/":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/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fmt.Println("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你的输入有误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...") 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fmt.Println("result=", result)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//return result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函数带返回值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cal2(num1 int, num2 int, operator string) int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:= 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operator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"+":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+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"-":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num1 -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"*":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*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"/":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/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fmt.Println("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你的输入有误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...") 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result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main()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num1 := 34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num2 := 8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result := 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求两个数的和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+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fmt.Println("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=", result)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求两个数的差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num1 - num2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fmt.Println("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=", result)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//==&gt;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把经常用的功能，的代码放在一起，这就是函数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使用函数来解决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没有返回值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cal(90, 80, "+")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cal(90, 80, "-")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使用函数来解决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有返回值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cal2(90, 80, "*")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fmt.Println("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返回的结果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", result)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使用函数解决问题的代码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def getRes(n1: Int, n2: Int, oper: Char) = {</a:t>
            </a:r>
          </a:p>
          <a:p>
            <a:endParaRPr lang="en-US" altLang="zh-CN" smtClean="0"/>
          </a:p>
          <a:p>
            <a:r>
              <a:rPr lang="en-US" altLang="zh-CN" smtClean="0"/>
              <a:t>    if (oper == '+') {</a:t>
            </a:r>
          </a:p>
          <a:p>
            <a:r>
              <a:rPr lang="en-US" altLang="zh-CN" smtClean="0"/>
              <a:t>      n1 + n2</a:t>
            </a:r>
          </a:p>
          <a:p>
            <a:r>
              <a:rPr lang="en-US" altLang="zh-CN" smtClean="0"/>
              <a:t>    } else if (oper == '-') {</a:t>
            </a:r>
          </a:p>
          <a:p>
            <a:r>
              <a:rPr lang="en-US" altLang="zh-CN" smtClean="0"/>
              <a:t>      n1 - n2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null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//scala</a:t>
            </a:r>
            <a:r>
              <a:rPr lang="zh-CN" altLang="en-US" smtClean="0"/>
              <a:t>的案例代码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Base01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   val n1 = 10</a:t>
            </a:r>
          </a:p>
          <a:p>
            <a:r>
              <a:rPr lang="en-US" altLang="zh-CN" smtClean="0"/>
              <a:t>    //    val n2 = 20</a:t>
            </a:r>
          </a:p>
          <a:p>
            <a:r>
              <a:rPr lang="en-US" altLang="zh-CN" smtClean="0"/>
              <a:t>    //    var oper = "-"</a:t>
            </a:r>
          </a:p>
          <a:p>
            <a:r>
              <a:rPr lang="en-US" altLang="zh-CN" smtClean="0"/>
              <a:t>    //    if (oper == "+") {</a:t>
            </a:r>
          </a:p>
          <a:p>
            <a:r>
              <a:rPr lang="en-US" altLang="zh-CN" smtClean="0"/>
              <a:t>    //      println("res=" + (n1 + n2))</a:t>
            </a:r>
          </a:p>
          <a:p>
            <a:r>
              <a:rPr lang="en-US" altLang="zh-CN" smtClean="0"/>
              <a:t>    //    } else if (oper == "-") {</a:t>
            </a:r>
          </a:p>
          <a:p>
            <a:r>
              <a:rPr lang="en-US" altLang="zh-CN" smtClean="0"/>
              <a:t>    //      println("res=" + (n1 - n2))</a:t>
            </a:r>
          </a:p>
          <a:p>
            <a:r>
              <a:rPr lang="en-US" altLang="zh-CN" smtClean="0"/>
              <a:t>    //    }</a:t>
            </a:r>
          </a:p>
          <a:p>
            <a:r>
              <a:rPr lang="en-US" altLang="zh-CN" smtClean="0"/>
              <a:t>    //    println("------</a:t>
            </a:r>
            <a:r>
              <a:rPr lang="zh-CN" altLang="en-US" smtClean="0"/>
              <a:t>做了其他的工作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//    val n3 = 10</a:t>
            </a:r>
          </a:p>
          <a:p>
            <a:r>
              <a:rPr lang="en-US" altLang="zh-CN" smtClean="0"/>
              <a:t>    //    val n4 = 20</a:t>
            </a:r>
          </a:p>
          <a:p>
            <a:r>
              <a:rPr lang="en-US" altLang="zh-CN" smtClean="0"/>
              <a:t>    //    oper = "-"</a:t>
            </a:r>
          </a:p>
          <a:p>
            <a:r>
              <a:rPr lang="en-US" altLang="zh-CN" smtClean="0"/>
              <a:t>    //    if (oper == "+") {</a:t>
            </a:r>
          </a:p>
          <a:p>
            <a:r>
              <a:rPr lang="en-US" altLang="zh-CN" smtClean="0"/>
              <a:t>    //      println("res=" + (n1 + n2))</a:t>
            </a:r>
          </a:p>
          <a:p>
            <a:r>
              <a:rPr lang="en-US" altLang="zh-CN" smtClean="0"/>
              <a:t>    //    } else if (oper == "-") {</a:t>
            </a:r>
          </a:p>
          <a:p>
            <a:r>
              <a:rPr lang="en-US" altLang="zh-CN" smtClean="0"/>
              <a:t>    //      println("res=" + (n1 - n2))</a:t>
            </a:r>
          </a:p>
          <a:p>
            <a:r>
              <a:rPr lang="en-US" altLang="zh-CN" smtClean="0"/>
              <a:t>    //    }</a:t>
            </a:r>
          </a:p>
          <a:p>
            <a:endParaRPr lang="en-US" altLang="zh-CN" smtClean="0"/>
          </a:p>
          <a:p>
            <a:r>
              <a:rPr lang="en-US" altLang="zh-CN" smtClean="0"/>
              <a:t>    val n1 = 10</a:t>
            </a:r>
          </a:p>
          <a:p>
            <a:r>
              <a:rPr lang="en-US" altLang="zh-CN" smtClean="0"/>
              <a:t>    val n2 = 20</a:t>
            </a:r>
          </a:p>
          <a:p>
            <a:r>
              <a:rPr lang="en-US" altLang="zh-CN" smtClean="0"/>
              <a:t>    var oper = '+'</a:t>
            </a:r>
          </a:p>
          <a:p>
            <a:endParaRPr lang="en-US" altLang="zh-CN" smtClean="0"/>
          </a:p>
          <a:p>
            <a:r>
              <a:rPr lang="en-US" altLang="zh-CN" smtClean="0"/>
              <a:t>    println(getRes(n1, n2, oper))</a:t>
            </a:r>
          </a:p>
          <a:p>
            <a:r>
              <a:rPr lang="en-US" altLang="zh-CN" smtClean="0"/>
              <a:t>    val res = getRes(n1, n2, oper)</a:t>
            </a:r>
          </a:p>
          <a:p>
            <a:r>
              <a:rPr lang="en-US" altLang="zh-CN" smtClean="0"/>
              <a:t>    if (res != null) {</a:t>
            </a:r>
          </a:p>
          <a:p>
            <a:r>
              <a:rPr lang="en-US" altLang="zh-CN" smtClean="0"/>
              <a:t>      println("res=" + res)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没有正确的返回结果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getRes(n1: Int, n2: Int, oper: Char) = {</a:t>
            </a:r>
          </a:p>
          <a:p>
            <a:endParaRPr lang="en-US" altLang="zh-CN" smtClean="0"/>
          </a:p>
          <a:p>
            <a:r>
              <a:rPr lang="en-US" altLang="zh-CN" smtClean="0"/>
              <a:t>    if (oper == '+') {</a:t>
            </a:r>
          </a:p>
          <a:p>
            <a:r>
              <a:rPr lang="en-US" altLang="zh-CN" smtClean="0"/>
              <a:t>      n1 + n2</a:t>
            </a:r>
          </a:p>
          <a:p>
            <a:r>
              <a:rPr lang="en-US" altLang="zh-CN" smtClean="0"/>
              <a:t>    } else if (oper == '-') {</a:t>
            </a:r>
          </a:p>
          <a:p>
            <a:r>
              <a:rPr lang="en-US" altLang="zh-CN" smtClean="0"/>
              <a:t>      n1 - n2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null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说明：</a:t>
            </a:r>
            <a:r>
              <a:rPr lang="en-US" altLang="zh-CN" smtClean="0"/>
              <a:t>[]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表示可选，可以有，也可以没有。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566" y="1744779"/>
            <a:ext cx="8109744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131" y="3182727"/>
            <a:ext cx="6678613" cy="14353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7134" y="224925"/>
            <a:ext cx="2146697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044" y="224925"/>
            <a:ext cx="6281076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663" y="3609171"/>
            <a:ext cx="8109744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3663" y="2380545"/>
            <a:ext cx="8109744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7044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9945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257229"/>
            <a:ext cx="4215543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044" y="1781182"/>
            <a:ext cx="4215543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46635" y="1257229"/>
            <a:ext cx="4217199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46635" y="1781182"/>
            <a:ext cx="4217199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46" y="223622"/>
            <a:ext cx="3138882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217" y="223625"/>
            <a:ext cx="5333614" cy="47935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046" y="1175322"/>
            <a:ext cx="3138882" cy="38418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078" y="3931603"/>
            <a:ext cx="5724525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70078" y="501852"/>
            <a:ext cx="5724525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70078" y="4395750"/>
            <a:ext cx="5724525" cy="6591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7044" y="224923"/>
            <a:ext cx="8586788" cy="9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310535"/>
            <a:ext cx="8586788" cy="370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7044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9799" y="5205734"/>
            <a:ext cx="3021277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7627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4303" y="2079051"/>
            <a:ext cx="66117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Scala</a:t>
            </a:r>
            <a:r>
              <a:rPr lang="zh-CN" altLang="en-US" sz="4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语言核心编程</a:t>
            </a:r>
            <a:endParaRPr lang="en-US" altLang="zh-CN" sz="40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3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-</a:t>
            </a:r>
            <a:r>
              <a:rPr lang="zh-CN" altLang="en-US" sz="3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函</a:t>
            </a:r>
            <a:r>
              <a:rPr lang="zh-CN" altLang="en-US" sz="3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数式编程</a:t>
            </a:r>
            <a:r>
              <a:rPr lang="zh-CN" altLang="en-US" sz="3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基础</a:t>
            </a:r>
            <a:endParaRPr lang="en-US" altLang="zh-CN" sz="30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3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zh-CN" altLang="en-US" sz="3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师</a:t>
            </a:r>
            <a:r>
              <a:rPr lang="en-US" altLang="zh-CN" sz="3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韩顺平</a:t>
            </a:r>
            <a:endParaRPr lang="en-US" altLang="zh-CN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70" y="4709938"/>
            <a:ext cx="728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</a:t>
            </a: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究院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函数的定义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</a:rPr>
              <a:t>本语法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  <a:ea typeface="华文新魏" pitchFamily="2" charset="-122"/>
              </a:rPr>
              <a:t>def</a:t>
            </a:r>
            <a:r>
              <a:rPr lang="en-US" altLang="zh-CN" sz="2000" smtClean="0">
                <a:ea typeface="华文新魏" pitchFamily="2" charset="-122"/>
              </a:rPr>
              <a:t> </a:t>
            </a:r>
            <a:r>
              <a:rPr lang="zh-CN" altLang="en-US" sz="2000" smtClean="0">
                <a:ea typeface="华文新魏" pitchFamily="2" charset="-122"/>
              </a:rPr>
              <a:t>函数名</a:t>
            </a:r>
            <a:r>
              <a:rPr lang="zh-CN" altLang="en-US" sz="2000" smtClean="0">
                <a:solidFill>
                  <a:srgbClr val="FF0000"/>
                </a:solidFill>
                <a:ea typeface="华文新魏" pitchFamily="2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ea typeface="华文新魏" pitchFamily="2" charset="-122"/>
              </a:rPr>
              <a:t>([</a:t>
            </a:r>
            <a:r>
              <a:rPr lang="zh-CN" altLang="en-US" sz="2000" smtClean="0">
                <a:ea typeface="华文新魏" pitchFamily="2" charset="-122"/>
              </a:rPr>
              <a:t>参数名</a:t>
            </a:r>
            <a:r>
              <a:rPr lang="en-US" altLang="zh-CN" sz="2000" smtClean="0">
                <a:ea typeface="华文新魏" pitchFamily="2" charset="-122"/>
              </a:rPr>
              <a:t>: </a:t>
            </a:r>
            <a:r>
              <a:rPr lang="zh-CN" altLang="en-US" sz="2000" smtClean="0">
                <a:ea typeface="华文新魏" pitchFamily="2" charset="-122"/>
              </a:rPr>
              <a:t>参数类型</a:t>
            </a:r>
            <a:r>
              <a:rPr lang="en-US" altLang="zh-CN" sz="2000" smtClean="0">
                <a:solidFill>
                  <a:srgbClr val="FF0000"/>
                </a:solidFill>
                <a:ea typeface="华文新魏" pitchFamily="2" charset="-122"/>
              </a:rPr>
              <a:t>]</a:t>
            </a:r>
            <a:r>
              <a:rPr lang="en-US" altLang="zh-CN" sz="2000" smtClean="0">
                <a:ea typeface="华文新魏" pitchFamily="2" charset="-122"/>
              </a:rPr>
              <a:t>, ...</a:t>
            </a:r>
            <a:r>
              <a:rPr lang="en-US" altLang="zh-CN" sz="2000" smtClean="0">
                <a:solidFill>
                  <a:srgbClr val="FF0000"/>
                </a:solidFill>
                <a:ea typeface="华文新魏" pitchFamily="2" charset="-122"/>
              </a:rPr>
              <a:t>)[</a:t>
            </a:r>
            <a:r>
              <a:rPr lang="en-US" altLang="zh-CN" sz="2000" smtClean="0">
                <a:solidFill>
                  <a:srgbClr val="0070C0"/>
                </a:solidFill>
                <a:ea typeface="华文新魏" pitchFamily="2" charset="-122"/>
              </a:rPr>
              <a:t>[</a:t>
            </a:r>
            <a:r>
              <a:rPr lang="en-US" altLang="zh-CN" sz="2000" smtClean="0">
                <a:ea typeface="华文新魏" pitchFamily="2" charset="-122"/>
              </a:rPr>
              <a:t>: </a:t>
            </a:r>
            <a:r>
              <a:rPr lang="zh-CN" altLang="en-US" sz="2000" smtClean="0">
                <a:ea typeface="华文新魏" pitchFamily="2" charset="-122"/>
              </a:rPr>
              <a:t>返回值类型</a:t>
            </a:r>
            <a:r>
              <a:rPr lang="en-US" altLang="zh-CN" sz="2000" smtClean="0">
                <a:solidFill>
                  <a:srgbClr val="0070C0"/>
                </a:solidFill>
                <a:ea typeface="华文新魏" pitchFamily="2" charset="-122"/>
              </a:rPr>
              <a:t>]</a:t>
            </a:r>
            <a:r>
              <a:rPr lang="zh-CN" altLang="en-US" sz="2000" smtClean="0">
                <a:ea typeface="华文新魏" pitchFamily="2" charset="-122"/>
              </a:rPr>
              <a:t> </a:t>
            </a:r>
            <a:r>
              <a:rPr lang="en-US" altLang="zh-CN" sz="2000" smtClean="0">
                <a:ea typeface="华文新魏" pitchFamily="2" charset="-122"/>
              </a:rPr>
              <a:t>=</a:t>
            </a:r>
            <a:r>
              <a:rPr lang="en-US" altLang="zh-CN" sz="2000" smtClean="0">
                <a:solidFill>
                  <a:srgbClr val="FF0000"/>
                </a:solidFill>
                <a:ea typeface="华文新魏" pitchFamily="2" charset="-122"/>
              </a:rPr>
              <a:t>]</a:t>
            </a:r>
            <a:r>
              <a:rPr lang="zh-CN" altLang="en-US" sz="2000" smtClean="0">
                <a:solidFill>
                  <a:srgbClr val="FF0000"/>
                </a:solidFill>
                <a:ea typeface="华文新魏" pitchFamily="2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ea typeface="华文新魏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ea typeface="华文新魏" pitchFamily="2" charset="-122"/>
              </a:rPr>
              <a:t>	</a:t>
            </a:r>
            <a:r>
              <a:rPr lang="zh-CN" altLang="en-US" sz="2000" smtClean="0">
                <a:ea typeface="华文新魏" pitchFamily="2" charset="-122"/>
              </a:rPr>
              <a:t>语句</a:t>
            </a:r>
            <a:r>
              <a:rPr lang="en-US" altLang="zh-CN" sz="2000" smtClean="0">
                <a:ea typeface="华文新魏" pitchFamily="2" charset="-122"/>
              </a:rPr>
              <a:t>..</a:t>
            </a:r>
            <a:r>
              <a:rPr lang="en-US" altLang="zh-CN" sz="2000">
                <a:ea typeface="华文新魏" pitchFamily="2" charset="-122"/>
              </a:rPr>
              <a:t>.</a:t>
            </a:r>
            <a:endParaRPr lang="zh-CN" altLang="en-US" sz="200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>
                <a:ea typeface="华文新魏" pitchFamily="2" charset="-122"/>
              </a:rPr>
              <a:t>	</a:t>
            </a:r>
            <a:r>
              <a:rPr lang="en-US" altLang="zh-CN" sz="2000">
                <a:ea typeface="华文新魏" pitchFamily="2" charset="-122"/>
              </a:rPr>
              <a:t>return </a:t>
            </a:r>
            <a:r>
              <a:rPr lang="zh-CN" altLang="en-US" sz="2000">
                <a:ea typeface="华文新魏" pitchFamily="2" charset="-122"/>
              </a:rPr>
              <a:t>返回</a:t>
            </a:r>
            <a:r>
              <a:rPr lang="zh-CN" altLang="en-US" sz="2000" smtClean="0">
                <a:ea typeface="华文新魏" pitchFamily="2" charset="-122"/>
              </a:rPr>
              <a:t>值</a:t>
            </a:r>
            <a:endParaRPr lang="zh-CN" altLang="en-US" sz="200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  <a:ea typeface="华文新魏" pitchFamily="2" charset="-122"/>
              </a:rPr>
              <a:t>}</a:t>
            </a:r>
          </a:p>
          <a:p>
            <a:pPr marL="342900" indent="-342900">
              <a:spcBef>
                <a:spcPct val="0"/>
              </a:spcBef>
              <a:buFontTx/>
              <a:buAutoNum type="arabicParenR"/>
            </a:pPr>
            <a:r>
              <a:rPr lang="zh-CN" altLang="en-US" smtClean="0"/>
              <a:t>函</a:t>
            </a:r>
            <a:r>
              <a:rPr lang="zh-CN" altLang="en-US"/>
              <a:t>数声明关键字为</a:t>
            </a:r>
            <a:r>
              <a:rPr lang="en-US" altLang="zh-CN"/>
              <a:t>def </a:t>
            </a:r>
            <a:r>
              <a:rPr lang="zh-CN" altLang="en-US"/>
              <a:t> </a:t>
            </a:r>
            <a:r>
              <a:rPr lang="en-US" altLang="zh-CN"/>
              <a:t>(definition</a:t>
            </a:r>
            <a:r>
              <a:rPr lang="en-US" altLang="zh-CN" smtClean="0"/>
              <a:t>)</a:t>
            </a:r>
          </a:p>
          <a:p>
            <a:pPr marL="342900" indent="-342900">
              <a:spcBef>
                <a:spcPct val="0"/>
              </a:spcBef>
              <a:buFontTx/>
              <a:buAutoNum type="arabicParenR"/>
            </a:pPr>
            <a:r>
              <a:rPr lang="en-US" altLang="zh-CN" smtClean="0">
                <a:solidFill>
                  <a:srgbClr val="FF0000"/>
                </a:solidFill>
                <a:ea typeface="华文新魏" pitchFamily="2" charset="-122"/>
              </a:rPr>
              <a:t>[</a:t>
            </a:r>
            <a:r>
              <a:rPr lang="zh-CN" altLang="en-US">
                <a:ea typeface="华文新魏" pitchFamily="2" charset="-122"/>
              </a:rPr>
              <a:t>参数名</a:t>
            </a:r>
            <a:r>
              <a:rPr lang="en-US" altLang="zh-CN">
                <a:ea typeface="华文新魏" pitchFamily="2" charset="-122"/>
              </a:rPr>
              <a:t>: </a:t>
            </a:r>
            <a:r>
              <a:rPr lang="zh-CN" altLang="en-US">
                <a:ea typeface="华文新魏" pitchFamily="2" charset="-122"/>
              </a:rPr>
              <a:t>参数类型</a:t>
            </a:r>
            <a:r>
              <a:rPr lang="en-US" altLang="zh-CN">
                <a:solidFill>
                  <a:srgbClr val="FF0000"/>
                </a:solidFill>
                <a:ea typeface="华文新魏" pitchFamily="2" charset="-122"/>
              </a:rPr>
              <a:t>]</a:t>
            </a:r>
            <a:r>
              <a:rPr lang="en-US" altLang="zh-CN">
                <a:ea typeface="华文新魏" pitchFamily="2" charset="-122"/>
              </a:rPr>
              <a:t>, ...</a:t>
            </a:r>
            <a:r>
              <a:rPr lang="zh-CN" altLang="en-US"/>
              <a:t>：表示函数的输入</a:t>
            </a:r>
            <a:r>
              <a:rPr lang="en-US" altLang="zh-CN"/>
              <a:t>(</a:t>
            </a:r>
            <a:r>
              <a:rPr lang="zh-CN" altLang="en-US"/>
              <a:t>就是参数列表</a:t>
            </a:r>
            <a:r>
              <a:rPr lang="en-US" altLang="zh-CN"/>
              <a:t>), </a:t>
            </a:r>
            <a:r>
              <a:rPr lang="zh-CN" altLang="en-US"/>
              <a:t>可以没有。</a:t>
            </a:r>
            <a:r>
              <a:rPr lang="en-US" altLang="zh-CN"/>
              <a:t> </a:t>
            </a:r>
            <a:r>
              <a:rPr lang="zh-CN" altLang="en-US"/>
              <a:t>如果有，多个参数使用逗号间隔</a:t>
            </a:r>
            <a:endParaRPr lang="en-US" altLang="zh-CN" smtClean="0"/>
          </a:p>
          <a:p>
            <a:pPr marL="342900" indent="-342900">
              <a:spcBef>
                <a:spcPct val="0"/>
              </a:spcBef>
              <a:buAutoNum type="arabicParenR"/>
            </a:pPr>
            <a:r>
              <a:rPr lang="zh-CN" altLang="en-US" smtClean="0"/>
              <a:t>函数中的语句：</a:t>
            </a:r>
            <a:r>
              <a:rPr lang="zh-CN" altLang="en-US"/>
              <a:t>表示为了实现某一功能代码</a:t>
            </a:r>
            <a:r>
              <a:rPr lang="zh-CN" altLang="en-US" smtClean="0"/>
              <a:t>块</a:t>
            </a:r>
            <a:endParaRPr lang="en-US" altLang="zh-CN" smtClean="0"/>
          </a:p>
          <a:p>
            <a:pPr marL="342900" indent="-342900">
              <a:spcBef>
                <a:spcPct val="0"/>
              </a:spcBef>
              <a:buAutoNum type="arabicParenR"/>
            </a:pPr>
            <a:r>
              <a:rPr lang="zh-CN" altLang="en-US" smtClean="0"/>
              <a:t>函</a:t>
            </a:r>
            <a:r>
              <a:rPr lang="zh-CN" altLang="en-US"/>
              <a:t>数可以有返回值</a:t>
            </a:r>
            <a:r>
              <a:rPr lang="en-US" altLang="zh-CN"/>
              <a:t>,</a:t>
            </a:r>
            <a:r>
              <a:rPr lang="zh-CN" altLang="en-US"/>
              <a:t>也可以没</a:t>
            </a:r>
            <a:r>
              <a:rPr lang="zh-CN" altLang="en-US" smtClean="0"/>
              <a:t>有</a:t>
            </a:r>
            <a:endParaRPr lang="en-US" altLang="zh-CN" smtClean="0"/>
          </a:p>
          <a:p>
            <a:pPr marL="342900" indent="-342900">
              <a:spcBef>
                <a:spcPct val="0"/>
              </a:spcBef>
              <a:buAutoNum type="arabicParenR"/>
            </a:pPr>
            <a:r>
              <a:rPr lang="zh-CN" altLang="en-US"/>
              <a:t>返</a:t>
            </a:r>
            <a:r>
              <a:rPr lang="zh-CN" altLang="en-US" smtClean="0"/>
              <a:t>回值</a:t>
            </a:r>
            <a:r>
              <a:rPr lang="zh-CN" altLang="en-US"/>
              <a:t>形</a:t>
            </a:r>
            <a:r>
              <a:rPr lang="zh-CN" altLang="en-US" smtClean="0"/>
              <a:t>式</a:t>
            </a:r>
            <a:r>
              <a:rPr lang="en-US" altLang="zh-CN" smtClean="0"/>
              <a:t>1:    </a:t>
            </a:r>
            <a:r>
              <a:rPr lang="en-US" altLang="zh-CN" b="1" smtClean="0">
                <a:solidFill>
                  <a:srgbClr val="FF0000"/>
                </a:solidFill>
                <a:ea typeface="华文新魏" pitchFamily="2" charset="-122"/>
              </a:rPr>
              <a:t>: </a:t>
            </a:r>
            <a:r>
              <a:rPr lang="zh-CN" altLang="en-US" b="1" smtClean="0">
                <a:solidFill>
                  <a:srgbClr val="FF0000"/>
                </a:solidFill>
                <a:ea typeface="华文新魏" pitchFamily="2" charset="-122"/>
              </a:rPr>
              <a:t>返回值类型</a:t>
            </a:r>
            <a:r>
              <a:rPr lang="zh-CN" altLang="en-US" smtClean="0">
                <a:ea typeface="华文新魏" pitchFamily="2" charset="-122"/>
              </a:rPr>
              <a:t>  </a:t>
            </a:r>
            <a:r>
              <a:rPr lang="en-US" altLang="zh-CN" b="1" smtClean="0">
                <a:solidFill>
                  <a:srgbClr val="0070C0"/>
                </a:solidFill>
                <a:ea typeface="华文新魏" pitchFamily="2" charset="-122"/>
              </a:rPr>
              <a:t>=   </a:t>
            </a:r>
          </a:p>
          <a:p>
            <a:pPr marL="342900" indent="-342900">
              <a:spcBef>
                <a:spcPct val="0"/>
              </a:spcBef>
              <a:buAutoNum type="arabicParenR"/>
            </a:pPr>
            <a:r>
              <a:rPr lang="zh-CN" altLang="en-US"/>
              <a:t>返回值形</a:t>
            </a:r>
            <a:r>
              <a:rPr lang="zh-CN" altLang="en-US" smtClean="0"/>
              <a:t>式</a:t>
            </a:r>
            <a:r>
              <a:rPr lang="en-US" altLang="zh-CN" smtClean="0"/>
              <a:t>2:    </a:t>
            </a:r>
            <a:r>
              <a:rPr lang="en-US" altLang="zh-CN" b="1" smtClean="0">
                <a:solidFill>
                  <a:srgbClr val="0070C0"/>
                </a:solidFill>
                <a:ea typeface="华文新魏" pitchFamily="2" charset="-122"/>
              </a:rPr>
              <a:t>=  </a:t>
            </a:r>
            <a:r>
              <a:rPr lang="zh-CN" altLang="en-US" b="1" smtClean="0">
                <a:solidFill>
                  <a:srgbClr val="0070C0"/>
                </a:solidFill>
                <a:ea typeface="华文新魏" pitchFamily="2" charset="-122"/>
              </a:rPr>
              <a:t>表示返回值类型不确定，使用类型推导完成</a:t>
            </a:r>
            <a:endParaRPr lang="en-US" altLang="zh-CN" b="1" smtClean="0">
              <a:solidFill>
                <a:srgbClr val="0070C0"/>
              </a:solidFill>
              <a:ea typeface="华文新魏" pitchFamily="2" charset="-122"/>
            </a:endParaRPr>
          </a:p>
          <a:p>
            <a:pPr marL="342900" indent="-342900">
              <a:spcBef>
                <a:spcPct val="0"/>
              </a:spcBef>
              <a:buFontTx/>
              <a:buAutoNum type="arabicParenR"/>
            </a:pPr>
            <a:r>
              <a:rPr lang="zh-CN" altLang="en-US"/>
              <a:t>返回值形</a:t>
            </a:r>
            <a:r>
              <a:rPr lang="zh-CN" altLang="en-US" smtClean="0"/>
              <a:t>式</a:t>
            </a:r>
            <a:r>
              <a:rPr lang="en-US" altLang="zh-CN" smtClean="0"/>
              <a:t>3:    </a:t>
            </a:r>
            <a:r>
              <a:rPr lang="en-US" altLang="zh-CN" b="1" smtClean="0">
                <a:solidFill>
                  <a:srgbClr val="0070C0"/>
                </a:solidFill>
                <a:ea typeface="华文新魏" pitchFamily="2" charset="-122"/>
              </a:rPr>
              <a:t>  </a:t>
            </a:r>
            <a:r>
              <a:rPr lang="zh-CN" altLang="en-US" b="1">
                <a:solidFill>
                  <a:srgbClr val="0070C0"/>
                </a:solidFill>
                <a:ea typeface="华文新魏" pitchFamily="2" charset="-122"/>
              </a:rPr>
              <a:t>表</a:t>
            </a:r>
            <a:r>
              <a:rPr lang="zh-CN" altLang="en-US" b="1" smtClean="0">
                <a:solidFill>
                  <a:srgbClr val="0070C0"/>
                </a:solidFill>
                <a:ea typeface="华文新魏" pitchFamily="2" charset="-122"/>
              </a:rPr>
              <a:t>示</a:t>
            </a:r>
            <a:r>
              <a:rPr lang="zh-CN" altLang="en-US" b="1">
                <a:solidFill>
                  <a:srgbClr val="0070C0"/>
                </a:solidFill>
                <a:ea typeface="华文新魏" pitchFamily="2" charset="-122"/>
              </a:rPr>
              <a:t>没</a:t>
            </a:r>
            <a:r>
              <a:rPr lang="zh-CN" altLang="en-US" b="1" smtClean="0">
                <a:solidFill>
                  <a:srgbClr val="0070C0"/>
                </a:solidFill>
                <a:ea typeface="华文新魏" pitchFamily="2" charset="-122"/>
              </a:rPr>
              <a:t>有返回值，</a:t>
            </a:r>
            <a:r>
              <a:rPr lang="en-US" altLang="zh-CN" b="1" smtClean="0">
                <a:solidFill>
                  <a:srgbClr val="0070C0"/>
                </a:solidFill>
                <a:ea typeface="华文新魏" pitchFamily="2" charset="-122"/>
              </a:rPr>
              <a:t>return </a:t>
            </a:r>
            <a:r>
              <a:rPr lang="zh-CN" altLang="en-US" b="1" smtClean="0">
                <a:solidFill>
                  <a:srgbClr val="0070C0"/>
                </a:solidFill>
                <a:ea typeface="华文新魏" pitchFamily="2" charset="-122"/>
              </a:rPr>
              <a:t>不生效</a:t>
            </a:r>
            <a:endParaRPr lang="en-US" altLang="zh-CN" b="1" smtClean="0">
              <a:solidFill>
                <a:srgbClr val="0070C0"/>
              </a:solidFill>
              <a:ea typeface="华文新魏" pitchFamily="2" charset="-122"/>
            </a:endParaRPr>
          </a:p>
          <a:p>
            <a:pPr marL="342900" indent="-342900">
              <a:spcBef>
                <a:spcPct val="0"/>
              </a:spcBef>
              <a:buFontTx/>
              <a:buAutoNum type="arabicParenR"/>
            </a:pPr>
            <a:r>
              <a:rPr lang="zh-CN" altLang="en-US" sz="1600" b="1">
                <a:solidFill>
                  <a:srgbClr val="0070C0"/>
                </a:solidFill>
                <a:ea typeface="华文新魏" pitchFamily="2" charset="-122"/>
              </a:rPr>
              <a:t>如</a:t>
            </a:r>
            <a:r>
              <a:rPr lang="zh-CN" altLang="en-US" sz="1600" b="1" smtClean="0">
                <a:solidFill>
                  <a:srgbClr val="0070C0"/>
                </a:solidFill>
                <a:ea typeface="华文新魏" pitchFamily="2" charset="-122"/>
              </a:rPr>
              <a:t>果没有</a:t>
            </a:r>
            <a:r>
              <a:rPr lang="en-US" altLang="zh-CN" sz="1600" b="1" smtClean="0">
                <a:solidFill>
                  <a:srgbClr val="0070C0"/>
                </a:solidFill>
                <a:ea typeface="华文新魏" pitchFamily="2" charset="-122"/>
              </a:rPr>
              <a:t>return ,</a:t>
            </a:r>
            <a:r>
              <a:rPr lang="zh-CN" altLang="en-US" sz="1600" b="1" smtClean="0">
                <a:solidFill>
                  <a:srgbClr val="0070C0"/>
                </a:solidFill>
                <a:ea typeface="华文新魏" pitchFamily="2" charset="-122"/>
              </a:rPr>
              <a:t>默认以执行到最后一行的结果作为返回值</a:t>
            </a:r>
            <a:endParaRPr lang="en-US" altLang="zh-CN" sz="1600"/>
          </a:p>
          <a:p>
            <a:pPr>
              <a:spcBef>
                <a:spcPct val="0"/>
              </a:spcBef>
            </a:pP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000" b="1" smtClean="0">
                <a:solidFill>
                  <a:srgbClr val="0070C0"/>
                </a:solidFill>
              </a:rPr>
              <a:t>快速入门案例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mtClean="0"/>
              <a:t>使用函数完全前面的案例。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</a:t>
            </a:r>
            <a:r>
              <a:rPr lang="zh-CN" altLang="en-US" sz="2200" b="1"/>
              <a:t>数</a:t>
            </a:r>
            <a:r>
              <a:rPr lang="en-US" altLang="zh-CN" sz="2200" b="1" smtClean="0"/>
              <a:t>-</a:t>
            </a:r>
            <a:r>
              <a:rPr lang="zh-CN" altLang="en-US" sz="2200" b="1"/>
              <a:t>调</a:t>
            </a:r>
            <a:r>
              <a:rPr lang="zh-CN" altLang="en-US" sz="2200" b="1" smtClean="0"/>
              <a:t>用机制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smtClean="0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如</a:t>
            </a:r>
            <a:r>
              <a:rPr lang="zh-CN" altLang="en-US" sz="2000" b="1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何理解方法这个概念</a:t>
            </a:r>
            <a:r>
              <a:rPr lang="en-US" altLang="zh-CN" sz="2000" b="1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,</a:t>
            </a:r>
            <a:r>
              <a:rPr lang="zh-CN" altLang="en-US" sz="2000" b="1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给大家举个通俗的示例</a:t>
            </a:r>
            <a:r>
              <a:rPr lang="en-US" altLang="zh-CN" sz="2000" b="1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2000" b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2000" b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2000" b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2000" b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2000" b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2000" b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2000" b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2000" b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altLang="zh-CN" sz="2000" b="1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   </a:t>
            </a:r>
            <a:r>
              <a:rPr lang="zh-CN" altLang="en-US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拉登同志</a:t>
            </a:r>
            <a:r>
              <a:rPr lang="zh-CN" altLang="en-US" sz="220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给特工小组下达命令</a:t>
            </a:r>
            <a:r>
              <a:rPr lang="en-US" altLang="zh-CN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:</a:t>
            </a:r>
            <a:r>
              <a:rPr lang="zh-CN" altLang="en-US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去</a:t>
            </a:r>
            <a:r>
              <a:rPr lang="zh-CN" altLang="en-US" sz="220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炸美国白宫</a:t>
            </a:r>
            <a:r>
              <a:rPr lang="en-US" altLang="zh-CN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,</a:t>
            </a:r>
            <a:r>
              <a:rPr lang="zh-CN" altLang="en-US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特工小组</a:t>
            </a:r>
            <a:r>
              <a:rPr lang="zh-CN" altLang="en-US" sz="220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返回结果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zh-CN" altLang="en-US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   程序员</a:t>
            </a:r>
            <a:r>
              <a:rPr lang="zh-CN" altLang="en-US" sz="220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调用方法</a:t>
            </a:r>
            <a:r>
              <a:rPr lang="en-US" altLang="zh-CN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:</a:t>
            </a:r>
            <a:r>
              <a:rPr lang="zh-CN" altLang="en-US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给方法必要的</a:t>
            </a:r>
            <a:r>
              <a:rPr lang="zh-CN" altLang="en-US" sz="220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输入</a:t>
            </a:r>
            <a:r>
              <a:rPr lang="en-US" altLang="zh-CN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,</a:t>
            </a:r>
            <a:r>
              <a:rPr lang="zh-CN" altLang="en-US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方法</a:t>
            </a:r>
            <a:r>
              <a:rPr lang="zh-CN" altLang="en-US" sz="220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返回结果</a:t>
            </a:r>
            <a:r>
              <a:rPr lang="en-US" altLang="zh-CN" sz="2200">
                <a:solidFill>
                  <a:srgbClr val="000000"/>
                </a:solidFill>
                <a:latin typeface="Arial" charset="0"/>
                <a:ea typeface="华文新魏" pitchFamily="2" charset="-122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9" y="1656159"/>
            <a:ext cx="5832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0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</a:t>
            </a:r>
            <a:r>
              <a:rPr lang="zh-CN" altLang="en-US" sz="2200" b="1"/>
              <a:t>数</a:t>
            </a:r>
            <a:r>
              <a:rPr lang="en-US" altLang="zh-CN" sz="2200" b="1" smtClean="0"/>
              <a:t>-</a:t>
            </a:r>
            <a:r>
              <a:rPr lang="zh-CN" altLang="en-US" sz="2200" b="1"/>
              <a:t>调</a:t>
            </a:r>
            <a:r>
              <a:rPr lang="zh-CN" altLang="en-US" sz="2200" b="1" smtClean="0"/>
              <a:t>用机制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  <a:latin typeface="+mn-ea"/>
              </a:rPr>
              <a:t>函数</a:t>
            </a:r>
            <a:r>
              <a:rPr lang="en-US" altLang="zh-CN" sz="2000" b="1">
                <a:solidFill>
                  <a:srgbClr val="0070C0"/>
                </a:solidFill>
                <a:latin typeface="+mn-ea"/>
              </a:rPr>
              <a:t>-</a:t>
            </a:r>
            <a:r>
              <a:rPr lang="zh-CN" altLang="en-US" sz="2000" b="1">
                <a:solidFill>
                  <a:srgbClr val="0070C0"/>
                </a:solidFill>
                <a:latin typeface="+mn-ea"/>
              </a:rPr>
              <a:t>调用过</a:t>
            </a:r>
            <a:r>
              <a:rPr lang="zh-CN" altLang="en-US" sz="2000" b="1" smtClean="0">
                <a:solidFill>
                  <a:srgbClr val="0070C0"/>
                </a:solidFill>
                <a:latin typeface="+mn-ea"/>
              </a:rPr>
              <a:t>程</a:t>
            </a:r>
            <a:endParaRPr lang="en-US" altLang="zh-CN" smtClean="0">
              <a:solidFill>
                <a:srgbClr val="000000"/>
              </a:solidFill>
            </a:endParaRPr>
          </a:p>
          <a:p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为</a:t>
            </a:r>
            <a:r>
              <a:rPr lang="zh-CN" altLang="en-US">
                <a:solidFill>
                  <a:srgbClr val="000000"/>
                </a:solidFill>
              </a:rPr>
              <a:t>了让大家更好的理解函数调</a:t>
            </a:r>
            <a:r>
              <a:rPr lang="zh-CN" altLang="en-US" smtClean="0">
                <a:solidFill>
                  <a:srgbClr val="000000"/>
                </a:solidFill>
              </a:rPr>
              <a:t>用</a:t>
            </a:r>
            <a:r>
              <a:rPr lang="zh-CN" altLang="en-US">
                <a:solidFill>
                  <a:srgbClr val="000000"/>
                </a:solidFill>
              </a:rPr>
              <a:t>机制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zh-CN" altLang="en-US" smtClean="0">
                <a:solidFill>
                  <a:srgbClr val="000000"/>
                </a:solidFill>
              </a:rPr>
              <a:t>看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个案例，并</a:t>
            </a:r>
            <a:r>
              <a:rPr lang="zh-CN" altLang="en-US" sz="2000" b="1" smtClean="0">
                <a:solidFill>
                  <a:srgbClr val="DA0000"/>
                </a:solidFill>
              </a:rPr>
              <a:t>画出示意图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zh-CN" altLang="en-US">
                <a:solidFill>
                  <a:srgbClr val="000000"/>
                </a:solidFill>
              </a:rPr>
              <a:t>这个很重</a:t>
            </a:r>
            <a:r>
              <a:rPr lang="zh-CN" altLang="en-US" smtClean="0">
                <a:solidFill>
                  <a:srgbClr val="000000"/>
                </a:solidFill>
              </a:rPr>
              <a:t>要，比如</a:t>
            </a:r>
            <a:r>
              <a:rPr lang="en-US" altLang="zh-CN" smtClean="0">
                <a:solidFill>
                  <a:srgbClr val="000000"/>
                </a:solidFill>
              </a:rPr>
              <a:t>getSum </a:t>
            </a:r>
            <a:r>
              <a:rPr lang="zh-CN" altLang="en-US" smtClean="0">
                <a:solidFill>
                  <a:srgbClr val="000000"/>
                </a:solidFill>
              </a:rPr>
              <a:t>计算两个数的和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  <a:r>
              <a:rPr lang="zh-CN" altLang="en-US" smtClean="0">
                <a:solidFill>
                  <a:srgbClr val="000000"/>
                </a:solidFill>
              </a:rPr>
              <a:t>并返回</a:t>
            </a:r>
            <a:r>
              <a:rPr lang="zh-CN" altLang="en-US">
                <a:solidFill>
                  <a:srgbClr val="000000"/>
                </a:solidFill>
              </a:rPr>
              <a:t>结</a:t>
            </a:r>
            <a:r>
              <a:rPr lang="zh-CN" altLang="en-US" smtClean="0">
                <a:solidFill>
                  <a:srgbClr val="000000"/>
                </a:solidFill>
              </a:rPr>
              <a:t>果。</a:t>
            </a:r>
            <a:r>
              <a:rPr lang="en-US" altLang="zh-CN" smtClean="0">
                <a:solidFill>
                  <a:srgbClr val="000000"/>
                </a:solidFill>
              </a:rPr>
              <a:t>	</a:t>
            </a:r>
            <a:endParaRPr lang="en-US" altLang="zh-CN">
              <a:solidFill>
                <a:srgbClr val="00000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981" y="2520255"/>
            <a:ext cx="365343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object Test01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val n1 = 1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val n2 = 3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val res = sum(n1, n2)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println("res=" + res)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def sum(n1: Int, n2: Int): Int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return n1 + n2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 descr="C:\Users\ADMINI~1\AppData\Local\Temp\ksohtml\wps2A5B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32" y="3129782"/>
            <a:ext cx="3825694" cy="20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</a:t>
            </a:r>
            <a:r>
              <a:rPr lang="zh-CN" altLang="en-US" sz="2200" b="1"/>
              <a:t>数</a:t>
            </a:r>
            <a:r>
              <a:rPr lang="en-US" altLang="zh-CN" sz="2200" b="1" smtClean="0"/>
              <a:t>-</a:t>
            </a:r>
            <a:r>
              <a:rPr lang="zh-CN" altLang="en-US" sz="2200" b="1">
                <a:solidFill>
                  <a:srgbClr val="FF0000"/>
                </a:solidFill>
              </a:rPr>
              <a:t>递</a:t>
            </a:r>
            <a:r>
              <a:rPr lang="zh-CN" altLang="en-US" sz="2200" b="1" smtClean="0">
                <a:solidFill>
                  <a:srgbClr val="FF0000"/>
                </a:solidFill>
              </a:rPr>
              <a:t>归</a:t>
            </a:r>
            <a:r>
              <a:rPr lang="zh-CN" altLang="en-US" sz="2200" b="1" smtClean="0"/>
              <a:t>调用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+mn-ea"/>
              </a:rPr>
              <a:t>基本介绍</a:t>
            </a:r>
            <a:endParaRPr lang="zh-CN" altLang="en-US" sz="2000" b="1">
              <a:solidFill>
                <a:srgbClr val="0070C0"/>
              </a:solidFill>
              <a:latin typeface="+mn-ea"/>
            </a:endParaRPr>
          </a:p>
          <a:p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一个函数在</a:t>
            </a:r>
            <a:r>
              <a:rPr lang="zh-CN" altLang="en-US" b="1" smtClean="0">
                <a:solidFill>
                  <a:srgbClr val="000000"/>
                </a:solidFill>
              </a:rPr>
              <a:t>函数体内</a:t>
            </a:r>
            <a:r>
              <a:rPr lang="zh-CN" altLang="en-US" smtClean="0">
                <a:solidFill>
                  <a:srgbClr val="000000"/>
                </a:solidFill>
              </a:rPr>
              <a:t>又</a:t>
            </a:r>
            <a:r>
              <a:rPr lang="zh-CN" altLang="en-US" b="1" smtClean="0">
                <a:solidFill>
                  <a:srgbClr val="000000"/>
                </a:solidFill>
              </a:rPr>
              <a:t>调用了本身</a:t>
            </a:r>
            <a:r>
              <a:rPr lang="zh-CN" altLang="en-US" smtClean="0">
                <a:solidFill>
                  <a:srgbClr val="000000"/>
                </a:solidFill>
              </a:rPr>
              <a:t>，我们称为递归调用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递归调用快速入门</a:t>
            </a:r>
            <a:endParaRPr lang="en-US" altLang="zh-CN" sz="2000" b="1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当调用</a:t>
            </a:r>
            <a:r>
              <a:rPr lang="en-US" altLang="zh-CN" b="1" smtClean="0"/>
              <a:t>test(4)   </a:t>
            </a:r>
            <a:r>
              <a:rPr lang="zh-CN" altLang="en-US" smtClean="0"/>
              <a:t>和 </a:t>
            </a:r>
            <a:r>
              <a:rPr lang="en-US" altLang="zh-CN" smtClean="0"/>
              <a:t>test2(4)  </a:t>
            </a:r>
            <a:r>
              <a:rPr lang="en-US" altLang="zh-CN" b="1" smtClean="0"/>
              <a:t> </a:t>
            </a:r>
            <a:r>
              <a:rPr lang="zh-CN" altLang="en-US" smtClean="0"/>
              <a:t>上面两段代码分别输出什么？</a:t>
            </a:r>
            <a:endParaRPr lang="en-US" altLang="zh-CN"/>
          </a:p>
          <a:p>
            <a:r>
              <a:rPr lang="zh-CN" altLang="en-US" smtClean="0"/>
              <a:t>递归调用并分析原因</a:t>
            </a:r>
            <a:r>
              <a:rPr lang="en-US" altLang="zh-CN" smtClean="0"/>
              <a:t>(</a:t>
            </a:r>
            <a:r>
              <a:rPr lang="zh-CN" altLang="en-US" sz="1400" smtClean="0">
                <a:solidFill>
                  <a:srgbClr val="FF0000"/>
                </a:solidFill>
              </a:rPr>
              <a:t>画出示意图</a:t>
            </a:r>
            <a:r>
              <a:rPr lang="en-US" altLang="zh-CN" sz="1400" smtClean="0"/>
              <a:t>)</a:t>
            </a:r>
            <a:endParaRPr lang="en-US" altLang="zh-CN" smtClean="0"/>
          </a:p>
        </p:txBody>
      </p:sp>
      <p:sp>
        <p:nvSpPr>
          <p:cNvPr id="5" name="TextBox 4"/>
          <p:cNvSpPr txBox="1"/>
          <p:nvPr/>
        </p:nvSpPr>
        <p:spPr>
          <a:xfrm>
            <a:off x="665981" y="2808287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def test (n: Int) {</a:t>
            </a:r>
          </a:p>
          <a:p>
            <a:r>
              <a:rPr lang="en-US" altLang="zh-CN"/>
              <a:t>    if (n &gt; 2) {</a:t>
            </a:r>
          </a:p>
          <a:p>
            <a:r>
              <a:rPr lang="en-US" altLang="zh-CN"/>
              <a:t>      test (n - 1)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println("n=" + n</a:t>
            </a:r>
            <a:r>
              <a:rPr lang="en-US" altLang="zh-CN" smtClean="0"/>
              <a:t>) // </a:t>
            </a:r>
            <a:endParaRPr lang="en-US" altLang="zh-CN"/>
          </a:p>
          <a:p>
            <a:r>
              <a:rPr lang="en-US" altLang="zh-CN"/>
              <a:t>  </a:t>
            </a:r>
            <a:r>
              <a:rPr lang="en-US" altLang="zh-CN" smtClean="0"/>
              <a:t>}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194373" y="2649170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def test2 (n: Int) {</a:t>
            </a:r>
          </a:p>
          <a:p>
            <a:r>
              <a:rPr lang="en-US" altLang="zh-CN"/>
              <a:t>    if (n &gt; 2) {</a:t>
            </a:r>
          </a:p>
          <a:p>
            <a:r>
              <a:rPr lang="en-US" altLang="zh-CN"/>
              <a:t>      test2 (n - 1)</a:t>
            </a:r>
          </a:p>
          <a:p>
            <a:r>
              <a:rPr lang="en-US" altLang="zh-CN"/>
              <a:t>    }else {</a:t>
            </a:r>
          </a:p>
          <a:p>
            <a:r>
              <a:rPr lang="en-US" altLang="zh-CN"/>
              <a:t>      println("n=" + n)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</a:t>
            </a:r>
            <a:r>
              <a:rPr lang="en-US" altLang="zh-CN" smtClean="0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</a:t>
            </a:r>
            <a:r>
              <a:rPr lang="zh-CN" altLang="en-US" sz="2200" b="1"/>
              <a:t>数</a:t>
            </a:r>
            <a:r>
              <a:rPr lang="en-US" altLang="zh-CN" sz="2200" b="1" smtClean="0"/>
              <a:t>-</a:t>
            </a:r>
            <a:r>
              <a:rPr lang="zh-CN" altLang="en-US" sz="2200" b="1"/>
              <a:t>递</a:t>
            </a:r>
            <a:r>
              <a:rPr lang="zh-CN" altLang="en-US" sz="2200" b="1" smtClean="0"/>
              <a:t>归调用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+mn-ea"/>
              </a:rPr>
              <a:t>函数递归需要遵守的重要原则（</a:t>
            </a:r>
            <a:r>
              <a:rPr lang="zh-CN" altLang="en-US" sz="2000" b="1">
                <a:solidFill>
                  <a:srgbClr val="0070C0"/>
                </a:solidFill>
                <a:latin typeface="+mn-ea"/>
              </a:rPr>
              <a:t>总结</a:t>
            </a:r>
            <a:r>
              <a:rPr lang="zh-CN" altLang="en-US" sz="2000" b="1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en-US" altLang="zh-CN" sz="2000" b="1" smtClean="0">
                <a:solidFill>
                  <a:srgbClr val="0070C0"/>
                </a:solidFill>
                <a:latin typeface="+mn-ea"/>
              </a:rPr>
              <a:t>:</a:t>
            </a:r>
            <a:endParaRPr lang="zh-CN" altLang="en-US" sz="2000" b="1">
              <a:solidFill>
                <a:srgbClr val="0070C0"/>
              </a:solidFill>
              <a:latin typeface="+mn-ea"/>
            </a:endParaRPr>
          </a:p>
          <a:p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AutoNum type="arabicParenR"/>
            </a:pPr>
            <a:r>
              <a:rPr lang="zh-CN" altLang="en-US">
                <a:solidFill>
                  <a:srgbClr val="000000"/>
                </a:solidFill>
              </a:rPr>
              <a:t>程序</a:t>
            </a:r>
            <a:r>
              <a:rPr lang="zh-CN" altLang="en-US" smtClean="0">
                <a:solidFill>
                  <a:srgbClr val="000000"/>
                </a:solidFill>
              </a:rPr>
              <a:t>执</a:t>
            </a:r>
            <a:r>
              <a:rPr lang="zh-CN" altLang="en-US">
                <a:solidFill>
                  <a:srgbClr val="000000"/>
                </a:solidFill>
              </a:rPr>
              <a:t>行一个函数时，</a:t>
            </a:r>
            <a:r>
              <a:rPr lang="zh-CN" altLang="en-US" smtClean="0">
                <a:solidFill>
                  <a:srgbClr val="000000"/>
                </a:solidFill>
              </a:rPr>
              <a:t>就创</a:t>
            </a:r>
            <a:r>
              <a:rPr lang="zh-CN" altLang="en-US">
                <a:solidFill>
                  <a:srgbClr val="000000"/>
                </a:solidFill>
              </a:rPr>
              <a:t>建一</a:t>
            </a:r>
            <a:r>
              <a:rPr lang="zh-CN" altLang="en-US" smtClean="0">
                <a:solidFill>
                  <a:srgbClr val="000000"/>
                </a:solidFill>
              </a:rPr>
              <a:t>个新的</a:t>
            </a:r>
            <a:r>
              <a:rPr lang="zh-CN" altLang="en-US">
                <a:solidFill>
                  <a:srgbClr val="000000"/>
                </a:solidFill>
              </a:rPr>
              <a:t>受保</a:t>
            </a:r>
            <a:r>
              <a:rPr lang="zh-CN" altLang="en-US" smtClean="0">
                <a:solidFill>
                  <a:srgbClr val="000000"/>
                </a:solidFill>
              </a:rPr>
              <a:t>护的独立空间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zh-CN" altLang="en-US" smtClean="0">
                <a:solidFill>
                  <a:srgbClr val="000000"/>
                </a:solidFill>
              </a:rPr>
              <a:t>新</a:t>
            </a:r>
            <a:r>
              <a:rPr lang="zh-CN" altLang="en-US">
                <a:solidFill>
                  <a:srgbClr val="000000"/>
                </a:solidFill>
              </a:rPr>
              <a:t>函数</a:t>
            </a:r>
            <a:r>
              <a:rPr lang="zh-CN" altLang="en-US" smtClean="0">
                <a:solidFill>
                  <a:srgbClr val="000000"/>
                </a:solidFill>
              </a:rPr>
              <a:t>栈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AutoNum type="arabicParenR"/>
            </a:pPr>
            <a:r>
              <a:rPr lang="zh-CN" altLang="en-US">
                <a:solidFill>
                  <a:srgbClr val="000000"/>
                </a:solidFill>
              </a:rPr>
              <a:t>函数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000000"/>
                </a:solidFill>
              </a:rPr>
              <a:t>局部变量是独立</a:t>
            </a:r>
            <a:r>
              <a:rPr lang="zh-CN" altLang="en-US" smtClean="0">
                <a:solidFill>
                  <a:srgbClr val="000000"/>
                </a:solidFill>
              </a:rPr>
              <a:t>的，不会相互影响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AutoNum type="arabicParenR"/>
            </a:pPr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AutoNum type="arabicParenR"/>
            </a:pPr>
            <a:r>
              <a:rPr lang="zh-CN" altLang="en-US"/>
              <a:t>递归必须向退出递归的条件逼近，否则就</a:t>
            </a:r>
            <a:r>
              <a:rPr lang="zh-CN" altLang="en-US" smtClean="0"/>
              <a:t>是无限递归，死龟了</a:t>
            </a:r>
            <a:r>
              <a:rPr lang="en-US" altLang="zh-CN" smtClean="0"/>
              <a:t>:) </a:t>
            </a:r>
          </a:p>
          <a:p>
            <a:pPr marL="342900" indent="-342900">
              <a:buAutoNum type="arabicParenR"/>
            </a:pPr>
            <a:r>
              <a:rPr lang="zh-CN" altLang="en-US"/>
              <a:t>当一个函数</a:t>
            </a:r>
            <a:r>
              <a:rPr lang="zh-CN" altLang="en-US" b="1">
                <a:solidFill>
                  <a:srgbClr val="EA0000"/>
                </a:solidFill>
              </a:rPr>
              <a:t>执行完毕</a:t>
            </a:r>
            <a:r>
              <a:rPr lang="zh-CN" altLang="en-US"/>
              <a:t>，</a:t>
            </a:r>
            <a:r>
              <a:rPr lang="zh-CN" altLang="en-US" b="1">
                <a:solidFill>
                  <a:srgbClr val="EA0000"/>
                </a:solidFill>
              </a:rPr>
              <a:t>或者遇到</a:t>
            </a:r>
            <a:r>
              <a:rPr lang="en-US" altLang="zh-CN" b="1">
                <a:solidFill>
                  <a:srgbClr val="EA0000"/>
                </a:solidFill>
              </a:rPr>
              <a:t>return</a:t>
            </a:r>
            <a:r>
              <a:rPr lang="zh-CN" altLang="en-US"/>
              <a:t>，就会返</a:t>
            </a:r>
            <a:r>
              <a:rPr lang="zh-CN" altLang="en-US" smtClean="0"/>
              <a:t>回，遵守谁调用，就将结果返回给谁</a:t>
            </a:r>
            <a:r>
              <a:rPr lang="zh-CN" altLang="en-US"/>
              <a:t>。</a:t>
            </a:r>
            <a:endParaRPr lang="en-US" altLang="zh-CN" smtClean="0"/>
          </a:p>
          <a:p>
            <a:pPr marL="342900" indent="-342900">
              <a:buAutoNum type="arabicParenR"/>
            </a:pPr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AutoNum type="arabicParenR"/>
            </a:pPr>
            <a:endParaRPr lang="en-US" altLang="zh-CN" smtClean="0"/>
          </a:p>
          <a:p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238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</a:t>
            </a:r>
            <a:r>
              <a:rPr lang="zh-CN" altLang="en-US" sz="2200" b="1"/>
              <a:t>数</a:t>
            </a:r>
            <a:r>
              <a:rPr lang="en-US" altLang="zh-CN" sz="2200" b="1" smtClean="0"/>
              <a:t>-</a:t>
            </a:r>
            <a:r>
              <a:rPr lang="zh-CN" altLang="en-US" sz="2200" b="1"/>
              <a:t>递</a:t>
            </a:r>
            <a:r>
              <a:rPr lang="zh-CN" altLang="en-US" sz="2200" b="1" smtClean="0"/>
              <a:t>归调用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smtClean="0">
                <a:solidFill>
                  <a:srgbClr val="0070C0"/>
                </a:solidFill>
                <a:latin typeface="+mn-ea"/>
              </a:rPr>
              <a:t>递归课堂练习题</a:t>
            </a:r>
            <a:endParaRPr lang="zh-CN" altLang="en-US" sz="2200" b="1">
              <a:solidFill>
                <a:srgbClr val="0070C0"/>
              </a:solidFill>
              <a:latin typeface="+mn-ea"/>
            </a:endParaRPr>
          </a:p>
          <a:p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smtClean="0">
                <a:solidFill>
                  <a:srgbClr val="000000"/>
                </a:solidFill>
              </a:rPr>
              <a:t>题</a:t>
            </a:r>
            <a:r>
              <a:rPr lang="en-US" altLang="zh-CN" sz="2000" smtClean="0">
                <a:solidFill>
                  <a:srgbClr val="000000"/>
                </a:solidFill>
              </a:rPr>
              <a:t>1</a:t>
            </a:r>
            <a:r>
              <a:rPr lang="zh-CN" altLang="en-US" sz="2000" smtClean="0">
                <a:solidFill>
                  <a:srgbClr val="000000"/>
                </a:solidFill>
              </a:rPr>
              <a:t>：</a:t>
            </a:r>
            <a:r>
              <a:rPr lang="zh-CN" altLang="en-US" sz="2000">
                <a:solidFill>
                  <a:srgbClr val="000000"/>
                </a:solidFill>
              </a:rPr>
              <a:t>斐波那契</a:t>
            </a:r>
            <a:r>
              <a:rPr lang="zh-CN" altLang="en-US" sz="2000" smtClean="0">
                <a:solidFill>
                  <a:srgbClr val="000000"/>
                </a:solidFill>
              </a:rPr>
              <a:t>数 </a:t>
            </a:r>
            <a:r>
              <a:rPr lang="en-US" altLang="zh-CN" sz="2000" smtClean="0">
                <a:solidFill>
                  <a:srgbClr val="000000"/>
                </a:solidFill>
              </a:rPr>
              <a:t>[</a:t>
            </a:r>
            <a:r>
              <a:rPr lang="zh-CN" altLang="en-US" sz="1400" smtClean="0">
                <a:solidFill>
                  <a:srgbClr val="EA0000"/>
                </a:solidFill>
              </a:rPr>
              <a:t>学员练习</a:t>
            </a:r>
            <a:r>
              <a:rPr lang="en-US" altLang="zh-CN" sz="1400" smtClean="0">
                <a:solidFill>
                  <a:srgbClr val="EA0000"/>
                </a:solidFill>
              </a:rPr>
              <a:t>10min</a:t>
            </a:r>
            <a:r>
              <a:rPr lang="en-US" altLang="zh-CN" sz="2000" smtClean="0">
                <a:solidFill>
                  <a:srgbClr val="000000"/>
                </a:solidFill>
              </a:rPr>
              <a:t>]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zh-CN" altLang="en-US" sz="2000">
                <a:solidFill>
                  <a:srgbClr val="000000"/>
                </a:solidFill>
              </a:rPr>
              <a:t>请使用递归的方</a:t>
            </a:r>
            <a:r>
              <a:rPr lang="zh-CN" altLang="en-US" sz="2000" smtClean="0">
                <a:solidFill>
                  <a:srgbClr val="000000"/>
                </a:solidFill>
              </a:rPr>
              <a:t>式，求</a:t>
            </a:r>
            <a:r>
              <a:rPr lang="zh-CN" altLang="en-US" sz="2000">
                <a:solidFill>
                  <a:srgbClr val="000000"/>
                </a:solidFill>
              </a:rPr>
              <a:t>出斐波那契</a:t>
            </a:r>
            <a:r>
              <a:rPr lang="zh-CN" altLang="en-US" sz="2000" smtClean="0">
                <a:solidFill>
                  <a:srgbClr val="000000"/>
                </a:solidFill>
              </a:rPr>
              <a:t>数</a:t>
            </a:r>
            <a:r>
              <a:rPr lang="en-US" altLang="zh-CN" sz="2000" smtClean="0">
                <a:solidFill>
                  <a:srgbClr val="000000"/>
                </a:solidFill>
              </a:rPr>
              <a:t>1,1,2,3,5,8,13...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zh-CN" altLang="en-US" sz="2000" smtClean="0">
                <a:solidFill>
                  <a:srgbClr val="000000"/>
                </a:solidFill>
              </a:rPr>
              <a:t>给</a:t>
            </a:r>
            <a:r>
              <a:rPr lang="zh-CN" altLang="en-US" sz="2000">
                <a:solidFill>
                  <a:srgbClr val="000000"/>
                </a:solidFill>
              </a:rPr>
              <a:t>你一个整数</a:t>
            </a:r>
            <a:r>
              <a:rPr lang="en-US" altLang="zh-CN" sz="2000">
                <a:solidFill>
                  <a:srgbClr val="000000"/>
                </a:solidFill>
              </a:rPr>
              <a:t>n</a:t>
            </a:r>
            <a:r>
              <a:rPr lang="zh-CN" altLang="en-US" sz="2000">
                <a:solidFill>
                  <a:srgbClr val="000000"/>
                </a:solidFill>
              </a:rPr>
              <a:t>，求出它的斐波那契数是</a:t>
            </a:r>
            <a:r>
              <a:rPr lang="zh-CN" altLang="en-US" sz="2000" smtClean="0">
                <a:solidFill>
                  <a:srgbClr val="000000"/>
                </a:solidFill>
              </a:rPr>
              <a:t>多少？</a:t>
            </a:r>
            <a:endParaRPr lang="zh-CN" altLang="en-US" sz="2000">
              <a:solidFill>
                <a:srgbClr val="000000"/>
              </a:solidFill>
            </a:endParaRPr>
          </a:p>
          <a:p>
            <a:pPr marL="342900" indent="-342900">
              <a:buAutoNum type="arabicParenR"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smtClean="0">
                <a:solidFill>
                  <a:srgbClr val="000000"/>
                </a:solidFill>
              </a:rPr>
              <a:t>题</a:t>
            </a:r>
            <a:r>
              <a:rPr lang="en-US" altLang="zh-CN" sz="2000" smtClean="0">
                <a:solidFill>
                  <a:srgbClr val="000000"/>
                </a:solidFill>
              </a:rPr>
              <a:t>2</a:t>
            </a:r>
            <a:r>
              <a:rPr lang="zh-CN" altLang="en-US" sz="2000" smtClean="0">
                <a:solidFill>
                  <a:srgbClr val="000000"/>
                </a:solidFill>
              </a:rPr>
              <a:t>：求函数值 </a:t>
            </a:r>
            <a:r>
              <a:rPr lang="en-US" altLang="zh-CN" sz="2000" smtClean="0">
                <a:solidFill>
                  <a:srgbClr val="000000"/>
                </a:solidFill>
              </a:rPr>
              <a:t>[</a:t>
            </a:r>
            <a:r>
              <a:rPr lang="zh-CN" altLang="en-US" sz="1400" smtClean="0">
                <a:solidFill>
                  <a:srgbClr val="000000"/>
                </a:solidFill>
              </a:rPr>
              <a:t>演示</a:t>
            </a:r>
            <a:r>
              <a:rPr lang="en-US" altLang="zh-CN" sz="2000" smtClean="0">
                <a:solidFill>
                  <a:srgbClr val="000000"/>
                </a:solidFill>
              </a:rPr>
              <a:t>]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zh-CN" altLang="en-US" sz="2000">
                <a:solidFill>
                  <a:srgbClr val="000000"/>
                </a:solidFill>
              </a:rPr>
              <a:t>已</a:t>
            </a:r>
            <a:r>
              <a:rPr lang="zh-CN" altLang="en-US" sz="2000" smtClean="0">
                <a:solidFill>
                  <a:srgbClr val="000000"/>
                </a:solidFill>
              </a:rPr>
              <a:t>知 </a:t>
            </a:r>
            <a:r>
              <a:rPr lang="en-US" altLang="zh-CN" sz="2000" smtClean="0">
                <a:solidFill>
                  <a:srgbClr val="000000"/>
                </a:solidFill>
              </a:rPr>
              <a:t>f(1</a:t>
            </a:r>
            <a:r>
              <a:rPr lang="en-US" altLang="zh-CN" sz="2000">
                <a:solidFill>
                  <a:srgbClr val="000000"/>
                </a:solidFill>
              </a:rPr>
              <a:t>)=</a:t>
            </a:r>
            <a:r>
              <a:rPr lang="en-US" altLang="zh-CN" sz="2000" smtClean="0">
                <a:solidFill>
                  <a:srgbClr val="000000"/>
                </a:solidFill>
              </a:rPr>
              <a:t>3; f(n</a:t>
            </a:r>
            <a:r>
              <a:rPr lang="en-US" altLang="zh-CN" sz="2000">
                <a:solidFill>
                  <a:srgbClr val="000000"/>
                </a:solidFill>
              </a:rPr>
              <a:t>) = 2*f(n-1)+1</a:t>
            </a:r>
            <a:r>
              <a:rPr lang="en-US" altLang="zh-CN" sz="2000" smtClean="0">
                <a:solidFill>
                  <a:srgbClr val="000000"/>
                </a:solidFill>
              </a:rPr>
              <a:t>; 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zh-CN" altLang="en-US" sz="2000" smtClean="0">
                <a:solidFill>
                  <a:srgbClr val="000000"/>
                </a:solidFill>
              </a:rPr>
              <a:t>请</a:t>
            </a:r>
            <a:r>
              <a:rPr lang="zh-CN" altLang="en-US" sz="2000">
                <a:solidFill>
                  <a:srgbClr val="000000"/>
                </a:solidFill>
              </a:rPr>
              <a:t>使用递归的思想编程，求出 </a:t>
            </a:r>
            <a:r>
              <a:rPr lang="en-US" altLang="zh-CN" sz="2000">
                <a:solidFill>
                  <a:srgbClr val="000000"/>
                </a:solidFill>
              </a:rPr>
              <a:t>f(n)</a:t>
            </a:r>
            <a:r>
              <a:rPr lang="zh-CN" altLang="en-US" sz="2000">
                <a:solidFill>
                  <a:srgbClr val="000000"/>
                </a:solidFill>
              </a:rPr>
              <a:t>的值</a:t>
            </a:r>
            <a:r>
              <a:rPr lang="en-US" altLang="zh-CN" sz="2000">
                <a:solidFill>
                  <a:srgbClr val="000000"/>
                </a:solidFill>
              </a:rPr>
              <a:t>?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778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</a:t>
            </a:r>
            <a:r>
              <a:rPr lang="zh-CN" altLang="en-US" sz="2200" b="1"/>
              <a:t>数</a:t>
            </a:r>
            <a:r>
              <a:rPr lang="en-US" altLang="zh-CN" sz="2200" b="1" smtClean="0"/>
              <a:t>-</a:t>
            </a:r>
            <a:r>
              <a:rPr lang="zh-CN" altLang="en-US" sz="2200" b="1"/>
              <a:t>递</a:t>
            </a:r>
            <a:r>
              <a:rPr lang="zh-CN" altLang="en-US" sz="2200" b="1" smtClean="0"/>
              <a:t>归调用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+mn-ea"/>
              </a:rPr>
              <a:t>递归课堂练习题</a:t>
            </a:r>
            <a:endParaRPr lang="zh-CN" altLang="en-US" sz="2000" b="1">
              <a:solidFill>
                <a:srgbClr val="0070C0"/>
              </a:solidFill>
              <a:latin typeface="+mn-ea"/>
            </a:endParaRPr>
          </a:p>
          <a:p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00"/>
                </a:solidFill>
              </a:rPr>
              <a:t>题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</a:rPr>
              <a:t>：猴子吃桃子问题</a:t>
            </a:r>
            <a:r>
              <a:rPr lang="en-US" altLang="zh-CN" smtClean="0">
                <a:solidFill>
                  <a:srgbClr val="000000"/>
                </a:solidFill>
              </a:rPr>
              <a:t/>
            </a:r>
            <a:br>
              <a:rPr lang="en-US" altLang="zh-CN" smtClean="0">
                <a:solidFill>
                  <a:srgbClr val="000000"/>
                </a:solidFill>
              </a:rPr>
            </a:br>
            <a:r>
              <a:rPr lang="zh-CN" altLang="en-US">
                <a:solidFill>
                  <a:srgbClr val="000000"/>
                </a:solidFill>
              </a:rPr>
              <a:t>有一堆桃子，猴子第一天吃了其中的一半，并再多吃了一个</a:t>
            </a:r>
            <a:r>
              <a:rPr lang="zh-CN" altLang="en-US" smtClean="0">
                <a:solidFill>
                  <a:srgbClr val="000000"/>
                </a:solidFill>
              </a:rPr>
              <a:t>！以</a:t>
            </a:r>
            <a:r>
              <a:rPr lang="zh-CN" altLang="en-US">
                <a:solidFill>
                  <a:srgbClr val="000000"/>
                </a:solidFill>
              </a:rPr>
              <a:t>后每天猴子都吃其中的一半，然后再多吃一个</a:t>
            </a:r>
            <a:r>
              <a:rPr lang="zh-CN" altLang="en-US" smtClean="0">
                <a:solidFill>
                  <a:srgbClr val="000000"/>
                </a:solidFill>
              </a:rPr>
              <a:t>。当</a:t>
            </a:r>
            <a:r>
              <a:rPr lang="zh-CN" altLang="en-US">
                <a:solidFill>
                  <a:srgbClr val="000000"/>
                </a:solidFill>
              </a:rPr>
              <a:t>到第十天时，想再吃时</a:t>
            </a:r>
            <a:r>
              <a:rPr lang="zh-CN" altLang="en-US" smtClean="0">
                <a:solidFill>
                  <a:srgbClr val="000000"/>
                </a:solidFill>
              </a:rPr>
              <a:t>（还</a:t>
            </a:r>
            <a:r>
              <a:rPr lang="zh-CN" altLang="en-US">
                <a:solidFill>
                  <a:srgbClr val="000000"/>
                </a:solidFill>
              </a:rPr>
              <a:t>没吃），发现只有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个桃子了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r>
              <a:rPr lang="zh-CN" altLang="en-US" b="1" smtClean="0">
                <a:solidFill>
                  <a:srgbClr val="EA0000"/>
                </a:solidFill>
              </a:rPr>
              <a:t>问</a:t>
            </a:r>
            <a:r>
              <a:rPr lang="zh-CN" altLang="en-US" b="1">
                <a:solidFill>
                  <a:srgbClr val="EA0000"/>
                </a:solidFill>
              </a:rPr>
              <a:t>题：最初共多少个桃子</a:t>
            </a:r>
            <a:r>
              <a:rPr lang="zh-CN" altLang="en-US">
                <a:solidFill>
                  <a:srgbClr val="000000"/>
                </a:solidFill>
              </a:rPr>
              <a:t>？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35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函数注意事项和细节讨论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函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数</a:t>
            </a: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的形参列表可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以是多</a:t>
            </a: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如果函数没有形参，调用时 </a:t>
            </a: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可以不带</a:t>
            </a:r>
            <a:r>
              <a:rPr lang="en-US" altLang="zh-CN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形参列表和返回值列表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据类型可以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值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类型和引用类型。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</a:p>
          <a:p>
            <a:pPr marL="342900" indent="-342900">
              <a:buFontTx/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中的函数可以根据函数体最后一行代码自行推断函数返回值类型。那么在这种情况下，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return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关键字可以省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略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因为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可以自行推断，所以在省略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return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关键字的场合，返回值类型也可以省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略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如果函数明确使用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return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关键字，那么函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返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回就不能使用自行推断了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这时要明确写成 </a:t>
            </a:r>
            <a:r>
              <a:rPr lang="en-US" altLang="zh-CN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返回类型 </a:t>
            </a:r>
            <a:r>
              <a:rPr lang="en-US" altLang="zh-CN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，当然如果你什么都不写，即使有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return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返回值为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50" y="720055"/>
            <a:ext cx="223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6021" y="2699404"/>
            <a:ext cx="3385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def getSum(n1: Int, n2: Int): Int = {</a:t>
            </a:r>
          </a:p>
          <a:p>
            <a:r>
              <a:rPr lang="en-US" altLang="zh-CN"/>
              <a:t>    </a:t>
            </a:r>
            <a:r>
              <a:rPr lang="en-US" altLang="zh-CN" smtClean="0"/>
              <a:t>n1 </a:t>
            </a:r>
            <a:r>
              <a:rPr lang="en-US" altLang="zh-CN"/>
              <a:t>+ n2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02485" y="2772889"/>
            <a:ext cx="3015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def getSum(n1: Int, n2: Int) = {</a:t>
            </a:r>
          </a:p>
          <a:p>
            <a:r>
              <a:rPr lang="en-US" altLang="zh-CN"/>
              <a:t>    n1 + n2</a:t>
            </a:r>
          </a:p>
          <a:p>
            <a:r>
              <a:rPr lang="en-US" altLang="zh-CN"/>
              <a:t>  </a:t>
            </a:r>
            <a:r>
              <a:rPr lang="en-US" altLang="zh-CN" smtClean="0"/>
              <a:t>}</a:t>
            </a:r>
            <a:endParaRPr lang="en-US" altLang="zh-CN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1242045" y="3168327"/>
            <a:ext cx="3888432" cy="79786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6021" y="5146228"/>
            <a:ext cx="5666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getSum(n1: Int, n2: Int):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因为这里有明确的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return ,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这时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getSum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就不能省略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: Int =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Int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了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return n1 + n2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函数注意事项和细节讨论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pPr marL="342900" indent="-342900">
              <a:buAutoNum type="arabicParenR" startAt="6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果函数明确声明无返回值（声明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Unit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），那么函数体中即使使用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return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关键字也不会有返回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值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6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果明确函数无返回值或不确定返回值类型，那么返回值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型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略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或声明为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Any)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6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6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6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6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6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语法中任何的语法结构都可以嵌套其他语法结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灵活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，即：</a:t>
            </a:r>
            <a:r>
              <a:rPr lang="zh-CN" altLang="en-US" smtClean="0">
                <a:solidFill>
                  <a:srgbClr val="EA0000"/>
                </a:solidFill>
              </a:rPr>
              <a:t>函</a:t>
            </a:r>
            <a:r>
              <a:rPr lang="zh-CN" altLang="en-US">
                <a:solidFill>
                  <a:srgbClr val="EA0000"/>
                </a:solidFill>
              </a:rPr>
              <a:t>数中可以再声明</a:t>
            </a:r>
            <a:r>
              <a:rPr lang="en-US" altLang="zh-CN">
                <a:solidFill>
                  <a:srgbClr val="EA0000"/>
                </a:solidFill>
              </a:rPr>
              <a:t>/</a:t>
            </a:r>
            <a:r>
              <a:rPr lang="zh-CN" altLang="en-US">
                <a:solidFill>
                  <a:srgbClr val="EA0000"/>
                </a:solidFill>
              </a:rPr>
              <a:t>定义函数</a:t>
            </a:r>
            <a:r>
              <a:rPr lang="zh-CN" altLang="en-US"/>
              <a:t>，类中可以再声明类 ，方法中可以再声明</a:t>
            </a:r>
            <a:r>
              <a:rPr lang="en-US" altLang="zh-CN"/>
              <a:t>/</a:t>
            </a:r>
            <a:r>
              <a:rPr lang="zh-CN" altLang="en-US"/>
              <a:t>定义方</a:t>
            </a:r>
            <a:r>
              <a:rPr lang="zh-CN" altLang="en-US" smtClean="0"/>
              <a:t>法</a:t>
            </a:r>
            <a:endParaRPr lang="en-US" altLang="zh-CN" smtClean="0"/>
          </a:p>
          <a:p>
            <a:pPr marL="342900" indent="-342900">
              <a:buAutoNum type="arabicParenR" startAt="6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6"/>
            </a:pPr>
            <a:r>
              <a:rPr lang="en-US" altLang="zh-CN" b="1" smtClean="0"/>
              <a:t>Scala</a:t>
            </a:r>
            <a:r>
              <a:rPr lang="zh-CN" altLang="en-US" b="1" smtClean="0"/>
              <a:t>函数的形参，在</a:t>
            </a:r>
            <a:r>
              <a:rPr lang="zh-CN" altLang="en-US" b="1"/>
              <a:t>声明参数时，直接赋初始</a:t>
            </a:r>
            <a:r>
              <a:rPr lang="zh-CN" altLang="en-US" b="1" smtClean="0"/>
              <a:t>值</a:t>
            </a:r>
            <a:r>
              <a:rPr lang="en-US" altLang="zh-CN" b="1" smtClean="0"/>
              <a:t>(</a:t>
            </a:r>
            <a:r>
              <a:rPr lang="zh-CN" altLang="en-US" b="1" smtClean="0"/>
              <a:t>默认值</a:t>
            </a:r>
            <a:r>
              <a:rPr lang="en-US" altLang="zh-CN" b="1" smtClean="0"/>
              <a:t>)</a:t>
            </a:r>
            <a:r>
              <a:rPr lang="zh-CN" altLang="en-US" b="1" smtClean="0"/>
              <a:t>，</a:t>
            </a:r>
            <a:r>
              <a:rPr lang="zh-CN" altLang="en-US" b="1"/>
              <a:t>这</a:t>
            </a:r>
            <a:r>
              <a:rPr lang="zh-CN" altLang="en-US" b="1" smtClean="0"/>
              <a:t>时调用函数时，如果没有指定实参，则会使用默认值。如果指定了实参，则</a:t>
            </a:r>
            <a:r>
              <a:rPr lang="zh-CN" altLang="en-US" b="1" smtClean="0">
                <a:solidFill>
                  <a:srgbClr val="0070C0"/>
                </a:solidFill>
              </a:rPr>
              <a:t>实参会覆盖默认值</a:t>
            </a:r>
            <a:r>
              <a:rPr lang="zh-CN" altLang="en-US" b="1" smtClean="0"/>
              <a:t>。</a:t>
            </a:r>
            <a:endParaRPr lang="en-US" altLang="zh-CN" b="1"/>
          </a:p>
        </p:txBody>
      </p:sp>
      <p:sp>
        <p:nvSpPr>
          <p:cNvPr id="5" name="TextBox 4"/>
          <p:cNvSpPr txBox="1"/>
          <p:nvPr/>
        </p:nvSpPr>
        <p:spPr>
          <a:xfrm>
            <a:off x="4055000" y="2369849"/>
            <a:ext cx="172354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def f3(s: String)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if(s.length &gt;= 3)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s + "123"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else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3}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1296" y="2376239"/>
            <a:ext cx="20695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f4(s: String): Any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if(s.length &gt;= 3)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s + "123"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else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3}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021" y="5146228"/>
            <a:ext cx="3655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def sayOk(name : String = "jack"): String = {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  return name + " ok! "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函数注意事项和细节讨论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pPr marL="342900" indent="-342900">
              <a:buAutoNum type="arabicParenR" startAt="10"/>
            </a:pPr>
            <a:r>
              <a:rPr lang="zh-CN" altLang="en-US" smtClean="0"/>
              <a:t>如</a:t>
            </a:r>
            <a:r>
              <a:rPr lang="zh-CN" altLang="en-US"/>
              <a:t>果函数存在多个参数，每一个参数都可以设定默认值</a:t>
            </a:r>
            <a:r>
              <a:rPr lang="zh-CN" altLang="en-US" smtClean="0"/>
              <a:t>，那</a:t>
            </a:r>
            <a:r>
              <a:rPr lang="zh-CN" altLang="en-US"/>
              <a:t>么这个时候，传递的参数到底是覆盖默认值，还是赋值给没有默认值的参数，就不确定了</a:t>
            </a:r>
            <a:r>
              <a:rPr lang="en-US" altLang="zh-CN"/>
              <a:t>(</a:t>
            </a:r>
            <a:r>
              <a:rPr lang="zh-CN" altLang="en-US"/>
              <a:t>默认按照声明顺</a:t>
            </a:r>
            <a:r>
              <a:rPr lang="zh-CN" altLang="en-US" smtClean="0"/>
              <a:t>序</a:t>
            </a:r>
            <a:r>
              <a:rPr lang="en-US" altLang="zh-CN" smtClean="0"/>
              <a:t>[</a:t>
            </a:r>
            <a:r>
              <a:rPr lang="zh-CN" altLang="en-US" b="1" smtClean="0">
                <a:solidFill>
                  <a:srgbClr val="EA0000"/>
                </a:solidFill>
              </a:rPr>
              <a:t>从左到右</a:t>
            </a:r>
            <a:r>
              <a:rPr lang="en-US" altLang="zh-CN" smtClean="0"/>
              <a:t>])</a:t>
            </a:r>
            <a:r>
              <a:rPr lang="zh-CN" altLang="en-US"/>
              <a:t>。在这种情况下，可以采用</a:t>
            </a:r>
            <a:r>
              <a:rPr lang="zh-CN" altLang="en-US" b="1"/>
              <a:t>带名参</a:t>
            </a:r>
            <a:r>
              <a:rPr lang="zh-CN" altLang="en-US" b="1" smtClean="0"/>
              <a:t>数 </a:t>
            </a:r>
            <a:r>
              <a:rPr lang="en-US" altLang="zh-CN" b="1" smtClean="0"/>
              <a:t>[</a:t>
            </a:r>
            <a:r>
              <a:rPr lang="zh-CN" altLang="en-US" sz="1400" smtClean="0">
                <a:solidFill>
                  <a:srgbClr val="EA0000"/>
                </a:solidFill>
              </a:rPr>
              <a:t>案例演示</a:t>
            </a:r>
            <a:r>
              <a:rPr lang="en-US" altLang="zh-CN" sz="1400" smtClean="0">
                <a:solidFill>
                  <a:srgbClr val="EA0000"/>
                </a:solidFill>
              </a:rPr>
              <a:t>+</a:t>
            </a:r>
            <a:r>
              <a:rPr lang="zh-CN" altLang="en-US" sz="1400" smtClean="0">
                <a:solidFill>
                  <a:srgbClr val="EA0000"/>
                </a:solidFill>
              </a:rPr>
              <a:t>练习</a:t>
            </a:r>
            <a:r>
              <a:rPr lang="en-US" altLang="zh-CN" b="1" smtClean="0"/>
              <a:t>]</a:t>
            </a:r>
          </a:p>
          <a:p>
            <a:pPr marL="342900" indent="-342900">
              <a:buAutoNum type="arabicParenR" startAt="10"/>
            </a:pPr>
            <a:endParaRPr lang="en-US" altLang="zh-CN" b="1"/>
          </a:p>
          <a:p>
            <a:pPr marL="342900" indent="-342900">
              <a:buAutoNum type="arabicParenR" startAt="10"/>
            </a:pPr>
            <a:endParaRPr lang="en-US" altLang="zh-CN" b="1" smtClean="0"/>
          </a:p>
          <a:p>
            <a:pPr marL="342900" indent="-342900">
              <a:buAutoNum type="arabicParenR" startAt="10"/>
            </a:pPr>
            <a:endParaRPr lang="en-US" altLang="zh-CN" b="1"/>
          </a:p>
          <a:p>
            <a:pPr marL="342900" indent="-342900">
              <a:buAutoNum type="arabicParenR" startAt="10"/>
            </a:pPr>
            <a:endParaRPr lang="en-US" altLang="zh-CN" b="1" smtClean="0"/>
          </a:p>
          <a:p>
            <a:pPr marL="342900" indent="-342900">
              <a:buAutoNum type="arabicParenR" startAt="10"/>
            </a:pPr>
            <a:endParaRPr lang="en-US" altLang="zh-CN" b="1"/>
          </a:p>
          <a:p>
            <a:pPr marL="342900" indent="-342900">
              <a:buAutoNum type="arabicParenR" startAt="10"/>
            </a:pPr>
            <a:endParaRPr lang="en-US" altLang="zh-CN" b="1" smtClean="0"/>
          </a:p>
          <a:p>
            <a:pPr marL="342900" indent="-342900">
              <a:buAutoNum type="arabicParenR" startAt="10"/>
            </a:pPr>
            <a:endParaRPr lang="en-US" altLang="zh-CN" b="1" smtClean="0"/>
          </a:p>
          <a:p>
            <a:pPr marL="342900" indent="-342900">
              <a:buAutoNum type="arabicParenR" startAt="10"/>
            </a:pPr>
            <a:r>
              <a:rPr lang="en-US" altLang="zh-CN" b="1" smtClean="0"/>
              <a:t>scala </a:t>
            </a:r>
            <a:r>
              <a:rPr lang="zh-CN" altLang="en-US" b="1" smtClean="0"/>
              <a:t>函数的</a:t>
            </a:r>
            <a:r>
              <a:rPr lang="zh-CN" altLang="en-US" b="1" smtClean="0">
                <a:solidFill>
                  <a:srgbClr val="EA0000"/>
                </a:solidFill>
              </a:rPr>
              <a:t>形参默认是</a:t>
            </a:r>
            <a:r>
              <a:rPr lang="en-US" altLang="zh-CN" b="1" smtClean="0">
                <a:solidFill>
                  <a:srgbClr val="EA0000"/>
                </a:solidFill>
              </a:rPr>
              <a:t>val</a:t>
            </a:r>
            <a:r>
              <a:rPr lang="zh-CN" altLang="en-US" b="1" smtClean="0"/>
              <a:t>的，因此不能在函数中进行修改</a:t>
            </a:r>
            <a:r>
              <a:rPr lang="en-US" altLang="zh-CN" b="1" smtClean="0"/>
              <a:t>.</a:t>
            </a:r>
            <a:br>
              <a:rPr lang="en-US" altLang="zh-CN" b="1" smtClean="0"/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5" name="TextBox 4"/>
          <p:cNvSpPr txBox="1"/>
          <p:nvPr/>
        </p:nvSpPr>
        <p:spPr>
          <a:xfrm>
            <a:off x="5775651" y="2420952"/>
            <a:ext cx="338727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/>
              <a:t>def f6 ( p1 : String = "v1", p2 : String ) {</a:t>
            </a:r>
          </a:p>
          <a:p>
            <a:r>
              <a:rPr lang="en-US" altLang="zh-CN" sz="1600"/>
              <a:t>    println(p1 + p2);</a:t>
            </a:r>
          </a:p>
          <a:p>
            <a:r>
              <a:rPr lang="en-US" altLang="zh-CN" sz="1600"/>
              <a:t>}</a:t>
            </a:r>
          </a:p>
          <a:p>
            <a:r>
              <a:rPr lang="en-US" altLang="zh-CN" sz="1600"/>
              <a:t>f6("v2" )  // </a:t>
            </a:r>
            <a:r>
              <a:rPr lang="en-US" altLang="zh-CN" sz="1600" smtClean="0"/>
              <a:t>(?)</a:t>
            </a:r>
            <a:endParaRPr lang="en-US" altLang="zh-CN" sz="1600"/>
          </a:p>
          <a:p>
            <a:r>
              <a:rPr lang="en-US" altLang="zh-CN" sz="1600"/>
              <a:t>f6(p2="v2") // </a:t>
            </a:r>
            <a:r>
              <a:rPr lang="en-US" altLang="zh-CN" sz="1600" smtClean="0"/>
              <a:t>(</a:t>
            </a:r>
            <a:r>
              <a:rPr lang="en-US" altLang="zh-CN" sz="1600"/>
              <a:t>?</a:t>
            </a:r>
            <a:r>
              <a:rPr lang="en-US" altLang="zh-CN" sz="1600" smtClean="0"/>
              <a:t>)</a:t>
            </a:r>
            <a:endParaRPr lang="en-US" altLang="zh-CN" sz="1600"/>
          </a:p>
        </p:txBody>
      </p:sp>
      <p:sp>
        <p:nvSpPr>
          <p:cNvPr id="7" name="TextBox 6"/>
          <p:cNvSpPr txBox="1"/>
          <p:nvPr/>
        </p:nvSpPr>
        <p:spPr>
          <a:xfrm>
            <a:off x="737989" y="2420952"/>
            <a:ext cx="49103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def mysqlCon(add:String = "localhost",port : Int = 3306,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           user: String = "root", pwd : String = "root"): Unit = {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println("add=" + add)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println("port=" + port)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println("user=" + user)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println("pwd=" + pwd)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62970" y="1151567"/>
            <a:ext cx="8414935" cy="378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smtClean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Scala</a:t>
            </a:r>
            <a:r>
              <a:rPr lang="zh-CN" altLang="en-US" sz="3200" b="1" smtClean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核心编程</a:t>
            </a:r>
            <a:endParaRPr lang="en-US" altLang="zh-CN" sz="3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sz="1800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函数式编程基础</a:t>
            </a: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>
              <a:solidFill>
                <a:srgbClr val="BFBFB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函数注意事项和细节讨论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12"/>
            </a:pPr>
            <a:endParaRPr lang="en-US" altLang="zh-CN" smtClean="0"/>
          </a:p>
          <a:p>
            <a:pPr marL="342900" indent="-342900">
              <a:buFontTx/>
              <a:buAutoNum type="arabicParenR" startAt="12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递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归函数未执行之前是无法推断出来结果类型，在使用时</a:t>
            </a:r>
            <a:r>
              <a:rPr lang="zh-CN" altLang="en-US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必须有明确的返回值类型</a:t>
            </a:r>
          </a:p>
          <a:p>
            <a:pPr marL="342900" indent="-342900">
              <a:buAutoNum type="arabicParenR" startAt="12"/>
            </a:pPr>
            <a:endParaRPr lang="en-US" altLang="zh-CN" b="1" smtClean="0"/>
          </a:p>
          <a:p>
            <a:endParaRPr lang="en-US" altLang="zh-CN" b="1" smtClean="0"/>
          </a:p>
          <a:p>
            <a:pPr marL="342900" indent="-342900">
              <a:buAutoNum type="arabicParenR" startAt="10"/>
            </a:pPr>
            <a:endParaRPr lang="en-US" altLang="zh-CN" b="1"/>
          </a:p>
          <a:p>
            <a:pPr marL="342900" indent="-342900">
              <a:buAutoNum type="arabicParenR" startAt="10"/>
            </a:pPr>
            <a:endParaRPr lang="en-US" altLang="zh-CN" b="1" smtClean="0"/>
          </a:p>
          <a:p>
            <a:pPr marL="342900" indent="-342900">
              <a:buAutoNum type="arabicParenR" startAt="10"/>
            </a:pPr>
            <a:endParaRPr lang="en-US" altLang="zh-CN" b="1"/>
          </a:p>
          <a:p>
            <a:pPr marL="342900" indent="-342900">
              <a:buAutoNum type="arabicParenR" startAt="10"/>
            </a:pPr>
            <a:endParaRPr lang="en-US" altLang="zh-CN" b="1" smtClean="0"/>
          </a:p>
          <a:p>
            <a:pPr marL="342900" indent="-342900">
              <a:buAutoNum type="arabicParenR" startAt="10"/>
            </a:pPr>
            <a:endParaRPr lang="en-US" altLang="zh-CN" b="1"/>
          </a:p>
          <a:p>
            <a:pPr marL="342900" indent="-342900">
              <a:buAutoNum type="arabicParenR" startAt="10"/>
            </a:pPr>
            <a:endParaRPr lang="en-US" altLang="zh-CN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954013" y="2448247"/>
            <a:ext cx="633670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/>
              <a:t>def </a:t>
            </a:r>
            <a:r>
              <a:rPr lang="en-US" altLang="zh-CN" sz="1600"/>
              <a:t>f8(n: Int) = </a:t>
            </a:r>
            <a:r>
              <a:rPr lang="en-US" altLang="zh-CN" sz="1600" smtClean="0"/>
              <a:t>{ //? </a:t>
            </a:r>
            <a:r>
              <a:rPr lang="zh-CN" altLang="en-US" sz="1600" smtClean="0"/>
              <a:t>错误，递归不能使用类型推断，必须指定返回的数据类型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</a:t>
            </a:r>
            <a:r>
              <a:rPr lang="en-US" altLang="zh-CN" sz="1600" b="1"/>
              <a:t>if</a:t>
            </a:r>
            <a:r>
              <a:rPr lang="en-US" altLang="zh-CN" sz="1600"/>
              <a:t>(n &lt;= 0)</a:t>
            </a:r>
            <a:br>
              <a:rPr lang="en-US" altLang="zh-CN" sz="1600"/>
            </a:br>
            <a:r>
              <a:rPr lang="en-US" altLang="zh-CN" sz="1600"/>
              <a:t>    1</a:t>
            </a:r>
            <a:br>
              <a:rPr lang="en-US" altLang="zh-CN" sz="1600"/>
            </a:br>
            <a:r>
              <a:rPr lang="en-US" altLang="zh-CN" sz="1600"/>
              <a:t>  </a:t>
            </a:r>
            <a:r>
              <a:rPr lang="en-US" altLang="zh-CN" sz="1600" b="1"/>
              <a:t>else</a:t>
            </a:r>
            <a:br>
              <a:rPr lang="en-US" altLang="zh-CN" sz="1600" b="1"/>
            </a:br>
            <a:r>
              <a:rPr lang="en-US" altLang="zh-CN" sz="1600" b="1"/>
              <a:t>    </a:t>
            </a:r>
            <a:r>
              <a:rPr lang="en-US" altLang="zh-CN" sz="1600"/>
              <a:t>n * </a:t>
            </a:r>
            <a:r>
              <a:rPr lang="en-US" altLang="zh-CN" sz="1600" i="1"/>
              <a:t>f8</a:t>
            </a:r>
            <a:r>
              <a:rPr lang="en-US" altLang="zh-CN" sz="1600"/>
              <a:t>(n - 1)</a:t>
            </a:r>
            <a:br>
              <a:rPr lang="en-US" altLang="zh-CN" sz="1600"/>
            </a:br>
            <a:r>
              <a:rPr lang="en-US" altLang="zh-C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3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函数注意事项和细节讨论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pPr marL="342900" indent="-342900">
              <a:buAutoNum type="arabicParenR" startAt="13"/>
            </a:pPr>
            <a:r>
              <a:rPr lang="en-US" altLang="zh-CN" smtClean="0">
                <a:solidFill>
                  <a:srgbClr val="000000"/>
                </a:solidFill>
              </a:rPr>
              <a:t>Scala</a:t>
            </a:r>
            <a:r>
              <a:rPr lang="zh-CN" altLang="en-US" smtClean="0">
                <a:solidFill>
                  <a:srgbClr val="000000"/>
                </a:solidFill>
              </a:rPr>
              <a:t>函数支持</a:t>
            </a:r>
            <a:r>
              <a:rPr lang="zh-CN" altLang="en-US" b="1" smtClean="0">
                <a:solidFill>
                  <a:srgbClr val="0070C0"/>
                </a:solidFill>
              </a:rPr>
              <a:t>可变参数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342900" indent="-342900">
              <a:buAutoNum type="arabicParenR" startAt="13"/>
            </a:pPr>
            <a:endParaRPr lang="en-US" altLang="zh-CN">
              <a:solidFill>
                <a:srgbClr val="000000"/>
              </a:solidFill>
            </a:endParaRPr>
          </a:p>
          <a:p>
            <a:pPr marL="342900" indent="-342900">
              <a:buAutoNum type="arabicParenR" startAt="13"/>
            </a:pPr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AutoNum type="arabicParenR" startAt="13"/>
            </a:pPr>
            <a:endParaRPr lang="en-US" altLang="zh-CN">
              <a:solidFill>
                <a:srgbClr val="000000"/>
              </a:solidFill>
            </a:endParaRPr>
          </a:p>
          <a:p>
            <a:pPr marL="342900" indent="-342900">
              <a:buAutoNum type="arabicParenR" startAt="13"/>
            </a:pPr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AutoNum type="arabicParenR" startAt="13"/>
            </a:pPr>
            <a:endParaRPr lang="en-US" altLang="zh-CN">
              <a:solidFill>
                <a:srgbClr val="000000"/>
              </a:solidFill>
            </a:endParaRPr>
          </a:p>
          <a:p>
            <a:pPr marL="342900" indent="-342900">
              <a:buAutoNum type="arabicParenR" startAt="13"/>
            </a:pPr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AutoNum type="arabicParenR" startAt="13"/>
            </a:pP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sz="1600" smtClean="0"/>
              <a:t>说</a:t>
            </a:r>
            <a:r>
              <a:rPr lang="zh-CN" altLang="en-US" sz="1600"/>
              <a:t>明</a:t>
            </a:r>
            <a:r>
              <a:rPr lang="en-US" altLang="zh-CN" sz="1600"/>
              <a:t>: </a:t>
            </a:r>
            <a:endParaRPr lang="en-US" altLang="zh-CN" sz="1600" smtClean="0"/>
          </a:p>
          <a:p>
            <a:pPr marL="342900" indent="-342900">
              <a:buAutoNum type="arabicParenBoth"/>
            </a:pPr>
            <a:r>
              <a:rPr lang="en-US" altLang="zh-CN" sz="1600" b="1" smtClean="0">
                <a:solidFill>
                  <a:srgbClr val="DA0000"/>
                </a:solidFill>
              </a:rPr>
              <a:t>args </a:t>
            </a:r>
            <a:r>
              <a:rPr lang="zh-CN" altLang="en-US" sz="1600" b="1" smtClean="0">
                <a:solidFill>
                  <a:srgbClr val="DA0000"/>
                </a:solidFill>
              </a:rPr>
              <a:t>是</a:t>
            </a:r>
            <a:r>
              <a:rPr lang="zh-CN" altLang="en-US" sz="1600" b="1">
                <a:solidFill>
                  <a:srgbClr val="DA0000"/>
                </a:solidFill>
              </a:rPr>
              <a:t>集合</a:t>
            </a:r>
            <a:r>
              <a:rPr lang="en-US" altLang="zh-CN" sz="1600" b="1" smtClean="0">
                <a:solidFill>
                  <a:srgbClr val="DA0000"/>
                </a:solidFill>
              </a:rPr>
              <a:t>, </a:t>
            </a:r>
            <a:r>
              <a:rPr lang="zh-CN" altLang="en-US" sz="1600" b="1">
                <a:solidFill>
                  <a:srgbClr val="DA0000"/>
                </a:solidFill>
              </a:rPr>
              <a:t>通过 </a:t>
            </a:r>
            <a:r>
              <a:rPr lang="en-US" altLang="zh-CN" sz="1600" b="1" smtClean="0">
                <a:solidFill>
                  <a:srgbClr val="DA0000"/>
                </a:solidFill>
              </a:rPr>
              <a:t>for</a:t>
            </a:r>
            <a:r>
              <a:rPr lang="zh-CN" altLang="en-US" sz="1600" b="1" smtClean="0">
                <a:solidFill>
                  <a:srgbClr val="DA0000"/>
                </a:solidFill>
              </a:rPr>
              <a:t>循环</a:t>
            </a:r>
            <a:r>
              <a:rPr lang="en-US" altLang="zh-CN" sz="1600" b="1" smtClean="0">
                <a:solidFill>
                  <a:srgbClr val="DA0000"/>
                </a:solidFill>
              </a:rPr>
              <a:t> </a:t>
            </a:r>
            <a:r>
              <a:rPr lang="zh-CN" altLang="en-US" sz="1600" b="1">
                <a:solidFill>
                  <a:srgbClr val="DA0000"/>
                </a:solidFill>
              </a:rPr>
              <a:t>可以访问到各个值</a:t>
            </a:r>
            <a:r>
              <a:rPr lang="zh-CN" altLang="en-US" sz="1600" smtClean="0">
                <a:solidFill>
                  <a:srgbClr val="DA0000"/>
                </a:solidFill>
              </a:rPr>
              <a:t>。</a:t>
            </a:r>
            <a:endParaRPr lang="en-US" altLang="zh-CN" sz="1600" smtClean="0">
              <a:solidFill>
                <a:srgbClr val="DA0000"/>
              </a:solidFill>
            </a:endParaRPr>
          </a:p>
          <a:p>
            <a:pPr marL="342900" indent="-342900">
              <a:buAutoNum type="arabicParenBoth"/>
            </a:pPr>
            <a:r>
              <a:rPr lang="zh-CN" altLang="en-US" sz="1600"/>
              <a:t>案</a:t>
            </a:r>
            <a:r>
              <a:rPr lang="zh-CN" altLang="en-US" sz="1600" smtClean="0"/>
              <a:t>例演示： 编写一个函数</a:t>
            </a:r>
            <a:r>
              <a:rPr lang="en-US" altLang="zh-CN" sz="1600" smtClean="0"/>
              <a:t>sum ,</a:t>
            </a:r>
            <a:r>
              <a:rPr lang="zh-CN" altLang="en-US" sz="1600" smtClean="0"/>
              <a:t>可以求出  </a:t>
            </a:r>
            <a:r>
              <a:rPr lang="en-US" altLang="zh-CN" sz="1600" smtClean="0"/>
              <a:t>1</a:t>
            </a:r>
            <a:r>
              <a:rPr lang="zh-CN" altLang="en-US" sz="1600" smtClean="0"/>
              <a:t>到多个</a:t>
            </a:r>
            <a:r>
              <a:rPr lang="en-US" altLang="zh-CN" sz="1600" smtClean="0"/>
              <a:t>int</a:t>
            </a:r>
            <a:r>
              <a:rPr lang="zh-CN" altLang="en-US" sz="1600" smtClean="0"/>
              <a:t>的</a:t>
            </a:r>
            <a:r>
              <a:rPr lang="zh-CN" altLang="en-US" sz="1600" smtClean="0"/>
              <a:t>和</a:t>
            </a:r>
            <a:endParaRPr lang="en-US" altLang="zh-CN" sz="1600" smtClean="0"/>
          </a:p>
          <a:p>
            <a:pPr marL="342900" indent="-342900">
              <a:buAutoNum type="arabicParenBoth"/>
            </a:pPr>
            <a:r>
              <a:rPr lang="zh-CN" altLang="en-US" sz="1600"/>
              <a:t>可</a:t>
            </a:r>
            <a:r>
              <a:rPr lang="zh-CN" altLang="en-US" sz="1600" smtClean="0"/>
              <a:t>变参数需要写在形参列表的最后。</a:t>
            </a:r>
            <a:endParaRPr lang="zh-CN" altLang="en-US" sz="1600"/>
          </a:p>
          <a:p>
            <a:endParaRPr lang="en-US" altLang="zh-CN" smtClean="0">
              <a:solidFill>
                <a:srgbClr val="000000"/>
              </a:solidFill>
            </a:endParaRPr>
          </a:p>
          <a:p>
            <a:pPr marL="342900" indent="-342900">
              <a:buAutoNum type="arabicParenR" startAt="12"/>
            </a:pPr>
            <a:endParaRPr lang="en-US" altLang="zh-CN" sz="1600" b="1"/>
          </a:p>
          <a:p>
            <a:pPr marL="342900" indent="-342900">
              <a:buAutoNum type="arabicParenR" startAt="8"/>
            </a:pPr>
            <a:endParaRPr lang="en-US" altLang="zh-CN" sz="1600" b="1" smtClean="0"/>
          </a:p>
        </p:txBody>
      </p:sp>
      <p:sp>
        <p:nvSpPr>
          <p:cNvPr id="7" name="TextBox 6"/>
          <p:cNvSpPr txBox="1"/>
          <p:nvPr/>
        </p:nvSpPr>
        <p:spPr>
          <a:xfrm>
            <a:off x="910195" y="1944191"/>
            <a:ext cx="6812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//</a:t>
            </a:r>
            <a:r>
              <a:rPr lang="zh-CN" altLang="en-US" sz="1600" b="1"/>
              <a:t>支持</a:t>
            </a:r>
            <a:r>
              <a:rPr lang="en-US" altLang="zh-CN" sz="1600" b="1"/>
              <a:t>0</a:t>
            </a:r>
            <a:r>
              <a:rPr lang="zh-CN" altLang="en-US" sz="1600" b="1"/>
              <a:t>到多个参数</a:t>
            </a:r>
          </a:p>
          <a:p>
            <a:r>
              <a:rPr lang="en-US" altLang="zh-CN" sz="1600" b="1" smtClean="0"/>
              <a:t>def sum(args :Int*) : Int = </a:t>
            </a:r>
            <a:r>
              <a:rPr lang="en-US" altLang="zh-CN" sz="1600" b="1"/>
              <a:t>{ </a:t>
            </a:r>
          </a:p>
          <a:p>
            <a:r>
              <a:rPr lang="en-US" altLang="zh-CN" sz="1600" b="1"/>
              <a:t>}</a:t>
            </a:r>
          </a:p>
          <a:p>
            <a:r>
              <a:rPr lang="en-US" altLang="zh-CN" sz="1600" b="1"/>
              <a:t>//</a:t>
            </a:r>
            <a:r>
              <a:rPr lang="zh-CN" altLang="en-US" sz="1600" b="1"/>
              <a:t>支持</a:t>
            </a:r>
            <a:r>
              <a:rPr lang="en-US" altLang="zh-CN" sz="1600" b="1"/>
              <a:t>1</a:t>
            </a:r>
            <a:r>
              <a:rPr lang="zh-CN" altLang="en-US" sz="1600" b="1"/>
              <a:t>到多个参数</a:t>
            </a:r>
          </a:p>
          <a:p>
            <a:r>
              <a:rPr lang="en-US" altLang="zh-CN" sz="1600" b="1" smtClean="0"/>
              <a:t>def sum(n1: </a:t>
            </a:r>
            <a:r>
              <a:rPr lang="en-US" altLang="zh-CN" sz="1600" b="1"/>
              <a:t>I</a:t>
            </a:r>
            <a:r>
              <a:rPr lang="en-US" altLang="zh-CN" sz="1600" b="1" smtClean="0"/>
              <a:t>nt</a:t>
            </a:r>
            <a:r>
              <a:rPr lang="en-US" altLang="zh-CN" sz="1600" b="1"/>
              <a:t>, </a:t>
            </a:r>
            <a:r>
              <a:rPr lang="en-US" altLang="zh-CN" sz="1600" b="1" smtClean="0"/>
              <a:t>args:  Int*) : Int  = { </a:t>
            </a:r>
            <a:endParaRPr lang="en-US" altLang="zh-CN" sz="1600" b="1"/>
          </a:p>
          <a:p>
            <a:r>
              <a:rPr lang="en-US" altLang="zh-CN" sz="1600" b="1" smtClean="0"/>
              <a:t>}</a:t>
            </a:r>
            <a:endParaRPr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14081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</a:t>
            </a:r>
            <a:r>
              <a:rPr lang="zh-CN" altLang="en-US" sz="2200" b="1"/>
              <a:t>练习题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zh-CN" altLang="en-US" sz="2000" b="1">
                <a:solidFill>
                  <a:srgbClr val="0070C0"/>
                </a:solidFill>
              </a:rPr>
              <a:t>判</a:t>
            </a:r>
            <a:r>
              <a:rPr lang="zh-CN" altLang="en-US" sz="2000" b="1" smtClean="0">
                <a:solidFill>
                  <a:srgbClr val="0070C0"/>
                </a:solidFill>
              </a:rPr>
              <a:t>断下面的代码是否正确：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  <p:sp>
        <p:nvSpPr>
          <p:cNvPr id="7" name="TextBox 6"/>
          <p:cNvSpPr txBox="1"/>
          <p:nvPr/>
        </p:nvSpPr>
        <p:spPr>
          <a:xfrm>
            <a:off x="719203" y="2060039"/>
            <a:ext cx="7723642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object Hello01 {</a:t>
            </a:r>
          </a:p>
          <a:p>
            <a:r>
              <a:rPr lang="en-US" altLang="zh-CN"/>
              <a:t>  def main(args: Array[String]): Unit = {</a:t>
            </a:r>
          </a:p>
          <a:p>
            <a:r>
              <a:rPr lang="en-US" altLang="zh-CN"/>
              <a:t>    def f1 = "venassa</a:t>
            </a:r>
            <a:r>
              <a:rPr lang="en-US" altLang="zh-CN" smtClean="0"/>
              <a:t>" </a:t>
            </a:r>
            <a:r>
              <a:rPr lang="en-US" altLang="zh-CN" smtClean="0"/>
              <a:t>//</a:t>
            </a:r>
            <a:endParaRPr lang="en-US" altLang="zh-CN"/>
          </a:p>
          <a:p>
            <a:r>
              <a:rPr lang="en-US" altLang="zh-CN"/>
              <a:t>    println(f1</a:t>
            </a:r>
            <a:r>
              <a:rPr lang="en-US" altLang="zh-CN" smtClean="0"/>
              <a:t>) </a:t>
            </a:r>
            <a:endParaRPr lang="en-US" altLang="zh-CN"/>
          </a:p>
          <a:p>
            <a:r>
              <a:rPr lang="en-US" altLang="zh-CN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zh-CN" altLang="en-US" smtClean="0"/>
              <a:t>题</a:t>
            </a:r>
            <a:r>
              <a:rPr lang="en-US" altLang="zh-CN" smtClean="0"/>
              <a:t>1 //</a:t>
            </a:r>
            <a:r>
              <a:rPr lang="zh-CN" altLang="en-US" smtClean="0"/>
              <a:t>输</a:t>
            </a:r>
            <a:r>
              <a:rPr lang="zh-CN" altLang="en-US" smtClean="0"/>
              <a:t>出 </a:t>
            </a:r>
            <a:r>
              <a:rPr lang="en-US" altLang="zh-CN"/>
              <a:t>venassa</a:t>
            </a:r>
          </a:p>
          <a:p>
            <a:r>
              <a:rPr lang="en-US" altLang="zh-CN"/>
              <a:t>def f1 = "</a:t>
            </a:r>
            <a:r>
              <a:rPr lang="en-US" altLang="zh-CN"/>
              <a:t>venassa</a:t>
            </a:r>
            <a:r>
              <a:rPr lang="en-US" altLang="zh-CN" smtClean="0"/>
              <a:t>" </a:t>
            </a:r>
            <a:r>
              <a:rPr lang="zh-CN" altLang="en-US" smtClean="0"/>
              <a:t>等价于</a:t>
            </a:r>
            <a:endParaRPr lang="en-US" altLang="zh-CN" smtClean="0"/>
          </a:p>
          <a:p>
            <a:r>
              <a:rPr lang="en-US" altLang="zh-CN" smtClean="0"/>
              <a:t>def f1() =  { </a:t>
            </a:r>
          </a:p>
          <a:p>
            <a:r>
              <a:rPr lang="en-US" altLang="zh-CN"/>
              <a:t> </a:t>
            </a:r>
            <a:r>
              <a:rPr lang="en-US" altLang="zh-CN" smtClean="0"/>
              <a:t>  "venassa"</a:t>
            </a:r>
          </a:p>
          <a:p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过程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基本介绍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 smtClean="0"/>
              <a:t>将</a:t>
            </a:r>
            <a:r>
              <a:rPr lang="zh-CN" altLang="en-US"/>
              <a:t>函数的返回类型为</a:t>
            </a:r>
            <a:r>
              <a:rPr lang="en-US" altLang="zh-CN"/>
              <a:t>Unit</a:t>
            </a:r>
            <a:r>
              <a:rPr lang="zh-CN" altLang="en-US"/>
              <a:t>的函数称之为</a:t>
            </a:r>
            <a:r>
              <a:rPr lang="zh-CN" altLang="en-US" b="1"/>
              <a:t>过</a:t>
            </a:r>
            <a:r>
              <a:rPr lang="zh-CN" altLang="en-US" b="1" smtClean="0"/>
              <a:t>程</a:t>
            </a:r>
            <a:r>
              <a:rPr lang="en-US" altLang="zh-CN" b="1" smtClean="0"/>
              <a:t>(procedure)</a:t>
            </a:r>
            <a:r>
              <a:rPr lang="zh-CN" altLang="en-US" b="1" smtClean="0"/>
              <a:t>，</a:t>
            </a:r>
            <a:r>
              <a:rPr lang="zh-CN" altLang="en-US"/>
              <a:t>如果明确函数没有返回值，那么等号可以省略</a:t>
            </a:r>
          </a:p>
          <a:p>
            <a:endParaRPr lang="en-US" altLang="zh-CN" sz="1600" smtClean="0"/>
          </a:p>
          <a:p>
            <a:r>
              <a:rPr lang="zh-CN" altLang="en-US" sz="2000" b="1">
                <a:solidFill>
                  <a:srgbClr val="0070C0"/>
                </a:solidFill>
              </a:rPr>
              <a:t>案</a:t>
            </a:r>
            <a:r>
              <a:rPr lang="zh-CN" altLang="en-US" sz="2000" b="1" smtClean="0">
                <a:solidFill>
                  <a:srgbClr val="0070C0"/>
                </a:solidFill>
              </a:rPr>
              <a:t>例说明：</a:t>
            </a:r>
            <a:endParaRPr lang="en-US" altLang="zh-CN" sz="2000" b="1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97" y="3437885"/>
            <a:ext cx="39433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6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过程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注</a:t>
            </a:r>
            <a:r>
              <a:rPr lang="zh-CN" altLang="en-US" sz="2000" b="1">
                <a:solidFill>
                  <a:srgbClr val="0070C0"/>
                </a:solidFill>
              </a:rPr>
              <a:t>意事</a:t>
            </a:r>
            <a:r>
              <a:rPr lang="zh-CN" altLang="en-US" sz="2000" b="1" smtClean="0">
                <a:solidFill>
                  <a:srgbClr val="0070C0"/>
                </a:solidFill>
              </a:rPr>
              <a:t>项和细节说明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smtClean="0"/>
              <a:t>注意区分</a:t>
            </a:r>
            <a:r>
              <a:rPr lang="en-US" altLang="zh-CN" smtClean="0"/>
              <a:t>:</a:t>
            </a:r>
            <a:r>
              <a:rPr lang="zh-CN" altLang="en-US"/>
              <a:t> </a:t>
            </a:r>
            <a:r>
              <a:rPr lang="zh-CN" altLang="en-US" smtClean="0"/>
              <a:t>如果函</a:t>
            </a:r>
            <a:r>
              <a:rPr lang="zh-CN" altLang="en-US"/>
              <a:t>数声明时没有返回值类</a:t>
            </a:r>
            <a:r>
              <a:rPr lang="zh-CN" altLang="en-US" smtClean="0"/>
              <a:t>型，但是有 </a:t>
            </a:r>
            <a:r>
              <a:rPr lang="en-US" altLang="zh-CN" smtClean="0"/>
              <a:t>= </a:t>
            </a:r>
            <a:r>
              <a:rPr lang="zh-CN" altLang="en-US" smtClean="0"/>
              <a:t>号，可</a:t>
            </a:r>
            <a:r>
              <a:rPr lang="zh-CN" altLang="en-US"/>
              <a:t>以进行</a:t>
            </a:r>
            <a:r>
              <a:rPr lang="zh-CN" altLang="en-US" b="1"/>
              <a:t>类型推断</a:t>
            </a:r>
            <a:r>
              <a:rPr lang="zh-CN" altLang="en-US"/>
              <a:t>最后一行代码</a:t>
            </a:r>
            <a:r>
              <a:rPr lang="zh-CN" altLang="en-US" smtClean="0"/>
              <a:t>。</a:t>
            </a:r>
            <a:r>
              <a:rPr lang="zh-CN" altLang="en-US"/>
              <a:t>这</a:t>
            </a:r>
            <a:r>
              <a:rPr lang="zh-CN" altLang="en-US" smtClean="0"/>
              <a:t>时这个函数实际是有返回值的，该函数并不是过程。</a:t>
            </a:r>
            <a:r>
              <a:rPr lang="en-US" altLang="zh-CN" smtClean="0"/>
              <a:t>(</a:t>
            </a:r>
            <a:r>
              <a:rPr lang="zh-CN" altLang="en-US" smtClean="0"/>
              <a:t>这点在讲解函数细节的时候讲过的</a:t>
            </a:r>
            <a:r>
              <a:rPr lang="en-US" altLang="zh-CN" smtClean="0"/>
              <a:t>.)</a:t>
            </a:r>
            <a:endParaRPr lang="zh-CN" altLang="en-US"/>
          </a:p>
          <a:p>
            <a:pPr marL="342900" indent="-342900">
              <a:buAutoNum type="arabicParenR"/>
            </a:pPr>
            <a:endParaRPr lang="en-US" altLang="zh-CN" smtClean="0"/>
          </a:p>
          <a:p>
            <a:pPr marL="342900" indent="-342900">
              <a:buFontTx/>
              <a:buAutoNum type="arabicParenR"/>
            </a:pPr>
            <a:r>
              <a:rPr lang="zh-CN" altLang="en-US" b="1"/>
              <a:t>开发工具的自动代码补全功能，虽然会自动加上</a:t>
            </a:r>
            <a:r>
              <a:rPr lang="en-US" altLang="zh-CN" b="1"/>
              <a:t>Unit</a:t>
            </a:r>
            <a:r>
              <a:rPr lang="zh-CN" altLang="en-US" b="1"/>
              <a:t>，但是考</a:t>
            </a:r>
            <a:r>
              <a:rPr lang="zh-CN" altLang="en-US" b="1">
                <a:solidFill>
                  <a:srgbClr val="EA0000"/>
                </a:solidFill>
              </a:rPr>
              <a:t>虑到</a:t>
            </a:r>
            <a:r>
              <a:rPr lang="en-US" altLang="zh-CN" b="1">
                <a:solidFill>
                  <a:srgbClr val="EA0000"/>
                </a:solidFill>
              </a:rPr>
              <a:t>Scala</a:t>
            </a:r>
            <a:r>
              <a:rPr lang="zh-CN" altLang="en-US" b="1">
                <a:solidFill>
                  <a:srgbClr val="EA0000"/>
                </a:solidFill>
              </a:rPr>
              <a:t>语言的简单，灵活</a:t>
            </a:r>
            <a:r>
              <a:rPr lang="zh-CN" altLang="en-US" b="1" smtClean="0"/>
              <a:t>，最</a:t>
            </a:r>
            <a:r>
              <a:rPr lang="zh-CN" altLang="en-US" b="1"/>
              <a:t>好不</a:t>
            </a:r>
            <a:r>
              <a:rPr lang="zh-CN" altLang="en-US" b="1" smtClean="0"/>
              <a:t>加</a:t>
            </a:r>
            <a:r>
              <a:rPr lang="en-US" altLang="zh-CN" b="1" smtClean="0"/>
              <a:t>.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493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惰</a:t>
            </a:r>
            <a:r>
              <a:rPr lang="zh-CN" altLang="en-US" sz="2200" b="1"/>
              <a:t>性函数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zh-CN" altLang="en-US" sz="2200" b="1" smtClean="0">
                <a:solidFill>
                  <a:srgbClr val="0070C0"/>
                </a:solidFill>
              </a:rPr>
              <a:t>看一个应用场景</a:t>
            </a:r>
            <a:endParaRPr lang="en-US" altLang="zh-CN" sz="2200" b="1" smtClean="0">
              <a:solidFill>
                <a:srgbClr val="0070C0"/>
              </a:solidFill>
            </a:endParaRPr>
          </a:p>
          <a:p>
            <a:r>
              <a:rPr lang="zh-CN" altLang="en-US" i="1" smtClean="0"/>
              <a:t>惰</a:t>
            </a:r>
            <a:r>
              <a:rPr lang="zh-CN" altLang="en-US" i="1"/>
              <a:t>性计算</a:t>
            </a:r>
            <a:r>
              <a:rPr lang="zh-CN" altLang="en-US"/>
              <a:t>（</a:t>
            </a:r>
            <a:r>
              <a:rPr lang="zh-CN" altLang="en-US">
                <a:solidFill>
                  <a:srgbClr val="EA0000"/>
                </a:solidFill>
              </a:rPr>
              <a:t>尽可能延迟表达式求值</a:t>
            </a:r>
            <a:r>
              <a:rPr lang="zh-CN" altLang="en-US"/>
              <a:t>）是</a:t>
            </a:r>
            <a:r>
              <a:rPr lang="zh-CN" altLang="en-US" b="1">
                <a:solidFill>
                  <a:srgbClr val="EA0000"/>
                </a:solidFill>
              </a:rPr>
              <a:t>许多函数式编程语言的特性</a:t>
            </a:r>
            <a:r>
              <a:rPr lang="zh-CN" altLang="en-US"/>
              <a:t>。惰性</a:t>
            </a:r>
            <a:r>
              <a:rPr lang="zh-CN" altLang="en-US" b="1"/>
              <a:t>集合</a:t>
            </a:r>
            <a:r>
              <a:rPr lang="zh-CN" altLang="en-US"/>
              <a:t>在需要时提供其元素，无需预先计算它们，这带来了一些好处。首先，</a:t>
            </a:r>
            <a:r>
              <a:rPr lang="zh-CN" altLang="en-US" b="1">
                <a:solidFill>
                  <a:srgbClr val="EA0000"/>
                </a:solidFill>
              </a:rPr>
              <a:t>您可以将耗时的计算推迟到绝对需要的时候</a:t>
            </a:r>
            <a:r>
              <a:rPr lang="zh-CN" altLang="en-US"/>
              <a:t>。其次，</a:t>
            </a:r>
            <a:r>
              <a:rPr lang="zh-CN" altLang="en-US" b="1"/>
              <a:t>您可以创造无限个集合</a:t>
            </a:r>
            <a:r>
              <a:rPr lang="zh-CN" altLang="en-US"/>
              <a:t>，只要它们继续收到请求，就会继续提供元素</a:t>
            </a:r>
            <a:r>
              <a:rPr lang="zh-CN" altLang="en-US" smtClean="0"/>
              <a:t>。函</a:t>
            </a:r>
            <a:r>
              <a:rPr lang="zh-CN" altLang="en-US"/>
              <a:t>数的惰性使用让您能够得到更高效的代</a:t>
            </a:r>
            <a:r>
              <a:rPr lang="zh-CN" altLang="en-US" smtClean="0"/>
              <a:t>码。</a:t>
            </a:r>
            <a:r>
              <a:rPr lang="en-US" altLang="zh-CN"/>
              <a:t>Java </a:t>
            </a:r>
            <a:r>
              <a:rPr lang="zh-CN" altLang="en-US"/>
              <a:t>并没有为惰性提供原生支</a:t>
            </a:r>
            <a:r>
              <a:rPr lang="zh-CN" altLang="en-US" smtClean="0"/>
              <a:t>持，</a:t>
            </a:r>
            <a:r>
              <a:rPr lang="en-US" altLang="zh-CN" smtClean="0"/>
              <a:t>Scala</a:t>
            </a:r>
            <a:r>
              <a:rPr lang="zh-CN" altLang="en-US" smtClean="0"/>
              <a:t>提供了。</a:t>
            </a:r>
            <a:endParaRPr lang="en-US" altLang="zh-CN" smtClean="0"/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画图说明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大数据推荐系统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540392"/>
              </p:ext>
            </p:extLst>
          </p:nvPr>
        </p:nvGraphicFramePr>
        <p:xfrm>
          <a:off x="603946" y="4248447"/>
          <a:ext cx="10937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包装程序外壳对象" showAsIcon="1" r:id="rId4" imgW="1093320" imgH="711360" progId="Package">
                  <p:embed/>
                </p:oleObj>
              </mc:Choice>
              <mc:Fallback>
                <p:oleObj name="包装程序外壳对象" showAsIcon="1" r:id="rId4" imgW="10933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946" y="4248447"/>
                        <a:ext cx="1093788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4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惰</a:t>
            </a:r>
            <a:r>
              <a:rPr lang="zh-CN" altLang="en-US" sz="2200" b="1"/>
              <a:t>性函数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</a:rPr>
              <a:t>实现懒加载的代码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i="1"/>
          </a:p>
          <a:p>
            <a:endParaRPr lang="en-US" altLang="zh-CN" i="1" smtClean="0">
              <a:latin typeface="Arial" pitchFamily="34" charset="0"/>
              <a:cs typeface="Arial" pitchFamily="34" charset="0"/>
            </a:endParaRPr>
          </a:p>
          <a:p>
            <a:endParaRPr lang="en-US" altLang="zh-CN" i="1">
              <a:latin typeface="Arial" pitchFamily="34" charset="0"/>
              <a:cs typeface="Arial" pitchFamily="34" charset="0"/>
            </a:endParaRPr>
          </a:p>
          <a:p>
            <a:endParaRPr lang="en-US" altLang="zh-CN" i="1" smtClean="0">
              <a:latin typeface="Arial" pitchFamily="34" charset="0"/>
              <a:cs typeface="Arial" pitchFamily="34" charset="0"/>
            </a:endParaRPr>
          </a:p>
          <a:p>
            <a:endParaRPr lang="en-US" altLang="zh-CN" i="1">
              <a:latin typeface="Arial" pitchFamily="34" charset="0"/>
              <a:cs typeface="Arial" pitchFamily="34" charset="0"/>
            </a:endParaRPr>
          </a:p>
          <a:p>
            <a:endParaRPr lang="en-US" altLang="zh-CN" i="1" smtClean="0">
              <a:latin typeface="Arial" pitchFamily="34" charset="0"/>
              <a:cs typeface="Arial" pitchFamily="34" charset="0"/>
            </a:endParaRPr>
          </a:p>
          <a:p>
            <a:endParaRPr lang="en-US" altLang="zh-CN" i="1">
              <a:latin typeface="Arial" pitchFamily="34" charset="0"/>
              <a:cs typeface="Arial" pitchFamily="34" charset="0"/>
            </a:endParaRPr>
          </a:p>
          <a:p>
            <a:endParaRPr lang="en-US" altLang="zh-CN" i="1" smtClean="0">
              <a:latin typeface="Arial" pitchFamily="34" charset="0"/>
              <a:cs typeface="Arial" pitchFamily="34" charset="0"/>
            </a:endParaRPr>
          </a:p>
          <a:p>
            <a:endParaRPr lang="en-US" altLang="zh-CN" i="1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973" y="1728167"/>
            <a:ext cx="71492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public class LazyDemo </a:t>
            </a:r>
            <a:r>
              <a:rPr lang="en-US" altLang="zh-CN" smtClean="0"/>
              <a:t>{</a:t>
            </a:r>
            <a:endParaRPr lang="en-US" altLang="zh-CN"/>
          </a:p>
          <a:p>
            <a:r>
              <a:rPr lang="en-US" altLang="zh-CN"/>
              <a:t>  private String property</a:t>
            </a:r>
            <a:r>
              <a:rPr lang="en-US" altLang="zh-CN" smtClean="0"/>
              <a:t>; //</a:t>
            </a:r>
            <a:r>
              <a:rPr lang="zh-CN" altLang="en-US"/>
              <a:t>属</a:t>
            </a:r>
            <a:r>
              <a:rPr lang="zh-CN" altLang="en-US" smtClean="0"/>
              <a:t>性也可能是一个数据库连接，文件等资源</a:t>
            </a:r>
            <a:r>
              <a:rPr lang="en-US" altLang="zh-CN" smtClean="0"/>
              <a:t> </a:t>
            </a:r>
            <a:endParaRPr lang="en-US" altLang="zh-CN"/>
          </a:p>
          <a:p>
            <a:r>
              <a:rPr lang="en-US" altLang="zh-CN"/>
              <a:t>public String getProperty() {</a:t>
            </a:r>
          </a:p>
          <a:p>
            <a:r>
              <a:rPr lang="en-US" altLang="zh-CN">
                <a:solidFill>
                  <a:srgbClr val="EA0000"/>
                </a:solidFill>
              </a:rPr>
              <a:t>  if (property == null) {//</a:t>
            </a:r>
            <a:r>
              <a:rPr lang="zh-CN" altLang="en-US">
                <a:solidFill>
                  <a:srgbClr val="EA0000"/>
                </a:solidFill>
              </a:rPr>
              <a:t>如果没有初始化过，那么进行初始化</a:t>
            </a:r>
          </a:p>
          <a:p>
            <a:r>
              <a:rPr lang="zh-CN" altLang="en-US">
                <a:solidFill>
                  <a:srgbClr val="EA0000"/>
                </a:solidFill>
              </a:rPr>
              <a:t>    </a:t>
            </a:r>
            <a:r>
              <a:rPr lang="en-US" altLang="zh-CN">
                <a:solidFill>
                  <a:srgbClr val="EA0000"/>
                </a:solidFill>
              </a:rPr>
              <a:t>property = initProperty();</a:t>
            </a:r>
          </a:p>
          <a:p>
            <a:r>
              <a:rPr lang="en-US" altLang="zh-CN">
                <a:solidFill>
                  <a:srgbClr val="EA0000"/>
                </a:solidFill>
              </a:rPr>
              <a:t>  }</a:t>
            </a:r>
          </a:p>
          <a:p>
            <a:r>
              <a:rPr lang="en-US" altLang="zh-CN">
                <a:solidFill>
                  <a:srgbClr val="EA0000"/>
                </a:solidFill>
              </a:rPr>
              <a:t>  return property;</a:t>
            </a:r>
          </a:p>
          <a:p>
            <a:r>
              <a:rPr lang="en-US" altLang="zh-CN" smtClean="0"/>
              <a:t>}</a:t>
            </a:r>
            <a:endParaRPr lang="en-US" altLang="zh-CN"/>
          </a:p>
          <a:p>
            <a:r>
              <a:rPr lang="en-US" altLang="zh-CN"/>
              <a:t>  private String initProperty() {</a:t>
            </a:r>
          </a:p>
          <a:p>
            <a:r>
              <a:rPr lang="en-US" altLang="zh-CN"/>
              <a:t>    return "property";</a:t>
            </a:r>
          </a:p>
          <a:p>
            <a:r>
              <a:rPr lang="en-US" altLang="zh-CN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/>
              <a:t>比如常用的</a:t>
            </a:r>
            <a:r>
              <a:rPr lang="zh-CN" altLang="en-US" b="1"/>
              <a:t>单例模式懒汉</a:t>
            </a:r>
            <a:r>
              <a:rPr lang="zh-CN" altLang="en-US"/>
              <a:t>式实现时就使用了上面类似的思路实现</a:t>
            </a:r>
          </a:p>
        </p:txBody>
      </p:sp>
    </p:spTree>
    <p:extLst>
      <p:ext uri="{BB962C8B-B14F-4D97-AF65-F5344CB8AC3E}">
        <p14:creationId xmlns:p14="http://schemas.microsoft.com/office/powerpoint/2010/main" val="21205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惰</a:t>
            </a:r>
            <a:r>
              <a:rPr lang="zh-CN" altLang="en-US" sz="2200" b="1"/>
              <a:t>性函数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 smtClean="0"/>
              <a:t>当</a:t>
            </a:r>
            <a:r>
              <a:rPr lang="zh-CN" altLang="en-US" b="1"/>
              <a:t>函数返回值</a:t>
            </a:r>
            <a:r>
              <a:rPr lang="zh-CN" altLang="en-US"/>
              <a:t>被声明为</a:t>
            </a:r>
            <a:r>
              <a:rPr lang="en-US" altLang="zh-CN" b="1"/>
              <a:t>lazy</a:t>
            </a:r>
            <a:r>
              <a:rPr lang="zh-CN" altLang="en-US"/>
              <a:t>时，函数的执行将被推迟，直到我们首次对此取值</a:t>
            </a:r>
            <a:r>
              <a:rPr lang="zh-CN" altLang="en-US" smtClean="0"/>
              <a:t>，该函数才会执行。</a:t>
            </a:r>
            <a:r>
              <a:rPr lang="zh-CN" altLang="en-US"/>
              <a:t>这种函数我们称之为</a:t>
            </a:r>
            <a:r>
              <a:rPr lang="zh-CN" altLang="en-US" b="1">
                <a:solidFill>
                  <a:srgbClr val="EA0000"/>
                </a:solidFill>
              </a:rPr>
              <a:t>惰性函数</a:t>
            </a:r>
            <a:r>
              <a:rPr lang="zh-CN" altLang="en-US"/>
              <a:t>，在</a:t>
            </a:r>
            <a:r>
              <a:rPr lang="en-US" altLang="zh-CN"/>
              <a:t>Java</a:t>
            </a:r>
            <a:r>
              <a:rPr lang="zh-CN" altLang="en-US"/>
              <a:t>的某些框架代码中称之为懒加</a:t>
            </a:r>
            <a:r>
              <a:rPr lang="zh-CN" altLang="en-US" smtClean="0"/>
              <a:t>载</a:t>
            </a:r>
            <a:r>
              <a:rPr lang="en-US" altLang="zh-CN" smtClean="0"/>
              <a:t>(</a:t>
            </a:r>
            <a:r>
              <a:rPr lang="zh-CN" altLang="en-US" smtClean="0"/>
              <a:t>延</a:t>
            </a:r>
            <a:r>
              <a:rPr lang="zh-CN" altLang="en-US"/>
              <a:t>迟加</a:t>
            </a:r>
            <a:r>
              <a:rPr lang="zh-CN" altLang="en-US" smtClean="0"/>
              <a:t>载</a:t>
            </a:r>
            <a:r>
              <a:rPr lang="en-US" altLang="zh-CN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z="160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案例演示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1600" smtClean="0"/>
          </a:p>
          <a:p>
            <a:r>
              <a:rPr lang="zh-CN" altLang="en-US" sz="1600" smtClean="0"/>
              <a:t>看老师演示</a:t>
            </a:r>
            <a:endParaRPr lang="en-US" altLang="zh-CN" sz="1600" smtClean="0"/>
          </a:p>
          <a:p>
            <a:endParaRPr lang="en-US" altLang="zh-CN"/>
          </a:p>
          <a:p>
            <a:r>
              <a:rPr lang="zh-CN" altLang="en-US" sz="2000" b="1">
                <a:solidFill>
                  <a:srgbClr val="0070C0"/>
                </a:solidFill>
              </a:rPr>
              <a:t>注</a:t>
            </a:r>
            <a:r>
              <a:rPr lang="zh-CN" altLang="en-US" sz="2000" b="1" smtClean="0">
                <a:solidFill>
                  <a:srgbClr val="0070C0"/>
                </a:solidFill>
              </a:rPr>
              <a:t>意事项和细节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lazy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不能修饰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var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类型的变量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/>
              <a:t>不</a:t>
            </a:r>
            <a:r>
              <a:rPr lang="zh-CN" altLang="en-US"/>
              <a:t>但是 在调用函数时，加了 </a:t>
            </a:r>
            <a:r>
              <a:rPr lang="en-US" altLang="zh-CN"/>
              <a:t>lazy ,</a:t>
            </a:r>
            <a:r>
              <a:rPr lang="zh-CN" altLang="en-US"/>
              <a:t>会导致函数的执行被推迟</a:t>
            </a:r>
            <a:r>
              <a:rPr lang="zh-CN" altLang="en-US" smtClean="0"/>
              <a:t>，我</a:t>
            </a:r>
            <a:r>
              <a:rPr lang="zh-CN" altLang="en-US"/>
              <a:t>们在声明一个变量时，如果给声明了 </a:t>
            </a:r>
            <a:r>
              <a:rPr lang="en-US" altLang="zh-CN"/>
              <a:t>lazy ,</a:t>
            </a:r>
            <a:r>
              <a:rPr lang="zh-CN" altLang="en-US"/>
              <a:t>那么变量值得分配也会推</a:t>
            </a:r>
            <a:r>
              <a:rPr lang="zh-CN" altLang="en-US" smtClean="0"/>
              <a:t>迟。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比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如 </a:t>
            </a:r>
            <a:r>
              <a:rPr lang="en-US" altLang="zh-CN"/>
              <a:t>lazy val i = 10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8454" y="2520255"/>
            <a:ext cx="40943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main(args: Array[String]): Unit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lazy val res = sum(10, 20)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println("-----------------")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println("res=" + res)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在要使用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res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前，才执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行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sum(n1 : Int, n2 : Int):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println("sum()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执行了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..")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return  n1 +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n2}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异常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/>
              <a:t>Scala</a:t>
            </a:r>
            <a:r>
              <a:rPr lang="zh-CN" altLang="en-US"/>
              <a:t>提供</a:t>
            </a:r>
            <a:r>
              <a:rPr lang="en-US" altLang="zh-CN"/>
              <a:t>try</a:t>
            </a:r>
            <a:r>
              <a:rPr lang="zh-CN" altLang="en-US"/>
              <a:t>和</a:t>
            </a:r>
            <a:r>
              <a:rPr lang="en-US" altLang="zh-CN"/>
              <a:t>catch</a:t>
            </a:r>
            <a:r>
              <a:rPr lang="zh-CN" altLang="en-US"/>
              <a:t>块来处理异常。</a:t>
            </a:r>
            <a:r>
              <a:rPr lang="en-US" altLang="zh-CN"/>
              <a:t>try</a:t>
            </a:r>
            <a:r>
              <a:rPr lang="zh-CN" altLang="en-US"/>
              <a:t>块用于包含</a:t>
            </a:r>
            <a:r>
              <a:rPr lang="zh-CN" altLang="en-US" smtClean="0"/>
              <a:t>可能出错的代</a:t>
            </a:r>
            <a:r>
              <a:rPr lang="zh-CN" altLang="en-US"/>
              <a:t>码。</a:t>
            </a:r>
            <a:r>
              <a:rPr lang="en-US" altLang="zh-CN"/>
              <a:t>catch</a:t>
            </a:r>
            <a:r>
              <a:rPr lang="zh-CN" altLang="en-US"/>
              <a:t>块用于处理</a:t>
            </a:r>
            <a:r>
              <a:rPr lang="en-US" altLang="zh-CN"/>
              <a:t>try</a:t>
            </a:r>
            <a:r>
              <a:rPr lang="zh-CN" altLang="en-US"/>
              <a:t>块中发生的异常。可以根据需要在程序中有任意数量的</a:t>
            </a:r>
            <a:r>
              <a:rPr lang="en-US" altLang="zh-CN"/>
              <a:t>try...catch</a:t>
            </a:r>
            <a:r>
              <a:rPr lang="zh-CN" altLang="en-US"/>
              <a:t>块。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语</a:t>
            </a:r>
            <a:r>
              <a:rPr lang="zh-CN" altLang="en-US"/>
              <a:t>法处理上和</a:t>
            </a:r>
            <a:r>
              <a:rPr lang="en-US" altLang="zh-CN"/>
              <a:t>Java</a:t>
            </a:r>
            <a:r>
              <a:rPr lang="zh-CN" altLang="en-US"/>
              <a:t>类似，但是又不尽相同</a:t>
            </a:r>
            <a:endParaRPr lang="en-US" altLang="zh-CN" smtClean="0"/>
          </a:p>
          <a:p>
            <a:endParaRPr lang="en-US" altLang="zh-CN" sz="1600"/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</a:rPr>
              <a:t>异常处理回顾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160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7" y="3384351"/>
            <a:ext cx="1771974" cy="129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4032" y="2808287"/>
            <a:ext cx="540885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try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   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可疑代码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int i = 0;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    int b = 10;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    int c = b / i;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执行代码时，会抛出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ArithmeticException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异常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} catch(Exception e) 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    e.printStackTrace();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}finally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   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最终要执行的代码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System.out.println("java finally");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异常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en-US" altLang="zh-CN" sz="2200" b="1" smtClean="0">
                <a:solidFill>
                  <a:srgbClr val="0070C0"/>
                </a:solidFill>
              </a:rPr>
              <a:t>Java</a:t>
            </a:r>
            <a:r>
              <a:rPr lang="zh-CN" altLang="en-US" sz="2200" b="1" smtClean="0">
                <a:solidFill>
                  <a:srgbClr val="0070C0"/>
                </a:solidFill>
              </a:rPr>
              <a:t>异常处理的注意点</a:t>
            </a:r>
            <a:r>
              <a:rPr lang="en-US" altLang="zh-CN" sz="2200" b="1" smtClean="0">
                <a:solidFill>
                  <a:srgbClr val="0070C0"/>
                </a:solidFill>
              </a:rPr>
              <a:t>.</a:t>
            </a:r>
          </a:p>
          <a:p>
            <a:endParaRPr lang="en-US" altLang="zh-CN" sz="2000" b="1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altLang="zh-CN" smtClean="0"/>
              <a:t>java</a:t>
            </a:r>
            <a:r>
              <a:rPr lang="zh-CN" altLang="en-US" smtClean="0"/>
              <a:t>语言</a:t>
            </a:r>
            <a:r>
              <a:rPr lang="zh-CN" altLang="en-US"/>
              <a:t>按</a:t>
            </a:r>
            <a:r>
              <a:rPr lang="zh-CN" altLang="en-US" smtClean="0"/>
              <a:t>照</a:t>
            </a:r>
            <a:r>
              <a:rPr lang="en-US" altLang="zh-CN" smtClean="0"/>
              <a:t>try—catch-catch...—finally</a:t>
            </a:r>
            <a:r>
              <a:rPr lang="zh-CN" altLang="en-US" smtClean="0"/>
              <a:t>的方式来处理异常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不</a:t>
            </a:r>
            <a:r>
              <a:rPr lang="zh-CN" altLang="en-US" smtClean="0"/>
              <a:t>管有没有异常捕获，都会执行</a:t>
            </a:r>
            <a:r>
              <a:rPr lang="en-US" altLang="zh-CN" smtClean="0"/>
              <a:t>finally, </a:t>
            </a:r>
            <a:r>
              <a:rPr lang="zh-CN" altLang="en-US" smtClean="0"/>
              <a:t>因此通常可以在</a:t>
            </a:r>
            <a:r>
              <a:rPr lang="en-US" altLang="zh-CN" smtClean="0"/>
              <a:t>finally</a:t>
            </a:r>
            <a:r>
              <a:rPr lang="zh-CN" altLang="en-US" smtClean="0"/>
              <a:t>代码块中释放资源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可</a:t>
            </a:r>
            <a:r>
              <a:rPr lang="zh-CN" altLang="en-US" smtClean="0"/>
              <a:t>以有多个</a:t>
            </a:r>
            <a:r>
              <a:rPr lang="en-US" altLang="zh-CN" smtClean="0"/>
              <a:t>catch</a:t>
            </a:r>
            <a:r>
              <a:rPr lang="zh-CN" altLang="en-US" smtClean="0"/>
              <a:t>，分别捕获对应的异常，这时需要把范围小的异常类写在前面，把范围大的异常类写在后面，否则编译错误。会提示 </a:t>
            </a:r>
            <a:r>
              <a:rPr lang="en-US" altLang="zh-CN" smtClean="0"/>
              <a:t>"</a:t>
            </a:r>
            <a:r>
              <a:rPr lang="en-US" altLang="zh-CN" i="1"/>
              <a:t>Exception </a:t>
            </a:r>
            <a:r>
              <a:rPr lang="en-US" altLang="zh-CN" i="1" smtClean="0"/>
              <a:t>'java.lang.xxxxxx' </a:t>
            </a:r>
            <a:r>
              <a:rPr lang="en-US" altLang="zh-CN" i="1"/>
              <a:t>has already been caught</a:t>
            </a:r>
            <a:r>
              <a:rPr lang="en-US" altLang="zh-CN" smtClean="0"/>
              <a:t>"【</a:t>
            </a:r>
            <a:r>
              <a:rPr lang="zh-CN" altLang="en-US" sz="1400" smtClean="0">
                <a:solidFill>
                  <a:srgbClr val="EA0000"/>
                </a:solidFill>
              </a:rPr>
              <a:t>案例</a:t>
            </a:r>
            <a:r>
              <a:rPr lang="zh-CN" altLang="en-US" sz="1400">
                <a:solidFill>
                  <a:srgbClr val="EA0000"/>
                </a:solidFill>
              </a:rPr>
              <a:t>演示</a:t>
            </a:r>
            <a:r>
              <a:rPr lang="en-US" altLang="zh-CN" smtClean="0"/>
              <a:t>】</a:t>
            </a:r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42442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函数</a:t>
            </a:r>
            <a:r>
              <a:rPr lang="zh-CN" altLang="en-US" sz="2200" b="1" smtClean="0"/>
              <a:t>式编程内容及授课顺序说明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9538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函数式编程内容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函数式编程</a:t>
            </a:r>
            <a:r>
              <a:rPr lang="zh-CN" altLang="en-US" b="1" smtClean="0">
                <a:solidFill>
                  <a:srgbClr val="FF0000"/>
                </a:solidFill>
              </a:rPr>
              <a:t>基础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zh-CN" altLang="en-US"/>
              <a:t>函</a:t>
            </a:r>
            <a:r>
              <a:rPr lang="zh-CN" altLang="en-US" smtClean="0"/>
              <a:t>数定义</a:t>
            </a:r>
            <a:r>
              <a:rPr lang="en-US" altLang="zh-CN" smtClean="0"/>
              <a:t>/</a:t>
            </a:r>
            <a:r>
              <a:rPr lang="zh-CN" altLang="en-US" smtClean="0"/>
              <a:t>声明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函</a:t>
            </a:r>
            <a:r>
              <a:rPr lang="zh-CN" altLang="en-US" smtClean="0"/>
              <a:t>数运行机制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b="1"/>
              <a:t>递</a:t>
            </a:r>
            <a:r>
              <a:rPr lang="zh-CN" altLang="en-US" b="1" smtClean="0"/>
              <a:t>归</a:t>
            </a:r>
            <a:r>
              <a:rPr lang="en-US" altLang="zh-CN" smtClean="0"/>
              <a:t>//</a:t>
            </a:r>
            <a:r>
              <a:rPr lang="zh-CN" altLang="en-US" smtClean="0"/>
              <a:t>难点 </a:t>
            </a:r>
            <a:r>
              <a:rPr lang="en-US" altLang="zh-CN" smtClean="0"/>
              <a:t>[</a:t>
            </a:r>
            <a:r>
              <a:rPr lang="zh-CN" altLang="en-US" smtClean="0"/>
              <a:t>最短路径，邮差问题，迷宫问题</a:t>
            </a:r>
            <a:r>
              <a:rPr lang="en-US" altLang="zh-CN" smtClean="0"/>
              <a:t>, </a:t>
            </a:r>
            <a:r>
              <a:rPr lang="zh-CN" altLang="en-US" smtClean="0"/>
              <a:t>回溯</a:t>
            </a:r>
            <a:r>
              <a:rPr lang="en-US" altLang="zh-CN" smtClean="0"/>
              <a:t>]</a:t>
            </a:r>
          </a:p>
          <a:p>
            <a:pPr marL="342900" indent="-342900">
              <a:buAutoNum type="arabicParenR"/>
            </a:pPr>
            <a:r>
              <a:rPr lang="zh-CN" altLang="en-US" smtClean="0"/>
              <a:t>过程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惰</a:t>
            </a:r>
            <a:r>
              <a:rPr lang="zh-CN" altLang="en-US" smtClean="0"/>
              <a:t>性函数和异常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函数式编程</a:t>
            </a:r>
            <a:r>
              <a:rPr lang="zh-CN" altLang="en-US" b="1" smtClean="0">
                <a:solidFill>
                  <a:srgbClr val="FF0000"/>
                </a:solidFill>
              </a:rPr>
              <a:t>高级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zh-CN" altLang="en-US"/>
              <a:t>值</a:t>
            </a:r>
            <a:r>
              <a:rPr lang="zh-CN" altLang="en-US" smtClean="0"/>
              <a:t>函</a:t>
            </a:r>
            <a:r>
              <a:rPr lang="zh-CN" altLang="en-US"/>
              <a:t>数</a:t>
            </a:r>
            <a:r>
              <a:rPr lang="en-US" altLang="zh-CN"/>
              <a:t>(</a:t>
            </a:r>
            <a:r>
              <a:rPr lang="zh-CN" altLang="en-US"/>
              <a:t>函数字面量</a:t>
            </a:r>
            <a:r>
              <a:rPr lang="en-US" altLang="zh-CN"/>
              <a:t>) 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高</a:t>
            </a:r>
            <a:r>
              <a:rPr lang="zh-CN" altLang="en-US"/>
              <a:t>阶函数 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闭</a:t>
            </a:r>
            <a:r>
              <a:rPr lang="zh-CN" altLang="en-US"/>
              <a:t>包 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应</a:t>
            </a:r>
            <a:r>
              <a:rPr lang="zh-CN" altLang="en-US"/>
              <a:t>用函数 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柯</a:t>
            </a:r>
            <a:r>
              <a:rPr lang="zh-CN" altLang="en-US"/>
              <a:t>里化函</a:t>
            </a:r>
            <a:r>
              <a:rPr lang="zh-CN" altLang="en-US" smtClean="0"/>
              <a:t>数，抽象控制</a:t>
            </a:r>
            <a:r>
              <a:rPr lang="en-US" altLang="zh-CN" smtClean="0"/>
              <a:t>...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7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异常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异常处理举例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>
              <a:solidFill>
                <a:srgbClr val="0070C0"/>
              </a:solidFill>
            </a:endParaRPr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 smtClean="0"/>
          </a:p>
        </p:txBody>
      </p:sp>
      <p:sp>
        <p:nvSpPr>
          <p:cNvPr id="5" name="TextBox 4"/>
          <p:cNvSpPr txBox="1"/>
          <p:nvPr/>
        </p:nvSpPr>
        <p:spPr>
          <a:xfrm>
            <a:off x="665981" y="2160215"/>
            <a:ext cx="72053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try {</a:t>
            </a:r>
          </a:p>
          <a:p>
            <a:r>
              <a:rPr lang="en-US" altLang="zh-CN"/>
              <a:t>      val r = 10 / 0</a:t>
            </a:r>
          </a:p>
          <a:p>
            <a:r>
              <a:rPr lang="en-US" altLang="zh-CN"/>
              <a:t>    } catch {</a:t>
            </a:r>
          </a:p>
          <a:p>
            <a:r>
              <a:rPr lang="en-US" altLang="zh-CN"/>
              <a:t>      case ex: ArithmeticException=&gt; println("</a:t>
            </a:r>
            <a:r>
              <a:rPr lang="zh-CN" altLang="en-US"/>
              <a:t>捕获了除数为零的算数异常</a:t>
            </a:r>
            <a:r>
              <a:rPr lang="en-US" altLang="zh-CN"/>
              <a:t>")</a:t>
            </a:r>
          </a:p>
          <a:p>
            <a:r>
              <a:rPr lang="en-US" altLang="zh-CN"/>
              <a:t>      case ex: Exception =&gt; println("</a:t>
            </a:r>
            <a:r>
              <a:rPr lang="zh-CN" altLang="en-US"/>
              <a:t>捕获了异常</a:t>
            </a:r>
            <a:r>
              <a:rPr lang="en-US" altLang="zh-CN"/>
              <a:t>")</a:t>
            </a:r>
          </a:p>
          <a:p>
            <a:r>
              <a:rPr lang="en-US" altLang="zh-CN"/>
              <a:t>    } finally {</a:t>
            </a:r>
          </a:p>
          <a:p>
            <a:r>
              <a:rPr lang="en-US" altLang="zh-CN"/>
              <a:t>      // </a:t>
            </a:r>
            <a:r>
              <a:rPr lang="zh-CN" altLang="en-US"/>
              <a:t>最终要执行的代码</a:t>
            </a:r>
          </a:p>
          <a:p>
            <a:r>
              <a:rPr lang="zh-CN" altLang="en-US"/>
              <a:t>      </a:t>
            </a:r>
            <a:r>
              <a:rPr lang="en-US" altLang="zh-CN"/>
              <a:t>println("scala finally...")</a:t>
            </a:r>
          </a:p>
          <a:p>
            <a:r>
              <a:rPr lang="en-US" altLang="zh-CN"/>
              <a:t>    </a:t>
            </a:r>
            <a:r>
              <a:rPr lang="en-US" altLang="zh-CN" smtClean="0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6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异常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异常处理小结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457200" indent="-457200">
              <a:buAutoNum type="arabicParenR"/>
            </a:pPr>
            <a:r>
              <a:rPr lang="zh-CN" altLang="en-US" smtClean="0"/>
              <a:t>我</a:t>
            </a:r>
            <a:r>
              <a:rPr lang="zh-CN" altLang="en-US"/>
              <a:t>们将</a:t>
            </a:r>
            <a:r>
              <a:rPr lang="zh-CN" altLang="en-US" smtClean="0"/>
              <a:t>可疑代</a:t>
            </a:r>
            <a:r>
              <a:rPr lang="zh-CN" altLang="en-US"/>
              <a:t>码封装在</a:t>
            </a:r>
            <a:r>
              <a:rPr lang="en-US" altLang="zh-CN"/>
              <a:t>try</a:t>
            </a:r>
            <a:r>
              <a:rPr lang="zh-CN" altLang="en-US"/>
              <a:t>块中。 在</a:t>
            </a:r>
            <a:r>
              <a:rPr lang="en-US" altLang="zh-CN"/>
              <a:t>try</a:t>
            </a:r>
            <a:r>
              <a:rPr lang="zh-CN" altLang="en-US"/>
              <a:t>块之后使用了一个</a:t>
            </a:r>
            <a:r>
              <a:rPr lang="en-US" altLang="zh-CN"/>
              <a:t>catch</a:t>
            </a:r>
            <a:r>
              <a:rPr lang="zh-CN" altLang="en-US"/>
              <a:t>处理程序来捕获异常。如果发生任何异常，</a:t>
            </a:r>
            <a:r>
              <a:rPr lang="en-US" altLang="zh-CN"/>
              <a:t>catch</a:t>
            </a:r>
            <a:r>
              <a:rPr lang="zh-CN" altLang="en-US"/>
              <a:t>处理程序将处理它，程序将不会异常终止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7200" indent="-457200">
              <a:buFontTx/>
              <a:buAutoNum type="arabicParenR"/>
            </a:pPr>
            <a:r>
              <a:rPr lang="en-US" altLang="zh-CN"/>
              <a:t>Scala</a:t>
            </a:r>
            <a:r>
              <a:rPr lang="zh-CN" altLang="en-US"/>
              <a:t>的异常的工作机制和</a:t>
            </a:r>
            <a:r>
              <a:rPr lang="en-US" altLang="zh-CN"/>
              <a:t>Java</a:t>
            </a:r>
            <a:r>
              <a:rPr lang="zh-CN" altLang="en-US"/>
              <a:t>一样，但是</a:t>
            </a:r>
            <a:r>
              <a:rPr lang="en-US" altLang="zh-CN"/>
              <a:t>Scala</a:t>
            </a:r>
            <a:r>
              <a:rPr lang="zh-CN" altLang="en-US"/>
              <a:t>没有“</a:t>
            </a:r>
            <a:r>
              <a:rPr lang="en-US" altLang="zh-CN">
                <a:solidFill>
                  <a:srgbClr val="EA0000"/>
                </a:solidFill>
              </a:rPr>
              <a:t>checked(</a:t>
            </a:r>
            <a:r>
              <a:rPr lang="zh-CN" altLang="en-US">
                <a:solidFill>
                  <a:srgbClr val="EA0000"/>
                </a:solidFill>
              </a:rPr>
              <a:t>编译期</a:t>
            </a:r>
            <a:r>
              <a:rPr lang="en-US" altLang="zh-CN"/>
              <a:t>)</a:t>
            </a:r>
            <a:r>
              <a:rPr lang="zh-CN" altLang="en-US"/>
              <a:t>”异常</a:t>
            </a:r>
            <a:r>
              <a:rPr lang="zh-CN" altLang="en-US" smtClean="0"/>
              <a:t>，即</a:t>
            </a:r>
            <a:r>
              <a:rPr lang="en-US" altLang="zh-CN" smtClean="0"/>
              <a:t>Scala</a:t>
            </a:r>
            <a:r>
              <a:rPr lang="zh-CN" altLang="en-US" smtClean="0"/>
              <a:t>没有编译异常这个概念，异常</a:t>
            </a:r>
            <a:r>
              <a:rPr lang="zh-CN" altLang="en-US" i="1" smtClean="0"/>
              <a:t>都是在运行的时候捕获</a:t>
            </a:r>
            <a:r>
              <a:rPr lang="zh-CN" altLang="en-US" smtClean="0"/>
              <a:t>处理。</a:t>
            </a:r>
            <a:endParaRPr lang="en-US" altLang="zh-CN" smtClean="0"/>
          </a:p>
          <a:p>
            <a:pPr marL="457200" indent="-457200">
              <a:buFontTx/>
              <a:buAutoNum type="arabicParenR"/>
            </a:pPr>
            <a:endParaRPr lang="en-US" altLang="zh-CN" smtClean="0"/>
          </a:p>
          <a:p>
            <a:pPr marL="457200" indent="-457200">
              <a:buFontTx/>
              <a:buAutoNum type="arabicParenR"/>
            </a:pPr>
            <a:r>
              <a:rPr lang="zh-CN" altLang="en-US"/>
              <a:t>用</a:t>
            </a:r>
            <a:r>
              <a:rPr lang="en-US" altLang="zh-CN"/>
              <a:t>throw</a:t>
            </a:r>
            <a:r>
              <a:rPr lang="zh-CN" altLang="en-US"/>
              <a:t>关键字，抛出一个异常对象。所有异常都是</a:t>
            </a:r>
            <a:r>
              <a:rPr lang="en-US" altLang="zh-CN"/>
              <a:t>Throwable</a:t>
            </a:r>
            <a:r>
              <a:rPr lang="zh-CN" altLang="en-US"/>
              <a:t>的子类型。</a:t>
            </a:r>
            <a:r>
              <a:rPr lang="en-US" altLang="zh-CN"/>
              <a:t>throw</a:t>
            </a:r>
            <a:r>
              <a:rPr lang="zh-CN" altLang="en-US"/>
              <a:t>表达式是有类型的，就是</a:t>
            </a:r>
            <a:r>
              <a:rPr lang="en-US" altLang="zh-CN"/>
              <a:t>Nothing</a:t>
            </a:r>
            <a:r>
              <a:rPr lang="zh-CN" altLang="en-US"/>
              <a:t>，因为</a:t>
            </a:r>
            <a:r>
              <a:rPr lang="en-US" altLang="zh-CN"/>
              <a:t>Nothing</a:t>
            </a:r>
            <a:r>
              <a:rPr lang="zh-CN" altLang="en-US"/>
              <a:t>是所有类型的子类型，所以</a:t>
            </a:r>
            <a:r>
              <a:rPr lang="en-US" altLang="zh-CN"/>
              <a:t>throw</a:t>
            </a:r>
            <a:r>
              <a:rPr lang="zh-CN" altLang="en-US"/>
              <a:t>表达式可以用在需要类型的地</a:t>
            </a:r>
            <a:r>
              <a:rPr lang="zh-CN" altLang="en-US" smtClean="0"/>
              <a:t>方</a:t>
            </a:r>
            <a:endParaRPr lang="zh-CN" altLang="en-US"/>
          </a:p>
          <a:p>
            <a:pPr marL="457200" indent="-457200">
              <a:buFontTx/>
              <a:buAutoNum type="arabicParenR"/>
            </a:pPr>
            <a:endParaRPr lang="en-US" altLang="zh-CN" smtClean="0"/>
          </a:p>
          <a:p>
            <a:endParaRPr lang="en-US" altLang="zh-CN" sz="1600" smtClean="0"/>
          </a:p>
          <a:p>
            <a:endParaRPr lang="en-US" altLang="zh-CN" sz="1600" smtClean="0"/>
          </a:p>
        </p:txBody>
      </p:sp>
      <p:sp>
        <p:nvSpPr>
          <p:cNvPr id="5" name="TextBox 4"/>
          <p:cNvSpPr txBox="1"/>
          <p:nvPr/>
        </p:nvSpPr>
        <p:spPr>
          <a:xfrm>
            <a:off x="1098029" y="4038232"/>
            <a:ext cx="31227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main(args: Array[String]): Unit = {</a:t>
            </a:r>
            <a:br>
              <a:rPr lang="en-US" altLang="zh-CN" sz="1400">
                <a:latin typeface="Arial" pitchFamily="34" charset="0"/>
                <a:cs typeface="Arial" pitchFamily="34" charset="0"/>
              </a:rPr>
            </a:br>
            <a:r>
              <a:rPr lang="en-US" altLang="zh-CN" sz="140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res = 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test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()</a:t>
            </a:r>
            <a:br>
              <a:rPr lang="en-US" altLang="zh-CN" sz="1400">
                <a:latin typeface="Arial" pitchFamily="34" charset="0"/>
                <a:cs typeface="Arial" pitchFamily="34" charset="0"/>
              </a:rPr>
            </a:br>
            <a:r>
              <a:rPr lang="en-US" altLang="zh-CN" sz="140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400" i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(res.toString)</a:t>
            </a:r>
            <a:br>
              <a:rPr lang="en-US" altLang="zh-CN" sz="1400">
                <a:latin typeface="Arial" pitchFamily="34" charset="0"/>
                <a:cs typeface="Arial" pitchFamily="34" charset="0"/>
              </a:rPr>
            </a:br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  <a:br>
              <a:rPr lang="en-US" altLang="zh-CN" sz="1400">
                <a:latin typeface="Arial" pitchFamily="34" charset="0"/>
                <a:cs typeface="Arial" pitchFamily="34" charset="0"/>
              </a:rPr>
            </a:br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test(): Nothing = {</a:t>
            </a:r>
            <a:br>
              <a:rPr lang="en-US" altLang="zh-CN" sz="1400">
                <a:latin typeface="Arial" pitchFamily="34" charset="0"/>
                <a:cs typeface="Arial" pitchFamily="34" charset="0"/>
              </a:rPr>
            </a:br>
            <a:r>
              <a:rPr lang="en-US" altLang="zh-CN" sz="140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throw new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Exception(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400" b="1">
                <a:latin typeface="Arial" pitchFamily="34" charset="0"/>
                <a:cs typeface="Arial" pitchFamily="34" charset="0"/>
              </a:rPr>
              <a:t>不对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sz="1400">
                <a:latin typeface="Arial" pitchFamily="34" charset="0"/>
                <a:cs typeface="Arial" pitchFamily="34" charset="0"/>
              </a:rPr>
            </a:br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异常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异常处理小结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b="1" smtClean="0">
              <a:solidFill>
                <a:srgbClr val="0070C0"/>
              </a:solidFill>
            </a:endParaRPr>
          </a:p>
          <a:p>
            <a:pPr marL="342900" indent="-342900">
              <a:buAutoNum type="arabicParenR" startAt="4"/>
            </a:pPr>
            <a:r>
              <a:rPr lang="zh-CN" altLang="en-US" smtClean="0"/>
              <a:t>在</a:t>
            </a:r>
            <a:r>
              <a:rPr lang="en-US" altLang="zh-CN"/>
              <a:t>Scala</a:t>
            </a:r>
            <a:r>
              <a:rPr lang="zh-CN" altLang="en-US"/>
              <a:t>里，借用了模式匹配的思想来做异常的匹配，因此，在</a:t>
            </a:r>
            <a:r>
              <a:rPr lang="en-US" altLang="zh-CN"/>
              <a:t>catch</a:t>
            </a:r>
            <a:r>
              <a:rPr lang="zh-CN" altLang="en-US"/>
              <a:t>的代码里，是一系列</a:t>
            </a:r>
            <a:r>
              <a:rPr lang="en-US" altLang="zh-CN"/>
              <a:t>case</a:t>
            </a:r>
            <a:r>
              <a:rPr lang="zh-CN" altLang="en-US"/>
              <a:t>子</a:t>
            </a:r>
            <a:r>
              <a:rPr lang="zh-CN" altLang="en-US" smtClean="0"/>
              <a:t>句来匹配异常。</a:t>
            </a:r>
            <a:r>
              <a:rPr lang="en-US" altLang="zh-CN" smtClean="0"/>
              <a:t>【</a:t>
            </a:r>
            <a:r>
              <a:rPr lang="zh-CN" altLang="en-US" sz="1400"/>
              <a:t>前</a:t>
            </a:r>
            <a:r>
              <a:rPr lang="zh-CN" altLang="en-US" sz="1400" smtClean="0"/>
              <a:t>面案例可以看出这个特点</a:t>
            </a:r>
            <a:r>
              <a:rPr lang="en-US" altLang="zh-CN" sz="1400" smtClean="0"/>
              <a:t>, </a:t>
            </a:r>
            <a:r>
              <a:rPr lang="zh-CN" altLang="en-US" sz="1400" smtClean="0"/>
              <a:t>模式匹配我们后面详解</a:t>
            </a:r>
            <a:r>
              <a:rPr lang="en-US" altLang="zh-CN" smtClean="0"/>
              <a:t>】</a:t>
            </a:r>
            <a:r>
              <a:rPr lang="zh-CN" altLang="en-US" smtClean="0"/>
              <a:t>，当匹配上后 </a:t>
            </a:r>
            <a:r>
              <a:rPr lang="en-US" altLang="zh-CN" smtClean="0"/>
              <a:t>=&gt; </a:t>
            </a:r>
            <a:r>
              <a:rPr lang="zh-CN" altLang="en-US" smtClean="0"/>
              <a:t>有多条语句可以换行写，类似 </a:t>
            </a:r>
            <a:r>
              <a:rPr lang="en-US" altLang="zh-CN" smtClean="0"/>
              <a:t>java </a:t>
            </a:r>
            <a:r>
              <a:rPr lang="zh-CN" altLang="en-US" smtClean="0"/>
              <a:t>的 </a:t>
            </a:r>
            <a:r>
              <a:rPr lang="en-US" altLang="zh-CN" smtClean="0"/>
              <a:t>switch case x: </a:t>
            </a:r>
            <a:r>
              <a:rPr lang="zh-CN" altLang="en-US" smtClean="0"/>
              <a:t>代码块</a:t>
            </a:r>
            <a:r>
              <a:rPr lang="en-US" altLang="zh-CN" smtClean="0"/>
              <a:t>..</a:t>
            </a:r>
          </a:p>
          <a:p>
            <a:pPr marL="342900" indent="-342900">
              <a:buAutoNum type="arabicParenR" startAt="4"/>
            </a:pPr>
            <a:endParaRPr lang="en-US" altLang="zh-CN" smtClean="0"/>
          </a:p>
          <a:p>
            <a:pPr marL="342900" indent="-342900">
              <a:buAutoNum type="arabicParenR" startAt="5"/>
            </a:pPr>
            <a:r>
              <a:rPr lang="zh-CN" altLang="en-US"/>
              <a:t>异常捕捉的机制与其他语言中一样，如果有异常发生，</a:t>
            </a:r>
            <a:r>
              <a:rPr lang="en-US" altLang="zh-CN"/>
              <a:t>catch</a:t>
            </a:r>
            <a:r>
              <a:rPr lang="zh-CN" altLang="en-US"/>
              <a:t>子句是按次序捕捉的。因此，在</a:t>
            </a:r>
            <a:r>
              <a:rPr lang="en-US" altLang="zh-CN" smtClean="0"/>
              <a:t>catch</a:t>
            </a:r>
            <a:r>
              <a:rPr lang="zh-CN" altLang="en-US"/>
              <a:t>子</a:t>
            </a:r>
            <a:r>
              <a:rPr lang="zh-CN" altLang="en-US" smtClean="0"/>
              <a:t>句</a:t>
            </a:r>
            <a:r>
              <a:rPr lang="zh-CN" altLang="en-US"/>
              <a:t>中，越具体的异常越要靠前，越普遍的异常越靠后，如果把越普遍的异常写在前，把具体的异常写在后，在</a:t>
            </a:r>
            <a:r>
              <a:rPr lang="en-US" altLang="zh-CN"/>
              <a:t>scala</a:t>
            </a:r>
            <a:r>
              <a:rPr lang="zh-CN" altLang="en-US"/>
              <a:t>中也不会报错，但这样是非常不好的编程风格。</a:t>
            </a:r>
            <a:endParaRPr lang="en-US" altLang="zh-CN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2838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异常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999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异常处理小结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342900" indent="-342900">
              <a:buAutoNum type="arabicParenR" startAt="7"/>
            </a:pPr>
            <a:r>
              <a:rPr lang="en-US" altLang="zh-CN" smtClean="0"/>
              <a:t>finally</a:t>
            </a:r>
            <a:r>
              <a:rPr lang="zh-CN" altLang="en-US"/>
              <a:t>子</a:t>
            </a:r>
            <a:r>
              <a:rPr lang="zh-CN" altLang="en-US" smtClean="0"/>
              <a:t>句</a:t>
            </a:r>
            <a:r>
              <a:rPr lang="zh-CN" altLang="en-US"/>
              <a:t>用于执行不管是正常处理还是有异常发生时都需要执行的步骤，一般用于对象的清理工</a:t>
            </a:r>
            <a:r>
              <a:rPr lang="zh-CN" altLang="en-US" smtClean="0"/>
              <a:t>作，</a:t>
            </a:r>
            <a:r>
              <a:rPr lang="zh-CN" altLang="en-US"/>
              <a:t>这</a:t>
            </a:r>
            <a:r>
              <a:rPr lang="zh-CN" altLang="en-US" smtClean="0"/>
              <a:t>点和</a:t>
            </a:r>
            <a:r>
              <a:rPr lang="en-US" altLang="zh-CN" smtClean="0"/>
              <a:t>Java</a:t>
            </a:r>
            <a:r>
              <a:rPr lang="zh-CN" altLang="en-US" smtClean="0"/>
              <a:t>一样。</a:t>
            </a:r>
            <a:endParaRPr lang="en-US" altLang="zh-CN" smtClean="0"/>
          </a:p>
          <a:p>
            <a:pPr marL="342900" indent="-342900">
              <a:buAutoNum type="arabicParenR" startAt="7"/>
            </a:pPr>
            <a:endParaRPr lang="en-US" altLang="zh-CN"/>
          </a:p>
          <a:p>
            <a:pPr marL="342900" indent="-342900">
              <a:buAutoNum type="arabicParenR" startAt="7"/>
            </a:pPr>
            <a:r>
              <a:rPr lang="en-US" altLang="zh-CN" smtClean="0"/>
              <a:t>Scala</a:t>
            </a:r>
            <a:r>
              <a:rPr lang="zh-CN" altLang="en-US"/>
              <a:t>提供了</a:t>
            </a:r>
            <a:r>
              <a:rPr lang="en-US" altLang="zh-CN"/>
              <a:t>throws</a:t>
            </a:r>
            <a:r>
              <a:rPr lang="zh-CN" altLang="en-US"/>
              <a:t>关键字来声明异常。可以使用方法定义声明异常。 它向调用者函数提供了此方法可能引发此异常的信息。 它有助于调用函数处理并将该代码包含在</a:t>
            </a:r>
            <a:r>
              <a:rPr lang="en-US" altLang="zh-CN"/>
              <a:t>try-catch</a:t>
            </a:r>
            <a:r>
              <a:rPr lang="zh-CN" altLang="en-US"/>
              <a:t>块中，</a:t>
            </a:r>
            <a:r>
              <a:rPr lang="zh-CN" altLang="en-US" b="1"/>
              <a:t>以避免程序异常终止</a:t>
            </a:r>
            <a:r>
              <a:rPr lang="zh-CN" altLang="en-US"/>
              <a:t>。在</a:t>
            </a:r>
            <a:r>
              <a:rPr lang="en-US" altLang="zh-CN"/>
              <a:t>scala</a:t>
            </a:r>
            <a:r>
              <a:rPr lang="zh-CN" altLang="en-US"/>
              <a:t>中，可以使用</a:t>
            </a:r>
            <a:r>
              <a:rPr lang="en-US" altLang="zh-CN"/>
              <a:t>throws</a:t>
            </a:r>
            <a:r>
              <a:rPr lang="zh-CN" altLang="en-US"/>
              <a:t>注释来声明异</a:t>
            </a:r>
            <a:r>
              <a:rPr lang="zh-CN" altLang="en-US" smtClean="0"/>
              <a:t>常</a:t>
            </a:r>
            <a:endParaRPr lang="zh-CN" altLang="en-US"/>
          </a:p>
          <a:p>
            <a:pPr marL="342900" indent="-342900">
              <a:buFontTx/>
              <a:buAutoNum type="arabicParenR" startAt="5"/>
            </a:pPr>
            <a:endParaRPr lang="zh-CN" altLang="en-US"/>
          </a:p>
          <a:p>
            <a:pPr marL="342900" indent="-342900">
              <a:buAutoNum type="arabicParenR" startAt="5"/>
            </a:pPr>
            <a:endParaRPr lang="zh-CN" altLang="en-US"/>
          </a:p>
          <a:p>
            <a:pPr marL="457200" indent="-457200">
              <a:buFontTx/>
              <a:buAutoNum type="arabicParenR"/>
            </a:pPr>
            <a:endParaRPr lang="en-US" altLang="zh-CN" smtClean="0"/>
          </a:p>
          <a:p>
            <a:endParaRPr lang="en-US" altLang="zh-CN" sz="1600" smtClean="0"/>
          </a:p>
          <a:p>
            <a:endParaRPr lang="en-US" altLang="zh-CN" sz="1600" smtClean="0"/>
          </a:p>
        </p:txBody>
      </p:sp>
      <p:sp>
        <p:nvSpPr>
          <p:cNvPr id="5" name="TextBox 4"/>
          <p:cNvSpPr txBox="1"/>
          <p:nvPr/>
        </p:nvSpPr>
        <p:spPr>
          <a:xfrm>
            <a:off x="1602085" y="3469662"/>
            <a:ext cx="70070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f11()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@throws(classOf[NumberFormatException])//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等同于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NumberFormatException.class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f11() 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"abc".toInt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函数的课堂练习题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/>
              <a:t>函数</a:t>
            </a:r>
            <a:r>
              <a:rPr lang="zh-CN" altLang="en-US" smtClean="0"/>
              <a:t>可</a:t>
            </a:r>
            <a:r>
              <a:rPr lang="zh-CN" altLang="en-US"/>
              <a:t>以没有返回</a:t>
            </a:r>
            <a:r>
              <a:rPr lang="zh-CN" altLang="en-US" smtClean="0"/>
              <a:t>值案例，编</a:t>
            </a:r>
            <a:r>
              <a:rPr lang="zh-CN" altLang="en-US"/>
              <a:t>写一个函数</a:t>
            </a:r>
            <a:r>
              <a:rPr lang="en-US" altLang="zh-CN"/>
              <a:t>,</a:t>
            </a:r>
            <a:r>
              <a:rPr lang="zh-CN" altLang="en-US" smtClean="0"/>
              <a:t>从终端输</a:t>
            </a:r>
            <a:r>
              <a:rPr lang="zh-CN" altLang="en-US"/>
              <a:t>入一个整数打印出对应的金子塔</a:t>
            </a:r>
            <a:r>
              <a:rPr lang="zh-CN" altLang="en-US" smtClean="0"/>
              <a:t>。 </a:t>
            </a:r>
            <a:r>
              <a:rPr lang="en-US" altLang="zh-CN" smtClean="0"/>
              <a:t>【</a:t>
            </a:r>
            <a:r>
              <a:rPr lang="zh-CN" altLang="en-US" sz="1400" b="1" smtClean="0">
                <a:solidFill>
                  <a:srgbClr val="DA0000"/>
                </a:solidFill>
              </a:rPr>
              <a:t>课后练习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编</a:t>
            </a:r>
            <a:r>
              <a:rPr lang="zh-CN" altLang="en-US"/>
              <a:t>写一个函数</a:t>
            </a:r>
            <a:r>
              <a:rPr lang="en-US" altLang="zh-CN"/>
              <a:t>,</a:t>
            </a:r>
            <a:r>
              <a:rPr lang="zh-CN" altLang="en-US" smtClean="0"/>
              <a:t>从</a:t>
            </a:r>
            <a:r>
              <a:rPr lang="zh-CN" altLang="en-US"/>
              <a:t>终端</a:t>
            </a:r>
            <a:r>
              <a:rPr lang="zh-CN" altLang="en-US" smtClean="0"/>
              <a:t>输</a:t>
            </a:r>
            <a:r>
              <a:rPr lang="zh-CN" altLang="en-US"/>
              <a:t>入一个整数</a:t>
            </a:r>
            <a:r>
              <a:rPr lang="en-US" altLang="zh-CN"/>
              <a:t>(1—9),</a:t>
            </a:r>
            <a:r>
              <a:rPr lang="zh-CN" altLang="en-US"/>
              <a:t>打印</a:t>
            </a:r>
            <a:r>
              <a:rPr lang="zh-CN" altLang="en-US" smtClean="0"/>
              <a:t>出对</a:t>
            </a:r>
            <a:r>
              <a:rPr lang="zh-CN" altLang="en-US"/>
              <a:t>应的乘法表</a:t>
            </a:r>
            <a:r>
              <a:rPr lang="en-US" altLang="zh-CN"/>
              <a:t>:【</a:t>
            </a:r>
            <a:r>
              <a:rPr lang="zh-CN" altLang="en-US" sz="1400">
                <a:solidFill>
                  <a:srgbClr val="FF0000"/>
                </a:solidFill>
              </a:rPr>
              <a:t>上机练习</a:t>
            </a:r>
            <a:r>
              <a:rPr lang="en-US" altLang="zh-CN" smtClean="0"/>
              <a:t>】</a:t>
            </a:r>
          </a:p>
          <a:p>
            <a:pPr marL="342900" indent="-342900">
              <a:buAutoNum type="arabicParenR"/>
            </a:pPr>
            <a:endParaRPr lang="en-US" altLang="zh-CN"/>
          </a:p>
          <a:p>
            <a:pPr marL="342900" indent="-342900">
              <a:buAutoNum type="arabicParenR"/>
            </a:pPr>
            <a:endParaRPr lang="en-US" altLang="zh-CN" smtClean="0"/>
          </a:p>
          <a:p>
            <a:pPr marL="342900" indent="-342900">
              <a:buAutoNum type="arabicParenR"/>
            </a:pPr>
            <a:endParaRPr lang="en-US" altLang="zh-CN"/>
          </a:p>
          <a:p>
            <a:pPr marL="342900" indent="-342900">
              <a:buAutoNum type="arabicParenR"/>
            </a:pPr>
            <a:endParaRPr lang="en-US" altLang="zh-CN" smtClean="0"/>
          </a:p>
          <a:p>
            <a:pPr marL="342900" indent="-342900">
              <a:buAutoNum type="arabicParenR"/>
            </a:pPr>
            <a:endParaRPr lang="en-US" altLang="zh-CN"/>
          </a:p>
          <a:p>
            <a:pPr marL="342900" indent="-342900">
              <a:buAutoNum type="arabicParenR"/>
            </a:pPr>
            <a:endParaRPr lang="en-US" altLang="zh-CN"/>
          </a:p>
        </p:txBody>
      </p:sp>
      <p:pic>
        <p:nvPicPr>
          <p:cNvPr id="8" name="Picture 7" descr="s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29" y="1829206"/>
            <a:ext cx="1022498" cy="126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29" y="3528367"/>
            <a:ext cx="4486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5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函数的课堂练习题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altLang="zh-CN" sz="1600" smtClean="0"/>
          </a:p>
          <a:p>
            <a:pPr>
              <a:spcBef>
                <a:spcPct val="0"/>
              </a:spcBef>
            </a:pPr>
            <a:endParaRPr lang="en-US" altLang="zh-CN" sz="1600"/>
          </a:p>
        </p:txBody>
      </p:sp>
      <p:sp>
        <p:nvSpPr>
          <p:cNvPr id="3" name="TextBox 2"/>
          <p:cNvSpPr txBox="1"/>
          <p:nvPr/>
        </p:nvSpPr>
        <p:spPr>
          <a:xfrm>
            <a:off x="562971" y="1175910"/>
            <a:ext cx="85279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endParaRPr lang="en-US" altLang="zh-CN" smtClean="0"/>
          </a:p>
          <a:p>
            <a:pPr marL="342900" indent="-342900">
              <a:buAutoNum type="arabicParenR" startAt="3"/>
            </a:pPr>
            <a:r>
              <a:rPr lang="zh-CN" altLang="en-US" smtClean="0"/>
              <a:t>编写函数</a:t>
            </a:r>
            <a:r>
              <a:rPr lang="en-US" altLang="zh-CN" smtClean="0"/>
              <a:t>,</a:t>
            </a:r>
            <a:r>
              <a:rPr lang="zh-CN" altLang="en-US" smtClean="0"/>
              <a:t>对给定的一个二维数组</a:t>
            </a:r>
            <a:r>
              <a:rPr lang="en-US" altLang="zh-CN" smtClean="0"/>
              <a:t>(3×3)</a:t>
            </a:r>
            <a:r>
              <a:rPr lang="zh-CN" altLang="en-US" smtClean="0"/>
              <a:t>转置，</a:t>
            </a:r>
            <a:r>
              <a:rPr lang="zh-CN" altLang="en-US"/>
              <a:t>这</a:t>
            </a:r>
            <a:r>
              <a:rPr lang="zh-CN" altLang="en-US" smtClean="0"/>
              <a:t>个题讲数组的时候再完成。</a:t>
            </a:r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b="1"/>
              <a:t> </a:t>
            </a:r>
            <a:r>
              <a:rPr lang="en-US" altLang="zh-CN" b="1" smtClean="0"/>
              <a:t>	1 </a:t>
            </a:r>
            <a:r>
              <a:rPr lang="en-US" altLang="zh-CN" b="1"/>
              <a:t>2 3			1 4 7			</a:t>
            </a:r>
          </a:p>
          <a:p>
            <a:r>
              <a:rPr lang="en-US" altLang="zh-CN" b="1" smtClean="0"/>
              <a:t>	4 </a:t>
            </a:r>
            <a:r>
              <a:rPr lang="en-US" altLang="zh-CN" b="1"/>
              <a:t>5 6  			2 5 8               </a:t>
            </a:r>
          </a:p>
          <a:p>
            <a:r>
              <a:rPr lang="en-US" altLang="zh-CN" b="1" smtClean="0"/>
              <a:t>	7 </a:t>
            </a:r>
            <a:r>
              <a:rPr lang="en-US" altLang="zh-CN" b="1"/>
              <a:t>8 9			3 6 9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342900" indent="-342900">
              <a:buAutoNum type="arabicParenR"/>
            </a:pPr>
            <a:endParaRPr lang="en-US" altLang="zh-CN" smtClean="0"/>
          </a:p>
          <a:p>
            <a:pPr marL="342900" indent="-342900">
              <a:buAutoNum type="arabicParenR"/>
            </a:pPr>
            <a:endParaRPr lang="en-US" altLang="zh-CN"/>
          </a:p>
          <a:p>
            <a:pPr marL="342900" indent="-342900">
              <a:buAutoNum type="arabicParenR"/>
            </a:pPr>
            <a:endParaRPr lang="en-US" altLang="zh-CN" smtClean="0"/>
          </a:p>
          <a:p>
            <a:pPr marL="342900" indent="-342900">
              <a:buAutoNum type="arabicParenR"/>
            </a:pPr>
            <a:endParaRPr lang="en-US" altLang="zh-CN"/>
          </a:p>
          <a:p>
            <a:pPr marL="342900" indent="-342900">
              <a:buAutoNum type="arabicParenR"/>
            </a:pP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2364489" y="2276063"/>
            <a:ext cx="1728192" cy="3882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DA0000"/>
                </a:solidFill>
              </a:rPr>
              <a:t>转置</a:t>
            </a:r>
            <a:endParaRPr lang="zh-CN" altLang="en-US" b="1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0770" y="3495898"/>
            <a:ext cx="5109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函数</a:t>
            </a:r>
            <a:r>
              <a:rPr lang="zh-CN" altLang="en-US" sz="2200" b="1" smtClean="0"/>
              <a:t>式编程内容及授课顺序说明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/>
          </a:p>
        </p:txBody>
      </p:sp>
      <p:sp>
        <p:nvSpPr>
          <p:cNvPr id="2" name="TextBox 1"/>
          <p:cNvSpPr txBox="1"/>
          <p:nvPr/>
        </p:nvSpPr>
        <p:spPr>
          <a:xfrm>
            <a:off x="467544" y="1156166"/>
            <a:ext cx="869538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函数式编程授课顺序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zh-CN" altLang="en-US" b="1" smtClean="0"/>
              <a:t>在</a:t>
            </a:r>
            <a:r>
              <a:rPr lang="en-US" altLang="zh-CN" b="1" smtClean="0"/>
              <a:t>scala</a:t>
            </a:r>
            <a:r>
              <a:rPr lang="zh-CN" altLang="en-US" b="1" smtClean="0"/>
              <a:t>中，函数式编程和面向对象编程融合在一起，学习函数式编程式需要</a:t>
            </a:r>
            <a:r>
              <a:rPr lang="en-US" altLang="zh-CN" b="1" smtClean="0"/>
              <a:t>oop</a:t>
            </a:r>
            <a:r>
              <a:rPr lang="zh-CN" altLang="en-US" b="1" smtClean="0"/>
              <a:t>的知识，同样学习</a:t>
            </a:r>
            <a:r>
              <a:rPr lang="en-US" altLang="zh-CN" b="1" smtClean="0"/>
              <a:t>oop</a:t>
            </a:r>
            <a:r>
              <a:rPr lang="zh-CN" altLang="en-US" b="1" smtClean="0"/>
              <a:t>需要函数式编程的基础。</a:t>
            </a:r>
            <a:r>
              <a:rPr lang="en-US" altLang="zh-CN" b="1" smtClean="0"/>
              <a:t>[</a:t>
            </a:r>
            <a:r>
              <a:rPr lang="zh-CN" altLang="en-US" sz="1400" smtClean="0"/>
              <a:t>矛盾</a:t>
            </a:r>
            <a:r>
              <a:rPr lang="en-US" altLang="zh-CN" b="1" smtClean="0"/>
              <a:t>]</a:t>
            </a:r>
          </a:p>
          <a:p>
            <a:pPr marL="342900" indent="-342900">
              <a:buAutoNum type="arabicParenR"/>
            </a:pPr>
            <a:r>
              <a:rPr lang="zh-CN" altLang="en-US" b="1"/>
              <a:t>关</a:t>
            </a:r>
            <a:r>
              <a:rPr lang="zh-CN" altLang="en-US" b="1" smtClean="0"/>
              <a:t>系如下图</a:t>
            </a:r>
            <a:r>
              <a:rPr lang="en-US" altLang="zh-CN" b="1" smtClean="0"/>
              <a:t>:</a:t>
            </a:r>
          </a:p>
          <a:p>
            <a:pPr marL="342900" indent="-342900">
              <a:buAutoNum type="arabicParenR"/>
            </a:pPr>
            <a:endParaRPr lang="en-US" altLang="zh-CN" b="1"/>
          </a:p>
          <a:p>
            <a:pPr marL="342900" indent="-342900">
              <a:buAutoNum type="arabicParenR"/>
            </a:pPr>
            <a:endParaRPr lang="en-US" altLang="zh-CN" b="1" smtClean="0"/>
          </a:p>
          <a:p>
            <a:pPr marL="342900" indent="-342900">
              <a:buAutoNum type="arabicParenR"/>
            </a:pPr>
            <a:endParaRPr lang="en-US" altLang="zh-CN" b="1"/>
          </a:p>
          <a:p>
            <a:pPr marL="342900" indent="-342900">
              <a:buAutoNum type="arabicParenR"/>
            </a:pPr>
            <a:endParaRPr lang="en-US" altLang="zh-CN" b="1" smtClean="0"/>
          </a:p>
          <a:p>
            <a:pPr marL="342900" indent="-342900">
              <a:buAutoNum type="arabicParenR"/>
            </a:pPr>
            <a:endParaRPr lang="en-US" altLang="zh-CN" b="1"/>
          </a:p>
          <a:p>
            <a:pPr marL="342900" indent="-342900">
              <a:buAutoNum type="arabicParenR"/>
            </a:pPr>
            <a:endParaRPr lang="en-US" altLang="zh-CN" b="1" smtClean="0"/>
          </a:p>
          <a:p>
            <a:pPr marL="342900" indent="-342900">
              <a:buAutoNum type="arabicParenR"/>
            </a:pPr>
            <a:endParaRPr lang="en-US" altLang="zh-CN" b="1"/>
          </a:p>
          <a:p>
            <a:pPr marL="342900" indent="-342900">
              <a:buAutoNum type="arabicParenR"/>
            </a:pPr>
            <a:endParaRPr lang="en-US" altLang="zh-CN" b="1" smtClean="0"/>
          </a:p>
          <a:p>
            <a:pPr marL="342900" indent="-342900">
              <a:buAutoNum type="arabicParenR"/>
            </a:pPr>
            <a:endParaRPr lang="en-US" altLang="zh-CN" b="1"/>
          </a:p>
          <a:p>
            <a:pPr marL="342900" indent="-342900">
              <a:buAutoNum type="arabicParenR"/>
            </a:pP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/>
              <a:t>授</a:t>
            </a:r>
            <a:r>
              <a:rPr lang="zh-CN" altLang="en-US" b="1" smtClean="0"/>
              <a:t>课顺序： 函数式编程基础</a:t>
            </a:r>
            <a:r>
              <a:rPr lang="en-US" altLang="zh-CN" b="1" smtClean="0"/>
              <a:t>-&gt;</a:t>
            </a:r>
            <a:r>
              <a:rPr lang="zh-CN" altLang="en-US" b="1" smtClean="0"/>
              <a:t>面向对象编程</a:t>
            </a:r>
            <a:r>
              <a:rPr lang="en-US" altLang="zh-CN" b="1" smtClean="0"/>
              <a:t>-&gt;</a:t>
            </a:r>
            <a:r>
              <a:rPr lang="zh-CN" altLang="en-US" b="1" smtClean="0"/>
              <a:t>函数式编程高级</a:t>
            </a:r>
            <a:endParaRPr lang="en-US" altLang="zh-CN" b="1" smtClean="0"/>
          </a:p>
          <a:p>
            <a:pPr marL="342900" indent="-342900">
              <a:buAutoNum type="arabicParenR"/>
            </a:pPr>
            <a:endParaRPr lang="en-US" altLang="zh-CN" b="1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89" y="2448247"/>
            <a:ext cx="436703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函数式编程介</a:t>
            </a:r>
            <a:r>
              <a:rPr lang="zh-CN" altLang="en-US" sz="2200" b="1"/>
              <a:t>绍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smtClean="0">
                <a:solidFill>
                  <a:srgbClr val="0070C0"/>
                </a:solidFill>
                <a:ea typeface="华文新魏" pitchFamily="2" charset="-122"/>
              </a:rPr>
              <a:t>几个概念的说明</a:t>
            </a:r>
            <a:endParaRPr lang="en-US" altLang="zh-CN" b="1" smtClean="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smtClean="0">
                <a:ea typeface="华文新魏" pitchFamily="2" charset="-122"/>
              </a:rPr>
              <a:t>在学习</a:t>
            </a:r>
            <a:r>
              <a:rPr lang="en-US" altLang="zh-CN" b="1" smtClean="0">
                <a:ea typeface="华文新魏" pitchFamily="2" charset="-122"/>
              </a:rPr>
              <a:t>Scala</a:t>
            </a:r>
            <a:r>
              <a:rPr lang="zh-CN" altLang="en-US" b="1" smtClean="0">
                <a:ea typeface="华文新魏" pitchFamily="2" charset="-122"/>
              </a:rPr>
              <a:t>中将方法、函数、函数式编程和面向对象编程明确一下：</a:t>
            </a:r>
            <a:endParaRPr lang="en-US" altLang="zh-CN" b="1" smtClean="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 smtClean="0">
              <a:ea typeface="华文新魏" pitchFamily="2" charset="-122"/>
            </a:endParaRPr>
          </a:p>
          <a:p>
            <a:pPr marL="342900" indent="-342900">
              <a:spcBef>
                <a:spcPct val="0"/>
              </a:spcBef>
              <a:buAutoNum type="arabicParenR"/>
            </a:pPr>
            <a:r>
              <a:rPr lang="zh-CN" altLang="en-US" b="1" smtClean="0">
                <a:ea typeface="华文新魏" pitchFamily="2" charset="-122"/>
              </a:rPr>
              <a:t>在</a:t>
            </a:r>
            <a:r>
              <a:rPr lang="en-US" altLang="zh-CN" b="1" smtClean="0">
                <a:ea typeface="华文新魏" pitchFamily="2" charset="-122"/>
              </a:rPr>
              <a:t>scala</a:t>
            </a:r>
            <a:r>
              <a:rPr lang="zh-CN" altLang="en-US" b="1" smtClean="0">
                <a:ea typeface="华文新魏" pitchFamily="2" charset="-122"/>
              </a:rPr>
              <a:t>中，</a:t>
            </a:r>
            <a:r>
              <a:rPr lang="zh-CN" altLang="en-US" b="1">
                <a:solidFill>
                  <a:srgbClr val="EA0000"/>
                </a:solidFill>
                <a:ea typeface="华文新魏" pitchFamily="2" charset="-122"/>
              </a:rPr>
              <a:t>方</a:t>
            </a:r>
            <a:r>
              <a:rPr lang="zh-CN" altLang="en-US" b="1" smtClean="0">
                <a:solidFill>
                  <a:srgbClr val="EA0000"/>
                </a:solidFill>
                <a:ea typeface="华文新魏" pitchFamily="2" charset="-122"/>
              </a:rPr>
              <a:t>法</a:t>
            </a:r>
            <a:r>
              <a:rPr lang="zh-CN" altLang="en-US" b="1" smtClean="0">
                <a:ea typeface="华文新魏" pitchFamily="2" charset="-122"/>
              </a:rPr>
              <a:t>和</a:t>
            </a:r>
            <a:r>
              <a:rPr lang="zh-CN" altLang="en-US" b="1" smtClean="0">
                <a:solidFill>
                  <a:srgbClr val="EA0000"/>
                </a:solidFill>
                <a:ea typeface="华文新魏" pitchFamily="2" charset="-122"/>
              </a:rPr>
              <a:t>函数</a:t>
            </a:r>
            <a:r>
              <a:rPr lang="zh-CN" altLang="en-US" b="1" smtClean="0">
                <a:ea typeface="华文新魏" pitchFamily="2" charset="-122"/>
              </a:rPr>
              <a:t>几乎可以等同</a:t>
            </a:r>
            <a:r>
              <a:rPr lang="en-US" altLang="zh-CN" b="1" smtClean="0">
                <a:ea typeface="华文新魏" pitchFamily="2" charset="-122"/>
              </a:rPr>
              <a:t>(</a:t>
            </a:r>
            <a:r>
              <a:rPr lang="zh-CN" altLang="en-US" b="1" smtClean="0">
                <a:ea typeface="华文新魏" pitchFamily="2" charset="-122"/>
              </a:rPr>
              <a:t>比如他们的定义、使用、运行机制都一样的</a:t>
            </a:r>
            <a:r>
              <a:rPr lang="en-US" altLang="zh-CN" b="1" smtClean="0">
                <a:ea typeface="华文新魏" pitchFamily="2" charset="-122"/>
              </a:rPr>
              <a:t>)</a:t>
            </a:r>
            <a:r>
              <a:rPr lang="zh-CN" altLang="en-US" b="1" smtClean="0">
                <a:ea typeface="华文新魏" pitchFamily="2" charset="-122"/>
              </a:rPr>
              <a:t>，只是</a:t>
            </a:r>
            <a:r>
              <a:rPr lang="zh-CN" altLang="en-US" b="1">
                <a:ea typeface="华文新魏" pitchFamily="2" charset="-122"/>
              </a:rPr>
              <a:t>函</a:t>
            </a:r>
            <a:r>
              <a:rPr lang="zh-CN" altLang="en-US" b="1" smtClean="0">
                <a:ea typeface="华文新魏" pitchFamily="2" charset="-122"/>
              </a:rPr>
              <a:t>数的使用方式更加的灵活多样。</a:t>
            </a:r>
            <a:endParaRPr lang="en-US" altLang="zh-CN" b="1" smtClean="0">
              <a:ea typeface="华文新魏" pitchFamily="2" charset="-122"/>
            </a:endParaRPr>
          </a:p>
          <a:p>
            <a:pPr marL="342900" indent="-342900">
              <a:spcBef>
                <a:spcPct val="0"/>
              </a:spcBef>
              <a:buAutoNum type="arabicParenR"/>
            </a:pPr>
            <a:r>
              <a:rPr lang="zh-CN" altLang="en-US" b="1">
                <a:solidFill>
                  <a:srgbClr val="EA0000"/>
                </a:solidFill>
                <a:ea typeface="华文新魏" pitchFamily="2" charset="-122"/>
              </a:rPr>
              <a:t>函</a:t>
            </a:r>
            <a:r>
              <a:rPr lang="zh-CN" altLang="en-US" b="1" smtClean="0">
                <a:solidFill>
                  <a:srgbClr val="EA0000"/>
                </a:solidFill>
                <a:ea typeface="华文新魏" pitchFamily="2" charset="-122"/>
              </a:rPr>
              <a:t>数式编程</a:t>
            </a:r>
            <a:r>
              <a:rPr lang="zh-CN" altLang="en-US" b="1" smtClean="0">
                <a:ea typeface="华文新魏" pitchFamily="2" charset="-122"/>
              </a:rPr>
              <a:t>是从编程方式</a:t>
            </a:r>
            <a:r>
              <a:rPr lang="en-US" altLang="zh-CN" b="1" smtClean="0">
                <a:ea typeface="华文新魏" pitchFamily="2" charset="-122"/>
              </a:rPr>
              <a:t>(</a:t>
            </a:r>
            <a:r>
              <a:rPr lang="zh-CN" altLang="en-US" b="1" smtClean="0">
                <a:ea typeface="华文新魏" pitchFamily="2" charset="-122"/>
              </a:rPr>
              <a:t>范式</a:t>
            </a:r>
            <a:r>
              <a:rPr lang="en-US" altLang="zh-CN" b="1" smtClean="0">
                <a:ea typeface="华文新魏" pitchFamily="2" charset="-122"/>
              </a:rPr>
              <a:t>)</a:t>
            </a:r>
            <a:r>
              <a:rPr lang="zh-CN" altLang="en-US" b="1" smtClean="0">
                <a:ea typeface="华文新魏" pitchFamily="2" charset="-122"/>
              </a:rPr>
              <a:t>的角度来谈的，可以这样理解：函数式编程把函数当做一等公民，</a:t>
            </a:r>
            <a:r>
              <a:rPr lang="zh-CN" altLang="en-US" b="1" smtClean="0">
                <a:solidFill>
                  <a:srgbClr val="FF0000"/>
                </a:solidFill>
                <a:ea typeface="华文新魏" pitchFamily="2" charset="-122"/>
              </a:rPr>
              <a:t>充分利用函数</a:t>
            </a:r>
            <a:r>
              <a:rPr lang="zh-CN" altLang="en-US" b="1" smtClean="0">
                <a:ea typeface="华文新魏" pitchFamily="2" charset="-122"/>
              </a:rPr>
              <a:t>、 支持的</a:t>
            </a:r>
            <a:r>
              <a:rPr lang="zh-CN" altLang="en-US" b="1" smtClean="0">
                <a:solidFill>
                  <a:srgbClr val="FF0000"/>
                </a:solidFill>
                <a:ea typeface="华文新魏" pitchFamily="2" charset="-122"/>
              </a:rPr>
              <a:t>函数的多种使用</a:t>
            </a:r>
            <a:r>
              <a:rPr lang="zh-CN" altLang="en-US" b="1" smtClean="0">
                <a:ea typeface="华文新魏" pitchFamily="2" charset="-122"/>
              </a:rPr>
              <a:t>方式。</a:t>
            </a:r>
            <a:r>
              <a:rPr lang="en-US" altLang="zh-CN" b="1" smtClean="0">
                <a:ea typeface="华文新魏" pitchFamily="2" charset="-122"/>
              </a:rPr>
              <a:t/>
            </a:r>
            <a:br>
              <a:rPr lang="en-US" altLang="zh-CN" b="1" smtClean="0">
                <a:ea typeface="华文新魏" pitchFamily="2" charset="-122"/>
              </a:rPr>
            </a:br>
            <a:r>
              <a:rPr lang="zh-CN" altLang="en-US" b="1" smtClean="0">
                <a:ea typeface="华文新魏" pitchFamily="2" charset="-122"/>
              </a:rPr>
              <a:t>比如：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在</a:t>
            </a:r>
            <a:r>
              <a:rPr lang="en-US" altLang="zh-CN"/>
              <a:t>Scala</a:t>
            </a:r>
            <a:r>
              <a:rPr lang="zh-CN" altLang="en-US"/>
              <a:t>当中，函数是一等公民，像变量一样，既可以作为函数的参数使用，也可以将函数赋值给一个变量</a:t>
            </a:r>
            <a:r>
              <a:rPr lang="en-US" altLang="zh-CN"/>
              <a:t>. </a:t>
            </a:r>
            <a:r>
              <a:rPr lang="zh-CN" altLang="en-US"/>
              <a:t>，</a:t>
            </a:r>
            <a:r>
              <a:rPr lang="zh-CN" altLang="en-US" smtClean="0"/>
              <a:t>函</a:t>
            </a:r>
            <a:r>
              <a:rPr lang="zh-CN" altLang="en-US"/>
              <a:t>数的创建不用依赖于</a:t>
            </a:r>
            <a:r>
              <a:rPr lang="zh-CN" altLang="en-US" smtClean="0"/>
              <a:t>类或</a:t>
            </a:r>
            <a:r>
              <a:rPr lang="zh-CN" altLang="en-US"/>
              <a:t>者对象，而在</a:t>
            </a:r>
            <a:r>
              <a:rPr lang="en-US" altLang="zh-CN"/>
              <a:t>Java</a:t>
            </a:r>
            <a:r>
              <a:rPr lang="zh-CN" altLang="en-US"/>
              <a:t>当中，函数的创建则要依赖于类、抽象类或者接口</a:t>
            </a:r>
            <a:r>
              <a:rPr lang="en-US" altLang="zh-CN"/>
              <a:t>. 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b="1" smtClean="0">
              <a:ea typeface="华文新魏" pitchFamily="2" charset="-122"/>
            </a:endParaRPr>
          </a:p>
          <a:p>
            <a:pPr marL="342900" indent="-342900">
              <a:spcBef>
                <a:spcPct val="0"/>
              </a:spcBef>
              <a:buAutoNum type="arabicParenR"/>
            </a:pPr>
            <a:r>
              <a:rPr lang="zh-CN" altLang="en-US" b="1">
                <a:solidFill>
                  <a:srgbClr val="EA0000"/>
                </a:solidFill>
                <a:ea typeface="华文新魏" pitchFamily="2" charset="-122"/>
              </a:rPr>
              <a:t>面</a:t>
            </a:r>
            <a:r>
              <a:rPr lang="zh-CN" altLang="en-US" b="1" smtClean="0">
                <a:solidFill>
                  <a:srgbClr val="EA0000"/>
                </a:solidFill>
                <a:ea typeface="华文新魏" pitchFamily="2" charset="-122"/>
              </a:rPr>
              <a:t>向对象编程</a:t>
            </a:r>
            <a:r>
              <a:rPr lang="zh-CN" altLang="en-US" b="1" smtClean="0">
                <a:ea typeface="华文新魏" pitchFamily="2" charset="-122"/>
              </a:rPr>
              <a:t>是以对象为基础的编程方式。</a:t>
            </a:r>
            <a:endParaRPr lang="en-US" altLang="zh-CN" b="1" smtClean="0">
              <a:ea typeface="华文新魏" pitchFamily="2" charset="-122"/>
            </a:endParaRPr>
          </a:p>
          <a:p>
            <a:pPr marL="342900" indent="-342900">
              <a:spcBef>
                <a:spcPct val="0"/>
              </a:spcBef>
              <a:buAutoNum type="arabicParenR"/>
            </a:pPr>
            <a:r>
              <a:rPr lang="zh-CN" altLang="en-US" b="1" smtClean="0">
                <a:ea typeface="华文新魏" pitchFamily="2" charset="-122"/>
              </a:rPr>
              <a:t>在</a:t>
            </a:r>
            <a:r>
              <a:rPr lang="en-US" altLang="zh-CN" b="1" smtClean="0">
                <a:ea typeface="华文新魏" pitchFamily="2" charset="-122"/>
              </a:rPr>
              <a:t>scala</a:t>
            </a:r>
            <a:r>
              <a:rPr lang="zh-CN" altLang="en-US" b="1" smtClean="0">
                <a:ea typeface="华文新魏" pitchFamily="2" charset="-122"/>
              </a:rPr>
              <a:t>中函数式编程和面向对象编程融合在一起了 。</a:t>
            </a:r>
            <a:endParaRPr lang="en-US" altLang="zh-CN" b="1" smtClean="0"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5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函数式编程介</a:t>
            </a:r>
            <a:r>
              <a:rPr lang="zh-CN" altLang="en-US" sz="2200" b="1"/>
              <a:t>绍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smtClean="0">
                <a:solidFill>
                  <a:srgbClr val="0070C0"/>
                </a:solidFill>
                <a:ea typeface="华文新魏" pitchFamily="2" charset="-122"/>
              </a:rPr>
              <a:t>几个概念的说明</a:t>
            </a:r>
            <a:endParaRPr lang="en-US" altLang="zh-CN" b="1" smtClean="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smtClean="0">
                <a:ea typeface="华文新魏" pitchFamily="2" charset="-122"/>
              </a:rPr>
              <a:t>在学习</a:t>
            </a:r>
            <a:r>
              <a:rPr lang="en-US" altLang="zh-CN" b="1" smtClean="0">
                <a:ea typeface="华文新魏" pitchFamily="2" charset="-122"/>
              </a:rPr>
              <a:t>Scala</a:t>
            </a:r>
            <a:r>
              <a:rPr lang="zh-CN" altLang="en-US" b="1" smtClean="0">
                <a:ea typeface="华文新魏" pitchFamily="2" charset="-122"/>
              </a:rPr>
              <a:t>中将方法、函数、函数式编程和面向对象编程</a:t>
            </a:r>
            <a:r>
              <a:rPr lang="zh-CN" altLang="en-US" b="1" smtClean="0">
                <a:solidFill>
                  <a:srgbClr val="FF0000"/>
                </a:solidFill>
                <a:ea typeface="华文新魏" pitchFamily="2" charset="-122"/>
              </a:rPr>
              <a:t>关系分析图</a:t>
            </a:r>
            <a:r>
              <a:rPr lang="zh-CN" altLang="en-US" b="1" smtClean="0">
                <a:ea typeface="华文新魏" pitchFamily="2" charset="-122"/>
              </a:rPr>
              <a:t>：</a:t>
            </a:r>
            <a:endParaRPr lang="en-US" altLang="zh-CN" b="1" smtClean="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 smtClean="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 smtClean="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 smtClean="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 smtClean="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 smtClean="0">
              <a:ea typeface="华文新魏" pitchFamily="2" charset="-122"/>
            </a:endParaRPr>
          </a:p>
          <a:p>
            <a:pPr>
              <a:spcBef>
                <a:spcPct val="0"/>
              </a:spcBef>
            </a:pPr>
            <a:endParaRPr lang="en-US" altLang="zh-CN" b="1" smtClean="0">
              <a:ea typeface="华文新魏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68805"/>
              </p:ext>
            </p:extLst>
          </p:nvPr>
        </p:nvGraphicFramePr>
        <p:xfrm>
          <a:off x="467544" y="2372386"/>
          <a:ext cx="2089795" cy="52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包装程序外壳对象" showAsIcon="1" r:id="rId4" imgW="2809440" imgH="711360" progId="Package">
                  <p:embed/>
                </p:oleObj>
              </mc:Choice>
              <mc:Fallback>
                <p:oleObj name="包装程序外壳对象" showAsIcon="1" r:id="rId4" imgW="28094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372386"/>
                        <a:ext cx="2089795" cy="528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69" y="2376239"/>
            <a:ext cx="43053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函数式编程介</a:t>
            </a:r>
            <a:r>
              <a:rPr lang="zh-CN" altLang="en-US" sz="2200" b="1"/>
              <a:t>绍</a:t>
            </a:r>
            <a:endParaRPr lang="en-US" altLang="zh-CN" sz="2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244431"/>
            <a:ext cx="86233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smtClean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函数式编程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是一种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编程范式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programming paradigm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）。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它属于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结构化编程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的一种，主要思想是把运算过程尽量写成一系列嵌套的函数调用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数式编程中，将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函数也当做数据类型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，因此可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以接受函数当作输入（参数）和输出（返回值）。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函数式编程中，最重要的就是函数。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2000" smtClean="0">
              <a:solidFill>
                <a:srgbClr val="FF0000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4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445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为什</a:t>
            </a:r>
            <a:r>
              <a:rPr lang="zh-CN" altLang="en-US" sz="2200" b="1" smtClean="0"/>
              <a:t>么需要</a:t>
            </a:r>
            <a:r>
              <a:rPr lang="zh-CN" altLang="en-US" sz="2200" b="1"/>
              <a:t>函</a:t>
            </a:r>
            <a:r>
              <a:rPr lang="zh-CN" altLang="en-US" sz="2200" b="1" smtClean="0"/>
              <a:t>数</a:t>
            </a:r>
            <a:endParaRPr lang="en-US" altLang="zh-CN" sz="2200" b="1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endParaRPr lang="en-US" altLang="zh-CN" sz="2200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>
                <a:latin typeface="+mn-lt"/>
                <a:ea typeface="+mn-ea"/>
              </a:rPr>
              <a:t>请大家完成这样一个需求</a:t>
            </a:r>
            <a:r>
              <a:rPr lang="en-US" altLang="zh-CN" sz="1800" smtClean="0">
                <a:latin typeface="+mn-lt"/>
                <a:ea typeface="+mn-ea"/>
              </a:rPr>
              <a:t>: (</a:t>
            </a:r>
            <a:r>
              <a:rPr lang="zh-CN" altLang="en-US" sz="1400" smtClean="0">
                <a:solidFill>
                  <a:srgbClr val="FF0000"/>
                </a:solidFill>
                <a:latin typeface="+mn-lt"/>
                <a:ea typeface="+mn-ea"/>
              </a:rPr>
              <a:t>学习技术套路</a:t>
            </a:r>
            <a:r>
              <a:rPr lang="en-US" altLang="zh-CN" sz="1800" smtClean="0">
                <a:latin typeface="+mn-lt"/>
                <a:ea typeface="+mn-ea"/>
              </a:rPr>
              <a:t>)</a:t>
            </a:r>
            <a:endParaRPr lang="en-US" altLang="zh-CN" sz="1800">
              <a:latin typeface="+mn-lt"/>
              <a:ea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 smtClean="0">
                <a:latin typeface="+mn-lt"/>
                <a:ea typeface="+mn-ea"/>
              </a:rPr>
              <a:t>输</a:t>
            </a:r>
            <a:r>
              <a:rPr lang="zh-CN" altLang="en-US" sz="1800">
                <a:latin typeface="+mn-lt"/>
                <a:ea typeface="+mn-ea"/>
              </a:rPr>
              <a:t>入两个数</a:t>
            </a:r>
            <a:r>
              <a:rPr lang="en-US" altLang="zh-CN" sz="1800">
                <a:latin typeface="+mn-lt"/>
                <a:ea typeface="+mn-ea"/>
              </a:rPr>
              <a:t>,</a:t>
            </a:r>
            <a:r>
              <a:rPr lang="zh-CN" altLang="en-US" sz="1800">
                <a:latin typeface="+mn-lt"/>
                <a:ea typeface="+mn-ea"/>
              </a:rPr>
              <a:t>再输入一个运算符</a:t>
            </a:r>
            <a:r>
              <a:rPr lang="en-US" altLang="zh-CN" sz="1800" smtClean="0">
                <a:latin typeface="+mn-lt"/>
                <a:ea typeface="+mn-ea"/>
              </a:rPr>
              <a:t>(+,-)</a:t>
            </a:r>
            <a:r>
              <a:rPr lang="zh-CN" altLang="en-US" sz="1800">
                <a:latin typeface="+mn-lt"/>
                <a:ea typeface="+mn-ea"/>
              </a:rPr>
              <a:t>，得到结果</a:t>
            </a:r>
            <a:r>
              <a:rPr lang="en-US" altLang="zh-CN" sz="1800" smtClean="0">
                <a:latin typeface="+mn-lt"/>
                <a:ea typeface="+mn-ea"/>
              </a:rPr>
              <a:t>.</a:t>
            </a:r>
            <a:r>
              <a:rPr lang="zh-CN" altLang="en-US" sz="1800" smtClean="0">
                <a:latin typeface="+mn-lt"/>
                <a:ea typeface="+mn-ea"/>
              </a:rPr>
              <a:t>。</a:t>
            </a:r>
            <a:endParaRPr lang="en-US" altLang="zh-CN" sz="1800" smtClean="0">
              <a:latin typeface="+mn-lt"/>
              <a:ea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800">
              <a:latin typeface="+mn-lt"/>
              <a:ea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 smtClean="0">
                <a:latin typeface="+mn-lt"/>
                <a:ea typeface="+mn-ea"/>
              </a:rPr>
              <a:t>先使用传统的方式来解决，看看有什么问题没有？</a:t>
            </a:r>
            <a:endParaRPr lang="en-US" altLang="zh-CN" sz="1800" smtClean="0"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AutoNum type="arabicParenR"/>
            </a:pPr>
            <a:r>
              <a:rPr lang="zh-CN" altLang="en-US" sz="1800" smtClean="0">
                <a:latin typeface="+mn-lt"/>
                <a:ea typeface="+mn-ea"/>
              </a:rPr>
              <a:t>代码冗余</a:t>
            </a:r>
            <a:endParaRPr lang="en-US" altLang="zh-CN" sz="1800" smtClean="0"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AutoNum type="arabicParenR"/>
            </a:pPr>
            <a:r>
              <a:rPr lang="zh-CN" altLang="en-US" sz="1800" smtClean="0">
                <a:latin typeface="+mn-lt"/>
                <a:ea typeface="+mn-ea"/>
              </a:rPr>
              <a:t>不利于</a:t>
            </a:r>
            <a:r>
              <a:rPr lang="zh-CN" altLang="en-US" sz="1800">
                <a:latin typeface="+mn-lt"/>
                <a:ea typeface="+mn-ea"/>
              </a:rPr>
              <a:t>代</a:t>
            </a:r>
            <a:r>
              <a:rPr lang="zh-CN" altLang="en-US" sz="1800" smtClean="0">
                <a:latin typeface="+mn-lt"/>
                <a:ea typeface="+mn-ea"/>
              </a:rPr>
              <a:t>码的维护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/>
          </a:p>
        </p:txBody>
      </p:sp>
      <p:sp>
        <p:nvSpPr>
          <p:cNvPr id="2" name="TextBox 1"/>
          <p:cNvSpPr txBox="1"/>
          <p:nvPr/>
        </p:nvSpPr>
        <p:spPr>
          <a:xfrm>
            <a:off x="6205214" y="1244435"/>
            <a:ext cx="33356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n1 = 10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n2 = 20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var oper = "-"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if (oper == "+")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println("res=" + (n1 + n2))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 else if (oper == "-")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println("res=" + (n1 - n2))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println("------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做了其他的工作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...")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n3 = 10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n4 = 20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oper = "-"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if (oper == "+")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println("res=" + (n1 + n2))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 else if (oper == "-")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println("res=" + (n1 - n2))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 rot="10800000">
            <a:off x="4050357" y="4032423"/>
            <a:ext cx="165618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170037" y="3528367"/>
            <a:ext cx="2736304" cy="173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50356" y="36723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抽</a:t>
            </a:r>
            <a:r>
              <a:rPr lang="zh-CN" altLang="en-US" smtClean="0"/>
              <a:t>取功能，形成代码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3529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函数介</a:t>
            </a:r>
            <a:r>
              <a:rPr lang="zh-CN" altLang="en-US" sz="2200" b="1"/>
              <a:t>绍</a:t>
            </a:r>
            <a:endParaRPr lang="en-US" altLang="zh-CN" sz="2200" b="1" smtClean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78354" y="1528226"/>
            <a:ext cx="8240555" cy="677108"/>
          </a:xfrm>
          <a:prstGeom prst="rect">
            <a:avLst/>
          </a:prstGeom>
          <a:solidFill>
            <a:srgbClr val="99CCFF">
              <a:alpha val="3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ea typeface="华文新魏" pitchFamily="2" charset="-122"/>
              </a:rPr>
              <a:t>为完成某一功能的程序指令</a:t>
            </a:r>
            <a:r>
              <a:rPr lang="en-US" altLang="zh-CN">
                <a:solidFill>
                  <a:srgbClr val="000000"/>
                </a:solidFill>
                <a:ea typeface="华文新魏" pitchFamily="2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ea typeface="华文新魏" pitchFamily="2" charset="-122"/>
              </a:rPr>
              <a:t>语句</a:t>
            </a:r>
            <a:r>
              <a:rPr lang="en-US" altLang="zh-CN">
                <a:solidFill>
                  <a:srgbClr val="000000"/>
                </a:solidFill>
                <a:ea typeface="华文新魏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华文新魏" pitchFamily="2" charset="-122"/>
              </a:rPr>
              <a:t>的集合</a:t>
            </a:r>
            <a:r>
              <a:rPr lang="en-US" altLang="zh-CN">
                <a:solidFill>
                  <a:srgbClr val="000000"/>
                </a:solidFill>
                <a:ea typeface="华文新魏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ea typeface="华文新魏" pitchFamily="2" charset="-122"/>
              </a:rPr>
              <a:t>称为</a:t>
            </a:r>
            <a:r>
              <a:rPr lang="zh-CN" altLang="en-US">
                <a:solidFill>
                  <a:srgbClr val="FF0000"/>
                </a:solidFill>
                <a:ea typeface="华文新魏" pitchFamily="2" charset="-122"/>
              </a:rPr>
              <a:t>函数</a:t>
            </a:r>
            <a:r>
              <a:rPr lang="zh-CN" altLang="en-US">
                <a:solidFill>
                  <a:srgbClr val="000000"/>
                </a:solidFill>
                <a:ea typeface="华文新魏" pitchFamily="2" charset="-122"/>
              </a:rPr>
              <a:t>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11327</TotalTime>
  <Words>8285</Words>
  <Application>Microsoft Office PowerPoint</Application>
  <PresentationFormat>自定义</PresentationFormat>
  <Paragraphs>1500</Paragraphs>
  <Slides>36</Slides>
  <Notes>33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Office 主题</vt:lpstr>
      <vt:lpstr>包装程序外壳对象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1217</cp:revision>
  <dcterms:created xsi:type="dcterms:W3CDTF">2013-03-04T07:19:04Z</dcterms:created>
  <dcterms:modified xsi:type="dcterms:W3CDTF">2018-11-13T08:33:07Z</dcterms:modified>
</cp:coreProperties>
</file>