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586" r:id="rId3"/>
    <p:sldId id="648" r:id="rId4"/>
    <p:sldId id="689" r:id="rId5"/>
    <p:sldId id="690" r:id="rId6"/>
    <p:sldId id="691" r:id="rId7"/>
    <p:sldId id="692" r:id="rId8"/>
    <p:sldId id="693" r:id="rId9"/>
    <p:sldId id="694" r:id="rId10"/>
    <p:sldId id="695" r:id="rId11"/>
    <p:sldId id="697" r:id="rId12"/>
    <p:sldId id="699" r:id="rId13"/>
    <p:sldId id="711" r:id="rId14"/>
    <p:sldId id="767" r:id="rId15"/>
    <p:sldId id="772" r:id="rId16"/>
    <p:sldId id="701" r:id="rId17"/>
    <p:sldId id="702" r:id="rId18"/>
    <p:sldId id="773" r:id="rId19"/>
    <p:sldId id="774" r:id="rId20"/>
    <p:sldId id="778" r:id="rId21"/>
    <p:sldId id="779" r:id="rId22"/>
    <p:sldId id="787" r:id="rId23"/>
    <p:sldId id="788" r:id="rId24"/>
    <p:sldId id="801" r:id="rId25"/>
    <p:sldId id="802" r:id="rId26"/>
    <p:sldId id="805" r:id="rId27"/>
    <p:sldId id="806" r:id="rId28"/>
    <p:sldId id="807" r:id="rId29"/>
    <p:sldId id="808" r:id="rId30"/>
    <p:sldId id="809" r:id="rId31"/>
    <p:sldId id="810" r:id="rId32"/>
    <p:sldId id="811" r:id="rId33"/>
    <p:sldId id="812" r:id="rId34"/>
    <p:sldId id="821" r:id="rId35"/>
    <p:sldId id="813" r:id="rId36"/>
    <p:sldId id="814" r:id="rId37"/>
    <p:sldId id="815" r:id="rId38"/>
    <p:sldId id="260" r:id="rId39"/>
  </p:sldIdLst>
  <p:sldSz cx="9144000" cy="56165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3F1B"/>
    <a:srgbClr val="D52E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96" autoAdjust="0"/>
    <p:restoredTop sz="99096" autoAdjust="0"/>
  </p:normalViewPr>
  <p:slideViewPr>
    <p:cSldViewPr>
      <p:cViewPr>
        <p:scale>
          <a:sx n="80" d="100"/>
          <a:sy n="80" d="100"/>
        </p:scale>
        <p:origin x="-780" y="-240"/>
      </p:cViewPr>
      <p:guideLst>
        <p:guide orient="horz" pos="17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797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4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的案例随堂想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的案例不需要了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细节</a:t>
            </a:r>
            <a:r>
              <a:rPr lang="en-US" altLang="zh-CN" smtClean="0"/>
              <a:t>2</a:t>
            </a:r>
            <a:r>
              <a:rPr lang="zh-CN" altLang="en-US" smtClean="0"/>
              <a:t>的说明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示例：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p1 = new Person()</a:t>
            </a:r>
          </a:p>
          <a:p>
            <a:r>
              <a:rPr lang="en-US" altLang="zh-CN" smtClean="0"/>
              <a:t>    println(p1)</a:t>
            </a:r>
          </a:p>
          <a:p>
            <a:r>
              <a:rPr lang="en-US" altLang="zh-CN" smtClean="0"/>
              <a:t>    println(p1.age + " " + p1.computer.name)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Person {</a:t>
            </a:r>
          </a:p>
          <a:p>
            <a:r>
              <a:rPr lang="en-US" altLang="zh-CN" smtClean="0"/>
              <a:t>  var age : Int = 10</a:t>
            </a:r>
          </a:p>
          <a:p>
            <a:r>
              <a:rPr lang="en-US" altLang="zh-CN" smtClean="0"/>
              <a:t>  var computer : Computer = new Computer()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Computer {</a:t>
            </a:r>
          </a:p>
          <a:p>
            <a:r>
              <a:rPr lang="en-US" altLang="zh-CN" smtClean="0"/>
              <a:t>  var name : String = "IBM"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mtClean="0"/>
          </a:p>
          <a:p>
            <a:r>
              <a:rPr lang="zh-CN" altLang="en-US" smtClean="0"/>
              <a:t>细节</a:t>
            </a:r>
            <a:r>
              <a:rPr lang="en-US" altLang="zh-CN" smtClean="0"/>
              <a:t>3</a:t>
            </a:r>
          </a:p>
          <a:p>
            <a:endParaRPr lang="en-US" altLang="zh-CN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Person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var age : Int = 10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var sal = 8090.9 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给属性赋初值，省略类型，会自动推导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var Name : String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如果不给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赋初值，就会报错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的细节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/>
              <a:t>class </a:t>
            </a:r>
            <a:r>
              <a:rPr lang="en-US" altLang="zh-CN" smtClean="0"/>
              <a:t>Person {</a:t>
            </a:r>
            <a:br>
              <a:rPr lang="en-US" altLang="zh-CN" smtClean="0"/>
            </a:br>
            <a:r>
              <a:rPr lang="en-US" altLang="zh-CN" smtClean="0"/>
              <a:t>  </a:t>
            </a:r>
            <a:r>
              <a:rPr lang="en-US" altLang="zh-CN" b="1" smtClean="0"/>
              <a:t>var </a:t>
            </a:r>
            <a:r>
              <a:rPr lang="en-US" altLang="zh-CN" i="1" smtClean="0"/>
              <a:t>age </a:t>
            </a:r>
            <a:r>
              <a:rPr lang="en-US" altLang="zh-CN" smtClean="0"/>
              <a:t>: Int = 10</a:t>
            </a:r>
            <a:br>
              <a:rPr lang="en-US" altLang="zh-CN" smtClean="0"/>
            </a:br>
            <a:r>
              <a:rPr lang="en-US" altLang="zh-CN" smtClean="0"/>
              <a:t>  </a:t>
            </a:r>
            <a:r>
              <a:rPr lang="en-US" altLang="zh-CN" b="1" smtClean="0"/>
              <a:t>var </a:t>
            </a:r>
            <a:r>
              <a:rPr lang="en-US" altLang="zh-CN" i="1" smtClean="0"/>
              <a:t>sal </a:t>
            </a:r>
            <a:r>
              <a:rPr lang="en-US" altLang="zh-CN" smtClean="0"/>
              <a:t>= 8090.9  </a:t>
            </a:r>
            <a:r>
              <a:rPr lang="en-US" altLang="zh-CN" i="1" smtClean="0"/>
              <a:t>//</a:t>
            </a:r>
            <a:r>
              <a:rPr lang="zh-CN" altLang="en-US" i="1" smtClean="0"/>
              <a:t>给属性赋初值，省略类型，会自动推导</a:t>
            </a:r>
            <a:br>
              <a:rPr lang="zh-CN" altLang="en-US" i="1" smtClean="0"/>
            </a:br>
            <a:r>
              <a:rPr lang="zh-CN" altLang="en-US" i="1" smtClean="0"/>
              <a:t>  </a:t>
            </a:r>
            <a:r>
              <a:rPr lang="en-US" altLang="zh-CN" b="1" smtClean="0"/>
              <a:t>var </a:t>
            </a:r>
            <a:r>
              <a:rPr lang="en-US" altLang="zh-CN" i="1" smtClean="0"/>
              <a:t>Name  </a:t>
            </a:r>
            <a:r>
              <a:rPr lang="en-US" altLang="zh-CN" smtClean="0"/>
              <a:t>= </a:t>
            </a:r>
            <a:r>
              <a:rPr lang="en-US" altLang="zh-CN" b="1" smtClean="0"/>
              <a:t>null  </a:t>
            </a:r>
            <a:r>
              <a:rPr lang="en-US" altLang="zh-CN" i="1" smtClean="0"/>
              <a:t>// Name </a:t>
            </a:r>
            <a:r>
              <a:rPr lang="zh-CN" altLang="en-US" i="1" smtClean="0"/>
              <a:t>是什么类型</a:t>
            </a:r>
            <a:r>
              <a:rPr lang="en-US" altLang="zh-CN" i="1" smtClean="0"/>
              <a:t>? Null</a:t>
            </a:r>
            <a:r>
              <a:rPr lang="zh-CN" altLang="en-US" i="1" smtClean="0"/>
              <a:t>类型</a:t>
            </a:r>
            <a:r>
              <a:rPr lang="en-US" altLang="zh-CN" i="1" smtClean="0"/>
              <a:t/>
            </a:r>
            <a:br>
              <a:rPr lang="en-US" altLang="zh-CN" i="1" smtClean="0"/>
            </a:br>
            <a:r>
              <a:rPr lang="en-US" altLang="zh-CN" i="1" smtClean="0"/>
              <a:t>  </a:t>
            </a:r>
            <a:r>
              <a:rPr lang="en-US" altLang="zh-CN" b="1" smtClean="0"/>
              <a:t>var </a:t>
            </a:r>
            <a:r>
              <a:rPr lang="en-US" altLang="zh-CN" i="1" smtClean="0"/>
              <a:t>address </a:t>
            </a:r>
            <a:r>
              <a:rPr lang="en-US" altLang="zh-CN" smtClean="0"/>
              <a:t>: String = </a:t>
            </a:r>
            <a:r>
              <a:rPr lang="en-US" altLang="zh-CN" b="1" smtClean="0"/>
              <a:t>null </a:t>
            </a:r>
            <a:r>
              <a:rPr lang="en-US" altLang="zh-CN" i="1" smtClean="0"/>
              <a:t>// address </a:t>
            </a:r>
            <a:r>
              <a:rPr lang="zh-CN" altLang="en-US" i="1" smtClean="0"/>
              <a:t>是什么类型？ </a:t>
            </a:r>
            <a:r>
              <a:rPr lang="en-US" altLang="zh-CN" i="1" smtClean="0"/>
              <a:t>String</a:t>
            </a:r>
            <a:r>
              <a:rPr lang="zh-CN" altLang="en-US" i="1" smtClean="0"/>
              <a:t>类型</a:t>
            </a:r>
            <a:br>
              <a:rPr lang="zh-CN" altLang="en-US" i="1" smtClean="0"/>
            </a:br>
            <a:r>
              <a:rPr lang="en-US" altLang="zh-CN" smtClean="0"/>
              <a:t>}</a:t>
            </a:r>
            <a:endParaRPr lang="zh-CN" altLang="en-US" smtClean="0"/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p = new Person()</a:t>
            </a:r>
          </a:p>
          <a:p>
            <a:r>
              <a:rPr lang="en-US" altLang="zh-CN" smtClean="0"/>
              <a:t>    println(p.age + " " + p.sal + " "</a:t>
            </a:r>
          </a:p>
          <a:p>
            <a:r>
              <a:rPr lang="en-US" altLang="zh-CN" smtClean="0"/>
              <a:t>      + p.Name + " " + p.pig + " " + p.isOk)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Person {</a:t>
            </a:r>
          </a:p>
          <a:p>
            <a:r>
              <a:rPr lang="en-US" altLang="zh-CN" smtClean="0"/>
              <a:t>  var age : Int = _</a:t>
            </a:r>
          </a:p>
          <a:p>
            <a:r>
              <a:rPr lang="en-US" altLang="zh-CN" smtClean="0"/>
              <a:t>  var sal : Double = _</a:t>
            </a:r>
          </a:p>
          <a:p>
            <a:r>
              <a:rPr lang="en-US" altLang="zh-CN" smtClean="0"/>
              <a:t>  var Name : String = _</a:t>
            </a:r>
          </a:p>
          <a:p>
            <a:r>
              <a:rPr lang="en-US" altLang="zh-CN" smtClean="0"/>
              <a:t>  var pig : Pig = _</a:t>
            </a:r>
          </a:p>
          <a:p>
            <a:r>
              <a:rPr lang="en-US" altLang="zh-CN" smtClean="0"/>
              <a:t>  var isOk : Boolean = _</a:t>
            </a:r>
          </a:p>
          <a:p>
            <a:r>
              <a:rPr lang="en-US" altLang="zh-CN" smtClean="0"/>
              <a:t>  // var hobby = _   </a:t>
            </a:r>
            <a:r>
              <a:rPr lang="zh-CN" altLang="en-US" smtClean="0"/>
              <a:t>是错误的写法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Pig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p = new Person()</a:t>
            </a:r>
          </a:p>
          <a:p>
            <a:r>
              <a:rPr lang="en-US" altLang="zh-CN" smtClean="0"/>
              <a:t>    println(p.age + " " + p.sal + " "</a:t>
            </a:r>
          </a:p>
          <a:p>
            <a:r>
              <a:rPr lang="en-US" altLang="zh-CN" smtClean="0"/>
              <a:t>      + p.Name + " " + p.pig + " " + p.isOk)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Person {</a:t>
            </a:r>
          </a:p>
          <a:p>
            <a:r>
              <a:rPr lang="en-US" altLang="zh-CN" smtClean="0"/>
              <a:t>  var age : Int = _</a:t>
            </a:r>
          </a:p>
          <a:p>
            <a:r>
              <a:rPr lang="en-US" altLang="zh-CN" smtClean="0"/>
              <a:t>  var sal : Double = _</a:t>
            </a:r>
          </a:p>
          <a:p>
            <a:r>
              <a:rPr lang="en-US" altLang="zh-CN" smtClean="0"/>
              <a:t>  var Name : String = _</a:t>
            </a:r>
          </a:p>
          <a:p>
            <a:r>
              <a:rPr lang="en-US" altLang="zh-CN" smtClean="0"/>
              <a:t>  var pig : Pig = _</a:t>
            </a:r>
          </a:p>
          <a:p>
            <a:r>
              <a:rPr lang="en-US" altLang="zh-CN" smtClean="0"/>
              <a:t>  var isOk : Boolean = _</a:t>
            </a:r>
          </a:p>
          <a:p>
            <a:r>
              <a:rPr lang="en-US" altLang="zh-CN" smtClean="0"/>
              <a:t>  // var hobby = _   </a:t>
            </a:r>
            <a:r>
              <a:rPr lang="zh-CN" altLang="en-US" smtClean="0"/>
              <a:t>是错误的写法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Pig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随堂想案例来完成 。就创建前面的</a:t>
            </a:r>
            <a:r>
              <a:rPr lang="en-US" altLang="zh-CN" smtClean="0"/>
              <a:t>Employee</a:t>
            </a:r>
            <a:r>
              <a:rPr lang="zh-CN" altLang="en-US" smtClean="0"/>
              <a:t>类。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案例的代码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Temp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一般来说是从数据库获取到一个</a:t>
            </a:r>
            <a:r>
              <a:rPr lang="en-US" altLang="zh-CN" smtClean="0"/>
              <a:t>Employee</a:t>
            </a:r>
            <a:r>
              <a:rPr lang="zh-CN" altLang="en-US" smtClean="0"/>
              <a:t>对象，然后进行显示或者修改信息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而不是去改变</a:t>
            </a:r>
            <a:r>
              <a:rPr lang="en-US" altLang="zh-CN" smtClean="0"/>
              <a:t>employee</a:t>
            </a:r>
            <a:r>
              <a:rPr lang="zh-CN" altLang="en-US" smtClean="0"/>
              <a:t>对象本身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  val emp1 = new Employee()//</a:t>
            </a:r>
            <a:r>
              <a:rPr lang="zh-CN" altLang="en-US" smtClean="0"/>
              <a:t>从数据库获取一个</a:t>
            </a:r>
            <a:r>
              <a:rPr lang="en-US" altLang="zh-CN" smtClean="0"/>
              <a:t>Employee</a:t>
            </a:r>
            <a:r>
              <a:rPr lang="zh-CN" altLang="en-US" smtClean="0"/>
              <a:t>对象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一般是修改其信息，比如工作，薪水，而不是修改</a:t>
            </a:r>
            <a:r>
              <a:rPr lang="en-US" altLang="zh-CN" smtClean="0"/>
              <a:t>emp1</a:t>
            </a:r>
            <a:r>
              <a:rPr lang="zh-CN" altLang="en-US" smtClean="0"/>
              <a:t>对象本身 比如</a:t>
            </a:r>
            <a:r>
              <a:rPr lang="en-US" altLang="zh-CN" smtClean="0"/>
              <a:t>emp1 = null</a:t>
            </a:r>
          </a:p>
          <a:p>
            <a:r>
              <a:rPr lang="en-US" altLang="zh-CN" smtClean="0"/>
              <a:t>    emp1.sal += 100.0</a:t>
            </a:r>
          </a:p>
          <a:p>
            <a:r>
              <a:rPr lang="en-US" altLang="zh-CN" smtClean="0"/>
              <a:t>    println(emp1)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Employee {</a:t>
            </a:r>
          </a:p>
          <a:p>
            <a:r>
              <a:rPr lang="en-US" altLang="zh-CN" smtClean="0"/>
              <a:t>  var id: Int = 100</a:t>
            </a:r>
          </a:p>
          <a:p>
            <a:r>
              <a:rPr lang="en-US" altLang="zh-CN" smtClean="0"/>
              <a:t>  var name: String = "tom"</a:t>
            </a:r>
          </a:p>
          <a:p>
            <a:r>
              <a:rPr lang="en-US" altLang="zh-CN" smtClean="0"/>
              <a:t>  var job: String = "</a:t>
            </a:r>
            <a:r>
              <a:rPr lang="zh-CN" altLang="en-US" smtClean="0"/>
              <a:t>大数据工程师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  var sal: Double = 20000.0</a:t>
            </a:r>
          </a:p>
          <a:p>
            <a:endParaRPr lang="en-US" altLang="zh-CN" smtClean="0"/>
          </a:p>
          <a:p>
            <a:r>
              <a:rPr lang="en-US" altLang="zh-CN" smtClean="0"/>
              <a:t>  override def toString: String = {</a:t>
            </a:r>
          </a:p>
          <a:p>
            <a:r>
              <a:rPr lang="en-US" altLang="zh-CN" smtClean="0"/>
              <a:t>    id + " " + name + " " + job + " " + sal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随堂想案例来完成 。就创建前面的</a:t>
            </a:r>
            <a:r>
              <a:rPr lang="en-US" altLang="zh-CN" smtClean="0"/>
              <a:t>Employee</a:t>
            </a:r>
            <a:r>
              <a:rPr lang="zh-CN" altLang="en-US" smtClean="0"/>
              <a:t>类。</a:t>
            </a:r>
            <a:endParaRPr lang="en-US" altLang="zh-CN" smtClean="0"/>
          </a:p>
          <a:p>
            <a:r>
              <a:rPr lang="zh-CN" altLang="en-US" smtClean="0"/>
              <a:t>前面的案例截取即可</a:t>
            </a:r>
            <a:r>
              <a:rPr lang="en-US" altLang="zh-CN" smtClean="0"/>
              <a:t>: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思考题：</a:t>
            </a:r>
            <a:endParaRPr lang="en-US" altLang="zh-CN" smtClean="0"/>
          </a:p>
          <a:p>
            <a:pPr marL="342900" indent="-342900"/>
            <a:r>
              <a:rPr lang="en-US" altLang="zh-CN" smtClean="0">
                <a:ea typeface="宋体" panose="02010600030101010101" pitchFamily="2" charset="-122"/>
              </a:rPr>
              <a:t>////</a:t>
            </a:r>
            <a:r>
              <a:rPr lang="zh-CN" altLang="en-US" smtClean="0">
                <a:ea typeface="宋体" panose="02010600030101010101" pitchFamily="2" charset="-122"/>
              </a:rPr>
              <a:t>测试代码</a:t>
            </a:r>
            <a:r>
              <a:rPr lang="en-US" altLang="zh-CN" smtClean="0">
                <a:ea typeface="宋体" panose="02010600030101010101" pitchFamily="2" charset="-122"/>
              </a:rPr>
              <a:t>////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package com.atguigu.chapter06.objectAndClass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object ObjectDemo {</a:t>
            </a:r>
          </a:p>
          <a:p>
            <a:pPr marL="342900" indent="-342900"/>
            <a:r>
              <a:rPr lang="en-US" altLang="zh-CN" smtClean="0"/>
              <a:t>  def main(args: Array[String]): Unit = {</a:t>
            </a:r>
          </a:p>
          <a:p>
            <a:pPr marL="342900" indent="-342900"/>
            <a:r>
              <a:rPr lang="en-US" altLang="zh-CN" smtClean="0"/>
              <a:t>    val p1 = new Person</a:t>
            </a:r>
          </a:p>
          <a:p>
            <a:pPr marL="342900" indent="-342900"/>
            <a:r>
              <a:rPr lang="en-US" altLang="zh-CN" smtClean="0"/>
              <a:t>    p1.name = "jack"</a:t>
            </a:r>
          </a:p>
          <a:p>
            <a:pPr marL="342900" indent="-342900"/>
            <a:r>
              <a:rPr lang="en-US" altLang="zh-CN" smtClean="0"/>
              <a:t>    p1.age = 30</a:t>
            </a:r>
          </a:p>
          <a:p>
            <a:pPr marL="342900" indent="-342900"/>
            <a:r>
              <a:rPr lang="en-US" altLang="zh-CN" smtClean="0"/>
              <a:t>    val p2 = p1 //</a:t>
            </a:r>
          </a:p>
          <a:p>
            <a:pPr marL="342900" indent="-342900"/>
            <a:r>
              <a:rPr lang="en-US" altLang="zh-CN" smtClean="0"/>
              <a:t>    println("p2.age=" + p2.age)</a:t>
            </a:r>
          </a:p>
          <a:p>
            <a:pPr marL="342900" indent="-342900"/>
            <a:r>
              <a:rPr lang="en-US" altLang="zh-CN" smtClean="0"/>
              <a:t>    println("p1=" + p1.hashCode() + " p2=" + p2.hashCode())</a:t>
            </a:r>
          </a:p>
          <a:p>
            <a:pPr marL="342900" indent="-342900"/>
            <a:r>
              <a:rPr lang="en-US" altLang="zh-CN" smtClean="0"/>
              <a:t>    p2.age = 40</a:t>
            </a:r>
          </a:p>
          <a:p>
            <a:pPr marL="342900" indent="-342900"/>
            <a:r>
              <a:rPr lang="en-US" altLang="zh-CN" smtClean="0"/>
              <a:t>    println("============================================")</a:t>
            </a:r>
          </a:p>
          <a:p>
            <a:pPr marL="342900" indent="-342900"/>
            <a:r>
              <a:rPr lang="en-US" altLang="zh-CN" smtClean="0"/>
              <a:t>    println("p1.age=" + p1.age + "p2.age=" + p2.age)</a:t>
            </a:r>
          </a:p>
          <a:p>
            <a:pPr marL="342900" indent="-342900"/>
            <a:r>
              <a:rPr lang="en-US" altLang="zh-CN" smtClean="0"/>
              <a:t>    println("p1=" + p1.hashCode() + " p2=" + p2.hashCode())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class Person {</a:t>
            </a:r>
          </a:p>
          <a:p>
            <a:pPr marL="342900" indent="-342900"/>
            <a:r>
              <a:rPr lang="en-US" altLang="zh-CN" smtClean="0"/>
              <a:t>  var age = 10</a:t>
            </a:r>
          </a:p>
          <a:p>
            <a:pPr marL="342900" indent="-342900"/>
            <a:r>
              <a:rPr lang="en-US" altLang="zh-CN" smtClean="0"/>
              <a:t>  var name: String = null //</a:t>
            </a:r>
            <a:r>
              <a:rPr lang="zh-CN" altLang="en-US" smtClean="0"/>
              <a:t>类型就是</a:t>
            </a:r>
            <a:r>
              <a:rPr lang="en-US" altLang="zh-CN" smtClean="0"/>
              <a:t>NULL</a:t>
            </a:r>
          </a:p>
          <a:p>
            <a:pPr marL="342900" indent="-342900"/>
            <a:r>
              <a:rPr lang="en-US" altLang="zh-CN" smtClean="0"/>
              <a:t>  var address: String = null //</a:t>
            </a:r>
            <a:r>
              <a:rPr lang="zh-CN" altLang="en-US" smtClean="0"/>
              <a:t>这里</a:t>
            </a:r>
            <a:r>
              <a:rPr lang="en-US" altLang="zh-CN" smtClean="0"/>
              <a:t>address </a:t>
            </a:r>
            <a:r>
              <a:rPr lang="zh-CN" altLang="en-US" smtClean="0"/>
              <a:t>就是</a:t>
            </a:r>
            <a:r>
              <a:rPr lang="en-US" altLang="zh-CN" smtClean="0"/>
              <a:t>String</a:t>
            </a:r>
          </a:p>
          <a:p>
            <a:pPr marL="342900" indent="-342900"/>
            <a:r>
              <a:rPr lang="en-US" altLang="zh-CN" smtClean="0"/>
              <a:t>  var isPass: Boolean = _ // isPass false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zh-CN" altLang="en-US" smtClean="0"/>
              <a:t>说明：这个图呢？后面</a:t>
            </a:r>
            <a:endParaRPr lang="en-US" altLang="zh-CN" smtClean="0"/>
          </a:p>
          <a:p>
            <a:pPr marL="342900" indent="-34290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zh-CN" altLang="en-US" smtClean="0"/>
              <a:t>案例</a:t>
            </a:r>
            <a:r>
              <a:rPr lang="en-US" altLang="zh-CN" smtClean="0"/>
              <a:t>: [</a:t>
            </a:r>
            <a:r>
              <a:rPr lang="zh-CN" altLang="en-US" smtClean="0"/>
              <a:t>可以考虑</a:t>
            </a:r>
            <a:r>
              <a:rPr lang="zh-CN" altLang="en-US" baseline="0" smtClean="0"/>
              <a:t> </a:t>
            </a:r>
            <a:r>
              <a:rPr lang="en-US" altLang="zh-CN" baseline="0" smtClean="0"/>
              <a:t>case match </a:t>
            </a:r>
            <a:r>
              <a:rPr lang="zh-CN" altLang="en-US" baseline="0" smtClean="0"/>
              <a:t>的结构</a:t>
            </a:r>
            <a:r>
              <a:rPr lang="en-US" altLang="zh-CN" smtClean="0"/>
              <a:t>]</a:t>
            </a:r>
          </a:p>
          <a:p>
            <a:pPr marL="342900" indent="-342900"/>
            <a:r>
              <a:rPr lang="en-US" altLang="zh-CN" smtClean="0"/>
              <a:t>package com.atguigu.chapter02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object Hello01 {</a:t>
            </a:r>
          </a:p>
          <a:p>
            <a:pPr marL="342900" indent="-342900"/>
            <a:r>
              <a:rPr lang="en-US" altLang="zh-CN" smtClean="0"/>
              <a:t>  def main(args: Array[String]): Unit = {</a:t>
            </a:r>
          </a:p>
          <a:p>
            <a:pPr marL="342900" indent="-342900"/>
            <a:r>
              <a:rPr lang="en-US" altLang="zh-CN" smtClean="0"/>
              <a:t>    val dog = new Dog()</a:t>
            </a:r>
          </a:p>
          <a:p>
            <a:pPr marL="342900" indent="-342900"/>
            <a:r>
              <a:rPr lang="en-US" altLang="zh-CN" smtClean="0"/>
              <a:t>    println("sum=" + dog.sum(10, 30))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r>
              <a:rPr lang="en-US" altLang="zh-CN" smtClean="0"/>
              <a:t>class Dog {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private var sal: Double = _</a:t>
            </a:r>
          </a:p>
          <a:p>
            <a:pPr marL="342900" indent="-342900"/>
            <a:r>
              <a:rPr lang="en-US" altLang="zh-CN" smtClean="0"/>
              <a:t>  var food : String = _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def sum(n1: Int, n2: Int): Int = {</a:t>
            </a:r>
          </a:p>
          <a:p>
            <a:pPr marL="342900" indent="-342900"/>
            <a:r>
              <a:rPr lang="en-US" altLang="zh-CN" smtClean="0"/>
              <a:t>    return n1 + n2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zh-CN" altLang="en-US" smtClean="0"/>
              <a:t>说明：</a:t>
            </a:r>
            <a:r>
              <a:rPr lang="en-US" altLang="zh-CN" smtClean="0"/>
              <a:t>scala </a:t>
            </a:r>
            <a:r>
              <a:rPr lang="zh-CN" altLang="en-US" smtClean="0"/>
              <a:t>方法调用的机制和</a:t>
            </a:r>
            <a:r>
              <a:rPr lang="en-US" altLang="zh-CN" smtClean="0"/>
              <a:t>java</a:t>
            </a:r>
            <a:r>
              <a:rPr lang="zh-CN" altLang="en-US" smtClean="0"/>
              <a:t>一样。</a:t>
            </a:r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zh-CN" altLang="en-US" smtClean="0"/>
              <a:t>方法的调用机制的原理说明：</a:t>
            </a:r>
            <a:endParaRPr lang="en-US" altLang="zh-CN" smtClean="0"/>
          </a:p>
          <a:p>
            <a:pPr marL="342900" indent="-342900"/>
            <a:endParaRPr lang="en-US" altLang="zh-CN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当我们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开始执行时，先在栈区开辟一个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栈。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栈是最后被销毁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程序在执行到一个方法时，总会开一个新的栈。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每个栈是独立的空间，变量（基本数据类型）是独立的，相互不影响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当方法执行完毕后，该方法开辟的栈就会被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机回收。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走一下代码。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使用变量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第一只猫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cat1Name : String  = "</a:t>
            </a:r>
            <a:r>
              <a:rPr lang="zh-CN" altLang="en-US" smtClean="0"/>
              <a:t>小白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    var cat1Age : Int = 10</a:t>
            </a:r>
          </a:p>
          <a:p>
            <a:r>
              <a:rPr lang="en-US" altLang="zh-CN" smtClean="0"/>
              <a:t>    var cat1Color : String = "</a:t>
            </a:r>
            <a:r>
              <a:rPr lang="zh-CN" altLang="en-US" smtClean="0"/>
              <a:t>白色</a:t>
            </a:r>
            <a:r>
              <a:rPr lang="en-US" altLang="zh-CN" smtClean="0"/>
              <a:t>"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只猫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cat2Name : String = "</a:t>
            </a:r>
            <a:r>
              <a:rPr lang="zh-CN" altLang="en-US" smtClean="0"/>
              <a:t>小花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    var cat2Age : Int = 100</a:t>
            </a:r>
          </a:p>
          <a:p>
            <a:r>
              <a:rPr lang="en-US" altLang="zh-CN" smtClean="0"/>
              <a:t>    var cat2Color : String = "</a:t>
            </a:r>
            <a:r>
              <a:rPr lang="zh-CN" altLang="en-US" smtClean="0"/>
              <a:t>花色</a:t>
            </a:r>
            <a:r>
              <a:rPr lang="en-US" altLang="zh-CN" smtClean="0"/>
              <a:t>"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pPr>
              <a:defRPr/>
            </a:pPr>
            <a:r>
              <a:rPr lang="zh-CN" altLang="en-US" sz="1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现有技术解决的缺点分析</a:t>
            </a:r>
            <a:endParaRPr lang="en-US" altLang="zh-CN" sz="1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0" indent="-228600">
              <a:buFontTx/>
              <a:buAutoNum type="arabicParenR"/>
              <a:defRPr/>
            </a:pPr>
            <a:r>
              <a:rPr lang="zh-CN" altLang="en-US" sz="1050" baseline="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使用变量不利于数据的管理，不方便，如果属性很多更加难于管理</a:t>
            </a:r>
            <a:endParaRPr lang="en-US" altLang="zh-CN" sz="1050" baseline="0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0" indent="-228600">
              <a:buFontTx/>
              <a:buAutoNum type="arabicParenR"/>
              <a:defRPr/>
            </a:pPr>
            <a:r>
              <a:rPr lang="zh-CN" altLang="en-US" sz="1050" baseline="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另外，如果我们希望猫猫能做一些任务，比如（</a:t>
            </a:r>
            <a:r>
              <a:rPr lang="en-US" altLang="zh-CN" sz="1050" baseline="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cry, run , cal</a:t>
            </a:r>
            <a:r>
              <a:rPr lang="zh-CN" altLang="en-US" sz="1050" baseline="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），也不好处理。</a:t>
            </a:r>
            <a:endParaRPr lang="en-US" altLang="zh-CN" sz="1050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Scala</a:t>
            </a:r>
            <a:r>
              <a:rPr lang="zh-CN" altLang="en-US" smtClean="0"/>
              <a:t>案例</a:t>
            </a:r>
            <a:r>
              <a:rPr lang="en-US" altLang="zh-CN" smtClean="0"/>
              <a:t>1,2</a:t>
            </a:r>
            <a:r>
              <a:rPr lang="zh-CN" altLang="en-US" smtClean="0"/>
              <a:t>的说明</a:t>
            </a:r>
            <a:r>
              <a:rPr lang="en-US" altLang="zh-CN" smtClean="0"/>
              <a:t>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com.atguigu.chapter06.method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Exercise01 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val me = new MethodExec1()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me.printRect()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me.len = 2.3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me.width = 4.67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</a:t>
            </a:r>
            <a:r>
              <a:rPr lang="zh-CN" altLang="en-US" smtClean="0"/>
              <a:t>面积</a:t>
            </a:r>
            <a:r>
              <a:rPr lang="en-US" altLang="zh-CN" smtClean="0"/>
              <a:t>=" + me.area())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MethodExec1 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len: Double = _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width: Double = _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/*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</a:t>
            </a:r>
            <a:r>
              <a:rPr lang="zh-CN" altLang="en-US" smtClean="0"/>
              <a:t>编程一个方法，方法不需要参数，在方法中打印一个</a:t>
            </a:r>
            <a:br>
              <a:rPr lang="zh-CN" altLang="en-US" smtClean="0"/>
            </a:br>
            <a:r>
              <a:rPr lang="en-US" altLang="zh-CN" smtClean="0"/>
              <a:t>10*8 </a:t>
            </a:r>
            <a:r>
              <a:rPr lang="zh-CN" altLang="en-US" smtClean="0"/>
              <a:t>的矩形，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在</a:t>
            </a:r>
            <a:r>
              <a:rPr lang="en-US" altLang="zh-CN" smtClean="0"/>
              <a:t>main</a:t>
            </a:r>
            <a:r>
              <a:rPr lang="zh-CN" altLang="en-US" smtClean="0"/>
              <a:t>方法中调用该方法。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*</a:t>
            </a:r>
            <a:r>
              <a:rPr lang="en-US" altLang="zh-CN" smtClean="0"/>
              <a:t>/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printRect() = 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for (i &lt;- 1 to 10) 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for (j &lt;- 1 to 8) 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print("*")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println()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/*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</a:t>
            </a:r>
            <a:r>
              <a:rPr lang="zh-CN" altLang="en-US" smtClean="0"/>
              <a:t>修改上一个程序，编写一个方法中，方法不需要参数，计算该矩形的面积，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并将其作为方法返回值。在</a:t>
            </a:r>
            <a:r>
              <a:rPr lang="en-US" altLang="zh-CN" smtClean="0"/>
              <a:t>main</a:t>
            </a:r>
            <a:r>
              <a:rPr lang="zh-CN" altLang="en-US" smtClean="0"/>
              <a:t>方法中调用该方法，接收返回的面积值并打印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*</a:t>
            </a:r>
            <a:r>
              <a:rPr lang="en-US" altLang="zh-CN" smtClean="0"/>
              <a:t>/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area() ={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(this.len * this.width).formatted("%.2f")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import java.util.Scanner;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MethodExec1 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public static void main(String[] args) 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Scanner input  = new Scanner(System.in);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//---------------------------</a:t>
            </a:r>
            <a:r>
              <a:rPr lang="zh-CN" altLang="en-US" smtClean="0"/>
              <a:t>调用无返回无参</a:t>
            </a:r>
            <a:r>
              <a:rPr lang="en-US" altLang="zh-CN" smtClean="0"/>
              <a:t>--------------------------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MethodUtils mu = new MethodUtils();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//mu.printRect();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//---------------------------</a:t>
            </a:r>
            <a:r>
              <a:rPr lang="zh-CN" altLang="en-US" smtClean="0"/>
              <a:t>调用有返回无参</a:t>
            </a:r>
            <a:r>
              <a:rPr lang="en-US" altLang="zh-CN" smtClean="0"/>
              <a:t>,</a:t>
            </a:r>
            <a:r>
              <a:rPr lang="zh-CN" altLang="en-US" smtClean="0"/>
              <a:t>注意：返回值最好接受一下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	</a:t>
            </a:r>
            <a:r>
              <a:rPr lang="en-US" altLang="zh-CN" smtClean="0"/>
              <a:t>//double i = mu.getArea();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//System.out.println(mu.getArea());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//---------------------------</a:t>
            </a:r>
            <a:r>
              <a:rPr lang="zh-CN" altLang="en-US" smtClean="0"/>
              <a:t>调用无返回有参</a:t>
            </a:r>
            <a:r>
              <a:rPr lang="en-US" altLang="zh-CN" smtClean="0"/>
              <a:t>,</a:t>
            </a:r>
            <a:r>
              <a:rPr lang="zh-CN" altLang="en-US" smtClean="0"/>
              <a:t>注意</a:t>
            </a:r>
            <a:r>
              <a:rPr lang="en-US" altLang="zh-CN" smtClean="0"/>
              <a:t>:</a:t>
            </a:r>
            <a:r>
              <a:rPr lang="zh-CN" altLang="en-US" smtClean="0"/>
              <a:t>实参和形参必须个数、类型、顺序一致，名字无要求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	</a:t>
            </a:r>
            <a:r>
              <a:rPr lang="en-US" altLang="zh-CN" smtClean="0"/>
              <a:t>System.out.print("</a:t>
            </a:r>
            <a:r>
              <a:rPr lang="zh-CN" altLang="en-US" smtClean="0"/>
              <a:t>行数：</a:t>
            </a:r>
            <a:r>
              <a:rPr lang="en-US" altLang="zh-CN" smtClean="0"/>
              <a:t>");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int m = input.nextInt();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System.out.print("</a:t>
            </a:r>
            <a:r>
              <a:rPr lang="zh-CN" altLang="en-US" smtClean="0"/>
              <a:t>列数：</a:t>
            </a:r>
            <a:r>
              <a:rPr lang="en-US" altLang="zh-CN" smtClean="0"/>
              <a:t>");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int n = input.nextInt();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mu.printRect2(m,n);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//---------------------------</a:t>
            </a:r>
            <a:r>
              <a:rPr lang="zh-CN" altLang="en-US" smtClean="0"/>
              <a:t>调用有返回有参</a:t>
            </a:r>
            <a:r>
              <a:rPr lang="en-US" altLang="zh-CN" smtClean="0"/>
              <a:t>---------------------------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double area = mu.getArea2(m,n);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System.out.println(area);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System.out.println(mu.getArea());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System.out.println(mu.printRect());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MethodExec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//</a:t>
            </a:r>
            <a:r>
              <a:rPr lang="zh-CN" altLang="en-US" smtClean="0"/>
              <a:t>打印矩形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</a:t>
            </a:r>
            <a:r>
              <a:rPr lang="en-US" altLang="zh-CN" smtClean="0"/>
              <a:t>public void printRect(){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//double result = getArea2(3,4);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//System.out.println(result);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for(int i=1;i&lt;=10;i++){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for(int j=1;j&lt;=8;j++){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	System.out.print("*");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System.out.println();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//</a:t>
            </a:r>
            <a:r>
              <a:rPr lang="zh-CN" altLang="en-US" smtClean="0"/>
              <a:t>返回矩形的面积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</a:t>
            </a:r>
            <a:r>
              <a:rPr lang="en-US" altLang="zh-CN" smtClean="0"/>
              <a:t>public double getArea(){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//printRect();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System.out.println("</a:t>
            </a:r>
            <a:r>
              <a:rPr lang="zh-CN" altLang="en-US" smtClean="0"/>
              <a:t>哈哈</a:t>
            </a:r>
            <a:r>
              <a:rPr lang="en-US" altLang="zh-CN" smtClean="0"/>
              <a:t>");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return 10*8;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//</a:t>
            </a:r>
            <a:r>
              <a:rPr lang="zh-CN" altLang="en-US" smtClean="0"/>
              <a:t>带参数：打印矩形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</a:t>
            </a:r>
            <a:r>
              <a:rPr lang="en-US" altLang="zh-CN" smtClean="0"/>
              <a:t>public void printRect2(int hang ,int lie){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for(int i=1;i&lt;=hang;i++){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for(int j=1;j&lt;=lie;j++){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	System.out.print("*");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System.out.println();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//</a:t>
            </a:r>
            <a:r>
              <a:rPr lang="zh-CN" altLang="en-US" smtClean="0"/>
              <a:t>带参数：返回矩形的面积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</a:t>
            </a:r>
            <a:r>
              <a:rPr lang="en-US" altLang="zh-CN" smtClean="0"/>
              <a:t>public double getArea2(int hang,int lie){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return hang*lie;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//4,5,6</a:t>
            </a:r>
            <a:r>
              <a:rPr lang="zh-CN" altLang="en-US" smtClean="0"/>
              <a:t>的案例说明</a:t>
            </a: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MethodExec2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public static void main(String[] args) 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MethodUtils mu = new MethodUtils();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/*boolean b = mu.isOdd(100);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System.out.println(b);*/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/*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if(mu.isOdd(100))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System.out.println("</a:t>
            </a:r>
            <a:r>
              <a:rPr lang="zh-CN" altLang="en-US" smtClean="0"/>
              <a:t>偶数</a:t>
            </a:r>
            <a:r>
              <a:rPr lang="en-US" altLang="zh-CN" smtClean="0"/>
              <a:t>");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else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System.out.println("</a:t>
            </a:r>
            <a:r>
              <a:rPr lang="zh-CN" altLang="en-US" smtClean="0"/>
              <a:t>奇数</a:t>
            </a:r>
            <a:r>
              <a:rPr lang="en-US" altLang="zh-CN" smtClean="0"/>
              <a:t>");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*/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System.out.println(mu.isOdd(100)?"</a:t>
            </a:r>
            <a:r>
              <a:rPr lang="zh-CN" altLang="en-US" smtClean="0"/>
              <a:t>偶数</a:t>
            </a:r>
            <a:r>
              <a:rPr lang="en-US" altLang="zh-CN" smtClean="0"/>
              <a:t>":"</a:t>
            </a:r>
            <a:r>
              <a:rPr lang="zh-CN" altLang="en-US" smtClean="0"/>
              <a:t>奇数</a:t>
            </a:r>
            <a:r>
              <a:rPr lang="en-US" altLang="zh-CN" smtClean="0"/>
              <a:t>");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/*1.</a:t>
            </a:r>
            <a:r>
              <a:rPr lang="zh-CN" altLang="en-US" smtClean="0"/>
              <a:t>判断一个数是奇数还是偶数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2.</a:t>
            </a:r>
            <a:r>
              <a:rPr lang="zh-CN" altLang="en-US" smtClean="0"/>
              <a:t>根据行、列、字符打印 对应行数和列数的字符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比如：行：</a:t>
            </a:r>
            <a:r>
              <a:rPr lang="en-US" altLang="zh-CN" smtClean="0"/>
              <a:t>3</a:t>
            </a:r>
            <a:r>
              <a:rPr lang="zh-CN" altLang="en-US" smtClean="0"/>
              <a:t>，列：</a:t>
            </a:r>
            <a:r>
              <a:rPr lang="en-US" altLang="zh-CN" smtClean="0"/>
              <a:t>2</a:t>
            </a:r>
            <a:r>
              <a:rPr lang="zh-CN" altLang="en-US" smtClean="0"/>
              <a:t>，字符*</a:t>
            </a:r>
            <a:r>
              <a:rPr lang="en-US" altLang="zh-CN" smtClean="0"/>
              <a:t>,</a:t>
            </a:r>
            <a:r>
              <a:rPr lang="zh-CN" altLang="en-US" smtClean="0"/>
              <a:t>则打印效果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**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**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**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*</a:t>
            </a:r>
            <a:r>
              <a:rPr lang="en-US" altLang="zh-CN" smtClean="0"/>
              <a:t>/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MethodUtils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/**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</a:t>
            </a:r>
            <a:r>
              <a:rPr lang="zh-CN" altLang="en-US" smtClean="0"/>
              <a:t>参数：待判断的数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	返回：</a:t>
            </a:r>
            <a:r>
              <a:rPr lang="en-US" altLang="zh-CN" smtClean="0"/>
              <a:t>true</a:t>
            </a:r>
            <a:r>
              <a:rPr lang="zh-CN" altLang="en-US" smtClean="0"/>
              <a:t>偶数，</a:t>
            </a:r>
            <a:r>
              <a:rPr lang="en-US" altLang="zh-CN" smtClean="0"/>
              <a:t>false</a:t>
            </a:r>
            <a:r>
              <a:rPr lang="zh-CN" altLang="en-US" smtClean="0"/>
              <a:t>奇数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*</a:t>
            </a:r>
            <a:r>
              <a:rPr lang="en-US" altLang="zh-CN" smtClean="0"/>
              <a:t>/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public boolean isOdd(int num){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/*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if(num%2==0)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return true;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else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return false;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*/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return num%2==0;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/*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</a:t>
            </a:r>
            <a:r>
              <a:rPr lang="zh-CN" altLang="en-US" smtClean="0"/>
              <a:t>功能：打印图形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	参数</a:t>
            </a:r>
            <a:r>
              <a:rPr lang="en-US" altLang="zh-CN" smtClean="0"/>
              <a:t>1</a:t>
            </a:r>
            <a:r>
              <a:rPr lang="zh-CN" altLang="en-US" smtClean="0"/>
              <a:t>：行数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	参数</a:t>
            </a:r>
            <a:r>
              <a:rPr lang="en-US" altLang="zh-CN" smtClean="0"/>
              <a:t>2</a:t>
            </a:r>
            <a:r>
              <a:rPr lang="zh-CN" altLang="en-US" smtClean="0"/>
              <a:t>：列数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	参数</a:t>
            </a:r>
            <a:r>
              <a:rPr lang="en-US" altLang="zh-CN" smtClean="0"/>
              <a:t>3</a:t>
            </a:r>
            <a:r>
              <a:rPr lang="zh-CN" altLang="en-US" smtClean="0"/>
              <a:t>：待打印的字符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*</a:t>
            </a:r>
            <a:r>
              <a:rPr lang="en-US" altLang="zh-CN" smtClean="0"/>
              <a:t>/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public void print(int hang,int lie ,char ch){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for(int i=1;i&lt;=hang;i++){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for(int j=1;j&lt;=lie;j++){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	System.out.print(ch);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System.out.println();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//3.</a:t>
            </a:r>
            <a:r>
              <a:rPr lang="zh-CN" altLang="en-US" smtClean="0"/>
              <a:t>定义小小计算器类，实现加减乘除四个功能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Cale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public double add(double a,double b){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return a+b;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public double sub(double a,double b){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return a-b;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public double mul(double a,double b){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return a*b;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public double div(double a,double b){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return a/b;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//4,5,6</a:t>
            </a:r>
            <a:r>
              <a:rPr lang="zh-CN" altLang="en-US" smtClean="0"/>
              <a:t>的案例说明</a:t>
            </a: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MethodExec2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public static void main(String[] args) 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MethodUtils mu = new MethodUtils();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/*boolean b = mu.isOdd(100);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System.out.println(b);*/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/*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if(mu.isOdd(100))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System.out.println("</a:t>
            </a:r>
            <a:r>
              <a:rPr lang="zh-CN" altLang="en-US" smtClean="0"/>
              <a:t>偶数</a:t>
            </a:r>
            <a:r>
              <a:rPr lang="en-US" altLang="zh-CN" smtClean="0"/>
              <a:t>");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else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System.out.println("</a:t>
            </a:r>
            <a:r>
              <a:rPr lang="zh-CN" altLang="en-US" smtClean="0"/>
              <a:t>奇数</a:t>
            </a:r>
            <a:r>
              <a:rPr lang="en-US" altLang="zh-CN" smtClean="0"/>
              <a:t>");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*/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System.out.println(mu.isOdd(100)?"</a:t>
            </a:r>
            <a:r>
              <a:rPr lang="zh-CN" altLang="en-US" smtClean="0"/>
              <a:t>偶数</a:t>
            </a:r>
            <a:r>
              <a:rPr lang="en-US" altLang="zh-CN" smtClean="0"/>
              <a:t>":"</a:t>
            </a:r>
            <a:r>
              <a:rPr lang="zh-CN" altLang="en-US" smtClean="0"/>
              <a:t>奇数</a:t>
            </a:r>
            <a:r>
              <a:rPr lang="en-US" altLang="zh-CN" smtClean="0"/>
              <a:t>");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/*1.</a:t>
            </a:r>
            <a:r>
              <a:rPr lang="zh-CN" altLang="en-US" smtClean="0"/>
              <a:t>判断一个数是奇数还是偶数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2.</a:t>
            </a:r>
            <a:r>
              <a:rPr lang="zh-CN" altLang="en-US" smtClean="0"/>
              <a:t>根据行、列、字符打印 对应行数和列数的字符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比如：行：</a:t>
            </a:r>
            <a:r>
              <a:rPr lang="en-US" altLang="zh-CN" smtClean="0"/>
              <a:t>3</a:t>
            </a:r>
            <a:r>
              <a:rPr lang="zh-CN" altLang="en-US" smtClean="0"/>
              <a:t>，列：</a:t>
            </a:r>
            <a:r>
              <a:rPr lang="en-US" altLang="zh-CN" smtClean="0"/>
              <a:t>2</a:t>
            </a:r>
            <a:r>
              <a:rPr lang="zh-CN" altLang="en-US" smtClean="0"/>
              <a:t>，字符*</a:t>
            </a:r>
            <a:r>
              <a:rPr lang="en-US" altLang="zh-CN" smtClean="0"/>
              <a:t>,</a:t>
            </a:r>
            <a:r>
              <a:rPr lang="zh-CN" altLang="en-US" smtClean="0"/>
              <a:t>则打印效果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**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**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**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*</a:t>
            </a:r>
            <a:r>
              <a:rPr lang="en-US" altLang="zh-CN" smtClean="0"/>
              <a:t>/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MethodUtils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/**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</a:t>
            </a:r>
            <a:r>
              <a:rPr lang="zh-CN" altLang="en-US" smtClean="0"/>
              <a:t>参数：待判断的数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	返回：</a:t>
            </a:r>
            <a:r>
              <a:rPr lang="en-US" altLang="zh-CN" smtClean="0"/>
              <a:t>true</a:t>
            </a:r>
            <a:r>
              <a:rPr lang="zh-CN" altLang="en-US" smtClean="0"/>
              <a:t>偶数，</a:t>
            </a:r>
            <a:r>
              <a:rPr lang="en-US" altLang="zh-CN" smtClean="0"/>
              <a:t>false</a:t>
            </a:r>
            <a:r>
              <a:rPr lang="zh-CN" altLang="en-US" smtClean="0"/>
              <a:t>奇数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*</a:t>
            </a:r>
            <a:r>
              <a:rPr lang="en-US" altLang="zh-CN" smtClean="0"/>
              <a:t>/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public boolean isOdd(int num){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/*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if(num%2==0)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return true;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else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return false;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*/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return num%2==0;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/*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</a:t>
            </a:r>
            <a:r>
              <a:rPr lang="zh-CN" altLang="en-US" smtClean="0"/>
              <a:t>功能：打印图形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	参数</a:t>
            </a:r>
            <a:r>
              <a:rPr lang="en-US" altLang="zh-CN" smtClean="0"/>
              <a:t>1</a:t>
            </a:r>
            <a:r>
              <a:rPr lang="zh-CN" altLang="en-US" smtClean="0"/>
              <a:t>：行数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	参数</a:t>
            </a:r>
            <a:r>
              <a:rPr lang="en-US" altLang="zh-CN" smtClean="0"/>
              <a:t>2</a:t>
            </a:r>
            <a:r>
              <a:rPr lang="zh-CN" altLang="en-US" smtClean="0"/>
              <a:t>：列数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	参数</a:t>
            </a:r>
            <a:r>
              <a:rPr lang="en-US" altLang="zh-CN" smtClean="0"/>
              <a:t>3</a:t>
            </a:r>
            <a:r>
              <a:rPr lang="zh-CN" altLang="en-US" smtClean="0"/>
              <a:t>：待打印的字符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*</a:t>
            </a:r>
            <a:r>
              <a:rPr lang="en-US" altLang="zh-CN" smtClean="0"/>
              <a:t>/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public void print(int hang,int lie ,char ch){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for(int i=1;i&lt;=hang;i++){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for(int j=1;j&lt;=lie;j++){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	System.out.print(ch);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System.out.println();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//3.</a:t>
            </a:r>
            <a:r>
              <a:rPr lang="zh-CN" altLang="en-US" smtClean="0"/>
              <a:t>定义小小计算器类，实现加减乘除四个功能</a:t>
            </a: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Homework 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public static void main(String[] args){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Cal cal = new Cal();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System.out.println("sum=" + cal.getSum(9,3));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System.out.println("sub=" + cal.getSub(9,3));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System.out.println("mul=" + cal.getMul(9,3));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System.out.println("div=" + cal.getDiv(9,3));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System.out.println("res = " + cal.getResult(9, 5, '*'));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Cal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public double getSum(double num1, double num2){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return num1 + num2;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public double getSub(double num1, double num2){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return num1 - num2;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public double getMul(double num1, double num2){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return num1 * num2;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public double getDiv(double num1, double num2){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return num1 / num2;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public double getResult(double num1, double num2, char operator){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double res = 0.0;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switch(operator){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case '+':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	res = getSum(num1, num2);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	break;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case '-':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	res = getSub(num1, num2);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	break;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case '*':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	res = getMul(num1, num2);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	break;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case '/':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	res = getDiv(num1, num2);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	break;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default 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	System.out.println("</a:t>
            </a:r>
            <a:r>
              <a:rPr lang="zh-CN" altLang="en-US" smtClean="0"/>
              <a:t>输出错误</a:t>
            </a:r>
            <a:r>
              <a:rPr lang="en-US" altLang="zh-CN" smtClean="0"/>
              <a:t>");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	res = 0.0;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	break;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return res;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zh-CN" altLang="en-US" smtClean="0"/>
              <a:t>小狗案例代码</a:t>
            </a:r>
            <a:r>
              <a:rPr lang="en-US" altLang="zh-CN" smtClean="0"/>
              <a:t>: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package com.atguigu.chapter06.oopapply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object Exercise01 {</a:t>
            </a:r>
          </a:p>
          <a:p>
            <a:pPr marL="342900" indent="-342900"/>
            <a:r>
              <a:rPr lang="en-US" altLang="zh-CN" smtClean="0"/>
              <a:t>  def main(args: Array[String]): Unit = {</a:t>
            </a:r>
          </a:p>
          <a:p>
            <a:pPr marL="342900" indent="-342900"/>
            <a:r>
              <a:rPr lang="en-US" altLang="zh-CN" smtClean="0"/>
              <a:t>    val dog = new Dog()</a:t>
            </a:r>
          </a:p>
          <a:p>
            <a:pPr marL="342900" indent="-342900"/>
            <a:r>
              <a:rPr lang="en-US" altLang="zh-CN" smtClean="0"/>
              <a:t>    dog.name="</a:t>
            </a:r>
            <a:r>
              <a:rPr lang="zh-CN" altLang="en-US" smtClean="0"/>
              <a:t>旺财</a:t>
            </a:r>
            <a:r>
              <a:rPr lang="en-US" altLang="zh-CN" smtClean="0"/>
              <a:t>"</a:t>
            </a:r>
          </a:p>
          <a:p>
            <a:pPr marL="342900" indent="-342900"/>
            <a:r>
              <a:rPr lang="en-US" altLang="zh-CN" smtClean="0"/>
              <a:t>    dog.age=3</a:t>
            </a:r>
          </a:p>
          <a:p>
            <a:pPr marL="342900" indent="-342900"/>
            <a:r>
              <a:rPr lang="en-US" altLang="zh-CN" smtClean="0"/>
              <a:t>    dog.weight=100</a:t>
            </a:r>
          </a:p>
          <a:p>
            <a:pPr marL="342900" indent="-342900"/>
            <a:r>
              <a:rPr lang="en-US" altLang="zh-CN" smtClean="0"/>
              <a:t>    dog.say()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  val d2= new Dog()</a:t>
            </a:r>
          </a:p>
          <a:p>
            <a:pPr marL="342900" indent="-342900"/>
            <a:r>
              <a:rPr lang="en-US" altLang="zh-CN" smtClean="0"/>
              <a:t>    d2.say();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class Dog {</a:t>
            </a:r>
          </a:p>
          <a:p>
            <a:pPr marL="342900" indent="-342900"/>
            <a:r>
              <a:rPr lang="en-US" altLang="zh-CN" smtClean="0"/>
              <a:t>  var name: String = _</a:t>
            </a:r>
          </a:p>
          <a:p>
            <a:pPr marL="342900" indent="-342900"/>
            <a:r>
              <a:rPr lang="en-US" altLang="zh-CN" smtClean="0"/>
              <a:t>  var age: Int = _</a:t>
            </a:r>
          </a:p>
          <a:p>
            <a:pPr marL="342900" indent="-342900"/>
            <a:r>
              <a:rPr lang="en-US" altLang="zh-CN" smtClean="0"/>
              <a:t>  var weight: Double = _</a:t>
            </a:r>
          </a:p>
          <a:p>
            <a:pPr marL="342900" indent="-342900"/>
            <a:r>
              <a:rPr lang="en-US" altLang="zh-CN" smtClean="0"/>
              <a:t>  def say() = {</a:t>
            </a:r>
          </a:p>
          <a:p>
            <a:pPr marL="342900" indent="-342900"/>
            <a:r>
              <a:rPr lang="en-US" altLang="zh-CN" smtClean="0"/>
              <a:t>    println("</a:t>
            </a:r>
            <a:r>
              <a:rPr lang="zh-CN" altLang="en-US" smtClean="0"/>
              <a:t>这是一个名字叫</a:t>
            </a:r>
            <a:r>
              <a:rPr lang="en-US" altLang="zh-CN" smtClean="0"/>
              <a:t>" + name + "</a:t>
            </a:r>
            <a:r>
              <a:rPr lang="zh-CN" altLang="en-US" smtClean="0"/>
              <a:t>的小狗，年龄是：</a:t>
            </a:r>
            <a:r>
              <a:rPr lang="en-US" altLang="zh-CN" smtClean="0"/>
              <a:t>" + age + "</a:t>
            </a:r>
            <a:r>
              <a:rPr lang="zh-CN" altLang="en-US" smtClean="0"/>
              <a:t>，体重是：</a:t>
            </a:r>
            <a:r>
              <a:rPr lang="en-US" altLang="zh-CN" smtClean="0"/>
              <a:t>" + weight)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//1</a:t>
            </a:r>
            <a:r>
              <a:rPr lang="zh-CN" altLang="en-US" smtClean="0"/>
              <a:t>的代码</a:t>
            </a:r>
            <a:r>
              <a:rPr lang="en-US" altLang="zh-CN" smtClean="0"/>
              <a:t>..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/*</a:t>
            </a:r>
          </a:p>
          <a:p>
            <a:pPr marL="342900" indent="-342900"/>
            <a:r>
              <a:rPr lang="zh-CN" altLang="en-US" smtClean="0"/>
              <a:t>编写一个</a:t>
            </a:r>
            <a:r>
              <a:rPr lang="en-US" altLang="zh-CN" smtClean="0"/>
              <a:t>Dog</a:t>
            </a:r>
            <a:r>
              <a:rPr lang="zh-CN" altLang="en-US" smtClean="0"/>
              <a:t>类，包含</a:t>
            </a:r>
            <a:r>
              <a:rPr lang="en-US" altLang="zh-CN" smtClean="0"/>
              <a:t>name</a:t>
            </a:r>
            <a:r>
              <a:rPr lang="zh-CN" altLang="en-US" smtClean="0"/>
              <a:t>、</a:t>
            </a:r>
            <a:r>
              <a:rPr lang="en-US" altLang="zh-CN" smtClean="0"/>
              <a:t>age</a:t>
            </a:r>
            <a:r>
              <a:rPr lang="zh-CN" altLang="en-US" smtClean="0"/>
              <a:t>、</a:t>
            </a:r>
            <a:r>
              <a:rPr lang="en-US" altLang="zh-CN" smtClean="0"/>
              <a:t>weight</a:t>
            </a:r>
            <a:r>
              <a:rPr lang="zh-CN" altLang="en-US" smtClean="0"/>
              <a:t>中声明一个</a:t>
            </a:r>
            <a:r>
              <a:rPr lang="en-US" altLang="zh-CN" smtClean="0"/>
              <a:t>say</a:t>
            </a:r>
            <a:r>
              <a:rPr lang="zh-CN" altLang="en-US" smtClean="0"/>
              <a:t>方法，方法打印信息中包含所有属性值</a:t>
            </a:r>
          </a:p>
          <a:p>
            <a:pPr marL="342900" indent="-342900"/>
            <a:r>
              <a:rPr lang="zh-CN" altLang="en-US" smtClean="0"/>
              <a:t>在另一个</a:t>
            </a:r>
            <a:r>
              <a:rPr lang="en-US" altLang="zh-CN" smtClean="0"/>
              <a:t>TestDog</a:t>
            </a:r>
            <a:r>
              <a:rPr lang="zh-CN" altLang="en-US" smtClean="0"/>
              <a:t>类中</a:t>
            </a:r>
          </a:p>
          <a:p>
            <a:pPr marL="342900" indent="-342900"/>
            <a:r>
              <a:rPr lang="zh-CN" altLang="en-US" smtClean="0"/>
              <a:t>的</a:t>
            </a:r>
            <a:r>
              <a:rPr lang="en-US" altLang="zh-CN" smtClean="0"/>
              <a:t>main</a:t>
            </a:r>
            <a:r>
              <a:rPr lang="zh-CN" altLang="en-US" smtClean="0"/>
              <a:t>方法中，创建</a:t>
            </a:r>
            <a:r>
              <a:rPr lang="en-US" altLang="zh-CN" smtClean="0"/>
              <a:t>Dog</a:t>
            </a:r>
            <a:r>
              <a:rPr lang="zh-CN" altLang="en-US" smtClean="0"/>
              <a:t>对象，并访问</a:t>
            </a:r>
            <a:r>
              <a:rPr lang="en-US" altLang="zh-CN" smtClean="0"/>
              <a:t>say</a:t>
            </a:r>
            <a:r>
              <a:rPr lang="zh-CN" altLang="en-US" smtClean="0"/>
              <a:t>方法和所有属性，将调用结果打印输出。</a:t>
            </a:r>
          </a:p>
          <a:p>
            <a:pPr marL="342900" indent="-342900"/>
            <a:endParaRPr lang="zh-CN" altLang="en-US" smtClean="0"/>
          </a:p>
          <a:p>
            <a:pPr marL="342900" indent="-342900"/>
            <a:r>
              <a:rPr lang="zh-CN" altLang="en-US" smtClean="0"/>
              <a:t>*</a:t>
            </a:r>
            <a:r>
              <a:rPr lang="en-US" altLang="zh-CN" smtClean="0"/>
              <a:t>/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class  TestDog</a:t>
            </a:r>
          </a:p>
          <a:p>
            <a:pPr marL="342900" indent="-342900"/>
            <a:r>
              <a:rPr lang="en-US" altLang="zh-CN" smtClean="0"/>
              <a:t>{</a:t>
            </a:r>
          </a:p>
          <a:p>
            <a:pPr marL="342900" indent="-342900"/>
            <a:r>
              <a:rPr lang="en-US" altLang="zh-CN" smtClean="0"/>
              <a:t>	public static void main(String[] args) </a:t>
            </a:r>
          </a:p>
          <a:p>
            <a:pPr marL="342900" indent="-342900"/>
            <a:r>
              <a:rPr lang="en-US" altLang="zh-CN" smtClean="0"/>
              <a:t>	{</a:t>
            </a:r>
          </a:p>
          <a:p>
            <a:pPr marL="342900" indent="-342900"/>
            <a:r>
              <a:rPr lang="en-US" altLang="zh-CN" smtClean="0"/>
              <a:t>		System.out.println("Hello World!");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		Dog d1= new Dog();</a:t>
            </a:r>
          </a:p>
          <a:p>
            <a:pPr marL="342900" indent="-342900"/>
            <a:r>
              <a:rPr lang="en-US" altLang="zh-CN" smtClean="0"/>
              <a:t>		d1.name="</a:t>
            </a:r>
            <a:r>
              <a:rPr lang="zh-CN" altLang="en-US" smtClean="0"/>
              <a:t>旺财</a:t>
            </a:r>
            <a:r>
              <a:rPr lang="en-US" altLang="zh-CN" smtClean="0"/>
              <a:t>";</a:t>
            </a:r>
          </a:p>
          <a:p>
            <a:pPr marL="342900" indent="-342900"/>
            <a:r>
              <a:rPr lang="en-US" altLang="zh-CN" smtClean="0"/>
              <a:t>		d1.age=3;</a:t>
            </a:r>
          </a:p>
          <a:p>
            <a:pPr marL="342900" indent="-342900"/>
            <a:r>
              <a:rPr lang="en-US" altLang="zh-CN" smtClean="0"/>
              <a:t>		d1.weight=100;</a:t>
            </a:r>
          </a:p>
          <a:p>
            <a:pPr marL="342900" indent="-342900"/>
            <a:r>
              <a:rPr lang="en-US" altLang="zh-CN" smtClean="0"/>
              <a:t>		d1.say();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		Dog d2= new Dog();</a:t>
            </a:r>
          </a:p>
          <a:p>
            <a:pPr marL="342900" indent="-342900"/>
            <a:r>
              <a:rPr lang="en-US" altLang="zh-CN" smtClean="0"/>
              <a:t>		d2.say();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	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r>
              <a:rPr lang="en-US" altLang="zh-CN" smtClean="0"/>
              <a:t>class Dog</a:t>
            </a:r>
          </a:p>
          <a:p>
            <a:pPr marL="342900" indent="-342900"/>
            <a:r>
              <a:rPr lang="en-US" altLang="zh-CN" smtClean="0"/>
              <a:t>{</a:t>
            </a:r>
          </a:p>
          <a:p>
            <a:pPr marL="342900" indent="-342900"/>
            <a:r>
              <a:rPr lang="en-US" altLang="zh-CN" smtClean="0"/>
              <a:t>	String name;</a:t>
            </a:r>
          </a:p>
          <a:p>
            <a:pPr marL="342900" indent="-342900"/>
            <a:r>
              <a:rPr lang="en-US" altLang="zh-CN" smtClean="0"/>
              <a:t>	int age;</a:t>
            </a:r>
          </a:p>
          <a:p>
            <a:pPr marL="342900" indent="-342900"/>
            <a:r>
              <a:rPr lang="en-US" altLang="zh-CN" smtClean="0"/>
              <a:t>	double weight;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	public void say(){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		System.out.println("</a:t>
            </a:r>
            <a:r>
              <a:rPr lang="zh-CN" altLang="en-US" smtClean="0"/>
              <a:t>这是一个名字叫</a:t>
            </a:r>
            <a:r>
              <a:rPr lang="en-US" altLang="zh-CN" smtClean="0"/>
              <a:t>"+name+"</a:t>
            </a:r>
            <a:r>
              <a:rPr lang="zh-CN" altLang="en-US" smtClean="0"/>
              <a:t>的小狗，年龄是：</a:t>
            </a:r>
            <a:r>
              <a:rPr lang="en-US" altLang="zh-CN" smtClean="0"/>
              <a:t>"+age+"</a:t>
            </a:r>
            <a:r>
              <a:rPr lang="zh-CN" altLang="en-US" smtClean="0"/>
              <a:t>，体重是：</a:t>
            </a:r>
            <a:r>
              <a:rPr lang="en-US" altLang="zh-CN" smtClean="0"/>
              <a:t>"+weight);</a:t>
            </a:r>
          </a:p>
          <a:p>
            <a:pPr marL="342900" indent="-342900"/>
            <a:r>
              <a:rPr lang="en-US" altLang="zh-CN" smtClean="0"/>
              <a:t>	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zh-CN" altLang="en-US" smtClean="0"/>
              <a:t>案例</a:t>
            </a:r>
            <a:r>
              <a:rPr lang="en-US" altLang="zh-CN" smtClean="0"/>
              <a:t>3</a:t>
            </a:r>
          </a:p>
          <a:p>
            <a:pPr marL="342900" indent="-342900"/>
            <a:r>
              <a:rPr lang="en-US" altLang="zh-CN" smtClean="0"/>
              <a:t>/*</a:t>
            </a:r>
          </a:p>
          <a:p>
            <a:pPr marL="342900" indent="-342900"/>
            <a:r>
              <a:rPr lang="en-US" altLang="zh-CN" smtClean="0"/>
              <a:t>1</a:t>
            </a:r>
            <a:r>
              <a:rPr lang="zh-CN" altLang="en-US" smtClean="0"/>
              <a:t>：编程创建一个</a:t>
            </a:r>
            <a:r>
              <a:rPr lang="en-US" altLang="zh-CN" smtClean="0"/>
              <a:t>Box</a:t>
            </a:r>
            <a:r>
              <a:rPr lang="zh-CN" altLang="en-US" smtClean="0"/>
              <a:t>类，</a:t>
            </a:r>
          </a:p>
          <a:p>
            <a:pPr marL="342900" indent="-342900"/>
            <a:r>
              <a:rPr lang="zh-CN" altLang="en-US" smtClean="0"/>
              <a:t>在其中定义三个变量表示一个立方体的长、宽和高，定义一个方法获取立方体的体积。创建一个对象，打印给定尺寸的立方体的体积。</a:t>
            </a:r>
          </a:p>
          <a:p>
            <a:pPr marL="342900" indent="-342900"/>
            <a:endParaRPr lang="zh-CN" altLang="en-US" smtClean="0"/>
          </a:p>
          <a:p>
            <a:pPr marL="342900" indent="-342900"/>
            <a:endParaRPr lang="zh-CN" altLang="en-US" smtClean="0"/>
          </a:p>
          <a:p>
            <a:pPr marL="342900" indent="-342900"/>
            <a:endParaRPr lang="zh-CN" altLang="en-US" smtClean="0"/>
          </a:p>
          <a:p>
            <a:pPr marL="342900" indent="-342900"/>
            <a:r>
              <a:rPr lang="zh-CN" altLang="en-US" smtClean="0"/>
              <a:t>*</a:t>
            </a:r>
            <a:r>
              <a:rPr lang="en-US" altLang="zh-CN" smtClean="0"/>
              <a:t>/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import java.util.Scanner;</a:t>
            </a:r>
          </a:p>
          <a:p>
            <a:pPr marL="342900" indent="-342900"/>
            <a:r>
              <a:rPr lang="en-US" altLang="zh-CN" smtClean="0"/>
              <a:t>class TestBox </a:t>
            </a:r>
          </a:p>
          <a:p>
            <a:pPr marL="342900" indent="-342900"/>
            <a:r>
              <a:rPr lang="en-US" altLang="zh-CN" smtClean="0"/>
              <a:t>{</a:t>
            </a:r>
          </a:p>
          <a:p>
            <a:pPr marL="342900" indent="-342900"/>
            <a:r>
              <a:rPr lang="en-US" altLang="zh-CN" smtClean="0"/>
              <a:t>	public static void main(String[] args) </a:t>
            </a:r>
          </a:p>
          <a:p>
            <a:pPr marL="342900" indent="-342900"/>
            <a:r>
              <a:rPr lang="en-US" altLang="zh-CN" smtClean="0"/>
              <a:t>	{</a:t>
            </a:r>
          </a:p>
          <a:p>
            <a:pPr marL="342900" indent="-342900"/>
            <a:r>
              <a:rPr lang="en-US" altLang="zh-CN" smtClean="0"/>
              <a:t>		Scanner input  = new Scanner(System.in);</a:t>
            </a:r>
          </a:p>
          <a:p>
            <a:pPr marL="342900" indent="-342900"/>
            <a:r>
              <a:rPr lang="en-US" altLang="zh-CN" smtClean="0"/>
              <a:t>		//</a:t>
            </a:r>
            <a:r>
              <a:rPr lang="zh-CN" altLang="en-US" smtClean="0"/>
              <a:t>创建对象</a:t>
            </a:r>
          </a:p>
          <a:p>
            <a:pPr marL="342900" indent="-342900"/>
            <a:r>
              <a:rPr lang="zh-CN" altLang="en-US" smtClean="0"/>
              <a:t>		</a:t>
            </a:r>
            <a:r>
              <a:rPr lang="en-US" altLang="zh-CN" smtClean="0"/>
              <a:t>Box b1 = new Box();</a:t>
            </a:r>
          </a:p>
          <a:p>
            <a:pPr marL="342900" indent="-342900"/>
            <a:r>
              <a:rPr lang="en-US" altLang="zh-CN" smtClean="0"/>
              <a:t>		b1.l=10;</a:t>
            </a:r>
          </a:p>
          <a:p>
            <a:pPr marL="342900" indent="-342900"/>
            <a:r>
              <a:rPr lang="en-US" altLang="zh-CN" smtClean="0"/>
              <a:t>		b1.w=5;</a:t>
            </a:r>
          </a:p>
          <a:p>
            <a:pPr marL="342900" indent="-342900"/>
            <a:r>
              <a:rPr lang="en-US" altLang="zh-CN" smtClean="0"/>
              <a:t>		b1.h=20;</a:t>
            </a:r>
          </a:p>
          <a:p>
            <a:pPr marL="342900" indent="-342900"/>
            <a:r>
              <a:rPr lang="en-US" altLang="zh-CN" smtClean="0"/>
              <a:t>		b1.showVolumn();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		Box b2 = new Box();</a:t>
            </a:r>
          </a:p>
          <a:p>
            <a:pPr marL="342900" indent="-342900"/>
            <a:r>
              <a:rPr lang="en-US" altLang="zh-CN" smtClean="0"/>
              <a:t>		System.out.print("</a:t>
            </a:r>
            <a:r>
              <a:rPr lang="zh-CN" altLang="en-US" smtClean="0"/>
              <a:t>请输入长：</a:t>
            </a:r>
            <a:r>
              <a:rPr lang="en-US" altLang="zh-CN" smtClean="0"/>
              <a:t>");</a:t>
            </a:r>
          </a:p>
          <a:p>
            <a:pPr marL="342900" indent="-342900"/>
            <a:r>
              <a:rPr lang="en-US" altLang="zh-CN" smtClean="0"/>
              <a:t>		b2.l= input.nextDouble();</a:t>
            </a:r>
          </a:p>
          <a:p>
            <a:pPr marL="342900" indent="-342900"/>
            <a:r>
              <a:rPr lang="en-US" altLang="zh-CN" smtClean="0"/>
              <a:t>		System.out.print("</a:t>
            </a:r>
            <a:r>
              <a:rPr lang="zh-CN" altLang="en-US" smtClean="0"/>
              <a:t>请输入宽：</a:t>
            </a:r>
            <a:r>
              <a:rPr lang="en-US" altLang="zh-CN" smtClean="0"/>
              <a:t>");</a:t>
            </a:r>
          </a:p>
          <a:p>
            <a:pPr marL="342900" indent="-342900"/>
            <a:r>
              <a:rPr lang="en-US" altLang="zh-CN" smtClean="0"/>
              <a:t>		b2.w= input.nextDouble();</a:t>
            </a:r>
          </a:p>
          <a:p>
            <a:pPr marL="342900" indent="-342900"/>
            <a:r>
              <a:rPr lang="en-US" altLang="zh-CN" smtClean="0"/>
              <a:t>		System.out.print("</a:t>
            </a:r>
            <a:r>
              <a:rPr lang="zh-CN" altLang="en-US" smtClean="0"/>
              <a:t>请输入高：</a:t>
            </a:r>
            <a:r>
              <a:rPr lang="en-US" altLang="zh-CN" smtClean="0"/>
              <a:t>");</a:t>
            </a:r>
          </a:p>
          <a:p>
            <a:pPr marL="342900" indent="-342900"/>
            <a:r>
              <a:rPr lang="en-US" altLang="zh-CN" smtClean="0"/>
              <a:t>		b2.h= input.nextDouble();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		b2.showVolumn();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	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r>
              <a:rPr lang="en-US" altLang="zh-CN" smtClean="0"/>
              <a:t>class Box</a:t>
            </a:r>
          </a:p>
          <a:p>
            <a:pPr marL="342900" indent="-342900"/>
            <a:r>
              <a:rPr lang="en-US" altLang="zh-CN" smtClean="0"/>
              <a:t>{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	double l;</a:t>
            </a:r>
          </a:p>
          <a:p>
            <a:pPr marL="342900" indent="-342900"/>
            <a:r>
              <a:rPr lang="en-US" altLang="zh-CN" smtClean="0"/>
              <a:t>	double w;</a:t>
            </a:r>
          </a:p>
          <a:p>
            <a:pPr marL="342900" indent="-342900"/>
            <a:r>
              <a:rPr lang="en-US" altLang="zh-CN" smtClean="0"/>
              <a:t>	double h;</a:t>
            </a:r>
          </a:p>
          <a:p>
            <a:pPr marL="342900" indent="-342900"/>
            <a:r>
              <a:rPr lang="en-US" altLang="zh-CN" smtClean="0"/>
              <a:t>	public void showVolumn(){</a:t>
            </a:r>
          </a:p>
          <a:p>
            <a:pPr marL="342900" indent="-342900"/>
            <a:r>
              <a:rPr lang="en-US" altLang="zh-CN" smtClean="0"/>
              <a:t>		System.out.println("</a:t>
            </a:r>
            <a:r>
              <a:rPr lang="zh-CN" altLang="en-US" smtClean="0"/>
              <a:t>这个盒子的体积是：</a:t>
            </a:r>
            <a:r>
              <a:rPr lang="en-US" altLang="zh-CN" smtClean="0"/>
              <a:t>"+l*w*h);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	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//scala</a:t>
            </a:r>
            <a:r>
              <a:rPr lang="zh-CN" altLang="en-US" smtClean="0"/>
              <a:t>代码</a:t>
            </a:r>
            <a:r>
              <a:rPr lang="en-US" altLang="zh-CN" smtClean="0"/>
              <a:t>[</a:t>
            </a:r>
            <a:r>
              <a:rPr lang="zh-CN" altLang="en-US" smtClean="0"/>
              <a:t>待</a:t>
            </a:r>
            <a:r>
              <a:rPr lang="en-US" altLang="zh-CN" smtClean="0"/>
              <a:t>.]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import java.util.Scanner;</a:t>
            </a:r>
          </a:p>
          <a:p>
            <a:pPr marL="342900" indent="-342900"/>
            <a:r>
              <a:rPr lang="en-US" altLang="zh-CN" smtClean="0"/>
              <a:t>class TestVisitor </a:t>
            </a:r>
          </a:p>
          <a:p>
            <a:pPr marL="342900" indent="-342900"/>
            <a:r>
              <a:rPr lang="en-US" altLang="zh-CN" smtClean="0"/>
              <a:t>{</a:t>
            </a:r>
          </a:p>
          <a:p>
            <a:pPr marL="342900" indent="-342900"/>
            <a:r>
              <a:rPr lang="en-US" altLang="zh-CN" smtClean="0"/>
              <a:t>	public static void main(String[] args) </a:t>
            </a:r>
          </a:p>
          <a:p>
            <a:pPr marL="342900" indent="-342900"/>
            <a:r>
              <a:rPr lang="en-US" altLang="zh-CN" smtClean="0"/>
              <a:t>	{</a:t>
            </a:r>
          </a:p>
          <a:p>
            <a:pPr marL="342900" indent="-342900"/>
            <a:r>
              <a:rPr lang="en-US" altLang="zh-CN" smtClean="0"/>
              <a:t>		Scanner input  = new Scanner(System.in);</a:t>
            </a:r>
          </a:p>
          <a:p>
            <a:pPr marL="342900" indent="-342900"/>
            <a:r>
              <a:rPr lang="en-US" altLang="zh-CN" smtClean="0"/>
              <a:t>		</a:t>
            </a:r>
          </a:p>
          <a:p>
            <a:pPr marL="342900" indent="-342900"/>
            <a:r>
              <a:rPr lang="en-US" altLang="zh-CN" smtClean="0"/>
              <a:t>		while(true){</a:t>
            </a:r>
          </a:p>
          <a:p>
            <a:pPr marL="342900" indent="-342900"/>
            <a:r>
              <a:rPr lang="en-US" altLang="zh-CN" smtClean="0"/>
              <a:t>			Visitor v = new Visitor();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			System.out.print("</a:t>
            </a:r>
            <a:r>
              <a:rPr lang="zh-CN" altLang="en-US" smtClean="0"/>
              <a:t>请输入姓名：</a:t>
            </a:r>
            <a:r>
              <a:rPr lang="en-US" altLang="zh-CN" smtClean="0"/>
              <a:t>");</a:t>
            </a:r>
          </a:p>
          <a:p>
            <a:pPr marL="342900" indent="-342900"/>
            <a:r>
              <a:rPr lang="en-US" altLang="zh-CN" smtClean="0"/>
              <a:t>			v.name = input.next();</a:t>
            </a:r>
          </a:p>
          <a:p>
            <a:pPr marL="342900" indent="-342900"/>
            <a:r>
              <a:rPr lang="en-US" altLang="zh-CN" smtClean="0"/>
              <a:t>			if("n".equals(v.name)){</a:t>
            </a:r>
          </a:p>
          <a:p>
            <a:pPr marL="342900" indent="-342900"/>
            <a:r>
              <a:rPr lang="en-US" altLang="zh-CN" smtClean="0"/>
              <a:t>				System.out.println("</a:t>
            </a:r>
            <a:r>
              <a:rPr lang="zh-CN" altLang="en-US" smtClean="0"/>
              <a:t>退出程序</a:t>
            </a:r>
            <a:r>
              <a:rPr lang="en-US" altLang="zh-CN" smtClean="0"/>
              <a:t>");</a:t>
            </a:r>
          </a:p>
          <a:p>
            <a:pPr marL="342900" indent="-342900"/>
            <a:r>
              <a:rPr lang="en-US" altLang="zh-CN" smtClean="0"/>
              <a:t>				break;</a:t>
            </a:r>
          </a:p>
          <a:p>
            <a:pPr marL="342900" indent="-342900"/>
            <a:r>
              <a:rPr lang="en-US" altLang="zh-CN" smtClean="0"/>
              <a:t>			}</a:t>
            </a:r>
          </a:p>
          <a:p>
            <a:pPr marL="342900" indent="-342900"/>
            <a:r>
              <a:rPr lang="en-US" altLang="zh-CN" smtClean="0"/>
              <a:t>			System.out.print("</a:t>
            </a:r>
            <a:r>
              <a:rPr lang="zh-CN" altLang="en-US" smtClean="0"/>
              <a:t>请输入年龄：</a:t>
            </a:r>
            <a:r>
              <a:rPr lang="en-US" altLang="zh-CN" smtClean="0"/>
              <a:t>");</a:t>
            </a:r>
          </a:p>
          <a:p>
            <a:pPr marL="342900" indent="-342900"/>
            <a:r>
              <a:rPr lang="en-US" altLang="zh-CN" smtClean="0"/>
              <a:t>			v.age = input.nextInt();</a:t>
            </a:r>
          </a:p>
          <a:p>
            <a:pPr marL="342900" indent="-342900"/>
            <a:r>
              <a:rPr lang="en-US" altLang="zh-CN" smtClean="0"/>
              <a:t>			v.show();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		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	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r>
              <a:rPr lang="en-US" altLang="zh-CN" smtClean="0"/>
              <a:t>class Visitor</a:t>
            </a:r>
          </a:p>
          <a:p>
            <a:pPr marL="342900" indent="-342900"/>
            <a:r>
              <a:rPr lang="en-US" altLang="zh-CN" smtClean="0"/>
              <a:t>{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	String name;</a:t>
            </a:r>
          </a:p>
          <a:p>
            <a:pPr marL="342900" indent="-342900"/>
            <a:r>
              <a:rPr lang="en-US" altLang="zh-CN" smtClean="0"/>
              <a:t>	int age;</a:t>
            </a:r>
          </a:p>
          <a:p>
            <a:pPr marL="342900" indent="-342900"/>
            <a:r>
              <a:rPr lang="en-US" altLang="zh-CN" smtClean="0"/>
              <a:t>	public void show(){</a:t>
            </a:r>
          </a:p>
          <a:p>
            <a:pPr marL="342900" indent="-342900"/>
            <a:r>
              <a:rPr lang="en-US" altLang="zh-CN" smtClean="0"/>
              <a:t>		if(age&gt;18){</a:t>
            </a:r>
          </a:p>
          <a:p>
            <a:pPr marL="342900" indent="-342900"/>
            <a:r>
              <a:rPr lang="en-US" altLang="zh-CN" smtClean="0"/>
              <a:t>			System.out.println(name+"</a:t>
            </a:r>
            <a:r>
              <a:rPr lang="zh-CN" altLang="en-US" smtClean="0"/>
              <a:t>的年龄是：</a:t>
            </a:r>
            <a:r>
              <a:rPr lang="en-US" altLang="zh-CN" smtClean="0"/>
              <a:t>"+age+"</a:t>
            </a:r>
            <a:r>
              <a:rPr lang="zh-CN" altLang="en-US" smtClean="0"/>
              <a:t>，门票价格：￥</a:t>
            </a:r>
            <a:r>
              <a:rPr lang="en-US" altLang="zh-CN" smtClean="0"/>
              <a:t>20");</a:t>
            </a:r>
          </a:p>
          <a:p>
            <a:pPr marL="342900" indent="-342900"/>
            <a:r>
              <a:rPr lang="en-US" altLang="zh-CN" smtClean="0"/>
              <a:t>		}else{</a:t>
            </a:r>
          </a:p>
          <a:p>
            <a:pPr marL="342900" indent="-342900"/>
            <a:r>
              <a:rPr lang="en-US" altLang="zh-CN" smtClean="0"/>
              <a:t>			System.out.println(name+"</a:t>
            </a:r>
            <a:r>
              <a:rPr lang="zh-CN" altLang="en-US" smtClean="0"/>
              <a:t>的年龄是：</a:t>
            </a:r>
            <a:r>
              <a:rPr lang="en-US" altLang="zh-CN" smtClean="0"/>
              <a:t>"+age+"</a:t>
            </a:r>
            <a:r>
              <a:rPr lang="zh-CN" altLang="en-US" smtClean="0"/>
              <a:t>，门票免费</a:t>
            </a:r>
            <a:r>
              <a:rPr lang="en-US" altLang="zh-CN" smtClean="0"/>
              <a:t>");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		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	}</a:t>
            </a:r>
          </a:p>
          <a:p>
            <a:pPr marL="342900" indent="-342900"/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zh-CN" altLang="en-US" smtClean="0"/>
              <a:t>看一个需求的源码：</a:t>
            </a:r>
            <a:endParaRPr lang="en-US" altLang="zh-CN" smtClean="0"/>
          </a:p>
          <a:p>
            <a:pPr marL="342900" indent="-342900"/>
            <a:r>
              <a:rPr lang="en-US" altLang="zh-CN" smtClean="0"/>
              <a:t>package com.atguigu.chapter02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object Hello01 {</a:t>
            </a:r>
          </a:p>
          <a:p>
            <a:pPr marL="342900" indent="-342900"/>
            <a:r>
              <a:rPr lang="en-US" altLang="zh-CN" smtClean="0"/>
              <a:t>  def main(args: Array[String]): Unit = {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  val p = new Person()</a:t>
            </a:r>
          </a:p>
          <a:p>
            <a:pPr marL="342900" indent="-342900"/>
            <a:r>
              <a:rPr lang="en-US" altLang="zh-CN" smtClean="0"/>
              <a:t>    p.name = "tom"</a:t>
            </a:r>
          </a:p>
          <a:p>
            <a:pPr marL="342900" indent="-342900"/>
            <a:r>
              <a:rPr lang="en-US" altLang="zh-CN" smtClean="0"/>
              <a:t>    p.age = 20</a:t>
            </a:r>
          </a:p>
          <a:p>
            <a:pPr marL="342900" indent="-342900"/>
            <a:r>
              <a:rPr lang="en-US" altLang="zh-CN" smtClean="0"/>
              <a:t>    println(p.name + " " + p.age)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class Person {</a:t>
            </a:r>
          </a:p>
          <a:p>
            <a:pPr marL="342900" indent="-342900"/>
            <a:r>
              <a:rPr lang="en-US" altLang="zh-CN" smtClean="0"/>
              <a:t>  var name: String = _</a:t>
            </a:r>
          </a:p>
          <a:p>
            <a:pPr marL="342900" indent="-342900"/>
            <a:r>
              <a:rPr lang="en-US" altLang="zh-CN" smtClean="0"/>
              <a:t>  var age: Int = _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zh-CN" b="1" smtClean="0"/>
              <a:t>//</a:t>
            </a:r>
            <a:r>
              <a:rPr lang="zh-CN" altLang="en-US" b="1" smtClean="0"/>
              <a:t>案例代码</a:t>
            </a:r>
            <a:r>
              <a:rPr lang="en-US" altLang="zh-CN" b="1" smtClean="0"/>
              <a:t>: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package com.atguigu.chapter06.constructp;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public class JavaConstruct {</a:t>
            </a:r>
          </a:p>
          <a:p>
            <a:pPr marL="342900" indent="-342900"/>
            <a:r>
              <a:rPr lang="en-US" altLang="zh-CN" smtClean="0"/>
              <a:t>    public static void main(String[] args) {</a:t>
            </a:r>
          </a:p>
          <a:p>
            <a:pPr marL="342900" indent="-342900"/>
            <a:r>
              <a:rPr lang="en-US" altLang="zh-CN" smtClean="0"/>
              <a:t>        Person p1 = new Person();</a:t>
            </a:r>
          </a:p>
          <a:p>
            <a:pPr marL="342900" indent="-342900"/>
            <a:r>
              <a:rPr lang="en-US" altLang="zh-CN" smtClean="0"/>
              <a:t>        System.out.println(p1.getInfo());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      Person p2 = new Person("jack", 100);</a:t>
            </a:r>
          </a:p>
          <a:p>
            <a:pPr marL="342900" indent="-342900"/>
            <a:r>
              <a:rPr lang="en-US" altLang="zh-CN" smtClean="0"/>
              <a:t>        System.out.println(p2.getInfo());</a:t>
            </a:r>
          </a:p>
          <a:p>
            <a:pPr marL="342900" indent="-342900"/>
            <a:r>
              <a:rPr lang="en-US" altLang="zh-CN" smtClean="0"/>
              <a:t>  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r>
              <a:rPr lang="en-US" altLang="zh-CN" smtClean="0"/>
              <a:t>class Person{</a:t>
            </a:r>
          </a:p>
          <a:p>
            <a:pPr marL="342900" indent="-342900"/>
            <a:r>
              <a:rPr lang="en-US" altLang="zh-CN" smtClean="0"/>
              <a:t>    public String name;</a:t>
            </a:r>
          </a:p>
          <a:p>
            <a:pPr marL="342900" indent="-342900"/>
            <a:r>
              <a:rPr lang="en-US" altLang="zh-CN" smtClean="0"/>
              <a:t>    public int age;</a:t>
            </a:r>
          </a:p>
          <a:p>
            <a:pPr marL="342900" indent="-342900"/>
            <a:r>
              <a:rPr lang="en-US" altLang="zh-CN" smtClean="0"/>
              <a:t>    public String getInfo(){</a:t>
            </a:r>
          </a:p>
          <a:p>
            <a:pPr marL="342900" indent="-342900"/>
            <a:r>
              <a:rPr lang="en-US" altLang="zh-CN" smtClean="0"/>
              <a:t>        return name+"\t"+age;</a:t>
            </a:r>
          </a:p>
          <a:p>
            <a:pPr marL="342900" indent="-342900"/>
            <a:r>
              <a:rPr lang="en-US" altLang="zh-CN" smtClean="0"/>
              <a:t>    }</a:t>
            </a:r>
          </a:p>
          <a:p>
            <a:pPr marL="342900" indent="-342900"/>
            <a:r>
              <a:rPr lang="en-US" altLang="zh-CN" smtClean="0"/>
              <a:t>    public Person(){</a:t>
            </a:r>
          </a:p>
          <a:p>
            <a:pPr marL="342900" indent="-342900"/>
            <a:r>
              <a:rPr lang="en-US" altLang="zh-CN" smtClean="0"/>
              <a:t>        age = 18;</a:t>
            </a:r>
          </a:p>
          <a:p>
            <a:pPr marL="342900" indent="-342900"/>
            <a:r>
              <a:rPr lang="en-US" altLang="zh-CN" smtClean="0"/>
              <a:t>    }</a:t>
            </a:r>
          </a:p>
          <a:p>
            <a:pPr marL="342900" indent="-342900"/>
            <a:r>
              <a:rPr lang="en-US" altLang="zh-CN" smtClean="0"/>
              <a:t>    public Person(String name,int age){</a:t>
            </a:r>
          </a:p>
          <a:p>
            <a:pPr marL="342900" indent="-342900"/>
            <a:r>
              <a:rPr lang="en-US" altLang="zh-CN" smtClean="0"/>
              <a:t>        this.name = name;</a:t>
            </a:r>
          </a:p>
          <a:p>
            <a:pPr marL="342900" indent="-342900"/>
            <a:r>
              <a:rPr lang="en-US" altLang="zh-CN" smtClean="0"/>
              <a:t>        this.age = age;</a:t>
            </a:r>
          </a:p>
          <a:p>
            <a:pPr marL="342900" indent="-342900"/>
            <a:r>
              <a:rPr lang="en-US" altLang="zh-CN" smtClean="0"/>
              <a:t>  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zh-CN" smtClean="0"/>
              <a:t>//</a:t>
            </a:r>
            <a:r>
              <a:rPr lang="zh-CN" altLang="en-US" smtClean="0"/>
              <a:t>新版快速入门案例代码</a:t>
            </a:r>
            <a:r>
              <a:rPr lang="en-US" altLang="zh-CN" smtClean="0"/>
              <a:t>:</a:t>
            </a:r>
          </a:p>
          <a:p>
            <a:pPr marL="342900" indent="-342900"/>
            <a:r>
              <a:rPr lang="en-US" altLang="zh-CN" smtClean="0"/>
              <a:t>package com.atguigu.chapter06.constructp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object ConstructorDemo01 {</a:t>
            </a:r>
          </a:p>
          <a:p>
            <a:pPr marL="342900" indent="-342900"/>
            <a:r>
              <a:rPr lang="en-US" altLang="zh-CN" smtClean="0"/>
              <a:t>  def main(args: Array[String]): Unit = {</a:t>
            </a:r>
          </a:p>
          <a:p>
            <a:pPr marL="342900" indent="-342900"/>
            <a:r>
              <a:rPr lang="en-US" altLang="zh-CN" smtClean="0"/>
              <a:t>    val p = new Person2("</a:t>
            </a:r>
            <a:r>
              <a:rPr lang="zh-CN" altLang="en-US" smtClean="0"/>
              <a:t>白骨精</a:t>
            </a:r>
            <a:r>
              <a:rPr lang="en-US" altLang="zh-CN" smtClean="0"/>
              <a:t>", 3000)</a:t>
            </a:r>
          </a:p>
          <a:p>
            <a:pPr marL="342900" indent="-342900"/>
            <a:r>
              <a:rPr lang="en-US" altLang="zh-CN" smtClean="0"/>
              <a:t>    p.showInfo()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class Person2(inName: String, inAge: Int) {</a:t>
            </a:r>
          </a:p>
          <a:p>
            <a:pPr marL="342900" indent="-342900"/>
            <a:r>
              <a:rPr lang="en-US" altLang="zh-CN" smtClean="0"/>
              <a:t>  var name: String = inName</a:t>
            </a:r>
          </a:p>
          <a:p>
            <a:pPr marL="342900" indent="-342900"/>
            <a:r>
              <a:rPr lang="en-US" altLang="zh-CN" smtClean="0"/>
              <a:t>  var age: Int = inAge</a:t>
            </a:r>
          </a:p>
          <a:p>
            <a:pPr marL="342900" indent="-342900"/>
            <a:r>
              <a:rPr lang="en-US" altLang="zh-CN" smtClean="0"/>
              <a:t>  def showInfo(): Unit = {</a:t>
            </a:r>
          </a:p>
          <a:p>
            <a:pPr marL="342900" indent="-342900"/>
            <a:r>
              <a:rPr lang="en-US" altLang="zh-CN" smtClean="0"/>
              <a:t>    println("name= " + this.name + " age= " + this.age)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//</a:t>
            </a:r>
            <a:r>
              <a:rPr lang="zh-CN" altLang="en-US" smtClean="0"/>
              <a:t>以前的代码</a:t>
            </a:r>
            <a:r>
              <a:rPr lang="en-US" altLang="zh-CN" smtClean="0"/>
              <a:t>.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package com.atguigu.chapter02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object Hello01 {</a:t>
            </a:r>
          </a:p>
          <a:p>
            <a:pPr marL="342900" indent="-342900"/>
            <a:r>
              <a:rPr lang="en-US" altLang="zh-CN" smtClean="0"/>
              <a:t>  def main(args: Array[String]): Unit = {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  val p = new Person("tom", 24)</a:t>
            </a:r>
          </a:p>
          <a:p>
            <a:pPr marL="342900" indent="-342900"/>
            <a:r>
              <a:rPr lang="en-US" altLang="zh-CN" smtClean="0"/>
              <a:t>    p.showInfo()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class Person(inName:String, inAge : Int) {</a:t>
            </a:r>
          </a:p>
          <a:p>
            <a:pPr marL="342900" indent="-342900"/>
            <a:r>
              <a:rPr lang="en-US" altLang="zh-CN" smtClean="0"/>
              <a:t>  var name: String = inName</a:t>
            </a:r>
          </a:p>
          <a:p>
            <a:pPr marL="342900" indent="-342900"/>
            <a:r>
              <a:rPr lang="en-US" altLang="zh-CN" smtClean="0"/>
              <a:t>  var age: Int = inAge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def showInfo(): Unit = {</a:t>
            </a:r>
          </a:p>
          <a:p>
            <a:pPr marL="342900" indent="-342900"/>
            <a:r>
              <a:rPr lang="en-US" altLang="zh-CN" smtClean="0"/>
              <a:t>    println("person</a:t>
            </a:r>
            <a:r>
              <a:rPr lang="zh-CN" altLang="en-US" smtClean="0"/>
              <a:t>信息</a:t>
            </a:r>
            <a:r>
              <a:rPr lang="en-US" altLang="zh-CN" smtClean="0"/>
              <a:t>")</a:t>
            </a:r>
          </a:p>
          <a:p>
            <a:pPr marL="342900" indent="-342900"/>
            <a:r>
              <a:rPr lang="en-US" altLang="zh-CN" smtClean="0"/>
              <a:t>    println("name=" + this.name)</a:t>
            </a:r>
          </a:p>
          <a:p>
            <a:pPr marL="342900" indent="-342900"/>
            <a:r>
              <a:rPr lang="en-US" altLang="zh-CN" smtClean="0"/>
              <a:t>    println("age=" + this.age)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zh-CN" smtClean="0"/>
              <a:t>2.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package com.atguigu.chapter02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object Hello01 {</a:t>
            </a:r>
          </a:p>
          <a:p>
            <a:pPr marL="342900" indent="-342900"/>
            <a:r>
              <a:rPr lang="en-US" altLang="zh-CN" smtClean="0"/>
              <a:t>  def main(args: Array[String]): Unit = {</a:t>
            </a:r>
          </a:p>
          <a:p>
            <a:pPr marL="342900" indent="-342900"/>
            <a:r>
              <a:rPr lang="en-US" altLang="zh-CN" smtClean="0"/>
              <a:t>   println("ok~~")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class Person(inName:String, inAge : Int) {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zh-CN" altLang="en-US" smtClean="0"/>
              <a:t>反编译后的</a:t>
            </a:r>
            <a:r>
              <a:rPr lang="en-US" altLang="zh-CN" smtClean="0"/>
              <a:t>person.class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public class Person</a:t>
            </a:r>
          </a:p>
          <a:p>
            <a:pPr marL="342900" indent="-342900"/>
            <a:r>
              <a:rPr lang="en-US" altLang="zh-CN" smtClean="0"/>
              <a:t>{</a:t>
            </a:r>
          </a:p>
          <a:p>
            <a:pPr marL="342900" indent="-342900"/>
            <a:r>
              <a:rPr lang="en-US" altLang="zh-CN" smtClean="0"/>
              <a:t>  public Person(String inName, int inAge)</a:t>
            </a:r>
          </a:p>
          <a:p>
            <a:pPr marL="342900" indent="-342900"/>
            <a:r>
              <a:rPr lang="en-US" altLang="zh-CN" smtClean="0"/>
              <a:t>  {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3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package com.atguigu.chapter02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object Hello01 {</a:t>
            </a:r>
          </a:p>
          <a:p>
            <a:pPr marL="342900" indent="-342900"/>
            <a:r>
              <a:rPr lang="en-US" altLang="zh-CN" smtClean="0"/>
              <a:t>  def main(args: Array[String]): Unit = {</a:t>
            </a:r>
          </a:p>
          <a:p>
            <a:pPr marL="342900" indent="-342900"/>
            <a:r>
              <a:rPr lang="en-US" altLang="zh-CN" smtClean="0"/>
              <a:t>    val p = new Person("tom", 24)</a:t>
            </a:r>
          </a:p>
          <a:p>
            <a:pPr marL="342900" indent="-342900"/>
            <a:r>
              <a:rPr lang="en-US" altLang="zh-CN" smtClean="0"/>
              <a:t>    p.showInfo()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class Person(inName:String, inAge : Int) {</a:t>
            </a:r>
          </a:p>
          <a:p>
            <a:pPr marL="342900" indent="-342900"/>
            <a:r>
              <a:rPr lang="en-US" altLang="zh-CN" smtClean="0"/>
              <a:t>  var name: String = inName</a:t>
            </a:r>
          </a:p>
          <a:p>
            <a:pPr marL="342900" indent="-342900"/>
            <a:r>
              <a:rPr lang="en-US" altLang="zh-CN" smtClean="0"/>
              <a:t>  var age: Int = inAge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println("ok001")</a:t>
            </a:r>
          </a:p>
          <a:p>
            <a:pPr marL="342900" indent="-342900"/>
            <a:r>
              <a:rPr lang="en-US" altLang="zh-CN" smtClean="0"/>
              <a:t>  println("ok002")</a:t>
            </a:r>
          </a:p>
          <a:p>
            <a:pPr marL="342900" indent="-342900"/>
            <a:r>
              <a:rPr lang="en-US" altLang="zh-CN" smtClean="0"/>
              <a:t>  //</a:t>
            </a:r>
            <a:r>
              <a:rPr lang="zh-CN" altLang="en-US" smtClean="0"/>
              <a:t>方法声明</a:t>
            </a:r>
            <a:r>
              <a:rPr lang="en-US" altLang="zh-CN" smtClean="0"/>
              <a:t>/</a:t>
            </a:r>
            <a:r>
              <a:rPr lang="zh-CN" altLang="en-US" smtClean="0"/>
              <a:t>定义</a:t>
            </a:r>
          </a:p>
          <a:p>
            <a:pPr marL="342900" indent="-342900"/>
            <a:r>
              <a:rPr lang="zh-CN" altLang="en-US" smtClean="0"/>
              <a:t>  </a:t>
            </a:r>
            <a:r>
              <a:rPr lang="en-US" altLang="zh-CN" smtClean="0"/>
              <a:t>def showInfo(): Unit = {</a:t>
            </a:r>
          </a:p>
          <a:p>
            <a:pPr marL="342900" indent="-342900"/>
            <a:r>
              <a:rPr lang="en-US" altLang="zh-CN" smtClean="0"/>
              <a:t>    println("person</a:t>
            </a:r>
            <a:r>
              <a:rPr lang="zh-CN" altLang="en-US" smtClean="0"/>
              <a:t>信息</a:t>
            </a:r>
            <a:r>
              <a:rPr lang="en-US" altLang="zh-CN" smtClean="0"/>
              <a:t>")</a:t>
            </a:r>
          </a:p>
          <a:p>
            <a:pPr marL="342900" indent="-342900"/>
            <a:r>
              <a:rPr lang="en-US" altLang="zh-CN" smtClean="0"/>
              <a:t>    println("name=" + this.name)</a:t>
            </a:r>
          </a:p>
          <a:p>
            <a:pPr marL="342900" indent="-342900"/>
            <a:r>
              <a:rPr lang="en-US" altLang="zh-CN" smtClean="0"/>
              <a:t>    println("age=" + this.age)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  age += 4</a:t>
            </a:r>
          </a:p>
          <a:p>
            <a:pPr marL="342900" indent="-342900"/>
            <a:r>
              <a:rPr lang="en-US" altLang="zh-CN" smtClean="0"/>
              <a:t>  println("age=" + age)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4.</a:t>
            </a:r>
            <a:r>
              <a:rPr lang="zh-CN" altLang="en-US" smtClean="0"/>
              <a:t>的案例很简单，随堂想即可</a:t>
            </a:r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class AA {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val a = new AA</a:t>
            </a:r>
          </a:p>
          <a:p>
            <a:pPr marL="342900" indent="-342900"/>
            <a:r>
              <a:rPr lang="en-US" altLang="zh-CN" smtClean="0"/>
              <a:t>val b = new AA()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zh-CN" smtClean="0"/>
              <a:t>//</a:t>
            </a:r>
            <a:r>
              <a:rPr lang="zh-CN" altLang="en-US" smtClean="0"/>
              <a:t>说明</a:t>
            </a:r>
            <a:r>
              <a:rPr lang="en-US" altLang="zh-CN" sz="1200" smtClean="0"/>
              <a:t>java</a:t>
            </a:r>
            <a:r>
              <a:rPr lang="zh-CN" altLang="en-US" sz="1200" smtClean="0"/>
              <a:t>中一个构造器要调用同类的其它构造器，也需要放在第一行</a:t>
            </a:r>
            <a:endParaRPr lang="en-US" altLang="zh-CN" sz="1200" smtClean="0"/>
          </a:p>
          <a:p>
            <a:pPr marL="342900" indent="-342900"/>
            <a:r>
              <a:rPr lang="en-US" altLang="zh-CN" smtClean="0"/>
              <a:t>class B {</a:t>
            </a:r>
          </a:p>
          <a:p>
            <a:pPr marL="342900" indent="-342900"/>
            <a:r>
              <a:rPr lang="en-US" altLang="zh-CN" smtClean="0"/>
              <a:t>    public B() {</a:t>
            </a:r>
          </a:p>
          <a:p>
            <a:pPr marL="342900" indent="-342900"/>
            <a:r>
              <a:rPr lang="en-US" altLang="zh-CN" smtClean="0"/>
              <a:t>        System.out.println("B()");</a:t>
            </a:r>
          </a:p>
          <a:p>
            <a:pPr marL="342900" indent="-342900"/>
            <a:r>
              <a:rPr lang="en-US" altLang="zh-CN" smtClean="0"/>
              <a:t>    }</a:t>
            </a:r>
          </a:p>
          <a:p>
            <a:pPr marL="342900" indent="-342900"/>
            <a:r>
              <a:rPr lang="en-US" altLang="zh-CN" smtClean="0"/>
              <a:t>    public B(int num) {</a:t>
            </a:r>
          </a:p>
          <a:p>
            <a:pPr marL="342900" indent="-342900"/>
            <a:r>
              <a:rPr lang="en-US" altLang="zh-CN" smtClean="0"/>
              <a:t>        this();</a:t>
            </a:r>
          </a:p>
          <a:p>
            <a:pPr marL="342900" indent="-342900"/>
            <a:r>
              <a:rPr lang="en-US" altLang="zh-CN" smtClean="0"/>
              <a:t>        System.out.println("B(int)~~");</a:t>
            </a:r>
          </a:p>
          <a:p>
            <a:pPr marL="342900" indent="-342900"/>
            <a:r>
              <a:rPr lang="en-US" altLang="zh-CN" smtClean="0"/>
              <a:t>  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5.</a:t>
            </a:r>
            <a:r>
              <a:rPr lang="zh-CN" altLang="en-US" smtClean="0"/>
              <a:t>的案例，类似</a:t>
            </a:r>
            <a:r>
              <a:rPr lang="en-US" altLang="zh-CN" smtClean="0"/>
              <a:t>java</a:t>
            </a:r>
            <a:r>
              <a:rPr lang="zh-CN" altLang="en-US" smtClean="0"/>
              <a:t>的方法重载</a:t>
            </a:r>
            <a:r>
              <a:rPr lang="en-US" altLang="zh-CN" smtClean="0"/>
              <a:t>.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package com.atguigu.chapter02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object Hello01 {</a:t>
            </a:r>
          </a:p>
          <a:p>
            <a:pPr marL="342900" indent="-342900"/>
            <a:r>
              <a:rPr lang="en-US" altLang="zh-CN" smtClean="0"/>
              <a:t>  def main(args: Array[String]): Unit = {</a:t>
            </a:r>
          </a:p>
          <a:p>
            <a:pPr marL="342900" indent="-342900"/>
            <a:r>
              <a:rPr lang="en-US" altLang="zh-CN" smtClean="0"/>
              <a:t>    val p1 = new Person("scott")</a:t>
            </a:r>
          </a:p>
          <a:p>
            <a:pPr marL="342900" indent="-342900"/>
            <a:r>
              <a:rPr lang="en-US" altLang="zh-CN" smtClean="0"/>
              <a:t>    p1.showInfo()</a:t>
            </a:r>
          </a:p>
          <a:p>
            <a:pPr marL="342900" indent="-342900"/>
            <a:r>
              <a:rPr lang="en-US" altLang="zh-CN" smtClean="0"/>
              <a:t>    println("----------------------------")</a:t>
            </a:r>
          </a:p>
          <a:p>
            <a:pPr marL="342900" indent="-342900"/>
            <a:r>
              <a:rPr lang="en-US" altLang="zh-CN" smtClean="0"/>
              <a:t>    val p2 = new Person("jack", 10)</a:t>
            </a:r>
          </a:p>
          <a:p>
            <a:pPr marL="342900" indent="-342900"/>
            <a:r>
              <a:rPr lang="en-US" altLang="zh-CN" smtClean="0"/>
              <a:t>    p2.showInfo()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class Person() {</a:t>
            </a:r>
          </a:p>
          <a:p>
            <a:pPr marL="342900" indent="-342900"/>
            <a:r>
              <a:rPr lang="en-US" altLang="zh-CN" smtClean="0"/>
              <a:t>  var name: String = _</a:t>
            </a:r>
          </a:p>
          <a:p>
            <a:pPr marL="342900" indent="-342900"/>
            <a:r>
              <a:rPr lang="en-US" altLang="zh-CN" smtClean="0"/>
              <a:t>  var age: Int = _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def this(name : String) {</a:t>
            </a:r>
          </a:p>
          <a:p>
            <a:pPr marL="342900" indent="-342900"/>
            <a:r>
              <a:rPr lang="en-US" altLang="zh-CN" smtClean="0"/>
              <a:t>    //</a:t>
            </a:r>
            <a:r>
              <a:rPr lang="zh-CN" altLang="en-US" smtClean="0"/>
              <a:t>辅助构造器无论是直接或间接，最终都一定要调用主构造器，执行主构造器的逻辑</a:t>
            </a:r>
          </a:p>
          <a:p>
            <a:pPr marL="342900" indent="-342900"/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而且需要放在辅助构造器的第一行</a:t>
            </a:r>
            <a:r>
              <a:rPr lang="en-US" altLang="zh-CN" smtClean="0"/>
              <a:t>[</a:t>
            </a:r>
            <a:r>
              <a:rPr lang="zh-CN" altLang="en-US" smtClean="0"/>
              <a:t>这点和</a:t>
            </a:r>
            <a:r>
              <a:rPr lang="en-US" altLang="zh-CN" smtClean="0"/>
              <a:t>java</a:t>
            </a:r>
            <a:r>
              <a:rPr lang="zh-CN" altLang="en-US" smtClean="0"/>
              <a:t>一样，</a:t>
            </a:r>
            <a:r>
              <a:rPr lang="en-US" altLang="zh-CN" smtClean="0"/>
              <a:t>java</a:t>
            </a:r>
            <a:r>
              <a:rPr lang="zh-CN" altLang="en-US" smtClean="0"/>
              <a:t>中一个构造器要调用同类的其它构造器，也需要放在第一行</a:t>
            </a:r>
            <a:r>
              <a:rPr lang="en-US" altLang="zh-CN" smtClean="0"/>
              <a:t>]</a:t>
            </a:r>
          </a:p>
          <a:p>
            <a:pPr marL="342900" indent="-342900"/>
            <a:r>
              <a:rPr lang="en-US" altLang="zh-CN" smtClean="0"/>
              <a:t>    this()  //</a:t>
            </a:r>
            <a:r>
              <a:rPr lang="zh-CN" altLang="en-US" smtClean="0"/>
              <a:t>直接调用主构造器</a:t>
            </a:r>
          </a:p>
          <a:p>
            <a:pPr marL="342900" indent="-342900"/>
            <a:r>
              <a:rPr lang="zh-CN" altLang="en-US" smtClean="0"/>
              <a:t>    </a:t>
            </a:r>
            <a:r>
              <a:rPr lang="en-US" altLang="zh-CN" smtClean="0"/>
              <a:t>this.name = name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def this(name : String, age : Int) {</a:t>
            </a:r>
          </a:p>
          <a:p>
            <a:pPr marL="342900" indent="-342900"/>
            <a:r>
              <a:rPr lang="en-US" altLang="zh-CN" smtClean="0"/>
              <a:t>    this() //</a:t>
            </a:r>
            <a:r>
              <a:rPr lang="zh-CN" altLang="en-US" smtClean="0"/>
              <a:t>直接调用主构造器</a:t>
            </a:r>
          </a:p>
          <a:p>
            <a:pPr marL="342900" indent="-342900"/>
            <a:r>
              <a:rPr lang="zh-CN" altLang="en-US" smtClean="0"/>
              <a:t>    </a:t>
            </a:r>
            <a:r>
              <a:rPr lang="en-US" altLang="zh-CN" smtClean="0"/>
              <a:t>this.name = name</a:t>
            </a:r>
          </a:p>
          <a:p>
            <a:pPr marL="342900" indent="-342900"/>
            <a:r>
              <a:rPr lang="en-US" altLang="zh-CN" smtClean="0"/>
              <a:t>    this.age = age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def this(age : Int) {</a:t>
            </a:r>
          </a:p>
          <a:p>
            <a:pPr marL="342900" indent="-342900"/>
            <a:r>
              <a:rPr lang="en-US" altLang="zh-CN" smtClean="0"/>
              <a:t>    this("</a:t>
            </a:r>
            <a:r>
              <a:rPr lang="zh-CN" altLang="en-US" smtClean="0"/>
              <a:t>匿名</a:t>
            </a:r>
            <a:r>
              <a:rPr lang="en-US" altLang="zh-CN" smtClean="0"/>
              <a:t>") //</a:t>
            </a:r>
            <a:r>
              <a:rPr lang="zh-CN" altLang="en-US" smtClean="0"/>
              <a:t>简介调用主构造器</a:t>
            </a:r>
            <a:r>
              <a:rPr lang="en-US" altLang="zh-CN" smtClean="0"/>
              <a:t>,</a:t>
            </a:r>
            <a:r>
              <a:rPr lang="zh-CN" altLang="en-US" smtClean="0"/>
              <a:t>因为 </a:t>
            </a:r>
            <a:r>
              <a:rPr lang="en-US" altLang="zh-CN" smtClean="0"/>
              <a:t>def this(name : String) </a:t>
            </a:r>
            <a:r>
              <a:rPr lang="zh-CN" altLang="en-US" smtClean="0"/>
              <a:t>中调用了主构造器</a:t>
            </a:r>
            <a:r>
              <a:rPr lang="en-US" altLang="zh-CN" smtClean="0"/>
              <a:t>!</a:t>
            </a:r>
          </a:p>
          <a:p>
            <a:pPr marL="342900" indent="-342900"/>
            <a:r>
              <a:rPr lang="en-US" altLang="zh-CN" smtClean="0"/>
              <a:t>    this.age = age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def showInfo(): Unit = {</a:t>
            </a:r>
          </a:p>
          <a:p>
            <a:pPr marL="342900" indent="-342900"/>
            <a:r>
              <a:rPr lang="en-US" altLang="zh-CN" smtClean="0"/>
              <a:t>    println("person</a:t>
            </a:r>
            <a:r>
              <a:rPr lang="zh-CN" altLang="en-US" smtClean="0"/>
              <a:t>信息如下</a:t>
            </a:r>
            <a:r>
              <a:rPr lang="en-US" altLang="zh-CN" smtClean="0"/>
              <a:t>:")</a:t>
            </a:r>
          </a:p>
          <a:p>
            <a:pPr marL="342900" indent="-342900"/>
            <a:r>
              <a:rPr lang="en-US" altLang="zh-CN" smtClean="0"/>
              <a:t>    println("name=" + this.name)</a:t>
            </a:r>
          </a:p>
          <a:p>
            <a:pPr marL="342900" indent="-342900"/>
            <a:r>
              <a:rPr lang="en-US" altLang="zh-CN" smtClean="0"/>
              <a:t>    println("age=" + this.age)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zh-CN" altLang="en-US" smtClean="0"/>
              <a:t>反编译看</a:t>
            </a:r>
            <a:r>
              <a:rPr lang="en-US" altLang="zh-CN" smtClean="0"/>
              <a:t>person.class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文件</a:t>
            </a:r>
            <a:endParaRPr lang="en-US" altLang="zh-CN" baseline="0" smtClean="0"/>
          </a:p>
          <a:p>
            <a:pPr marL="342900" indent="-342900"/>
            <a:endParaRPr lang="en-US" altLang="zh-CN" baseline="0" smtClean="0"/>
          </a:p>
          <a:p>
            <a:pPr marL="342900" indent="-342900"/>
            <a:r>
              <a:rPr lang="en-US" altLang="zh-CN" smtClean="0"/>
              <a:t>public class Person</a:t>
            </a:r>
          </a:p>
          <a:p>
            <a:pPr marL="342900" indent="-342900"/>
            <a:r>
              <a:rPr lang="en-US" altLang="zh-CN" smtClean="0"/>
              <a:t>{</a:t>
            </a:r>
          </a:p>
          <a:p>
            <a:pPr marL="342900" indent="-342900"/>
            <a:r>
              <a:rPr lang="en-US" altLang="zh-CN" smtClean="0"/>
              <a:t>  private String name;</a:t>
            </a:r>
          </a:p>
          <a:p>
            <a:pPr marL="342900" indent="-342900"/>
            <a:r>
              <a:rPr lang="en-US" altLang="zh-CN" smtClean="0"/>
              <a:t>  private int age;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public String name()</a:t>
            </a:r>
          </a:p>
          <a:p>
            <a:pPr marL="342900" indent="-342900"/>
            <a:r>
              <a:rPr lang="en-US" altLang="zh-CN" smtClean="0"/>
              <a:t>  {</a:t>
            </a:r>
          </a:p>
          <a:p>
            <a:pPr marL="342900" indent="-342900"/>
            <a:r>
              <a:rPr lang="en-US" altLang="zh-CN" smtClean="0"/>
              <a:t>    return this.name; } </a:t>
            </a:r>
          </a:p>
          <a:p>
            <a:pPr marL="342900" indent="-342900"/>
            <a:r>
              <a:rPr lang="en-US" altLang="zh-CN" smtClean="0"/>
              <a:t>  public void name_$eq(String x$1) { this.name = x$1; } </a:t>
            </a:r>
          </a:p>
          <a:p>
            <a:pPr marL="342900" indent="-342900"/>
            <a:r>
              <a:rPr lang="en-US" altLang="zh-CN" smtClean="0"/>
              <a:t>  public int age() { return this.age; } </a:t>
            </a:r>
          </a:p>
          <a:p>
            <a:pPr marL="342900" indent="-342900"/>
            <a:r>
              <a:rPr lang="en-US" altLang="zh-CN" smtClean="0"/>
              <a:t>  public void age_$eq(int x$1) { this.age = x$1;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public void showInfo()</a:t>
            </a:r>
          </a:p>
          <a:p>
            <a:pPr marL="342900" indent="-342900"/>
            <a:r>
              <a:rPr lang="en-US" altLang="zh-CN" smtClean="0"/>
              <a:t>  {</a:t>
            </a:r>
          </a:p>
          <a:p>
            <a:pPr marL="342900" indent="-342900"/>
            <a:r>
              <a:rPr lang="en-US" altLang="zh-CN" smtClean="0"/>
              <a:t>    Predef..MODULE$.println("person</a:t>
            </a:r>
            <a:r>
              <a:rPr lang="zh-CN" altLang="en-US" smtClean="0"/>
              <a:t>信息如下</a:t>
            </a:r>
            <a:r>
              <a:rPr lang="en-US" altLang="zh-CN" smtClean="0"/>
              <a:t>:");</a:t>
            </a:r>
          </a:p>
          <a:p>
            <a:pPr marL="342900" indent="-342900"/>
            <a:r>
              <a:rPr lang="en-US" altLang="zh-CN" smtClean="0"/>
              <a:t>    Predef..MODULE$.println(new StringBuilder().append("name=").append(name()).toString());</a:t>
            </a:r>
          </a:p>
          <a:p>
            <a:pPr marL="342900" indent="-342900"/>
            <a:r>
              <a:rPr lang="en-US" altLang="zh-CN" smtClean="0"/>
              <a:t>    Predef..MODULE$.println(new StringBuilder().append("age=").append(BoxesRunTime.boxToInteger(age())).toString());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public Person()</a:t>
            </a:r>
          </a:p>
          <a:p>
            <a:pPr marL="342900" indent="-342900"/>
            <a:r>
              <a:rPr lang="en-US" altLang="zh-CN" smtClean="0"/>
              <a:t>  {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public Person(String name)</a:t>
            </a:r>
          </a:p>
          <a:p>
            <a:pPr marL="342900" indent="-342900"/>
            <a:r>
              <a:rPr lang="en-US" altLang="zh-CN" smtClean="0"/>
              <a:t>  {</a:t>
            </a:r>
          </a:p>
          <a:p>
            <a:pPr marL="342900" indent="-342900"/>
            <a:r>
              <a:rPr lang="en-US" altLang="zh-CN" smtClean="0"/>
              <a:t>    this();</a:t>
            </a:r>
          </a:p>
          <a:p>
            <a:pPr marL="342900" indent="-342900"/>
            <a:r>
              <a:rPr lang="en-US" altLang="zh-CN" smtClean="0"/>
              <a:t>    name_$eq(name);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public Person(String name, int age) {</a:t>
            </a:r>
          </a:p>
          <a:p>
            <a:pPr marL="342900" indent="-342900"/>
            <a:r>
              <a:rPr lang="en-US" altLang="zh-CN" smtClean="0"/>
              <a:t>    this();</a:t>
            </a:r>
          </a:p>
          <a:p>
            <a:pPr marL="342900" indent="-342900"/>
            <a:r>
              <a:rPr lang="en-US" altLang="zh-CN" smtClean="0"/>
              <a:t>    name_$eq(name);</a:t>
            </a:r>
          </a:p>
          <a:p>
            <a:pPr marL="342900" indent="-342900"/>
            <a:r>
              <a:rPr lang="en-US" altLang="zh-CN" smtClean="0"/>
              <a:t>    age_$eq(age);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public Person(int age) {</a:t>
            </a:r>
          </a:p>
          <a:p>
            <a:pPr marL="342900" indent="-342900"/>
            <a:r>
              <a:rPr lang="en-US" altLang="zh-CN" smtClean="0"/>
              <a:t>    this("</a:t>
            </a:r>
            <a:r>
              <a:rPr lang="zh-CN" altLang="en-US" smtClean="0"/>
              <a:t>匿名</a:t>
            </a:r>
            <a:r>
              <a:rPr lang="en-US" altLang="zh-CN" smtClean="0"/>
              <a:t>");</a:t>
            </a:r>
          </a:p>
          <a:p>
            <a:pPr marL="342900" indent="-342900"/>
            <a:r>
              <a:rPr lang="en-US" altLang="zh-CN" smtClean="0"/>
              <a:t>    age_$eq(age);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6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package com.atguigu.chapter02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object Hello01 {</a:t>
            </a:r>
          </a:p>
          <a:p>
            <a:pPr marL="342900" indent="-342900"/>
            <a:r>
              <a:rPr lang="en-US" altLang="zh-CN" smtClean="0"/>
              <a:t>  def main(args: Array[String]): Unit = {</a:t>
            </a:r>
          </a:p>
          <a:p>
            <a:pPr marL="342900" indent="-342900"/>
            <a:r>
              <a:rPr lang="en-US" altLang="zh-CN" smtClean="0"/>
              <a:t>    val p1 = new Person("scott")</a:t>
            </a:r>
          </a:p>
          <a:p>
            <a:pPr marL="342900" indent="-342900"/>
            <a:r>
              <a:rPr lang="en-US" altLang="zh-CN" smtClean="0"/>
              <a:t>    //</a:t>
            </a:r>
            <a:r>
              <a:rPr lang="zh-CN" altLang="en-US" smtClean="0"/>
              <a:t>下面创建对象的方式编译错误，因为主构造器是</a:t>
            </a:r>
            <a:r>
              <a:rPr lang="en-US" altLang="zh-CN" smtClean="0"/>
              <a:t>private,</a:t>
            </a:r>
            <a:r>
              <a:rPr lang="zh-CN" altLang="en-US" smtClean="0"/>
              <a:t>不能直接使用主构造器来创建</a:t>
            </a:r>
          </a:p>
          <a:p>
            <a:pPr marL="342900" indent="-342900"/>
            <a:r>
              <a:rPr lang="zh-CN" altLang="en-US" smtClean="0"/>
              <a:t>    </a:t>
            </a:r>
            <a:r>
              <a:rPr lang="en-US" altLang="zh-CN" smtClean="0"/>
              <a:t>//val p2 = new Person()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class Person private() {</a:t>
            </a:r>
          </a:p>
          <a:p>
            <a:pPr marL="342900" indent="-342900"/>
            <a:r>
              <a:rPr lang="en-US" altLang="zh-CN" smtClean="0"/>
              <a:t>  var name: String = _</a:t>
            </a:r>
          </a:p>
          <a:p>
            <a:pPr marL="342900" indent="-342900"/>
            <a:r>
              <a:rPr lang="en-US" altLang="zh-CN" smtClean="0"/>
              <a:t>  var age: Int = _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def this(name : String) {</a:t>
            </a:r>
          </a:p>
          <a:p>
            <a:pPr marL="342900" indent="-342900"/>
            <a:r>
              <a:rPr lang="en-US" altLang="zh-CN" smtClean="0"/>
              <a:t>    this()</a:t>
            </a:r>
          </a:p>
          <a:p>
            <a:pPr marL="342900" indent="-342900"/>
            <a:r>
              <a:rPr lang="en-US" altLang="zh-CN" smtClean="0"/>
              <a:t>    this.name = name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def showInfo(): Unit = {</a:t>
            </a:r>
          </a:p>
          <a:p>
            <a:pPr marL="342900" indent="-342900"/>
            <a:r>
              <a:rPr lang="en-US" altLang="zh-CN" smtClean="0"/>
              <a:t>    println("person</a:t>
            </a:r>
            <a:r>
              <a:rPr lang="zh-CN" altLang="en-US" smtClean="0"/>
              <a:t>信息如下</a:t>
            </a:r>
            <a:r>
              <a:rPr lang="en-US" altLang="zh-CN" smtClean="0"/>
              <a:t>:")</a:t>
            </a:r>
          </a:p>
          <a:p>
            <a:pPr marL="342900" indent="-342900"/>
            <a:r>
              <a:rPr lang="en-US" altLang="zh-CN" smtClean="0"/>
              <a:t>    println("name=" + this.name)</a:t>
            </a:r>
          </a:p>
          <a:p>
            <a:pPr marL="342900" indent="-342900"/>
            <a:r>
              <a:rPr lang="en-US" altLang="zh-CN" smtClean="0"/>
              <a:t>    println("age=" + this.age)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zh-CN" altLang="en-US" smtClean="0"/>
              <a:t>反编译后</a:t>
            </a:r>
            <a:r>
              <a:rPr lang="en-US" altLang="zh-CN" smtClean="0"/>
              <a:t>person.class </a:t>
            </a:r>
            <a:r>
              <a:rPr lang="zh-CN" altLang="en-US" smtClean="0"/>
              <a:t>文件</a:t>
            </a:r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public class Person</a:t>
            </a:r>
          </a:p>
          <a:p>
            <a:pPr marL="342900" indent="-342900"/>
            <a:r>
              <a:rPr lang="en-US" altLang="zh-CN" smtClean="0"/>
              <a:t>{</a:t>
            </a:r>
          </a:p>
          <a:p>
            <a:pPr marL="342900" indent="-342900"/>
            <a:r>
              <a:rPr lang="en-US" altLang="zh-CN" smtClean="0"/>
              <a:t>  private String name;</a:t>
            </a:r>
          </a:p>
          <a:p>
            <a:pPr marL="342900" indent="-342900"/>
            <a:r>
              <a:rPr lang="en-US" altLang="zh-CN" smtClean="0"/>
              <a:t>  private int age;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public String name()</a:t>
            </a:r>
          </a:p>
          <a:p>
            <a:pPr marL="342900" indent="-342900"/>
            <a:r>
              <a:rPr lang="en-US" altLang="zh-CN" smtClean="0"/>
              <a:t>  {</a:t>
            </a:r>
          </a:p>
          <a:p>
            <a:pPr marL="342900" indent="-342900"/>
            <a:r>
              <a:rPr lang="en-US" altLang="zh-CN" smtClean="0"/>
              <a:t>    return this.name; } </a:t>
            </a:r>
          </a:p>
          <a:p>
            <a:pPr marL="342900" indent="-342900"/>
            <a:r>
              <a:rPr lang="en-US" altLang="zh-CN" smtClean="0"/>
              <a:t>  public void name_$eq(String x$1) { this.name = x$1; } </a:t>
            </a:r>
          </a:p>
          <a:p>
            <a:pPr marL="342900" indent="-342900"/>
            <a:r>
              <a:rPr lang="en-US" altLang="zh-CN" smtClean="0"/>
              <a:t>  public int age() { return this.age; } </a:t>
            </a:r>
          </a:p>
          <a:p>
            <a:pPr marL="342900" indent="-342900"/>
            <a:r>
              <a:rPr lang="en-US" altLang="zh-CN" smtClean="0"/>
              <a:t>  public void age_$eq(int x$1) { this.age = x$1;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public void showInfo()</a:t>
            </a:r>
          </a:p>
          <a:p>
            <a:pPr marL="342900" indent="-342900"/>
            <a:r>
              <a:rPr lang="en-US" altLang="zh-CN" smtClean="0"/>
              <a:t>  {</a:t>
            </a:r>
          </a:p>
          <a:p>
            <a:pPr marL="342900" indent="-342900"/>
            <a:r>
              <a:rPr lang="en-US" altLang="zh-CN" smtClean="0"/>
              <a:t>    Predef..MODULE$.println("person</a:t>
            </a:r>
            <a:r>
              <a:rPr lang="zh-CN" altLang="en-US" smtClean="0"/>
              <a:t>信息如下</a:t>
            </a:r>
            <a:r>
              <a:rPr lang="en-US" altLang="zh-CN" smtClean="0"/>
              <a:t>:");</a:t>
            </a:r>
          </a:p>
          <a:p>
            <a:pPr marL="342900" indent="-342900"/>
            <a:r>
              <a:rPr lang="en-US" altLang="zh-CN" smtClean="0"/>
              <a:t>    Predef..MODULE$.println(new StringBuilder().append("name=").append(name()).toString());</a:t>
            </a:r>
          </a:p>
          <a:p>
            <a:pPr marL="342900" indent="-342900"/>
            <a:r>
              <a:rPr lang="en-US" altLang="zh-CN" smtClean="0"/>
              <a:t>    Predef..MODULE$.println(new StringBuilder().append("age=").append(BoxesRunTime.boxToInteger(age())).toString());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</a:t>
            </a:r>
            <a:r>
              <a:rPr lang="en-US" altLang="zh-CN" b="1" smtClean="0"/>
              <a:t>private Person()</a:t>
            </a:r>
          </a:p>
          <a:p>
            <a:pPr marL="342900" indent="-342900"/>
            <a:r>
              <a:rPr lang="en-US" altLang="zh-CN" b="1" smtClean="0"/>
              <a:t>  {</a:t>
            </a:r>
          </a:p>
          <a:p>
            <a:pPr marL="342900" indent="-342900"/>
            <a:r>
              <a:rPr lang="en-US" altLang="zh-CN" b="1" smtClean="0"/>
              <a:t> 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public Person(String name)</a:t>
            </a:r>
          </a:p>
          <a:p>
            <a:pPr marL="342900" indent="-342900"/>
            <a:r>
              <a:rPr lang="en-US" altLang="zh-CN" smtClean="0"/>
              <a:t>  {</a:t>
            </a:r>
          </a:p>
          <a:p>
            <a:pPr marL="342900" indent="-342900"/>
            <a:r>
              <a:rPr lang="en-US" altLang="zh-CN" smtClean="0"/>
              <a:t>    this();</a:t>
            </a:r>
          </a:p>
          <a:p>
            <a:pPr marL="342900" indent="-342900"/>
            <a:r>
              <a:rPr lang="en-US" altLang="zh-CN" smtClean="0"/>
              <a:t>    name_$eq(name);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7. </a:t>
            </a:r>
          </a:p>
          <a:p>
            <a:pPr marL="342900" indent="-342900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zh-CN" smtClean="0"/>
              <a:t>5.</a:t>
            </a:r>
            <a:r>
              <a:rPr lang="zh-CN" altLang="en-US" smtClean="0"/>
              <a:t>的案例，类似</a:t>
            </a:r>
            <a:r>
              <a:rPr lang="en-US" altLang="zh-CN" smtClean="0"/>
              <a:t>java</a:t>
            </a:r>
            <a:r>
              <a:rPr lang="zh-CN" altLang="en-US" smtClean="0"/>
              <a:t>的方法重载</a:t>
            </a:r>
            <a:r>
              <a:rPr lang="en-US" altLang="zh-CN" smtClean="0"/>
              <a:t>.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package com.atguigu.chapter02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object Hello01 {</a:t>
            </a:r>
          </a:p>
          <a:p>
            <a:pPr marL="342900" indent="-342900"/>
            <a:r>
              <a:rPr lang="en-US" altLang="zh-CN" smtClean="0"/>
              <a:t>  def main(args: Array[String]): Unit = {</a:t>
            </a:r>
          </a:p>
          <a:p>
            <a:pPr marL="342900" indent="-342900"/>
            <a:r>
              <a:rPr lang="en-US" altLang="zh-CN" smtClean="0"/>
              <a:t>    val p1 = new Person("scott")</a:t>
            </a:r>
          </a:p>
          <a:p>
            <a:pPr marL="342900" indent="-342900"/>
            <a:r>
              <a:rPr lang="en-US" altLang="zh-CN" smtClean="0"/>
              <a:t>    p1.showInfo()</a:t>
            </a:r>
          </a:p>
          <a:p>
            <a:pPr marL="342900" indent="-342900"/>
            <a:r>
              <a:rPr lang="en-US" altLang="zh-CN" smtClean="0"/>
              <a:t>    println("----------------------------")</a:t>
            </a:r>
          </a:p>
          <a:p>
            <a:pPr marL="342900" indent="-342900"/>
            <a:r>
              <a:rPr lang="en-US" altLang="zh-CN" smtClean="0"/>
              <a:t>    val p2 = new Person("jack", 10)</a:t>
            </a:r>
          </a:p>
          <a:p>
            <a:pPr marL="342900" indent="-342900"/>
            <a:r>
              <a:rPr lang="en-US" altLang="zh-CN" smtClean="0"/>
              <a:t>    p2.showInfo()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class Person() {</a:t>
            </a:r>
          </a:p>
          <a:p>
            <a:pPr marL="342900" indent="-342900"/>
            <a:r>
              <a:rPr lang="en-US" altLang="zh-CN" smtClean="0"/>
              <a:t>  var name: String = _</a:t>
            </a:r>
          </a:p>
          <a:p>
            <a:pPr marL="342900" indent="-342900"/>
            <a:r>
              <a:rPr lang="en-US" altLang="zh-CN" smtClean="0"/>
              <a:t>  var age: Int = _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def this(name : String) {</a:t>
            </a:r>
          </a:p>
          <a:p>
            <a:pPr marL="342900" indent="-342900"/>
            <a:r>
              <a:rPr lang="en-US" altLang="zh-CN" smtClean="0"/>
              <a:t>    //</a:t>
            </a:r>
            <a:r>
              <a:rPr lang="zh-CN" altLang="en-US" smtClean="0"/>
              <a:t>辅助构造器无论是直接或间接，最终都一定要调用主构造器，执行主构造器的逻辑</a:t>
            </a:r>
          </a:p>
          <a:p>
            <a:pPr marL="342900" indent="-342900"/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而且需要放在辅助构造器的第一行</a:t>
            </a:r>
            <a:r>
              <a:rPr lang="en-US" altLang="zh-CN" smtClean="0"/>
              <a:t>[</a:t>
            </a:r>
            <a:r>
              <a:rPr lang="zh-CN" altLang="en-US" smtClean="0"/>
              <a:t>这点和</a:t>
            </a:r>
            <a:r>
              <a:rPr lang="en-US" altLang="zh-CN" smtClean="0"/>
              <a:t>java</a:t>
            </a:r>
            <a:r>
              <a:rPr lang="zh-CN" altLang="en-US" smtClean="0"/>
              <a:t>一样，</a:t>
            </a:r>
            <a:r>
              <a:rPr lang="en-US" altLang="zh-CN" smtClean="0"/>
              <a:t>java</a:t>
            </a:r>
            <a:r>
              <a:rPr lang="zh-CN" altLang="en-US" smtClean="0"/>
              <a:t>中一个构造器要调用同类的其它构造器，也需要放在第一行</a:t>
            </a:r>
            <a:r>
              <a:rPr lang="en-US" altLang="zh-CN" smtClean="0"/>
              <a:t>]</a:t>
            </a:r>
          </a:p>
          <a:p>
            <a:pPr marL="342900" indent="-342900"/>
            <a:r>
              <a:rPr lang="en-US" altLang="zh-CN" smtClean="0"/>
              <a:t>    this()  //</a:t>
            </a:r>
            <a:r>
              <a:rPr lang="zh-CN" altLang="en-US" smtClean="0"/>
              <a:t>直接调用主构造器</a:t>
            </a:r>
          </a:p>
          <a:p>
            <a:pPr marL="342900" indent="-342900"/>
            <a:r>
              <a:rPr lang="zh-CN" altLang="en-US" smtClean="0"/>
              <a:t>    </a:t>
            </a:r>
            <a:r>
              <a:rPr lang="en-US" altLang="zh-CN" smtClean="0"/>
              <a:t>this.name = name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def this(name : String, age : Int) {</a:t>
            </a:r>
          </a:p>
          <a:p>
            <a:pPr marL="342900" indent="-342900"/>
            <a:r>
              <a:rPr lang="en-US" altLang="zh-CN" smtClean="0"/>
              <a:t>    this() //</a:t>
            </a:r>
            <a:r>
              <a:rPr lang="zh-CN" altLang="en-US" smtClean="0"/>
              <a:t>直接调用主构造器</a:t>
            </a:r>
          </a:p>
          <a:p>
            <a:pPr marL="342900" indent="-342900"/>
            <a:r>
              <a:rPr lang="zh-CN" altLang="en-US" smtClean="0"/>
              <a:t>    </a:t>
            </a:r>
            <a:r>
              <a:rPr lang="en-US" altLang="zh-CN" smtClean="0"/>
              <a:t>this.name = name</a:t>
            </a:r>
          </a:p>
          <a:p>
            <a:pPr marL="342900" indent="-342900"/>
            <a:r>
              <a:rPr lang="en-US" altLang="zh-CN" smtClean="0"/>
              <a:t>    this.age = age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def this(age : Int) {</a:t>
            </a:r>
          </a:p>
          <a:p>
            <a:pPr marL="342900" indent="-342900"/>
            <a:r>
              <a:rPr lang="en-US" altLang="zh-CN" smtClean="0"/>
              <a:t>    this("</a:t>
            </a:r>
            <a:r>
              <a:rPr lang="zh-CN" altLang="en-US" smtClean="0"/>
              <a:t>匿名</a:t>
            </a:r>
            <a:r>
              <a:rPr lang="en-US" altLang="zh-CN" smtClean="0"/>
              <a:t>") //</a:t>
            </a:r>
            <a:r>
              <a:rPr lang="zh-CN" altLang="en-US" smtClean="0"/>
              <a:t>简介调用主构造器</a:t>
            </a:r>
            <a:r>
              <a:rPr lang="en-US" altLang="zh-CN" smtClean="0"/>
              <a:t>,</a:t>
            </a:r>
            <a:r>
              <a:rPr lang="zh-CN" altLang="en-US" smtClean="0"/>
              <a:t>因为 </a:t>
            </a:r>
            <a:r>
              <a:rPr lang="en-US" altLang="zh-CN" smtClean="0"/>
              <a:t>def this(name : String) </a:t>
            </a:r>
            <a:r>
              <a:rPr lang="zh-CN" altLang="en-US" smtClean="0"/>
              <a:t>中调用了主构造器</a:t>
            </a:r>
            <a:r>
              <a:rPr lang="en-US" altLang="zh-CN" smtClean="0"/>
              <a:t>!</a:t>
            </a:r>
          </a:p>
          <a:p>
            <a:pPr marL="342900" indent="-342900"/>
            <a:r>
              <a:rPr lang="en-US" altLang="zh-CN" smtClean="0"/>
              <a:t>    this.age = age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def showInfo(): Unit = {</a:t>
            </a:r>
          </a:p>
          <a:p>
            <a:pPr marL="342900" indent="-342900"/>
            <a:r>
              <a:rPr lang="en-US" altLang="zh-CN" smtClean="0"/>
              <a:t>    println("person</a:t>
            </a:r>
            <a:r>
              <a:rPr lang="zh-CN" altLang="en-US" smtClean="0"/>
              <a:t>信息如下</a:t>
            </a:r>
            <a:r>
              <a:rPr lang="en-US" altLang="zh-CN" smtClean="0"/>
              <a:t>:")</a:t>
            </a:r>
          </a:p>
          <a:p>
            <a:pPr marL="342900" indent="-342900"/>
            <a:r>
              <a:rPr lang="en-US" altLang="zh-CN" smtClean="0"/>
              <a:t>    println("name=" + this.name)</a:t>
            </a:r>
          </a:p>
          <a:p>
            <a:pPr marL="342900" indent="-342900"/>
            <a:r>
              <a:rPr lang="en-US" altLang="zh-CN" smtClean="0"/>
              <a:t>    println("age=" + this.age)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zh-CN" altLang="en-US" smtClean="0"/>
              <a:t>反编译看</a:t>
            </a:r>
            <a:r>
              <a:rPr lang="en-US" altLang="zh-CN" smtClean="0"/>
              <a:t>person.class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文件</a:t>
            </a:r>
            <a:endParaRPr lang="en-US" altLang="zh-CN" baseline="0" smtClean="0"/>
          </a:p>
          <a:p>
            <a:pPr marL="342900" indent="-342900"/>
            <a:endParaRPr lang="en-US" altLang="zh-CN" baseline="0" smtClean="0"/>
          </a:p>
          <a:p>
            <a:pPr marL="342900" indent="-342900"/>
            <a:r>
              <a:rPr lang="en-US" altLang="zh-CN" smtClean="0"/>
              <a:t>public class Person</a:t>
            </a:r>
          </a:p>
          <a:p>
            <a:pPr marL="342900" indent="-342900"/>
            <a:r>
              <a:rPr lang="en-US" altLang="zh-CN" smtClean="0"/>
              <a:t>{</a:t>
            </a:r>
          </a:p>
          <a:p>
            <a:pPr marL="342900" indent="-342900"/>
            <a:r>
              <a:rPr lang="en-US" altLang="zh-CN" smtClean="0"/>
              <a:t>  private String name;</a:t>
            </a:r>
          </a:p>
          <a:p>
            <a:pPr marL="342900" indent="-342900"/>
            <a:r>
              <a:rPr lang="en-US" altLang="zh-CN" smtClean="0"/>
              <a:t>  private int age;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public String name()</a:t>
            </a:r>
          </a:p>
          <a:p>
            <a:pPr marL="342900" indent="-342900"/>
            <a:r>
              <a:rPr lang="en-US" altLang="zh-CN" smtClean="0"/>
              <a:t>  {</a:t>
            </a:r>
          </a:p>
          <a:p>
            <a:pPr marL="342900" indent="-342900"/>
            <a:r>
              <a:rPr lang="en-US" altLang="zh-CN" smtClean="0"/>
              <a:t>    return this.name; } </a:t>
            </a:r>
          </a:p>
          <a:p>
            <a:pPr marL="342900" indent="-342900"/>
            <a:r>
              <a:rPr lang="en-US" altLang="zh-CN" smtClean="0"/>
              <a:t>  public void name_$eq(String x$1) { this.name = x$1; } </a:t>
            </a:r>
          </a:p>
          <a:p>
            <a:pPr marL="342900" indent="-342900"/>
            <a:r>
              <a:rPr lang="en-US" altLang="zh-CN" smtClean="0"/>
              <a:t>  public int age() { return this.age; } </a:t>
            </a:r>
          </a:p>
          <a:p>
            <a:pPr marL="342900" indent="-342900"/>
            <a:r>
              <a:rPr lang="en-US" altLang="zh-CN" smtClean="0"/>
              <a:t>  public void age_$eq(int x$1) { this.age = x$1;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public void showInfo()</a:t>
            </a:r>
          </a:p>
          <a:p>
            <a:pPr marL="342900" indent="-342900"/>
            <a:r>
              <a:rPr lang="en-US" altLang="zh-CN" smtClean="0"/>
              <a:t>  {</a:t>
            </a:r>
          </a:p>
          <a:p>
            <a:pPr marL="342900" indent="-342900"/>
            <a:r>
              <a:rPr lang="en-US" altLang="zh-CN" smtClean="0"/>
              <a:t>    Predef..MODULE$.println("person</a:t>
            </a:r>
            <a:r>
              <a:rPr lang="zh-CN" altLang="en-US" smtClean="0"/>
              <a:t>信息如下</a:t>
            </a:r>
            <a:r>
              <a:rPr lang="en-US" altLang="zh-CN" smtClean="0"/>
              <a:t>:");</a:t>
            </a:r>
          </a:p>
          <a:p>
            <a:pPr marL="342900" indent="-342900"/>
            <a:r>
              <a:rPr lang="en-US" altLang="zh-CN" smtClean="0"/>
              <a:t>    Predef..MODULE$.println(new StringBuilder().append("name=").append(name()).toString());</a:t>
            </a:r>
          </a:p>
          <a:p>
            <a:pPr marL="342900" indent="-342900"/>
            <a:r>
              <a:rPr lang="en-US" altLang="zh-CN" smtClean="0"/>
              <a:t>    Predef..MODULE$.println(new StringBuilder().append("age=").append(BoxesRunTime.boxToInteger(age())).toString());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public Person()</a:t>
            </a:r>
          </a:p>
          <a:p>
            <a:pPr marL="342900" indent="-342900"/>
            <a:r>
              <a:rPr lang="en-US" altLang="zh-CN" smtClean="0"/>
              <a:t>  {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public Person(String name)</a:t>
            </a:r>
          </a:p>
          <a:p>
            <a:pPr marL="342900" indent="-342900"/>
            <a:r>
              <a:rPr lang="en-US" altLang="zh-CN" smtClean="0"/>
              <a:t>  {</a:t>
            </a:r>
          </a:p>
          <a:p>
            <a:pPr marL="342900" indent="-342900"/>
            <a:r>
              <a:rPr lang="en-US" altLang="zh-CN" smtClean="0"/>
              <a:t>    this();</a:t>
            </a:r>
          </a:p>
          <a:p>
            <a:pPr marL="342900" indent="-342900"/>
            <a:r>
              <a:rPr lang="en-US" altLang="zh-CN" smtClean="0"/>
              <a:t>    name_$eq(name);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public Person(String name, int age) {</a:t>
            </a:r>
          </a:p>
          <a:p>
            <a:pPr marL="342900" indent="-342900"/>
            <a:r>
              <a:rPr lang="en-US" altLang="zh-CN" smtClean="0"/>
              <a:t>    this();</a:t>
            </a:r>
          </a:p>
          <a:p>
            <a:pPr marL="342900" indent="-342900"/>
            <a:r>
              <a:rPr lang="en-US" altLang="zh-CN" smtClean="0"/>
              <a:t>    name_$eq(name);</a:t>
            </a:r>
          </a:p>
          <a:p>
            <a:pPr marL="342900" indent="-342900"/>
            <a:r>
              <a:rPr lang="en-US" altLang="zh-CN" smtClean="0"/>
              <a:t>    age_$eq(age);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public Person(int age) {</a:t>
            </a:r>
          </a:p>
          <a:p>
            <a:pPr marL="342900" indent="-342900"/>
            <a:r>
              <a:rPr lang="en-US" altLang="zh-CN" smtClean="0"/>
              <a:t>    this("</a:t>
            </a:r>
            <a:r>
              <a:rPr lang="zh-CN" altLang="en-US" smtClean="0"/>
              <a:t>匿名</a:t>
            </a:r>
            <a:r>
              <a:rPr lang="en-US" altLang="zh-CN" smtClean="0"/>
              <a:t>");</a:t>
            </a:r>
          </a:p>
          <a:p>
            <a:pPr marL="342900" indent="-342900"/>
            <a:r>
              <a:rPr lang="en-US" altLang="zh-CN" smtClean="0"/>
              <a:t>    age_$eq(age);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6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package com.atguigu.chapter02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object Hello01 {</a:t>
            </a:r>
          </a:p>
          <a:p>
            <a:pPr marL="342900" indent="-342900"/>
            <a:r>
              <a:rPr lang="en-US" altLang="zh-CN" smtClean="0"/>
              <a:t>  def main(args: Array[String]): Unit = {</a:t>
            </a:r>
          </a:p>
          <a:p>
            <a:pPr marL="342900" indent="-342900"/>
            <a:r>
              <a:rPr lang="en-US" altLang="zh-CN" smtClean="0"/>
              <a:t>    val p1 = new Person("scott")</a:t>
            </a:r>
          </a:p>
          <a:p>
            <a:pPr marL="342900" indent="-342900"/>
            <a:r>
              <a:rPr lang="en-US" altLang="zh-CN" smtClean="0"/>
              <a:t>    //</a:t>
            </a:r>
            <a:r>
              <a:rPr lang="zh-CN" altLang="en-US" smtClean="0"/>
              <a:t>下面创建对象的方式编译错误，因为主构造器是</a:t>
            </a:r>
            <a:r>
              <a:rPr lang="en-US" altLang="zh-CN" smtClean="0"/>
              <a:t>private,</a:t>
            </a:r>
            <a:r>
              <a:rPr lang="zh-CN" altLang="en-US" smtClean="0"/>
              <a:t>不能直接使用主构造器来创建</a:t>
            </a:r>
          </a:p>
          <a:p>
            <a:pPr marL="342900" indent="-342900"/>
            <a:r>
              <a:rPr lang="zh-CN" altLang="en-US" smtClean="0"/>
              <a:t>    </a:t>
            </a:r>
            <a:r>
              <a:rPr lang="en-US" altLang="zh-CN" smtClean="0"/>
              <a:t>//val p2 = new Person()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class Person private() {</a:t>
            </a:r>
          </a:p>
          <a:p>
            <a:pPr marL="342900" indent="-342900"/>
            <a:r>
              <a:rPr lang="en-US" altLang="zh-CN" smtClean="0"/>
              <a:t>  var name: String = _</a:t>
            </a:r>
          </a:p>
          <a:p>
            <a:pPr marL="342900" indent="-342900"/>
            <a:r>
              <a:rPr lang="en-US" altLang="zh-CN" smtClean="0"/>
              <a:t>  var age: Int = _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def this(name : String) {</a:t>
            </a:r>
          </a:p>
          <a:p>
            <a:pPr marL="342900" indent="-342900"/>
            <a:r>
              <a:rPr lang="en-US" altLang="zh-CN" smtClean="0"/>
              <a:t>    this()</a:t>
            </a:r>
          </a:p>
          <a:p>
            <a:pPr marL="342900" indent="-342900"/>
            <a:r>
              <a:rPr lang="en-US" altLang="zh-CN" smtClean="0"/>
              <a:t>    this.name = name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def showInfo(): Unit = {</a:t>
            </a:r>
          </a:p>
          <a:p>
            <a:pPr marL="342900" indent="-342900"/>
            <a:r>
              <a:rPr lang="en-US" altLang="zh-CN" smtClean="0"/>
              <a:t>    println("person</a:t>
            </a:r>
            <a:r>
              <a:rPr lang="zh-CN" altLang="en-US" smtClean="0"/>
              <a:t>信息如下</a:t>
            </a:r>
            <a:r>
              <a:rPr lang="en-US" altLang="zh-CN" smtClean="0"/>
              <a:t>:")</a:t>
            </a:r>
          </a:p>
          <a:p>
            <a:pPr marL="342900" indent="-342900"/>
            <a:r>
              <a:rPr lang="en-US" altLang="zh-CN" smtClean="0"/>
              <a:t>    println("name=" + this.name)</a:t>
            </a:r>
          </a:p>
          <a:p>
            <a:pPr marL="342900" indent="-342900"/>
            <a:r>
              <a:rPr lang="en-US" altLang="zh-CN" smtClean="0"/>
              <a:t>    println("age=" + this.age)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zh-CN" altLang="en-US" smtClean="0"/>
              <a:t>反编译后</a:t>
            </a:r>
            <a:r>
              <a:rPr lang="en-US" altLang="zh-CN" smtClean="0"/>
              <a:t>person.class </a:t>
            </a:r>
            <a:r>
              <a:rPr lang="zh-CN" altLang="en-US" smtClean="0"/>
              <a:t>文件</a:t>
            </a:r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public class Person</a:t>
            </a:r>
          </a:p>
          <a:p>
            <a:pPr marL="342900" indent="-342900"/>
            <a:r>
              <a:rPr lang="en-US" altLang="zh-CN" smtClean="0"/>
              <a:t>{</a:t>
            </a:r>
          </a:p>
          <a:p>
            <a:pPr marL="342900" indent="-342900"/>
            <a:r>
              <a:rPr lang="en-US" altLang="zh-CN" smtClean="0"/>
              <a:t>  private String name;</a:t>
            </a:r>
          </a:p>
          <a:p>
            <a:pPr marL="342900" indent="-342900"/>
            <a:r>
              <a:rPr lang="en-US" altLang="zh-CN" smtClean="0"/>
              <a:t>  private int age;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public String name()</a:t>
            </a:r>
          </a:p>
          <a:p>
            <a:pPr marL="342900" indent="-342900"/>
            <a:r>
              <a:rPr lang="en-US" altLang="zh-CN" smtClean="0"/>
              <a:t>  {</a:t>
            </a:r>
          </a:p>
          <a:p>
            <a:pPr marL="342900" indent="-342900"/>
            <a:r>
              <a:rPr lang="en-US" altLang="zh-CN" smtClean="0"/>
              <a:t>    return this.name; } </a:t>
            </a:r>
          </a:p>
          <a:p>
            <a:pPr marL="342900" indent="-342900"/>
            <a:r>
              <a:rPr lang="en-US" altLang="zh-CN" smtClean="0"/>
              <a:t>  public void name_$eq(String x$1) { this.name = x$1; } </a:t>
            </a:r>
          </a:p>
          <a:p>
            <a:pPr marL="342900" indent="-342900"/>
            <a:r>
              <a:rPr lang="en-US" altLang="zh-CN" smtClean="0"/>
              <a:t>  public int age() { return this.age; } </a:t>
            </a:r>
          </a:p>
          <a:p>
            <a:pPr marL="342900" indent="-342900"/>
            <a:r>
              <a:rPr lang="en-US" altLang="zh-CN" smtClean="0"/>
              <a:t>  public void age_$eq(int x$1) { this.age = x$1;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public void showInfo()</a:t>
            </a:r>
          </a:p>
          <a:p>
            <a:pPr marL="342900" indent="-342900"/>
            <a:r>
              <a:rPr lang="en-US" altLang="zh-CN" smtClean="0"/>
              <a:t>  {</a:t>
            </a:r>
          </a:p>
          <a:p>
            <a:pPr marL="342900" indent="-342900"/>
            <a:r>
              <a:rPr lang="en-US" altLang="zh-CN" smtClean="0"/>
              <a:t>    Predef..MODULE$.println("person</a:t>
            </a:r>
            <a:r>
              <a:rPr lang="zh-CN" altLang="en-US" smtClean="0"/>
              <a:t>信息如下</a:t>
            </a:r>
            <a:r>
              <a:rPr lang="en-US" altLang="zh-CN" smtClean="0"/>
              <a:t>:");</a:t>
            </a:r>
          </a:p>
          <a:p>
            <a:pPr marL="342900" indent="-342900"/>
            <a:r>
              <a:rPr lang="en-US" altLang="zh-CN" smtClean="0"/>
              <a:t>    Predef..MODULE$.println(new StringBuilder().append("name=").append(name()).toString());</a:t>
            </a:r>
          </a:p>
          <a:p>
            <a:pPr marL="342900" indent="-342900"/>
            <a:r>
              <a:rPr lang="en-US" altLang="zh-CN" smtClean="0"/>
              <a:t>    Predef..MODULE$.println(new StringBuilder().append("age=").append(BoxesRunTime.boxToInteger(age())).toString());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</a:t>
            </a:r>
            <a:r>
              <a:rPr lang="en-US" altLang="zh-CN" b="1" smtClean="0"/>
              <a:t>private Person()</a:t>
            </a:r>
          </a:p>
          <a:p>
            <a:pPr marL="342900" indent="-342900"/>
            <a:r>
              <a:rPr lang="en-US" altLang="zh-CN" b="1" smtClean="0"/>
              <a:t>  {</a:t>
            </a:r>
          </a:p>
          <a:p>
            <a:pPr marL="342900" indent="-342900"/>
            <a:r>
              <a:rPr lang="en-US" altLang="zh-CN" b="1" smtClean="0"/>
              <a:t> 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public Person(String name)</a:t>
            </a:r>
          </a:p>
          <a:p>
            <a:pPr marL="342900" indent="-342900"/>
            <a:r>
              <a:rPr lang="en-US" altLang="zh-CN" smtClean="0"/>
              <a:t>  {</a:t>
            </a:r>
          </a:p>
          <a:p>
            <a:pPr marL="342900" indent="-342900"/>
            <a:r>
              <a:rPr lang="en-US" altLang="zh-CN" smtClean="0"/>
              <a:t>    this();</a:t>
            </a:r>
          </a:p>
          <a:p>
            <a:pPr marL="342900" indent="-342900"/>
            <a:r>
              <a:rPr lang="en-US" altLang="zh-CN" smtClean="0"/>
              <a:t>    name_$eq(name);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7. </a:t>
            </a:r>
          </a:p>
          <a:p>
            <a:pPr marL="342900" indent="-342900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zh-CN" smtClean="0"/>
              <a:t>1.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Person(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: String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 { //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此处的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未加任何修饰，是局部变量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的案例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com.atguigu.chapter02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Hello01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main(args: Array[String]): Unit = {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var p = new Person("venassa")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这里调用对象的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属性，其实并不是属性，而是方法，因为方法无参数，所以省略了小括号，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感觉和调用属性一样，这体现了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语言访问一致性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这点在前面已经说过了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println(p.name)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Person( val name : String ) {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反编译：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Person.class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Person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final String name;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public String name()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this.name;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public Person(String name)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的案例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com.atguigu.chapter02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Hello01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main(args: Array[String]): Unit = {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var p = new Person("terry")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p.name = "stack" // setter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println(p.name)  //getter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Person( var name : String 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反编译的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Person.class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</a:t>
            </a:r>
            <a:endParaRPr lang="en-US" altLang="zh-CN" sz="120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Person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String name;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public String name()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this.name; }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public void name_$eq(String x$1) { this.name = x$1; 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public Person(String name)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zh-CN" altLang="en-US" smtClean="0"/>
              <a:t>案例</a:t>
            </a:r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package com.atguigu.chapter02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object Hello01 {</a:t>
            </a:r>
          </a:p>
          <a:p>
            <a:pPr marL="342900" indent="-342900"/>
            <a:r>
              <a:rPr lang="en-US" altLang="zh-CN" smtClean="0"/>
              <a:t>  def main(args: Array[String]): Unit = {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  var p = new Person()</a:t>
            </a:r>
          </a:p>
          <a:p>
            <a:pPr marL="342900" indent="-342900"/>
            <a:r>
              <a:rPr lang="en-US" altLang="zh-CN" smtClean="0"/>
              <a:t>    p.setName("king")</a:t>
            </a:r>
          </a:p>
          <a:p>
            <a:pPr marL="342900" indent="-342900"/>
            <a:r>
              <a:rPr lang="en-US" altLang="zh-CN" smtClean="0"/>
              <a:t>    println(p.getName())</a:t>
            </a:r>
          </a:p>
          <a:p>
            <a:pPr marL="342900" indent="-342900"/>
            <a:r>
              <a:rPr lang="en-US" altLang="zh-CN" smtClean="0"/>
              <a:t>    println("-------------------------")</a:t>
            </a:r>
          </a:p>
          <a:p>
            <a:pPr marL="342900" indent="-342900"/>
            <a:r>
              <a:rPr lang="en-US" altLang="zh-CN" smtClean="0"/>
              <a:t>    p.name = "kristina"</a:t>
            </a:r>
          </a:p>
          <a:p>
            <a:pPr marL="342900" indent="-342900"/>
            <a:r>
              <a:rPr lang="en-US" altLang="zh-CN" smtClean="0"/>
              <a:t>    println("p.name=" + p.name)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import scala.beans.BeanProperty</a:t>
            </a:r>
          </a:p>
          <a:p>
            <a:pPr marL="342900" indent="-342900"/>
            <a:r>
              <a:rPr lang="en-US" altLang="zh-CN" smtClean="0"/>
              <a:t>class Person {</a:t>
            </a:r>
          </a:p>
          <a:p>
            <a:pPr marL="342900" indent="-342900"/>
            <a:r>
              <a:rPr lang="en-US" altLang="zh-CN" smtClean="0"/>
              <a:t>  @BeanProperty var name: String = null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zh-CN" altLang="en-US" smtClean="0"/>
              <a:t>反编译 </a:t>
            </a:r>
            <a:r>
              <a:rPr lang="en-US" altLang="zh-CN" smtClean="0"/>
              <a:t>Perons.class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public class Person</a:t>
            </a:r>
          </a:p>
          <a:p>
            <a:pPr marL="342900" indent="-342900"/>
            <a:r>
              <a:rPr lang="en-US" altLang="zh-CN" smtClean="0"/>
              <a:t>{</a:t>
            </a:r>
          </a:p>
          <a:p>
            <a:pPr marL="342900" indent="-342900"/>
            <a:r>
              <a:rPr lang="en-US" altLang="zh-CN" smtClean="0"/>
              <a:t>  private String name = null;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public String name() { return this.name; } </a:t>
            </a:r>
          </a:p>
          <a:p>
            <a:pPr marL="342900" indent="-342900"/>
            <a:r>
              <a:rPr lang="en-US" altLang="zh-CN" smtClean="0"/>
              <a:t>  public void name_$eq(String x$1) { this.name = x$1; } </a:t>
            </a:r>
          </a:p>
          <a:p>
            <a:pPr marL="342900" indent="-342900"/>
            <a:r>
              <a:rPr lang="en-US" altLang="zh-CN" smtClean="0"/>
              <a:t>  public void setName(String x$1) { this.name = x$1; } </a:t>
            </a:r>
          </a:p>
          <a:p>
            <a:pPr marL="342900" indent="-342900"/>
            <a:r>
              <a:rPr lang="en-US" altLang="zh-CN" smtClean="0"/>
              <a:t>  public String getName() { return name();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altLang="zh-CN" smtClean="0"/>
              <a:t>*</a:t>
            </a:r>
            <a:r>
              <a:rPr lang="zh-CN" altLang="en-US" smtClean="0"/>
              <a:t>对上面的分析</a:t>
            </a:r>
            <a:r>
              <a:rPr lang="en-US" altLang="zh-CN" smtClean="0"/>
              <a:t>.</a:t>
            </a:r>
          </a:p>
          <a:p>
            <a:pPr marL="228600" indent="-228600">
              <a:buFont typeface="Arial" pitchFamily="34" charset="0"/>
              <a:buAutoNum type="arabicPeriod"/>
            </a:pPr>
            <a:r>
              <a:rPr lang="zh-CN" altLang="en-US" smtClean="0"/>
              <a:t>加载</a:t>
            </a:r>
            <a:r>
              <a:rPr lang="en-US" altLang="zh-CN" smtClean="0"/>
              <a:t>Person.class</a:t>
            </a:r>
          </a:p>
          <a:p>
            <a:pPr marL="228600" indent="-228600">
              <a:buFont typeface="Arial" pitchFamily="34" charset="0"/>
              <a:buAutoNum type="arabicPeriod"/>
            </a:pPr>
            <a:r>
              <a:rPr lang="zh-CN" altLang="en-US" smtClean="0"/>
              <a:t>在内存开辟空间</a:t>
            </a:r>
          </a:p>
          <a:p>
            <a:pPr marL="228600" indent="-228600">
              <a:buFont typeface="Arial" pitchFamily="34" charset="0"/>
              <a:buAutoNum type="arabicPeriod"/>
            </a:pPr>
            <a:r>
              <a:rPr lang="zh-CN" altLang="en-US" smtClean="0"/>
              <a:t>给对象的属性进行初始化 </a:t>
            </a:r>
            <a:endParaRPr lang="en-US" altLang="zh-CN" smtClean="0"/>
          </a:p>
          <a:p>
            <a:pPr marL="0" indent="0">
              <a:buFont typeface="Arial" pitchFamily="34" charset="0"/>
              <a:buNone/>
            </a:pPr>
            <a:r>
              <a:rPr lang="en-US" altLang="zh-CN" smtClean="0"/>
              <a:t>   3.1 </a:t>
            </a:r>
            <a:r>
              <a:rPr lang="zh-CN" altLang="en-US" smtClean="0"/>
              <a:t>主构造器初始化 （</a:t>
            </a:r>
            <a:r>
              <a:rPr lang="en-US" altLang="zh-CN" smtClean="0"/>
              <a:t>age=90 name=null</a:t>
            </a:r>
            <a:r>
              <a:rPr lang="zh-CN" altLang="en-US" smtClean="0"/>
              <a:t>） </a:t>
            </a:r>
            <a:endParaRPr lang="en-US" altLang="zh-CN" smtClean="0"/>
          </a:p>
          <a:p>
            <a:pPr marL="0" indent="0">
              <a:buFont typeface="Arial" pitchFamily="34" charset="0"/>
              <a:buNone/>
            </a:pPr>
            <a:r>
              <a:rPr lang="en-US" altLang="zh-CN" smtClean="0"/>
              <a:t>   3.2</a:t>
            </a:r>
            <a:r>
              <a:rPr lang="zh-CN" altLang="en-US" baseline="0" smtClean="0"/>
              <a:t> 辅助构造器</a:t>
            </a:r>
            <a:r>
              <a:rPr lang="zh-CN" altLang="en-US" smtClean="0"/>
              <a:t>初始化 </a:t>
            </a:r>
            <a:r>
              <a:rPr lang="en-US" altLang="zh-CN" smtClean="0"/>
              <a:t>(age=20 name=</a:t>
            </a:r>
            <a:r>
              <a:rPr lang="zh-CN" altLang="en-US" smtClean="0"/>
              <a:t>“小倩”</a:t>
            </a:r>
            <a:r>
              <a:rPr lang="en-US" altLang="zh-CN" smtClean="0"/>
              <a:t>) 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mtClean="0"/>
              <a:t>4.</a:t>
            </a:r>
            <a:r>
              <a:rPr lang="zh-CN" altLang="en-US" smtClean="0"/>
              <a:t>将对象空间的内存地址赋给引用变量 </a:t>
            </a:r>
            <a:r>
              <a:rPr lang="en-US" altLang="zh-CN" smtClean="0"/>
              <a:t>p </a:t>
            </a:r>
          </a:p>
          <a:p>
            <a:pPr marL="342900" indent="-342900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zh-CN" smtClean="0">
                <a:ea typeface="宋体" panose="02010600030101010101" pitchFamily="2" charset="-122"/>
              </a:rPr>
              <a:t>/////////////</a:t>
            </a:r>
            <a:r>
              <a:rPr lang="zh-CN" altLang="en-US" smtClean="0">
                <a:ea typeface="宋体" panose="02010600030101010101" pitchFamily="2" charset="-122"/>
              </a:rPr>
              <a:t>测试案例</a:t>
            </a:r>
            <a:r>
              <a:rPr lang="en-US" altLang="zh-CN" smtClean="0">
                <a:ea typeface="宋体" panose="02010600030101010101" pitchFamily="2" charset="-122"/>
              </a:rPr>
              <a:t>//////////////////</a:t>
            </a:r>
          </a:p>
          <a:p>
            <a:pPr marL="342900" indent="-342900"/>
            <a:endParaRPr lang="en-US" altLang="zh-CN" smtClean="0">
              <a:ea typeface="宋体" panose="02010600030101010101" pitchFamily="2" charset="-122"/>
            </a:endParaRPr>
          </a:p>
          <a:p>
            <a:pPr marL="342900" indent="-342900"/>
            <a:r>
              <a:rPr lang="en-US" altLang="zh-CN" smtClean="0">
                <a:ea typeface="宋体" panose="02010600030101010101" pitchFamily="2" charset="-122"/>
              </a:rPr>
              <a:t>package com.atguigu.chapter02</a:t>
            </a:r>
          </a:p>
          <a:p>
            <a:pPr marL="342900" indent="-342900"/>
            <a:endParaRPr lang="en-US" altLang="zh-CN" smtClean="0">
              <a:ea typeface="宋体" panose="02010600030101010101" pitchFamily="2" charset="-122"/>
            </a:endParaRPr>
          </a:p>
          <a:p>
            <a:pPr marL="342900" indent="-342900"/>
            <a:r>
              <a:rPr lang="en-US" altLang="zh-CN" smtClean="0">
                <a:ea typeface="宋体" panose="02010600030101010101" pitchFamily="2" charset="-122"/>
              </a:rPr>
              <a:t>object Hello01 {</a:t>
            </a:r>
          </a:p>
          <a:p>
            <a:pPr marL="342900" indent="-342900"/>
            <a:r>
              <a:rPr lang="en-US" altLang="zh-CN" smtClean="0">
                <a:ea typeface="宋体" panose="02010600030101010101" pitchFamily="2" charset="-122"/>
              </a:rPr>
              <a:t>  def main(args: Array[String]): Unit = {</a:t>
            </a:r>
          </a:p>
          <a:p>
            <a:pPr marL="342900" indent="-342900"/>
            <a:endParaRPr lang="en-US" altLang="zh-CN" smtClean="0">
              <a:ea typeface="宋体" panose="02010600030101010101" pitchFamily="2" charset="-122"/>
            </a:endParaRPr>
          </a:p>
          <a:p>
            <a:pPr marL="342900" indent="-342900"/>
            <a:r>
              <a:rPr lang="en-US" altLang="zh-CN" smtClean="0">
                <a:ea typeface="宋体" panose="02010600030101010101" pitchFamily="2" charset="-122"/>
              </a:rPr>
              <a:t>    val cat1 = new Cat()</a:t>
            </a:r>
          </a:p>
          <a:p>
            <a:pPr marL="342900" indent="-342900"/>
            <a:r>
              <a:rPr lang="en-US" altLang="zh-CN" smtClean="0">
                <a:ea typeface="宋体" panose="02010600030101010101" pitchFamily="2" charset="-122"/>
              </a:rPr>
              <a:t>//    cat1.name = "</a:t>
            </a:r>
            <a:r>
              <a:rPr lang="zh-CN" altLang="en-US" smtClean="0">
                <a:ea typeface="宋体" panose="02010600030101010101" pitchFamily="2" charset="-122"/>
              </a:rPr>
              <a:t>小白</a:t>
            </a:r>
            <a:r>
              <a:rPr lang="en-US" altLang="zh-CN" smtClean="0">
                <a:ea typeface="宋体" panose="02010600030101010101" pitchFamily="2" charset="-122"/>
              </a:rPr>
              <a:t>~"</a:t>
            </a:r>
          </a:p>
          <a:p>
            <a:pPr marL="342900" indent="-342900"/>
            <a:r>
              <a:rPr lang="en-US" altLang="zh-CN" smtClean="0">
                <a:ea typeface="宋体" panose="02010600030101010101" pitchFamily="2" charset="-122"/>
              </a:rPr>
              <a:t>//    cat1.age = 2</a:t>
            </a:r>
          </a:p>
          <a:p>
            <a:pPr marL="342900" indent="-342900"/>
            <a:r>
              <a:rPr lang="en-US" altLang="zh-CN" smtClean="0">
                <a:ea typeface="宋体" panose="02010600030101010101" pitchFamily="2" charset="-122"/>
              </a:rPr>
              <a:t>//    cat1.color = "</a:t>
            </a:r>
            <a:r>
              <a:rPr lang="zh-CN" altLang="en-US" smtClean="0">
                <a:ea typeface="宋体" panose="02010600030101010101" pitchFamily="2" charset="-122"/>
              </a:rPr>
              <a:t>白色</a:t>
            </a:r>
            <a:r>
              <a:rPr lang="en-US" altLang="zh-CN" smtClean="0">
                <a:ea typeface="宋体" panose="02010600030101010101" pitchFamily="2" charset="-122"/>
              </a:rPr>
              <a:t>"</a:t>
            </a:r>
          </a:p>
          <a:p>
            <a:pPr marL="342900" indent="-342900"/>
            <a:r>
              <a:rPr lang="en-US" altLang="zh-CN" smtClean="0">
                <a:ea typeface="宋体" panose="02010600030101010101" pitchFamily="2" charset="-122"/>
              </a:rPr>
              <a:t>    println("</a:t>
            </a:r>
            <a:r>
              <a:rPr lang="zh-CN" altLang="en-US" smtClean="0">
                <a:ea typeface="宋体" panose="02010600030101010101" pitchFamily="2" charset="-122"/>
              </a:rPr>
              <a:t>小猫的信息如下</a:t>
            </a:r>
            <a:r>
              <a:rPr lang="en-US" altLang="zh-CN" smtClean="0">
                <a:ea typeface="宋体" panose="02010600030101010101" pitchFamily="2" charset="-122"/>
              </a:rPr>
              <a:t>:")</a:t>
            </a:r>
          </a:p>
          <a:p>
            <a:pPr marL="342900" indent="-342900"/>
            <a:r>
              <a:rPr lang="en-US" altLang="zh-CN" smtClean="0">
                <a:ea typeface="宋体" panose="02010600030101010101" pitchFamily="2" charset="-122"/>
              </a:rPr>
              <a:t>    println("</a:t>
            </a:r>
            <a:r>
              <a:rPr lang="zh-CN" altLang="en-US" smtClean="0">
                <a:ea typeface="宋体" panose="02010600030101010101" pitchFamily="2" charset="-122"/>
              </a:rPr>
              <a:t>名字</a:t>
            </a:r>
            <a:r>
              <a:rPr lang="en-US" altLang="zh-CN" smtClean="0">
                <a:ea typeface="宋体" panose="02010600030101010101" pitchFamily="2" charset="-122"/>
              </a:rPr>
              <a:t>:" + cat1.name)</a:t>
            </a:r>
          </a:p>
          <a:p>
            <a:pPr marL="342900" indent="-342900"/>
            <a:r>
              <a:rPr lang="en-US" altLang="zh-CN" smtClean="0">
                <a:ea typeface="宋体" panose="02010600030101010101" pitchFamily="2" charset="-122"/>
              </a:rPr>
              <a:t>    println("</a:t>
            </a:r>
            <a:r>
              <a:rPr lang="zh-CN" altLang="en-US" smtClean="0">
                <a:ea typeface="宋体" panose="02010600030101010101" pitchFamily="2" charset="-122"/>
              </a:rPr>
              <a:t>年龄</a:t>
            </a:r>
            <a:r>
              <a:rPr lang="en-US" altLang="zh-CN" smtClean="0">
                <a:ea typeface="宋体" panose="02010600030101010101" pitchFamily="2" charset="-122"/>
              </a:rPr>
              <a:t>:" + cat1.age)</a:t>
            </a:r>
          </a:p>
          <a:p>
            <a:pPr marL="342900" indent="-342900"/>
            <a:r>
              <a:rPr lang="en-US" altLang="zh-CN" smtClean="0">
                <a:ea typeface="宋体" panose="02010600030101010101" pitchFamily="2" charset="-122"/>
              </a:rPr>
              <a:t>    println("</a:t>
            </a:r>
            <a:r>
              <a:rPr lang="zh-CN" altLang="en-US" smtClean="0">
                <a:ea typeface="宋体" panose="02010600030101010101" pitchFamily="2" charset="-122"/>
              </a:rPr>
              <a:t>颜色</a:t>
            </a:r>
            <a:r>
              <a:rPr lang="en-US" altLang="zh-CN" smtClean="0">
                <a:ea typeface="宋体" panose="02010600030101010101" pitchFamily="2" charset="-122"/>
              </a:rPr>
              <a:t>:" + cat1.color)</a:t>
            </a:r>
          </a:p>
          <a:p>
            <a:pPr marL="342900" indent="-342900"/>
            <a:endParaRPr lang="en-US" altLang="zh-CN" smtClean="0">
              <a:ea typeface="宋体" panose="02010600030101010101" pitchFamily="2" charset="-122"/>
            </a:endParaRPr>
          </a:p>
          <a:p>
            <a:pPr marL="342900" indent="-342900"/>
            <a:endParaRPr lang="en-US" altLang="zh-CN" smtClean="0">
              <a:ea typeface="宋体" panose="02010600030101010101" pitchFamily="2" charset="-122"/>
            </a:endParaRPr>
          </a:p>
          <a:p>
            <a:pPr marL="342900" indent="-342900"/>
            <a:r>
              <a:rPr lang="en-US" altLang="zh-CN" smtClean="0">
                <a:ea typeface="宋体" panose="02010600030101010101" pitchFamily="2" charset="-122"/>
              </a:rPr>
              <a:t>  }</a:t>
            </a:r>
          </a:p>
          <a:p>
            <a:pPr marL="342900" indent="-342900"/>
            <a:r>
              <a:rPr lang="en-US" altLang="zh-CN" smtClean="0">
                <a:ea typeface="宋体" panose="02010600030101010101" pitchFamily="2" charset="-122"/>
              </a:rPr>
              <a:t>}</a:t>
            </a:r>
          </a:p>
          <a:p>
            <a:pPr marL="342900" indent="-342900"/>
            <a:endParaRPr lang="en-US" altLang="zh-CN" smtClean="0">
              <a:ea typeface="宋体" panose="02010600030101010101" pitchFamily="2" charset="-122"/>
            </a:endParaRPr>
          </a:p>
          <a:p>
            <a:pPr marL="342900" indent="-342900"/>
            <a:r>
              <a:rPr lang="en-US" altLang="zh-CN" smtClean="0">
                <a:ea typeface="宋体" panose="02010600030101010101" pitchFamily="2" charset="-122"/>
              </a:rPr>
              <a:t>//</a:t>
            </a:r>
            <a:r>
              <a:rPr lang="zh-CN" altLang="en-US" smtClean="0">
                <a:ea typeface="宋体" panose="02010600030101010101" pitchFamily="2" charset="-122"/>
              </a:rPr>
              <a:t>定义一个猫类</a:t>
            </a:r>
            <a:r>
              <a:rPr lang="en-US" altLang="zh-CN" smtClean="0">
                <a:ea typeface="宋体" panose="02010600030101010101" pitchFamily="2" charset="-122"/>
              </a:rPr>
              <a:t>. age , name , color </a:t>
            </a:r>
            <a:r>
              <a:rPr lang="zh-CN" altLang="en-US" smtClean="0">
                <a:ea typeface="宋体" panose="02010600030101010101" pitchFamily="2" charset="-122"/>
              </a:rPr>
              <a:t>是他的属性</a:t>
            </a:r>
            <a:r>
              <a:rPr lang="en-US" altLang="zh-CN" smtClean="0">
                <a:ea typeface="宋体" panose="02010600030101010101" pitchFamily="2" charset="-122"/>
              </a:rPr>
              <a:t>,</a:t>
            </a:r>
            <a:r>
              <a:rPr lang="zh-CN" altLang="en-US" smtClean="0">
                <a:ea typeface="宋体" panose="02010600030101010101" pitchFamily="2" charset="-122"/>
              </a:rPr>
              <a:t>或者称为成员变量</a:t>
            </a:r>
          </a:p>
          <a:p>
            <a:pPr marL="342900" indent="-342900"/>
            <a:r>
              <a:rPr lang="en-US" altLang="zh-CN" smtClean="0">
                <a:ea typeface="宋体" panose="02010600030101010101" pitchFamily="2" charset="-122"/>
              </a:rPr>
              <a:t>//Cat </a:t>
            </a:r>
            <a:r>
              <a:rPr lang="zh-CN" altLang="en-US" smtClean="0">
                <a:ea typeface="宋体" panose="02010600030101010101" pitchFamily="2" charset="-122"/>
              </a:rPr>
              <a:t>就是一种数据类型，你可以将其视为自己定义的一个数据类型。</a:t>
            </a:r>
          </a:p>
          <a:p>
            <a:pPr marL="342900" indent="-342900"/>
            <a:r>
              <a:rPr lang="en-US" altLang="zh-CN" smtClean="0">
                <a:ea typeface="宋体" panose="02010600030101010101" pitchFamily="2" charset="-122"/>
              </a:rPr>
              <a:t>class Cat{</a:t>
            </a:r>
          </a:p>
          <a:p>
            <a:pPr marL="342900" indent="-342900"/>
            <a:r>
              <a:rPr lang="en-US" altLang="zh-CN" smtClean="0">
                <a:ea typeface="宋体" panose="02010600030101010101" pitchFamily="2" charset="-122"/>
              </a:rPr>
              <a:t>  var age : Int = _ //</a:t>
            </a:r>
            <a:r>
              <a:rPr lang="zh-CN" altLang="en-US" smtClean="0">
                <a:ea typeface="宋体" panose="02010600030101010101" pitchFamily="2" charset="-122"/>
              </a:rPr>
              <a:t>默认值 </a:t>
            </a:r>
            <a:r>
              <a:rPr lang="en-US" altLang="zh-CN" smtClean="0">
                <a:ea typeface="宋体" panose="02010600030101010101" pitchFamily="2" charset="-122"/>
              </a:rPr>
              <a:t>0</a:t>
            </a:r>
          </a:p>
          <a:p>
            <a:pPr marL="342900" indent="-342900"/>
            <a:r>
              <a:rPr lang="en-US" altLang="zh-CN" smtClean="0">
                <a:ea typeface="宋体" panose="02010600030101010101" pitchFamily="2" charset="-122"/>
              </a:rPr>
              <a:t>  var name : String = _ // </a:t>
            </a:r>
            <a:r>
              <a:rPr lang="zh-CN" altLang="en-US" smtClean="0">
                <a:ea typeface="宋体" panose="02010600030101010101" pitchFamily="2" charset="-122"/>
              </a:rPr>
              <a:t>默认值 </a:t>
            </a:r>
            <a:r>
              <a:rPr lang="en-US" altLang="zh-CN" smtClean="0">
                <a:ea typeface="宋体" panose="02010600030101010101" pitchFamily="2" charset="-122"/>
              </a:rPr>
              <a:t>null</a:t>
            </a:r>
          </a:p>
          <a:p>
            <a:pPr marL="342900" indent="-342900"/>
            <a:r>
              <a:rPr lang="en-US" altLang="zh-CN" smtClean="0">
                <a:ea typeface="宋体" panose="02010600030101010101" pitchFamily="2" charset="-122"/>
              </a:rPr>
              <a:t>  var color : String = _ // </a:t>
            </a:r>
            <a:r>
              <a:rPr lang="zh-CN" altLang="en-US" smtClean="0">
                <a:ea typeface="宋体" panose="02010600030101010101" pitchFamily="2" charset="-122"/>
              </a:rPr>
              <a:t>默认 </a:t>
            </a:r>
            <a:r>
              <a:rPr lang="en-US" altLang="zh-CN" smtClean="0">
                <a:ea typeface="宋体" panose="02010600030101010101" pitchFamily="2" charset="-122"/>
              </a:rPr>
              <a:t>null</a:t>
            </a:r>
          </a:p>
          <a:p>
            <a:pPr marL="342900" indent="-342900"/>
            <a:r>
              <a:rPr lang="en-US" altLang="zh-CN" smtClean="0">
                <a:ea typeface="宋体" panose="02010600030101010101" pitchFamily="2" charset="-122"/>
              </a:rPr>
              <a:t>}</a:t>
            </a:r>
          </a:p>
          <a:p>
            <a:pPr marL="342900" indent="-342900"/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和</a:t>
            </a:r>
            <a:r>
              <a:rPr lang="en-US" altLang="zh-CN" smtClean="0"/>
              <a:t>2</a:t>
            </a:r>
            <a:r>
              <a:rPr lang="zh-CN" altLang="en-US" smtClean="0"/>
              <a:t>的案例合在一起</a:t>
            </a:r>
            <a:r>
              <a:rPr lang="en-US" altLang="zh-CN" smtClean="0"/>
              <a:t>(</a:t>
            </a:r>
            <a:r>
              <a:rPr lang="zh-CN" altLang="en-US" smtClean="0"/>
              <a:t>可以通过反编译来看</a:t>
            </a:r>
            <a:r>
              <a:rPr lang="en-US" altLang="zh-CN" smtClean="0"/>
              <a:t>scala</a:t>
            </a:r>
            <a:r>
              <a:rPr lang="zh-CN" altLang="en-US" smtClean="0"/>
              <a:t>的类默认为</a:t>
            </a:r>
            <a:r>
              <a:rPr lang="en-US" altLang="zh-CN" smtClean="0"/>
              <a:t>public</a:t>
            </a:r>
            <a:r>
              <a:rPr lang="zh-CN" altLang="en-US" smtClean="0"/>
              <a:t>的特性</a:t>
            </a:r>
            <a:r>
              <a:rPr lang="en-US" altLang="zh-CN" smtClean="0"/>
              <a:t>)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val cat1 = new Cat()</a:t>
            </a:r>
          </a:p>
          <a:p>
            <a:r>
              <a:rPr lang="en-US" altLang="zh-CN" smtClean="0"/>
              <a:t>    cat1.name = "</a:t>
            </a:r>
            <a:r>
              <a:rPr lang="zh-CN" altLang="en-US" smtClean="0"/>
              <a:t>小白</a:t>
            </a:r>
            <a:r>
              <a:rPr lang="en-US" altLang="zh-CN" smtClean="0"/>
              <a:t>~"</a:t>
            </a:r>
          </a:p>
          <a:p>
            <a:r>
              <a:rPr lang="en-US" altLang="zh-CN" smtClean="0"/>
              <a:t>    cat1.age = 2</a:t>
            </a:r>
          </a:p>
          <a:p>
            <a:r>
              <a:rPr lang="en-US" altLang="zh-CN" smtClean="0"/>
              <a:t>    cat1.color = "</a:t>
            </a:r>
            <a:r>
              <a:rPr lang="zh-CN" altLang="en-US" smtClean="0"/>
              <a:t>白色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    println("</a:t>
            </a:r>
            <a:r>
              <a:rPr lang="zh-CN" altLang="en-US" smtClean="0"/>
              <a:t>小猫的信息如下</a:t>
            </a:r>
            <a:r>
              <a:rPr lang="en-US" altLang="zh-CN" smtClean="0"/>
              <a:t>:")</a:t>
            </a:r>
          </a:p>
          <a:p>
            <a:r>
              <a:rPr lang="en-US" altLang="zh-CN" smtClean="0"/>
              <a:t>    println("</a:t>
            </a:r>
            <a:r>
              <a:rPr lang="zh-CN" altLang="en-US" smtClean="0"/>
              <a:t>名字</a:t>
            </a:r>
            <a:r>
              <a:rPr lang="en-US" altLang="zh-CN" smtClean="0"/>
              <a:t>:" + cat1.name)</a:t>
            </a:r>
          </a:p>
          <a:p>
            <a:r>
              <a:rPr lang="en-US" altLang="zh-CN" smtClean="0"/>
              <a:t>    println("</a:t>
            </a:r>
            <a:r>
              <a:rPr lang="zh-CN" altLang="en-US" smtClean="0"/>
              <a:t>年龄</a:t>
            </a:r>
            <a:r>
              <a:rPr lang="en-US" altLang="zh-CN" smtClean="0"/>
              <a:t>:" + cat1.age)</a:t>
            </a:r>
          </a:p>
          <a:p>
            <a:r>
              <a:rPr lang="en-US" altLang="zh-CN" smtClean="0"/>
              <a:t>    println("</a:t>
            </a:r>
            <a:r>
              <a:rPr lang="zh-CN" altLang="en-US" smtClean="0"/>
              <a:t>颜色</a:t>
            </a:r>
            <a:r>
              <a:rPr lang="en-US" altLang="zh-CN" smtClean="0"/>
              <a:t>:" + cat1.color)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Tiger {</a:t>
            </a:r>
          </a:p>
          <a:p>
            <a:r>
              <a:rPr lang="en-US" altLang="zh-CN" smtClean="0"/>
              <a:t>  var name</a:t>
            </a:r>
            <a:r>
              <a:rPr lang="en-US" altLang="zh-CN" baseline="0" smtClean="0"/>
              <a:t> = ""</a:t>
            </a:r>
          </a:p>
          <a:p>
            <a:r>
              <a:rPr lang="en-US" altLang="zh-CN" baseline="0" smtClean="0"/>
              <a:t>  var age = 10</a:t>
            </a:r>
            <a:r>
              <a:rPr lang="en-US" altLang="zh-CN" smtClean="0"/>
              <a:t>	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</a:t>
            </a:r>
            <a:r>
              <a:rPr lang="en-US" altLang="zh-CN" baseline="0" smtClean="0"/>
              <a:t> Dog {</a:t>
            </a:r>
          </a:p>
          <a:p>
            <a:r>
              <a:rPr lang="en-US" altLang="zh-CN" baseline="0" smtClean="0"/>
              <a:t>   var name = ""</a:t>
            </a:r>
          </a:p>
          <a:p>
            <a:r>
              <a:rPr lang="en-US" altLang="zh-CN" baseline="0" smtClean="0"/>
              <a:t>   var age = _</a:t>
            </a:r>
            <a:br>
              <a:rPr lang="en-US" altLang="zh-CN" baseline="0" smtClean="0"/>
            </a:br>
            <a:r>
              <a:rPr lang="en-US" altLang="zh-CN" baseline="0" smtClean="0"/>
              <a:t>}</a:t>
            </a:r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定义一个猫类</a:t>
            </a:r>
            <a:r>
              <a:rPr lang="en-US" altLang="zh-CN" smtClean="0"/>
              <a:t>. age , name , color </a:t>
            </a:r>
            <a:r>
              <a:rPr lang="zh-CN" altLang="en-US" smtClean="0"/>
              <a:t>是他的属性</a:t>
            </a:r>
            <a:r>
              <a:rPr lang="en-US" altLang="zh-CN" smtClean="0"/>
              <a:t>,</a:t>
            </a:r>
            <a:r>
              <a:rPr lang="zh-CN" altLang="en-US" smtClean="0"/>
              <a:t>或者称为成员变量</a:t>
            </a:r>
          </a:p>
          <a:p>
            <a:r>
              <a:rPr lang="en-US" altLang="zh-CN" smtClean="0"/>
              <a:t>//Cat </a:t>
            </a:r>
            <a:r>
              <a:rPr lang="zh-CN" altLang="en-US" smtClean="0"/>
              <a:t>就是一种数据类型，你可以将其视为自己定义的一个数据类型。</a:t>
            </a:r>
          </a:p>
          <a:p>
            <a:r>
              <a:rPr lang="en-US" altLang="zh-CN" smtClean="0"/>
              <a:t>class Cat{</a:t>
            </a:r>
          </a:p>
          <a:p>
            <a:r>
              <a:rPr lang="en-US" altLang="zh-CN" smtClean="0"/>
              <a:t>  var age : Int = _ //</a:t>
            </a:r>
            <a:r>
              <a:rPr lang="zh-CN" altLang="en-US" smtClean="0"/>
              <a:t>默认值 </a:t>
            </a:r>
            <a:r>
              <a:rPr lang="en-US" altLang="zh-CN" smtClean="0"/>
              <a:t>0</a:t>
            </a:r>
          </a:p>
          <a:p>
            <a:r>
              <a:rPr lang="en-US" altLang="zh-CN" smtClean="0"/>
              <a:t>  var name : String = _ // </a:t>
            </a:r>
            <a:r>
              <a:rPr lang="zh-CN" altLang="en-US" smtClean="0"/>
              <a:t>默认值 </a:t>
            </a:r>
            <a:r>
              <a:rPr lang="en-US" altLang="zh-CN" smtClean="0"/>
              <a:t>null</a:t>
            </a:r>
          </a:p>
          <a:p>
            <a:r>
              <a:rPr lang="en-US" altLang="zh-CN" smtClean="0"/>
              <a:t>  var color : String = _ // </a:t>
            </a:r>
            <a:r>
              <a:rPr lang="zh-CN" altLang="en-US" smtClean="0"/>
              <a:t>默认 </a:t>
            </a:r>
            <a:r>
              <a:rPr lang="en-US" altLang="zh-CN" smtClean="0"/>
              <a:t>null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44780"/>
            <a:ext cx="7772400" cy="12039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182727"/>
            <a:ext cx="6400800" cy="14353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4924"/>
            <a:ext cx="2057400" cy="479229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4924"/>
            <a:ext cx="6019800" cy="479229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09171"/>
            <a:ext cx="7772400" cy="111551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380545"/>
            <a:ext cx="7772400" cy="12286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57230"/>
            <a:ext cx="4040188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81183"/>
            <a:ext cx="4040188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57230"/>
            <a:ext cx="4041775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781183"/>
            <a:ext cx="4041775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3623"/>
            <a:ext cx="3008313" cy="9516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3625"/>
            <a:ext cx="5111750" cy="47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75322"/>
            <a:ext cx="3008313" cy="3841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931604"/>
            <a:ext cx="5486400" cy="4641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01853"/>
            <a:ext cx="5486400" cy="3369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395752"/>
            <a:ext cx="5486400" cy="6591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4923"/>
            <a:ext cx="8229600" cy="936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0536"/>
            <a:ext cx="8229600" cy="370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05734"/>
            <a:ext cx="2895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4709937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尚</a:t>
            </a:r>
            <a:r>
              <a:rPr lang="zh-CN" altLang="en-US" sz="32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硅谷研究院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683568" y="2390674"/>
            <a:ext cx="7772400" cy="1203924"/>
          </a:xfrm>
        </p:spPr>
        <p:txBody>
          <a:bodyPr>
            <a:noAutofit/>
          </a:bodyPr>
          <a:lstStyle/>
          <a:p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核心编程</a:t>
            </a: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面向对象编程</a:t>
            </a:r>
            <a:r>
              <a:rPr lang="en-US" altLang="zh-CN" sz="2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基础部分</a:t>
            </a:r>
            <a:r>
              <a:rPr lang="en-US" altLang="zh-CN" sz="2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讲师：韩顺平</a:t>
            </a:r>
            <a:endParaRPr lang="zh-CN" altLang="en-US" sz="3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类与对象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和对象的区别和联系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通过上面的案例和讲解我们可以看出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>
              <a:defRPr/>
            </a:pP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是抽象的，概念的，代表</a:t>
            </a:r>
            <a:r>
              <a:rPr lang="zh-CN" altLang="en-US" b="1">
                <a:ea typeface="宋体" panose="02010600030101010101" pitchFamily="2" charset="-122"/>
                <a:cs typeface="Times New Roman" panose="02020603050405020304" pitchFamily="18" charset="0"/>
              </a:rPr>
              <a:t>一类事物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比如人类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猫类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..</a:t>
            </a: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象是具体的，实际的，代表</a:t>
            </a:r>
            <a:r>
              <a:rPr lang="zh-CN" altLang="en-US" b="1">
                <a:ea typeface="宋体" panose="02010600030101010101" pitchFamily="2" charset="-122"/>
                <a:cs typeface="Times New Roman" panose="02020603050405020304" pitchFamily="18" charset="0"/>
              </a:rPr>
              <a:t>一个具体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事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物</a:t>
            </a: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是对象的模板，对象是类的一个个体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应一个实例</a:t>
            </a: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中类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和对象的区别和联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系 和 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是一样的。</a:t>
            </a: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类与对象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8208911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如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何定义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基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本语法</a:t>
            </a: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smtClean="0"/>
              <a:t>[</a:t>
            </a:r>
            <a:r>
              <a:rPr lang="zh-CN" altLang="en-US" b="1"/>
              <a:t>修饰符</a:t>
            </a:r>
            <a:r>
              <a:rPr lang="en-US" altLang="zh-CN" b="1"/>
              <a:t>] class </a:t>
            </a:r>
            <a:r>
              <a:rPr lang="zh-CN" altLang="en-US" b="1"/>
              <a:t>类名 </a:t>
            </a:r>
            <a:r>
              <a:rPr lang="en-US" altLang="zh-CN" b="1" smtClean="0"/>
              <a:t>{</a:t>
            </a:r>
          </a:p>
          <a:p>
            <a:r>
              <a:rPr lang="en-US" altLang="zh-CN" b="1"/>
              <a:t> </a:t>
            </a:r>
            <a:r>
              <a:rPr lang="en-US" altLang="zh-CN" b="1" smtClean="0"/>
              <a:t>  </a:t>
            </a:r>
            <a:r>
              <a:rPr lang="zh-CN" altLang="en-US" b="1" smtClean="0"/>
              <a:t>类体</a:t>
            </a:r>
            <a:endParaRPr lang="en-US" altLang="zh-CN" b="1" smtClean="0"/>
          </a:p>
          <a:p>
            <a:r>
              <a:rPr lang="en-US" altLang="zh-CN" b="1" smtClean="0"/>
              <a:t>} </a:t>
            </a:r>
            <a:endParaRPr lang="zh-CN" altLang="en-US"/>
          </a:p>
          <a:p>
            <a:endParaRPr lang="en-US" altLang="zh-CN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smtClean="0"/>
              <a:t>定义类的注意事项</a:t>
            </a:r>
            <a:endParaRPr lang="en-US" altLang="zh-CN" smtClean="0"/>
          </a:p>
          <a:p>
            <a:pPr marL="342900" indent="-342900">
              <a:buAutoNum type="arabicParenR"/>
            </a:pPr>
            <a:r>
              <a:rPr lang="en-US" altLang="zh-CN" smtClean="0"/>
              <a:t>scala</a:t>
            </a:r>
            <a:r>
              <a:rPr lang="zh-CN" altLang="en-US"/>
              <a:t>语法中，类并不声明为</a:t>
            </a:r>
            <a:r>
              <a:rPr lang="en-US" altLang="zh-CN"/>
              <a:t>public</a:t>
            </a:r>
            <a:r>
              <a:rPr lang="zh-CN" altLang="en-US" smtClean="0"/>
              <a:t>，所</a:t>
            </a:r>
            <a:r>
              <a:rPr lang="zh-CN" altLang="en-US"/>
              <a:t>有这些类</a:t>
            </a:r>
            <a:r>
              <a:rPr lang="zh-CN" altLang="en-US" b="1"/>
              <a:t>都具有公有可见</a:t>
            </a:r>
            <a:r>
              <a:rPr lang="zh-CN" altLang="en-US" b="1" smtClean="0"/>
              <a:t>性</a:t>
            </a:r>
            <a:r>
              <a:rPr lang="en-US" altLang="zh-CN" b="1" smtClean="0"/>
              <a:t>(</a:t>
            </a:r>
            <a:r>
              <a:rPr lang="zh-CN" altLang="en-US" b="1" smtClean="0"/>
              <a:t>即默认就是</a:t>
            </a:r>
            <a:r>
              <a:rPr lang="en-US" altLang="zh-CN" b="1" smtClean="0"/>
              <a:t>public)</a:t>
            </a:r>
            <a:r>
              <a:rPr lang="en-US" altLang="zh-CN" smtClean="0"/>
              <a:t>,[</a:t>
            </a:r>
            <a:r>
              <a:rPr lang="zh-CN" altLang="en-US" sz="1400" smtClean="0">
                <a:solidFill>
                  <a:srgbClr val="FF0000"/>
                </a:solidFill>
              </a:rPr>
              <a:t>修</a:t>
            </a:r>
            <a:r>
              <a:rPr lang="zh-CN" altLang="en-US" sz="1400">
                <a:solidFill>
                  <a:srgbClr val="FF0000"/>
                </a:solidFill>
              </a:rPr>
              <a:t>饰符在后</a:t>
            </a:r>
            <a:r>
              <a:rPr lang="zh-CN" altLang="en-US" sz="1400" smtClean="0">
                <a:solidFill>
                  <a:srgbClr val="FF0000"/>
                </a:solidFill>
              </a:rPr>
              <a:t>面再详解</a:t>
            </a:r>
            <a:r>
              <a:rPr lang="en-US" altLang="zh-CN" smtClean="0"/>
              <a:t>].</a:t>
            </a:r>
          </a:p>
          <a:p>
            <a:pPr marL="342900" indent="-342900">
              <a:buAutoNum type="arabicParenR"/>
            </a:pPr>
            <a:r>
              <a:rPr lang="zh-CN" altLang="en-US"/>
              <a:t>一个</a:t>
            </a:r>
            <a:r>
              <a:rPr lang="en-US" altLang="zh-CN"/>
              <a:t>Scala</a:t>
            </a:r>
            <a:r>
              <a:rPr lang="zh-CN" altLang="en-US"/>
              <a:t>源文件可以包含多个</a:t>
            </a:r>
            <a:r>
              <a:rPr lang="zh-CN" altLang="en-US" smtClean="0"/>
              <a:t>类</a:t>
            </a:r>
            <a:r>
              <a:rPr lang="en-US" altLang="zh-CN" smtClean="0"/>
              <a:t>. </a:t>
            </a:r>
            <a:endParaRPr lang="zh-CN" altLang="en-US"/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364107"/>
            <a:ext cx="16002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392463"/>
            <a:ext cx="1512168" cy="850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类与对象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820891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属性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defRPr/>
            </a:pPr>
            <a:endParaRPr kumimoji="1" lang="en-US" altLang="zh-CN" sz="16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基</a:t>
            </a:r>
            <a:r>
              <a:rPr kumimoji="1" lang="zh-CN" altLang="en-US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本介绍</a:t>
            </a:r>
            <a:endParaRPr kumimoji="1" lang="en-US" altLang="zh-CN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0"/>
              </a:spcBef>
              <a:defRPr/>
            </a:pPr>
            <a:endParaRPr kumimoji="1" lang="en-US" altLang="zh-CN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案例演示：</a:t>
            </a: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属性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类的一个组成部分，一般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b="1">
                <a:ea typeface="宋体" panose="02010600030101010101" pitchFamily="2" charset="-122"/>
                <a:cs typeface="Times New Roman" panose="02020603050405020304" pitchFamily="18" charset="0"/>
              </a:rPr>
              <a:t>值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数</a:t>
            </a:r>
            <a:r>
              <a:rPr lang="zh-CN" altLang="en-US" b="1">
                <a:ea typeface="宋体" panose="02010600030101010101" pitchFamily="2" charset="-122"/>
                <a:cs typeface="Times New Roman" panose="02020603050405020304" pitchFamily="18" charset="0"/>
              </a:rPr>
              <a:t>据类型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也</a:t>
            </a:r>
            <a:r>
              <a:rPr lang="zh-CN" altLang="en-US" b="1">
                <a:ea typeface="宋体" panose="02010600030101010101" pitchFamily="2" charset="-122"/>
                <a:cs typeface="Times New Roman" panose="02020603050405020304" pitchFamily="18" charset="0"/>
              </a:rPr>
              <a:t>可是引用类型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。比如我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们前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面定义猫类 的 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age  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就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属性</a:t>
            </a:r>
            <a:endParaRPr lang="en-US" altLang="zh-CN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类与对象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8208911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属性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成员变量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defRPr/>
            </a:pPr>
            <a:endParaRPr kumimoji="1" lang="en-US" altLang="zh-CN" sz="16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注</a:t>
            </a:r>
            <a:r>
              <a:rPr kumimoji="1" lang="zh-CN" altLang="en-US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意事项和细节说明</a:t>
            </a:r>
            <a:endParaRPr kumimoji="1" lang="en-US" altLang="zh-CN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0"/>
              </a:spcBef>
              <a:defRPr/>
            </a:pPr>
            <a:endParaRPr kumimoji="1" lang="en-US" altLang="zh-CN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属性的定义语法同变量，示例：</a:t>
            </a:r>
            <a:r>
              <a:rPr lang="en-US" altLang="zh-CN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访问修饰符</a:t>
            </a:r>
            <a:r>
              <a:rPr lang="en-US" altLang="zh-CN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var </a:t>
            </a:r>
            <a:r>
              <a:rPr lang="zh-CN" altLang="en-US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属性名称 </a:t>
            </a:r>
            <a:r>
              <a:rPr lang="en-US" altLang="zh-CN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：类型</a:t>
            </a:r>
            <a:r>
              <a:rPr lang="en-US" altLang="zh-CN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] = </a:t>
            </a:r>
            <a:r>
              <a:rPr lang="zh-CN" altLang="en-US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属性</a:t>
            </a:r>
            <a:r>
              <a:rPr lang="zh-CN" altLang="en-US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值</a:t>
            </a:r>
            <a:endParaRPr lang="en-US" altLang="zh-CN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属</a:t>
            </a:r>
            <a:r>
              <a:rPr lang="zh-CN" altLang="en-US"/>
              <a:t>性的定义类型可以为任意类型，包</a:t>
            </a:r>
            <a:r>
              <a:rPr lang="zh-CN" altLang="en-US" smtClean="0"/>
              <a:t>含</a:t>
            </a:r>
            <a:r>
              <a:rPr lang="zh-CN" altLang="en-US"/>
              <a:t>值</a:t>
            </a:r>
            <a:r>
              <a:rPr lang="zh-CN" altLang="en-US" smtClean="0"/>
              <a:t>类</a:t>
            </a:r>
            <a:r>
              <a:rPr lang="zh-CN" altLang="en-US"/>
              <a:t>型或引用类</a:t>
            </a:r>
            <a:r>
              <a:rPr lang="zh-CN" altLang="en-US" smtClean="0"/>
              <a:t>型</a:t>
            </a:r>
            <a:r>
              <a:rPr lang="en-US" altLang="zh-CN"/>
              <a:t>[</a:t>
            </a:r>
            <a:r>
              <a:rPr lang="zh-CN" altLang="en-US" sz="1400" smtClean="0">
                <a:solidFill>
                  <a:srgbClr val="C00000"/>
                </a:solidFill>
              </a:rPr>
              <a:t>案例演示</a:t>
            </a:r>
            <a:r>
              <a:rPr lang="en-US" altLang="zh-CN" smtClean="0"/>
              <a:t>]</a:t>
            </a:r>
          </a:p>
          <a:p>
            <a:pPr marL="342900" indent="-342900">
              <a:buAutoNum type="arabicParenR"/>
              <a:defRPr/>
            </a:pPr>
            <a:endParaRPr lang="en-US" altLang="zh-CN" smtClean="0"/>
          </a:p>
          <a:p>
            <a:pPr marL="342900" indent="-342900">
              <a:buFontTx/>
              <a:buAutoNum type="arabicParenR"/>
              <a:defRPr/>
            </a:pPr>
            <a:r>
              <a:rPr lang="en-US" altLang="zh-CN" smtClean="0"/>
              <a:t>Scala</a:t>
            </a:r>
            <a:r>
              <a:rPr lang="zh-CN" altLang="en-US"/>
              <a:t>中声明一个属性</a:t>
            </a:r>
            <a:r>
              <a:rPr lang="en-US" altLang="zh-CN"/>
              <a:t>,</a:t>
            </a:r>
            <a:r>
              <a:rPr lang="zh-CN" altLang="en-US"/>
              <a:t>必须</a:t>
            </a:r>
            <a:r>
              <a:rPr lang="zh-CN" altLang="en-US" b="1"/>
              <a:t>显示的初始化</a:t>
            </a:r>
            <a:r>
              <a:rPr lang="zh-CN" altLang="en-US"/>
              <a:t>，然后根据初始化数据的类型自动推断，属性类型可以省</a:t>
            </a:r>
            <a:r>
              <a:rPr lang="zh-CN" altLang="en-US" smtClean="0"/>
              <a:t>略</a:t>
            </a:r>
            <a:r>
              <a:rPr lang="en-US" altLang="zh-CN" smtClean="0"/>
              <a:t>(</a:t>
            </a:r>
            <a:r>
              <a:rPr lang="zh-CN" altLang="en-US" smtClean="0"/>
              <a:t>这点和</a:t>
            </a:r>
            <a:r>
              <a:rPr lang="en-US" altLang="zh-CN" smtClean="0"/>
              <a:t>Java</a:t>
            </a:r>
            <a:r>
              <a:rPr lang="zh-CN" altLang="en-US" smtClean="0"/>
              <a:t>不同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  <a:r>
              <a:rPr lang="en-US" altLang="zh-CN"/>
              <a:t>[</a:t>
            </a:r>
            <a:r>
              <a:rPr lang="zh-CN" altLang="en-US" sz="1400" smtClean="0">
                <a:solidFill>
                  <a:srgbClr val="C00000"/>
                </a:solidFill>
              </a:rPr>
              <a:t>案例演示</a:t>
            </a:r>
            <a:r>
              <a:rPr lang="en-US" altLang="zh-CN" smtClean="0"/>
              <a:t>] </a:t>
            </a:r>
          </a:p>
          <a:p>
            <a:pPr marL="342900" indent="-342900">
              <a:buFontTx/>
              <a:buAutoNum type="arabicParenR"/>
              <a:defRPr/>
            </a:pPr>
            <a:endParaRPr lang="en-US" altLang="zh-CN" sz="1600"/>
          </a:p>
          <a:p>
            <a:pPr marL="342900" indent="-342900">
              <a:buFontTx/>
              <a:buAutoNum type="arabicParenR"/>
              <a:defRPr/>
            </a:pPr>
            <a:r>
              <a:rPr lang="zh-CN" altLang="en-US"/>
              <a:t>如果赋值为</a:t>
            </a:r>
            <a:r>
              <a:rPr lang="en-US" altLang="zh-CN"/>
              <a:t>null,</a:t>
            </a:r>
            <a:r>
              <a:rPr lang="zh-CN" altLang="en-US"/>
              <a:t>则一定要加类型，因为不加类</a:t>
            </a:r>
            <a:r>
              <a:rPr lang="zh-CN" altLang="en-US" smtClean="0"/>
              <a:t>型</a:t>
            </a:r>
            <a:r>
              <a:rPr lang="en-US" altLang="zh-CN" smtClean="0"/>
              <a:t>, </a:t>
            </a:r>
            <a:r>
              <a:rPr lang="zh-CN" altLang="en-US" smtClean="0"/>
              <a:t>那么该属性的类型就是</a:t>
            </a:r>
            <a:r>
              <a:rPr lang="en-US" altLang="zh-CN" smtClean="0"/>
              <a:t>Null</a:t>
            </a:r>
            <a:r>
              <a:rPr lang="zh-CN" altLang="en-US" smtClean="0"/>
              <a:t>类型</a:t>
            </a:r>
            <a:r>
              <a:rPr lang="en-US" altLang="zh-CN" smtClean="0"/>
              <a:t>.</a:t>
            </a:r>
            <a:r>
              <a:rPr lang="en-US" altLang="zh-CN" sz="1600" smtClean="0"/>
              <a:t/>
            </a:r>
            <a:br>
              <a:rPr lang="en-US" altLang="zh-CN" sz="1600" smtClean="0"/>
            </a:b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03778" y="4392463"/>
            <a:ext cx="6728661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Arial" pitchFamily="34" charset="0"/>
                <a:cs typeface="Arial" pitchFamily="34" charset="0"/>
              </a:rPr>
              <a:t>class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Person {</a:t>
            </a:r>
            <a:br>
              <a:rPr lang="en-US" altLang="zh-CN" sz="1400">
                <a:latin typeface="Arial" pitchFamily="34" charset="0"/>
                <a:cs typeface="Arial" pitchFamily="34" charset="0"/>
              </a:rPr>
            </a:br>
            <a:r>
              <a:rPr lang="en-US" altLang="zh-CN" sz="14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 b="1">
                <a:latin typeface="Arial" pitchFamily="34" charset="0"/>
                <a:cs typeface="Arial" pitchFamily="34" charset="0"/>
              </a:rPr>
              <a:t>var </a:t>
            </a:r>
            <a:r>
              <a:rPr lang="en-US" altLang="zh-CN" sz="1400" i="1">
                <a:latin typeface="Arial" pitchFamily="34" charset="0"/>
                <a:cs typeface="Arial" pitchFamily="34" charset="0"/>
              </a:rPr>
              <a:t>age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: Int = 10</a:t>
            </a:r>
            <a:br>
              <a:rPr lang="en-US" altLang="zh-CN" sz="1400">
                <a:latin typeface="Arial" pitchFamily="34" charset="0"/>
                <a:cs typeface="Arial" pitchFamily="34" charset="0"/>
              </a:rPr>
            </a:br>
            <a:r>
              <a:rPr lang="en-US" altLang="zh-CN" sz="14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 b="1">
                <a:latin typeface="Arial" pitchFamily="34" charset="0"/>
                <a:cs typeface="Arial" pitchFamily="34" charset="0"/>
              </a:rPr>
              <a:t>var </a:t>
            </a:r>
            <a:r>
              <a:rPr lang="en-US" altLang="zh-CN" sz="1400" i="1">
                <a:latin typeface="Arial" pitchFamily="34" charset="0"/>
                <a:cs typeface="Arial" pitchFamily="34" charset="0"/>
              </a:rPr>
              <a:t>sal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= 8090.9  </a:t>
            </a:r>
            <a:r>
              <a:rPr lang="en-US" altLang="zh-CN" sz="1400" i="1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400" i="1">
                <a:latin typeface="Arial" pitchFamily="34" charset="0"/>
                <a:cs typeface="Arial" pitchFamily="34" charset="0"/>
              </a:rPr>
              <a:t>给属性赋初值，省略类型，会自动推导</a:t>
            </a:r>
            <a:br>
              <a:rPr lang="zh-CN" altLang="en-US" sz="1400" i="1">
                <a:latin typeface="Arial" pitchFamily="34" charset="0"/>
                <a:cs typeface="Arial" pitchFamily="34" charset="0"/>
              </a:rPr>
            </a:br>
            <a:r>
              <a:rPr lang="zh-CN" altLang="en-US" sz="1400" i="1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 b="1">
                <a:latin typeface="Arial" pitchFamily="34" charset="0"/>
                <a:cs typeface="Arial" pitchFamily="34" charset="0"/>
              </a:rPr>
              <a:t>var </a:t>
            </a:r>
            <a:r>
              <a:rPr lang="en-US" altLang="zh-CN" sz="1400" i="1">
                <a:latin typeface="Arial" pitchFamily="34" charset="0"/>
                <a:cs typeface="Arial" pitchFamily="34" charset="0"/>
              </a:rPr>
              <a:t>Name 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= </a:t>
            </a:r>
            <a:r>
              <a:rPr lang="en-US" altLang="zh-CN" sz="1400" b="1">
                <a:latin typeface="Arial" pitchFamily="34" charset="0"/>
                <a:cs typeface="Arial" pitchFamily="34" charset="0"/>
              </a:rPr>
              <a:t>null  </a:t>
            </a:r>
            <a:r>
              <a:rPr lang="en-US" altLang="zh-CN" sz="1400" i="1">
                <a:latin typeface="Arial" pitchFamily="34" charset="0"/>
                <a:cs typeface="Arial" pitchFamily="34" charset="0"/>
              </a:rPr>
              <a:t>// Name </a:t>
            </a:r>
            <a:r>
              <a:rPr lang="zh-CN" altLang="en-US" sz="1400" i="1">
                <a:latin typeface="Arial" pitchFamily="34" charset="0"/>
                <a:cs typeface="Arial" pitchFamily="34" charset="0"/>
              </a:rPr>
              <a:t>是什么类型</a:t>
            </a:r>
            <a:r>
              <a:rPr lang="en-US" altLang="zh-CN" sz="1400" i="1">
                <a:latin typeface="Arial" pitchFamily="34" charset="0"/>
                <a:cs typeface="Arial" pitchFamily="34" charset="0"/>
              </a:rPr>
              <a:t>? </a:t>
            </a:r>
            <a:br>
              <a:rPr lang="en-US" altLang="zh-CN" sz="1400" i="1">
                <a:latin typeface="Arial" pitchFamily="34" charset="0"/>
                <a:cs typeface="Arial" pitchFamily="34" charset="0"/>
              </a:rPr>
            </a:br>
            <a:r>
              <a:rPr lang="en-US" altLang="zh-CN" sz="1400" i="1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 b="1">
                <a:latin typeface="Arial" pitchFamily="34" charset="0"/>
                <a:cs typeface="Arial" pitchFamily="34" charset="0"/>
              </a:rPr>
              <a:t>var </a:t>
            </a:r>
            <a:r>
              <a:rPr lang="en-US" altLang="zh-CN" sz="1400" i="1">
                <a:latin typeface="Arial" pitchFamily="34" charset="0"/>
                <a:cs typeface="Arial" pitchFamily="34" charset="0"/>
              </a:rPr>
              <a:t>address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: String = </a:t>
            </a:r>
            <a:r>
              <a:rPr lang="en-US" altLang="zh-CN" sz="1400" b="1">
                <a:latin typeface="Arial" pitchFamily="34" charset="0"/>
                <a:cs typeface="Arial" pitchFamily="34" charset="0"/>
              </a:rPr>
              <a:t>null </a:t>
            </a:r>
            <a:r>
              <a:rPr lang="en-US" altLang="zh-CN" sz="1400" i="1">
                <a:latin typeface="Arial" pitchFamily="34" charset="0"/>
                <a:cs typeface="Arial" pitchFamily="34" charset="0"/>
              </a:rPr>
              <a:t>// address </a:t>
            </a:r>
            <a:r>
              <a:rPr lang="zh-CN" altLang="en-US" sz="1400" i="1">
                <a:latin typeface="Arial" pitchFamily="34" charset="0"/>
                <a:cs typeface="Arial" pitchFamily="34" charset="0"/>
              </a:rPr>
              <a:t>是什么类型？ </a:t>
            </a:r>
            <a:br>
              <a:rPr lang="zh-CN" altLang="en-US" sz="1400" i="1">
                <a:latin typeface="Arial" pitchFamily="34" charset="0"/>
                <a:cs typeface="Arial" pitchFamily="34" charset="0"/>
              </a:rPr>
            </a:b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类与对象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8208911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属性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成员变量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defRPr/>
            </a:pPr>
            <a:endParaRPr kumimoji="1" lang="en-US" altLang="zh-CN" sz="16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注</a:t>
            </a:r>
            <a:r>
              <a:rPr kumimoji="1" lang="zh-CN" altLang="en-US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意事项和细节说明</a:t>
            </a:r>
            <a:endParaRPr kumimoji="1" lang="en-US" altLang="zh-CN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0"/>
              </a:spcBef>
              <a:defRPr/>
            </a:pPr>
            <a:endParaRPr kumimoji="1" lang="en-US" altLang="zh-CN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buFontTx/>
              <a:buAutoNum type="arabicParenR" startAt="5"/>
              <a:defRPr/>
            </a:pPr>
            <a:r>
              <a:rPr lang="zh-CN" altLang="en-US" smtClean="0"/>
              <a:t>如果在定义属性时，暂时不赋值，也</a:t>
            </a:r>
            <a:r>
              <a:rPr lang="zh-CN" altLang="en-US"/>
              <a:t>可以使用符号</a:t>
            </a:r>
            <a:r>
              <a:rPr lang="en-US" altLang="zh-CN" b="1"/>
              <a:t>_(</a:t>
            </a:r>
            <a:r>
              <a:rPr lang="zh-CN" altLang="en-US" b="1"/>
              <a:t>下划线</a:t>
            </a:r>
            <a:r>
              <a:rPr lang="en-US" altLang="zh-CN" b="1" smtClean="0"/>
              <a:t>)</a:t>
            </a:r>
            <a:r>
              <a:rPr lang="zh-CN" altLang="en-US" smtClean="0"/>
              <a:t>，让系统分配默认值</a:t>
            </a:r>
            <a:r>
              <a:rPr lang="en-US" altLang="zh-CN" smtClean="0"/>
              <a:t>.</a:t>
            </a:r>
            <a:endParaRPr lang="zh-CN" altLang="en-US"/>
          </a:p>
          <a:p>
            <a:pPr marL="342900" indent="-342900">
              <a:buAutoNum type="arabicParenR" startAt="5"/>
              <a:defRPr/>
            </a:pP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 startAt="5"/>
              <a:defRPr/>
            </a:pPr>
            <a:endParaRPr lang="en-US" altLang="zh-CN" sz="1600" b="1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 startAt="5"/>
              <a:defRPr/>
            </a:pPr>
            <a:endParaRPr lang="en-US" altLang="zh-CN" sz="1600" b="1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 startAt="5"/>
              <a:defRPr/>
            </a:pPr>
            <a:endParaRPr lang="en-US" altLang="zh-CN" sz="1600" b="1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 startAt="5"/>
              <a:defRPr/>
            </a:pPr>
            <a:endParaRPr lang="en-US" altLang="zh-CN" sz="1600" b="1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 startAt="5"/>
              <a:defRPr/>
            </a:pPr>
            <a:endParaRPr lang="en-US" altLang="zh-CN" sz="1600" b="1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 startAt="5"/>
              <a:defRPr/>
            </a:pPr>
            <a:endParaRPr lang="en-US" altLang="zh-CN" sz="1600" b="1" smtClean="0">
              <a:solidFill>
                <a:srgbClr val="FF0000"/>
              </a:solidFill>
            </a:endParaRPr>
          </a:p>
          <a:p>
            <a:pPr marL="342900" indent="-342900">
              <a:buAutoNum type="arabicParenR" startAt="5"/>
              <a:defRPr/>
            </a:pPr>
            <a:r>
              <a:rPr lang="zh-CN" altLang="en-US" sz="1600" b="1" smtClean="0">
                <a:solidFill>
                  <a:srgbClr val="FF0000"/>
                </a:solidFill>
              </a:rPr>
              <a:t>不</a:t>
            </a:r>
            <a:r>
              <a:rPr lang="zh-CN" altLang="en-US" sz="1600" b="1">
                <a:solidFill>
                  <a:srgbClr val="FF0000"/>
                </a:solidFill>
              </a:rPr>
              <a:t>同对象</a:t>
            </a:r>
            <a:r>
              <a:rPr lang="zh-CN" altLang="en-US" sz="1600"/>
              <a:t>的属性是独立，互不影响，一个对象对属性的更改，不影响另外一</a:t>
            </a:r>
            <a:r>
              <a:rPr lang="zh-CN" altLang="en-US" sz="1600" smtClean="0"/>
              <a:t>个。</a:t>
            </a:r>
            <a:r>
              <a:rPr lang="en-US" altLang="zh-CN" sz="1600" smtClean="0"/>
              <a:t/>
            </a:r>
            <a:br>
              <a:rPr lang="en-US" altLang="zh-CN" sz="1600" smtClean="0"/>
            </a:br>
            <a:r>
              <a:rPr lang="zh-CN" altLang="en-US" sz="1600" smtClean="0"/>
              <a:t>案例演示</a:t>
            </a:r>
            <a:r>
              <a:rPr lang="en-US" altLang="zh-CN" sz="1600" smtClean="0"/>
              <a:t>+</a:t>
            </a:r>
            <a:r>
              <a:rPr lang="zh-CN" altLang="en-US" sz="1600" smtClean="0"/>
              <a:t>图</a:t>
            </a:r>
            <a:r>
              <a:rPr lang="en-US" altLang="zh-CN" sz="1600" smtClean="0"/>
              <a:t>(Monster) //</a:t>
            </a:r>
            <a:r>
              <a:rPr lang="zh-CN" altLang="en-US" sz="1600" smtClean="0"/>
              <a:t>这点和</a:t>
            </a:r>
            <a:r>
              <a:rPr lang="en-US" altLang="zh-CN" sz="1600" smtClean="0"/>
              <a:t>java</a:t>
            </a:r>
            <a:r>
              <a:rPr lang="zh-CN" altLang="en-US" sz="1600" smtClean="0"/>
              <a:t>完全一样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540092"/>
              </p:ext>
            </p:extLst>
          </p:nvPr>
        </p:nvGraphicFramePr>
        <p:xfrm>
          <a:off x="1221823" y="3051136"/>
          <a:ext cx="709459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7296"/>
                <a:gridCol w="3547296"/>
              </a:tblGrid>
              <a:tr h="216024"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类型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_</a:t>
                      </a:r>
                      <a:r>
                        <a:rPr lang="en-US" altLang="zh-CN" sz="1400" baseline="0" smtClean="0"/>
                        <a:t> </a:t>
                      </a:r>
                      <a:r>
                        <a:rPr lang="zh-CN" altLang="en-US" sz="1400" baseline="0" smtClean="0"/>
                        <a:t>对应的值</a:t>
                      </a:r>
                      <a:endParaRPr lang="zh-CN" altLang="en-US" sz="140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Byte</a:t>
                      </a:r>
                      <a:r>
                        <a:rPr lang="en-US" altLang="zh-CN" sz="1400" baseline="0" smtClean="0"/>
                        <a:t> Short Int Long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0</a:t>
                      </a:r>
                      <a:endParaRPr lang="zh-CN" altLang="en-US" sz="140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Float Double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0.0</a:t>
                      </a:r>
                      <a:endParaRPr lang="zh-CN" altLang="en-US" sz="140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String </a:t>
                      </a:r>
                      <a:r>
                        <a:rPr lang="zh-CN" altLang="en-US" sz="1400" smtClean="0"/>
                        <a:t>和</a:t>
                      </a:r>
                      <a:r>
                        <a:rPr lang="zh-CN" altLang="en-US" sz="1400" baseline="0" smtClean="0"/>
                        <a:t> 引用类型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null</a:t>
                      </a:r>
                      <a:endParaRPr lang="zh-CN" altLang="en-US" sz="140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Boolean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false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3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类与对象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6120679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属性的高级部分</a:t>
            </a:r>
            <a:endParaRPr lang="en-US" altLang="zh-CN" sz="24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defRPr/>
            </a:pPr>
            <a:endParaRPr kumimoji="1" lang="en-US" altLang="zh-CN" sz="16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  <a:defRPr/>
            </a:pPr>
            <a:r>
              <a:rPr kumimoji="1" lang="zh-CN" altLang="en-US" sz="24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说</a:t>
            </a:r>
            <a:r>
              <a:rPr kumimoji="1" lang="zh-CN" altLang="en-US" sz="24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明：</a:t>
            </a:r>
            <a:r>
              <a:rPr kumimoji="1" lang="zh-CN" altLang="en-US" sz="22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属性的高级部分</a:t>
            </a:r>
            <a:r>
              <a:rPr kumimoji="1" lang="zh-CN" altLang="en-US" sz="22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和构造器</a:t>
            </a:r>
            <a:r>
              <a:rPr kumimoji="1" lang="en-US" altLang="zh-CN" sz="22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kumimoji="1" lang="zh-CN" altLang="en-US" sz="22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构造方法</a:t>
            </a:r>
            <a:r>
              <a:rPr kumimoji="1" lang="en-US" altLang="zh-CN" sz="22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kumimoji="1" lang="zh-CN" altLang="en-US" sz="22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函数</a:t>
            </a:r>
            <a:r>
              <a:rPr kumimoji="1" lang="en-US" altLang="zh-CN" sz="22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kumimoji="1" lang="zh-CN" altLang="en-US" sz="22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相关，我们把属性高级部分放到构造器那里讲解。</a:t>
            </a:r>
            <a:endParaRPr kumimoji="1" lang="en-US" altLang="zh-CN" sz="220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0"/>
              </a:spcBef>
              <a:defRPr/>
            </a:pPr>
            <a:endParaRPr kumimoji="1" lang="en-US" altLang="zh-CN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15" y="1374239"/>
            <a:ext cx="1143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491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类与对象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8208911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如何创建对象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defRPr/>
            </a:pPr>
            <a:endParaRPr kumimoji="1" lang="en-US" altLang="zh-CN" sz="16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基本语法</a:t>
            </a: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kern="1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 | var</a:t>
            </a:r>
            <a:r>
              <a:rPr lang="en-US" altLang="zh-CN" b="1" kern="10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b="1" kern="10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对象</a:t>
            </a:r>
            <a:r>
              <a:rPr lang="zh-CN" altLang="en-US" b="1" kern="10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名</a:t>
            </a:r>
            <a:r>
              <a:rPr lang="zh-CN" altLang="en-US" b="1" kern="10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kern="10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zh-CN" altLang="en-US" b="1" kern="10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：类型</a:t>
            </a:r>
            <a:r>
              <a:rPr lang="en-US" altLang="zh-CN" b="1" kern="10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]  = </a:t>
            </a:r>
            <a:r>
              <a:rPr lang="en-US" altLang="zh-CN" b="1" kern="10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new </a:t>
            </a:r>
            <a:r>
              <a:rPr lang="zh-CN" altLang="en-US" b="1" kern="10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类型</a:t>
            </a:r>
            <a:r>
              <a:rPr lang="en-US" altLang="zh-CN" b="1" kern="10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zh-CN" altLang="en-US" kern="10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说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明</a:t>
            </a: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如果我们不希望改变对象的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引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即：内存地址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), 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应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该声明为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val 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性质的，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否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则声明为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var, scala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设计者推荐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使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 ,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因为一般来说，在程序中，我们只是改变对象属性的值，而不是改变对象的引用。</a:t>
            </a: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en-US" altLang="zh-CN"/>
              <a:t>scala</a:t>
            </a:r>
            <a:r>
              <a:rPr lang="zh-CN" altLang="en-US"/>
              <a:t>在声明对象变量时，可以根据创建对象的类型自动推断，所以类型声明可以省</a:t>
            </a:r>
            <a:r>
              <a:rPr lang="zh-CN" altLang="en-US" smtClean="0"/>
              <a:t>略</a:t>
            </a:r>
            <a:r>
              <a:rPr lang="zh-CN" altLang="en-US"/>
              <a:t>，</a:t>
            </a:r>
            <a:r>
              <a:rPr lang="zh-CN" altLang="en-US" b="1" smtClean="0">
                <a:solidFill>
                  <a:srgbClr val="FF0000"/>
                </a:solidFill>
              </a:rPr>
              <a:t>但</a:t>
            </a:r>
            <a:r>
              <a:rPr lang="zh-CN" altLang="en-US" b="1" smtClean="0">
                <a:solidFill>
                  <a:srgbClr val="0070C0"/>
                </a:solidFill>
              </a:rPr>
              <a:t>当</a:t>
            </a:r>
            <a:r>
              <a:rPr lang="zh-CN" altLang="en-US" b="1">
                <a:solidFill>
                  <a:srgbClr val="0070C0"/>
                </a:solidFill>
              </a:rPr>
              <a:t>类型和后面</a:t>
            </a:r>
            <a:r>
              <a:rPr lang="en-US" altLang="zh-CN" b="1">
                <a:solidFill>
                  <a:srgbClr val="0070C0"/>
                </a:solidFill>
              </a:rPr>
              <a:t>new </a:t>
            </a:r>
            <a:r>
              <a:rPr lang="zh-CN" altLang="en-US" b="1">
                <a:solidFill>
                  <a:srgbClr val="0070C0"/>
                </a:solidFill>
              </a:rPr>
              <a:t>对象类型有继承关系即多态时，就必须写</a:t>
            </a:r>
            <a:r>
              <a:rPr lang="zh-CN" altLang="en-US" b="1" smtClean="0">
                <a:solidFill>
                  <a:srgbClr val="0070C0"/>
                </a:solidFill>
              </a:rPr>
              <a:t>了</a:t>
            </a:r>
            <a:endParaRPr lang="zh-CN" altLang="en-US"/>
          </a:p>
        </p:txBody>
      </p:sp>
      <p:pic>
        <p:nvPicPr>
          <p:cNvPr id="5" name="Picture 8" descr="j04260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618347"/>
            <a:ext cx="1296987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类与对象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820891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如何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访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问属性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kumimoji="1" lang="en-US" altLang="zh-CN" sz="160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kumimoji="1" lang="zh-CN" altLang="en-US" b="1" smtClean="0">
                <a:solidFill>
                  <a:srgbClr val="000000"/>
                </a:solidFill>
                <a:ea typeface="楷体_GB2312" pitchFamily="49" charset="-122"/>
              </a:rPr>
              <a:t>基本语法</a:t>
            </a:r>
            <a:endParaRPr kumimoji="1" lang="en-US" altLang="zh-CN" b="1">
              <a:solidFill>
                <a:srgbClr val="000000"/>
              </a:solidFill>
              <a:ea typeface="楷体_GB2312" pitchFamily="49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象名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属性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名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</a:p>
          <a:p>
            <a:pPr>
              <a:defRPr/>
            </a:pP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案例演示赋值和输出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类与对象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8208911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类和对象的内存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配机制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重要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defRPr/>
            </a:pPr>
            <a:endParaRPr kumimoji="1" lang="en-US" altLang="zh-CN" sz="160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看一个思考题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我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们定义一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包括 名字</a:t>
            </a: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年龄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 ，创建一个对象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(ObjectDemo.scala)</a:t>
            </a: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043608" y="2447651"/>
            <a:ext cx="3168650" cy="1728788"/>
          </a:xfrm>
          <a:prstGeom prst="rect">
            <a:avLst/>
          </a:prstGeom>
          <a:solidFill>
            <a:srgbClr val="B2B2B2">
              <a:alpha val="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>
                <a:solidFill>
                  <a:sysClr val="windowText" lastClr="000000"/>
                </a:solidFill>
                <a:latin typeface="楷体_GB2312" pitchFamily="49" charset="-122"/>
                <a:ea typeface="楷体_GB2312" pitchFamily="49" charset="-122"/>
              </a:rPr>
              <a:t>我们看看下面一段代码</a:t>
            </a:r>
            <a:r>
              <a:rPr lang="en-US" altLang="zh-CN" sz="1800" b="1" kern="0">
                <a:solidFill>
                  <a:sysClr val="windowText" lastClr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>
              <a:defRPr/>
            </a:pPr>
            <a:r>
              <a:rPr lang="en-US" altLang="zh-CN" b="1"/>
              <a:t>val </a:t>
            </a:r>
            <a:r>
              <a:rPr lang="en-US" altLang="zh-CN"/>
              <a:t>p1 = </a:t>
            </a:r>
            <a:r>
              <a:rPr lang="en-US" altLang="zh-CN" b="1"/>
              <a:t>new </a:t>
            </a:r>
            <a:r>
              <a:rPr lang="en-US" altLang="zh-CN"/>
              <a:t>Person</a:t>
            </a:r>
            <a:br>
              <a:rPr lang="en-US" altLang="zh-CN"/>
            </a:br>
            <a:r>
              <a:rPr lang="en-US" altLang="zh-CN"/>
              <a:t>p1.</a:t>
            </a:r>
            <a:r>
              <a:rPr lang="en-US" altLang="zh-CN" i="1"/>
              <a:t>name </a:t>
            </a:r>
            <a:r>
              <a:rPr lang="en-US" altLang="zh-CN"/>
              <a:t>= </a:t>
            </a:r>
            <a:r>
              <a:rPr lang="en-US" altLang="zh-CN" b="1"/>
              <a:t>"jack"</a:t>
            </a:r>
            <a:br>
              <a:rPr lang="en-US" altLang="zh-CN" b="1"/>
            </a:br>
            <a:r>
              <a:rPr lang="en-US" altLang="zh-CN"/>
              <a:t>p1.</a:t>
            </a:r>
            <a:r>
              <a:rPr lang="en-US" altLang="zh-CN" i="1"/>
              <a:t>age </a:t>
            </a:r>
            <a:r>
              <a:rPr lang="en-US" altLang="zh-CN"/>
              <a:t>= 30</a:t>
            </a:r>
            <a:br>
              <a:rPr lang="en-US" altLang="zh-CN"/>
            </a:br>
            <a:r>
              <a:rPr lang="en-US" altLang="zh-CN" b="1"/>
              <a:t>val </a:t>
            </a:r>
            <a:r>
              <a:rPr lang="en-US" altLang="zh-CN"/>
              <a:t>p2 = p1 </a:t>
            </a:r>
            <a:r>
              <a:rPr lang="en-US" altLang="zh-CN" sz="1800" b="1" kern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kern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 ker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内</a:t>
            </a:r>
            <a:r>
              <a:rPr lang="zh-CN" altLang="en-US" b="1" kern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存</a:t>
            </a:r>
            <a:r>
              <a:rPr lang="zh-CN" altLang="en-US" b="1" ker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布</a:t>
            </a:r>
            <a:r>
              <a:rPr lang="zh-CN" altLang="en-US" b="1" kern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局</a:t>
            </a:r>
            <a:r>
              <a:rPr lang="en-US" altLang="zh-CN" b="1" kern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?</a:t>
            </a:r>
            <a:endParaRPr lang="en-US" altLang="zh-CN" sz="1800" b="1" ker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AutoShape 12"/>
          <p:cNvSpPr>
            <a:spLocks noChangeArrowheads="1"/>
          </p:cNvSpPr>
          <p:nvPr/>
        </p:nvSpPr>
        <p:spPr bwMode="auto">
          <a:xfrm>
            <a:off x="4282628" y="3095351"/>
            <a:ext cx="433388" cy="504825"/>
          </a:xfrm>
          <a:prstGeom prst="rightArrow">
            <a:avLst>
              <a:gd name="adj1" fmla="val 50000"/>
              <a:gd name="adj2" fmla="val 50184"/>
            </a:avLst>
          </a:prstGeom>
          <a:solidFill>
            <a:srgbClr val="B2B2B2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4717083" y="2447651"/>
            <a:ext cx="3168650" cy="1728788"/>
          </a:xfrm>
          <a:prstGeom prst="rect">
            <a:avLst/>
          </a:prstGeom>
          <a:solidFill>
            <a:srgbClr val="B2B2B2">
              <a:alpha val="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r>
              <a:rPr lang="en-US" altLang="zh-CN" i="1"/>
              <a:t>println</a:t>
            </a:r>
            <a:r>
              <a:rPr lang="en-US" altLang="zh-CN"/>
              <a:t>(</a:t>
            </a:r>
            <a:r>
              <a:rPr lang="en-US" altLang="zh-CN" b="1"/>
              <a:t>"p2.age=" </a:t>
            </a:r>
            <a:r>
              <a:rPr lang="en-US" altLang="zh-CN"/>
              <a:t>+ p2.</a:t>
            </a:r>
            <a:r>
              <a:rPr lang="en-US" altLang="zh-CN" i="1"/>
              <a:t>age</a:t>
            </a:r>
            <a:r>
              <a:rPr lang="en-US" altLang="zh-CN" smtClean="0"/>
              <a:t>)</a:t>
            </a:r>
          </a:p>
          <a:p>
            <a:pPr>
              <a:defRPr/>
            </a:pPr>
            <a:r>
              <a:rPr lang="en-US" altLang="zh-CN" sz="1800" b="1" kern="0" smtClean="0">
                <a:solidFill>
                  <a:sysClr val="windowText" lastClr="000000"/>
                </a:solidFill>
                <a:latin typeface="楷体_GB2312" pitchFamily="49" charset="-122"/>
                <a:ea typeface="楷体_GB2312" pitchFamily="49" charset="-122"/>
              </a:rPr>
              <a:t>println("p1.age="+ p1.age)</a:t>
            </a:r>
            <a:endParaRPr lang="en-US" altLang="zh-CN" sz="1800" b="1" kern="0">
              <a:solidFill>
                <a:sysClr val="windowText" lastClr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b="1" kern="0">
              <a:solidFill>
                <a:sysClr val="windowText" lastClr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>
                <a:solidFill>
                  <a:sysClr val="windowText" lastClr="000000"/>
                </a:solidFill>
                <a:latin typeface="楷体_GB2312" pitchFamily="49" charset="-122"/>
                <a:ea typeface="楷体_GB2312" pitchFamily="49" charset="-122"/>
              </a:rPr>
              <a:t>请问</a:t>
            </a:r>
            <a:r>
              <a:rPr lang="en-US" altLang="zh-CN" sz="1800" b="1" kern="0" smtClean="0">
                <a:solidFill>
                  <a:sysClr val="windowText" lastClr="000000"/>
                </a:solidFill>
                <a:latin typeface="楷体_GB2312" pitchFamily="49" charset="-122"/>
                <a:ea typeface="楷体_GB2312" pitchFamily="49" charset="-122"/>
              </a:rPr>
              <a:t>:p2.age</a:t>
            </a:r>
            <a:r>
              <a:rPr lang="zh-CN" altLang="en-US" sz="1800" b="1" kern="0">
                <a:solidFill>
                  <a:sysClr val="windowText" lastClr="000000"/>
                </a:solidFill>
                <a:latin typeface="楷体_GB2312" pitchFamily="49" charset="-122"/>
                <a:ea typeface="楷体_GB2312" pitchFamily="49" charset="-122"/>
              </a:rPr>
              <a:t>究竟是多少</a:t>
            </a:r>
            <a:r>
              <a:rPr lang="en-US" altLang="zh-CN" sz="1800" b="1" kern="0">
                <a:solidFill>
                  <a:sysClr val="windowText" lastClr="000000"/>
                </a:solidFill>
                <a:latin typeface="楷体_GB2312" pitchFamily="49" charset="-122"/>
                <a:ea typeface="楷体_GB2312" pitchFamily="49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5268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类与对象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8208911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和对象的内存分配机制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对象的内存布局</a:t>
            </a:r>
            <a:endParaRPr lang="en-US" altLang="zh-CN" b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1988493" y="2244997"/>
            <a:ext cx="6234112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1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</a:t>
            </a:r>
            <a:r>
              <a:rPr kumimoji="1" lang="zh-CN" altLang="en-US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象是</a:t>
            </a:r>
            <a:r>
              <a:rPr kumimoji="1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存在内存中的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那么对象在内存中究竟是</a:t>
            </a:r>
            <a:endParaRPr kumimoji="1" lang="en-US" altLang="zh-CN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怎样存在的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?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1" lang="en-US" altLang="zh-CN" sz="22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1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06910"/>
            <a:ext cx="10572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3568" y="3469133"/>
            <a:ext cx="7470775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这里我们给大家伙画一个图来说明一下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这个图对我们理解对象</a:t>
            </a:r>
            <a:r>
              <a:rPr kumimoji="1" lang="zh-CN" altLang="en-US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在内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存</a:t>
            </a:r>
            <a:r>
              <a:rPr kumimoji="1" lang="zh-CN" altLang="en-US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</a:t>
            </a:r>
            <a:endParaRPr kumimoji="1" lang="en-US" altLang="zh-CN" b="1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l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何存在是非常重要的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697432"/>
              </p:ext>
            </p:extLst>
          </p:nvPr>
        </p:nvGraphicFramePr>
        <p:xfrm>
          <a:off x="683568" y="4464471"/>
          <a:ext cx="13684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包装程序外壳对象" showAsIcon="1" r:id="rId5" imgW="1854720" imgH="711360" progId="Package">
                  <p:embed/>
                </p:oleObj>
              </mc:Choice>
              <mc:Fallback>
                <p:oleObj name="包装程序外壳对象" showAsIcon="1" r:id="rId5" imgW="1854720" imgH="711360" progId="Package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464471"/>
                        <a:ext cx="1368425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04636"/>
              </p:ext>
            </p:extLst>
          </p:nvPr>
        </p:nvGraphicFramePr>
        <p:xfrm>
          <a:off x="2006730" y="4536479"/>
          <a:ext cx="1512595" cy="478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包装程序外壳对象" showAsIcon="1" r:id="rId7" imgW="2250000" imgH="711360" progId="Package">
                  <p:embed/>
                </p:oleObj>
              </mc:Choice>
              <mc:Fallback>
                <p:oleObj name="包装程序外壳对象" showAsIcon="1" r:id="rId7" imgW="22500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06730" y="4536479"/>
                        <a:ext cx="1512595" cy="478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786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539552" y="1054572"/>
            <a:ext cx="8064896" cy="391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lang="en-US" altLang="zh-CN" sz="2200" b="1" smtClean="0">
              <a:latin typeface="宋体" panose="02010600030101010101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lang="en-US" altLang="zh-CN" sz="2200" b="1" smtClean="0">
              <a:latin typeface="宋体" panose="02010600030101010101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lang="en-US" altLang="zh-CN" sz="2200" b="1" smtClean="0">
              <a:latin typeface="宋体" panose="02010600030101010101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lang="en-US" altLang="zh-CN" sz="2200" b="1" smtClean="0">
              <a:latin typeface="宋体" panose="02010600030101010101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lang="en-US" altLang="zh-CN" sz="2200" b="1" smtClean="0">
              <a:latin typeface="宋体" panose="02010600030101010101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lang="en-US" altLang="zh-CN" sz="2200" b="1" smtClean="0">
              <a:latin typeface="宋体" panose="02010600030101010101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lang="en-US" altLang="zh-CN" sz="2200" b="1" smtClean="0">
              <a:latin typeface="宋体" panose="02010600030101010101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endParaRPr lang="en-US" altLang="zh-CN" sz="1800" b="1" smtClean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endParaRPr lang="en-US" altLang="zh-CN" b="1" smtClean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类与对象</a:t>
            </a:r>
            <a:endParaRPr lang="en-US" altLang="zh-CN" b="1" smtClean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endParaRPr lang="en-US" altLang="zh-CN" sz="1800" b="1" smtClean="0">
              <a:solidFill>
                <a:srgbClr val="BFBFBF"/>
              </a:solidFill>
              <a:latin typeface="宋体" panose="02010600030101010101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方法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820891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基本说明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中的方法其实就是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函数，声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明规则请参考函数式编程中的函数声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明。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语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法</a:t>
            </a:r>
            <a:endParaRPr kumimoji="1" lang="en-US" altLang="zh-CN" sz="1600" smtClean="0">
              <a:solidFill>
                <a:srgbClr val="000000"/>
              </a:solidFill>
              <a:ea typeface="楷体_GB2312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kern="1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n-US" altLang="zh-CN" sz="1600" b="1" kern="10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600" b="1" kern="100">
                <a:latin typeface="Arial" pitchFamily="34" charset="0"/>
                <a:cs typeface="Arial" pitchFamily="34" charset="0"/>
              </a:rPr>
              <a:t>方法名</a:t>
            </a:r>
            <a:r>
              <a:rPr lang="en-US" altLang="zh-CN" sz="1600" b="1" kern="10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600" b="1" kern="100">
                <a:latin typeface="Arial" pitchFamily="34" charset="0"/>
                <a:cs typeface="Arial" pitchFamily="34" charset="0"/>
              </a:rPr>
              <a:t>参数列表</a:t>
            </a:r>
            <a:r>
              <a:rPr lang="en-US" altLang="zh-CN" sz="1600" b="1" kern="100">
                <a:latin typeface="Arial" pitchFamily="34" charset="0"/>
                <a:cs typeface="Arial" pitchFamily="34" charset="0"/>
              </a:rPr>
              <a:t>) [</a:t>
            </a:r>
            <a:r>
              <a:rPr lang="zh-CN" altLang="en-US" sz="1600" b="1" kern="100">
                <a:latin typeface="Arial" pitchFamily="34" charset="0"/>
                <a:cs typeface="Arial" pitchFamily="34" charset="0"/>
              </a:rPr>
              <a:t>：返回值类型</a:t>
            </a:r>
            <a:r>
              <a:rPr lang="en-US" altLang="zh-CN" sz="1600" b="1" kern="100">
                <a:latin typeface="Arial" pitchFamily="34" charset="0"/>
                <a:cs typeface="Arial" pitchFamily="34" charset="0"/>
              </a:rPr>
              <a:t>] = </a:t>
            </a:r>
            <a:r>
              <a:rPr lang="en-US" altLang="zh-CN" sz="1600" b="1" kern="100" smtClean="0">
                <a:latin typeface="Arial" pitchFamily="34" charset="0"/>
                <a:cs typeface="Arial" pitchFamily="34" charset="0"/>
              </a:rPr>
              <a:t>{ 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kern="100">
                <a:latin typeface="Arial" pitchFamily="34" charset="0"/>
                <a:cs typeface="Arial" pitchFamily="34" charset="0"/>
              </a:rPr>
              <a:t>	</a:t>
            </a:r>
            <a:r>
              <a:rPr lang="zh-CN" altLang="en-US" sz="1600" b="1" kern="100" smtClean="0">
                <a:latin typeface="Arial" pitchFamily="34" charset="0"/>
                <a:cs typeface="Arial" pitchFamily="34" charset="0"/>
              </a:rPr>
              <a:t>方</a:t>
            </a:r>
            <a:r>
              <a:rPr lang="zh-CN" altLang="en-US" sz="1600" b="1" kern="100">
                <a:latin typeface="Arial" pitchFamily="34" charset="0"/>
                <a:cs typeface="Arial" pitchFamily="34" charset="0"/>
              </a:rPr>
              <a:t>法</a:t>
            </a:r>
            <a:r>
              <a:rPr lang="zh-CN" altLang="en-US" sz="1600" b="1" kern="100" smtClean="0">
                <a:latin typeface="Arial" pitchFamily="34" charset="0"/>
                <a:cs typeface="Arial" pitchFamily="34" charset="0"/>
              </a:rPr>
              <a:t>体</a:t>
            </a:r>
            <a:endParaRPr lang="en-US" altLang="zh-CN" sz="1600" b="1" kern="10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kern="100" smtClean="0">
                <a:latin typeface="Arial" pitchFamily="34" charset="0"/>
                <a:cs typeface="Arial" pitchFamily="34" charset="0"/>
              </a:rPr>
              <a:t>}</a:t>
            </a:r>
            <a:endParaRPr kumimoji="1" lang="en-US" altLang="zh-CN" sz="2000" b="1" smtClean="0">
              <a:solidFill>
                <a:srgbClr val="0070C0"/>
              </a:solidFill>
              <a:ea typeface="楷体_GB2312" pitchFamily="49" charset="-122"/>
            </a:endParaRPr>
          </a:p>
          <a:p>
            <a:pPr>
              <a:defRPr/>
            </a:pPr>
            <a:r>
              <a:rPr kumimoji="1" lang="zh-CN" altLang="en-US" sz="2000" b="1" smtClean="0">
                <a:solidFill>
                  <a:srgbClr val="0070C0"/>
                </a:solidFill>
                <a:ea typeface="楷体_GB2312" pitchFamily="49" charset="-122"/>
              </a:rPr>
              <a:t>方法</a:t>
            </a:r>
            <a:r>
              <a:rPr kumimoji="1" lang="zh-CN" altLang="en-US" sz="2000" b="1">
                <a:solidFill>
                  <a:srgbClr val="0070C0"/>
                </a:solidFill>
                <a:ea typeface="楷体_GB2312" pitchFamily="49" charset="-122"/>
              </a:rPr>
              <a:t>案</a:t>
            </a:r>
            <a:r>
              <a:rPr kumimoji="1" lang="zh-CN" altLang="en-US" sz="2000" b="1" smtClean="0">
                <a:solidFill>
                  <a:srgbClr val="0070C0"/>
                </a:solidFill>
                <a:ea typeface="楷体_GB2312" pitchFamily="49" charset="-122"/>
              </a:rPr>
              <a:t>例演示</a:t>
            </a:r>
            <a:endParaRPr kumimoji="1" lang="en-US" altLang="zh-CN" sz="2000" b="1">
              <a:solidFill>
                <a:srgbClr val="0070C0"/>
              </a:solidFill>
              <a:ea typeface="楷体_GB2312" pitchFamily="49" charset="-122"/>
            </a:endParaRPr>
          </a:p>
          <a:p>
            <a:pPr>
              <a:defRPr/>
            </a:pPr>
            <a:endParaRPr kumimoji="1" lang="en-US" altLang="zh-CN" sz="1600" smtClean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defRPr/>
            </a:pPr>
            <a:r>
              <a:rPr kumimoji="1" lang="zh-CN" altLang="en-US" sz="1600" smtClean="0">
                <a:solidFill>
                  <a:srgbClr val="000000"/>
                </a:solidFill>
                <a:ea typeface="楷体_GB2312" pitchFamily="49" charset="-122"/>
              </a:rPr>
              <a:t>给</a:t>
            </a:r>
            <a:r>
              <a:rPr kumimoji="1" lang="en-US" altLang="zh-CN" sz="1600" smtClean="0">
                <a:solidFill>
                  <a:srgbClr val="000000"/>
                </a:solidFill>
                <a:ea typeface="楷体_GB2312" pitchFamily="49" charset="-122"/>
              </a:rPr>
              <a:t>Cat</a:t>
            </a:r>
            <a:r>
              <a:rPr kumimoji="1" lang="zh-CN" altLang="en-US" sz="1600" smtClean="0">
                <a:solidFill>
                  <a:srgbClr val="000000"/>
                </a:solidFill>
                <a:ea typeface="楷体_GB2312" pitchFamily="49" charset="-122"/>
              </a:rPr>
              <a:t>类添加</a:t>
            </a:r>
            <a:r>
              <a:rPr kumimoji="1" lang="en-US" altLang="zh-CN" sz="1600" smtClean="0">
                <a:solidFill>
                  <a:srgbClr val="000000"/>
                </a:solidFill>
                <a:ea typeface="楷体_GB2312" pitchFamily="49" charset="-122"/>
              </a:rPr>
              <a:t>cal</a:t>
            </a:r>
            <a:r>
              <a:rPr kumimoji="1" lang="zh-CN" altLang="en-US" sz="1600" smtClean="0">
                <a:solidFill>
                  <a:srgbClr val="000000"/>
                </a:solidFill>
                <a:ea typeface="楷体_GB2312" pitchFamily="49" charset="-122"/>
              </a:rPr>
              <a:t>方</a:t>
            </a:r>
            <a:r>
              <a:rPr kumimoji="1" lang="zh-CN" altLang="en-US" sz="1600">
                <a:solidFill>
                  <a:srgbClr val="000000"/>
                </a:solidFill>
                <a:ea typeface="楷体_GB2312" pitchFamily="49" charset="-122"/>
              </a:rPr>
              <a:t>法</a:t>
            </a:r>
            <a:r>
              <a:rPr kumimoji="1" lang="en-US" altLang="zh-CN" sz="1600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kumimoji="1" lang="zh-CN" altLang="en-US" sz="1600">
                <a:solidFill>
                  <a:srgbClr val="000000"/>
                </a:solidFill>
                <a:ea typeface="楷体_GB2312" pitchFamily="49" charset="-122"/>
              </a:rPr>
              <a:t>可以计算两个数的和</a:t>
            </a:r>
          </a:p>
          <a:p>
            <a:pPr>
              <a:defRPr/>
            </a:pPr>
            <a:endParaRPr kumimoji="1" lang="en-US" altLang="zh-CN" sz="160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448102"/>
              </p:ext>
            </p:extLst>
          </p:nvPr>
        </p:nvGraphicFramePr>
        <p:xfrm>
          <a:off x="7596336" y="4896519"/>
          <a:ext cx="36004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包装程序外壳对象" showAsIcon="1" r:id="rId4" imgW="508680" imgH="711360" progId="Package">
                  <p:embed/>
                </p:oleObj>
              </mc:Choice>
              <mc:Fallback>
                <p:oleObj name="包装程序外壳对象" showAsIcon="1" r:id="rId4" imgW="50868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96336" y="4896519"/>
                        <a:ext cx="360040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27984" y="3888407"/>
            <a:ext cx="258436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CN" sz="1400">
                <a:latin typeface="Arial" pitchFamily="34" charset="0"/>
                <a:cs typeface="Arial" pitchFamily="34" charset="0"/>
              </a:rPr>
              <a:t>class Dog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{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altLang="zh-CN" sz="1400">
                <a:latin typeface="Arial" pitchFamily="34" charset="0"/>
                <a:cs typeface="Arial" pitchFamily="34" charset="0"/>
              </a:rPr>
              <a:t>  private var sal: Double = _</a:t>
            </a:r>
          </a:p>
          <a:p>
            <a:pPr marL="342900" indent="-342900"/>
            <a:r>
              <a:rPr lang="en-US" altLang="zh-CN" sz="1400">
                <a:latin typeface="Arial" pitchFamily="34" charset="0"/>
                <a:cs typeface="Arial" pitchFamily="34" charset="0"/>
              </a:rPr>
              <a:t>  var food : String = _</a:t>
            </a:r>
          </a:p>
          <a:p>
            <a:pPr marL="342900" indent="-342900"/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altLang="zh-CN" sz="1400">
                <a:latin typeface="Arial" pitchFamily="34" charset="0"/>
                <a:cs typeface="Arial" pitchFamily="34" charset="0"/>
              </a:rPr>
              <a:t>  def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cal(n1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: Int, n2: Int): Int = {</a:t>
            </a:r>
          </a:p>
          <a:p>
            <a:pPr marL="342900" indent="-342900"/>
            <a:r>
              <a:rPr lang="en-US" altLang="zh-CN" sz="1400">
                <a:latin typeface="Arial" pitchFamily="34" charset="0"/>
                <a:cs typeface="Arial" pitchFamily="34" charset="0"/>
              </a:rPr>
              <a:t>    return n1 + n2</a:t>
            </a:r>
          </a:p>
          <a:p>
            <a:pPr marL="342900" indent="-342900"/>
            <a:r>
              <a:rPr lang="en-US" altLang="zh-CN" sz="14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}}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44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方法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820891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kumimoji="1" lang="en-US" altLang="zh-CN" sz="1600" smtClean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defRPr/>
            </a:pPr>
            <a:r>
              <a:rPr kumimoji="1" lang="zh-CN" altLang="en-US" sz="2000" b="1">
                <a:solidFill>
                  <a:srgbClr val="0070C0"/>
                </a:solidFill>
                <a:ea typeface="楷体_GB2312" pitchFamily="49" charset="-122"/>
              </a:rPr>
              <a:t>方</a:t>
            </a:r>
            <a:r>
              <a:rPr kumimoji="1" lang="zh-CN" altLang="en-US" sz="2000" b="1" smtClean="0">
                <a:solidFill>
                  <a:srgbClr val="0070C0"/>
                </a:solidFill>
                <a:ea typeface="楷体_GB2312" pitchFamily="49" charset="-122"/>
              </a:rPr>
              <a:t>法的调用机制原理</a:t>
            </a:r>
            <a:endParaRPr kumimoji="1" lang="zh-CN" altLang="en-US" sz="2000" b="1">
              <a:solidFill>
                <a:srgbClr val="0070C0"/>
              </a:solidFill>
              <a:ea typeface="楷体_GB2312" pitchFamily="49" charset="-122"/>
            </a:endParaRPr>
          </a:p>
          <a:p>
            <a:pPr>
              <a:defRPr/>
            </a:pPr>
            <a:endParaRPr kumimoji="1" lang="en-US" altLang="zh-CN" sz="1600" smtClean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defRPr/>
            </a:pPr>
            <a:r>
              <a:rPr kumimoji="1" lang="zh-CN" altLang="en-US" sz="1600" smtClean="0">
                <a:solidFill>
                  <a:srgbClr val="000000"/>
                </a:solidFill>
                <a:ea typeface="楷体_GB2312" pitchFamily="49" charset="-122"/>
              </a:rPr>
              <a:t>提示：程序</a:t>
            </a:r>
            <a:r>
              <a:rPr kumimoji="1" lang="zh-CN" altLang="en-US" sz="1600">
                <a:solidFill>
                  <a:srgbClr val="000000"/>
                </a:solidFill>
                <a:ea typeface="楷体_GB2312" pitchFamily="49" charset="-122"/>
              </a:rPr>
              <a:t>调</a:t>
            </a:r>
            <a:r>
              <a:rPr kumimoji="1" lang="zh-CN" altLang="en-US" sz="1600" smtClean="0">
                <a:solidFill>
                  <a:srgbClr val="000000"/>
                </a:solidFill>
                <a:ea typeface="楷体_GB2312" pitchFamily="49" charset="-122"/>
              </a:rPr>
              <a:t>用方法过程</a:t>
            </a:r>
            <a:r>
              <a:rPr kumimoji="1" lang="en-US" altLang="zh-CN" sz="1600" smtClean="0">
                <a:solidFill>
                  <a:srgbClr val="000000"/>
                </a:solidFill>
                <a:ea typeface="楷体_GB2312" pitchFamily="49" charset="-122"/>
              </a:rPr>
              <a:t>+</a:t>
            </a:r>
            <a:r>
              <a:rPr kumimoji="1" lang="zh-CN" altLang="en-US" sz="1600" b="1" smtClean="0">
                <a:solidFill>
                  <a:srgbClr val="FF0000"/>
                </a:solidFill>
                <a:ea typeface="楷体_GB2312" pitchFamily="49" charset="-122"/>
              </a:rPr>
              <a:t>说明</a:t>
            </a:r>
            <a:endParaRPr kumimoji="1" lang="en-US" altLang="zh-CN" sz="1600" b="1" smtClean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defRPr/>
            </a:pPr>
            <a:endParaRPr kumimoji="1" lang="en-US" altLang="zh-CN" sz="1600" b="1">
              <a:solidFill>
                <a:srgbClr val="FF0000"/>
              </a:solidFill>
              <a:ea typeface="楷体_GB2312" pitchFamily="49" charset="-122"/>
            </a:endParaRPr>
          </a:p>
          <a:p>
            <a:pPr>
              <a:defRPr/>
            </a:pPr>
            <a:endParaRPr kumimoji="1" lang="en-US" altLang="zh-CN" sz="1600" smtClean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defRPr/>
            </a:pPr>
            <a:endParaRPr kumimoji="1" lang="en-US" altLang="zh-CN" sz="1600">
              <a:solidFill>
                <a:srgbClr val="000000"/>
              </a:solidFill>
              <a:ea typeface="楷体_GB2312" pitchFamily="49" charset="-122"/>
            </a:endParaRPr>
          </a:p>
          <a:p>
            <a:r>
              <a:rPr lang="en-US" altLang="zh-CN" sz="1600"/>
              <a:t>1)  </a:t>
            </a:r>
            <a:r>
              <a:rPr lang="zh-CN" altLang="en-US" sz="1600"/>
              <a:t>当我们</a:t>
            </a:r>
            <a:r>
              <a:rPr lang="en-US" altLang="zh-CN" sz="1600"/>
              <a:t>scala</a:t>
            </a:r>
            <a:r>
              <a:rPr lang="zh-CN" altLang="en-US" sz="1600"/>
              <a:t>开始执行时，先在栈区开辟一个</a:t>
            </a:r>
            <a:r>
              <a:rPr lang="en-US" altLang="zh-CN" sz="1600"/>
              <a:t>main</a:t>
            </a:r>
            <a:r>
              <a:rPr lang="zh-CN" altLang="en-US" sz="1600"/>
              <a:t>栈。</a:t>
            </a:r>
            <a:r>
              <a:rPr lang="en-US" altLang="zh-CN" sz="1600"/>
              <a:t>main</a:t>
            </a:r>
            <a:r>
              <a:rPr lang="zh-CN" altLang="en-US" sz="1600"/>
              <a:t>栈是最后被销毁</a:t>
            </a:r>
          </a:p>
          <a:p>
            <a:r>
              <a:rPr lang="en-US" altLang="zh-CN" sz="1600"/>
              <a:t>2)  </a:t>
            </a:r>
            <a:r>
              <a:rPr lang="zh-CN" altLang="en-US" sz="1600"/>
              <a:t>当</a:t>
            </a:r>
            <a:r>
              <a:rPr lang="en-US" altLang="zh-CN" sz="1600"/>
              <a:t>scala</a:t>
            </a:r>
            <a:r>
              <a:rPr lang="zh-CN" altLang="en-US" sz="1600"/>
              <a:t>程序在执行到一个方法时，总会开一个新的栈。</a:t>
            </a:r>
          </a:p>
          <a:p>
            <a:r>
              <a:rPr lang="en-US" altLang="zh-CN" sz="1600"/>
              <a:t>3)  </a:t>
            </a:r>
            <a:r>
              <a:rPr lang="zh-CN" altLang="en-US" sz="1600"/>
              <a:t>每个栈是独立的空间，变量（基本数据类型）是独立的，相互不</a:t>
            </a:r>
            <a:r>
              <a:rPr lang="zh-CN" altLang="en-US" sz="1600"/>
              <a:t>影</a:t>
            </a:r>
            <a:r>
              <a:rPr lang="zh-CN" altLang="en-US" sz="1600" smtClean="0"/>
              <a:t>响（引用类型除外）</a:t>
            </a:r>
            <a:endParaRPr lang="zh-CN" altLang="en-US" sz="1600"/>
          </a:p>
          <a:p>
            <a:r>
              <a:rPr lang="en-US" altLang="zh-CN" sz="1600"/>
              <a:t>4)  </a:t>
            </a:r>
            <a:r>
              <a:rPr lang="zh-CN" altLang="en-US" sz="1600"/>
              <a:t>当方法执行完毕后，该方法开辟的栈就会被</a:t>
            </a:r>
            <a:r>
              <a:rPr lang="en-US" altLang="zh-CN" sz="1600"/>
              <a:t>jvm</a:t>
            </a:r>
            <a:r>
              <a:rPr lang="zh-CN" altLang="en-US" sz="1600"/>
              <a:t>机回收。</a:t>
            </a:r>
          </a:p>
          <a:p>
            <a:pPr>
              <a:defRPr/>
            </a:pPr>
            <a:endParaRPr kumimoji="1" lang="en-US" altLang="zh-CN" sz="1600" smtClean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defRPr/>
            </a:pPr>
            <a:endParaRPr kumimoji="1" lang="en-US" altLang="zh-CN" sz="160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defRPr/>
            </a:pPr>
            <a:endParaRPr kumimoji="1" lang="en-US" altLang="zh-CN" sz="1600" smtClean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defRPr/>
            </a:pPr>
            <a:endParaRPr kumimoji="1" lang="en-US" altLang="zh-CN" sz="160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defRPr/>
            </a:pPr>
            <a:endParaRPr kumimoji="1" lang="en-US" altLang="zh-CN" sz="160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608662"/>
              </p:ext>
            </p:extLst>
          </p:nvPr>
        </p:nvGraphicFramePr>
        <p:xfrm>
          <a:off x="5148064" y="1764876"/>
          <a:ext cx="1224136" cy="590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包装程序外壳对象" showAsIcon="1" r:id="rId4" imgW="1474560" imgH="711360" progId="Package">
                  <p:embed/>
                </p:oleObj>
              </mc:Choice>
              <mc:Fallback>
                <p:oleObj name="包装程序外壳对象" showAsIcon="1" r:id="rId4" imgW="147456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48064" y="1764876"/>
                        <a:ext cx="1224136" cy="590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506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方法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8208911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课堂练习题</a:t>
            </a:r>
          </a:p>
          <a:p>
            <a:pPr>
              <a:defRPr/>
            </a:pPr>
            <a:endParaRPr kumimoji="1" lang="en-US" altLang="zh-CN" sz="160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342900" indent="-342900">
              <a:buAutoNum type="arabicParenR"/>
              <a:defRPr/>
            </a:pPr>
            <a:r>
              <a:rPr kumimoji="1" lang="zh-CN" altLang="en-US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编写类</a:t>
            </a:r>
            <a:r>
              <a:rPr kumimoji="1" lang="en-US" altLang="zh-CN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(</a:t>
            </a:r>
            <a:r>
              <a:rPr kumimoji="1" lang="en-US" altLang="zh-CN" sz="1600" b="1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MethodExec</a:t>
            </a:r>
            <a:r>
              <a:rPr kumimoji="1" lang="en-US" altLang="zh-CN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)</a:t>
            </a:r>
            <a:r>
              <a:rPr kumimoji="1" lang="zh-CN" altLang="en-US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，</a:t>
            </a:r>
            <a:r>
              <a:rPr kumimoji="1" lang="zh-CN" altLang="en-US" sz="1600">
                <a:solidFill>
                  <a:srgbClr val="000000"/>
                </a:solidFill>
                <a:ea typeface="楷体_GB2312" pitchFamily="49" charset="-122"/>
                <a:sym typeface="+mn-ea"/>
              </a:rPr>
              <a:t>编程</a:t>
            </a:r>
            <a:r>
              <a:rPr kumimoji="1" lang="zh-CN" altLang="en-US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一</a:t>
            </a:r>
            <a:r>
              <a:rPr kumimoji="1" lang="zh-CN" altLang="en-US" sz="1600">
                <a:solidFill>
                  <a:srgbClr val="000000"/>
                </a:solidFill>
                <a:ea typeface="楷体_GB2312" pitchFamily="49" charset="-122"/>
                <a:sym typeface="+mn-ea"/>
              </a:rPr>
              <a:t>个</a:t>
            </a:r>
            <a:r>
              <a:rPr kumimoji="1" lang="zh-CN" altLang="en-US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方</a:t>
            </a:r>
            <a:r>
              <a:rPr kumimoji="1" lang="zh-CN" altLang="en-US" sz="1600">
                <a:solidFill>
                  <a:srgbClr val="000000"/>
                </a:solidFill>
                <a:ea typeface="楷体_GB2312" pitchFamily="49" charset="-122"/>
                <a:sym typeface="+mn-ea"/>
              </a:rPr>
              <a:t>法</a:t>
            </a:r>
            <a:r>
              <a:rPr kumimoji="1" lang="zh-CN" altLang="en-US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，方法不需要参数，在</a:t>
            </a:r>
            <a:r>
              <a:rPr kumimoji="1" lang="zh-CN" altLang="en-US" sz="1600">
                <a:solidFill>
                  <a:srgbClr val="000000"/>
                </a:solidFill>
                <a:ea typeface="楷体_GB2312" pitchFamily="49" charset="-122"/>
                <a:sym typeface="+mn-ea"/>
              </a:rPr>
              <a:t>方法中打印一</a:t>
            </a:r>
            <a:r>
              <a:rPr kumimoji="1" lang="zh-CN" altLang="en-US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个</a:t>
            </a:r>
            <a:r>
              <a:rPr kumimoji="1" lang="en-US" altLang="zh-CN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/>
            </a:r>
            <a:br>
              <a:rPr kumimoji="1" lang="en-US" altLang="zh-CN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</a:br>
            <a:r>
              <a:rPr kumimoji="1" lang="en-US" altLang="zh-CN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10*8 </a:t>
            </a:r>
            <a:r>
              <a:rPr kumimoji="1" lang="zh-CN" altLang="en-US" sz="1600">
                <a:solidFill>
                  <a:srgbClr val="000000"/>
                </a:solidFill>
                <a:ea typeface="楷体_GB2312" pitchFamily="49" charset="-122"/>
                <a:sym typeface="+mn-ea"/>
              </a:rPr>
              <a:t>的矩</a:t>
            </a:r>
            <a:r>
              <a:rPr kumimoji="1" lang="zh-CN" altLang="en-US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形</a:t>
            </a:r>
            <a:r>
              <a:rPr kumimoji="1" lang="zh-CN" altLang="en-US" sz="1600">
                <a:solidFill>
                  <a:srgbClr val="000000"/>
                </a:solidFill>
                <a:ea typeface="楷体_GB2312" pitchFamily="49" charset="-122"/>
                <a:sym typeface="+mn-ea"/>
              </a:rPr>
              <a:t>，</a:t>
            </a:r>
            <a:r>
              <a:rPr kumimoji="1" lang="zh-CN" altLang="en-US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在</a:t>
            </a:r>
            <a:r>
              <a:rPr kumimoji="1" lang="en-US" altLang="zh-CN" sz="1600">
                <a:solidFill>
                  <a:srgbClr val="000000"/>
                </a:solidFill>
                <a:ea typeface="楷体_GB2312" pitchFamily="49" charset="-122"/>
                <a:sym typeface="+mn-ea"/>
              </a:rPr>
              <a:t>main</a:t>
            </a:r>
            <a:r>
              <a:rPr kumimoji="1" lang="zh-CN" altLang="en-US" sz="1600">
                <a:solidFill>
                  <a:srgbClr val="000000"/>
                </a:solidFill>
                <a:ea typeface="楷体_GB2312" pitchFamily="49" charset="-122"/>
                <a:sym typeface="+mn-ea"/>
              </a:rPr>
              <a:t>方法中调用该方法</a:t>
            </a:r>
            <a:r>
              <a:rPr kumimoji="1" lang="zh-CN" altLang="en-US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。</a:t>
            </a:r>
            <a:r>
              <a:rPr kumimoji="1" lang="en-US" altLang="zh-CN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【</a:t>
            </a:r>
            <a:r>
              <a:rPr kumimoji="1" lang="zh-CN" altLang="en-US" sz="1400" smtClean="0">
                <a:solidFill>
                  <a:srgbClr val="FF0000"/>
                </a:solidFill>
                <a:ea typeface="楷体_GB2312" pitchFamily="49" charset="-122"/>
                <a:sym typeface="+mn-ea"/>
              </a:rPr>
              <a:t>案例演示</a:t>
            </a:r>
            <a:r>
              <a:rPr kumimoji="1" lang="en-US" altLang="zh-CN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】</a:t>
            </a:r>
            <a:endParaRPr kumimoji="1" lang="zh-CN" altLang="en-US" sz="1600">
              <a:solidFill>
                <a:srgbClr val="000000"/>
              </a:solidFill>
              <a:ea typeface="楷体_GB2312" pitchFamily="49" charset="-122"/>
              <a:sym typeface="+mn-ea"/>
            </a:endParaRPr>
          </a:p>
          <a:p>
            <a:pPr marL="342900" indent="-342900">
              <a:buAutoNum type="arabicParenR"/>
              <a:defRPr/>
            </a:pPr>
            <a:endParaRPr kumimoji="1" lang="en-US" altLang="zh-CN" sz="1600" smtClean="0">
              <a:solidFill>
                <a:srgbClr val="000000"/>
              </a:solidFill>
              <a:ea typeface="楷体_GB2312" pitchFamily="49" charset="-122"/>
              <a:sym typeface="+mn-ea"/>
            </a:endParaRPr>
          </a:p>
          <a:p>
            <a:pPr marL="342900" indent="-342900">
              <a:buAutoNum type="arabicParenR"/>
              <a:defRPr/>
            </a:pPr>
            <a:endParaRPr kumimoji="1" lang="en-US" altLang="zh-CN" sz="1600">
              <a:solidFill>
                <a:srgbClr val="000000"/>
              </a:solidFill>
              <a:ea typeface="楷体_GB2312" pitchFamily="49" charset="-122"/>
              <a:sym typeface="+mn-ea"/>
            </a:endParaRPr>
          </a:p>
          <a:p>
            <a:pPr marL="342900" indent="-342900">
              <a:buAutoNum type="arabicParenR"/>
              <a:defRPr/>
            </a:pPr>
            <a:endParaRPr kumimoji="1" lang="zh-CN" altLang="en-US" sz="1600">
              <a:solidFill>
                <a:srgbClr val="000000"/>
              </a:solidFill>
              <a:ea typeface="楷体_GB2312" pitchFamily="49" charset="-122"/>
              <a:sym typeface="+mn-ea"/>
            </a:endParaRPr>
          </a:p>
          <a:p>
            <a:pPr marL="342900" indent="-342900">
              <a:buAutoNum type="arabicParenR"/>
              <a:defRPr/>
            </a:pPr>
            <a:r>
              <a:rPr kumimoji="1" lang="zh-CN" altLang="en-US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修</a:t>
            </a:r>
            <a:r>
              <a:rPr kumimoji="1" lang="zh-CN" altLang="en-US" sz="1600">
                <a:solidFill>
                  <a:srgbClr val="000000"/>
                </a:solidFill>
                <a:ea typeface="楷体_GB2312" pitchFamily="49" charset="-122"/>
                <a:sym typeface="+mn-ea"/>
              </a:rPr>
              <a:t>改上一个程序</a:t>
            </a:r>
            <a:r>
              <a:rPr kumimoji="1" lang="zh-CN" altLang="en-US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，编写一个方</a:t>
            </a:r>
            <a:r>
              <a:rPr kumimoji="1" lang="zh-CN" altLang="en-US" sz="1600">
                <a:solidFill>
                  <a:srgbClr val="000000"/>
                </a:solidFill>
                <a:ea typeface="楷体_GB2312" pitchFamily="49" charset="-122"/>
                <a:sym typeface="+mn-ea"/>
              </a:rPr>
              <a:t>法</a:t>
            </a:r>
            <a:r>
              <a:rPr kumimoji="1" lang="zh-CN" altLang="en-US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中，方法不需要参数，计</a:t>
            </a:r>
            <a:r>
              <a:rPr kumimoji="1" lang="zh-CN" altLang="en-US" sz="1600">
                <a:solidFill>
                  <a:srgbClr val="000000"/>
                </a:solidFill>
                <a:ea typeface="楷体_GB2312" pitchFamily="49" charset="-122"/>
                <a:sym typeface="+mn-ea"/>
              </a:rPr>
              <a:t>算该矩形的面积，并将其作为方法返回值。在</a:t>
            </a:r>
            <a:r>
              <a:rPr kumimoji="1" lang="en-US" altLang="zh-CN" sz="1600">
                <a:solidFill>
                  <a:srgbClr val="000000"/>
                </a:solidFill>
                <a:ea typeface="楷体_GB2312" pitchFamily="49" charset="-122"/>
                <a:sym typeface="+mn-ea"/>
              </a:rPr>
              <a:t>main</a:t>
            </a:r>
            <a:r>
              <a:rPr kumimoji="1" lang="zh-CN" altLang="en-US" sz="1600">
                <a:solidFill>
                  <a:srgbClr val="000000"/>
                </a:solidFill>
                <a:ea typeface="楷体_GB2312" pitchFamily="49" charset="-122"/>
                <a:sym typeface="+mn-ea"/>
              </a:rPr>
              <a:t>方法中调用该方法，接收返回的面积值并打</a:t>
            </a:r>
            <a:r>
              <a:rPr kumimoji="1" lang="zh-CN" altLang="en-US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印</a:t>
            </a:r>
            <a:r>
              <a:rPr kumimoji="1" lang="en-US" altLang="zh-CN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(</a:t>
            </a:r>
            <a:r>
              <a:rPr kumimoji="1" lang="zh-CN" altLang="en-US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结果保留小数点</a:t>
            </a:r>
            <a:r>
              <a:rPr kumimoji="1" lang="en-US" altLang="zh-CN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2</a:t>
            </a:r>
            <a:r>
              <a:rPr kumimoji="1" lang="zh-CN" altLang="en-US" sz="1600">
                <a:solidFill>
                  <a:srgbClr val="000000"/>
                </a:solidFill>
                <a:ea typeface="楷体_GB2312" pitchFamily="49" charset="-122"/>
                <a:sym typeface="+mn-ea"/>
              </a:rPr>
              <a:t>位</a:t>
            </a:r>
            <a:r>
              <a:rPr kumimoji="1" lang="en-US" altLang="zh-CN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)</a:t>
            </a:r>
            <a:r>
              <a:rPr kumimoji="1" lang="zh-CN" altLang="en-US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。</a:t>
            </a:r>
            <a:r>
              <a:rPr kumimoji="1" lang="en-US" altLang="zh-CN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【</a:t>
            </a:r>
            <a:r>
              <a:rPr kumimoji="1" lang="zh-CN" altLang="en-US" sz="1400" smtClean="0">
                <a:solidFill>
                  <a:srgbClr val="FF0000"/>
                </a:solidFill>
                <a:ea typeface="楷体_GB2312" pitchFamily="49" charset="-122"/>
                <a:sym typeface="+mn-ea"/>
              </a:rPr>
              <a:t>案例演示</a:t>
            </a:r>
            <a:r>
              <a:rPr kumimoji="1" lang="en-US" altLang="zh-CN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】</a:t>
            </a:r>
            <a:endParaRPr kumimoji="1" lang="zh-CN" altLang="en-US" sz="1600">
              <a:solidFill>
                <a:srgbClr val="000000"/>
              </a:solidFill>
              <a:ea typeface="楷体_GB2312" pitchFamily="49" charset="-122"/>
              <a:sym typeface="+mn-ea"/>
            </a:endParaRPr>
          </a:p>
          <a:p>
            <a:pPr marL="342900" indent="-342900">
              <a:buAutoNum type="arabicParenR"/>
              <a:defRPr/>
            </a:pPr>
            <a:endParaRPr kumimoji="1" lang="zh-CN" altLang="en-US" sz="1600">
              <a:solidFill>
                <a:srgbClr val="000000"/>
              </a:solidFill>
              <a:ea typeface="楷体_GB2312" pitchFamily="49" charset="-122"/>
              <a:sym typeface="+mn-ea"/>
            </a:endParaRPr>
          </a:p>
          <a:p>
            <a:pPr marL="342900" indent="-342900">
              <a:buAutoNum type="arabicParenR"/>
              <a:defRPr/>
            </a:pPr>
            <a:r>
              <a:rPr kumimoji="1" lang="zh-CN" altLang="en-US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修</a:t>
            </a:r>
            <a:r>
              <a:rPr kumimoji="1" lang="zh-CN" altLang="en-US" sz="1600">
                <a:solidFill>
                  <a:srgbClr val="000000"/>
                </a:solidFill>
                <a:ea typeface="楷体_GB2312" pitchFamily="49" charset="-122"/>
                <a:sym typeface="+mn-ea"/>
              </a:rPr>
              <a:t>改上一个程序</a:t>
            </a:r>
            <a:r>
              <a:rPr kumimoji="1" lang="zh-CN" altLang="en-US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，</a:t>
            </a:r>
            <a:r>
              <a:rPr kumimoji="1" lang="zh-CN" altLang="en-US" sz="1600" b="1">
                <a:solidFill>
                  <a:srgbClr val="000000"/>
                </a:solidFill>
                <a:ea typeface="楷体_GB2312" pitchFamily="49" charset="-122"/>
                <a:sym typeface="+mn-ea"/>
              </a:rPr>
              <a:t>编</a:t>
            </a:r>
            <a:r>
              <a:rPr kumimoji="1" lang="zh-CN" altLang="en-US" sz="1600" b="1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写一个方法</a:t>
            </a:r>
            <a:r>
              <a:rPr kumimoji="1" lang="zh-CN" altLang="en-US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，提</a:t>
            </a:r>
            <a:r>
              <a:rPr kumimoji="1" lang="zh-CN" altLang="en-US" sz="1600">
                <a:solidFill>
                  <a:srgbClr val="000000"/>
                </a:solidFill>
                <a:ea typeface="楷体_GB2312" pitchFamily="49" charset="-122"/>
                <a:sym typeface="+mn-ea"/>
              </a:rPr>
              <a:t>供</a:t>
            </a:r>
            <a:r>
              <a:rPr kumimoji="1" lang="en-US" altLang="zh-CN" sz="1600">
                <a:solidFill>
                  <a:srgbClr val="000000"/>
                </a:solidFill>
                <a:ea typeface="楷体_GB2312" pitchFamily="49" charset="-122"/>
                <a:sym typeface="+mn-ea"/>
              </a:rPr>
              <a:t>m</a:t>
            </a:r>
            <a:r>
              <a:rPr kumimoji="1" lang="zh-CN" altLang="en-US" sz="1600">
                <a:solidFill>
                  <a:srgbClr val="000000"/>
                </a:solidFill>
                <a:ea typeface="楷体_GB2312" pitchFamily="49" charset="-122"/>
                <a:sym typeface="+mn-ea"/>
              </a:rPr>
              <a:t>和</a:t>
            </a:r>
            <a:r>
              <a:rPr kumimoji="1" lang="en-US" altLang="zh-CN" sz="1600">
                <a:solidFill>
                  <a:srgbClr val="000000"/>
                </a:solidFill>
                <a:ea typeface="楷体_GB2312" pitchFamily="49" charset="-122"/>
                <a:sym typeface="+mn-ea"/>
              </a:rPr>
              <a:t>n</a:t>
            </a:r>
            <a:r>
              <a:rPr kumimoji="1" lang="zh-CN" altLang="en-US" sz="1600">
                <a:solidFill>
                  <a:srgbClr val="000000"/>
                </a:solidFill>
                <a:ea typeface="楷体_GB2312" pitchFamily="49" charset="-122"/>
                <a:sym typeface="+mn-ea"/>
              </a:rPr>
              <a:t>两个参数，方法中打印一个</a:t>
            </a:r>
            <a:r>
              <a:rPr kumimoji="1" lang="en-US" altLang="zh-CN" sz="1600">
                <a:solidFill>
                  <a:srgbClr val="000000"/>
                </a:solidFill>
                <a:ea typeface="楷体_GB2312" pitchFamily="49" charset="-122"/>
                <a:sym typeface="+mn-ea"/>
              </a:rPr>
              <a:t>m*n</a:t>
            </a:r>
            <a:r>
              <a:rPr kumimoji="1" lang="zh-CN" altLang="en-US" sz="1600">
                <a:solidFill>
                  <a:srgbClr val="000000"/>
                </a:solidFill>
                <a:ea typeface="楷体_GB2312" pitchFamily="49" charset="-122"/>
                <a:sym typeface="+mn-ea"/>
              </a:rPr>
              <a:t>的矩形</a:t>
            </a:r>
            <a:r>
              <a:rPr kumimoji="1" lang="zh-CN" altLang="en-US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，</a:t>
            </a:r>
            <a:r>
              <a:rPr kumimoji="1" lang="zh-CN" altLang="en-US" sz="1600" b="1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再编写一个方法</a:t>
            </a:r>
            <a:r>
              <a:rPr kumimoji="1" lang="zh-CN" altLang="en-US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算</a:t>
            </a:r>
            <a:r>
              <a:rPr kumimoji="1" lang="zh-CN" altLang="en-US" sz="1600">
                <a:solidFill>
                  <a:srgbClr val="000000"/>
                </a:solidFill>
                <a:ea typeface="楷体_GB2312" pitchFamily="49" charset="-122"/>
                <a:sym typeface="+mn-ea"/>
              </a:rPr>
              <a:t>该矩形的面</a:t>
            </a:r>
            <a:r>
              <a:rPr kumimoji="1" lang="zh-CN" altLang="en-US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积</a:t>
            </a:r>
            <a:r>
              <a:rPr kumimoji="1" lang="en-US" altLang="zh-CN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(</a:t>
            </a:r>
            <a:r>
              <a:rPr kumimoji="1" lang="zh-CN" altLang="en-US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可以接收长</a:t>
            </a:r>
            <a:r>
              <a:rPr kumimoji="1" lang="en-US" altLang="zh-CN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len</a:t>
            </a:r>
            <a:r>
              <a:rPr kumimoji="1" lang="zh-CN" altLang="en-US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，和宽</a:t>
            </a:r>
            <a:r>
              <a:rPr kumimoji="1" lang="en-US" altLang="zh-CN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width)</a:t>
            </a:r>
            <a:r>
              <a:rPr kumimoji="1" lang="zh-CN" altLang="en-US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， </a:t>
            </a:r>
            <a:r>
              <a:rPr kumimoji="1" lang="zh-CN" altLang="en-US" sz="1600">
                <a:solidFill>
                  <a:srgbClr val="000000"/>
                </a:solidFill>
                <a:ea typeface="楷体_GB2312" pitchFamily="49" charset="-122"/>
                <a:sym typeface="+mn-ea"/>
              </a:rPr>
              <a:t>将其作为方法返回值。在</a:t>
            </a:r>
            <a:r>
              <a:rPr kumimoji="1" lang="en-US" altLang="zh-CN" sz="1600">
                <a:solidFill>
                  <a:srgbClr val="000000"/>
                </a:solidFill>
                <a:ea typeface="楷体_GB2312" pitchFamily="49" charset="-122"/>
                <a:sym typeface="+mn-ea"/>
              </a:rPr>
              <a:t>main</a:t>
            </a:r>
            <a:r>
              <a:rPr kumimoji="1" lang="zh-CN" altLang="en-US" sz="1600">
                <a:solidFill>
                  <a:srgbClr val="000000"/>
                </a:solidFill>
                <a:ea typeface="楷体_GB2312" pitchFamily="49" charset="-122"/>
                <a:sym typeface="+mn-ea"/>
              </a:rPr>
              <a:t>方法中调用该方法，接收返回的面积值并打印</a:t>
            </a:r>
            <a:r>
              <a:rPr kumimoji="1" lang="zh-CN" altLang="en-US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。</a:t>
            </a:r>
            <a:r>
              <a:rPr kumimoji="1" lang="en-US" altLang="zh-CN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【</a:t>
            </a:r>
            <a:r>
              <a:rPr kumimoji="1" lang="zh-CN" altLang="en-US" sz="1400" smtClean="0">
                <a:solidFill>
                  <a:srgbClr val="FF0000"/>
                </a:solidFill>
                <a:ea typeface="楷体_GB2312" pitchFamily="49" charset="-122"/>
                <a:sym typeface="+mn-ea"/>
              </a:rPr>
              <a:t>课堂</a:t>
            </a:r>
            <a:r>
              <a:rPr kumimoji="1" lang="en-US" altLang="zh-CN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】</a:t>
            </a:r>
          </a:p>
          <a:p>
            <a:pPr marL="342900" indent="-342900">
              <a:buFontTx/>
              <a:buAutoNum type="arabicParenR"/>
              <a:defRPr/>
            </a:pPr>
            <a:r>
              <a:rPr kumimoji="1" lang="zh-CN" altLang="en-US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编写方法：判断一个数是奇数</a:t>
            </a:r>
            <a:r>
              <a:rPr kumimoji="1" lang="en-US" altLang="zh-CN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odd</a:t>
            </a:r>
            <a:r>
              <a:rPr kumimoji="1" lang="zh-CN" altLang="en-US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还是偶数 </a:t>
            </a:r>
            <a:r>
              <a:rPr kumimoji="1" lang="en-US" altLang="zh-CN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【</a:t>
            </a:r>
            <a:r>
              <a:rPr kumimoji="1" lang="zh-CN" altLang="en-US" sz="1200" smtClean="0">
                <a:solidFill>
                  <a:srgbClr val="FF0000"/>
                </a:solidFill>
                <a:ea typeface="楷体_GB2312" pitchFamily="49" charset="-122"/>
                <a:sym typeface="+mn-ea"/>
              </a:rPr>
              <a:t>课堂</a:t>
            </a:r>
            <a:r>
              <a:rPr kumimoji="1" lang="en-US" altLang="zh-CN" sz="16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】 [10min]</a:t>
            </a:r>
          </a:p>
          <a:p>
            <a:pPr marL="342900" indent="-342900">
              <a:buAutoNum type="arabicParenR"/>
              <a:defRPr/>
            </a:pPr>
            <a:endParaRPr kumimoji="1" lang="zh-CN" altLang="en-US" sz="1600">
              <a:solidFill>
                <a:srgbClr val="000000"/>
              </a:solidFill>
              <a:ea typeface="楷体_GB2312" pitchFamily="49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kumimoji="1"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342900" indent="-342900"/>
            <a:endParaRPr kumimoji="1" lang="en-US" altLang="zh-CN" sz="160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597" y="1231462"/>
            <a:ext cx="90487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18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成</a:t>
            </a:r>
            <a:r>
              <a:rPr lang="zh-CN" altLang="en-US" sz="2200" b="1" smtClean="0"/>
              <a:t>员方法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8208911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课堂练习题</a:t>
            </a:r>
          </a:p>
          <a:p>
            <a:pPr>
              <a:defRPr/>
            </a:pPr>
            <a:endParaRPr kumimoji="1" lang="en-US" altLang="zh-CN" sz="1600" smtClean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defRPr/>
            </a:pPr>
            <a:endParaRPr kumimoji="1" lang="en-US" altLang="zh-CN" sz="1600" smtClean="0">
              <a:solidFill>
                <a:srgbClr val="000000"/>
              </a:solidFill>
              <a:ea typeface="楷体_GB2312" pitchFamily="49" charset="-122"/>
              <a:sym typeface="+mn-ea"/>
            </a:endParaRPr>
          </a:p>
          <a:p>
            <a:pPr marL="342900" indent="-342900">
              <a:buAutoNum type="arabicParenR" startAt="4"/>
              <a:defRPr/>
            </a:pPr>
            <a:r>
              <a:rPr kumimoji="1" lang="zh-CN" altLang="en-US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编写方</a:t>
            </a:r>
            <a:r>
              <a:rPr kumimoji="1" lang="zh-CN" altLang="en-US">
                <a:solidFill>
                  <a:srgbClr val="000000"/>
                </a:solidFill>
                <a:ea typeface="楷体_GB2312" pitchFamily="49" charset="-122"/>
                <a:sym typeface="+mn-ea"/>
              </a:rPr>
              <a:t>法：判断一个数是奇</a:t>
            </a:r>
            <a:r>
              <a:rPr kumimoji="1" lang="zh-CN" altLang="en-US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数</a:t>
            </a:r>
            <a:r>
              <a:rPr kumimoji="1" lang="en-US" altLang="zh-CN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odd</a:t>
            </a:r>
            <a:r>
              <a:rPr kumimoji="1" lang="zh-CN" altLang="en-US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还</a:t>
            </a:r>
            <a:r>
              <a:rPr kumimoji="1" lang="zh-CN" altLang="en-US">
                <a:solidFill>
                  <a:srgbClr val="000000"/>
                </a:solidFill>
                <a:ea typeface="楷体_GB2312" pitchFamily="49" charset="-122"/>
                <a:sym typeface="+mn-ea"/>
              </a:rPr>
              <a:t>是偶</a:t>
            </a:r>
            <a:r>
              <a:rPr kumimoji="1" lang="zh-CN" altLang="en-US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数 </a:t>
            </a:r>
            <a:r>
              <a:rPr kumimoji="1" lang="en-US" altLang="zh-CN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【</a:t>
            </a:r>
            <a:r>
              <a:rPr kumimoji="1" lang="zh-CN" altLang="en-US" sz="1400" smtClean="0">
                <a:solidFill>
                  <a:srgbClr val="FF0000"/>
                </a:solidFill>
                <a:ea typeface="楷体_GB2312" pitchFamily="49" charset="-122"/>
                <a:sym typeface="+mn-ea"/>
              </a:rPr>
              <a:t>课堂</a:t>
            </a:r>
            <a:r>
              <a:rPr kumimoji="1" lang="en-US" altLang="zh-CN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】</a:t>
            </a:r>
            <a:endParaRPr kumimoji="1" lang="en-US" altLang="zh-CN">
              <a:solidFill>
                <a:srgbClr val="000000"/>
              </a:solidFill>
              <a:ea typeface="楷体_GB2312" pitchFamily="49" charset="-122"/>
              <a:sym typeface="+mn-ea"/>
            </a:endParaRPr>
          </a:p>
          <a:p>
            <a:pPr marL="342900" indent="-342900">
              <a:buAutoNum type="arabicParenR" startAt="4"/>
              <a:defRPr/>
            </a:pPr>
            <a:r>
              <a:rPr kumimoji="1" lang="zh-CN" altLang="en-US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根</a:t>
            </a:r>
            <a:r>
              <a:rPr kumimoji="1" lang="zh-CN" altLang="en-US">
                <a:solidFill>
                  <a:srgbClr val="000000"/>
                </a:solidFill>
                <a:ea typeface="楷体_GB2312" pitchFamily="49" charset="-122"/>
                <a:sym typeface="+mn-ea"/>
              </a:rPr>
              <a:t>据行、列、字符打印 对应行数和列数的字</a:t>
            </a:r>
            <a:r>
              <a:rPr kumimoji="1" lang="zh-CN" altLang="en-US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符，比</a:t>
            </a:r>
            <a:r>
              <a:rPr kumimoji="1" lang="zh-CN" altLang="en-US">
                <a:solidFill>
                  <a:srgbClr val="000000"/>
                </a:solidFill>
                <a:ea typeface="楷体_GB2312" pitchFamily="49" charset="-122"/>
                <a:sym typeface="+mn-ea"/>
              </a:rPr>
              <a:t>如：行：</a:t>
            </a:r>
            <a:r>
              <a:rPr kumimoji="1" lang="en-US" altLang="zh-CN">
                <a:solidFill>
                  <a:srgbClr val="000000"/>
                </a:solidFill>
                <a:ea typeface="楷体_GB2312" pitchFamily="49" charset="-122"/>
                <a:sym typeface="+mn-ea"/>
              </a:rPr>
              <a:t>3</a:t>
            </a:r>
            <a:r>
              <a:rPr kumimoji="1" lang="zh-CN" altLang="en-US">
                <a:solidFill>
                  <a:srgbClr val="000000"/>
                </a:solidFill>
                <a:ea typeface="楷体_GB2312" pitchFamily="49" charset="-122"/>
                <a:sym typeface="+mn-ea"/>
              </a:rPr>
              <a:t>，列：</a:t>
            </a:r>
            <a:r>
              <a:rPr kumimoji="1" lang="en-US" altLang="zh-CN">
                <a:solidFill>
                  <a:srgbClr val="000000"/>
                </a:solidFill>
                <a:ea typeface="楷体_GB2312" pitchFamily="49" charset="-122"/>
                <a:sym typeface="+mn-ea"/>
              </a:rPr>
              <a:t>2</a:t>
            </a:r>
            <a:r>
              <a:rPr kumimoji="1" lang="zh-CN" altLang="en-US">
                <a:solidFill>
                  <a:srgbClr val="000000"/>
                </a:solidFill>
                <a:ea typeface="楷体_GB2312" pitchFamily="49" charset="-122"/>
                <a:sym typeface="+mn-ea"/>
              </a:rPr>
              <a:t>，字符*</a:t>
            </a:r>
            <a:r>
              <a:rPr kumimoji="1" lang="en-US" altLang="zh-CN">
                <a:solidFill>
                  <a:srgbClr val="000000"/>
                </a:solidFill>
                <a:ea typeface="楷体_GB2312" pitchFamily="49" charset="-122"/>
                <a:sym typeface="+mn-ea"/>
              </a:rPr>
              <a:t>,</a:t>
            </a:r>
            <a:r>
              <a:rPr kumimoji="1" lang="zh-CN" altLang="en-US">
                <a:solidFill>
                  <a:srgbClr val="000000"/>
                </a:solidFill>
                <a:ea typeface="楷体_GB2312" pitchFamily="49" charset="-122"/>
                <a:sym typeface="+mn-ea"/>
              </a:rPr>
              <a:t>则打</a:t>
            </a:r>
            <a:r>
              <a:rPr kumimoji="1" lang="zh-CN" altLang="en-US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印相应的效果</a:t>
            </a:r>
            <a:r>
              <a:rPr kumimoji="1" lang="en-US" altLang="zh-CN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【</a:t>
            </a:r>
            <a:r>
              <a:rPr kumimoji="1" lang="zh-CN" altLang="en-US" sz="14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课后</a:t>
            </a:r>
            <a:r>
              <a:rPr kumimoji="1" lang="en-US" altLang="zh-CN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】</a:t>
            </a:r>
            <a:endParaRPr kumimoji="1" lang="en-US" altLang="zh-CN">
              <a:solidFill>
                <a:srgbClr val="000000"/>
              </a:solidFill>
              <a:ea typeface="楷体_GB2312" pitchFamily="49" charset="-122"/>
              <a:sym typeface="+mn-ea"/>
            </a:endParaRPr>
          </a:p>
          <a:p>
            <a:pPr marL="342900" indent="-342900">
              <a:buAutoNum type="arabicParenR" startAt="4"/>
              <a:defRPr/>
            </a:pPr>
            <a:r>
              <a:rPr kumimoji="1" lang="zh-CN" altLang="en-US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定</a:t>
            </a:r>
            <a:r>
              <a:rPr kumimoji="1" lang="zh-CN" altLang="en-US">
                <a:solidFill>
                  <a:srgbClr val="000000"/>
                </a:solidFill>
                <a:ea typeface="楷体_GB2312" pitchFamily="49" charset="-122"/>
                <a:sym typeface="+mn-ea"/>
              </a:rPr>
              <a:t>义小小计算器</a:t>
            </a:r>
            <a:r>
              <a:rPr kumimoji="1" lang="zh-CN" altLang="en-US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类</a:t>
            </a:r>
            <a:r>
              <a:rPr kumimoji="1" lang="en-US" altLang="zh-CN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(Calcuator)</a:t>
            </a:r>
            <a:r>
              <a:rPr kumimoji="1" lang="zh-CN" altLang="en-US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，</a:t>
            </a:r>
            <a:r>
              <a:rPr kumimoji="1" lang="zh-CN" altLang="en-US">
                <a:solidFill>
                  <a:srgbClr val="000000"/>
                </a:solidFill>
                <a:ea typeface="楷体_GB2312" pitchFamily="49" charset="-122"/>
                <a:sym typeface="+mn-ea"/>
              </a:rPr>
              <a:t>实现加减乘除四个功</a:t>
            </a:r>
            <a:r>
              <a:rPr kumimoji="1" lang="zh-CN" altLang="en-US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能 </a:t>
            </a:r>
            <a:r>
              <a:rPr kumimoji="1" lang="en-US" altLang="zh-CN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【</a:t>
            </a:r>
            <a:r>
              <a:rPr kumimoji="1" lang="zh-CN" altLang="en-US" sz="1400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课后</a:t>
            </a:r>
            <a:r>
              <a:rPr kumimoji="1" lang="en-US" altLang="zh-CN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】</a:t>
            </a:r>
            <a:r>
              <a:rPr kumimoji="1" lang="en-US" altLang="zh-CN">
                <a:solidFill>
                  <a:srgbClr val="000000"/>
                </a:solidFill>
                <a:ea typeface="楷体_GB2312" pitchFamily="49" charset="-122"/>
                <a:sym typeface="+mn-ea"/>
              </a:rPr>
              <a:t/>
            </a:r>
            <a:br>
              <a:rPr kumimoji="1" lang="en-US" altLang="zh-CN">
                <a:solidFill>
                  <a:srgbClr val="000000"/>
                </a:solidFill>
                <a:ea typeface="楷体_GB2312" pitchFamily="49" charset="-122"/>
                <a:sym typeface="+mn-ea"/>
              </a:rPr>
            </a:br>
            <a:r>
              <a:rPr kumimoji="1" lang="zh-CN" altLang="en-US">
                <a:solidFill>
                  <a:srgbClr val="000000"/>
                </a:solidFill>
                <a:ea typeface="楷体_GB2312" pitchFamily="49" charset="-122"/>
                <a:sym typeface="+mn-ea"/>
              </a:rPr>
              <a:t>实</a:t>
            </a:r>
            <a:r>
              <a:rPr kumimoji="1" lang="zh-CN" altLang="en-US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现形式</a:t>
            </a:r>
            <a:r>
              <a:rPr kumimoji="1" lang="en-US" altLang="zh-CN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1</a:t>
            </a:r>
            <a:r>
              <a:rPr kumimoji="1" lang="zh-CN" altLang="en-US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：分四个方法完成</a:t>
            </a:r>
            <a:r>
              <a:rPr kumimoji="1" lang="en-US" altLang="zh-CN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:</a:t>
            </a:r>
            <a:br>
              <a:rPr kumimoji="1" lang="en-US" altLang="zh-CN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</a:br>
            <a:r>
              <a:rPr kumimoji="1" lang="zh-CN" altLang="en-US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实现形式</a:t>
            </a:r>
            <a:r>
              <a:rPr kumimoji="1" lang="en-US" altLang="zh-CN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2</a:t>
            </a:r>
            <a:r>
              <a:rPr kumimoji="1" lang="zh-CN" altLang="en-US" smtClean="0">
                <a:solidFill>
                  <a:srgbClr val="000000"/>
                </a:solidFill>
                <a:ea typeface="楷体_GB2312" pitchFamily="49" charset="-122"/>
                <a:sym typeface="+mn-ea"/>
              </a:rPr>
              <a:t>：用一个方法搞定</a:t>
            </a:r>
            <a:endParaRPr kumimoji="1" lang="en-US" altLang="zh-CN" smtClean="0">
              <a:solidFill>
                <a:srgbClr val="000000"/>
              </a:solidFill>
              <a:ea typeface="楷体_GB2312" pitchFamily="49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kumimoji="1"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342900" indent="-342900"/>
            <a:endParaRPr kumimoji="1" lang="en-US" altLang="zh-CN" sz="1600" smtClean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234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类与对象应用实例</a:t>
            </a:r>
            <a:endParaRPr lang="zh-CN" altLang="en-US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8208911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小狗案例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en-US" altLang="zh-CN" sz="1600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/>
              <a:defRPr/>
            </a:pPr>
            <a:r>
              <a:rPr lang="zh-CN" altLang="en-US" sz="160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编</a:t>
            </a:r>
            <a:r>
              <a:rPr lang="zh-CN" altLang="en-US" sz="160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写一个</a:t>
            </a:r>
            <a:r>
              <a:rPr lang="en-US" altLang="zh-CN" sz="160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Dog</a:t>
            </a:r>
            <a:r>
              <a:rPr lang="zh-CN" altLang="en-US" sz="160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类，包含</a:t>
            </a:r>
            <a:r>
              <a:rPr lang="en-US" altLang="zh-CN" sz="160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name(String)</a:t>
            </a:r>
            <a:r>
              <a:rPr lang="zh-CN" altLang="en-US" sz="160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age(Int)</a:t>
            </a:r>
            <a:r>
              <a:rPr lang="zh-CN" altLang="en-US" sz="160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weight(Double)</a:t>
            </a:r>
            <a:r>
              <a:rPr lang="zh-CN" altLang="en-US" sz="160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属性</a:t>
            </a:r>
            <a:endParaRPr lang="en-US" altLang="zh-CN" sz="1600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/>
              <a:defRPr/>
            </a:pPr>
            <a:r>
              <a:rPr lang="zh-CN" altLang="en-US" sz="160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zh-CN" altLang="en-US" sz="160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中声明一个</a:t>
            </a:r>
            <a:r>
              <a:rPr lang="en-US" altLang="zh-CN" sz="160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say</a:t>
            </a:r>
            <a:r>
              <a:rPr lang="zh-CN" altLang="en-US" sz="160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方法，返回</a:t>
            </a:r>
            <a:r>
              <a:rPr lang="en-US" altLang="zh-CN" sz="160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sz="160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类型，方法返回信息中包含所有属性值</a:t>
            </a:r>
            <a:r>
              <a:rPr lang="zh-CN" altLang="en-US" sz="160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600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/>
              <a:defRPr/>
            </a:pPr>
            <a:endParaRPr lang="en-US" altLang="zh-CN" sz="1600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/>
              <a:defRPr/>
            </a:pPr>
            <a:r>
              <a:rPr lang="zh-CN" altLang="en-US" sz="160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160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另一个</a:t>
            </a:r>
            <a:r>
              <a:rPr lang="en-US" altLang="zh-CN" sz="160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TestDog</a:t>
            </a:r>
            <a:r>
              <a:rPr lang="zh-CN" altLang="en-US" sz="160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类中的</a:t>
            </a:r>
            <a:r>
              <a:rPr lang="en-US" altLang="zh-CN" sz="160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sz="160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方法中，创建</a:t>
            </a:r>
            <a:r>
              <a:rPr lang="en-US" altLang="zh-CN" sz="160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Dog</a:t>
            </a:r>
            <a:r>
              <a:rPr lang="zh-CN" altLang="en-US" sz="160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对象，</a:t>
            </a:r>
            <a:r>
              <a:rPr lang="zh-CN" altLang="en-US" sz="160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并访</a:t>
            </a:r>
            <a:r>
              <a:rPr lang="zh-CN" altLang="en-US" sz="160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问</a:t>
            </a:r>
            <a:r>
              <a:rPr lang="en-US" altLang="zh-CN" sz="160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say</a:t>
            </a:r>
            <a:r>
              <a:rPr lang="zh-CN" altLang="en-US" sz="160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方法和所</a:t>
            </a:r>
            <a:r>
              <a:rPr lang="zh-CN" altLang="en-US" sz="160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160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60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60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属</a:t>
            </a:r>
            <a:r>
              <a:rPr lang="zh-CN" altLang="en-US" sz="160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性，将调用结果打印输出</a:t>
            </a:r>
            <a:r>
              <a:rPr lang="zh-CN" altLang="en-US" sz="160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600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en-US" altLang="zh-CN" sz="1600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盒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子案例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40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学</a:t>
            </a:r>
            <a:r>
              <a:rPr lang="zh-CN" altLang="en-US" sz="140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员，</a:t>
            </a:r>
            <a:r>
              <a:rPr lang="zh-CN" altLang="en-US" sz="140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课后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0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en-US" altLang="zh-CN" sz="160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/>
              <a:defRPr/>
            </a:pPr>
            <a:r>
              <a:rPr lang="zh-CN" altLang="en-US" sz="160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编</a:t>
            </a:r>
            <a:r>
              <a:rPr lang="zh-CN" altLang="en-US" sz="160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程创建一个</a:t>
            </a:r>
            <a:r>
              <a:rPr lang="en-US" altLang="zh-CN" sz="160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Box</a:t>
            </a:r>
            <a:r>
              <a:rPr lang="zh-CN" altLang="en-US" sz="160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类，在其中定义三个变量表示一个立方体的长、宽和</a:t>
            </a:r>
            <a:r>
              <a:rPr lang="zh-CN" altLang="en-US" sz="160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高，</a:t>
            </a:r>
            <a:r>
              <a:rPr lang="zh-CN" altLang="en-US" sz="160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长宽高可以通过控制台输入</a:t>
            </a:r>
            <a:r>
              <a:rPr lang="zh-CN" altLang="en-US" sz="160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600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/>
              <a:defRPr/>
            </a:pPr>
            <a:r>
              <a:rPr lang="zh-CN" altLang="en-US" sz="160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定</a:t>
            </a:r>
            <a:r>
              <a:rPr lang="zh-CN" altLang="en-US" sz="160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义一个方法获取立方体的体</a:t>
            </a:r>
            <a:r>
              <a:rPr lang="zh-CN" altLang="en-US" sz="160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积</a:t>
            </a:r>
            <a:r>
              <a:rPr lang="en-US" altLang="zh-CN" sz="160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(volumn)</a:t>
            </a:r>
            <a:r>
              <a:rPr lang="zh-CN" altLang="en-US" sz="160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。长*宽</a:t>
            </a:r>
            <a:r>
              <a:rPr lang="en-US" altLang="zh-CN" sz="160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160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高</a:t>
            </a:r>
            <a:endParaRPr lang="en-US" altLang="zh-CN" sz="1600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/>
              <a:defRPr/>
            </a:pPr>
            <a:r>
              <a:rPr lang="zh-CN" altLang="en-US" sz="160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创</a:t>
            </a:r>
            <a:r>
              <a:rPr lang="zh-CN" altLang="en-US" sz="160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建一个对象，打印给定尺寸的立方体的体积。</a:t>
            </a:r>
            <a:endParaRPr lang="en-US" altLang="zh-CN" sz="1600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en-US" altLang="zh-CN" sz="160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38500" y="1731880"/>
            <a:ext cx="19559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>
                <a:latin typeface="Arial" pitchFamily="34" charset="0"/>
                <a:cs typeface="Arial" pitchFamily="34" charset="0"/>
              </a:rPr>
              <a:t>class </a:t>
            </a:r>
            <a:r>
              <a:rPr lang="en-US" altLang="zh-CN" sz="1000">
                <a:latin typeface="Arial" pitchFamily="34" charset="0"/>
                <a:cs typeface="Arial" pitchFamily="34" charset="0"/>
              </a:rPr>
              <a:t>Dog {</a:t>
            </a:r>
            <a:br>
              <a:rPr lang="en-US" altLang="zh-CN" sz="1000">
                <a:latin typeface="Arial" pitchFamily="34" charset="0"/>
                <a:cs typeface="Arial" pitchFamily="34" charset="0"/>
              </a:rPr>
            </a:br>
            <a:r>
              <a:rPr lang="en-US" altLang="zh-CN" sz="10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b="1">
                <a:latin typeface="Arial" pitchFamily="34" charset="0"/>
                <a:cs typeface="Arial" pitchFamily="34" charset="0"/>
              </a:rPr>
              <a:t>var </a:t>
            </a:r>
            <a:r>
              <a:rPr lang="en-US" altLang="zh-CN" sz="1000" i="1">
                <a:latin typeface="Arial" pitchFamily="34" charset="0"/>
                <a:cs typeface="Arial" pitchFamily="34" charset="0"/>
              </a:rPr>
              <a:t>name</a:t>
            </a:r>
            <a:r>
              <a:rPr lang="en-US" altLang="zh-CN" sz="1000">
                <a:latin typeface="Arial" pitchFamily="34" charset="0"/>
                <a:cs typeface="Arial" pitchFamily="34" charset="0"/>
              </a:rPr>
              <a:t>: String = _</a:t>
            </a:r>
            <a:br>
              <a:rPr lang="en-US" altLang="zh-CN" sz="1000">
                <a:latin typeface="Arial" pitchFamily="34" charset="0"/>
                <a:cs typeface="Arial" pitchFamily="34" charset="0"/>
              </a:rPr>
            </a:br>
            <a:r>
              <a:rPr lang="en-US" altLang="zh-CN" sz="10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b="1">
                <a:latin typeface="Arial" pitchFamily="34" charset="0"/>
                <a:cs typeface="Arial" pitchFamily="34" charset="0"/>
              </a:rPr>
              <a:t>var </a:t>
            </a:r>
            <a:r>
              <a:rPr lang="en-US" altLang="zh-CN" sz="1000" i="1">
                <a:latin typeface="Arial" pitchFamily="34" charset="0"/>
                <a:cs typeface="Arial" pitchFamily="34" charset="0"/>
              </a:rPr>
              <a:t>age</a:t>
            </a:r>
            <a:r>
              <a:rPr lang="en-US" altLang="zh-CN" sz="1000">
                <a:latin typeface="Arial" pitchFamily="34" charset="0"/>
                <a:cs typeface="Arial" pitchFamily="34" charset="0"/>
              </a:rPr>
              <a:t>: Int = _</a:t>
            </a:r>
            <a:br>
              <a:rPr lang="en-US" altLang="zh-CN" sz="1000">
                <a:latin typeface="Arial" pitchFamily="34" charset="0"/>
                <a:cs typeface="Arial" pitchFamily="34" charset="0"/>
              </a:rPr>
            </a:br>
            <a:r>
              <a:rPr lang="en-US" altLang="zh-CN" sz="10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b="1">
                <a:latin typeface="Arial" pitchFamily="34" charset="0"/>
                <a:cs typeface="Arial" pitchFamily="34" charset="0"/>
              </a:rPr>
              <a:t>var </a:t>
            </a:r>
            <a:r>
              <a:rPr lang="en-US" altLang="zh-CN" sz="1000" i="1">
                <a:latin typeface="Arial" pitchFamily="34" charset="0"/>
                <a:cs typeface="Arial" pitchFamily="34" charset="0"/>
              </a:rPr>
              <a:t>weight</a:t>
            </a:r>
            <a:r>
              <a:rPr lang="en-US" altLang="zh-CN" sz="1000">
                <a:latin typeface="Arial" pitchFamily="34" charset="0"/>
                <a:cs typeface="Arial" pitchFamily="34" charset="0"/>
              </a:rPr>
              <a:t>: Double = _</a:t>
            </a:r>
            <a:br>
              <a:rPr lang="en-US" altLang="zh-CN" sz="1000">
                <a:latin typeface="Arial" pitchFamily="34" charset="0"/>
                <a:cs typeface="Arial" pitchFamily="34" charset="0"/>
              </a:rPr>
            </a:br>
            <a:r>
              <a:rPr lang="en-US" altLang="zh-CN" sz="10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b="1">
                <a:latin typeface="Arial" pitchFamily="34" charset="0"/>
                <a:cs typeface="Arial" pitchFamily="34" charset="0"/>
              </a:rPr>
              <a:t>def </a:t>
            </a:r>
            <a:r>
              <a:rPr lang="en-US" altLang="zh-CN" sz="1000">
                <a:latin typeface="Arial" pitchFamily="34" charset="0"/>
                <a:cs typeface="Arial" pitchFamily="34" charset="0"/>
              </a:rPr>
              <a:t>say() = {</a:t>
            </a:r>
            <a:br>
              <a:rPr lang="en-US" altLang="zh-CN" sz="1000">
                <a:latin typeface="Arial" pitchFamily="34" charset="0"/>
                <a:cs typeface="Arial" pitchFamily="34" charset="0"/>
              </a:rPr>
            </a:br>
            <a:r>
              <a:rPr lang="en-US" altLang="zh-CN" sz="10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000" b="1"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000" b="1">
                <a:latin typeface="Arial" pitchFamily="34" charset="0"/>
                <a:cs typeface="Arial" pitchFamily="34" charset="0"/>
              </a:rPr>
              <a:t>这是一个名字叫</a:t>
            </a:r>
            <a:r>
              <a:rPr lang="en-US" altLang="zh-CN" sz="1000" b="1">
                <a:latin typeface="Arial" pitchFamily="34" charset="0"/>
                <a:cs typeface="Arial" pitchFamily="34" charset="0"/>
              </a:rPr>
              <a:t>" </a:t>
            </a:r>
            <a:r>
              <a:rPr lang="en-US" altLang="zh-CN" sz="1000">
                <a:latin typeface="Arial" pitchFamily="34" charset="0"/>
                <a:cs typeface="Arial" pitchFamily="34" charset="0"/>
              </a:rPr>
              <a:t>+ </a:t>
            </a:r>
            <a:r>
              <a:rPr lang="en-US" altLang="zh-CN" sz="1000" i="1">
                <a:latin typeface="Arial" pitchFamily="34" charset="0"/>
                <a:cs typeface="Arial" pitchFamily="34" charset="0"/>
              </a:rPr>
              <a:t>name </a:t>
            </a:r>
            <a:r>
              <a:rPr lang="en-US" altLang="zh-CN" sz="1000">
                <a:latin typeface="Arial" pitchFamily="34" charset="0"/>
                <a:cs typeface="Arial" pitchFamily="34" charset="0"/>
              </a:rPr>
              <a:t>+ </a:t>
            </a:r>
            <a:endParaRPr lang="en-US" altLang="zh-CN" sz="100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000" b="1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000" b="1" smtClean="0">
                <a:latin typeface="Arial" pitchFamily="34" charset="0"/>
                <a:cs typeface="Arial" pitchFamily="34" charset="0"/>
              </a:rPr>
              <a:t>     "</a:t>
            </a:r>
            <a:r>
              <a:rPr lang="zh-CN" altLang="en-US" sz="1000" b="1">
                <a:latin typeface="Arial" pitchFamily="34" charset="0"/>
                <a:cs typeface="Arial" pitchFamily="34" charset="0"/>
              </a:rPr>
              <a:t>的小狗，年龄是：</a:t>
            </a:r>
            <a:r>
              <a:rPr lang="en-US" altLang="zh-CN" sz="1000" b="1">
                <a:latin typeface="Arial" pitchFamily="34" charset="0"/>
                <a:cs typeface="Arial" pitchFamily="34" charset="0"/>
              </a:rPr>
              <a:t>" </a:t>
            </a:r>
            <a:r>
              <a:rPr lang="en-US" altLang="zh-CN" sz="1000">
                <a:latin typeface="Arial" pitchFamily="34" charset="0"/>
                <a:cs typeface="Arial" pitchFamily="34" charset="0"/>
              </a:rPr>
              <a:t>+ </a:t>
            </a:r>
            <a:r>
              <a:rPr lang="en-US" altLang="zh-CN" sz="1000" i="1" smtClean="0">
                <a:latin typeface="Arial" pitchFamily="34" charset="0"/>
                <a:cs typeface="Arial" pitchFamily="34" charset="0"/>
              </a:rPr>
              <a:t>age</a:t>
            </a:r>
          </a:p>
          <a:p>
            <a:r>
              <a:rPr lang="en-US" altLang="zh-CN" sz="1000" i="1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000" i="1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000">
                <a:latin typeface="Arial" pitchFamily="34" charset="0"/>
                <a:cs typeface="Arial" pitchFamily="34" charset="0"/>
              </a:rPr>
              <a:t>+ </a:t>
            </a:r>
            <a:r>
              <a:rPr lang="en-US" altLang="zh-CN" sz="1000" b="1"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000" b="1">
                <a:latin typeface="Arial" pitchFamily="34" charset="0"/>
                <a:cs typeface="Arial" pitchFamily="34" charset="0"/>
              </a:rPr>
              <a:t>，体重是：</a:t>
            </a:r>
            <a:r>
              <a:rPr lang="en-US" altLang="zh-CN" sz="1000" b="1">
                <a:latin typeface="Arial" pitchFamily="34" charset="0"/>
                <a:cs typeface="Arial" pitchFamily="34" charset="0"/>
              </a:rPr>
              <a:t>" </a:t>
            </a:r>
            <a:r>
              <a:rPr lang="en-US" altLang="zh-CN" sz="1000">
                <a:latin typeface="Arial" pitchFamily="34" charset="0"/>
                <a:cs typeface="Arial" pitchFamily="34" charset="0"/>
              </a:rPr>
              <a:t>+ </a:t>
            </a:r>
            <a:r>
              <a:rPr lang="en-US" altLang="zh-CN" sz="1000" i="1">
                <a:latin typeface="Arial" pitchFamily="34" charset="0"/>
                <a:cs typeface="Arial" pitchFamily="34" charset="0"/>
              </a:rPr>
              <a:t>weight</a:t>
            </a:r>
            <a:br>
              <a:rPr lang="en-US" altLang="zh-CN" sz="1000" i="1">
                <a:latin typeface="Arial" pitchFamily="34" charset="0"/>
                <a:cs typeface="Arial" pitchFamily="34" charset="0"/>
              </a:rPr>
            </a:br>
            <a:r>
              <a:rPr lang="en-US" altLang="zh-CN" sz="1000" i="1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smtClean="0">
                <a:latin typeface="Arial" pitchFamily="34" charset="0"/>
                <a:cs typeface="Arial" pitchFamily="34" charset="0"/>
              </a:rPr>
              <a:t>}}</a:t>
            </a:r>
            <a:endParaRPr lang="zh-CN" altLang="en-US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76229" y="1731880"/>
            <a:ext cx="1467771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88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创建和使用类与对象应用实例</a:t>
            </a:r>
            <a:endParaRPr lang="zh-CN" altLang="en-US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424847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景区门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票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400" smtClean="0">
                <a:ea typeface="宋体" panose="02010600030101010101" pitchFamily="2" charset="-122"/>
                <a:cs typeface="Times New Roman" panose="02020603050405020304" pitchFamily="18" charset="0"/>
              </a:rPr>
              <a:t>学员课后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0">
              <a:defRPr/>
            </a:pPr>
            <a:endParaRPr lang="en-US" altLang="zh-CN" sz="1600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/>
              <a:defRPr/>
            </a:pP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一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个景区根据游人的年龄收取不同价格的门票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/>
              <a:defRPr/>
            </a:pP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请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编写游人类，根据年龄段决定能够购买的门票价格并输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出</a:t>
            </a: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/>
              <a:defRPr/>
            </a:pP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规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则：年龄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&gt;18 , 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门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票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元，其它情况免费。</a:t>
            </a: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/>
              <a:defRPr/>
            </a:pP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可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以循环从控制台输入名字和年龄，打印门票收费情况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如果名字输入 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 ,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则退出程序。</a:t>
            </a:r>
            <a:endParaRPr lang="zh-CN" altLang="en-US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/>
              <a:defRPr/>
            </a:pPr>
            <a:endParaRPr lang="en-US" altLang="zh-CN" sz="1600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en-US" altLang="zh-CN" sz="1600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en-US" altLang="zh-CN" sz="160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en-US" altLang="zh-CN" sz="1600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en-US" altLang="zh-CN" sz="160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en-US" altLang="zh-CN" sz="160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9" y="1708818"/>
            <a:ext cx="3513566" cy="2771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809810"/>
              </p:ext>
            </p:extLst>
          </p:nvPr>
        </p:nvGraphicFramePr>
        <p:xfrm>
          <a:off x="7689551" y="3981546"/>
          <a:ext cx="576064" cy="496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包装程序外壳对象" showAsIcon="1" r:id="rId5" imgW="826200" imgH="711360" progId="Package">
                  <p:embed/>
                </p:oleObj>
              </mc:Choice>
              <mc:Fallback>
                <p:oleObj name="包装程序外壳对象" showAsIcon="1" r:id="rId5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89551" y="3981546"/>
                        <a:ext cx="576064" cy="4963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519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构造</a:t>
            </a:r>
            <a:r>
              <a:rPr lang="zh-CN" altLang="en-US" sz="2200" b="1"/>
              <a:t>器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806489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看一个需求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zh-CN" altLang="en-US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我</a:t>
            </a:r>
            <a:r>
              <a:rPr lang="zh-CN" alt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们来看一个需求</a:t>
            </a:r>
            <a:r>
              <a:rPr lang="zh-CN" altLang="en-US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：前</a:t>
            </a:r>
            <a:r>
              <a:rPr lang="zh-CN" alt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面我们在创</a:t>
            </a:r>
            <a:r>
              <a:rPr lang="zh-CN" altLang="en-US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建</a:t>
            </a:r>
            <a:r>
              <a:rPr lang="en-US" altLang="zh-CN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Person</a:t>
            </a:r>
            <a:r>
              <a:rPr lang="zh-CN" altLang="en-US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的</a:t>
            </a:r>
            <a:r>
              <a:rPr lang="zh-CN" alt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对象时，是先把一个对象创建好后，</a:t>
            </a:r>
            <a:r>
              <a:rPr lang="zh-CN" altLang="en-US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再给</a:t>
            </a:r>
            <a:r>
              <a:rPr lang="zh-CN" alt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他的</a:t>
            </a:r>
            <a:r>
              <a:rPr lang="zh-CN" altLang="en-US" b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年龄</a:t>
            </a:r>
            <a:r>
              <a:rPr lang="zh-CN" alt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和</a:t>
            </a:r>
            <a:r>
              <a:rPr lang="zh-CN" altLang="en-US" b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姓名</a:t>
            </a:r>
            <a:r>
              <a:rPr lang="zh-CN" alt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属性赋值，如果现在我要求，在创建人类</a:t>
            </a:r>
            <a:r>
              <a:rPr lang="zh-CN" altLang="en-US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的对</a:t>
            </a:r>
            <a:r>
              <a:rPr lang="zh-CN" alt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象时，就直接指定这个对象的年龄和姓名，该怎么做</a:t>
            </a:r>
            <a:r>
              <a:rPr lang="en-US" altLang="zh-CN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? </a:t>
            </a:r>
            <a:r>
              <a:rPr lang="zh-CN" altLang="en-US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这时就可以使用</a:t>
            </a:r>
            <a:r>
              <a:rPr lang="zh-CN" altLang="en-US" b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构造方法</a:t>
            </a:r>
            <a:r>
              <a:rPr lang="en-US" altLang="zh-CN" b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b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构造器</a:t>
            </a:r>
            <a:r>
              <a:rPr lang="zh-CN" altLang="en-US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。</a:t>
            </a:r>
            <a:endParaRPr lang="en-US" altLang="zh-CN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回顾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-Java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构造器基本语法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b="1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修</a:t>
            </a:r>
            <a:r>
              <a:rPr lang="zh-CN" altLang="en-US" b="1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饰</a:t>
            </a:r>
            <a:r>
              <a:rPr lang="zh-CN" altLang="en-US" b="1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符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zh-CN" altLang="en-US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方法名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参数列表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构造方法体</a:t>
            </a:r>
            <a:endParaRPr lang="zh-CN" altLang="en-US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/>
              <a:defRPr/>
            </a:pPr>
            <a:endParaRPr lang="en-US" altLang="zh-CN" sz="1600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74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构造</a:t>
            </a:r>
            <a:r>
              <a:rPr lang="zh-CN" altLang="en-US" sz="2200" b="1"/>
              <a:t>器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806489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基本介绍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zh-CN" altLang="en-US" b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构造器</a:t>
            </a:r>
            <a:r>
              <a:rPr lang="en-US" altLang="zh-CN" b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(constructor)</a:t>
            </a:r>
            <a:r>
              <a:rPr lang="zh-CN" altLang="en-US" b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又叫构造方法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，是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类的一种特殊的方法，它的主要作用是完成对</a:t>
            </a:r>
            <a:r>
              <a:rPr lang="zh-CN" altLang="en-US" b="1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新对</a:t>
            </a:r>
            <a:r>
              <a:rPr lang="zh-CN" altLang="en-US" b="1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象的</a:t>
            </a:r>
            <a:r>
              <a:rPr lang="zh-CN" altLang="en-US" b="1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初始化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/>
              <a:defRPr/>
            </a:pPr>
            <a:endParaRPr lang="en-US" altLang="zh-CN" sz="1600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构造</a:t>
            </a:r>
            <a:r>
              <a:rPr lang="zh-CN" altLang="en-US" sz="2200" b="1"/>
              <a:t>器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8064895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回顾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-Java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构造器的特点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>
              <a:buFont typeface="Wingdings" pitchFamily="2" charset="2"/>
              <a:buChar char="Ø"/>
              <a:defRPr/>
            </a:pP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中一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个类可以定义多个不同的构造方法，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构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造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法重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载</a:t>
            </a: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如果程序员</a:t>
            </a:r>
            <a:r>
              <a:rPr lang="zh-CN" altLang="en-US" b="1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没有定义构造方法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，系统会自动给类生成一个</a:t>
            </a:r>
            <a:r>
              <a:rPr lang="zh-CN" altLang="en-US" b="1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默认无参构造方法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也叫默认构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造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器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，比如 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Person 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(){}</a:t>
            </a:r>
          </a:p>
          <a:p>
            <a:pPr marL="285750" lvl="0" indent="-285750">
              <a:buFont typeface="Wingdings" pitchFamily="2" charset="2"/>
              <a:buChar char="Ø"/>
              <a:defRPr/>
            </a:pP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一旦定义了自己的构造方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法（构造器）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默认的构造方法就覆盖了，就不能再使用默认的无参构造方法，除非</a:t>
            </a:r>
            <a:r>
              <a:rPr lang="zh-CN" altLang="en-US" b="1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显示的定义一下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  Person(){};</a:t>
            </a: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/>
              <a:defRPr/>
            </a:pPr>
            <a:endParaRPr lang="en-US" altLang="zh-CN" sz="1600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15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构造</a:t>
            </a:r>
            <a:r>
              <a:rPr lang="zh-CN" altLang="en-US" sz="2200" b="1"/>
              <a:t>器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80648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回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顾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-Java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构造器的案例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前面定义的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类中添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加两个构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造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器：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b="1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第一个无参构造器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：利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用构造器设置所有人的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age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属性初始值都为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b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b="1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第二个带</a:t>
            </a:r>
            <a:r>
              <a:rPr lang="en-US" altLang="zh-CN" b="1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ame</a:t>
            </a:r>
            <a:r>
              <a:rPr lang="zh-CN" altLang="en-US" b="1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b="1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age</a:t>
            </a:r>
            <a:r>
              <a:rPr lang="zh-CN" altLang="en-US" b="1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两个参数的构造</a:t>
            </a:r>
            <a:r>
              <a:rPr lang="zh-CN" altLang="en-US" b="1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器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使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得每次创建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对象的同时初始化对象的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age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属性值和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属性值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/>
              <a:defRPr/>
            </a:pPr>
            <a:endParaRPr lang="en-US" altLang="zh-CN" sz="1600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3096319"/>
            <a:ext cx="277031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CN" sz="1200">
                <a:latin typeface="Arial" pitchFamily="34" charset="0"/>
                <a:cs typeface="Arial" pitchFamily="34" charset="0"/>
              </a:rPr>
              <a:t>class Person{</a:t>
            </a:r>
          </a:p>
          <a:p>
            <a:pPr marL="342900" indent="-342900"/>
            <a:r>
              <a:rPr lang="en-US" altLang="zh-CN" sz="1200">
                <a:latin typeface="Arial" pitchFamily="34" charset="0"/>
                <a:cs typeface="Arial" pitchFamily="34" charset="0"/>
              </a:rPr>
              <a:t>    public String name;</a:t>
            </a:r>
          </a:p>
          <a:p>
            <a:pPr marL="342900" indent="-342900"/>
            <a:r>
              <a:rPr lang="en-US" altLang="zh-CN" sz="1200">
                <a:latin typeface="Arial" pitchFamily="34" charset="0"/>
                <a:cs typeface="Arial" pitchFamily="34" charset="0"/>
              </a:rPr>
              <a:t>    public int age;</a:t>
            </a:r>
          </a:p>
          <a:p>
            <a:pPr marL="342900" indent="-342900"/>
            <a:r>
              <a:rPr lang="en-US" altLang="zh-CN" sz="1200">
                <a:latin typeface="Arial" pitchFamily="34" charset="0"/>
                <a:cs typeface="Arial" pitchFamily="34" charset="0"/>
              </a:rPr>
              <a:t>    public String getInfo(){</a:t>
            </a:r>
          </a:p>
          <a:p>
            <a:pPr marL="342900" indent="-342900"/>
            <a:r>
              <a:rPr lang="en-US" altLang="zh-CN" sz="1200">
                <a:latin typeface="Arial" pitchFamily="34" charset="0"/>
                <a:cs typeface="Arial" pitchFamily="34" charset="0"/>
              </a:rPr>
              <a:t>        return name+"\t"+age;</a:t>
            </a:r>
          </a:p>
          <a:p>
            <a:pPr marL="342900" indent="-342900"/>
            <a:r>
              <a:rPr lang="en-US" altLang="zh-CN" sz="1200">
                <a:latin typeface="Arial" pitchFamily="34" charset="0"/>
                <a:cs typeface="Arial" pitchFamily="34" charset="0"/>
              </a:rPr>
              <a:t>    }</a:t>
            </a:r>
          </a:p>
          <a:p>
            <a:pPr marL="342900" indent="-342900"/>
            <a:r>
              <a:rPr lang="en-US" altLang="zh-CN" sz="1200">
                <a:latin typeface="Arial" pitchFamily="34" charset="0"/>
                <a:cs typeface="Arial" pitchFamily="34" charset="0"/>
              </a:rPr>
              <a:t>    public Person(){</a:t>
            </a:r>
          </a:p>
          <a:p>
            <a:pPr marL="342900" indent="-342900"/>
            <a:r>
              <a:rPr lang="en-US" altLang="zh-CN" sz="1200">
                <a:latin typeface="Arial" pitchFamily="34" charset="0"/>
                <a:cs typeface="Arial" pitchFamily="34" charset="0"/>
              </a:rPr>
              <a:t>        age = 18;</a:t>
            </a:r>
          </a:p>
          <a:p>
            <a:pPr marL="342900" indent="-342900"/>
            <a:r>
              <a:rPr lang="en-US" altLang="zh-CN" sz="1200">
                <a:latin typeface="Arial" pitchFamily="34" charset="0"/>
                <a:cs typeface="Arial" pitchFamily="34" charset="0"/>
              </a:rPr>
              <a:t>    }</a:t>
            </a:r>
          </a:p>
          <a:p>
            <a:pPr marL="342900" indent="-342900"/>
            <a:r>
              <a:rPr lang="en-US" altLang="zh-CN" sz="1200">
                <a:latin typeface="Arial" pitchFamily="34" charset="0"/>
                <a:cs typeface="Arial" pitchFamily="34" charset="0"/>
              </a:rPr>
              <a:t>    public Person(String name,int age){</a:t>
            </a:r>
          </a:p>
          <a:p>
            <a:pPr marL="342900" indent="-342900"/>
            <a:r>
              <a:rPr lang="en-US" altLang="zh-CN" sz="1200">
                <a:latin typeface="Arial" pitchFamily="34" charset="0"/>
                <a:cs typeface="Arial" pitchFamily="34" charset="0"/>
              </a:rPr>
              <a:t>        this.name = name;</a:t>
            </a:r>
          </a:p>
          <a:p>
            <a:pPr marL="342900" indent="-342900"/>
            <a:r>
              <a:rPr lang="en-US" altLang="zh-CN" sz="1200">
                <a:latin typeface="Arial" pitchFamily="34" charset="0"/>
                <a:cs typeface="Arial" pitchFamily="34" charset="0"/>
              </a:rPr>
              <a:t>        this.age = age;</a:t>
            </a:r>
          </a:p>
          <a:p>
            <a:pPr marL="342900" indent="-342900"/>
            <a:r>
              <a:rPr lang="en-US" altLang="zh-CN" sz="12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}}</a:t>
            </a:r>
            <a:endParaRPr lang="zh-CN" altLang="en-US" sz="12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1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类与对象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640871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看一个养猫猫问题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张老太养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了只</a:t>
            </a:r>
            <a:r>
              <a:rPr lang="zh-CN" altLang="en-US" b="1">
                <a:ea typeface="宋体" panose="02010600030101010101" pitchFamily="2" charset="-122"/>
                <a:cs typeface="Times New Roman" panose="02020603050405020304" pitchFamily="18" charset="0"/>
              </a:rPr>
              <a:t>猫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猫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一只</a:t>
            </a:r>
            <a:r>
              <a:rPr lang="zh-CN" altLang="en-US" b="1">
                <a:ea typeface="宋体" panose="02010600030101010101" pitchFamily="2" charset="-122"/>
                <a:cs typeface="Times New Roman" panose="02020603050405020304" pitchFamily="18" charset="0"/>
              </a:rPr>
              <a:t>名字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叫小白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今年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b="1">
                <a:ea typeface="宋体" panose="02010600030101010101" pitchFamily="2" charset="-122"/>
                <a:cs typeface="Times New Roman" panose="02020603050405020304" pitchFamily="18" charset="0"/>
              </a:rPr>
              <a:t>岁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白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色。还有一只叫小花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今年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岁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花色。</a:t>
            </a:r>
            <a:r>
              <a:rPr lang="zh-CN" altLang="en-US" b="1">
                <a:ea typeface="宋体" panose="02010600030101010101" pitchFamily="2" charset="-122"/>
                <a:cs typeface="Times New Roman" panose="02020603050405020304" pitchFamily="18" charset="0"/>
              </a:rPr>
              <a:t>请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编写</a:t>
            </a:r>
            <a:r>
              <a:rPr lang="zh-CN" altLang="en-US" b="1">
                <a:ea typeface="宋体" panose="02010600030101010101" pitchFamily="2" charset="-122"/>
                <a:cs typeface="Times New Roman" panose="02020603050405020304" pitchFamily="18" charset="0"/>
              </a:rPr>
              <a:t>一个程序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，当用户输入小猫的名字时，就显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示该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猫的名字，年龄，颜色。如果用户输入的小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猫名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错误，则显示 张老太没有这只猫猫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  <a:defRPr/>
            </a:pP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猫有三个属性，类型不一样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  <a:defRPr/>
            </a:pP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如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果使用普通的变量就不好管理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  <a:defRPr/>
            </a:pP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使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用一种新的</a:t>
            </a:r>
            <a:r>
              <a:rPr lang="zh-CN" altLang="en-US" sz="1600" b="1" smtClean="0">
                <a:ea typeface="宋体" panose="02010600030101010101" pitchFamily="2" charset="-122"/>
                <a:cs typeface="Times New Roman" panose="02020603050405020304" pitchFamily="18" charset="0"/>
              </a:rPr>
              <a:t>数据类型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((1) 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可以管理多个不同类型的数据 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1600" b="1" smtClean="0">
                <a:ea typeface="宋体" panose="02010600030101010101" pitchFamily="2" charset="-122"/>
                <a:cs typeface="Times New Roman" panose="02020603050405020304" pitchFamily="18" charset="0"/>
              </a:rPr>
              <a:t>属性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]) (2) 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可以对属性进行操作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1600" b="1" smtClean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AutoNum type="arabicPeriod"/>
              <a:defRPr/>
            </a:pP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因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此类与对象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448" y="1152103"/>
            <a:ext cx="1396040" cy="105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构造</a:t>
            </a:r>
            <a:r>
              <a:rPr lang="zh-CN" altLang="en-US" sz="2200" b="1"/>
              <a:t>器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8064895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构造器的介绍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一样，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构造对象也需要调用构造方法，并且可以有任意多个构造方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法（即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中构造器也支持重载）。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类的构造器包括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：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b="1" smtClean="0">
                <a:solidFill>
                  <a:srgbClr val="F13F1B"/>
                </a:solidFill>
                <a:latin typeface="Arial" pitchFamily="34" charset="0"/>
                <a:cs typeface="Arial" pitchFamily="34" charset="0"/>
              </a:rPr>
              <a:t>主</a:t>
            </a:r>
            <a:r>
              <a:rPr lang="zh-CN" altLang="en-US" b="1">
                <a:solidFill>
                  <a:srgbClr val="F13F1B"/>
                </a:solidFill>
                <a:latin typeface="Arial" pitchFamily="34" charset="0"/>
                <a:cs typeface="Arial" pitchFamily="34" charset="0"/>
              </a:rPr>
              <a:t>构造</a:t>
            </a:r>
            <a:r>
              <a:rPr lang="zh-CN" altLang="en-US" b="1" smtClean="0">
                <a:solidFill>
                  <a:srgbClr val="F13F1B"/>
                </a:solidFill>
                <a:latin typeface="Arial" pitchFamily="34" charset="0"/>
                <a:cs typeface="Arial" pitchFamily="34" charset="0"/>
              </a:rPr>
              <a:t>器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和 </a:t>
            </a:r>
            <a:r>
              <a:rPr lang="zh-CN" altLang="en-US" b="1" smtClean="0">
                <a:solidFill>
                  <a:srgbClr val="F13F1B"/>
                </a:solidFill>
                <a:latin typeface="Arial" pitchFamily="34" charset="0"/>
                <a:cs typeface="Arial" pitchFamily="34" charset="0"/>
              </a:rPr>
              <a:t>辅</a:t>
            </a:r>
            <a:r>
              <a:rPr lang="zh-CN" altLang="en-US" b="1">
                <a:solidFill>
                  <a:srgbClr val="F13F1B"/>
                </a:solidFill>
                <a:latin typeface="Arial" pitchFamily="34" charset="0"/>
                <a:cs typeface="Arial" pitchFamily="34" charset="0"/>
              </a:rPr>
              <a:t>助构造</a:t>
            </a:r>
            <a:r>
              <a:rPr lang="zh-CN" altLang="en-US" b="1" smtClean="0">
                <a:solidFill>
                  <a:srgbClr val="F13F1B"/>
                </a:solidFill>
                <a:latin typeface="Arial" pitchFamily="34" charset="0"/>
                <a:cs typeface="Arial" pitchFamily="34" charset="0"/>
              </a:rPr>
              <a:t>器</a:t>
            </a:r>
            <a:endParaRPr lang="en-US" altLang="zh-CN" b="1" smtClean="0">
              <a:solidFill>
                <a:srgbClr val="F13F1B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构造器的基本语法</a:t>
            </a:r>
            <a:endParaRPr lang="zh-CN" altLang="en-US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>
                <a:solidFill>
                  <a:srgbClr val="C00000"/>
                </a:solidFill>
              </a:rPr>
              <a:t>class</a:t>
            </a:r>
            <a:r>
              <a:rPr lang="en-US" altLang="zh-CN" sz="1600"/>
              <a:t> </a:t>
            </a:r>
            <a:r>
              <a:rPr lang="zh-CN" altLang="en-US" sz="1600"/>
              <a:t>类名</a:t>
            </a:r>
            <a:r>
              <a:rPr lang="en-US" altLang="zh-CN" sz="1600" b="1" smtClean="0"/>
              <a:t>(</a:t>
            </a:r>
            <a:r>
              <a:rPr lang="zh-CN" altLang="en-US" sz="1600" b="1" smtClean="0"/>
              <a:t>形参列表</a:t>
            </a:r>
            <a:r>
              <a:rPr lang="en-US" altLang="zh-CN" sz="1600" b="1" smtClean="0"/>
              <a:t>)</a:t>
            </a:r>
            <a:r>
              <a:rPr lang="en-US" altLang="zh-CN" sz="1600" smtClean="0"/>
              <a:t> {  // </a:t>
            </a:r>
            <a:r>
              <a:rPr lang="zh-CN" altLang="en-US" sz="1600" smtClean="0"/>
              <a:t>主构造器</a:t>
            </a:r>
            <a:endParaRPr lang="en-US" altLang="zh-CN" sz="1600"/>
          </a:p>
          <a:p>
            <a:r>
              <a:rPr lang="en-US" altLang="zh-CN" sz="1600" smtClean="0"/>
              <a:t>   // </a:t>
            </a:r>
            <a:r>
              <a:rPr lang="zh-CN" altLang="en-US" sz="1600"/>
              <a:t>类</a:t>
            </a:r>
            <a:r>
              <a:rPr lang="zh-CN" altLang="en-US" sz="1600" smtClean="0"/>
              <a:t>体</a:t>
            </a:r>
            <a:endParaRPr lang="en-US" altLang="zh-CN" sz="1600" smtClean="0"/>
          </a:p>
          <a:p>
            <a:r>
              <a:rPr lang="en-US" altLang="zh-CN" sz="1600" smtClean="0"/>
              <a:t>   </a:t>
            </a:r>
            <a:r>
              <a:rPr lang="en-US" altLang="zh-CN" sz="1600" b="1" smtClean="0">
                <a:solidFill>
                  <a:srgbClr val="C00000"/>
                </a:solidFill>
              </a:rPr>
              <a:t>def  this</a:t>
            </a:r>
            <a:r>
              <a:rPr lang="en-US" altLang="zh-CN" sz="1600" smtClean="0"/>
              <a:t>(</a:t>
            </a:r>
            <a:r>
              <a:rPr lang="zh-CN" altLang="en-US" sz="1600" smtClean="0"/>
              <a:t>形参列表</a:t>
            </a:r>
            <a:r>
              <a:rPr lang="en-US" altLang="zh-CN" sz="1600" smtClean="0"/>
              <a:t>) {  // </a:t>
            </a:r>
            <a:r>
              <a:rPr lang="zh-CN" altLang="en-US" sz="1600" smtClean="0"/>
              <a:t>辅助构造器</a:t>
            </a:r>
            <a:endParaRPr lang="en-US" altLang="zh-CN" sz="1600" smtClean="0"/>
          </a:p>
          <a:p>
            <a:r>
              <a:rPr lang="en-US" altLang="zh-CN" sz="1600" smtClean="0"/>
              <a:t>   }</a:t>
            </a:r>
            <a:endParaRPr lang="en-US" altLang="zh-CN" sz="1600"/>
          </a:p>
          <a:p>
            <a:r>
              <a:rPr lang="en-US" altLang="zh-CN" sz="1600" smtClean="0"/>
              <a:t>   </a:t>
            </a:r>
            <a:r>
              <a:rPr lang="en-US" altLang="zh-CN" sz="1600" b="1" smtClean="0">
                <a:solidFill>
                  <a:srgbClr val="C00000"/>
                </a:solidFill>
              </a:rPr>
              <a:t>def  this</a:t>
            </a:r>
            <a:r>
              <a:rPr lang="en-US" altLang="zh-CN" sz="1600" smtClean="0"/>
              <a:t>(</a:t>
            </a:r>
            <a:r>
              <a:rPr lang="zh-CN" altLang="en-US" sz="1600" smtClean="0"/>
              <a:t>形参列表</a:t>
            </a:r>
            <a:r>
              <a:rPr lang="en-US" altLang="zh-CN" sz="1600" smtClean="0"/>
              <a:t>) {  //</a:t>
            </a:r>
            <a:r>
              <a:rPr lang="zh-CN" altLang="en-US" sz="1600"/>
              <a:t>辅助构造</a:t>
            </a:r>
            <a:r>
              <a:rPr lang="zh-CN" altLang="en-US" sz="1600" smtClean="0"/>
              <a:t>器</a:t>
            </a:r>
            <a:r>
              <a:rPr lang="zh-CN" altLang="en-US" sz="1600"/>
              <a:t>可</a:t>
            </a:r>
            <a:r>
              <a:rPr lang="zh-CN" altLang="en-US" sz="1600" smtClean="0"/>
              <a:t>以有多个</a:t>
            </a:r>
            <a:r>
              <a:rPr lang="en-US" altLang="zh-CN" sz="1600" smtClean="0"/>
              <a:t>...</a:t>
            </a:r>
          </a:p>
          <a:p>
            <a:r>
              <a:rPr lang="en-US" altLang="zh-CN" sz="1600" smtClean="0"/>
              <a:t>   }</a:t>
            </a:r>
            <a:endParaRPr lang="zh-CN" altLang="en-US" sz="1600" smtClean="0"/>
          </a:p>
          <a:p>
            <a:r>
              <a:rPr lang="en-US" altLang="zh-CN" sz="1600" smtClean="0"/>
              <a:t>} </a:t>
            </a:r>
          </a:p>
          <a:p>
            <a:r>
              <a:rPr lang="en-US" altLang="zh-CN" sz="160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//1. </a:t>
            </a:r>
            <a:r>
              <a:rPr lang="zh-CN" altLang="en-US" sz="160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辅助构造器 函数的名称</a:t>
            </a:r>
            <a:r>
              <a:rPr lang="en-US" altLang="zh-CN" sz="160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this, </a:t>
            </a:r>
            <a:r>
              <a:rPr lang="zh-CN" altLang="en-US" sz="160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可以有多个，编译器通过</a:t>
            </a:r>
            <a:r>
              <a:rPr lang="zh-CN" altLang="en-US" sz="160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不同</a:t>
            </a:r>
            <a:r>
              <a:rPr lang="zh-CN" altLang="en-US" sz="160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参数来</a:t>
            </a:r>
            <a:r>
              <a:rPr lang="zh-CN" altLang="en-US" sz="160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区</a:t>
            </a:r>
            <a:r>
              <a:rPr lang="zh-CN" altLang="en-US" sz="160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  <a:r>
              <a:rPr lang="en-US" altLang="zh-CN" sz="160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160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95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构造</a:t>
            </a:r>
            <a:r>
              <a:rPr lang="zh-CN" altLang="en-US" sz="2200" b="1"/>
              <a:t>器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806489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构造器的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快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速入门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en-US" altLang="zh-CN" b="1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创</a:t>
            </a:r>
            <a:r>
              <a:rPr lang="zh-CN" altLang="en-US">
                <a:solidFill>
                  <a:prstClr val="black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建</a:t>
            </a:r>
            <a:r>
              <a:rPr lang="en-US" altLang="zh-CN">
                <a:solidFill>
                  <a:prstClr val="black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Person</a:t>
            </a:r>
            <a:r>
              <a:rPr lang="zh-CN" altLang="en-US">
                <a:solidFill>
                  <a:prstClr val="black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对象的同时初始化对象的</a:t>
            </a:r>
            <a:r>
              <a:rPr lang="en-US" altLang="zh-CN">
                <a:solidFill>
                  <a:prstClr val="black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age</a:t>
            </a:r>
            <a:r>
              <a:rPr lang="zh-CN" altLang="en-US">
                <a:solidFill>
                  <a:prstClr val="black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属性值和</a:t>
            </a:r>
            <a:r>
              <a:rPr lang="en-US" altLang="zh-CN">
                <a:solidFill>
                  <a:prstClr val="black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name</a:t>
            </a:r>
            <a:r>
              <a:rPr lang="zh-CN" altLang="en-US">
                <a:solidFill>
                  <a:prstClr val="black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属性</a:t>
            </a:r>
            <a:r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值</a:t>
            </a:r>
            <a:r>
              <a:rPr lang="zh-CN" altLang="en-US">
                <a:solidFill>
                  <a:prstClr val="black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，</a:t>
            </a:r>
            <a:r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案例演示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/>
              <a:defRPr/>
            </a:pP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/>
              <a:defRPr/>
            </a:pPr>
            <a:endParaRPr lang="en-US" altLang="zh-CN" sz="1600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51" y="3046413"/>
            <a:ext cx="36957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425171"/>
              </p:ext>
            </p:extLst>
          </p:nvPr>
        </p:nvGraphicFramePr>
        <p:xfrm>
          <a:off x="3827318" y="3046413"/>
          <a:ext cx="55279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包装程序外壳对象" showAsIcon="1" r:id="rId5" imgW="826200" imgH="711360" progId="Package">
                  <p:embed/>
                </p:oleObj>
              </mc:Choice>
              <mc:Fallback>
                <p:oleObj name="包装程序外壳对象" showAsIcon="1" r:id="rId5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27318" y="3046413"/>
                        <a:ext cx="552790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45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构造</a:t>
            </a:r>
            <a:r>
              <a:rPr lang="zh-CN" altLang="en-US" sz="2200" b="1"/>
              <a:t>器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8064895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构造器注意事项和细节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/>
              <a:defRPr/>
            </a:pP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/>
              <a:defRPr/>
            </a:pP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构造器作用是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完成对</a:t>
            </a:r>
            <a:r>
              <a:rPr lang="zh-CN" altLang="en-US" b="1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新对象的初始</a:t>
            </a:r>
            <a:r>
              <a:rPr lang="zh-CN" altLang="en-US" b="1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化，构造器没有返回值</a:t>
            </a:r>
            <a:r>
              <a:rPr lang="zh-CN" altLang="en-US" b="1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b="1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 b="1" smtClean="0"/>
              <a:t>主</a:t>
            </a:r>
            <a:r>
              <a:rPr lang="zh-CN" altLang="en-US" b="1"/>
              <a:t>构造器的声明直接放置于类名之</a:t>
            </a:r>
            <a:r>
              <a:rPr lang="zh-CN" altLang="en-US" b="1" smtClean="0"/>
              <a:t>后 </a:t>
            </a:r>
            <a:r>
              <a:rPr lang="en-US" altLang="zh-CN" b="1" smtClean="0"/>
              <a:t>[</a:t>
            </a:r>
            <a:r>
              <a:rPr lang="zh-CN" altLang="en-US" sz="1400" b="1" smtClean="0">
                <a:solidFill>
                  <a:srgbClr val="C00000"/>
                </a:solidFill>
              </a:rPr>
              <a:t>反编译</a:t>
            </a:r>
            <a:r>
              <a:rPr lang="en-US" altLang="zh-CN" b="1" smtClean="0"/>
              <a:t>]</a:t>
            </a:r>
          </a:p>
          <a:p>
            <a:pPr marL="342900" indent="-342900">
              <a:buFontTx/>
              <a:buAutoNum type="arabicParenR"/>
              <a:defRPr/>
            </a:pPr>
            <a:endParaRPr lang="en-US" altLang="zh-CN" b="1" smtClean="0"/>
          </a:p>
          <a:p>
            <a:pPr marL="342900" indent="-342900">
              <a:buFontTx/>
              <a:buAutoNum type="arabicParenR"/>
              <a:defRPr/>
            </a:pPr>
            <a:r>
              <a:rPr lang="zh-CN" altLang="en-US" b="1"/>
              <a:t>主构造器会执行类定义中的所有语</a:t>
            </a:r>
            <a:r>
              <a:rPr lang="zh-CN" altLang="en-US" b="1" smtClean="0"/>
              <a:t>句</a:t>
            </a:r>
            <a:r>
              <a:rPr lang="zh-CN" altLang="en-US" smtClean="0"/>
              <a:t>，这里可以体会到</a:t>
            </a:r>
            <a:r>
              <a:rPr lang="en-US" altLang="zh-CN" smtClean="0"/>
              <a:t>Scala</a:t>
            </a:r>
            <a:r>
              <a:rPr lang="zh-CN" altLang="en-US" smtClean="0"/>
              <a:t>的函数式编程和面向对象编程融合在一起，</a:t>
            </a:r>
            <a:r>
              <a:rPr lang="zh-CN" altLang="en-US" b="1" smtClean="0">
                <a:solidFill>
                  <a:srgbClr val="C00000"/>
                </a:solidFill>
              </a:rPr>
              <a:t>即：构</a:t>
            </a:r>
            <a:r>
              <a:rPr lang="zh-CN" altLang="en-US" b="1">
                <a:solidFill>
                  <a:srgbClr val="C00000"/>
                </a:solidFill>
              </a:rPr>
              <a:t>造器也是方法（函数）</a:t>
            </a:r>
            <a:r>
              <a:rPr lang="zh-CN" altLang="en-US"/>
              <a:t>，传递参数和使用方法和前面的函数部分内容没有区</a:t>
            </a:r>
            <a:r>
              <a:rPr lang="zh-CN" altLang="en-US" smtClean="0"/>
              <a:t>别</a:t>
            </a:r>
            <a:r>
              <a:rPr lang="en-US" altLang="zh-CN" smtClean="0"/>
              <a:t>【</a:t>
            </a:r>
            <a:r>
              <a:rPr lang="zh-CN" altLang="en-US" sz="1400" smtClean="0">
                <a:solidFill>
                  <a:srgbClr val="C00000"/>
                </a:solidFill>
              </a:rPr>
              <a:t>案例演示</a:t>
            </a:r>
            <a:r>
              <a:rPr lang="en-US" altLang="zh-CN" sz="1400" smtClean="0">
                <a:solidFill>
                  <a:srgbClr val="C00000"/>
                </a:solidFill>
              </a:rPr>
              <a:t>+</a:t>
            </a:r>
            <a:r>
              <a:rPr lang="zh-CN" altLang="en-US" sz="1400" smtClean="0">
                <a:solidFill>
                  <a:srgbClr val="C00000"/>
                </a:solidFill>
              </a:rPr>
              <a:t>反编译</a:t>
            </a:r>
            <a:r>
              <a:rPr lang="en-US" altLang="zh-CN" smtClean="0"/>
              <a:t>】</a:t>
            </a:r>
          </a:p>
          <a:p>
            <a:pPr marL="342900" indent="-342900">
              <a:buFontTx/>
              <a:buAutoNum type="arabicParenR"/>
              <a:defRPr/>
            </a:pPr>
            <a:r>
              <a:rPr lang="zh-CN" altLang="en-US" smtClean="0"/>
              <a:t>如</a:t>
            </a:r>
            <a:r>
              <a:rPr lang="zh-CN" altLang="en-US"/>
              <a:t>果主构造器无参数，小括号可省略，构建对象时调用的构造方法的小括号也可以省略</a:t>
            </a:r>
          </a:p>
          <a:p>
            <a:pPr marL="342900" lvl="0" indent="-342900">
              <a:buFontTx/>
              <a:buAutoNum type="arabicParenR"/>
              <a:defRPr/>
            </a:pPr>
            <a:endParaRPr lang="zh-CN" altLang="en-US"/>
          </a:p>
          <a:p>
            <a:pPr lvl="0">
              <a:defRPr/>
            </a:pP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/>
              <a:defRPr/>
            </a:pPr>
            <a:endParaRPr lang="en-US" altLang="zh-CN" sz="1600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378924"/>
            <a:ext cx="1152128" cy="94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788809"/>
              </p:ext>
            </p:extLst>
          </p:nvPr>
        </p:nvGraphicFramePr>
        <p:xfrm>
          <a:off x="8100392" y="4823135"/>
          <a:ext cx="576064" cy="496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包装程序外壳对象" showAsIcon="1" r:id="rId5" imgW="826200" imgH="711360" progId="Package">
                  <p:embed/>
                </p:oleObj>
              </mc:Choice>
              <mc:Fallback>
                <p:oleObj name="包装程序外壳对象" showAsIcon="1" r:id="rId5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00392" y="4823135"/>
                        <a:ext cx="576064" cy="4963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75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构造</a:t>
            </a:r>
            <a:r>
              <a:rPr lang="zh-CN" altLang="en-US" sz="2200" b="1"/>
              <a:t>器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080095"/>
            <a:ext cx="806489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构造器注意事项和使用细节</a:t>
            </a: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arenR" startAt="5"/>
              <a:defRPr/>
            </a:pPr>
            <a:r>
              <a:rPr lang="zh-CN" altLang="en-US" b="1" smtClean="0">
                <a:solidFill>
                  <a:srgbClr val="FF0000"/>
                </a:solidFill>
              </a:rPr>
              <a:t>辅</a:t>
            </a:r>
            <a:r>
              <a:rPr lang="zh-CN" altLang="en-US" b="1">
                <a:solidFill>
                  <a:srgbClr val="FF0000"/>
                </a:solidFill>
              </a:rPr>
              <a:t>助构造器</a:t>
            </a:r>
            <a:r>
              <a:rPr lang="zh-CN" altLang="en-US" b="1"/>
              <a:t>名称为</a:t>
            </a:r>
            <a:r>
              <a:rPr lang="en-US" altLang="zh-CN" b="1"/>
              <a:t>this</a:t>
            </a:r>
            <a:r>
              <a:rPr lang="zh-CN" altLang="en-US" b="1"/>
              <a:t>（这个和</a:t>
            </a:r>
            <a:r>
              <a:rPr lang="en-US" altLang="zh-CN" b="1"/>
              <a:t>Java</a:t>
            </a:r>
            <a:r>
              <a:rPr lang="zh-CN" altLang="en-US" b="1"/>
              <a:t>是不一样的），多个辅助构造器通过不同参数列表进行区</a:t>
            </a:r>
            <a:r>
              <a:rPr lang="zh-CN" altLang="en-US" b="1" smtClean="0"/>
              <a:t>分， 在底层就</a:t>
            </a:r>
            <a:r>
              <a:rPr lang="zh-CN" altLang="en-US" b="1" smtClean="0"/>
              <a:t>是</a:t>
            </a:r>
            <a:r>
              <a:rPr lang="en-US" altLang="zh-CN" b="1" smtClean="0"/>
              <a:t>f</a:t>
            </a:r>
            <a:r>
              <a:rPr lang="zh-CN" altLang="en-US" b="1" smtClean="0"/>
              <a:t>构</a:t>
            </a:r>
            <a:r>
              <a:rPr lang="zh-CN" altLang="en-US" b="1" smtClean="0"/>
              <a:t>造器重载。</a:t>
            </a:r>
            <a:r>
              <a:rPr lang="en-US" altLang="zh-CN" b="1" smtClean="0"/>
              <a:t>【</a:t>
            </a:r>
            <a:r>
              <a:rPr lang="zh-CN" altLang="en-US" sz="1400" smtClean="0"/>
              <a:t>案例演示</a:t>
            </a:r>
            <a:r>
              <a:rPr lang="en-US" altLang="zh-CN" sz="1400" smtClean="0"/>
              <a:t>+</a:t>
            </a:r>
            <a:r>
              <a:rPr lang="zh-CN" altLang="en-US" sz="1400" smtClean="0"/>
              <a:t>反编译</a:t>
            </a:r>
            <a:r>
              <a:rPr lang="en-US" altLang="zh-CN" b="1" smtClean="0"/>
              <a:t>】</a:t>
            </a:r>
            <a:endParaRPr lang="zh-CN" altLang="en-US"/>
          </a:p>
          <a:p>
            <a:pPr marL="342900" lvl="0" indent="-342900">
              <a:buAutoNum type="arabicParenR" startAt="5"/>
              <a:defRPr/>
            </a:pP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b="1"/>
          </a:p>
          <a:p>
            <a:pPr>
              <a:defRPr/>
            </a:pPr>
            <a:endParaRPr lang="en-US" altLang="zh-CN" b="1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b="1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b="1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zh-CN" altLang="en-US"/>
          </a:p>
          <a:p>
            <a:pPr lvl="0">
              <a:defRPr/>
            </a:pP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/>
              <a:defRPr/>
            </a:pPr>
            <a:endParaRPr lang="en-US" altLang="zh-CN" sz="1600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2009804"/>
            <a:ext cx="9615196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CN" sz="1400"/>
              <a:t>class Person() {</a:t>
            </a:r>
          </a:p>
          <a:p>
            <a:pPr marL="342900" indent="-342900"/>
            <a:r>
              <a:rPr lang="en-US" altLang="zh-CN" sz="1400"/>
              <a:t>  var name: String = _</a:t>
            </a:r>
          </a:p>
          <a:p>
            <a:pPr marL="342900" indent="-342900"/>
            <a:r>
              <a:rPr lang="en-US" altLang="zh-CN" sz="1400"/>
              <a:t>  var age: Int = </a:t>
            </a:r>
            <a:r>
              <a:rPr lang="en-US" altLang="zh-CN" sz="1400" smtClean="0"/>
              <a:t>_</a:t>
            </a:r>
            <a:endParaRPr lang="en-US" altLang="zh-CN" sz="1400"/>
          </a:p>
          <a:p>
            <a:pPr marL="342900" indent="-342900"/>
            <a:r>
              <a:rPr lang="en-US" altLang="zh-CN" sz="1400"/>
              <a:t>  def this(</a:t>
            </a:r>
            <a:r>
              <a:rPr lang="en-US" altLang="zh-CN" sz="1400" b="1"/>
              <a:t>name : String</a:t>
            </a:r>
            <a:r>
              <a:rPr lang="en-US" altLang="zh-CN" sz="1400"/>
              <a:t>) {</a:t>
            </a:r>
          </a:p>
          <a:p>
            <a:pPr marL="342900" indent="-342900"/>
            <a:r>
              <a:rPr lang="en-US" altLang="zh-CN" sz="1400"/>
              <a:t>    //</a:t>
            </a:r>
            <a:r>
              <a:rPr lang="zh-CN" altLang="en-US" sz="1400"/>
              <a:t>辅助构造器无论是直接或间接，最终都一定要调用主构造器，执行主构造器的逻辑</a:t>
            </a:r>
          </a:p>
          <a:p>
            <a:pPr marL="342900" indent="-342900"/>
            <a:r>
              <a:rPr lang="zh-CN" altLang="en-US" sz="1400"/>
              <a:t>    </a:t>
            </a:r>
            <a:r>
              <a:rPr lang="en-US" altLang="zh-CN" sz="1400"/>
              <a:t>//</a:t>
            </a:r>
            <a:r>
              <a:rPr lang="zh-CN" altLang="en-US" sz="1400"/>
              <a:t>而且需要放在辅助构造器的第一行</a:t>
            </a:r>
            <a:r>
              <a:rPr lang="en-US" altLang="zh-CN" sz="1400"/>
              <a:t>[</a:t>
            </a:r>
            <a:r>
              <a:rPr lang="zh-CN" altLang="en-US" sz="1400"/>
              <a:t>这点和</a:t>
            </a:r>
            <a:r>
              <a:rPr lang="en-US" altLang="zh-CN" sz="1400"/>
              <a:t>java</a:t>
            </a:r>
            <a:r>
              <a:rPr lang="zh-CN" altLang="en-US" sz="1400"/>
              <a:t>一样，</a:t>
            </a:r>
            <a:r>
              <a:rPr lang="en-US" altLang="zh-CN" sz="1400"/>
              <a:t>java</a:t>
            </a:r>
            <a:r>
              <a:rPr lang="zh-CN" altLang="en-US" sz="1400"/>
              <a:t>中一个构造器要调用同类的其它构造器，也需要放在第一行</a:t>
            </a:r>
            <a:r>
              <a:rPr lang="en-US" altLang="zh-CN" sz="1400"/>
              <a:t>]</a:t>
            </a:r>
          </a:p>
          <a:p>
            <a:pPr marL="342900" indent="-342900"/>
            <a:r>
              <a:rPr lang="en-US" altLang="zh-CN" sz="1400"/>
              <a:t>    this()  //</a:t>
            </a:r>
            <a:r>
              <a:rPr lang="zh-CN" altLang="en-US" sz="1400"/>
              <a:t>直接调用主构造器</a:t>
            </a:r>
          </a:p>
          <a:p>
            <a:pPr marL="342900" indent="-342900"/>
            <a:r>
              <a:rPr lang="zh-CN" altLang="en-US" sz="1400"/>
              <a:t>    </a:t>
            </a:r>
            <a:r>
              <a:rPr lang="en-US" altLang="zh-CN" sz="1400"/>
              <a:t>this.name = name</a:t>
            </a:r>
          </a:p>
          <a:p>
            <a:pPr marL="342900" indent="-342900"/>
            <a:r>
              <a:rPr lang="en-US" altLang="zh-CN" sz="1400"/>
              <a:t>  </a:t>
            </a:r>
            <a:r>
              <a:rPr lang="en-US" altLang="zh-CN" sz="1400" smtClean="0"/>
              <a:t>}</a:t>
            </a:r>
            <a:endParaRPr lang="en-US" altLang="zh-CN" sz="1400"/>
          </a:p>
          <a:p>
            <a:pPr marL="342900" indent="-342900"/>
            <a:r>
              <a:rPr lang="en-US" altLang="zh-CN" sz="1400"/>
              <a:t>  def this(</a:t>
            </a:r>
            <a:r>
              <a:rPr lang="en-US" altLang="zh-CN" sz="1400">
                <a:solidFill>
                  <a:srgbClr val="FF0000"/>
                </a:solidFill>
              </a:rPr>
              <a:t>name : String, age : Int</a:t>
            </a:r>
            <a:r>
              <a:rPr lang="en-US" altLang="zh-CN" sz="1400"/>
              <a:t>) {</a:t>
            </a:r>
          </a:p>
          <a:p>
            <a:pPr marL="342900" indent="-342900"/>
            <a:r>
              <a:rPr lang="en-US" altLang="zh-CN" sz="1400"/>
              <a:t>    this() //</a:t>
            </a:r>
            <a:r>
              <a:rPr lang="zh-CN" altLang="en-US" sz="1400"/>
              <a:t>直接调用主构造器</a:t>
            </a:r>
          </a:p>
          <a:p>
            <a:pPr marL="342900" indent="-342900"/>
            <a:r>
              <a:rPr lang="zh-CN" altLang="en-US" sz="1400"/>
              <a:t>    </a:t>
            </a:r>
            <a:r>
              <a:rPr lang="en-US" altLang="zh-CN" sz="1400"/>
              <a:t>this.name = name</a:t>
            </a:r>
          </a:p>
          <a:p>
            <a:pPr marL="342900" indent="-342900"/>
            <a:r>
              <a:rPr lang="en-US" altLang="zh-CN" sz="1400"/>
              <a:t>    this.age = age</a:t>
            </a:r>
          </a:p>
          <a:p>
            <a:pPr marL="342900" indent="-342900"/>
            <a:r>
              <a:rPr lang="en-US" altLang="zh-CN" sz="1400"/>
              <a:t>  </a:t>
            </a:r>
            <a:r>
              <a:rPr lang="en-US" altLang="zh-CN" sz="1400" smtClean="0"/>
              <a:t>}</a:t>
            </a:r>
            <a:endParaRPr lang="en-US" altLang="zh-CN" sz="1400"/>
          </a:p>
          <a:p>
            <a:pPr marL="342900" indent="-342900"/>
            <a:r>
              <a:rPr lang="en-US" altLang="zh-CN" sz="1400"/>
              <a:t>  def this(</a:t>
            </a:r>
            <a:r>
              <a:rPr lang="en-US" altLang="zh-CN" sz="1400">
                <a:solidFill>
                  <a:srgbClr val="FF0000"/>
                </a:solidFill>
              </a:rPr>
              <a:t>age : Int</a:t>
            </a:r>
            <a:r>
              <a:rPr lang="en-US" altLang="zh-CN" sz="1400"/>
              <a:t>) {</a:t>
            </a:r>
          </a:p>
          <a:p>
            <a:pPr marL="342900" indent="-342900"/>
            <a:r>
              <a:rPr lang="en-US" altLang="zh-CN" sz="1400"/>
              <a:t>    this("</a:t>
            </a:r>
            <a:r>
              <a:rPr lang="zh-CN" altLang="en-US" sz="1400"/>
              <a:t>匿名</a:t>
            </a:r>
            <a:r>
              <a:rPr lang="en-US" altLang="zh-CN" sz="1400"/>
              <a:t>") //</a:t>
            </a:r>
            <a:r>
              <a:rPr lang="zh-CN" altLang="en-US" sz="1400"/>
              <a:t>简介调用主构造器</a:t>
            </a:r>
            <a:r>
              <a:rPr lang="en-US" altLang="zh-CN" sz="1400"/>
              <a:t>,</a:t>
            </a:r>
            <a:r>
              <a:rPr lang="zh-CN" altLang="en-US" sz="1400"/>
              <a:t>因为 </a:t>
            </a:r>
            <a:r>
              <a:rPr lang="en-US" altLang="zh-CN" sz="1400"/>
              <a:t>def this(name : String) </a:t>
            </a:r>
            <a:r>
              <a:rPr lang="zh-CN" altLang="en-US" sz="1400"/>
              <a:t>中调用了主构造器</a:t>
            </a:r>
            <a:r>
              <a:rPr lang="en-US" altLang="zh-CN" sz="1400"/>
              <a:t>!</a:t>
            </a:r>
          </a:p>
          <a:p>
            <a:pPr marL="342900" indent="-342900"/>
            <a:r>
              <a:rPr lang="en-US" altLang="zh-CN" sz="1400"/>
              <a:t>    this.age = age</a:t>
            </a:r>
          </a:p>
          <a:p>
            <a:pPr marL="342900" indent="-342900"/>
            <a:r>
              <a:rPr lang="en-US" altLang="zh-CN" sz="1400"/>
              <a:t>  </a:t>
            </a:r>
            <a:r>
              <a:rPr lang="en-US" altLang="zh-CN" sz="1400" smtClean="0"/>
              <a:t>}</a:t>
            </a:r>
          </a:p>
          <a:p>
            <a:pPr marL="342900" indent="-342900"/>
            <a:r>
              <a:rPr lang="en-US" altLang="zh-CN" sz="1400" smtClean="0"/>
              <a:t>  def showInfo(): Unit = {</a:t>
            </a:r>
          </a:p>
          <a:p>
            <a:pPr marL="342900" indent="-342900"/>
            <a:r>
              <a:rPr lang="en-US" altLang="zh-CN" sz="1400" smtClean="0"/>
              <a:t>    println("person</a:t>
            </a:r>
            <a:r>
              <a:rPr lang="zh-CN" altLang="en-US" sz="1400" smtClean="0"/>
              <a:t>信息如下</a:t>
            </a:r>
            <a:r>
              <a:rPr lang="en-US" altLang="zh-CN" sz="1400" smtClean="0"/>
              <a:t>:")</a:t>
            </a:r>
          </a:p>
          <a:p>
            <a:pPr marL="342900" indent="-342900"/>
            <a:r>
              <a:rPr lang="en-US" altLang="zh-CN" sz="1400" smtClean="0"/>
              <a:t>    println("name=" + this.name)</a:t>
            </a:r>
          </a:p>
          <a:p>
            <a:pPr marL="342900" indent="-342900"/>
            <a:r>
              <a:rPr lang="en-US" altLang="zh-CN" sz="1400" smtClean="0"/>
              <a:t>    println("age=" + this.age)</a:t>
            </a:r>
          </a:p>
          <a:p>
            <a:pPr marL="342900" indent="-342900"/>
            <a:r>
              <a:rPr lang="en-US" altLang="zh-CN" sz="1400" smtClean="0"/>
              <a:t>  }</a:t>
            </a:r>
          </a:p>
          <a:p>
            <a:pPr marL="342900" indent="-342900"/>
            <a:r>
              <a:rPr lang="en-US" altLang="zh-CN" sz="1400" smtClean="0"/>
              <a:t>}</a:t>
            </a:r>
            <a:endParaRPr lang="zh-CN" alt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6064076" y="3573085"/>
            <a:ext cx="2765501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CN" sz="1600" smtClean="0">
                <a:latin typeface="Arial" pitchFamily="34" charset="0"/>
                <a:cs typeface="Arial" pitchFamily="34" charset="0"/>
              </a:rPr>
              <a:t>main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函数中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marL="342900" indent="-342900"/>
            <a:r>
              <a:rPr lang="en-US" altLang="zh-CN" sz="1600" smtClean="0">
                <a:latin typeface="Arial" pitchFamily="34" charset="0"/>
                <a:cs typeface="Arial" pitchFamily="34" charset="0"/>
              </a:rPr>
              <a:t>val 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p1 = new Person("scott")</a:t>
            </a:r>
          </a:p>
          <a:p>
            <a:pPr marL="342900" indent="-342900"/>
            <a:r>
              <a:rPr lang="en-US" altLang="zh-CN" sz="16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p1.showInfo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()</a:t>
            </a:r>
            <a:endParaRPr lang="zh-CN" altLang="en-US" sz="16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85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构造</a:t>
            </a:r>
            <a:r>
              <a:rPr lang="zh-CN" altLang="en-US" sz="2200" b="1"/>
              <a:t>器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806489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构造器注意事项和使用细节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 startAt="6"/>
              <a:defRPr/>
            </a:pPr>
            <a:r>
              <a:rPr lang="zh-CN" altLang="en-US" b="1" smtClean="0"/>
              <a:t>如</a:t>
            </a:r>
            <a:r>
              <a:rPr lang="zh-CN" altLang="en-US" b="1"/>
              <a:t>果想让主构造器变成私有的，可以在</a:t>
            </a:r>
            <a:r>
              <a:rPr lang="en-US" altLang="zh-CN" b="1"/>
              <a:t>()</a:t>
            </a:r>
            <a:r>
              <a:rPr lang="zh-CN" altLang="en-US" b="1"/>
              <a:t>之前加上</a:t>
            </a:r>
            <a:r>
              <a:rPr lang="en-US" altLang="zh-CN" b="1"/>
              <a:t>private</a:t>
            </a:r>
            <a:r>
              <a:rPr lang="zh-CN" altLang="en-US" b="1"/>
              <a:t>，这样用户只能通过辅助构造器来构造对象</a:t>
            </a:r>
            <a:r>
              <a:rPr lang="zh-CN" altLang="en-US" b="1" smtClean="0"/>
              <a:t>了</a:t>
            </a:r>
            <a:r>
              <a:rPr lang="en-US" altLang="zh-CN" b="1" smtClean="0"/>
              <a:t>【</a:t>
            </a:r>
            <a:r>
              <a:rPr lang="zh-CN" altLang="en-US" sz="1400" smtClean="0">
                <a:solidFill>
                  <a:srgbClr val="C00000"/>
                </a:solidFill>
              </a:rPr>
              <a:t>反编译</a:t>
            </a:r>
            <a:r>
              <a:rPr lang="en-US" altLang="zh-CN" b="1" smtClean="0"/>
              <a:t>】</a:t>
            </a:r>
          </a:p>
          <a:p>
            <a:pPr marL="342900" indent="-342900">
              <a:buAutoNum type="arabicParenR" startAt="6"/>
              <a:defRPr/>
            </a:pPr>
            <a:endParaRPr lang="en-US" altLang="zh-CN" b="1"/>
          </a:p>
          <a:p>
            <a:pPr marL="342900" indent="-342900">
              <a:buAutoNum type="arabicParenR" startAt="6"/>
              <a:defRPr/>
            </a:pPr>
            <a:r>
              <a:rPr lang="zh-CN" altLang="en-US" smtClean="0"/>
              <a:t>辅</a:t>
            </a:r>
            <a:r>
              <a:rPr lang="zh-CN" altLang="en-US"/>
              <a:t>助构造器的声明不能和主构造器的</a:t>
            </a:r>
            <a:r>
              <a:rPr lang="zh-CN" altLang="en-US" smtClean="0"/>
              <a:t>声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明</a:t>
            </a:r>
            <a:r>
              <a:rPr lang="zh-CN" altLang="en-US"/>
              <a:t>一致</a:t>
            </a:r>
            <a:r>
              <a:rPr lang="en-US" altLang="zh-CN"/>
              <a:t>,</a:t>
            </a:r>
            <a:r>
              <a:rPr lang="zh-CN" altLang="en-US"/>
              <a:t>会发</a:t>
            </a:r>
            <a:r>
              <a:rPr lang="zh-CN" altLang="en-US" smtClean="0"/>
              <a:t>生错</a:t>
            </a:r>
            <a:r>
              <a:rPr lang="zh-CN" altLang="en-US" smtClean="0"/>
              <a:t>误</a:t>
            </a:r>
            <a:r>
              <a:rPr lang="en-US" altLang="zh-CN" smtClean="0"/>
              <a:t>(</a:t>
            </a:r>
            <a:r>
              <a:rPr lang="zh-CN" altLang="en-US" smtClean="0"/>
              <a:t>即构造器名重复</a:t>
            </a:r>
            <a:r>
              <a:rPr lang="en-US" altLang="zh-CN" smtClean="0"/>
              <a:t>)</a:t>
            </a:r>
            <a:endParaRPr lang="zh-CN" altLang="en-US"/>
          </a:p>
          <a:p>
            <a:pPr marL="342900" lvl="0" indent="-342900">
              <a:buAutoNum type="arabicParenR" startAt="5"/>
              <a:defRPr/>
            </a:pP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zh-CN" altLang="en-US"/>
          </a:p>
          <a:p>
            <a:pPr lvl="0">
              <a:defRPr/>
            </a:pP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/>
              <a:defRPr/>
            </a:pPr>
            <a:endParaRPr lang="en-US" altLang="zh-CN" sz="1600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865" y="2592263"/>
            <a:ext cx="3776615" cy="2448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940202"/>
              </p:ext>
            </p:extLst>
          </p:nvPr>
        </p:nvGraphicFramePr>
        <p:xfrm>
          <a:off x="4115588" y="4392463"/>
          <a:ext cx="695052" cy="598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包装程序外壳对象" showAsIcon="1" r:id="rId5" imgW="826200" imgH="711360" progId="Package">
                  <p:embed/>
                </p:oleObj>
              </mc:Choice>
              <mc:Fallback>
                <p:oleObj name="包装程序外壳对象" showAsIcon="1" r:id="rId5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5588" y="4392463"/>
                        <a:ext cx="695052" cy="5988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91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属性高级</a:t>
            </a:r>
            <a:endParaRPr lang="zh-CN" altLang="en-US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806489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前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面我们讲过属性了，这里我们再对属性的内容做一个加强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</a:rPr>
              <a:t>构造器参数</a:t>
            </a:r>
          </a:p>
          <a:p>
            <a:pPr>
              <a:defRPr/>
            </a:pPr>
            <a:endParaRPr lang="en-US" altLang="zh-CN" smtClean="0"/>
          </a:p>
          <a:p>
            <a:pPr marL="342900" indent="-342900">
              <a:buAutoNum type="arabicParenR"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类的主构造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器的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形参未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用任何修饰符修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饰，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那么这个参数是局部变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量。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 smtClean="0"/>
              <a:t>如</a:t>
            </a:r>
            <a:r>
              <a:rPr lang="zh-CN" altLang="en-US"/>
              <a:t>果参数使用</a:t>
            </a:r>
            <a:r>
              <a:rPr lang="en-US" altLang="zh-CN"/>
              <a:t>val</a:t>
            </a:r>
            <a:r>
              <a:rPr lang="zh-CN" altLang="en-US"/>
              <a:t>关键字声明，那么</a:t>
            </a:r>
            <a:r>
              <a:rPr lang="en-US" altLang="zh-CN"/>
              <a:t>Scala</a:t>
            </a:r>
            <a:r>
              <a:rPr lang="zh-CN" altLang="en-US"/>
              <a:t>会将参数作为类</a:t>
            </a:r>
            <a:r>
              <a:rPr lang="zh-CN" altLang="en-US" smtClean="0"/>
              <a:t>的私有的只</a:t>
            </a:r>
            <a:r>
              <a:rPr lang="zh-CN" altLang="en-US"/>
              <a:t>读属</a:t>
            </a:r>
            <a:r>
              <a:rPr lang="zh-CN" altLang="en-US" smtClean="0"/>
              <a:t>性使用 </a:t>
            </a:r>
            <a:r>
              <a:rPr lang="en-US" altLang="zh-CN" smtClean="0"/>
              <a:t>【</a:t>
            </a:r>
            <a:r>
              <a:rPr lang="zh-CN" altLang="en-US" sz="1400">
                <a:solidFill>
                  <a:srgbClr val="C00000"/>
                </a:solidFill>
              </a:rPr>
              <a:t>案例</a:t>
            </a:r>
            <a:r>
              <a:rPr lang="en-US" altLang="zh-CN" sz="1400">
                <a:solidFill>
                  <a:srgbClr val="C00000"/>
                </a:solidFill>
              </a:rPr>
              <a:t>+</a:t>
            </a:r>
            <a:r>
              <a:rPr lang="zh-CN" altLang="en-US" sz="1400">
                <a:solidFill>
                  <a:srgbClr val="C00000"/>
                </a:solidFill>
              </a:rPr>
              <a:t>反编译</a:t>
            </a:r>
            <a:r>
              <a:rPr lang="en-US" altLang="zh-CN" smtClean="0"/>
              <a:t>】</a:t>
            </a:r>
          </a:p>
          <a:p>
            <a:pPr marL="342900" indent="-342900">
              <a:buFontTx/>
              <a:buAutoNum type="arabicParenR"/>
              <a:defRPr/>
            </a:pPr>
            <a:r>
              <a:rPr lang="zh-CN" altLang="en-US"/>
              <a:t>如果参数使用</a:t>
            </a:r>
            <a:r>
              <a:rPr lang="en-US" altLang="zh-CN"/>
              <a:t>var</a:t>
            </a:r>
            <a:r>
              <a:rPr lang="zh-CN" altLang="en-US"/>
              <a:t>关键字声明，那么那么</a:t>
            </a:r>
            <a:r>
              <a:rPr lang="en-US" altLang="zh-CN"/>
              <a:t>Scala</a:t>
            </a:r>
            <a:r>
              <a:rPr lang="zh-CN" altLang="en-US"/>
              <a:t>会将参数作为类的</a:t>
            </a:r>
            <a:r>
              <a:rPr lang="zh-CN" altLang="en-US" b="1">
                <a:solidFill>
                  <a:srgbClr val="C00000"/>
                </a:solidFill>
              </a:rPr>
              <a:t>成员属</a:t>
            </a:r>
            <a:r>
              <a:rPr lang="zh-CN" altLang="en-US" b="1" smtClean="0">
                <a:solidFill>
                  <a:srgbClr val="C00000"/>
                </a:solidFill>
              </a:rPr>
              <a:t>性</a:t>
            </a:r>
            <a:r>
              <a:rPr lang="zh-CN" altLang="en-US" smtClean="0"/>
              <a:t>使</a:t>
            </a:r>
            <a:r>
              <a:rPr lang="zh-CN" altLang="en-US"/>
              <a:t>用</a:t>
            </a:r>
            <a:r>
              <a:rPr lang="en-US" altLang="zh-CN"/>
              <a:t>,</a:t>
            </a:r>
            <a:r>
              <a:rPr lang="zh-CN" altLang="en-US"/>
              <a:t>并会提供属性对应</a:t>
            </a:r>
            <a:r>
              <a:rPr lang="zh-CN" altLang="en-US" smtClean="0"/>
              <a:t>的</a:t>
            </a:r>
            <a:r>
              <a:rPr lang="en-US" altLang="zh-CN" smtClean="0"/>
              <a:t>xxx()[</a:t>
            </a:r>
            <a:r>
              <a:rPr lang="zh-CN" altLang="en-US" smtClean="0"/>
              <a:t>类似</a:t>
            </a:r>
            <a:r>
              <a:rPr lang="en-US" altLang="zh-CN" smtClean="0"/>
              <a:t>getter]/xxx_$eq()[</a:t>
            </a:r>
            <a:r>
              <a:rPr lang="zh-CN" altLang="en-US" smtClean="0"/>
              <a:t>类似</a:t>
            </a:r>
            <a:r>
              <a:rPr lang="en-US" altLang="zh-CN" smtClean="0"/>
              <a:t>setter]</a:t>
            </a:r>
            <a:r>
              <a:rPr lang="zh-CN" altLang="en-US" smtClean="0"/>
              <a:t>方法，即这时的</a:t>
            </a:r>
            <a:r>
              <a:rPr lang="zh-CN" altLang="en-US" b="1" smtClean="0">
                <a:solidFill>
                  <a:srgbClr val="C00000"/>
                </a:solidFill>
              </a:rPr>
              <a:t>成员属性是私有的，但是可读写</a:t>
            </a:r>
            <a:r>
              <a:rPr lang="zh-CN" altLang="en-US" smtClean="0"/>
              <a:t>。</a:t>
            </a:r>
            <a:r>
              <a:rPr lang="en-US" altLang="zh-CN" smtClean="0"/>
              <a:t>【</a:t>
            </a:r>
            <a:r>
              <a:rPr lang="zh-CN" altLang="en-US" sz="1400" smtClean="0">
                <a:solidFill>
                  <a:srgbClr val="C00000"/>
                </a:solidFill>
              </a:rPr>
              <a:t>案例</a:t>
            </a:r>
            <a:r>
              <a:rPr lang="en-US" altLang="zh-CN" sz="1400" smtClean="0">
                <a:solidFill>
                  <a:srgbClr val="C00000"/>
                </a:solidFill>
              </a:rPr>
              <a:t>+</a:t>
            </a:r>
            <a:r>
              <a:rPr lang="zh-CN" altLang="en-US" sz="1400" smtClean="0">
                <a:solidFill>
                  <a:srgbClr val="C00000"/>
                </a:solidFill>
              </a:rPr>
              <a:t>反编译</a:t>
            </a:r>
            <a:r>
              <a:rPr lang="en-US" altLang="zh-CN" smtClean="0"/>
              <a:t>】</a:t>
            </a:r>
            <a:endParaRPr lang="zh-CN" altLang="en-US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880295"/>
            <a:ext cx="24574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3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属性高级</a:t>
            </a:r>
            <a:endParaRPr lang="zh-CN" altLang="en-US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806489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</a:rPr>
              <a:t>Bean</a:t>
            </a:r>
            <a:r>
              <a:rPr lang="zh-CN" altLang="en-US" sz="2000" b="1" smtClean="0">
                <a:solidFill>
                  <a:srgbClr val="0070C0"/>
                </a:solidFill>
              </a:rPr>
              <a:t>属性</a:t>
            </a:r>
            <a:endParaRPr lang="en-US" altLang="zh-CN" smtClean="0"/>
          </a:p>
          <a:p>
            <a:pPr>
              <a:defRPr/>
            </a:pPr>
            <a:r>
              <a:rPr lang="en-US" altLang="zh-CN">
                <a:latin typeface="Arial" pitchFamily="34" charset="0"/>
                <a:cs typeface="Arial" pitchFamily="34" charset="0"/>
              </a:rPr>
              <a:t>JavaBeans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规范定义了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的属性是像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getXxx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（）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setXxx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（）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的方法。许多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工具（框架）都依赖这个命名习惯。为了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的互操作性。将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字段加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@BeanProperty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时，这样会自动生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成</a:t>
            </a:r>
            <a:r>
              <a:rPr lang="zh-CN" altLang="en-US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规</a:t>
            </a:r>
            <a:r>
              <a:rPr lang="zh-CN" altLang="en-US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范的 </a:t>
            </a:r>
            <a:r>
              <a:rPr lang="en-US" altLang="zh-CN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setXxx/getXxx </a:t>
            </a:r>
            <a:r>
              <a:rPr lang="zh-CN" altLang="en-US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方</a:t>
            </a:r>
            <a:r>
              <a:rPr lang="zh-CN" altLang="en-US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法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。这时可以使用 对象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.setXxx()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和 对象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.getXxx()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来调用属性。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zh-CN" altLang="en-US" sz="2000" b="1">
                <a:solidFill>
                  <a:srgbClr val="C00000"/>
                </a:solidFill>
              </a:rPr>
              <a:t>注意</a:t>
            </a:r>
            <a:r>
              <a:rPr lang="en-US" altLang="zh-CN" smtClean="0"/>
              <a:t>:</a:t>
            </a:r>
            <a:r>
              <a:rPr lang="zh-CN" altLang="en-US" smtClean="0"/>
              <a:t>给某个属性加入</a:t>
            </a:r>
            <a:r>
              <a:rPr lang="en-US" altLang="zh-CN" smtClean="0"/>
              <a:t>@BeanPropetry</a:t>
            </a:r>
            <a:r>
              <a:rPr lang="zh-CN" altLang="en-US" smtClean="0"/>
              <a:t>注解后，</a:t>
            </a:r>
            <a:r>
              <a:rPr lang="zh-CN" altLang="en-US"/>
              <a:t>会</a:t>
            </a:r>
            <a:r>
              <a:rPr lang="zh-CN" altLang="en-US" smtClean="0"/>
              <a:t>生</a:t>
            </a:r>
            <a:r>
              <a:rPr lang="zh-CN" altLang="en-US"/>
              <a:t>成</a:t>
            </a:r>
            <a:r>
              <a:rPr lang="en-US" altLang="zh-CN"/>
              <a:t>getXXX</a:t>
            </a:r>
            <a:r>
              <a:rPr lang="zh-CN" altLang="en-US"/>
              <a:t>和</a:t>
            </a:r>
            <a:r>
              <a:rPr lang="en-US" altLang="zh-CN"/>
              <a:t>setXXX</a:t>
            </a:r>
            <a:r>
              <a:rPr lang="zh-CN" altLang="en-US"/>
              <a:t>的方法</a:t>
            </a:r>
          </a:p>
          <a:p>
            <a:r>
              <a:rPr lang="zh-CN" altLang="en-US"/>
              <a:t>并</a:t>
            </a:r>
            <a:r>
              <a:rPr lang="zh-CN" altLang="en-US" smtClean="0"/>
              <a:t>且对原来底层自</a:t>
            </a:r>
            <a:r>
              <a:rPr lang="zh-CN" altLang="en-US"/>
              <a:t>动生成类</a:t>
            </a:r>
            <a:r>
              <a:rPr lang="zh-CN" altLang="en-US" smtClean="0"/>
              <a:t>似</a:t>
            </a:r>
            <a:r>
              <a:rPr lang="en-US" altLang="zh-CN" smtClean="0"/>
              <a:t>xxx(),xxx_$eq()</a:t>
            </a:r>
            <a:r>
              <a:rPr lang="zh-CN" altLang="en-US" smtClean="0"/>
              <a:t>方法，</a:t>
            </a:r>
            <a:r>
              <a:rPr lang="zh-CN" altLang="en-US" b="1" smtClean="0"/>
              <a:t>没有冲突，二者可以共存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zh-CN" altLang="en-US" sz="1400">
                <a:latin typeface="Arial" pitchFamily="34" charset="0"/>
                <a:cs typeface="Arial" pitchFamily="34" charset="0"/>
              </a:rPr>
              <a:t>案</a:t>
            </a:r>
            <a:r>
              <a:rPr lang="zh-CN" altLang="en-US" sz="1400" smtClean="0">
                <a:latin typeface="Arial" pitchFamily="34" charset="0"/>
                <a:cs typeface="Arial" pitchFamily="34" charset="0"/>
              </a:rPr>
              <a:t>例演示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400" smtClean="0">
                <a:latin typeface="Arial" pitchFamily="34" charset="0"/>
                <a:cs typeface="Arial" pitchFamily="34" charset="0"/>
              </a:rPr>
              <a:t>反编译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55976" y="3960415"/>
            <a:ext cx="4104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1600">
                <a:latin typeface="Arial" pitchFamily="34" charset="0"/>
                <a:cs typeface="Arial" pitchFamily="34" charset="0"/>
              </a:rPr>
              <a:t>import scala.beans.BeanProperty</a:t>
            </a:r>
          </a:p>
          <a:p>
            <a:pPr marL="342900" indent="-342900"/>
            <a:r>
              <a:rPr lang="en-US" altLang="zh-CN" sz="1600">
                <a:latin typeface="Arial" pitchFamily="34" charset="0"/>
                <a:cs typeface="Arial" pitchFamily="34" charset="0"/>
              </a:rPr>
              <a:t>class 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Car 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{</a:t>
            </a:r>
          </a:p>
          <a:p>
            <a:pPr marL="342900" indent="-342900"/>
            <a:r>
              <a:rPr lang="en-US" altLang="zh-CN" sz="1600">
                <a:latin typeface="Arial" pitchFamily="34" charset="0"/>
                <a:cs typeface="Arial" pitchFamily="34" charset="0"/>
              </a:rPr>
              <a:t>  @BeanProperty var name: String = null</a:t>
            </a:r>
          </a:p>
          <a:p>
            <a:pPr marL="342900" indent="-342900"/>
            <a:r>
              <a:rPr lang="en-US" altLang="zh-CN" sz="160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69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对象创建的流程分析</a:t>
            </a:r>
            <a:endParaRPr lang="zh-CN" altLang="en-US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052794"/>
            <a:ext cx="8064895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看一个案例</a:t>
            </a:r>
            <a:endParaRPr lang="en-US" altLang="zh-CN" sz="1600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altLang="zh-CN" b="1"/>
              <a:t>class </a:t>
            </a:r>
            <a:r>
              <a:rPr lang="en-US" altLang="zh-CN"/>
              <a:t>Person {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b="1"/>
              <a:t>var </a:t>
            </a:r>
            <a:r>
              <a:rPr lang="en-US" altLang="zh-CN" i="1"/>
              <a:t>age</a:t>
            </a:r>
            <a:r>
              <a:rPr lang="en-US" altLang="zh-CN"/>
              <a:t>: </a:t>
            </a:r>
            <a:r>
              <a:rPr lang="en-US" altLang="zh-CN" smtClean="0"/>
              <a:t>Short</a:t>
            </a:r>
            <a:r>
              <a:rPr lang="en-US" altLang="zh-CN" smtClean="0"/>
              <a:t> </a:t>
            </a:r>
            <a:r>
              <a:rPr lang="en-US" altLang="zh-CN"/>
              <a:t>= 90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b="1"/>
              <a:t>var </a:t>
            </a:r>
            <a:r>
              <a:rPr lang="en-US" altLang="zh-CN" i="1"/>
              <a:t>name</a:t>
            </a:r>
            <a:r>
              <a:rPr lang="en-US" altLang="zh-CN"/>
              <a:t>: String = _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b="1"/>
              <a:t>def this</a:t>
            </a:r>
            <a:r>
              <a:rPr lang="en-US" altLang="zh-CN"/>
              <a:t>(n: String, a: Int) {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b="1"/>
              <a:t>this</a:t>
            </a:r>
            <a:r>
              <a:rPr lang="en-US" altLang="zh-CN"/>
              <a:t>()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b="1"/>
              <a:t>this</a:t>
            </a:r>
            <a:r>
              <a:rPr lang="en-US" altLang="zh-CN"/>
              <a:t>.</a:t>
            </a:r>
            <a:r>
              <a:rPr lang="en-US" altLang="zh-CN" i="1"/>
              <a:t>name </a:t>
            </a:r>
            <a:r>
              <a:rPr lang="en-US" altLang="zh-CN"/>
              <a:t>= n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b="1"/>
              <a:t>this</a:t>
            </a:r>
            <a:r>
              <a:rPr lang="en-US" altLang="zh-CN"/>
              <a:t>.</a:t>
            </a:r>
            <a:r>
              <a:rPr lang="en-US" altLang="zh-CN" i="1"/>
              <a:t>age </a:t>
            </a:r>
            <a:r>
              <a:rPr lang="en-US" altLang="zh-CN"/>
              <a:t>= a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smtClean="0"/>
              <a:t>}}</a:t>
            </a: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var p : Person = </a:t>
            </a:r>
            <a:r>
              <a:rPr lang="en-US" altLang="zh-CN" b="1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new </a:t>
            </a:r>
            <a:r>
              <a:rPr lang="en-US" altLang="zh-CN" b="1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小倩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",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流程分析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400" smtClean="0">
                <a:ea typeface="宋体" panose="02010600030101010101" pitchFamily="2" charset="-122"/>
                <a:cs typeface="Times New Roman" panose="02020603050405020304" pitchFamily="18" charset="0"/>
              </a:rPr>
              <a:t>面试题</a:t>
            </a:r>
            <a:r>
              <a:rPr lang="en-US" altLang="zh-CN" sz="1400" smtClean="0"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1400" smtClean="0">
                <a:ea typeface="宋体" panose="02010600030101010101" pitchFamily="2" charset="-122"/>
                <a:cs typeface="Times New Roman" panose="02020603050405020304" pitchFamily="18" charset="0"/>
              </a:rPr>
              <a:t>写出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buAutoNum type="arabicParenR"/>
              <a:defRPr/>
            </a:pPr>
            <a:r>
              <a:rPr lang="zh-CN" altLang="en-US" sz="1400" b="1" smtClean="0">
                <a:ea typeface="宋体" panose="02010600030101010101" pitchFamily="2" charset="-122"/>
                <a:cs typeface="Times New Roman" panose="02020603050405020304" pitchFamily="18" charset="0"/>
              </a:rPr>
              <a:t>加载类的信息</a:t>
            </a:r>
            <a:r>
              <a:rPr lang="en-US" altLang="zh-CN" sz="1400" b="1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400" b="1" smtClean="0">
                <a:ea typeface="宋体" panose="02010600030101010101" pitchFamily="2" charset="-122"/>
                <a:cs typeface="Times New Roman" panose="02020603050405020304" pitchFamily="18" charset="0"/>
              </a:rPr>
              <a:t>属性信息，方法信息</a:t>
            </a:r>
            <a:r>
              <a:rPr lang="en-US" altLang="zh-CN" sz="1400" b="1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buAutoNum type="arabicParenR"/>
              <a:defRPr/>
            </a:pPr>
            <a:r>
              <a:rPr lang="zh-CN" altLang="en-US" sz="1400" b="1" smtClean="0">
                <a:ea typeface="宋体" panose="02010600030101010101" pitchFamily="2" charset="-122"/>
                <a:cs typeface="Times New Roman" panose="02020603050405020304" pitchFamily="18" charset="0"/>
              </a:rPr>
              <a:t>在内存中</a:t>
            </a:r>
            <a:r>
              <a:rPr lang="en-US" altLang="zh-CN" sz="1400" b="1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400" b="1" smtClean="0">
                <a:ea typeface="宋体" panose="02010600030101010101" pitchFamily="2" charset="-122"/>
                <a:cs typeface="Times New Roman" panose="02020603050405020304" pitchFamily="18" charset="0"/>
              </a:rPr>
              <a:t>堆</a:t>
            </a:r>
            <a:r>
              <a:rPr lang="en-US" altLang="zh-CN" sz="1400" b="1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400" b="1" smtClean="0">
                <a:ea typeface="宋体" panose="02010600030101010101" pitchFamily="2" charset="-122"/>
                <a:cs typeface="Times New Roman" panose="02020603050405020304" pitchFamily="18" charset="0"/>
              </a:rPr>
              <a:t>开辟空间</a:t>
            </a:r>
            <a:endParaRPr lang="en-US" altLang="zh-CN" sz="1400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/>
              <a:defRPr/>
            </a:pPr>
            <a:r>
              <a:rPr lang="zh-CN" altLang="en-US" sz="1400" b="1" smtClean="0">
                <a:ea typeface="宋体" panose="02010600030101010101" pitchFamily="2" charset="-122"/>
                <a:cs typeface="Times New Roman" panose="02020603050405020304" pitchFamily="18" charset="0"/>
              </a:rPr>
              <a:t>使用父类的构造器</a:t>
            </a:r>
            <a:r>
              <a:rPr lang="en-US" altLang="zh-CN" sz="1400" b="1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400" b="1" smtClean="0">
                <a:ea typeface="宋体" panose="02010600030101010101" pitchFamily="2" charset="-122"/>
                <a:cs typeface="Times New Roman" panose="02020603050405020304" pitchFamily="18" charset="0"/>
              </a:rPr>
              <a:t>主和辅助</a:t>
            </a:r>
            <a:r>
              <a:rPr lang="en-US" altLang="zh-CN" sz="1400" b="1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400" b="1" smtClean="0">
                <a:ea typeface="宋体" panose="02010600030101010101" pitchFamily="2" charset="-122"/>
                <a:cs typeface="Times New Roman" panose="02020603050405020304" pitchFamily="18" charset="0"/>
              </a:rPr>
              <a:t>进行初始</a:t>
            </a:r>
            <a:endParaRPr lang="en-US" altLang="zh-CN" sz="1400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/>
              <a:defRPr/>
            </a:pPr>
            <a:r>
              <a:rPr lang="zh-CN" altLang="en-US" sz="1400" b="1">
                <a:ea typeface="宋体" panose="02010600030101010101" pitchFamily="2" charset="-122"/>
                <a:cs typeface="Times New Roman" panose="02020603050405020304" pitchFamily="18" charset="0"/>
              </a:rPr>
              <a:t>使</a:t>
            </a:r>
            <a:r>
              <a:rPr lang="zh-CN" altLang="en-US" sz="1400" b="1" smtClean="0">
                <a:ea typeface="宋体" panose="02010600030101010101" pitchFamily="2" charset="-122"/>
                <a:cs typeface="Times New Roman" panose="02020603050405020304" pitchFamily="18" charset="0"/>
              </a:rPr>
              <a:t>用主构造器对属性进行初始化 </a:t>
            </a:r>
            <a:r>
              <a:rPr lang="en-US" altLang="zh-CN" sz="1400" b="1" smtClean="0">
                <a:ea typeface="宋体" panose="02010600030101010101" pitchFamily="2" charset="-122"/>
                <a:cs typeface="Times New Roman" panose="02020603050405020304" pitchFamily="18" charset="0"/>
              </a:rPr>
              <a:t>【age:90, naem nul】</a:t>
            </a:r>
          </a:p>
          <a:p>
            <a:pPr marL="342900" lvl="0" indent="-342900">
              <a:buAutoNum type="arabicParenR"/>
              <a:defRPr/>
            </a:pPr>
            <a:r>
              <a:rPr lang="zh-CN" altLang="en-US" sz="1400" b="1">
                <a:ea typeface="宋体" panose="02010600030101010101" pitchFamily="2" charset="-122"/>
                <a:cs typeface="Times New Roman" panose="02020603050405020304" pitchFamily="18" charset="0"/>
              </a:rPr>
              <a:t>使</a:t>
            </a:r>
            <a:r>
              <a:rPr lang="zh-CN" altLang="en-US" sz="1400" b="1" smtClean="0">
                <a:ea typeface="宋体" panose="02010600030101010101" pitchFamily="2" charset="-122"/>
                <a:cs typeface="Times New Roman" panose="02020603050405020304" pitchFamily="18" charset="0"/>
              </a:rPr>
              <a:t>用辅助构造器对属性进行初始化 </a:t>
            </a:r>
            <a:r>
              <a: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rPr>
              <a:t>【 </a:t>
            </a:r>
            <a:r>
              <a:rPr lang="en-US" altLang="zh-CN" sz="1400" b="1" smtClean="0">
                <a:ea typeface="宋体" panose="02010600030101010101" pitchFamily="2" charset="-122"/>
                <a:cs typeface="Times New Roman" panose="02020603050405020304" pitchFamily="18" charset="0"/>
              </a:rPr>
              <a:t>age:20</a:t>
            </a:r>
            <a:r>
              <a: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rPr>
              <a:t>naem </a:t>
            </a:r>
            <a:r>
              <a:rPr lang="zh-CN" altLang="en-US" sz="1400" b="1" smtClean="0">
                <a:ea typeface="宋体" panose="02010600030101010101" pitchFamily="2" charset="-122"/>
                <a:cs typeface="Times New Roman" panose="02020603050405020304" pitchFamily="18" charset="0"/>
              </a:rPr>
              <a:t>小倩</a:t>
            </a:r>
            <a:r>
              <a:rPr lang="en-US" altLang="zh-CN" sz="1400" b="1" smtClean="0">
                <a:ea typeface="宋体" panose="02010600030101010101" pitchFamily="2" charset="-122"/>
                <a:cs typeface="Times New Roman" panose="02020603050405020304" pitchFamily="18" charset="0"/>
              </a:rPr>
              <a:t> 】</a:t>
            </a:r>
          </a:p>
          <a:p>
            <a:pPr marL="342900" lvl="0" indent="-342900">
              <a:buAutoNum type="arabicParenR"/>
              <a:defRPr/>
            </a:pPr>
            <a:r>
              <a:rPr lang="zh-CN" altLang="en-US" sz="1400" b="1" smtClean="0">
                <a:ea typeface="宋体" panose="02010600030101010101" pitchFamily="2" charset="-122"/>
                <a:cs typeface="Times New Roman" panose="02020603050405020304" pitchFamily="18" charset="0"/>
              </a:rPr>
              <a:t>将开辟的对象的地址赋给 </a:t>
            </a:r>
            <a:r>
              <a:rPr lang="en-US" altLang="zh-CN" sz="1400" b="1" smtClean="0"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1400" b="1" smtClean="0">
                <a:ea typeface="宋体" panose="02010600030101010101" pitchFamily="2" charset="-122"/>
                <a:cs typeface="Times New Roman" panose="02020603050405020304" pitchFamily="18" charset="0"/>
              </a:rPr>
              <a:t>这个引用</a:t>
            </a:r>
            <a:endParaRPr lang="en-US" altLang="zh-CN" sz="1400" b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44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51720" y="3201443"/>
            <a:ext cx="4896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solidFill>
                  <a:srgbClr val="FFFF00"/>
                </a:solidFill>
              </a:rPr>
              <a:t>谢谢！ 欢迎收看！</a:t>
            </a:r>
            <a:endParaRPr lang="zh-CN" altLang="en-US" sz="4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类与对象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6408711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使用现有技术解决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单独的定义变量解决</a:t>
            </a: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现有技术解决的缺点分析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FontTx/>
              <a:buAutoNum type="arabicParenR"/>
              <a:defRPr/>
            </a:pPr>
            <a:r>
              <a:rPr lang="en-US" altLang="zh-CN" sz="160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en-US" altLang="zh-CN" sz="160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FontTx/>
              <a:buAutoNum type="arabicParenR"/>
              <a:defRPr/>
            </a:pPr>
            <a:r>
              <a:rPr lang="en-US" altLang="zh-CN" sz="160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368127"/>
            <a:ext cx="1396040" cy="105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类与对象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一个程序就是一个世界，有很多对象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4" descr="v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22436"/>
            <a:ext cx="5112568" cy="344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类与对象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语言是面向对象的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>
              <a:buFont typeface="Wingdings" pitchFamily="2" charset="2"/>
              <a:buChar char="Ø"/>
              <a:defRPr/>
            </a:pPr>
            <a:r>
              <a:rPr lang="en-US" altLang="zh-CN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是面向对象的编程语言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，由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于历史原因，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中还存在着非面向对象的内容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: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基本类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型 ，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null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，静态方法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等。 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285750" lvl="0" indent="-285750">
              <a:buFont typeface="Wingdings" pitchFamily="2" charset="2"/>
              <a:buChar char="Ø"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语言来自于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，所以天生就是面向对象的语言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，而且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是纯粹的面向对象的语言，即在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中，一切皆为对象。 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285750" lvl="0" indent="-285750">
              <a:buFont typeface="Wingdings" pitchFamily="2" charset="2"/>
              <a:buChar char="Ø"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285750" lvl="0" indent="-285750">
              <a:buFont typeface="Wingdings" pitchFamily="2" charset="2"/>
              <a:buChar char="Ø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在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面向对象的学习过程中可以对比着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语言学习</a:t>
            </a: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类与对象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与对象的关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系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示意图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对上图说明</a:t>
            </a: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871788" y="1978026"/>
            <a:ext cx="1441450" cy="1223962"/>
          </a:xfrm>
          <a:prstGeom prst="rect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b="1" kern="0">
                <a:solidFill>
                  <a:sysClr val="windowText" lastClr="000000"/>
                </a:solidFill>
                <a:ea typeface="楷体_GB2312" pitchFamily="49" charset="-122"/>
              </a:rPr>
              <a:t> </a:t>
            </a:r>
            <a:r>
              <a:rPr lang="zh-CN" altLang="en-US" sz="1400" b="1" kern="0">
                <a:solidFill>
                  <a:sysClr val="windowText" lastClr="000000"/>
                </a:solidFill>
                <a:ea typeface="楷体_GB2312" pitchFamily="49" charset="-122"/>
              </a:rPr>
              <a:t>猫</a:t>
            </a:r>
            <a:r>
              <a:rPr lang="zh-CN" altLang="en-US" sz="1400" b="1" kern="0" smtClean="0">
                <a:solidFill>
                  <a:sysClr val="windowText" lastClr="000000"/>
                </a:solidFill>
                <a:ea typeface="楷体_GB2312" pitchFamily="49" charset="-122"/>
              </a:rPr>
              <a:t>类</a:t>
            </a:r>
            <a:r>
              <a:rPr lang="en-US" altLang="zh-CN" sz="1400" b="1" kern="0" smtClean="0">
                <a:solidFill>
                  <a:sysClr val="windowText" lastClr="000000"/>
                </a:solidFill>
                <a:ea typeface="楷体_GB2312" pitchFamily="49" charset="-122"/>
              </a:rPr>
              <a:t>-</a:t>
            </a:r>
            <a:r>
              <a:rPr lang="zh-CN" altLang="en-US" sz="1400" b="1" kern="0" smtClean="0">
                <a:solidFill>
                  <a:sysClr val="windowText" lastClr="000000"/>
                </a:solidFill>
                <a:ea typeface="楷体_GB2312" pitchFamily="49" charset="-122"/>
              </a:rPr>
              <a:t>数据类型</a:t>
            </a:r>
            <a:endParaRPr lang="en-US" altLang="zh-CN" sz="1400" b="1" kern="0" smtClean="0">
              <a:solidFill>
                <a:sysClr val="windowText" lastClr="000000"/>
              </a:solidFill>
              <a:ea typeface="楷体_GB2312" pitchFamily="49" charset="-122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b="1" kern="0" smtClean="0">
                <a:solidFill>
                  <a:sysClr val="windowText" lastClr="000000"/>
                </a:solidFill>
                <a:ea typeface="楷体_GB2312" pitchFamily="49" charset="-122"/>
              </a:rPr>
              <a:t>1.</a:t>
            </a:r>
            <a:r>
              <a:rPr lang="zh-CN" altLang="en-US" sz="1400" b="1" kern="0" smtClean="0">
                <a:solidFill>
                  <a:sysClr val="windowText" lastClr="000000"/>
                </a:solidFill>
                <a:ea typeface="楷体_GB2312" pitchFamily="49" charset="-122"/>
              </a:rPr>
              <a:t>属性</a:t>
            </a:r>
            <a:endParaRPr lang="en-US" altLang="zh-CN" sz="1400" b="1" kern="0" smtClean="0">
              <a:solidFill>
                <a:sysClr val="windowText" lastClr="000000"/>
              </a:solidFill>
              <a:ea typeface="楷体_GB2312" pitchFamily="49" charset="-122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b="1" kern="0" smtClean="0">
                <a:solidFill>
                  <a:sysClr val="windowText" lastClr="000000"/>
                </a:solidFill>
                <a:ea typeface="楷体_GB2312" pitchFamily="49" charset="-122"/>
              </a:rPr>
              <a:t>age ,name,color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b="1" kern="0" smtClean="0">
                <a:solidFill>
                  <a:sysClr val="windowText" lastClr="000000"/>
                </a:solidFill>
                <a:ea typeface="楷体_GB2312" pitchFamily="49" charset="-122"/>
              </a:rPr>
              <a:t>2.</a:t>
            </a:r>
            <a:r>
              <a:rPr lang="zh-CN" altLang="en-US" sz="1400" b="1" kern="0" smtClean="0">
                <a:solidFill>
                  <a:sysClr val="windowText" lastClr="000000"/>
                </a:solidFill>
                <a:ea typeface="楷体_GB2312" pitchFamily="49" charset="-122"/>
              </a:rPr>
              <a:t>行为</a:t>
            </a:r>
            <a:endParaRPr lang="en-US" altLang="zh-CN" sz="1400" b="1" kern="0" smtClean="0">
              <a:solidFill>
                <a:sysClr val="windowText" lastClr="000000"/>
              </a:solidFill>
              <a:ea typeface="楷体_GB2312" pitchFamily="49" charset="-122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b="1" kern="0" smtClean="0">
                <a:solidFill>
                  <a:sysClr val="windowText" lastClr="000000"/>
                </a:solidFill>
                <a:ea typeface="楷体_GB2312" pitchFamily="49" charset="-122"/>
              </a:rPr>
              <a:t>run  cry cal</a:t>
            </a:r>
            <a:endParaRPr lang="zh-CN" altLang="en-US" sz="1400" b="1" kern="0" smtClean="0">
              <a:solidFill>
                <a:sysClr val="windowText" lastClr="000000"/>
              </a:solidFill>
              <a:ea typeface="楷体_GB2312" pitchFamily="49" charset="-122"/>
            </a:endParaRP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4052888" y="2049463"/>
            <a:ext cx="1122362" cy="215900"/>
          </a:xfrm>
          <a:prstGeom prst="rightArrow">
            <a:avLst>
              <a:gd name="adj1" fmla="val 50000"/>
              <a:gd name="adj2" fmla="val 129963"/>
            </a:avLst>
          </a:prstGeom>
          <a:solidFill>
            <a:srgbClr val="0000FF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175250" y="1916113"/>
            <a:ext cx="1441450" cy="349250"/>
          </a:xfrm>
          <a:prstGeom prst="rect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>
                <a:solidFill>
                  <a:sysClr val="windowText" lastClr="000000"/>
                </a:solidFill>
                <a:ea typeface="楷体_GB2312" pitchFamily="49" charset="-122"/>
              </a:rPr>
              <a:t>对象</a:t>
            </a:r>
            <a:r>
              <a:rPr lang="en-US" altLang="zh-CN" sz="1800" b="1" kern="0">
                <a:solidFill>
                  <a:sysClr val="windowText" lastClr="000000"/>
                </a:solidFill>
                <a:ea typeface="楷体_GB2312" pitchFamily="49" charset="-122"/>
              </a:rPr>
              <a:t>(</a:t>
            </a:r>
            <a:r>
              <a:rPr lang="zh-CN" altLang="en-US" sz="1800" b="1" kern="0">
                <a:solidFill>
                  <a:sysClr val="windowText" lastClr="000000"/>
                </a:solidFill>
                <a:ea typeface="楷体_GB2312" pitchFamily="49" charset="-122"/>
              </a:rPr>
              <a:t>实例</a:t>
            </a:r>
            <a:r>
              <a:rPr lang="en-US" altLang="zh-CN" sz="1800" b="1" kern="0">
                <a:solidFill>
                  <a:sysClr val="windowText" lastClr="000000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5175250" y="2338388"/>
            <a:ext cx="1441450" cy="349250"/>
          </a:xfrm>
          <a:prstGeom prst="rect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>
                <a:solidFill>
                  <a:sysClr val="windowText" lastClr="000000"/>
                </a:solidFill>
                <a:ea typeface="楷体_GB2312" pitchFamily="49" charset="-122"/>
              </a:rPr>
              <a:t>对象</a:t>
            </a:r>
            <a:r>
              <a:rPr lang="en-US" altLang="zh-CN" sz="1800" b="1" kern="0">
                <a:solidFill>
                  <a:sysClr val="windowText" lastClr="000000"/>
                </a:solidFill>
                <a:ea typeface="楷体_GB2312" pitchFamily="49" charset="-122"/>
              </a:rPr>
              <a:t>(</a:t>
            </a:r>
            <a:r>
              <a:rPr lang="zh-CN" altLang="en-US" sz="1800" b="1" kern="0">
                <a:solidFill>
                  <a:sysClr val="windowText" lastClr="000000"/>
                </a:solidFill>
                <a:ea typeface="楷体_GB2312" pitchFamily="49" charset="-122"/>
              </a:rPr>
              <a:t>实例</a:t>
            </a:r>
            <a:r>
              <a:rPr lang="en-US" altLang="zh-CN" sz="1800" b="1" kern="0">
                <a:solidFill>
                  <a:sysClr val="windowText" lastClr="000000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709613" y="2193926"/>
            <a:ext cx="1441450" cy="647700"/>
          </a:xfrm>
          <a:prstGeom prst="rect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smtClean="0">
                <a:solidFill>
                  <a:sysClr val="windowText" lastClr="000000"/>
                </a:solidFill>
                <a:ea typeface="楷体_GB2312" pitchFamily="49" charset="-122"/>
              </a:rPr>
              <a:t>把所有猫的</a:t>
            </a:r>
            <a:endParaRPr lang="en-US" altLang="zh-CN" sz="1800" b="1" kern="0" smtClean="0">
              <a:solidFill>
                <a:sysClr val="windowText" lastClr="000000"/>
              </a:solidFill>
              <a:ea typeface="楷体_GB2312" pitchFamily="49" charset="-122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smtClean="0">
                <a:solidFill>
                  <a:sysClr val="windowText" lastClr="000000"/>
                </a:solidFill>
                <a:ea typeface="楷体_GB2312" pitchFamily="49" charset="-122"/>
              </a:rPr>
              <a:t>特</a:t>
            </a:r>
            <a:r>
              <a:rPr lang="zh-CN" altLang="en-US" sz="1800" b="1" kern="0">
                <a:solidFill>
                  <a:sysClr val="windowText" lastClr="000000"/>
                </a:solidFill>
                <a:ea typeface="楷体_GB2312" pitchFamily="49" charset="-122"/>
              </a:rPr>
              <a:t>性 </a:t>
            </a:r>
            <a:r>
              <a:rPr lang="zh-CN" altLang="en-US" sz="1800" b="1" kern="0" smtClean="0">
                <a:solidFill>
                  <a:sysClr val="windowText" lastClr="000000"/>
                </a:solidFill>
                <a:ea typeface="楷体_GB2312" pitchFamily="49" charset="-122"/>
              </a:rPr>
              <a:t>提</a:t>
            </a:r>
            <a:r>
              <a:rPr lang="zh-CN" altLang="en-US" sz="1800" b="1" kern="0">
                <a:solidFill>
                  <a:sysClr val="windowText" lastClr="000000"/>
                </a:solidFill>
                <a:ea typeface="楷体_GB2312" pitchFamily="49" charset="-122"/>
              </a:rPr>
              <a:t>取出来</a:t>
            </a: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2109788" y="2481263"/>
            <a:ext cx="762000" cy="217488"/>
          </a:xfrm>
          <a:prstGeom prst="rightArrow">
            <a:avLst>
              <a:gd name="adj1" fmla="val 50000"/>
              <a:gd name="adj2" fmla="val 87591"/>
            </a:avLst>
          </a:prstGeom>
          <a:solidFill>
            <a:srgbClr val="008000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WordArt 15"/>
          <p:cNvSpPr>
            <a:spLocks noChangeArrowheads="1" noChangeShapeType="1" noTextEdit="1"/>
          </p:cNvSpPr>
          <p:nvPr/>
        </p:nvSpPr>
        <p:spPr bwMode="auto">
          <a:xfrm>
            <a:off x="5824538" y="2770957"/>
            <a:ext cx="69850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>
              <a:defRPr/>
            </a:pPr>
            <a:r>
              <a:rPr lang="en-US" altLang="zh-CN" sz="1600" b="1" kern="10"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  <a:p>
            <a:pPr>
              <a:defRPr/>
            </a:pPr>
            <a:r>
              <a:rPr lang="en-US" altLang="zh-CN" sz="1600" b="1" kern="10"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  <a:p>
            <a:pPr>
              <a:defRPr/>
            </a:pPr>
            <a:r>
              <a:rPr lang="en-US" altLang="zh-CN" sz="1600" b="1" kern="10"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sz="1600" b="1" kern="10"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4052888" y="2409826"/>
            <a:ext cx="1122362" cy="215900"/>
          </a:xfrm>
          <a:prstGeom prst="rightArrow">
            <a:avLst>
              <a:gd name="adj1" fmla="val 50000"/>
              <a:gd name="adj2" fmla="val 129963"/>
            </a:avLst>
          </a:prstGeom>
          <a:solidFill>
            <a:srgbClr val="0000FF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>
            <a:off x="4052888" y="2770188"/>
            <a:ext cx="1122362" cy="215900"/>
          </a:xfrm>
          <a:prstGeom prst="rightArrow">
            <a:avLst>
              <a:gd name="adj1" fmla="val 50000"/>
              <a:gd name="adj2" fmla="val 129963"/>
            </a:avLst>
          </a:prstGeom>
          <a:solidFill>
            <a:srgbClr val="0000FF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pic>
        <p:nvPicPr>
          <p:cNvPr id="16" name="Picture 6" descr="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163" y="3452107"/>
            <a:ext cx="9096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7" descr="鱼儿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024" y="3461819"/>
            <a:ext cx="13684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0" descr="猫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3384551"/>
            <a:ext cx="1584325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类与对象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与对象的关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系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示意图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b="1">
                <a:ea typeface="宋体" panose="02010600030101010101" pitchFamily="2" charset="-122"/>
                <a:cs typeface="Times New Roman" panose="02020603050405020304" pitchFamily="18" charset="0"/>
              </a:rPr>
              <a:t>说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明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中类与对象的关系，和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语言中的类与对象的关系一样。</a:t>
            </a: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773735" y="1944365"/>
            <a:ext cx="1441450" cy="1223962"/>
          </a:xfrm>
          <a:prstGeom prst="rect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b="1" kern="0">
                <a:solidFill>
                  <a:sysClr val="windowText" lastClr="000000"/>
                </a:solidFill>
                <a:ea typeface="楷体_GB2312" pitchFamily="49" charset="-122"/>
              </a:rPr>
              <a:t> </a:t>
            </a:r>
            <a:r>
              <a:rPr lang="zh-CN" altLang="en-US" sz="1800" b="1" kern="0">
                <a:solidFill>
                  <a:sysClr val="windowText" lastClr="000000"/>
                </a:solidFill>
                <a:ea typeface="楷体_GB2312" pitchFamily="49" charset="-122"/>
              </a:rPr>
              <a:t>猫类   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3954835" y="2015802"/>
            <a:ext cx="1122362" cy="215900"/>
          </a:xfrm>
          <a:prstGeom prst="rightArrow">
            <a:avLst>
              <a:gd name="adj1" fmla="val 50000"/>
              <a:gd name="adj2" fmla="val 129963"/>
            </a:avLst>
          </a:prstGeom>
          <a:solidFill>
            <a:srgbClr val="FF0000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/>
        </p:spPr>
        <p:txBody>
          <a:bodyPr wrap="none"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800" ker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5077197" y="1882452"/>
            <a:ext cx="1441450" cy="349250"/>
          </a:xfrm>
          <a:prstGeom prst="rect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>
                <a:solidFill>
                  <a:sysClr val="windowText" lastClr="000000"/>
                </a:solidFill>
                <a:ea typeface="楷体_GB2312" pitchFamily="49" charset="-122"/>
              </a:rPr>
              <a:t>对象</a:t>
            </a:r>
            <a:r>
              <a:rPr lang="en-US" altLang="zh-CN" sz="1800" b="1" kern="0">
                <a:solidFill>
                  <a:sysClr val="windowText" lastClr="000000"/>
                </a:solidFill>
                <a:ea typeface="楷体_GB2312" pitchFamily="49" charset="-122"/>
              </a:rPr>
              <a:t>(</a:t>
            </a:r>
            <a:r>
              <a:rPr lang="zh-CN" altLang="en-US" sz="1800" b="1" kern="0">
                <a:solidFill>
                  <a:sysClr val="windowText" lastClr="000000"/>
                </a:solidFill>
                <a:ea typeface="楷体_GB2312" pitchFamily="49" charset="-122"/>
              </a:rPr>
              <a:t>实例</a:t>
            </a:r>
            <a:r>
              <a:rPr lang="en-US" altLang="zh-CN" sz="1800" b="1" kern="0">
                <a:solidFill>
                  <a:sysClr val="windowText" lastClr="000000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5077197" y="2304727"/>
            <a:ext cx="1441450" cy="349250"/>
          </a:xfrm>
          <a:prstGeom prst="rect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>
                <a:solidFill>
                  <a:sysClr val="windowText" lastClr="000000"/>
                </a:solidFill>
                <a:ea typeface="楷体_GB2312" pitchFamily="49" charset="-122"/>
              </a:rPr>
              <a:t>对象</a:t>
            </a:r>
            <a:r>
              <a:rPr lang="en-US" altLang="zh-CN" sz="1800" b="1" kern="0">
                <a:solidFill>
                  <a:sysClr val="windowText" lastClr="000000"/>
                </a:solidFill>
                <a:ea typeface="楷体_GB2312" pitchFamily="49" charset="-122"/>
              </a:rPr>
              <a:t>(</a:t>
            </a:r>
            <a:r>
              <a:rPr lang="zh-CN" altLang="en-US" sz="1800" b="1" kern="0">
                <a:solidFill>
                  <a:sysClr val="windowText" lastClr="000000"/>
                </a:solidFill>
                <a:ea typeface="楷体_GB2312" pitchFamily="49" charset="-122"/>
              </a:rPr>
              <a:t>实例</a:t>
            </a:r>
            <a:r>
              <a:rPr lang="en-US" altLang="zh-CN" sz="1800" b="1" kern="0">
                <a:solidFill>
                  <a:sysClr val="windowText" lastClr="000000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611560" y="2160265"/>
            <a:ext cx="1441450" cy="647700"/>
          </a:xfrm>
          <a:prstGeom prst="rect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>
                <a:solidFill>
                  <a:sysClr val="windowText" lastClr="000000"/>
                </a:solidFill>
                <a:ea typeface="楷体_GB2312" pitchFamily="49" charset="-122"/>
              </a:rPr>
              <a:t>把猫的特性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>
                <a:solidFill>
                  <a:sysClr val="windowText" lastClr="000000"/>
                </a:solidFill>
                <a:ea typeface="楷体_GB2312" pitchFamily="49" charset="-122"/>
              </a:rPr>
              <a:t>提取出来</a:t>
            </a:r>
          </a:p>
        </p:txBody>
      </p:sp>
      <p:sp>
        <p:nvSpPr>
          <p:cNvPr id="24" name="AutoShape 11"/>
          <p:cNvSpPr>
            <a:spLocks noChangeArrowheads="1"/>
          </p:cNvSpPr>
          <p:nvPr/>
        </p:nvSpPr>
        <p:spPr bwMode="auto">
          <a:xfrm>
            <a:off x="2011735" y="2447602"/>
            <a:ext cx="762000" cy="217488"/>
          </a:xfrm>
          <a:prstGeom prst="rightArrow">
            <a:avLst>
              <a:gd name="adj1" fmla="val 50000"/>
              <a:gd name="adj2" fmla="val 87591"/>
            </a:avLst>
          </a:prstGeom>
          <a:solidFill>
            <a:srgbClr val="008000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25" name="WordArt 12"/>
          <p:cNvSpPr>
            <a:spLocks noChangeArrowheads="1" noChangeShapeType="1" noTextEdit="1"/>
          </p:cNvSpPr>
          <p:nvPr/>
        </p:nvSpPr>
        <p:spPr bwMode="auto">
          <a:xfrm>
            <a:off x="5726609" y="2735460"/>
            <a:ext cx="69850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>
              <a:defRPr/>
            </a:pPr>
            <a:r>
              <a:rPr lang="en-US" altLang="zh-CN" sz="1600" b="1" kern="10"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  <a:p>
            <a:pPr>
              <a:defRPr/>
            </a:pPr>
            <a:r>
              <a:rPr lang="en-US" altLang="zh-CN" sz="1600" b="1" kern="10"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  <a:p>
            <a:pPr>
              <a:defRPr/>
            </a:pPr>
            <a:r>
              <a:rPr lang="en-US" altLang="zh-CN" sz="1600" b="1" kern="10"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sz="1600" b="1" kern="10"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6" name="AutoShape 13"/>
          <p:cNvSpPr>
            <a:spLocks noChangeArrowheads="1"/>
          </p:cNvSpPr>
          <p:nvPr/>
        </p:nvSpPr>
        <p:spPr bwMode="auto">
          <a:xfrm>
            <a:off x="3954835" y="2376165"/>
            <a:ext cx="1122362" cy="215900"/>
          </a:xfrm>
          <a:prstGeom prst="rightArrow">
            <a:avLst>
              <a:gd name="adj1" fmla="val 50000"/>
              <a:gd name="adj2" fmla="val 129963"/>
            </a:avLst>
          </a:prstGeom>
          <a:solidFill>
            <a:srgbClr val="0000FF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27" name="AutoShape 14"/>
          <p:cNvSpPr>
            <a:spLocks noChangeArrowheads="1"/>
          </p:cNvSpPr>
          <p:nvPr/>
        </p:nvSpPr>
        <p:spPr bwMode="auto">
          <a:xfrm>
            <a:off x="3954835" y="2736527"/>
            <a:ext cx="1122362" cy="215900"/>
          </a:xfrm>
          <a:prstGeom prst="rightArrow">
            <a:avLst>
              <a:gd name="adj1" fmla="val 50000"/>
              <a:gd name="adj2" fmla="val 129963"/>
            </a:avLst>
          </a:prstGeom>
          <a:solidFill>
            <a:srgbClr val="0000FF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2773735" y="3456533"/>
            <a:ext cx="1441450" cy="1223962"/>
          </a:xfrm>
          <a:prstGeom prst="rect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b="1" kern="0">
                <a:solidFill>
                  <a:sysClr val="windowText" lastClr="000000"/>
                </a:solidFill>
                <a:ea typeface="楷体_GB2312" pitchFamily="49" charset="-122"/>
              </a:rPr>
              <a:t> </a:t>
            </a:r>
            <a:r>
              <a:rPr lang="zh-CN" altLang="en-US" sz="1800" b="1" kern="0">
                <a:solidFill>
                  <a:sysClr val="windowText" lastClr="000000"/>
                </a:solidFill>
                <a:ea typeface="楷体_GB2312" pitchFamily="49" charset="-122"/>
              </a:rPr>
              <a:t>人类    </a:t>
            </a:r>
          </a:p>
        </p:txBody>
      </p:sp>
      <p:sp>
        <p:nvSpPr>
          <p:cNvPr id="29" name="AutoShape 20"/>
          <p:cNvSpPr>
            <a:spLocks noChangeArrowheads="1"/>
          </p:cNvSpPr>
          <p:nvPr/>
        </p:nvSpPr>
        <p:spPr bwMode="auto">
          <a:xfrm>
            <a:off x="3954835" y="3527970"/>
            <a:ext cx="1122362" cy="215900"/>
          </a:xfrm>
          <a:prstGeom prst="rightArrow">
            <a:avLst>
              <a:gd name="adj1" fmla="val 50000"/>
              <a:gd name="adj2" fmla="val 129963"/>
            </a:avLst>
          </a:prstGeom>
          <a:solidFill>
            <a:srgbClr val="0000FF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5077197" y="3394620"/>
            <a:ext cx="1441450" cy="349250"/>
          </a:xfrm>
          <a:prstGeom prst="rect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>
                <a:solidFill>
                  <a:sysClr val="windowText" lastClr="000000"/>
                </a:solidFill>
                <a:ea typeface="楷体_GB2312" pitchFamily="49" charset="-122"/>
              </a:rPr>
              <a:t>对象</a:t>
            </a:r>
            <a:r>
              <a:rPr lang="en-US" altLang="zh-CN" sz="1800" b="1" kern="0">
                <a:solidFill>
                  <a:sysClr val="windowText" lastClr="000000"/>
                </a:solidFill>
                <a:ea typeface="楷体_GB2312" pitchFamily="49" charset="-122"/>
              </a:rPr>
              <a:t>(</a:t>
            </a:r>
            <a:r>
              <a:rPr lang="zh-CN" altLang="en-US" sz="1800" b="1" kern="0">
                <a:solidFill>
                  <a:sysClr val="windowText" lastClr="000000"/>
                </a:solidFill>
                <a:ea typeface="楷体_GB2312" pitchFamily="49" charset="-122"/>
              </a:rPr>
              <a:t>实例</a:t>
            </a:r>
            <a:r>
              <a:rPr lang="en-US" altLang="zh-CN" sz="1800" b="1" kern="0">
                <a:solidFill>
                  <a:sysClr val="windowText" lastClr="000000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5077197" y="3816895"/>
            <a:ext cx="1441450" cy="349250"/>
          </a:xfrm>
          <a:prstGeom prst="rect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>
                <a:solidFill>
                  <a:sysClr val="windowText" lastClr="000000"/>
                </a:solidFill>
                <a:ea typeface="楷体_GB2312" pitchFamily="49" charset="-122"/>
              </a:rPr>
              <a:t>对象</a:t>
            </a:r>
            <a:r>
              <a:rPr lang="en-US" altLang="zh-CN" sz="1800" b="1" kern="0">
                <a:solidFill>
                  <a:sysClr val="windowText" lastClr="000000"/>
                </a:solidFill>
                <a:ea typeface="楷体_GB2312" pitchFamily="49" charset="-122"/>
              </a:rPr>
              <a:t>(</a:t>
            </a:r>
            <a:r>
              <a:rPr lang="zh-CN" altLang="en-US" sz="1800" b="1" kern="0">
                <a:solidFill>
                  <a:sysClr val="windowText" lastClr="000000"/>
                </a:solidFill>
                <a:ea typeface="楷体_GB2312" pitchFamily="49" charset="-122"/>
              </a:rPr>
              <a:t>实例</a:t>
            </a:r>
            <a:r>
              <a:rPr lang="en-US" altLang="zh-CN" sz="1800" b="1" kern="0">
                <a:solidFill>
                  <a:sysClr val="windowText" lastClr="000000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611560" y="3672433"/>
            <a:ext cx="1441450" cy="647700"/>
          </a:xfrm>
          <a:prstGeom prst="rect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>
                <a:solidFill>
                  <a:sysClr val="windowText" lastClr="000000"/>
                </a:solidFill>
                <a:ea typeface="楷体_GB2312" pitchFamily="49" charset="-122"/>
              </a:rPr>
              <a:t>把人的特性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>
                <a:solidFill>
                  <a:sysClr val="windowText" lastClr="000000"/>
                </a:solidFill>
                <a:ea typeface="楷体_GB2312" pitchFamily="49" charset="-122"/>
              </a:rPr>
              <a:t>提取出来</a:t>
            </a:r>
          </a:p>
        </p:txBody>
      </p:sp>
      <p:sp>
        <p:nvSpPr>
          <p:cNvPr id="33" name="AutoShape 24"/>
          <p:cNvSpPr>
            <a:spLocks noChangeArrowheads="1"/>
          </p:cNvSpPr>
          <p:nvPr/>
        </p:nvSpPr>
        <p:spPr bwMode="auto">
          <a:xfrm>
            <a:off x="2011735" y="3959770"/>
            <a:ext cx="762000" cy="217488"/>
          </a:xfrm>
          <a:prstGeom prst="rightArrow">
            <a:avLst>
              <a:gd name="adj1" fmla="val 50000"/>
              <a:gd name="adj2" fmla="val 87591"/>
            </a:avLst>
          </a:prstGeom>
          <a:solidFill>
            <a:srgbClr val="008000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34" name="WordArt 25"/>
          <p:cNvSpPr>
            <a:spLocks noChangeArrowheads="1" noChangeShapeType="1" noTextEdit="1"/>
          </p:cNvSpPr>
          <p:nvPr/>
        </p:nvSpPr>
        <p:spPr bwMode="auto">
          <a:xfrm>
            <a:off x="5726609" y="4246561"/>
            <a:ext cx="69850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>
              <a:defRPr/>
            </a:pPr>
            <a:r>
              <a:rPr lang="en-US" altLang="zh-CN" sz="1600" b="1" kern="10"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  <a:p>
            <a:pPr>
              <a:defRPr/>
            </a:pPr>
            <a:r>
              <a:rPr lang="en-US" altLang="zh-CN" sz="1600" b="1" kern="10"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  <a:p>
            <a:pPr>
              <a:defRPr/>
            </a:pPr>
            <a:r>
              <a:rPr lang="en-US" altLang="zh-CN" sz="1600" b="1" kern="10"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sz="1600" b="1" kern="10"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5" name="AutoShape 26"/>
          <p:cNvSpPr>
            <a:spLocks noChangeArrowheads="1"/>
          </p:cNvSpPr>
          <p:nvPr/>
        </p:nvSpPr>
        <p:spPr bwMode="auto">
          <a:xfrm>
            <a:off x="3954835" y="3888333"/>
            <a:ext cx="1122362" cy="215900"/>
          </a:xfrm>
          <a:prstGeom prst="rightArrow">
            <a:avLst>
              <a:gd name="adj1" fmla="val 50000"/>
              <a:gd name="adj2" fmla="val 129963"/>
            </a:avLst>
          </a:prstGeom>
          <a:solidFill>
            <a:srgbClr val="0000FF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36" name="AutoShape 27"/>
          <p:cNvSpPr>
            <a:spLocks noChangeArrowheads="1"/>
          </p:cNvSpPr>
          <p:nvPr/>
        </p:nvSpPr>
        <p:spPr bwMode="auto">
          <a:xfrm>
            <a:off x="3954835" y="4248695"/>
            <a:ext cx="1122362" cy="215900"/>
          </a:xfrm>
          <a:prstGeom prst="rightArrow">
            <a:avLst>
              <a:gd name="adj1" fmla="val 50000"/>
              <a:gd name="adj2" fmla="val 129963"/>
            </a:avLst>
          </a:prstGeom>
          <a:solidFill>
            <a:srgbClr val="0000FF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类与对象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快速入门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面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向对象的方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式解决养猫问题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368127"/>
            <a:ext cx="1396040" cy="105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3795</TotalTime>
  <Words>8288</Words>
  <Application>Microsoft Office PowerPoint</Application>
  <PresentationFormat>自定义</PresentationFormat>
  <Paragraphs>2117</Paragraphs>
  <Slides>38</Slides>
  <Notes>35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0" baseType="lpstr">
      <vt:lpstr>Office 主题</vt:lpstr>
      <vt:lpstr>包装程序外壳对象</vt:lpstr>
      <vt:lpstr>Scala核心编程 -面向对象编程(基础部分)  讲师：韩顺平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han</cp:lastModifiedBy>
  <cp:revision>576</cp:revision>
  <dcterms:created xsi:type="dcterms:W3CDTF">2013-03-04T07:19:00Z</dcterms:created>
  <dcterms:modified xsi:type="dcterms:W3CDTF">2018-11-14T03:32:44Z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