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855" r:id="rId3"/>
    <p:sldId id="856" r:id="rId4"/>
    <p:sldId id="857" r:id="rId5"/>
    <p:sldId id="765" r:id="rId6"/>
    <p:sldId id="853" r:id="rId7"/>
    <p:sldId id="766" r:id="rId8"/>
    <p:sldId id="769" r:id="rId9"/>
    <p:sldId id="835" r:id="rId10"/>
    <p:sldId id="858" r:id="rId11"/>
    <p:sldId id="883" r:id="rId12"/>
    <p:sldId id="884" r:id="rId13"/>
    <p:sldId id="859" r:id="rId14"/>
    <p:sldId id="860" r:id="rId15"/>
    <p:sldId id="885" r:id="rId16"/>
    <p:sldId id="861" r:id="rId17"/>
    <p:sldId id="772" r:id="rId18"/>
    <p:sldId id="774" r:id="rId19"/>
    <p:sldId id="862" r:id="rId20"/>
    <p:sldId id="969" r:id="rId21"/>
    <p:sldId id="863" r:id="rId22"/>
    <p:sldId id="864" r:id="rId23"/>
    <p:sldId id="865" r:id="rId24"/>
    <p:sldId id="886" r:id="rId25"/>
    <p:sldId id="866" r:id="rId26"/>
    <p:sldId id="755" r:id="rId27"/>
    <p:sldId id="756" r:id="rId28"/>
    <p:sldId id="757" r:id="rId29"/>
    <p:sldId id="761" r:id="rId30"/>
    <p:sldId id="762" r:id="rId31"/>
    <p:sldId id="758" r:id="rId32"/>
    <p:sldId id="763" r:id="rId33"/>
    <p:sldId id="852" r:id="rId34"/>
    <p:sldId id="970" r:id="rId35"/>
    <p:sldId id="887" r:id="rId36"/>
    <p:sldId id="888" r:id="rId37"/>
    <p:sldId id="890" r:id="rId38"/>
    <p:sldId id="894" r:id="rId39"/>
    <p:sldId id="895" r:id="rId40"/>
    <p:sldId id="896" r:id="rId41"/>
    <p:sldId id="897" r:id="rId42"/>
    <p:sldId id="898" r:id="rId43"/>
    <p:sldId id="899" r:id="rId44"/>
    <p:sldId id="900" r:id="rId45"/>
    <p:sldId id="901" r:id="rId46"/>
    <p:sldId id="967" r:id="rId47"/>
    <p:sldId id="902" r:id="rId48"/>
    <p:sldId id="903" r:id="rId49"/>
    <p:sldId id="968" r:id="rId50"/>
    <p:sldId id="904" r:id="rId51"/>
    <p:sldId id="905" r:id="rId52"/>
    <p:sldId id="906" r:id="rId53"/>
    <p:sldId id="907" r:id="rId54"/>
    <p:sldId id="908" r:id="rId55"/>
    <p:sldId id="909" r:id="rId56"/>
    <p:sldId id="913" r:id="rId57"/>
    <p:sldId id="914" r:id="rId58"/>
    <p:sldId id="933" r:id="rId59"/>
    <p:sldId id="260" r:id="rId60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25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7649" autoAdjust="0"/>
  </p:normalViewPr>
  <p:slideViewPr>
    <p:cSldViewPr>
      <p:cViewPr>
        <p:scale>
          <a:sx n="80" d="100"/>
          <a:sy n="80" d="100"/>
        </p:scale>
        <p:origin x="-768" y="-204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b="1" smtClean="0"/>
              <a:t>Scala</a:t>
            </a:r>
            <a:r>
              <a:rPr lang="zh-CN" altLang="en-US" b="1" smtClean="0"/>
              <a:t>子包中直接访问父包中的内容</a:t>
            </a:r>
            <a:r>
              <a:rPr lang="en-US" altLang="zh-CN" b="1" smtClean="0"/>
              <a:t>, </a:t>
            </a:r>
            <a:r>
              <a:rPr lang="zh-CN" altLang="en-US" b="1" smtClean="0"/>
              <a:t>不需要</a:t>
            </a:r>
            <a:r>
              <a:rPr lang="en-US" altLang="zh-CN" b="1" smtClean="0"/>
              <a:t>import. </a:t>
            </a:r>
            <a:r>
              <a:rPr lang="zh-CN" altLang="en-US" b="1" smtClean="0"/>
              <a:t>但是在</a:t>
            </a:r>
            <a:r>
              <a:rPr lang="en-US" altLang="zh-CN" b="1" smtClean="0"/>
              <a:t>Java</a:t>
            </a:r>
            <a:r>
              <a:rPr lang="zh-CN" altLang="en-US" b="1" smtClean="0"/>
              <a:t>中，子包要使用父包的类，是需要</a:t>
            </a:r>
            <a:r>
              <a:rPr lang="en-US" altLang="zh-CN" b="1" smtClean="0"/>
              <a:t>import</a:t>
            </a:r>
            <a:r>
              <a:rPr lang="zh-CN" altLang="en-US" b="1" smtClean="0"/>
              <a:t>的，否则报错</a:t>
            </a:r>
            <a:endParaRPr lang="en-US" altLang="zh-CN" b="1" smtClean="0"/>
          </a:p>
          <a:p>
            <a:r>
              <a:rPr lang="zh-CN" altLang="en-US" b="1" smtClean="0"/>
              <a:t>，怎么理解</a:t>
            </a:r>
            <a:r>
              <a:rPr lang="en-US" altLang="zh-CN" b="1" smtClean="0"/>
              <a:t>S cala</a:t>
            </a:r>
            <a:r>
              <a:rPr lang="zh-CN" altLang="en-US" b="1" smtClean="0"/>
              <a:t>子包中直接访问父包中的内容呢？</a:t>
            </a:r>
            <a:r>
              <a:rPr lang="zh-CN" altLang="en-US" b="1" baseline="0" smtClean="0"/>
              <a:t> 答这就好比作用域一样，函数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方法可以访问外部变量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属性</a:t>
            </a:r>
            <a:r>
              <a:rPr lang="en-US" altLang="zh-CN" b="1" baseline="0" smtClean="0"/>
              <a:t>.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class Dog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子类可以直接访问父类的内容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dog = new Dog()</a:t>
            </a:r>
          </a:p>
          <a:p>
            <a:r>
              <a:rPr lang="en-US" altLang="zh-CN" smtClean="0"/>
              <a:t>          println("dog=" + dog)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类重名时，默认采用就近原则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  var u = new User()</a:t>
            </a:r>
          </a:p>
          <a:p>
            <a:r>
              <a:rPr lang="en-US" altLang="zh-CN" smtClean="0"/>
              <a:t>          println("u=" + u)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类重名时，如果希望指定使用某个类，则带上包路径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u2 = new com.atguigu.User()</a:t>
            </a:r>
          </a:p>
          <a:p>
            <a:r>
              <a:rPr lang="en-US" altLang="zh-CN" smtClean="0"/>
              <a:t>          println("u2=" + u2)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的案例： </a:t>
            </a:r>
            <a:r>
              <a:rPr lang="en-US" altLang="zh-CN" smtClean="0"/>
              <a:t>【</a:t>
            </a:r>
            <a:r>
              <a:rPr lang="zh-CN" altLang="en-US" smtClean="0"/>
              <a:t>讲解， 这个引入绝对路径的情况较少，</a:t>
            </a:r>
            <a:r>
              <a:rPr lang="zh-CN" altLang="en-US" b="1" smtClean="0"/>
              <a:t>知道即可</a:t>
            </a:r>
            <a:r>
              <a:rPr lang="en-US" altLang="zh-CN" smtClean="0"/>
              <a:t>】</a:t>
            </a:r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//import scala.beans.BeanProperty</a:t>
            </a:r>
          </a:p>
          <a:p>
            <a:endParaRPr lang="en-US" altLang="zh-CN" smtClean="0"/>
          </a:p>
          <a:p>
            <a:r>
              <a:rPr lang="en-US" altLang="zh-CN" smtClean="0"/>
              <a:t>class Manager( var name : String )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第一种形式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//@BeanProperty var age: Int = _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第二种形式</a:t>
            </a:r>
            <a:r>
              <a:rPr lang="en-US" altLang="zh-CN" smtClean="0"/>
              <a:t>, </a:t>
            </a:r>
            <a:r>
              <a:rPr lang="zh-CN" altLang="en-US" smtClean="0"/>
              <a:t>和第一种一样，都是相对路径引入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//@scala.beans.BeanProperty var age: Int = _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第三种形式</a:t>
            </a:r>
            <a:r>
              <a:rPr lang="en-US" altLang="zh-CN" smtClean="0"/>
              <a:t>, </a:t>
            </a:r>
            <a:r>
              <a:rPr lang="zh-CN" altLang="en-US" smtClean="0"/>
              <a:t>是绝对路径引入，可以解决包名冲突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@_root_. scala.beans.BeanProperty var age: Int = _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TestBean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m = new Manager("jack")</a:t>
            </a:r>
          </a:p>
          <a:p>
            <a:r>
              <a:rPr lang="en-US" altLang="zh-CN" smtClean="0"/>
              <a:t>    println("m=" + m)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包对象的局限性：</a:t>
            </a:r>
            <a:endParaRPr lang="en-US" altLang="zh-CN" smtClean="0"/>
          </a:p>
          <a:p>
            <a:r>
              <a:rPr lang="zh-CN" altLang="en-US" smtClean="0"/>
              <a:t>举例说明</a:t>
            </a:r>
            <a:r>
              <a:rPr lang="en-US" altLang="zh-CN" smtClean="0"/>
              <a:t>【</a:t>
            </a:r>
            <a:r>
              <a:rPr lang="zh-CN" altLang="en-US" smtClean="0"/>
              <a:t>这个比较简单，可以随堂想</a:t>
            </a:r>
            <a:r>
              <a:rPr lang="en-US" altLang="zh-CN" smtClean="0"/>
              <a:t>,</a:t>
            </a:r>
            <a:r>
              <a:rPr lang="zh-CN" altLang="en-US" smtClean="0"/>
              <a:t>还是要举例说明一把</a:t>
            </a:r>
            <a:r>
              <a:rPr lang="en-US" altLang="zh-CN" smtClean="0"/>
              <a:t>】</a:t>
            </a:r>
            <a:r>
              <a:rPr lang="zh-CN" altLang="en-US" smtClean="0"/>
              <a:t>：包可以包含</a:t>
            </a:r>
            <a:r>
              <a:rPr lang="zh-CN" altLang="en-US" b="1" smtClean="0">
                <a:solidFill>
                  <a:srgbClr val="CC0000"/>
                </a:solidFill>
              </a:rPr>
              <a:t>类、对象和特质</a:t>
            </a:r>
            <a:r>
              <a:rPr lang="en-US" altLang="zh-CN" b="1" smtClean="0">
                <a:solidFill>
                  <a:srgbClr val="CC0000"/>
                </a:solidFill>
              </a:rPr>
              <a:t>trait</a:t>
            </a:r>
            <a:r>
              <a:rPr lang="zh-CN" altLang="en-US" smtClean="0"/>
              <a:t>，但</a:t>
            </a:r>
            <a:r>
              <a:rPr lang="zh-CN" altLang="en-US" b="1" smtClean="0">
                <a:solidFill>
                  <a:srgbClr val="CC0000"/>
                </a:solidFill>
              </a:rPr>
              <a:t>不能包含函数或变量的定义</a:t>
            </a:r>
            <a:endParaRPr lang="en-US" altLang="zh-CN" b="1" smtClean="0">
              <a:solidFill>
                <a:srgbClr val="CC0000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包对象的案例：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 : Unit ={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  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包对象的案例：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 : Unit ={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  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//java</a:t>
            </a:r>
            <a:r>
              <a:rPr lang="zh-CN" altLang="en-US" smtClean="0"/>
              <a:t>的模拟代码，帮助学生理解</a:t>
            </a:r>
            <a:r>
              <a:rPr lang="en-US" altLang="zh-CN" smtClean="0"/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com.atguigu.chapter06.pkg;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scala.Predef;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mtClean="0"/>
              <a:t>Temp100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smtClean="0"/>
              <a:t>main(String[] args) {</a:t>
            </a:r>
            <a:br>
              <a:rPr lang="en-US" altLang="zh-CN" smtClean="0"/>
            </a:br>
            <a:r>
              <a:rPr lang="en-US" altLang="zh-CN" smtClean="0"/>
              <a:t>        System.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.println(package$$.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.name());</a:t>
            </a:r>
            <a:br>
              <a:rPr lang="en-US" altLang="zh-CN" smtClean="0"/>
            </a:br>
            <a:r>
              <a:rPr lang="en-US" altLang="zh-CN" smtClean="0"/>
              <a:t>        package$$.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.sayOk();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class </a:t>
            </a:r>
            <a:r>
              <a:rPr lang="en-US" altLang="zh-CN" smtClean="0"/>
              <a:t>package$$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  final </a:t>
            </a:r>
            <a:r>
              <a:rPr lang="en-US" altLang="zh-CN" smtClean="0"/>
              <a:t>package$$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final </a:t>
            </a:r>
            <a:r>
              <a:rPr lang="en-US" altLang="zh-CN" smtClean="0"/>
              <a:t>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altLang="zh-CN" smtClean="0"/>
              <a:t>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"ok"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   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 </a:t>
            </a:r>
            <a:r>
              <a:rPr lang="en-US" altLang="zh-CN" smtClean="0"/>
              <a:t>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package$$();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mtClean="0"/>
              <a:t>sayOk()</a:t>
            </a:r>
            <a:br>
              <a:rPr lang="en-US" altLang="zh-CN" smtClean="0"/>
            </a:br>
            <a:r>
              <a:rPr lang="en-US" altLang="zh-CN" smtClean="0"/>
              <a:t>    {</a:t>
            </a:r>
            <a:br>
              <a:rPr lang="en-US" altLang="zh-CN" smtClean="0"/>
            </a:br>
            <a:r>
              <a:rPr lang="en-US" altLang="zh-CN" smtClean="0"/>
              <a:t>        System.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"scala pkg obj sayok"</a:t>
            </a:r>
            <a:r>
              <a:rPr lang="en-US" altLang="zh-CN" smtClean="0"/>
              <a:t>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smtClean="0"/>
              <a:t>String name()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this</a:t>
            </a:r>
            <a:r>
              <a:rPr lang="en-US" altLang="zh-CN" smtClean="0"/>
              <a:t>.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smtClean="0"/>
              <a:t>; 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private package$() {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MODULE$ = this;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this.name = "ok";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}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 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  //crm </a:t>
            </a:r>
            <a:r>
              <a:rPr lang="zh-CN" altLang="en-US" smtClean="0"/>
              <a:t>包对象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package object crm {</a:t>
            </a:r>
          </a:p>
          <a:p>
            <a:r>
              <a:rPr lang="en-US" altLang="zh-CN" smtClean="0"/>
              <a:t>      var address = "</a:t>
            </a:r>
            <a:r>
              <a:rPr lang="zh-CN" altLang="en-US" smtClean="0"/>
              <a:t>北京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def sayOk2(): Unit = {</a:t>
            </a:r>
          </a:p>
          <a:p>
            <a:r>
              <a:rPr lang="en-US" altLang="zh-CN" smtClean="0"/>
              <a:t>        println("package object crm sayOk2!")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//com.atguigu.crm</a:t>
            </a:r>
            <a:r>
              <a:rPr lang="zh-CN" altLang="en-US" smtClean="0"/>
              <a:t>子包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package crm {</a:t>
            </a:r>
          </a:p>
          <a:p>
            <a:endParaRPr lang="en-US" altLang="zh-CN" smtClean="0"/>
          </a:p>
          <a:p>
            <a:r>
              <a:rPr lang="en-US" altLang="zh-CN" smtClean="0"/>
              <a:t>      class Test2 {</a:t>
            </a:r>
          </a:p>
          <a:p>
            <a:r>
              <a:rPr lang="en-US" altLang="zh-CN" smtClean="0"/>
              <a:t>        def test2():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这里的</a:t>
            </a:r>
            <a:r>
              <a:rPr lang="en-US" altLang="zh-CN" smtClean="0"/>
              <a:t>address</a:t>
            </a:r>
            <a:r>
              <a:rPr lang="zh-CN" altLang="en-US" smtClean="0"/>
              <a:t>就是包对象</a:t>
            </a:r>
            <a:r>
              <a:rPr lang="en-US" altLang="zh-CN" smtClean="0"/>
              <a:t>crm</a:t>
            </a:r>
            <a:r>
              <a:rPr lang="zh-CN" altLang="en-US" smtClean="0"/>
              <a:t>中声明的</a:t>
            </a:r>
            <a:r>
              <a:rPr lang="en-US" altLang="zh-CN" smtClean="0"/>
              <a:t>adress</a:t>
            </a:r>
          </a:p>
          <a:p>
            <a:r>
              <a:rPr lang="en-US" altLang="zh-CN" smtClean="0"/>
              <a:t>          println(address)</a:t>
            </a:r>
          </a:p>
          <a:p>
            <a:r>
              <a:rPr lang="en-US" altLang="zh-CN" smtClean="0"/>
              <a:t>          sayOk2() //</a:t>
            </a:r>
            <a:r>
              <a:rPr lang="zh-CN" altLang="en-US" smtClean="0"/>
              <a:t>这个</a:t>
            </a:r>
            <a:r>
              <a:rPr lang="en-US" altLang="zh-CN" smtClean="0"/>
              <a:t>sayOk2 </a:t>
            </a:r>
            <a:r>
              <a:rPr lang="zh-CN" altLang="en-US" smtClean="0"/>
              <a:t>就是包对象</a:t>
            </a:r>
            <a:r>
              <a:rPr lang="en-US" altLang="zh-CN" smtClean="0"/>
              <a:t>crm</a:t>
            </a:r>
            <a:r>
              <a:rPr lang="zh-CN" altLang="en-US" smtClean="0"/>
              <a:t>中声明的</a:t>
            </a:r>
            <a:r>
              <a:rPr lang="en-US" altLang="zh-CN" smtClean="0"/>
              <a:t>sayOk2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  object TestObj {</a:t>
            </a:r>
          </a:p>
          <a:p>
            <a:r>
              <a:rPr lang="en-US" altLang="zh-CN" smtClean="0"/>
              <a:t>        def main(args: Array[String]): Unit = {</a:t>
            </a:r>
          </a:p>
          <a:p>
            <a:r>
              <a:rPr lang="en-US" altLang="zh-CN" smtClean="0"/>
              <a:t>          var c = new Test2()</a:t>
            </a:r>
          </a:p>
          <a:p>
            <a:r>
              <a:rPr lang="en-US" altLang="zh-CN" smtClean="0"/>
              <a:t>          c.test2()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crm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println("address=" + address)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的案例</a:t>
            </a:r>
            <a:r>
              <a:rPr lang="en-US" altLang="zh-CN" smtClean="0"/>
              <a:t>-</a:t>
            </a:r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endParaRPr lang="en-US" altLang="zh-CN" smtClean="0"/>
          </a:p>
          <a:p>
            <a:r>
              <a:rPr lang="zh-CN" altLang="en-US" smtClean="0"/>
              <a:t>父类的</a:t>
            </a:r>
            <a:r>
              <a:rPr lang="en-US" altLang="zh-CN" smtClean="0"/>
              <a:t>protected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的属性和方法，在子类中可以使用，这个子类是否和父类在同一个包，不做要求。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name = "zhangsan"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此时属性为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访问权限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任何地方都能访问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 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com.atguigu.bigdata.scala.chapter05</a:t>
            </a:r>
          </a:p>
          <a:p>
            <a:endParaRPr lang="en-US" altLang="zh-CN" smtClean="0"/>
          </a:p>
          <a:p>
            <a:r>
              <a:rPr lang="en-US" altLang="zh-CN" smtClean="0"/>
              <a:t>// Scala07_Auth$</a:t>
            </a:r>
          </a:p>
          <a:p>
            <a:r>
              <a:rPr lang="en-US" altLang="zh-CN" smtClean="0"/>
              <a:t>object Scala07_Auth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//var m = new Manager1</a:t>
            </a:r>
          </a:p>
          <a:p>
            <a:endParaRPr lang="en-US" altLang="zh-CN" smtClean="0"/>
          </a:p>
          <a:p>
            <a:r>
              <a:rPr lang="en-US" altLang="zh-CN" smtClean="0"/>
              <a:t>        //scala</a:t>
            </a:r>
            <a:r>
              <a:rPr lang="zh-CN" altLang="en-US" smtClean="0"/>
              <a:t>中受保护权限更加的严格，只能子类访问，同包不可以访问。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//println(m.username)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Manager1 {</a:t>
            </a:r>
          </a:p>
          <a:p>
            <a:r>
              <a:rPr lang="en-US" altLang="zh-CN" smtClean="0"/>
              <a:t>    import scala.beans._</a:t>
            </a:r>
          </a:p>
          <a:p>
            <a:r>
              <a:rPr lang="en-US" altLang="zh-CN" smtClean="0"/>
              <a:t>    @BeanProperty var  name : String = ""</a:t>
            </a:r>
          </a:p>
          <a:p>
            <a:endParaRPr lang="en-US" altLang="zh-CN" smtClean="0"/>
          </a:p>
          <a:p>
            <a:r>
              <a:rPr lang="en-US" altLang="zh-CN" smtClean="0"/>
              <a:t>    protected var username = "zhangsan";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ChildManager extends Manager1 {</a:t>
            </a:r>
          </a:p>
          <a:p>
            <a:endParaRPr lang="en-US" altLang="zh-CN" smtClean="0"/>
          </a:p>
          <a:p>
            <a:r>
              <a:rPr lang="en-US" altLang="zh-CN" smtClean="0"/>
              <a:t>    def test(): Unit = {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子类可以访问父类中</a:t>
            </a:r>
            <a:r>
              <a:rPr lang="en-US" altLang="zh-CN" smtClean="0"/>
              <a:t>protected</a:t>
            </a:r>
            <a:r>
              <a:rPr lang="zh-CN" altLang="en-US" smtClean="0"/>
              <a:t>权限的属性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r>
              <a:rPr lang="en-US" altLang="zh-CN" smtClean="0"/>
              <a:t>: </a:t>
            </a:r>
            <a:r>
              <a:rPr lang="zh-CN" altLang="en-US" smtClean="0"/>
              <a:t>比较简单，随堂想即可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name = "zhangsan"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此时属性为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访问权限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任何地方都能访问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 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com.atguigu.bigdata.scala.chapter05</a:t>
            </a:r>
          </a:p>
          <a:p>
            <a:endParaRPr lang="en-US" altLang="zh-CN" smtClean="0"/>
          </a:p>
          <a:p>
            <a:r>
              <a:rPr lang="en-US" altLang="zh-CN" smtClean="0"/>
              <a:t>// Scala07_Auth$</a:t>
            </a:r>
          </a:p>
          <a:p>
            <a:r>
              <a:rPr lang="en-US" altLang="zh-CN" smtClean="0"/>
              <a:t>object Scala07_Auth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//var m = new Manager1</a:t>
            </a:r>
          </a:p>
          <a:p>
            <a:endParaRPr lang="en-US" altLang="zh-CN" smtClean="0"/>
          </a:p>
          <a:p>
            <a:r>
              <a:rPr lang="en-US" altLang="zh-CN" smtClean="0"/>
              <a:t>        //scala</a:t>
            </a:r>
            <a:r>
              <a:rPr lang="zh-CN" altLang="en-US" smtClean="0"/>
              <a:t>中受保护权限更加的严格，只能子类访问，同包不可以访问。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//println(m.username)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Manager1 {</a:t>
            </a:r>
          </a:p>
          <a:p>
            <a:r>
              <a:rPr lang="en-US" altLang="zh-CN" smtClean="0"/>
              <a:t>    import scala.beans._</a:t>
            </a:r>
          </a:p>
          <a:p>
            <a:r>
              <a:rPr lang="en-US" altLang="zh-CN" smtClean="0"/>
              <a:t>    @BeanProperty var  name : String = ""</a:t>
            </a:r>
          </a:p>
          <a:p>
            <a:endParaRPr lang="en-US" altLang="zh-CN" smtClean="0"/>
          </a:p>
          <a:p>
            <a:r>
              <a:rPr lang="en-US" altLang="zh-CN" smtClean="0"/>
              <a:t>    protected var username = "zhangsan";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ChildManager extends Manager1 {</a:t>
            </a:r>
          </a:p>
          <a:p>
            <a:endParaRPr lang="en-US" altLang="zh-CN" smtClean="0"/>
          </a:p>
          <a:p>
            <a:r>
              <a:rPr lang="en-US" altLang="zh-CN" smtClean="0"/>
              <a:t>    def test(): Unit = {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子类可以访问父类中</a:t>
            </a:r>
            <a:r>
              <a:rPr lang="en-US" altLang="zh-CN" smtClean="0"/>
              <a:t>protected</a:t>
            </a:r>
            <a:r>
              <a:rPr lang="zh-CN" altLang="en-US" smtClean="0"/>
              <a:t>权限的属性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r>
              <a:rPr lang="en-US" altLang="zh-CN" smtClean="0"/>
              <a:t>: </a:t>
            </a:r>
            <a:r>
              <a:rPr lang="zh-CN" altLang="en-US" smtClean="0"/>
              <a:t>比较简单，随堂想即可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com.atguigu.xiaoming;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com.atguigu.xiaoqiang;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com.atguigu.use;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com.atguigu.xiaoming.*;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com.atguigu.xiaoqiang.*;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com.atguigu.xiaoqiang.Dog dog1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com.atguigu.xiaoqiang.Dog();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out.println(dog1);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xq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com.atguigu.xiaoming.Dog  dog2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com.atguigu.xiaoming.Dog();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out.println(dog2);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println(c.sal)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//private[scala] var sal </a:t>
            </a:r>
            <a:r>
              <a:rPr lang="zh-CN" altLang="en-US" smtClean="0"/>
              <a:t>的含义是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//1. sal </a:t>
            </a:r>
            <a:r>
              <a:rPr lang="zh-CN" altLang="en-US" b="1" smtClean="0"/>
              <a:t>是私有的，本类和伴生类可以访问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//2. </a:t>
            </a:r>
            <a:r>
              <a:rPr lang="zh-CN" altLang="en-US" b="1" smtClean="0"/>
              <a:t>同时增加，让</a:t>
            </a:r>
            <a:r>
              <a:rPr lang="en-US" altLang="zh-CN" b="1" smtClean="0"/>
              <a:t>com.atguigu.scala </a:t>
            </a:r>
            <a:r>
              <a:rPr lang="zh-CN" altLang="en-US" b="1" smtClean="0"/>
              <a:t>包也可以访问 </a:t>
            </a:r>
            <a:r>
              <a:rPr lang="en-US" altLang="zh-CN" b="1" smtClean="0"/>
              <a:t>sal</a:t>
            </a:r>
            <a:r>
              <a:rPr lang="zh-CN" altLang="en-US" b="1" smtClean="0"/>
              <a:t>属性</a:t>
            </a:r>
            <a:r>
              <a:rPr lang="en-US" altLang="zh-CN" b="1" smtClean="0"/>
              <a:t>,</a:t>
            </a:r>
            <a:r>
              <a:rPr lang="zh-CN" altLang="en-US" b="1" smtClean="0"/>
              <a:t>相当于增加了访问范围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//3. private[scala] </a:t>
            </a:r>
            <a:r>
              <a:rPr lang="zh-CN" altLang="en-US" b="1" smtClean="0"/>
              <a:t>还可以改变，比如 </a:t>
            </a:r>
            <a:r>
              <a:rPr lang="en-US" altLang="zh-CN" b="1" smtClean="0"/>
              <a:t>private[atguigu] </a:t>
            </a:r>
            <a:r>
              <a:rPr lang="zh-CN" altLang="en-US" b="1" smtClean="0"/>
              <a:t>就相当于让</a:t>
            </a:r>
            <a:r>
              <a:rPr lang="en-US" altLang="zh-CN" b="1" smtClean="0"/>
              <a:t>com.atguigu</a:t>
            </a:r>
            <a:r>
              <a:rPr lang="zh-CN" altLang="en-US" b="1" smtClean="0"/>
              <a:t>也可以访问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private[scala]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举例说明：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ImportTest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//java.lang</a:t>
            </a:r>
            <a:r>
              <a:rPr lang="zh-CN" altLang="en-US" smtClean="0"/>
              <a:t>包中的类会自动引入到当前环境中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//Object </a:t>
            </a:r>
            <a:r>
              <a:rPr lang="zh-CN" altLang="en-US" smtClean="0"/>
              <a:t>就是</a:t>
            </a:r>
            <a:r>
              <a:rPr lang="en-US" altLang="zh-CN" smtClean="0"/>
              <a:t>java.lang</a:t>
            </a:r>
            <a:r>
              <a:rPr lang="zh-CN" altLang="en-US" smtClean="0"/>
              <a:t>包中的类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obj = new Object()</a:t>
            </a:r>
          </a:p>
          <a:p>
            <a:r>
              <a:rPr lang="en-US" altLang="zh-CN" smtClean="0"/>
              <a:t>    println(obj)</a:t>
            </a:r>
          </a:p>
          <a:p>
            <a:endParaRPr lang="en-US" altLang="zh-CN" smtClean="0"/>
          </a:p>
          <a:p>
            <a:r>
              <a:rPr lang="en-US" altLang="zh-CN" smtClean="0"/>
              <a:t>    //scala </a:t>
            </a:r>
            <a:r>
              <a:rPr lang="zh-CN" altLang="en-US" smtClean="0"/>
              <a:t>包不需要引入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//scala.Array</a:t>
            </a:r>
          </a:p>
          <a:p>
            <a:endParaRPr lang="en-US" altLang="zh-CN" smtClean="0"/>
          </a:p>
          <a:p>
            <a:r>
              <a:rPr lang="en-US" altLang="zh-CN" smtClean="0"/>
              <a:t>    //Predef</a:t>
            </a:r>
            <a:r>
              <a:rPr lang="zh-CN" altLang="en-US" smtClean="0"/>
              <a:t>包的类也会自动引入到当前环境中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的案例：</a:t>
            </a:r>
            <a:r>
              <a:rPr lang="en-US" altLang="zh-CN" smtClean="0"/>
              <a:t>[import</a:t>
            </a:r>
            <a:r>
              <a:rPr lang="zh-CN" altLang="en-US" smtClean="0"/>
              <a:t>有范围</a:t>
            </a:r>
            <a:r>
              <a:rPr lang="en-US" altLang="zh-CN" smtClean="0"/>
              <a:t>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User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scala.beans.BeanProperty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下面语句错误，因为前面的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指令只是作用在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解决方法，可以这里再引入一次，</a:t>
            </a:r>
            <a:r>
              <a:rPr lang="zh-CN" altLang="en-US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或者直接在文件头部</a:t>
            </a:r>
            <a:r>
              <a:rPr lang="en-US" altLang="zh-CN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zh-CN" altLang="en-US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一次即可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User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这里采用下划线作为通配符， 注意也可以根据需要在文件头引入</a:t>
            </a:r>
            <a:r>
              <a:rPr lang="zh-CN" alt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import scala.beans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scala.collection.mutable.{HashMap, HashSet}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map = new HashMap()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set = new HashSet()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scala.collection.mutable.{HashMap, HashSet}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map = new HashMap()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set = new HashSet()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HashMap=&gt;JavaHashMap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 = new HashMap()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map1 = new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JavaHashMap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此时使用的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的别名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总结：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这样一来，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java.utiI.HashMap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则对应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scala.collection.mutable.HashMap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HashMap=&gt;_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_}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含义为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引入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包的所有类，但是忽略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HahsMap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 = new HashMap()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工具，的提示也不会显示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HashMaple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scala</a:t>
            </a:r>
            <a:r>
              <a:rPr lang="zh-CN" altLang="en-US" b="1" smtClean="0"/>
              <a:t>的简单的代码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com.atguigu.chapter06.abstractt</a:t>
            </a:r>
          </a:p>
          <a:p>
            <a:endParaRPr lang="en-US" altLang="zh-CN" smtClean="0"/>
          </a:p>
          <a:p>
            <a:r>
              <a:rPr lang="en-US" altLang="zh-CN" smtClean="0"/>
              <a:t>object BankDemo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account = new Account("111100","123456",2000.0)</a:t>
            </a:r>
          </a:p>
          <a:p>
            <a:r>
              <a:rPr lang="en-US" altLang="zh-CN" smtClean="0"/>
              <a:t>    account.withDraw("123456", 200)</a:t>
            </a:r>
          </a:p>
          <a:p>
            <a:r>
              <a:rPr lang="en-US" altLang="zh-CN" smtClean="0"/>
              <a:t>    account.query("123456")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Account(iNo: String,iPwd: String,inMoney: Double) {</a:t>
            </a:r>
          </a:p>
          <a:p>
            <a:r>
              <a:rPr lang="en-US" altLang="zh-CN" smtClean="0"/>
              <a:t>  private var no: String = iNo</a:t>
            </a:r>
          </a:p>
          <a:p>
            <a:r>
              <a:rPr lang="en-US" altLang="zh-CN" smtClean="0"/>
              <a:t>  private var pwd: String= iPwd</a:t>
            </a:r>
          </a:p>
          <a:p>
            <a:r>
              <a:rPr lang="en-US" altLang="zh-CN" smtClean="0"/>
              <a:t>  private var mon: Double = inMoney</a:t>
            </a:r>
          </a:p>
          <a:p>
            <a:endParaRPr lang="en-US" altLang="zh-CN" smtClean="0"/>
          </a:p>
          <a:p>
            <a:r>
              <a:rPr lang="en-US" altLang="zh-CN" smtClean="0"/>
              <a:t>  def withDraw(pwd: String,money: Double): Double = {</a:t>
            </a:r>
          </a:p>
          <a:p>
            <a:endParaRPr lang="en-US" altLang="zh-CN" smtClean="0"/>
          </a:p>
          <a:p>
            <a:r>
              <a:rPr lang="en-US" altLang="zh-CN" smtClean="0"/>
              <a:t>    val res = 0.0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if (money &gt; this.mon)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不足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this.mon -= money</a:t>
            </a:r>
          </a:p>
          <a:p>
            <a:r>
              <a:rPr lang="en-US" altLang="zh-CN" smtClean="0"/>
              <a:t>    println("ok")</a:t>
            </a:r>
          </a:p>
          <a:p>
            <a:r>
              <a:rPr lang="en-US" altLang="zh-CN" smtClean="0"/>
              <a:t>    res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query(pwd: String): Unit = {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你的余额</a:t>
            </a:r>
            <a:r>
              <a:rPr lang="en-US" altLang="zh-CN" smtClean="0"/>
              <a:t>=" + this.mon)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一个简单的取款方法的示意代码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double withdraw(int accountNO, int pwd, int money){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res = 0.0;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(pwd == 8888)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(money &gt; 90)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余额不足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 = money;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取款成功了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密码不对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res;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com.atguigu.chapter06.abstractt</a:t>
            </a:r>
          </a:p>
          <a:p>
            <a:endParaRPr lang="en-US" altLang="zh-CN" smtClean="0"/>
          </a:p>
          <a:p>
            <a:r>
              <a:rPr lang="en-US" altLang="zh-CN" smtClean="0"/>
              <a:t>import scala.beans.BeanProperty</a:t>
            </a:r>
          </a:p>
          <a:p>
            <a:endParaRPr lang="en-US" altLang="zh-CN" smtClean="0"/>
          </a:p>
          <a:p>
            <a:r>
              <a:rPr lang="en-US" altLang="zh-CN" smtClean="0"/>
              <a:t>object BankDemo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account = new Account("111100", "123456", 2000.0)</a:t>
            </a:r>
          </a:p>
          <a:p>
            <a:r>
              <a:rPr lang="en-US" altLang="zh-CN" smtClean="0"/>
              <a:t>    account.setPwd("222222")</a:t>
            </a:r>
          </a:p>
          <a:p>
            <a:r>
              <a:rPr lang="en-US" altLang="zh-CN" smtClean="0"/>
              <a:t>    account.setPwd("2222220")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Account(iNo: String, iPwd: String, inMoney: Double) {</a:t>
            </a:r>
          </a:p>
          <a:p>
            <a:r>
              <a:rPr lang="en-US" altLang="zh-CN" smtClean="0"/>
              <a:t>  private var no: String = iNo</a:t>
            </a:r>
          </a:p>
          <a:p>
            <a:r>
              <a:rPr lang="en-US" altLang="zh-CN" smtClean="0"/>
              <a:t>  private var pwd: String = iPwd</a:t>
            </a:r>
          </a:p>
          <a:p>
            <a:r>
              <a:rPr lang="en-US" altLang="zh-CN" smtClean="0"/>
              <a:t>  private var mon: Double = inMoney</a:t>
            </a:r>
          </a:p>
          <a:p>
            <a:endParaRPr lang="en-US" altLang="zh-CN" smtClean="0"/>
          </a:p>
          <a:p>
            <a:r>
              <a:rPr lang="en-US" altLang="zh-CN" smtClean="0"/>
              <a:t>  def setPwd(pwd: String): Unit = {</a:t>
            </a:r>
          </a:p>
          <a:p>
            <a:r>
              <a:rPr lang="en-US" altLang="zh-CN" smtClean="0"/>
              <a:t>    if (pwd.length &gt; 0 &amp;&amp; pwd.length &lt;= 6)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成功了</a:t>
            </a:r>
            <a:r>
              <a:rPr lang="en-US" altLang="zh-CN" smtClean="0"/>
              <a:t>=")</a:t>
            </a:r>
          </a:p>
          <a:p>
            <a:r>
              <a:rPr lang="en-US" altLang="zh-CN" smtClean="0"/>
              <a:t>      this.pwd = pwd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密码不能重置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withDraw(pwd: String, money: Double): Double = {</a:t>
            </a:r>
          </a:p>
          <a:p>
            <a:endParaRPr lang="en-US" altLang="zh-CN" smtClean="0"/>
          </a:p>
          <a:p>
            <a:r>
              <a:rPr lang="en-US" altLang="zh-CN" smtClean="0"/>
              <a:t>    val res = 0.0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if (money &gt; this.mon)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不足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this.mon -= money</a:t>
            </a:r>
          </a:p>
          <a:p>
            <a:r>
              <a:rPr lang="en-US" altLang="zh-CN" smtClean="0"/>
              <a:t>    println("ok")</a:t>
            </a:r>
          </a:p>
          <a:p>
            <a:r>
              <a:rPr lang="en-US" altLang="zh-CN" smtClean="0"/>
              <a:t>    res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query(pwd: String): Unit = {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你的余额</a:t>
            </a:r>
            <a:r>
              <a:rPr lang="en-US" altLang="zh-CN" smtClean="0"/>
              <a:t>=" + this.mon)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1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p = new Person()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//p.age = 30000;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p.age);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通过授权的成员方就可以访问被封装的属性了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p.setAge(10);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 + p.getAge());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name: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//var age ;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时，可以随意的进行修改，不安全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var age: Int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salary: Float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job: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getSalary(): Float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setSalary(salary: Float):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this.salary = salary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getAge(): Int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this.age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也可以写成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setAge(age: Int):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(age &gt;= 0 &amp;&amp; age &lt;= 140)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this.age = age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输入的数据不合理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可考虑给一个默认值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= 20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(</a:t>
            </a:r>
            <a:r>
              <a:rPr lang="zh-CN" altLang="en-US" smtClean="0"/>
              <a:t>参考</a:t>
            </a:r>
            <a:r>
              <a:rPr lang="en-US" altLang="zh-CN" smtClean="0"/>
              <a:t>J</a:t>
            </a:r>
            <a:r>
              <a:rPr lang="zh-CN" altLang="en-US" smtClean="0"/>
              <a:t>版</a:t>
            </a:r>
            <a:r>
              <a:rPr lang="en-US" altLang="zh-CN" smtClean="0"/>
              <a:t>)</a:t>
            </a:r>
            <a:r>
              <a:rPr lang="zh-CN" altLang="en-US" smtClean="0"/>
              <a:t>， 对于学习过</a:t>
            </a:r>
            <a:r>
              <a:rPr lang="en-US" altLang="zh-CN" smtClean="0"/>
              <a:t>java</a:t>
            </a:r>
            <a:r>
              <a:rPr lang="zh-CN" altLang="en-US" smtClean="0"/>
              <a:t>的同学很简单。</a:t>
            </a: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1</a:t>
            </a:r>
            <a:r>
              <a:rPr lang="zh-CN" altLang="en-US" sz="1200" b="1" smtClean="0"/>
              <a:t>）的案例</a:t>
            </a:r>
            <a:r>
              <a:rPr lang="en-US" altLang="zh-CN" sz="1200" b="1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对应的反编译代码：</a:t>
            </a: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 x$1) { this.sal = x$1; }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food() { return this.food; }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x$1) { this.food = x$1;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：这里的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号，因为函数名不能含有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因此底层使用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ScalaFunDemo01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dog = new Dog()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dog.food = "&lt;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   //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底层的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 + dog.food)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这里需要解释一下，从形式上看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直接访问属性，其实底层仍然是访问的方法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看一下反编译的代码就明白：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Dog.class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sal_$eq(double x$1) { this.sal = x$1;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food()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return this.food;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food_$eq(String x$1)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this.food = x$1;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Hello01$.class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scala.Predef.;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scala.collection.mutable.StringBuilder;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final class Hello01$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static final  MODULE$;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new 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main(String[] args)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 dog = new 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dog.setFood()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Predef..MODULE$.println(new StringBuilder().append("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:").append(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dog.food()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).toString());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dog.getFood()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Hello01$()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MODULE$ = this;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1</a:t>
            </a:r>
            <a:r>
              <a:rPr lang="zh-CN" altLang="en-US" sz="1200" b="1" smtClean="0"/>
              <a:t>）的案例</a:t>
            </a:r>
            <a:r>
              <a:rPr lang="en-US" altLang="zh-CN" sz="1200" b="1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对应的反编译代码：</a:t>
            </a: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 x$1) { this.sal = x$1; }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food() { return this.food; }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x$1) { this.food = x$1;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：这里的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号，因为函数名不能含有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因此底层使用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ScalaFunDemo01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dog = new Dog()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dog.food = "&lt;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   //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底层的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 + dog.food)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这里需要解释一下，从形式上看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直接访问属性，其实底层仍然是访问的方法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看一下反编译的代码就明白：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Dog.class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sal_$eq(double x$1) { this.sal = x$1;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food()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return this.food;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food_$eq(String x$1)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this.food = x$1;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Hello01$.class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scala.Predef.;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scala.collection.mutable.StringBuilder;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final class Hello01$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static final  MODULE$;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new 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main(String[] args)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 dog = new 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dog.setFood()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Predef..MODULE$.println(new StringBuilder().append("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:").append(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dog.food()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).toString());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dog.getFood()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Hello01$()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MODULE$ = this;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package com.atguigu.chapter02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object Hello01 {</a:t>
            </a:r>
          </a:p>
          <a:p>
            <a:pPr>
              <a:buFontTx/>
              <a:buNone/>
            </a:pPr>
            <a:r>
              <a:rPr lang="en-US" altLang="zh-CN" smtClean="0"/>
              <a:t>  def main(args: Array[String]): Unit = {</a:t>
            </a:r>
          </a:p>
          <a:p>
            <a:pPr>
              <a:buFontTx/>
              <a:buNone/>
            </a:pPr>
            <a:r>
              <a:rPr lang="en-US" altLang="zh-CN" smtClean="0"/>
              <a:t>    var stu = new Student()</a:t>
            </a:r>
          </a:p>
          <a:p>
            <a:pPr>
              <a:buFontTx/>
              <a:buNone/>
            </a:pPr>
            <a:r>
              <a:rPr lang="en-US" altLang="zh-CN" smtClean="0"/>
              <a:t>    stu.name = "terry"</a:t>
            </a:r>
          </a:p>
          <a:p>
            <a:pPr>
              <a:buFontTx/>
              <a:buNone/>
            </a:pPr>
            <a:r>
              <a:rPr lang="en-US" altLang="zh-CN" smtClean="0"/>
              <a:t>    stu.age = 34</a:t>
            </a:r>
          </a:p>
          <a:p>
            <a:pPr>
              <a:buFontTx/>
              <a:buNone/>
            </a:pPr>
            <a:r>
              <a:rPr lang="en-US" altLang="zh-CN" smtClean="0"/>
              <a:t>    stu.studying()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class Person {</a:t>
            </a:r>
          </a:p>
          <a:p>
            <a:pPr>
              <a:buFontTx/>
              <a:buNone/>
            </a:pPr>
            <a:r>
              <a:rPr lang="en-US" altLang="zh-CN" smtClean="0"/>
              <a:t>  var name : String = _</a:t>
            </a:r>
          </a:p>
          <a:p>
            <a:pPr>
              <a:buFontTx/>
              <a:buNone/>
            </a:pPr>
            <a:r>
              <a:rPr lang="en-US" altLang="zh-CN" smtClean="0"/>
              <a:t>  var age : Int = _</a:t>
            </a:r>
          </a:p>
          <a:p>
            <a:pPr>
              <a:buFontTx/>
              <a:buNone/>
            </a:pPr>
            <a:r>
              <a:rPr lang="en-US" altLang="zh-CN" smtClean="0"/>
              <a:t>  def showInfo(): Unit = {</a:t>
            </a:r>
          </a:p>
          <a:p>
            <a:pPr>
              <a:buFontTx/>
              <a:buNone/>
            </a:pPr>
            <a:r>
              <a:rPr lang="en-US" altLang="zh-CN" smtClean="0"/>
              <a:t>    println("</a:t>
            </a:r>
            <a:r>
              <a:rPr lang="zh-CN" altLang="en-US" smtClean="0"/>
              <a:t>学生信息如下：</a:t>
            </a:r>
            <a:r>
              <a:rPr lang="en-US" altLang="zh-CN" smtClean="0"/>
              <a:t>")</a:t>
            </a:r>
          </a:p>
          <a:p>
            <a:pPr>
              <a:buFontTx/>
              <a:buNone/>
            </a:pPr>
            <a:r>
              <a:rPr lang="en-US" altLang="zh-CN" smtClean="0"/>
              <a:t>    println("</a:t>
            </a:r>
            <a:r>
              <a:rPr lang="zh-CN" altLang="en-US" smtClean="0"/>
              <a:t>名字：</a:t>
            </a:r>
            <a:r>
              <a:rPr lang="en-US" altLang="zh-CN" smtClean="0"/>
              <a:t>" + this.name)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class Student extends Person {</a:t>
            </a:r>
          </a:p>
          <a:p>
            <a:pPr>
              <a:buFontTx/>
              <a:buNone/>
            </a:pPr>
            <a:r>
              <a:rPr lang="en-US" altLang="zh-CN" smtClean="0"/>
              <a:t>  def studying(): Unit = {</a:t>
            </a:r>
          </a:p>
          <a:p>
            <a:pPr>
              <a:buFontTx/>
              <a:buNone/>
            </a:pPr>
            <a:r>
              <a:rPr lang="en-US" altLang="zh-CN" smtClean="0"/>
              <a:t>    println(this.name + "</a:t>
            </a:r>
            <a:r>
              <a:rPr lang="zh-CN" altLang="en-US" smtClean="0"/>
              <a:t>学习 </a:t>
            </a: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en-US" altLang="zh-CN" smtClean="0"/>
              <a:t>....")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）代码的扩展性和维护性提高了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理解：当给父类增加属性或者方法后，其子类就自动的继承并能使用了。所以扩展性提高了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最新代码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com.atguigu.chapter06.temp.extend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Extends02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val sub = new Sub()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sub.sayOk()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Base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n1: Int = 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var n2: Int = 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n3: Int = 3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test100():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100")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def test200():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200")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def test300():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300")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Sub extends Base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sayOk():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this.n1 = 20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this.n2 = 40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范围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this.n1 + this.n2)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案例说明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com.atguigu.scala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TestExtend01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val sub = new Sub()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println("---------------")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println(sub)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Base{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n1 : Int = 100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var n2 : Int = 200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 n3 : Int  = 300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test100():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println("test100")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def test200(): Unit ={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println("test200")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def test300():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println("test300")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Base(){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println("base()....")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Sub extends Base{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sayOk() 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我们发现 只有父类的非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属性都可以访问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println("sayOk()....")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>
              <a:buFontTx/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案例说明：</a:t>
            </a:r>
            <a:endParaRPr lang="en-US" altLang="zh-CN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emp = new Emp()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emp.printName()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这里需要显示的使用</a:t>
            </a:r>
            <a:r>
              <a:rPr lang="en-US" altLang="zh-CN" smtClean="0"/>
              <a:t>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说明：反编译后的</a:t>
            </a:r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Emp.class </a:t>
            </a:r>
            <a:r>
              <a:rPr lang="zh-CN" altLang="en-US" baseline="0" smtClean="0"/>
              <a:t>和原来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的方法重新完全一样</a:t>
            </a:r>
            <a:r>
              <a:rPr lang="en-US" altLang="zh-CN" baseline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 </a:t>
            </a:r>
            <a:r>
              <a:rPr lang="zh-CN" altLang="en-US" smtClean="0"/>
              <a:t>获取对象类型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println(classOf[String])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s = "zhangsan"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println(s.getClass.getName) //</a:t>
            </a:r>
            <a:r>
              <a:rPr lang="zh-CN" altLang="en-US" smtClean="0"/>
              <a:t>这种事</a:t>
            </a:r>
            <a:r>
              <a:rPr lang="en-US" altLang="zh-CN" smtClean="0"/>
              <a:t>Java</a:t>
            </a:r>
            <a:r>
              <a:rPr lang="zh-CN" altLang="en-US" smtClean="0"/>
              <a:t>中反射方式得到类型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println(s.isInstanceOf[String])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println(s.asInstanceOf[String]) //</a:t>
            </a:r>
            <a:r>
              <a:rPr lang="zh-CN" altLang="en-US" smtClean="0"/>
              <a:t>将</a:t>
            </a:r>
            <a:r>
              <a:rPr lang="en-US" altLang="zh-CN" smtClean="0"/>
              <a:t>s </a:t>
            </a:r>
            <a:r>
              <a:rPr lang="zh-CN" altLang="en-US" smtClean="0"/>
              <a:t>显示转换成</a:t>
            </a:r>
            <a:r>
              <a:rPr lang="en-US" altLang="zh-CN" smtClean="0"/>
              <a:t>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最新的测试代码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com.atguigu.chapter06.extend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TypeConvertExer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stu = new Stu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worker = new Worker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test(stu) //stuid=..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test(worker)//workerId=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test(p: Person04):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如果传入是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实例，则调用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sayOk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如果传入是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实例，则调用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sayHello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p.asInstanceOf[T]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转换时，要求，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的引用本身就是指向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类型的引用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(p.isInstanceOf[Stu])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p.asInstanceOf[Stu].sayOk()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if (p.isInstanceOf[Worker])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p.asInstanceOf[Worker].sayHello()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println("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转换错误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name : String = "tom"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printName()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println("Person printName() " + 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Stu extends 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stuId:Int = 100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sayOk():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println("stuid=" + this.stuId)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Worker extends 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workerId:Int = 200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sayHello():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println("workerId=" + this.workerId)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//==================</a:t>
            </a:r>
            <a:r>
              <a:rPr lang="zh-CN" altLang="en-US" smtClean="0"/>
              <a:t>以前的代码</a:t>
            </a:r>
            <a:r>
              <a:rPr lang="en-US" altLang="zh-CN" smtClean="0"/>
              <a:t>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com.atguigu.chapter06.temp.extend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Extends02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emp = new Emp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stu = new Stu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printId(emp)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printId(stu)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printId(p: Person2):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if (p.isInstanceOf[Emp]){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emp = p.asInstanceOf[Emp]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println(emp.empId)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emp.printName()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 else if (p.isInstanceOf[Stu])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stu = p.asInstanceOf[Stu]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println(stu.stuId)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stu.printName()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empId: Int = 100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Stu extends 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stuId: Int = 200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println("Student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代码：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注意这里不用省略 </a:t>
            </a:r>
            <a:r>
              <a:rPr lang="en-US" altLang="zh-CN" smtClean="0"/>
              <a:t>Person,</a:t>
            </a:r>
            <a:r>
              <a:rPr lang="zh-CN" altLang="en-US" smtClean="0"/>
              <a:t>否则默认推导就是</a:t>
            </a:r>
            <a:r>
              <a:rPr lang="en-US" altLang="zh-CN" smtClean="0"/>
              <a:t>Student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就没有办法使用到多态的特点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Person = new Student()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printNo(obj)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println("-----------------------------")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Emp = new Emp()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printNo(obj2)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printNo( p : Person 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if ( p.isInstanceOf[Emp]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emp = p.asInstanceOf[Emp]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println(emp.empno)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 else if ( p.isInstanceOf[Student]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student = p.asInstanceOf[Student]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println(student.sno)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empno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这里需要显示的使用</a:t>
            </a:r>
            <a:r>
              <a:rPr lang="en-US" altLang="zh-CN" smtClean="0"/>
              <a:t>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Student extends 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sno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println("Student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快速入门案例：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Cat.scala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//</a:t>
            </a:r>
            <a:r>
              <a:rPr lang="zh-CN" altLang="en-US" smtClean="0"/>
              <a:t>创建一只小红的猫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var cat1 = new com.atguigu.chapter02.xh.Cat()</a:t>
            </a:r>
          </a:p>
          <a:p>
            <a:r>
              <a:rPr lang="en-US" altLang="zh-CN" smtClean="0"/>
              <a:t>      println("cat1" + cat1)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创建一只小明的猫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var cat2 = new com.atguigu.chapter02.xm.Cat()</a:t>
            </a:r>
          </a:p>
          <a:p>
            <a:r>
              <a:rPr lang="en-US" altLang="zh-CN" smtClean="0"/>
              <a:t>      println("cat2" + cat2)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下面会报告重复定义</a:t>
            </a:r>
            <a:r>
              <a:rPr lang="en-US" altLang="zh-CN" smtClean="0"/>
              <a:t>..</a:t>
            </a:r>
          </a:p>
          <a:p>
            <a:r>
              <a:rPr lang="en-US" altLang="zh-CN" smtClean="0"/>
              <a:t>//class Cat {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//}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Cat.scala //</a:t>
            </a:r>
            <a:r>
              <a:rPr lang="zh-CN" altLang="en-US" smtClean="0"/>
              <a:t>注意是在</a:t>
            </a:r>
            <a:r>
              <a:rPr lang="en-US" altLang="zh-CN" smtClean="0"/>
              <a:t>com.atguigu.chapter02.xh</a:t>
            </a:r>
            <a:r>
              <a:rPr lang="zh-CN" altLang="en-US" smtClean="0"/>
              <a:t>路径包下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com.atguigu.chapter02.xh</a:t>
            </a:r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Cat.scala</a:t>
            </a:r>
            <a:r>
              <a:rPr lang="en-US" altLang="zh-CN" baseline="0" smtClean="0"/>
              <a:t> </a:t>
            </a:r>
            <a:r>
              <a:rPr lang="en-US" altLang="zh-CN" smtClean="0"/>
              <a:t>//</a:t>
            </a:r>
            <a:r>
              <a:rPr lang="zh-CN" altLang="en-US" smtClean="0"/>
              <a:t>注意是在</a:t>
            </a:r>
            <a:r>
              <a:rPr lang="en-US" altLang="zh-CN" smtClean="0"/>
              <a:t>com.atguigu.chapter02.xm</a:t>
            </a:r>
            <a:r>
              <a:rPr lang="en-US" altLang="zh-CN" baseline="0" smtClean="0"/>
              <a:t> </a:t>
            </a:r>
            <a:r>
              <a:rPr lang="zh-CN" altLang="en-US" smtClean="0"/>
              <a:t>路径包下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>package com.atguigu.chapter02.xm</a:t>
            </a:r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代码：</a:t>
            </a:r>
            <a:r>
              <a:rPr lang="en-US" altLang="zh-CN" b="1" smtClean="0"/>
              <a:t>TestCreate.java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TestCreate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B b = new 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System.out.println("-------------");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B b2 = new B("jack");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A()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System.out.println("A()");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A(String name)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System.out.println("A(String name)" + 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B()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</a:t>
            </a:r>
            <a:r>
              <a:rPr lang="zh-CN" altLang="en-US" smtClean="0"/>
              <a:t>这里会隐式调用</a:t>
            </a:r>
            <a:r>
              <a:rPr lang="en-US" altLang="zh-CN" smtClean="0"/>
              <a:t>super(); </a:t>
            </a:r>
            <a:r>
              <a:rPr lang="zh-CN" altLang="en-US" smtClean="0"/>
              <a:t>就是无参的父类构造器</a:t>
            </a:r>
            <a:r>
              <a:rPr lang="en-US" altLang="zh-CN" smtClean="0"/>
              <a:t>A()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System.out.println("B()");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B(String name)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super(name);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System.out.println("B(String name)" + 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这里如何理解：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就是</a:t>
            </a:r>
            <a:r>
              <a:rPr lang="en-US" altLang="zh-CN" smtClean="0"/>
              <a:t>Emp</a:t>
            </a:r>
            <a:r>
              <a:rPr lang="zh-CN" altLang="en-US" smtClean="0"/>
              <a:t>的主构造器得到</a:t>
            </a:r>
            <a:r>
              <a:rPr lang="en-US" altLang="zh-CN" smtClean="0"/>
              <a:t>name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参数，然后调用父类</a:t>
            </a:r>
            <a:r>
              <a:rPr lang="en-US" altLang="zh-CN" baseline="0" smtClean="0"/>
              <a:t>Person</a:t>
            </a:r>
            <a:r>
              <a:rPr lang="zh-CN" altLang="en-US" baseline="0" smtClean="0"/>
              <a:t>的主构造器</a:t>
            </a:r>
            <a:r>
              <a:rPr lang="en-US" altLang="zh-CN" baseline="0" smtClean="0"/>
              <a:t>Person(name), </a:t>
            </a:r>
            <a:r>
              <a:rPr lang="zh-CN" altLang="en-US" baseline="0" smtClean="0"/>
              <a:t>完成超类的构造。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案例代码：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stu = new Student("kristina")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stu.printName()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Person( pname : String )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pname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Emp(empname : String) extends Person(empname)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empno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这里需要显示的使用</a:t>
            </a:r>
            <a:r>
              <a:rPr lang="en-US" altLang="zh-CN" smtClean="0"/>
              <a:t>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Student( studentname : String ) extends  Person(studentname)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sno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println("Student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反编译的代码：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Student.class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Student extends Person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int sno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sno() { return this.sno;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void sno_$eq(int x$1) { this.sno = x$1;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void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Predef..MODULE$.println(new StringBuilder().append("Student printName() ").append(name()).toString());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Student(String studentname)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super(studentname);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反编译后的</a:t>
            </a:r>
            <a:r>
              <a:rPr lang="en-US" altLang="zh-CN" smtClean="0"/>
              <a:t>Person.class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Person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String name;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String 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this.name;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void name_$eq(String x$1) { this.name = x$1;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void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Predef..MODULE$.println(new StringBuilder().append("Person printName() ").append(name()).toString());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Person(String pname)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this.name = pname;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重要提示：</a:t>
            </a:r>
            <a:r>
              <a:rPr lang="en-US" altLang="zh-CN" smtClean="0"/>
              <a:t>java</a:t>
            </a:r>
            <a:r>
              <a:rPr lang="zh-CN" altLang="en-US" smtClean="0"/>
              <a:t>中没有属性重写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r>
              <a:rPr lang="en-US" altLang="zh-CN" smtClean="0"/>
              <a:t>Scala</a:t>
            </a:r>
            <a:r>
              <a:rPr lang="zh-CN" altLang="en-US" smtClean="0"/>
              <a:t>中有属性的重写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原因是</a:t>
            </a:r>
            <a:r>
              <a:rPr lang="en-US" altLang="zh-CN" smtClean="0"/>
              <a:t>Scala</a:t>
            </a:r>
            <a:r>
              <a:rPr lang="zh-CN" altLang="en-US" smtClean="0"/>
              <a:t>中声明的属性在对应的</a:t>
            </a:r>
            <a:r>
              <a:rPr lang="en-US" altLang="zh-CN" smtClean="0"/>
              <a:t>.class</a:t>
            </a:r>
            <a:r>
              <a:rPr lang="zh-CN" altLang="en-US" smtClean="0"/>
              <a:t>中会生成方法，因此通过方法重写就体现了属性</a:t>
            </a:r>
            <a:r>
              <a:rPr lang="en-US" altLang="zh-CN" smtClean="0"/>
              <a:t>/</a:t>
            </a:r>
            <a:r>
              <a:rPr lang="zh-CN" altLang="en-US" smtClean="0"/>
              <a:t>字段的重写</a:t>
            </a:r>
            <a:r>
              <a:rPr lang="en-US" altLang="zh-CN" smtClean="0"/>
              <a:t>/</a:t>
            </a:r>
            <a:r>
              <a:rPr lang="zh-CN" altLang="en-US" smtClean="0"/>
              <a:t>覆写了。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中方法的重写涉及到底层的原理是 </a:t>
            </a:r>
            <a:r>
              <a:rPr lang="en-US" altLang="zh-CN" smtClean="0"/>
              <a:t>Jvm</a:t>
            </a:r>
            <a:r>
              <a:rPr lang="zh-CN" altLang="en-US" smtClean="0"/>
              <a:t>的动态绑定运行机制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//Java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隐藏字段的案例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com.atguigu.chapter06.temp.extend;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public class Test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AA a = new BB();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BB a2 = new BB();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a.say();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System.out.println("a.age=" + a.age);//10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a2.say();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System.out.println("a2.age=" + a2.age);//20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AA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void say()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System.out.println("AA sayok");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BB extends AA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void say()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System.out.println("BB sayok");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重要提示：</a:t>
            </a:r>
            <a:r>
              <a:rPr lang="en-US" altLang="zh-CN" smtClean="0"/>
              <a:t>java</a:t>
            </a:r>
            <a:r>
              <a:rPr lang="zh-CN" altLang="en-US" smtClean="0"/>
              <a:t>中没有属性重写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r>
              <a:rPr lang="en-US" altLang="zh-CN" smtClean="0"/>
              <a:t>Scala</a:t>
            </a:r>
            <a:r>
              <a:rPr lang="zh-CN" altLang="en-US" smtClean="0"/>
              <a:t>中有属性的重写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原因是</a:t>
            </a:r>
            <a:r>
              <a:rPr lang="en-US" altLang="zh-CN" smtClean="0"/>
              <a:t>Scala</a:t>
            </a:r>
            <a:r>
              <a:rPr lang="zh-CN" altLang="en-US" smtClean="0"/>
              <a:t>中声明的属性在对应的</a:t>
            </a:r>
            <a:r>
              <a:rPr lang="en-US" altLang="zh-CN" smtClean="0"/>
              <a:t>.class</a:t>
            </a:r>
            <a:r>
              <a:rPr lang="zh-CN" altLang="en-US" smtClean="0"/>
              <a:t>中会生成方法，因此通过方法重写就体现了属性</a:t>
            </a:r>
            <a:r>
              <a:rPr lang="en-US" altLang="zh-CN" smtClean="0"/>
              <a:t>/</a:t>
            </a:r>
            <a:r>
              <a:rPr lang="zh-CN" altLang="en-US" smtClean="0"/>
              <a:t>字段的重写</a:t>
            </a:r>
            <a:r>
              <a:rPr lang="en-US" altLang="zh-CN" smtClean="0"/>
              <a:t>/</a:t>
            </a:r>
            <a:r>
              <a:rPr lang="zh-CN" altLang="en-US" smtClean="0"/>
              <a:t>覆写了。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中方法的重写涉及到底层的原理是 </a:t>
            </a:r>
            <a:r>
              <a:rPr lang="en-US" altLang="zh-CN" smtClean="0"/>
              <a:t>Jvm</a:t>
            </a:r>
            <a:r>
              <a:rPr lang="zh-CN" altLang="en-US" smtClean="0"/>
              <a:t>的动态绑定运行机制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的动态绑定机制</a:t>
            </a: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public class TestJavafieldOverride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 a = new 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动态绑定技术（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!!!!!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在运行过程中，调用对象的成员方法，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会将当前调用的方法和对象的实际内存进行绑定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中的成员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属性没有动态绑定技术，在哪里声明，在哪里使用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2.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不注销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System.out.println(a.sum());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sum1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不注销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sum1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System.out.println(a.sum1());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i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getI()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i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说明：从这个案例我们看出</a:t>
            </a:r>
            <a:r>
              <a:rPr lang="en-US" altLang="zh-CN" smtClean="0"/>
              <a:t>scala</a:t>
            </a:r>
            <a:r>
              <a:rPr lang="zh-CN" altLang="en-US" smtClean="0"/>
              <a:t>的字段覆写和</a:t>
            </a:r>
            <a:r>
              <a:rPr lang="en-US" altLang="zh-CN" smtClean="0"/>
              <a:t>Java</a:t>
            </a:r>
            <a:r>
              <a:rPr lang="zh-CN" altLang="en-US" smtClean="0"/>
              <a:t>中的字段隐藏的运行效果不同。注意这个区别。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结果两个都是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20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A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println("obj.age = " + obj.age)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B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//obj2.age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obj2.age()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println("obj2.age = " + obj2.age)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文件生成 </a:t>
            </a:r>
            <a:r>
              <a:rPr lang="en-US" altLang="zh-CN" smtClean="0"/>
              <a:t>public age()....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文件生成 </a:t>
            </a:r>
            <a:r>
              <a:rPr lang="en-US" altLang="zh-CN" smtClean="0"/>
              <a:t>public age()...., </a:t>
            </a:r>
            <a:r>
              <a:rPr lang="zh-CN" altLang="en-US" smtClean="0"/>
              <a:t>这个方法覆盖了父类的 </a:t>
            </a:r>
            <a:r>
              <a:rPr lang="en-US" altLang="zh-CN" smtClean="0"/>
              <a:t>public age()...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的案例，这个以前讲过。</a:t>
            </a:r>
            <a:r>
              <a:rPr lang="zh-CN" altLang="en-US" baseline="0" smtClean="0"/>
              <a:t> 讲解</a:t>
            </a:r>
            <a:r>
              <a:rPr lang="en-US" altLang="zh-CN" baseline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2</a:t>
            </a:r>
            <a:r>
              <a:rPr lang="zh-CN" altLang="en-US" baseline="0" smtClean="0"/>
              <a:t>的第一个案例</a:t>
            </a:r>
            <a:r>
              <a:rPr lang="en-US" altLang="zh-CN" baseline="0" smtClean="0"/>
              <a:t>[</a:t>
            </a:r>
            <a:r>
              <a:rPr lang="zh-CN" altLang="en-US" baseline="0" smtClean="0"/>
              <a:t>说明</a:t>
            </a:r>
            <a:r>
              <a:rPr lang="en-US" altLang="zh-CN" baseline="0" smtClean="0"/>
              <a:t>val </a:t>
            </a:r>
            <a:r>
              <a:rPr lang="zh-CN" altLang="en-US" baseline="0" smtClean="0"/>
              <a:t>只能重写另外一个</a:t>
            </a:r>
            <a:r>
              <a:rPr lang="en-US" altLang="zh-CN" baseline="0" smtClean="0"/>
              <a:t>val]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A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println("obj.age = " + obj.age)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B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//obj2.age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obj2.age()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println("obj2.age = " + obj2.age)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如果我们将</a:t>
            </a:r>
            <a:r>
              <a:rPr lang="en-US" altLang="zh-CN" smtClean="0"/>
              <a:t>val age </a:t>
            </a:r>
            <a:r>
              <a:rPr lang="zh-CN" altLang="en-US" smtClean="0"/>
              <a:t>改成 </a:t>
            </a:r>
            <a:r>
              <a:rPr lang="en-US" altLang="zh-CN" smtClean="0"/>
              <a:t>var age </a:t>
            </a:r>
            <a:r>
              <a:rPr lang="zh-CN" altLang="en-US" smtClean="0"/>
              <a:t>就会报错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分析原因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因为：如果写成了 </a:t>
            </a:r>
            <a:r>
              <a:rPr lang="en-US" altLang="zh-CN" smtClean="0"/>
              <a:t>var age : Int = 10, </a:t>
            </a:r>
            <a:r>
              <a:rPr lang="zh-CN" altLang="en-US" smtClean="0"/>
              <a:t>那么在对应的 </a:t>
            </a:r>
            <a:r>
              <a:rPr lang="en-US" altLang="zh-CN" smtClean="0"/>
              <a:t>.class </a:t>
            </a:r>
            <a:r>
              <a:rPr lang="zh-CN" altLang="en-US" smtClean="0"/>
              <a:t>文件就会生成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public int age() </a:t>
            </a:r>
            <a:r>
              <a:rPr lang="zh-CN" altLang="en-US" smtClean="0"/>
              <a:t>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public void age_$eq(xx) </a:t>
            </a:r>
            <a:r>
              <a:rPr lang="zh-CN" altLang="en-US" smtClean="0"/>
              <a:t>的方法。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但是：子类 </a:t>
            </a:r>
            <a:r>
              <a:rPr lang="en-US" altLang="zh-CN" smtClean="0"/>
              <a:t>B </a:t>
            </a:r>
            <a:r>
              <a:rPr lang="zh-CN" altLang="en-US" smtClean="0"/>
              <a:t>对应的 </a:t>
            </a:r>
            <a:r>
              <a:rPr lang="en-US" altLang="zh-CN" smtClean="0"/>
              <a:t>.class </a:t>
            </a:r>
            <a:r>
              <a:rPr lang="zh-CN" altLang="en-US" smtClean="0"/>
              <a:t>文件因为是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只会生成 </a:t>
            </a:r>
            <a:r>
              <a:rPr lang="en-US" altLang="zh-CN" smtClean="0"/>
              <a:t>public int 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这样就会出现对</a:t>
            </a:r>
            <a:r>
              <a:rPr lang="en-US" altLang="zh-CN" smtClean="0"/>
              <a:t>B</a:t>
            </a:r>
            <a:r>
              <a:rPr lang="zh-CN" altLang="en-US" smtClean="0"/>
              <a:t>类的对象进行设置和取值不一致的问题：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age = 40  </a:t>
            </a:r>
            <a:r>
              <a:rPr lang="zh-CN" altLang="en-US" smtClean="0"/>
              <a:t>调用的是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public void age_$eq(xx)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println(age) </a:t>
            </a:r>
            <a:r>
              <a:rPr lang="zh-CN" altLang="en-US" smtClean="0"/>
              <a:t>取值时，调用的是 </a:t>
            </a:r>
            <a:r>
              <a:rPr lang="en-US" altLang="zh-CN" smtClean="0"/>
              <a:t>B</a:t>
            </a:r>
            <a:r>
              <a:rPr lang="zh-CN" altLang="en-US" smtClean="0"/>
              <a:t>类的 </a:t>
            </a:r>
            <a:r>
              <a:rPr lang="en-US" altLang="zh-CN" smtClean="0"/>
              <a:t>public int 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这时不一致的问题出现了，因此在</a:t>
            </a:r>
            <a:r>
              <a:rPr lang="en-US" altLang="zh-CN" smtClean="0"/>
              <a:t>scala</a:t>
            </a:r>
            <a:r>
              <a:rPr lang="zh-CN" altLang="en-US" smtClean="0"/>
              <a:t>中 子类的</a:t>
            </a:r>
            <a:r>
              <a:rPr lang="en-US" altLang="zh-CN" smtClean="0"/>
              <a:t>val </a:t>
            </a:r>
            <a:r>
              <a:rPr lang="zh-CN" altLang="en-US" smtClean="0"/>
              <a:t>只能去重写父类的</a:t>
            </a:r>
            <a:r>
              <a:rPr lang="en-US" altLang="zh-CN" smtClean="0"/>
              <a:t>val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的第二个案例</a:t>
            </a:r>
            <a:r>
              <a:rPr lang="en-US" altLang="zh-CN" smtClean="0"/>
              <a:t>[</a:t>
            </a:r>
            <a:r>
              <a:rPr lang="zh-CN" altLang="en-US" smtClean="0"/>
              <a:t>说明</a:t>
            </a:r>
            <a:r>
              <a:rPr lang="en-US" altLang="zh-CN" smtClean="0"/>
              <a:t>val </a:t>
            </a:r>
            <a:r>
              <a:rPr lang="zh-CN" altLang="en-US" smtClean="0"/>
              <a:t>可以重写不带参数的</a:t>
            </a:r>
            <a:r>
              <a:rPr lang="en-US" altLang="zh-CN" smtClean="0"/>
              <a:t>def]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  </a:t>
            </a:r>
            <a:r>
              <a:rPr lang="en-US" altLang="zh-CN" b="1" smtClean="0"/>
              <a:t>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      return</a:t>
            </a:r>
            <a:r>
              <a:rPr lang="en-US" altLang="zh-CN" b="1" baseline="0" smtClean="0"/>
              <a:t> 10</a:t>
            </a:r>
            <a:endParaRPr lang="en-US" altLang="zh-CN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说明这里的  </a:t>
            </a:r>
            <a:r>
              <a:rPr lang="en-US" altLang="zh-CN" smtClean="0"/>
              <a:t>override val sal : Int = 20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中会生成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public int sal() {}.. </a:t>
            </a:r>
            <a:r>
              <a:rPr lang="zh-CN" altLang="en-US" smtClean="0"/>
              <a:t>方法，因此就重写了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sal</a:t>
            </a:r>
            <a:r>
              <a:rPr lang="zh-CN" altLang="en-US" smtClean="0"/>
              <a:t>方法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特别注意：如果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sal() </a:t>
            </a:r>
            <a:r>
              <a:rPr lang="zh-CN" altLang="en-US" smtClean="0"/>
              <a:t>方法是有参数的，比如：</a:t>
            </a:r>
            <a:r>
              <a:rPr lang="en-US" altLang="zh-CN" smtClean="0"/>
              <a:t>sal(i:Int)</a:t>
            </a:r>
            <a:r>
              <a:rPr lang="zh-CN" altLang="en-US" smtClean="0"/>
              <a:t>那么就不能构成方法重写。属于重载的概念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println("ok:)")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 </a:t>
            </a:r>
            <a:r>
              <a:rPr lang="zh-CN" altLang="en-US" smtClean="0"/>
              <a:t>一个属性没有初始化，那么这个属性就是抽象属性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抽象属性在编译成字节码文件时，属性并不会声明，但是会自动生成抽象方法，所以类必须声明为抽象类，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如果是覆写一个父类的抽象属性，那么</a:t>
            </a:r>
            <a:r>
              <a:rPr lang="en-US" altLang="zh-CN" smtClean="0"/>
              <a:t>override </a:t>
            </a:r>
            <a:r>
              <a:rPr lang="zh-CN" altLang="en-US" smtClean="0"/>
              <a:t>关键字可省略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原因是因为父类的抽象属性，生成的是抽象方法，因此就不涉及到方法重写的概念，因此</a:t>
            </a:r>
            <a:r>
              <a:rPr lang="en-US" altLang="zh-CN" smtClean="0"/>
              <a:t>override</a:t>
            </a:r>
            <a:r>
              <a:rPr lang="zh-CN" altLang="en-US" smtClean="0"/>
              <a:t>可省略。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override var name : String = "king"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A.clas</a:t>
            </a:r>
            <a:r>
              <a:rPr lang="en-US" altLang="zh-CN" baseline="0" smtClean="0"/>
              <a:t>s </a:t>
            </a:r>
            <a:r>
              <a:rPr lang="zh-CN" altLang="en-US" baseline="0" smtClean="0"/>
              <a:t>的反编译代码：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abstract class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final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age() { return this.age;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sal()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String name();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void name_$eq(String paramString);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B.class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的反编译代码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public class B extends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String name = "king";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sal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String 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this.name;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void name_$eq(String x$1) { this.name = x$1;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age()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this.age;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sal() { return this.sal;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println("ok:)")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 </a:t>
            </a:r>
            <a:r>
              <a:rPr lang="zh-CN" altLang="en-US" smtClean="0"/>
              <a:t>一个属性没有初始化，那么这个属性就是抽象属性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抽象属性在编译成字节码文件时，属性并不会声明，但是会自动生成抽象方法，所以类必须声明为抽象类，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如果是覆写一个父类的抽象属性，那么</a:t>
            </a:r>
            <a:r>
              <a:rPr lang="en-US" altLang="zh-CN" smtClean="0"/>
              <a:t>override </a:t>
            </a:r>
            <a:r>
              <a:rPr lang="zh-CN" altLang="en-US" smtClean="0"/>
              <a:t>关键字可省略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原因是因为父类的抽象属性，生成的是抽象方法，因此就不涉及到方法重写的概念，因此</a:t>
            </a:r>
            <a:r>
              <a:rPr lang="en-US" altLang="zh-CN" smtClean="0"/>
              <a:t>override</a:t>
            </a:r>
            <a:r>
              <a:rPr lang="zh-CN" altLang="en-US" smtClean="0"/>
              <a:t>可省略。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override var name : String = "king"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A.clas</a:t>
            </a:r>
            <a:r>
              <a:rPr lang="en-US" altLang="zh-CN" baseline="0" smtClean="0"/>
              <a:t>s </a:t>
            </a:r>
            <a:r>
              <a:rPr lang="zh-CN" altLang="en-US" baseline="0" smtClean="0"/>
              <a:t>的反编译代码：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abstract class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final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age() { return this.age;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sal()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String name();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void name_$eq(String paramString);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B.class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的反编译代码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public class B extends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String name = "king";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sal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String 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this.name;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void name_$eq(String x$1) { this.name = x$1;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age()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this.age;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sal() { return this.sal;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案例说明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把包名改成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com.atguigu.chapter02.hello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不会报错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的编译器会将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中的包编译成符合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语法规则的包结构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即编译器会根据包名来创建对应的文件目录，并将对应的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文件存放到对应的目录中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println("ok100")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Tiger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文件和图示看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的附图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下面代码错误，抽象类不能实例化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val obj = new Animal()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案例，比较简单，随堂思考即可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的案例，比较简单，随堂想。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案例，比较简单，随堂想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Dog extends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age : Int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cry():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</a:t>
            </a:r>
            <a:r>
              <a:rPr lang="zh-CN" altLang="en-US" smtClean="0"/>
              <a:t>小狗汪汪叫唤</a:t>
            </a:r>
            <a:r>
              <a:rPr lang="en-US" altLang="zh-CN" smtClean="0"/>
              <a:t>..")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6</a:t>
            </a:r>
            <a:r>
              <a:rPr lang="zh-CN" altLang="en-US" smtClean="0"/>
              <a:t>的案例， 可以在上面的案例上修改即可看到效果。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7</a:t>
            </a:r>
            <a:r>
              <a:rPr lang="zh-CN" altLang="en-US" smtClean="0"/>
              <a:t>的案例，</a:t>
            </a:r>
            <a:r>
              <a:rPr lang="zh-CN" altLang="en-US" baseline="0" smtClean="0"/>
              <a:t>讲解即可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回顾</a:t>
            </a:r>
            <a:r>
              <a:rPr lang="en-US" altLang="zh-CN" smtClean="0"/>
              <a:t>-java</a:t>
            </a:r>
            <a:r>
              <a:rPr lang="zh-CN" altLang="en-US" smtClean="0"/>
              <a:t>匿名子类的使用代码</a:t>
            </a:r>
            <a:r>
              <a:rPr lang="en-US" altLang="zh-CN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TestJavaOverride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System.out.println("ok1");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//A2 obj = new A2(); </a:t>
            </a:r>
            <a:r>
              <a:rPr lang="zh-CN" altLang="en-US" smtClean="0"/>
              <a:t>抽象类不能直接实例化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    </a:t>
            </a:r>
            <a:r>
              <a:rPr lang="en-US" altLang="zh-CN" smtClean="0"/>
              <a:t>//</a:t>
            </a:r>
            <a:r>
              <a:rPr lang="zh-CN" altLang="en-US" smtClean="0"/>
              <a:t>因为在这里我们实现了</a:t>
            </a:r>
            <a:r>
              <a:rPr lang="en-US" altLang="zh-CN" smtClean="0"/>
              <a:t>A2</a:t>
            </a:r>
            <a:r>
              <a:rPr lang="zh-CN" altLang="en-US" smtClean="0"/>
              <a:t>的</a:t>
            </a:r>
            <a:r>
              <a:rPr lang="en-US" altLang="zh-CN" smtClean="0"/>
              <a:t>cry</a:t>
            </a:r>
            <a:r>
              <a:rPr lang="zh-CN" altLang="en-US" smtClean="0"/>
              <a:t>方法，这时我们就创建了一个对象</a:t>
            </a:r>
            <a:r>
              <a:rPr lang="en-US" altLang="zh-CN" smtClean="0"/>
              <a:t>obj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 obj </a:t>
            </a:r>
            <a:r>
              <a:rPr lang="zh-CN" altLang="en-US" smtClean="0"/>
              <a:t>就是 一个实现</a:t>
            </a:r>
            <a:r>
              <a:rPr lang="en-US" altLang="zh-CN" smtClean="0"/>
              <a:t>A2</a:t>
            </a:r>
            <a:r>
              <a:rPr lang="zh-CN" altLang="en-US" smtClean="0"/>
              <a:t>抽象类的匿名子类的实例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    </a:t>
            </a:r>
            <a:r>
              <a:rPr lang="en-US" altLang="zh-CN" smtClean="0"/>
              <a:t>A2 obj = new A2()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@Override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public void cry()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    System.out.println("okook!");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obj.cry();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A2{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abstract public   void cry();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的匿名子类案例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这里就是就创建了一个抽象类</a:t>
            </a:r>
            <a:r>
              <a:rPr lang="en-US" altLang="zh-CN" smtClean="0"/>
              <a:t>Monster </a:t>
            </a:r>
            <a:r>
              <a:rPr lang="zh-CN" altLang="en-US" smtClean="0"/>
              <a:t>的匿名子类实例 </a:t>
            </a:r>
            <a:r>
              <a:rPr lang="en-US" altLang="zh-CN" smtClean="0"/>
              <a:t>monster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机制和</a:t>
            </a:r>
            <a:r>
              <a:rPr lang="en-US" altLang="zh-CN" smtClean="0"/>
              <a:t>java</a:t>
            </a:r>
            <a:r>
              <a:rPr lang="zh-CN" altLang="en-US" smtClean="0"/>
              <a:t>的匿名子类一样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monster = new Monster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override var name: String = "</a:t>
            </a:r>
            <a:r>
              <a:rPr lang="zh-CN" altLang="en-US" smtClean="0"/>
              <a:t>牛魔王</a:t>
            </a:r>
            <a:r>
              <a:rPr lang="en-US" altLang="zh-CN" smtClean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override def cry():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println("</a:t>
            </a:r>
            <a:r>
              <a:rPr lang="zh-CN" altLang="en-US" smtClean="0"/>
              <a:t>牛魔王哼哼叫唤</a:t>
            </a:r>
            <a:r>
              <a:rPr lang="en-US" altLang="zh-CN" smtClean="0"/>
              <a:t>..")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monster.cry()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Monster{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这里给学员简单看下图：然后举一个关于</a:t>
            </a:r>
            <a:r>
              <a:rPr lang="zh-CN" altLang="en-US" baseline="0" smtClean="0"/>
              <a:t> 隐式转换的案例 （后面有小结）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//var name : String  = null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//println(name)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n2 : Float = 1.2f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n1 : Double = n2 //</a:t>
            </a:r>
            <a:r>
              <a:rPr lang="zh-CN" altLang="en-US" baseline="0" smtClean="0"/>
              <a:t>这里就是隐式转换 </a:t>
            </a:r>
            <a:r>
              <a:rPr lang="en-US" altLang="zh-CN" baseline="0" smtClean="0"/>
              <a:t>implicit conversion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n3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n4 : Long = n3 // </a:t>
            </a:r>
            <a:r>
              <a:rPr lang="zh-CN" altLang="en-US" baseline="0" smtClean="0"/>
              <a:t>将</a:t>
            </a:r>
            <a:r>
              <a:rPr lang="en-US" altLang="zh-CN" baseline="0" smtClean="0"/>
              <a:t>int --&gt; long  implicit conversion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//var n5 : Short = n3 // </a:t>
            </a:r>
            <a:r>
              <a:rPr lang="zh-CN" altLang="en-US" baseline="0" smtClean="0"/>
              <a:t>将 </a:t>
            </a:r>
            <a:r>
              <a:rPr lang="en-US" altLang="zh-CN" baseline="0" smtClean="0"/>
              <a:t>int ---&gt; Short </a:t>
            </a:r>
            <a:r>
              <a:rPr lang="zh-CN" altLang="en-US" baseline="0" smtClean="0"/>
              <a:t>报错</a:t>
            </a:r>
            <a:r>
              <a:rPr lang="en-US" altLang="zh-CN" baseline="0" smtClean="0"/>
              <a:t>×</a:t>
            </a:r>
            <a:r>
              <a:rPr lang="zh-CN" altLang="en-US" baseline="0" smtClean="0"/>
              <a:t>，不能进行 </a:t>
            </a:r>
            <a:r>
              <a:rPr lang="en-US" altLang="zh-CN" baseline="0" smtClean="0"/>
              <a:t>implicit converson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println("n1=" + n1 + "n2=" + n2)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就举一个例：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可以将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赋值给任何引用，但不能赋值给值类型的变量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myval : Long  = null //× </a:t>
            </a:r>
            <a:r>
              <a:rPr lang="zh-CN" altLang="en-US" smtClean="0"/>
              <a:t>不能赋给</a:t>
            </a:r>
            <a:r>
              <a:rPr lang="en-US" altLang="zh-CN" smtClean="0"/>
              <a:t>Char,Double,Float, Short ,Int, Long</a:t>
            </a:r>
            <a:r>
              <a:rPr lang="zh-CN" altLang="en-US" smtClean="0"/>
              <a:t>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println(myval)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cat : Cat  = null // √  </a:t>
            </a:r>
            <a:r>
              <a:rPr lang="zh-CN" altLang="en-US" smtClean="0"/>
              <a:t>可以赋值给引用类型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println(cat)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Cat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2</a:t>
            </a:r>
          </a:p>
          <a:p>
            <a:pPr>
              <a:buFontTx/>
              <a:buNone/>
            </a:pPr>
            <a:endParaRPr lang="en-US" altLang="zh-CN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com.atguigu.extend;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类，包含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、内存、硬盘等属性，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getDetails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方法用于返回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的详细信息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子类，继承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类，添加特有属性和方法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子类，继承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类，添加特有属性和方法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方法中创建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对象，分别访问对象中特有的属性、方法，以及从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类继承的属性和方法并打印输出。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类，将所有属性声明为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getDetails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方法用于返回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的详细信息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子类中直接访问继承的私有属性，结果如何？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类中对私有属性添加公有的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get/set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子类中通过这些公有的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get/set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方法访问私有属性，结果如何？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TestComputer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 np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NotePad();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np.setBrand("");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np.setDisk(1);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np.setCpu("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因特尔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np.setRam(2);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out.println(np.getDetails());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NotePad extends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brand;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getBrand()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brand;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setBrand(String brand)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this.brand = brand;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PC extends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color;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getColor()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color;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setColor(String color)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this.color = color;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cpu;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ram;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disk;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getDetails(){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cpu+"\t"+ram+"\t"+disk;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getCpu()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cpu;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setCpu(String cpu)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this.cpu = cpu;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getRam()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ram;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setRam(int ram)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this.ram = ram;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getDisk()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setDisk(int disk)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this.disk = 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package com.atguigu.exec2;</a:t>
            </a:r>
          </a:p>
          <a:p>
            <a:pPr>
              <a:buFontTx/>
              <a:buNone/>
            </a:pPr>
            <a:r>
              <a:rPr lang="en-US" altLang="zh-CN" smtClean="0"/>
              <a:t>/*</a:t>
            </a:r>
          </a:p>
          <a:p>
            <a:pPr>
              <a:buFontTx/>
              <a:buNone/>
            </a:pPr>
            <a:r>
              <a:rPr lang="en-US" altLang="zh-CN" smtClean="0"/>
              <a:t> * </a:t>
            </a:r>
            <a:r>
              <a:rPr lang="zh-CN" altLang="en-US" smtClean="0"/>
              <a:t>此类用于演示继承的练习</a:t>
            </a:r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   </a:t>
            </a:r>
            <a:r>
              <a:rPr lang="en-US" altLang="zh-CN" smtClean="0"/>
              <a:t>1.</a:t>
            </a:r>
            <a:r>
              <a:rPr lang="zh-CN" altLang="en-US" smtClean="0"/>
              <a:t>根据下图实现类。在</a:t>
            </a:r>
            <a:r>
              <a:rPr lang="en-US" altLang="zh-CN" smtClean="0"/>
              <a:t>TestCylinder</a:t>
            </a:r>
            <a:r>
              <a:rPr lang="zh-CN" altLang="en-US" smtClean="0"/>
              <a:t>类中创建</a:t>
            </a:r>
            <a:r>
              <a:rPr lang="en-US" altLang="zh-CN" smtClean="0"/>
              <a:t>Cylinder</a:t>
            </a:r>
            <a:r>
              <a:rPr lang="zh-CN" altLang="en-US" smtClean="0"/>
              <a:t>类的对象，设置圆柱的底面半径和高，并输出圆柱的体积。</a:t>
            </a:r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pPr>
              <a:buFontTx/>
              <a:buNone/>
            </a:pPr>
            <a:r>
              <a:rPr lang="en-US" altLang="zh-CN" smtClean="0"/>
              <a:t>public class TestCircle 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static void main(String[] args) {</a:t>
            </a:r>
          </a:p>
          <a:p>
            <a:pPr>
              <a:buFontTx/>
              <a:buNone/>
            </a:pPr>
            <a:r>
              <a:rPr lang="en-US" altLang="zh-CN" smtClean="0"/>
              <a:t>		Cylinder c1 = new Cylinder();</a:t>
            </a:r>
          </a:p>
          <a:p>
            <a:pPr>
              <a:buFontTx/>
              <a:buNone/>
            </a:pPr>
            <a:r>
              <a:rPr lang="en-US" altLang="zh-CN" smtClean="0"/>
              <a:t>		System.out.println(c1.findArea());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	Cylinder c2 = new Cylinder(2,10);</a:t>
            </a:r>
          </a:p>
          <a:p>
            <a:pPr>
              <a:buFontTx/>
              <a:buNone/>
            </a:pPr>
            <a:r>
              <a:rPr lang="en-US" altLang="zh-CN" smtClean="0"/>
              <a:t>		System.out.println(c2.findArea());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r>
              <a:rPr lang="en-US" altLang="zh-CN" smtClean="0"/>
              <a:t>class Cylinder extends Circle{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private double length;//</a:t>
            </a:r>
            <a:r>
              <a:rPr lang="zh-CN" altLang="en-US" smtClean="0"/>
              <a:t>高</a:t>
            </a:r>
          </a:p>
          <a:p>
            <a:pPr>
              <a:buFontTx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public Cylinder(){</a:t>
            </a:r>
          </a:p>
          <a:p>
            <a:pPr>
              <a:buFontTx/>
              <a:buNone/>
            </a:pPr>
            <a:r>
              <a:rPr lang="en-US" altLang="zh-CN" smtClean="0"/>
              <a:t>		this.length=1;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Cylinder(double radius,double length){</a:t>
            </a:r>
          </a:p>
          <a:p>
            <a:pPr>
              <a:buFontTx/>
              <a:buNone/>
            </a:pPr>
            <a:r>
              <a:rPr lang="en-US" altLang="zh-CN" smtClean="0"/>
              <a:t>		this.setRadius(radius);</a:t>
            </a:r>
          </a:p>
          <a:p>
            <a:pPr>
              <a:buFontTx/>
              <a:buNone/>
            </a:pPr>
            <a:r>
              <a:rPr lang="en-US" altLang="zh-CN" smtClean="0"/>
              <a:t>		this.length=length;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findVolumn(){</a:t>
            </a:r>
          </a:p>
          <a:p>
            <a:pPr>
              <a:buFontTx/>
              <a:buNone/>
            </a:pPr>
            <a:r>
              <a:rPr lang="en-US" altLang="zh-CN" smtClean="0"/>
              <a:t>		return super.findArea()*length;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double getLength() {</a:t>
            </a:r>
          </a:p>
          <a:p>
            <a:pPr>
              <a:buFontTx/>
              <a:buNone/>
            </a:pPr>
            <a:r>
              <a:rPr lang="en-US" altLang="zh-CN" smtClean="0"/>
              <a:t>		return 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public void setLength(double length) {</a:t>
            </a:r>
          </a:p>
          <a:p>
            <a:pPr>
              <a:buFontTx/>
              <a:buNone/>
            </a:pPr>
            <a:r>
              <a:rPr lang="en-US" altLang="zh-CN" smtClean="0"/>
              <a:t>		this.length = 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r>
              <a:rPr lang="en-US" altLang="zh-CN" smtClean="0"/>
              <a:t>class Circle{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private double radius ;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Circle(){</a:t>
            </a:r>
          </a:p>
          <a:p>
            <a:pPr>
              <a:buFontTx/>
              <a:buNone/>
            </a:pPr>
            <a:r>
              <a:rPr lang="en-US" altLang="zh-CN" smtClean="0"/>
              <a:t>		this.radius=1;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findArea(){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	return Math.PI*radius*radius;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getRadius() {</a:t>
            </a:r>
          </a:p>
          <a:p>
            <a:pPr>
              <a:buFontTx/>
              <a:buNone/>
            </a:pPr>
            <a:r>
              <a:rPr lang="en-US" altLang="zh-CN" smtClean="0"/>
              <a:t>		return 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public void setRadius(double radius) {</a:t>
            </a:r>
          </a:p>
          <a:p>
            <a:pPr>
              <a:buFontTx/>
              <a:buNone/>
            </a:pPr>
            <a:r>
              <a:rPr lang="en-US" altLang="zh-CN" smtClean="0"/>
              <a:t>		this.radius = 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demo.poly;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此类用于演示多态参数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定义一个工具方法：实现调用每一个元素的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TestPolyArgs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 p1 = new Person("john",12);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Student p2 = new Student("lucy",3,100);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Teacher p3 = new Teacher("Mary",34,100000);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Worker w = new Worker("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李雷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",34,1234);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TestPerson tp = new TestPerson();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tp.method2(p1);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tp.method2(p2);//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tp.method2(p3);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tp.method(w);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TestPerson{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测试人的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method(Person p){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System.out.println(p.say());;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测试人的不同的行为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method2(Person p){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if(p instanceof Student){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Student s = (Student) p;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s.study();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}else if(p instanceof Teacher){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Teacher t = (Teacher) p;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t.teach();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}else{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System.out.println("other");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exec.poly;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定义员工类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，包含姓名和月工资，以及计算年工资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getAnnual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的方法。普通员工和经理继承了员工，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经理类多了奖金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bonus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属性和管理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方法，普通员工类多了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方法，普通员工和经理类要求分别重写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getAnnual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测试类中添加一个方法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showEmpAnnal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，实现获取任何员工对象的年工资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方法中调用该方法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测试类中添加一个方法，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testWork,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如果是普通员工，则调用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方法，如果是经理，则调用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TestEmployee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TestEmployee te = new TestEmployee();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CommonEmployee ce = new CommonEmployee("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张无忌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1000);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Manager m= new Manager("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谢逊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1500,30000);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te.showEmpAnnal(ce);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te.showEmpAnnal(m);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te.testWork(ce);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te.testWork(m);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测试父类通用的方法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showEmpAnnal(Employee e){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System.out.println(e.getAnnual());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测试子类特有的方法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testWork(Employee e){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if(e instanceof CommonEmployee){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	CommonEmployee ce = (CommonEmployee) 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	ce.work();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((CommonEmployee) e).work();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}else if(e instanceof Manager){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	Manager m = (Manager) 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	m.manage();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((Manager)e).manage();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CommonEmployee extends Employee{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CommonEmployee(String name, double salary)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super(name, salary);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work(){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System.out.println("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我要好好工作！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Manager extends Employee{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manage(){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System.out.println("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我是经理，我就管你！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getAnnual(){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super.getAnnual()+bonus;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Manager(String name, double salary,double bonus)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super(name, salary);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this.bonus=bonus;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double 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getBonus()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setBonus(double bonus)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this.bonus = 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Employee{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double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getAnnual(){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salary*12;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Employee(String name, double salary)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this.salary =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String getName()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setName(String name)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getSalary()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setSalary(double salary)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this.salary =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6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包的命名</a:t>
            </a:r>
          </a:p>
          <a:p>
            <a:pPr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命名规则：</a:t>
            </a:r>
          </a:p>
          <a:p>
            <a:pPr>
              <a:defRPr/>
            </a:pPr>
            <a:endParaRPr lang="zh-CN" altLang="en-US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只能包含</a:t>
            </a:r>
            <a:r>
              <a:rPr lang="zh-CN" altLang="en-US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字母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下划线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小圆点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.,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但不能用数字开头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也不要使用关键字。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200" smtClean="0"/>
              <a:t>demo.</a:t>
            </a:r>
            <a:r>
              <a:rPr lang="en-US" altLang="zh-CN" sz="1200" b="1" smtClean="0"/>
              <a:t>class</a:t>
            </a:r>
            <a:r>
              <a:rPr lang="en-US" altLang="zh-CN" sz="1200" smtClean="0"/>
              <a:t>.exec1 ×</a:t>
            </a:r>
            <a:br>
              <a:rPr lang="en-US" altLang="zh-CN" sz="1200" smtClean="0"/>
            </a:br>
            <a:r>
              <a:rPr lang="en-US" altLang="zh-CN" sz="1200" smtClean="0"/>
              <a:t>demo.</a:t>
            </a:r>
            <a:r>
              <a:rPr lang="en-US" altLang="zh-CN" sz="1200" smtClean="0">
                <a:solidFill>
                  <a:srgbClr val="FF0000"/>
                </a:solidFill>
              </a:rPr>
              <a:t>12</a:t>
            </a:r>
            <a:r>
              <a:rPr lang="en-US" altLang="zh-CN" sz="1200" smtClean="0"/>
              <a:t>a ×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r>
              <a:rPr lang="zh-CN" altLang="en-US" sz="1800" b="1" smtClean="0"/>
              <a:t>注：测试时三种形式时</a:t>
            </a:r>
            <a:r>
              <a:rPr lang="zh-CN" altLang="en-US" smtClean="0"/>
              <a:t>，在一个文件，通过注销对应代码的方式来演示。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</a:p>
          <a:p>
            <a:endParaRPr lang="en-US" altLang="zh-CN" smtClean="0"/>
          </a:p>
          <a:p>
            <a:r>
              <a:rPr lang="zh-CN" altLang="en-US" smtClean="0"/>
              <a:t>文件：</a:t>
            </a:r>
            <a:r>
              <a:rPr lang="en-US" altLang="zh-CN" smtClean="0"/>
              <a:t>Person.scala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val name = "Nick"</a:t>
            </a:r>
          </a:p>
          <a:p>
            <a:r>
              <a:rPr lang="en-US" altLang="zh-CN" smtClean="0"/>
              <a:t>  def play(message: String): Unit ={</a:t>
            </a:r>
          </a:p>
          <a:p>
            <a:r>
              <a:rPr lang="en-US" altLang="zh-CN" smtClean="0"/>
              <a:t>    println(this.name + " " + message)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p = new Person()</a:t>
            </a:r>
          </a:p>
          <a:p>
            <a:r>
              <a:rPr lang="en-US" altLang="zh-CN" smtClean="0"/>
              <a:t>    p.play("hello")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反编译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b="1" smtClean="0"/>
              <a:t>package com.atguigu.scala</a:t>
            </a:r>
            <a:r>
              <a:rPr lang="en-US" altLang="zh-CN" smtClean="0"/>
              <a:t>;</a:t>
            </a:r>
          </a:p>
          <a:p>
            <a:endParaRPr lang="en-US" altLang="zh-CN" smtClean="0"/>
          </a:p>
          <a:p>
            <a:r>
              <a:rPr lang="en-US" altLang="zh-CN" smtClean="0"/>
              <a:t>import scala.Predef.;</a:t>
            </a:r>
          </a:p>
          <a:p>
            <a:r>
              <a:rPr lang="en-US" altLang="zh-CN" smtClean="0"/>
              <a:t>import scala.collection.mutable.StringBuilder;</a:t>
            </a:r>
          </a:p>
          <a:p>
            <a:r>
              <a:rPr lang="en-US" altLang="zh-CN" smtClean="0"/>
              <a:t>import scala.reflect.ScalaSignature;</a:t>
            </a:r>
          </a:p>
          <a:p>
            <a:endParaRPr lang="en-US" altLang="zh-CN" smtClean="0"/>
          </a:p>
          <a:p>
            <a:r>
              <a:rPr lang="en-US" altLang="zh-CN" smtClean="0"/>
              <a:t>public class Person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private final String name = "Nick";</a:t>
            </a:r>
          </a:p>
          <a:p>
            <a:endParaRPr lang="en-US" altLang="zh-CN" smtClean="0"/>
          </a:p>
          <a:p>
            <a:r>
              <a:rPr lang="en-US" altLang="zh-CN" smtClean="0"/>
              <a:t>  public String name() { return this.name; } </a:t>
            </a:r>
          </a:p>
          <a:p>
            <a:r>
              <a:rPr lang="en-US" altLang="zh-CN" smtClean="0"/>
              <a:t>  public void play(String message) {</a:t>
            </a:r>
          </a:p>
          <a:p>
            <a:r>
              <a:rPr lang="en-US" altLang="zh-CN" smtClean="0"/>
              <a:t>    Predef..MODULE$.println(new StringBuilder().append(name()).append(" ").append(message).toString());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en-US" altLang="zh-CN" baseline="0" smtClean="0"/>
              <a:t> Person.scala</a:t>
            </a:r>
          </a:p>
          <a:p>
            <a:endParaRPr lang="en-US" altLang="zh-CN" baseline="0" smtClean="0"/>
          </a:p>
          <a:p>
            <a:r>
              <a:rPr lang="en-US" altLang="zh-CN" b="1" baseline="0" smtClean="0"/>
              <a:t>package com.atguigu</a:t>
            </a:r>
          </a:p>
          <a:p>
            <a:r>
              <a:rPr lang="en-US" altLang="zh-CN" b="1" baseline="0" smtClean="0"/>
              <a:t>package scala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class Person {</a:t>
            </a:r>
          </a:p>
          <a:p>
            <a:r>
              <a:rPr lang="en-US" altLang="zh-CN" baseline="0" smtClean="0"/>
              <a:t>  val name = "Nick~~"</a:t>
            </a:r>
          </a:p>
          <a:p>
            <a:r>
              <a:rPr lang="en-US" altLang="zh-CN" baseline="0" smtClean="0"/>
              <a:t>  def play(message: String): Unit ={</a:t>
            </a:r>
          </a:p>
          <a:p>
            <a:r>
              <a:rPr lang="en-US" altLang="zh-CN" baseline="0" smtClean="0"/>
              <a:t>    println(this.name + " " + message)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object Test {</a:t>
            </a:r>
          </a:p>
          <a:p>
            <a:r>
              <a:rPr lang="en-US" altLang="zh-CN" baseline="0" smtClean="0"/>
              <a:t>  def main(args: Array[String]): Unit = {</a:t>
            </a:r>
          </a:p>
          <a:p>
            <a:r>
              <a:rPr lang="en-US" altLang="zh-CN" baseline="0" smtClean="0"/>
              <a:t>    val  p = new Person()</a:t>
            </a:r>
          </a:p>
          <a:p>
            <a:r>
              <a:rPr lang="en-US" altLang="zh-CN" baseline="0" smtClean="0"/>
              <a:t>    p.play("hello")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//</a:t>
            </a:r>
            <a:r>
              <a:rPr lang="zh-CN" altLang="en-US" baseline="0" smtClean="0"/>
              <a:t>看上面的反编译代码，和第一张方式一模一样</a:t>
            </a:r>
            <a:r>
              <a:rPr lang="en-US" altLang="zh-CN" baseline="0" smtClean="0"/>
              <a:t>.</a:t>
            </a:r>
          </a:p>
          <a:p>
            <a:endParaRPr lang="en-US" altLang="zh-CN" baseline="0" smtClean="0"/>
          </a:p>
          <a:p>
            <a:endParaRPr lang="en-US" altLang="zh-CN" baseline="0" smtClean="0"/>
          </a:p>
          <a:p>
            <a:r>
              <a:rPr lang="zh-CN" altLang="en-US" baseline="0" smtClean="0"/>
              <a:t>第三种方式：</a:t>
            </a:r>
            <a:endParaRPr lang="en-US" altLang="zh-CN" baseline="0" smtClean="0"/>
          </a:p>
          <a:p>
            <a:r>
              <a:rPr lang="en-US" altLang="zh-CN" baseline="0" smtClean="0"/>
              <a:t>Person.scala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package com.atguigu{</a:t>
            </a:r>
          </a:p>
          <a:p>
            <a:r>
              <a:rPr lang="en-US" altLang="zh-CN" baseline="0" smtClean="0"/>
              <a:t>  package scala {</a:t>
            </a:r>
          </a:p>
          <a:p>
            <a:r>
              <a:rPr lang="en-US" altLang="zh-CN" baseline="0" smtClean="0"/>
              <a:t>    class Person {</a:t>
            </a:r>
          </a:p>
          <a:p>
            <a:r>
              <a:rPr lang="en-US" altLang="zh-CN" baseline="0" smtClean="0"/>
              <a:t>      val name = "Nick100"</a:t>
            </a:r>
          </a:p>
          <a:p>
            <a:r>
              <a:rPr lang="en-US" altLang="zh-CN" baseline="0" smtClean="0"/>
              <a:t>      def play(message: String): Unit ={</a:t>
            </a:r>
          </a:p>
          <a:p>
            <a:r>
              <a:rPr lang="en-US" altLang="zh-CN" baseline="0" smtClean="0"/>
              <a:t>        println(this.name + " " + message)</a:t>
            </a:r>
          </a:p>
          <a:p>
            <a:r>
              <a:rPr lang="en-US" altLang="zh-CN" baseline="0" smtClean="0"/>
              <a:t>      }</a:t>
            </a:r>
          </a:p>
          <a:p>
            <a:r>
              <a:rPr lang="en-US" altLang="zh-CN" baseline="0" smtClean="0"/>
              <a:t>    }</a:t>
            </a:r>
          </a:p>
          <a:p>
            <a:r>
              <a:rPr lang="en-US" altLang="zh-CN" baseline="0" smtClean="0"/>
              <a:t>    </a:t>
            </a:r>
          </a:p>
          <a:p>
            <a:r>
              <a:rPr lang="en-US" altLang="zh-CN" baseline="0" smtClean="0"/>
              <a:t>    //</a:t>
            </a:r>
            <a:r>
              <a:rPr lang="zh-CN" altLang="en-US" baseline="0" smtClean="0"/>
              <a:t>这个</a:t>
            </a:r>
            <a:r>
              <a:rPr lang="en-US" altLang="zh-CN" baseline="0" smtClean="0"/>
              <a:t>Test </a:t>
            </a:r>
            <a:r>
              <a:rPr lang="zh-CN" altLang="en-US" baseline="0" smtClean="0"/>
              <a:t>类对象</a:t>
            </a:r>
          </a:p>
          <a:p>
            <a:r>
              <a:rPr lang="zh-CN" altLang="en-US" baseline="0" smtClean="0"/>
              <a:t>    </a:t>
            </a:r>
            <a:r>
              <a:rPr lang="en-US" altLang="zh-CN" baseline="0" smtClean="0"/>
              <a:t>object Test {</a:t>
            </a:r>
          </a:p>
          <a:p>
            <a:r>
              <a:rPr lang="en-US" altLang="zh-CN" baseline="0" smtClean="0"/>
              <a:t>      def main(args: Array[String]): Unit = {</a:t>
            </a:r>
          </a:p>
          <a:p>
            <a:r>
              <a:rPr lang="en-US" altLang="zh-CN" baseline="0" smtClean="0"/>
              <a:t>        val  p = new Person()</a:t>
            </a:r>
          </a:p>
          <a:p>
            <a:r>
              <a:rPr lang="en-US" altLang="zh-CN" baseline="0" smtClean="0"/>
              <a:t>        p.play("hello")</a:t>
            </a:r>
          </a:p>
          <a:p>
            <a:r>
              <a:rPr lang="en-US" altLang="zh-CN" baseline="0" smtClean="0"/>
              <a:t>      }</a:t>
            </a:r>
          </a:p>
          <a:p>
            <a:r>
              <a:rPr lang="en-US" altLang="zh-CN" baseline="0" smtClean="0"/>
              <a:t>    }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zh-CN" altLang="en-US" baseline="0" smtClean="0"/>
              <a:t>上面代码反编译后，得到</a:t>
            </a:r>
            <a:r>
              <a:rPr lang="en-US" altLang="zh-CN" baseline="0" smtClean="0"/>
              <a:t>Person.class </a:t>
            </a:r>
            <a:r>
              <a:rPr lang="zh-CN" altLang="en-US" baseline="0" smtClean="0"/>
              <a:t>和第二种和第一种完全一样</a:t>
            </a:r>
            <a:r>
              <a:rPr lang="en-US" altLang="zh-CN" baseline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案例说明：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 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 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class Person {</a:t>
            </a:r>
          </a:p>
          <a:p>
            <a:r>
              <a:rPr lang="en-US" altLang="zh-CN" smtClean="0"/>
              <a:t>      val name = "Nick200"</a:t>
            </a:r>
          </a:p>
          <a:p>
            <a:r>
              <a:rPr lang="en-US" altLang="zh-CN" smtClean="0"/>
              <a:t>      def play(message: String): Unit ={</a:t>
            </a:r>
          </a:p>
          <a:p>
            <a:r>
              <a:rPr lang="en-US" altLang="zh-CN" smtClean="0"/>
              <a:t>        println(this.name + " " + message)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 p = new Person()</a:t>
            </a:r>
          </a:p>
          <a:p>
            <a:r>
              <a:rPr lang="en-US" altLang="zh-CN" smtClean="0"/>
              <a:t>        p.play("hello")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b="1" smtClean="0"/>
              <a:t>Scala</a:t>
            </a:r>
            <a:r>
              <a:rPr lang="zh-CN" altLang="en-US" b="1" smtClean="0"/>
              <a:t>子包中直接访问父包中的内容</a:t>
            </a:r>
            <a:r>
              <a:rPr lang="en-US" altLang="zh-CN" b="1" smtClean="0"/>
              <a:t>, </a:t>
            </a:r>
            <a:r>
              <a:rPr lang="zh-CN" altLang="en-US" b="1" smtClean="0"/>
              <a:t>不需要</a:t>
            </a:r>
            <a:r>
              <a:rPr lang="en-US" altLang="zh-CN" b="1" smtClean="0"/>
              <a:t>import. </a:t>
            </a:r>
            <a:r>
              <a:rPr lang="zh-CN" altLang="en-US" b="1" smtClean="0"/>
              <a:t>但是在</a:t>
            </a:r>
            <a:r>
              <a:rPr lang="en-US" altLang="zh-CN" b="1" smtClean="0"/>
              <a:t>Java</a:t>
            </a:r>
            <a:r>
              <a:rPr lang="zh-CN" altLang="en-US" b="1" smtClean="0"/>
              <a:t>中，子包要使用父包的类，是需要</a:t>
            </a:r>
            <a:r>
              <a:rPr lang="en-US" altLang="zh-CN" b="1" smtClean="0"/>
              <a:t>import</a:t>
            </a:r>
            <a:r>
              <a:rPr lang="zh-CN" altLang="en-US" b="1" smtClean="0"/>
              <a:t>的，否则报错</a:t>
            </a:r>
            <a:endParaRPr lang="en-US" altLang="zh-CN" b="1" smtClean="0"/>
          </a:p>
          <a:p>
            <a:r>
              <a:rPr lang="zh-CN" altLang="en-US" b="1" smtClean="0"/>
              <a:t>，怎么理解</a:t>
            </a:r>
            <a:r>
              <a:rPr lang="en-US" altLang="zh-CN" b="1" smtClean="0"/>
              <a:t>S cala</a:t>
            </a:r>
            <a:r>
              <a:rPr lang="zh-CN" altLang="en-US" b="1" smtClean="0"/>
              <a:t>子包中直接访问父包中的内容呢？</a:t>
            </a:r>
            <a:r>
              <a:rPr lang="zh-CN" altLang="en-US" b="1" baseline="0" smtClean="0"/>
              <a:t> 答这就好比作用域一样，函数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方法可以访问外部变量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属性</a:t>
            </a:r>
            <a:r>
              <a:rPr lang="en-US" altLang="zh-CN" b="1" baseline="0" smtClean="0"/>
              <a:t>.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class Dog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子类可以直接访问父类的内容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dog = new Dog()</a:t>
            </a:r>
          </a:p>
          <a:p>
            <a:r>
              <a:rPr lang="en-US" altLang="zh-CN" smtClean="0"/>
              <a:t>          println("dog=" + dog)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类重名时，默认采用就近原则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  var u = new User()</a:t>
            </a:r>
          </a:p>
          <a:p>
            <a:r>
              <a:rPr lang="en-US" altLang="zh-CN" smtClean="0"/>
              <a:t>          println("u=" + u)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类重名时，如果希望指定使用某个类，则带上包路径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u2 = new com.atguigu.User()</a:t>
            </a:r>
          </a:p>
          <a:p>
            <a:r>
              <a:rPr lang="en-US" altLang="zh-CN" smtClean="0"/>
              <a:t>          println("u2=" + u2)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面向对象编程（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中级部分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 startAt="2"/>
              <a:defRPr/>
            </a:pPr>
            <a:r>
              <a:rPr lang="zh-CN" altLang="en-US" smtClean="0"/>
              <a:t>包</a:t>
            </a:r>
            <a:r>
              <a:rPr lang="zh-CN" altLang="en-US"/>
              <a:t>也可以像嵌套类那样嵌套使用（包中有包</a:t>
            </a:r>
            <a:r>
              <a:rPr lang="zh-CN" altLang="en-US" smtClean="0"/>
              <a:t>）</a:t>
            </a:r>
            <a:r>
              <a:rPr lang="en-US" altLang="zh-CN" smtClean="0"/>
              <a:t>, </a:t>
            </a:r>
            <a:r>
              <a:rPr lang="zh-CN" altLang="en-US" smtClean="0"/>
              <a:t>这个在前面的第三种打包方式已经讲过了，在使用第三种方式时的</a:t>
            </a:r>
            <a:r>
              <a:rPr lang="zh-CN" altLang="en-US" b="1" smtClean="0"/>
              <a:t>好处是</a:t>
            </a:r>
            <a:r>
              <a:rPr lang="zh-CN" altLang="en-US" smtClean="0"/>
              <a:t>：程序员可以在同一个文件中，将</a:t>
            </a:r>
            <a:r>
              <a:rPr lang="zh-CN" altLang="en-US" b="1" smtClean="0"/>
              <a:t>类</a:t>
            </a:r>
            <a:r>
              <a:rPr lang="en-US" altLang="zh-CN" b="1" smtClean="0"/>
              <a:t>(class / object)</a:t>
            </a:r>
            <a:r>
              <a:rPr lang="zh-CN" altLang="en-US" b="1" smtClean="0"/>
              <a:t>、</a:t>
            </a:r>
            <a:r>
              <a:rPr lang="en-US" altLang="zh-CN" b="1" smtClean="0"/>
              <a:t>trait </a:t>
            </a:r>
            <a:r>
              <a:rPr lang="zh-CN" altLang="en-US" smtClean="0"/>
              <a:t>创建在不同的包中，这样就非常灵活了。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CC0000"/>
                </a:solidFill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]</a:t>
            </a:r>
            <a:br>
              <a:rPr lang="en-US" altLang="zh-CN" smtClean="0"/>
            </a:br>
            <a:endParaRPr lang="en-US" altLang="zh-CN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75647"/>
            <a:ext cx="39528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95127"/>
              </p:ext>
            </p:extLst>
          </p:nvPr>
        </p:nvGraphicFramePr>
        <p:xfrm>
          <a:off x="5508104" y="4680494"/>
          <a:ext cx="591647" cy="50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8104" y="4680494"/>
                        <a:ext cx="591647" cy="50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9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3595"/>
            <a:ext cx="381642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3"/>
              <a:defRPr/>
            </a:pPr>
            <a:r>
              <a:rPr lang="zh-CN" altLang="en-US" b="1" smtClean="0"/>
              <a:t>作</a:t>
            </a:r>
            <a:r>
              <a:rPr lang="zh-CN" altLang="en-US" b="1"/>
              <a:t>用域</a:t>
            </a:r>
            <a:r>
              <a:rPr lang="zh-CN" altLang="en-US"/>
              <a:t>原则：可以直接向上访问。</a:t>
            </a:r>
            <a:r>
              <a:rPr lang="zh-CN" altLang="en-US" smtClean="0"/>
              <a:t>即</a:t>
            </a:r>
            <a:r>
              <a:rPr lang="en-US" altLang="zh-CN" smtClean="0"/>
              <a:t>: </a:t>
            </a:r>
            <a:r>
              <a:rPr lang="en-US" altLang="zh-CN" b="1" smtClean="0">
                <a:solidFill>
                  <a:srgbClr val="CC0000"/>
                </a:solidFill>
              </a:rPr>
              <a:t>Scala</a:t>
            </a:r>
            <a:r>
              <a:rPr lang="zh-CN" altLang="en-US" b="1" smtClean="0">
                <a:solidFill>
                  <a:srgbClr val="CC0000"/>
                </a:solidFill>
              </a:rPr>
              <a:t>中子</a:t>
            </a:r>
            <a:r>
              <a:rPr lang="zh-CN" altLang="en-US" b="1">
                <a:solidFill>
                  <a:srgbClr val="CC0000"/>
                </a:solidFill>
              </a:rPr>
              <a:t>包中直接访问父包中的内</a:t>
            </a:r>
            <a:r>
              <a:rPr lang="zh-CN" altLang="en-US" b="1" smtClean="0">
                <a:solidFill>
                  <a:srgbClr val="CC0000"/>
                </a:solidFill>
              </a:rPr>
              <a:t>容</a:t>
            </a:r>
            <a:r>
              <a:rPr lang="en-US" altLang="zh-CN" b="1" smtClean="0">
                <a:solidFill>
                  <a:srgbClr val="CC0000"/>
                </a:solidFill>
              </a:rPr>
              <a:t>, </a:t>
            </a:r>
            <a:r>
              <a:rPr lang="zh-CN" altLang="en-US" smtClean="0"/>
              <a:t>大</a:t>
            </a:r>
            <a:r>
              <a:rPr lang="zh-CN" altLang="en-US"/>
              <a:t>括</a:t>
            </a:r>
            <a:r>
              <a:rPr lang="zh-CN" altLang="en-US" smtClean="0"/>
              <a:t>号体现作</a:t>
            </a:r>
            <a:r>
              <a:rPr lang="zh-CN" altLang="en-US"/>
              <a:t>用</a:t>
            </a:r>
            <a:r>
              <a:rPr lang="zh-CN" altLang="en-US" smtClean="0"/>
              <a:t>域</a:t>
            </a:r>
            <a:r>
              <a:rPr lang="zh-CN" altLang="en-US"/>
              <a:t>。</a:t>
            </a:r>
            <a:r>
              <a:rPr lang="en-US" altLang="zh-CN" smtClean="0"/>
              <a:t>(</a:t>
            </a:r>
            <a:r>
              <a:rPr lang="zh-CN" altLang="en-US" b="1" smtClean="0">
                <a:solidFill>
                  <a:srgbClr val="0070C0"/>
                </a:solidFill>
              </a:rPr>
              <a:t>提示：</a:t>
            </a:r>
            <a:r>
              <a:rPr lang="en-US" altLang="zh-CN" smtClean="0">
                <a:solidFill>
                  <a:srgbClr val="0070C0"/>
                </a:solidFill>
              </a:rPr>
              <a:t>Java</a:t>
            </a:r>
            <a:r>
              <a:rPr lang="zh-CN" altLang="en-US" smtClean="0">
                <a:solidFill>
                  <a:srgbClr val="0070C0"/>
                </a:solidFill>
              </a:rPr>
              <a:t>中子包使用父包的类，需要</a:t>
            </a:r>
            <a:r>
              <a:rPr lang="en-US" altLang="zh-CN" smtClean="0">
                <a:solidFill>
                  <a:srgbClr val="0070C0"/>
                </a:solidFill>
              </a:rPr>
              <a:t>import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zh-CN" altLang="en-US"/>
              <a:t>在子包和父包 类重名时，默认采用就近原则，如果希望指定使用某个类，则带上包名即</a:t>
            </a:r>
            <a:r>
              <a:rPr lang="zh-CN" altLang="en-US" smtClean="0"/>
              <a:t>可。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】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4139952" y="-72033"/>
            <a:ext cx="5969904" cy="634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package com.atguigu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//</a:t>
            </a:r>
            <a:r>
              <a:rPr lang="zh-CN" altLang="en-US" sz="1400"/>
              <a:t>这个类就是在</a:t>
            </a:r>
            <a:r>
              <a:rPr lang="en-US" altLang="zh-CN" sz="1400"/>
              <a:t>com.atguigu</a:t>
            </a:r>
            <a:r>
              <a:rPr lang="zh-CN" altLang="en-US" sz="1400"/>
              <a:t>包下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class User{</a:t>
            </a:r>
          </a:p>
          <a:p>
            <a:r>
              <a:rPr lang="en-US" altLang="zh-CN" sz="1400"/>
              <a:t>  }</a:t>
            </a:r>
          </a:p>
          <a:p>
            <a:r>
              <a:rPr lang="en-US" altLang="zh-CN" sz="1400"/>
              <a:t>  //</a:t>
            </a:r>
            <a:r>
              <a:rPr lang="zh-CN" altLang="en-US" sz="1400"/>
              <a:t>这个类对象就是在</a:t>
            </a:r>
            <a:r>
              <a:rPr lang="en-US" altLang="zh-CN" sz="1400"/>
              <a:t>Monster$ , </a:t>
            </a:r>
            <a:r>
              <a:rPr lang="zh-CN" altLang="en-US" sz="1400"/>
              <a:t>也在</a:t>
            </a:r>
            <a:r>
              <a:rPr lang="en-US" altLang="zh-CN" sz="1400"/>
              <a:t>com.atguigu</a:t>
            </a:r>
            <a:r>
              <a:rPr lang="zh-CN" altLang="en-US" sz="1400"/>
              <a:t>包下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object Monster {</a:t>
            </a:r>
          </a:p>
          <a:p>
            <a:r>
              <a:rPr lang="en-US" altLang="zh-CN" sz="1400"/>
              <a:t>  }</a:t>
            </a:r>
          </a:p>
          <a:p>
            <a:r>
              <a:rPr lang="en-US" altLang="zh-CN" sz="1400"/>
              <a:t>  class Dog 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}</a:t>
            </a:r>
          </a:p>
          <a:p>
            <a:r>
              <a:rPr lang="en-US" altLang="zh-CN" sz="1400"/>
              <a:t>  package scala {</a:t>
            </a:r>
          </a:p>
          <a:p>
            <a:r>
              <a:rPr lang="en-US" altLang="zh-CN" sz="1400"/>
              <a:t>    //</a:t>
            </a:r>
            <a:r>
              <a:rPr lang="zh-CN" altLang="en-US" sz="1400"/>
              <a:t>这个类就是在</a:t>
            </a:r>
            <a:r>
              <a:rPr lang="en-US" altLang="zh-CN" sz="1400"/>
              <a:t>com.atguigu.scala</a:t>
            </a:r>
            <a:r>
              <a:rPr lang="zh-CN" altLang="en-US" sz="1400"/>
              <a:t>包下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class User{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/>
              <a:t>    //</a:t>
            </a:r>
            <a:r>
              <a:rPr lang="zh-CN" altLang="en-US" sz="1400"/>
              <a:t>这个</a:t>
            </a:r>
            <a:r>
              <a:rPr lang="en-US" altLang="zh-CN" sz="1400"/>
              <a:t>Test </a:t>
            </a:r>
            <a:r>
              <a:rPr lang="zh-CN" altLang="en-US" sz="1400"/>
              <a:t>类对象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object Test {</a:t>
            </a:r>
          </a:p>
          <a:p>
            <a:r>
              <a:rPr lang="en-US" altLang="zh-CN" sz="1400"/>
              <a:t>      def main(args: Array[String]): Unit = {</a:t>
            </a:r>
          </a:p>
          <a:p>
            <a:r>
              <a:rPr lang="en-US" altLang="zh-CN" sz="1400"/>
              <a:t>          //</a:t>
            </a:r>
            <a:r>
              <a:rPr lang="zh-CN" altLang="en-US" sz="1400"/>
              <a:t>子类可以直接访问父类的内容</a:t>
            </a:r>
          </a:p>
          <a:p>
            <a:r>
              <a:rPr lang="zh-CN" altLang="en-US" sz="1400"/>
              <a:t>          </a:t>
            </a:r>
            <a:r>
              <a:rPr lang="en-US" altLang="zh-CN" sz="1400"/>
              <a:t>var dog = new Dog()</a:t>
            </a:r>
          </a:p>
          <a:p>
            <a:r>
              <a:rPr lang="en-US" altLang="zh-CN" sz="1400"/>
              <a:t>          println("dog=" + dog)</a:t>
            </a:r>
          </a:p>
          <a:p>
            <a:r>
              <a:rPr lang="en-US" altLang="zh-CN" sz="1400"/>
              <a:t>          //</a:t>
            </a:r>
            <a:r>
              <a:rPr lang="zh-CN" altLang="en-US" sz="1400"/>
              <a:t>在子包和父包 类重名时，默认采用就近原则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        var u = new User()</a:t>
            </a:r>
          </a:p>
          <a:p>
            <a:r>
              <a:rPr lang="en-US" altLang="zh-CN" sz="1400"/>
              <a:t>          println("u=" + u)</a:t>
            </a:r>
          </a:p>
          <a:p>
            <a:r>
              <a:rPr lang="en-US" altLang="zh-CN" sz="1400"/>
              <a:t>          //</a:t>
            </a:r>
            <a:r>
              <a:rPr lang="zh-CN" altLang="en-US" sz="1400"/>
              <a:t>在子包和父包 类重名时，如果希望指定使用某个类，则带上包路径</a:t>
            </a:r>
          </a:p>
          <a:p>
            <a:r>
              <a:rPr lang="zh-CN" altLang="en-US" sz="1400"/>
              <a:t>          </a:t>
            </a:r>
            <a:r>
              <a:rPr lang="en-US" altLang="zh-CN" sz="1400"/>
              <a:t>var u2 = new com.atguigu.User()</a:t>
            </a:r>
          </a:p>
          <a:p>
            <a:r>
              <a:rPr lang="en-US" altLang="zh-CN" sz="1400"/>
              <a:t>          println("u2=" + u2)</a:t>
            </a:r>
          </a:p>
          <a:p>
            <a:r>
              <a:rPr lang="en-US" altLang="zh-CN" sz="1400"/>
              <a:t>      }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/>
              <a:t>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7552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smtClean="0"/>
              <a:t>父</a:t>
            </a:r>
            <a:r>
              <a:rPr lang="zh-CN" altLang="en-US"/>
              <a:t>包要访问</a:t>
            </a:r>
            <a:r>
              <a:rPr lang="zh-CN" altLang="en-US" smtClean="0"/>
              <a:t>子</a:t>
            </a:r>
            <a:r>
              <a:rPr lang="zh-CN" altLang="en-US"/>
              <a:t>包</a:t>
            </a:r>
            <a:r>
              <a:rPr lang="zh-CN" altLang="en-US" smtClean="0"/>
              <a:t>的</a:t>
            </a:r>
            <a:r>
              <a:rPr lang="zh-CN" altLang="en-US"/>
              <a:t>内容时，需</a:t>
            </a:r>
            <a:r>
              <a:rPr lang="zh-CN" altLang="en-US" smtClean="0"/>
              <a:t>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import</a:t>
            </a:r>
            <a:r>
              <a:rPr lang="zh-CN" altLang="en-US"/>
              <a:t>对应的类</a:t>
            </a:r>
            <a:r>
              <a:rPr lang="zh-CN" altLang="en-US" smtClean="0"/>
              <a:t>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endParaRPr lang="en-US" altLang="zh-CN"/>
          </a:p>
          <a:p>
            <a:pPr marL="342900" indent="-342900"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endParaRPr lang="en-US" altLang="zh-CN"/>
          </a:p>
          <a:p>
            <a:pPr marL="342900" indent="-342900"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endParaRPr lang="en-US" altLang="zh-CN"/>
          </a:p>
          <a:p>
            <a:pPr marL="342900" indent="-342900"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r>
              <a:rPr lang="zh-CN" altLang="en-US" smtClean="0"/>
              <a:t>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package(</a:t>
            </a:r>
            <a:r>
              <a:rPr lang="zh-CN" altLang="en-US" smtClean="0"/>
              <a:t>建议嵌套的</a:t>
            </a:r>
            <a:r>
              <a:rPr lang="en-US" altLang="zh-CN" smtClean="0"/>
              <a:t>pakage</a:t>
            </a:r>
            <a:r>
              <a:rPr lang="zh-CN" altLang="en-US" smtClean="0"/>
              <a:t>不要超过</a:t>
            </a:r>
            <a:r>
              <a:rPr lang="en-US" altLang="zh-CN" smtClean="0"/>
              <a:t>3</a:t>
            </a:r>
            <a:r>
              <a:rPr lang="zh-CN" altLang="en-US" smtClean="0"/>
              <a:t>层</a:t>
            </a:r>
            <a:r>
              <a:rPr lang="en-US" altLang="zh-CN" smtClean="0"/>
              <a:t>) [</a:t>
            </a:r>
            <a:r>
              <a:rPr lang="zh-CN" altLang="en-US" sz="1400" smtClean="0">
                <a:solidFill>
                  <a:srgbClr val="CC0000"/>
                </a:solidFill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]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4211960" y="1602149"/>
            <a:ext cx="463344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package com.atguigu{</a:t>
            </a:r>
          </a:p>
          <a:p>
            <a:r>
              <a:rPr lang="en-US" altLang="zh-CN" sz="1200"/>
              <a:t>  //</a:t>
            </a:r>
            <a:r>
              <a:rPr lang="zh-CN" altLang="en-US" sz="1200"/>
              <a:t>引入在</a:t>
            </a:r>
            <a:r>
              <a:rPr lang="en-US" altLang="zh-CN" sz="1200"/>
              <a:t>com.atguigu </a:t>
            </a:r>
            <a:r>
              <a:rPr lang="zh-CN" altLang="en-US" sz="1200"/>
              <a:t>包中希望使用到子包的类</a:t>
            </a:r>
            <a:r>
              <a:rPr lang="en-US" altLang="zh-CN" sz="1200"/>
              <a:t>Tiger,</a:t>
            </a:r>
            <a:r>
              <a:rPr lang="zh-CN" altLang="en-US" sz="1200"/>
              <a:t>因此需要引入</a:t>
            </a:r>
            <a:r>
              <a:rPr lang="en-US" altLang="zh-CN" sz="1200"/>
              <a:t>.</a:t>
            </a:r>
          </a:p>
          <a:p>
            <a:r>
              <a:rPr lang="en-US" altLang="zh-CN" sz="1200"/>
              <a:t>  import com.atguigu.scala.Tiger</a:t>
            </a:r>
          </a:p>
          <a:p>
            <a:r>
              <a:rPr lang="en-US" altLang="zh-CN" sz="1200"/>
              <a:t>  //</a:t>
            </a:r>
            <a:r>
              <a:rPr lang="zh-CN" altLang="en-US" sz="1200"/>
              <a:t>这个类就是在</a:t>
            </a:r>
            <a:r>
              <a:rPr lang="en-US" altLang="zh-CN" sz="1200"/>
              <a:t>com.atguigu</a:t>
            </a:r>
            <a:r>
              <a:rPr lang="zh-CN" altLang="en-US" sz="1200"/>
              <a:t>包下</a:t>
            </a:r>
          </a:p>
          <a:p>
            <a:r>
              <a:rPr lang="zh-CN" altLang="en-US" sz="1200"/>
              <a:t>  </a:t>
            </a:r>
            <a:r>
              <a:rPr lang="en-US" altLang="zh-CN" sz="1200"/>
              <a:t>class User{</a:t>
            </a:r>
          </a:p>
          <a:p>
            <a:r>
              <a:rPr lang="en-US" altLang="zh-CN" sz="1200"/>
              <a:t>  }</a:t>
            </a:r>
          </a:p>
          <a:p>
            <a:r>
              <a:rPr lang="en-US" altLang="zh-CN" sz="1200"/>
              <a:t>  package scala {</a:t>
            </a:r>
          </a:p>
          <a:p>
            <a:r>
              <a:rPr lang="en-US" altLang="zh-CN" sz="1200"/>
              <a:t>    //Tiger </a:t>
            </a:r>
            <a:r>
              <a:rPr lang="zh-CN" altLang="en-US" sz="1200"/>
              <a:t>在 </a:t>
            </a:r>
            <a:r>
              <a:rPr lang="en-US" altLang="zh-CN" sz="1200"/>
              <a:t>com.atguigu.scala </a:t>
            </a:r>
            <a:r>
              <a:rPr lang="zh-CN" altLang="en-US" sz="1200"/>
              <a:t>包中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class Tiger </a:t>
            </a:r>
            <a:r>
              <a:rPr lang="en-US" altLang="zh-CN" sz="1200" smtClean="0"/>
              <a:t>{}}</a:t>
            </a:r>
            <a:endParaRPr lang="en-US" altLang="zh-CN" sz="1200"/>
          </a:p>
          <a:p>
            <a:r>
              <a:rPr lang="en-US" altLang="zh-CN" sz="1200"/>
              <a:t>  object Test2 {</a:t>
            </a:r>
          </a:p>
          <a:p>
            <a:r>
              <a:rPr lang="en-US" altLang="zh-CN" sz="1200"/>
              <a:t>    def main(args: Array[String]): Unit = {</a:t>
            </a:r>
          </a:p>
          <a:p>
            <a:r>
              <a:rPr lang="en-US" altLang="zh-CN" sz="1200"/>
              <a:t>        //</a:t>
            </a:r>
            <a:r>
              <a:rPr lang="zh-CN" altLang="en-US" sz="1200"/>
              <a:t>如果要在父包使用到子包的类，需要</a:t>
            </a:r>
            <a:r>
              <a:rPr lang="en-US" altLang="zh-CN" sz="1200"/>
              <a:t>import</a:t>
            </a:r>
          </a:p>
          <a:p>
            <a:r>
              <a:rPr lang="en-US" altLang="zh-CN" sz="1200"/>
              <a:t>        val tiger = new Tiger()</a:t>
            </a:r>
          </a:p>
          <a:p>
            <a:r>
              <a:rPr lang="en-US" altLang="zh-CN" sz="1200"/>
              <a:t>        println("tiger=" + tiger)</a:t>
            </a:r>
          </a:p>
          <a:p>
            <a:r>
              <a:rPr lang="en-US" altLang="zh-CN" sz="1200"/>
              <a:t>    </a:t>
            </a:r>
            <a:r>
              <a:rPr lang="en-US" altLang="zh-CN" sz="1200" smtClean="0"/>
              <a:t>}}}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831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6"/>
              <a:defRPr/>
            </a:pPr>
            <a:r>
              <a:rPr lang="zh-CN" altLang="en-US" smtClean="0"/>
              <a:t>包</a:t>
            </a:r>
            <a:r>
              <a:rPr lang="zh-CN" altLang="en-US"/>
              <a:t>名可以相对也可以绝对，比如，访问</a:t>
            </a:r>
            <a:r>
              <a:rPr lang="en-US" altLang="zh-CN"/>
              <a:t>BeanProperty</a:t>
            </a:r>
            <a:r>
              <a:rPr lang="zh-CN" altLang="en-US"/>
              <a:t>的绝对路径是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_</a:t>
            </a:r>
            <a:r>
              <a:rPr lang="en-US" altLang="zh-CN"/>
              <a:t>root_. </a:t>
            </a:r>
            <a:r>
              <a:rPr lang="en-US" altLang="zh-CN" smtClean="0"/>
              <a:t>scala.beans.BeanProperty </a:t>
            </a:r>
            <a:r>
              <a:rPr lang="zh-CN" altLang="en-US" smtClean="0"/>
              <a:t>，</a:t>
            </a:r>
            <a:r>
              <a:rPr lang="zh-CN" altLang="en-US" sz="2000" b="1">
                <a:solidFill>
                  <a:srgbClr val="CC0000"/>
                </a:solidFill>
              </a:rPr>
              <a:t>在</a:t>
            </a:r>
            <a:r>
              <a:rPr lang="zh-CN" altLang="en-US" sz="2000" b="1" smtClean="0">
                <a:solidFill>
                  <a:srgbClr val="CC0000"/>
                </a:solidFill>
              </a:rPr>
              <a:t>一般情况下</a:t>
            </a:r>
            <a:r>
              <a:rPr lang="zh-CN" altLang="en-US" smtClean="0"/>
              <a:t>：我们使用相对路径来引入包，只有当</a:t>
            </a:r>
            <a:r>
              <a:rPr lang="zh-CN" altLang="en-US" b="1" smtClean="0">
                <a:solidFill>
                  <a:srgbClr val="CC0000"/>
                </a:solidFill>
              </a:rPr>
              <a:t>包名冲突时</a:t>
            </a:r>
            <a:r>
              <a:rPr lang="zh-CN" altLang="en-US" smtClean="0"/>
              <a:t>，使用绝对路径来处理。</a:t>
            </a:r>
            <a:r>
              <a:rPr lang="en-US" altLang="zh-CN" smtClean="0"/>
              <a:t>[</a:t>
            </a:r>
            <a:r>
              <a:rPr lang="zh-CN" altLang="en-US" sz="1400">
                <a:solidFill>
                  <a:srgbClr val="0070C0"/>
                </a:solidFill>
              </a:rPr>
              <a:t>案例演示</a:t>
            </a:r>
            <a:r>
              <a:rPr lang="en-US" altLang="zh-CN" smtClean="0"/>
              <a:t>] 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2808287"/>
            <a:ext cx="68407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package </a:t>
            </a:r>
            <a:r>
              <a:rPr lang="en-US" altLang="zh-CN" sz="1300" smtClean="0">
                <a:latin typeface="Arial" pitchFamily="34" charset="0"/>
                <a:cs typeface="Arial" pitchFamily="34" charset="0"/>
              </a:rPr>
              <a:t>com.atguigu.scala2</a:t>
            </a:r>
            <a:endParaRPr lang="en-US" altLang="zh-CN" sz="130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class Manager( var name : String )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第一种形式</a:t>
            </a:r>
          </a:p>
          <a:p>
            <a:r>
              <a:rPr lang="zh-CN" altLang="en-US" sz="13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//@BeanProperty var age: Int = _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第二种形式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和第一种一样，都是相对路径引入</a:t>
            </a:r>
          </a:p>
          <a:p>
            <a:r>
              <a:rPr lang="zh-CN" altLang="en-US" sz="13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//@scala.beans.BeanProperty var age: Int = _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第三种形式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是绝对路径引入，</a:t>
            </a:r>
            <a:r>
              <a:rPr lang="zh-CN" altLang="en-US" sz="1300" b="1">
                <a:latin typeface="Arial" pitchFamily="34" charset="0"/>
                <a:cs typeface="Arial" pitchFamily="34" charset="0"/>
              </a:rPr>
              <a:t>可以解决包名冲突</a:t>
            </a:r>
          </a:p>
          <a:p>
            <a:r>
              <a:rPr lang="zh-CN" altLang="en-US" sz="13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@_root_. scala.beans.BeanProperty var age: Int = _</a:t>
            </a:r>
          </a:p>
          <a:p>
            <a:r>
              <a:rPr lang="en-US" altLang="zh-CN" sz="13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30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object TestBean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  val m = new Manager("jack")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  println("m=" + m)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3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3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32403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包对象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基本介绍：包</a:t>
            </a:r>
            <a:r>
              <a:rPr lang="zh-CN" altLang="en-US"/>
              <a:t>可以包含</a:t>
            </a:r>
            <a:r>
              <a:rPr lang="zh-CN" altLang="en-US" b="1">
                <a:solidFill>
                  <a:srgbClr val="CC0000"/>
                </a:solidFill>
              </a:rPr>
              <a:t>类、对象和特质</a:t>
            </a:r>
            <a:r>
              <a:rPr lang="en-US" altLang="zh-CN" b="1">
                <a:solidFill>
                  <a:srgbClr val="CC0000"/>
                </a:solidFill>
              </a:rPr>
              <a:t>trait</a:t>
            </a:r>
            <a:r>
              <a:rPr lang="zh-CN" altLang="en-US"/>
              <a:t>，但</a:t>
            </a:r>
            <a:r>
              <a:rPr lang="zh-CN" altLang="en-US" b="1">
                <a:solidFill>
                  <a:srgbClr val="CC0000"/>
                </a:solidFill>
              </a:rPr>
              <a:t>不能包含函</a:t>
            </a:r>
            <a:r>
              <a:rPr lang="zh-CN" altLang="en-US" b="1" smtClean="0">
                <a:solidFill>
                  <a:srgbClr val="CC0000"/>
                </a:solidFill>
              </a:rPr>
              <a:t>数</a:t>
            </a:r>
            <a:r>
              <a:rPr lang="en-US" altLang="zh-CN" b="1" smtClean="0">
                <a:solidFill>
                  <a:srgbClr val="CC0000"/>
                </a:solidFill>
              </a:rPr>
              <a:t>/</a:t>
            </a:r>
            <a:r>
              <a:rPr lang="zh-CN" altLang="en-US" b="1" smtClean="0">
                <a:solidFill>
                  <a:srgbClr val="CC0000"/>
                </a:solidFill>
              </a:rPr>
              <a:t>方法或</a:t>
            </a:r>
            <a:r>
              <a:rPr lang="zh-CN" altLang="en-US" b="1">
                <a:solidFill>
                  <a:srgbClr val="CC0000"/>
                </a:solidFill>
              </a:rPr>
              <a:t>变量的定义</a:t>
            </a:r>
            <a:r>
              <a:rPr lang="zh-CN" altLang="en-US" smtClean="0"/>
              <a:t>。这</a:t>
            </a:r>
            <a:r>
              <a:rPr lang="zh-CN" altLang="en-US"/>
              <a:t>是</a:t>
            </a:r>
            <a:r>
              <a:rPr lang="en-US" altLang="zh-CN"/>
              <a:t>Java</a:t>
            </a:r>
            <a:r>
              <a:rPr lang="zh-CN" altLang="en-US"/>
              <a:t>虚拟机的局限。为了弥补这一点不足，</a:t>
            </a:r>
            <a:r>
              <a:rPr lang="en-US" altLang="zh-CN"/>
              <a:t>scala</a:t>
            </a:r>
            <a:r>
              <a:rPr lang="zh-CN" altLang="en-US"/>
              <a:t>提供了</a:t>
            </a:r>
            <a:r>
              <a:rPr lang="zh-CN" altLang="en-US" b="1">
                <a:solidFill>
                  <a:srgbClr val="CC0000"/>
                </a:solidFill>
              </a:rPr>
              <a:t>包对象</a:t>
            </a:r>
            <a:r>
              <a:rPr lang="zh-CN" altLang="en-US"/>
              <a:t>的概念来解决这个问</a:t>
            </a:r>
            <a:r>
              <a:rPr lang="zh-CN" altLang="en-US" smtClean="0"/>
              <a:t>题。</a:t>
            </a:r>
            <a:endParaRPr lang="en-US" altLang="zh-CN" smtClean="0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</a:rPr>
              <a:t>包对象的应用案例</a:t>
            </a:r>
            <a:endParaRPr lang="zh-CN" altLang="en-US" sz="2200" b="1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/>
              <a:t>案</a:t>
            </a:r>
            <a:r>
              <a:rPr lang="zh-CN" altLang="en-US" smtClean="0"/>
              <a:t>例演示</a:t>
            </a:r>
            <a:endParaRPr lang="en-US" altLang="zh-CN" smtClean="0"/>
          </a:p>
          <a:p>
            <a:pPr>
              <a:defRPr/>
            </a:pP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707904" y="291484"/>
            <a:ext cx="7204280" cy="510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package com.atguigu </a:t>
            </a:r>
            <a:r>
              <a:rPr lang="en-US" altLang="zh-CN" sz="1400" smtClean="0"/>
              <a:t>{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//</a:t>
            </a:r>
            <a:r>
              <a:rPr lang="zh-CN" altLang="en-US" sz="1400"/>
              <a:t>每个包都可以有一个包对象。你需要在父包</a:t>
            </a:r>
            <a:r>
              <a:rPr lang="en-US" altLang="zh-CN" sz="1400"/>
              <a:t>(com.atguigu)</a:t>
            </a:r>
            <a:r>
              <a:rPr lang="zh-CN" altLang="en-US" sz="1400"/>
              <a:t>中定义它</a:t>
            </a:r>
            <a:r>
              <a:rPr lang="en-US" altLang="zh-CN" sz="1400"/>
              <a:t>,</a:t>
            </a:r>
            <a:r>
              <a:rPr lang="zh-CN" altLang="en-US" sz="1400"/>
              <a:t>且名称与子包一样</a:t>
            </a:r>
            <a:r>
              <a:rPr lang="zh-CN" altLang="en-US" sz="1400" smtClean="0"/>
              <a:t>。</a:t>
            </a:r>
            <a:endParaRPr lang="zh-CN" altLang="en-US" sz="1400"/>
          </a:p>
          <a:p>
            <a:r>
              <a:rPr lang="zh-CN" altLang="en-US" sz="1400"/>
              <a:t>  </a:t>
            </a:r>
            <a:r>
              <a:rPr lang="en-US" altLang="zh-CN" sz="1400"/>
              <a:t>package object scala {</a:t>
            </a:r>
          </a:p>
          <a:p>
            <a:r>
              <a:rPr lang="en-US" altLang="zh-CN" sz="1400"/>
              <a:t>    var name = "jack"</a:t>
            </a:r>
          </a:p>
          <a:p>
            <a:r>
              <a:rPr lang="en-US" altLang="zh-CN" sz="1400"/>
              <a:t>    def sayOk(): Unit = {</a:t>
            </a:r>
          </a:p>
          <a:p>
            <a:r>
              <a:rPr lang="en-US" altLang="zh-CN" sz="1400"/>
              <a:t>      println("package object sayOk!")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/>
              <a:t>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  package scala 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  class Test {</a:t>
            </a:r>
          </a:p>
          <a:p>
            <a:r>
              <a:rPr lang="en-US" altLang="zh-CN" sz="1400"/>
              <a:t>      def test() : Unit ={</a:t>
            </a:r>
          </a:p>
          <a:p>
            <a:r>
              <a:rPr lang="en-US" altLang="zh-CN" sz="1400"/>
              <a:t>        //</a:t>
            </a:r>
            <a:r>
              <a:rPr lang="zh-CN" altLang="en-US" sz="1400"/>
              <a:t>这里的</a:t>
            </a:r>
            <a:r>
              <a:rPr lang="en-US" altLang="zh-CN" sz="1400"/>
              <a:t>name</a:t>
            </a:r>
            <a:r>
              <a:rPr lang="zh-CN" altLang="en-US" sz="1400"/>
              <a:t>就是包对象</a:t>
            </a:r>
            <a:r>
              <a:rPr lang="en-US" altLang="zh-CN" sz="1400"/>
              <a:t>scala</a:t>
            </a:r>
            <a:r>
              <a:rPr lang="zh-CN" altLang="en-US" sz="1400"/>
              <a:t>中声明的</a:t>
            </a:r>
            <a:r>
              <a:rPr lang="en-US" altLang="zh-CN" sz="1400"/>
              <a:t>name</a:t>
            </a:r>
          </a:p>
          <a:p>
            <a:r>
              <a:rPr lang="en-US" altLang="zh-CN" sz="1400"/>
              <a:t>        println(name)</a:t>
            </a:r>
          </a:p>
          <a:p>
            <a:r>
              <a:rPr lang="en-US" altLang="zh-CN" sz="1400"/>
              <a:t>        sayOk()//</a:t>
            </a:r>
            <a:r>
              <a:rPr lang="zh-CN" altLang="en-US" sz="1400"/>
              <a:t>这个</a:t>
            </a:r>
            <a:r>
              <a:rPr lang="en-US" altLang="zh-CN" sz="1400"/>
              <a:t>sayOk </a:t>
            </a:r>
            <a:r>
              <a:rPr lang="zh-CN" altLang="en-US" sz="1400"/>
              <a:t>就是包对象</a:t>
            </a:r>
            <a:r>
              <a:rPr lang="en-US" altLang="zh-CN" sz="1400"/>
              <a:t>scala</a:t>
            </a:r>
            <a:r>
              <a:rPr lang="zh-CN" altLang="en-US" sz="1400"/>
              <a:t>中声明的</a:t>
            </a:r>
            <a:r>
              <a:rPr lang="en-US" altLang="zh-CN" sz="1400"/>
              <a:t>sayOk</a:t>
            </a:r>
          </a:p>
          <a:p>
            <a:r>
              <a:rPr lang="en-US" altLang="zh-CN" sz="1400"/>
              <a:t>      }</a:t>
            </a:r>
          </a:p>
          <a:p>
            <a:r>
              <a:rPr lang="en-US" altLang="zh-CN" sz="1400"/>
              <a:t>  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    object TestObj {</a:t>
            </a:r>
          </a:p>
          <a:p>
            <a:r>
              <a:rPr lang="en-US" altLang="zh-CN" sz="1400"/>
              <a:t>      def main(args: Array[String]): Unit = {</a:t>
            </a:r>
          </a:p>
          <a:p>
            <a:r>
              <a:rPr lang="en-US" altLang="zh-CN" sz="1400"/>
              <a:t>        val t  = new Test()</a:t>
            </a:r>
          </a:p>
          <a:p>
            <a:r>
              <a:rPr lang="en-US" altLang="zh-CN" sz="1400"/>
              <a:t>        t.test()</a:t>
            </a:r>
          </a:p>
          <a:p>
            <a:r>
              <a:rPr lang="en-US" altLang="zh-CN" sz="1400"/>
              <a:t>        //</a:t>
            </a:r>
            <a:r>
              <a:rPr lang="zh-CN" altLang="en-US" sz="1400"/>
              <a:t>因为</a:t>
            </a:r>
            <a:r>
              <a:rPr lang="en-US" altLang="zh-CN" sz="1400"/>
              <a:t>TestObje</a:t>
            </a:r>
            <a:r>
              <a:rPr lang="zh-CN" altLang="en-US" sz="1400"/>
              <a:t>和</a:t>
            </a:r>
            <a:r>
              <a:rPr lang="en-US" altLang="zh-CN" sz="1400"/>
              <a:t>scala</a:t>
            </a:r>
            <a:r>
              <a:rPr lang="zh-CN" altLang="en-US" sz="1400"/>
              <a:t>这个包对象在同一包，因此也可以使用</a:t>
            </a:r>
          </a:p>
          <a:p>
            <a:r>
              <a:rPr lang="zh-CN" altLang="en-US" sz="1400"/>
              <a:t>        </a:t>
            </a:r>
            <a:r>
              <a:rPr lang="en-US" altLang="zh-CN" sz="1400"/>
              <a:t>println("name=" + name</a:t>
            </a:r>
            <a:r>
              <a:rPr lang="en-US" altLang="zh-CN" sz="1400" smtClean="0"/>
              <a:t>)</a:t>
            </a:r>
            <a:endParaRPr lang="en-US" altLang="zh-CN" sz="1400"/>
          </a:p>
          <a:p>
            <a:r>
              <a:rPr lang="en-US" altLang="zh-CN" sz="1400"/>
              <a:t>      </a:t>
            </a:r>
            <a:r>
              <a:rPr lang="en-US" altLang="zh-CN" sz="1400" smtClean="0"/>
              <a:t>}}}}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233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</a:rPr>
              <a:t>包</a:t>
            </a:r>
            <a:r>
              <a:rPr lang="zh-CN" altLang="en-US" sz="2200" b="1">
                <a:solidFill>
                  <a:srgbClr val="0070C0"/>
                </a:solidFill>
              </a:rPr>
              <a:t>对</a:t>
            </a:r>
            <a:r>
              <a:rPr lang="zh-CN" altLang="en-US" sz="2200" b="1" smtClean="0">
                <a:solidFill>
                  <a:srgbClr val="0070C0"/>
                </a:solidFill>
              </a:rPr>
              <a:t>象的底层实现机制分析</a:t>
            </a:r>
            <a:r>
              <a:rPr lang="en-US" altLang="zh-CN" sz="2200" b="1" smtClean="0">
                <a:solidFill>
                  <a:srgbClr val="0070C0"/>
                </a:solidFill>
              </a:rPr>
              <a:t>(</a:t>
            </a:r>
            <a:r>
              <a:rPr lang="zh-CN" altLang="en-US" sz="2200" b="1" smtClean="0">
                <a:solidFill>
                  <a:srgbClr val="0070C0"/>
                </a:solidFill>
              </a:rPr>
              <a:t>重点</a:t>
            </a:r>
            <a:r>
              <a:rPr lang="en-US" altLang="zh-CN" sz="2200" b="1" smtClean="0">
                <a:solidFill>
                  <a:srgbClr val="0070C0"/>
                </a:solidFill>
              </a:rPr>
              <a:t>)</a:t>
            </a:r>
          </a:p>
          <a:p>
            <a:pPr>
              <a:defRPr/>
            </a:pPr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zh-CN" altLang="en-US" smtClean="0"/>
              <a:t>：看</a:t>
            </a:r>
            <a:r>
              <a:rPr lang="zh-CN" altLang="en-US" b="1" smtClean="0">
                <a:solidFill>
                  <a:srgbClr val="CC0000"/>
                </a:solidFill>
              </a:rPr>
              <a:t>反编译代码</a:t>
            </a:r>
            <a:r>
              <a:rPr lang="en-US" altLang="zh-CN" smtClean="0"/>
              <a:t>+</a:t>
            </a:r>
            <a:r>
              <a:rPr lang="zh-CN" altLang="en-US" smtClean="0"/>
              <a:t>分析图</a:t>
            </a: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当创建包对象后，在该包下生成 </a:t>
            </a:r>
            <a:r>
              <a:rPr lang="en-US" altLang="zh-CN"/>
              <a:t>public final class </a:t>
            </a:r>
            <a:r>
              <a:rPr lang="en-US" altLang="zh-CN" smtClean="0"/>
              <a:t>package </a:t>
            </a:r>
            <a:r>
              <a:rPr lang="zh-CN" altLang="en-US" smtClean="0"/>
              <a:t>和 </a:t>
            </a:r>
            <a:r>
              <a:rPr lang="en-US" altLang="zh-CN"/>
              <a:t>public final class package</a:t>
            </a:r>
            <a:r>
              <a:rPr lang="en-US" altLang="zh-CN" smtClean="0"/>
              <a:t>$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通过 </a:t>
            </a:r>
            <a:r>
              <a:rPr lang="en-US" altLang="zh-CN" smtClean="0"/>
              <a:t>package$ </a:t>
            </a:r>
            <a:r>
              <a:rPr lang="zh-CN" altLang="en-US" smtClean="0"/>
              <a:t>的一个静态实例完成对包对象中的属性和方法的调用。</a:t>
            </a:r>
            <a:r>
              <a:rPr lang="en-US" altLang="zh-CN" smtClean="0"/>
              <a:t>[</a:t>
            </a:r>
            <a:r>
              <a:rPr lang="en-US" altLang="zh-CN" sz="1400" smtClean="0">
                <a:solidFill>
                  <a:srgbClr val="CC0000"/>
                </a:solidFill>
              </a:rPr>
              <a:t>java</a:t>
            </a:r>
            <a:r>
              <a:rPr lang="zh-CN" altLang="en-US" sz="1400" smtClean="0">
                <a:solidFill>
                  <a:srgbClr val="CC0000"/>
                </a:solidFill>
              </a:rPr>
              <a:t>模拟</a:t>
            </a:r>
            <a:r>
              <a:rPr lang="en-US" altLang="zh-CN" smtClean="0"/>
              <a:t>]</a:t>
            </a:r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2496"/>
              </p:ext>
            </p:extLst>
          </p:nvPr>
        </p:nvGraphicFramePr>
        <p:xfrm>
          <a:off x="6983798" y="3600375"/>
          <a:ext cx="1512168" cy="57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包装程序外壳对象" showAsIcon="1" r:id="rId4" imgW="1856160" imgH="711360" progId="Package">
                  <p:embed/>
                </p:oleObj>
              </mc:Choice>
              <mc:Fallback>
                <p:oleObj name="包装程序外壳对象" showAsIcon="1" r:id="rId4" imgW="18561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3798" y="3600375"/>
                        <a:ext cx="1512168" cy="57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2808287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Temp100 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main(String[] args) 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    System.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out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.println(package$$.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.name());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    package$$.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.sayOk();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final class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package$$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static   final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package$$ 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private final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String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name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"ok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200" b="1" i="1" smtClean="0">
                <a:latin typeface="Arial" pitchFamily="34" charset="0"/>
                <a:cs typeface="Arial" pitchFamily="34" charset="0"/>
              </a:rPr>
              <a:t>MODULE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$$(); 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void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sayOk()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System.</a:t>
            </a:r>
            <a:r>
              <a:rPr lang="en-US" altLang="zh-CN" sz="1200" b="1" i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.println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"scala pkg obj sayok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); 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String name() {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return this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name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35292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包对象的注意事项</a:t>
            </a:r>
            <a:endParaRPr lang="en-US" altLang="zh-CN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个包都可以有一个包对象。你需要在父包中定义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它。如图：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包</a:t>
            </a:r>
            <a:r>
              <a:rPr lang="zh-CN" altLang="en-US"/>
              <a:t>对象名</a:t>
            </a:r>
            <a:r>
              <a:rPr lang="zh-CN" altLang="en-US" smtClean="0"/>
              <a:t>称</a:t>
            </a:r>
            <a:r>
              <a:rPr lang="zh-CN" altLang="en-US"/>
              <a:t>需要</a:t>
            </a:r>
            <a:r>
              <a:rPr lang="zh-CN" altLang="en-US" smtClean="0"/>
              <a:t>和</a:t>
            </a:r>
            <a:r>
              <a:rPr lang="zh-CN" altLang="en-US"/>
              <a:t>包名一致，一般用来对包的功能补充</a:t>
            </a: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43" y="2088207"/>
            <a:ext cx="1946481" cy="222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8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问修饰符基本介绍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/>
              <a:t>java</a:t>
            </a:r>
            <a:r>
              <a:rPr lang="zh-CN" altLang="en-US"/>
              <a:t>提供</a:t>
            </a:r>
            <a:r>
              <a:rPr lang="zh-CN" altLang="en-US" b="1"/>
              <a:t>四种访问控制修饰符号</a:t>
            </a:r>
            <a:r>
              <a:rPr lang="zh-CN" altLang="en-US">
                <a:solidFill>
                  <a:srgbClr val="FF0000"/>
                </a:solidFill>
              </a:rPr>
              <a:t>控制方法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/>
              <a:t>的访问权</a:t>
            </a:r>
            <a:r>
              <a:rPr lang="zh-CN" altLang="en-US" smtClean="0"/>
              <a:t>限（范围）</a:t>
            </a:r>
            <a:r>
              <a:rPr lang="en-US" altLang="zh-CN" smtClean="0"/>
              <a:t>:</a:t>
            </a:r>
          </a:p>
          <a:p>
            <a:pPr>
              <a:defRPr/>
            </a:pP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公</a:t>
            </a:r>
            <a:r>
              <a:rPr lang="zh-CN" altLang="en-US"/>
              <a:t>开级别</a:t>
            </a:r>
            <a:r>
              <a:rPr lang="en-US" altLang="zh-CN"/>
              <a:t>:</a:t>
            </a:r>
            <a:r>
              <a:rPr lang="zh-CN" altLang="en-US"/>
              <a:t>用</a:t>
            </a:r>
            <a:r>
              <a:rPr lang="en-US" altLang="zh-CN"/>
              <a:t>public </a:t>
            </a:r>
            <a:r>
              <a:rPr lang="zh-CN" altLang="en-US"/>
              <a:t>修饰</a:t>
            </a:r>
            <a:r>
              <a:rPr lang="en-US" altLang="zh-CN"/>
              <a:t>,</a:t>
            </a:r>
            <a:r>
              <a:rPr lang="zh-CN" altLang="en-US"/>
              <a:t>对外公</a:t>
            </a:r>
            <a:r>
              <a:rPr lang="zh-CN" altLang="en-US" smtClean="0"/>
              <a:t>开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受</a:t>
            </a:r>
            <a:r>
              <a:rPr lang="zh-CN" altLang="en-US"/>
              <a:t>保护级别</a:t>
            </a:r>
            <a:r>
              <a:rPr lang="en-US" altLang="zh-CN"/>
              <a:t>:</a:t>
            </a:r>
            <a:r>
              <a:rPr lang="zh-CN" altLang="en-US"/>
              <a:t>用</a:t>
            </a:r>
            <a:r>
              <a:rPr lang="en-US" altLang="zh-CN"/>
              <a:t>protected</a:t>
            </a:r>
            <a:r>
              <a:rPr lang="zh-CN" altLang="en-US"/>
              <a:t>修饰</a:t>
            </a:r>
            <a:r>
              <a:rPr lang="en-US" altLang="zh-CN"/>
              <a:t>,</a:t>
            </a:r>
            <a:r>
              <a:rPr lang="zh-CN" altLang="en-US"/>
              <a:t>对子类和同一个包中的类公</a:t>
            </a:r>
            <a:r>
              <a:rPr lang="zh-CN" altLang="en-US" smtClean="0"/>
              <a:t>开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默</a:t>
            </a:r>
            <a:r>
              <a:rPr lang="zh-CN" altLang="en-US"/>
              <a:t>认级别</a:t>
            </a:r>
            <a:r>
              <a:rPr lang="en-US" altLang="zh-CN"/>
              <a:t>:</a:t>
            </a:r>
            <a:r>
              <a:rPr lang="zh-CN" altLang="en-US"/>
              <a:t>没有修饰符号</a:t>
            </a:r>
            <a:r>
              <a:rPr lang="en-US" altLang="zh-CN"/>
              <a:t>,</a:t>
            </a:r>
            <a:r>
              <a:rPr lang="zh-CN" altLang="en-US"/>
              <a:t>向同一个包的类公开</a:t>
            </a:r>
            <a:r>
              <a:rPr lang="en-US" altLang="zh-CN" smtClean="0"/>
              <a:t>.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私</a:t>
            </a:r>
            <a:r>
              <a:rPr lang="zh-CN" altLang="en-US"/>
              <a:t>有级别</a:t>
            </a:r>
            <a:r>
              <a:rPr lang="en-US" altLang="zh-CN"/>
              <a:t>:</a:t>
            </a:r>
            <a:r>
              <a:rPr lang="zh-CN" altLang="en-US"/>
              <a:t>用</a:t>
            </a:r>
            <a:r>
              <a:rPr lang="en-US" altLang="zh-CN" b="1"/>
              <a:t>private</a:t>
            </a:r>
            <a:r>
              <a:rPr lang="zh-CN" altLang="en-US"/>
              <a:t>修饰</a:t>
            </a:r>
            <a:r>
              <a:rPr lang="en-US" altLang="zh-CN"/>
              <a:t>,</a:t>
            </a:r>
            <a:r>
              <a:rPr lang="zh-CN" altLang="en-US"/>
              <a:t>只有类本身可以访问</a:t>
            </a:r>
            <a:r>
              <a:rPr lang="en-US" altLang="zh-CN"/>
              <a:t>,</a:t>
            </a:r>
            <a:r>
              <a:rPr lang="zh-CN" altLang="en-US"/>
              <a:t>不对外公开</a:t>
            </a:r>
            <a:r>
              <a:rPr lang="en-US" altLang="zh-CN"/>
              <a:t>.</a:t>
            </a:r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种访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问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的访问范围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访问修饰符使用注意事项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zh-CN" altLang="en-US" sz="1600" smtClean="0"/>
              <a:t>可</a:t>
            </a:r>
            <a:r>
              <a:rPr lang="zh-CN" altLang="en-US" sz="1600"/>
              <a:t>以用来修饰类中</a:t>
            </a:r>
            <a:r>
              <a:rPr lang="zh-CN" altLang="en-US" sz="1600" smtClean="0"/>
              <a:t>的</a:t>
            </a:r>
            <a:r>
              <a:rPr lang="zh-CN" altLang="en-US" sz="1600" b="1"/>
              <a:t>属</a:t>
            </a:r>
            <a:r>
              <a:rPr lang="zh-CN" altLang="en-US" sz="1600" b="1" smtClean="0"/>
              <a:t>性</a:t>
            </a:r>
            <a:r>
              <a:rPr lang="zh-CN" altLang="en-US" sz="1600" smtClean="0"/>
              <a:t>，</a:t>
            </a:r>
            <a:r>
              <a:rPr lang="zh-CN" altLang="en-US" sz="1600" smtClean="0">
                <a:solidFill>
                  <a:srgbClr val="FF0000"/>
                </a:solidFill>
              </a:rPr>
              <a:t>成员方法</a:t>
            </a:r>
            <a:r>
              <a:rPr lang="zh-CN" altLang="en-US" sz="1600" smtClean="0"/>
              <a:t>以</a:t>
            </a:r>
            <a:r>
              <a:rPr lang="zh-CN" altLang="en-US" sz="1600"/>
              <a:t>及</a:t>
            </a:r>
            <a:r>
              <a:rPr lang="zh-CN" altLang="en-US" sz="1600" b="1" smtClean="0">
                <a:solidFill>
                  <a:srgbClr val="0070C0"/>
                </a:solidFill>
              </a:rPr>
              <a:t>类</a:t>
            </a:r>
            <a:endParaRPr lang="en-US" altLang="zh-CN" sz="16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的和</a:t>
            </a: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才能修饰类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！，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并且遵循上述访问权限的特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点。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0" descr="访问控制符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99481"/>
            <a:ext cx="4968552" cy="18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中包的可见性介绍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中，访问权限分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public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private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protected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和默认。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，你可以通过类似的修饰符达到同样的效果。但是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使用上有区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别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32223"/>
            <a:ext cx="792088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Testvisit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 c = new Clerk()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c.showInfo()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Clerk.test(c)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Clerk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var name : String = "jack"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private var sal : Double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9999.9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showInfo():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 name " + name + " sal= " + sal)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Clerk{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test(c : Clerk):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这里体现出在伴生对象中，可以访问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c.sal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println("test() name=" + c.name + " sal= " + c.sal)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看一个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场景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现</a:t>
            </a:r>
            <a:r>
              <a:rPr lang="zh-CN" altLang="en-US"/>
              <a:t>在有两个程序员共同开发一</a:t>
            </a:r>
            <a:r>
              <a:rPr lang="zh-CN" altLang="en-US" smtClean="0"/>
              <a:t>个</a:t>
            </a:r>
            <a:r>
              <a:rPr lang="zh-CN" altLang="en-US" b="1" smtClean="0"/>
              <a:t>项</a:t>
            </a:r>
            <a:r>
              <a:rPr lang="zh-CN" altLang="en-US"/>
              <a:t>目</a:t>
            </a:r>
            <a:r>
              <a:rPr lang="en-US" altLang="zh-CN"/>
              <a:t>,</a:t>
            </a:r>
            <a:r>
              <a:rPr lang="zh-CN" altLang="en-US"/>
              <a:t>程序员</a:t>
            </a:r>
            <a:r>
              <a:rPr lang="en-US" altLang="zh-CN"/>
              <a:t>xiaoming</a:t>
            </a:r>
            <a:r>
              <a:rPr lang="zh-CN" altLang="en-US"/>
              <a:t>希</a:t>
            </a:r>
            <a:r>
              <a:rPr lang="zh-CN" altLang="en-US" smtClean="0"/>
              <a:t>望定</a:t>
            </a:r>
            <a:r>
              <a:rPr lang="zh-CN" altLang="en-US"/>
              <a:t>义一个类取名 </a:t>
            </a:r>
            <a:r>
              <a:rPr lang="en-US" altLang="zh-CN"/>
              <a:t>Dog ,</a:t>
            </a:r>
            <a:r>
              <a:rPr lang="zh-CN" altLang="en-US"/>
              <a:t>程序员</a:t>
            </a:r>
            <a:r>
              <a:rPr lang="en-US" altLang="zh-CN"/>
              <a:t>xiaoqiang</a:t>
            </a:r>
            <a:r>
              <a:rPr lang="zh-CN" altLang="en-US"/>
              <a:t>也想定义一个类也叫 </a:t>
            </a:r>
            <a:r>
              <a:rPr lang="en-US" altLang="zh-CN" smtClean="0"/>
              <a:t>Dog</a:t>
            </a:r>
            <a:r>
              <a:rPr lang="zh-CN" altLang="en-US"/>
              <a:t>。两个程序员为此还吵了起来</a:t>
            </a:r>
            <a:r>
              <a:rPr lang="en-US" altLang="zh-CN"/>
              <a:t>,</a:t>
            </a:r>
            <a:r>
              <a:rPr lang="zh-CN" altLang="en-US"/>
              <a:t>怎么办</a:t>
            </a:r>
            <a:r>
              <a:rPr lang="en-US" altLang="zh-CN" smtClean="0"/>
              <a:t>? 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10" descr="j04294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6340"/>
            <a:ext cx="1757362" cy="16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dArt 14"/>
          <p:cNvSpPr>
            <a:spLocks noChangeArrowheads="1" noChangeShapeType="1" noTextEdit="1"/>
          </p:cNvSpPr>
          <p:nvPr/>
        </p:nvSpPr>
        <p:spPr bwMode="auto">
          <a:xfrm>
            <a:off x="759768" y="2952303"/>
            <a:ext cx="1581150" cy="322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我先用的</a:t>
            </a:r>
            <a:r>
              <a:rPr lang="en-US" altLang="zh-CN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,</a:t>
            </a:r>
            <a:r>
              <a:rPr lang="zh-CN" altLang="en-US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别抢</a:t>
            </a:r>
            <a:r>
              <a:rPr lang="en-US" altLang="zh-CN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!</a:t>
            </a:r>
            <a:endParaRPr lang="zh-CN" altLang="en-US" b="1" kern="10">
              <a:solidFill>
                <a:srgbClr val="3366FF"/>
              </a:soli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华文新魏"/>
              <a:ea typeface="华文新魏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400922" y="2880295"/>
            <a:ext cx="1943100" cy="8651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66FF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WordArt 13"/>
          <p:cNvSpPr>
            <a:spLocks noChangeArrowheads="1" noChangeShapeType="1" noTextEdit="1"/>
          </p:cNvSpPr>
          <p:nvPr/>
        </p:nvSpPr>
        <p:spPr bwMode="auto">
          <a:xfrm>
            <a:off x="5220072" y="4032423"/>
            <a:ext cx="3048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mtClean="0"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包</a:t>
            </a:r>
            <a:r>
              <a:rPr lang="zh-CN" altLang="en-US" sz="2400" kern="10" smtClean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 </a:t>
            </a:r>
            <a:endParaRPr lang="zh-CN" altLang="en-US" sz="2400" kern="1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华文新魏"/>
              <a:ea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0291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中包的可见性和访问修饰符的使用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当属性访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问权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限为默认时，从底层看属性是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private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的，但是因为提供了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xxx_$eq()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类似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setter]/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xxx()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类似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getter]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方法，因此从使用效果看是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何地方都可以访问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当方法访问权限为默认时，</a:t>
            </a:r>
            <a:r>
              <a:rPr lang="zh-CN" altLang="en-US" b="1" smtClean="0"/>
              <a:t>默</a:t>
            </a:r>
            <a:r>
              <a:rPr lang="zh-CN" altLang="en-US" b="1"/>
              <a:t>认为</a:t>
            </a:r>
            <a:r>
              <a:rPr lang="en-US" altLang="zh-CN" b="1"/>
              <a:t>public</a:t>
            </a:r>
            <a:r>
              <a:rPr lang="zh-CN" altLang="en-US" b="1"/>
              <a:t>访问权</a:t>
            </a:r>
            <a:r>
              <a:rPr lang="zh-CN" altLang="en-US" b="1" smtClean="0"/>
              <a:t>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private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为私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有权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限，</a:t>
            </a:r>
            <a:r>
              <a:rPr lang="zh-CN" altLang="en-US"/>
              <a:t>只在</a:t>
            </a:r>
            <a:r>
              <a:rPr lang="zh-CN" altLang="en-US" b="1">
                <a:solidFill>
                  <a:srgbClr val="CC0000"/>
                </a:solidFill>
              </a:rPr>
              <a:t>类的内部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CC0000"/>
                </a:solidFill>
              </a:rPr>
              <a:t>伴生对象</a:t>
            </a:r>
            <a:r>
              <a:rPr lang="zh-CN" altLang="en-US"/>
              <a:t>中可</a:t>
            </a:r>
            <a:r>
              <a:rPr lang="zh-CN" altLang="en-US" smtClean="0"/>
              <a:t>用 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FF0000"/>
                </a:solidFill>
              </a:rPr>
              <a:t>案例</a:t>
            </a:r>
            <a:r>
              <a:rPr lang="zh-CN" altLang="en-US" sz="1400">
                <a:solidFill>
                  <a:srgbClr val="FF0000"/>
                </a:solidFill>
              </a:rPr>
              <a:t>演示</a:t>
            </a:r>
            <a:r>
              <a:rPr lang="en-US" altLang="zh-CN" smtClean="0"/>
              <a:t>】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altLang="zh-CN" b="1" smtClean="0"/>
              <a:t>protected</a:t>
            </a:r>
            <a:r>
              <a:rPr lang="zh-CN" altLang="en-US" b="1" smtClean="0"/>
              <a:t>为受</a:t>
            </a:r>
            <a:r>
              <a:rPr lang="zh-CN" altLang="en-US" b="1"/>
              <a:t>保护权</a:t>
            </a:r>
            <a:r>
              <a:rPr lang="zh-CN" altLang="en-US" b="1" smtClean="0"/>
              <a:t>限，</a:t>
            </a:r>
            <a:r>
              <a:rPr lang="en-US" altLang="zh-CN"/>
              <a:t>scala</a:t>
            </a:r>
            <a:r>
              <a:rPr lang="zh-CN" altLang="en-US"/>
              <a:t>中受保护权限比</a:t>
            </a:r>
            <a:r>
              <a:rPr lang="en-US" altLang="zh-CN"/>
              <a:t>Java</a:t>
            </a:r>
            <a:r>
              <a:rPr lang="zh-CN" altLang="en-US"/>
              <a:t>中更严格，只能子类访问，同包无法访</a:t>
            </a:r>
            <a:r>
              <a:rPr lang="zh-CN" altLang="en-US" smtClean="0"/>
              <a:t>问 </a:t>
            </a:r>
            <a:r>
              <a:rPr lang="en-US" altLang="zh-CN" smtClean="0"/>
              <a:t>(</a:t>
            </a:r>
            <a:r>
              <a:rPr lang="zh-CN" altLang="en-US" smtClean="0"/>
              <a:t>编译器</a:t>
            </a:r>
            <a:r>
              <a:rPr lang="en-US" altLang="zh-CN" smtClean="0"/>
              <a:t>)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中没有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public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关键字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即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不能用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显式的修饰属性和方法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案演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242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中包的可见性和访问修饰符的使用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 startAt="6"/>
              <a:defRPr/>
            </a:pPr>
            <a:r>
              <a:rPr lang="zh-CN" altLang="en-US" b="1" smtClean="0"/>
              <a:t>包</a:t>
            </a:r>
            <a:r>
              <a:rPr lang="zh-CN" altLang="en-US" b="1"/>
              <a:t>访问权限（表示属性有了限制。同时包也有了限</a:t>
            </a:r>
            <a:r>
              <a:rPr lang="zh-CN" altLang="en-US" b="1" smtClean="0"/>
              <a:t>制），</a:t>
            </a:r>
            <a:r>
              <a:rPr lang="zh-CN" altLang="en-US" b="1"/>
              <a:t>这</a:t>
            </a:r>
            <a:r>
              <a:rPr lang="zh-CN" altLang="en-US" b="1" smtClean="0"/>
              <a:t>点和</a:t>
            </a:r>
            <a:r>
              <a:rPr lang="en-US" altLang="zh-CN" b="1" smtClean="0"/>
              <a:t>Java</a:t>
            </a:r>
            <a:r>
              <a:rPr lang="zh-CN" altLang="en-US" b="1" smtClean="0"/>
              <a:t>不一样，体现出</a:t>
            </a:r>
            <a:r>
              <a:rPr lang="en-US" altLang="zh-CN" b="1" smtClean="0"/>
              <a:t>Scala</a:t>
            </a:r>
            <a:r>
              <a:rPr lang="zh-CN" altLang="en-US" b="1" smtClean="0"/>
              <a:t>包使用的灵活性。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59719"/>
              </p:ext>
            </p:extLst>
          </p:nvPr>
        </p:nvGraphicFramePr>
        <p:xfrm>
          <a:off x="827584" y="2520255"/>
          <a:ext cx="7560840" cy="2743200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package com.</a:t>
                      </a:r>
                      <a:r>
                        <a:rPr lang="en-US" sz="1400" kern="100">
                          <a:effectLst/>
                          <a:latin typeface="宋体"/>
                        </a:rPr>
                        <a:t>atguigu.scala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class Person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/>
                        </a:rPr>
                        <a:t>  </a:t>
                      </a:r>
                      <a:r>
                        <a:rPr lang="en-US" sz="1400" kern="100" smtClean="0">
                          <a:effectLst/>
                          <a:latin typeface="宋体"/>
                        </a:rPr>
                        <a:t>private</a:t>
                      </a:r>
                      <a:r>
                        <a:rPr lang="en-US" sz="1400" b="1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[scala]</a:t>
                      </a:r>
                      <a:r>
                        <a:rPr lang="en-US" sz="1400" kern="100" smtClean="0">
                          <a:effectLst/>
                          <a:latin typeface="宋体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宋体"/>
                        </a:rPr>
                        <a:t>val pname</a:t>
                      </a:r>
                      <a:r>
                        <a:rPr lang="en-US" sz="1400" kern="100" smtClean="0">
                          <a:effectLst/>
                          <a:latin typeface="宋体"/>
                        </a:rPr>
                        <a:t>="hello" </a:t>
                      </a:r>
                      <a:r>
                        <a:rPr lang="en-US" sz="1400" kern="100">
                          <a:effectLst/>
                          <a:latin typeface="宋体"/>
                        </a:rPr>
                        <a:t>// </a:t>
                      </a:r>
                      <a:r>
                        <a:rPr lang="zh-CN" altLang="en-US" sz="1400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增加包访问权限后</a:t>
                      </a:r>
                      <a:r>
                        <a:rPr lang="zh-CN" altLang="en-US" sz="1400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400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1.</a:t>
                      </a:r>
                      <a:r>
                        <a:rPr lang="en-US" sz="14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private</a:t>
                      </a:r>
                      <a:r>
                        <a:rPr lang="zh-CN" altLang="en-US" sz="1400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同时起作用。不仅同类可以使</a:t>
                      </a:r>
                      <a:r>
                        <a:rPr lang="zh-CN" altLang="en-US" sz="1400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用</a:t>
                      </a:r>
                      <a:r>
                        <a:rPr lang="en-US" altLang="zh-CN" sz="1400" kern="100" baseline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 2. </a:t>
                      </a:r>
                      <a:r>
                        <a:rPr lang="zh-CN" altLang="en-US" sz="1400" kern="100" baseline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同时</a:t>
                      </a:r>
                      <a:r>
                        <a:rPr lang="en-US" altLang="zh-CN" sz="14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com.atguigu.scala</a:t>
                      </a:r>
                      <a:r>
                        <a:rPr lang="zh-CN" altLang="en-US" sz="1400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中</a:t>
                      </a:r>
                      <a:r>
                        <a:rPr lang="zh-CN" altLang="en-US" sz="1400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包下其他类也可以使用</a:t>
                      </a:r>
                      <a:endParaRPr lang="zh-CN" alt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Times New Roman"/>
                        </a:rPr>
                        <a:t>}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当然，也可以将可见度延展到上层包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宋体"/>
                        </a:rPr>
                        <a:t>private[</a:t>
                      </a:r>
                      <a:r>
                        <a:rPr lang="en-US" altLang="zh-CN" sz="1400" b="1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atguigu</a:t>
                      </a:r>
                      <a:r>
                        <a:rPr lang="en-US" altLang="zh-CN" sz="1400" kern="100" smtClean="0">
                          <a:effectLst/>
                          <a:latin typeface="宋体"/>
                        </a:rPr>
                        <a:t>] val description="zhangsan"</a:t>
                      </a:r>
                      <a:endParaRPr lang="en-US" altLang="zh-CN" sz="1400" kern="100" smtClean="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effectLst/>
                          <a:latin typeface="Times New Roman"/>
                        </a:rPr>
                        <a:t>说明：</a:t>
                      </a:r>
                      <a:r>
                        <a:rPr lang="en-US" altLang="zh-CN" sz="1400" kern="100" smtClean="0">
                          <a:effectLst/>
                          <a:latin typeface="Times New Roman"/>
                        </a:rPr>
                        <a:t>private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也可以变化，比如</a:t>
                      </a:r>
                      <a:r>
                        <a:rPr lang="en-US" altLang="zh-CN" sz="1400" kern="100" baseline="0" smtClean="0">
                          <a:effectLst/>
                          <a:latin typeface="Times New Roman"/>
                        </a:rPr>
                        <a:t>protected[atguigu], 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非常的灵活。</a:t>
                      </a:r>
                      <a:endParaRPr lang="en-US" altLang="zh-CN" sz="1400" kern="10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包的引入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入包基本介绍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引入包也是使用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import,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基本的原理和机制和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一样，但是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import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功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能更加强大，也更灵活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语言源自于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，所以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java.lang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包中的类会自动引入到当前环境中，而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包和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Predef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包的类也会自动引入到当前环境中，即起其下面的类可以直接使用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果想要把其他包中的类引入到当前环境中，需要使用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import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语言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包的引入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在</a:t>
            </a:r>
            <a:r>
              <a:rPr lang="en-US" altLang="zh-CN"/>
              <a:t>Scala</a:t>
            </a:r>
            <a:r>
              <a:rPr lang="zh-CN" altLang="en-US"/>
              <a:t>中，</a:t>
            </a:r>
            <a:r>
              <a:rPr lang="en-US" altLang="zh-CN"/>
              <a:t>import</a:t>
            </a:r>
            <a:r>
              <a:rPr lang="zh-CN" altLang="en-US"/>
              <a:t>语句可以出现在任何地方，并不仅限于文件顶</a:t>
            </a:r>
            <a:r>
              <a:rPr lang="zh-CN" altLang="en-US" smtClean="0"/>
              <a:t>部，</a:t>
            </a:r>
            <a:r>
              <a:rPr lang="en-US" altLang="zh-CN"/>
              <a:t>import</a:t>
            </a:r>
            <a:r>
              <a:rPr lang="zh-CN" altLang="en-US"/>
              <a:t>语句</a:t>
            </a:r>
            <a:r>
              <a:rPr lang="zh-CN" altLang="en-US" smtClean="0"/>
              <a:t>的</a:t>
            </a:r>
            <a:r>
              <a:rPr lang="zh-CN" altLang="en-US"/>
              <a:t>作用</a:t>
            </a:r>
            <a:r>
              <a:rPr lang="zh-CN" altLang="en-US" smtClean="0"/>
              <a:t>一</a:t>
            </a:r>
            <a:r>
              <a:rPr lang="zh-CN" altLang="en-US"/>
              <a:t>直延伸到包含该语句的块末</a:t>
            </a:r>
            <a:r>
              <a:rPr lang="zh-CN" altLang="en-US" smtClean="0"/>
              <a:t>尾。这种语法的好处是：</a:t>
            </a:r>
            <a:r>
              <a:rPr lang="zh-CN" altLang="en-US" b="1" smtClean="0">
                <a:solidFill>
                  <a:srgbClr val="CC0000"/>
                </a:solidFill>
              </a:rPr>
              <a:t>在需要时在引入包，缩小</a:t>
            </a:r>
            <a:r>
              <a:rPr lang="en-US" altLang="zh-CN" b="1" smtClean="0">
                <a:solidFill>
                  <a:srgbClr val="CC0000"/>
                </a:solidFill>
              </a:rPr>
              <a:t>import </a:t>
            </a:r>
            <a:r>
              <a:rPr lang="zh-CN" altLang="en-US" b="1" smtClean="0">
                <a:solidFill>
                  <a:srgbClr val="CC0000"/>
                </a:solidFill>
              </a:rPr>
              <a:t>包的作用范围，提高效率</a:t>
            </a:r>
            <a:r>
              <a:rPr lang="zh-CN" altLang="en-US" smtClean="0"/>
              <a:t>。</a:t>
            </a:r>
            <a:endParaRPr lang="zh-CN" altLang="en-US"/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mtClean="0"/>
              <a:t>Java</a:t>
            </a:r>
            <a:r>
              <a:rPr lang="zh-CN" altLang="en-US"/>
              <a:t>中如果想要导入包中所有的类，可以通过通配</a:t>
            </a:r>
            <a:r>
              <a:rPr lang="zh-CN" altLang="en-US" smtClean="0"/>
              <a:t>符</a:t>
            </a:r>
            <a:r>
              <a:rPr lang="en-US" altLang="zh-CN"/>
              <a:t>*</a:t>
            </a:r>
            <a:r>
              <a:rPr lang="zh-CN" altLang="en-US" smtClean="0"/>
              <a:t>，</a:t>
            </a:r>
            <a:r>
              <a:rPr lang="en-US" altLang="zh-CN"/>
              <a:t>Scala</a:t>
            </a:r>
            <a:r>
              <a:rPr lang="zh-CN" altLang="en-US"/>
              <a:t>中采用</a:t>
            </a:r>
            <a:r>
              <a:rPr lang="zh-CN" altLang="en-US" smtClean="0"/>
              <a:t>下</a:t>
            </a:r>
            <a:r>
              <a:rPr lang="zh-CN" altLang="en-US"/>
              <a:t> </a:t>
            </a:r>
            <a:r>
              <a:rPr lang="en-US" altLang="zh-CN" smtClean="0"/>
              <a:t>_  [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mtClean="0"/>
              <a:t>]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664271"/>
            <a:ext cx="72008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User 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import scala.beans.BeanProperty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@BeanProperty var  name : String = ""</a:t>
            </a:r>
          </a:p>
          <a:p>
            <a:r>
              <a:rPr lang="en-US" altLang="zh-CN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Dog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@BeanProperty var  name : String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"" 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可以吗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包的引入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  <a:defRPr/>
            </a:pPr>
            <a:r>
              <a:rPr lang="zh-CN" altLang="en-US" smtClean="0"/>
              <a:t>如</a:t>
            </a:r>
            <a:r>
              <a:rPr lang="zh-CN" altLang="en-US"/>
              <a:t>果不想要某个包中全部的类，而是其中的几个类，可以采用</a:t>
            </a:r>
            <a:r>
              <a:rPr lang="zh-CN" altLang="en-US" b="1"/>
              <a:t>选取</a:t>
            </a:r>
            <a:r>
              <a:rPr lang="zh-CN" altLang="en-US" b="1" smtClean="0"/>
              <a:t>器</a:t>
            </a:r>
            <a:r>
              <a:rPr lang="en-US" altLang="zh-CN"/>
              <a:t>(</a:t>
            </a:r>
            <a:r>
              <a:rPr lang="zh-CN" altLang="en-US" smtClean="0"/>
              <a:t>大</a:t>
            </a:r>
            <a:r>
              <a:rPr lang="zh-CN" altLang="en-US"/>
              <a:t>括</a:t>
            </a:r>
            <a:r>
              <a:rPr lang="zh-CN" altLang="en-US" smtClean="0"/>
              <a:t>号</a:t>
            </a:r>
            <a:r>
              <a:rPr lang="en-US" altLang="zh-CN" smtClean="0"/>
              <a:t>)</a:t>
            </a:r>
          </a:p>
          <a:p>
            <a:pPr marL="342900" indent="-342900">
              <a:buAutoNum type="arabicParenR" startAt="3"/>
              <a:defRPr/>
            </a:pPr>
            <a:endParaRPr lang="zh-CN" altLang="en-US"/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9793"/>
              </p:ext>
            </p:extLst>
          </p:nvPr>
        </p:nvGraphicFramePr>
        <p:xfrm>
          <a:off x="1011406" y="2736279"/>
          <a:ext cx="5144770" cy="1691640"/>
        </p:xfrm>
        <a:graphic>
          <a:graphicData uri="http://schemas.openxmlformats.org/drawingml/2006/table">
            <a:tbl>
              <a:tblPr/>
              <a:tblGrid>
                <a:gridCol w="514477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def test(): Unit =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  </a:t>
                      </a:r>
                      <a:r>
                        <a:rPr lang="en-US" sz="1400" b="1" kern="100">
                          <a:solidFill>
                            <a:srgbClr val="0000CC"/>
                          </a:solidFill>
                          <a:effectLst/>
                          <a:latin typeface="Times New Roman"/>
                        </a:rPr>
                        <a:t>import scala.collection.mutable.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{HashMap, HashSet}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  var map = new HashMap()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  var set = new HashSet()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}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包的引入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 startAt="4"/>
              <a:defRPr/>
            </a:pPr>
            <a:r>
              <a:rPr lang="zh-CN" altLang="en-US"/>
              <a:t>如果引入的多个包中含有相同的类，那么可以将不需要的类进行重命名进行区</a:t>
            </a:r>
            <a:r>
              <a:rPr lang="zh-CN" altLang="en-US" smtClean="0"/>
              <a:t>分，这个就是</a:t>
            </a:r>
            <a:r>
              <a:rPr lang="zh-CN" altLang="en-US" b="1" smtClean="0">
                <a:solidFill>
                  <a:srgbClr val="CC0000"/>
                </a:solidFill>
              </a:rPr>
              <a:t>重命名</a:t>
            </a:r>
            <a:r>
              <a:rPr lang="zh-CN" altLang="en-US" smtClean="0"/>
              <a:t>。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小结</a:t>
            </a:r>
            <a:r>
              <a:rPr lang="en-US" altLang="zh-CN" smtClean="0"/>
              <a:t>】</a:t>
            </a:r>
          </a:p>
          <a:p>
            <a:pPr marL="342900" indent="-342900">
              <a:buFontTx/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FontTx/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FontTx/>
              <a:buAutoNum type="arabicParenR" startAt="4"/>
              <a:defRPr/>
            </a:pPr>
            <a:endParaRPr lang="en-US" altLang="zh-CN"/>
          </a:p>
          <a:p>
            <a:pPr marL="342900" indent="-342900">
              <a:buFontTx/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FontTx/>
              <a:buAutoNum type="arabicParenR" startAt="4"/>
              <a:defRPr/>
            </a:pPr>
            <a:endParaRPr lang="en-US" altLang="zh-CN"/>
          </a:p>
          <a:p>
            <a:pPr marL="342900" indent="-342900">
              <a:buFontTx/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r>
              <a:rPr lang="zh-CN" altLang="en-US" smtClean="0"/>
              <a:t>如</a:t>
            </a:r>
            <a:r>
              <a:rPr lang="zh-CN" altLang="en-US"/>
              <a:t>果某个冲突的类根本就不会用到，那么这个类可以直接</a:t>
            </a:r>
            <a:r>
              <a:rPr lang="zh-CN" altLang="en-US" b="1">
                <a:solidFill>
                  <a:srgbClr val="CC0000"/>
                </a:solidFill>
              </a:rPr>
              <a:t>隐藏</a:t>
            </a:r>
            <a:r>
              <a:rPr lang="zh-CN" altLang="en-US" smtClean="0"/>
              <a:t>掉。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mtClean="0"/>
              <a:t>]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256030"/>
            <a:ext cx="72730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import java.util.{ </a:t>
            </a:r>
            <a:r>
              <a:rPr lang="en-US" altLang="zh-CN" b="1"/>
              <a:t>HashMap=&gt;JavaHashMap</a:t>
            </a:r>
            <a:r>
              <a:rPr lang="en-US" altLang="zh-CN"/>
              <a:t>, List}</a:t>
            </a:r>
          </a:p>
          <a:p>
            <a:r>
              <a:rPr lang="en-US" altLang="zh-CN"/>
              <a:t>import scala.collection.mutable</a:t>
            </a:r>
            <a:r>
              <a:rPr lang="en-US" altLang="zh-CN" smtClean="0"/>
              <a:t>._</a:t>
            </a:r>
            <a:endParaRPr lang="en-US" altLang="zh-CN"/>
          </a:p>
          <a:p>
            <a:r>
              <a:rPr lang="en-US" altLang="zh-CN"/>
              <a:t>var map = new HashMap() // </a:t>
            </a:r>
            <a:r>
              <a:rPr lang="zh-CN" altLang="en-US"/>
              <a:t>此时的</a:t>
            </a:r>
            <a:r>
              <a:rPr lang="en-US" altLang="zh-CN"/>
              <a:t>HashMap</a:t>
            </a:r>
            <a:r>
              <a:rPr lang="zh-CN" altLang="en-US"/>
              <a:t>指向的是</a:t>
            </a:r>
            <a:r>
              <a:rPr lang="en-US" altLang="zh-CN"/>
              <a:t>scala</a:t>
            </a:r>
            <a:r>
              <a:rPr lang="zh-CN" altLang="en-US"/>
              <a:t>中的</a:t>
            </a:r>
            <a:r>
              <a:rPr lang="en-US" altLang="zh-CN"/>
              <a:t>HashMap</a:t>
            </a:r>
          </a:p>
          <a:p>
            <a:r>
              <a:rPr lang="en-US" altLang="zh-CN"/>
              <a:t>var map1 = new </a:t>
            </a:r>
            <a:r>
              <a:rPr lang="en-US" altLang="zh-CN" b="1"/>
              <a:t>JavaHashMap</a:t>
            </a:r>
            <a:r>
              <a:rPr lang="en-US" altLang="zh-CN"/>
              <a:t>(); // </a:t>
            </a:r>
            <a:r>
              <a:rPr lang="zh-CN" altLang="en-US"/>
              <a:t>此时使用的</a:t>
            </a:r>
            <a:r>
              <a:rPr lang="en-US" altLang="zh-CN"/>
              <a:t>java</a:t>
            </a:r>
            <a:r>
              <a:rPr lang="zh-CN" altLang="en-US"/>
              <a:t>中</a:t>
            </a:r>
            <a:r>
              <a:rPr lang="en-US" altLang="zh-CN"/>
              <a:t>hashMap</a:t>
            </a:r>
            <a:r>
              <a:rPr lang="zh-CN" altLang="en-US"/>
              <a:t>的别</a:t>
            </a:r>
            <a:r>
              <a:rPr lang="zh-CN" altLang="en-US" smtClean="0"/>
              <a:t>名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4323357"/>
            <a:ext cx="756084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import java.util.{ 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HashMap=&gt;_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, _} 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含义为 引入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java.util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包的所有类，但是忽略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HahsMap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类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map = new HashMap() 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此时的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指向的是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HashMap,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而且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idea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工具，的提示也不会显示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java.util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HashMaple </a:t>
            </a:r>
          </a:p>
        </p:txBody>
      </p:sp>
    </p:spTree>
    <p:extLst>
      <p:ext uri="{BB962C8B-B14F-4D97-AF65-F5344CB8AC3E}">
        <p14:creationId xmlns:p14="http://schemas.microsoft.com/office/powerpoint/2010/main" val="22481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面向对象编程方法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如何理解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endParaRPr lang="en-US" altLang="zh-CN" sz="2000" b="1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smtClean="0"/>
              <a:t>我</a:t>
            </a:r>
            <a:r>
              <a:rPr lang="zh-CN" altLang="en-US" sz="1600"/>
              <a:t>们在前面去定义一个类时候，实际上就是把一类事物的共有</a:t>
            </a:r>
            <a:r>
              <a:rPr lang="zh-CN" altLang="en-US" sz="1600" smtClean="0"/>
              <a:t>的</a:t>
            </a:r>
            <a:r>
              <a:rPr lang="zh-CN" altLang="en-US" sz="1600" b="1" smtClean="0"/>
              <a:t>属</a:t>
            </a:r>
            <a:r>
              <a:rPr lang="zh-CN" altLang="en-US" sz="1600" b="1"/>
              <a:t>性和行为提取出来</a:t>
            </a:r>
            <a:r>
              <a:rPr lang="zh-CN" altLang="en-US" sz="1600"/>
              <a:t>，形成一个物理模型</a:t>
            </a:r>
            <a:r>
              <a:rPr lang="en-US" altLang="zh-CN" sz="1600"/>
              <a:t>(</a:t>
            </a:r>
            <a:r>
              <a:rPr lang="zh-CN" altLang="en-US" sz="1600"/>
              <a:t>模板</a:t>
            </a:r>
            <a:r>
              <a:rPr lang="en-US" altLang="zh-CN" sz="1600"/>
              <a:t>)</a:t>
            </a:r>
            <a:r>
              <a:rPr lang="zh-CN" altLang="en-US" sz="1600"/>
              <a:t>。这种</a:t>
            </a:r>
            <a:r>
              <a:rPr lang="zh-CN" altLang="en-US" sz="1600" b="1">
                <a:solidFill>
                  <a:srgbClr val="FF0000"/>
                </a:solidFill>
              </a:rPr>
              <a:t>研究问</a:t>
            </a:r>
            <a:r>
              <a:rPr lang="zh-CN" altLang="en-US" sz="1600" b="1" smtClean="0">
                <a:solidFill>
                  <a:srgbClr val="FF0000"/>
                </a:solidFill>
              </a:rPr>
              <a:t>题的</a:t>
            </a:r>
            <a:r>
              <a:rPr lang="zh-CN" altLang="en-US" sz="1600" b="1">
                <a:solidFill>
                  <a:srgbClr val="FF0000"/>
                </a:solidFill>
              </a:rPr>
              <a:t>方法</a:t>
            </a:r>
            <a:r>
              <a:rPr lang="zh-CN" altLang="en-US" sz="1600" b="1"/>
              <a:t>称为抽象</a:t>
            </a:r>
            <a:r>
              <a:rPr lang="zh-CN" altLang="en-US" sz="1600"/>
              <a:t>。</a:t>
            </a:r>
            <a:r>
              <a:rPr lang="en-US" altLang="zh-CN" sz="1600"/>
              <a:t>[</a:t>
            </a:r>
            <a:r>
              <a:rPr lang="zh-CN" altLang="en-US" sz="1600"/>
              <a:t>见后面</a:t>
            </a:r>
            <a:r>
              <a:rPr lang="en-US" altLang="zh-CN" sz="1600"/>
              <a:t>ppt</a:t>
            </a:r>
            <a:r>
              <a:rPr lang="en-US" altLang="zh-CN" sz="1600" smtClean="0"/>
              <a:t>]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757163" y="2808163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银行账号</a:t>
            </a:r>
            <a:r>
              <a:rPr lang="en-US" altLang="zh-CN" b="1">
                <a:ea typeface="楷体_GB2312" pitchFamily="49" charset="-122"/>
              </a:rPr>
              <a:t>1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55576" y="3251075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银行账号</a:t>
            </a:r>
            <a:r>
              <a:rPr lang="en-US" altLang="zh-CN" b="1">
                <a:ea typeface="楷体_GB2312" pitchFamily="49" charset="-122"/>
              </a:rPr>
              <a:t>2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55576" y="3754313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银行账号</a:t>
            </a:r>
            <a:r>
              <a:rPr lang="en-US" altLang="zh-CN" b="1">
                <a:ea typeface="楷体_GB2312" pitchFamily="49" charset="-122"/>
              </a:rPr>
              <a:t>3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755576" y="4330575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银行账号</a:t>
            </a:r>
            <a:r>
              <a:rPr lang="en-US" altLang="zh-CN" b="1">
                <a:ea typeface="楷体_GB2312" pitchFamily="49" charset="-122"/>
              </a:rPr>
              <a:t>n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2341488" y="2879600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2341488" y="3455863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341488" y="396068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412926" y="4536950"/>
            <a:ext cx="865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3349551" y="2592263"/>
            <a:ext cx="2017712" cy="2160587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sz="1600">
                <a:ea typeface="楷体_GB2312" pitchFamily="49" charset="-122"/>
              </a:rPr>
              <a:t>不管是</a:t>
            </a:r>
            <a:r>
              <a:rPr lang="zh-CN" altLang="en-US" sz="1600" smtClean="0">
                <a:ea typeface="楷体_GB2312" pitchFamily="49" charset="-122"/>
              </a:rPr>
              <a:t>哪种账</a:t>
            </a:r>
            <a:r>
              <a:rPr lang="zh-CN" altLang="en-US" sz="1600">
                <a:ea typeface="楷体_GB2312" pitchFamily="49" charset="-122"/>
              </a:rPr>
              <a:t>号</a:t>
            </a:r>
            <a:r>
              <a:rPr lang="en-US" altLang="zh-CN" sz="1600">
                <a:ea typeface="楷体_GB2312" pitchFamily="49" charset="-122"/>
              </a:rPr>
              <a:t>,</a:t>
            </a:r>
          </a:p>
          <a:p>
            <a:r>
              <a:rPr lang="zh-CN" altLang="en-US" sz="1600">
                <a:ea typeface="楷体_GB2312" pitchFamily="49" charset="-122"/>
              </a:rPr>
              <a:t>是谁的账</a:t>
            </a:r>
            <a:r>
              <a:rPr lang="zh-CN" altLang="en-US" sz="1600" smtClean="0">
                <a:ea typeface="楷体_GB2312" pitchFamily="49" charset="-122"/>
              </a:rPr>
              <a:t>号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属</a:t>
            </a:r>
            <a:r>
              <a:rPr lang="zh-CN" altLang="en-US" sz="1600" smtClean="0">
                <a:ea typeface="楷体_GB2312" pitchFamily="49" charset="-122"/>
              </a:rPr>
              <a:t>性：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账</a:t>
            </a:r>
            <a:r>
              <a:rPr lang="zh-CN" altLang="en-US" sz="1600" smtClean="0">
                <a:ea typeface="楷体_GB2312" pitchFamily="49" charset="-122"/>
              </a:rPr>
              <a:t>号，余额，密码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方</a:t>
            </a:r>
            <a:r>
              <a:rPr lang="zh-CN" altLang="en-US" sz="1600" smtClean="0">
                <a:ea typeface="楷体_GB2312" pitchFamily="49" charset="-122"/>
              </a:rPr>
              <a:t>法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查</a:t>
            </a:r>
            <a:r>
              <a:rPr lang="zh-CN" altLang="en-US" sz="1600" smtClean="0">
                <a:ea typeface="楷体_GB2312" pitchFamily="49" charset="-122"/>
              </a:rPr>
              <a:t>询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取</a:t>
            </a:r>
            <a:r>
              <a:rPr lang="zh-CN" altLang="en-US" sz="1600" smtClean="0">
                <a:ea typeface="楷体_GB2312" pitchFamily="49" charset="-122"/>
              </a:rPr>
              <a:t>款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存款</a:t>
            </a:r>
            <a:endParaRPr lang="en-US" altLang="zh-CN" sz="1600" smtClean="0">
              <a:ea typeface="楷体_GB2312" pitchFamily="49" charset="-122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5437113" y="2951013"/>
            <a:ext cx="649288" cy="14414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6156251" y="2592263"/>
            <a:ext cx="2017712" cy="2160587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账号类 </a:t>
            </a:r>
          </a:p>
          <a:p>
            <a:r>
              <a:rPr lang="en-US" altLang="zh-CN" b="1">
                <a:ea typeface="楷体_GB2312" pitchFamily="49" charset="-122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11539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zh-CN" altLang="en-US" sz="2200" b="1"/>
              <a:t>三</a:t>
            </a:r>
            <a:r>
              <a:rPr lang="zh-CN" altLang="en-US" sz="2200" b="1" smtClean="0"/>
              <a:t>大特征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基本介绍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zh-CN" altLang="en-US" smtClean="0"/>
              <a:t>面向对象编程有三大特征：</a:t>
            </a:r>
            <a:r>
              <a:rPr lang="zh-CN" altLang="en-US" b="1" smtClean="0"/>
              <a:t>封装</a:t>
            </a:r>
            <a:r>
              <a:rPr lang="zh-CN" altLang="en-US" smtClean="0"/>
              <a:t>、</a:t>
            </a:r>
            <a:r>
              <a:rPr lang="zh-CN" altLang="en-US" b="1" smtClean="0"/>
              <a:t>继承</a:t>
            </a:r>
            <a:r>
              <a:rPr lang="zh-CN" altLang="en-US" smtClean="0"/>
              <a:t>和</a:t>
            </a:r>
            <a:r>
              <a:rPr lang="zh-CN" altLang="en-US" b="1" smtClean="0"/>
              <a:t>多态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defRPr/>
            </a:pPr>
            <a:r>
              <a:rPr lang="zh-CN" altLang="en-US"/>
              <a:t>下</a:t>
            </a:r>
            <a:r>
              <a:rPr lang="zh-CN" altLang="en-US" smtClean="0"/>
              <a:t>面我们一一为同学们进行详细的讲解。</a:t>
            </a:r>
            <a:endParaRPr lang="zh-CN" altLang="en-US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封装</a:t>
            </a:r>
            <a:r>
              <a:rPr lang="en-US" altLang="zh-CN" smtClean="0"/>
              <a:t>(encapsulation)</a:t>
            </a:r>
            <a:r>
              <a:rPr lang="zh-CN" altLang="en-US" smtClean="0"/>
              <a:t>就</a:t>
            </a:r>
            <a:r>
              <a:rPr lang="zh-CN" altLang="en-US"/>
              <a:t>是把抽象出的</a:t>
            </a:r>
            <a:r>
              <a:rPr lang="zh-CN" altLang="en-US" b="1">
                <a:solidFill>
                  <a:srgbClr val="FF0000"/>
                </a:solidFill>
              </a:rPr>
              <a:t>数据和对数据的操作</a:t>
            </a:r>
            <a:r>
              <a:rPr lang="zh-CN" altLang="en-US"/>
              <a:t>封装在一起</a:t>
            </a:r>
            <a:r>
              <a:rPr lang="en-US" altLang="zh-CN"/>
              <a:t>,</a:t>
            </a:r>
            <a:r>
              <a:rPr lang="zh-CN" altLang="en-US"/>
              <a:t>数据被</a:t>
            </a:r>
            <a:r>
              <a:rPr lang="zh-CN" altLang="en-US" smtClean="0"/>
              <a:t>保护</a:t>
            </a:r>
            <a:r>
              <a:rPr lang="zh-CN" altLang="en-US"/>
              <a:t>在内部</a:t>
            </a:r>
            <a:r>
              <a:rPr lang="en-US" altLang="zh-CN"/>
              <a:t>,</a:t>
            </a:r>
            <a:r>
              <a:rPr lang="zh-CN" altLang="en-US"/>
              <a:t>程序的其它部分只有通过</a:t>
            </a:r>
            <a:r>
              <a:rPr lang="zh-CN" altLang="en-US" b="1"/>
              <a:t>被授权的操作</a:t>
            </a:r>
            <a:r>
              <a:rPr lang="en-US" altLang="zh-CN"/>
              <a:t>(</a:t>
            </a:r>
            <a:r>
              <a:rPr lang="zh-CN" altLang="en-US"/>
              <a:t>成员方法</a:t>
            </a:r>
            <a:r>
              <a:rPr lang="en-US" altLang="zh-CN" smtClean="0"/>
              <a:t>),</a:t>
            </a:r>
            <a:r>
              <a:rPr lang="zh-CN" altLang="en-US" smtClean="0"/>
              <a:t>才</a:t>
            </a:r>
            <a:r>
              <a:rPr lang="zh-CN" altLang="en-US"/>
              <a:t>能对数据进行操作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defRPr/>
            </a:pPr>
            <a:endParaRPr lang="zh-CN" altLang="en-US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17" descr="j04212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07245"/>
            <a:ext cx="1278030" cy="1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WordArt 18"/>
          <p:cNvSpPr>
            <a:spLocks noChangeArrowheads="1" noChangeShapeType="1" noTextEdit="1"/>
          </p:cNvSpPr>
          <p:nvPr/>
        </p:nvSpPr>
        <p:spPr bwMode="auto">
          <a:xfrm>
            <a:off x="695722" y="4624486"/>
            <a:ext cx="2724150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对电视机的操作就是典型封装</a:t>
            </a:r>
          </a:p>
        </p:txBody>
      </p:sp>
    </p:spTree>
    <p:extLst>
      <p:ext uri="{BB962C8B-B14F-4D97-AF65-F5344CB8AC3E}">
        <p14:creationId xmlns:p14="http://schemas.microsoft.com/office/powerpoint/2010/main" val="8375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封装的理解和好处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隐</a:t>
            </a:r>
            <a:r>
              <a:rPr lang="zh-CN" altLang="en-US"/>
              <a:t>藏实现细</a:t>
            </a:r>
            <a:r>
              <a:rPr lang="zh-CN" altLang="en-US" smtClean="0"/>
              <a:t>节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提</a:t>
            </a:r>
            <a:r>
              <a:rPr lang="zh-CN" altLang="en-US"/>
              <a:t>可</a:t>
            </a:r>
            <a:r>
              <a:rPr lang="zh-CN" altLang="en-US" smtClean="0"/>
              <a:t>以对</a:t>
            </a:r>
            <a:r>
              <a:rPr lang="zh-CN" altLang="en-US" b="1" smtClean="0"/>
              <a:t>数据进行验证</a:t>
            </a:r>
            <a:r>
              <a:rPr lang="zh-CN" altLang="en-US" smtClean="0"/>
              <a:t>，保证</a:t>
            </a:r>
            <a:r>
              <a:rPr lang="zh-CN" altLang="en-US" b="1" smtClean="0"/>
              <a:t>安全</a:t>
            </a:r>
            <a:r>
              <a:rPr lang="zh-CN" altLang="en-US" smtClean="0"/>
              <a:t>合理</a:t>
            </a:r>
            <a:endParaRPr lang="zh-CN" altLang="en-US"/>
          </a:p>
          <a:p>
            <a:pPr>
              <a:defRPr/>
            </a:pPr>
            <a:r>
              <a:rPr lang="zh-CN" altLang="en-US" sz="1600"/>
              <a:t>	</a:t>
            </a: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</a:rPr>
              <a:t>如</a:t>
            </a:r>
            <a:r>
              <a:rPr lang="zh-CN" altLang="en-US" sz="2000" b="1" smtClean="0">
                <a:solidFill>
                  <a:srgbClr val="0070C0"/>
                </a:solidFill>
              </a:rPr>
              <a:t>何体现封装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对类中的属性进行封装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/>
              <a:t>通</a:t>
            </a:r>
            <a:r>
              <a:rPr lang="zh-CN" altLang="en-US" smtClean="0"/>
              <a:t>过成员方法，包实现封装</a:t>
            </a:r>
            <a:endParaRPr lang="zh-CN" altLang="en-US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包的三大作用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区</a:t>
            </a:r>
            <a:r>
              <a:rPr lang="zh-CN" altLang="en-US"/>
              <a:t>分相同名字的</a:t>
            </a:r>
            <a:r>
              <a:rPr lang="zh-CN" altLang="en-US" smtClean="0"/>
              <a:t>类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当</a:t>
            </a:r>
            <a:r>
              <a:rPr lang="zh-CN" altLang="en-US"/>
              <a:t>类很多时</a:t>
            </a:r>
            <a:r>
              <a:rPr lang="en-US" altLang="zh-CN"/>
              <a:t>,</a:t>
            </a:r>
            <a:r>
              <a:rPr lang="zh-CN" altLang="en-US"/>
              <a:t>可以很好的管理</a:t>
            </a:r>
            <a:r>
              <a:rPr lang="zh-CN" altLang="en-US" smtClean="0"/>
              <a:t>类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控</a:t>
            </a:r>
            <a:r>
              <a:rPr lang="zh-CN" altLang="en-US"/>
              <a:t>制访问范围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包命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打包基本语法</a:t>
            </a: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smtClean="0">
                <a:latin typeface="+mn-ea"/>
                <a:cs typeface="Times New Roman" panose="02020603050405020304" pitchFamily="18" charset="0"/>
              </a:rPr>
              <a:t>package com.atguigu;</a:t>
            </a:r>
          </a:p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打包的本质分析</a:t>
            </a: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实际上就是创建不同的</a:t>
            </a:r>
            <a:r>
              <a:rPr lang="zh-CN" altLang="en-US" sz="1600" b="1" smtClean="0">
                <a:latin typeface="+mn-ea"/>
                <a:cs typeface="Times New Roman" panose="02020603050405020304" pitchFamily="18" charset="0"/>
              </a:rPr>
              <a:t>文件夹来保存类文件</a:t>
            </a: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，画出</a:t>
            </a:r>
            <a:r>
              <a:rPr lang="zh-CN" altLang="en-US" sz="1600" b="1" smtClean="0">
                <a:latin typeface="+mn-ea"/>
                <a:cs typeface="Times New Roman" panose="02020603050405020304" pitchFamily="18" charset="0"/>
              </a:rPr>
              <a:t>示意图</a:t>
            </a: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快</a:t>
            </a:r>
            <a:r>
              <a:rPr lang="zh-CN" altLang="en-US" sz="2000" b="1" smtClean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速入门</a:t>
            </a:r>
            <a:r>
              <a:rPr lang="en-US" altLang="zh-CN" sz="1600" smtClean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zh-CN" sz="1600" smtClean="0">
                <a:latin typeface="+mn-ea"/>
                <a:cs typeface="Times New Roman" panose="02020603050405020304" pitchFamily="18" charset="0"/>
              </a:rPr>
            </a:b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使用打包技术来解决上面的问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，不同包下</a:t>
            </a:r>
            <a:r>
              <a:rPr lang="en-US" altLang="zh-CN" sz="1600" smtClean="0">
                <a:latin typeface="+mn-ea"/>
                <a:cs typeface="Times New Roman" panose="02020603050405020304" pitchFamily="18" charset="0"/>
              </a:rPr>
              <a:t>Dog</a:t>
            </a: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类</a:t>
            </a:r>
            <a:endParaRPr lang="en-US" altLang="zh-CN" sz="160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6" descr="j04178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68" y="1682723"/>
            <a:ext cx="1187475" cy="11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封装的实现步骤 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将</a:t>
            </a:r>
            <a:r>
              <a:rPr lang="zh-CN" altLang="en-US"/>
              <a:t>属性进行私有</a:t>
            </a:r>
            <a:r>
              <a:rPr lang="zh-CN" altLang="en-US" smtClean="0"/>
              <a:t>化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提</a:t>
            </a:r>
            <a:r>
              <a:rPr lang="zh-CN" altLang="en-US"/>
              <a:t>供一个公共的</a:t>
            </a:r>
            <a:r>
              <a:rPr lang="en-US" altLang="zh-CN"/>
              <a:t>set</a:t>
            </a:r>
            <a:r>
              <a:rPr lang="zh-CN" altLang="en-US"/>
              <a:t>方法，用于对属性判断并赋</a:t>
            </a:r>
            <a:r>
              <a:rPr lang="zh-CN" altLang="en-US" smtClean="0"/>
              <a:t>值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def  setXxx(</a:t>
            </a:r>
            <a:r>
              <a:rPr lang="zh-CN" altLang="en-US" smtClean="0"/>
              <a:t>参</a:t>
            </a:r>
            <a:r>
              <a:rPr lang="zh-CN" altLang="en-US"/>
              <a:t>数</a:t>
            </a:r>
            <a:r>
              <a:rPr lang="zh-CN" altLang="en-US" smtClean="0"/>
              <a:t>名 </a:t>
            </a:r>
            <a:r>
              <a:rPr lang="en-US" altLang="zh-CN" smtClean="0"/>
              <a:t>: </a:t>
            </a:r>
            <a:r>
              <a:rPr lang="zh-CN" altLang="en-US" smtClean="0"/>
              <a:t>类型</a:t>
            </a:r>
            <a:r>
              <a:rPr lang="en-US" altLang="zh-CN" smtClean="0"/>
              <a:t>) : Unit = {</a:t>
            </a:r>
            <a:br>
              <a:rPr lang="en-US" altLang="zh-CN" smtClean="0"/>
            </a:br>
            <a:r>
              <a:rPr lang="en-US" altLang="zh-CN" smtClean="0"/>
              <a:t>	//</a:t>
            </a:r>
            <a:r>
              <a:rPr lang="zh-CN" altLang="en-US" smtClean="0"/>
              <a:t>加入数据验证的业务逻辑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	</a:t>
            </a:r>
            <a:r>
              <a:rPr lang="zh-CN" altLang="en-US" smtClean="0"/>
              <a:t>属</a:t>
            </a:r>
            <a:r>
              <a:rPr lang="zh-CN" altLang="en-US"/>
              <a:t>性 </a:t>
            </a:r>
            <a:r>
              <a:rPr lang="en-US" altLang="zh-CN"/>
              <a:t>= </a:t>
            </a:r>
            <a:r>
              <a:rPr lang="zh-CN" altLang="en-US"/>
              <a:t>参数</a:t>
            </a:r>
            <a:r>
              <a:rPr lang="zh-CN" altLang="en-US" smtClean="0"/>
              <a:t>名  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pPr marL="342900" indent="-342900">
              <a:buAutoNum type="arabicParenR"/>
              <a:defRPr/>
            </a:pP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提</a:t>
            </a:r>
            <a:r>
              <a:rPr lang="zh-CN" altLang="en-US"/>
              <a:t>供一个公共的</a:t>
            </a:r>
            <a:r>
              <a:rPr lang="en-US" altLang="zh-CN"/>
              <a:t>get</a:t>
            </a:r>
            <a:r>
              <a:rPr lang="zh-CN" altLang="en-US"/>
              <a:t>方法，用于获取属性的</a:t>
            </a:r>
            <a:r>
              <a:rPr lang="zh-CN" altLang="en-US" smtClean="0"/>
              <a:t>值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def getXxx() [: </a:t>
            </a:r>
            <a:r>
              <a:rPr lang="zh-CN" altLang="en-US" smtClean="0"/>
              <a:t>返回类型</a:t>
            </a:r>
            <a:r>
              <a:rPr lang="en-US" altLang="zh-CN" smtClean="0"/>
              <a:t>]</a:t>
            </a:r>
            <a:r>
              <a:rPr lang="zh-CN" altLang="en-US" smtClean="0"/>
              <a:t> </a:t>
            </a:r>
            <a:r>
              <a:rPr lang="en-US" altLang="zh-CN" smtClean="0"/>
              <a:t>= {</a:t>
            </a:r>
            <a:endParaRPr lang="en-US" altLang="zh-CN"/>
          </a:p>
          <a:p>
            <a:pPr>
              <a:defRPr/>
            </a:pPr>
            <a:r>
              <a:rPr lang="en-US" altLang="zh-CN"/>
              <a:t>	return </a:t>
            </a:r>
            <a:r>
              <a:rPr lang="zh-CN" altLang="en-US"/>
              <a:t>属性</a:t>
            </a:r>
            <a:endParaRPr lang="en-US" altLang="zh-CN"/>
          </a:p>
          <a:p>
            <a:pPr>
              <a:defRPr/>
            </a:pPr>
            <a:r>
              <a:rPr lang="en-US" altLang="zh-CN"/>
              <a:t> </a:t>
            </a:r>
            <a:r>
              <a:rPr lang="en-US" altLang="zh-CN" smtClean="0"/>
              <a:t>       }</a:t>
            </a:r>
            <a:endParaRPr lang="en-US" altLang="zh-CN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快速入门案例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看一个案例</a:t>
            </a: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r>
              <a:rPr lang="zh-CN" altLang="en-US"/>
              <a:t>那么</a:t>
            </a: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zh-CN" altLang="en-US"/>
              <a:t>如何实现这种类似的控制呢</a:t>
            </a:r>
            <a:r>
              <a:rPr lang="en-US" altLang="zh-CN"/>
              <a:t>?</a:t>
            </a:r>
          </a:p>
          <a:p>
            <a:pPr>
              <a:defRPr/>
            </a:pPr>
            <a:r>
              <a:rPr lang="zh-CN" altLang="en-US" smtClean="0"/>
              <a:t>请</a:t>
            </a:r>
            <a:r>
              <a:rPr lang="zh-CN" altLang="en-US"/>
              <a:t>大家看一个小程</a:t>
            </a:r>
            <a:r>
              <a:rPr lang="zh-CN" altLang="en-US" smtClean="0"/>
              <a:t>序</a:t>
            </a:r>
            <a:r>
              <a:rPr lang="en-US" altLang="zh-CN" smtClean="0"/>
              <a:t>(TestEncap.scala),</a:t>
            </a:r>
            <a:r>
              <a:rPr lang="zh-CN" altLang="en-US"/>
              <a:t>不</a:t>
            </a:r>
            <a:r>
              <a:rPr lang="zh-CN" altLang="en-US" smtClean="0"/>
              <a:t>能随</a:t>
            </a:r>
            <a:r>
              <a:rPr lang="zh-CN" altLang="en-US"/>
              <a:t>便查看</a:t>
            </a:r>
            <a:r>
              <a:rPr lang="zh-CN" altLang="en-US" b="1"/>
              <a:t>人</a:t>
            </a:r>
            <a:r>
              <a:rPr lang="zh-CN" altLang="en-US"/>
              <a:t>的年</a:t>
            </a:r>
            <a:r>
              <a:rPr lang="zh-CN" altLang="en-US" smtClean="0"/>
              <a:t>龄</a:t>
            </a:r>
            <a:r>
              <a:rPr lang="en-US" altLang="zh-CN" smtClean="0"/>
              <a:t>,</a:t>
            </a:r>
            <a:r>
              <a:rPr lang="zh-CN" altLang="en-US"/>
              <a:t>工资等隐</a:t>
            </a:r>
            <a:r>
              <a:rPr lang="zh-CN" altLang="en-US" smtClean="0"/>
              <a:t>私，并对输入的年龄进行合理的验证</a:t>
            </a:r>
            <a:r>
              <a:rPr lang="en-US" altLang="zh-CN" smtClean="0"/>
              <a:t>[</a:t>
            </a:r>
            <a:r>
              <a:rPr lang="zh-CN" altLang="en-US" smtClean="0"/>
              <a:t>要</a:t>
            </a:r>
            <a:r>
              <a:rPr lang="zh-CN" altLang="en-US"/>
              <a:t>求</a:t>
            </a:r>
            <a:r>
              <a:rPr lang="en-US" altLang="zh-CN"/>
              <a:t>1-120</a:t>
            </a:r>
            <a:r>
              <a:rPr lang="zh-CN" altLang="en-US"/>
              <a:t>之</a:t>
            </a:r>
            <a:r>
              <a:rPr lang="zh-CN" altLang="en-US" smtClean="0"/>
              <a:t>间</a:t>
            </a:r>
            <a:r>
              <a:rPr lang="en-US" altLang="zh-CN" smtClean="0"/>
              <a:t>]</a:t>
            </a:r>
            <a:r>
              <a:rPr lang="zh-CN" altLang="en-US" smtClean="0"/>
              <a:t>。</a:t>
            </a:r>
            <a:endParaRPr lang="en-US" altLang="zh-CN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312343"/>
            <a:ext cx="763284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class Person {</a:t>
            </a:r>
          </a:p>
          <a:p>
            <a:r>
              <a:rPr lang="en-US" altLang="zh-CN" sz="1400"/>
              <a:t>  var name: String = _</a:t>
            </a:r>
          </a:p>
          <a:p>
            <a:r>
              <a:rPr lang="en-US" altLang="zh-CN" sz="1400"/>
              <a:t>  //var age ; //</a:t>
            </a:r>
            <a:r>
              <a:rPr lang="zh-CN" altLang="en-US" sz="1400"/>
              <a:t>当是</a:t>
            </a:r>
            <a:r>
              <a:rPr lang="en-US" altLang="zh-CN" sz="1400"/>
              <a:t>public</a:t>
            </a:r>
            <a:r>
              <a:rPr lang="zh-CN" altLang="en-US" sz="1400"/>
              <a:t>时，可以随意的进行修改，不安全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private var age: Int = _</a:t>
            </a:r>
          </a:p>
          <a:p>
            <a:r>
              <a:rPr lang="en-US" altLang="zh-CN" sz="1400"/>
              <a:t>  private var salary: Float = _</a:t>
            </a:r>
          </a:p>
          <a:p>
            <a:r>
              <a:rPr lang="en-US" altLang="zh-CN" sz="1400"/>
              <a:t>  private var job: String = </a:t>
            </a:r>
            <a:r>
              <a:rPr lang="en-US" altLang="zh-CN" sz="1400" smtClean="0"/>
              <a:t>_</a:t>
            </a:r>
          </a:p>
          <a:p>
            <a:r>
              <a:rPr lang="en-US" altLang="zh-CN" sz="1400" smtClean="0"/>
              <a:t>} //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endParaRPr lang="en-US" altLang="zh-CN" sz="1400" smtClean="0">
              <a:solidFill>
                <a:srgbClr val="CC0000"/>
              </a:solidFill>
            </a:endParaRPr>
          </a:p>
          <a:p>
            <a:endParaRPr lang="en-US" altLang="zh-CN" sz="1400">
              <a:solidFill>
                <a:srgbClr val="CC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5440" y="3312343"/>
            <a:ext cx="2702984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setAge(age: Int):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if (age &gt;= 0 &amp;&amp; age &lt;=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120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this.age = age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 else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输入的数据不合理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可考虑给一个默认值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this.age = 20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>
                <a:ea typeface="宋体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员做</a:t>
            </a:r>
            <a:r>
              <a:rPr lang="en-US" altLang="zh-CN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较简单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创建程序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在其中定义两个类：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Account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AccountTest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类体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会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封装性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Account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类要求具有属性：姓名（长度为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位或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位）、余额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必须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&gt;20)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、密码（必须是六位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setXxx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的方法给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Account 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的属性赋值。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完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成转账的功能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AccountTest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中测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试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提示知识点：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var name : String = “”</a:t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len = name.length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() //</a:t>
            </a:r>
            <a:r>
              <a:rPr lang="zh-CN" altLang="en-US" i="1" smtClean="0"/>
              <a:t>按</a:t>
            </a:r>
            <a:r>
              <a:rPr lang="zh-CN" altLang="en-US" i="1"/>
              <a:t>照字符的个数统计的</a:t>
            </a:r>
            <a:endParaRPr lang="en-US" altLang="zh-CN" smtClean="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封装的注意事项和细节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面讲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的封装特性，大家发现和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是一样的，下面我们看看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封装还有哪些特点。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Tx/>
              <a:buAutoNum type="arabicParenR"/>
              <a:defRPr/>
            </a:pPr>
            <a:r>
              <a:rPr lang="en-US" altLang="zh-CN" sz="1600" b="1" smtClean="0"/>
              <a:t>Scala</a:t>
            </a:r>
            <a:r>
              <a:rPr lang="zh-CN" altLang="en-US" sz="1600" b="1"/>
              <a:t>中为了简化代码的开发</a:t>
            </a:r>
            <a:r>
              <a:rPr lang="zh-CN" altLang="en-US" sz="1600"/>
              <a:t>，当声明属性时，本身就自动提供了对</a:t>
            </a:r>
            <a:r>
              <a:rPr lang="zh-CN" altLang="en-US" sz="1600" smtClean="0"/>
              <a:t>应</a:t>
            </a:r>
            <a:r>
              <a:rPr lang="en-US" altLang="zh-CN" sz="1600" smtClean="0"/>
              <a:t>setter/getter</a:t>
            </a:r>
            <a:r>
              <a:rPr lang="zh-CN" altLang="en-US" sz="1600"/>
              <a:t>方法，如果属性声明为</a:t>
            </a:r>
            <a:r>
              <a:rPr lang="en-US" altLang="zh-CN" sz="1600"/>
              <a:t>private</a:t>
            </a:r>
            <a:r>
              <a:rPr lang="zh-CN" altLang="en-US" sz="1600"/>
              <a:t>的，那么自动生成的</a:t>
            </a:r>
            <a:r>
              <a:rPr lang="en-US" altLang="zh-CN" sz="1600"/>
              <a:t>setter/getter</a:t>
            </a:r>
            <a:r>
              <a:rPr lang="zh-CN" altLang="en-US" sz="1600"/>
              <a:t>方法也是</a:t>
            </a:r>
            <a:r>
              <a:rPr lang="en-US" altLang="zh-CN" sz="1600"/>
              <a:t>private</a:t>
            </a:r>
            <a:r>
              <a:rPr lang="zh-CN" altLang="en-US" sz="1600" smtClean="0"/>
              <a:t>的，</a:t>
            </a:r>
            <a:r>
              <a:rPr lang="zh-CN" altLang="en-US" sz="1600"/>
              <a:t>如果属性省略访问权限修饰符，那么自动生成的</a:t>
            </a:r>
            <a:r>
              <a:rPr lang="en-US" altLang="zh-CN" sz="1600"/>
              <a:t>setter/getter</a:t>
            </a:r>
            <a:r>
              <a:rPr lang="zh-CN" altLang="en-US" sz="1600"/>
              <a:t>方法是</a:t>
            </a:r>
            <a:r>
              <a:rPr lang="en-US" altLang="zh-CN" sz="1600"/>
              <a:t>public</a:t>
            </a:r>
            <a:r>
              <a:rPr lang="zh-CN" altLang="en-US" sz="1600" smtClean="0"/>
              <a:t>的</a:t>
            </a:r>
            <a:r>
              <a:rPr lang="en-US" altLang="zh-CN" sz="1600" smtClean="0"/>
              <a:t>[</a:t>
            </a:r>
            <a:r>
              <a:rPr lang="zh-CN" altLang="en-US" sz="1400" smtClean="0">
                <a:solidFill>
                  <a:srgbClr val="FF0000"/>
                </a:solidFill>
              </a:rPr>
              <a:t>案例</a:t>
            </a:r>
            <a:r>
              <a:rPr lang="en-US" altLang="zh-CN" sz="1400" smtClean="0">
                <a:solidFill>
                  <a:srgbClr val="FF0000"/>
                </a:solidFill>
              </a:rPr>
              <a:t>+</a:t>
            </a:r>
            <a:r>
              <a:rPr lang="zh-CN" altLang="en-US" sz="1400" smtClean="0">
                <a:solidFill>
                  <a:srgbClr val="FF0000"/>
                </a:solidFill>
              </a:rPr>
              <a:t>反编译</a:t>
            </a:r>
            <a:r>
              <a:rPr lang="en-US" altLang="zh-CN" sz="1400" smtClean="0">
                <a:solidFill>
                  <a:srgbClr val="FF0000"/>
                </a:solidFill>
              </a:rPr>
              <a:t>+</a:t>
            </a:r>
            <a:r>
              <a:rPr lang="zh-CN" altLang="en-US" sz="1400" smtClean="0">
                <a:solidFill>
                  <a:srgbClr val="FF0000"/>
                </a:solidFill>
              </a:rPr>
              <a:t>说明</a:t>
            </a:r>
            <a:r>
              <a:rPr lang="en-US" altLang="zh-CN" sz="1600" smtClean="0"/>
              <a:t>]</a:t>
            </a:r>
          </a:p>
          <a:p>
            <a:pPr lvl="0">
              <a:defRPr/>
            </a:pPr>
            <a:endParaRPr lang="en-US" altLang="zh-CN" sz="1600" b="1" kern="10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b="1" kern="100" smtClean="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b="1" kern="10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b="1" kern="100" smtClean="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b="1" kern="10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3600375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class Cat(inAge:Int)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private var age: Int = 0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var name: String =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""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private val age2: Int = 0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val name2: String = ""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封装的注意事项和细节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b="1" kern="100" smtClean="0">
                <a:solidFill>
                  <a:srgbClr val="0070C0"/>
                </a:solidFill>
                <a:latin typeface="宋体"/>
                <a:cs typeface="Times New Roman"/>
              </a:rPr>
              <a:t>因此我</a:t>
            </a:r>
            <a:r>
              <a:rPr lang="zh-CN" altLang="en-US" sz="1600" b="1" kern="100">
                <a:solidFill>
                  <a:srgbClr val="0070C0"/>
                </a:solidFill>
                <a:latin typeface="宋体"/>
                <a:cs typeface="Times New Roman"/>
              </a:rPr>
              <a:t>们如果只是对一个属性进行简单的</a:t>
            </a:r>
            <a:r>
              <a:rPr lang="en-US" altLang="zh-CN" sz="1600" b="1" kern="100">
                <a:solidFill>
                  <a:srgbClr val="0070C0"/>
                </a:solidFill>
                <a:latin typeface="宋体"/>
                <a:cs typeface="Times New Roman"/>
              </a:rPr>
              <a:t>set</a:t>
            </a:r>
            <a:r>
              <a:rPr lang="zh-CN" altLang="en-US" sz="1600" b="1" kern="100">
                <a:solidFill>
                  <a:srgbClr val="0070C0"/>
                </a:solidFill>
                <a:latin typeface="宋体"/>
                <a:cs typeface="Times New Roman"/>
              </a:rPr>
              <a:t>和</a:t>
            </a:r>
            <a:r>
              <a:rPr lang="en-US" altLang="zh-CN" sz="1600" b="1" kern="100">
                <a:solidFill>
                  <a:srgbClr val="0070C0"/>
                </a:solidFill>
                <a:cs typeface="Times New Roman"/>
              </a:rPr>
              <a:t>get </a:t>
            </a:r>
            <a:r>
              <a:rPr lang="zh-CN" altLang="en-US" sz="1600" b="1" kern="100">
                <a:solidFill>
                  <a:srgbClr val="0070C0"/>
                </a:solidFill>
                <a:latin typeface="宋体"/>
                <a:cs typeface="Times New Roman"/>
              </a:rPr>
              <a:t>，只</a:t>
            </a:r>
            <a:r>
              <a:rPr lang="zh-CN" altLang="en-US" sz="1600" b="1" kern="100" smtClean="0">
                <a:solidFill>
                  <a:srgbClr val="0070C0"/>
                </a:solidFill>
                <a:latin typeface="宋体"/>
                <a:cs typeface="Times New Roman"/>
              </a:rPr>
              <a:t>要声</a:t>
            </a:r>
            <a:r>
              <a:rPr lang="zh-CN" altLang="en-US" sz="1600" b="1" kern="100">
                <a:solidFill>
                  <a:srgbClr val="0070C0"/>
                </a:solidFill>
                <a:latin typeface="宋体"/>
                <a:cs typeface="Times New Roman"/>
              </a:rPr>
              <a:t>明一下该属性</a:t>
            </a:r>
            <a:r>
              <a:rPr lang="en-US" altLang="zh-CN" sz="1600" b="1" kern="100">
                <a:solidFill>
                  <a:srgbClr val="0070C0"/>
                </a:solidFill>
                <a:cs typeface="Times New Roman"/>
              </a:rPr>
              <a:t>(</a:t>
            </a:r>
            <a:r>
              <a:rPr lang="zh-CN" altLang="en-US" sz="1600" b="1" kern="100">
                <a:solidFill>
                  <a:srgbClr val="0070C0"/>
                </a:solidFill>
                <a:latin typeface="宋体"/>
                <a:cs typeface="Times New Roman"/>
              </a:rPr>
              <a:t>属性使用默认访问修饰符</a:t>
            </a:r>
            <a:r>
              <a:rPr lang="en-US" altLang="zh-CN" sz="1600" b="1" kern="100">
                <a:solidFill>
                  <a:srgbClr val="0070C0"/>
                </a:solidFill>
                <a:cs typeface="Times New Roman"/>
              </a:rPr>
              <a:t>) </a:t>
            </a:r>
            <a:r>
              <a:rPr lang="zh-CN" altLang="en-US" sz="1600" b="1" kern="100">
                <a:solidFill>
                  <a:srgbClr val="0070C0"/>
                </a:solidFill>
                <a:latin typeface="宋体"/>
                <a:cs typeface="Times New Roman"/>
              </a:rPr>
              <a:t>不用写专门的</a:t>
            </a:r>
            <a:r>
              <a:rPr lang="en-US" altLang="zh-CN" sz="1600" b="1" kern="100">
                <a:solidFill>
                  <a:srgbClr val="0070C0"/>
                </a:solidFill>
                <a:cs typeface="Times New Roman"/>
              </a:rPr>
              <a:t>getset</a:t>
            </a:r>
            <a:r>
              <a:rPr lang="zh-CN" altLang="en-US" sz="1600" b="1" kern="100">
                <a:solidFill>
                  <a:srgbClr val="0070C0"/>
                </a:solidFill>
                <a:latin typeface="宋体"/>
                <a:cs typeface="Times New Roman"/>
              </a:rPr>
              <a:t>，默认会创建，</a:t>
            </a:r>
            <a:r>
              <a:rPr lang="zh-CN" altLang="en-US" sz="1600" b="1" kern="100">
                <a:solidFill>
                  <a:srgbClr val="FF0000"/>
                </a:solidFill>
                <a:latin typeface="宋体"/>
                <a:cs typeface="Times New Roman"/>
              </a:rPr>
              <a:t>访问时，直接对象</a:t>
            </a:r>
            <a:r>
              <a:rPr lang="en-US" altLang="zh-CN" sz="1600" b="1" kern="100">
                <a:solidFill>
                  <a:srgbClr val="FF0000"/>
                </a:solidFill>
                <a:latin typeface="宋体"/>
                <a:cs typeface="Times New Roman"/>
              </a:rPr>
              <a:t>.</a:t>
            </a:r>
            <a:r>
              <a:rPr lang="zh-CN" altLang="en-US" sz="1600" b="1" kern="100">
                <a:solidFill>
                  <a:srgbClr val="FF0000"/>
                </a:solidFill>
                <a:latin typeface="宋体"/>
                <a:cs typeface="Times New Roman"/>
              </a:rPr>
              <a:t>变量</a:t>
            </a:r>
            <a:r>
              <a:rPr lang="zh-CN" altLang="en-US" sz="1600" b="1" kern="100" smtClean="0">
                <a:solidFill>
                  <a:srgbClr val="FF0000"/>
                </a:solidFill>
                <a:latin typeface="宋体"/>
                <a:cs typeface="Times New Roman"/>
              </a:rPr>
              <a:t>。这</a:t>
            </a:r>
            <a:r>
              <a:rPr lang="zh-CN" altLang="en-US" sz="1600" b="1" kern="100">
                <a:solidFill>
                  <a:srgbClr val="FF0000"/>
                </a:solidFill>
                <a:latin typeface="宋体"/>
                <a:cs typeface="Times New Roman"/>
              </a:rPr>
              <a:t>样也是为了保持访问一致性 </a:t>
            </a:r>
            <a:r>
              <a:rPr lang="en-US" altLang="zh-CN" sz="1600" b="1" kern="100" smtClean="0">
                <a:solidFill>
                  <a:srgbClr val="FF0000"/>
                </a:solidFill>
                <a:latin typeface="宋体"/>
                <a:cs typeface="Times New Roman"/>
              </a:rPr>
              <a:t>[</a:t>
            </a:r>
            <a:r>
              <a:rPr lang="zh-CN" altLang="en-US" sz="1400" kern="100" smtClean="0">
                <a:latin typeface="宋体"/>
                <a:cs typeface="Times New Roman"/>
              </a:rPr>
              <a:t>案例</a:t>
            </a:r>
            <a:r>
              <a:rPr lang="en-US" altLang="zh-CN" sz="1600" b="1" kern="100" smtClean="0">
                <a:solidFill>
                  <a:srgbClr val="FF0000"/>
                </a:solidFill>
                <a:latin typeface="宋体"/>
                <a:cs typeface="Times New Roman"/>
              </a:rPr>
              <a:t>]</a:t>
            </a:r>
          </a:p>
          <a:p>
            <a:pPr marL="342900" lvl="0" indent="-342900">
              <a:buAutoNum type="arabicParenR" startAt="2"/>
              <a:defRPr/>
            </a:pPr>
            <a:endParaRPr lang="en-US" altLang="zh-CN" sz="1600" b="1" kern="100" smtClean="0">
              <a:solidFill>
                <a:srgbClr val="FF0000"/>
              </a:solidFill>
              <a:latin typeface="宋体"/>
              <a:cs typeface="Times New Roman"/>
            </a:endParaRPr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smtClean="0"/>
              <a:t>从</a:t>
            </a:r>
            <a:r>
              <a:rPr lang="zh-CN" altLang="en-US" sz="1600"/>
              <a:t>形式上看 </a:t>
            </a:r>
            <a:r>
              <a:rPr lang="en-US" altLang="zh-CN" sz="1600"/>
              <a:t>dog.food </a:t>
            </a:r>
            <a:r>
              <a:rPr lang="zh-CN" altLang="en-US" sz="1600"/>
              <a:t>直接访问属性，其实底层仍然是</a:t>
            </a:r>
            <a:r>
              <a:rPr lang="zh-CN" altLang="en-US" sz="1600" b="1"/>
              <a:t>访问的方法</a:t>
            </a:r>
            <a:r>
              <a:rPr lang="en-US" altLang="zh-CN" sz="1600"/>
              <a:t>,  </a:t>
            </a:r>
            <a:r>
              <a:rPr lang="zh-CN" altLang="en-US" sz="1600"/>
              <a:t>看一下反编译的代码就明</a:t>
            </a:r>
            <a:r>
              <a:rPr lang="zh-CN" altLang="en-US" sz="1600" smtClean="0"/>
              <a:t>白</a:t>
            </a:r>
            <a:endParaRPr lang="en-US" altLang="zh-CN" sz="1600"/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smtClean="0"/>
              <a:t>有了上面的特性，目前很多新的框架，在进行反射时，也支持对属性的直接反射</a:t>
            </a:r>
            <a:endParaRPr lang="en-US" altLang="zh-CN" sz="1600" smtClean="0"/>
          </a:p>
          <a:p>
            <a:pPr>
              <a:defRPr/>
            </a:pP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2045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承的简单回顾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/>
          </a:p>
          <a:p>
            <a:r>
              <a:rPr lang="en-US" altLang="zh-CN" b="1" smtClean="0"/>
              <a:t>class </a:t>
            </a:r>
            <a:r>
              <a:rPr lang="zh-CN" altLang="en-US" b="1"/>
              <a:t>子类名 </a:t>
            </a:r>
            <a:r>
              <a:rPr lang="en-US" altLang="zh-CN" b="1"/>
              <a:t>extends </a:t>
            </a:r>
            <a:r>
              <a:rPr lang="zh-CN" altLang="en-US" b="1"/>
              <a:t>父类名 </a:t>
            </a:r>
            <a:r>
              <a:rPr lang="en-US" altLang="zh-CN" b="1"/>
              <a:t>{ </a:t>
            </a:r>
            <a:r>
              <a:rPr lang="zh-CN" altLang="en-US" b="1"/>
              <a:t>类体 </a:t>
            </a:r>
            <a:r>
              <a:rPr lang="en-US" altLang="zh-CN" b="1"/>
              <a:t>}</a:t>
            </a:r>
            <a:endParaRPr lang="zh-CN" altLang="en-US"/>
          </a:p>
          <a:p>
            <a:r>
              <a:rPr lang="zh-CN" altLang="en-US" smtClean="0"/>
              <a:t>子</a:t>
            </a:r>
            <a:r>
              <a:rPr lang="zh-CN" altLang="en-US"/>
              <a:t>类继承父类的属性和方</a:t>
            </a:r>
            <a:r>
              <a:rPr lang="zh-CN" altLang="en-US" smtClean="0"/>
              <a:t>法</a:t>
            </a:r>
            <a:endParaRPr lang="en-US" altLang="zh-CN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继承基本介绍和示意图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smtClean="0"/>
              <a:t>继承</a:t>
            </a:r>
            <a:r>
              <a:rPr lang="zh-CN" altLang="en-US" smtClean="0"/>
              <a:t>可以</a:t>
            </a:r>
            <a:r>
              <a:rPr lang="zh-CN" altLang="en-US" b="1" smtClean="0">
                <a:solidFill>
                  <a:srgbClr val="FF0000"/>
                </a:solidFill>
              </a:rPr>
              <a:t>解决代码复用</a:t>
            </a:r>
            <a:r>
              <a:rPr lang="en-US" altLang="zh-CN" smtClean="0"/>
              <a:t>,</a:t>
            </a:r>
            <a:r>
              <a:rPr lang="zh-CN" altLang="en-US" smtClean="0"/>
              <a:t>让我们的编程更加靠近人类思维</a:t>
            </a:r>
            <a:r>
              <a:rPr lang="en-US" altLang="zh-CN" smtClean="0"/>
              <a:t>.</a:t>
            </a:r>
            <a:r>
              <a:rPr lang="zh-CN" altLang="en-US" smtClean="0"/>
              <a:t>当</a:t>
            </a:r>
            <a:r>
              <a:rPr lang="zh-CN" altLang="en-US" b="1" smtClean="0"/>
              <a:t>多个类存在相同的属性</a:t>
            </a:r>
            <a:r>
              <a:rPr lang="en-US" altLang="zh-CN" smtClean="0"/>
              <a:t>(</a:t>
            </a:r>
            <a:r>
              <a:rPr lang="zh-CN" altLang="en-US" smtClean="0"/>
              <a:t>变量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zh-CN" altLang="en-US" b="1" smtClean="0"/>
              <a:t>方法时</a:t>
            </a:r>
            <a:r>
              <a:rPr lang="en-US" altLang="zh-CN" smtClean="0"/>
              <a:t>,</a:t>
            </a:r>
            <a:r>
              <a:rPr lang="zh-CN" altLang="en-US" smtClean="0"/>
              <a:t>可以从这些类中抽象出父类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Student),</a:t>
            </a:r>
            <a:r>
              <a:rPr lang="zh-CN" altLang="en-US"/>
              <a:t>在父类中定义这些相同的属性和方法，所有的子类不需要重新定义这些属性和方法，只需要通</a:t>
            </a:r>
            <a:r>
              <a:rPr lang="zh-CN" altLang="en-US" smtClean="0"/>
              <a:t>过</a:t>
            </a:r>
            <a:r>
              <a:rPr lang="en-US" altLang="zh-CN" smtClean="0"/>
              <a:t>extends</a:t>
            </a:r>
            <a:r>
              <a:rPr lang="zh-CN" altLang="en-US"/>
              <a:t>语句来声明继</a:t>
            </a:r>
            <a:r>
              <a:rPr lang="zh-CN" altLang="en-US" smtClean="0"/>
              <a:t>承父类即可。</a:t>
            </a:r>
            <a:endParaRPr lang="en-US" altLang="zh-CN" smtClean="0"/>
          </a:p>
          <a:p>
            <a:pPr>
              <a:defRPr/>
            </a:pPr>
            <a:endParaRPr lang="en-US" altLang="zh-CN" sz="160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b="1"/>
              <a:t>和</a:t>
            </a:r>
            <a:r>
              <a:rPr lang="en-US" altLang="zh-CN" b="1"/>
              <a:t>Java</a:t>
            </a:r>
            <a:r>
              <a:rPr lang="zh-CN" altLang="en-US" b="1"/>
              <a:t>一样，</a:t>
            </a:r>
            <a:r>
              <a:rPr lang="en-US" altLang="zh-CN" b="1"/>
              <a:t>Scala</a:t>
            </a:r>
            <a:r>
              <a:rPr lang="zh-CN" altLang="en-US" b="1"/>
              <a:t>也支持类的单继</a:t>
            </a:r>
            <a:r>
              <a:rPr lang="zh-CN" altLang="en-US" b="1" smtClean="0"/>
              <a:t>承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sz="160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600" smtClean="0">
                <a:solidFill>
                  <a:srgbClr val="FF0000"/>
                </a:solidFill>
              </a:rPr>
              <a:t>画出继承的示意图</a:t>
            </a:r>
            <a:endParaRPr lang="en-US" altLang="zh-CN" sz="16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43460"/>
              </p:ext>
            </p:extLst>
          </p:nvPr>
        </p:nvGraphicFramePr>
        <p:xfrm>
          <a:off x="4572000" y="4896519"/>
          <a:ext cx="792088" cy="43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包装程序外壳对象" showAsIcon="1" r:id="rId4" imgW="1284120" imgH="711360" progId="Package">
                  <p:embed/>
                </p:oleObj>
              </mc:Choice>
              <mc:Fallback>
                <p:oleObj name="包装程序外壳对象" showAsIcon="1" r:id="rId4" imgW="12841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4896519"/>
                        <a:ext cx="792088" cy="43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8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460851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继承的基本语法</a:t>
            </a:r>
            <a:endParaRPr lang="en-US" altLang="zh-CN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b="1">
                <a:solidFill>
                  <a:prstClr val="black"/>
                </a:solidFill>
              </a:rPr>
              <a:t>class </a:t>
            </a:r>
            <a:r>
              <a:rPr lang="zh-CN" altLang="en-US" b="1">
                <a:solidFill>
                  <a:prstClr val="black"/>
                </a:solidFill>
              </a:rPr>
              <a:t>子类名 </a:t>
            </a:r>
            <a:r>
              <a:rPr lang="en-US" altLang="zh-CN" b="1">
                <a:solidFill>
                  <a:srgbClr val="CC0000"/>
                </a:solidFill>
              </a:rPr>
              <a:t>extends</a:t>
            </a:r>
            <a:r>
              <a:rPr lang="en-US" altLang="zh-CN" b="1">
                <a:solidFill>
                  <a:prstClr val="black"/>
                </a:solidFill>
              </a:rPr>
              <a:t> </a:t>
            </a:r>
            <a:r>
              <a:rPr lang="zh-CN" altLang="en-US" b="1">
                <a:solidFill>
                  <a:prstClr val="black"/>
                </a:solidFill>
              </a:rPr>
              <a:t>父类名 </a:t>
            </a:r>
            <a:r>
              <a:rPr lang="zh-CN" altLang="en-US" b="1" smtClean="0">
                <a:solidFill>
                  <a:prstClr val="black"/>
                </a:solidFill>
              </a:rPr>
              <a:t> </a:t>
            </a:r>
            <a:r>
              <a:rPr lang="en-US" altLang="zh-CN" b="1" smtClean="0">
                <a:solidFill>
                  <a:prstClr val="black"/>
                </a:solidFill>
              </a:rPr>
              <a:t>{ </a:t>
            </a:r>
            <a:r>
              <a:rPr lang="zh-CN" altLang="en-US" b="1">
                <a:solidFill>
                  <a:prstClr val="black"/>
                </a:solidFill>
              </a:rPr>
              <a:t>类体 </a:t>
            </a:r>
            <a:r>
              <a:rPr lang="en-US" altLang="zh-CN" b="1">
                <a:solidFill>
                  <a:prstClr val="black"/>
                </a:solidFill>
              </a:rPr>
              <a:t>}</a:t>
            </a:r>
            <a:endParaRPr lang="zh-CN" altLang="en-US">
              <a:solidFill>
                <a:prstClr val="black"/>
              </a:solidFill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继承快速入门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prstClr val="black"/>
                </a:solidFill>
              </a:rPr>
              <a:t>编写一个</a:t>
            </a:r>
            <a:r>
              <a:rPr lang="en-US" altLang="zh-CN">
                <a:solidFill>
                  <a:prstClr val="black"/>
                </a:solidFill>
              </a:rPr>
              <a:t>Student </a:t>
            </a:r>
            <a:r>
              <a:rPr lang="zh-CN" altLang="en-US">
                <a:solidFill>
                  <a:prstClr val="black"/>
                </a:solidFill>
              </a:rPr>
              <a:t>继承 </a:t>
            </a:r>
            <a:r>
              <a:rPr lang="en-US" altLang="zh-CN">
                <a:solidFill>
                  <a:prstClr val="black"/>
                </a:solidFill>
              </a:rPr>
              <a:t>Person</a:t>
            </a:r>
            <a:r>
              <a:rPr lang="zh-CN" altLang="en-US">
                <a:solidFill>
                  <a:prstClr val="black"/>
                </a:solidFill>
              </a:rPr>
              <a:t>的案例，体验一下</a:t>
            </a:r>
            <a:r>
              <a:rPr lang="en-US" altLang="zh-CN">
                <a:solidFill>
                  <a:prstClr val="black"/>
                </a:solidFill>
              </a:rPr>
              <a:t>Scala</a:t>
            </a:r>
            <a:r>
              <a:rPr lang="zh-CN" altLang="en-US">
                <a:solidFill>
                  <a:prstClr val="black"/>
                </a:solidFill>
              </a:rPr>
              <a:t>继承的特点</a:t>
            </a:r>
            <a:endParaRPr lang="en-US" altLang="zh-CN">
              <a:solidFill>
                <a:prstClr val="black"/>
              </a:solidFill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1244431"/>
            <a:ext cx="376256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class Person {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var name : String = _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var age : Int = _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def showInfo(): Unit = {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println("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学生信息如下：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")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println("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名字：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" + this.name)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Tx/>
              <a:buNone/>
            </a:pP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class Student extends Person {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def studying(): Unit = {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println(this.name + 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学习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....")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</a:t>
            </a:r>
            <a:r>
              <a:rPr lang="zh-CN" altLang="en-US" sz="2200" b="1" smtClean="0"/>
              <a:t>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继承给编程带来的便利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代码的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复用性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提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高了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代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码的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扩展性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维护性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提高了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面试官问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当我们修改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父类时，对应的子类就会继承相应的方法和属性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marL="342900" indent="-342900">
              <a:buAutoNum type="arabicParenR"/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 lvl="0"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类继承了什么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怎么继承了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</a:rPr>
              <a:t>子类继承了</a:t>
            </a:r>
            <a:r>
              <a:rPr lang="zh-CN" altLang="en-US" b="1">
                <a:solidFill>
                  <a:prstClr val="black"/>
                </a:solidFill>
              </a:rPr>
              <a:t>所有的属性</a:t>
            </a:r>
            <a:r>
              <a:rPr lang="zh-CN" altLang="en-US">
                <a:solidFill>
                  <a:prstClr val="black"/>
                </a:solidFill>
              </a:rPr>
              <a:t>，只是私有的属性不能直接访问</a:t>
            </a:r>
            <a:r>
              <a:rPr lang="zh-CN" altLang="en-US" smtClean="0">
                <a:solidFill>
                  <a:prstClr val="black"/>
                </a:solidFill>
              </a:rPr>
              <a:t>，</a:t>
            </a:r>
            <a:r>
              <a:rPr lang="en-US" altLang="zh-CN" smtClean="0">
                <a:solidFill>
                  <a:prstClr val="black"/>
                </a:solidFill>
              </a:rPr>
              <a:t/>
            </a:r>
            <a:br>
              <a:rPr lang="en-US" altLang="zh-CN" smtClean="0">
                <a:solidFill>
                  <a:prstClr val="black"/>
                </a:solidFill>
              </a:rPr>
            </a:br>
            <a:r>
              <a:rPr lang="zh-CN" altLang="en-US" smtClean="0">
                <a:solidFill>
                  <a:prstClr val="black"/>
                </a:solidFill>
              </a:rPr>
              <a:t>需</a:t>
            </a:r>
            <a:r>
              <a:rPr lang="zh-CN" altLang="en-US">
                <a:solidFill>
                  <a:prstClr val="black"/>
                </a:solidFill>
              </a:rPr>
              <a:t>要</a:t>
            </a:r>
            <a:r>
              <a:rPr lang="zh-CN" altLang="en-US" b="1">
                <a:solidFill>
                  <a:srgbClr val="CC0000"/>
                </a:solidFill>
              </a:rPr>
              <a:t>通过公共的方法</a:t>
            </a:r>
            <a:r>
              <a:rPr lang="zh-CN" altLang="en-US">
                <a:solidFill>
                  <a:prstClr val="black"/>
                </a:solidFill>
              </a:rPr>
              <a:t>去访问</a:t>
            </a:r>
            <a:r>
              <a:rPr lang="en-US" altLang="zh-CN">
                <a:solidFill>
                  <a:prstClr val="black"/>
                </a:solidFill>
              </a:rPr>
              <a:t>【</a:t>
            </a:r>
            <a:r>
              <a:rPr lang="en-US" altLang="zh-CN" b="1">
                <a:solidFill>
                  <a:prstClr val="black"/>
                </a:solidFill>
              </a:rPr>
              <a:t>debug</a:t>
            </a:r>
            <a:r>
              <a:rPr lang="zh-CN" altLang="en-US">
                <a:solidFill>
                  <a:prstClr val="black"/>
                </a:solidFill>
              </a:rPr>
              <a:t>代码验证可以看到</a:t>
            </a:r>
            <a:r>
              <a:rPr lang="en-US" altLang="zh-CN">
                <a:solidFill>
                  <a:prstClr val="black"/>
                </a:solidFill>
              </a:rPr>
              <a:t>】</a:t>
            </a:r>
            <a:endParaRPr lang="en-US" altLang="zh-CN" sz="1600" smtClean="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03667"/>
              </p:ext>
            </p:extLst>
          </p:nvPr>
        </p:nvGraphicFramePr>
        <p:xfrm>
          <a:off x="611560" y="4320455"/>
          <a:ext cx="892399" cy="49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包装程序外壳对象" showAsIcon="1" r:id="rId4" imgW="1284120" imgH="711360" progId="Package">
                  <p:embed/>
                </p:oleObj>
              </mc:Choice>
              <mc:Fallback>
                <p:oleObj name="包装程序外壳对象" showAsIcon="1" r:id="rId4" imgW="1284120" imgH="711360" progId="Package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20455"/>
                        <a:ext cx="892399" cy="494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7489" y="576039"/>
            <a:ext cx="2997039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object Extends02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val sub = new Sub()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sub.sayOk()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class Base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var n1: Int = 1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protected var n2: Int = 2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private var n3: Int =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3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def test100():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println("base 100")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protected def test200():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println("base 200")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private def test300():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println("base 300")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class Sub extends Base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def sayOk():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this.n1 = 20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this.n2 = 40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println("</a:t>
            </a:r>
            <a:r>
              <a:rPr lang="zh-CN" altLang="en-US" sz="1200" b="1">
                <a:latin typeface="Arial" pitchFamily="34" charset="0"/>
                <a:cs typeface="Arial" pitchFamily="34" charset="0"/>
              </a:rPr>
              <a:t>范围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" + this.n1 + this.n2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写方法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明确规定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，重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写一个非抽象方法需要用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override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修饰符，调用超类的方法使用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字 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注释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endParaRPr lang="en-US" altLang="zh-CN" sz="1600"/>
          </a:p>
        </p:txBody>
      </p:sp>
      <p:sp>
        <p:nvSpPr>
          <p:cNvPr id="2" name="TextBox 1"/>
          <p:cNvSpPr txBox="1"/>
          <p:nvPr/>
        </p:nvSpPr>
        <p:spPr>
          <a:xfrm>
            <a:off x="539552" y="2736279"/>
            <a:ext cx="4104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/>
              <a:t>class Person {</a:t>
            </a:r>
          </a:p>
          <a:p>
            <a:pPr>
              <a:defRPr/>
            </a:pPr>
            <a:r>
              <a:rPr lang="en-US" altLang="zh-CN" sz="1600"/>
              <a:t>  var name : String = "tom"</a:t>
            </a:r>
          </a:p>
          <a:p>
            <a:pPr>
              <a:defRPr/>
            </a:pPr>
            <a:r>
              <a:rPr lang="en-US" altLang="zh-CN" sz="1600"/>
              <a:t>  def printName() {</a:t>
            </a:r>
          </a:p>
          <a:p>
            <a:pPr>
              <a:defRPr/>
            </a:pPr>
            <a:r>
              <a:rPr lang="en-US" altLang="zh-CN" sz="1600"/>
              <a:t>    println("Person printName() " + name)</a:t>
            </a:r>
          </a:p>
          <a:p>
            <a:pPr>
              <a:defRPr/>
            </a:pPr>
            <a:r>
              <a:rPr lang="en-US" altLang="zh-CN" sz="1600"/>
              <a:t>  }</a:t>
            </a:r>
          </a:p>
          <a:p>
            <a:pPr>
              <a:defRPr/>
            </a:pPr>
            <a:r>
              <a:rPr lang="en-US" altLang="zh-CN" sz="1600"/>
              <a:t>}</a:t>
            </a:r>
          </a:p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4472" y="2645488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/>
              <a:t>class Emp extends Person {</a:t>
            </a:r>
          </a:p>
          <a:p>
            <a:pPr>
              <a:defRPr/>
            </a:pPr>
            <a:r>
              <a:rPr lang="en-US" altLang="zh-CN" sz="1600"/>
              <a:t>  //</a:t>
            </a:r>
            <a:r>
              <a:rPr lang="zh-CN" altLang="en-US" sz="1600"/>
              <a:t>这里需</a:t>
            </a:r>
            <a:r>
              <a:rPr lang="zh-CN" altLang="en-US" sz="1600" smtClean="0"/>
              <a:t>要显式的</a:t>
            </a:r>
            <a:r>
              <a:rPr lang="zh-CN" altLang="en-US" sz="1600"/>
              <a:t>使用</a:t>
            </a:r>
            <a:r>
              <a:rPr lang="en-US" altLang="zh-CN" sz="1600"/>
              <a:t>override</a:t>
            </a:r>
          </a:p>
          <a:p>
            <a:pPr>
              <a:defRPr/>
            </a:pPr>
            <a:r>
              <a:rPr lang="en-US" altLang="zh-CN" sz="1600"/>
              <a:t>  override def printName() {</a:t>
            </a:r>
          </a:p>
          <a:p>
            <a:pPr>
              <a:defRPr/>
            </a:pPr>
            <a:r>
              <a:rPr lang="en-US" altLang="zh-CN" sz="1600"/>
              <a:t>    println("Emp printName() " + name)</a:t>
            </a:r>
          </a:p>
          <a:p>
            <a:pPr>
              <a:defRPr/>
            </a:pPr>
            <a:r>
              <a:rPr lang="en-US" altLang="zh-CN" sz="1600"/>
              <a:t>    super.printName()</a:t>
            </a:r>
          </a:p>
          <a:p>
            <a:pPr>
              <a:defRPr/>
            </a:pPr>
            <a:r>
              <a:rPr lang="en-US" altLang="zh-CN" sz="1600"/>
              <a:t>  }</a:t>
            </a:r>
          </a:p>
          <a:p>
            <a:pPr>
              <a:defRPr/>
            </a:pPr>
            <a:r>
              <a:rPr lang="en-US" altLang="zh-CN" sz="1600" smtClean="0"/>
              <a:t>}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1461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504055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中类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型检查和转换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本介绍</a:t>
            </a:r>
            <a:endParaRPr lang="en-US" altLang="zh-CN" sz="20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/>
              <a:t>要</a:t>
            </a:r>
            <a:r>
              <a:rPr lang="zh-CN" altLang="en-US"/>
              <a:t>测试某个对象是否属于某个给定的类，可以用</a:t>
            </a:r>
            <a:r>
              <a:rPr lang="en-US" altLang="zh-CN" b="1"/>
              <a:t>isInstanceOf</a:t>
            </a:r>
            <a:r>
              <a:rPr lang="zh-CN" altLang="en-US"/>
              <a:t>方法</a:t>
            </a:r>
            <a:r>
              <a:rPr lang="zh-CN" altLang="en-US" smtClean="0"/>
              <a:t>。用</a:t>
            </a:r>
            <a:r>
              <a:rPr lang="en-US" altLang="zh-CN" b="1" smtClean="0"/>
              <a:t>asInstanceOf</a:t>
            </a:r>
            <a:r>
              <a:rPr lang="zh-CN" altLang="en-US"/>
              <a:t>方法将引用转换为子类的引用。</a:t>
            </a:r>
            <a:r>
              <a:rPr lang="en-US" altLang="zh-CN"/>
              <a:t>classOf</a:t>
            </a:r>
            <a:r>
              <a:rPr lang="zh-CN" altLang="en-US"/>
              <a:t>获取对</a:t>
            </a:r>
            <a:r>
              <a:rPr lang="zh-CN" altLang="en-US" smtClean="0"/>
              <a:t>象的</a:t>
            </a:r>
            <a:r>
              <a:rPr lang="zh-CN" altLang="en-US"/>
              <a:t>类名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pPr marL="342900" indent="-342900">
              <a:buAutoNum type="arabicParenR"/>
            </a:pPr>
            <a:r>
              <a:rPr lang="en-US" altLang="zh-CN" smtClean="0"/>
              <a:t>classOf[String</a:t>
            </a:r>
            <a:r>
              <a:rPr lang="en-US" altLang="zh-CN"/>
              <a:t>]</a:t>
            </a:r>
            <a:r>
              <a:rPr lang="zh-CN" altLang="en-US"/>
              <a:t>就如同</a:t>
            </a:r>
            <a:r>
              <a:rPr lang="en-US" altLang="zh-CN"/>
              <a:t>Java</a:t>
            </a:r>
            <a:r>
              <a:rPr lang="zh-CN" altLang="en-US"/>
              <a:t>的 </a:t>
            </a:r>
            <a:r>
              <a:rPr lang="en-US" altLang="zh-CN" smtClean="0"/>
              <a:t>String.class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/>
              <a:t>obj.isInstanceOf[T</a:t>
            </a:r>
            <a:r>
              <a:rPr lang="en-US" altLang="zh-CN"/>
              <a:t>]</a:t>
            </a:r>
            <a:r>
              <a:rPr lang="zh-CN" altLang="en-US"/>
              <a:t>就如同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obj instanceof </a:t>
            </a:r>
            <a:r>
              <a:rPr lang="en-US" altLang="zh-CN" smtClean="0"/>
              <a:t>T </a:t>
            </a:r>
            <a:r>
              <a:rPr lang="zh-CN" altLang="en-US" b="1" smtClean="0">
                <a:solidFill>
                  <a:srgbClr val="CC0000"/>
                </a:solidFill>
              </a:rPr>
              <a:t>判断</a:t>
            </a:r>
            <a:r>
              <a:rPr lang="en-US" altLang="zh-CN" b="1" smtClean="0">
                <a:solidFill>
                  <a:srgbClr val="CC0000"/>
                </a:solidFill>
              </a:rPr>
              <a:t>obj</a:t>
            </a:r>
            <a:r>
              <a:rPr lang="zh-CN" altLang="en-US" b="1" smtClean="0">
                <a:solidFill>
                  <a:srgbClr val="CC0000"/>
                </a:solidFill>
              </a:rPr>
              <a:t>是不是</a:t>
            </a:r>
            <a:r>
              <a:rPr lang="en-US" altLang="zh-CN" b="1" smtClean="0">
                <a:solidFill>
                  <a:srgbClr val="CC0000"/>
                </a:solidFill>
              </a:rPr>
              <a:t>T</a:t>
            </a:r>
            <a:r>
              <a:rPr lang="zh-CN" altLang="en-US" b="1" smtClean="0">
                <a:solidFill>
                  <a:srgbClr val="CC0000"/>
                </a:solidFill>
              </a:rPr>
              <a:t>类型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/>
              <a:t>obj.asInstanceOf[T</a:t>
            </a:r>
            <a:r>
              <a:rPr lang="en-US" altLang="zh-CN"/>
              <a:t>]</a:t>
            </a:r>
            <a:r>
              <a:rPr lang="zh-CN" altLang="en-US"/>
              <a:t>就如同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en-US" altLang="zh-CN" smtClean="0"/>
              <a:t>T)obj </a:t>
            </a:r>
            <a:r>
              <a:rPr lang="zh-CN" altLang="en-US" b="1" smtClean="0">
                <a:solidFill>
                  <a:srgbClr val="CC0000"/>
                </a:solidFill>
              </a:rPr>
              <a:t>将</a:t>
            </a:r>
            <a:r>
              <a:rPr lang="en-US" altLang="zh-CN" b="1" smtClean="0">
                <a:solidFill>
                  <a:srgbClr val="CC0000"/>
                </a:solidFill>
              </a:rPr>
              <a:t>obj</a:t>
            </a:r>
            <a:r>
              <a:rPr lang="zh-CN" altLang="en-US" b="1" smtClean="0">
                <a:solidFill>
                  <a:srgbClr val="CC0000"/>
                </a:solidFill>
              </a:rPr>
              <a:t>强转成</a:t>
            </a:r>
            <a:r>
              <a:rPr lang="en-US" altLang="zh-CN" b="1" smtClean="0">
                <a:solidFill>
                  <a:srgbClr val="CC0000"/>
                </a:solidFill>
              </a:rPr>
              <a:t>T</a:t>
            </a:r>
            <a:r>
              <a:rPr lang="zh-CN" altLang="en-US" b="1" smtClean="0">
                <a:solidFill>
                  <a:srgbClr val="CC0000"/>
                </a:solidFill>
              </a:rPr>
              <a:t>类型</a:t>
            </a:r>
            <a:r>
              <a:rPr lang="zh-CN" altLang="en-US" smtClean="0"/>
              <a:t>。</a:t>
            </a:r>
            <a:endParaRPr lang="en-US" altLang="zh-CN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r>
              <a:rPr lang="zh-CN" altLang="en-US" sz="1400" smtClean="0"/>
              <a:t>前面案例</a:t>
            </a:r>
            <a:r>
              <a:rPr lang="zh-CN" altLang="en-US" sz="1400"/>
              <a:t>基础</a:t>
            </a:r>
            <a:r>
              <a:rPr lang="zh-CN" altLang="en-US" sz="1400" smtClean="0"/>
              <a:t>演示</a:t>
            </a:r>
            <a:r>
              <a:rPr lang="en-US" altLang="zh-CN" sz="1400" smtClean="0"/>
              <a:t>+</a:t>
            </a:r>
            <a:r>
              <a:rPr lang="zh-CN" altLang="en-US" sz="1400"/>
              <a:t>文档</a:t>
            </a:r>
            <a:endParaRPr lang="en-US" altLang="zh-CN" sz="14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1573693"/>
            <a:ext cx="3384376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smtClean="0"/>
          </a:p>
          <a:p>
            <a:r>
              <a:rPr lang="en-US" altLang="zh-CN" sz="1400" smtClean="0"/>
              <a:t>// </a:t>
            </a:r>
            <a:r>
              <a:rPr lang="zh-CN" altLang="en-US" sz="1400"/>
              <a:t>获取对象类型</a:t>
            </a:r>
            <a:br>
              <a:rPr lang="zh-CN" altLang="en-US" sz="1400"/>
            </a:br>
            <a:r>
              <a:rPr lang="en-US" altLang="zh-CN" sz="1400"/>
              <a:t>println(classOf[String])</a:t>
            </a:r>
            <a:br>
              <a:rPr lang="en-US" altLang="zh-CN" sz="1400"/>
            </a:br>
            <a:r>
              <a:rPr lang="en-US" altLang="zh-CN" sz="1400" b="1"/>
              <a:t>val </a:t>
            </a:r>
            <a:r>
              <a:rPr lang="en-US" altLang="zh-CN" sz="1400"/>
              <a:t>s = </a:t>
            </a:r>
            <a:r>
              <a:rPr lang="en-US" altLang="zh-CN" sz="1400" b="1"/>
              <a:t>"zhangsan"</a:t>
            </a:r>
            <a:br>
              <a:rPr lang="en-US" altLang="zh-CN" sz="1400" b="1"/>
            </a:br>
            <a:r>
              <a:rPr lang="en-US" altLang="zh-CN" sz="1400"/>
              <a:t>println(s.getClass.getName) //</a:t>
            </a:r>
            <a:r>
              <a:rPr lang="zh-CN" altLang="en-US" sz="1400"/>
              <a:t>这</a:t>
            </a:r>
            <a:r>
              <a:rPr lang="zh-CN" altLang="en-US" sz="1400" smtClean="0"/>
              <a:t>种是</a:t>
            </a:r>
            <a:r>
              <a:rPr lang="en-US" altLang="zh-CN" sz="1400" smtClean="0"/>
              <a:t>Java</a:t>
            </a:r>
            <a:r>
              <a:rPr lang="zh-CN" altLang="en-US" sz="1400"/>
              <a:t>中反射方式得到类型</a:t>
            </a:r>
            <a:br>
              <a:rPr lang="zh-CN" altLang="en-US" sz="1400"/>
            </a:br>
            <a:r>
              <a:rPr lang="en-US" altLang="zh-CN" sz="1400"/>
              <a:t>println(s.isInstanceOf[String])</a:t>
            </a:r>
            <a:br>
              <a:rPr lang="en-US" altLang="zh-CN" sz="1400"/>
            </a:br>
            <a:r>
              <a:rPr lang="en-US" altLang="zh-CN" sz="1400"/>
              <a:t>println(s.asInstanceOf[String]) //</a:t>
            </a:r>
            <a:r>
              <a:rPr lang="zh-CN" altLang="en-US" sz="1400"/>
              <a:t>将</a:t>
            </a:r>
            <a:r>
              <a:rPr lang="en-US" altLang="zh-CN" sz="1400"/>
              <a:t>s </a:t>
            </a:r>
            <a:r>
              <a:rPr lang="zh-CN" altLang="en-US" sz="1400"/>
              <a:t>显示转换成</a:t>
            </a:r>
            <a:r>
              <a:rPr lang="en-US" altLang="zh-CN" sz="1400"/>
              <a:t>String</a:t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b="1"/>
              <a:t>var </a:t>
            </a:r>
            <a:r>
              <a:rPr lang="en-US" altLang="zh-CN" sz="1400"/>
              <a:t>p = </a:t>
            </a:r>
            <a:r>
              <a:rPr lang="en-US" altLang="zh-CN" sz="1400" b="1"/>
              <a:t>new </a:t>
            </a:r>
            <a:r>
              <a:rPr lang="en-US" altLang="zh-CN" sz="1400"/>
              <a:t>Person2</a:t>
            </a:r>
            <a:br>
              <a:rPr lang="en-US" altLang="zh-CN" sz="1400"/>
            </a:br>
            <a:r>
              <a:rPr lang="en-US" altLang="zh-CN" sz="1400" b="1"/>
              <a:t>val </a:t>
            </a:r>
            <a:r>
              <a:rPr lang="en-US" altLang="zh-CN" sz="1400"/>
              <a:t>e = </a:t>
            </a:r>
            <a:r>
              <a:rPr lang="en-US" altLang="zh-CN" sz="1400" b="1"/>
              <a:t>new </a:t>
            </a:r>
            <a:r>
              <a:rPr lang="en-US" altLang="zh-CN" sz="1400"/>
              <a:t>Emp</a:t>
            </a:r>
            <a:br>
              <a:rPr lang="en-US" altLang="zh-CN" sz="1400"/>
            </a:br>
            <a:r>
              <a:rPr lang="en-US" altLang="zh-CN" sz="1400"/>
              <a:t>p = e //</a:t>
            </a:r>
            <a:r>
              <a:rPr lang="zh-CN" altLang="en-US" sz="1400"/>
              <a:t>将子类对象赋给父类。</a:t>
            </a:r>
            <a:br>
              <a:rPr lang="zh-CN" altLang="en-US" sz="1400"/>
            </a:br>
            <a:r>
              <a:rPr lang="en-US" altLang="zh-CN" sz="1400"/>
              <a:t>p.name = </a:t>
            </a:r>
            <a:r>
              <a:rPr lang="en-US" altLang="zh-CN" sz="1400" b="1"/>
              <a:t>"xxx"</a:t>
            </a:r>
            <a:br>
              <a:rPr lang="en-US" altLang="zh-CN" sz="1400" b="1"/>
            </a:br>
            <a:r>
              <a:rPr lang="en-US" altLang="zh-CN" sz="1400"/>
              <a:t>println(e.name)</a:t>
            </a:r>
            <a:br>
              <a:rPr lang="en-US" altLang="zh-CN" sz="1400"/>
            </a:br>
            <a:r>
              <a:rPr lang="en-US" altLang="zh-CN" sz="1400"/>
              <a:t>p.asInstanceOf[Emp</a:t>
            </a:r>
            <a:r>
              <a:rPr lang="en-US" altLang="zh-CN" sz="1400" smtClean="0"/>
              <a:t>].sayHi()</a:t>
            </a: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934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如何引入包</a:t>
            </a: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语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: import 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import java.awt.*;</a:t>
            </a: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们引入一个包的主要目的是要使用该包下的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import java.util.Scanner;  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就只是引入一个类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包的特点</a:t>
            </a: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1600">
                <a:solidFill>
                  <a:prstClr val="black"/>
                </a:solidFill>
              </a:rPr>
              <a:t>java</a:t>
            </a:r>
            <a:r>
              <a:rPr lang="zh-CN" altLang="en-US" sz="1600">
                <a:solidFill>
                  <a:prstClr val="black"/>
                </a:solidFill>
              </a:rPr>
              <a:t>中</a:t>
            </a:r>
            <a:r>
              <a:rPr lang="zh-CN" altLang="en-US" sz="1600" b="1">
                <a:solidFill>
                  <a:srgbClr val="CC0000"/>
                </a:solidFill>
              </a:rPr>
              <a:t>包名</a:t>
            </a:r>
            <a:r>
              <a:rPr lang="zh-CN" altLang="en-US" sz="1600">
                <a:solidFill>
                  <a:prstClr val="black"/>
                </a:solidFill>
              </a:rPr>
              <a:t>和</a:t>
            </a:r>
            <a:r>
              <a:rPr lang="zh-CN" altLang="en-US" sz="1600" b="1">
                <a:solidFill>
                  <a:srgbClr val="CC0000"/>
                </a:solidFill>
              </a:rPr>
              <a:t>源码</a:t>
            </a:r>
            <a:r>
              <a:rPr lang="zh-CN" altLang="en-US" sz="1600">
                <a:solidFill>
                  <a:prstClr val="black"/>
                </a:solidFill>
              </a:rPr>
              <a:t>所在的系统</a:t>
            </a:r>
            <a:r>
              <a:rPr lang="zh-CN" altLang="en-US" sz="1600" b="1">
                <a:solidFill>
                  <a:prstClr val="black"/>
                </a:solidFill>
              </a:rPr>
              <a:t>文件目录结构要一致</a:t>
            </a:r>
            <a:r>
              <a:rPr lang="zh-CN" altLang="en-US" sz="1600">
                <a:solidFill>
                  <a:prstClr val="black"/>
                </a:solidFill>
              </a:rPr>
              <a:t>，</a:t>
            </a:r>
            <a:r>
              <a:rPr lang="zh-CN" altLang="en-US" sz="1600" smtClean="0">
                <a:solidFill>
                  <a:prstClr val="black"/>
                </a:solidFill>
              </a:rPr>
              <a:t>并</a:t>
            </a:r>
            <a:r>
              <a:rPr lang="en-US" altLang="zh-CN" sz="1600" smtClean="0">
                <a:solidFill>
                  <a:prstClr val="black"/>
                </a:solidFill>
              </a:rPr>
              <a:t/>
            </a:r>
            <a:br>
              <a:rPr lang="en-US" altLang="zh-CN" sz="1600" smtClean="0">
                <a:solidFill>
                  <a:prstClr val="black"/>
                </a:solidFill>
              </a:rPr>
            </a:br>
            <a:r>
              <a:rPr lang="zh-CN" altLang="en-US" sz="1600" smtClean="0">
                <a:solidFill>
                  <a:prstClr val="black"/>
                </a:solidFill>
              </a:rPr>
              <a:t>且</a:t>
            </a:r>
            <a:r>
              <a:rPr lang="zh-CN" altLang="en-US" sz="1600">
                <a:solidFill>
                  <a:prstClr val="black"/>
                </a:solidFill>
              </a:rPr>
              <a:t>编</a:t>
            </a:r>
            <a:r>
              <a:rPr lang="zh-CN" altLang="en-US" sz="1600" smtClean="0">
                <a:solidFill>
                  <a:prstClr val="black"/>
                </a:solidFill>
              </a:rPr>
              <a:t>译后的</a:t>
            </a:r>
            <a:r>
              <a:rPr lang="zh-CN" altLang="en-US" sz="1600">
                <a:solidFill>
                  <a:prstClr val="black"/>
                </a:solidFill>
              </a:rPr>
              <a:t>字节码文件路径也和包名保持一致。</a:t>
            </a:r>
            <a:r>
              <a:rPr lang="en-US" altLang="zh-CN" sz="1600">
                <a:solidFill>
                  <a:prstClr val="black"/>
                </a:solidFill>
              </a:rPr>
              <a:t>[</a:t>
            </a:r>
            <a:r>
              <a:rPr lang="zh-CN" altLang="en-US" sz="1600">
                <a:solidFill>
                  <a:prstClr val="black"/>
                </a:solidFill>
              </a:rPr>
              <a:t>如图</a:t>
            </a:r>
            <a:r>
              <a:rPr lang="en-US" altLang="zh-CN" sz="1600">
                <a:solidFill>
                  <a:prstClr val="black"/>
                </a:solidFill>
              </a:rPr>
              <a:t>]</a:t>
            </a:r>
            <a:endParaRPr lang="zh-CN" altLang="en-US" sz="1600">
              <a:solidFill>
                <a:prstClr val="black"/>
              </a:solidFill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ADMINI~1\AppData\Local\Temp\ksohtml\wpsD57B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12343"/>
            <a:ext cx="342272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中类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型检查和转换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最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佳实践</a:t>
            </a:r>
            <a:endParaRPr lang="en-US" altLang="zh-CN" sz="20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/>
              <a:t>类型检查和转换的最大价值在于：可以判断传入对象的类型，然后转成对应的子类对象，进行相关操作，这里也体现出</a:t>
            </a:r>
            <a:r>
              <a:rPr lang="zh-CN" altLang="en-US" sz="2000" b="1" smtClean="0">
                <a:solidFill>
                  <a:srgbClr val="CC0000"/>
                </a:solidFill>
              </a:rPr>
              <a:t>多态</a:t>
            </a:r>
            <a:r>
              <a:rPr lang="zh-CN" altLang="en-US" smtClean="0"/>
              <a:t>的特点。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mtClean="0"/>
              <a:t>】</a:t>
            </a:r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15615" y="2875647"/>
            <a:ext cx="2087790" cy="65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Person</a:t>
            </a:r>
          </a:p>
          <a:p>
            <a:pPr algn="ctr"/>
            <a:r>
              <a:rPr lang="en-US" altLang="zh-CN" sz="1400" smtClean="0"/>
              <a:t>name,</a:t>
            </a:r>
            <a:r>
              <a:rPr lang="zh-CN" altLang="en-US" sz="1400" smtClean="0"/>
              <a:t>方法</a:t>
            </a:r>
            <a:r>
              <a:rPr lang="en-US" altLang="zh-CN" sz="1400" smtClean="0"/>
              <a:t>printName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323528" y="4032423"/>
            <a:ext cx="1296144" cy="65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Emp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483768" y="4048584"/>
            <a:ext cx="1296144" cy="65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Student</a:t>
            </a:r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 rot="16436943">
            <a:off x="1115615" y="3672383"/>
            <a:ext cx="64807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436943">
            <a:off x="2505656" y="3535718"/>
            <a:ext cx="64807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中超类的构造</a:t>
            </a:r>
            <a:endParaRPr lang="en-US" altLang="zh-CN" sz="20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98184"/>
            <a:ext cx="4108817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CC0000"/>
                </a:solidFill>
              </a:rPr>
              <a:t>说</a:t>
            </a:r>
            <a:r>
              <a:rPr lang="zh-CN" altLang="en-US" sz="2000" b="1" smtClean="0">
                <a:solidFill>
                  <a:srgbClr val="CC0000"/>
                </a:solidFill>
              </a:rPr>
              <a:t>明：</a:t>
            </a:r>
            <a:endParaRPr lang="en-US" altLang="zh-CN" sz="2000" b="1" smtClean="0">
              <a:solidFill>
                <a:srgbClr val="CC0000"/>
              </a:solidFill>
            </a:endParaRPr>
          </a:p>
          <a:p>
            <a:r>
              <a:rPr lang="zh-CN" altLang="en-US" smtClean="0"/>
              <a:t>从</a:t>
            </a:r>
            <a:r>
              <a:rPr lang="zh-CN" altLang="en-US"/>
              <a:t>代</a:t>
            </a:r>
            <a:r>
              <a:rPr lang="zh-CN" altLang="en-US" smtClean="0"/>
              <a:t>码可以看出：在</a:t>
            </a:r>
            <a:r>
              <a:rPr lang="en-US" altLang="zh-CN" smtClean="0"/>
              <a:t>Java</a:t>
            </a:r>
            <a:r>
              <a:rPr lang="zh-CN" altLang="en-US" smtClean="0"/>
              <a:t>中，创建子类</a:t>
            </a:r>
            <a:endParaRPr lang="en-US" altLang="zh-CN" smtClean="0"/>
          </a:p>
          <a:p>
            <a:r>
              <a:rPr lang="zh-CN" altLang="en-US"/>
              <a:t>对</a:t>
            </a:r>
            <a:r>
              <a:rPr lang="zh-CN" altLang="en-US" smtClean="0"/>
              <a:t>象时，子类的构造器总是去调用一个</a:t>
            </a:r>
            <a:endParaRPr lang="en-US" altLang="zh-CN" smtClean="0"/>
          </a:p>
          <a:p>
            <a:r>
              <a:rPr lang="zh-CN" altLang="en-US" smtClean="0"/>
              <a:t>父类的构造器</a:t>
            </a:r>
            <a:r>
              <a:rPr lang="en-US" altLang="zh-CN" smtClean="0"/>
              <a:t>(</a:t>
            </a:r>
            <a:r>
              <a:rPr lang="zh-CN" altLang="en-US" smtClean="0"/>
              <a:t>显式或者隐式调用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55976" y="1244431"/>
            <a:ext cx="4517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/>
              <a:t>class A {</a:t>
            </a:r>
          </a:p>
          <a:p>
            <a:pPr>
              <a:defRPr/>
            </a:pPr>
            <a:r>
              <a:rPr lang="en-US" altLang="zh-CN" sz="1400"/>
              <a:t>    public A() {</a:t>
            </a:r>
          </a:p>
          <a:p>
            <a:pPr>
              <a:defRPr/>
            </a:pPr>
            <a:r>
              <a:rPr lang="en-US" altLang="zh-CN" sz="1400"/>
              <a:t>        System.out.println("A()");</a:t>
            </a:r>
          </a:p>
          <a:p>
            <a:pPr>
              <a:defRPr/>
            </a:pPr>
            <a:r>
              <a:rPr lang="en-US" altLang="zh-CN" sz="1400"/>
              <a:t>    }</a:t>
            </a:r>
          </a:p>
          <a:p>
            <a:pPr>
              <a:defRPr/>
            </a:pPr>
            <a:r>
              <a:rPr lang="en-US" altLang="zh-CN" sz="1400"/>
              <a:t>    public A(String name) {</a:t>
            </a:r>
          </a:p>
          <a:p>
            <a:pPr>
              <a:defRPr/>
            </a:pPr>
            <a:r>
              <a:rPr lang="en-US" altLang="zh-CN" sz="1400"/>
              <a:t>        System.out.println("A(String name)" + name);</a:t>
            </a:r>
          </a:p>
          <a:p>
            <a:pPr>
              <a:defRPr/>
            </a:pPr>
            <a:r>
              <a:rPr lang="en-US" altLang="zh-CN" sz="1400"/>
              <a:t>    }</a:t>
            </a:r>
          </a:p>
          <a:p>
            <a:pPr>
              <a:defRPr/>
            </a:pPr>
            <a:r>
              <a:rPr lang="en-US" altLang="zh-CN" sz="1400"/>
              <a:t>}</a:t>
            </a:r>
          </a:p>
          <a:p>
            <a:pPr>
              <a:defRPr/>
            </a:pPr>
            <a:r>
              <a:rPr lang="en-US" altLang="zh-CN" sz="1400"/>
              <a:t>class B extends A{</a:t>
            </a:r>
          </a:p>
          <a:p>
            <a:pPr>
              <a:defRPr/>
            </a:pPr>
            <a:r>
              <a:rPr lang="en-US" altLang="zh-CN" sz="1400"/>
              <a:t>    public B() {</a:t>
            </a:r>
          </a:p>
          <a:p>
            <a:pPr>
              <a:defRPr/>
            </a:pPr>
            <a:r>
              <a:rPr lang="en-US" altLang="zh-CN" sz="1400"/>
              <a:t>        //</a:t>
            </a:r>
            <a:r>
              <a:rPr lang="zh-CN" altLang="en-US" sz="1400"/>
              <a:t>这里会隐式调用</a:t>
            </a:r>
            <a:r>
              <a:rPr lang="en-US" altLang="zh-CN" sz="1400"/>
              <a:t>super(); </a:t>
            </a:r>
            <a:r>
              <a:rPr lang="zh-CN" altLang="en-US" sz="1400"/>
              <a:t>就是无参的父类构造器</a:t>
            </a:r>
            <a:r>
              <a:rPr lang="en-US" altLang="zh-CN" sz="1400"/>
              <a:t>A()</a:t>
            </a:r>
          </a:p>
          <a:p>
            <a:pPr>
              <a:defRPr/>
            </a:pPr>
            <a:r>
              <a:rPr lang="en-US" altLang="zh-CN" sz="1400"/>
              <a:t>        System.out.println("B()");</a:t>
            </a:r>
          </a:p>
          <a:p>
            <a:pPr>
              <a:defRPr/>
            </a:pPr>
            <a:r>
              <a:rPr lang="en-US" altLang="zh-CN" sz="1400"/>
              <a:t>    }</a:t>
            </a:r>
          </a:p>
          <a:p>
            <a:pPr>
              <a:defRPr/>
            </a:pPr>
            <a:r>
              <a:rPr lang="en-US" altLang="zh-CN" sz="1400"/>
              <a:t>    public B(String name) {</a:t>
            </a:r>
          </a:p>
          <a:p>
            <a:pPr>
              <a:defRPr/>
            </a:pPr>
            <a:r>
              <a:rPr lang="en-US" altLang="zh-CN" sz="1400"/>
              <a:t>        super(name);</a:t>
            </a:r>
          </a:p>
          <a:p>
            <a:pPr>
              <a:defRPr/>
            </a:pPr>
            <a:r>
              <a:rPr lang="en-US" altLang="zh-CN" sz="1400"/>
              <a:t>        System.out.println("B(String name)" + name);</a:t>
            </a:r>
          </a:p>
          <a:p>
            <a:pPr>
              <a:defRPr/>
            </a:pPr>
            <a:r>
              <a:rPr lang="en-US" altLang="zh-CN" sz="1400"/>
              <a:t>    }</a:t>
            </a:r>
          </a:p>
          <a:p>
            <a:pPr>
              <a:defRPr/>
            </a:pPr>
            <a:r>
              <a:rPr lang="en-US" altLang="zh-CN" sz="1400"/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133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超类的构造</a:t>
            </a: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明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有一个主构器和任意数量的辅助构造器，而每个辅助构造器都必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须先调用主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构造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也可以是</a:t>
            </a:r>
            <a:r>
              <a:rPr lang="zh-CN" alt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间接调用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，这点在前面我们说过了。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798"/>
              </p:ext>
            </p:extLst>
          </p:nvPr>
        </p:nvGraphicFramePr>
        <p:xfrm>
          <a:off x="971600" y="2671788"/>
          <a:ext cx="5144770" cy="2834640"/>
        </p:xfrm>
        <a:graphic>
          <a:graphicData uri="http://schemas.openxmlformats.org/drawingml/2006/table">
            <a:tbl>
              <a:tblPr/>
              <a:tblGrid>
                <a:gridCol w="514477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 Person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var name = "zhangsan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println("Person...")}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 Emp extends Person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println("Emp</a:t>
                      </a:r>
                      <a:r>
                        <a:rPr lang="en-US" sz="12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....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this(name : String) {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// 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必须调用主构造器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this.name =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println("Emp </a:t>
                      </a:r>
                      <a:r>
                        <a:rPr lang="zh-CN" alt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辅助构造器</a:t>
                      </a:r>
                      <a:r>
                        <a:rPr lang="en-US" altLang="zh-CN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~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}}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8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2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只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有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主构造器可以调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用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父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的构造器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。辅助构造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器不能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直接调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用父类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的构造器。在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的构造器中，你不能调用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super(params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【</a:t>
            </a:r>
            <a:r>
              <a:rPr lang="zh-CN" altLang="en-US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</a:p>
          <a:p>
            <a:endParaRPr lang="zh-CN" altLang="en-US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736279"/>
            <a:ext cx="849694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/>
              <a:t>class Person(name: String) </a:t>
            </a:r>
            <a:r>
              <a:rPr lang="en-US" altLang="zh-CN" sz="1600" smtClean="0"/>
              <a:t>{ //</a:t>
            </a:r>
            <a:r>
              <a:rPr lang="zh-CN" altLang="en-US" sz="1600" smtClean="0"/>
              <a:t>父类的构造器</a:t>
            </a:r>
            <a:endParaRPr lang="en-US" altLang="zh-CN" sz="1600"/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class Emp (</a:t>
            </a:r>
            <a:r>
              <a:rPr lang="en-US" altLang="zh-CN" sz="1600">
                <a:solidFill>
                  <a:srgbClr val="CC0000"/>
                </a:solidFill>
              </a:rPr>
              <a:t>name: String</a:t>
            </a:r>
            <a:r>
              <a:rPr lang="en-US" altLang="zh-CN" sz="1600"/>
              <a:t>) extends </a:t>
            </a:r>
            <a:r>
              <a:rPr lang="en-US" altLang="zh-CN" sz="1600" b="1"/>
              <a:t>Person(name)</a:t>
            </a:r>
            <a:r>
              <a:rPr lang="en-US" altLang="zh-CN" sz="1600"/>
              <a:t> {// </a:t>
            </a:r>
            <a:r>
              <a:rPr lang="zh-CN" altLang="en-US" sz="1600"/>
              <a:t>将子类参数传递给父类构造</a:t>
            </a:r>
            <a:r>
              <a:rPr lang="zh-CN" altLang="en-US" sz="1600" smtClean="0"/>
              <a:t>器</a:t>
            </a:r>
            <a:r>
              <a:rPr lang="en-US" altLang="zh-CN" sz="1600" smtClean="0"/>
              <a:t>,</a:t>
            </a:r>
            <a:r>
              <a:rPr lang="zh-CN" altLang="en-US" sz="1600" b="1" smtClean="0"/>
              <a:t>这种写法</a:t>
            </a:r>
            <a:r>
              <a:rPr lang="zh-CN" altLang="en-US" sz="1600" b="1"/>
              <a:t>√</a:t>
            </a:r>
          </a:p>
          <a:p>
            <a:r>
              <a:rPr lang="zh-CN" altLang="en-US" sz="1600"/>
              <a:t>  </a:t>
            </a:r>
            <a:endParaRPr lang="en-US" altLang="zh-CN" sz="1600" smtClean="0"/>
          </a:p>
          <a:p>
            <a:r>
              <a:rPr lang="en-US" altLang="zh-CN" sz="1600" smtClean="0"/>
              <a:t>    //</a:t>
            </a:r>
            <a:r>
              <a:rPr lang="zh-CN" altLang="en-US" sz="1600" smtClean="0"/>
              <a:t> </a:t>
            </a:r>
            <a:r>
              <a:rPr lang="en-US" altLang="zh-CN" sz="1600"/>
              <a:t>super(name)  </a:t>
            </a:r>
            <a:r>
              <a:rPr lang="en-US" altLang="zh-CN" sz="1600" b="1" smtClean="0"/>
              <a:t>(×) </a:t>
            </a:r>
            <a:r>
              <a:rPr lang="zh-CN" altLang="en-US" sz="1600" b="1"/>
              <a:t>没有这种语</a:t>
            </a:r>
            <a:r>
              <a:rPr lang="zh-CN" altLang="en-US" sz="1600" b="1" smtClean="0"/>
              <a:t>法</a:t>
            </a:r>
            <a:endParaRPr lang="en-US" altLang="zh-CN" sz="1600" b="1" smtClean="0"/>
          </a:p>
          <a:p>
            <a:r>
              <a:rPr lang="en-US" altLang="zh-CN" sz="1600" b="1"/>
              <a:t> </a:t>
            </a:r>
            <a:r>
              <a:rPr lang="en-US" altLang="zh-CN" sz="1600" b="1" smtClean="0"/>
              <a:t>   def  this() {</a:t>
            </a:r>
          </a:p>
          <a:p>
            <a:r>
              <a:rPr lang="en-US" altLang="zh-CN" sz="1600" b="1"/>
              <a:t> </a:t>
            </a:r>
            <a:r>
              <a:rPr lang="en-US" altLang="zh-CN" sz="1600" b="1" smtClean="0"/>
              <a:t>   	super("abc") // (×)</a:t>
            </a:r>
            <a:r>
              <a:rPr lang="zh-CN" altLang="en-US" sz="1600" b="1" smtClean="0"/>
              <a:t>不能在辅助构造器中调用父类的构造器</a:t>
            </a:r>
            <a:endParaRPr lang="en-US" altLang="zh-CN" sz="1600" b="1" smtClean="0"/>
          </a:p>
          <a:p>
            <a:r>
              <a:rPr lang="en-US" altLang="zh-CN" sz="1600" b="1"/>
              <a:t> </a:t>
            </a:r>
            <a:r>
              <a:rPr lang="en-US" altLang="zh-CN" sz="1600" b="1" smtClean="0"/>
              <a:t>   }</a:t>
            </a:r>
            <a:endParaRPr lang="en-US" altLang="zh-CN" sz="1600"/>
          </a:p>
          <a:p>
            <a:r>
              <a:rPr lang="en-US" altLang="zh-CN" sz="1600" smtClean="0"/>
              <a:t>}</a:t>
            </a:r>
            <a:endParaRPr lang="en-US" altLang="zh-CN" sz="16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用实例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编写程序，创建一个学生对象。体会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中超类的构造流程。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endParaRPr lang="zh-CN" altLang="en-US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26" y="2664271"/>
            <a:ext cx="5419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24974"/>
              </p:ext>
            </p:extLst>
          </p:nvPr>
        </p:nvGraphicFramePr>
        <p:xfrm>
          <a:off x="3275856" y="4874195"/>
          <a:ext cx="491177" cy="42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856" y="4874195"/>
                        <a:ext cx="491177" cy="423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11917"/>
              </p:ext>
            </p:extLst>
          </p:nvPr>
        </p:nvGraphicFramePr>
        <p:xfrm>
          <a:off x="8115993" y="4814503"/>
          <a:ext cx="560463" cy="48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包装程序外壳对象" showAsIcon="1" r:id="rId7" imgW="826200" imgH="711360" progId="Package">
                  <p:embed/>
                </p:oleObj>
              </mc:Choice>
              <mc:Fallback>
                <p:oleObj name="包装程序外壳对象" showAsIcon="1" r:id="rId7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5993" y="4814503"/>
                        <a:ext cx="560463" cy="48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72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9" y="2774480"/>
            <a:ext cx="3448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本介绍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中，子类改写父类的字段，我们称为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覆写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重写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字段。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写字段需使用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override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修饰。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回顾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中只有方法的重写，没有属性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字段的重写，准确的讲，是</a:t>
            </a:r>
            <a:r>
              <a:rPr lang="zh-CN" altLang="en-US"/>
              <a:t>隐藏字段代替了重</a:t>
            </a:r>
            <a:r>
              <a:rPr lang="zh-CN" altLang="en-US" smtClean="0"/>
              <a:t>写。参考：</a:t>
            </a:r>
            <a:r>
              <a:rPr lang="en-US" altLang="zh-CN" b="1">
                <a:solidFill>
                  <a:srgbClr val="0070C0"/>
                </a:solidFill>
              </a:rPr>
              <a:t>Java</a:t>
            </a:r>
            <a:r>
              <a:rPr lang="zh-CN" altLang="en-US" b="1">
                <a:solidFill>
                  <a:srgbClr val="0070C0"/>
                </a:solidFill>
              </a:rPr>
              <a:t>中为什么字段不能被重</a:t>
            </a:r>
            <a:r>
              <a:rPr lang="zh-CN" altLang="en-US" b="1" smtClean="0">
                <a:solidFill>
                  <a:srgbClr val="0070C0"/>
                </a:solidFill>
              </a:rPr>
              <a:t>写</a:t>
            </a:r>
            <a:r>
              <a:rPr lang="en-US" altLang="zh-CN" b="1" smtClean="0">
                <a:solidFill>
                  <a:srgbClr val="0070C0"/>
                </a:solidFill>
              </a:rPr>
              <a:t>.doc</a:t>
            </a:r>
            <a:r>
              <a:rPr lang="en-US" altLang="zh-CN" smtClean="0"/>
              <a:t>   [</a:t>
            </a:r>
            <a:r>
              <a:rPr lang="zh-CN" altLang="en-US" sz="1400" b="1" smtClean="0">
                <a:solidFill>
                  <a:srgbClr val="CC0000"/>
                </a:solidFill>
              </a:rPr>
              <a:t>字段隐藏案例</a:t>
            </a:r>
            <a:r>
              <a:rPr lang="en-US" altLang="zh-CN" smtClean="0"/>
              <a:t>]</a:t>
            </a:r>
            <a:r>
              <a:rPr lang="zh-CN" altLang="en-US" smtClean="0"/>
              <a:t>。</a:t>
            </a:r>
            <a:endParaRPr lang="zh-CN" altLang="en-US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zh-CN" altLang="en-US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/>
          </a:p>
          <a:p>
            <a:endParaRPr lang="en-US" altLang="zh-CN" sz="160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675002"/>
              </p:ext>
            </p:extLst>
          </p:nvPr>
        </p:nvGraphicFramePr>
        <p:xfrm>
          <a:off x="611561" y="3802983"/>
          <a:ext cx="2304256" cy="58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包装程序外壳对象" showAsIcon="1" r:id="rId4" imgW="2822040" imgH="711360" progId="Package">
                  <p:embed/>
                </p:oleObj>
              </mc:Choice>
              <mc:Fallback>
                <p:oleObj name="包装程序外壳对象" showAsIcon="1" r:id="rId4" imgW="2822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1" y="3802983"/>
                        <a:ext cx="2304256" cy="58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9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另一重要特性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动态绑定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机制</a:t>
            </a:r>
            <a:endParaRPr lang="en-US" altLang="zh-CN" b="1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81390"/>
              </p:ext>
            </p:extLst>
          </p:nvPr>
        </p:nvGraphicFramePr>
        <p:xfrm>
          <a:off x="5940152" y="1443192"/>
          <a:ext cx="2358021" cy="55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包装程序外壳对象" showAsIcon="1" r:id="rId4" imgW="3012840" imgH="711360" progId="Package">
                  <p:embed/>
                </p:oleObj>
              </mc:Choice>
              <mc:Fallback>
                <p:oleObj name="包装程序外壳对象" showAsIcon="1" r:id="rId4" imgW="30128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1443192"/>
                        <a:ext cx="2358021" cy="556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2377956"/>
            <a:ext cx="20512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class A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i = 10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getI() + 10;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defRPr/>
            </a:pP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239" y="2376239"/>
            <a:ext cx="244827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class B extends A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i = 20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 + 20;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defRPr/>
            </a:pP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320028" y="2453183"/>
            <a:ext cx="393249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A a = new B();</a:t>
            </a:r>
          </a:p>
          <a:p>
            <a:pPr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System.out.println(a.sum());  //?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System.out.println(a.sum1()); //?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52077" y="3960415"/>
            <a:ext cx="4527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 </a:t>
            </a:r>
            <a:r>
              <a:rPr lang="en-US" altLang="zh-CN" sz="1200"/>
              <a:t>//</a:t>
            </a:r>
            <a:r>
              <a:rPr lang="zh-CN" altLang="en-US" sz="1200"/>
              <a:t>提出</a:t>
            </a:r>
            <a:r>
              <a:rPr lang="en-US" altLang="zh-CN" sz="1200"/>
              <a:t>java</a:t>
            </a:r>
            <a:r>
              <a:rPr lang="zh-CN" altLang="en-US" sz="1200"/>
              <a:t>的动态绑定机制</a:t>
            </a:r>
          </a:p>
          <a:p>
            <a:r>
              <a:rPr lang="zh-CN" altLang="en-US" sz="1200"/>
              <a:t> </a:t>
            </a:r>
            <a:r>
              <a:rPr lang="en-US" altLang="zh-CN" sz="1200" smtClean="0"/>
              <a:t>1</a:t>
            </a:r>
            <a:r>
              <a:rPr lang="en-US" altLang="zh-CN" sz="1200"/>
              <a:t>. </a:t>
            </a:r>
            <a:r>
              <a:rPr lang="zh-CN" altLang="en-US" sz="1200"/>
              <a:t>当调用对象方法的时候，该方法会和该对象的内存地址绑定</a:t>
            </a:r>
          </a:p>
          <a:p>
            <a:r>
              <a:rPr lang="zh-CN" altLang="en-US" sz="1200"/>
              <a:t> </a:t>
            </a:r>
            <a:r>
              <a:rPr lang="en-US" altLang="zh-CN" sz="1200" smtClean="0"/>
              <a:t>2</a:t>
            </a:r>
            <a:r>
              <a:rPr lang="en-US" altLang="zh-CN" sz="1200"/>
              <a:t>. </a:t>
            </a:r>
            <a:r>
              <a:rPr lang="zh-CN" altLang="en-US" sz="1200"/>
              <a:t>当调用对象属性时，没有动态绑定机制，哪里声明，那里使用</a:t>
            </a:r>
          </a:p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20029" y="4138116"/>
            <a:ext cx="452720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覆写字段快速入门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我们看一个关于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写字段的案例。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分析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513" y="3240335"/>
            <a:ext cx="212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/>
              <a:t>class A {</a:t>
            </a:r>
          </a:p>
          <a:p>
            <a:pPr>
              <a:defRPr/>
            </a:pPr>
            <a:r>
              <a:rPr lang="en-US" altLang="zh-CN"/>
              <a:t>  val age : Int = 10</a:t>
            </a:r>
          </a:p>
          <a:p>
            <a:pPr>
              <a:defRPr/>
            </a:pPr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627784" y="3168327"/>
            <a:ext cx="2660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/>
              <a:t>class B extends A {</a:t>
            </a:r>
          </a:p>
          <a:p>
            <a:pPr>
              <a:defRPr/>
            </a:pPr>
            <a:r>
              <a:rPr lang="en-US" altLang="zh-CN"/>
              <a:t> </a:t>
            </a:r>
            <a:r>
              <a:rPr lang="en-US" altLang="zh-CN" smtClean="0"/>
              <a:t> override </a:t>
            </a:r>
            <a:r>
              <a:rPr lang="en-US" altLang="zh-CN"/>
              <a:t>val age : Int = 20</a:t>
            </a:r>
          </a:p>
          <a:p>
            <a:pPr>
              <a:defRPr/>
            </a:pPr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508104" y="313725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/>
              <a:t>val obj : A = new B()</a:t>
            </a:r>
          </a:p>
          <a:p>
            <a:pPr>
              <a:defRPr/>
            </a:pPr>
            <a:r>
              <a:rPr lang="en-US" altLang="zh-CN" smtClean="0"/>
              <a:t>val </a:t>
            </a:r>
            <a:r>
              <a:rPr lang="en-US" altLang="zh-CN"/>
              <a:t>obj2 : B = new B</a:t>
            </a:r>
            <a:r>
              <a:rPr lang="en-US" altLang="zh-CN" smtClean="0"/>
              <a:t>()</a:t>
            </a:r>
          </a:p>
          <a:p>
            <a:pPr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看看各个对象的</a:t>
            </a:r>
            <a:r>
              <a:rPr lang="en-US" altLang="zh-CN" smtClean="0"/>
              <a:t>age</a:t>
            </a:r>
            <a:r>
              <a:rPr lang="zh-CN" altLang="en-US" smtClean="0"/>
              <a:t>值</a:t>
            </a:r>
            <a:r>
              <a:rPr lang="en-US" altLang="zh-CN" smtClean="0"/>
              <a:t>?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>
                <a:latin typeface="Arial" pitchFamily="34" charset="0"/>
                <a:cs typeface="Arial" pitchFamily="34" charset="0"/>
              </a:rPr>
              <a:t>覆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写字段的注意事项和细节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def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只能重写另一个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def(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即：方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法只能重写另一个方法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val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只能重写另一个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val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或 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重写不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带参数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def [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3240335"/>
            <a:ext cx="2808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class A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   def 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sal(): Int = {</a:t>
            </a:r>
          </a:p>
          <a:p>
            <a:pPr>
              <a:defRPr/>
            </a:pPr>
            <a:r>
              <a:rPr lang="en-US" altLang="zh-CN" sz="1600" b="1">
                <a:latin typeface="Arial" pitchFamily="34" charset="0"/>
                <a:cs typeface="Arial" pitchFamily="34" charset="0"/>
              </a:rPr>
              <a:t>      return 10</a:t>
            </a:r>
          </a:p>
          <a:p>
            <a:pPr>
              <a:defRPr/>
            </a:pPr>
            <a:r>
              <a:rPr lang="en-US" altLang="zh-CN" sz="1600" b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class B extends A {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override val sal : Int = 0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407" y="3208373"/>
            <a:ext cx="3540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码正确吗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AAAA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var name: String = ""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class BBBB extends AAAA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override  val name: String = "jj"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如果真的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ok?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>
                <a:latin typeface="Arial" pitchFamily="34" charset="0"/>
                <a:cs typeface="Arial" pitchFamily="34" charset="0"/>
              </a:rPr>
              <a:t>覆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写字段的注意事项和细节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</a:pPr>
            <a:r>
              <a:rPr lang="en-US" altLang="zh-CN" smtClean="0"/>
              <a:t>var</a:t>
            </a:r>
            <a:r>
              <a:rPr lang="zh-CN" altLang="en-US"/>
              <a:t>只能重写另一个</a:t>
            </a:r>
            <a:r>
              <a:rPr lang="zh-CN" altLang="en-US" b="1"/>
              <a:t>抽象的</a:t>
            </a:r>
            <a:r>
              <a:rPr lang="en-US" altLang="zh-CN" b="1" smtClean="0"/>
              <a:t>var</a:t>
            </a:r>
            <a:r>
              <a:rPr lang="zh-CN" altLang="en-US" b="1" smtClean="0"/>
              <a:t>属性 </a:t>
            </a:r>
            <a:r>
              <a:rPr lang="en-US" altLang="zh-CN" smtClean="0"/>
              <a:t>[</a:t>
            </a:r>
            <a:r>
              <a:rPr lang="zh-CN" altLang="en-US" sz="1400" smtClean="0"/>
              <a:t>案例</a:t>
            </a:r>
            <a:r>
              <a:rPr lang="en-US" altLang="zh-CN" sz="1400" smtClean="0"/>
              <a:t>+</a:t>
            </a:r>
            <a:r>
              <a:rPr lang="zh-CN" altLang="en-US" sz="1400" smtClean="0"/>
              <a:t>反编译</a:t>
            </a:r>
            <a:r>
              <a:rPr lang="en-US" altLang="zh-CN" sz="1400" smtClean="0"/>
              <a:t>+</a:t>
            </a:r>
            <a:r>
              <a:rPr lang="zh-CN" altLang="en-US" sz="1400" smtClean="0"/>
              <a:t>小结</a:t>
            </a:r>
            <a:r>
              <a:rPr lang="en-US" altLang="zh-CN" smtClean="0"/>
              <a:t>]</a:t>
            </a:r>
            <a:endParaRPr lang="en-US" altLang="zh-CN"/>
          </a:p>
          <a:p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/>
              <a:t>抽</a:t>
            </a:r>
            <a:r>
              <a:rPr lang="zh-CN" altLang="en-US" b="1" smtClean="0"/>
              <a:t>象属性：声明未初始化的变量就是抽象的属性</a:t>
            </a:r>
            <a:r>
              <a:rPr lang="en-US" altLang="zh-CN" b="1" smtClean="0"/>
              <a:t>,</a:t>
            </a:r>
            <a:r>
              <a:rPr lang="zh-CN" altLang="en-US" b="1" smtClean="0"/>
              <a:t>抽象属性在抽象类</a:t>
            </a: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/>
              <a:t>var</a:t>
            </a:r>
            <a:r>
              <a:rPr lang="zh-CN" altLang="en-US" smtClean="0"/>
              <a:t>重写抽</a:t>
            </a:r>
            <a:r>
              <a:rPr lang="zh-CN" altLang="en-US"/>
              <a:t>象的</a:t>
            </a:r>
            <a:r>
              <a:rPr lang="en-US" altLang="zh-CN"/>
              <a:t>var</a:t>
            </a:r>
            <a:r>
              <a:rPr lang="zh-CN" altLang="en-US"/>
              <a:t>属</a:t>
            </a:r>
            <a:r>
              <a:rPr lang="zh-CN" altLang="en-US" smtClean="0"/>
              <a:t>性小结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600" b="1" smtClean="0">
                <a:solidFill>
                  <a:srgbClr val="002060"/>
                </a:solidFill>
              </a:rPr>
              <a:t>一</a:t>
            </a:r>
            <a:r>
              <a:rPr lang="zh-CN" altLang="en-US" sz="1600" b="1">
                <a:solidFill>
                  <a:srgbClr val="002060"/>
                </a:solidFill>
              </a:rPr>
              <a:t>个属性没有初始化，那么这个属性就是抽象属</a:t>
            </a:r>
            <a:r>
              <a:rPr lang="zh-CN" altLang="en-US" sz="1600" b="1" smtClean="0">
                <a:solidFill>
                  <a:srgbClr val="002060"/>
                </a:solidFill>
              </a:rPr>
              <a:t>性</a:t>
            </a:r>
            <a:endParaRPr lang="en-US" altLang="zh-CN" sz="1600" b="1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>
                <a:solidFill>
                  <a:srgbClr val="002060"/>
                </a:solidFill>
              </a:rPr>
              <a:t>抽象属性在编译成字节码文件时，属性并不会声明，但是会自动生成抽象方法，所以类必须声明为抽象</a:t>
            </a:r>
            <a:r>
              <a:rPr lang="zh-CN" altLang="en-US" sz="1600" b="1" smtClean="0">
                <a:solidFill>
                  <a:srgbClr val="002060"/>
                </a:solidFill>
              </a:rPr>
              <a:t>类</a:t>
            </a:r>
            <a:endParaRPr lang="en-US" altLang="zh-CN" sz="1600" b="1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>
                <a:solidFill>
                  <a:srgbClr val="002060"/>
                </a:solidFill>
              </a:rPr>
              <a:t>如果是覆写一个父类的抽象属性，那么</a:t>
            </a:r>
            <a:r>
              <a:rPr lang="en-US" altLang="zh-CN" sz="1600" b="1">
                <a:solidFill>
                  <a:srgbClr val="002060"/>
                </a:solidFill>
              </a:rPr>
              <a:t>override </a:t>
            </a:r>
            <a:r>
              <a:rPr lang="zh-CN" altLang="en-US" sz="1600" b="1">
                <a:solidFill>
                  <a:srgbClr val="002060"/>
                </a:solidFill>
              </a:rPr>
              <a:t>关键字可省</a:t>
            </a:r>
            <a:r>
              <a:rPr lang="zh-CN" altLang="en-US" sz="1600" b="1" smtClean="0">
                <a:solidFill>
                  <a:srgbClr val="002060"/>
                </a:solidFill>
              </a:rPr>
              <a:t>略 </a:t>
            </a:r>
            <a:r>
              <a:rPr lang="en-US" altLang="zh-CN" sz="1600" b="1" smtClean="0">
                <a:solidFill>
                  <a:srgbClr val="002060"/>
                </a:solidFill>
              </a:rPr>
              <a:t>[</a:t>
            </a:r>
            <a:r>
              <a:rPr lang="zh-CN" altLang="en-US" sz="1600" b="1" smtClean="0">
                <a:solidFill>
                  <a:srgbClr val="002060"/>
                </a:solidFill>
              </a:rPr>
              <a:t>原因：</a:t>
            </a:r>
            <a:r>
              <a:rPr lang="zh-CN" altLang="en-US" sz="1600" b="1">
                <a:solidFill>
                  <a:srgbClr val="002060"/>
                </a:solidFill>
              </a:rPr>
              <a:t>父类的抽象属性，生成的是抽象方法，因此就不涉及到方法重写的概念，因此</a:t>
            </a:r>
            <a:r>
              <a:rPr lang="en-US" altLang="zh-CN" sz="1600" b="1">
                <a:solidFill>
                  <a:srgbClr val="002060"/>
                </a:solidFill>
              </a:rPr>
              <a:t>override</a:t>
            </a:r>
            <a:r>
              <a:rPr lang="zh-CN" altLang="en-US" sz="1600" b="1">
                <a:solidFill>
                  <a:srgbClr val="002060"/>
                </a:solidFill>
              </a:rPr>
              <a:t>可省略</a:t>
            </a:r>
            <a:r>
              <a:rPr lang="en-US" altLang="zh-CN" sz="1600" b="1" smtClean="0">
                <a:solidFill>
                  <a:srgbClr val="002060"/>
                </a:solidFill>
              </a:rPr>
              <a:t>]</a:t>
            </a:r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04231"/>
            <a:ext cx="1704776" cy="76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08" y="2373772"/>
            <a:ext cx="1764196" cy="62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73117"/>
              </p:ext>
            </p:extLst>
          </p:nvPr>
        </p:nvGraphicFramePr>
        <p:xfrm>
          <a:off x="4786355" y="2658515"/>
          <a:ext cx="504056" cy="43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包装程序外壳对象" showAsIcon="1" r:id="rId6" imgW="826200" imgH="711360" progId="Package">
                  <p:embed/>
                </p:oleObj>
              </mc:Choice>
              <mc:Fallback>
                <p:oleObj name="包装程序外壳对象" showAsIcon="1" r:id="rId6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6355" y="2658515"/>
                        <a:ext cx="504056" cy="434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2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一样，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/>
              <a:t>中</a:t>
            </a:r>
            <a:r>
              <a:rPr lang="zh-CN" altLang="en-US"/>
              <a:t>管理项</a:t>
            </a:r>
            <a:r>
              <a:rPr lang="zh-CN" altLang="en-US" smtClean="0"/>
              <a:t>目可以使</a:t>
            </a:r>
            <a:r>
              <a:rPr lang="zh-CN" altLang="en-US"/>
              <a:t>用</a:t>
            </a:r>
            <a:r>
              <a:rPr lang="zh-CN" altLang="en-US" smtClean="0"/>
              <a:t>包，但</a:t>
            </a:r>
            <a:r>
              <a:rPr lang="en-US" altLang="zh-CN" smtClean="0"/>
              <a:t>Scala</a:t>
            </a:r>
            <a:r>
              <a:rPr lang="zh-CN" altLang="en-US" smtClean="0"/>
              <a:t>中的包的</a:t>
            </a:r>
            <a:r>
              <a:rPr lang="zh-CN" altLang="en-US" b="1" smtClean="0">
                <a:solidFill>
                  <a:srgbClr val="CC0000"/>
                </a:solidFill>
              </a:rPr>
              <a:t>功能更加强大</a:t>
            </a:r>
            <a:r>
              <a:rPr lang="zh-CN" altLang="en-US" smtClean="0"/>
              <a:t>，使用也</a:t>
            </a:r>
            <a:r>
              <a:rPr lang="zh-CN" altLang="en-US" smtClean="0">
                <a:solidFill>
                  <a:srgbClr val="FF0000"/>
                </a:solidFill>
              </a:rPr>
              <a:t>相对复杂些</a:t>
            </a:r>
            <a:r>
              <a:rPr lang="zh-CN" altLang="en-US" smtClean="0"/>
              <a:t>，下面我们学习</a:t>
            </a:r>
            <a:r>
              <a:rPr lang="en-US" altLang="zh-CN" smtClean="0"/>
              <a:t>Scala</a:t>
            </a:r>
            <a:r>
              <a:rPr lang="zh-CN" altLang="en-US" smtClean="0"/>
              <a:t>包的使用和注意事项。</a:t>
            </a:r>
            <a:endParaRPr lang="zh-CN" altLang="en-US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en-US" sz="2000" b="1">
                <a:solidFill>
                  <a:srgbClr val="0070C0"/>
                </a:solidFill>
                <a:latin typeface="宋体"/>
                <a:cs typeface="Times New Roman" panose="02020603050405020304" pitchFamily="18" charset="0"/>
              </a:rPr>
              <a:t>快速入门</a:t>
            </a:r>
            <a:r>
              <a:rPr lang="en-US" altLang="zh-CN" sz="1600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/>
            </a:r>
            <a:br>
              <a:rPr lang="en-US" altLang="zh-CN" sz="1600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</a:br>
            <a:endParaRPr lang="en-US" altLang="zh-CN" sz="1600">
              <a:solidFill>
                <a:prstClr val="black"/>
              </a:solidFill>
              <a:latin typeface="宋体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使用打包技术来解决上面的问题</a:t>
            </a:r>
            <a:r>
              <a:rPr lang="zh-CN" altLang="en-US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，不同包下</a:t>
            </a:r>
            <a:r>
              <a:rPr lang="en-US" altLang="zh-CN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Dog</a:t>
            </a:r>
            <a:r>
              <a:rPr lang="zh-CN" altLang="en-US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类</a:t>
            </a:r>
            <a:endParaRPr lang="en-US" altLang="zh-CN">
              <a:solidFill>
                <a:prstClr val="black"/>
              </a:solidFill>
              <a:latin typeface="宋体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239" y="3888407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package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com.atguigu.chapter02.xh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Cat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38" y="4680495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package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com.atguigu.chapter02.xm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Cat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2217" y="3942412"/>
            <a:ext cx="3958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cat1 = new com.atguigu.chapter02.xh.Cat()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("cat1" + cat1)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cat2 = new com.atguigu.chapter02.xm.Cat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("cat2" + cat2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abstract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关键字标记不能被实例化的类。方法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不用标记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abstract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，只要省掉方法体即可。抽象类可以拥有抽象字段，抽象字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段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属性就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是没有初始值的字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段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快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速入门案例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>
                <a:latin typeface="+mn-ea"/>
                <a:cs typeface="Times New Roman" pitchFamily="18" charset="0"/>
              </a:rPr>
              <a:t>我们看看如何把</a:t>
            </a:r>
            <a:r>
              <a:rPr lang="en-US" altLang="zh-CN">
                <a:latin typeface="+mn-ea"/>
                <a:cs typeface="Times New Roman" pitchFamily="18" charset="0"/>
              </a:rPr>
              <a:t>Animal</a:t>
            </a:r>
            <a:r>
              <a:rPr lang="zh-CN" altLang="en-US">
                <a:latin typeface="+mn-ea"/>
                <a:cs typeface="Times New Roman" pitchFamily="18" charset="0"/>
              </a:rPr>
              <a:t>做成抽象</a:t>
            </a:r>
            <a:r>
              <a:rPr lang="zh-CN" altLang="en-US" smtClean="0">
                <a:latin typeface="+mn-ea"/>
                <a:cs typeface="Times New Roman" pitchFamily="18" charset="0"/>
              </a:rPr>
              <a:t>类</a:t>
            </a:r>
            <a:r>
              <a:rPr lang="en-US" altLang="zh-CN" smtClean="0">
                <a:latin typeface="+mn-ea"/>
                <a:cs typeface="Times New Roman" pitchFamily="18" charset="0"/>
              </a:rPr>
              <a:t>, </a:t>
            </a:r>
            <a:r>
              <a:rPr lang="zh-CN" altLang="en-US" smtClean="0">
                <a:latin typeface="+mn-ea"/>
                <a:cs typeface="Times New Roman" pitchFamily="18" charset="0"/>
              </a:rPr>
              <a:t>包含一个抽象的方法</a:t>
            </a:r>
            <a:r>
              <a:rPr lang="en-US" altLang="zh-CN" smtClean="0">
                <a:latin typeface="+mn-ea"/>
                <a:cs typeface="Times New Roman" pitchFamily="18" charset="0"/>
              </a:rPr>
              <a:t>cry()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3960415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b="1"/>
              <a:t>abstract</a:t>
            </a:r>
            <a:r>
              <a:rPr lang="en-US" altLang="zh-CN" sz="1600"/>
              <a:t> class Animal{</a:t>
            </a:r>
          </a:p>
          <a:p>
            <a:pPr>
              <a:defRPr/>
            </a:pPr>
            <a:r>
              <a:rPr lang="en-US" altLang="zh-CN" sz="1600"/>
              <a:t>  var name : String //</a:t>
            </a:r>
            <a:r>
              <a:rPr lang="zh-CN" altLang="en-US" sz="1600"/>
              <a:t>抽象的字段</a:t>
            </a:r>
          </a:p>
          <a:p>
            <a:pPr>
              <a:defRPr/>
            </a:pPr>
            <a:r>
              <a:rPr lang="zh-CN" altLang="en-US" sz="1600"/>
              <a:t>  </a:t>
            </a:r>
            <a:r>
              <a:rPr lang="en-US" altLang="zh-CN" sz="1600"/>
              <a:t>var age : Int // </a:t>
            </a:r>
            <a:r>
              <a:rPr lang="zh-CN" altLang="en-US" sz="1600"/>
              <a:t>抽象的字段</a:t>
            </a:r>
          </a:p>
          <a:p>
            <a:pPr>
              <a:defRPr/>
            </a:pPr>
            <a:r>
              <a:rPr lang="zh-CN" altLang="en-US" sz="1600"/>
              <a:t>  </a:t>
            </a:r>
            <a:r>
              <a:rPr lang="en-US" altLang="zh-CN" sz="1600"/>
              <a:t>var color : String = "black"</a:t>
            </a:r>
          </a:p>
          <a:p>
            <a:pPr>
              <a:defRPr/>
            </a:pPr>
            <a:r>
              <a:rPr lang="en-US" altLang="zh-CN" sz="1600" smtClean="0"/>
              <a:t>  def </a:t>
            </a:r>
            <a:r>
              <a:rPr lang="en-US" altLang="zh-CN" sz="1600"/>
              <a:t>cry()</a:t>
            </a:r>
          </a:p>
          <a:p>
            <a:pPr>
              <a:defRPr/>
            </a:pPr>
            <a:r>
              <a:rPr lang="en-US" altLang="zh-CN" sz="1600" smtClean="0"/>
              <a:t>}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123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抽象</a:t>
            </a:r>
            <a:r>
              <a:rPr lang="zh-CN" altLang="en-US" sz="2000" b="1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基本语法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  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>
                <a:latin typeface="+mn-ea"/>
                <a:cs typeface="Times New Roman" pitchFamily="18" charset="0"/>
              </a:rPr>
              <a:t>抽象类的价值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更多是在于</a:t>
            </a:r>
            <a:r>
              <a:rPr lang="zh-CN" altLang="en-US" sz="20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设计</a:t>
            </a:r>
            <a:r>
              <a:rPr lang="zh-CN" altLang="en-US">
                <a:latin typeface="+mn-ea"/>
                <a:cs typeface="Times New Roman" pitchFamily="18" charset="0"/>
              </a:rPr>
              <a:t>，是设计者设计好后，</a:t>
            </a:r>
            <a:r>
              <a:rPr lang="zh-CN" altLang="en-US" sz="2000" b="1">
                <a:solidFill>
                  <a:srgbClr val="0070C0"/>
                </a:solidFill>
                <a:latin typeface="+mn-ea"/>
                <a:cs typeface="Times New Roman" pitchFamily="18" charset="0"/>
              </a:rPr>
              <a:t>让子类继承并实现抽象类</a:t>
            </a:r>
            <a:r>
              <a:rPr lang="en-US" altLang="zh-CN">
                <a:latin typeface="+mn-ea"/>
                <a:cs typeface="Times New Roman" pitchFamily="18" charset="0"/>
              </a:rPr>
              <a:t>(</a:t>
            </a:r>
            <a:r>
              <a:rPr lang="zh-CN" altLang="en-US">
                <a:latin typeface="+mn-ea"/>
                <a:cs typeface="Times New Roman" pitchFamily="18" charset="0"/>
              </a:rPr>
              <a:t>即：实现抽象类的抽象方</a:t>
            </a:r>
            <a:r>
              <a:rPr lang="zh-CN" altLang="en-US" smtClean="0">
                <a:latin typeface="+mn-ea"/>
                <a:cs typeface="Times New Roman" pitchFamily="18" charset="0"/>
              </a:rPr>
              <a:t>法</a:t>
            </a:r>
            <a:r>
              <a:rPr lang="en-US" altLang="zh-CN" smtClean="0">
                <a:latin typeface="+mn-ea"/>
                <a:cs typeface="Times New Roman" pitchFamily="18" charset="0"/>
              </a:rPr>
              <a:t>)</a:t>
            </a:r>
            <a:endParaRPr lang="en-US" altLang="zh-CN">
              <a:latin typeface="+mn-ea"/>
              <a:cs typeface="Times New Roman" pitchFamily="18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520255"/>
            <a:ext cx="475252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</a:rPr>
              <a:t>abstract</a:t>
            </a:r>
            <a:r>
              <a:rPr lang="en-US" altLang="zh-CN"/>
              <a:t> class Person() { // </a:t>
            </a:r>
            <a:r>
              <a:rPr lang="zh-CN" altLang="en-US"/>
              <a:t>抽象类 </a:t>
            </a:r>
          </a:p>
          <a:p>
            <a:r>
              <a:rPr lang="zh-CN" altLang="en-US"/>
              <a:t> </a:t>
            </a:r>
            <a:r>
              <a:rPr lang="zh-CN" altLang="en-US" smtClean="0"/>
              <a:t> </a:t>
            </a:r>
            <a:r>
              <a:rPr lang="en-US" altLang="zh-CN"/>
              <a:t>var name: String // </a:t>
            </a:r>
            <a:r>
              <a:rPr lang="zh-CN" altLang="en-US"/>
              <a:t>抽象字</a:t>
            </a:r>
            <a:r>
              <a:rPr lang="zh-CN" altLang="en-US" smtClean="0"/>
              <a:t>段</a:t>
            </a:r>
            <a:r>
              <a:rPr lang="en-US" altLang="zh-CN" smtClean="0"/>
              <a:t>, </a:t>
            </a:r>
            <a:r>
              <a:rPr lang="zh-CN" altLang="en-US" smtClean="0"/>
              <a:t>没有初始化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def printName // </a:t>
            </a:r>
            <a:r>
              <a:rPr lang="zh-CN" altLang="en-US"/>
              <a:t>抽象方</a:t>
            </a:r>
            <a:r>
              <a:rPr lang="zh-CN" altLang="en-US" smtClean="0"/>
              <a:t>法</a:t>
            </a:r>
            <a:r>
              <a:rPr lang="en-US" altLang="zh-CN" smtClean="0"/>
              <a:t>, </a:t>
            </a:r>
            <a:r>
              <a:rPr lang="zh-CN" altLang="en-US" smtClean="0"/>
              <a:t>没有方法体</a:t>
            </a:r>
            <a:endParaRPr lang="zh-CN" altLang="en-US"/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4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抽</a:t>
            </a: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象类使用的注意事项和细节讨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论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抽象类不能被实例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+mn-ea"/>
                <a:cs typeface="Times New Roman" pitchFamily="18" charset="0"/>
              </a:rPr>
              <a:t>抽</a:t>
            </a:r>
            <a:r>
              <a:rPr lang="zh-CN" altLang="en-US">
                <a:latin typeface="+mn-ea"/>
                <a:cs typeface="Times New Roman" pitchFamily="18" charset="0"/>
              </a:rPr>
              <a:t>象类不一定要包含</a:t>
            </a:r>
            <a:r>
              <a:rPr lang="en-US" altLang="zh-CN">
                <a:latin typeface="+mn-ea"/>
                <a:cs typeface="Times New Roman" pitchFamily="18" charset="0"/>
              </a:rPr>
              <a:t>abstract</a:t>
            </a:r>
            <a:r>
              <a:rPr lang="zh-CN" altLang="en-US">
                <a:latin typeface="+mn-ea"/>
                <a:cs typeface="Times New Roman" pitchFamily="18" charset="0"/>
              </a:rPr>
              <a:t>方法。也就是说</a:t>
            </a:r>
            <a:r>
              <a:rPr lang="en-US" altLang="zh-CN">
                <a:latin typeface="+mn-ea"/>
                <a:cs typeface="Times New Roman" pitchFamily="18" charset="0"/>
              </a:rPr>
              <a:t>,</a:t>
            </a:r>
            <a:r>
              <a:rPr lang="zh-CN" altLang="en-US">
                <a:latin typeface="+mn-ea"/>
                <a:cs typeface="Times New Roman" pitchFamily="18" charset="0"/>
              </a:rPr>
              <a:t>抽象类可以没有</a:t>
            </a:r>
            <a:r>
              <a:rPr lang="en-US" altLang="zh-CN">
                <a:latin typeface="+mn-ea"/>
                <a:cs typeface="Times New Roman" pitchFamily="18" charset="0"/>
              </a:rPr>
              <a:t>abstract</a:t>
            </a:r>
            <a:r>
              <a:rPr lang="zh-CN" altLang="en-US">
                <a:latin typeface="+mn-ea"/>
                <a:cs typeface="Times New Roman" pitchFamily="18" charset="0"/>
              </a:rPr>
              <a:t>方</a:t>
            </a:r>
            <a:r>
              <a:rPr lang="zh-CN" altLang="en-US" smtClean="0">
                <a:latin typeface="+mn-ea"/>
                <a:cs typeface="Times New Roman" pitchFamily="18" charset="0"/>
              </a:rPr>
              <a:t>法</a:t>
            </a:r>
            <a:endParaRPr lang="en-US" altLang="zh-CN" smtClean="0">
              <a:latin typeface="+mn-ea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+mn-ea"/>
                <a:cs typeface="Times New Roman" pitchFamily="18" charset="0"/>
              </a:rPr>
              <a:t>一旦类包含</a:t>
            </a:r>
            <a:r>
              <a:rPr lang="zh-CN" altLang="en-US" smtClean="0">
                <a:latin typeface="+mn-ea"/>
                <a:cs typeface="Times New Roman" pitchFamily="18" charset="0"/>
              </a:rPr>
              <a:t>了</a:t>
            </a:r>
            <a:r>
              <a:rPr lang="zh-CN" altLang="en-US">
                <a:latin typeface="+mn-ea"/>
                <a:cs typeface="Times New Roman" pitchFamily="18" charset="0"/>
              </a:rPr>
              <a:t>抽象</a:t>
            </a:r>
            <a:r>
              <a:rPr lang="zh-CN" altLang="en-US" smtClean="0">
                <a:latin typeface="+mn-ea"/>
                <a:cs typeface="Times New Roman" pitchFamily="18" charset="0"/>
              </a:rPr>
              <a:t>方法或者抽象属性</a:t>
            </a:r>
            <a:r>
              <a:rPr lang="en-US" altLang="zh-CN" smtClean="0">
                <a:latin typeface="+mn-ea"/>
                <a:cs typeface="Times New Roman" pitchFamily="18" charset="0"/>
              </a:rPr>
              <a:t>,</a:t>
            </a:r>
            <a:r>
              <a:rPr lang="zh-CN" altLang="en-US">
                <a:latin typeface="+mn-ea"/>
                <a:cs typeface="Times New Roman" pitchFamily="18" charset="0"/>
              </a:rPr>
              <a:t>则这个类必须声明为</a:t>
            </a:r>
            <a:r>
              <a:rPr lang="en-US" altLang="zh-CN" smtClean="0">
                <a:latin typeface="+mn-ea"/>
                <a:cs typeface="Times New Roman" pitchFamily="18" charset="0"/>
              </a:rPr>
              <a:t>abstract</a:t>
            </a:r>
          </a:p>
          <a:p>
            <a:pPr marL="342900" indent="-342900">
              <a:buAutoNum type="arabicParenR"/>
            </a:pPr>
            <a:endParaRPr lang="en-US" altLang="zh-CN" smtClean="0">
              <a:latin typeface="+mn-ea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+mn-ea"/>
                <a:cs typeface="Times New Roman" pitchFamily="18" charset="0"/>
              </a:rPr>
              <a:t>抽象方法不能有主体</a:t>
            </a:r>
            <a:r>
              <a:rPr lang="zh-CN" altLang="en-US" smtClean="0">
                <a:latin typeface="+mn-ea"/>
                <a:cs typeface="Times New Roman" pitchFamily="18" charset="0"/>
              </a:rPr>
              <a:t>，不</a:t>
            </a:r>
            <a:r>
              <a:rPr lang="zh-CN" altLang="en-US">
                <a:latin typeface="+mn-ea"/>
                <a:cs typeface="Times New Roman" pitchFamily="18" charset="0"/>
              </a:rPr>
              <a:t>允许</a:t>
            </a:r>
            <a:r>
              <a:rPr lang="zh-CN" altLang="en-US" smtClean="0">
                <a:latin typeface="+mn-ea"/>
                <a:cs typeface="Times New Roman" pitchFamily="18" charset="0"/>
              </a:rPr>
              <a:t>使用</a:t>
            </a:r>
            <a:r>
              <a:rPr lang="en-US" altLang="zh-CN" smtClean="0">
                <a:latin typeface="+mn-ea"/>
                <a:cs typeface="Times New Roman" pitchFamily="18" charset="0"/>
              </a:rPr>
              <a:t>abstract</a:t>
            </a:r>
            <a:r>
              <a:rPr lang="zh-CN" altLang="en-US" smtClean="0">
                <a:latin typeface="+mn-ea"/>
                <a:cs typeface="Times New Roman" pitchFamily="18" charset="0"/>
              </a:rPr>
              <a:t>修饰。</a:t>
            </a:r>
            <a:endParaRPr lang="en-US" altLang="zh-CN" smtClean="0">
              <a:latin typeface="+mn-ea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+mn-ea"/>
                <a:cs typeface="Times New Roman" pitchFamily="18" charset="0"/>
              </a:rPr>
              <a:t>如果一个类继承了抽象类，则它必须实现抽象类的所有抽象方</a:t>
            </a:r>
            <a:r>
              <a:rPr lang="zh-CN" altLang="en-US" smtClean="0">
                <a:latin typeface="+mn-ea"/>
                <a:cs typeface="Times New Roman" pitchFamily="18" charset="0"/>
              </a:rPr>
              <a:t>法和</a:t>
            </a:r>
            <a:r>
              <a:rPr lang="zh-CN" altLang="en-US" b="1" smtClean="0">
                <a:latin typeface="+mn-ea"/>
                <a:cs typeface="Times New Roman" pitchFamily="18" charset="0"/>
              </a:rPr>
              <a:t>抽象属性</a:t>
            </a:r>
            <a:r>
              <a:rPr lang="zh-CN" altLang="en-US" smtClean="0">
                <a:latin typeface="+mn-ea"/>
                <a:cs typeface="Times New Roman" pitchFamily="18" charset="0"/>
              </a:rPr>
              <a:t>，</a:t>
            </a:r>
            <a:r>
              <a:rPr lang="zh-CN" altLang="en-US">
                <a:latin typeface="+mn-ea"/>
                <a:cs typeface="Times New Roman" pitchFamily="18" charset="0"/>
              </a:rPr>
              <a:t>除非它自己也声明为</a:t>
            </a:r>
            <a:r>
              <a:rPr lang="en-US" altLang="zh-CN">
                <a:latin typeface="+mn-ea"/>
                <a:cs typeface="Times New Roman" pitchFamily="18" charset="0"/>
              </a:rPr>
              <a:t>abstract</a:t>
            </a:r>
            <a:r>
              <a:rPr lang="zh-CN" altLang="en-US" smtClean="0">
                <a:latin typeface="+mn-ea"/>
                <a:cs typeface="Times New Roman" pitchFamily="18" charset="0"/>
              </a:rPr>
              <a:t>类。</a:t>
            </a:r>
            <a:r>
              <a:rPr lang="en-US" altLang="zh-CN" smtClean="0">
                <a:latin typeface="+mn-ea"/>
                <a:cs typeface="Times New Roman" pitchFamily="18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+</a:t>
            </a:r>
            <a:r>
              <a:rPr lang="zh-CN" altLang="en-US" sz="1400">
                <a:solidFill>
                  <a:srgbClr val="CC0000"/>
                </a:solidFill>
                <a:latin typeface="+mn-ea"/>
                <a:cs typeface="Times New Roman" pitchFamily="18" charset="0"/>
              </a:rPr>
              <a:t>反编译</a:t>
            </a:r>
            <a:r>
              <a:rPr lang="en-US" altLang="zh-CN" smtClean="0">
                <a:latin typeface="+mn-ea"/>
                <a:cs typeface="Times New Roman" pitchFamily="18" charset="0"/>
              </a:rPr>
              <a:t>】</a:t>
            </a:r>
          </a:p>
          <a:p>
            <a:pPr marL="342900" indent="-342900">
              <a:buFontTx/>
              <a:buAutoNum type="arabicParenR"/>
            </a:pPr>
            <a:r>
              <a:rPr lang="zh-CN" altLang="en-US" sz="2000" b="1">
                <a:solidFill>
                  <a:srgbClr val="CC0000"/>
                </a:solidFill>
                <a:latin typeface="+mn-ea"/>
                <a:cs typeface="Times New Roman" pitchFamily="18" charset="0"/>
              </a:rPr>
              <a:t>抽象方</a:t>
            </a:r>
            <a:r>
              <a:rPr lang="zh-CN" altLang="en-US" sz="2000" b="1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法和抽象属性</a:t>
            </a:r>
            <a:r>
              <a:rPr lang="zh-CN" altLang="en-US" smtClean="0">
                <a:latin typeface="+mn-ea"/>
                <a:cs typeface="Times New Roman" pitchFamily="18" charset="0"/>
              </a:rPr>
              <a:t>不</a:t>
            </a:r>
            <a:r>
              <a:rPr lang="zh-CN" altLang="en-US">
                <a:latin typeface="+mn-ea"/>
                <a:cs typeface="Times New Roman" pitchFamily="18" charset="0"/>
              </a:rPr>
              <a:t>能使用</a:t>
            </a:r>
            <a:r>
              <a:rPr lang="en-US" altLang="zh-CN">
                <a:latin typeface="+mn-ea"/>
                <a:cs typeface="Times New Roman" pitchFamily="18" charset="0"/>
              </a:rPr>
              <a:t>private</a:t>
            </a:r>
            <a:r>
              <a:rPr lang="zh-CN" altLang="en-US">
                <a:latin typeface="+mn-ea"/>
                <a:cs typeface="Times New Roman" pitchFamily="18" charset="0"/>
              </a:rPr>
              <a:t>、</a:t>
            </a:r>
            <a:r>
              <a:rPr lang="en-US" altLang="zh-CN">
                <a:latin typeface="+mn-ea"/>
                <a:cs typeface="Times New Roman" pitchFamily="18" charset="0"/>
              </a:rPr>
              <a:t>final </a:t>
            </a:r>
            <a:r>
              <a:rPr lang="zh-CN" altLang="en-US" smtClean="0">
                <a:latin typeface="+mn-ea"/>
                <a:cs typeface="Times New Roman" pitchFamily="18" charset="0"/>
              </a:rPr>
              <a:t>来</a:t>
            </a:r>
            <a:r>
              <a:rPr lang="zh-CN" altLang="en-US">
                <a:latin typeface="+mn-ea"/>
                <a:cs typeface="Times New Roman" pitchFamily="18" charset="0"/>
              </a:rPr>
              <a:t>修饰，因为这些关键字都是和</a:t>
            </a:r>
            <a:r>
              <a:rPr lang="zh-CN" altLang="en-US" b="1">
                <a:solidFill>
                  <a:srgbClr val="CC0000"/>
                </a:solidFill>
                <a:latin typeface="+mn-ea"/>
                <a:cs typeface="Times New Roman" pitchFamily="18" charset="0"/>
              </a:rPr>
              <a:t>重</a:t>
            </a:r>
            <a:r>
              <a:rPr lang="zh-CN" altLang="en-US" b="1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写</a:t>
            </a:r>
            <a:r>
              <a:rPr lang="en-US" altLang="zh-CN" b="1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/</a:t>
            </a:r>
            <a:r>
              <a:rPr lang="zh-CN" altLang="en-US" b="1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实现</a:t>
            </a:r>
            <a:r>
              <a:rPr lang="zh-CN" altLang="en-US" smtClean="0">
                <a:latin typeface="+mn-ea"/>
                <a:cs typeface="Times New Roman" pitchFamily="18" charset="0"/>
              </a:rPr>
              <a:t>相</a:t>
            </a:r>
            <a:r>
              <a:rPr lang="zh-CN" altLang="en-US">
                <a:latin typeface="+mn-ea"/>
                <a:cs typeface="Times New Roman" pitchFamily="18" charset="0"/>
              </a:rPr>
              <a:t>违背的</a:t>
            </a:r>
            <a:r>
              <a:rPr lang="zh-CN" altLang="en-US" smtClean="0">
                <a:latin typeface="+mn-ea"/>
                <a:cs typeface="Times New Roman" pitchFamily="18" charset="0"/>
              </a:rPr>
              <a:t>。</a:t>
            </a:r>
            <a:endParaRPr lang="en-US" altLang="zh-CN" smtClean="0">
              <a:latin typeface="+mn-ea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抽象类中可以有实现的方法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smtClean="0">
              <a:latin typeface="+mn-ea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/>
              <a:t>子类重写抽象方法不需要</a:t>
            </a:r>
            <a:r>
              <a:rPr lang="en-US" altLang="zh-CN" smtClean="0"/>
              <a:t>override</a:t>
            </a:r>
            <a:r>
              <a:rPr lang="zh-CN" altLang="en-US" smtClean="0"/>
              <a:t>，写上也不会错</a:t>
            </a:r>
            <a:r>
              <a:rPr lang="en-US" altLang="zh-CN" smtClean="0"/>
              <a:t>.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匿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名子类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本介绍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通过包含带有定义或重写的代码块的方式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创建一个匿名的子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回顾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-java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匿名子类使用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匿名子类案例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4869" y="3168327"/>
            <a:ext cx="2267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/>
              <a:t>abstract class A2{</a:t>
            </a:r>
          </a:p>
          <a:p>
            <a:pPr>
              <a:defRPr/>
            </a:pPr>
            <a:r>
              <a:rPr lang="en-US" altLang="zh-CN" sz="1400"/>
              <a:t>    abstract public   void cry();</a:t>
            </a:r>
          </a:p>
          <a:p>
            <a:pPr>
              <a:defRPr/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3635896" y="2575420"/>
            <a:ext cx="2974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/>
              <a:t>A2 obj = new A2() {</a:t>
            </a:r>
          </a:p>
          <a:p>
            <a:pPr>
              <a:defRPr/>
            </a:pPr>
            <a:r>
              <a:rPr lang="en-US" altLang="zh-CN" sz="1400"/>
              <a:t>            @Override</a:t>
            </a:r>
          </a:p>
          <a:p>
            <a:pPr>
              <a:defRPr/>
            </a:pPr>
            <a:r>
              <a:rPr lang="en-US" altLang="zh-CN" sz="1400"/>
              <a:t>            public void cry() {</a:t>
            </a:r>
          </a:p>
          <a:p>
            <a:pPr>
              <a:defRPr/>
            </a:pPr>
            <a:r>
              <a:rPr lang="en-US" altLang="zh-CN" sz="1400"/>
              <a:t>                System.out.println("okook!");</a:t>
            </a:r>
          </a:p>
          <a:p>
            <a:pPr>
              <a:defRPr/>
            </a:pPr>
            <a:r>
              <a:rPr lang="en-US" altLang="zh-CN" sz="1400"/>
              <a:t>            }</a:t>
            </a:r>
          </a:p>
          <a:p>
            <a:pPr>
              <a:defRPr/>
            </a:pPr>
            <a:r>
              <a:rPr lang="en-US" altLang="zh-CN" sz="1400" smtClean="0"/>
              <a:t>};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934869" y="4536479"/>
            <a:ext cx="2267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/>
              <a:t>abstract class Monster{</a:t>
            </a:r>
          </a:p>
          <a:p>
            <a:pPr>
              <a:defRPr/>
            </a:pPr>
            <a:r>
              <a:rPr lang="en-US" altLang="zh-CN" sz="1400"/>
              <a:t>  var name : String</a:t>
            </a:r>
          </a:p>
          <a:p>
            <a:pPr>
              <a:defRPr/>
            </a:pPr>
            <a:r>
              <a:rPr lang="en-US" altLang="zh-CN" sz="1400"/>
              <a:t>  def cry</a:t>
            </a:r>
            <a:r>
              <a:rPr lang="en-US" altLang="zh-CN" sz="1400" smtClean="0"/>
              <a:t>()}</a:t>
            </a:r>
            <a:endParaRPr lang="en-US" altLang="zh-CN" sz="1400"/>
          </a:p>
        </p:txBody>
      </p:sp>
      <p:sp>
        <p:nvSpPr>
          <p:cNvPr id="8" name="TextBox 7"/>
          <p:cNvSpPr txBox="1"/>
          <p:nvPr/>
        </p:nvSpPr>
        <p:spPr>
          <a:xfrm>
            <a:off x="3658454" y="4159596"/>
            <a:ext cx="3361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var monster = new Monster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override var name: String =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牛魔王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override def cry(): Unit = {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 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牛魔王哼哼叫唤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..")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}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承层级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继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承层级一览图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55071"/>
            <a:ext cx="6696744" cy="454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4932" y="4248447"/>
            <a:ext cx="2949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subtype : </a:t>
            </a:r>
            <a:r>
              <a:rPr lang="zh-CN" altLang="en-US" smtClean="0"/>
              <a:t>子类型</a:t>
            </a:r>
            <a:endParaRPr lang="en-US" altLang="zh-CN" smtClean="0"/>
          </a:p>
          <a:p>
            <a:r>
              <a:rPr lang="en-US" altLang="zh-CN" smtClean="0"/>
              <a:t>implicit Conversion </a:t>
            </a:r>
            <a:r>
              <a:rPr lang="zh-CN" altLang="en-US" smtClean="0"/>
              <a:t>隐式转换</a:t>
            </a:r>
            <a:endParaRPr lang="en-US" altLang="zh-CN" smtClean="0"/>
          </a:p>
          <a:p>
            <a:r>
              <a:rPr lang="en-US" altLang="zh-CN" smtClean="0"/>
              <a:t>class hierarchy : </a:t>
            </a:r>
            <a:r>
              <a:rPr lang="zh-CN" altLang="en-US" smtClean="0"/>
              <a:t>类层次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承层级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继承层级图小结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中，所有其他类都是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AnyRef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的子类，类似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Object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AnyVal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AnyRef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都扩展自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Any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类。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Any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类是根节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点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Any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中定义了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isInstanceOf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asInstanceOf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方法，以及哈希方法等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类型的唯一实例就是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对象。可以将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赋值给任何引用，但不能赋值给值类型的变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Nothing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类型没有实例。它对于泛型结构是有用处的，举例：空列表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Nil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的类型是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List[Nothing]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，它是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List[T]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的子类型，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可以是任何类</a:t>
            </a:r>
            <a:r>
              <a:rPr lang="zh-CN" altLang="en-US"/>
              <a:t>。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zh-CN" altLang="en-US" sz="2200" b="1"/>
              <a:t>作业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课堂练习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400">
                <a:ea typeface="宋体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生先做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3" y="1656159"/>
            <a:ext cx="8208911" cy="25237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ea typeface="华文细黑" pitchFamily="2" charset="-122"/>
              </a:rPr>
              <a:t>练习</a:t>
            </a:r>
            <a:r>
              <a:rPr lang="en-US" altLang="zh-CN" smtClean="0">
                <a:ea typeface="华文细黑" pitchFamily="2" charset="-122"/>
              </a:rPr>
              <a:t>1</a:t>
            </a:r>
            <a:r>
              <a:rPr lang="en-US" altLang="zh-CN">
                <a:ea typeface="华文细黑" pitchFamily="2" charset="-122"/>
              </a:rPr>
              <a:t/>
            </a:r>
            <a:br>
              <a:rPr lang="en-US" altLang="zh-CN">
                <a:ea typeface="华文细黑" pitchFamily="2" charset="-122"/>
              </a:rPr>
            </a:br>
            <a:r>
              <a:rPr lang="zh-CN" altLang="en-US">
                <a:ea typeface="华文细黑" pitchFamily="2" charset="-122"/>
              </a:rPr>
              <a:t>编写</a:t>
            </a:r>
            <a:r>
              <a:rPr lang="en-US" altLang="zh-CN">
                <a:ea typeface="华文细黑" pitchFamily="2" charset="-122"/>
              </a:rPr>
              <a:t>Computer</a:t>
            </a:r>
            <a:r>
              <a:rPr lang="zh-CN" altLang="en-US">
                <a:ea typeface="华文细黑" pitchFamily="2" charset="-122"/>
              </a:rPr>
              <a:t>类，包含</a:t>
            </a:r>
            <a:r>
              <a:rPr lang="en-US" altLang="zh-CN">
                <a:ea typeface="华文细黑" pitchFamily="2" charset="-122"/>
              </a:rPr>
              <a:t>CPU</a:t>
            </a:r>
            <a:r>
              <a:rPr lang="zh-CN" altLang="en-US">
                <a:ea typeface="华文细黑" pitchFamily="2" charset="-122"/>
              </a:rPr>
              <a:t>、内存、硬盘等属性，</a:t>
            </a:r>
            <a:r>
              <a:rPr lang="en-US" altLang="zh-CN">
                <a:ea typeface="华文细黑" pitchFamily="2" charset="-122"/>
              </a:rPr>
              <a:t>getDetails</a:t>
            </a:r>
            <a:r>
              <a:rPr lang="zh-CN" altLang="en-US">
                <a:ea typeface="华文细黑" pitchFamily="2" charset="-122"/>
              </a:rPr>
              <a:t>方法用于返回</a:t>
            </a:r>
            <a:r>
              <a:rPr lang="en-US" altLang="zh-CN">
                <a:ea typeface="华文细黑" pitchFamily="2" charset="-122"/>
              </a:rPr>
              <a:t>Computer</a:t>
            </a:r>
            <a:r>
              <a:rPr lang="zh-CN" altLang="en-US">
                <a:ea typeface="华文细黑" pitchFamily="2" charset="-122"/>
              </a:rPr>
              <a:t>的详细信</a:t>
            </a:r>
            <a:r>
              <a:rPr lang="zh-CN" altLang="en-US" smtClean="0">
                <a:ea typeface="华文细黑" pitchFamily="2" charset="-122"/>
              </a:rPr>
              <a:t>息</a:t>
            </a:r>
            <a:r>
              <a:rPr lang="en-US" altLang="zh-CN" smtClean="0">
                <a:ea typeface="华文细黑" pitchFamily="2" charset="-122"/>
              </a:rPr>
              <a:t/>
            </a:r>
            <a:br>
              <a:rPr lang="en-US" altLang="zh-CN" smtClean="0">
                <a:ea typeface="华文细黑" pitchFamily="2" charset="-122"/>
              </a:rPr>
            </a:br>
            <a:r>
              <a:rPr lang="zh-CN" altLang="en-US" smtClean="0">
                <a:ea typeface="华文细黑" pitchFamily="2" charset="-122"/>
              </a:rPr>
              <a:t>编</a:t>
            </a:r>
            <a:r>
              <a:rPr lang="zh-CN" altLang="en-US">
                <a:ea typeface="华文细黑" pitchFamily="2" charset="-122"/>
              </a:rPr>
              <a:t>写</a:t>
            </a:r>
            <a:r>
              <a:rPr lang="en-US" altLang="zh-CN">
                <a:ea typeface="华文细黑" pitchFamily="2" charset="-122"/>
              </a:rPr>
              <a:t>PC</a:t>
            </a:r>
            <a:r>
              <a:rPr lang="zh-CN" altLang="en-US">
                <a:ea typeface="华文细黑" pitchFamily="2" charset="-122"/>
              </a:rPr>
              <a:t>子类，继承</a:t>
            </a:r>
            <a:r>
              <a:rPr lang="en-US" altLang="zh-CN">
                <a:ea typeface="华文细黑" pitchFamily="2" charset="-122"/>
              </a:rPr>
              <a:t>Computer</a:t>
            </a:r>
            <a:r>
              <a:rPr lang="zh-CN" altLang="en-US">
                <a:ea typeface="华文细黑" pitchFamily="2" charset="-122"/>
              </a:rPr>
              <a:t>类，添加特有属</a:t>
            </a:r>
            <a:r>
              <a:rPr lang="zh-CN" altLang="en-US" smtClean="0">
                <a:ea typeface="华文细黑" pitchFamily="2" charset="-122"/>
              </a:rPr>
              <a:t>性</a:t>
            </a:r>
            <a:r>
              <a:rPr lang="en-US" altLang="zh-CN" smtClean="0">
                <a:ea typeface="华文细黑" pitchFamily="2" charset="-122"/>
              </a:rPr>
              <a:t>【</a:t>
            </a:r>
            <a:r>
              <a:rPr lang="zh-CN" altLang="en-US" smtClean="0">
                <a:ea typeface="华文细黑" pitchFamily="2" charset="-122"/>
              </a:rPr>
              <a:t>品牌</a:t>
            </a:r>
            <a:r>
              <a:rPr lang="en-US" altLang="zh-CN" smtClean="0">
                <a:ea typeface="华文细黑" pitchFamily="2" charset="-122"/>
              </a:rPr>
              <a:t>brand】</a:t>
            </a:r>
            <a:br>
              <a:rPr lang="en-US" altLang="zh-CN" smtClean="0">
                <a:ea typeface="华文细黑" pitchFamily="2" charset="-122"/>
              </a:rPr>
            </a:br>
            <a:r>
              <a:rPr lang="zh-CN" altLang="en-US" smtClean="0">
                <a:ea typeface="华文细黑" pitchFamily="2" charset="-122"/>
              </a:rPr>
              <a:t>编</a:t>
            </a:r>
            <a:r>
              <a:rPr lang="zh-CN" altLang="en-US">
                <a:ea typeface="华文细黑" pitchFamily="2" charset="-122"/>
              </a:rPr>
              <a:t>写</a:t>
            </a:r>
            <a:r>
              <a:rPr lang="en-US" altLang="zh-CN">
                <a:ea typeface="华文细黑" pitchFamily="2" charset="-122"/>
              </a:rPr>
              <a:t>NotePad</a:t>
            </a:r>
            <a:r>
              <a:rPr lang="zh-CN" altLang="en-US">
                <a:ea typeface="华文细黑" pitchFamily="2" charset="-122"/>
              </a:rPr>
              <a:t>子类，继承</a:t>
            </a:r>
            <a:r>
              <a:rPr lang="en-US" altLang="zh-CN">
                <a:ea typeface="华文细黑" pitchFamily="2" charset="-122"/>
              </a:rPr>
              <a:t>Computer</a:t>
            </a:r>
            <a:r>
              <a:rPr lang="zh-CN" altLang="en-US">
                <a:ea typeface="华文细黑" pitchFamily="2" charset="-122"/>
              </a:rPr>
              <a:t>类，添加特有属</a:t>
            </a:r>
            <a:r>
              <a:rPr lang="zh-CN" altLang="en-US" smtClean="0">
                <a:ea typeface="华文细黑" pitchFamily="2" charset="-122"/>
              </a:rPr>
              <a:t>性</a:t>
            </a:r>
            <a:r>
              <a:rPr lang="en-US" altLang="zh-CN" smtClean="0">
                <a:ea typeface="华文细黑" pitchFamily="2" charset="-122"/>
              </a:rPr>
              <a:t>【</a:t>
            </a:r>
            <a:r>
              <a:rPr lang="zh-CN" altLang="en-US">
                <a:ea typeface="华文细黑" pitchFamily="2" charset="-122"/>
              </a:rPr>
              <a:t>颜色</a:t>
            </a:r>
            <a:r>
              <a:rPr lang="en-US" altLang="zh-CN" smtClean="0">
                <a:ea typeface="华文细黑" pitchFamily="2" charset="-122"/>
              </a:rPr>
              <a:t>color</a:t>
            </a:r>
            <a:r>
              <a:rPr lang="en-US" altLang="zh-CN">
                <a:ea typeface="华文细黑" pitchFamily="2" charset="-122"/>
              </a:rPr>
              <a:t>】</a:t>
            </a:r>
            <a:r>
              <a:rPr lang="en-US" altLang="zh-CN" smtClean="0">
                <a:ea typeface="华文细黑" pitchFamily="2" charset="-122"/>
              </a:rPr>
              <a:t/>
            </a:r>
            <a:br>
              <a:rPr lang="en-US" altLang="zh-CN" smtClean="0">
                <a:ea typeface="华文细黑" pitchFamily="2" charset="-122"/>
              </a:rPr>
            </a:br>
            <a:r>
              <a:rPr lang="zh-CN" altLang="en-US" smtClean="0">
                <a:ea typeface="华文细黑" pitchFamily="2" charset="-122"/>
              </a:rPr>
              <a:t>编</a:t>
            </a:r>
            <a:r>
              <a:rPr lang="zh-CN" altLang="en-US">
                <a:ea typeface="华文细黑" pitchFamily="2" charset="-122"/>
              </a:rPr>
              <a:t>写</a:t>
            </a:r>
            <a:r>
              <a:rPr lang="en-US" altLang="zh-CN" smtClean="0">
                <a:ea typeface="华文细黑" pitchFamily="2" charset="-122"/>
              </a:rPr>
              <a:t>Test</a:t>
            </a:r>
            <a:r>
              <a:rPr lang="zh-CN" altLang="en-US">
                <a:ea typeface="华文细黑" pitchFamily="2" charset="-122"/>
              </a:rPr>
              <a:t> </a:t>
            </a:r>
            <a:r>
              <a:rPr lang="en-US" altLang="zh-CN" smtClean="0">
                <a:ea typeface="华文细黑" pitchFamily="2" charset="-122"/>
              </a:rPr>
              <a:t>Object</a:t>
            </a:r>
            <a:r>
              <a:rPr lang="zh-CN" altLang="en-US" smtClean="0">
                <a:ea typeface="华文细黑" pitchFamily="2" charset="-122"/>
              </a:rPr>
              <a:t>，</a:t>
            </a:r>
            <a:r>
              <a:rPr lang="zh-CN" altLang="en-US">
                <a:ea typeface="华文细黑" pitchFamily="2" charset="-122"/>
              </a:rPr>
              <a:t>在</a:t>
            </a:r>
            <a:r>
              <a:rPr lang="en-US" altLang="zh-CN">
                <a:ea typeface="华文细黑" pitchFamily="2" charset="-122"/>
              </a:rPr>
              <a:t>main</a:t>
            </a:r>
            <a:r>
              <a:rPr lang="zh-CN" altLang="en-US">
                <a:ea typeface="华文细黑" pitchFamily="2" charset="-122"/>
              </a:rPr>
              <a:t>方法中创建</a:t>
            </a:r>
            <a:r>
              <a:rPr lang="en-US" altLang="zh-CN">
                <a:ea typeface="华文细黑" pitchFamily="2" charset="-122"/>
              </a:rPr>
              <a:t>PC</a:t>
            </a:r>
            <a:r>
              <a:rPr lang="zh-CN" altLang="en-US">
                <a:ea typeface="华文细黑" pitchFamily="2" charset="-122"/>
              </a:rPr>
              <a:t>和</a:t>
            </a:r>
            <a:r>
              <a:rPr lang="en-US" altLang="zh-CN">
                <a:ea typeface="华文细黑" pitchFamily="2" charset="-122"/>
              </a:rPr>
              <a:t>NotePad</a:t>
            </a:r>
            <a:r>
              <a:rPr lang="zh-CN" altLang="en-US">
                <a:ea typeface="华文细黑" pitchFamily="2" charset="-122"/>
              </a:rPr>
              <a:t>对象，分</a:t>
            </a:r>
            <a:r>
              <a:rPr lang="zh-CN" altLang="en-US" smtClean="0">
                <a:ea typeface="华文细黑" pitchFamily="2" charset="-122"/>
              </a:rPr>
              <a:t>别对象中特有的属性赋值，</a:t>
            </a:r>
            <a:r>
              <a:rPr lang="zh-CN" altLang="en-US">
                <a:ea typeface="华文细黑" pitchFamily="2" charset="-122"/>
              </a:rPr>
              <a:t>以及从</a:t>
            </a:r>
            <a:r>
              <a:rPr lang="en-US" altLang="zh-CN">
                <a:ea typeface="华文细黑" pitchFamily="2" charset="-122"/>
              </a:rPr>
              <a:t>Computer</a:t>
            </a:r>
            <a:r>
              <a:rPr lang="zh-CN" altLang="en-US">
                <a:ea typeface="华文细黑" pitchFamily="2" charset="-122"/>
              </a:rPr>
              <a:t>类继承的属</a:t>
            </a:r>
            <a:r>
              <a:rPr lang="zh-CN" altLang="en-US" smtClean="0">
                <a:ea typeface="华文细黑" pitchFamily="2" charset="-122"/>
              </a:rPr>
              <a:t>性赋值，并使用方</a:t>
            </a:r>
            <a:r>
              <a:rPr lang="zh-CN" altLang="en-US">
                <a:ea typeface="华文细黑" pitchFamily="2" charset="-122"/>
              </a:rPr>
              <a:t>法并打印输</a:t>
            </a:r>
            <a:r>
              <a:rPr lang="zh-CN" altLang="en-US" smtClean="0">
                <a:ea typeface="华文细黑" pitchFamily="2" charset="-122"/>
              </a:rPr>
              <a:t>出信息。</a:t>
            </a:r>
            <a:r>
              <a:rPr lang="en-US" altLang="zh-CN" sz="1600" smtClean="0">
                <a:ea typeface="华文细黑" pitchFamily="2" charset="-122"/>
              </a:rPr>
              <a:t/>
            </a:r>
            <a:br>
              <a:rPr lang="en-US" altLang="zh-CN" sz="1600" smtClean="0">
                <a:ea typeface="华文细黑" pitchFamily="2" charset="-122"/>
              </a:rPr>
            </a:br>
            <a:endParaRPr lang="en-US" altLang="zh-CN" sz="1600" smtClean="0">
              <a:ea typeface="华文细黑" pitchFamily="2" charset="-122"/>
            </a:endParaRPr>
          </a:p>
          <a:p>
            <a:endParaRPr lang="en-US" altLang="zh-CN" sz="160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3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zh-CN" altLang="en-US" sz="2200" b="1"/>
              <a:t>作业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课堂练习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3" y="1656159"/>
            <a:ext cx="2304255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>
                <a:latin typeface="+mn-ea"/>
              </a:rPr>
              <a:t>练习</a:t>
            </a:r>
            <a:r>
              <a:rPr lang="en-US" altLang="zh-CN" sz="1600" smtClean="0">
                <a:latin typeface="+mn-ea"/>
              </a:rPr>
              <a:t>2 </a:t>
            </a:r>
            <a:r>
              <a:rPr lang="en-US" altLang="zh-CN" sz="1600">
                <a:latin typeface="+mn-ea"/>
              </a:rPr>
              <a:t/>
            </a:r>
            <a:br>
              <a:rPr lang="en-US" altLang="zh-CN" sz="1600">
                <a:latin typeface="+mn-ea"/>
              </a:rPr>
            </a:br>
            <a:r>
              <a:rPr lang="zh-CN" altLang="en-US" sz="1600" smtClean="0">
                <a:latin typeface="+mn-ea"/>
              </a:rPr>
              <a:t>根</a:t>
            </a:r>
            <a:r>
              <a:rPr lang="zh-CN" altLang="en-US" sz="1600">
                <a:latin typeface="+mn-ea"/>
              </a:rPr>
              <a:t>据下图实现类。在</a:t>
            </a:r>
            <a:r>
              <a:rPr lang="en-US" altLang="zh-CN" sz="1600">
                <a:latin typeface="+mn-ea"/>
              </a:rPr>
              <a:t>TestCylinder</a:t>
            </a:r>
            <a:r>
              <a:rPr lang="zh-CN" altLang="en-US" sz="1600">
                <a:latin typeface="+mn-ea"/>
              </a:rPr>
              <a:t>类中创建</a:t>
            </a:r>
            <a:r>
              <a:rPr lang="en-US" altLang="zh-CN" sz="1600">
                <a:latin typeface="+mn-ea"/>
              </a:rPr>
              <a:t>Cylinder</a:t>
            </a:r>
            <a:r>
              <a:rPr lang="zh-CN" altLang="en-US" sz="1600">
                <a:latin typeface="+mn-ea"/>
              </a:rPr>
              <a:t>类的对象，设置圆柱的底面半径和高，并输出圆柱的体积</a:t>
            </a:r>
            <a:endParaRPr lang="en-US" altLang="zh-CN" sz="1600" smtClean="0">
              <a:latin typeface="+mn-ea"/>
            </a:endParaRPr>
          </a:p>
          <a:p>
            <a:endParaRPr lang="en-US" altLang="zh-CN" sz="1600">
              <a:ea typeface="华文细黑" pitchFamily="2" charset="-122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54235"/>
              </p:ext>
            </p:extLst>
          </p:nvPr>
        </p:nvGraphicFramePr>
        <p:xfrm>
          <a:off x="3059832" y="1354205"/>
          <a:ext cx="5486400" cy="17421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 :Double 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 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私有属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性初始化为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+setRadius(radius: Double) 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17550"/>
              </p:ext>
            </p:extLst>
          </p:nvPr>
        </p:nvGraphicFramePr>
        <p:xfrm>
          <a:off x="3059832" y="3538126"/>
          <a:ext cx="5544616" cy="1981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2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26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-length:Double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14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性初始化为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+setLength(length: Double)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5700599" y="3015194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zh-CN" altLang="en-US" sz="2200" b="1"/>
              <a:t>作业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/>
              <a:t>练习</a:t>
            </a:r>
            <a:r>
              <a:rPr lang="en-US" altLang="zh-CN" b="1" smtClean="0"/>
              <a:t>3(</a:t>
            </a:r>
            <a:r>
              <a:rPr lang="zh-CN" altLang="en-US" b="1" smtClean="0"/>
              <a:t>多态应用</a:t>
            </a:r>
            <a:r>
              <a:rPr lang="en-US" altLang="zh-CN" b="1" smtClean="0"/>
              <a:t>)</a:t>
            </a:r>
            <a:endParaRPr lang="en-US" altLang="zh-CN" b="1"/>
          </a:p>
          <a:p>
            <a:pPr>
              <a:defRPr/>
            </a:pP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zh-CN" altLang="en-US" sz="1600"/>
              <a:t>定义员工类</a:t>
            </a:r>
            <a:r>
              <a:rPr lang="en-US" altLang="zh-CN" sz="1600"/>
              <a:t>Employee</a:t>
            </a:r>
            <a:r>
              <a:rPr lang="zh-CN" altLang="en-US" sz="1600"/>
              <a:t>，包含姓名和月工资，以及计算年工资</a:t>
            </a:r>
            <a:r>
              <a:rPr lang="en-US" altLang="zh-CN" sz="1600"/>
              <a:t>getAnnual</a:t>
            </a:r>
            <a:r>
              <a:rPr lang="zh-CN" altLang="en-US" sz="1600"/>
              <a:t>的方法。普通员工和经理继承了员工</a:t>
            </a:r>
            <a:r>
              <a:rPr lang="zh-CN" altLang="en-US" sz="1600" smtClean="0"/>
              <a:t>，经</a:t>
            </a:r>
            <a:r>
              <a:rPr lang="zh-CN" altLang="en-US" sz="1600"/>
              <a:t>理类多了奖金</a:t>
            </a:r>
            <a:r>
              <a:rPr lang="en-US" altLang="zh-CN" sz="1600"/>
              <a:t>bonus</a:t>
            </a:r>
            <a:r>
              <a:rPr lang="zh-CN" altLang="en-US" sz="1600"/>
              <a:t>属性和管理</a:t>
            </a:r>
            <a:r>
              <a:rPr lang="en-US" altLang="zh-CN" sz="1600"/>
              <a:t>manage</a:t>
            </a:r>
            <a:r>
              <a:rPr lang="zh-CN" altLang="en-US" sz="1600"/>
              <a:t>方法，普通员工类多了</a:t>
            </a:r>
            <a:r>
              <a:rPr lang="en-US" altLang="zh-CN" sz="1600"/>
              <a:t>work</a:t>
            </a:r>
            <a:r>
              <a:rPr lang="zh-CN" altLang="en-US" sz="1600"/>
              <a:t>方法，普通员工和经理类要求分别重写</a:t>
            </a:r>
            <a:r>
              <a:rPr lang="en-US" altLang="zh-CN" sz="1600"/>
              <a:t>getAnnual</a:t>
            </a:r>
            <a:r>
              <a:rPr lang="zh-CN" altLang="en-US" sz="1600"/>
              <a:t>方</a:t>
            </a:r>
            <a:r>
              <a:rPr lang="zh-CN" altLang="en-US" sz="1600" smtClean="0"/>
              <a:t>法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zh-CN" altLang="en-US" sz="1600" smtClean="0"/>
              <a:t>测</a:t>
            </a:r>
            <a:r>
              <a:rPr lang="zh-CN" altLang="en-US" sz="1600"/>
              <a:t>试类中添加一个方法</a:t>
            </a:r>
            <a:r>
              <a:rPr lang="en-US" altLang="zh-CN" sz="1600"/>
              <a:t>showEmpAnnal</a:t>
            </a:r>
            <a:r>
              <a:rPr lang="zh-CN" altLang="en-US" sz="1600"/>
              <a:t>，实现获取任何员工对象的年工资</a:t>
            </a:r>
            <a:r>
              <a:rPr lang="en-US" altLang="zh-CN" sz="1600"/>
              <a:t>,</a:t>
            </a:r>
            <a:r>
              <a:rPr lang="zh-CN" altLang="en-US" sz="1600"/>
              <a:t>并在</a:t>
            </a:r>
            <a:r>
              <a:rPr lang="en-US" altLang="zh-CN" sz="1600"/>
              <a:t>main</a:t>
            </a:r>
            <a:r>
              <a:rPr lang="zh-CN" altLang="en-US" sz="1600"/>
              <a:t>方法中调用该方</a:t>
            </a:r>
            <a:r>
              <a:rPr lang="zh-CN" altLang="en-US" sz="1600" smtClean="0"/>
              <a:t>法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zh-CN" altLang="en-US" sz="1600" smtClean="0"/>
              <a:t>测</a:t>
            </a:r>
            <a:r>
              <a:rPr lang="zh-CN" altLang="en-US" sz="1600"/>
              <a:t>试类中添加一个方法，</a:t>
            </a:r>
            <a:r>
              <a:rPr lang="en-US" altLang="zh-CN" sz="1600"/>
              <a:t>testWork,</a:t>
            </a:r>
            <a:r>
              <a:rPr lang="zh-CN" altLang="en-US" sz="1600"/>
              <a:t>如果是普通员工，则调用</a:t>
            </a:r>
            <a:r>
              <a:rPr lang="en-US" altLang="zh-CN" sz="1600"/>
              <a:t>work</a:t>
            </a:r>
            <a:r>
              <a:rPr lang="zh-CN" altLang="en-US" sz="1600"/>
              <a:t>方法，如果是经理，则调用</a:t>
            </a:r>
            <a:r>
              <a:rPr lang="en-US" altLang="zh-CN" sz="1600"/>
              <a:t>manage</a:t>
            </a:r>
            <a:r>
              <a:rPr lang="zh-CN" altLang="en-US" sz="1600"/>
              <a:t>方</a:t>
            </a:r>
            <a:r>
              <a:rPr lang="zh-CN" altLang="en-US" sz="1600" smtClean="0"/>
              <a:t>法 </a:t>
            </a:r>
            <a:r>
              <a:rPr lang="en-US" altLang="zh-CN" sz="1600" smtClean="0"/>
              <a:t>【10min】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包的特点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概述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基本语法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kern="1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package</a:t>
            </a:r>
            <a:r>
              <a:rPr lang="en-US" altLang="zh-CN" b="1" kern="10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kern="10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包</a:t>
            </a:r>
            <a:r>
              <a:rPr lang="zh-CN" altLang="en-US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名</a:t>
            </a:r>
            <a:endParaRPr lang="en-US" altLang="zh-CN" b="1" kern="10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b="1" kern="10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包的三大作用</a:t>
            </a:r>
            <a:r>
              <a:rPr lang="en-US" altLang="zh-CN" smtClean="0"/>
              <a:t>(</a:t>
            </a:r>
            <a:r>
              <a:rPr lang="zh-CN" altLang="en-US" smtClean="0"/>
              <a:t>和</a:t>
            </a:r>
            <a:r>
              <a:rPr lang="en-US" altLang="zh-CN" smtClean="0"/>
              <a:t>Java</a:t>
            </a:r>
            <a:r>
              <a:rPr lang="zh-CN" altLang="en-US" smtClean="0"/>
              <a:t>一样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1) </a:t>
            </a:r>
            <a:r>
              <a:rPr lang="zh-CN" altLang="en-US" smtClean="0"/>
              <a:t>区</a:t>
            </a:r>
            <a:r>
              <a:rPr lang="zh-CN" altLang="en-US"/>
              <a:t>分相同名字的</a:t>
            </a:r>
            <a:r>
              <a:rPr lang="zh-CN" altLang="en-US" smtClean="0"/>
              <a:t>类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2) </a:t>
            </a:r>
            <a:r>
              <a:rPr lang="zh-CN" altLang="en-US" smtClean="0"/>
              <a:t>当</a:t>
            </a:r>
            <a:r>
              <a:rPr lang="zh-CN" altLang="en-US"/>
              <a:t>类很多时</a:t>
            </a:r>
            <a:r>
              <a:rPr lang="en-US" altLang="zh-CN"/>
              <a:t>,</a:t>
            </a:r>
            <a:r>
              <a:rPr lang="zh-CN" altLang="en-US"/>
              <a:t>可以很好的管理</a:t>
            </a:r>
            <a:r>
              <a:rPr lang="zh-CN" altLang="en-US" smtClean="0"/>
              <a:t>类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3) </a:t>
            </a:r>
            <a:r>
              <a:rPr lang="zh-CN" altLang="en-US" smtClean="0"/>
              <a:t>控</a:t>
            </a:r>
            <a:r>
              <a:rPr lang="zh-CN" altLang="en-US"/>
              <a:t>制访问范</a:t>
            </a:r>
            <a:r>
              <a:rPr lang="zh-CN" altLang="en-US" smtClean="0"/>
              <a:t>围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zh-CN" altLang="en-US" b="1">
                <a:solidFill>
                  <a:srgbClr val="CC0000"/>
                </a:solidFill>
              </a:rPr>
              <a:t>包名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CC0000"/>
                </a:solidFill>
              </a:rPr>
              <a:t>源码</a:t>
            </a:r>
            <a:r>
              <a:rPr lang="zh-CN" altLang="en-US"/>
              <a:t>所在的系统</a:t>
            </a:r>
            <a:r>
              <a:rPr lang="zh-CN" altLang="en-US" b="1"/>
              <a:t>文件目录结</a:t>
            </a:r>
            <a:r>
              <a:rPr lang="zh-CN" altLang="en-US" b="1" smtClean="0"/>
              <a:t>构要</a:t>
            </a:r>
            <a:r>
              <a:rPr lang="zh-CN" altLang="en-US" b="1" smtClean="0">
                <a:solidFill>
                  <a:srgbClr val="CC0000"/>
                </a:solidFill>
              </a:rPr>
              <a:t>可以不一致</a:t>
            </a:r>
            <a:r>
              <a:rPr lang="zh-CN" altLang="en-US" smtClean="0"/>
              <a:t>，</a:t>
            </a:r>
            <a:r>
              <a:rPr lang="zh-CN" altLang="en-US"/>
              <a:t>但是</a:t>
            </a:r>
            <a:r>
              <a:rPr lang="zh-CN" altLang="en-US" smtClean="0"/>
              <a:t>编</a:t>
            </a:r>
            <a:r>
              <a:rPr lang="zh-CN" altLang="en-US"/>
              <a:t>译后的字节码文件路</a:t>
            </a:r>
            <a:r>
              <a:rPr lang="zh-CN" altLang="en-US" smtClean="0"/>
              <a:t>径和包名会保</a:t>
            </a:r>
            <a:r>
              <a:rPr lang="zh-CN" altLang="en-US"/>
              <a:t>持一</a:t>
            </a:r>
            <a:r>
              <a:rPr lang="zh-CN" altLang="en-US" smtClean="0"/>
              <a:t>致</a:t>
            </a:r>
            <a:r>
              <a:rPr lang="en-US" altLang="zh-CN" smtClean="0"/>
              <a:t>(</a:t>
            </a:r>
            <a:r>
              <a:rPr lang="zh-CN" altLang="en-US" smtClean="0"/>
              <a:t>这个工作由</a:t>
            </a:r>
            <a:r>
              <a:rPr lang="zh-CN" altLang="en-US" b="1" smtClean="0"/>
              <a:t>编译器完成</a:t>
            </a:r>
            <a:r>
              <a:rPr lang="en-US" altLang="zh-CN" b="1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[</a:t>
            </a:r>
            <a:r>
              <a:rPr lang="zh-CN" altLang="en-US"/>
              <a:t>案</a:t>
            </a:r>
            <a:r>
              <a:rPr lang="zh-CN" altLang="en-US" smtClean="0"/>
              <a:t>例演示</a:t>
            </a:r>
            <a:r>
              <a:rPr lang="en-US" altLang="zh-CN" smtClean="0"/>
              <a:t>]</a:t>
            </a:r>
            <a:endParaRPr lang="zh-CN" altLang="en-US"/>
          </a:p>
          <a:p>
            <a:pPr marL="285750" indent="-285750">
              <a:buFont typeface="Wingdings" pitchFamily="2" charset="2"/>
              <a:buChar char="Ø"/>
              <a:defRPr/>
            </a:pPr>
            <a:endParaRPr lang="zh-CN" altLang="en-US" sz="1600"/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623174"/>
              </p:ext>
            </p:extLst>
          </p:nvPr>
        </p:nvGraphicFramePr>
        <p:xfrm>
          <a:off x="827584" y="4870214"/>
          <a:ext cx="1224136" cy="56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包装程序外壳对象" showAsIcon="1" r:id="rId4" imgW="1538280" imgH="711360" progId="Package">
                  <p:embed/>
                </p:oleObj>
              </mc:Choice>
              <mc:Fallback>
                <p:oleObj name="包装程序外壳对象" showAsIcon="1" r:id="rId4" imgW="1538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4870214"/>
                        <a:ext cx="1224136" cy="56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6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包的命名</a:t>
            </a: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命名规则：</a:t>
            </a: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能包含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字母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下划线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圆点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.,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但不能用数字开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头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也不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要使用关键字。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/>
              <a:t>demo.</a:t>
            </a:r>
            <a:r>
              <a:rPr lang="en-US" altLang="zh-CN" sz="1600" b="1"/>
              <a:t>class</a:t>
            </a:r>
            <a:r>
              <a:rPr lang="en-US" altLang="zh-CN" sz="1600"/>
              <a:t>.exec1 </a:t>
            </a:r>
            <a:r>
              <a:rPr lang="en-US" altLang="zh-CN" sz="1600" smtClean="0"/>
              <a:t> //</a:t>
            </a:r>
            <a:r>
              <a:rPr lang="zh-CN" altLang="en-US" sz="1600" smtClean="0"/>
              <a:t>错误 </a:t>
            </a:r>
            <a:r>
              <a:rPr lang="en-US" altLang="zh-CN" sz="1600" smtClean="0"/>
              <a:t>, </a:t>
            </a:r>
            <a:r>
              <a:rPr lang="zh-CN" altLang="en-US" sz="1600" smtClean="0"/>
              <a:t>因为</a:t>
            </a:r>
            <a:r>
              <a:rPr lang="en-US" altLang="zh-CN" sz="1600" smtClean="0"/>
              <a:t>class</a:t>
            </a:r>
            <a:r>
              <a:rPr lang="zh-CN" altLang="en-US" sz="1600" smtClean="0"/>
              <a:t>是关键字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demo.</a:t>
            </a:r>
            <a:r>
              <a:rPr lang="en-US" altLang="zh-CN" sz="1600" smtClean="0">
                <a:solidFill>
                  <a:srgbClr val="FF0000"/>
                </a:solidFill>
              </a:rPr>
              <a:t>12</a:t>
            </a:r>
            <a:r>
              <a:rPr lang="en-US" altLang="zh-CN" sz="1600" smtClean="0"/>
              <a:t>a </a:t>
            </a:r>
            <a:r>
              <a:rPr lang="en-US" altLang="zh-CN" sz="1600"/>
              <a:t> </a:t>
            </a:r>
            <a:r>
              <a:rPr lang="en-US" altLang="zh-CN" sz="1600" smtClean="0"/>
              <a:t>  // </a:t>
            </a:r>
            <a:r>
              <a:rPr lang="zh-CN" altLang="en-US" sz="1600"/>
              <a:t>错</a:t>
            </a:r>
            <a:r>
              <a:rPr lang="zh-CN" altLang="en-US" sz="1600" smtClean="0"/>
              <a:t>误，因为不能以数字开头</a:t>
            </a:r>
            <a:endParaRPr lang="en-US" altLang="zh-CN" sz="1600" smtClean="0"/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/>
              <a:t>命名</a:t>
            </a:r>
            <a:r>
              <a:rPr lang="zh-CN" altLang="en-US" sz="1600" b="1"/>
              <a:t>规范</a:t>
            </a:r>
            <a:r>
              <a:rPr lang="zh-CN" altLang="en-US" sz="1600" smtClean="0"/>
              <a:t>：</a:t>
            </a: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zh-CN" altLang="en-US" sz="1600" smtClean="0"/>
              <a:t>一</a:t>
            </a:r>
            <a:r>
              <a:rPr lang="zh-CN" altLang="en-US" sz="1600"/>
              <a:t>般是小写字母</a:t>
            </a:r>
            <a:r>
              <a:rPr lang="en-US" altLang="zh-CN" sz="1600"/>
              <a:t>+</a:t>
            </a:r>
            <a:r>
              <a:rPr lang="zh-CN" altLang="en-US" sz="1600"/>
              <a:t>小圆</a:t>
            </a:r>
            <a:r>
              <a:rPr lang="zh-CN" altLang="en-US" sz="1600" smtClean="0"/>
              <a:t>点一般是 </a:t>
            </a:r>
            <a:endParaRPr lang="en-US" altLang="zh-CN" sz="1600" smtClean="0"/>
          </a:p>
          <a:p>
            <a:pPr>
              <a:defRPr/>
            </a:pPr>
            <a:r>
              <a:rPr lang="en-US" altLang="zh-CN" sz="1600" smtClean="0">
                <a:solidFill>
                  <a:srgbClr val="FF0000"/>
                </a:solidFill>
              </a:rPr>
              <a:t>com</a:t>
            </a:r>
            <a:r>
              <a:rPr lang="en-US" altLang="zh-CN" sz="1600"/>
              <a:t>.</a:t>
            </a:r>
            <a:r>
              <a:rPr lang="zh-CN" altLang="en-US" sz="1600" b="1"/>
              <a:t>公司名</a:t>
            </a:r>
            <a:r>
              <a:rPr lang="en-US" altLang="zh-CN" sz="1600" smtClean="0"/>
              <a:t>.</a:t>
            </a:r>
            <a:r>
              <a:rPr lang="zh-CN" altLang="en-US" sz="1600" b="1" smtClean="0">
                <a:solidFill>
                  <a:srgbClr val="0070C0"/>
                </a:solidFill>
              </a:rPr>
              <a:t>项</a:t>
            </a:r>
            <a:r>
              <a:rPr lang="zh-CN" altLang="en-US" sz="1600" b="1">
                <a:solidFill>
                  <a:srgbClr val="0070C0"/>
                </a:solidFill>
              </a:rPr>
              <a:t>目名</a:t>
            </a:r>
            <a:r>
              <a:rPr lang="en-US" altLang="zh-CN" sz="1600"/>
              <a:t>.</a:t>
            </a:r>
            <a:r>
              <a:rPr lang="zh-CN" altLang="en-US" sz="1600" b="1">
                <a:solidFill>
                  <a:srgbClr val="00B050"/>
                </a:solidFill>
              </a:rPr>
              <a:t>业务模块名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比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如：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com.atguigu.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oa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.model  com.atguigu.oa.controller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com.sina.edu.user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com.sohu.bank.order </a:t>
            </a: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会自动引入的常用包 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java.lang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.* 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/>
              <a:t>scala</a:t>
            </a:r>
            <a:r>
              <a:rPr lang="zh-CN" altLang="en-US"/>
              <a:t>包</a:t>
            </a:r>
          </a:p>
          <a:p>
            <a:pPr>
              <a:defRPr/>
            </a:pPr>
            <a:r>
              <a:rPr lang="en-US" altLang="zh-CN" b="1"/>
              <a:t>Predef</a:t>
            </a:r>
            <a:r>
              <a:rPr lang="zh-CN" altLang="en-US" smtClean="0"/>
              <a:t>包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039"/>
            <a:ext cx="29718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90388"/>
            <a:ext cx="30243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4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进行</a:t>
            </a:r>
            <a:r>
              <a:rPr lang="en-US" altLang="zh-CN" smtClean="0"/>
              <a:t>package </a:t>
            </a:r>
            <a:r>
              <a:rPr lang="zh-CN" altLang="en-US" smtClean="0"/>
              <a:t>打包时，</a:t>
            </a:r>
            <a:r>
              <a:rPr lang="zh-CN" altLang="en-US"/>
              <a:t>可</a:t>
            </a:r>
            <a:r>
              <a:rPr lang="zh-CN" altLang="en-US" smtClean="0"/>
              <a:t>以有如下形式。</a:t>
            </a:r>
            <a:r>
              <a:rPr lang="en-US" altLang="zh-CN" smtClean="0"/>
              <a:t>【</a:t>
            </a:r>
            <a:r>
              <a:rPr lang="zh-CN" altLang="en-US" sz="1400" smtClean="0"/>
              <a:t>案例</a:t>
            </a:r>
            <a:r>
              <a:rPr lang="en-US" altLang="zh-CN" sz="1400" smtClean="0"/>
              <a:t>+</a:t>
            </a:r>
            <a:r>
              <a:rPr lang="zh-CN" altLang="en-US" sz="1400" smtClean="0"/>
              <a:t>反编译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60965"/>
              </p:ext>
            </p:extLst>
          </p:nvPr>
        </p:nvGraphicFramePr>
        <p:xfrm>
          <a:off x="-252536" y="2592263"/>
          <a:ext cx="2880320" cy="2651760"/>
        </p:xfrm>
        <a:graphic>
          <a:graphicData uri="http://schemas.openxmlformats.org/drawingml/2006/table">
            <a:tbl>
              <a:tblPr/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package com.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atguigu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scala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val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def play(message: String): Unit </a:t>
                      </a:r>
                      <a:r>
                        <a:rPr lang="en-US" sz="1400" kern="100" smtClean="0">
                          <a:effectLst/>
                          <a:latin typeface="Times New Roman"/>
                        </a:rPr>
                        <a:t>={</a:t>
                      </a:r>
                      <a:br>
                        <a:rPr lang="en-US" sz="1400" kern="100" smtClean="0">
                          <a:effectLst/>
                          <a:latin typeface="Times New Roman"/>
                        </a:rPr>
                      </a:br>
                      <a:r>
                        <a:rPr lang="en-US" sz="1400" kern="100" smtClean="0">
                          <a:effectLst/>
                          <a:latin typeface="Times New Roman"/>
                        </a:rPr>
                        <a:t>println(this.name + " " + message)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  <a:latin typeface="Times New Roman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effectLst/>
                          <a:latin typeface="Times New Roman"/>
                        </a:rPr>
                        <a:t>代码说明 传统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的方式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64526"/>
              </p:ext>
            </p:extLst>
          </p:nvPr>
        </p:nvGraphicFramePr>
        <p:xfrm>
          <a:off x="3419872" y="2608200"/>
          <a:ext cx="2869307" cy="2560320"/>
        </p:xfrm>
        <a:graphic>
          <a:graphicData uri="http://schemas.openxmlformats.org/drawingml/2006/table">
            <a:tbl>
              <a:tblPr/>
              <a:tblGrid>
                <a:gridCol w="2869307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package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com.atguigu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package scala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val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def play(message: String): Unit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={</a:t>
                      </a:r>
                      <a:b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println(this.name + " " + message)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代码说明 ：和第一种方式完全等价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2627784" y="3384351"/>
            <a:ext cx="756319" cy="57606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等</a:t>
            </a:r>
            <a:r>
              <a:rPr lang="zh-CN" altLang="en-US" sz="1400" b="1">
                <a:solidFill>
                  <a:schemeClr val="tx1"/>
                </a:solidFill>
              </a:rPr>
              <a:t>同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9135"/>
              </p:ext>
            </p:extLst>
          </p:nvPr>
        </p:nvGraphicFramePr>
        <p:xfrm>
          <a:off x="7020272" y="2376239"/>
          <a:ext cx="2910818" cy="2834640"/>
        </p:xfrm>
        <a:graphic>
          <a:graphicData uri="http://schemas.openxmlformats.org/drawingml/2006/table">
            <a:tbl>
              <a:tblPr/>
              <a:tblGrid>
                <a:gridCol w="291081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package com.atguigu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package scala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val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def play(message: String): Unit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={</a:t>
                      </a:r>
                      <a:b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println(this.name + " " + message)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 //</a:t>
                      </a:r>
                      <a:r>
                        <a:rPr lang="zh-CN" altLang="en-US" sz="1200" b="1" kern="10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代码说明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4" name="右箭头 13"/>
          <p:cNvSpPr/>
          <p:nvPr/>
        </p:nvSpPr>
        <p:spPr>
          <a:xfrm>
            <a:off x="6300192" y="3384351"/>
            <a:ext cx="756319" cy="57606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9247</TotalTime>
  <Words>19683</Words>
  <Application>Microsoft Office PowerPoint</Application>
  <PresentationFormat>自定义</PresentationFormat>
  <Paragraphs>3761</Paragraphs>
  <Slides>59</Slides>
  <Notes>57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包装程序外壳对象</vt:lpstr>
      <vt:lpstr>Scala核心编程 -面向对象编程（中级部分）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915</cp:revision>
  <dcterms:created xsi:type="dcterms:W3CDTF">2013-03-04T07:19:00Z</dcterms:created>
  <dcterms:modified xsi:type="dcterms:W3CDTF">2018-11-16T07:04:26Z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