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919" r:id="rId3"/>
    <p:sldId id="930" r:id="rId4"/>
    <p:sldId id="918" r:id="rId5"/>
    <p:sldId id="920" r:id="rId6"/>
    <p:sldId id="950" r:id="rId7"/>
    <p:sldId id="921" r:id="rId8"/>
    <p:sldId id="922" r:id="rId9"/>
    <p:sldId id="923" r:id="rId10"/>
    <p:sldId id="924" r:id="rId11"/>
    <p:sldId id="925" r:id="rId12"/>
    <p:sldId id="926" r:id="rId13"/>
    <p:sldId id="927" r:id="rId14"/>
    <p:sldId id="928" r:id="rId15"/>
    <p:sldId id="929" r:id="rId16"/>
    <p:sldId id="931" r:id="rId17"/>
    <p:sldId id="932" r:id="rId18"/>
    <p:sldId id="933" r:id="rId19"/>
    <p:sldId id="945" r:id="rId20"/>
    <p:sldId id="946" r:id="rId21"/>
    <p:sldId id="949" r:id="rId22"/>
    <p:sldId id="934" r:id="rId23"/>
    <p:sldId id="935" r:id="rId24"/>
    <p:sldId id="936" r:id="rId25"/>
    <p:sldId id="947" r:id="rId26"/>
    <p:sldId id="937" r:id="rId27"/>
    <p:sldId id="938" r:id="rId28"/>
    <p:sldId id="939" r:id="rId29"/>
    <p:sldId id="940" r:id="rId30"/>
    <p:sldId id="941" r:id="rId31"/>
    <p:sldId id="942" r:id="rId32"/>
    <p:sldId id="943" r:id="rId33"/>
    <p:sldId id="944" r:id="rId34"/>
    <p:sldId id="948" r:id="rId35"/>
    <p:sldId id="260" r:id="rId36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6203" autoAdjust="0"/>
  </p:normalViewPr>
  <p:slideViewPr>
    <p:cSldViewPr>
      <p:cViewPr>
        <p:scale>
          <a:sx n="80" d="100"/>
          <a:sy n="80" d="100"/>
        </p:scale>
        <p:origin x="-780" y="-180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3078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</a:t>
            </a:r>
          </a:p>
          <a:p>
            <a:endParaRPr lang="en-US" altLang="zh-CN" smtClean="0"/>
          </a:p>
          <a:p>
            <a:r>
              <a:rPr lang="en-US" altLang="zh-CN" smtClean="0"/>
              <a:t>object Scala11_ReduceFunction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创建数据列表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化简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 = List(1, 2, 3, 4 ,5)</a:t>
            </a:r>
          </a:p>
          <a:p>
            <a:r>
              <a:rPr lang="en-US" altLang="zh-CN" smtClean="0"/>
              <a:t>    def minus( num1 : Int, num2 : Int ): Int = {</a:t>
            </a:r>
          </a:p>
          <a:p>
            <a:r>
              <a:rPr lang="en-US" altLang="zh-CN" smtClean="0"/>
              <a:t>      num1 -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//((((1 - 2) - 3) - 4) - 5) = -13</a:t>
            </a:r>
          </a:p>
          <a:p>
            <a:r>
              <a:rPr lang="en-US" altLang="zh-CN" smtClean="0"/>
              <a:t>    println(list.reduceLeft(minus)) //-1</a:t>
            </a:r>
          </a:p>
          <a:p>
            <a:r>
              <a:rPr lang="en-US" altLang="zh-CN" smtClean="0"/>
              <a:t>    // (1- (2- (3- (4-5))))</a:t>
            </a:r>
          </a:p>
          <a:p>
            <a:r>
              <a:rPr lang="en-US" altLang="zh-CN" smtClean="0"/>
              <a:t>    println(list.reduceRight(minus))  //3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</a:t>
            </a:r>
          </a:p>
          <a:p>
            <a:endParaRPr lang="en-US" altLang="zh-CN" smtClean="0"/>
          </a:p>
          <a:p>
            <a:r>
              <a:rPr lang="en-US" altLang="zh-CN" smtClean="0"/>
              <a:t>object Scala11_ReduceFunction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简洁的写法</a:t>
            </a:r>
          </a:p>
          <a:p>
            <a:r>
              <a:rPr lang="en-US" altLang="zh-CN" smtClean="0"/>
              <a:t>//    val res = List(3,4,2,7,5).reduceLeft(_ min _)</a:t>
            </a:r>
          </a:p>
          <a:p>
            <a:endParaRPr lang="en-US" altLang="zh-CN" smtClean="0"/>
          </a:p>
          <a:p>
            <a:r>
              <a:rPr lang="en-US" altLang="zh-CN" smtClean="0"/>
              <a:t>    val list= List(3,4,2,7,5)</a:t>
            </a:r>
          </a:p>
          <a:p>
            <a:r>
              <a:rPr lang="en-US" altLang="zh-CN" smtClean="0"/>
              <a:t>    def min(n1 : Int, n2 : Int): Int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下面的代码</a:t>
            </a:r>
            <a:r>
              <a:rPr lang="en-US" altLang="zh-CN" smtClean="0"/>
              <a:t>if else </a:t>
            </a:r>
            <a:r>
              <a:rPr lang="zh-CN" altLang="en-US" smtClean="0"/>
              <a:t>可以简写</a:t>
            </a:r>
            <a:r>
              <a:rPr lang="en-US" altLang="zh-CN" smtClean="0"/>
              <a:t>,</a:t>
            </a:r>
            <a:r>
              <a:rPr lang="zh-CN" altLang="en-US" smtClean="0"/>
              <a:t>看基础篇</a:t>
            </a:r>
            <a:r>
              <a:rPr lang="en-US" altLang="zh-CN" smtClean="0"/>
              <a:t>..</a:t>
            </a:r>
          </a:p>
          <a:p>
            <a:r>
              <a:rPr lang="en-US" altLang="zh-CN" smtClean="0"/>
              <a:t>      if (n1 &gt; n2) {</a:t>
            </a:r>
          </a:p>
          <a:p>
            <a:r>
              <a:rPr lang="en-US" altLang="zh-CN" smtClean="0"/>
              <a:t>        return n2</a:t>
            </a:r>
          </a:p>
          <a:p>
            <a:r>
              <a:rPr lang="en-US" altLang="zh-CN" smtClean="0"/>
              <a:t>      }else {</a:t>
            </a:r>
          </a:p>
          <a:p>
            <a:r>
              <a:rPr lang="en-US" altLang="zh-CN" smtClean="0"/>
              <a:t>        return n1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println("res=" + list.reduceLeft(min))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</a:t>
            </a:r>
          </a:p>
          <a:p>
            <a:endParaRPr lang="en-US" altLang="zh-CN" smtClean="0"/>
          </a:p>
          <a:p>
            <a:r>
              <a:rPr lang="en-US" altLang="zh-CN" smtClean="0"/>
              <a:t>object Scala12_FoldFunction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折叠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 = List(1, 2, 3, 4)</a:t>
            </a:r>
          </a:p>
          <a:p>
            <a:r>
              <a:rPr lang="en-US" altLang="zh-CN" smtClean="0"/>
              <a:t>    def minus( num1 : Int, num2 : Int ): Int = {</a:t>
            </a:r>
          </a:p>
          <a:p>
            <a:r>
              <a:rPr lang="en-US" altLang="zh-CN" smtClean="0"/>
              <a:t>      num1 -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 1. </a:t>
            </a:r>
            <a:r>
              <a:rPr lang="zh-CN" altLang="en-US" smtClean="0"/>
              <a:t>下面的</a:t>
            </a:r>
            <a:r>
              <a:rPr lang="en-US" altLang="zh-CN" smtClean="0"/>
              <a:t>list.foldLeft(5)(minus) </a:t>
            </a:r>
            <a:r>
              <a:rPr lang="zh-CN" altLang="en-US" smtClean="0"/>
              <a:t>等价于处理的是</a:t>
            </a:r>
            <a:r>
              <a:rPr lang="en-US" altLang="zh-CN" smtClean="0"/>
              <a:t>List(5,1,2,3,4)</a:t>
            </a:r>
          </a:p>
          <a:p>
            <a:r>
              <a:rPr lang="en-US" altLang="zh-CN" smtClean="0"/>
              <a:t>    // 2. </a:t>
            </a:r>
            <a:r>
              <a:rPr lang="zh-CN" altLang="en-US" smtClean="0"/>
              <a:t>处理流程分析 </a:t>
            </a:r>
            <a:r>
              <a:rPr lang="en-US" altLang="zh-CN" smtClean="0"/>
              <a:t>((((5-1)-2)-3)-4)</a:t>
            </a:r>
          </a:p>
          <a:p>
            <a:r>
              <a:rPr lang="en-US" altLang="zh-CN" smtClean="0"/>
              <a:t>    println(list.foldLeft(5)(minus))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 1. </a:t>
            </a:r>
            <a:r>
              <a:rPr lang="zh-CN" altLang="en-US" smtClean="0"/>
              <a:t>下面的</a:t>
            </a:r>
            <a:r>
              <a:rPr lang="en-US" altLang="zh-CN" smtClean="0"/>
              <a:t>list.foldLeft(5)(minus) </a:t>
            </a:r>
            <a:r>
              <a:rPr lang="zh-CN" altLang="en-US" smtClean="0"/>
              <a:t>等价于处理的是</a:t>
            </a:r>
            <a:r>
              <a:rPr lang="en-US" altLang="zh-CN" smtClean="0"/>
              <a:t>List(5,1,2,3,4)</a:t>
            </a:r>
          </a:p>
          <a:p>
            <a:r>
              <a:rPr lang="en-US" altLang="zh-CN" smtClean="0"/>
              <a:t>    // 2. </a:t>
            </a:r>
            <a:r>
              <a:rPr lang="zh-CN" altLang="en-US" smtClean="0"/>
              <a:t>处理流程分析 </a:t>
            </a:r>
            <a:r>
              <a:rPr lang="en-US" altLang="zh-CN" smtClean="0"/>
              <a:t>((((5-1)-2)-3)-4)</a:t>
            </a:r>
          </a:p>
          <a:p>
            <a:r>
              <a:rPr lang="en-US" altLang="zh-CN" smtClean="0"/>
              <a:t>    // (1 -(2 -(3 - (4-5)))</a:t>
            </a:r>
          </a:p>
          <a:p>
            <a:r>
              <a:rPr lang="en-US" altLang="zh-CN" smtClean="0"/>
              <a:t>    println(list.foldRight(5)(minus))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案例代码：</a:t>
            </a:r>
            <a:endParaRPr lang="en-US" altLang="zh-CN" smtClean="0"/>
          </a:p>
          <a:p>
            <a:r>
              <a:rPr lang="en-US" altLang="zh-CN" smtClean="0"/>
              <a:t>val list4 = List(1, 9, 2, 8)</a:t>
            </a:r>
          </a:p>
          <a:p>
            <a:endParaRPr lang="en-US" altLang="zh-CN" smtClean="0"/>
          </a:p>
          <a:p>
            <a:r>
              <a:rPr lang="en-US" altLang="zh-CN" smtClean="0"/>
              <a:t>def minus(num1: Int, num2: Int): Int = {</a:t>
            </a:r>
          </a:p>
          <a:p>
            <a:r>
              <a:rPr lang="en-US" altLang="zh-CN" smtClean="0"/>
              <a:t>num1 - num2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var i6 = (0 /: list4) (minus)</a:t>
            </a:r>
          </a:p>
          <a:p>
            <a:r>
              <a:rPr lang="en-US" altLang="zh-CN" smtClean="0"/>
              <a:t>println(i6) // </a:t>
            </a:r>
            <a:r>
              <a:rPr lang="zh-CN" altLang="en-US" smtClean="0"/>
              <a:t>输出</a:t>
            </a:r>
            <a:r>
              <a:rPr lang="en-US" altLang="zh-CN" smtClean="0"/>
              <a:t>? -20</a:t>
            </a:r>
          </a:p>
          <a:p>
            <a:r>
              <a:rPr lang="en-US" altLang="zh-CN" smtClean="0"/>
              <a:t>i6 = (100 /: list4) (minus) //</a:t>
            </a:r>
          </a:p>
          <a:p>
            <a:r>
              <a:rPr lang="en-US" altLang="zh-CN" smtClean="0"/>
              <a:t>println(i6) // </a:t>
            </a:r>
            <a:r>
              <a:rPr lang="zh-CN" altLang="en-US" smtClean="0"/>
              <a:t>输出</a:t>
            </a:r>
            <a:r>
              <a:rPr lang="en-US" altLang="zh-CN" smtClean="0"/>
              <a:t>? 80</a:t>
            </a:r>
          </a:p>
          <a:p>
            <a:r>
              <a:rPr lang="en-US" altLang="zh-CN" smtClean="0"/>
              <a:t>i6 = (list4 :\ 10) (minus)</a:t>
            </a:r>
          </a:p>
          <a:p>
            <a:r>
              <a:rPr lang="en-US" altLang="zh-CN" smtClean="0"/>
              <a:t>println(i6) // </a:t>
            </a:r>
            <a:r>
              <a:rPr lang="zh-CN" altLang="en-US" smtClean="0"/>
              <a:t>输出</a:t>
            </a:r>
            <a:r>
              <a:rPr lang="en-US" altLang="zh-CN" smtClean="0"/>
              <a:t>? -4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util.control.Breaks._</a:t>
            </a:r>
          </a:p>
          <a:p>
            <a:r>
              <a:rPr lang="en-US" altLang="zh-CN" smtClean="0"/>
              <a:t>import scala.io._</a:t>
            </a:r>
          </a:p>
          <a:p>
            <a:r>
              <a:rPr lang="en-US" altLang="zh-CN" smtClean="0"/>
              <a:t>import scala.util.control.ControlThrowable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Scala13_ScanFunction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def minus( num1 : Int, num2 : Int ) : Int = {</a:t>
            </a:r>
          </a:p>
          <a:p>
            <a:r>
              <a:rPr lang="en-US" altLang="zh-CN" smtClean="0"/>
              <a:t>      num1 -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等价对集合 </a:t>
            </a:r>
            <a:r>
              <a:rPr lang="en-US" altLang="zh-CN" smtClean="0"/>
              <a:t>( 5 1 2 3 4 5) </a:t>
            </a:r>
            <a:r>
              <a:rPr lang="zh-CN" altLang="en-US" smtClean="0"/>
              <a:t>进行  </a:t>
            </a:r>
            <a:r>
              <a:rPr lang="en-US" altLang="zh-CN" smtClean="0"/>
              <a:t>scanLeft</a:t>
            </a:r>
            <a:r>
              <a:rPr lang="zh-CN" altLang="en-US" smtClean="0"/>
              <a:t>操作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结果是  </a:t>
            </a:r>
            <a:r>
              <a:rPr lang="en-US" altLang="zh-CN" smtClean="0"/>
              <a:t>5 , (5 - 1) = 4 , (4 - 2) = 2, (2 - 3) = -1</a:t>
            </a:r>
          </a:p>
          <a:p>
            <a:r>
              <a:rPr lang="en-US" altLang="zh-CN" smtClean="0"/>
              <a:t>    // (-1 - 4) = -5 , (-5 - 5) = -10</a:t>
            </a:r>
          </a:p>
          <a:p>
            <a:endParaRPr lang="en-US" altLang="zh-CN" smtClean="0"/>
          </a:p>
          <a:p>
            <a:r>
              <a:rPr lang="en-US" altLang="zh-CN" smtClean="0"/>
              <a:t>    val i8 = (1 to 5).scanLeft(5)(minus) //Vector(5, 4, 2, -1, -5, -10)</a:t>
            </a:r>
          </a:p>
          <a:p>
            <a:r>
              <a:rPr lang="en-US" altLang="zh-CN" smtClean="0"/>
              <a:t>    println(i8)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结果是  </a:t>
            </a:r>
            <a:r>
              <a:rPr lang="en-US" altLang="zh-CN" smtClean="0"/>
              <a:t>5 , (5 + 1) = 6 , (6 + 2) = 8, (8 + 3) = 11</a:t>
            </a:r>
          </a:p>
          <a:p>
            <a:r>
              <a:rPr lang="en-US" altLang="zh-CN" smtClean="0"/>
              <a:t>    // (11 + 4) = 15 , (15 + 5) = 20</a:t>
            </a:r>
          </a:p>
          <a:p>
            <a:r>
              <a:rPr lang="en-US" altLang="zh-CN" smtClean="0"/>
              <a:t>    def add( num1 : Int, num2 : Int ) : Int = {</a:t>
            </a:r>
          </a:p>
          <a:p>
            <a:r>
              <a:rPr lang="en-US" altLang="zh-CN" smtClean="0"/>
              <a:t>      num1 + num2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val i9 = (1 to 5).scanLeft(5)(add) //Vector(5, 4, 2, -1, -5, -10)</a:t>
            </a:r>
          </a:p>
          <a:p>
            <a:r>
              <a:rPr lang="en-US" altLang="zh-CN" smtClean="0"/>
              <a:t>    println(i9)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结果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object Scala13_ScanFunction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def test( num1 : Int, num2 : Int ) : Int = {</a:t>
            </a:r>
          </a:p>
          <a:p>
            <a:r>
              <a:rPr lang="en-US" altLang="zh-CN" smtClean="0"/>
              <a:t>      num1 *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 3 3 6 18  </a:t>
            </a:r>
          </a:p>
          <a:p>
            <a:r>
              <a:rPr lang="en-US" altLang="zh-CN" smtClean="0"/>
              <a:t>    val i8 = (1 to 3).scanLeft(3)(test)</a:t>
            </a:r>
          </a:p>
          <a:p>
            <a:r>
              <a:rPr lang="en-US" altLang="zh-CN" smtClean="0"/>
              <a:t>    println(i8)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sentence = "AAAAAAAAAABBBBBBBBCCCCCDDDDDDD"</a:t>
            </a:r>
          </a:p>
          <a:p>
            <a:endParaRPr lang="en-US" altLang="zh-CN" smtClean="0"/>
          </a:p>
          <a:p>
            <a:r>
              <a:rPr lang="en-US" altLang="zh-CN" smtClean="0"/>
              <a:t>    def putArry( arr : ArrayBuffer[Char], c : Char ): ArrayBuffer[Char] = {</a:t>
            </a:r>
          </a:p>
          <a:p>
            <a:endParaRPr lang="en-US" altLang="zh-CN" smtClean="0"/>
          </a:p>
          <a:p>
            <a:r>
              <a:rPr lang="en-US" altLang="zh-CN" smtClean="0"/>
              <a:t>      arr.append(c) //</a:t>
            </a:r>
            <a:r>
              <a:rPr lang="zh-CN" altLang="en-US" smtClean="0"/>
              <a:t>增加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</a:t>
            </a:r>
            <a:r>
              <a:rPr lang="zh-CN" altLang="en-US" smtClean="0"/>
              <a:t>说明</a:t>
            </a:r>
            <a:r>
              <a:rPr lang="en-US" altLang="zh-CN" smtClean="0"/>
              <a:t>,</a:t>
            </a:r>
            <a:r>
              <a:rPr lang="zh-CN" altLang="en-US" smtClean="0"/>
              <a:t>理解</a:t>
            </a:r>
            <a:r>
              <a:rPr lang="en-US" altLang="zh-CN" smtClean="0"/>
              <a:t>putArry ,putArray</a:t>
            </a:r>
            <a:r>
              <a:rPr lang="zh-CN" altLang="en-US" smtClean="0"/>
              <a:t>的参数 和</a:t>
            </a:r>
            <a:r>
              <a:rPr lang="en-US" altLang="zh-CN" smtClean="0"/>
              <a:t>foldLeft </a:t>
            </a:r>
            <a:r>
              <a:rPr lang="zh-CN" altLang="en-US" smtClean="0"/>
              <a:t>的本质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//1. </a:t>
            </a:r>
            <a:r>
              <a:rPr lang="zh-CN" altLang="en-US" smtClean="0"/>
              <a:t>返回的</a:t>
            </a:r>
            <a:r>
              <a:rPr lang="en-US" altLang="zh-CN" smtClean="0"/>
              <a:t>arr </a:t>
            </a:r>
            <a:r>
              <a:rPr lang="zh-CN" altLang="en-US" smtClean="0"/>
              <a:t>是引用方法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//2. </a:t>
            </a:r>
            <a:r>
              <a:rPr lang="zh-CN" altLang="en-US" smtClean="0"/>
              <a:t>返回的</a:t>
            </a:r>
            <a:r>
              <a:rPr lang="en-US" altLang="zh-CN" smtClean="0"/>
              <a:t>arr </a:t>
            </a:r>
            <a:r>
              <a:rPr lang="zh-CN" altLang="en-US" smtClean="0"/>
              <a:t>将会作为</a:t>
            </a:r>
            <a:r>
              <a:rPr lang="en-US" altLang="zh-CN" smtClean="0"/>
              <a:t>putArry( arr : ArrayBuffer[Char], c : Char )</a:t>
            </a:r>
            <a:r>
              <a:rPr lang="zh-CN" altLang="en-US" smtClean="0"/>
              <a:t>的</a:t>
            </a:r>
            <a:r>
              <a:rPr lang="en-US" altLang="zh-CN" smtClean="0"/>
              <a:t>arr : ArrayBuffer[Char]</a:t>
            </a:r>
            <a:r>
              <a:rPr lang="zh-CN" altLang="en-US" smtClean="0"/>
              <a:t>的实参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//3. </a:t>
            </a:r>
            <a:r>
              <a:rPr lang="zh-CN" altLang="en-US" smtClean="0"/>
              <a:t>因为是引用，因此</a:t>
            </a:r>
            <a:r>
              <a:rPr lang="en-US" altLang="zh-CN" smtClean="0"/>
              <a:t>arr </a:t>
            </a:r>
            <a:r>
              <a:rPr lang="zh-CN" altLang="en-US" smtClean="0"/>
              <a:t>这个</a:t>
            </a:r>
            <a:r>
              <a:rPr lang="en-US" altLang="zh-CN" smtClean="0"/>
              <a:t>ArrayBuffer</a:t>
            </a:r>
            <a:r>
              <a:rPr lang="zh-CN" altLang="en-US" smtClean="0"/>
              <a:t>变量就会不断的增加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arr//</a:t>
            </a:r>
            <a:r>
              <a:rPr lang="zh-CN" altLang="en-US" smtClean="0"/>
              <a:t>返回，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val arr = ArrayBuffer[Char]()</a:t>
            </a:r>
          </a:p>
          <a:p>
            <a:r>
              <a:rPr lang="en-US" altLang="zh-CN" smtClean="0"/>
              <a:t>    val arr = ArrayBuffer[Char]()</a:t>
            </a:r>
          </a:p>
          <a:p>
            <a:r>
              <a:rPr lang="en-US" altLang="zh-CN" smtClean="0"/>
              <a:t>    sentence.foldLeft(arr)(putArry)</a:t>
            </a:r>
          </a:p>
          <a:p>
            <a:r>
              <a:rPr lang="en-US" altLang="zh-CN" smtClean="0"/>
              <a:t>    println("arr=" + arr)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课堂练习</a:t>
            </a:r>
            <a:r>
              <a:rPr lang="en-US" altLang="zh-CN" b="1" smtClean="0"/>
              <a:t>2 Java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com.atguigu.base;</a:t>
            </a:r>
          </a:p>
          <a:p>
            <a:endParaRPr lang="en-US" altLang="zh-CN" smtClean="0"/>
          </a:p>
          <a:p>
            <a:r>
              <a:rPr lang="en-US" altLang="zh-CN" smtClean="0"/>
              <a:t>import java.util.HashMap;</a:t>
            </a:r>
          </a:p>
          <a:p>
            <a:r>
              <a:rPr lang="en-US" altLang="zh-CN" smtClean="0"/>
              <a:t>import java.util.Map;</a:t>
            </a:r>
          </a:p>
          <a:p>
            <a:endParaRPr lang="en-US" altLang="zh-CN" smtClean="0"/>
          </a:p>
          <a:p>
            <a:r>
              <a:rPr lang="en-US" altLang="zh-CN" smtClean="0"/>
              <a:t>public class Test100 {</a:t>
            </a:r>
          </a:p>
          <a:p>
            <a:r>
              <a:rPr lang="en-US" altLang="zh-CN" smtClean="0"/>
              <a:t>    public static void main(String[] args) {</a:t>
            </a:r>
          </a:p>
          <a:p>
            <a:endParaRPr lang="en-US" altLang="zh-CN" smtClean="0"/>
          </a:p>
          <a:p>
            <a:r>
              <a:rPr lang="en-US" altLang="zh-CN" smtClean="0"/>
              <a:t>        String sentence = "AAAAAAAAAABBBBBBBBCCCCCDDDDDDD";</a:t>
            </a:r>
          </a:p>
          <a:p>
            <a:endParaRPr lang="en-US" altLang="zh-CN" smtClean="0"/>
          </a:p>
          <a:p>
            <a:r>
              <a:rPr lang="en-US" altLang="zh-CN" smtClean="0"/>
              <a:t>        Map&lt;Character, Integer&gt; charCountMap = new HashMap&lt;Character, Integer&gt;();</a:t>
            </a:r>
          </a:p>
          <a:p>
            <a:endParaRPr lang="en-US" altLang="zh-CN" smtClean="0"/>
          </a:p>
          <a:p>
            <a:r>
              <a:rPr lang="en-US" altLang="zh-CN" smtClean="0"/>
              <a:t>        char[] cs = sentence.toCharArray();</a:t>
            </a:r>
          </a:p>
          <a:p>
            <a:endParaRPr lang="en-US" altLang="zh-CN" smtClean="0"/>
          </a:p>
          <a:p>
            <a:r>
              <a:rPr lang="en-US" altLang="zh-CN" smtClean="0"/>
              <a:t>        for ( char c : cs ) {</a:t>
            </a:r>
          </a:p>
          <a:p>
            <a:endParaRPr lang="en-US" altLang="zh-CN" smtClean="0"/>
          </a:p>
          <a:p>
            <a:r>
              <a:rPr lang="en-US" altLang="zh-CN" smtClean="0"/>
              <a:t>            if ( charCountMap.containsKey(c) ) {</a:t>
            </a:r>
          </a:p>
          <a:p>
            <a:r>
              <a:rPr lang="en-US" altLang="zh-CN" smtClean="0"/>
              <a:t>                Integer count = charCountMap.get(c);</a:t>
            </a:r>
          </a:p>
          <a:p>
            <a:r>
              <a:rPr lang="en-US" altLang="zh-CN" smtClean="0"/>
              <a:t>                charCountMap.put(c, count + 1);</a:t>
            </a:r>
          </a:p>
          <a:p>
            <a:r>
              <a:rPr lang="en-US" altLang="zh-CN" smtClean="0"/>
              <a:t>            } else {</a:t>
            </a:r>
          </a:p>
          <a:p>
            <a:r>
              <a:rPr lang="en-US" altLang="zh-CN" smtClean="0"/>
              <a:t>                charCountMap.put(c, 1);</a:t>
            </a:r>
          </a:p>
          <a:p>
            <a:r>
              <a:rPr lang="en-US" altLang="zh-CN" smtClean="0"/>
              <a:t>            }</a:t>
            </a:r>
          </a:p>
          <a:p>
            <a:endParaRPr lang="en-US" altLang="zh-CN" smtClean="0"/>
          </a:p>
          <a:p>
            <a:r>
              <a:rPr lang="en-US" altLang="zh-CN" smtClean="0"/>
              <a:t>    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// 1)  map, c= 'A'</a:t>
            </a:r>
          </a:p>
          <a:p>
            <a:r>
              <a:rPr lang="en-US" altLang="zh-CN" smtClean="0"/>
              <a:t>        // 2)  map, c='A'</a:t>
            </a:r>
          </a:p>
          <a:p>
            <a:r>
              <a:rPr lang="en-US" altLang="zh-CN" smtClean="0"/>
              <a:t>        // 3)  map, c='B'</a:t>
            </a:r>
          </a:p>
          <a:p>
            <a:endParaRPr lang="en-US" altLang="zh-CN" smtClean="0"/>
          </a:p>
          <a:p>
            <a:r>
              <a:rPr lang="en-US" altLang="zh-CN" smtClean="0"/>
              <a:t>        System.out.println(charCountMap);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课堂练习</a:t>
            </a:r>
            <a:r>
              <a:rPr lang="en-US" altLang="zh-CN" b="1" smtClean="0"/>
              <a:t>2 scala</a:t>
            </a:r>
            <a:r>
              <a:rPr lang="en-US" altLang="zh-CN" b="1" baseline="0" smtClean="0"/>
              <a:t>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sentence = "AAAAAAAAAABBBBBBBBCCCCCDDDDDDD"</a:t>
            </a:r>
          </a:p>
          <a:p>
            <a:endParaRPr lang="en-US" altLang="zh-CN" smtClean="0"/>
          </a:p>
          <a:p>
            <a:r>
              <a:rPr lang="en-US" altLang="zh-CN" smtClean="0"/>
              <a:t>    def charCount( map : Map[Char, Int], c : Char ): Map[Char, Int]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简单好理解的方式</a:t>
            </a:r>
            <a:r>
              <a:rPr lang="en-US" altLang="zh-CN" smtClean="0"/>
              <a:t>,</a:t>
            </a:r>
            <a:r>
              <a:rPr lang="zh-CN" altLang="en-US" smtClean="0"/>
              <a:t>这个执行有问题，</a:t>
            </a:r>
            <a:r>
              <a:rPr lang="zh-CN" altLang="en-US" b="1" smtClean="0"/>
              <a:t>待确定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//map(c) = map.getOrElse(c, 0) + 1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使用元组的方式</a:t>
            </a:r>
            <a:r>
              <a:rPr lang="en-US" altLang="zh-CN" smtClean="0"/>
              <a:t>,</a:t>
            </a:r>
          </a:p>
          <a:p>
            <a:r>
              <a:rPr lang="en-US" altLang="zh-CN" smtClean="0"/>
              <a:t>      map + (c -&gt; (map.getOrElse(c, 0) + 1))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println(sentence.foldLeft(Map[Char, Int]())(charCount))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课堂练习</a:t>
            </a:r>
            <a:r>
              <a:rPr lang="en-US" altLang="zh-CN" b="1" smtClean="0"/>
              <a:t>2 Java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com.atguigu.base;</a:t>
            </a:r>
          </a:p>
          <a:p>
            <a:endParaRPr lang="en-US" altLang="zh-CN" smtClean="0"/>
          </a:p>
          <a:p>
            <a:r>
              <a:rPr lang="en-US" altLang="zh-CN" smtClean="0"/>
              <a:t>import java.util.HashMap;</a:t>
            </a:r>
          </a:p>
          <a:p>
            <a:r>
              <a:rPr lang="en-US" altLang="zh-CN" smtClean="0"/>
              <a:t>import java.util.Map;</a:t>
            </a:r>
          </a:p>
          <a:p>
            <a:endParaRPr lang="en-US" altLang="zh-CN" smtClean="0"/>
          </a:p>
          <a:p>
            <a:r>
              <a:rPr lang="en-US" altLang="zh-CN" smtClean="0"/>
              <a:t>public class Test100 {</a:t>
            </a:r>
          </a:p>
          <a:p>
            <a:r>
              <a:rPr lang="en-US" altLang="zh-CN" smtClean="0"/>
              <a:t>    public static void main(String[] args) {</a:t>
            </a:r>
          </a:p>
          <a:p>
            <a:endParaRPr lang="en-US" altLang="zh-CN" smtClean="0"/>
          </a:p>
          <a:p>
            <a:r>
              <a:rPr lang="en-US" altLang="zh-CN" smtClean="0"/>
              <a:t>        String sentence = "AAAAAAAAAABBBBBBBBCCCCCDDDDDDD";</a:t>
            </a:r>
          </a:p>
          <a:p>
            <a:endParaRPr lang="en-US" altLang="zh-CN" smtClean="0"/>
          </a:p>
          <a:p>
            <a:r>
              <a:rPr lang="en-US" altLang="zh-CN" smtClean="0"/>
              <a:t>        Map&lt;Character, Integer&gt; charCountMap = new HashMap&lt;Character, Integer&gt;();</a:t>
            </a:r>
          </a:p>
          <a:p>
            <a:endParaRPr lang="en-US" altLang="zh-CN" smtClean="0"/>
          </a:p>
          <a:p>
            <a:r>
              <a:rPr lang="en-US" altLang="zh-CN" smtClean="0"/>
              <a:t>        char[] cs = sentence.toCharArray();</a:t>
            </a:r>
          </a:p>
          <a:p>
            <a:endParaRPr lang="en-US" altLang="zh-CN" smtClean="0"/>
          </a:p>
          <a:p>
            <a:r>
              <a:rPr lang="en-US" altLang="zh-CN" smtClean="0"/>
              <a:t>        for ( char c : cs ) {</a:t>
            </a:r>
          </a:p>
          <a:p>
            <a:endParaRPr lang="en-US" altLang="zh-CN" smtClean="0"/>
          </a:p>
          <a:p>
            <a:r>
              <a:rPr lang="en-US" altLang="zh-CN" smtClean="0"/>
              <a:t>            if ( charCountMap.containsKey(c) ) {</a:t>
            </a:r>
          </a:p>
          <a:p>
            <a:r>
              <a:rPr lang="en-US" altLang="zh-CN" smtClean="0"/>
              <a:t>                Integer count = charCountMap.get(c);</a:t>
            </a:r>
          </a:p>
          <a:p>
            <a:r>
              <a:rPr lang="en-US" altLang="zh-CN" smtClean="0"/>
              <a:t>                charCountMap.put(c, count + 1);</a:t>
            </a:r>
          </a:p>
          <a:p>
            <a:r>
              <a:rPr lang="en-US" altLang="zh-CN" smtClean="0"/>
              <a:t>            } else {</a:t>
            </a:r>
          </a:p>
          <a:p>
            <a:r>
              <a:rPr lang="en-US" altLang="zh-CN" smtClean="0"/>
              <a:t>                charCountMap.put(c, 1);</a:t>
            </a:r>
          </a:p>
          <a:p>
            <a:r>
              <a:rPr lang="en-US" altLang="zh-CN" smtClean="0"/>
              <a:t>            }</a:t>
            </a:r>
          </a:p>
          <a:p>
            <a:endParaRPr lang="en-US" altLang="zh-CN" smtClean="0"/>
          </a:p>
          <a:p>
            <a:r>
              <a:rPr lang="en-US" altLang="zh-CN" smtClean="0"/>
              <a:t>    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// 1)  map, c= 'A'</a:t>
            </a:r>
          </a:p>
          <a:p>
            <a:r>
              <a:rPr lang="en-US" altLang="zh-CN" smtClean="0"/>
              <a:t>        // 2)  map, c='A'</a:t>
            </a:r>
          </a:p>
          <a:p>
            <a:r>
              <a:rPr lang="en-US" altLang="zh-CN" smtClean="0"/>
              <a:t>        // 3)  map, c='B'</a:t>
            </a:r>
          </a:p>
          <a:p>
            <a:endParaRPr lang="en-US" altLang="zh-CN" smtClean="0"/>
          </a:p>
          <a:p>
            <a:r>
              <a:rPr lang="en-US" altLang="zh-CN" smtClean="0"/>
              <a:t>        System.out.println(charCountMap);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课堂练习</a:t>
            </a:r>
            <a:r>
              <a:rPr lang="en-US" altLang="zh-CN" b="1" smtClean="0"/>
              <a:t>2 scala</a:t>
            </a:r>
            <a:r>
              <a:rPr lang="en-US" altLang="zh-CN" b="1" baseline="0" smtClean="0"/>
              <a:t>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sentence = "AAAAAAAAAABBBBBBBBCCCCCDDDDDDD"</a:t>
            </a:r>
          </a:p>
          <a:p>
            <a:endParaRPr lang="en-US" altLang="zh-CN" smtClean="0"/>
          </a:p>
          <a:p>
            <a:r>
              <a:rPr lang="en-US" altLang="zh-CN" smtClean="0"/>
              <a:t>    def charCount( map : Map[Char, Int], c : Char ): Map[Char, Int]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简单好理解的方式</a:t>
            </a:r>
            <a:r>
              <a:rPr lang="en-US" altLang="zh-CN" smtClean="0"/>
              <a:t>,</a:t>
            </a:r>
            <a:r>
              <a:rPr lang="zh-CN" altLang="en-US" smtClean="0"/>
              <a:t>这个执行有问题，</a:t>
            </a:r>
            <a:r>
              <a:rPr lang="zh-CN" altLang="en-US" b="1" smtClean="0"/>
              <a:t>待确定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//map(c) = map.getOrElse(c, 0) + 1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使用元组的方式</a:t>
            </a:r>
            <a:r>
              <a:rPr lang="en-US" altLang="zh-CN" smtClean="0"/>
              <a:t>,</a:t>
            </a:r>
          </a:p>
          <a:p>
            <a:r>
              <a:rPr lang="en-US" altLang="zh-CN" smtClean="0"/>
              <a:t>      map + (c -&gt; (map.getOrElse(c, 0) + 1))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println(sentence.foldLeft(Map[Char, Int]())(charCount))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课堂练习</a:t>
            </a:r>
            <a:r>
              <a:rPr lang="en-US" altLang="zh-CN" b="1" smtClean="0"/>
              <a:t>2 Java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com.atguigu.base;</a:t>
            </a:r>
          </a:p>
          <a:p>
            <a:endParaRPr lang="en-US" altLang="zh-CN" smtClean="0"/>
          </a:p>
          <a:p>
            <a:r>
              <a:rPr lang="en-US" altLang="zh-CN" smtClean="0"/>
              <a:t>import java.util.HashMap;</a:t>
            </a:r>
          </a:p>
          <a:p>
            <a:r>
              <a:rPr lang="en-US" altLang="zh-CN" smtClean="0"/>
              <a:t>import java.util.Map;</a:t>
            </a:r>
          </a:p>
          <a:p>
            <a:endParaRPr lang="en-US" altLang="zh-CN" smtClean="0"/>
          </a:p>
          <a:p>
            <a:r>
              <a:rPr lang="en-US" altLang="zh-CN" smtClean="0"/>
              <a:t>public class Test100 {</a:t>
            </a:r>
          </a:p>
          <a:p>
            <a:r>
              <a:rPr lang="en-US" altLang="zh-CN" smtClean="0"/>
              <a:t>    public static void main(String[] args) {</a:t>
            </a:r>
          </a:p>
          <a:p>
            <a:endParaRPr lang="en-US" altLang="zh-CN" smtClean="0"/>
          </a:p>
          <a:p>
            <a:r>
              <a:rPr lang="en-US" altLang="zh-CN" smtClean="0"/>
              <a:t>        String sentence = "AAAAAAAAAABBBBBBBBCCCCCDDDDDDD";</a:t>
            </a:r>
          </a:p>
          <a:p>
            <a:endParaRPr lang="en-US" altLang="zh-CN" smtClean="0"/>
          </a:p>
          <a:p>
            <a:r>
              <a:rPr lang="en-US" altLang="zh-CN" smtClean="0"/>
              <a:t>        Map&lt;Character, Integer&gt; charCountMap = new HashMap&lt;Character, Integer&gt;();</a:t>
            </a:r>
          </a:p>
          <a:p>
            <a:endParaRPr lang="en-US" altLang="zh-CN" smtClean="0"/>
          </a:p>
          <a:p>
            <a:r>
              <a:rPr lang="en-US" altLang="zh-CN" smtClean="0"/>
              <a:t>        char[] cs = sentence.toCharArray();</a:t>
            </a:r>
          </a:p>
          <a:p>
            <a:endParaRPr lang="en-US" altLang="zh-CN" smtClean="0"/>
          </a:p>
          <a:p>
            <a:r>
              <a:rPr lang="en-US" altLang="zh-CN" smtClean="0"/>
              <a:t>        for ( char c : cs ) {</a:t>
            </a:r>
          </a:p>
          <a:p>
            <a:endParaRPr lang="en-US" altLang="zh-CN" smtClean="0"/>
          </a:p>
          <a:p>
            <a:r>
              <a:rPr lang="en-US" altLang="zh-CN" smtClean="0"/>
              <a:t>            if ( charCountMap.containsKey(c) ) {</a:t>
            </a:r>
          </a:p>
          <a:p>
            <a:r>
              <a:rPr lang="en-US" altLang="zh-CN" smtClean="0"/>
              <a:t>                Integer count = charCountMap.get(c);</a:t>
            </a:r>
          </a:p>
          <a:p>
            <a:r>
              <a:rPr lang="en-US" altLang="zh-CN" smtClean="0"/>
              <a:t>                charCountMap.put(c, count + 1);</a:t>
            </a:r>
          </a:p>
          <a:p>
            <a:r>
              <a:rPr lang="en-US" altLang="zh-CN" smtClean="0"/>
              <a:t>            } else {</a:t>
            </a:r>
          </a:p>
          <a:p>
            <a:r>
              <a:rPr lang="en-US" altLang="zh-CN" smtClean="0"/>
              <a:t>                charCountMap.put(c, 1);</a:t>
            </a:r>
          </a:p>
          <a:p>
            <a:r>
              <a:rPr lang="en-US" altLang="zh-CN" smtClean="0"/>
              <a:t>            }</a:t>
            </a:r>
          </a:p>
          <a:p>
            <a:endParaRPr lang="en-US" altLang="zh-CN" smtClean="0"/>
          </a:p>
          <a:p>
            <a:r>
              <a:rPr lang="en-US" altLang="zh-CN" smtClean="0"/>
              <a:t>    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// 1)  map, c= 'A'</a:t>
            </a:r>
          </a:p>
          <a:p>
            <a:r>
              <a:rPr lang="en-US" altLang="zh-CN" smtClean="0"/>
              <a:t>        // 2)  map, c='A'</a:t>
            </a:r>
          </a:p>
          <a:p>
            <a:r>
              <a:rPr lang="en-US" altLang="zh-CN" smtClean="0"/>
              <a:t>        // 3)  map, c='B'</a:t>
            </a:r>
          </a:p>
          <a:p>
            <a:endParaRPr lang="en-US" altLang="zh-CN" smtClean="0"/>
          </a:p>
          <a:p>
            <a:r>
              <a:rPr lang="en-US" altLang="zh-CN" smtClean="0"/>
              <a:t>        System.out.println(charCountMap);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课堂练习</a:t>
            </a:r>
            <a:r>
              <a:rPr lang="en-US" altLang="zh-CN" b="1" smtClean="0"/>
              <a:t>2 scala</a:t>
            </a:r>
            <a:r>
              <a:rPr lang="en-US" altLang="zh-CN" b="1" baseline="0" smtClean="0"/>
              <a:t>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sentence = "AAAAAAAAAABBBBBBBBCCCCCDDDDDDD"</a:t>
            </a:r>
          </a:p>
          <a:p>
            <a:endParaRPr lang="en-US" altLang="zh-CN" smtClean="0"/>
          </a:p>
          <a:p>
            <a:r>
              <a:rPr lang="en-US" altLang="zh-CN" smtClean="0"/>
              <a:t>    def charCount( map : Map[Char, Int], c : Char ): Map[Char, Int]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简单好理解的方式</a:t>
            </a:r>
            <a:r>
              <a:rPr lang="en-US" altLang="zh-CN" smtClean="0"/>
              <a:t>,</a:t>
            </a:r>
            <a:r>
              <a:rPr lang="zh-CN" altLang="en-US" smtClean="0"/>
              <a:t>这个执行有问题，</a:t>
            </a:r>
            <a:r>
              <a:rPr lang="zh-CN" altLang="en-US" b="1" smtClean="0"/>
              <a:t>待确定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//map(c) = map.getOrElse(c, 0) + 1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使用元组的方式</a:t>
            </a:r>
            <a:r>
              <a:rPr lang="en-US" altLang="zh-CN" smtClean="0"/>
              <a:t>,</a:t>
            </a:r>
          </a:p>
          <a:p>
            <a:r>
              <a:rPr lang="en-US" altLang="zh-CN" smtClean="0"/>
              <a:t>      map + (c -&gt; (map.getOrElse(c, 0) + 1))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println(sentence.foldLeft(Map[Char, Int]())(charCount))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传统的方式解决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com.atguigu.scala.tmap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scala.collection.mutable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TestMapFun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list1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newList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mtClean="0"/>
              <a:t>[Int]()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smtClean="0"/>
              <a:t>(item &lt;- list1) {</a:t>
            </a:r>
            <a:br>
              <a:rPr lang="en-US" altLang="zh-CN" smtClean="0"/>
            </a:br>
            <a:r>
              <a:rPr lang="en-US" altLang="zh-CN" smtClean="0"/>
              <a:t>      newList = newList :+ item *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"list1=" </a:t>
            </a:r>
            <a:r>
              <a:rPr lang="en-US" altLang="zh-CN" smtClean="0"/>
              <a:t>+ list1)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"list2=" </a:t>
            </a:r>
            <a:r>
              <a:rPr lang="en-US" altLang="zh-CN" smtClean="0"/>
              <a:t>+ newList)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使用传统的方法解决</a:t>
            </a:r>
            <a:endParaRPr lang="en-US" altLang="zh-CN" sz="14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传统方法优点分析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1.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简单，比较好理解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传统方法缺点分析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1.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不够简洁，高效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当需要做比较复杂的数据映射处理，不利于做模块化编程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3.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没有体现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的函数式编程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scala.collection.mutable.ListBuffer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解决方案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val lines = List("atguigu han hello ", "atguigu han aaa aaa aaa ccc ddd uuu")</a:t>
            </a:r>
          </a:p>
          <a:p>
            <a:endParaRPr lang="en-US" altLang="zh-CN" smtClean="0"/>
          </a:p>
          <a:p>
            <a:r>
              <a:rPr lang="en-US" altLang="zh-CN" smtClean="0"/>
              <a:t>    val res1 = lines.flatMap(_.split(" "))</a:t>
            </a:r>
          </a:p>
          <a:p>
            <a:r>
              <a:rPr lang="en-US" altLang="zh-CN" smtClean="0"/>
              <a:t>    println("res1=" + res1)</a:t>
            </a:r>
          </a:p>
          <a:p>
            <a:r>
              <a:rPr lang="en-US" altLang="zh-CN" smtClean="0"/>
              <a:t>    // res1.map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使用</a:t>
            </a:r>
            <a:r>
              <a:rPr lang="en-US" altLang="zh-CN" smtClean="0"/>
              <a:t>map</a:t>
            </a:r>
            <a:r>
              <a:rPr lang="zh-CN" altLang="en-US" smtClean="0"/>
              <a:t>，返回对偶元组 形式为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//List((hello,1), (tom,1), (hello,1), (jerry,1), (hello,1), (jerry,1), (hello,1), (kitty,1))</a:t>
            </a:r>
          </a:p>
          <a:p>
            <a:r>
              <a:rPr lang="en-US" altLang="zh-CN" smtClean="0"/>
              <a:t>    val res2 = res1.map((_, 1))</a:t>
            </a:r>
          </a:p>
          <a:p>
            <a:r>
              <a:rPr lang="en-US" altLang="zh-CN" smtClean="0"/>
              <a:t>    println("res2=" + res2)</a:t>
            </a:r>
          </a:p>
          <a:p>
            <a:r>
              <a:rPr lang="en-US" altLang="zh-CN" smtClean="0"/>
              <a:t>    // res2.groupBy(_._1)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分组的根据是以元素来分组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_._1 </a:t>
            </a:r>
            <a:r>
              <a:rPr lang="zh-CN" altLang="en-US" smtClean="0"/>
              <a:t>中的第一个 </a:t>
            </a:r>
            <a:r>
              <a:rPr lang="en-US" altLang="zh-CN" smtClean="0"/>
              <a:t>_ </a:t>
            </a:r>
            <a:r>
              <a:rPr lang="zh-CN" altLang="en-US" smtClean="0"/>
              <a:t>表示取出的各个对偶元组比如 </a:t>
            </a:r>
            <a:r>
              <a:rPr lang="en-US" altLang="zh-CN" smtClean="0"/>
              <a:t>(hello,1)</a:t>
            </a:r>
          </a:p>
          <a:p>
            <a:r>
              <a:rPr lang="en-US" altLang="zh-CN" smtClean="0"/>
              <a:t>    //3. _._1 </a:t>
            </a:r>
            <a:r>
              <a:rPr lang="zh-CN" altLang="en-US" smtClean="0"/>
              <a:t>中的</a:t>
            </a:r>
            <a:r>
              <a:rPr lang="en-US" altLang="zh-CN" smtClean="0"/>
              <a:t>_1, </a:t>
            </a:r>
            <a:r>
              <a:rPr lang="zh-CN" altLang="en-US" smtClean="0"/>
              <a:t>表示对偶元组的第一个元素，比如 </a:t>
            </a:r>
            <a:r>
              <a:rPr lang="en-US" altLang="zh-CN" smtClean="0"/>
              <a:t>hello</a:t>
            </a:r>
          </a:p>
          <a:p>
            <a:r>
              <a:rPr lang="en-US" altLang="zh-CN" smtClean="0"/>
              <a:t>    //4. </a:t>
            </a:r>
            <a:r>
              <a:rPr lang="zh-CN" altLang="en-US" smtClean="0"/>
              <a:t>因此 </a:t>
            </a:r>
            <a:r>
              <a:rPr lang="en-US" altLang="zh-CN" smtClean="0"/>
              <a:t>_._1 </a:t>
            </a:r>
            <a:r>
              <a:rPr lang="zh-CN" altLang="en-US" smtClean="0"/>
              <a:t>表示我们分组的标准是按照对偶元组的第一个元素进行分组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//5. </a:t>
            </a:r>
            <a:r>
              <a:rPr lang="zh-CN" altLang="en-US" smtClean="0"/>
              <a:t>返回的形式为 </a:t>
            </a:r>
            <a:r>
              <a:rPr lang="en-US" altLang="zh-CN" smtClean="0"/>
              <a:t>Map(tom -&gt; List((tom,1)), kitty -&gt; List((kitty,1)), jerry -&gt; List((jerry,1), (jerry,1)), hello -&gt; List((hello,1), (hello,1), (hello,1), (hello,1)))</a:t>
            </a:r>
          </a:p>
          <a:p>
            <a:r>
              <a:rPr lang="en-US" altLang="zh-CN" smtClean="0"/>
              <a:t>    val res3 = res2.groupBy(_._1)</a:t>
            </a:r>
          </a:p>
          <a:p>
            <a:r>
              <a:rPr lang="en-US" altLang="zh-CN" smtClean="0"/>
              <a:t>    println("res3=" + res3)</a:t>
            </a:r>
          </a:p>
          <a:p>
            <a:endParaRPr lang="en-US" altLang="zh-CN" smtClean="0"/>
          </a:p>
          <a:p>
            <a:r>
              <a:rPr lang="en-US" altLang="zh-CN" smtClean="0"/>
              <a:t>    // x=&gt;(x._1, x._2.size) </a:t>
            </a:r>
            <a:r>
              <a:rPr lang="zh-CN" altLang="en-US" smtClean="0"/>
              <a:t>传入一个匿名函数，完成统计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//1.x </a:t>
            </a:r>
            <a:r>
              <a:rPr lang="zh-CN" altLang="en-US" smtClean="0"/>
              <a:t>表示传入的</a:t>
            </a:r>
            <a:r>
              <a:rPr lang="en-US" altLang="zh-CN" smtClean="0"/>
              <a:t>Map</a:t>
            </a:r>
            <a:r>
              <a:rPr lang="zh-CN" altLang="en-US" smtClean="0"/>
              <a:t>中的各个元素，比如 </a:t>
            </a:r>
            <a:r>
              <a:rPr lang="en-US" altLang="zh-CN" smtClean="0"/>
              <a:t>jerry -&gt; List((jerry,1), (jerry,1))</a:t>
            </a:r>
          </a:p>
          <a:p>
            <a:r>
              <a:rPr lang="en-US" altLang="zh-CN" smtClean="0"/>
              <a:t>    //2.x._1 </a:t>
            </a:r>
            <a:r>
              <a:rPr lang="zh-CN" altLang="en-US" smtClean="0"/>
              <a:t>表示 </a:t>
            </a:r>
            <a:r>
              <a:rPr lang="en-US" altLang="zh-CN" smtClean="0"/>
              <a:t>jerry</a:t>
            </a:r>
          </a:p>
          <a:p>
            <a:r>
              <a:rPr lang="en-US" altLang="zh-CN" smtClean="0"/>
              <a:t>    //3.x._2.size</a:t>
            </a:r>
            <a:r>
              <a:rPr lang="zh-CN" altLang="en-US" smtClean="0"/>
              <a:t>，表示对 </a:t>
            </a:r>
            <a:r>
              <a:rPr lang="en-US" altLang="zh-CN" smtClean="0"/>
              <a:t>List((jerry,1), (jerry,1))</a:t>
            </a:r>
            <a:r>
              <a:rPr lang="zh-CN" altLang="en-US" smtClean="0"/>
              <a:t>求</a:t>
            </a:r>
            <a:r>
              <a:rPr lang="en-US" altLang="zh-CN" smtClean="0"/>
              <a:t>size,</a:t>
            </a:r>
            <a:r>
              <a:rPr lang="zh-CN" altLang="en-US" smtClean="0"/>
              <a:t>是多少就是多少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</a:t>
            </a:r>
            <a:r>
              <a:rPr lang="zh-CN" altLang="en-US" smtClean="0"/>
              <a:t>结果是 </a:t>
            </a:r>
            <a:r>
              <a:rPr lang="en-US" altLang="zh-CN" smtClean="0"/>
              <a:t>res4=Map(han -&gt; 2, atguigu -&gt; 2, hello -&gt; 1)</a:t>
            </a:r>
          </a:p>
          <a:p>
            <a:r>
              <a:rPr lang="en-US" altLang="zh-CN" smtClean="0"/>
              <a:t>    //5.</a:t>
            </a:r>
            <a:r>
              <a:rPr lang="zh-CN" altLang="en-US" smtClean="0"/>
              <a:t>到此结果就出来了，但是没有排序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res4 = res3.map(x=&gt;(x._1, x._2.size))</a:t>
            </a:r>
          </a:p>
          <a:p>
            <a:r>
              <a:rPr lang="en-US" altLang="zh-CN" smtClean="0"/>
              <a:t>    println("res4=" + res4 )</a:t>
            </a:r>
          </a:p>
          <a:p>
            <a:endParaRPr lang="en-US" altLang="zh-CN" smtClean="0"/>
          </a:p>
          <a:p>
            <a:r>
              <a:rPr lang="en-US" altLang="zh-CN" smtClean="0"/>
              <a:t>    // res4.toList.sortBy(_._2)</a:t>
            </a:r>
          </a:p>
          <a:p>
            <a:r>
              <a:rPr lang="en-US" altLang="zh-CN" smtClean="0"/>
              <a:t>    //1. toList</a:t>
            </a:r>
            <a:r>
              <a:rPr lang="zh-CN" altLang="en-US" smtClean="0"/>
              <a:t>先将</a:t>
            </a:r>
            <a:r>
              <a:rPr lang="en-US" altLang="zh-CN" smtClean="0"/>
              <a:t>map</a:t>
            </a:r>
            <a:r>
              <a:rPr lang="zh-CN" altLang="en-US" smtClean="0"/>
              <a:t>转成 </a:t>
            </a:r>
            <a:r>
              <a:rPr lang="en-US" altLang="zh-CN" smtClean="0"/>
              <a:t>list,</a:t>
            </a:r>
            <a:r>
              <a:rPr lang="zh-CN" altLang="en-US" smtClean="0"/>
              <a:t>为了下一步排序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//5. sortBy</a:t>
            </a:r>
            <a:r>
              <a:rPr lang="zh-CN" altLang="en-US" smtClean="0"/>
              <a:t>就是排序</a:t>
            </a:r>
            <a:r>
              <a:rPr lang="en-US" altLang="zh-CN" smtClean="0"/>
              <a:t>,</a:t>
            </a:r>
            <a:r>
              <a:rPr lang="zh-CN" altLang="en-US" smtClean="0"/>
              <a:t>以对偶元组的第二个值排序，就是大小排序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res5 = res4.toList.sortBy(_._2)</a:t>
            </a:r>
          </a:p>
          <a:p>
            <a:r>
              <a:rPr lang="en-US" altLang="zh-CN" smtClean="0"/>
              <a:t>    println("res5=" + res5)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如果希望从大到小排序，执行</a:t>
            </a:r>
            <a:r>
              <a:rPr lang="en-US" altLang="zh-CN" smtClean="0"/>
              <a:t>reverse</a:t>
            </a:r>
            <a:r>
              <a:rPr lang="zh-CN" altLang="en-US" smtClean="0"/>
              <a:t>即可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res6 = res5.reverse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方案</a:t>
            </a:r>
            <a:r>
              <a:rPr lang="en-US" altLang="zh-CN" smtClean="0"/>
              <a:t>2-------------------</a:t>
            </a:r>
            <a:r>
              <a:rPr lang="zh-CN" altLang="en-US" smtClean="0"/>
              <a:t>如下</a:t>
            </a:r>
            <a:r>
              <a:rPr lang="en-US" altLang="zh-CN" smtClean="0"/>
              <a:t>----------------------</a:t>
            </a:r>
          </a:p>
          <a:p>
            <a:endParaRPr lang="en-US" altLang="zh-CN" smtClean="0"/>
          </a:p>
          <a:p>
            <a:r>
              <a:rPr lang="en-US" altLang="zh-CN" smtClean="0"/>
              <a:t>    var res7 = lines.flatMap(_.split(" ")).map((_, 1)).groupBy(_._1).mapValues(_.foldLeft(0)(_+_._2)).toList.sortBy(_._2).reverse</a:t>
            </a:r>
          </a:p>
          <a:p>
            <a:r>
              <a:rPr lang="en-US" altLang="zh-CN" smtClean="0"/>
              <a:t>    println("res7="+ res7)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应用实例代码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Test20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拉链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list1 = List(1, 2 ,3)</a:t>
            </a:r>
          </a:p>
          <a:p>
            <a:r>
              <a:rPr lang="en-US" altLang="zh-CN" smtClean="0"/>
              <a:t>    val list2 = List(4, 5, 6)</a:t>
            </a:r>
          </a:p>
          <a:p>
            <a:endParaRPr lang="en-US" altLang="zh-CN" smtClean="0"/>
          </a:p>
          <a:p>
            <a:r>
              <a:rPr lang="en-US" altLang="zh-CN" smtClean="0"/>
              <a:t>    val list3 = list1.zip(list2)</a:t>
            </a:r>
          </a:p>
          <a:p>
            <a:r>
              <a:rPr lang="en-US" altLang="zh-CN" smtClean="0"/>
              <a:t>    println("list3=" + list3)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的案例代码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拉链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list1 = List(1, 2 )</a:t>
            </a:r>
          </a:p>
          <a:p>
            <a:r>
              <a:rPr lang="en-US" altLang="zh-CN" smtClean="0"/>
              <a:t>    val list2 = List(4, 5, 6)</a:t>
            </a:r>
          </a:p>
          <a:p>
            <a:endParaRPr lang="en-US" altLang="zh-CN" smtClean="0"/>
          </a:p>
          <a:p>
            <a:r>
              <a:rPr lang="en-US" altLang="zh-CN" smtClean="0"/>
              <a:t>    val list3 = list1.zip(list2)</a:t>
            </a:r>
          </a:p>
          <a:p>
            <a:r>
              <a:rPr lang="en-US" altLang="zh-CN" smtClean="0"/>
              <a:t>    println("list3=" + list3)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合并结果是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list3=List((1,4), (2,5)) //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可以看到 </a:t>
            </a:r>
            <a:r>
              <a:rPr lang="en-US" altLang="zh-CN" baseline="0" smtClean="0"/>
              <a:t>list2 </a:t>
            </a:r>
            <a:r>
              <a:rPr lang="zh-CN" altLang="en-US" baseline="0" smtClean="0"/>
              <a:t>的 </a:t>
            </a:r>
            <a:r>
              <a:rPr lang="en-US" altLang="zh-CN" baseline="0" smtClean="0"/>
              <a:t>6</a:t>
            </a:r>
            <a:r>
              <a:rPr lang="zh-CN" altLang="en-US" baseline="0" smtClean="0"/>
              <a:t>丢失了</a:t>
            </a:r>
            <a:r>
              <a:rPr lang="en-US" altLang="zh-CN" baseline="0" smtClean="0"/>
              <a:t>.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4</a:t>
            </a:r>
            <a:r>
              <a:rPr lang="zh-CN" altLang="en-US" b="1" smtClean="0"/>
              <a:t>应用实例代码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en-US" altLang="zh-CN" smtClean="0"/>
              <a:t>//</a:t>
            </a:r>
            <a:r>
              <a:rPr lang="zh-CN" altLang="en-US" smtClean="0"/>
              <a:t>数组也可以进行</a:t>
            </a:r>
            <a:r>
              <a:rPr lang="en-US" altLang="zh-CN" smtClean="0"/>
              <a:t>zip</a:t>
            </a:r>
            <a:r>
              <a:rPr lang="zh-CN" altLang="en-US" smtClean="0"/>
              <a:t>操作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val arr = Array(1, 2, 3, 4)</a:t>
            </a:r>
          </a:p>
          <a:p>
            <a:r>
              <a:rPr lang="en-US" altLang="zh-CN" smtClean="0"/>
              <a:t>    val arr2 = Array(5, 6, 7)</a:t>
            </a:r>
          </a:p>
          <a:p>
            <a:r>
              <a:rPr lang="en-US" altLang="zh-CN" smtClean="0"/>
              <a:t>    val arr3 = arr.zip(arr2)</a:t>
            </a:r>
          </a:p>
          <a:p>
            <a:r>
              <a:rPr lang="en-US" altLang="zh-CN" smtClean="0"/>
              <a:t>    println("arr3=" + arr3(0) + " " +arr3(0)._1)</a:t>
            </a:r>
          </a:p>
          <a:p>
            <a:r>
              <a:rPr lang="en-US" altLang="zh-CN" smtClean="0"/>
              <a:t>    println("arr3.length=" + arr3.length) // 3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迭代器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iterator = List(1, 2, 3, 4, 5).iterator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//1. iterator </a:t>
            </a:r>
            <a:r>
              <a:rPr lang="zh-CN" altLang="en-US" smtClean="0"/>
              <a:t>的构建实际是 </a:t>
            </a:r>
            <a:r>
              <a:rPr lang="en-US" altLang="zh-CN" smtClean="0"/>
              <a:t>AbstractIterator </a:t>
            </a:r>
            <a:r>
              <a:rPr lang="zh-CN" altLang="en-US" smtClean="0"/>
              <a:t>的一个匿名子类，该子类提供了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def iterator: Iterator[A] = new AbstractIterator[A] {</a:t>
            </a:r>
          </a:p>
          <a:p>
            <a:r>
              <a:rPr lang="en-US" altLang="zh-CN" smtClean="0"/>
              <a:t>    var these = self</a:t>
            </a:r>
          </a:p>
          <a:p>
            <a:r>
              <a:rPr lang="en-US" altLang="zh-CN" smtClean="0"/>
              <a:t>    def hasNext: Boolean = !these.isEmpty</a:t>
            </a:r>
          </a:p>
          <a:p>
            <a:r>
              <a:rPr lang="en-US" altLang="zh-CN" smtClean="0"/>
              <a:t>    def next(): A =</a:t>
            </a:r>
          </a:p>
          <a:p>
            <a:r>
              <a:rPr lang="en-US" altLang="zh-CN" smtClean="0"/>
              <a:t>      if (hasNext) {</a:t>
            </a:r>
          </a:p>
          <a:p>
            <a:r>
              <a:rPr lang="en-US" altLang="zh-CN" smtClean="0"/>
              <a:t>        val result = these.head; these = these.tail; result</a:t>
            </a:r>
          </a:p>
          <a:p>
            <a:r>
              <a:rPr lang="en-US" altLang="zh-CN" smtClean="0"/>
              <a:t>      } else Iterator.empty.next()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//2. </a:t>
            </a:r>
            <a:r>
              <a:rPr lang="zh-CN" altLang="en-US" smtClean="0"/>
              <a:t>该</a:t>
            </a:r>
            <a:r>
              <a:rPr lang="en-US" altLang="zh-CN" smtClean="0"/>
              <a:t>AbstractIterator </a:t>
            </a:r>
            <a:r>
              <a:rPr lang="zh-CN" altLang="en-US" smtClean="0"/>
              <a:t>子类提供了  </a:t>
            </a:r>
            <a:r>
              <a:rPr lang="en-US" altLang="zh-CN" smtClean="0"/>
              <a:t>hasNext next </a:t>
            </a:r>
            <a:r>
              <a:rPr lang="zh-CN" altLang="en-US" smtClean="0"/>
              <a:t>等方法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因此，我们可以使用 </a:t>
            </a:r>
            <a:r>
              <a:rPr lang="en-US" altLang="zh-CN" smtClean="0"/>
              <a:t>while</a:t>
            </a:r>
            <a:r>
              <a:rPr lang="zh-CN" altLang="en-US" smtClean="0"/>
              <a:t>的方式，使用</a:t>
            </a:r>
            <a:r>
              <a:rPr lang="en-US" altLang="zh-CN" smtClean="0"/>
              <a:t>hasNext next </a:t>
            </a:r>
            <a:r>
              <a:rPr lang="zh-CN" altLang="en-US" smtClean="0"/>
              <a:t>方法变量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println("--------</a:t>
            </a:r>
            <a:r>
              <a:rPr lang="zh-CN" altLang="en-US" smtClean="0"/>
              <a:t>遍历方式</a:t>
            </a:r>
            <a:r>
              <a:rPr lang="en-US" altLang="zh-CN" smtClean="0"/>
              <a:t>1 -----------------")</a:t>
            </a:r>
          </a:p>
          <a:p>
            <a:r>
              <a:rPr lang="en-US" altLang="zh-CN" smtClean="0"/>
              <a:t>    while (iterator.hasNext) {</a:t>
            </a:r>
          </a:p>
          <a:p>
            <a:r>
              <a:rPr lang="en-US" altLang="zh-CN" smtClean="0"/>
              <a:t>        println(iterator.next())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println("--------</a:t>
            </a:r>
            <a:r>
              <a:rPr lang="zh-CN" altLang="en-US" smtClean="0"/>
              <a:t>遍历方式</a:t>
            </a:r>
            <a:r>
              <a:rPr lang="en-US" altLang="zh-CN" smtClean="0"/>
              <a:t>2 for -----------------")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使用</a:t>
            </a:r>
            <a:r>
              <a:rPr lang="en-US" altLang="zh-CN" smtClean="0"/>
              <a:t>for</a:t>
            </a:r>
            <a:r>
              <a:rPr lang="zh-CN" altLang="en-US" smtClean="0"/>
              <a:t>循环比较简单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for(enum &lt;- iterator) {</a:t>
            </a:r>
          </a:p>
          <a:p>
            <a:r>
              <a:rPr lang="en-US" altLang="zh-CN" smtClean="0"/>
              <a:t>      println(enum)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Ext_Stream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def numsForm(n: BigInt) : Stream[BigInt] = n #:: numsForm(n + 1)</a:t>
            </a:r>
          </a:p>
          <a:p>
            <a:r>
              <a:rPr lang="en-US" altLang="zh-CN" smtClean="0"/>
              <a:t>    val stream1 = numsForm(1)</a:t>
            </a:r>
          </a:p>
          <a:p>
            <a:r>
              <a:rPr lang="en-US" altLang="zh-CN" smtClean="0"/>
              <a:t>    println(stream1)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再测试一个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stream2 = numsForm(10)</a:t>
            </a:r>
          </a:p>
          <a:p>
            <a:r>
              <a:rPr lang="en-US" altLang="zh-CN" smtClean="0"/>
              <a:t>    println(stream2)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说明：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输出结果</a:t>
            </a:r>
            <a:r>
              <a:rPr lang="zh-CN" altLang="en-US" baseline="0" smtClean="0"/>
              <a:t> </a:t>
            </a:r>
            <a:r>
              <a:rPr lang="en-US" altLang="zh-CN" smtClean="0"/>
              <a:t>Stream(1, ?)  </a:t>
            </a:r>
            <a:r>
              <a:rPr lang="zh-CN" altLang="en-US" smtClean="0"/>
              <a:t>这里的</a:t>
            </a:r>
            <a:r>
              <a:rPr lang="en-US" altLang="zh-CN" smtClean="0"/>
              <a:t>1 </a:t>
            </a:r>
            <a:r>
              <a:rPr lang="zh-CN" altLang="en-US" smtClean="0"/>
              <a:t>就是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stream1 </a:t>
            </a:r>
            <a:r>
              <a:rPr lang="zh-CN" altLang="en-US" baseline="0" smtClean="0"/>
              <a:t>这个流集合 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Ext_Stream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def numsForm(n: BigInt) : Stream[BigInt] = n #:: numsForm(n + 1)</a:t>
            </a:r>
          </a:p>
          <a:p>
            <a:r>
              <a:rPr lang="en-US" altLang="zh-CN" smtClean="0"/>
              <a:t>    val stream1 = numsForm(1)</a:t>
            </a:r>
          </a:p>
          <a:p>
            <a:r>
              <a:rPr lang="en-US" altLang="zh-CN" smtClean="0"/>
              <a:t>    println(stream1) //Stream(1, ?)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取出第一个元素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println("head=" + stream1.head) //1</a:t>
            </a:r>
          </a:p>
          <a:p>
            <a:r>
              <a:rPr lang="en-US" altLang="zh-CN" smtClean="0"/>
              <a:t>    println(stream1.tail) //Stream(2, ?)</a:t>
            </a:r>
          </a:p>
          <a:p>
            <a:endParaRPr lang="en-US" altLang="zh-CN" smtClean="0"/>
          </a:p>
          <a:p>
            <a:r>
              <a:rPr lang="en-US" altLang="zh-CN" smtClean="0"/>
              <a:t>    println(stream1) //Stream(1, 2, ?)</a:t>
            </a:r>
          </a:p>
          <a:p>
            <a:r>
              <a:rPr lang="en-US" altLang="zh-CN" smtClean="0"/>
              <a:t>    println(stream1.tail.tail) //Stream(3, ?)</a:t>
            </a:r>
          </a:p>
          <a:p>
            <a:r>
              <a:rPr lang="en-US" altLang="zh-CN" smtClean="0"/>
              <a:t>    println(stream1) //Stream(1, 2, 3, ?)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说明</a:t>
            </a:r>
            <a:r>
              <a:rPr lang="en-US" altLang="zh-CN" b="1" smtClean="0"/>
              <a:t>: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如果使用流集合，就不能使用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属性，如果使用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集合就会进行无限循环。使系统瘫痪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也不能对其求长度，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stream.length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也会死循环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那么问题来了，如何取出最后一个元素呢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好像不能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用简单的方法一步求出，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本身的特点就是无限的增长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(stream1.tail.tail.head) </a:t>
            </a:r>
            <a:r>
              <a:rPr lang="zh-CN" altLang="en-US" smtClean="0"/>
              <a:t>，所以</a:t>
            </a:r>
            <a:r>
              <a:rPr lang="en-US" altLang="zh-CN" smtClean="0"/>
              <a:t>stream</a:t>
            </a:r>
            <a:r>
              <a:rPr lang="zh-CN" altLang="en-US" smtClean="0"/>
              <a:t>的本质就是不断增长，设计时，就默认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是一个不断增长，而且是使用到才增长的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特性，因此，不用纠结求最后元素的问题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取出</a:t>
            </a:r>
            <a:r>
              <a:rPr lang="en-US" altLang="zh-CN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的头和最后的元素的数据</a:t>
            </a:r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因为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stream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LinearSeq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的子类，所以是按线性方式存储的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取出头</a:t>
            </a:r>
            <a:r>
              <a:rPr lang="zh-CN" altLang="en-US" baseline="0" smtClean="0">
                <a:latin typeface="Arial" pitchFamily="34" charset="0"/>
                <a:cs typeface="Arial" pitchFamily="34" charset="0"/>
              </a:rPr>
              <a:t> 为  </a:t>
            </a:r>
            <a:r>
              <a:rPr lang="en-US" altLang="zh-CN" baseline="0" smtClean="0">
                <a:latin typeface="Arial" pitchFamily="34" charset="0"/>
                <a:cs typeface="Arial" pitchFamily="34" charset="0"/>
              </a:rPr>
              <a:t>stream.head ,</a:t>
            </a:r>
            <a:r>
              <a:rPr lang="zh-CN" altLang="en-US" baseline="0" smtClean="0">
                <a:latin typeface="Arial" pitchFamily="34" charset="0"/>
                <a:cs typeface="Arial" pitchFamily="34" charset="0"/>
              </a:rPr>
              <a:t>但是最后这个元素待确定</a:t>
            </a:r>
            <a:r>
              <a:rPr lang="en-US" altLang="zh-CN" baseline="0" smtClean="0">
                <a:latin typeface="Arial" pitchFamily="34" charset="0"/>
                <a:cs typeface="Arial" pitchFamily="34" charset="0"/>
              </a:rPr>
              <a:t>...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Ext_Stream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def numsForm(n: BigInt) : Stream[BigInt] = n #:: numsForm(n + 1)</a:t>
            </a:r>
          </a:p>
          <a:p>
            <a:r>
              <a:rPr lang="en-US" altLang="zh-CN" smtClean="0"/>
              <a:t>    def multi(x:BigInt) : BigInt = {</a:t>
            </a:r>
          </a:p>
          <a:p>
            <a:r>
              <a:rPr lang="en-US" altLang="zh-CN" smtClean="0"/>
              <a:t>        x * x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println(numsForm(5).map(multi)) //Stream(25,?)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案例参考</a:t>
            </a:r>
            <a:r>
              <a:rPr lang="en-US" altLang="zh-CN" smtClean="0"/>
              <a:t>(</a:t>
            </a:r>
            <a:r>
              <a:rPr lang="zh-CN" altLang="en-US" smtClean="0"/>
              <a:t>非讲解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Ext_Stream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def numsForm(n: BigInt) : Stream[BigInt] = n #:: numsForm(n + 1)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def multi(x:BigInt) : BigInt = {</a:t>
            </a:r>
          </a:p>
          <a:p>
            <a:r>
              <a:rPr lang="en-US" altLang="zh-CN" smtClean="0"/>
              <a:t>        x * x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var stream3 = numsForm(5)</a:t>
            </a:r>
          </a:p>
          <a:p>
            <a:r>
              <a:rPr lang="en-US" altLang="zh-CN" smtClean="0"/>
              <a:t>    stream3.tail</a:t>
            </a:r>
          </a:p>
          <a:p>
            <a:r>
              <a:rPr lang="en-US" altLang="zh-CN" smtClean="0"/>
              <a:t>    println(stream3) //Stream(5, 6, ?)</a:t>
            </a:r>
          </a:p>
          <a:p>
            <a:r>
              <a:rPr lang="en-US" altLang="zh-CN" smtClean="0"/>
              <a:t>    //map</a:t>
            </a:r>
            <a:r>
              <a:rPr lang="zh-CN" altLang="en-US" smtClean="0"/>
              <a:t>操作默认是对</a:t>
            </a:r>
            <a:r>
              <a:rPr lang="en-US" altLang="zh-CN" smtClean="0"/>
              <a:t>stream</a:t>
            </a:r>
            <a:r>
              <a:rPr lang="zh-CN" altLang="en-US" smtClean="0"/>
              <a:t>的第一个元素，进行</a:t>
            </a:r>
            <a:r>
              <a:rPr lang="en-US" altLang="zh-CN" smtClean="0"/>
              <a:t>map</a:t>
            </a:r>
            <a:r>
              <a:rPr lang="zh-CN" altLang="en-US" smtClean="0"/>
              <a:t>然后返回一个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println(stream3.map(multi)) // Stream(25, ?)</a:t>
            </a:r>
          </a:p>
          <a:p>
            <a:r>
              <a:rPr lang="en-US" altLang="zh-CN" smtClean="0"/>
              <a:t>    println(stream3.tail.map(multi)) //Stream(36, ?)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Ext_View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View</a:t>
            </a:r>
          </a:p>
          <a:p>
            <a:endParaRPr lang="en-US" altLang="zh-CN" smtClean="0"/>
          </a:p>
          <a:p>
            <a:r>
              <a:rPr lang="en-US" altLang="zh-CN" smtClean="0"/>
              <a:t>    def multiple(num: Int): Int = {</a:t>
            </a:r>
          </a:p>
          <a:p>
            <a:r>
              <a:rPr lang="en-US" altLang="zh-CN" smtClean="0"/>
              <a:t>      num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def eq(i: Int): Boolean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如果</a:t>
            </a:r>
            <a:r>
              <a:rPr lang="en-US" altLang="zh-CN" smtClean="0"/>
              <a:t>i</a:t>
            </a:r>
            <a:r>
              <a:rPr lang="zh-CN" altLang="en-US" smtClean="0"/>
              <a:t>这个数字倒序后，和本身相同，则返回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      i.toString.equals(i.toString.reverse)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: </a:t>
            </a:r>
            <a:r>
              <a:rPr lang="zh-CN" altLang="en-US" smtClean="0"/>
              <a:t>没有使用</a:t>
            </a:r>
            <a:r>
              <a:rPr lang="en-US" altLang="zh-CN" smtClean="0"/>
              <a:t>view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对 </a:t>
            </a:r>
            <a:r>
              <a:rPr lang="en-US" altLang="zh-CN" smtClean="0"/>
              <a:t>1-100 </a:t>
            </a:r>
            <a:r>
              <a:rPr lang="zh-CN" altLang="en-US" smtClean="0"/>
              <a:t>进行遍历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map(multiple) </a:t>
            </a:r>
            <a:r>
              <a:rPr lang="zh-CN" altLang="en-US" smtClean="0"/>
              <a:t>对 </a:t>
            </a:r>
            <a:r>
              <a:rPr lang="en-US" altLang="zh-CN" smtClean="0"/>
              <a:t>1-100</a:t>
            </a:r>
            <a:r>
              <a:rPr lang="zh-CN" altLang="en-US" smtClean="0"/>
              <a:t>进行</a:t>
            </a:r>
            <a:r>
              <a:rPr lang="en-US" altLang="zh-CN" smtClean="0"/>
              <a:t>map</a:t>
            </a:r>
            <a:r>
              <a:rPr lang="zh-CN" altLang="en-US" smtClean="0"/>
              <a:t>映射操作，这里其实就是简单的复制一份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filter(eq) </a:t>
            </a:r>
            <a:r>
              <a:rPr lang="zh-CN" altLang="en-US" smtClean="0"/>
              <a:t>使用</a:t>
            </a:r>
            <a:r>
              <a:rPr lang="en-US" altLang="zh-CN" smtClean="0"/>
              <a:t>eq</a:t>
            </a:r>
            <a:r>
              <a:rPr lang="zh-CN" altLang="en-US" smtClean="0"/>
              <a:t>方法对新的集合进行过滤，条件为</a:t>
            </a:r>
            <a:r>
              <a:rPr lang="en-US" altLang="zh-CN" smtClean="0"/>
              <a:t>i.toString.equals(i.toString.reverse)</a:t>
            </a:r>
          </a:p>
          <a:p>
            <a:r>
              <a:rPr lang="en-US" altLang="zh-CN" smtClean="0"/>
              <a:t>    val viewSquares1 = (1 to 100)</a:t>
            </a:r>
          </a:p>
          <a:p>
            <a:r>
              <a:rPr lang="en-US" altLang="zh-CN" smtClean="0"/>
              <a:t>      .map(multiple)</a:t>
            </a:r>
          </a:p>
          <a:p>
            <a:r>
              <a:rPr lang="en-US" altLang="zh-CN" smtClean="0"/>
              <a:t>      .filter(eq)</a:t>
            </a:r>
          </a:p>
          <a:p>
            <a:endParaRPr lang="en-US" altLang="zh-CN" smtClean="0"/>
          </a:p>
          <a:p>
            <a:r>
              <a:rPr lang="en-US" altLang="zh-CN" smtClean="0"/>
              <a:t>    println(viewSquares1)</a:t>
            </a:r>
          </a:p>
          <a:p>
            <a:r>
              <a:rPr lang="en-US" altLang="zh-CN" smtClean="0"/>
              <a:t>    for (x &lt;- viewSquares1) {</a:t>
            </a:r>
          </a:p>
          <a:p>
            <a:r>
              <a:rPr lang="en-US" altLang="zh-CN" smtClean="0"/>
              <a:t>      print(x + "</a:t>
            </a:r>
            <a:r>
              <a:rPr lang="zh-CN" altLang="en-US" smtClean="0"/>
              <a:t>，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println("\n-----------------------------")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使用</a:t>
            </a:r>
            <a:r>
              <a:rPr lang="en-US" altLang="zh-CN" smtClean="0"/>
              <a:t>view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使用和前面一样，只是使用了</a:t>
            </a:r>
            <a:r>
              <a:rPr lang="en-US" altLang="zh-CN" smtClean="0"/>
              <a:t>view</a:t>
            </a:r>
          </a:p>
          <a:p>
            <a:r>
              <a:rPr lang="en-US" altLang="zh-CN" smtClean="0"/>
              <a:t>    //2. view</a:t>
            </a:r>
            <a:r>
              <a:rPr lang="zh-CN" altLang="en-US" smtClean="0"/>
              <a:t>方法产出一个总是被懒执行的集合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view</a:t>
            </a:r>
            <a:r>
              <a:rPr lang="zh-CN" altLang="en-US" smtClean="0"/>
              <a:t>不会缓存数据，每次都要重新计算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viewSquares2 = (1 to 100)</a:t>
            </a:r>
          </a:p>
          <a:p>
            <a:r>
              <a:rPr lang="en-US" altLang="zh-CN" smtClean="0"/>
              <a:t>      .view</a:t>
            </a:r>
          </a:p>
          <a:p>
            <a:r>
              <a:rPr lang="en-US" altLang="zh-CN" smtClean="0"/>
              <a:t>      .map(multiple)</a:t>
            </a:r>
          </a:p>
          <a:p>
            <a:r>
              <a:rPr lang="en-US" altLang="zh-CN" smtClean="0"/>
              <a:t>      .filter(eq)</a:t>
            </a:r>
          </a:p>
          <a:p>
            <a:endParaRPr lang="en-US" altLang="zh-CN" smtClean="0"/>
          </a:p>
          <a:p>
            <a:r>
              <a:rPr lang="en-US" altLang="zh-CN" smtClean="0"/>
              <a:t>    println(viewSquares2)</a:t>
            </a:r>
          </a:p>
          <a:p>
            <a:r>
              <a:rPr lang="en-US" altLang="zh-CN" smtClean="0"/>
              <a:t>    for (x &lt;- viewSquares2) {</a:t>
            </a:r>
          </a:p>
          <a:p>
            <a:r>
              <a:rPr lang="en-US" altLang="zh-CN" smtClean="0"/>
              <a:t>      print(x + "</a:t>
            </a:r>
            <a:r>
              <a:rPr lang="zh-CN" altLang="en-US" smtClean="0"/>
              <a:t>，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映射操作的分析：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因为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支持函数式编程，即可以将要给函数作为参数传递给形参。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讲解即可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(</a:t>
            </a:r>
            <a:r>
              <a:rPr lang="zh-CN" altLang="en-US" smtClean="0"/>
              <a:t>案例如下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package com.atguigu.base</a:t>
            </a:r>
          </a:p>
          <a:p>
            <a:r>
              <a:rPr lang="en-US" altLang="zh-CN" smtClean="0"/>
              <a:t>object Ext_Par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并行集合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(1 to 5).foreach(println(_))</a:t>
            </a:r>
          </a:p>
          <a:p>
            <a:r>
              <a:rPr lang="en-US" altLang="zh-CN" smtClean="0"/>
              <a:t>    println("------------------------")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par </a:t>
            </a:r>
            <a:r>
              <a:rPr lang="zh-CN" altLang="en-US" smtClean="0"/>
              <a:t>表示进行并行执行遍历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</a:t>
            </a:r>
            <a:r>
              <a:rPr lang="zh-CN" altLang="en-US" smtClean="0"/>
              <a:t>并行执行，在输出时就无序了，在某个时间点输出哪个取决于操作系统分配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println(_) </a:t>
            </a:r>
            <a:r>
              <a:rPr lang="zh-CN" altLang="en-US" smtClean="0"/>
              <a:t>表示输出当前遍历到的值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(1 to 5).par.foreach(println(_))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result1 </a:t>
            </a:r>
            <a:r>
              <a:rPr lang="zh-CN" altLang="en-US" smtClean="0"/>
              <a:t>只是输出了一个主线程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result2 </a:t>
            </a:r>
            <a:r>
              <a:rPr lang="zh-CN" altLang="en-US" smtClean="0"/>
              <a:t>输出了多个线程，表示是并行执行 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val result1 = (0 to 100).map{case _ =&gt; Thread.currentThread.getName}.distinct</a:t>
            </a:r>
          </a:p>
          <a:p>
            <a:r>
              <a:rPr lang="en-US" altLang="zh-CN" smtClean="0"/>
              <a:t>    val result2 = (0 to 100).par.map{case _ =&gt; Thread.currentThread.getName}.distinct</a:t>
            </a:r>
          </a:p>
          <a:p>
            <a:r>
              <a:rPr lang="en-US" altLang="zh-CN" smtClean="0"/>
              <a:t>    println("------------------------")</a:t>
            </a:r>
          </a:p>
          <a:p>
            <a:r>
              <a:rPr lang="en-US" altLang="zh-CN" smtClean="0"/>
              <a:t>    println(result1)</a:t>
            </a:r>
          </a:p>
          <a:p>
            <a:r>
              <a:rPr lang="en-US" altLang="zh-CN" smtClean="0"/>
              <a:t>    println("------------------------")</a:t>
            </a:r>
          </a:p>
          <a:p>
            <a:r>
              <a:rPr lang="en-US" altLang="zh-CN" smtClean="0"/>
              <a:t>    println(result2)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`val` = 42</a:t>
            </a:r>
          </a:p>
          <a:p>
            <a:r>
              <a:rPr lang="en-US" altLang="zh-CN" smtClean="0"/>
              <a:t>    println(`val`)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n1 = 1</a:t>
            </a:r>
          </a:p>
          <a:p>
            <a:r>
              <a:rPr lang="en-US" altLang="zh-CN" smtClean="0"/>
              <a:t>    val n2 = 2</a:t>
            </a:r>
          </a:p>
          <a:p>
            <a:r>
              <a:rPr lang="en-US" altLang="zh-CN" smtClean="0"/>
              <a:t>    val r1 = n1 + n2</a:t>
            </a:r>
          </a:p>
          <a:p>
            <a:r>
              <a:rPr lang="en-US" altLang="zh-CN" smtClean="0"/>
              <a:t>    val r2 = n1.+(n2) //</a:t>
            </a:r>
            <a:r>
              <a:rPr lang="zh-CN" altLang="en-US" smtClean="0"/>
              <a:t>看</a:t>
            </a:r>
            <a:r>
              <a:rPr lang="en-US" altLang="zh-CN" smtClean="0"/>
              <a:t>Int</a:t>
            </a:r>
            <a:r>
              <a:rPr lang="zh-CN" altLang="en-US" smtClean="0"/>
              <a:t>的源码即可说明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println("r1=" + r1 + " r2=" + 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操作符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oper = new Operate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无参函数的调用方式的说明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1. </a:t>
            </a:r>
            <a:r>
              <a:rPr lang="zh-CN" altLang="en-US" smtClean="0"/>
              <a:t>如果函数定义</a:t>
            </a:r>
            <a:r>
              <a:rPr lang="en-US" altLang="zh-CN" smtClean="0"/>
              <a:t>/</a:t>
            </a:r>
            <a:r>
              <a:rPr lang="zh-CN" altLang="en-US" smtClean="0"/>
              <a:t>声明时不省略</a:t>
            </a:r>
            <a:r>
              <a:rPr lang="en-US" altLang="zh-CN" smtClean="0"/>
              <a:t>()</a:t>
            </a:r>
            <a:r>
              <a:rPr lang="zh-CN" altLang="en-US" smtClean="0"/>
              <a:t>，则调用函数时，可以省略，也可以不省略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2) </a:t>
            </a:r>
            <a:r>
              <a:rPr lang="zh-CN" altLang="en-US" smtClean="0"/>
              <a:t>如果函数定义</a:t>
            </a:r>
            <a:r>
              <a:rPr lang="en-US" altLang="zh-CN" smtClean="0"/>
              <a:t>/</a:t>
            </a:r>
            <a:r>
              <a:rPr lang="zh-CN" altLang="en-US" smtClean="0"/>
              <a:t>声明时省略</a:t>
            </a:r>
            <a:r>
              <a:rPr lang="en-US" altLang="zh-CN" smtClean="0"/>
              <a:t>()</a:t>
            </a:r>
            <a:r>
              <a:rPr lang="zh-CN" altLang="en-US" smtClean="0"/>
              <a:t>，则调用函数时，必须省略</a:t>
            </a:r>
            <a:r>
              <a:rPr lang="en-US" altLang="zh-CN" smtClean="0"/>
              <a:t>,</a:t>
            </a:r>
            <a:r>
              <a:rPr lang="zh-CN" altLang="en-US" smtClean="0"/>
              <a:t>为了访问一致性</a:t>
            </a:r>
            <a:r>
              <a:rPr lang="en-US" altLang="zh-CN" smtClean="0"/>
              <a:t>,</a:t>
            </a:r>
            <a:r>
              <a:rPr lang="zh-CN" altLang="en-US" smtClean="0"/>
              <a:t>类似访问一个对象属性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3) </a:t>
            </a:r>
            <a:r>
              <a:rPr lang="zh-CN" altLang="en-US" smtClean="0"/>
              <a:t>上面的调用规则，也适用于其他形式的函数</a:t>
            </a:r>
            <a:r>
              <a:rPr lang="en-US" altLang="zh-CN" smtClean="0"/>
              <a:t>/</a:t>
            </a:r>
            <a:r>
              <a:rPr lang="zh-CN" altLang="en-US" smtClean="0"/>
              <a:t>方法定义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println(oper++)</a:t>
            </a:r>
          </a:p>
          <a:p>
            <a:r>
              <a:rPr lang="en-US" altLang="zh-CN" smtClean="0"/>
              <a:t>    println(oper.++)</a:t>
            </a:r>
          </a:p>
          <a:p>
            <a:endParaRPr lang="en-US" altLang="zh-CN" smtClean="0"/>
          </a:p>
          <a:p>
            <a:r>
              <a:rPr lang="en-US" altLang="zh-CN" smtClean="0"/>
              <a:t>    oper.say // ok</a:t>
            </a:r>
          </a:p>
          <a:p>
            <a:r>
              <a:rPr lang="en-US" altLang="zh-CN" smtClean="0"/>
              <a:t>    //oper.say() // error</a:t>
            </a:r>
          </a:p>
          <a:p>
            <a:r>
              <a:rPr lang="en-US" altLang="zh-CN" smtClean="0"/>
              <a:t>    oper.say2 // ok</a:t>
            </a:r>
          </a:p>
          <a:p>
            <a:r>
              <a:rPr lang="en-US" altLang="zh-CN" smtClean="0"/>
              <a:t>    oper.say2() // ok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Operate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定义函数</a:t>
            </a:r>
            <a:r>
              <a:rPr lang="en-US" altLang="zh-CN" smtClean="0"/>
              <a:t>/</a:t>
            </a:r>
            <a:r>
              <a:rPr lang="zh-CN" altLang="en-US" smtClean="0"/>
              <a:t>方法的时候，省略的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  def ++ = "123"</a:t>
            </a:r>
          </a:p>
          <a:p>
            <a:endParaRPr lang="en-US" altLang="zh-CN" smtClean="0"/>
          </a:p>
          <a:p>
            <a:r>
              <a:rPr lang="en-US" altLang="zh-CN" smtClean="0"/>
              <a:t>  def say: Unit = {</a:t>
            </a:r>
          </a:p>
          <a:p>
            <a:r>
              <a:rPr lang="en-US" altLang="zh-CN" smtClean="0"/>
              <a:t>    println("say ok")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say2(): Unit = {</a:t>
            </a:r>
          </a:p>
          <a:p>
            <a:r>
              <a:rPr lang="en-US" altLang="zh-CN" smtClean="0"/>
              <a:t>    println("say2 ok")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oper = new Operate</a:t>
            </a:r>
          </a:p>
          <a:p>
            <a:r>
              <a:rPr lang="en-US" altLang="zh-CN" smtClean="0"/>
              <a:t>    !oper //</a:t>
            </a:r>
            <a:r>
              <a:rPr lang="zh-CN" altLang="en-US" smtClean="0"/>
              <a:t>前置运算符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Operate 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声明前置运算符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//unary </a:t>
            </a:r>
            <a:r>
              <a:rPr lang="zh-CN" altLang="en-US" smtClean="0"/>
              <a:t>：一元运算符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unary_! = println("!!!!!!!")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讲解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`val` = 42</a:t>
            </a:r>
          </a:p>
          <a:p>
            <a:r>
              <a:rPr lang="en-US" altLang="zh-CN" smtClean="0"/>
              <a:t>    println(`val`)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n1 = 1</a:t>
            </a:r>
          </a:p>
          <a:p>
            <a:r>
              <a:rPr lang="en-US" altLang="zh-CN" smtClean="0"/>
              <a:t>    val n2 = 2</a:t>
            </a:r>
          </a:p>
          <a:p>
            <a:r>
              <a:rPr lang="en-US" altLang="zh-CN" smtClean="0"/>
              <a:t>    val r1 = n1 + n2</a:t>
            </a:r>
          </a:p>
          <a:p>
            <a:r>
              <a:rPr lang="en-US" altLang="zh-CN" smtClean="0"/>
              <a:t>    val r2 = n1.+(n2) //</a:t>
            </a:r>
            <a:r>
              <a:rPr lang="zh-CN" altLang="en-US" smtClean="0"/>
              <a:t>看</a:t>
            </a:r>
            <a:r>
              <a:rPr lang="en-US" altLang="zh-CN" smtClean="0"/>
              <a:t>Int</a:t>
            </a:r>
            <a:r>
              <a:rPr lang="zh-CN" altLang="en-US" smtClean="0"/>
              <a:t>的源码即可说明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println("r1=" + r1 + " r2=" + 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操作符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oper = new Operate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无参函数的调用方式的说明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1. </a:t>
            </a:r>
            <a:r>
              <a:rPr lang="zh-CN" altLang="en-US" smtClean="0"/>
              <a:t>如果函数定义</a:t>
            </a:r>
            <a:r>
              <a:rPr lang="en-US" altLang="zh-CN" smtClean="0"/>
              <a:t>/</a:t>
            </a:r>
            <a:r>
              <a:rPr lang="zh-CN" altLang="en-US" smtClean="0"/>
              <a:t>声明时不省略</a:t>
            </a:r>
            <a:r>
              <a:rPr lang="en-US" altLang="zh-CN" smtClean="0"/>
              <a:t>()</a:t>
            </a:r>
            <a:r>
              <a:rPr lang="zh-CN" altLang="en-US" smtClean="0"/>
              <a:t>，则调用函数时，可以省略，也可以不省略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2) </a:t>
            </a:r>
            <a:r>
              <a:rPr lang="zh-CN" altLang="en-US" smtClean="0"/>
              <a:t>如果函数定义</a:t>
            </a:r>
            <a:r>
              <a:rPr lang="en-US" altLang="zh-CN" smtClean="0"/>
              <a:t>/</a:t>
            </a:r>
            <a:r>
              <a:rPr lang="zh-CN" altLang="en-US" smtClean="0"/>
              <a:t>声明时省略</a:t>
            </a:r>
            <a:r>
              <a:rPr lang="en-US" altLang="zh-CN" smtClean="0"/>
              <a:t>()</a:t>
            </a:r>
            <a:r>
              <a:rPr lang="zh-CN" altLang="en-US" smtClean="0"/>
              <a:t>，则调用函数时，必须省略</a:t>
            </a:r>
            <a:r>
              <a:rPr lang="en-US" altLang="zh-CN" smtClean="0"/>
              <a:t>,</a:t>
            </a:r>
            <a:r>
              <a:rPr lang="zh-CN" altLang="en-US" smtClean="0"/>
              <a:t>为了访问一致性</a:t>
            </a:r>
            <a:r>
              <a:rPr lang="en-US" altLang="zh-CN" smtClean="0"/>
              <a:t>,</a:t>
            </a:r>
            <a:r>
              <a:rPr lang="zh-CN" altLang="en-US" smtClean="0"/>
              <a:t>类似访问一个对象属性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3) </a:t>
            </a:r>
            <a:r>
              <a:rPr lang="zh-CN" altLang="en-US" smtClean="0"/>
              <a:t>上面的调用规则，也适用于其他形式的函数</a:t>
            </a:r>
            <a:r>
              <a:rPr lang="en-US" altLang="zh-CN" smtClean="0"/>
              <a:t>/</a:t>
            </a:r>
            <a:r>
              <a:rPr lang="zh-CN" altLang="en-US" smtClean="0"/>
              <a:t>方法定义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println(oper++)</a:t>
            </a:r>
          </a:p>
          <a:p>
            <a:r>
              <a:rPr lang="en-US" altLang="zh-CN" smtClean="0"/>
              <a:t>    println(oper.++)</a:t>
            </a:r>
          </a:p>
          <a:p>
            <a:endParaRPr lang="en-US" altLang="zh-CN" smtClean="0"/>
          </a:p>
          <a:p>
            <a:r>
              <a:rPr lang="en-US" altLang="zh-CN" smtClean="0"/>
              <a:t>    oper.say // ok</a:t>
            </a:r>
          </a:p>
          <a:p>
            <a:r>
              <a:rPr lang="en-US" altLang="zh-CN" smtClean="0"/>
              <a:t>    //oper.say() // error</a:t>
            </a:r>
          </a:p>
          <a:p>
            <a:r>
              <a:rPr lang="en-US" altLang="zh-CN" smtClean="0"/>
              <a:t>    oper.say2 // ok</a:t>
            </a:r>
          </a:p>
          <a:p>
            <a:r>
              <a:rPr lang="en-US" altLang="zh-CN" smtClean="0"/>
              <a:t>    oper.say2() // ok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Operate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定义函数</a:t>
            </a:r>
            <a:r>
              <a:rPr lang="en-US" altLang="zh-CN" smtClean="0"/>
              <a:t>/</a:t>
            </a:r>
            <a:r>
              <a:rPr lang="zh-CN" altLang="en-US" smtClean="0"/>
              <a:t>方法的时候，省略的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  def ++ = "123"</a:t>
            </a:r>
          </a:p>
          <a:p>
            <a:endParaRPr lang="en-US" altLang="zh-CN" smtClean="0"/>
          </a:p>
          <a:p>
            <a:r>
              <a:rPr lang="en-US" altLang="zh-CN" smtClean="0"/>
              <a:t>  def say: Unit = {</a:t>
            </a:r>
          </a:p>
          <a:p>
            <a:r>
              <a:rPr lang="en-US" altLang="zh-CN" smtClean="0"/>
              <a:t>    println("say ok")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say2(): Unit = {</a:t>
            </a:r>
          </a:p>
          <a:p>
            <a:r>
              <a:rPr lang="en-US" altLang="zh-CN" smtClean="0"/>
              <a:t>    println("say2 ok")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oper = new Operate</a:t>
            </a:r>
          </a:p>
          <a:p>
            <a:r>
              <a:rPr lang="en-US" altLang="zh-CN" smtClean="0"/>
              <a:t>    !oper //</a:t>
            </a:r>
            <a:r>
              <a:rPr lang="zh-CN" altLang="en-US" smtClean="0"/>
              <a:t>前置运算符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Operate 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声明前置运算符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//unary </a:t>
            </a:r>
            <a:r>
              <a:rPr lang="zh-CN" altLang="en-US" smtClean="0"/>
              <a:t>：一元运算符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unary_! = println("!!!!!!!")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讲解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映射操作的分析：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因为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支持函数式编程，即可以将要给函数作为参数传递给形参。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在使用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映射解决前可以给同学们说一下还有一个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的方式，只是这种方式适合处理简单的数据映射逻辑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创建集合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list = List(3,5,7)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 forRes = for(item &lt;- list) yield item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println("forRes=" + forRes)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映射函数来解决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package com.atguigu.scala.tmap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import scala.collection.mutable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object TestMapFun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创建集合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list = List(3,5,7)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声明函数 （数据 *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 multiple( i : Int 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//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这里可以加入复杂的业务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i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方法可以接收一个函数作为参数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方法会将集合的每一个元素作为参数传递给函数，然后将结果放置在新的集合里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newList = list.map(multiple)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println("newList=" + newList)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下面这个使用大家先看一下，后面我们还会详细讲解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newList2 = list.map(_*2)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println("newList2=" + newList2)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完成代码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function multiple( i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return i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function map( f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var array = new Array();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for ( var i = 0; i &lt; 10; i++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array.push(f(i))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return array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alert(map(multiple))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映射操作的分析：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因为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支持函数式编程，即可以将要给函数作为参数传递给形参。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在使用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映射解决前可以给同学们说一下还有一个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的方式，只是这种方式适合处理简单的数据映射逻辑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创建集合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list = List(3,5,7)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 forRes = for(item &lt;- list) yield item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println("forRes=" + forRes)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映射函数来解决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package com.atguigu.scala.tmap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import scala.collection.mutable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object TestMapFun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创建集合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list = List(3,5,7)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声明函数 （数据 *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 multiple( i : Int 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//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这里可以加入复杂的业务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i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方法可以接收一个函数作为参数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方法会将集合的每一个元素作为参数传递给函数，然后将结果放置在新的集合里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newList = list.map(multiple)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println("newList=" + newList)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下面这个使用大家先看一下，后面我们还会详细讲解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newList2 = list.map(_*2)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println("newList2=" + newList2)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完成代码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function multiple( i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return i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function map( f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var array = new Array();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for ( var i = 0; i &lt; 10; i++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array.push(f(i))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return array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alert(map(multiple))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val names = List("Alice", "Bob", "Nick")</a:t>
            </a:r>
          </a:p>
          <a:p>
            <a:r>
              <a:rPr lang="en-US" altLang="zh-CN" smtClean="0"/>
              <a:t>def upper( s : String ) : String = {</a:t>
            </a:r>
          </a:p>
          <a:p>
            <a:r>
              <a:rPr lang="en-US" altLang="zh-CN" smtClean="0"/>
              <a:t>    s. toUpperCase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println(names.map(upper))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TestMapFun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names = List("Alice", "Bob", "Nick")</a:t>
            </a:r>
          </a:p>
          <a:p>
            <a:r>
              <a:rPr lang="en-US" altLang="zh-CN" smtClean="0"/>
              <a:t>    def upper( s : String ) : String = {</a:t>
            </a:r>
          </a:p>
          <a:p>
            <a:r>
              <a:rPr lang="en-US" altLang="zh-CN" smtClean="0"/>
              <a:t>      s. toUpperCase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newNames = names.flatMap(upper)</a:t>
            </a:r>
          </a:p>
          <a:p>
            <a:r>
              <a:rPr lang="en-US" altLang="zh-CN" smtClean="0"/>
              <a:t>    println(newNames)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TestMapFun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names = List("Alice", "Bob", "Nick")</a:t>
            </a:r>
          </a:p>
          <a:p>
            <a:endParaRPr lang="en-US" altLang="zh-CN" smtClean="0"/>
          </a:p>
          <a:p>
            <a:r>
              <a:rPr lang="en-US" altLang="zh-CN" smtClean="0"/>
              <a:t>    def startA( s : String ): Boolean = {</a:t>
            </a:r>
          </a:p>
          <a:p>
            <a:r>
              <a:rPr lang="en-US" altLang="zh-CN" smtClean="0"/>
              <a:t>      s.startsWith("A")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放满足条件 </a:t>
            </a:r>
            <a:r>
              <a:rPr lang="en-US" altLang="zh-CN" smtClean="0"/>
              <a:t>startA </a:t>
            </a:r>
            <a:r>
              <a:rPr lang="zh-CN" altLang="en-US" smtClean="0"/>
              <a:t>的元素返回到</a:t>
            </a:r>
            <a:r>
              <a:rPr lang="en-US" altLang="zh-CN" smtClean="0"/>
              <a:t>names2</a:t>
            </a:r>
          </a:p>
          <a:p>
            <a:r>
              <a:rPr lang="en-US" altLang="zh-CN" smtClean="0"/>
              <a:t>    //def filter(p: A =&gt; Boolean): Repr = filterImpl(p, isFlipped = false)</a:t>
            </a:r>
          </a:p>
          <a:p>
            <a:r>
              <a:rPr lang="en-US" altLang="zh-CN" smtClean="0"/>
              <a:t>    //startA</a:t>
            </a:r>
            <a:r>
              <a:rPr lang="zh-CN" altLang="en-US" smtClean="0"/>
              <a:t>就是过滤的规则</a:t>
            </a:r>
            <a:r>
              <a:rPr lang="en-US" altLang="zh-CN" smtClean="0"/>
              <a:t>,</a:t>
            </a:r>
            <a:r>
              <a:rPr lang="zh-CN" altLang="en-US" smtClean="0"/>
              <a:t>如果经过这个函数处理，该元素返回</a:t>
            </a:r>
            <a:r>
              <a:rPr lang="en-US" altLang="zh-CN" smtClean="0"/>
              <a:t>true,</a:t>
            </a:r>
            <a:r>
              <a:rPr lang="zh-CN" altLang="en-US" smtClean="0"/>
              <a:t>就放入到</a:t>
            </a:r>
            <a:r>
              <a:rPr lang="en-US" altLang="zh-CN" smtClean="0"/>
              <a:t>names2,</a:t>
            </a:r>
            <a:r>
              <a:rPr lang="zh-CN" altLang="en-US" smtClean="0"/>
              <a:t>如果返回</a:t>
            </a:r>
            <a:r>
              <a:rPr lang="en-US" altLang="zh-CN" smtClean="0"/>
              <a:t>False</a:t>
            </a:r>
            <a:r>
              <a:rPr lang="zh-CN" altLang="en-US" smtClean="0"/>
              <a:t>，就过滤掉了</a:t>
            </a:r>
            <a:endParaRPr lang="en-US" altLang="zh-CN" smtClean="0"/>
          </a:p>
          <a:p>
            <a:r>
              <a:rPr lang="en-US" altLang="zh-CN" smtClean="0"/>
              <a:t>    val names2 = names.filter(startA)</a:t>
            </a:r>
          </a:p>
          <a:p>
            <a:r>
              <a:rPr lang="en-US" altLang="zh-CN" smtClean="0"/>
              <a:t>    println(names2)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思考：如果这个使用传统的方式，如何完成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zh-CN" altLang="en-US" smtClean="0"/>
              <a:t>只需要在遍历</a:t>
            </a:r>
            <a:r>
              <a:rPr lang="en-US" altLang="zh-CN" smtClean="0"/>
              <a:t>list</a:t>
            </a:r>
            <a:r>
              <a:rPr lang="zh-CN" altLang="en-US" smtClean="0"/>
              <a:t>过程中，将满足条件的元素放入到新的</a:t>
            </a:r>
            <a:r>
              <a:rPr lang="en-US" altLang="zh-CN" smtClean="0"/>
              <a:t>List</a:t>
            </a:r>
            <a:r>
              <a:rPr lang="zh-CN" altLang="en-US" smtClean="0"/>
              <a:t>即可。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化简的案例</a:t>
            </a:r>
            <a:r>
              <a:rPr lang="en-US" altLang="zh-CN" smtClean="0"/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Scala11_ReduceFunction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化简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list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//1.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sum( num1 : Int, num2 : Int ): Int = {</a:t>
            </a:r>
            <a:br>
              <a:rPr lang="en-US" altLang="zh-CN" smtClean="0"/>
            </a:br>
            <a:r>
              <a:rPr lang="en-US" altLang="zh-CN" smtClean="0"/>
              <a:t>      num1 + num2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//1.def reduceLeft[B &gt;: A](@deprecatedName('f) op: (B, A) =&gt; B): B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//2. reduceLeft(f)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接收的函数需要的形式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op: (B, A) =&gt; B): B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//3. reduceleft(f)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的运行规则是 从左边开始执行将得到的结果返回给第一个参数，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然后继续和下一个元素运行，将得到的结果继续返回给第一个参数，继续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 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//((((1 + 2)  + 3) + 4) + 5) = 15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//4.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(list.reduceLeft(sum))</a:t>
            </a:r>
            <a:br>
              <a:rPr lang="en-US" altLang="zh-CN" smtClean="0"/>
            </a:br>
            <a:r>
              <a:rPr lang="en-US" altLang="zh-CN" smtClean="0"/>
              <a:t>    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//1. def reduceRight[B &gt;: A](op: (A, B) =&gt; B): B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//2. reduceRight(f)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接收的函数需要的形式为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(op: (A, B) =&gt; B): B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//3. reduceRight(f)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的运行规则是 从右边开始执行将得到的结果返回给第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个参数，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然后继续和前一个元素运行，将得到的结果继续返回给第一个参数，继续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 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(1 + (2 + (3 + (4 + 5)))) = 15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//4.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(list.reduceRight(sum))</a:t>
            </a:r>
            <a:br>
              <a:rPr lang="en-US" altLang="zh-CN" smtClean="0"/>
            </a:br>
            <a:r>
              <a:rPr lang="en-US" altLang="zh-CN" smtClean="0"/>
              <a:t>    </a:t>
            </a:r>
            <a:br>
              <a:rPr lang="en-US" altLang="zh-CN" smtClean="0"/>
            </a:br>
            <a:r>
              <a:rPr lang="en-US" altLang="zh-CN" smtClean="0"/>
              <a:t>    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istrator\Desktop\&#229;&#176;&#154;&#231;&#161;&#133;&#232;&#176;&#183;%20&#233;&#159;&#169;&#233;&#161;&#186;&#229;&#185;&#179;%20scala%20&#230;&#160;&#184;&#229;&#191;&#131;&#231;&#188;&#150;&#231;&#168;&#139;%20&#229;&#164;&#135;&#232;&#175;&#190;\&#232;&#181;&#132;&#230;&#150;&#153;\scala-docs-2.11.8\api\scala-library\scala\collection\mutable\HashS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化简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看一个需求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altLang="zh-CN" b="1">
                <a:latin typeface="Arial" pitchFamily="34" charset="0"/>
                <a:cs typeface="Arial" pitchFamily="34" charset="0"/>
              </a:rPr>
              <a:t>val list = List(1, 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20, 30,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4 ,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5) ,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求出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的和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化</a:t>
            </a:r>
            <a:r>
              <a:rPr lang="zh-CN" altLang="en-US" sz="2000" b="1">
                <a:solidFill>
                  <a:srgbClr val="0070C0"/>
                </a:solidFill>
              </a:rPr>
              <a:t>简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r>
              <a:rPr lang="zh-CN" altLang="en-US" b="1" smtClean="0"/>
              <a:t>化简：将</a:t>
            </a:r>
            <a:r>
              <a:rPr lang="zh-CN" altLang="en-US" b="1"/>
              <a:t>二元函数引用于集合中的函数</a:t>
            </a:r>
            <a:r>
              <a:rPr lang="en-US" altLang="zh-CN" smtClean="0"/>
              <a:t>,</a:t>
            </a:r>
            <a:r>
              <a:rPr lang="zh-CN" altLang="en-US" smtClean="0"/>
              <a:t>。</a:t>
            </a:r>
            <a:endParaRPr lang="en-US" altLang="zh-CN" b="1" smtClean="0"/>
          </a:p>
          <a:p>
            <a:r>
              <a:rPr lang="zh-CN" altLang="en-US" b="1" smtClean="0"/>
              <a:t>上面的问题当然可以使用遍历</a:t>
            </a:r>
            <a:r>
              <a:rPr lang="en-US" altLang="zh-CN" b="1" smtClean="0"/>
              <a:t>list</a:t>
            </a:r>
            <a:r>
              <a:rPr lang="zh-CN" altLang="en-US" b="1" smtClean="0"/>
              <a:t>方法来解决，这里我们使用</a:t>
            </a:r>
            <a:r>
              <a:rPr lang="en-US" altLang="zh-CN" b="1" smtClean="0"/>
              <a:t>scala</a:t>
            </a:r>
            <a:r>
              <a:rPr lang="zh-CN" altLang="en-US" b="1" smtClean="0"/>
              <a:t>的化简方式来完成。</a:t>
            </a:r>
            <a:r>
              <a:rPr lang="en-US" altLang="zh-CN" b="1" smtClean="0"/>
              <a:t>[</a:t>
            </a:r>
            <a:r>
              <a:rPr lang="zh-CN" altLang="en-US" sz="1400" smtClean="0">
                <a:solidFill>
                  <a:srgbClr val="EE0000"/>
                </a:solidFill>
              </a:rPr>
              <a:t>案</a:t>
            </a:r>
            <a:r>
              <a:rPr lang="zh-CN" altLang="en-US" sz="1400">
                <a:solidFill>
                  <a:srgbClr val="EE0000"/>
                </a:solidFill>
              </a:rPr>
              <a:t>例演</a:t>
            </a:r>
            <a:r>
              <a:rPr lang="zh-CN" altLang="en-US" sz="1400" smtClean="0">
                <a:solidFill>
                  <a:srgbClr val="EE0000"/>
                </a:solidFill>
              </a:rPr>
              <a:t>示</a:t>
            </a:r>
            <a:r>
              <a:rPr lang="en-US" altLang="zh-CN" sz="1400" smtClean="0">
                <a:solidFill>
                  <a:srgbClr val="EE0000"/>
                </a:solidFill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</a:rPr>
              <a:t>代码</a:t>
            </a:r>
            <a:r>
              <a:rPr lang="zh-CN" altLang="en-US" sz="1400">
                <a:solidFill>
                  <a:srgbClr val="EE0000"/>
                </a:solidFill>
              </a:rPr>
              <a:t>说明</a:t>
            </a:r>
            <a:r>
              <a:rPr lang="en-US" altLang="zh-CN" sz="1400" smtClean="0">
                <a:solidFill>
                  <a:srgbClr val="EE0000"/>
                </a:solidFill>
              </a:rPr>
              <a:t>]</a:t>
            </a: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888407"/>
            <a:ext cx="25939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 = List(1, 20, 30, 4, 5)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sum(n1: Int, n2: Int):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n1 + n2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list.reduceLeft(sum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println("res=" + res)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4631" y="3865414"/>
            <a:ext cx="64059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//</a:t>
            </a:r>
            <a:r>
              <a:rPr lang="zh-CN" altLang="en-US" sz="1400"/>
              <a:t>说</a:t>
            </a:r>
            <a:r>
              <a:rPr lang="zh-CN" altLang="en-US" sz="1400" smtClean="0"/>
              <a:t>明</a:t>
            </a:r>
            <a:endParaRPr lang="en-US" altLang="zh-CN" sz="1400" smtClean="0"/>
          </a:p>
          <a:p>
            <a:pPr marL="342900" indent="-342900">
              <a:buAutoNum type="arabicParenR"/>
            </a:pPr>
            <a:r>
              <a:rPr lang="en-US" altLang="zh-CN" sz="1400" smtClean="0"/>
              <a:t>def </a:t>
            </a:r>
            <a:r>
              <a:rPr lang="en-US" altLang="zh-CN" sz="1400"/>
              <a:t>reduceLeft[B &gt;: A](@deprecatedName('f) op: (B, A) =&gt; B): </a:t>
            </a:r>
            <a:r>
              <a:rPr lang="en-US" altLang="zh-CN" sz="1400" smtClean="0"/>
              <a:t>B</a:t>
            </a:r>
            <a:endParaRPr lang="en-US" altLang="zh-CN" sz="1400"/>
          </a:p>
          <a:p>
            <a:pPr marL="342900" indent="-342900">
              <a:buAutoNum type="arabicParenR"/>
            </a:pPr>
            <a:r>
              <a:rPr lang="en-US" altLang="zh-CN" sz="1400" smtClean="0"/>
              <a:t>reduceLeft(f</a:t>
            </a:r>
            <a:r>
              <a:rPr lang="en-US" altLang="zh-CN" sz="1400"/>
              <a:t>) </a:t>
            </a:r>
            <a:r>
              <a:rPr lang="zh-CN" altLang="en-US" sz="1400"/>
              <a:t>接收的函数需要的形</a:t>
            </a:r>
            <a:r>
              <a:rPr lang="zh-CN" altLang="en-US" sz="1400" smtClean="0"/>
              <a:t>式</a:t>
            </a:r>
            <a:r>
              <a:rPr lang="zh-CN" altLang="en-US" sz="1400"/>
              <a:t>为</a:t>
            </a:r>
            <a:r>
              <a:rPr lang="en-US" altLang="zh-CN" sz="1400" smtClean="0"/>
              <a:t> </a:t>
            </a:r>
            <a:r>
              <a:rPr lang="en-US" altLang="zh-CN" sz="1400"/>
              <a:t>op: (B, A) =&gt; B): </a:t>
            </a:r>
            <a:r>
              <a:rPr lang="en-US" altLang="zh-CN" sz="1400" smtClean="0"/>
              <a:t>B</a:t>
            </a:r>
          </a:p>
          <a:p>
            <a:pPr marL="342900" indent="-342900">
              <a:buAutoNum type="arabicParenR"/>
            </a:pPr>
            <a:r>
              <a:rPr lang="en-US" altLang="zh-CN" sz="1400" smtClean="0"/>
              <a:t>reduceleft(f</a:t>
            </a:r>
            <a:r>
              <a:rPr lang="en-US" altLang="zh-CN" sz="1400"/>
              <a:t>) </a:t>
            </a:r>
            <a:r>
              <a:rPr lang="zh-CN" altLang="en-US" sz="1400"/>
              <a:t>的运行规则是 从左边开始执行将得到的结果返回给第一个参</a:t>
            </a:r>
            <a:r>
              <a:rPr lang="zh-CN" altLang="en-US" sz="1400" smtClean="0"/>
              <a:t>数</a:t>
            </a:r>
            <a:endParaRPr lang="en-US" altLang="zh-CN" sz="1400"/>
          </a:p>
          <a:p>
            <a:pPr marL="342900" indent="-342900">
              <a:buAutoNum type="arabicParenR"/>
            </a:pPr>
            <a:r>
              <a:rPr lang="en-US" altLang="zh-CN" sz="1400" smtClean="0"/>
              <a:t> </a:t>
            </a:r>
            <a:r>
              <a:rPr lang="zh-CN" altLang="en-US" sz="1400"/>
              <a:t>然后继续和下一个元素运行，将得到的结果继续返回给第一个参数，继续</a:t>
            </a:r>
            <a:r>
              <a:rPr lang="en-US" altLang="zh-CN" sz="1400" smtClean="0"/>
              <a:t>..</a:t>
            </a:r>
          </a:p>
          <a:p>
            <a:pPr marL="342900" indent="-342900">
              <a:buAutoNum type="arabicParenR"/>
            </a:pPr>
            <a:r>
              <a:rPr lang="zh-CN" altLang="en-US" sz="1400" smtClean="0"/>
              <a:t>即</a:t>
            </a:r>
            <a:r>
              <a:rPr lang="en-US" altLang="zh-CN" sz="1400"/>
              <a:t>: //((((1 + 2)  + 3) + 4) + 5) = </a:t>
            </a:r>
            <a:r>
              <a:rPr lang="en-US" altLang="zh-CN" sz="1400" smtClean="0"/>
              <a:t>15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2217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化简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125" y="1326108"/>
            <a:ext cx="81937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reduceLefft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(_ 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这个函数的执行逻辑如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图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/>
              <a:t>.reduceRight(_ - _)</a:t>
            </a:r>
            <a:r>
              <a:rPr lang="zh-CN" altLang="en-US"/>
              <a:t>反之同</a:t>
            </a:r>
            <a:r>
              <a:rPr lang="zh-CN" altLang="en-US" smtClean="0"/>
              <a:t>理</a:t>
            </a:r>
            <a:endParaRPr lang="zh-CN" altLang="en-US"/>
          </a:p>
        </p:txBody>
      </p:sp>
      <p:pic>
        <p:nvPicPr>
          <p:cNvPr id="47106" name="Picture 2" descr="C:\Users\ADMINI~1\AppData\Local\Temp\ksohtml\wps1787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7" y="1815271"/>
            <a:ext cx="304962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化简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课堂练习题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分析下面的代码输出什么结果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>
                <a:latin typeface="Arial" pitchFamily="34" charset="0"/>
                <a:cs typeface="Arial" pitchFamily="34" charset="0"/>
              </a:rPr>
              <a:t>2)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使用化简的方法求出 </a:t>
            </a:r>
            <a:r>
              <a:rPr lang="en-US" altLang="zh-CN"/>
              <a:t>List(3,4,2,7,5</a:t>
            </a:r>
            <a:r>
              <a:rPr lang="en-US" altLang="zh-CN" smtClean="0"/>
              <a:t>) </a:t>
            </a:r>
            <a:r>
              <a:rPr lang="zh-CN" altLang="en-US" smtClean="0"/>
              <a:t>最小的值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359977"/>
            <a:ext cx="3967753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 = List(1, 2, 3, 4 ,5)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def minus( num1 : Int, num2 : Int ):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num1 - num2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println(list.reduceLeft(minus)) // 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?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println(list.reduceRight(minus)) 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println(list.reduce(minus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))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哪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个，看源码秒懂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608487"/>
            <a:ext cx="2544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min(n1:Int , n2 :Int):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if (n1 &gt; n2) n2 else n1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5576" y="4608487"/>
            <a:ext cx="3895994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折叠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>
                <a:latin typeface="Arial" pitchFamily="34" charset="0"/>
                <a:cs typeface="Arial" pitchFamily="34" charset="0"/>
              </a:rPr>
              <a:t>fold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函数将上一步返回的值作为函数的第一个参数继续传递参与运算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，直到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中的所有元素被遍历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以把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reduceLeft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看做简化版的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foldLeft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如何理解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b="1"/>
              <a:t>def </a:t>
            </a:r>
            <a:r>
              <a:rPr lang="en-US" altLang="zh-CN" b="1">
                <a:solidFill>
                  <a:srgbClr val="EE0000"/>
                </a:solidFill>
              </a:rPr>
              <a:t>reduceLef</a:t>
            </a:r>
            <a:r>
              <a:rPr lang="en-US" altLang="zh-CN"/>
              <a:t>t[B &gt;: A](@deprecatedName(</a:t>
            </a:r>
            <a:r>
              <a:rPr lang="en-US" altLang="zh-CN" b="1"/>
              <a:t>'f</a:t>
            </a:r>
            <a:r>
              <a:rPr lang="en-US" altLang="zh-CN"/>
              <a:t>) op: (B, A) =&gt; B): B =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b="1"/>
              <a:t>if </a:t>
            </a:r>
            <a:r>
              <a:rPr lang="en-US" altLang="zh-CN"/>
              <a:t>(isEmpty) </a:t>
            </a:r>
            <a:r>
              <a:rPr lang="en-US" altLang="zh-CN" b="1"/>
              <a:t>throw new </a:t>
            </a:r>
            <a:r>
              <a:rPr lang="en-US" altLang="zh-CN"/>
              <a:t>UnsupportedOperationException(</a:t>
            </a:r>
            <a:r>
              <a:rPr lang="en-US" altLang="zh-CN" b="1"/>
              <a:t>"empty.reduceLeft"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b="1"/>
              <a:t>else </a:t>
            </a:r>
            <a:r>
              <a:rPr lang="en-US" altLang="zh-CN" b="1">
                <a:solidFill>
                  <a:srgbClr val="EE0000"/>
                </a:solidFill>
              </a:rPr>
              <a:t>tail.foldLeft[B](head)(op</a:t>
            </a:r>
            <a:r>
              <a:rPr lang="en-US" altLang="zh-CN" b="1" smtClean="0">
                <a:solidFill>
                  <a:srgbClr val="EE0000"/>
                </a:solidFill>
              </a:rPr>
              <a:t>)</a:t>
            </a:r>
            <a:br>
              <a:rPr lang="en-US" altLang="zh-CN" b="1" smtClean="0">
                <a:solidFill>
                  <a:srgbClr val="EE0000"/>
                </a:solidFill>
              </a:rPr>
            </a:br>
            <a:r>
              <a:rPr lang="zh-CN" altLang="en-US" smtClean="0"/>
              <a:t>大家可以看到</a:t>
            </a:r>
            <a:r>
              <a:rPr lang="en-US" altLang="zh-CN" smtClean="0"/>
              <a:t>. reduceLeft</a:t>
            </a:r>
            <a:r>
              <a:rPr lang="zh-CN" altLang="en-US" smtClean="0"/>
              <a:t>就是调用的</a:t>
            </a:r>
            <a:r>
              <a:rPr lang="en-US" altLang="zh-CN" smtClean="0"/>
              <a:t>foldLeft[B](head)</a:t>
            </a:r>
            <a:r>
              <a:rPr lang="zh-CN" altLang="en-US" smtClean="0"/>
              <a:t>，并且是默认从集合的</a:t>
            </a:r>
            <a:r>
              <a:rPr lang="en-US" altLang="zh-CN" b="1" smtClean="0"/>
              <a:t>head</a:t>
            </a:r>
            <a:r>
              <a:rPr lang="zh-CN" altLang="en-US" b="1" smtClean="0"/>
              <a:t>元素</a:t>
            </a:r>
            <a:r>
              <a:rPr lang="zh-CN" altLang="en-US" smtClean="0"/>
              <a:t>开始操作的。</a:t>
            </a:r>
            <a:r>
              <a:rPr lang="en-US" altLang="zh-CN" b="1" smtClean="0">
                <a:solidFill>
                  <a:srgbClr val="EE0000"/>
                </a:solidFill>
              </a:rPr>
              <a:t/>
            </a:r>
            <a:br>
              <a:rPr lang="en-US" altLang="zh-CN" b="1" smtClean="0">
                <a:solidFill>
                  <a:srgbClr val="EE0000"/>
                </a:solidFill>
              </a:rPr>
            </a:br>
            <a:endParaRPr lang="en-US" altLang="zh-CN" b="1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相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关函数：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fold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foldLeft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foldRight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，可以参考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reduce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的相关方法理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解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折叠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应用案例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看下面代码看看输出什么，并分析原因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530" y="2520255"/>
            <a:ext cx="565766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i="1"/>
              <a:t>// </a:t>
            </a:r>
            <a:r>
              <a:rPr lang="zh-CN" altLang="en-US" i="1"/>
              <a:t>折叠</a:t>
            </a:r>
            <a:br>
              <a:rPr lang="zh-CN" altLang="en-US" i="1"/>
            </a:br>
            <a:r>
              <a:rPr lang="en-US" altLang="zh-CN" b="1"/>
              <a:t>val </a:t>
            </a:r>
            <a:r>
              <a:rPr lang="en-US" altLang="zh-CN"/>
              <a:t>list = </a:t>
            </a:r>
            <a:r>
              <a:rPr lang="en-US" altLang="zh-CN" i="1"/>
              <a:t>List</a:t>
            </a:r>
            <a:r>
              <a:rPr lang="en-US" altLang="zh-CN"/>
              <a:t>(1, 2, 3, 4</a:t>
            </a:r>
            <a:r>
              <a:rPr lang="en-US" altLang="zh-CN" smtClean="0"/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b="1"/>
              <a:t>def </a:t>
            </a:r>
            <a:r>
              <a:rPr lang="en-US" altLang="zh-CN"/>
              <a:t>minus( num1 : Int, num2 : Int ): Int = {</a:t>
            </a:r>
            <a:br>
              <a:rPr lang="en-US" altLang="zh-CN"/>
            </a:br>
            <a:r>
              <a:rPr lang="en-US" altLang="zh-CN"/>
              <a:t>  num1 - num2</a:t>
            </a:r>
            <a:br>
              <a:rPr lang="en-US" altLang="zh-CN"/>
            </a:br>
            <a:r>
              <a:rPr lang="en-US" altLang="zh-CN" smtClean="0"/>
              <a:t>}</a:t>
            </a:r>
            <a:r>
              <a:rPr lang="en-US" altLang="zh-CN" i="1"/>
              <a:t/>
            </a:r>
            <a:br>
              <a:rPr lang="en-US" altLang="zh-CN" i="1"/>
            </a:br>
            <a:r>
              <a:rPr lang="en-US" altLang="zh-CN" i="1"/>
              <a:t>println</a:t>
            </a:r>
            <a:r>
              <a:rPr lang="en-US" altLang="zh-CN"/>
              <a:t>(list.</a:t>
            </a:r>
            <a:r>
              <a:rPr lang="en-US" altLang="zh-CN" b="1"/>
              <a:t>foldLeft</a:t>
            </a:r>
            <a:r>
              <a:rPr lang="en-US" altLang="zh-CN"/>
              <a:t>(5)(minus</a:t>
            </a:r>
            <a:r>
              <a:rPr lang="en-US" altLang="zh-CN" smtClean="0"/>
              <a:t>)) // </a:t>
            </a:r>
            <a:r>
              <a:rPr lang="zh-CN" altLang="en-US" smtClean="0"/>
              <a:t>函数的柯里化</a:t>
            </a:r>
            <a:endParaRPr lang="en-US" altLang="zh-CN" smtClean="0"/>
          </a:p>
          <a:p>
            <a:r>
              <a:rPr lang="en-US" altLang="zh-CN" i="1"/>
              <a:t>println</a:t>
            </a:r>
            <a:r>
              <a:rPr lang="en-US" altLang="zh-CN"/>
              <a:t>(list.foldRight(5)(minus</a:t>
            </a:r>
            <a:r>
              <a:rPr lang="en-US" altLang="zh-CN" smtClean="0"/>
              <a:t>)) //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折叠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foldLeft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foldRight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缩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写方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法分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别是：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/: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:\</a:t>
            </a: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016199"/>
            <a:ext cx="7992888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list4 = List(1, 9, 2, 8)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minus(num1: Int, num2: Int): Int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num1 - num2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i6 = (1 /: list4) (minus) //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=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等价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=&gt; list4.foldLeft(1)(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minus)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println(i6) //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i6 = (100 /: list4) (minus)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println(i6) //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i6 = (list4 :\ 10) (minus) // list4.foldRight(10)(minus)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println(i6) //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24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扫描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扫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描，即对某个集合的所有元素做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fold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操作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，但是会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把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产生的所有中间结果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放置于一个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集合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中保存</a:t>
            </a: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052094"/>
              </p:ext>
            </p:extLst>
          </p:nvPr>
        </p:nvGraphicFramePr>
        <p:xfrm>
          <a:off x="6300192" y="4800337"/>
          <a:ext cx="640510" cy="55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包装程序外壳对象" showAsIcon="1" r:id="rId4" imgW="826200" imgH="711360" progId="Package">
                  <p:embed/>
                </p:oleObj>
              </mc:Choice>
              <mc:Fallback>
                <p:oleObj name="包装程序外壳对象" showAsIcon="1" r:id="rId4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0192" y="4800337"/>
                        <a:ext cx="640510" cy="55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2952303"/>
            <a:ext cx="5400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minus( num1 : Int, num2 : Int ) 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num1 - num2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//5 (1,2,3,4,5) =&gt;(5,4,2,-1,-5,-10)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i8 = (1 to 5).scanLeft(5)(minus)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//IndexedSeq[Int]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println(i8)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add( num1 : Int, num2 : Int ) 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num1 + num2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//5 (1,2,3,4,5) =&gt;(5,6,8, 11,15,20)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i9 = (1 to 5).scanLeft(5)(add)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//IndexedSeq[Int]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println(i9)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扫描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请写出下面的运行结果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08" y="2644814"/>
            <a:ext cx="38385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542868"/>
              </p:ext>
            </p:extLst>
          </p:nvPr>
        </p:nvGraphicFramePr>
        <p:xfrm>
          <a:off x="4752020" y="3414230"/>
          <a:ext cx="756084" cy="65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2020" y="3414230"/>
                        <a:ext cx="756084" cy="65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5108" y="446447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结果是</a:t>
            </a:r>
            <a:r>
              <a:rPr lang="en-US" altLang="zh-CN" smtClean="0"/>
              <a:t>:   3, 3, 6,18 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集合综合应用案例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sentence = "AAAAAAAAAABBBBBBBBCCCCCDDDDDDD"</a:t>
            </a: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将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sentence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中各个字符，通过</a:t>
            </a:r>
            <a:r>
              <a:rPr lang="en-US" altLang="zh-CN" smtClean="0"/>
              <a:t>foldLeft</a:t>
            </a:r>
            <a:r>
              <a:rPr lang="zh-CN" altLang="en-US" smtClean="0"/>
              <a:t>存放到 一个</a:t>
            </a:r>
            <a:r>
              <a:rPr lang="en-US" altLang="zh-CN" smtClean="0"/>
              <a:t>ArrayBuffer</a:t>
            </a:r>
            <a:r>
              <a:rPr lang="zh-CN" altLang="en-US"/>
              <a:t>中</a:t>
            </a:r>
            <a:endParaRPr lang="en-US" altLang="zh-CN" smtClean="0"/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目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的：理解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flodLeft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的用法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65378"/>
            <a:ext cx="1149192" cy="10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3006" y="2937202"/>
            <a:ext cx="54931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sentence = "AAAAAAAAAABBBBBBBBCCCCCDDDDDDD"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putArry( arr : ArrayBuffer[Char], c : Char ): ArrayBuffer[Char]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arr.append(c)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arr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val arr = ArrayBuffer[Char]()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arr = ArrayBuffer[Char]()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sentence.foldLeft(arr)(putArry)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集合综合应用案例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堂练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习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sentence = "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AAAAAAAAAABBBBBBBBCCCCCDDDDDDD"</a:t>
            </a: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使用映射集合，统计一句话中，各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个字母出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现的次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数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提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示：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Map[Char, Int]()</a:t>
            </a:r>
          </a:p>
          <a:p>
            <a:pPr marL="342900" indent="-342900">
              <a:buAutoNum type="arabicParenR"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看看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如何实现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784255"/>
            <a:ext cx="1149192" cy="10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3892" y="2952303"/>
            <a:ext cx="553228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String sentence = "AAAAAAAAAABBBBBBBBCCCCCDDDDDDD";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Map&lt;Character, Integer&gt; charCountMap =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	new HashMap&lt;Character, Integer&gt;();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char[] cs = sentence.toCharArray();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 char c : cs 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if ( charCountMap.containsKey(c) 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	Integer count = charCountMap.get(c);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	charCountMap.put(c, count + 1);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 else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	charCountMap.put(c, 1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);}}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System.out.println(charCountMap);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80095"/>
            <a:ext cx="8136904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数据</a:t>
            </a:r>
            <a:r>
              <a:rPr lang="zh-CN" altLang="en-US" sz="26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集合操作</a:t>
            </a:r>
            <a:endParaRPr lang="en-US" altLang="zh-CN" sz="2600" b="1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1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集合综合应用案例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堂练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习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sentence = "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AAAAAAAAAABBBBBBBBCCCCCDDDDDDD"</a:t>
            </a: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使用映射集合，统计一句话中，各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个字母出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现的次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数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提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示：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Map[Char, Int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]()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b="1"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flodLeft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折叠方式实现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076273"/>
            <a:ext cx="1149192" cy="10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2880295"/>
            <a:ext cx="53586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sentence = "AAAAAAAAAABBBBBBBBCCCCCDD"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charCount( map : Map[Char, Int], c : Char ): Map[Char, Int]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map + (c -&gt; (map.getOrElse(c, 0) + 1))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map2 = sentence.foldLeft(Map[Char, Int]())(charCount)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println(map2)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375620"/>
            <a:ext cx="67901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charCount(map: mutable.Map[Char, Int], char: Char): mutable.Map[Char, Int]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map += (char -&gt; (map.getOrElse(char, 0) + 1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))}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sentence = "AAAAAAAAAABBBBBBBBCCCCCDDDDDDD"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myMap = mutable.Map[Char, Int]()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println(sentence.foldLeft(myMap)(charCount))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println("myMap=" + myMap)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4375620"/>
            <a:ext cx="7056314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集合综合应用案例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后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练习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3-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大数据中经典的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wordcount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案例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/>
              <a:t>val </a:t>
            </a:r>
            <a:r>
              <a:rPr lang="en-US" altLang="zh-CN"/>
              <a:t>lines = </a:t>
            </a:r>
            <a:r>
              <a:rPr lang="en-US" altLang="zh-CN" i="1"/>
              <a:t>List</a:t>
            </a:r>
            <a:r>
              <a:rPr lang="en-US" altLang="zh-CN"/>
              <a:t>(</a:t>
            </a:r>
            <a:r>
              <a:rPr lang="en-US" altLang="zh-CN" b="1"/>
              <a:t>"atguigu han hello "</a:t>
            </a:r>
            <a:r>
              <a:rPr lang="en-US" altLang="zh-CN"/>
              <a:t>, </a:t>
            </a:r>
            <a:r>
              <a:rPr lang="en-US" altLang="zh-CN" b="1"/>
              <a:t>"atguigu han aaa aaa aaa ccc ddd uuu"</a:t>
            </a:r>
            <a:r>
              <a:rPr lang="en-US" altLang="zh-CN"/>
              <a:t>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使用映射集合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中，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各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个单词出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现的次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数，并按出现次数排序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提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示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：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56" y="2076273"/>
            <a:ext cx="1149192" cy="10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7" y="258254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代码：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2118" y="2304231"/>
            <a:ext cx="500489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/>
              <a:t>val lines = List("atguigu han hello ", "atguigu han aaa aaa aaa ccc ddd uuu")</a:t>
            </a:r>
          </a:p>
          <a:p>
            <a:endParaRPr lang="en-US" altLang="zh-CN" sz="600" b="1"/>
          </a:p>
          <a:p>
            <a:r>
              <a:rPr lang="en-US" altLang="zh-CN" sz="600" b="1"/>
              <a:t>    val res1 = lines.flatMap(_.split(" "))</a:t>
            </a:r>
          </a:p>
          <a:p>
            <a:r>
              <a:rPr lang="en-US" altLang="zh-CN" sz="600" b="1"/>
              <a:t>    println("res1=" + res1)</a:t>
            </a:r>
          </a:p>
          <a:p>
            <a:r>
              <a:rPr lang="en-US" altLang="zh-CN" sz="600" b="1"/>
              <a:t>    // res1.map </a:t>
            </a:r>
            <a:r>
              <a:rPr lang="zh-CN" altLang="en-US" sz="600" b="1"/>
              <a:t>说明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//1. </a:t>
            </a:r>
            <a:r>
              <a:rPr lang="zh-CN" altLang="en-US" sz="600" b="1"/>
              <a:t>使用</a:t>
            </a:r>
            <a:r>
              <a:rPr lang="en-US" altLang="zh-CN" sz="600" b="1"/>
              <a:t>map</a:t>
            </a:r>
            <a:r>
              <a:rPr lang="zh-CN" altLang="en-US" sz="600" b="1"/>
              <a:t>，返回对偶元组 形式为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//List((hello,1), (tom,1), (hello,1), (jerry,1), (hello,1), (jerry,1), (hello,1), (kitty,1))</a:t>
            </a:r>
          </a:p>
          <a:p>
            <a:r>
              <a:rPr lang="en-US" altLang="zh-CN" sz="600" b="1"/>
              <a:t>    val res2 = res1.map((_, 1))</a:t>
            </a:r>
          </a:p>
          <a:p>
            <a:r>
              <a:rPr lang="en-US" altLang="zh-CN" sz="600" b="1"/>
              <a:t>    println("res2=" + res2)</a:t>
            </a:r>
          </a:p>
          <a:p>
            <a:r>
              <a:rPr lang="en-US" altLang="zh-CN" sz="600" b="1"/>
              <a:t>    // res2.groupBy(_._1)</a:t>
            </a:r>
          </a:p>
          <a:p>
            <a:r>
              <a:rPr lang="en-US" altLang="zh-CN" sz="600" b="1"/>
              <a:t>    //1. </a:t>
            </a:r>
            <a:r>
              <a:rPr lang="zh-CN" altLang="en-US" sz="600" b="1"/>
              <a:t>分组的根据是以元素来分组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//2. _._1 </a:t>
            </a:r>
            <a:r>
              <a:rPr lang="zh-CN" altLang="en-US" sz="600" b="1"/>
              <a:t>中的第一个 </a:t>
            </a:r>
            <a:r>
              <a:rPr lang="en-US" altLang="zh-CN" sz="600" b="1"/>
              <a:t>_ </a:t>
            </a:r>
            <a:r>
              <a:rPr lang="zh-CN" altLang="en-US" sz="600" b="1"/>
              <a:t>表示取出的各个对偶元组比如 </a:t>
            </a:r>
            <a:r>
              <a:rPr lang="en-US" altLang="zh-CN" sz="600" b="1"/>
              <a:t>(hello,1)</a:t>
            </a:r>
          </a:p>
          <a:p>
            <a:r>
              <a:rPr lang="en-US" altLang="zh-CN" sz="600" b="1"/>
              <a:t>    //3. _._1 </a:t>
            </a:r>
            <a:r>
              <a:rPr lang="zh-CN" altLang="en-US" sz="600" b="1"/>
              <a:t>中的</a:t>
            </a:r>
            <a:r>
              <a:rPr lang="en-US" altLang="zh-CN" sz="600" b="1"/>
              <a:t>_1, </a:t>
            </a:r>
            <a:r>
              <a:rPr lang="zh-CN" altLang="en-US" sz="600" b="1"/>
              <a:t>表示对偶元组的第一个元素，比如 </a:t>
            </a:r>
            <a:r>
              <a:rPr lang="en-US" altLang="zh-CN" sz="600" b="1"/>
              <a:t>hello</a:t>
            </a:r>
          </a:p>
          <a:p>
            <a:r>
              <a:rPr lang="en-US" altLang="zh-CN" sz="600" b="1"/>
              <a:t>    //4. </a:t>
            </a:r>
            <a:r>
              <a:rPr lang="zh-CN" altLang="en-US" sz="600" b="1"/>
              <a:t>因此 </a:t>
            </a:r>
            <a:r>
              <a:rPr lang="en-US" altLang="zh-CN" sz="600" b="1"/>
              <a:t>_._1 </a:t>
            </a:r>
            <a:r>
              <a:rPr lang="zh-CN" altLang="en-US" sz="600" b="1"/>
              <a:t>表示我们分组的标准是按照对偶元组的第一个元素进行分组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//5. </a:t>
            </a:r>
            <a:r>
              <a:rPr lang="zh-CN" altLang="en-US" sz="600" b="1"/>
              <a:t>返回的形式为 </a:t>
            </a:r>
            <a:r>
              <a:rPr lang="en-US" altLang="zh-CN" sz="600" b="1"/>
              <a:t>Map(tom -&gt; List((tom,1)), kitty -&gt; List((kitty,1)), jerry -&gt; List((jerry,1), (jerry,1)), hello -&gt; List((hello,1), (hello,1), (hello,1), (hello,1)))</a:t>
            </a:r>
          </a:p>
          <a:p>
            <a:r>
              <a:rPr lang="en-US" altLang="zh-CN" sz="600" b="1"/>
              <a:t>    val res3 = res2.groupBy(_._1)</a:t>
            </a:r>
          </a:p>
          <a:p>
            <a:r>
              <a:rPr lang="en-US" altLang="zh-CN" sz="600" b="1"/>
              <a:t>    println("res3=" + res3)</a:t>
            </a:r>
          </a:p>
          <a:p>
            <a:endParaRPr lang="en-US" altLang="zh-CN" sz="600" b="1"/>
          </a:p>
          <a:p>
            <a:r>
              <a:rPr lang="en-US" altLang="zh-CN" sz="600" b="1"/>
              <a:t>    // x=&gt;(x._1, x._2.size) </a:t>
            </a:r>
            <a:r>
              <a:rPr lang="zh-CN" altLang="en-US" sz="600" b="1"/>
              <a:t>传入一个匿名函数，完成统计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//1.x </a:t>
            </a:r>
            <a:r>
              <a:rPr lang="zh-CN" altLang="en-US" sz="600" b="1"/>
              <a:t>表示传入的</a:t>
            </a:r>
            <a:r>
              <a:rPr lang="en-US" altLang="zh-CN" sz="600" b="1"/>
              <a:t>Map</a:t>
            </a:r>
            <a:r>
              <a:rPr lang="zh-CN" altLang="en-US" sz="600" b="1"/>
              <a:t>中的各个元素，比如 </a:t>
            </a:r>
            <a:r>
              <a:rPr lang="en-US" altLang="zh-CN" sz="600" b="1"/>
              <a:t>jerry -&gt; List((jerry,1), (jerry,1))</a:t>
            </a:r>
          </a:p>
          <a:p>
            <a:r>
              <a:rPr lang="en-US" altLang="zh-CN" sz="600" b="1"/>
              <a:t>    //2.x._1 </a:t>
            </a:r>
            <a:r>
              <a:rPr lang="zh-CN" altLang="en-US" sz="600" b="1"/>
              <a:t>表示 </a:t>
            </a:r>
            <a:r>
              <a:rPr lang="en-US" altLang="zh-CN" sz="600" b="1"/>
              <a:t>jerry</a:t>
            </a:r>
          </a:p>
          <a:p>
            <a:r>
              <a:rPr lang="en-US" altLang="zh-CN" sz="600" b="1"/>
              <a:t>    //3.x._2.size</a:t>
            </a:r>
            <a:r>
              <a:rPr lang="zh-CN" altLang="en-US" sz="600" b="1"/>
              <a:t>，表示对 </a:t>
            </a:r>
            <a:r>
              <a:rPr lang="en-US" altLang="zh-CN" sz="600" b="1"/>
              <a:t>List((jerry,1), (jerry,1))</a:t>
            </a:r>
            <a:r>
              <a:rPr lang="zh-CN" altLang="en-US" sz="600" b="1"/>
              <a:t>求</a:t>
            </a:r>
            <a:r>
              <a:rPr lang="en-US" altLang="zh-CN" sz="600" b="1"/>
              <a:t>size,</a:t>
            </a:r>
            <a:r>
              <a:rPr lang="zh-CN" altLang="en-US" sz="600" b="1"/>
              <a:t>是多少就是多少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//4.</a:t>
            </a:r>
            <a:r>
              <a:rPr lang="zh-CN" altLang="en-US" sz="600" b="1"/>
              <a:t>结果是 </a:t>
            </a:r>
            <a:r>
              <a:rPr lang="en-US" altLang="zh-CN" sz="600" b="1"/>
              <a:t>res4=Map(han -&gt; 2, atguigu -&gt; 2, hello -&gt; 1)</a:t>
            </a:r>
          </a:p>
          <a:p>
            <a:r>
              <a:rPr lang="en-US" altLang="zh-CN" sz="600" b="1"/>
              <a:t>    //5.</a:t>
            </a:r>
            <a:r>
              <a:rPr lang="zh-CN" altLang="en-US" sz="600" b="1"/>
              <a:t>到此结果就出来了，但是没有排序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val res4 = res3.map(x=&gt;(x._1, x._2.size))</a:t>
            </a:r>
          </a:p>
          <a:p>
            <a:r>
              <a:rPr lang="en-US" altLang="zh-CN" sz="600" b="1"/>
              <a:t>    println("res4=" + res4 )</a:t>
            </a:r>
          </a:p>
          <a:p>
            <a:endParaRPr lang="en-US" altLang="zh-CN" sz="600" b="1"/>
          </a:p>
          <a:p>
            <a:r>
              <a:rPr lang="en-US" altLang="zh-CN" sz="600" b="1"/>
              <a:t>    // res4.toList.sortBy(_._2)</a:t>
            </a:r>
          </a:p>
          <a:p>
            <a:r>
              <a:rPr lang="en-US" altLang="zh-CN" sz="600" b="1"/>
              <a:t>    //1. toList</a:t>
            </a:r>
            <a:r>
              <a:rPr lang="zh-CN" altLang="en-US" sz="600" b="1"/>
              <a:t>先将</a:t>
            </a:r>
            <a:r>
              <a:rPr lang="en-US" altLang="zh-CN" sz="600" b="1"/>
              <a:t>map</a:t>
            </a:r>
            <a:r>
              <a:rPr lang="zh-CN" altLang="en-US" sz="600" b="1"/>
              <a:t>转成 </a:t>
            </a:r>
            <a:r>
              <a:rPr lang="en-US" altLang="zh-CN" sz="600" b="1"/>
              <a:t>list,</a:t>
            </a:r>
            <a:r>
              <a:rPr lang="zh-CN" altLang="en-US" sz="600" b="1"/>
              <a:t>为了下一步排序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//5. sortBy</a:t>
            </a:r>
            <a:r>
              <a:rPr lang="zh-CN" altLang="en-US" sz="600" b="1"/>
              <a:t>就是排序</a:t>
            </a:r>
            <a:r>
              <a:rPr lang="en-US" altLang="zh-CN" sz="600" b="1"/>
              <a:t>,</a:t>
            </a:r>
            <a:r>
              <a:rPr lang="zh-CN" altLang="en-US" sz="600" b="1"/>
              <a:t>以对偶元组的第二个值排序，就是大小排序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val res5 = res4.toList.sortBy(_._2)</a:t>
            </a:r>
          </a:p>
          <a:p>
            <a:r>
              <a:rPr lang="en-US" altLang="zh-CN" sz="600" b="1"/>
              <a:t>    println("res5=" + res5)</a:t>
            </a:r>
          </a:p>
          <a:p>
            <a:endParaRPr lang="en-US" altLang="zh-CN" sz="600" b="1"/>
          </a:p>
          <a:p>
            <a:r>
              <a:rPr lang="en-US" altLang="zh-CN" sz="600" b="1"/>
              <a:t>    //</a:t>
            </a:r>
            <a:r>
              <a:rPr lang="zh-CN" altLang="en-US" sz="600" b="1"/>
              <a:t>如果希望从大到小排序，执行</a:t>
            </a:r>
            <a:r>
              <a:rPr lang="en-US" altLang="zh-CN" sz="600" b="1"/>
              <a:t>reverse</a:t>
            </a:r>
            <a:r>
              <a:rPr lang="zh-CN" altLang="en-US" sz="600" b="1"/>
              <a:t>即可</a:t>
            </a:r>
          </a:p>
          <a:p>
            <a:r>
              <a:rPr lang="zh-CN" altLang="en-US" sz="600" b="1"/>
              <a:t>    </a:t>
            </a:r>
            <a:r>
              <a:rPr lang="en-US" altLang="zh-CN" sz="600" b="1"/>
              <a:t>val res6 = res5.reverse</a:t>
            </a:r>
            <a:endParaRPr lang="en-US" altLang="zh-CN" sz="600" b="1"/>
          </a:p>
        </p:txBody>
      </p:sp>
    </p:spTree>
    <p:extLst>
      <p:ext uri="{BB962C8B-B14F-4D97-AF65-F5344CB8AC3E}">
        <p14:creationId xmlns:p14="http://schemas.microsoft.com/office/powerpoint/2010/main" val="29270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拉链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合并</a:t>
            </a:r>
            <a:r>
              <a:rPr lang="en-US" altLang="zh-CN" sz="2200" b="1" smtClean="0"/>
              <a:t>)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在开发中，当我们需要将两个集合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进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行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对偶元组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合并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，可以使用拉链。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用实例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135" y="2926169"/>
            <a:ext cx="547260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i="1"/>
              <a:t>// </a:t>
            </a:r>
            <a:r>
              <a:rPr lang="zh-CN" altLang="en-US" i="1"/>
              <a:t>拉链</a:t>
            </a:r>
            <a:br>
              <a:rPr lang="zh-CN" altLang="en-US" i="1"/>
            </a:br>
            <a:r>
              <a:rPr lang="en-US" altLang="zh-CN" b="1"/>
              <a:t>val </a:t>
            </a:r>
            <a:r>
              <a:rPr lang="en-US" altLang="zh-CN"/>
              <a:t>list1 = </a:t>
            </a:r>
            <a:r>
              <a:rPr lang="en-US" altLang="zh-CN" i="1"/>
              <a:t>List</a:t>
            </a:r>
            <a:r>
              <a:rPr lang="en-US" altLang="zh-CN"/>
              <a:t>(1, 2 ,3)</a:t>
            </a:r>
            <a:br>
              <a:rPr lang="en-US" altLang="zh-CN"/>
            </a:br>
            <a:r>
              <a:rPr lang="en-US" altLang="zh-CN" b="1"/>
              <a:t>val </a:t>
            </a:r>
            <a:r>
              <a:rPr lang="en-US" altLang="zh-CN"/>
              <a:t>list2 = </a:t>
            </a:r>
            <a:r>
              <a:rPr lang="en-US" altLang="zh-CN" i="1"/>
              <a:t>List</a:t>
            </a:r>
            <a:r>
              <a:rPr lang="en-US" altLang="zh-CN"/>
              <a:t>(4, 5, 6)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b="1"/>
              <a:t>val </a:t>
            </a:r>
            <a:r>
              <a:rPr lang="en-US" altLang="zh-CN"/>
              <a:t>list3 = list1.zip(list2</a:t>
            </a:r>
            <a:r>
              <a:rPr lang="en-US" altLang="zh-CN" smtClean="0"/>
              <a:t>) // (1,4),(2,5),(3,6)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i="1"/>
              <a:t>println</a:t>
            </a:r>
            <a:r>
              <a:rPr lang="en-US" altLang="zh-CN"/>
              <a:t>(</a:t>
            </a:r>
            <a:r>
              <a:rPr lang="en-US" altLang="zh-CN" b="1"/>
              <a:t>"list3=" </a:t>
            </a:r>
            <a:r>
              <a:rPr lang="en-US" altLang="zh-CN"/>
              <a:t>+ list3)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39079"/>
            <a:ext cx="15906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4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拉链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合并</a:t>
            </a:r>
            <a:r>
              <a:rPr lang="en-US" altLang="zh-CN" sz="2200" b="1" smtClean="0"/>
              <a:t>)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注意事项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拉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链的本质就是两个集合的合并操作，合并后</a:t>
            </a:r>
            <a:r>
              <a:rPr lang="zh-CN" altLang="en-US" sz="20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每个元素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是一个 </a:t>
            </a:r>
            <a:r>
              <a:rPr lang="zh-CN" altLang="en-US" sz="20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对偶元组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作的规则下图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果两个集合个数不对应，会造成数据丢失。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合不限于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也可以是其它集合比如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Array</a:t>
            </a:r>
          </a:p>
          <a:p>
            <a:pPr marL="342900" indent="-342900">
              <a:buAutoNum type="arabicParenR"/>
            </a:pPr>
            <a:r>
              <a:rPr lang="zh-CN" altLang="en-US" b="1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果要取出合并后的各个对偶元组的数据，可以遍历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76239"/>
            <a:ext cx="4648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73685"/>
              </p:ext>
            </p:extLst>
          </p:nvPr>
        </p:nvGraphicFramePr>
        <p:xfrm>
          <a:off x="3861334" y="2808287"/>
          <a:ext cx="484758" cy="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1334" y="2808287"/>
                        <a:ext cx="484758" cy="41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4608487"/>
            <a:ext cx="5450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for(item&lt;-list3){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print(item._1 + " " + item._2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取出时，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按照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元组的方式取出即可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/>
              <a:t>迭代</a:t>
            </a:r>
            <a:r>
              <a:rPr lang="zh-CN" altLang="en-US" sz="2200" b="1" smtClean="0"/>
              <a:t>器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基本说明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iterator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方法从集合获得一个迭代器，通过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while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循环和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表达式对集合进行遍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学习使用迭代器来遍历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应用案例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952303"/>
            <a:ext cx="6192688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iterator = List(1, 2, 3, 4, 5).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iterator //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得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到迭代器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println("--------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遍历方式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1 -----------------")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while (iterator.hasNext)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    println(iterator.next())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println("--------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遍历方式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2 for -----------------")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for(enum &lt;- iterator)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  println(enum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 //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代码说明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】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/>
              <a:t>迭代</a:t>
            </a:r>
            <a:r>
              <a:rPr lang="zh-CN" altLang="en-US" sz="2200" b="1" smtClean="0"/>
              <a:t>器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应用案例小结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1)  iterator </a:t>
            </a:r>
            <a:r>
              <a:rPr lang="zh-CN" altLang="en-US"/>
              <a:t>的构建实际是 </a:t>
            </a:r>
            <a:r>
              <a:rPr lang="en-US" altLang="zh-CN" b="1">
                <a:solidFill>
                  <a:srgbClr val="CC0000"/>
                </a:solidFill>
              </a:rPr>
              <a:t>AbstractIterator </a:t>
            </a:r>
            <a:r>
              <a:rPr lang="zh-CN" altLang="en-US" b="1">
                <a:solidFill>
                  <a:srgbClr val="CC0000"/>
                </a:solidFill>
              </a:rPr>
              <a:t>的一个匿名子类</a:t>
            </a:r>
            <a:r>
              <a:rPr lang="zh-CN" altLang="en-US"/>
              <a:t>，该子类提供了</a:t>
            </a:r>
          </a:p>
          <a:p>
            <a:r>
              <a:rPr lang="zh-CN" altLang="en-US"/>
              <a:t>    </a:t>
            </a:r>
            <a:r>
              <a:rPr lang="en-US" altLang="zh-CN"/>
              <a:t>/*</a:t>
            </a:r>
          </a:p>
          <a:p>
            <a:r>
              <a:rPr lang="en-US" altLang="zh-CN"/>
              <a:t>     def iterator: Iterator[A] = new AbstractIterator[A] {</a:t>
            </a:r>
          </a:p>
          <a:p>
            <a:r>
              <a:rPr lang="en-US" altLang="zh-CN"/>
              <a:t>    var these = self</a:t>
            </a:r>
          </a:p>
          <a:p>
            <a:r>
              <a:rPr lang="en-US" altLang="zh-CN"/>
              <a:t>    def hasNext: Boolean = !these.isEmpty</a:t>
            </a:r>
          </a:p>
          <a:p>
            <a:r>
              <a:rPr lang="en-US" altLang="zh-CN"/>
              <a:t>    def next(): A =</a:t>
            </a:r>
          </a:p>
          <a:p>
            <a:r>
              <a:rPr lang="en-US" altLang="zh-CN" smtClean="0"/>
              <a:t>    */</a:t>
            </a:r>
          </a:p>
          <a:p>
            <a:pPr marL="342900" indent="-342900">
              <a:buAutoNum type="arabicParenR" startAt="2"/>
            </a:pPr>
            <a:r>
              <a:rPr lang="zh-CN" altLang="en-US" smtClean="0"/>
              <a:t>该</a:t>
            </a:r>
            <a:r>
              <a:rPr lang="en-US" altLang="zh-CN"/>
              <a:t>AbstractIterator </a:t>
            </a:r>
            <a:r>
              <a:rPr lang="zh-CN" altLang="en-US"/>
              <a:t>子类提供了  </a:t>
            </a:r>
            <a:r>
              <a:rPr lang="en-US" altLang="zh-CN" b="1">
                <a:solidFill>
                  <a:srgbClr val="CC0000"/>
                </a:solidFill>
              </a:rPr>
              <a:t>hasNext next </a:t>
            </a:r>
            <a:r>
              <a:rPr lang="zh-CN" altLang="en-US"/>
              <a:t>等方法</a:t>
            </a:r>
            <a:r>
              <a:rPr lang="en-US" altLang="zh-CN" smtClean="0"/>
              <a:t>.</a:t>
            </a:r>
          </a:p>
          <a:p>
            <a:pPr marL="342900" indent="-342900">
              <a:buAutoNum type="arabicParenR" startAt="2"/>
            </a:pPr>
            <a:r>
              <a:rPr lang="zh-CN" altLang="en-US" smtClean="0"/>
              <a:t>因</a:t>
            </a:r>
            <a:r>
              <a:rPr lang="zh-CN" altLang="en-US"/>
              <a:t>此，我们可以使用 </a:t>
            </a:r>
            <a:r>
              <a:rPr lang="en-US" altLang="zh-CN"/>
              <a:t>while</a:t>
            </a:r>
            <a:r>
              <a:rPr lang="zh-CN" altLang="en-US"/>
              <a:t>的方式，使用</a:t>
            </a:r>
            <a:r>
              <a:rPr lang="en-US" altLang="zh-CN"/>
              <a:t>hasNext next </a:t>
            </a:r>
            <a:r>
              <a:rPr lang="zh-CN" altLang="en-US"/>
              <a:t>方法变</a:t>
            </a:r>
            <a:r>
              <a:rPr lang="zh-CN" altLang="en-US" smtClean="0"/>
              <a:t>量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流 </a:t>
            </a:r>
            <a:r>
              <a:rPr lang="en-US" altLang="zh-CN" sz="2200" b="1"/>
              <a:t>Stream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基本说明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是一个集合。这个集合，可以用于存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放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无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穷多个元素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，但是这无穷个元素并不会一次性生产出来，而是需要用到多大的区间，就会动态的生产，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末尾元素遵循</a:t>
            </a:r>
            <a:r>
              <a:rPr lang="en-US" altLang="zh-CN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lazy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规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即：要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使用结果才进行计算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对象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例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numsForm(n: BigInt) : Stream[BigInt] = n #:: numsForm(n + 1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stream1 = numsForm(1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endParaRPr lang="en-US" altLang="zh-CN" sz="1400" b="1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Stream 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集合存放的数据类型是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BigInt</a:t>
            </a:r>
          </a:p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numsForm 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是自定义的一个函数，函数名是程序员指定的。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z="1600">
                <a:latin typeface="Arial" pitchFamily="34" charset="0"/>
                <a:cs typeface="Arial" pitchFamily="34" charset="0"/>
              </a:rPr>
              <a:t>创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建的集合的第一个元素是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n ,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后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续元素生成的规则是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n + 1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z="1600">
                <a:latin typeface="Arial" pitchFamily="34" charset="0"/>
                <a:cs typeface="Arial" pitchFamily="34" charset="0"/>
              </a:rPr>
              <a:t>后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续元素生成的规则是可以程序员指定的 ，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比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如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numsForm( n * 4)...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流 </a:t>
            </a:r>
            <a:r>
              <a:rPr lang="en-US" altLang="zh-CN" sz="2200" b="1"/>
              <a:t>Stream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，会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动态的向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集合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按规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则生成新的元素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84998"/>
              </p:ext>
            </p:extLst>
          </p:nvPr>
        </p:nvGraphicFramePr>
        <p:xfrm>
          <a:off x="6660232" y="3341041"/>
          <a:ext cx="576064" cy="49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包装程序外壳对象" showAsIcon="1" r:id="rId4" imgW="826200" imgH="711360" progId="Package">
                  <p:embed/>
                </p:oleObj>
              </mc:Choice>
              <mc:Fallback>
                <p:oleObj name="包装程序外壳对象" showAsIcon="1" r:id="rId4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0232" y="3341041"/>
                        <a:ext cx="576064" cy="496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2060039"/>
            <a:ext cx="853919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Stream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def numsForm(n: BigInt) : Stream[BigInt] = n #:: numsForm(n + 1)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stream1 = numsForm(1)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println(stream1)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取出第一个元素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println("head=" + stream1.head)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println(stream1.tail)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println(stream1)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//?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注意：</a:t>
            </a:r>
            <a:r>
              <a:rPr lang="zh-CN" altLang="en-US"/>
              <a:t>如果使用流集合，就不能使用</a:t>
            </a:r>
            <a:r>
              <a:rPr lang="en-US" altLang="zh-CN"/>
              <a:t>last</a:t>
            </a:r>
            <a:r>
              <a:rPr lang="zh-CN" altLang="en-US"/>
              <a:t>属性，如果使用</a:t>
            </a:r>
            <a:r>
              <a:rPr lang="en-US" altLang="zh-CN"/>
              <a:t>last</a:t>
            </a:r>
            <a:r>
              <a:rPr lang="zh-CN" altLang="en-US"/>
              <a:t>集合就会进行无限循环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流 </a:t>
            </a:r>
            <a:r>
              <a:rPr lang="en-US" altLang="zh-CN" sz="2200" b="1"/>
              <a:t>Stream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的元素并进行一些计算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80111"/>
              </p:ext>
            </p:extLst>
          </p:nvPr>
        </p:nvGraphicFramePr>
        <p:xfrm>
          <a:off x="7579077" y="3321414"/>
          <a:ext cx="528444" cy="45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包装程序外壳对象" showAsIcon="1" r:id="rId4" imgW="826200" imgH="711360" progId="Package">
                  <p:embed/>
                </p:oleObj>
              </mc:Choice>
              <mc:Fallback>
                <p:oleObj name="包装程序外壳对象" showAsIcon="1" r:id="rId4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9077" y="3321414"/>
                        <a:ext cx="528444" cy="45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5522" y="2088207"/>
            <a:ext cx="6878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Stream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def numsForm(n: BigInt) : Stream[BigInt] = n #:: numsForm(n + 1)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def multi(x:BigInt) : BigInt = {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x * x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println(numsForm(5).map(multi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)) //? (25,?)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/>
              <a:t>视图 </a:t>
            </a:r>
            <a:r>
              <a:rPr lang="en-US" altLang="zh-CN" sz="2200" b="1"/>
              <a:t>View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的懒加载特性，也可以对其他集合应用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view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方法来得到类似的效果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有如下特点：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view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方法产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出一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个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总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是被懒执行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的集合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view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不会缓存数据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，每次都要重新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计算，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比如遍历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View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时。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/>
              <a:t>请</a:t>
            </a:r>
            <a:r>
              <a:rPr lang="zh-CN" altLang="en-US" b="1" smtClean="0"/>
              <a:t>找到</a:t>
            </a:r>
            <a:r>
              <a:rPr lang="en-US" altLang="zh-CN" b="1" smtClean="0"/>
              <a:t>1-100</a:t>
            </a:r>
            <a:r>
              <a:rPr lang="zh-CN" altLang="en-US" b="1"/>
              <a:t> </a:t>
            </a:r>
            <a:r>
              <a:rPr lang="zh-CN" altLang="en-US" b="1" smtClean="0"/>
              <a:t>中，数</a:t>
            </a:r>
            <a:r>
              <a:rPr lang="zh-CN" altLang="en-US" b="1"/>
              <a:t>字倒序排</a:t>
            </a:r>
            <a:r>
              <a:rPr lang="zh-CN" altLang="en-US" b="1" smtClean="0"/>
              <a:t>列 和它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本身相同的所有数。</a:t>
            </a:r>
            <a:r>
              <a:rPr lang="en-US" altLang="zh-CN" b="1" smtClean="0"/>
              <a:t>(1 2, 11, 22, 33 ...)</a:t>
            </a:r>
            <a:endParaRPr lang="zh-CN" altLang="en-US"/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8196" y="2016199"/>
            <a:ext cx="29402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multiple(num: Int):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num}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eq(i: Int): Boolean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i.toString.equals(i.toString.reverse)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: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没有使用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view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viewSquares1 = (1 to 100)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.map(multiple)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.filter(eq)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println(viewSquares1)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//for (x &lt;- viewSquares1) {}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view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viewSquares2 = (1 to 100)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.view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.map(multiple)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.filter(eq)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println(viewSquares2)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</a:t>
            </a:r>
            <a:r>
              <a:rPr lang="zh-CN" altLang="en-US" sz="2200" b="1"/>
              <a:t>合元素的映</a:t>
            </a:r>
            <a:r>
              <a:rPr lang="zh-CN" altLang="en-US" sz="2200" b="1" smtClean="0"/>
              <a:t>射</a:t>
            </a:r>
            <a:r>
              <a:rPr lang="en-US" altLang="zh-CN" sz="2200" b="1" smtClean="0"/>
              <a:t>-map</a:t>
            </a:r>
            <a:r>
              <a:rPr lang="zh-CN" altLang="en-US" sz="2200" b="1" smtClean="0"/>
              <a:t>映射操作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看一个实际需求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z="20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：请将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ist(3,5,7)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中的所有元素都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* 2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，将其结果放到一个新的集合中返回，即返回一个新的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ist(6,10,14),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请编写程序实现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使用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传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统的方法解决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Arial" pitchFamily="34" charset="0"/>
                <a:cs typeface="Arial" pitchFamily="34" charset="0"/>
              </a:rPr>
              <a:t>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统方法优点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分析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传统方法缺点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分析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7256" y="3151484"/>
            <a:ext cx="3885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list1 = List(3, 5, 7)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var list2 = List[Int]()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(item &lt;- list1)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遍历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list2 = list2 :+ item * 2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println(list2)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/>
              <a:t>线程安全的集合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所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有线程安全的集合都是以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Synchronized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开头的集合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51760"/>
              </p:ext>
            </p:extLst>
          </p:nvPr>
        </p:nvGraphicFramePr>
        <p:xfrm>
          <a:off x="683568" y="2232223"/>
          <a:ext cx="7128792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879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SynchronizedBuffer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SynchronizedMap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SynchronizedPriorityQueue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SynchronizedQueue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SynchronizedSet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SynchronizedStack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并</a:t>
            </a:r>
            <a:r>
              <a:rPr lang="zh-CN" altLang="en-US" sz="2200" b="1"/>
              <a:t>行集合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为了充分使用多核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，提供了并行集合（有别于前面的串行集合），用于多核环境的并行计算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要用到的算法有：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>Divide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and conquer :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分治算法，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通过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splitters(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分解器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combiners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合器）等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抽象层来实现，主要原理是将计算工作分解很多任务，分发给一些处理器去完成，并将它们处理结果合并返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/>
            </a:r>
            <a:br>
              <a:rPr lang="en-US" altLang="zh-CN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>Work stealin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算法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学数学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主要用于任务调度负载均衡（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load-balancing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），通俗点完成自己的所有任务之后，发现其他人还有活没干完，主动（或被安排）帮他人一起干，这样达到尽早干完的目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并</a:t>
            </a:r>
            <a:r>
              <a:rPr lang="zh-CN" altLang="en-US" sz="2200" b="1"/>
              <a:t>行集合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应用案例 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parallel(</a:t>
            </a:r>
            <a:r>
              <a:rPr lang="en-US" altLang="zh-CN" sz="2000"/>
              <a:t>pærəlel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并行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>
              <a:buAutoNum type="arabicParenR"/>
            </a:pPr>
            <a:r>
              <a:rPr lang="zh-CN" altLang="en-US" sz="2000" b="1" smtClean="0"/>
              <a:t>打</a:t>
            </a:r>
            <a:r>
              <a:rPr lang="zh-CN" altLang="en-US" sz="2000" b="1"/>
              <a:t>印</a:t>
            </a:r>
            <a:r>
              <a:rPr lang="en-US" altLang="zh-CN" sz="2000" b="1" smtClean="0"/>
              <a:t>1~5</a:t>
            </a:r>
          </a:p>
          <a:p>
            <a:pPr marL="457200" indent="-457200">
              <a:buAutoNum type="arabicParenR"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 startAt="2"/>
            </a:pPr>
            <a:r>
              <a:rPr lang="zh-CN" altLang="en-US" sz="2000" b="1" smtClean="0"/>
              <a:t>查看并行集合中元素访问的线程</a:t>
            </a:r>
            <a:endParaRPr lang="en-US" altLang="zh-CN" sz="2000" b="1" smtClean="0"/>
          </a:p>
          <a:p>
            <a:endParaRPr lang="zh-CN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683568" y="2448247"/>
            <a:ext cx="391301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(1 to 5).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foreach(println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(_))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(1 to 5).par.foreach(println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(_))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514" y="4032423"/>
            <a:ext cx="791986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result1 = (0 to 100).map{case _ =&gt; Thread.currentThread.getName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result2 = (0 to 100).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r.map{case _ =&gt; Thread.currentThread.getName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println(result1)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println(result2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操</a:t>
            </a:r>
            <a:r>
              <a:rPr lang="zh-CN" altLang="en-US" sz="2200" b="1"/>
              <a:t>作符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这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部分内容没有必要刻意去理解和记忆，语法使用的多了，自然就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会熟练的使用，该部分内容了解一下即可。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操作符扩展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marL="457200" indent="-4572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果想在变量名、类名等定义中使用语法关键字（保留字），可以配合反引号反引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号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]</a:t>
            </a:r>
            <a:br>
              <a:rPr lang="en-US" altLang="zh-CN">
                <a:latin typeface="Arial" pitchFamily="34" charset="0"/>
                <a:cs typeface="Arial" pitchFamily="34" charset="0"/>
              </a:rPr>
            </a:br>
            <a:r>
              <a:rPr lang="en-US" altLang="zh-CN">
                <a:latin typeface="Arial" pitchFamily="34" charset="0"/>
                <a:cs typeface="Arial" pitchFamily="34" charset="0"/>
              </a:rPr>
              <a:t> val `val` =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42</a:t>
            </a:r>
          </a:p>
          <a:p>
            <a:pPr marL="457200" indent="-457200">
              <a:buFontTx/>
              <a:buAutoNum type="arabicParenR"/>
            </a:pPr>
            <a:r>
              <a:rPr lang="zh-CN" altLang="en-US"/>
              <a:t>中置操作符：</a:t>
            </a:r>
            <a:r>
              <a:rPr lang="en-US" altLang="zh-CN" b="1" smtClean="0"/>
              <a:t>A </a:t>
            </a:r>
            <a:r>
              <a:rPr lang="zh-CN" altLang="en-US" b="1" smtClean="0"/>
              <a:t>操</a:t>
            </a:r>
            <a:r>
              <a:rPr lang="zh-CN" altLang="en-US" b="1"/>
              <a:t>作</a:t>
            </a:r>
            <a:r>
              <a:rPr lang="zh-CN" altLang="en-US" b="1" smtClean="0"/>
              <a:t>符 </a:t>
            </a:r>
            <a:r>
              <a:rPr lang="en-US" altLang="zh-CN" b="1" smtClean="0"/>
              <a:t>B </a:t>
            </a:r>
            <a:r>
              <a:rPr lang="zh-CN" altLang="en-US"/>
              <a:t>等同于</a:t>
            </a:r>
            <a:r>
              <a:rPr lang="zh-CN" altLang="en-US" b="1"/>
              <a:t> </a:t>
            </a:r>
            <a:r>
              <a:rPr lang="en-US" altLang="zh-CN" b="1"/>
              <a:t>A.</a:t>
            </a:r>
            <a:r>
              <a:rPr lang="zh-CN" altLang="en-US" b="1"/>
              <a:t>操作符</a:t>
            </a:r>
            <a:r>
              <a:rPr lang="en-US" altLang="zh-CN" b="1"/>
              <a:t>(B</a:t>
            </a:r>
            <a:r>
              <a:rPr lang="en-US" altLang="zh-CN"/>
              <a:t>)  </a:t>
            </a:r>
          </a:p>
          <a:p>
            <a:pPr marL="457200" indent="-4572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smtClean="0"/>
          </a:p>
          <a:p>
            <a:endParaRPr lang="zh-CN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6588224" y="36723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90714" y="3456359"/>
            <a:ext cx="332975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n1 = 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n2 = 2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r1 = n1 + n2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r2 = n1.+(n2)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看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Int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的源码即可说明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t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println("r1=" + r1 + " r2=" + r2)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dog = new Dog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dog.+(90)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dog + 10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print(dog.age) // 101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操</a:t>
            </a:r>
            <a:r>
              <a:rPr lang="zh-CN" altLang="en-US" sz="2200" b="1"/>
              <a:t>作符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操作符扩展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marL="342900" indent="-342900">
              <a:buAutoNum type="arabicParenR" startAt="3"/>
            </a:pPr>
            <a:r>
              <a:rPr lang="zh-CN" altLang="en-US" smtClean="0"/>
              <a:t>后</a:t>
            </a:r>
            <a:r>
              <a:rPr lang="zh-CN" altLang="en-US"/>
              <a:t>置操作</a:t>
            </a:r>
            <a:r>
              <a:rPr lang="zh-CN" altLang="en-US" smtClean="0"/>
              <a:t>符</a:t>
            </a:r>
            <a:r>
              <a:rPr lang="zh-CN" altLang="en-US"/>
              <a:t>：</a:t>
            </a:r>
            <a:r>
              <a:rPr lang="en-US" altLang="zh-CN" smtClean="0"/>
              <a:t>A</a:t>
            </a:r>
            <a:r>
              <a:rPr lang="zh-CN" altLang="en-US"/>
              <a:t>操作</a:t>
            </a:r>
            <a:r>
              <a:rPr lang="zh-CN" altLang="en-US" smtClean="0"/>
              <a:t>符 等</a:t>
            </a:r>
            <a:r>
              <a:rPr lang="zh-CN" altLang="en-US"/>
              <a:t>同</a:t>
            </a:r>
            <a:r>
              <a:rPr lang="zh-CN" altLang="en-US" smtClean="0"/>
              <a:t>于 </a:t>
            </a:r>
            <a:r>
              <a:rPr lang="en-US" altLang="zh-CN" smtClean="0"/>
              <a:t>A</a:t>
            </a:r>
            <a:r>
              <a:rPr lang="en-US" altLang="zh-CN"/>
              <a:t>.</a:t>
            </a:r>
            <a:r>
              <a:rPr lang="zh-CN" altLang="en-US"/>
              <a:t>操作符，如果操作符定义的时候不带</a:t>
            </a:r>
            <a:r>
              <a:rPr lang="en-US" altLang="zh-CN"/>
              <a:t>()</a:t>
            </a:r>
            <a:r>
              <a:rPr lang="zh-CN" altLang="en-US"/>
              <a:t>则调用时不能加括</a:t>
            </a:r>
            <a:r>
              <a:rPr lang="zh-CN" altLang="en-US" smtClean="0"/>
              <a:t>号 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EE0000"/>
                </a:solidFill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</a:rPr>
              <a:t>代码说明</a:t>
            </a:r>
            <a:r>
              <a:rPr lang="en-US" altLang="zh-CN" smtClean="0"/>
              <a:t>]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</a:p>
          <a:p>
            <a:pPr marL="342900" indent="-342900">
              <a:buAutoNum type="arabicParenR" startAt="3"/>
            </a:pPr>
            <a:r>
              <a:rPr lang="zh-CN" altLang="en-US" smtClean="0"/>
              <a:t>前</a:t>
            </a:r>
            <a:r>
              <a:rPr lang="zh-CN" altLang="en-US"/>
              <a:t>置操作符，</a:t>
            </a:r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en-US" altLang="zh-CN"/>
              <a:t>-</a:t>
            </a:r>
            <a:r>
              <a:rPr lang="zh-CN" altLang="en-US"/>
              <a:t>、！、</a:t>
            </a:r>
            <a:r>
              <a:rPr lang="en-US" altLang="zh-CN"/>
              <a:t>~</a:t>
            </a:r>
            <a:r>
              <a:rPr lang="zh-CN" altLang="en-US"/>
              <a:t>等操作符</a:t>
            </a:r>
            <a:r>
              <a:rPr lang="en-US" altLang="zh-CN"/>
              <a:t>A</a:t>
            </a:r>
            <a:r>
              <a:rPr lang="zh-CN" altLang="en-US"/>
              <a:t>等同于</a:t>
            </a:r>
            <a:r>
              <a:rPr lang="en-US" altLang="zh-CN"/>
              <a:t>A.unary_</a:t>
            </a:r>
            <a:r>
              <a:rPr lang="zh-CN" altLang="en-US"/>
              <a:t>操作</a:t>
            </a:r>
            <a:r>
              <a:rPr lang="zh-CN" altLang="en-US" smtClean="0"/>
              <a:t>符 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EE0000"/>
                </a:solidFill>
              </a:rPr>
              <a:t>案例演示</a:t>
            </a:r>
            <a:r>
              <a:rPr lang="en-US" altLang="zh-CN" smtClean="0"/>
              <a:t>]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marL="342900" indent="-342900">
              <a:buAutoNum type="arabicParenR" startAt="3"/>
            </a:pPr>
            <a:endParaRPr lang="en-US" altLang="zh-CN" smtClean="0"/>
          </a:p>
          <a:p>
            <a:pPr marL="342900" indent="-342900">
              <a:buAutoNum type="arabicParenR" startAt="3"/>
            </a:pPr>
            <a:r>
              <a:rPr lang="zh-CN" altLang="en-US" smtClean="0"/>
              <a:t>赋</a:t>
            </a:r>
            <a:r>
              <a:rPr lang="zh-CN" altLang="en-US"/>
              <a:t>值操作符，</a:t>
            </a:r>
            <a:r>
              <a:rPr lang="en-US" altLang="zh-CN" smtClean="0"/>
              <a:t>A </a:t>
            </a:r>
            <a:r>
              <a:rPr lang="zh-CN" altLang="en-US" smtClean="0"/>
              <a:t>操</a:t>
            </a:r>
            <a:r>
              <a:rPr lang="zh-CN" altLang="en-US"/>
              <a:t>作符</a:t>
            </a:r>
            <a:r>
              <a:rPr lang="en-US" altLang="zh-CN" smtClean="0"/>
              <a:t>= B </a:t>
            </a:r>
            <a:r>
              <a:rPr lang="zh-CN" altLang="en-US" smtClean="0"/>
              <a:t>等</a:t>
            </a:r>
            <a:r>
              <a:rPr lang="zh-CN" altLang="en-US"/>
              <a:t>同</a:t>
            </a:r>
            <a:r>
              <a:rPr lang="zh-CN" altLang="en-US" smtClean="0"/>
              <a:t>于 </a:t>
            </a:r>
            <a:r>
              <a:rPr lang="en-US" altLang="zh-CN" smtClean="0"/>
              <a:t>A = A </a:t>
            </a:r>
            <a:r>
              <a:rPr lang="zh-CN" altLang="en-US" smtClean="0"/>
              <a:t>操</a:t>
            </a:r>
            <a:r>
              <a:rPr lang="zh-CN" altLang="en-US"/>
              <a:t>作</a:t>
            </a:r>
            <a:r>
              <a:rPr lang="zh-CN" altLang="en-US" smtClean="0"/>
              <a:t>符 </a:t>
            </a:r>
            <a:r>
              <a:rPr lang="en-US" altLang="zh-CN" smtClean="0"/>
              <a:t>B  </a:t>
            </a:r>
            <a:r>
              <a:rPr lang="zh-CN" altLang="en-US" smtClean="0"/>
              <a:t>，比如 </a:t>
            </a:r>
            <a:r>
              <a:rPr lang="en-US" altLang="zh-CN" smtClean="0"/>
              <a:t>A += B </a:t>
            </a:r>
            <a:r>
              <a:rPr lang="zh-CN" altLang="en-US" smtClean="0"/>
              <a:t>等价</a:t>
            </a:r>
            <a:r>
              <a:rPr lang="en-US" altLang="zh-CN" smtClean="0"/>
              <a:t> A = A + B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010873" y="2304231"/>
            <a:ext cx="2048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操作符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oper = new Operate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println(oper++)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println(oper.++)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280" y="2354466"/>
            <a:ext cx="2914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Operate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定义函数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方法的时候，省略的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++ = "123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 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3161" y="3797815"/>
            <a:ext cx="2048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操作符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oper = new Operate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!oper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前置运算符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7744" y="3600375"/>
            <a:ext cx="24641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Operate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声明前置运算符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//unary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：一元运算符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def unary_! = println("!!!!!!!")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</a:t>
            </a:r>
            <a:r>
              <a:rPr lang="zh-CN" altLang="en-US" sz="2200" b="1"/>
              <a:t>合元素的映</a:t>
            </a:r>
            <a:r>
              <a:rPr lang="zh-CN" altLang="en-US" sz="2200" b="1" smtClean="0"/>
              <a:t>射</a:t>
            </a:r>
            <a:r>
              <a:rPr lang="en-US" altLang="zh-CN" sz="2200" b="1" smtClean="0"/>
              <a:t>-map</a:t>
            </a:r>
            <a:r>
              <a:rPr lang="zh-CN" altLang="en-US" sz="2200" b="1" smtClean="0"/>
              <a:t>映射操作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映射操作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面提出的问题，其实就是一个关于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集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合元素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映射操作的问题。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中可以通过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映射操作来解决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 b="1" smtClean="0"/>
              <a:t>将</a:t>
            </a:r>
            <a:r>
              <a:rPr lang="zh-CN" altLang="en-US" b="1"/>
              <a:t>集合中的每一个元素通过指定功能（函数）映射（转换）成新的结果集</a:t>
            </a:r>
            <a:r>
              <a:rPr lang="zh-CN" altLang="en-US" b="1" smtClean="0"/>
              <a:t>合这</a:t>
            </a:r>
            <a:r>
              <a:rPr lang="zh-CN" altLang="en-US" b="1"/>
              <a:t>里其实就是所谓的将函数作为参数传递给另外一个函数</a:t>
            </a:r>
            <a:r>
              <a:rPr lang="en-US" altLang="zh-CN" b="1"/>
              <a:t>,</a:t>
            </a:r>
            <a:r>
              <a:rPr lang="zh-CN" altLang="en-US" b="1"/>
              <a:t>这是</a:t>
            </a:r>
            <a:r>
              <a:rPr lang="zh-CN" altLang="en-US" b="1">
                <a:solidFill>
                  <a:srgbClr val="FF0000"/>
                </a:solidFill>
              </a:rPr>
              <a:t>函数式编程</a:t>
            </a:r>
            <a:r>
              <a:rPr lang="zh-CN" altLang="en-US" b="1"/>
              <a:t>的特</a:t>
            </a:r>
            <a:r>
              <a:rPr lang="zh-CN" altLang="en-US" b="1" smtClean="0"/>
              <a:t>点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以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HashSet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为例说明</a:t>
            </a:r>
            <a:endParaRPr lang="en-US" altLang="zh-CN" b="1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b="1"/>
              <a:t>def map[B](f: (A) ⇒ B): </a:t>
            </a:r>
            <a:r>
              <a:rPr lang="en-US" altLang="zh-CN" b="1">
                <a:hlinkClick r:id="rId3"/>
              </a:rPr>
              <a:t>HashSet</a:t>
            </a:r>
            <a:r>
              <a:rPr lang="en-US" altLang="zh-CN" b="1"/>
              <a:t>[B] </a:t>
            </a:r>
            <a:r>
              <a:rPr lang="en-US" altLang="zh-CN" b="1" smtClean="0"/>
              <a:t>  //map</a:t>
            </a:r>
            <a:r>
              <a:rPr lang="zh-CN" altLang="en-US" b="1" smtClean="0"/>
              <a:t>函数的签名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 smtClean="0"/>
              <a:t>这个就是</a:t>
            </a:r>
            <a:r>
              <a:rPr lang="en-US" altLang="zh-CN" b="1" smtClean="0"/>
              <a:t>map</a:t>
            </a:r>
            <a:r>
              <a:rPr lang="zh-CN" altLang="en-US" b="1" smtClean="0"/>
              <a:t>映射函数</a:t>
            </a:r>
            <a:r>
              <a:rPr lang="zh-CN" altLang="en-US" b="1"/>
              <a:t>集</a:t>
            </a:r>
            <a:r>
              <a:rPr lang="zh-CN" altLang="en-US" b="1" smtClean="0"/>
              <a:t>合类型都有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en-US" altLang="zh-CN" b="1" smtClean="0"/>
              <a:t>[B] </a:t>
            </a:r>
            <a:r>
              <a:rPr lang="zh-CN" altLang="en-US" b="1" smtClean="0"/>
              <a:t>是泛型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en-US" altLang="zh-CN" b="1" smtClean="0"/>
              <a:t>map </a:t>
            </a:r>
            <a:r>
              <a:rPr lang="zh-CN" altLang="en-US" b="1" smtClean="0"/>
              <a:t>是一个高阶函数</a:t>
            </a:r>
            <a:r>
              <a:rPr lang="en-US" altLang="zh-CN" b="1" smtClean="0"/>
              <a:t>(</a:t>
            </a:r>
            <a:r>
              <a:rPr lang="zh-CN" altLang="en-US" b="1" smtClean="0"/>
              <a:t>可以接受一个函数的函数，就是高阶函数</a:t>
            </a:r>
            <a:r>
              <a:rPr lang="en-US" altLang="zh-CN" b="1" smtClean="0"/>
              <a:t>)</a:t>
            </a:r>
            <a:r>
              <a:rPr lang="zh-CN" altLang="en-US" b="1" smtClean="0"/>
              <a:t>，</a:t>
            </a:r>
            <a:r>
              <a:rPr lang="zh-CN" altLang="en-US" b="1"/>
              <a:t>可</a:t>
            </a:r>
            <a:r>
              <a:rPr lang="zh-CN" altLang="en-US" b="1" smtClean="0"/>
              <a:t>以接收 函数 </a:t>
            </a:r>
            <a:r>
              <a:rPr lang="en-US" altLang="zh-CN" b="1"/>
              <a:t>f: (A) =&gt; </a:t>
            </a:r>
            <a:r>
              <a:rPr lang="en-US" altLang="zh-CN" b="1" smtClean="0"/>
              <a:t>B </a:t>
            </a:r>
            <a:r>
              <a:rPr lang="zh-CN" altLang="en-US" b="1" smtClean="0"/>
              <a:t>后面详解</a:t>
            </a:r>
            <a:r>
              <a:rPr lang="en-US" altLang="zh-CN" b="1" smtClean="0"/>
              <a:t>(</a:t>
            </a:r>
            <a:r>
              <a:rPr lang="zh-CN" altLang="en-US" b="1" smtClean="0"/>
              <a:t>先简单介绍下</a:t>
            </a:r>
            <a:r>
              <a:rPr lang="en-US" altLang="zh-CN" b="1" smtClean="0"/>
              <a:t>.)</a:t>
            </a:r>
          </a:p>
          <a:p>
            <a:pPr marL="342900" indent="-342900">
              <a:buAutoNum type="arabicParenR"/>
            </a:pPr>
            <a:r>
              <a:rPr lang="en-US" altLang="zh-CN" b="1" smtClean="0"/>
              <a:t>HashSet[B] </a:t>
            </a:r>
            <a:r>
              <a:rPr lang="zh-CN" altLang="en-US" b="1" smtClean="0"/>
              <a:t>就是返回的新的集合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0590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</a:t>
            </a:r>
            <a:r>
              <a:rPr lang="zh-CN" altLang="en-US" sz="2200" b="1"/>
              <a:t>合元素的映</a:t>
            </a:r>
            <a:r>
              <a:rPr lang="zh-CN" altLang="en-US" sz="2200" b="1" smtClean="0"/>
              <a:t>射</a:t>
            </a:r>
            <a:r>
              <a:rPr lang="en-US" altLang="zh-CN" sz="2200" b="1" smtClean="0"/>
              <a:t>-map</a:t>
            </a:r>
            <a:r>
              <a:rPr lang="zh-CN" altLang="en-US" sz="2200" b="1" smtClean="0"/>
              <a:t>映射操作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映射函数来解决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为了进一步理解，我们在举一个高阶函数的案例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</a:endParaRPr>
          </a:p>
          <a:p>
            <a:endParaRPr lang="en-US" altLang="zh-CN" sz="1400" smtClean="0">
              <a:solidFill>
                <a:srgbClr val="EE0000"/>
              </a:solidFill>
            </a:endParaRPr>
          </a:p>
          <a:p>
            <a:endParaRPr lang="en-US" altLang="zh-CN" sz="1400">
              <a:solidFill>
                <a:srgbClr val="EE0000"/>
              </a:solidFill>
            </a:endParaRPr>
          </a:p>
          <a:p>
            <a:endParaRPr lang="en-US" altLang="zh-CN" sz="1400">
              <a:solidFill>
                <a:srgbClr val="EE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1416" y="792063"/>
            <a:ext cx="3809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高阶函数基本使用</a:t>
            </a:r>
            <a:endParaRPr lang="en-US" altLang="zh-CN" sz="14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TestHighOrderDef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res = test(sum, 6.0)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println("res=" + res)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test(f: Double =&gt; Double, n1: Double)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f(n1)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sum(d: Double): Double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d + d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417" y="3960415"/>
            <a:ext cx="31034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test2(sayOK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test2(f: () =&gt; Unit)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()}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sayOK()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println("sayOKKK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...")}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373" y="1800175"/>
            <a:ext cx="3994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list1 = List(3, 5, 7)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f1(n1: Int):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2 * n1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list2 = list1.map(f1)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println(list2)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</a:t>
            </a:r>
            <a:r>
              <a:rPr lang="zh-CN" altLang="en-US" sz="2200" b="1"/>
              <a:t>合元素的映</a:t>
            </a:r>
            <a:r>
              <a:rPr lang="zh-CN" altLang="en-US" sz="2200" b="1" smtClean="0"/>
              <a:t>射</a:t>
            </a:r>
            <a:r>
              <a:rPr lang="en-US" altLang="zh-CN" sz="2200" b="1" smtClean="0"/>
              <a:t>-map</a:t>
            </a:r>
            <a:r>
              <a:rPr lang="zh-CN" altLang="en-US" sz="2200" b="1" smtClean="0"/>
              <a:t>映射操作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深刻理解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映射函数的机制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模拟实现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</a:endParaRPr>
          </a:p>
          <a:p>
            <a:endParaRPr lang="en-US" altLang="zh-CN" sz="1400" smtClean="0">
              <a:solidFill>
                <a:srgbClr val="EE0000"/>
              </a:solidFill>
            </a:endParaRPr>
          </a:p>
          <a:p>
            <a:endParaRPr lang="en-US" altLang="zh-CN" sz="1400">
              <a:solidFill>
                <a:srgbClr val="EE0000"/>
              </a:solidFill>
            </a:endParaRPr>
          </a:p>
          <a:p>
            <a:endParaRPr lang="en-US" altLang="zh-CN" sz="1400">
              <a:solidFill>
                <a:srgbClr val="EE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373" y="1800175"/>
            <a:ext cx="39941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def main(args: Array[String]): Unit = {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list1 = List(3, 5, 7)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def f1(n1: Int):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println("xxx")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2 * n1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list2 = list1.map(f1)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println(list2)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myList = MyList()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myList2 = myList.map(f1)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println("myList2=" + myList2)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println("myList=" + myList.list1)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899" y="1800175"/>
            <a:ext cx="296427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MyList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var list1 = List(3, 5, 7)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var list2 = List[Int]()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map(f:Int=&gt;Int): List[Int]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for (item&lt;-list1)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list2 = list2 :+ f(item)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list2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MyList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apply(): MyList = new MyList()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57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</a:t>
            </a:r>
            <a:r>
              <a:rPr lang="zh-CN" altLang="en-US" sz="2200" b="1"/>
              <a:t>合元素的映</a:t>
            </a:r>
            <a:r>
              <a:rPr lang="zh-CN" altLang="en-US" sz="2200" b="1" smtClean="0"/>
              <a:t>射</a:t>
            </a:r>
            <a:r>
              <a:rPr lang="en-US" altLang="zh-CN" sz="2200" b="1" smtClean="0"/>
              <a:t>-map</a:t>
            </a:r>
            <a:r>
              <a:rPr lang="zh-CN" altLang="en-US" sz="2200" b="1" smtClean="0"/>
              <a:t>映射操作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将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val names = List("Alice", "Bob", "Nick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中的所有单词，全部转成字母大写，返回到新的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集合中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880295"/>
            <a:ext cx="3243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names = List("Alice", "Bob", "Nick")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upper(s:String): String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s.toUpperCase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names2 = names.map(upper)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println("names=" + names2)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</a:t>
            </a:r>
            <a:r>
              <a:rPr lang="zh-CN" altLang="en-US" sz="2200" b="1"/>
              <a:t>合元素的映</a:t>
            </a:r>
            <a:r>
              <a:rPr lang="zh-CN" altLang="en-US" sz="2200" b="1" smtClean="0"/>
              <a:t>射</a:t>
            </a:r>
            <a:r>
              <a:rPr lang="en-US" altLang="zh-CN" sz="2200" b="1" smtClean="0"/>
              <a:t>-map</a:t>
            </a:r>
            <a:r>
              <a:rPr lang="zh-CN" altLang="en-US" sz="2200" b="1" smtClean="0"/>
              <a:t>映射操作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flatmap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映射：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flat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即压扁，压平，扁平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化映射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/>
              <a:t>flatmap</a:t>
            </a:r>
            <a:r>
              <a:rPr lang="zh-CN" altLang="en-US" b="1"/>
              <a:t>：</a:t>
            </a:r>
            <a:r>
              <a:rPr lang="en-US" altLang="zh-CN" b="1"/>
              <a:t>flat</a:t>
            </a:r>
            <a:r>
              <a:rPr lang="zh-CN" altLang="en-US" b="1"/>
              <a:t>即压扁，压平，扁平化，效果就是将</a:t>
            </a:r>
            <a:r>
              <a:rPr lang="zh-CN" altLang="en-US" b="1">
                <a:solidFill>
                  <a:srgbClr val="EE0000"/>
                </a:solidFill>
              </a:rPr>
              <a:t>集合中的每个元素的子元素</a:t>
            </a:r>
            <a:r>
              <a:rPr lang="zh-CN" altLang="en-US" b="1"/>
              <a:t>映射到某个函数并返回新的集</a:t>
            </a:r>
            <a:r>
              <a:rPr lang="zh-CN" altLang="en-US" b="1" smtClean="0"/>
              <a:t>合。</a:t>
            </a:r>
            <a:endParaRPr lang="zh-CN" altLang="en-US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看一个案例：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names = List("Alice", "Bob", "Nick")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def upper( s : String ) : String = {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  s. toUpperCase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注意：每个字符串也是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char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集合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println(names.flatMap(upper)) </a:t>
            </a: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</a:t>
            </a:r>
            <a:r>
              <a:rPr lang="zh-CN" altLang="en-US" sz="2200" b="1"/>
              <a:t>合元素</a:t>
            </a:r>
            <a:r>
              <a:rPr lang="zh-CN" altLang="en-US" sz="2200" b="1" smtClean="0"/>
              <a:t>的</a:t>
            </a:r>
            <a:r>
              <a:rPr lang="zh-CN" altLang="en-US" sz="2200" b="1"/>
              <a:t>过</a:t>
            </a:r>
            <a:r>
              <a:rPr lang="zh-CN" altLang="en-US" sz="2200" b="1" smtClean="0"/>
              <a:t>滤</a:t>
            </a:r>
            <a:r>
              <a:rPr lang="en-US" altLang="zh-CN" sz="2200" b="1" smtClean="0"/>
              <a:t>-filter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/>
              <a:t>filter</a:t>
            </a:r>
            <a:r>
              <a:rPr lang="zh-CN" altLang="en-US" sz="2000" b="1"/>
              <a:t>：将符合要求的数据</a:t>
            </a:r>
            <a:r>
              <a:rPr lang="en-US" altLang="zh-CN" sz="2000" b="1"/>
              <a:t>(</a:t>
            </a:r>
            <a:r>
              <a:rPr lang="zh-CN" altLang="en-US" sz="2000" b="1"/>
              <a:t>筛选</a:t>
            </a:r>
            <a:r>
              <a:rPr lang="en-US" altLang="zh-CN" sz="2000" b="1"/>
              <a:t>)</a:t>
            </a:r>
            <a:r>
              <a:rPr lang="zh-CN" altLang="en-US" sz="2000" b="1"/>
              <a:t>放置到新的集合中</a:t>
            </a:r>
            <a:endParaRPr lang="zh-CN" altLang="en-US" sz="2000"/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用案例：将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 val names = List("Alice", "Bob", "Nick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")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集合中首字母为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'A'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的筛选到新的集合。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思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考：如果这个使用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传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统的方式，如何完成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?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3888407"/>
            <a:ext cx="3243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names = List("Alice", "Bob", "Nick")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startA(s:String): Boolean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s.startsWith("A")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names2 = names.filter(startA)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println("names=" + names2)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12313</TotalTime>
  <Words>9983</Words>
  <Application>Microsoft Office PowerPoint</Application>
  <PresentationFormat>自定义</PresentationFormat>
  <Paragraphs>2046</Paragraphs>
  <Slides>35</Slides>
  <Notes>33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包装程序外壳对象</vt:lpstr>
      <vt:lpstr>Scala核心编程 -数据结构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1206</cp:revision>
  <dcterms:created xsi:type="dcterms:W3CDTF">2013-03-04T07:19:00Z</dcterms:created>
  <dcterms:modified xsi:type="dcterms:W3CDTF">2018-11-25T15:23:41Z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