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648" r:id="rId3"/>
    <p:sldId id="931" r:id="rId4"/>
    <p:sldId id="932" r:id="rId5"/>
    <p:sldId id="933" r:id="rId6"/>
    <p:sldId id="934" r:id="rId7"/>
    <p:sldId id="959" r:id="rId8"/>
    <p:sldId id="935" r:id="rId9"/>
    <p:sldId id="936" r:id="rId10"/>
    <p:sldId id="937" r:id="rId11"/>
    <p:sldId id="960" r:id="rId12"/>
    <p:sldId id="938" r:id="rId13"/>
    <p:sldId id="939" r:id="rId14"/>
    <p:sldId id="940" r:id="rId15"/>
    <p:sldId id="941" r:id="rId16"/>
    <p:sldId id="961" r:id="rId17"/>
    <p:sldId id="942" r:id="rId18"/>
    <p:sldId id="962" r:id="rId19"/>
    <p:sldId id="943" r:id="rId20"/>
    <p:sldId id="944" r:id="rId21"/>
    <p:sldId id="946" r:id="rId22"/>
    <p:sldId id="963" r:id="rId23"/>
    <p:sldId id="947" r:id="rId24"/>
    <p:sldId id="948" r:id="rId25"/>
    <p:sldId id="949" r:id="rId26"/>
    <p:sldId id="950" r:id="rId27"/>
    <p:sldId id="951" r:id="rId28"/>
    <p:sldId id="952" r:id="rId29"/>
    <p:sldId id="953" r:id="rId30"/>
    <p:sldId id="954" r:id="rId31"/>
    <p:sldId id="955" r:id="rId32"/>
    <p:sldId id="956" r:id="rId33"/>
    <p:sldId id="260" r:id="rId34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8553" autoAdjust="0"/>
  </p:normalViewPr>
  <p:slideViewPr>
    <p:cSldViewPr>
      <p:cViewPr>
        <p:scale>
          <a:sx n="80" d="100"/>
          <a:sy n="80" d="100"/>
        </p:scale>
        <p:origin x="-780" y="-216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数组匹配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for (arr &lt;- Array(Array(0), Array(1, 0), Array(0, 1, 0),</a:t>
            </a:r>
          </a:p>
          <a:p>
            <a:r>
              <a:rPr lang="en-US" altLang="zh-CN" smtClean="0"/>
              <a:t>        Array(1, 1, 0), Array(1, 1, 0, 1))) {</a:t>
            </a:r>
          </a:p>
          <a:p>
            <a:r>
              <a:rPr lang="en-US" altLang="zh-CN" smtClean="0"/>
              <a:t>      val result = arr match {</a:t>
            </a:r>
          </a:p>
          <a:p>
            <a:r>
              <a:rPr lang="en-US" altLang="zh-CN" smtClean="0"/>
              <a:t>        case Array(0) =&gt; "0"</a:t>
            </a:r>
          </a:p>
          <a:p>
            <a:r>
              <a:rPr lang="en-US" altLang="zh-CN" smtClean="0"/>
              <a:t>        case Array(x, y) =&gt; x + "=" + y</a:t>
            </a:r>
          </a:p>
          <a:p>
            <a:r>
              <a:rPr lang="en-US" altLang="zh-CN" smtClean="0"/>
              <a:t>        case Array(0, _*) =&gt; "</a:t>
            </a:r>
            <a:r>
              <a:rPr lang="zh-CN" altLang="en-US" smtClean="0"/>
              <a:t>以</a:t>
            </a:r>
            <a:r>
              <a:rPr lang="en-US" altLang="zh-CN" smtClean="0"/>
              <a:t>0</a:t>
            </a:r>
            <a:r>
              <a:rPr lang="zh-CN" altLang="en-US" smtClean="0"/>
              <a:t>开头和数组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  case _ =&gt; "</a:t>
            </a:r>
            <a:r>
              <a:rPr lang="zh-CN" altLang="en-US" smtClean="0"/>
              <a:t>什么集合都不是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println("result = " + result)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for (list &lt;- Array(List(0), List(1, 0), List(0, 0, 0), List(1, 0, 0))) {</a:t>
            </a:r>
          </a:p>
          <a:p>
            <a:r>
              <a:rPr lang="en-US" altLang="zh-CN" smtClean="0"/>
              <a:t>      val result = list match {</a:t>
            </a:r>
          </a:p>
          <a:p>
            <a:r>
              <a:rPr lang="en-US" altLang="zh-CN" smtClean="0"/>
              <a:t>        case 0 :: Nil =&gt; "0" //</a:t>
            </a:r>
            <a:r>
              <a:rPr lang="zh-CN" altLang="en-US" smtClean="0"/>
              <a:t>匹配 </a:t>
            </a:r>
            <a:r>
              <a:rPr lang="en-US" altLang="zh-CN" smtClean="0"/>
              <a:t>List(0)  0 :: Nil </a:t>
            </a:r>
            <a:r>
              <a:rPr lang="zh-CN" altLang="en-US" smtClean="0"/>
              <a:t>的运算规则 </a:t>
            </a:r>
            <a:r>
              <a:rPr lang="en-US" altLang="zh-CN" smtClean="0"/>
              <a:t>(), (0)</a:t>
            </a:r>
          </a:p>
          <a:p>
            <a:r>
              <a:rPr lang="en-US" altLang="zh-CN" smtClean="0"/>
              <a:t>        case x :: y :: Nil =&gt; x + " " + y //</a:t>
            </a:r>
            <a:r>
              <a:rPr lang="zh-CN" altLang="en-US" smtClean="0"/>
              <a:t>匹配 </a:t>
            </a:r>
            <a:r>
              <a:rPr lang="en-US" altLang="zh-CN" smtClean="0"/>
              <a:t>x :: y :: Nill </a:t>
            </a:r>
            <a:r>
              <a:rPr lang="zh-CN" altLang="en-US" smtClean="0"/>
              <a:t>就是任意两个元素的</a:t>
            </a:r>
            <a:r>
              <a:rPr lang="en-US" altLang="zh-CN" smtClean="0"/>
              <a:t>List</a:t>
            </a:r>
          </a:p>
          <a:p>
            <a:r>
              <a:rPr lang="en-US" altLang="zh-CN" smtClean="0"/>
              <a:t>        case 0 :: tail =&gt; "0 ..." // </a:t>
            </a:r>
            <a:r>
              <a:rPr lang="zh-CN" altLang="en-US" smtClean="0"/>
              <a:t>匹配 </a:t>
            </a:r>
            <a:r>
              <a:rPr lang="en-US" altLang="zh-CN" smtClean="0"/>
              <a:t>List(0,*) </a:t>
            </a:r>
            <a:r>
              <a:rPr lang="zh-CN" altLang="en-US" smtClean="0"/>
              <a:t>以</a:t>
            </a:r>
            <a:r>
              <a:rPr lang="en-US" altLang="zh-CN" smtClean="0"/>
              <a:t>0</a:t>
            </a:r>
            <a:r>
              <a:rPr lang="zh-CN" altLang="en-US" smtClean="0"/>
              <a:t>开始的多个元素的</a:t>
            </a:r>
            <a:r>
              <a:rPr lang="en-US" altLang="zh-CN" smtClean="0"/>
              <a:t>List</a:t>
            </a:r>
          </a:p>
          <a:p>
            <a:r>
              <a:rPr lang="en-US" altLang="zh-CN" smtClean="0"/>
              <a:t>        case _ =&gt; "something else"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println(result)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元组匹配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for (pair &lt;- Array((0, 1), (1, 0), (1, 1),(1,0,2))) {</a:t>
            </a:r>
          </a:p>
          <a:p>
            <a:endParaRPr lang="en-US" altLang="zh-CN" smtClean="0"/>
          </a:p>
          <a:p>
            <a:r>
              <a:rPr lang="en-US" altLang="zh-CN" smtClean="0"/>
              <a:t>      val result = pair match { // pair </a:t>
            </a:r>
            <a:r>
              <a:rPr lang="zh-CN" altLang="en-US" smtClean="0"/>
              <a:t>表示匹配的是对偶元组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(0, _) =&gt; "0 ..." //</a:t>
            </a:r>
            <a:r>
              <a:rPr lang="zh-CN" altLang="en-US" smtClean="0"/>
              <a:t>匹配第一个元素为</a:t>
            </a:r>
            <a:r>
              <a:rPr lang="en-US" altLang="zh-CN" smtClean="0"/>
              <a:t>0</a:t>
            </a:r>
            <a:r>
              <a:rPr lang="zh-CN" altLang="en-US" smtClean="0"/>
              <a:t>的对偶元组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(y, 0) =&gt; y // </a:t>
            </a:r>
            <a:r>
              <a:rPr lang="zh-CN" altLang="en-US" smtClean="0"/>
              <a:t>匹配第二个元素为</a:t>
            </a:r>
            <a:r>
              <a:rPr lang="en-US" altLang="zh-CN" smtClean="0"/>
              <a:t>0</a:t>
            </a:r>
            <a:r>
              <a:rPr lang="zh-CN" altLang="en-US" smtClean="0"/>
              <a:t>的对偶元组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_ =&gt; "neither is 0" //</a:t>
            </a:r>
            <a:r>
              <a:rPr lang="zh-CN" altLang="en-US" smtClean="0"/>
              <a:t>匹配任意元组</a:t>
            </a:r>
            <a:r>
              <a:rPr lang="en-US" altLang="zh-CN" smtClean="0"/>
              <a:t>,</a:t>
            </a:r>
            <a:r>
              <a:rPr lang="zh-CN" altLang="en-US" smtClean="0"/>
              <a:t>不一定是对偶元组了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println(result)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应用案例</a:t>
            </a:r>
            <a:r>
              <a:rPr lang="en-US" altLang="zh-CN" b="1" smtClean="0"/>
              <a:t>1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Match_Object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对象匹配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Square {</a:t>
            </a:r>
          </a:p>
          <a:p>
            <a:r>
              <a:rPr lang="en-US" altLang="zh-CN" smtClean="0"/>
              <a:t>      //</a:t>
            </a:r>
          </a:p>
          <a:p>
            <a:r>
              <a:rPr lang="en-US" altLang="zh-CN" smtClean="0"/>
              <a:t>      def unapply(z: Double): Option[Double] = {</a:t>
            </a:r>
          </a:p>
          <a:p>
            <a:r>
              <a:rPr lang="en-US" altLang="zh-CN" smtClean="0"/>
              <a:t>        println("enter unapply..")</a:t>
            </a:r>
          </a:p>
          <a:p>
            <a:r>
              <a:rPr lang="en-US" altLang="zh-CN" smtClean="0"/>
              <a:t>        Some(math.sqrt(z))</a:t>
            </a:r>
          </a:p>
          <a:p>
            <a:r>
              <a:rPr lang="en-US" altLang="zh-CN" smtClean="0"/>
              <a:t>      }</a:t>
            </a:r>
          </a:p>
          <a:p>
            <a:endParaRPr lang="en-US" altLang="zh-CN" smtClean="0"/>
          </a:p>
          <a:p>
            <a:r>
              <a:rPr lang="en-US" altLang="zh-CN" smtClean="0"/>
              <a:t>      //</a:t>
            </a:r>
            <a:r>
              <a:rPr lang="zh-CN" altLang="en-US" smtClean="0"/>
              <a:t>构建对象时会被调用 ，比如 </a:t>
            </a:r>
            <a:r>
              <a:rPr lang="en-US" altLang="zh-CN" smtClean="0"/>
              <a:t>val n1 = Square(5)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测试代码如下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  //    val n1 = Square(5)</a:t>
            </a:r>
          </a:p>
          <a:p>
            <a:r>
              <a:rPr lang="en-US" altLang="zh-CN" smtClean="0"/>
              <a:t>      //    println("n1=" + n1)</a:t>
            </a:r>
          </a:p>
          <a:p>
            <a:r>
              <a:rPr lang="en-US" altLang="zh-CN" smtClean="0"/>
              <a:t>      def apply(z: Double): Double = {</a:t>
            </a:r>
          </a:p>
          <a:p>
            <a:r>
              <a:rPr lang="en-US" altLang="zh-CN" smtClean="0"/>
              <a:t>        println("enter applay")</a:t>
            </a:r>
          </a:p>
          <a:p>
            <a:r>
              <a:rPr lang="en-US" altLang="zh-CN" smtClean="0"/>
              <a:t>        z * z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模式匹配使用：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number: Double = 64.0</a:t>
            </a:r>
          </a:p>
          <a:p>
            <a:r>
              <a:rPr lang="en-US" altLang="zh-CN" smtClean="0"/>
              <a:t>    number match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//1. </a:t>
            </a:r>
            <a:r>
              <a:rPr lang="zh-CN" altLang="en-US" smtClean="0"/>
              <a:t>当将 </a:t>
            </a:r>
            <a:r>
              <a:rPr lang="en-US" altLang="zh-CN" smtClean="0"/>
              <a:t>Square(n) </a:t>
            </a:r>
            <a:r>
              <a:rPr lang="zh-CN" altLang="en-US" smtClean="0"/>
              <a:t>写在 </a:t>
            </a:r>
            <a:r>
              <a:rPr lang="en-US" altLang="zh-CN" smtClean="0"/>
              <a:t>case </a:t>
            </a:r>
            <a:r>
              <a:rPr lang="zh-CN" altLang="en-US" smtClean="0"/>
              <a:t>后时，会默认调用</a:t>
            </a:r>
            <a:r>
              <a:rPr lang="en-US" altLang="zh-CN" smtClean="0"/>
              <a:t>unapply </a:t>
            </a:r>
            <a:r>
              <a:rPr lang="zh-CN" altLang="en-US" smtClean="0"/>
              <a:t>方法</a:t>
            </a:r>
            <a:r>
              <a:rPr lang="en-US" altLang="zh-CN" smtClean="0"/>
              <a:t>(</a:t>
            </a:r>
            <a:r>
              <a:rPr lang="zh-CN" altLang="en-US" smtClean="0"/>
              <a:t>对象提取器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  //2. number </a:t>
            </a:r>
            <a:r>
              <a:rPr lang="zh-CN" altLang="en-US" smtClean="0"/>
              <a:t>会被 传递给</a:t>
            </a:r>
            <a:r>
              <a:rPr lang="en-US" altLang="zh-CN" smtClean="0"/>
              <a:t>def unapply(z: Double) </a:t>
            </a:r>
            <a:r>
              <a:rPr lang="zh-CN" altLang="en-US" smtClean="0"/>
              <a:t>的 </a:t>
            </a:r>
            <a:r>
              <a:rPr lang="en-US" altLang="zh-CN" smtClean="0"/>
              <a:t>z </a:t>
            </a:r>
            <a:r>
              <a:rPr lang="zh-CN" altLang="en-US" smtClean="0"/>
              <a:t>形参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//2. </a:t>
            </a:r>
            <a:r>
              <a:rPr lang="zh-CN" altLang="en-US" smtClean="0"/>
              <a:t>如果返回的是</a:t>
            </a:r>
            <a:r>
              <a:rPr lang="en-US" altLang="zh-CN" smtClean="0"/>
              <a:t>Some</a:t>
            </a:r>
            <a:r>
              <a:rPr lang="zh-CN" altLang="en-US" smtClean="0"/>
              <a:t>集合，则</a:t>
            </a:r>
            <a:r>
              <a:rPr lang="en-US" altLang="zh-CN" smtClean="0"/>
              <a:t>unapply</a:t>
            </a:r>
            <a:r>
              <a:rPr lang="zh-CN" altLang="en-US" smtClean="0"/>
              <a:t>提取器返回的结果会返回给 </a:t>
            </a:r>
            <a:r>
              <a:rPr lang="en-US" altLang="zh-CN" smtClean="0"/>
              <a:t>n </a:t>
            </a:r>
            <a:r>
              <a:rPr lang="zh-CN" altLang="en-US" smtClean="0"/>
              <a:t>这个形参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//3. case</a:t>
            </a:r>
            <a:r>
              <a:rPr lang="zh-CN" altLang="en-US" smtClean="0"/>
              <a:t>中对象的</a:t>
            </a:r>
            <a:r>
              <a:rPr lang="en-US" altLang="zh-CN" smtClean="0"/>
              <a:t>unapply</a:t>
            </a:r>
            <a:r>
              <a:rPr lang="zh-CN" altLang="en-US" smtClean="0"/>
              <a:t>方法</a:t>
            </a:r>
            <a:r>
              <a:rPr lang="en-US" altLang="zh-CN" smtClean="0"/>
              <a:t>(</a:t>
            </a:r>
            <a:r>
              <a:rPr lang="zh-CN" altLang="en-US" smtClean="0"/>
              <a:t>提取器</a:t>
            </a:r>
            <a:r>
              <a:rPr lang="en-US" altLang="zh-CN" smtClean="0"/>
              <a:t>)</a:t>
            </a:r>
            <a:r>
              <a:rPr lang="zh-CN" altLang="en-US" smtClean="0"/>
              <a:t>返回</a:t>
            </a:r>
            <a:r>
              <a:rPr lang="en-US" altLang="zh-CN" smtClean="0"/>
              <a:t>some</a:t>
            </a:r>
            <a:r>
              <a:rPr lang="zh-CN" altLang="en-US" smtClean="0"/>
              <a:t>集合则为匹配成功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//4. </a:t>
            </a:r>
            <a:r>
              <a:rPr lang="zh-CN" altLang="en-US" smtClean="0"/>
              <a:t>返回</a:t>
            </a:r>
            <a:r>
              <a:rPr lang="en-US" altLang="zh-CN" smtClean="0"/>
              <a:t>none</a:t>
            </a:r>
            <a:r>
              <a:rPr lang="zh-CN" altLang="en-US" smtClean="0"/>
              <a:t>集合则为匹配失败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case Square(n) =&gt; println(n)</a:t>
            </a:r>
          </a:p>
          <a:p>
            <a:r>
              <a:rPr lang="en-US" altLang="zh-CN" smtClean="0"/>
              <a:t>      case _ =&gt; println("nothing matched")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代码小结</a:t>
            </a:r>
            <a:r>
              <a:rPr lang="en-US" altLang="zh-CN" smtClean="0"/>
              <a:t>:</a:t>
            </a:r>
          </a:p>
          <a:p>
            <a:r>
              <a:rPr lang="zh-CN" altLang="en-US" smtClean="0"/>
              <a:t>针对上面代码总结如下：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构建对象时会被调用 ，比如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n1 = Square(5)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测试代码如下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n1 = Square(5)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println("n1=" + n1)</a:t>
            </a:r>
            <a:endParaRPr lang="en-US" altLang="zh-CN" i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smtClean="0"/>
              <a:t>2)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当将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Square(n)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写在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后时，会默认调用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unapply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对象提取器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 传递给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unapply(z: Double)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形参</a:t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mtClean="0"/>
              <a:t>如果返回的是</a:t>
            </a:r>
            <a:r>
              <a:rPr lang="en-US" altLang="zh-CN" smtClean="0"/>
              <a:t>Some</a:t>
            </a:r>
            <a:r>
              <a:rPr lang="zh-CN" altLang="en-US" smtClean="0"/>
              <a:t>集合，则</a:t>
            </a:r>
            <a:r>
              <a:rPr lang="en-US" altLang="zh-CN" smtClean="0"/>
              <a:t>unapply</a:t>
            </a:r>
            <a:r>
              <a:rPr lang="zh-CN" altLang="en-US" smtClean="0"/>
              <a:t>提取器返回的结果会返回给 </a:t>
            </a:r>
            <a:r>
              <a:rPr lang="en-US" altLang="zh-CN" smtClean="0"/>
              <a:t>n </a:t>
            </a:r>
            <a:r>
              <a:rPr lang="zh-CN" altLang="en-US" smtClean="0"/>
              <a:t>这个形参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中对象的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unapply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集合则为匹配成功</a:t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集合则为匹配失败</a:t>
            </a:r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应用案例</a:t>
            </a:r>
            <a:r>
              <a:rPr lang="en-US" altLang="zh-CN" b="1" smtClean="0"/>
              <a:t>1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Match_Object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对象匹配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Square {</a:t>
            </a:r>
          </a:p>
          <a:p>
            <a:r>
              <a:rPr lang="en-US" altLang="zh-CN" smtClean="0"/>
              <a:t>      //</a:t>
            </a:r>
          </a:p>
          <a:p>
            <a:r>
              <a:rPr lang="en-US" altLang="zh-CN" smtClean="0"/>
              <a:t>      def unapply(z: Double): Option[Double] = {</a:t>
            </a:r>
          </a:p>
          <a:p>
            <a:r>
              <a:rPr lang="en-US" altLang="zh-CN" smtClean="0"/>
              <a:t>        println("enter unapply..")</a:t>
            </a:r>
          </a:p>
          <a:p>
            <a:r>
              <a:rPr lang="en-US" altLang="zh-CN" smtClean="0"/>
              <a:t>        Some(math.sqrt(z))</a:t>
            </a:r>
          </a:p>
          <a:p>
            <a:r>
              <a:rPr lang="en-US" altLang="zh-CN" smtClean="0"/>
              <a:t>      }</a:t>
            </a:r>
          </a:p>
          <a:p>
            <a:endParaRPr lang="en-US" altLang="zh-CN" smtClean="0"/>
          </a:p>
          <a:p>
            <a:r>
              <a:rPr lang="en-US" altLang="zh-CN" smtClean="0"/>
              <a:t>      //</a:t>
            </a:r>
            <a:r>
              <a:rPr lang="zh-CN" altLang="en-US" smtClean="0"/>
              <a:t>构建对象时会被调用 ，比如 </a:t>
            </a:r>
            <a:r>
              <a:rPr lang="en-US" altLang="zh-CN" smtClean="0"/>
              <a:t>val n1 = Square(5)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测试代码如下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  //    val n1 = Square(5)</a:t>
            </a:r>
          </a:p>
          <a:p>
            <a:r>
              <a:rPr lang="en-US" altLang="zh-CN" smtClean="0"/>
              <a:t>      //    println("n1=" + n1)</a:t>
            </a:r>
          </a:p>
          <a:p>
            <a:r>
              <a:rPr lang="en-US" altLang="zh-CN" smtClean="0"/>
              <a:t>      def apply(z: Double): Double = {</a:t>
            </a:r>
          </a:p>
          <a:p>
            <a:r>
              <a:rPr lang="en-US" altLang="zh-CN" smtClean="0"/>
              <a:t>        println("enter applay")</a:t>
            </a:r>
          </a:p>
          <a:p>
            <a:r>
              <a:rPr lang="en-US" altLang="zh-CN" smtClean="0"/>
              <a:t>        z * z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模式匹配使用：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number: Double = 64.0</a:t>
            </a:r>
          </a:p>
          <a:p>
            <a:r>
              <a:rPr lang="en-US" altLang="zh-CN" smtClean="0"/>
              <a:t>    number match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//1. </a:t>
            </a:r>
            <a:r>
              <a:rPr lang="zh-CN" altLang="en-US" smtClean="0"/>
              <a:t>当将 </a:t>
            </a:r>
            <a:r>
              <a:rPr lang="en-US" altLang="zh-CN" smtClean="0"/>
              <a:t>Square(n) </a:t>
            </a:r>
            <a:r>
              <a:rPr lang="zh-CN" altLang="en-US" smtClean="0"/>
              <a:t>写在 </a:t>
            </a:r>
            <a:r>
              <a:rPr lang="en-US" altLang="zh-CN" smtClean="0"/>
              <a:t>case </a:t>
            </a:r>
            <a:r>
              <a:rPr lang="zh-CN" altLang="en-US" smtClean="0"/>
              <a:t>后时，会默认调用</a:t>
            </a:r>
            <a:r>
              <a:rPr lang="en-US" altLang="zh-CN" smtClean="0"/>
              <a:t>unapply </a:t>
            </a:r>
            <a:r>
              <a:rPr lang="zh-CN" altLang="en-US" smtClean="0"/>
              <a:t>方法</a:t>
            </a:r>
            <a:r>
              <a:rPr lang="en-US" altLang="zh-CN" smtClean="0"/>
              <a:t>(</a:t>
            </a:r>
            <a:r>
              <a:rPr lang="zh-CN" altLang="en-US" smtClean="0"/>
              <a:t>对象提取器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  //2. number </a:t>
            </a:r>
            <a:r>
              <a:rPr lang="zh-CN" altLang="en-US" smtClean="0"/>
              <a:t>会被 传递给</a:t>
            </a:r>
            <a:r>
              <a:rPr lang="en-US" altLang="zh-CN" smtClean="0"/>
              <a:t>def unapply(z: Double) </a:t>
            </a:r>
            <a:r>
              <a:rPr lang="zh-CN" altLang="en-US" smtClean="0"/>
              <a:t>的 </a:t>
            </a:r>
            <a:r>
              <a:rPr lang="en-US" altLang="zh-CN" smtClean="0"/>
              <a:t>z </a:t>
            </a:r>
            <a:r>
              <a:rPr lang="zh-CN" altLang="en-US" smtClean="0"/>
              <a:t>形参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//2. </a:t>
            </a:r>
            <a:r>
              <a:rPr lang="zh-CN" altLang="en-US" smtClean="0"/>
              <a:t>如果返回的是</a:t>
            </a:r>
            <a:r>
              <a:rPr lang="en-US" altLang="zh-CN" smtClean="0"/>
              <a:t>Some</a:t>
            </a:r>
            <a:r>
              <a:rPr lang="zh-CN" altLang="en-US" smtClean="0"/>
              <a:t>集合，则</a:t>
            </a:r>
            <a:r>
              <a:rPr lang="en-US" altLang="zh-CN" smtClean="0"/>
              <a:t>unapply</a:t>
            </a:r>
            <a:r>
              <a:rPr lang="zh-CN" altLang="en-US" smtClean="0"/>
              <a:t>提取器返回的结果会返回给 </a:t>
            </a:r>
            <a:r>
              <a:rPr lang="en-US" altLang="zh-CN" smtClean="0"/>
              <a:t>n </a:t>
            </a:r>
            <a:r>
              <a:rPr lang="zh-CN" altLang="en-US" smtClean="0"/>
              <a:t>这个形参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//3. case</a:t>
            </a:r>
            <a:r>
              <a:rPr lang="zh-CN" altLang="en-US" smtClean="0"/>
              <a:t>中对象的</a:t>
            </a:r>
            <a:r>
              <a:rPr lang="en-US" altLang="zh-CN" smtClean="0"/>
              <a:t>unapply</a:t>
            </a:r>
            <a:r>
              <a:rPr lang="zh-CN" altLang="en-US" smtClean="0"/>
              <a:t>方法</a:t>
            </a:r>
            <a:r>
              <a:rPr lang="en-US" altLang="zh-CN" smtClean="0"/>
              <a:t>(</a:t>
            </a:r>
            <a:r>
              <a:rPr lang="zh-CN" altLang="en-US" smtClean="0"/>
              <a:t>提取器</a:t>
            </a:r>
            <a:r>
              <a:rPr lang="en-US" altLang="zh-CN" smtClean="0"/>
              <a:t>)</a:t>
            </a:r>
            <a:r>
              <a:rPr lang="zh-CN" altLang="en-US" smtClean="0"/>
              <a:t>返回</a:t>
            </a:r>
            <a:r>
              <a:rPr lang="en-US" altLang="zh-CN" smtClean="0"/>
              <a:t>some</a:t>
            </a:r>
            <a:r>
              <a:rPr lang="zh-CN" altLang="en-US" smtClean="0"/>
              <a:t>集合则为匹配成功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//4. </a:t>
            </a:r>
            <a:r>
              <a:rPr lang="zh-CN" altLang="en-US" smtClean="0"/>
              <a:t>返回</a:t>
            </a:r>
            <a:r>
              <a:rPr lang="en-US" altLang="zh-CN" smtClean="0"/>
              <a:t>none</a:t>
            </a:r>
            <a:r>
              <a:rPr lang="zh-CN" altLang="en-US" smtClean="0"/>
              <a:t>集合则为匹配失败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case Square(n) =&gt; println(n)</a:t>
            </a:r>
          </a:p>
          <a:p>
            <a:r>
              <a:rPr lang="en-US" altLang="zh-CN" smtClean="0"/>
              <a:t>      case _ =&gt; println("nothing matched")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代码小结</a:t>
            </a:r>
            <a:r>
              <a:rPr lang="en-US" altLang="zh-CN" smtClean="0"/>
              <a:t>:</a:t>
            </a:r>
          </a:p>
          <a:p>
            <a:r>
              <a:rPr lang="zh-CN" altLang="en-US" smtClean="0"/>
              <a:t>针对上面代码总结如下：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构建对象时会被调用 ，比如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n1 = Square(5)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测试代码如下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n1 = Square(5)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println("n1=" + n1)</a:t>
            </a:r>
            <a:endParaRPr lang="en-US" altLang="zh-CN" i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smtClean="0"/>
              <a:t>2)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当将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Square(n)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写在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后时，会默认调用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unapply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对象提取器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 传递给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unapply(z: Double)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形参</a:t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mtClean="0"/>
              <a:t>如果返回的是</a:t>
            </a:r>
            <a:r>
              <a:rPr lang="en-US" altLang="zh-CN" smtClean="0"/>
              <a:t>Some</a:t>
            </a:r>
            <a:r>
              <a:rPr lang="zh-CN" altLang="en-US" smtClean="0"/>
              <a:t>集合，则</a:t>
            </a:r>
            <a:r>
              <a:rPr lang="en-US" altLang="zh-CN" smtClean="0"/>
              <a:t>unapply</a:t>
            </a:r>
            <a:r>
              <a:rPr lang="zh-CN" altLang="en-US" smtClean="0"/>
              <a:t>提取器返回的结果会返回给 </a:t>
            </a:r>
            <a:r>
              <a:rPr lang="en-US" altLang="zh-CN" smtClean="0"/>
              <a:t>n </a:t>
            </a:r>
            <a:r>
              <a:rPr lang="zh-CN" altLang="en-US" smtClean="0"/>
              <a:t>这个形参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中对象的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unapply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集合则为匹配成功</a:t>
            </a:r>
            <a:b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集合则为匹配失败</a:t>
            </a:r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案例代码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Match_Object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object Names {</a:t>
            </a:r>
          </a:p>
          <a:p>
            <a:r>
              <a:rPr lang="en-US" altLang="zh-CN" i="0" smtClean="0"/>
              <a:t>      def unapplySeq(str: String): Option[Seq[String]] = {</a:t>
            </a:r>
          </a:p>
          <a:p>
            <a:r>
              <a:rPr lang="en-US" altLang="zh-CN" i="0" smtClean="0"/>
              <a:t>        if (str.contains(",")) Some(str.split(","))</a:t>
            </a:r>
          </a:p>
          <a:p>
            <a:r>
              <a:rPr lang="en-US" altLang="zh-CN" i="0" smtClean="0"/>
              <a:t>        else None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  val namesString = "Alice,Bob,Thomas"</a:t>
            </a:r>
          </a:p>
          <a:p>
            <a:r>
              <a:rPr lang="en-US" altLang="zh-CN" i="0" smtClean="0"/>
              <a:t>    //</a:t>
            </a:r>
            <a:r>
              <a:rPr lang="zh-CN" altLang="en-US" i="0" smtClean="0"/>
              <a:t>说明</a:t>
            </a:r>
          </a:p>
          <a:p>
            <a:r>
              <a:rPr lang="zh-CN" altLang="en-US" i="0" smtClean="0"/>
              <a:t>    </a:t>
            </a:r>
            <a:r>
              <a:rPr lang="en-US" altLang="zh-CN" i="0" smtClean="0"/>
              <a:t>//1.</a:t>
            </a:r>
            <a:r>
              <a:rPr lang="zh-CN" altLang="en-US" i="0" smtClean="0"/>
              <a:t>当</a:t>
            </a:r>
            <a:r>
              <a:rPr lang="en-US" altLang="zh-CN" i="0" smtClean="0"/>
              <a:t>case </a:t>
            </a:r>
            <a:r>
              <a:rPr lang="zh-CN" altLang="en-US" i="0" smtClean="0"/>
              <a:t>后面的对象提取器方法的参数为多个，则会默认调用</a:t>
            </a:r>
            <a:r>
              <a:rPr lang="en-US" altLang="zh-CN" i="0" smtClean="0"/>
              <a:t>def unapplySeq() </a:t>
            </a:r>
            <a:r>
              <a:rPr lang="zh-CN" altLang="en-US" i="0" smtClean="0"/>
              <a:t>方法</a:t>
            </a:r>
            <a:endParaRPr lang="en-US" altLang="zh-CN" i="0" smtClean="0"/>
          </a:p>
          <a:p>
            <a:r>
              <a:rPr lang="en-US" altLang="zh-CN" i="0" smtClean="0"/>
              <a:t>    //2,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i="0" smtClean="0"/>
              <a:t>unapplySeq</a:t>
            </a:r>
            <a:r>
              <a:rPr lang="zh-CN" altLang="en-US" i="0" smtClean="0"/>
              <a:t>返回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，获取其中的值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判断得到的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中的元素的个数是否是三个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如果是三个，则把三个元素分别取出，赋值给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</a:t>
            </a:r>
            <a:endParaRPr lang="zh-CN" altLang="en-US" i="0" smtClean="0"/>
          </a:p>
          <a:p>
            <a:r>
              <a:rPr lang="zh-CN" altLang="en-US" i="0" smtClean="0"/>
              <a:t>    </a:t>
            </a:r>
            <a:r>
              <a:rPr lang="en-US" altLang="zh-CN" i="0" smtClean="0"/>
              <a:t>//3.</a:t>
            </a:r>
            <a:r>
              <a:rPr lang="zh-CN" altLang="en-US" i="0" smtClean="0"/>
              <a:t>其它的规则不变</a:t>
            </a:r>
            <a:r>
              <a:rPr lang="en-US" altLang="zh-CN" i="0" smtClean="0"/>
              <a:t>.</a:t>
            </a:r>
          </a:p>
          <a:p>
            <a:r>
              <a:rPr lang="en-US" altLang="zh-CN" i="0" smtClean="0"/>
              <a:t>    namesString match {</a:t>
            </a:r>
          </a:p>
          <a:p>
            <a:r>
              <a:rPr lang="en-US" altLang="zh-CN" i="0" smtClean="0"/>
              <a:t>      case Names(first, second, third) =&gt; {</a:t>
            </a:r>
          </a:p>
          <a:p>
            <a:r>
              <a:rPr lang="en-US" altLang="zh-CN" i="0" smtClean="0"/>
              <a:t>        println("the string contains three people's names")</a:t>
            </a:r>
          </a:p>
          <a:p>
            <a:r>
              <a:rPr lang="en-US" altLang="zh-CN" i="0" smtClean="0"/>
              <a:t>        // </a:t>
            </a:r>
            <a:r>
              <a:rPr lang="zh-CN" altLang="en-US" i="0" smtClean="0"/>
              <a:t>打印字符串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println(s"$first $second $third")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  case _ =&gt; println("nothing matched")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案例代码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Match_Object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object Names {</a:t>
            </a:r>
          </a:p>
          <a:p>
            <a:r>
              <a:rPr lang="en-US" altLang="zh-CN" i="0" smtClean="0"/>
              <a:t>      def unapplySeq(str: String): Option[Seq[String]] = {</a:t>
            </a:r>
          </a:p>
          <a:p>
            <a:r>
              <a:rPr lang="en-US" altLang="zh-CN" i="0" smtClean="0"/>
              <a:t>        if (str.contains(",")) Some(str.split(","))</a:t>
            </a:r>
          </a:p>
          <a:p>
            <a:r>
              <a:rPr lang="en-US" altLang="zh-CN" i="0" smtClean="0"/>
              <a:t>        else None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  val namesString = "Alice,Bob,Thomas"</a:t>
            </a:r>
          </a:p>
          <a:p>
            <a:r>
              <a:rPr lang="en-US" altLang="zh-CN" i="0" smtClean="0"/>
              <a:t>    //</a:t>
            </a:r>
            <a:r>
              <a:rPr lang="zh-CN" altLang="en-US" i="0" smtClean="0"/>
              <a:t>说明</a:t>
            </a:r>
          </a:p>
          <a:p>
            <a:r>
              <a:rPr lang="zh-CN" altLang="en-US" i="0" smtClean="0"/>
              <a:t>    </a:t>
            </a:r>
            <a:r>
              <a:rPr lang="en-US" altLang="zh-CN" i="0" smtClean="0"/>
              <a:t>//1.</a:t>
            </a:r>
            <a:r>
              <a:rPr lang="zh-CN" altLang="en-US" i="0" smtClean="0"/>
              <a:t>当</a:t>
            </a:r>
            <a:r>
              <a:rPr lang="en-US" altLang="zh-CN" i="0" smtClean="0"/>
              <a:t>case </a:t>
            </a:r>
            <a:r>
              <a:rPr lang="zh-CN" altLang="en-US" i="0" smtClean="0"/>
              <a:t>后面的对象提取器方法的参数为多个，则会默认调用</a:t>
            </a:r>
            <a:r>
              <a:rPr lang="en-US" altLang="zh-CN" i="0" smtClean="0"/>
              <a:t>def unapplySeq() </a:t>
            </a:r>
            <a:r>
              <a:rPr lang="zh-CN" altLang="en-US" i="0" smtClean="0"/>
              <a:t>方法</a:t>
            </a:r>
            <a:endParaRPr lang="en-US" altLang="zh-CN" i="0" smtClean="0"/>
          </a:p>
          <a:p>
            <a:r>
              <a:rPr lang="en-US" altLang="zh-CN" i="0" smtClean="0"/>
              <a:t>    //2,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i="0" smtClean="0"/>
              <a:t>unapplySeq</a:t>
            </a:r>
            <a:r>
              <a:rPr lang="zh-CN" altLang="en-US" i="0" smtClean="0"/>
              <a:t>返回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，获取其中的值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判断得到的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中的元素的个数是否是三个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如果是三个，则把三个元素分别取出，赋值给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</a:t>
            </a:r>
            <a:endParaRPr lang="zh-CN" altLang="en-US" i="0" smtClean="0"/>
          </a:p>
          <a:p>
            <a:r>
              <a:rPr lang="zh-CN" altLang="en-US" i="0" smtClean="0"/>
              <a:t>    </a:t>
            </a:r>
            <a:r>
              <a:rPr lang="en-US" altLang="zh-CN" i="0" smtClean="0"/>
              <a:t>//3.</a:t>
            </a:r>
            <a:r>
              <a:rPr lang="zh-CN" altLang="en-US" i="0" smtClean="0"/>
              <a:t>其它的规则不变</a:t>
            </a:r>
            <a:r>
              <a:rPr lang="en-US" altLang="zh-CN" i="0" smtClean="0"/>
              <a:t>.</a:t>
            </a:r>
          </a:p>
          <a:p>
            <a:r>
              <a:rPr lang="en-US" altLang="zh-CN" i="0" smtClean="0"/>
              <a:t>    namesString match {</a:t>
            </a:r>
          </a:p>
          <a:p>
            <a:r>
              <a:rPr lang="en-US" altLang="zh-CN" i="0" smtClean="0"/>
              <a:t>      case Names(first, second, third) =&gt; {</a:t>
            </a:r>
          </a:p>
          <a:p>
            <a:r>
              <a:rPr lang="en-US" altLang="zh-CN" i="0" smtClean="0"/>
              <a:t>        println("the string contains three people's names")</a:t>
            </a:r>
          </a:p>
          <a:p>
            <a:r>
              <a:rPr lang="en-US" altLang="zh-CN" i="0" smtClean="0"/>
              <a:t>        // </a:t>
            </a:r>
            <a:r>
              <a:rPr lang="zh-CN" altLang="en-US" i="0" smtClean="0"/>
              <a:t>打印字符串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println(s"$first $second $third")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  case _ =&gt; println("nothing matched")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代码</a:t>
            </a:r>
            <a:r>
              <a:rPr lang="en-US" altLang="zh-CN" i="0" smtClean="0"/>
              <a:t>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(x, y) = 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(q, r)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BigInt</a:t>
            </a:r>
            <a:r>
              <a:rPr lang="en-US" altLang="zh-CN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) /%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arr = </a:t>
            </a:r>
            <a:r>
              <a:rPr lang="en-US" altLang="zh-CN" i="1" smtClean="0">
                <a:effectLst/>
              </a:rPr>
              <a:t>Array</a:t>
            </a:r>
            <a:r>
              <a:rPr lang="en-US" altLang="zh-CN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mtClean="0"/>
              <a:t>,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i="1" smtClean="0">
                <a:effectLst/>
              </a:rPr>
              <a:t>Array</a:t>
            </a:r>
            <a:r>
              <a:rPr lang="en-US" altLang="zh-CN" smtClean="0"/>
              <a:t>(first, second, _*) = arr</a:t>
            </a:r>
            <a:br>
              <a:rPr lang="en-US" altLang="zh-CN" smtClean="0"/>
            </a:b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(first, second)</a:t>
            </a:r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应用代码案例</a:t>
            </a:r>
            <a:endParaRPr lang="en-US" altLang="zh-CN" i="0" smtClean="0"/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val map = Map("A"-&gt;1, "B"-&gt;0, "C"-&gt;3)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for ( (k, v) &lt;- map ) {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println(k + " -&gt; " + v)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for ((k, 0) &lt;- map) {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// for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中匹配会自动忽略失败的匹配，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这里结果是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"B"-&gt;0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，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"A"-&gt;1 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和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"C"-&gt;3 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会被忽略</a:t>
            </a:r>
            <a:endParaRPr lang="en-US" altLang="zh-CN" sz="1200" b="1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println(k + " --&gt; " + 0) </a:t>
            </a:r>
            <a:endParaRPr lang="zh-CN" altLang="en-US" sz="12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for ((k, v) &lt;- map if v == 0) {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println(k + " ---&gt; " + 0)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说明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Nothing </a:t>
            </a:r>
            <a:r>
              <a:rPr lang="zh-CN" altLang="en-US" i="0" smtClean="0"/>
              <a:t>和样例类</a:t>
            </a:r>
            <a:r>
              <a:rPr lang="en-US" altLang="zh-CN" i="0" smtClean="0"/>
              <a:t>.(</a:t>
            </a:r>
            <a:r>
              <a:rPr lang="zh-CN" altLang="en-US" i="0" smtClean="0"/>
              <a:t>待</a:t>
            </a:r>
            <a:r>
              <a:rPr lang="en-US" altLang="zh-CN" i="0" smtClean="0"/>
              <a:t>..)</a:t>
            </a:r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说明：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把样例类对象的属性值提取到某个变量 ， 这个还是很有价值的，后面有综合案例说明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zh-CN" i="0" smtClean="0"/>
          </a:p>
          <a:p>
            <a:r>
              <a:rPr lang="zh-CN" altLang="en-US" i="0" smtClean="0"/>
              <a:t>案例代码和说明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Match_Tmp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r>
              <a:rPr lang="en-US" altLang="zh-CN" i="0" smtClean="0"/>
              <a:t>    abstract class Amount</a:t>
            </a:r>
          </a:p>
          <a:p>
            <a:r>
              <a:rPr lang="en-US" altLang="zh-CN" i="0" smtClean="0"/>
              <a:t>    case class Dollar(value: Double) extends Amount</a:t>
            </a:r>
          </a:p>
          <a:p>
            <a:r>
              <a:rPr lang="en-US" altLang="zh-CN" i="0" smtClean="0"/>
              <a:t>    case class Currency(value: Double, unit: String) extends Amount</a:t>
            </a:r>
          </a:p>
          <a:p>
            <a:r>
              <a:rPr lang="en-US" altLang="zh-CN" i="0" smtClean="0"/>
              <a:t>    case object Nothing extends Amount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for (amt &lt;- Array(Dollar(1000.0), Currency(1000.0, "EUR"), Nothing)) {</a:t>
            </a:r>
          </a:p>
          <a:p>
            <a:r>
              <a:rPr lang="en-US" altLang="zh-CN" i="0" smtClean="0"/>
              <a:t>      val result = amt match {</a:t>
            </a:r>
          </a:p>
          <a:p>
            <a:r>
              <a:rPr lang="en-US" altLang="zh-CN" i="0" smtClean="0"/>
              <a:t>        //</a:t>
            </a:r>
            <a:r>
              <a:rPr lang="zh-CN" altLang="en-US" i="0" smtClean="0"/>
              <a:t>这里就会调用样例类</a:t>
            </a:r>
            <a:r>
              <a:rPr lang="en-US" altLang="zh-CN" i="0" smtClean="0"/>
              <a:t>Dollar</a:t>
            </a:r>
            <a:r>
              <a:rPr lang="zh-CN" altLang="en-US" i="0" smtClean="0"/>
              <a:t>的</a:t>
            </a:r>
            <a:r>
              <a:rPr lang="en-US" altLang="zh-CN" i="0" smtClean="0"/>
              <a:t>unapply</a:t>
            </a:r>
            <a:r>
              <a:rPr lang="zh-CN" altLang="en-US" i="0" smtClean="0"/>
              <a:t>方法提取器</a:t>
            </a:r>
            <a:r>
              <a:rPr lang="en-US" altLang="zh-CN" i="0" smtClean="0"/>
              <a:t>,</a:t>
            </a:r>
            <a:r>
              <a:rPr lang="zh-CN" altLang="en-US" i="0" smtClean="0"/>
              <a:t>得到遍历出来的</a:t>
            </a:r>
            <a:r>
              <a:rPr lang="en-US" altLang="zh-CN" i="0" smtClean="0"/>
              <a:t>Dollar(1000.0)</a:t>
            </a:r>
            <a:r>
              <a:rPr lang="zh-CN" altLang="en-US" i="0" smtClean="0"/>
              <a:t>的</a:t>
            </a:r>
            <a:r>
              <a:rPr lang="en-US" altLang="zh-CN" i="0" smtClean="0"/>
              <a:t>value</a:t>
            </a:r>
            <a:r>
              <a:rPr lang="zh-CN" altLang="en-US" i="0" smtClean="0"/>
              <a:t>属性值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case Dollar(v) =&gt; "$" + v</a:t>
            </a:r>
          </a:p>
          <a:p>
            <a:r>
              <a:rPr lang="en-US" altLang="zh-CN" i="0" smtClean="0"/>
              <a:t>        //</a:t>
            </a:r>
            <a:r>
              <a:rPr lang="zh-CN" altLang="en-US" i="0" smtClean="0"/>
              <a:t>调用 </a:t>
            </a:r>
            <a:r>
              <a:rPr lang="en-US" altLang="zh-CN" i="0" smtClean="0"/>
              <a:t>Currency</a:t>
            </a:r>
            <a:r>
              <a:rPr lang="zh-CN" altLang="en-US" i="0" smtClean="0"/>
              <a:t>样例类的提取器，得到遍历出来的</a:t>
            </a:r>
            <a:r>
              <a:rPr lang="en-US" altLang="zh-CN" i="0" smtClean="0"/>
              <a:t>Currency(1000.0, "EUR")</a:t>
            </a:r>
            <a:r>
              <a:rPr lang="zh-CN" altLang="en-US" i="0" smtClean="0"/>
              <a:t>的</a:t>
            </a:r>
            <a:r>
              <a:rPr lang="en-US" altLang="zh-CN" i="0" smtClean="0"/>
              <a:t>value</a:t>
            </a:r>
            <a:r>
              <a:rPr lang="zh-CN" altLang="en-US" i="0" smtClean="0"/>
              <a:t>属性值和</a:t>
            </a:r>
            <a:r>
              <a:rPr lang="en-US" altLang="zh-CN" i="0" smtClean="0"/>
              <a:t>unit</a:t>
            </a:r>
            <a:r>
              <a:rPr lang="zh-CN" altLang="en-US" i="0" smtClean="0"/>
              <a:t>的属性值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case Currency(v, u) =&gt; v + " " + u</a:t>
            </a:r>
          </a:p>
          <a:p>
            <a:r>
              <a:rPr lang="en-US" altLang="zh-CN" i="0" smtClean="0"/>
              <a:t>        case Nothing =&gt; ""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  println(amt + ": " + result)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代码说明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Match_Tmp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r>
              <a:rPr lang="en-US" altLang="zh-CN" i="0" smtClean="0"/>
              <a:t>    abstract class Amount</a:t>
            </a:r>
          </a:p>
          <a:p>
            <a:r>
              <a:rPr lang="en-US" altLang="zh-CN" i="0" smtClean="0"/>
              <a:t>    case class Dollar(value: Double) extends Amount</a:t>
            </a:r>
          </a:p>
          <a:p>
            <a:r>
              <a:rPr lang="en-US" altLang="zh-CN" i="0" smtClean="0"/>
              <a:t>    case class Currency(value: Double, unit: String) extends Amount</a:t>
            </a:r>
          </a:p>
          <a:p>
            <a:r>
              <a:rPr lang="en-US" altLang="zh-CN" i="0" smtClean="0"/>
              <a:t>    case object Nothing extends Amount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//</a:t>
            </a:r>
            <a:r>
              <a:rPr lang="zh-CN" altLang="en-US" i="0" smtClean="0"/>
              <a:t>说明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    // Currency </a:t>
            </a:r>
            <a:r>
              <a:rPr lang="zh-CN" altLang="en-US" i="0" smtClean="0"/>
              <a:t>样例类会自动生成一个 </a:t>
            </a:r>
            <a:r>
              <a:rPr lang="en-US" altLang="zh-CN" i="0" smtClean="0"/>
              <a:t>copy</a:t>
            </a:r>
            <a:r>
              <a:rPr lang="zh-CN" altLang="en-US" i="0" smtClean="0"/>
              <a:t>方法 </a:t>
            </a:r>
            <a:r>
              <a:rPr lang="en-US" altLang="zh-CN" i="0" smtClean="0"/>
              <a:t>copy(value: Double, unit: String)</a:t>
            </a:r>
          </a:p>
          <a:p>
            <a:r>
              <a:rPr lang="en-US" altLang="zh-CN" i="0" smtClean="0"/>
              <a:t>    val amt = Currency(29.95, "EUR")</a:t>
            </a:r>
          </a:p>
          <a:p>
            <a:r>
              <a:rPr lang="en-US" altLang="zh-CN" i="0" smtClean="0"/>
              <a:t>    val amt1 = amt.copy() // </a:t>
            </a:r>
            <a:r>
              <a:rPr lang="zh-CN" altLang="en-US" i="0" smtClean="0"/>
              <a:t>不修改</a:t>
            </a:r>
            <a:r>
              <a:rPr lang="en-US" altLang="zh-CN" i="0" smtClean="0"/>
              <a:t>amt </a:t>
            </a:r>
            <a:r>
              <a:rPr lang="zh-CN" altLang="en-US" i="0" smtClean="0"/>
              <a:t>的属性值，直接进行</a:t>
            </a:r>
            <a:r>
              <a:rPr lang="en-US" altLang="zh-CN" i="0" smtClean="0"/>
              <a:t>copy</a:t>
            </a:r>
            <a:r>
              <a:rPr lang="zh-CN" altLang="en-US" i="0" smtClean="0"/>
              <a:t>，类似其它</a:t>
            </a:r>
            <a:r>
              <a:rPr lang="en-US" altLang="zh-CN" i="0" smtClean="0"/>
              <a:t>oop</a:t>
            </a:r>
            <a:r>
              <a:rPr lang="zh-CN" altLang="en-US" i="0" smtClean="0"/>
              <a:t>的</a:t>
            </a:r>
            <a:r>
              <a:rPr lang="en-US" altLang="zh-CN" i="0" smtClean="0"/>
              <a:t>clnoe</a:t>
            </a:r>
            <a:r>
              <a:rPr lang="zh-CN" altLang="en-US" i="0" smtClean="0"/>
              <a:t>操作</a:t>
            </a:r>
          </a:p>
          <a:p>
            <a:r>
              <a:rPr lang="zh-CN" altLang="en-US" i="0" smtClean="0"/>
              <a:t>    </a:t>
            </a:r>
            <a:r>
              <a:rPr lang="en-US" altLang="zh-CN" i="0" smtClean="0"/>
              <a:t>val amt2 = amt.copy(value = 19.95) //</a:t>
            </a:r>
            <a:r>
              <a:rPr lang="zh-CN" altLang="en-US" i="0" smtClean="0"/>
              <a:t>使用带名参数 修改 </a:t>
            </a:r>
            <a:r>
              <a:rPr lang="en-US" altLang="zh-CN" i="0" smtClean="0"/>
              <a:t>value</a:t>
            </a:r>
          </a:p>
          <a:p>
            <a:r>
              <a:rPr lang="en-US" altLang="zh-CN" i="0" smtClean="0"/>
              <a:t>    val amt3 = amt.copy(unit = "CHF")  //</a:t>
            </a:r>
            <a:r>
              <a:rPr lang="zh-CN" altLang="en-US" i="0" smtClean="0"/>
              <a:t>使用带名参数 修改</a:t>
            </a:r>
            <a:r>
              <a:rPr lang="en-US" altLang="zh-CN" i="0" smtClean="0"/>
              <a:t>unit</a:t>
            </a:r>
          </a:p>
          <a:p>
            <a:r>
              <a:rPr lang="en-US" altLang="zh-CN" i="0" smtClean="0"/>
              <a:t>    println(amt)</a:t>
            </a:r>
          </a:p>
          <a:p>
            <a:r>
              <a:rPr lang="en-US" altLang="zh-CN" i="0" smtClean="0"/>
              <a:t>    println(amt2)</a:t>
            </a:r>
          </a:p>
          <a:p>
            <a:r>
              <a:rPr lang="en-US" altLang="zh-CN" i="0" smtClean="0"/>
              <a:t>    println(amt3)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en-US" altLang="zh-CN" i="0" smtClean="0"/>
          </a:p>
          <a:p>
            <a:r>
              <a:rPr lang="en-US" altLang="zh-CN" i="0" smtClean="0"/>
              <a:t>//</a:t>
            </a:r>
            <a:r>
              <a:rPr lang="zh-CN" altLang="en-US" i="0" smtClean="0"/>
              <a:t>说明</a:t>
            </a:r>
            <a:r>
              <a:rPr lang="en-US" altLang="zh-CN" i="0" smtClean="0"/>
              <a:t>copy</a:t>
            </a:r>
            <a:r>
              <a:rPr lang="zh-CN" altLang="en-US" i="0" smtClean="0"/>
              <a:t>的特点</a:t>
            </a:r>
            <a:r>
              <a:rPr lang="en-US" altLang="zh-CN" i="0" smtClean="0"/>
              <a:t>.</a:t>
            </a:r>
          </a:p>
          <a:p>
            <a:r>
              <a:rPr lang="en-US" altLang="zh-CN" i="0" smtClean="0"/>
              <a:t>//1.</a:t>
            </a:r>
            <a:r>
              <a:rPr lang="en-US" altLang="zh-CN" i="0" baseline="0" smtClean="0"/>
              <a:t> </a:t>
            </a:r>
            <a:r>
              <a:rPr lang="zh-CN" altLang="en-US" i="0" baseline="0" smtClean="0"/>
              <a:t>如果</a:t>
            </a:r>
            <a:r>
              <a:rPr lang="en-US" altLang="zh-CN" i="0" baseline="0" smtClean="0"/>
              <a:t>copy </a:t>
            </a:r>
            <a:r>
              <a:rPr lang="zh-CN" altLang="en-US" i="0" baseline="0" smtClean="0"/>
              <a:t>时，属性没有变化，则两个对象的</a:t>
            </a:r>
            <a:r>
              <a:rPr lang="en-US" altLang="zh-CN" i="0" baseline="0" smtClean="0"/>
              <a:t>hashCode()</a:t>
            </a:r>
            <a:r>
              <a:rPr lang="zh-CN" altLang="en-US" i="0" baseline="0" smtClean="0"/>
              <a:t>一致，说明只是简单的引用</a:t>
            </a:r>
            <a:r>
              <a:rPr lang="en-US" altLang="zh-CN" i="0" baseline="0" smtClean="0"/>
              <a:t>.</a:t>
            </a:r>
          </a:p>
          <a:p>
            <a:r>
              <a:rPr lang="en-US" altLang="zh-CN" i="0" baseline="0" smtClean="0"/>
              <a:t>//2. </a:t>
            </a:r>
            <a:r>
              <a:rPr lang="zh-CN" altLang="en-US" i="0" baseline="0" smtClean="0"/>
              <a:t>如果</a:t>
            </a:r>
            <a:r>
              <a:rPr lang="en-US" altLang="zh-CN" i="0" baseline="0" smtClean="0"/>
              <a:t>copy </a:t>
            </a:r>
            <a:r>
              <a:rPr lang="zh-CN" altLang="en-US" i="0" baseline="0" smtClean="0"/>
              <a:t>时，属性修改了，则两个对象的</a:t>
            </a:r>
            <a:r>
              <a:rPr lang="en-US" altLang="zh-CN" i="0" baseline="0" smtClean="0"/>
              <a:t>hashCode()</a:t>
            </a:r>
            <a:r>
              <a:rPr lang="zh-CN" altLang="en-US" i="0" baseline="0" smtClean="0"/>
              <a:t>不一致，说明是新的对象</a:t>
            </a:r>
            <a:r>
              <a:rPr lang="en-US" altLang="zh-CN" i="0" baseline="0" smtClean="0"/>
              <a:t>.</a:t>
            </a:r>
          </a:p>
          <a:p>
            <a:r>
              <a:rPr lang="en-US" altLang="zh-CN" i="0" baseline="0" smtClean="0"/>
              <a:t>//3. </a:t>
            </a:r>
            <a:r>
              <a:rPr lang="zh-CN" altLang="en-US" i="0" baseline="0" smtClean="0"/>
              <a:t>样例对象的属性，不能直接修改，比如 样例对象</a:t>
            </a:r>
            <a:r>
              <a:rPr lang="en-US" altLang="zh-CN" i="0" baseline="0" smtClean="0"/>
              <a:t>.</a:t>
            </a:r>
            <a:r>
              <a:rPr lang="zh-CN" altLang="en-US" i="0" baseline="0" smtClean="0"/>
              <a:t>属性 </a:t>
            </a:r>
            <a:r>
              <a:rPr lang="en-US" altLang="zh-CN" i="0" baseline="0" smtClean="0"/>
              <a:t>= </a:t>
            </a:r>
            <a:r>
              <a:rPr lang="zh-CN" altLang="en-US" i="0" baseline="0" smtClean="0"/>
              <a:t>值 </a:t>
            </a:r>
            <a:r>
              <a:rPr lang="en-US" altLang="zh-CN" i="0" baseline="0" smtClean="0"/>
              <a:t>(</a:t>
            </a:r>
            <a:r>
              <a:rPr lang="zh-CN" altLang="en-US" i="0" baseline="0" smtClean="0"/>
              <a:t>报错</a:t>
            </a:r>
            <a:r>
              <a:rPr lang="en-US" altLang="zh-CN" i="0" baseline="0" smtClean="0"/>
              <a:t>: val </a:t>
            </a:r>
            <a:r>
              <a:rPr lang="zh-CN" altLang="en-US" i="0" baseline="0" smtClean="0"/>
              <a:t>不能重新赋值</a:t>
            </a:r>
            <a:r>
              <a:rPr lang="en-US" altLang="zh-CN" i="0" baseline="0" smtClean="0"/>
              <a:t>)</a:t>
            </a:r>
          </a:p>
          <a:p>
            <a:r>
              <a:rPr lang="en-US" altLang="zh-CN" i="0" baseline="0" smtClean="0"/>
              <a:t>//4. </a:t>
            </a:r>
            <a:r>
              <a:rPr lang="zh-CN" altLang="en-US" i="0" baseline="0" smtClean="0"/>
              <a:t>样例类定义</a:t>
            </a:r>
            <a:r>
              <a:rPr lang="en-US" altLang="zh-CN" i="0" baseline="0" smtClean="0"/>
              <a:t>/</a:t>
            </a:r>
            <a:r>
              <a:rPr lang="zh-CN" altLang="en-US" i="0" baseline="0" smtClean="0"/>
              <a:t>声明时，需要有</a:t>
            </a:r>
            <a:r>
              <a:rPr lang="en-US" altLang="zh-CN" i="0" baseline="0" smtClean="0"/>
              <a:t>(),</a:t>
            </a:r>
            <a:r>
              <a:rPr lang="zh-CN" altLang="en-US" i="0" baseline="0" smtClean="0"/>
              <a:t>比如 </a:t>
            </a:r>
            <a:r>
              <a:rPr lang="en-US" altLang="zh-CN" i="0" baseline="0" smtClean="0"/>
              <a:t>case class A [</a:t>
            </a:r>
            <a:r>
              <a:rPr lang="zh-CN" altLang="en-US" i="0" baseline="0" smtClean="0"/>
              <a:t>错</a:t>
            </a:r>
            <a:r>
              <a:rPr lang="en-US" altLang="zh-CN" i="0" baseline="0" smtClean="0"/>
              <a:t>]  case class A() </a:t>
            </a:r>
            <a:r>
              <a:rPr lang="zh-CN" altLang="en-US" i="0" baseline="0" smtClean="0"/>
              <a:t>正确</a:t>
            </a:r>
            <a:endParaRPr lang="en-US" altLang="zh-CN" i="0" baseline="0" smtClean="0"/>
          </a:p>
          <a:p>
            <a:r>
              <a:rPr lang="en-US" altLang="zh-CN" i="0" baseline="0" smtClean="0"/>
              <a:t>//5. </a:t>
            </a:r>
            <a:r>
              <a:rPr lang="zh-CN" altLang="en-US" i="0" baseline="0" smtClean="0"/>
              <a:t>一般情况下，我们的样例类定义</a:t>
            </a:r>
            <a:r>
              <a:rPr lang="en-US" altLang="zh-CN" i="0" baseline="0" smtClean="0"/>
              <a:t>/</a:t>
            </a:r>
            <a:r>
              <a:rPr lang="zh-CN" altLang="en-US" i="0" baseline="0" smtClean="0"/>
              <a:t>声明时，需要有参数 即  </a:t>
            </a:r>
            <a:r>
              <a:rPr lang="en-US" altLang="zh-CN" i="0" baseline="0" smtClean="0"/>
              <a:t>case class A(</a:t>
            </a:r>
            <a:r>
              <a:rPr lang="zh-CN" altLang="en-US" b="1" i="0" baseline="0" smtClean="0"/>
              <a:t>参数列表</a:t>
            </a:r>
            <a:r>
              <a:rPr lang="en-US" altLang="zh-CN" i="0" baseline="0" smtClean="0"/>
              <a:t>) </a:t>
            </a:r>
            <a:r>
              <a:rPr lang="zh-CN" altLang="en-US" i="0" baseline="0" smtClean="0"/>
              <a:t>， 这样我们才存在提取属性的意义</a:t>
            </a:r>
            <a:r>
              <a:rPr lang="en-US" altLang="zh-CN" i="0" baseline="0" smtClean="0"/>
              <a:t>. </a:t>
            </a:r>
            <a:endParaRPr lang="en-US" altLang="zh-CN" i="0" smtClean="0"/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案例代码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Temp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r>
              <a:rPr lang="en-US" altLang="zh-CN" i="0" smtClean="0"/>
              <a:t>    List(1,3,5,9) match {</a:t>
            </a:r>
          </a:p>
          <a:p>
            <a:r>
              <a:rPr lang="en-US" altLang="zh-CN" i="0" smtClean="0"/>
              <a:t>      //1.</a:t>
            </a:r>
            <a:r>
              <a:rPr lang="zh-CN" altLang="en-US" i="0" smtClean="0"/>
              <a:t>两个元素间</a:t>
            </a:r>
            <a:r>
              <a:rPr lang="en-US" altLang="zh-CN" i="0" smtClean="0"/>
              <a:t>::</a:t>
            </a:r>
            <a:r>
              <a:rPr lang="zh-CN" altLang="en-US" i="0" smtClean="0"/>
              <a:t>叫中置表达式</a:t>
            </a:r>
            <a:r>
              <a:rPr lang="en-US" altLang="zh-CN" i="0" smtClean="0"/>
              <a:t>,</a:t>
            </a:r>
            <a:r>
              <a:rPr lang="zh-CN" altLang="en-US" i="0" smtClean="0"/>
              <a:t>至少</a:t>
            </a:r>
            <a:r>
              <a:rPr lang="en-US" altLang="zh-CN" i="0" smtClean="0"/>
              <a:t>first</a:t>
            </a:r>
            <a:r>
              <a:rPr lang="zh-CN" altLang="en-US" i="0" smtClean="0"/>
              <a:t>，</a:t>
            </a:r>
            <a:r>
              <a:rPr lang="en-US" altLang="zh-CN" i="0" smtClean="0"/>
              <a:t>second</a:t>
            </a:r>
            <a:r>
              <a:rPr lang="zh-CN" altLang="en-US" i="0" smtClean="0"/>
              <a:t>两个匹配才行</a:t>
            </a:r>
            <a:r>
              <a:rPr lang="en-US" altLang="zh-CN" i="0" smtClean="0"/>
              <a:t>.</a:t>
            </a:r>
          </a:p>
          <a:p>
            <a:r>
              <a:rPr lang="en-US" altLang="zh-CN" i="0" smtClean="0"/>
              <a:t>      //2.first </a:t>
            </a:r>
            <a:r>
              <a:rPr lang="zh-CN" altLang="en-US" i="0" smtClean="0"/>
              <a:t>匹配第一个 </a:t>
            </a:r>
            <a:r>
              <a:rPr lang="en-US" altLang="zh-CN" i="0" smtClean="0"/>
              <a:t>second </a:t>
            </a:r>
            <a:r>
              <a:rPr lang="zh-CN" altLang="en-US" i="0" smtClean="0"/>
              <a:t>匹配第二个</a:t>
            </a:r>
            <a:r>
              <a:rPr lang="en-US" altLang="zh-CN" i="0" smtClean="0"/>
              <a:t>, rest </a:t>
            </a:r>
            <a:r>
              <a:rPr lang="zh-CN" altLang="en-US" i="0" smtClean="0"/>
              <a:t>匹配剩余部分</a:t>
            </a:r>
            <a:r>
              <a:rPr lang="en-US" altLang="zh-CN" i="0" smtClean="0"/>
              <a:t>(5,9)</a:t>
            </a:r>
          </a:p>
          <a:p>
            <a:r>
              <a:rPr lang="en-US" altLang="zh-CN" i="0" smtClean="0"/>
              <a:t>      case first :: second :: rest =&gt; println(first + second + rest.length)//</a:t>
            </a:r>
          </a:p>
          <a:p>
            <a:r>
              <a:rPr lang="en-US" altLang="zh-CN" i="0" smtClean="0"/>
              <a:t>      case _ =&gt; {</a:t>
            </a:r>
          </a:p>
          <a:p>
            <a:r>
              <a:rPr lang="en-US" altLang="zh-CN" i="0" smtClean="0"/>
              <a:t>        0</a:t>
            </a:r>
          </a:p>
          <a:p>
            <a:r>
              <a:rPr lang="en-US" altLang="zh-CN" i="0" smtClean="0"/>
              <a:t>        println("</a:t>
            </a:r>
            <a:r>
              <a:rPr lang="zh-CN" altLang="en-US" i="0" smtClean="0"/>
              <a:t>匹配不到</a:t>
            </a:r>
            <a:r>
              <a:rPr lang="en-US" altLang="zh-CN" i="0" smtClean="0"/>
              <a:t>...")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代码如下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val result1 = sale match {</a:t>
            </a:r>
          </a:p>
          <a:p>
            <a:r>
              <a:rPr lang="en-US" altLang="zh-CN" i="0" smtClean="0"/>
              <a:t>      case Bundle(_, _, Book(descr, _), _*) =&gt; descr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  println(result1)</a:t>
            </a:r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代码如下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val sale = Bundle("</a:t>
            </a:r>
            <a:r>
              <a:rPr lang="zh-CN" altLang="en-US" i="0" smtClean="0"/>
              <a:t>书籍</a:t>
            </a:r>
            <a:r>
              <a:rPr lang="en-US" altLang="zh-CN" i="0" smtClean="0"/>
              <a:t>", 10, Article("</a:t>
            </a:r>
            <a:r>
              <a:rPr lang="zh-CN" altLang="en-US" i="0" smtClean="0"/>
              <a:t>漫画</a:t>
            </a:r>
            <a:r>
              <a:rPr lang="en-US" altLang="zh-CN" i="0" smtClean="0"/>
              <a:t>", 40),</a:t>
            </a:r>
          </a:p>
          <a:p>
            <a:r>
              <a:rPr lang="en-US" altLang="zh-CN" i="0" smtClean="0"/>
              <a:t>      Bundle("</a:t>
            </a:r>
            <a:r>
              <a:rPr lang="zh-CN" altLang="en-US" i="0" smtClean="0"/>
              <a:t>文学作品</a:t>
            </a:r>
            <a:r>
              <a:rPr lang="en-US" altLang="zh-CN" i="0" smtClean="0"/>
              <a:t>", 20, Article("《</a:t>
            </a:r>
            <a:r>
              <a:rPr lang="zh-CN" altLang="en-US" i="0" smtClean="0"/>
              <a:t>阳关</a:t>
            </a:r>
            <a:r>
              <a:rPr lang="en-US" altLang="zh-CN" i="0" smtClean="0"/>
              <a:t>》", 80), Article("《</a:t>
            </a:r>
            <a:r>
              <a:rPr lang="zh-CN" altLang="en-US" i="0" smtClean="0"/>
              <a:t>围城</a:t>
            </a:r>
            <a:r>
              <a:rPr lang="en-US" altLang="zh-CN" i="0" smtClean="0"/>
              <a:t>》", 30)))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val result2 = sale match {</a:t>
            </a:r>
          </a:p>
          <a:p>
            <a:r>
              <a:rPr lang="en-US" altLang="zh-CN" i="0" smtClean="0"/>
              <a:t>      case Bundle(_, _, art @ Article(_, _), rest @ _*) =&gt; (art, rest)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  println(result2)</a:t>
            </a:r>
          </a:p>
          <a:p>
            <a:r>
              <a:rPr lang="en-US" altLang="zh-CN" i="0" smtClean="0"/>
              <a:t>    println("art =" + result2._1)</a:t>
            </a:r>
          </a:p>
          <a:p>
            <a:r>
              <a:rPr lang="en-US" altLang="zh-CN" i="0" smtClean="0"/>
              <a:t>    println("rest=" + result2._2)</a:t>
            </a:r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代码</a:t>
            </a:r>
            <a:r>
              <a:rPr lang="en-US" altLang="zh-CN" i="0" smtClean="0"/>
              <a:t>: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Match_QianTao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val sale = Bundle("</a:t>
            </a:r>
            <a:r>
              <a:rPr lang="zh-CN" altLang="en-US" i="0" smtClean="0"/>
              <a:t>书籍</a:t>
            </a:r>
            <a:r>
              <a:rPr lang="en-US" altLang="zh-CN" i="0" smtClean="0"/>
              <a:t>", 10, Article("</a:t>
            </a:r>
            <a:r>
              <a:rPr lang="zh-CN" altLang="en-US" i="0" smtClean="0"/>
              <a:t>漫画</a:t>
            </a:r>
            <a:r>
              <a:rPr lang="en-US" altLang="zh-CN" i="0" smtClean="0"/>
              <a:t>", 40),</a:t>
            </a:r>
          </a:p>
          <a:p>
            <a:r>
              <a:rPr lang="en-US" altLang="zh-CN" i="0" smtClean="0"/>
              <a:t>      Bundle("</a:t>
            </a:r>
            <a:r>
              <a:rPr lang="zh-CN" altLang="en-US" i="0" smtClean="0"/>
              <a:t>文学作品</a:t>
            </a:r>
            <a:r>
              <a:rPr lang="en-US" altLang="zh-CN" i="0" smtClean="0"/>
              <a:t>", 20, Article("《</a:t>
            </a:r>
            <a:r>
              <a:rPr lang="zh-CN" altLang="en-US" i="0" smtClean="0"/>
              <a:t>阳关</a:t>
            </a:r>
            <a:r>
              <a:rPr lang="en-US" altLang="zh-CN" i="0" smtClean="0"/>
              <a:t>》", 80), Article("《</a:t>
            </a:r>
            <a:r>
              <a:rPr lang="zh-CN" altLang="en-US" i="0" smtClean="0"/>
              <a:t>围城</a:t>
            </a:r>
            <a:r>
              <a:rPr lang="en-US" altLang="zh-CN" i="0" smtClean="0"/>
              <a:t>》", 30)))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val result2 = sale match {</a:t>
            </a:r>
          </a:p>
          <a:p>
            <a:r>
              <a:rPr lang="en-US" altLang="zh-CN" i="0" smtClean="0"/>
              <a:t>       //</a:t>
            </a:r>
            <a:r>
              <a:rPr lang="zh-CN" altLang="en-US" b="1" i="0" smtClean="0"/>
              <a:t>说明因为没有使用 </a:t>
            </a:r>
            <a:r>
              <a:rPr lang="en-US" altLang="zh-CN" b="1" i="0" smtClean="0"/>
              <a:t>_*</a:t>
            </a:r>
            <a:r>
              <a:rPr lang="en-US" altLang="zh-CN" b="1" i="0" baseline="0" smtClean="0"/>
              <a:t> </a:t>
            </a:r>
            <a:r>
              <a:rPr lang="zh-CN" altLang="en-US" b="1" i="0" baseline="0" smtClean="0"/>
              <a:t>即明确说明没有多个</a:t>
            </a:r>
            <a:r>
              <a:rPr lang="en-US" altLang="zh-CN" b="1" i="0" baseline="0" smtClean="0"/>
              <a:t>Bundle,</a:t>
            </a:r>
            <a:r>
              <a:rPr lang="zh-CN" altLang="en-US" b="1" i="0" baseline="0" smtClean="0"/>
              <a:t>所以返回的</a:t>
            </a:r>
            <a:r>
              <a:rPr lang="en-US" altLang="zh-CN" b="1" i="0" baseline="0" smtClean="0"/>
              <a:t>rest</a:t>
            </a:r>
            <a:r>
              <a:rPr lang="zh-CN" altLang="en-US" b="1" i="0" baseline="0" smtClean="0"/>
              <a:t>，就不是</a:t>
            </a:r>
            <a:r>
              <a:rPr lang="en-US" altLang="zh-CN" b="1" i="0" baseline="0" smtClean="0"/>
              <a:t>WrappedArray</a:t>
            </a:r>
            <a:r>
              <a:rPr lang="zh-CN" altLang="en-US" b="1" i="0" baseline="0" smtClean="0"/>
              <a:t>了</a:t>
            </a:r>
            <a:r>
              <a:rPr lang="zh-CN" altLang="en-US" i="0" baseline="0" smtClean="0"/>
              <a:t>。</a:t>
            </a:r>
            <a:endParaRPr lang="en-US" altLang="zh-CN" i="0" smtClean="0"/>
          </a:p>
          <a:p>
            <a:r>
              <a:rPr lang="en-US" altLang="zh-CN" i="0" smtClean="0"/>
              <a:t>      case Bundle(_, _, art @ Article(_, _), rest) =&gt; (art, rest)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  println(result2)</a:t>
            </a:r>
          </a:p>
          <a:p>
            <a:r>
              <a:rPr lang="en-US" altLang="zh-CN" i="0" smtClean="0"/>
              <a:t>    println("art =" + result2._1)</a:t>
            </a:r>
          </a:p>
          <a:p>
            <a:r>
              <a:rPr lang="en-US" altLang="zh-CN" i="0" smtClean="0"/>
              <a:t>    println("rest=" + result2._2)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en-US" altLang="zh-CN" i="0" smtClean="0"/>
          </a:p>
          <a:p>
            <a:r>
              <a:rPr lang="en-US" altLang="zh-CN" i="0" smtClean="0"/>
              <a:t>abstract class Item</a:t>
            </a:r>
          </a:p>
          <a:p>
            <a:endParaRPr lang="en-US" altLang="zh-CN" i="0" smtClean="0"/>
          </a:p>
          <a:p>
            <a:r>
              <a:rPr lang="en-US" altLang="zh-CN" i="0" smtClean="0"/>
              <a:t>case class Article(description: String, price: Double) extends Item</a:t>
            </a:r>
          </a:p>
          <a:p>
            <a:endParaRPr lang="en-US" altLang="zh-CN" i="0" smtClean="0"/>
          </a:p>
          <a:p>
            <a:r>
              <a:rPr lang="en-US" altLang="zh-CN" i="0" smtClean="0"/>
              <a:t>case class Bundle(description: String, discount: Double, item: Item*) extends Item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案例代码完整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模式匹配，类似于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en-US" altLang="zh-CN" smtClean="0"/>
              <a:t>switch</a:t>
            </a:r>
            <a:r>
              <a:rPr lang="zh-CN" altLang="en-US" smtClean="0"/>
              <a:t>语法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result = 0</a:t>
            </a:r>
          </a:p>
          <a:p>
            <a:r>
              <a:rPr lang="en-US" altLang="zh-CN" smtClean="0"/>
              <a:t>    val c = '-'</a:t>
            </a:r>
          </a:p>
          <a:p>
            <a:r>
              <a:rPr lang="en-US" altLang="zh-CN" smtClean="0"/>
              <a:t>    c match {</a:t>
            </a:r>
          </a:p>
          <a:p>
            <a:r>
              <a:rPr lang="en-US" altLang="zh-CN" smtClean="0"/>
              <a:t>      case '-' =&gt;</a:t>
            </a:r>
          </a:p>
          <a:p>
            <a:r>
              <a:rPr lang="en-US" altLang="zh-CN" smtClean="0"/>
              <a:t>        result = 1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匹配到</a:t>
            </a:r>
            <a:r>
              <a:rPr lang="en-US" altLang="zh-CN" smtClean="0"/>
              <a:t>-")</a:t>
            </a:r>
          </a:p>
          <a:p>
            <a:r>
              <a:rPr lang="en-US" altLang="zh-CN" smtClean="0"/>
              <a:t>      case '+' =&gt;</a:t>
            </a:r>
          </a:p>
          <a:p>
            <a:r>
              <a:rPr lang="en-US" altLang="zh-CN" smtClean="0"/>
              <a:t>        result = -1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匹配到</a:t>
            </a:r>
            <a:r>
              <a:rPr lang="en-US" altLang="zh-CN" smtClean="0"/>
              <a:t>+")</a:t>
            </a:r>
          </a:p>
          <a:p>
            <a:r>
              <a:rPr lang="en-US" altLang="zh-CN" smtClean="0"/>
              <a:t>      case '%' =&gt; {  //</a:t>
            </a:r>
            <a:r>
              <a:rPr lang="zh-CN" altLang="en-US" smtClean="0"/>
              <a:t>多行的话，可以换行，可以使用 </a:t>
            </a:r>
            <a:r>
              <a:rPr lang="en-US" altLang="zh-CN" smtClean="0"/>
              <a:t>{} </a:t>
            </a:r>
            <a:r>
              <a:rPr lang="zh-CN" altLang="en-US" smtClean="0"/>
              <a:t>括起来，也可以不扩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result = 100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匹配到</a:t>
            </a:r>
            <a:r>
              <a:rPr lang="en-US" altLang="zh-CN" smtClean="0"/>
              <a:t>%")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case _   =&gt; println("</a:t>
            </a:r>
            <a:r>
              <a:rPr lang="zh-CN" altLang="en-US" smtClean="0"/>
              <a:t>没有匹配到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println(result)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代码如下</a:t>
            </a:r>
            <a:r>
              <a:rPr lang="en-US" altLang="zh-CN" i="0" smtClean="0"/>
              <a:t>(</a:t>
            </a:r>
            <a:r>
              <a:rPr lang="zh-CN" altLang="en-US" i="0" smtClean="0"/>
              <a:t>代码分析：海</a:t>
            </a:r>
            <a:r>
              <a:rPr lang="en-US" altLang="zh-CN" i="0" smtClean="0"/>
              <a:t>-day06-05-35:10)</a:t>
            </a:r>
          </a:p>
          <a:p>
            <a:r>
              <a:rPr lang="en-US" altLang="zh-CN" i="0" smtClean="0"/>
              <a:t>package com.atguigu.base</a:t>
            </a:r>
          </a:p>
          <a:p>
            <a:endParaRPr lang="en-US" altLang="zh-CN" i="0" smtClean="0"/>
          </a:p>
          <a:p>
            <a:r>
              <a:rPr lang="en-US" altLang="zh-CN" i="0" smtClean="0"/>
              <a:t>object Match_QianTao {</a:t>
            </a:r>
          </a:p>
          <a:p>
            <a:r>
              <a:rPr lang="en-US" altLang="zh-CN" i="0" smtClean="0"/>
              <a:t>  def main(args: Array[String]): Unit = {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val sale = Bundle("</a:t>
            </a:r>
            <a:r>
              <a:rPr lang="zh-CN" altLang="en-US" i="0" smtClean="0"/>
              <a:t>书籍</a:t>
            </a:r>
            <a:r>
              <a:rPr lang="en-US" altLang="zh-CN" i="0" smtClean="0"/>
              <a:t>", 10, Article("</a:t>
            </a:r>
            <a:r>
              <a:rPr lang="zh-CN" altLang="en-US" i="0" smtClean="0"/>
              <a:t>漫画</a:t>
            </a:r>
            <a:r>
              <a:rPr lang="en-US" altLang="zh-CN" i="0" smtClean="0"/>
              <a:t>", 40),</a:t>
            </a:r>
          </a:p>
          <a:p>
            <a:r>
              <a:rPr lang="en-US" altLang="zh-CN" i="0" smtClean="0"/>
              <a:t>      Bundle("</a:t>
            </a:r>
            <a:r>
              <a:rPr lang="zh-CN" altLang="en-US" i="0" smtClean="0"/>
              <a:t>文学作品</a:t>
            </a:r>
            <a:r>
              <a:rPr lang="en-US" altLang="zh-CN" i="0" smtClean="0"/>
              <a:t>", 20, Article("《</a:t>
            </a:r>
            <a:r>
              <a:rPr lang="zh-CN" altLang="en-US" i="0" smtClean="0"/>
              <a:t>阳关</a:t>
            </a:r>
            <a:r>
              <a:rPr lang="en-US" altLang="zh-CN" i="0" smtClean="0"/>
              <a:t>》", 80), Article("《</a:t>
            </a:r>
            <a:r>
              <a:rPr lang="zh-CN" altLang="en-US" i="0" smtClean="0"/>
              <a:t>围城</a:t>
            </a:r>
            <a:r>
              <a:rPr lang="en-US" altLang="zh-CN" i="0" smtClean="0"/>
              <a:t>》", 30)))</a:t>
            </a:r>
          </a:p>
          <a:p>
            <a:endParaRPr lang="en-US" altLang="zh-CN" i="0" smtClean="0"/>
          </a:p>
          <a:p>
            <a:r>
              <a:rPr lang="en-US" altLang="zh-CN" i="0" smtClean="0"/>
              <a:t>    def price(it: Item): Double = {</a:t>
            </a:r>
          </a:p>
          <a:p>
            <a:r>
              <a:rPr lang="en-US" altLang="zh-CN" i="0" smtClean="0"/>
              <a:t>      it match {</a:t>
            </a:r>
          </a:p>
          <a:p>
            <a:r>
              <a:rPr lang="en-US" altLang="zh-CN" i="0" smtClean="0"/>
              <a:t>        //</a:t>
            </a:r>
            <a:r>
              <a:rPr lang="zh-CN" altLang="en-US" i="0" smtClean="0"/>
              <a:t>说明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//1.p </a:t>
            </a:r>
            <a:r>
              <a:rPr lang="zh-CN" altLang="en-US" i="0" smtClean="0"/>
              <a:t>就是 提取的该</a:t>
            </a:r>
            <a:r>
              <a:rPr lang="en-US" altLang="zh-CN" i="0" smtClean="0"/>
              <a:t>Aritlcle</a:t>
            </a:r>
            <a:r>
              <a:rPr lang="zh-CN" altLang="en-US" i="0" smtClean="0"/>
              <a:t>的价格  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case Article(_, p) =&gt; p</a:t>
            </a:r>
          </a:p>
          <a:p>
            <a:r>
              <a:rPr lang="en-US" altLang="zh-CN" i="0" smtClean="0"/>
              <a:t>        //</a:t>
            </a:r>
            <a:r>
              <a:rPr lang="zh-CN" altLang="en-US" i="0" smtClean="0"/>
              <a:t>说明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//1.disc </a:t>
            </a:r>
            <a:r>
              <a:rPr lang="zh-CN" altLang="en-US" i="0" smtClean="0"/>
              <a:t>是提取的</a:t>
            </a:r>
            <a:r>
              <a:rPr lang="en-US" altLang="zh-CN" i="0" smtClean="0"/>
              <a:t>Bundle </a:t>
            </a:r>
            <a:r>
              <a:rPr lang="zh-CN" altLang="en-US" i="0" smtClean="0"/>
              <a:t>的折扣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//2.its@_* </a:t>
            </a:r>
            <a:r>
              <a:rPr lang="zh-CN" altLang="en-US" i="0" smtClean="0"/>
              <a:t>是提取</a:t>
            </a:r>
            <a:r>
              <a:rPr lang="en-US" altLang="zh-CN" i="0" smtClean="0"/>
              <a:t>Bundle </a:t>
            </a:r>
            <a:r>
              <a:rPr lang="zh-CN" altLang="en-US" i="0" smtClean="0"/>
              <a:t>所有的 </a:t>
            </a:r>
            <a:r>
              <a:rPr lang="en-US" altLang="zh-CN" i="0" smtClean="0"/>
              <a:t>Item* ,</a:t>
            </a:r>
            <a:r>
              <a:rPr lang="zh-CN" altLang="en-US" i="0" smtClean="0"/>
              <a:t>是一个集合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//3. its.map(price _).sum - disc </a:t>
            </a:r>
            <a:r>
              <a:rPr lang="zh-CN" altLang="en-US" i="0" smtClean="0"/>
              <a:t>表示递归的对</a:t>
            </a:r>
            <a:r>
              <a:rPr lang="en-US" altLang="zh-CN" i="0" smtClean="0"/>
              <a:t>its</a:t>
            </a:r>
            <a:r>
              <a:rPr lang="zh-CN" altLang="en-US" i="0" smtClean="0"/>
              <a:t>进行</a:t>
            </a:r>
            <a:r>
              <a:rPr lang="en-US" altLang="zh-CN" i="0" smtClean="0"/>
              <a:t>map</a:t>
            </a:r>
            <a:r>
              <a:rPr lang="zh-CN" altLang="en-US" i="0" smtClean="0"/>
              <a:t>操作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//3.1 </a:t>
            </a:r>
            <a:r>
              <a:rPr lang="zh-CN" altLang="en-US" i="0" smtClean="0"/>
              <a:t>将从</a:t>
            </a:r>
            <a:r>
              <a:rPr lang="en-US" altLang="zh-CN" i="0" smtClean="0"/>
              <a:t>its </a:t>
            </a:r>
            <a:r>
              <a:rPr lang="zh-CN" altLang="en-US" i="0" smtClean="0"/>
              <a:t>递归遍历取出的</a:t>
            </a:r>
            <a:r>
              <a:rPr lang="en-US" altLang="zh-CN" i="0" smtClean="0"/>
              <a:t>Aritcle</a:t>
            </a:r>
            <a:r>
              <a:rPr lang="zh-CN" altLang="en-US" i="0" smtClean="0"/>
              <a:t>对象传递给</a:t>
            </a:r>
            <a:r>
              <a:rPr lang="en-US" altLang="zh-CN" i="0" smtClean="0"/>
              <a:t>price </a:t>
            </a:r>
            <a:r>
              <a:rPr lang="zh-CN" altLang="en-US" i="0" smtClean="0"/>
              <a:t>函数取出</a:t>
            </a:r>
            <a:r>
              <a:rPr lang="en-US" altLang="zh-CN" i="0" smtClean="0"/>
              <a:t>price </a:t>
            </a:r>
            <a:r>
              <a:rPr lang="zh-CN" altLang="en-US" i="0" smtClean="0"/>
              <a:t>并累计求和 </a:t>
            </a:r>
            <a:r>
              <a:rPr lang="en-US" altLang="zh-CN" i="0" smtClean="0"/>
              <a:t>,</a:t>
            </a:r>
            <a:r>
              <a:rPr lang="zh-CN" altLang="en-US" i="0" smtClean="0"/>
              <a:t>并减去折扣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//3.2 </a:t>
            </a:r>
            <a:r>
              <a:rPr lang="zh-CN" altLang="en-US" i="0" smtClean="0"/>
              <a:t>对每一个</a:t>
            </a:r>
            <a:r>
              <a:rPr lang="en-US" altLang="zh-CN" i="0" smtClean="0"/>
              <a:t>Bundle(</a:t>
            </a:r>
            <a:r>
              <a:rPr lang="zh-CN" altLang="en-US" i="0" smtClean="0"/>
              <a:t>因为可能多个</a:t>
            </a:r>
            <a:r>
              <a:rPr lang="en-US" altLang="zh-CN" i="0" smtClean="0"/>
              <a:t>) </a:t>
            </a:r>
            <a:r>
              <a:rPr lang="zh-CN" altLang="en-US" i="0" smtClean="0"/>
              <a:t>递归的如上操作，最终得到最后的值   </a:t>
            </a:r>
          </a:p>
          <a:p>
            <a:r>
              <a:rPr lang="zh-CN" altLang="en-US" i="0" smtClean="0"/>
              <a:t>        </a:t>
            </a:r>
            <a:r>
              <a:rPr lang="en-US" altLang="zh-CN" i="0" smtClean="0"/>
              <a:t>case Bundle(_, disc, its@_*) =&gt; its.map(price _).sum - disc</a:t>
            </a:r>
          </a:p>
          <a:p>
            <a:r>
              <a:rPr lang="en-US" altLang="zh-CN" i="0" smtClean="0"/>
              <a:t>      }</a:t>
            </a:r>
          </a:p>
          <a:p>
            <a:r>
              <a:rPr lang="en-US" altLang="zh-CN" i="0" smtClean="0"/>
              <a:t>    }</a:t>
            </a:r>
          </a:p>
          <a:p>
            <a:r>
              <a:rPr lang="en-US" altLang="zh-CN" i="0" smtClean="0"/>
              <a:t>    val amountMoney = price(sale)</a:t>
            </a:r>
          </a:p>
          <a:p>
            <a:r>
              <a:rPr lang="en-US" altLang="zh-CN" i="0" smtClean="0"/>
              <a:t>    println("amountMoney=" + amountMoney)</a:t>
            </a:r>
          </a:p>
          <a:p>
            <a:r>
              <a:rPr lang="en-US" altLang="zh-CN" i="0" smtClean="0"/>
              <a:t>  }</a:t>
            </a:r>
          </a:p>
          <a:p>
            <a:r>
              <a:rPr lang="en-US" altLang="zh-CN" i="0" smtClean="0"/>
              <a:t>}</a:t>
            </a:r>
          </a:p>
          <a:p>
            <a:endParaRPr lang="en-US" altLang="zh-CN" i="0" smtClean="0"/>
          </a:p>
          <a:p>
            <a:r>
              <a:rPr lang="en-US" altLang="zh-CN" i="0" smtClean="0"/>
              <a:t>abstract class Item</a:t>
            </a:r>
          </a:p>
          <a:p>
            <a:endParaRPr lang="en-US" altLang="zh-CN" i="0" smtClean="0"/>
          </a:p>
          <a:p>
            <a:r>
              <a:rPr lang="en-US" altLang="zh-CN" i="0" smtClean="0"/>
              <a:t>case class Article(description: String, price: Double) extends Item</a:t>
            </a:r>
          </a:p>
          <a:p>
            <a:endParaRPr lang="en-US" altLang="zh-CN" i="0" smtClean="0"/>
          </a:p>
          <a:p>
            <a:r>
              <a:rPr lang="en-US" altLang="zh-CN" i="0" smtClean="0"/>
              <a:t>case class Bundle(description: String, discount: Double, item: Item*) extends Item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smtClean="0"/>
              <a:t>说明</a:t>
            </a:r>
            <a:endParaRPr lang="en-US" altLang="zh-CN" i="0" smtClean="0"/>
          </a:p>
          <a:p>
            <a:r>
              <a:rPr lang="en-US" altLang="zh-CN" i="0" smtClean="0"/>
              <a:t>1.case</a:t>
            </a:r>
            <a:r>
              <a:rPr lang="zh-CN" altLang="en-US" i="0" smtClean="0"/>
              <a:t>类即样例类</a:t>
            </a:r>
            <a:r>
              <a:rPr lang="en-US" altLang="zh-CN" i="0" smtClean="0"/>
              <a:t>.</a:t>
            </a:r>
          </a:p>
          <a:p>
            <a:endParaRPr lang="zh-CN" altLang="en-US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1,2,3,4,5,6</a:t>
            </a:r>
            <a:r>
              <a:rPr lang="zh-CN" altLang="en-US" smtClean="0"/>
              <a:t>的案例都非常简单，均可随堂构思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也可以参考前面的代码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新的代码功能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 for (ch &lt;- "+-3!") {</a:t>
            </a:r>
          </a:p>
          <a:p>
            <a:r>
              <a:rPr lang="en-US" altLang="zh-CN" smtClean="0"/>
              <a:t>      var sign = 0</a:t>
            </a:r>
          </a:p>
          <a:p>
            <a:r>
              <a:rPr lang="en-US" altLang="zh-CN" smtClean="0"/>
              <a:t>      var digit = 0</a:t>
            </a:r>
          </a:p>
          <a:p>
            <a:r>
              <a:rPr lang="en-US" altLang="zh-CN" smtClean="0"/>
              <a:t>      ch match {</a:t>
            </a:r>
          </a:p>
          <a:p>
            <a:r>
              <a:rPr lang="en-US" altLang="zh-CN" smtClean="0"/>
              <a:t>        case '+' =&gt; sign = 1</a:t>
            </a:r>
          </a:p>
          <a:p>
            <a:r>
              <a:rPr lang="en-US" altLang="zh-CN" smtClean="0"/>
              <a:t>        case '-' =&gt; sign = -1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这里可以增加一个</a:t>
            </a:r>
            <a:r>
              <a:rPr lang="en-US" altLang="zh-CN" smtClean="0"/>
              <a:t>if </a:t>
            </a:r>
            <a:r>
              <a:rPr lang="zh-CN" altLang="en-US" smtClean="0"/>
              <a:t>的判断，这样就可以对某个范围数据进行匹配了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//  </a:t>
            </a:r>
            <a:r>
              <a:rPr lang="zh-CN" altLang="en-US" smtClean="0"/>
              <a:t>匹配到一个 </a:t>
            </a:r>
            <a:r>
              <a:rPr lang="en-US" altLang="zh-CN" smtClean="0"/>
              <a:t>_ </a:t>
            </a:r>
            <a:r>
              <a:rPr lang="zh-CN" altLang="en-US" smtClean="0"/>
              <a:t>就不会再匹配的，这个原则和普通的</a:t>
            </a:r>
            <a:r>
              <a:rPr lang="en-US" altLang="zh-CN" smtClean="0"/>
              <a:t>case </a:t>
            </a:r>
            <a:r>
              <a:rPr lang="zh-CN" altLang="en-US" smtClean="0"/>
              <a:t>是一样的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  </a:t>
            </a:r>
            <a:r>
              <a:rPr lang="zh-CN" altLang="en-US" smtClean="0"/>
              <a:t>模式匹配 守卫功能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_ if ch.toString.equals("3") =&gt; digit = 3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模式匹配守卫功能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_ =&gt; sign = 2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println(ch + " " + sign + " " + digit)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应用案例代码：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Match_If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for (ch &lt;- "+-3!") {</a:t>
            </a:r>
          </a:p>
          <a:p>
            <a:r>
              <a:rPr lang="en-US" altLang="zh-CN" smtClean="0"/>
              <a:t>      var sign = 0</a:t>
            </a:r>
          </a:p>
          <a:p>
            <a:r>
              <a:rPr lang="en-US" altLang="zh-CN" smtClean="0"/>
              <a:t>      var digit = 0</a:t>
            </a:r>
          </a:p>
          <a:p>
            <a:r>
              <a:rPr lang="en-US" altLang="zh-CN" smtClean="0"/>
              <a:t>      ch match {</a:t>
            </a:r>
          </a:p>
          <a:p>
            <a:r>
              <a:rPr lang="en-US" altLang="zh-CN" smtClean="0"/>
              <a:t>        case '+' =&gt; sign = 1</a:t>
            </a:r>
          </a:p>
          <a:p>
            <a:r>
              <a:rPr lang="en-US" altLang="zh-CN" smtClean="0"/>
              <a:t>        case '-' =&gt; sign = -1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这里可以增加一个</a:t>
            </a:r>
            <a:r>
              <a:rPr lang="en-US" altLang="zh-CN" smtClean="0"/>
              <a:t>if </a:t>
            </a:r>
            <a:r>
              <a:rPr lang="zh-CN" altLang="en-US" smtClean="0"/>
              <a:t>的判断，这样就可以对某个范围数据进行匹配了</a:t>
            </a:r>
            <a:r>
              <a:rPr lang="en-US" altLang="zh-CN" smtClean="0"/>
              <a:t>.</a:t>
            </a:r>
          </a:p>
          <a:p>
            <a:r>
              <a:rPr lang="en-US" altLang="zh-CN" baseline="0" smtClean="0"/>
              <a:t>        // </a:t>
            </a:r>
            <a:r>
              <a:rPr lang="zh-CN" altLang="en-US" b="1" baseline="0" smtClean="0"/>
              <a:t>匹配到一个 </a:t>
            </a:r>
            <a:r>
              <a:rPr lang="en-US" altLang="zh-CN" b="1" baseline="0" smtClean="0"/>
              <a:t>_ </a:t>
            </a:r>
            <a:r>
              <a:rPr lang="zh-CN" altLang="en-US" b="1" baseline="0" smtClean="0"/>
              <a:t>就不会再匹配的，这个原则和普通的</a:t>
            </a:r>
            <a:r>
              <a:rPr lang="en-US" altLang="zh-CN" b="1" baseline="0" smtClean="0"/>
              <a:t>case </a:t>
            </a:r>
            <a:r>
              <a:rPr lang="zh-CN" altLang="en-US" b="1" baseline="0" smtClean="0"/>
              <a:t>是一样的</a:t>
            </a:r>
            <a:r>
              <a:rPr lang="zh-CN" altLang="en-US" baseline="0" smtClean="0"/>
              <a:t>。</a:t>
            </a:r>
            <a:endParaRPr lang="en-US" altLang="zh-CN" smtClean="0"/>
          </a:p>
          <a:p>
            <a:r>
              <a:rPr lang="en-US" altLang="zh-CN" smtClean="0"/>
              <a:t>        case _ if ch.toString.equals("3") =&gt; digit = 3  //</a:t>
            </a:r>
            <a:r>
              <a:rPr lang="zh-CN" altLang="en-US" smtClean="0"/>
              <a:t>模式匹配守卫功能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_ =&gt; sign = 2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println(ch + " " + sign + " " + digit)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  <a:r>
              <a:rPr lang="zh-CN" altLang="en-US" smtClean="0"/>
              <a:t>输出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+ 1 0</a:t>
            </a:r>
          </a:p>
          <a:p>
            <a:r>
              <a:rPr lang="en-US" altLang="zh-CN" smtClean="0"/>
              <a:t>- -1 0</a:t>
            </a:r>
          </a:p>
          <a:p>
            <a:r>
              <a:rPr lang="en-US" altLang="zh-CN" smtClean="0"/>
              <a:t>3 0 3</a:t>
            </a:r>
          </a:p>
          <a:p>
            <a:r>
              <a:rPr lang="en-US" altLang="zh-CN" smtClean="0"/>
              <a:t>! 0 3</a:t>
            </a:r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  <a:r>
              <a:rPr lang="zh-CN" altLang="en-US" smtClean="0"/>
              <a:t>输出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+ 0 3</a:t>
            </a:r>
          </a:p>
          <a:p>
            <a:r>
              <a:rPr lang="en-US" altLang="zh-CN" smtClean="0"/>
              <a:t>- 0 3</a:t>
            </a:r>
          </a:p>
          <a:p>
            <a:r>
              <a:rPr lang="en-US" altLang="zh-CN" smtClean="0"/>
              <a:t>3 0 3</a:t>
            </a:r>
          </a:p>
          <a:p>
            <a:r>
              <a:rPr lang="en-US" altLang="zh-CN" smtClean="0"/>
              <a:t>! 0 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r>
              <a:rPr lang="en-US" altLang="zh-CN" smtClean="0"/>
              <a:t>:mychar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为 </a:t>
            </a:r>
            <a:r>
              <a:rPr lang="en-US" altLang="zh-CN" baseline="0" smtClean="0"/>
              <a:t>V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Match_If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for (ch &lt;- "+-3!") {</a:t>
            </a:r>
          </a:p>
          <a:p>
            <a:r>
              <a:rPr lang="en-US" altLang="zh-CN" smtClean="0"/>
              <a:t>      var sign = 0</a:t>
            </a:r>
          </a:p>
          <a:p>
            <a:r>
              <a:rPr lang="en-US" altLang="zh-CN" smtClean="0"/>
              <a:t>      var digit = 0</a:t>
            </a:r>
          </a:p>
          <a:p>
            <a:r>
              <a:rPr lang="en-US" altLang="zh-CN" smtClean="0"/>
              <a:t>      ch match {</a:t>
            </a:r>
          </a:p>
          <a:p>
            <a:r>
              <a:rPr lang="en-US" altLang="zh-CN" smtClean="0"/>
              <a:t>        case '+' =&gt; sign = 1</a:t>
            </a:r>
          </a:p>
          <a:p>
            <a:r>
              <a:rPr lang="en-US" altLang="zh-CN" smtClean="0"/>
              <a:t>        case '-' =&gt; sign = -1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这里可以增加一个</a:t>
            </a:r>
            <a:r>
              <a:rPr lang="en-US" altLang="zh-CN" smtClean="0"/>
              <a:t>if </a:t>
            </a:r>
            <a:r>
              <a:rPr lang="zh-CN" altLang="en-US" smtClean="0"/>
              <a:t>的判断，这样就可以对某个范围数据进行匹配了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case _ if ch.toString.equals("3") =&gt; digit = 3  //</a:t>
            </a:r>
            <a:r>
              <a:rPr lang="zh-CN" altLang="en-US" smtClean="0"/>
              <a:t>模式匹配守卫功能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case _ =&gt; sign = 2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println(ch + " " + sign + " " + digit)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Match_Type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类型匹配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 = 6</a:t>
            </a:r>
          </a:p>
          <a:p>
            <a:r>
              <a:rPr lang="en-US" altLang="zh-CN" smtClean="0"/>
              <a:t>    val obj = if(a == 1) 1</a:t>
            </a:r>
          </a:p>
          <a:p>
            <a:r>
              <a:rPr lang="en-US" altLang="zh-CN" smtClean="0"/>
              <a:t>    else if(a == 2) "2"</a:t>
            </a:r>
          </a:p>
          <a:p>
            <a:r>
              <a:rPr lang="en-US" altLang="zh-CN" smtClean="0"/>
              <a:t>    else if(a == 3) BigInt(3)</a:t>
            </a:r>
          </a:p>
          <a:p>
            <a:r>
              <a:rPr lang="en-US" altLang="zh-CN" smtClean="0"/>
              <a:t>    else if(a == 4) Map("aa" -&gt; 1)</a:t>
            </a:r>
          </a:p>
          <a:p>
            <a:r>
              <a:rPr lang="en-US" altLang="zh-CN" smtClean="0"/>
              <a:t>    else if(a == 5) Map(1 -&gt; "aa")</a:t>
            </a:r>
          </a:p>
          <a:p>
            <a:r>
              <a:rPr lang="en-US" altLang="zh-CN" smtClean="0"/>
              <a:t>    else if(a == 6) Array(1, 2, 3)</a:t>
            </a:r>
          </a:p>
          <a:p>
            <a:r>
              <a:rPr lang="en-US" altLang="zh-CN" smtClean="0"/>
              <a:t>    else if(a == 7) Array("aa", 1)</a:t>
            </a:r>
          </a:p>
          <a:p>
            <a:r>
              <a:rPr lang="en-US" altLang="zh-CN" smtClean="0"/>
              <a:t>    else if(a == 8) Array("aa")</a:t>
            </a:r>
          </a:p>
          <a:p>
            <a:endParaRPr lang="en-US" altLang="zh-CN" smtClean="0"/>
          </a:p>
          <a:p>
            <a:r>
              <a:rPr lang="en-US" altLang="zh-CN" smtClean="0"/>
              <a:t>    //println(obj)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模式匹配的几点说明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//1. </a:t>
            </a:r>
            <a:r>
              <a:rPr lang="zh-CN" altLang="en-US" smtClean="0"/>
              <a:t>模式匹配中进行类型匹配时不考虑泛型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Map[String, Int] </a:t>
            </a:r>
            <a:r>
              <a:rPr lang="zh-CN" altLang="en-US" smtClean="0"/>
              <a:t>中的 </a:t>
            </a:r>
            <a:r>
              <a:rPr lang="en-US" altLang="zh-CN" smtClean="0"/>
              <a:t>String </a:t>
            </a:r>
            <a:r>
              <a:rPr lang="zh-CN" altLang="en-US" smtClean="0"/>
              <a:t>和 </a:t>
            </a:r>
            <a:r>
              <a:rPr lang="en-US" altLang="zh-CN" smtClean="0"/>
              <a:t>Int </a:t>
            </a:r>
            <a:r>
              <a:rPr lang="zh-CN" altLang="en-US" smtClean="0"/>
              <a:t>是泛型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 Array[String] </a:t>
            </a:r>
            <a:r>
              <a:rPr lang="zh-CN" altLang="en-US" smtClean="0"/>
              <a:t>中的</a:t>
            </a:r>
            <a:r>
              <a:rPr lang="en-US" altLang="zh-CN" smtClean="0"/>
              <a:t>String </a:t>
            </a:r>
            <a:r>
              <a:rPr lang="zh-CN" altLang="en-US" smtClean="0"/>
              <a:t>本质不是泛型，而是类型，</a:t>
            </a:r>
            <a:r>
              <a:rPr lang="en-US" altLang="zh-CN" smtClean="0"/>
              <a:t>java</a:t>
            </a:r>
            <a:r>
              <a:rPr lang="zh-CN" altLang="en-US" smtClean="0"/>
              <a:t>底层 </a:t>
            </a:r>
            <a:r>
              <a:rPr lang="en-US" altLang="zh-CN" smtClean="0"/>
              <a:t>String[] </a:t>
            </a:r>
            <a:r>
              <a:rPr lang="zh-CN" altLang="en-US" smtClean="0"/>
              <a:t>是一个字符串数组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//4. case i : Int =&gt; i </a:t>
            </a:r>
            <a:r>
              <a:rPr lang="zh-CN" altLang="en-US" smtClean="0"/>
              <a:t>表示 将 </a:t>
            </a:r>
            <a:r>
              <a:rPr lang="en-US" altLang="zh-CN" smtClean="0"/>
              <a:t>i = obj (</a:t>
            </a:r>
            <a:r>
              <a:rPr lang="zh-CN" altLang="en-US" smtClean="0"/>
              <a:t>其它类推</a:t>
            </a:r>
            <a:r>
              <a:rPr lang="en-US" altLang="zh-CN" smtClean="0"/>
              <a:t>)</a:t>
            </a:r>
            <a:r>
              <a:rPr lang="zh-CN" altLang="en-US" smtClean="0"/>
              <a:t>，然后再判断类型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result = obj match {</a:t>
            </a:r>
          </a:p>
          <a:p>
            <a:r>
              <a:rPr lang="en-US" altLang="zh-CN" smtClean="0"/>
              <a:t>      case i : Int =&gt; i</a:t>
            </a:r>
          </a:p>
          <a:p>
            <a:r>
              <a:rPr lang="en-US" altLang="zh-CN" smtClean="0"/>
              <a:t>      case _ : BigInt =&gt; Int.MaxValue</a:t>
            </a:r>
          </a:p>
          <a:p>
            <a:r>
              <a:rPr lang="en-US" altLang="zh-CN" smtClean="0"/>
              <a:t>      case m : Map[String, Int] =&gt; "</a:t>
            </a:r>
            <a:r>
              <a:rPr lang="zh-CN" altLang="en-US" smtClean="0"/>
              <a:t>对象是一个字符串</a:t>
            </a:r>
            <a:r>
              <a:rPr lang="en-US" altLang="zh-CN" smtClean="0"/>
              <a:t>-</a:t>
            </a:r>
            <a:r>
              <a:rPr lang="zh-CN" altLang="en-US" smtClean="0"/>
              <a:t>数字的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case m : Map[Int, String] =&gt; "</a:t>
            </a:r>
            <a:r>
              <a:rPr lang="zh-CN" altLang="en-US" smtClean="0"/>
              <a:t>对象是一个数字</a:t>
            </a:r>
            <a:r>
              <a:rPr lang="en-US" altLang="zh-CN" smtClean="0"/>
              <a:t>-</a:t>
            </a:r>
            <a:r>
              <a:rPr lang="zh-CN" altLang="en-US" smtClean="0"/>
              <a:t>字符串的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case a : Array[String] =&gt; "</a:t>
            </a:r>
            <a:r>
              <a:rPr lang="zh-CN" altLang="en-US" smtClean="0"/>
              <a:t>对象是一个字符串数组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case a : Array[Int] =&gt; "</a:t>
            </a:r>
            <a:r>
              <a:rPr lang="zh-CN" altLang="en-US" smtClean="0"/>
              <a:t>对象是一个数字数组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case _ =&gt; "</a:t>
            </a:r>
            <a:r>
              <a:rPr lang="zh-CN" altLang="en-US" smtClean="0"/>
              <a:t>啥也不是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println(result)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的代码是错误的，会报</a:t>
            </a:r>
            <a:r>
              <a:rPr lang="en-US" altLang="zh-CN" smtClean="0"/>
              <a:t>pattern</a:t>
            </a:r>
            <a:r>
              <a:rPr lang="en-US" altLang="zh-CN" baseline="0" smtClean="0"/>
              <a:t> type error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式匹配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</a:t>
            </a:r>
            <a:r>
              <a:rPr lang="zh-CN" altLang="en-US" sz="2200" b="1"/>
              <a:t>型匹配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类型匹配注意事项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Map[String, Int]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Map[Int, String]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是两种不同的类型，其它类推。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在进行类型匹配时，编译器会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预先检测是否有可能的匹配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，如果没有则报错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936041"/>
            <a:ext cx="32175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obj = 10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result = obj match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a : Int =&gt;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a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b : Map[String, Int] =&gt;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"Map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集合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_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啥也不是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</a:t>
            </a:r>
            <a:r>
              <a:rPr lang="zh-CN" altLang="en-US" sz="2200" b="1"/>
              <a:t>型匹配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类型匹配注意事项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3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一个说明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z="1600" b="1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result = obj 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match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{</a:t>
            </a:r>
            <a:br>
              <a:rPr lang="en-US" altLang="zh-CN" sz="1600">
                <a:latin typeface="Arial" pitchFamily="34" charset="0"/>
                <a:cs typeface="Arial" pitchFamily="34" charset="0"/>
              </a:rPr>
            </a:br>
            <a:r>
              <a:rPr lang="en-US" altLang="zh-CN" sz="16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i : Int =&gt;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i</a:t>
            </a:r>
            <a:br>
              <a:rPr lang="en-US" altLang="zh-CN" sz="1600" smtClean="0">
                <a:latin typeface="Arial" pitchFamily="34" charset="0"/>
                <a:cs typeface="Arial" pitchFamily="34" charset="0"/>
              </a:rPr>
            </a:b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 case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i : Int =&gt; i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表示 将 </a:t>
            </a:r>
            <a:r>
              <a:rPr lang="en-US" altLang="zh-CN" sz="16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 = obj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其它类推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，然后再判断类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型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case _ 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出现在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match 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中间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，则表示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隐藏变量名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，即不使用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而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不是表示默认匹配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456359"/>
            <a:ext cx="28745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类型匹配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, obj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可能有如下的类型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a = 7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obj = if(a == 1) 1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2) "2"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3) BigInt(3)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4) Map("aa" -&gt; 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5) Map(1 -&gt; "aa")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6) Array(1, 2, 3)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7) Array("aa", 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8) Array("aa")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3456359"/>
            <a:ext cx="54006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result = obj match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a : Int =&gt;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a</a:t>
            </a:r>
          </a:p>
          <a:p>
            <a:r>
              <a:rPr lang="en-US" altLang="zh-CN" sz="14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4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altLang="zh-CN" sz="14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: BigInt =&gt; </a:t>
            </a:r>
            <a:r>
              <a:rPr lang="en-US" altLang="zh-CN" sz="14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Int.MaxValue //</a:t>
            </a:r>
            <a:r>
              <a:rPr lang="zh-CN" altLang="en-US" sz="14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看这里</a:t>
            </a:r>
            <a:r>
              <a:rPr lang="en-US" altLang="zh-CN" sz="14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!</a:t>
            </a:r>
            <a:endParaRPr lang="en-US" altLang="zh-CN" sz="1400" b="1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b : Map[String, Int]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对象是一个字符串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数字的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集合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c : Map[Int, String]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对象是一个数字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字符串的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集合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d : Array[String]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对象是一个字符串数组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e : Array[Int]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对象是一个数字数组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"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_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啥也不是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println(result)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</a:t>
            </a:r>
            <a:r>
              <a:rPr lang="zh-CN" altLang="en-US" sz="2200" b="1"/>
              <a:t>配数组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2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Array(0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匹配只有一个元素且为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0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的数组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Array(x,y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匹配数组有两个元素，并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将两个元素赋值为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。当然可以依次类推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Array(x,y,z)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匹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配数组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个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素的等等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....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Array(0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,_*)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匹配数组以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0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开始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580982"/>
              </p:ext>
            </p:extLst>
          </p:nvPr>
        </p:nvGraphicFramePr>
        <p:xfrm>
          <a:off x="7956376" y="4783861"/>
          <a:ext cx="648072" cy="55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包装程序外壳对象" showAsIcon="1" r:id="rId4" imgW="826200" imgH="711360" progId="Package">
                  <p:embed/>
                </p:oleObj>
              </mc:Choice>
              <mc:Fallback>
                <p:oleObj name="包装程序外壳对象" showAsIcon="1" r:id="rId4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6376" y="4783861"/>
                        <a:ext cx="648072" cy="558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3312343"/>
            <a:ext cx="422346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(arr &lt;- Array(Array(0), Array(1, 0), Array(0, 1, 0),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Array(1, 1, 0), Array(1, 1, 0, 1)))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result = arr match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Array(0) =&gt; "0"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Array(x, y) =&gt; x + "=" + y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Array(0, _*)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以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0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开头和数组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_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什么集合都不是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println("result = " + result)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 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14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代码说明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]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779912" y="3960415"/>
            <a:ext cx="1368152" cy="4753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92080" y="3384351"/>
            <a:ext cx="3453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EE0000"/>
                </a:solidFill>
              </a:rPr>
              <a:t>说明：</a:t>
            </a:r>
            <a:endParaRPr lang="en-US" altLang="zh-CN" b="1" smtClean="0">
              <a:solidFill>
                <a:srgbClr val="EE0000"/>
              </a:solidFill>
            </a:endParaRPr>
          </a:p>
          <a:p>
            <a:r>
              <a:rPr lang="zh-CN" altLang="en-US"/>
              <a:t>通</a:t>
            </a:r>
            <a:r>
              <a:rPr lang="zh-CN" altLang="en-US" smtClean="0"/>
              <a:t>过增加和删除</a:t>
            </a:r>
            <a:r>
              <a:rPr lang="en-US" altLang="zh-CN" smtClean="0"/>
              <a:t>for</a:t>
            </a:r>
            <a:r>
              <a:rPr lang="zh-CN" altLang="en-US" smtClean="0"/>
              <a:t>循环的数组，</a:t>
            </a:r>
            <a:endParaRPr lang="en-US" altLang="zh-CN" smtClean="0"/>
          </a:p>
          <a:p>
            <a:r>
              <a:rPr lang="zh-CN" altLang="en-US" smtClean="0"/>
              <a:t>来看代码运行的结果</a:t>
            </a:r>
            <a:r>
              <a:rPr lang="en-US" altLang="zh-CN" smtClean="0"/>
              <a:t>,</a:t>
            </a:r>
            <a:r>
              <a:rPr lang="zh-CN" altLang="en-US"/>
              <a:t>加强</a:t>
            </a:r>
            <a:r>
              <a:rPr lang="zh-CN" altLang="en-US" smtClean="0"/>
              <a:t>学员</a:t>
            </a:r>
            <a:endParaRPr lang="en-US" altLang="zh-CN" smtClean="0"/>
          </a:p>
          <a:p>
            <a:r>
              <a:rPr lang="zh-CN" altLang="en-US" smtClean="0"/>
              <a:t>对匹配数组的理解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匹配</a:t>
            </a:r>
            <a:r>
              <a:rPr lang="zh-CN" altLang="en-US" sz="2200" b="1"/>
              <a:t>列表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00175"/>
            <a:ext cx="799288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(list &lt;- Array(List(0), List(1, 0), List(0, 0, 0), List(1, 0, 0)))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result = list match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0 :: Nil =&gt; "0" //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x :: y :: Nil =&gt; x + " " + y //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0 :: tail =&gt; "0 ..." //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_ =&gt; "something else"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println(result)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b="1" smtClean="0">
                <a:latin typeface="Arial" pitchFamily="34" charset="0"/>
                <a:cs typeface="Arial" pitchFamily="34" charset="0"/>
              </a:rPr>
              <a:t>说明</a:t>
            </a:r>
            <a:endParaRPr lang="en-US" altLang="zh-CN" sz="1400" b="1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请思考，如果要匹配 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List(88) 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这样的只含有一个元素的列表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并原值返回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应该怎么写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4143" y="4518476"/>
            <a:ext cx="219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case x :: Nil =&gt; {</a:t>
            </a:r>
          </a:p>
          <a:p>
            <a:r>
              <a:rPr lang="en-US" altLang="zh-CN" sz="1400"/>
              <a:t>  println("</a:t>
            </a:r>
            <a:r>
              <a:rPr lang="zh-CN" altLang="en-US" sz="1400"/>
              <a:t>匹配到</a:t>
            </a:r>
            <a:r>
              <a:rPr lang="en-US" altLang="zh-CN" sz="1400"/>
              <a:t>" + (x::Nil))</a:t>
            </a:r>
          </a:p>
          <a:p>
            <a:r>
              <a:rPr lang="en-US" altLang="zh-CN" sz="1400"/>
              <a:t>  x :: Nil //</a:t>
            </a:r>
            <a:r>
              <a:rPr lang="zh-CN" altLang="en-US" sz="1400"/>
              <a:t>直接返回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597195" y="4549839"/>
            <a:ext cx="3240360" cy="994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匹配元组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00175"/>
            <a:ext cx="7992888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元组匹配</a:t>
            </a:r>
            <a:br>
              <a:rPr lang="zh-CN" altLang="en-US">
                <a:latin typeface="Arial" pitchFamily="34" charset="0"/>
                <a:cs typeface="Arial" pitchFamily="34" charset="0"/>
              </a:rPr>
            </a:br>
            <a:r>
              <a:rPr lang="en-US" altLang="zh-CN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元组匹配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for (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pair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&lt;- Array((0, 1), (1, 0), (1, 1),(1,0,2)))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result =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pair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match { // 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(0, _) =&gt; "0 ..."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/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(y, 0) =&gt; y // 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_ =&gt; "other"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//.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println(result)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说明</a:t>
            </a:r>
            <a:endParaRPr lang="en-US" altLang="zh-CN" sz="1600" b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思考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，如果要匹配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(10, 30) 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这样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任意两个元素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对偶元组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，应该如何写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?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324" y="5040535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(x, y) =&gt; println("x=" + x + "y=" + y)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324" y="5040535"/>
            <a:ext cx="3790660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对</a:t>
            </a:r>
            <a:r>
              <a:rPr lang="zh-CN" altLang="en-US" sz="2200" b="1"/>
              <a:t>象匹配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对象匹配，什么才算是匹配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呢？，规则如下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中对象的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unapply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对象提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取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返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回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ome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集合则为匹配成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功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none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集合则为匹配失败</a:t>
            </a: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用案例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3096319"/>
            <a:ext cx="8208912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object Square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unapply(z: Double): Option[Double] = Some(math.sqrt(z))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apply(z: Double): Double = z * z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模式匹配使用：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number: Double = 36.0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number match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Square(n) =&gt; println(n)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_ =&gt; println("nothing matched")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}[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代码说明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总结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对</a:t>
            </a:r>
            <a:r>
              <a:rPr lang="zh-CN" altLang="en-US" sz="2200" b="1"/>
              <a:t>象匹配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的小结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建对象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时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apply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被调用 ，比如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val n1 = Square(5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将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Square(n)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写在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case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后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时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[case Square(n) =&gt; xxx]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会默认调用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unapply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对象提取器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number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会被 传递给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def unapply(z: Double)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z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形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如果返回的是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Some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集合，则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unapply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提取器返回的结果会返回给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n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这个形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中对象的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unapply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提取器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返回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some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集合则为匹配成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功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返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回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none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集合则为匹配失败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对</a:t>
            </a:r>
            <a:r>
              <a:rPr lang="zh-CN" altLang="en-US" sz="2200" b="1"/>
              <a:t>象匹配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案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1" y="3231624"/>
            <a:ext cx="345638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码</a:t>
            </a:r>
            <a:r>
              <a:rPr lang="zh-CN" altLang="en-US" sz="140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总结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】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041" y="1728167"/>
            <a:ext cx="41889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Names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unapplySeq(str: String): Option[Seq[String]]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if (str.contains(",")) Some(str.split(","))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None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617" y="1713646"/>
            <a:ext cx="41248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namesString = "Alice,Bob,Thomas"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说明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namesString match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Names(first, second, third) =&gt;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println("the string contains three people's names")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打印字符串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println(s"$first $second $third")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_ =&gt; println("nothing matched")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对</a:t>
            </a:r>
            <a:r>
              <a:rPr lang="zh-CN" altLang="en-US" sz="2200" b="1"/>
              <a:t>象匹配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案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的小结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case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后面的对象提取器方法的参数为多个，则会默认调用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def unapplySeq()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法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unapplySeq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返回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Some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，获取其中的值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判断得到的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sequence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中的元素的个数是否是三个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如果是三个，则把三个元素分别取出，赋值给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first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second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third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其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它的规则不变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变</a:t>
            </a:r>
            <a:r>
              <a:rPr lang="zh-CN" altLang="en-US" sz="2200" b="1"/>
              <a:t>量声明中的模式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match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中每一个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都可以单独提取出来，意思是一样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用案例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3024311"/>
            <a:ext cx="669674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(x, y) = (1, 2)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(q, r) = BigInt(10)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/% 3  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说明 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q = BigInt(10) / 3 r = BigInt(10) % 3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arr = Array(1, 7, 2, 9)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Array(first, second, _*) =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arr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提出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arr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的前两个元素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println(first, second)</a:t>
            </a:r>
          </a:p>
          <a:p>
            <a:r>
              <a:rPr lang="en-US" altLang="zh-CN" smtClean="0"/>
              <a:t>//</a:t>
            </a:r>
            <a:r>
              <a:rPr lang="zh-CN" altLang="en-US" sz="1400" smtClean="0">
                <a:solidFill>
                  <a:srgbClr val="EE0000"/>
                </a:solidFill>
              </a:rPr>
              <a:t>案例演示</a:t>
            </a:r>
            <a:r>
              <a:rPr lang="en-US" altLang="zh-CN" sz="1400" smtClean="0">
                <a:solidFill>
                  <a:srgbClr val="EE0000"/>
                </a:solidFill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</a:rPr>
              <a:t>说明</a:t>
            </a:r>
            <a:endParaRPr lang="zh-CN" altLang="en-US" sz="140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match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中的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模式匹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配类似于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switch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语法，但是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更加强大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模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式匹配语法中，采用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match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关键字声明，每个分支采用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关键字进行声明，当需要匹配时，会从第一个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分支开始，如果匹配成功，那么执行对应的逻辑代码，如果匹配不成功，继续执行下一个分支进行判断。如果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所有</a:t>
            </a:r>
            <a:r>
              <a:rPr lang="en-US" altLang="zh-CN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都不匹配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，那么会执行</a:t>
            </a:r>
            <a:r>
              <a:rPr lang="en-US" altLang="zh-CN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case _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分支，类似于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default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语句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for</a:t>
            </a:r>
            <a:r>
              <a:rPr lang="zh-CN" altLang="en-US" sz="2200" b="1"/>
              <a:t>表达式中的模式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循环也可以进行模式匹配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用案例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569611"/>
            <a:ext cx="813690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val map = Map("A"-&gt;1, "B"-&gt;0, "C"-&gt;3)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for ( (k, v) &lt;- map ) {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println(k + " -&gt; " + v)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500">
                <a:latin typeface="Arial" pitchFamily="34" charset="0"/>
                <a:cs typeface="Arial" pitchFamily="34" charset="0"/>
              </a:rPr>
              <a:t>说明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for ((k, 0) &lt;- map) {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println(k + " --&gt; " + 0)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500">
                <a:latin typeface="Arial" pitchFamily="34" charset="0"/>
                <a:cs typeface="Arial" pitchFamily="34" charset="0"/>
              </a:rPr>
              <a:t>说明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for ((k, v) &lt;- map if v == 0) {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println(k + " ---&gt; " + v)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7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样</a:t>
            </a:r>
            <a:r>
              <a:rPr lang="zh-CN" altLang="en-US" sz="2200" b="1" smtClean="0"/>
              <a:t>例类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样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速入门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944191"/>
            <a:ext cx="67762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abstract class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Amount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case class Dollar(value: Double) extends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Amount 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case class Currency(value: Double, unit: String) extends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Amount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case object NoAmount extends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Amount 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这里的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Dollar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Currencry, NoAmount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 是样例类。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反编译</a:t>
            </a:r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样</a:t>
            </a:r>
            <a:r>
              <a:rPr lang="zh-CN" altLang="en-US" sz="2200" b="1"/>
              <a:t>例类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样例类仍然是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类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样例类用</a:t>
            </a:r>
            <a:r>
              <a:rPr lang="en-US" altLang="zh-CN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关键字进行声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明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样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例类是为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模式匹配而优化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/>
              <a:t>构造器中的每一个参数都成为</a:t>
            </a:r>
            <a:r>
              <a:rPr lang="en-US" altLang="zh-CN"/>
              <a:t>val——</a:t>
            </a:r>
            <a:r>
              <a:rPr lang="zh-CN" altLang="en-US"/>
              <a:t>除非它被显式地声明为</a:t>
            </a:r>
            <a:r>
              <a:rPr lang="en-US" altLang="zh-CN"/>
              <a:t>var</a:t>
            </a:r>
            <a:r>
              <a:rPr lang="zh-CN" altLang="en-US"/>
              <a:t>（不建议这样做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342900" indent="-342900">
              <a:buFontTx/>
              <a:buAutoNum type="arabicParenR"/>
              <a:defRPr/>
            </a:pPr>
            <a:endParaRPr lang="zh-CN" altLang="en-US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/>
              <a:t>在样例类对应的伴</a:t>
            </a:r>
            <a:r>
              <a:rPr lang="zh-CN" altLang="en-US"/>
              <a:t>生对象中</a:t>
            </a:r>
            <a:r>
              <a:rPr lang="zh-CN" altLang="en-US" b="1">
                <a:solidFill>
                  <a:srgbClr val="EE0000"/>
                </a:solidFill>
              </a:rPr>
              <a:t>提供</a:t>
            </a:r>
            <a:r>
              <a:rPr lang="en-US" altLang="zh-CN" b="1">
                <a:solidFill>
                  <a:srgbClr val="EE0000"/>
                </a:solidFill>
              </a:rPr>
              <a:t>apply</a:t>
            </a:r>
            <a:r>
              <a:rPr lang="zh-CN" altLang="en-US" b="1">
                <a:solidFill>
                  <a:srgbClr val="EE0000"/>
                </a:solidFill>
              </a:rPr>
              <a:t>方法</a:t>
            </a:r>
            <a:r>
              <a:rPr lang="zh-CN" altLang="en-US"/>
              <a:t>让你不用</a:t>
            </a:r>
            <a:r>
              <a:rPr lang="en-US" altLang="zh-CN"/>
              <a:t>new</a:t>
            </a:r>
            <a:r>
              <a:rPr lang="zh-CN" altLang="en-US"/>
              <a:t>关键字就能构造出相应的对象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b="1">
                <a:solidFill>
                  <a:srgbClr val="EE0000"/>
                </a:solidFill>
              </a:rPr>
              <a:t>提供</a:t>
            </a:r>
            <a:r>
              <a:rPr lang="en-US" altLang="zh-CN" b="1">
                <a:solidFill>
                  <a:srgbClr val="EE0000"/>
                </a:solidFill>
              </a:rPr>
              <a:t>unapply</a:t>
            </a:r>
            <a:r>
              <a:rPr lang="zh-CN" altLang="en-US" b="1">
                <a:solidFill>
                  <a:srgbClr val="EE0000"/>
                </a:solidFill>
              </a:rPr>
              <a:t>方法</a:t>
            </a:r>
            <a:r>
              <a:rPr lang="zh-CN" altLang="en-US"/>
              <a:t>让模式匹配可以工作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/>
              <a:t>将</a:t>
            </a:r>
            <a:r>
              <a:rPr lang="zh-CN" altLang="en-US" b="1" smtClean="0">
                <a:solidFill>
                  <a:srgbClr val="EE0000"/>
                </a:solidFill>
              </a:rPr>
              <a:t>自动生</a:t>
            </a:r>
            <a:r>
              <a:rPr lang="zh-CN" altLang="en-US" b="1">
                <a:solidFill>
                  <a:srgbClr val="EE0000"/>
                </a:solidFill>
              </a:rPr>
              <a:t>成</a:t>
            </a:r>
            <a:r>
              <a:rPr lang="en-US" altLang="zh-CN" b="1">
                <a:solidFill>
                  <a:srgbClr val="EE0000"/>
                </a:solidFill>
              </a:rPr>
              <a:t>toString</a:t>
            </a:r>
            <a:r>
              <a:rPr lang="zh-CN" altLang="en-US" b="1">
                <a:solidFill>
                  <a:srgbClr val="EE0000"/>
                </a:solidFill>
              </a:rPr>
              <a:t>、</a:t>
            </a:r>
            <a:r>
              <a:rPr lang="en-US" altLang="zh-CN" b="1">
                <a:solidFill>
                  <a:srgbClr val="EE0000"/>
                </a:solidFill>
              </a:rPr>
              <a:t>equals</a:t>
            </a:r>
            <a:r>
              <a:rPr lang="zh-CN" altLang="en-US" b="1">
                <a:solidFill>
                  <a:srgbClr val="EE0000"/>
                </a:solidFill>
              </a:rPr>
              <a:t>、</a:t>
            </a:r>
            <a:r>
              <a:rPr lang="en-US" altLang="zh-CN" b="1">
                <a:solidFill>
                  <a:srgbClr val="EE0000"/>
                </a:solidFill>
              </a:rPr>
              <a:t>hashCode</a:t>
            </a:r>
            <a:r>
              <a:rPr lang="zh-CN" altLang="en-US" b="1">
                <a:solidFill>
                  <a:srgbClr val="EE0000"/>
                </a:solidFill>
              </a:rPr>
              <a:t>和</a:t>
            </a:r>
            <a:r>
              <a:rPr lang="en-US" altLang="zh-CN" b="1">
                <a:solidFill>
                  <a:srgbClr val="EE0000"/>
                </a:solidFill>
              </a:rPr>
              <a:t>copy</a:t>
            </a:r>
            <a:r>
              <a:rPr lang="zh-CN" altLang="en-US" b="1">
                <a:solidFill>
                  <a:srgbClr val="EE0000"/>
                </a:solidFill>
              </a:rPr>
              <a:t>方</a:t>
            </a:r>
            <a:r>
              <a:rPr lang="zh-CN" altLang="en-US" b="1" smtClean="0">
                <a:solidFill>
                  <a:srgbClr val="EE0000"/>
                </a:solidFill>
              </a:rPr>
              <a:t>法</a:t>
            </a:r>
            <a:r>
              <a:rPr lang="en-US" altLang="zh-CN" smtClean="0"/>
              <a:t>(</a:t>
            </a:r>
            <a:r>
              <a:rPr lang="zh-CN" altLang="en-US" smtClean="0"/>
              <a:t>有点类似</a:t>
            </a:r>
            <a:r>
              <a:rPr lang="zh-CN" altLang="en-US" b="1" smtClean="0">
                <a:solidFill>
                  <a:srgbClr val="CC0000"/>
                </a:solidFill>
              </a:rPr>
              <a:t>模板类</a:t>
            </a:r>
            <a:r>
              <a:rPr lang="zh-CN" altLang="en-US" smtClean="0"/>
              <a:t>，直接给生成，供程序员使用</a:t>
            </a:r>
            <a:r>
              <a:rPr lang="en-US" altLang="zh-CN" smtClean="0"/>
              <a:t>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除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上述外，样例类和其他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全一样。你可以添加方法和字段，扩展它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们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样</a:t>
            </a:r>
            <a:r>
              <a:rPr lang="zh-CN" altLang="en-US" sz="2200" b="1"/>
              <a:t>例类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样例类最佳实践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1: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我们有一个类型为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Amount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的对象时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以用模式匹配来匹配他的类型，并将属性值绑定到变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即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：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把样例类对象的属性值提取到某个变量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该功能有用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033" y="2566129"/>
            <a:ext cx="5964838" cy="2523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(amt &lt;- Array(Dollar(1000.0), Currency(1000.0, "RMB"), NoAmount))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result = amt match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说明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Dollar(v) =&gt; "$" + v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说明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Currency(v, u) =&gt; v + " " + u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NoAmount =&gt; ""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println(amt + ": " + result)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代码说明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4687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样</a:t>
            </a:r>
            <a:r>
              <a:rPr lang="zh-CN" altLang="en-US" sz="2200" b="1"/>
              <a:t>例类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样例类最佳实践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样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例类的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copy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方法和带名参数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copy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创建一个与现有对象值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相同的新对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象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，并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可以通过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带名参数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来修改某些属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性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033" y="2736279"/>
            <a:ext cx="7784391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amt = Currency(29.95, "RMB")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amt1 = amt.copy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() 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创建了一个新的对象，但是属性值一样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amt2 = amt.copy(value = 19.95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创建了一个新对象，但是修改了货币单位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amt3 = amt.copy(unit = "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英镑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")//..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println(amt)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println(amt2)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println(amt3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  <a:endParaRPr lang="en-US" altLang="zh-CN" sz="1400" smtClean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case</a:t>
            </a:r>
            <a:r>
              <a:rPr lang="zh-CN" altLang="en-US" sz="2200" b="1"/>
              <a:t>语句的中置</a:t>
            </a:r>
            <a:r>
              <a:rPr lang="en-US" altLang="zh-CN" sz="2200" b="1"/>
              <a:t>(</a:t>
            </a:r>
            <a:r>
              <a:rPr lang="zh-CN" altLang="en-US" sz="2200" b="1"/>
              <a:t>缀</a:t>
            </a:r>
            <a:r>
              <a:rPr lang="en-US" altLang="zh-CN" sz="2200" b="1"/>
              <a:t>)</a:t>
            </a:r>
            <a:r>
              <a:rPr lang="zh-CN" altLang="en-US" sz="2200" b="1"/>
              <a:t>表达式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什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么是中置表达式？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1 + 2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，这就是一个中置表达式。如果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unapply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方法产出一个元组，你可以在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语句中使用中置表示法。比如可以匹配一个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序列</a:t>
            </a:r>
            <a:endParaRPr lang="zh-CN" altLang="en-US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应用实例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032" y="3192134"/>
            <a:ext cx="778439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List(1, 3, 5, 9) match { 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修改并测试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//1.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两个元素间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::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叫中置表达式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至少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first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second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两个匹配才行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//2.first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匹配第一个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second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匹配第二个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, rest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匹配剩余部分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(5,9)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first :: second :: rest =&gt; println(first + second + rest.length) //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_ =&gt; println("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匹配不到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...")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</a:t>
            </a:r>
            <a:r>
              <a:rPr lang="zh-CN" altLang="en-US" sz="2200" b="1"/>
              <a:t>配嵌套结构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操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作原理类似于正则表达式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最佳实践案例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商品捆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绑打折出售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现在有一些商品，请使用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设计相关的样例类，完成商品捆绑打折出售。要求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商品捆绑可以是单个商品，也可以是多个商品。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打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折时按照折扣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元进行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设计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够统计出所有捆绑商品打折后的最终价格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</a:t>
            </a:r>
            <a:r>
              <a:rPr lang="zh-CN" altLang="en-US" sz="2200" b="1"/>
              <a:t>配嵌套结构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创</a:t>
            </a: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建样例类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匹配嵌套结构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就是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Bundle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的对象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20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656159"/>
            <a:ext cx="850745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abstract class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Item //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项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case class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Book(description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: String, price: Double) extends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Item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//Bundle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捆 ，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discount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Double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折扣 ，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item: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Item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* , 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case class Bundle(description: String, discount: Double, item: Item*) extends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Item</a:t>
            </a: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1" y="3816399"/>
            <a:ext cx="7848872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//</a:t>
            </a:r>
            <a:r>
              <a:rPr lang="zh-CN" altLang="en-US"/>
              <a:t>给出案例表示有一捆数，单本</a:t>
            </a:r>
            <a:r>
              <a:rPr lang="zh-CN" altLang="en-US"/>
              <a:t>漫</a:t>
            </a:r>
            <a:r>
              <a:rPr lang="zh-CN" altLang="en-US" smtClean="0"/>
              <a:t>画（</a:t>
            </a:r>
            <a:r>
              <a:rPr lang="en-US" altLang="zh-CN" smtClean="0"/>
              <a:t>40-10</a:t>
            </a:r>
            <a:r>
              <a:rPr lang="zh-CN" altLang="en-US" smtClean="0"/>
              <a:t>）</a:t>
            </a:r>
            <a:r>
              <a:rPr lang="en-US" altLang="zh-CN" smtClean="0"/>
              <a:t> +</a:t>
            </a:r>
            <a:r>
              <a:rPr lang="zh-CN" altLang="en-US"/>
              <a:t>文学</a:t>
            </a:r>
            <a:r>
              <a:rPr lang="zh-CN" altLang="en-US"/>
              <a:t>作</a:t>
            </a:r>
            <a:r>
              <a:rPr lang="zh-CN" altLang="en-US" smtClean="0"/>
              <a:t>品</a:t>
            </a:r>
            <a:r>
              <a:rPr lang="en-US" altLang="zh-CN" smtClean="0"/>
              <a:t>(</a:t>
            </a:r>
            <a:r>
              <a:rPr lang="zh-CN" altLang="en-US" smtClean="0"/>
              <a:t>两本书</a:t>
            </a:r>
            <a:r>
              <a:rPr lang="en-US" altLang="zh-CN" smtClean="0"/>
              <a:t>)</a:t>
            </a:r>
            <a:r>
              <a:rPr lang="zh-CN" altLang="en-US" smtClean="0"/>
              <a:t>（</a:t>
            </a:r>
            <a:r>
              <a:rPr lang="en-US" altLang="zh-CN" smtClean="0"/>
              <a:t>80+30-20</a:t>
            </a:r>
            <a:r>
              <a:rPr lang="zh-CN" altLang="en-US" smtClean="0"/>
              <a:t>）</a:t>
            </a:r>
            <a:r>
              <a:rPr lang="en-US" altLang="zh-CN" smtClean="0"/>
              <a:t> = 30 + 90 = 120.0</a:t>
            </a:r>
            <a:endParaRPr lang="en-US" altLang="zh-CN" smtClean="0"/>
          </a:p>
          <a:p>
            <a:r>
              <a:rPr lang="en-US" altLang="zh-CN" smtClean="0"/>
              <a:t>val </a:t>
            </a:r>
            <a:r>
              <a:rPr lang="en-US" altLang="zh-CN"/>
              <a:t>sale = Bundle("</a:t>
            </a:r>
            <a:r>
              <a:rPr lang="zh-CN" altLang="en-US"/>
              <a:t>书籍</a:t>
            </a:r>
            <a:r>
              <a:rPr lang="en-US" altLang="zh-CN"/>
              <a:t>", 10,  </a:t>
            </a:r>
            <a:r>
              <a:rPr lang="en-US" altLang="zh-CN" smtClean="0"/>
              <a:t>Book("</a:t>
            </a:r>
            <a:r>
              <a:rPr lang="zh-CN" altLang="en-US"/>
              <a:t>漫画</a:t>
            </a:r>
            <a:r>
              <a:rPr lang="en-US" altLang="zh-CN"/>
              <a:t>", 40), Bundle("</a:t>
            </a:r>
            <a:r>
              <a:rPr lang="zh-CN" altLang="en-US"/>
              <a:t>文学作品</a:t>
            </a:r>
            <a:r>
              <a:rPr lang="en-US" altLang="zh-CN"/>
              <a:t>", 20, </a:t>
            </a:r>
            <a:r>
              <a:rPr lang="en-US" altLang="zh-CN" smtClean="0"/>
              <a:t>Book("《</a:t>
            </a:r>
            <a:r>
              <a:rPr lang="zh-CN" altLang="en-US"/>
              <a:t>阳关</a:t>
            </a:r>
            <a:r>
              <a:rPr lang="en-US" altLang="zh-CN"/>
              <a:t>》", 80), </a:t>
            </a:r>
            <a:r>
              <a:rPr lang="en-US" altLang="zh-CN" smtClean="0"/>
              <a:t>Book("《</a:t>
            </a:r>
            <a:r>
              <a:rPr lang="zh-CN" altLang="en-US"/>
              <a:t>围城</a:t>
            </a:r>
            <a:r>
              <a:rPr lang="en-US" altLang="zh-CN"/>
              <a:t>》", 30</a:t>
            </a:r>
            <a:r>
              <a:rPr lang="en-US" altLang="zh-CN" smtClean="0"/>
              <a:t>))) 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</a:t>
            </a:r>
            <a:r>
              <a:rPr lang="zh-CN" altLang="en-US" sz="2200" b="1"/>
              <a:t>配嵌套结构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知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识点</a:t>
            </a:r>
            <a:r>
              <a:rPr lang="en-US" altLang="zh-CN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rPr>
              <a:t>descr</a:t>
            </a: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绑定到第一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Book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2398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请思考：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何取出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val </a:t>
            </a:r>
            <a:r>
              <a:rPr lang="en-US" altLang="zh-CN"/>
              <a:t>sale = Bundle("</a:t>
            </a:r>
            <a:r>
              <a:rPr lang="zh-CN" altLang="en-US"/>
              <a:t>书籍</a:t>
            </a:r>
            <a:r>
              <a:rPr lang="en-US" altLang="zh-CN"/>
              <a:t>", 10,  </a:t>
            </a:r>
            <a:r>
              <a:rPr lang="en-US" altLang="zh-CN" smtClean="0"/>
              <a:t>Book("</a:t>
            </a:r>
            <a:r>
              <a:rPr lang="zh-CN" altLang="en-US" b="1">
                <a:solidFill>
                  <a:srgbClr val="EE0000"/>
                </a:solidFill>
              </a:rPr>
              <a:t>漫画</a:t>
            </a:r>
            <a:r>
              <a:rPr lang="en-US" altLang="zh-CN"/>
              <a:t>", 40), </a:t>
            </a:r>
            <a:r>
              <a:rPr lang="en-US" altLang="zh-CN" smtClean="0"/>
              <a:t>Bundle("</a:t>
            </a:r>
            <a:r>
              <a:rPr lang="zh-CN" altLang="en-US"/>
              <a:t>文学作品</a:t>
            </a:r>
            <a:r>
              <a:rPr lang="en-US" altLang="zh-CN"/>
              <a:t>", 20, </a:t>
            </a:r>
            <a:r>
              <a:rPr lang="en-US" altLang="zh-CN" smtClean="0"/>
              <a:t>Book("《</a:t>
            </a:r>
            <a:r>
              <a:rPr lang="zh-CN" altLang="en-US"/>
              <a:t>阳关</a:t>
            </a:r>
            <a:r>
              <a:rPr lang="en-US" altLang="zh-CN"/>
              <a:t>》", 80), </a:t>
            </a:r>
            <a:r>
              <a:rPr lang="en-US" altLang="zh-CN" smtClean="0"/>
              <a:t>Book("《</a:t>
            </a:r>
            <a:r>
              <a:rPr lang="zh-CN" altLang="en-US"/>
              <a:t>围城</a:t>
            </a:r>
            <a:r>
              <a:rPr lang="en-US" altLang="zh-CN"/>
              <a:t>》", 30)))</a:t>
            </a: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这个嵌套结构</a:t>
            </a:r>
            <a:r>
              <a:rPr lang="zh-CN" altLang="en-US" smtClean="0"/>
              <a:t>中的 </a:t>
            </a:r>
            <a:r>
              <a:rPr lang="en-US" altLang="zh-CN" smtClean="0"/>
              <a:t>"</a:t>
            </a:r>
            <a:r>
              <a:rPr lang="zh-CN" altLang="en-US" smtClean="0">
                <a:solidFill>
                  <a:srgbClr val="EE0000"/>
                </a:solidFill>
              </a:rPr>
              <a:t>漫画</a:t>
            </a:r>
            <a:r>
              <a:rPr lang="en-US" altLang="zh-CN" smtClean="0"/>
              <a:t>"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同学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们想一想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032423"/>
            <a:ext cx="7289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res = sale match 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如果我们进行对象匹配时，不想接受某些值，则使用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_ 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忽略即可，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_* 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表示所有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Bundle(_,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_, Book(desc, _), _*) =&gt; desc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</a:t>
            </a:r>
            <a:r>
              <a:rPr lang="zh-CN" altLang="en-US" sz="2200" b="1"/>
              <a:t>配嵌套结构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知识点</a:t>
            </a: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表示法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将嵌套的值绑定到变量。</a:t>
            </a: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_*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绑定剩余</a:t>
            </a: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rest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23982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请思考：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何将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漫画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val </a:t>
            </a:r>
            <a:r>
              <a:rPr lang="en-US" altLang="zh-CN"/>
              <a:t>sale = Bundle("</a:t>
            </a:r>
            <a:r>
              <a:rPr lang="zh-CN" altLang="en-US"/>
              <a:t>书籍</a:t>
            </a:r>
            <a:r>
              <a:rPr lang="en-US" altLang="zh-CN"/>
              <a:t>", 10,  </a:t>
            </a:r>
            <a:r>
              <a:rPr lang="en-US" altLang="zh-CN" smtClean="0"/>
              <a:t>Book("</a:t>
            </a:r>
            <a:r>
              <a:rPr lang="zh-CN" altLang="en-US">
                <a:solidFill>
                  <a:srgbClr val="EE0000"/>
                </a:solidFill>
              </a:rPr>
              <a:t>漫画</a:t>
            </a:r>
            <a:r>
              <a:rPr lang="en-US" altLang="zh-CN"/>
              <a:t>", 40), </a:t>
            </a:r>
            <a:r>
              <a:rPr lang="en-US" altLang="zh-CN" b="1">
                <a:solidFill>
                  <a:srgbClr val="7030A0"/>
                </a:solidFill>
              </a:rPr>
              <a:t>Bundle("</a:t>
            </a:r>
            <a:r>
              <a:rPr lang="zh-CN" altLang="en-US" b="1">
                <a:solidFill>
                  <a:srgbClr val="7030A0"/>
                </a:solidFill>
              </a:rPr>
              <a:t>文学作品</a:t>
            </a:r>
            <a:r>
              <a:rPr lang="en-US" altLang="zh-CN" b="1">
                <a:solidFill>
                  <a:srgbClr val="7030A0"/>
                </a:solidFill>
              </a:rPr>
              <a:t>", 20, </a:t>
            </a:r>
            <a:r>
              <a:rPr lang="en-US" altLang="zh-CN" b="1" smtClean="0">
                <a:solidFill>
                  <a:srgbClr val="7030A0"/>
                </a:solidFill>
              </a:rPr>
              <a:t>Book("《</a:t>
            </a:r>
            <a:r>
              <a:rPr lang="zh-CN" altLang="en-US" b="1">
                <a:solidFill>
                  <a:srgbClr val="7030A0"/>
                </a:solidFill>
              </a:rPr>
              <a:t>阳关</a:t>
            </a:r>
            <a:r>
              <a:rPr lang="en-US" altLang="zh-CN" b="1">
                <a:solidFill>
                  <a:srgbClr val="7030A0"/>
                </a:solidFill>
              </a:rPr>
              <a:t>》", 80), </a:t>
            </a:r>
            <a:r>
              <a:rPr lang="en-US" altLang="zh-CN" b="1" smtClean="0">
                <a:solidFill>
                  <a:srgbClr val="7030A0"/>
                </a:solidFill>
              </a:rPr>
              <a:t>Book("《</a:t>
            </a:r>
            <a:r>
              <a:rPr lang="zh-CN" altLang="en-US" b="1">
                <a:solidFill>
                  <a:srgbClr val="7030A0"/>
                </a:solidFill>
              </a:rPr>
              <a:t>围城</a:t>
            </a:r>
            <a:r>
              <a:rPr lang="en-US" altLang="zh-CN" b="1">
                <a:solidFill>
                  <a:srgbClr val="7030A0"/>
                </a:solidFill>
              </a:rPr>
              <a:t>》", 30))</a:t>
            </a:r>
            <a:r>
              <a:rPr lang="en-US" altLang="zh-CN"/>
              <a:t>)</a:t>
            </a: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这个嵌套结构</a:t>
            </a:r>
            <a:r>
              <a:rPr lang="zh-CN" altLang="en-US" smtClean="0"/>
              <a:t>中的 </a:t>
            </a:r>
            <a:r>
              <a:rPr lang="en-US" altLang="zh-CN" smtClean="0"/>
              <a:t>"</a:t>
            </a:r>
            <a:r>
              <a:rPr lang="zh-CN" altLang="en-US" smtClean="0">
                <a:solidFill>
                  <a:srgbClr val="EE0000"/>
                </a:solidFill>
              </a:rPr>
              <a:t>漫画</a:t>
            </a:r>
            <a:r>
              <a:rPr lang="en-US" altLang="zh-CN" smtClean="0"/>
              <a:t>" </a:t>
            </a:r>
            <a:r>
              <a:rPr lang="zh-CN" altLang="en-US" smtClean="0"/>
              <a:t>和 紫色的部分 绑定到变量，即赋值到变量中</a:t>
            </a:r>
            <a:r>
              <a:rPr lang="en-US" altLang="zh-CN" smtClean="0"/>
              <a:t>.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3600375"/>
            <a:ext cx="488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result2 = sale match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Bundle(_, _, art @ Book(_, _), rest @ _*) =&gt; (art, rest)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println(result2)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println("art =" + result2._1)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println("rest=" + result2._2)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match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Java Switch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的简单回顾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32223"/>
            <a:ext cx="741682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/>
              <a:t>// Java</a:t>
            </a:r>
            <a:endParaRPr lang="en-US" altLang="zh-CN"/>
          </a:p>
          <a:p>
            <a:r>
              <a:rPr lang="en-US" altLang="zh-CN"/>
              <a:t>int i = 1;</a:t>
            </a:r>
          </a:p>
          <a:p>
            <a:r>
              <a:rPr lang="en-US" altLang="zh-CN"/>
              <a:t>switch ( i ) {</a:t>
            </a:r>
          </a:p>
          <a:p>
            <a:r>
              <a:rPr lang="en-US" altLang="zh-CN" b="1"/>
              <a:t> </a:t>
            </a:r>
            <a:r>
              <a:rPr lang="en-US" altLang="zh-CN" b="1" smtClean="0"/>
              <a:t>   case</a:t>
            </a:r>
            <a:r>
              <a:rPr lang="en-US" altLang="zh-CN" smtClean="0"/>
              <a:t> </a:t>
            </a:r>
            <a:r>
              <a:rPr lang="en-US" altLang="zh-CN"/>
              <a:t>0 :</a:t>
            </a:r>
          </a:p>
          <a:p>
            <a:r>
              <a:rPr lang="en-US" altLang="zh-CN" smtClean="0"/>
              <a:t>            break; </a:t>
            </a:r>
            <a:endParaRPr lang="en-US" altLang="zh-CN"/>
          </a:p>
          <a:p>
            <a:r>
              <a:rPr lang="en-US" altLang="zh-CN" smtClean="0"/>
              <a:t>    case </a:t>
            </a:r>
            <a:r>
              <a:rPr lang="en-US" altLang="zh-CN"/>
              <a:t>1 : </a:t>
            </a:r>
          </a:p>
          <a:p>
            <a:r>
              <a:rPr lang="en-US" altLang="zh-CN"/>
              <a:t>   </a:t>
            </a:r>
            <a:r>
              <a:rPr lang="en-US" altLang="zh-CN" smtClean="0"/>
              <a:t>         break</a:t>
            </a:r>
            <a:r>
              <a:rPr lang="en-US" altLang="zh-CN"/>
              <a:t>;</a:t>
            </a:r>
          </a:p>
          <a:p>
            <a:r>
              <a:rPr lang="en-US" altLang="zh-CN" b="1" smtClean="0"/>
              <a:t>    default</a:t>
            </a:r>
            <a:r>
              <a:rPr lang="en-US" altLang="zh-CN" smtClean="0"/>
              <a:t> </a:t>
            </a:r>
            <a:r>
              <a:rPr lang="en-US" altLang="zh-CN"/>
              <a:t>: </a:t>
            </a:r>
          </a:p>
          <a:p>
            <a:r>
              <a:rPr lang="en-US" altLang="zh-CN"/>
              <a:t>   </a:t>
            </a:r>
            <a:r>
              <a:rPr lang="en-US" altLang="zh-CN" smtClean="0"/>
              <a:t>         break</a:t>
            </a:r>
            <a:endParaRPr lang="en-US" altLang="zh-CN"/>
          </a:p>
          <a:p>
            <a:r>
              <a:rPr lang="en-US" altLang="zh-CN" smtClean="0"/>
              <a:t>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5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</a:t>
            </a:r>
            <a:r>
              <a:rPr lang="zh-CN" altLang="en-US" sz="2200" b="1"/>
              <a:t>配嵌套结构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知识点</a:t>
            </a:r>
            <a:r>
              <a:rPr lang="en-US" altLang="zh-CN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3-</a:t>
            </a: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不使用</a:t>
            </a:r>
            <a:r>
              <a: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rPr>
              <a:t>_*</a:t>
            </a: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绑定剩余</a:t>
            </a:r>
            <a:r>
              <a: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rPr>
              <a:t>rest</a:t>
            </a:r>
            <a:endParaRPr lang="en-US" altLang="zh-CN" sz="200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23982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请思考：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何将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漫画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紫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色部分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val </a:t>
            </a:r>
            <a:r>
              <a:rPr lang="en-US" altLang="zh-CN"/>
              <a:t>sale = Bundle("</a:t>
            </a:r>
            <a:r>
              <a:rPr lang="zh-CN" altLang="en-US"/>
              <a:t>书籍</a:t>
            </a:r>
            <a:r>
              <a:rPr lang="en-US" altLang="zh-CN"/>
              <a:t>", 10,  Article("</a:t>
            </a:r>
            <a:r>
              <a:rPr lang="zh-CN" altLang="en-US">
                <a:solidFill>
                  <a:srgbClr val="EE0000"/>
                </a:solidFill>
              </a:rPr>
              <a:t>漫画</a:t>
            </a:r>
            <a:r>
              <a:rPr lang="en-US" altLang="zh-CN"/>
              <a:t>", 40), </a:t>
            </a:r>
            <a:r>
              <a:rPr lang="en-US" altLang="zh-CN" b="1">
                <a:solidFill>
                  <a:srgbClr val="7030A0"/>
                </a:solidFill>
              </a:rPr>
              <a:t>Bundle("</a:t>
            </a:r>
            <a:r>
              <a:rPr lang="zh-CN" altLang="en-US" b="1">
                <a:solidFill>
                  <a:srgbClr val="7030A0"/>
                </a:solidFill>
              </a:rPr>
              <a:t>文学作品</a:t>
            </a:r>
            <a:r>
              <a:rPr lang="en-US" altLang="zh-CN" b="1">
                <a:solidFill>
                  <a:srgbClr val="7030A0"/>
                </a:solidFill>
              </a:rPr>
              <a:t>", 20, Article("《</a:t>
            </a:r>
            <a:r>
              <a:rPr lang="zh-CN" altLang="en-US" b="1">
                <a:solidFill>
                  <a:srgbClr val="7030A0"/>
                </a:solidFill>
              </a:rPr>
              <a:t>阳关</a:t>
            </a:r>
            <a:r>
              <a:rPr lang="en-US" altLang="zh-CN" b="1">
                <a:solidFill>
                  <a:srgbClr val="7030A0"/>
                </a:solidFill>
              </a:rPr>
              <a:t>》", 80), Article("《</a:t>
            </a:r>
            <a:r>
              <a:rPr lang="zh-CN" altLang="en-US" b="1">
                <a:solidFill>
                  <a:srgbClr val="7030A0"/>
                </a:solidFill>
              </a:rPr>
              <a:t>围城</a:t>
            </a:r>
            <a:r>
              <a:rPr lang="en-US" altLang="zh-CN" b="1">
                <a:solidFill>
                  <a:srgbClr val="7030A0"/>
                </a:solidFill>
              </a:rPr>
              <a:t>》", 30))</a:t>
            </a:r>
            <a:r>
              <a:rPr lang="en-US" altLang="zh-CN"/>
              <a:t>)</a:t>
            </a: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这个嵌套结构</a:t>
            </a:r>
            <a:r>
              <a:rPr lang="zh-CN" altLang="en-US" smtClean="0"/>
              <a:t>中的 </a:t>
            </a:r>
            <a:r>
              <a:rPr lang="en-US" altLang="zh-CN" smtClean="0"/>
              <a:t>"</a:t>
            </a:r>
            <a:r>
              <a:rPr lang="zh-CN" altLang="en-US" smtClean="0">
                <a:solidFill>
                  <a:srgbClr val="EE0000"/>
                </a:solidFill>
              </a:rPr>
              <a:t>漫画</a:t>
            </a:r>
            <a:r>
              <a:rPr lang="en-US" altLang="zh-CN" smtClean="0"/>
              <a:t>" </a:t>
            </a:r>
            <a:r>
              <a:rPr lang="zh-CN" altLang="en-US" smtClean="0"/>
              <a:t>和 紫色的部分 绑定到变量，即赋值到变量中</a:t>
            </a:r>
            <a:r>
              <a:rPr lang="en-US" altLang="zh-CN" smtClean="0"/>
              <a:t>.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3512105"/>
            <a:ext cx="78149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result2 = sale match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说明因为没有使用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_*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即明确说明没有多个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Bundle,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所以返回的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rest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，就不是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WrappedArray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了。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Bundle(_, _, art @ Book(_, _),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rest)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=&gt; (art, rest)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println(result2)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println("art =" + result2._1)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println("rest=" + result2._2)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匹</a:t>
            </a:r>
            <a:r>
              <a:rPr lang="zh-CN" altLang="en-US" sz="2200" b="1"/>
              <a:t>配嵌套结构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最佳实践案例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商品捆绑打折出售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现在有一些商品，请使用</a:t>
            </a:r>
            <a:r>
              <a:rPr lang="en-US" altLang="zh-CN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设计相关的样例类，完成商品可以捆绑打折出售。要求</a:t>
            </a:r>
            <a:endParaRPr lang="en-US" altLang="zh-CN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Tx/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商品捆绑可以是单个商品，也可以是多个商品。</a:t>
            </a:r>
            <a:endParaRPr lang="en-US" altLang="zh-CN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Tx/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打折时按照折扣</a:t>
            </a:r>
            <a:r>
              <a:rPr lang="en-US" altLang="zh-CN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xx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元进行设计</a:t>
            </a:r>
            <a:r>
              <a:rPr lang="en-US" altLang="zh-CN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>
              <a:buFontTx/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能够统计出所有捆绑商品打折后的最终价格</a:t>
            </a:r>
            <a:endParaRPr lang="en-US" altLang="zh-CN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3384351"/>
            <a:ext cx="799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price(it: Item): Double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it match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Book(_,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p) =&gt;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生成一个新的集合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,_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是将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its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中每个循环的元素传递到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price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it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中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。递归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操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作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分析一个</a:t>
            </a:r>
            <a:r>
              <a:rPr lang="zh-CN" altLang="en-US" sz="1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简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单的流程</a:t>
            </a:r>
            <a:endParaRPr lang="en-US" altLang="zh-CN" sz="14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case Bundle(_, disc,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its @ _*)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=&gt; its.map(price _).sum -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disc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密</a:t>
            </a:r>
            <a:r>
              <a:rPr lang="zh-CN" altLang="en-US" sz="2200" b="1"/>
              <a:t>封类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果想让</a:t>
            </a:r>
            <a:r>
              <a:rPr lang="en-US" altLang="zh-CN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类的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所有子类都必须在申明该类的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相同的源文件中定义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，可以将样例类的通用超类声明为</a:t>
            </a:r>
            <a:r>
              <a:rPr lang="en-US" altLang="zh-CN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sealed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，这个超类称之为密封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类。</a:t>
            </a:r>
            <a:endParaRPr lang="en-US" altLang="zh-CN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密</a:t>
            </a:r>
            <a:r>
              <a:rPr lang="zh-CN" alt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封就是不能在其他文件中定义子类</a:t>
            </a:r>
            <a:r>
              <a:rPr lang="zh-CN" alt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例演示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96319"/>
            <a:ext cx="4500500" cy="221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47248"/>
            <a:ext cx="3660254" cy="188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851990"/>
              </p:ext>
            </p:extLst>
          </p:nvPr>
        </p:nvGraphicFramePr>
        <p:xfrm>
          <a:off x="8335714" y="4769914"/>
          <a:ext cx="628774" cy="54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包装程序外壳对象" showAsIcon="1" r:id="rId6" imgW="826200" imgH="711360" progId="Package">
                  <p:embed/>
                </p:oleObj>
              </mc:Choice>
              <mc:Fallback>
                <p:oleObj name="包装程序外壳对象" showAsIcon="1" r:id="rId6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5714" y="4769914"/>
                        <a:ext cx="628774" cy="54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1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match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的模式匹配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944191"/>
            <a:ext cx="7848872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模式匹配，类似于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switch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法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val oper = '#'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val n1 = 20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val n2 = 10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var res = 0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oper match {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case '+' =&gt; res = n1 + n2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case '-' =&gt; res = n1 - n2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case '*' =&gt; res = n1 * n2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case '/' =&gt; res = n1 / n2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case _ =&gt; println("oper error")</a:t>
            </a:r>
          </a:p>
          <a:p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("res=" + res)</a:t>
            </a:r>
          </a:p>
        </p:txBody>
      </p:sp>
    </p:spTree>
    <p:extLst>
      <p:ext uri="{BB962C8B-B14F-4D97-AF65-F5344CB8AC3E}">
        <p14:creationId xmlns:p14="http://schemas.microsoft.com/office/powerpoint/2010/main" val="42760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match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match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的细节和注意事项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如果所有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都不匹配，那么会执行</a:t>
            </a:r>
            <a:r>
              <a:rPr lang="en-US" altLang="zh-CN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case _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分支，类似于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default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语句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如果所有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都不匹配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，又没有写</a:t>
            </a:r>
            <a:r>
              <a:rPr lang="en-US" altLang="zh-CN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分支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，那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么会抛出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MatchError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中，不用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break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句，自动中断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case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可以在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match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中使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其它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型，而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仅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仅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符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=&gt;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等价于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 swtich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=&gt;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后面的代码块到下一个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 是作为一个整体执行，可以使用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{}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扩起来，也可以不扩。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11869"/>
            <a:ext cx="2825105" cy="138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291311"/>
              </p:ext>
            </p:extLst>
          </p:nvPr>
        </p:nvGraphicFramePr>
        <p:xfrm>
          <a:off x="7154233" y="3772584"/>
          <a:ext cx="585649" cy="50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4233" y="3772584"/>
                        <a:ext cx="585649" cy="504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7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守卫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果想要表达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匹配某个范围的数据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，就需要在模式匹配中增加条件守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卫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用案例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5776" y="2520255"/>
            <a:ext cx="767064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for (ch &lt;- "+-3!") {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var sign = 0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var digit = 0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ch match {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case '+' =&gt; sign = 1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case '-' =&gt; sign = -1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500" b="1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z="1500" b="1">
                <a:latin typeface="Arial" pitchFamily="34" charset="0"/>
                <a:cs typeface="Arial" pitchFamily="34" charset="0"/>
              </a:rPr>
              <a:t>..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case _ if ch.toString.equals("3") =&gt; digit = </a:t>
            </a:r>
            <a:r>
              <a:rPr lang="en-US" altLang="zh-CN" sz="1500" b="1" smtClean="0">
                <a:latin typeface="Arial" pitchFamily="34" charset="0"/>
                <a:cs typeface="Arial" pitchFamily="34" charset="0"/>
              </a:rPr>
              <a:t>3</a:t>
            </a:r>
            <a:endParaRPr lang="zh-CN" altLang="en-US" sz="15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case _ =&gt; sign = 2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println(ch + " " + sign + " " + digit)</a:t>
            </a:r>
          </a:p>
          <a:p>
            <a:r>
              <a:rPr lang="en-US" altLang="zh-CN" sz="1500" b="1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5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守卫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课堂思考题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如看下面的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码，会输出什么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?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5776" y="2250221"/>
            <a:ext cx="3566184" cy="3093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for (ch &lt;- "+-3!") {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var sign = 0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var digit = 0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ch match {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case '+' =&gt; sign = 1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case '-' =&gt; sign = -1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500" b="1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z="1500" b="1">
                <a:latin typeface="Arial" pitchFamily="34" charset="0"/>
                <a:cs typeface="Arial" pitchFamily="34" charset="0"/>
              </a:rPr>
              <a:t>..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500" b="1" smtClean="0">
                <a:latin typeface="Arial" pitchFamily="34" charset="0"/>
                <a:cs typeface="Arial" pitchFamily="34" charset="0"/>
              </a:rPr>
              <a:t>_  </a:t>
            </a:r>
            <a:r>
              <a:rPr lang="en-US" altLang="zh-CN" sz="1500" b="1">
                <a:latin typeface="Arial" pitchFamily="34" charset="0"/>
                <a:cs typeface="Arial" pitchFamily="34" charset="0"/>
              </a:rPr>
              <a:t>=&gt; digit = </a:t>
            </a:r>
            <a:r>
              <a:rPr lang="en-US" altLang="zh-CN" sz="1500" b="1" smtClean="0">
                <a:latin typeface="Arial" pitchFamily="34" charset="0"/>
                <a:cs typeface="Arial" pitchFamily="34" charset="0"/>
              </a:rPr>
              <a:t>3</a:t>
            </a:r>
            <a:endParaRPr lang="zh-CN" altLang="en-US" sz="15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case _ </a:t>
            </a:r>
            <a:r>
              <a:rPr lang="en-US" altLang="zh-CN" sz="1500" b="1" smtClean="0">
                <a:latin typeface="Arial" pitchFamily="34" charset="0"/>
                <a:cs typeface="Arial" pitchFamily="34" charset="0"/>
              </a:rPr>
              <a:t> =&gt; </a:t>
            </a:r>
            <a:r>
              <a:rPr lang="en-US" altLang="zh-CN" sz="1500" b="1">
                <a:latin typeface="Arial" pitchFamily="34" charset="0"/>
                <a:cs typeface="Arial" pitchFamily="34" charset="0"/>
              </a:rPr>
              <a:t>sign = 2</a:t>
            </a:r>
          </a:p>
          <a:p>
            <a:r>
              <a:rPr lang="en-US" altLang="zh-CN" sz="1500" b="1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500" b="1" smtClean="0">
                <a:latin typeface="Arial" pitchFamily="34" charset="0"/>
                <a:cs typeface="Arial" pitchFamily="34" charset="0"/>
              </a:rPr>
              <a:t>// </a:t>
            </a:r>
            <a:endParaRPr lang="en-US" altLang="zh-CN" sz="15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println(ch + " " + sign + " " + digit)</a:t>
            </a:r>
          </a:p>
          <a:p>
            <a:r>
              <a:rPr lang="en-US" altLang="zh-CN" sz="1500" b="1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5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2493" y="2257327"/>
            <a:ext cx="3566184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for (ch &lt;- "+-3!") {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var sign = 0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var digit = 0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ch match {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case _  =&gt; digit = 3</a:t>
            </a:r>
            <a:endParaRPr lang="en-US" altLang="zh-CN" sz="1500" b="1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 smtClean="0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500" b="1">
                <a:latin typeface="Arial" pitchFamily="34" charset="0"/>
                <a:cs typeface="Arial" pitchFamily="34" charset="0"/>
              </a:rPr>
              <a:t>'+' =&gt; sign = 1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case '-' =&gt; sign = -1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500" b="1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z="1500" b="1" smtClean="0">
                <a:latin typeface="Arial" pitchFamily="34" charset="0"/>
                <a:cs typeface="Arial" pitchFamily="34" charset="0"/>
              </a:rPr>
              <a:t>..</a:t>
            </a:r>
            <a:endParaRPr lang="en-US" altLang="zh-CN" sz="15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500" b="1">
                <a:latin typeface="Arial" pitchFamily="34" charset="0"/>
                <a:cs typeface="Arial" pitchFamily="34" charset="0"/>
              </a:rPr>
              <a:t>println(ch + " " + sign + " " + digit)</a:t>
            </a:r>
          </a:p>
          <a:p>
            <a:r>
              <a:rPr lang="en-US" altLang="zh-CN" sz="1500" b="1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2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模</a:t>
            </a:r>
            <a:r>
              <a:rPr lang="zh-CN" altLang="en-US" sz="2200" b="1"/>
              <a:t>式中的变量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如</a:t>
            </a:r>
            <a:r>
              <a:rPr lang="zh-CN" altLang="en-US"/>
              <a:t>果在</a:t>
            </a:r>
            <a:r>
              <a:rPr lang="en-US" altLang="zh-CN"/>
              <a:t>case</a:t>
            </a:r>
            <a:r>
              <a:rPr lang="zh-CN" altLang="en-US"/>
              <a:t>关键字后跟变量名，那么</a:t>
            </a:r>
            <a:r>
              <a:rPr lang="en-US" altLang="zh-CN"/>
              <a:t>match</a:t>
            </a:r>
            <a:r>
              <a:rPr lang="zh-CN" altLang="en-US"/>
              <a:t>前表达式的值会赋给那个变</a:t>
            </a:r>
            <a:r>
              <a:rPr lang="zh-CN" altLang="en-US" smtClean="0"/>
              <a:t>量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用案例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5776" y="2520255"/>
            <a:ext cx="767064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ch = 'V'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ch match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'+' =&gt; println("ok~")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mychar =&gt; println("ok~" + mychar)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_ =&gt; println ("ok~~")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类</a:t>
            </a:r>
            <a:r>
              <a:rPr lang="zh-CN" altLang="en-US" sz="2200" b="1"/>
              <a:t>型匹配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以匹配对象的任意类型，这样做避免了使用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isInstanceOf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asInstanceOf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法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用案例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994979"/>
              </p:ext>
            </p:extLst>
          </p:nvPr>
        </p:nvGraphicFramePr>
        <p:xfrm>
          <a:off x="643314" y="4968527"/>
          <a:ext cx="629244" cy="54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包装程序外壳对象" showAsIcon="1" r:id="rId4" imgW="826200" imgH="711360" progId="Package">
                  <p:embed/>
                </p:oleObj>
              </mc:Choice>
              <mc:Fallback>
                <p:oleObj name="包装程序外壳对象" showAsIcon="1" r:id="rId4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314" y="4968527"/>
                        <a:ext cx="629244" cy="542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2577742"/>
            <a:ext cx="28745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类型匹配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, obj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可能有如下的类型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a = 7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obj = if(a == 1) 1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2) "2"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3) BigInt(3)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4) Map("aa" -&gt; 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5) Map(1 -&gt; "aa")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6) Array(1, 2, 3)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7) Array("aa", 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else if(a == 8) Array("aa")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2577742"/>
            <a:ext cx="54006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result = obj match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a : Int =&gt; a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b : Map[String, Int]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对象是一个字符串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数字的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集合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c : Map[Int, String]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对象是一个数字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字符串的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集合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d : Array[String]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对象是一个字符串数组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e : Array[Int]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对象是一个数字数组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f : BigInt =&gt; Int.MaxValue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case _ =&gt;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啥也不是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println(result)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11936</TotalTime>
  <Words>8294</Words>
  <Application>Microsoft Office PowerPoint</Application>
  <PresentationFormat>自定义</PresentationFormat>
  <Paragraphs>1230</Paragraphs>
  <Slides>33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</vt:lpstr>
      <vt:lpstr>包装程序外壳对象</vt:lpstr>
      <vt:lpstr>Scala核心编程 -模式匹配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1153</cp:revision>
  <dcterms:created xsi:type="dcterms:W3CDTF">2013-03-04T07:19:00Z</dcterms:created>
  <dcterms:modified xsi:type="dcterms:W3CDTF">2018-11-21T03:23:28Z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