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0" r:id="rId10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6" autoAdjust="0"/>
    <p:restoredTop sz="85533" autoAdjust="0"/>
  </p:normalViewPr>
  <p:slideViewPr>
    <p:cSldViewPr>
      <p:cViewPr>
        <p:scale>
          <a:sx n="80" d="100"/>
          <a:sy n="80" d="100"/>
        </p:scale>
        <p:origin x="-768" y="-240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常规方式的代码：</a:t>
            </a: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package com.atguigu.base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import java.text.SimpleDateFormat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import java.util.Date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object Temp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val now: Date = new Date()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val dateFormat: SimpleDateFormat 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new SimpleDateFormat("yyyy-MM-dd HH:mm:ss")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val date = dateFormat.format(now)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println("date=" + date)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var res = BigInt(0);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var num = BigInt(1);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var maxVal = BigInt(100l) //BigInt(99999999l)[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测试效率大数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while(num&lt;=maxVal){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res += num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num +=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println("res=" + res)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val now2: Date = new Date()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val date2 = dateFormat.format(now2)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println("date=" + date2)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//    var num = BigInt(0)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//    var sum = BigInt(0)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//    var res = mx(num,sum)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//    println("res=" + res)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// 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递归的方式来解决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//  def mx(num:BigInt,sum:BigInt):BigInt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//    if(num&lt;= 99999999l) return mx(num+1,sum + num);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//    else return sum;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//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函数式方式的代码：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递归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package com.atguigu.base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import java.text.SimpleDateFormat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import java.util.Date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object Temp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val now: Date = new Date()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val dateFormat: SimpleDateFormat 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new SimpleDateFormat("yyyy-MM-dd HH:mm:ss")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val date = dateFormat.format(now)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println("date=" + date)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var num = BigInt(1)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var sum = BigInt(0)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var res = mx(num,sum)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println("res=" + res)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val now2: Date = new Date()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val date2 = dateFormat.format(now2)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println("date=" + date2)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// 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递归的方式来解决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def mx(num:BigInt,sum:BigInt):BigInt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if(num &lt;= 99999999l) return mx(num+1,sum + num)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  else return sum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</a:t>
            </a:r>
            <a:r>
              <a:rPr lang="zh-CN" altLang="en-U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硅谷研究院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核心编程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使用递归的方式去思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考</a:t>
            </a:r>
            <a:r>
              <a:rPr lang="en-US" altLang="zh-CN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去编程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讲师：韩顺平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208912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基本介绍</a:t>
            </a:r>
            <a:endParaRPr lang="en-US" altLang="zh-CN" sz="2200" b="1" smtClean="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3" y="1440135"/>
            <a:ext cx="81369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是运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行在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虚拟机（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 Virtual Machine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）之上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，因此具有如下特点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轻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松实现和丰富的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类库互联互通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它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既支持面向</a:t>
            </a:r>
            <a:r>
              <a:rPr lang="zh-CN" altLang="en-US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对象的编程方式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，又支持</a:t>
            </a:r>
            <a:r>
              <a:rPr lang="zh-CN" altLang="en-US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函数式编程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它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写出的程序像动态语言一样简洁，但事实上它确是严格意义上的静态语言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就像一位武林中的集大成者，将过去几十年计算机语言发展历史中的精萃集于一身，化繁为简，为程序员们提供了一种新的选择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设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计者马丁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·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奥得斯基 希望程序员们将编程作为</a:t>
            </a:r>
            <a:r>
              <a:rPr lang="zh-CN" altLang="en-US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简洁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高效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令人愉快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的工作。同时也让程序员们进行关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于编程思想的新的思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考。</a:t>
            </a:r>
            <a:endParaRPr lang="zh-CN" altLang="en-US">
              <a:latin typeface="Arial" pitchFamily="34" charset="0"/>
              <a:cs typeface="Arial" pitchFamily="34" charset="0"/>
            </a:endParaRPr>
          </a:p>
          <a:p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5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208912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Scala</a:t>
            </a:r>
            <a:r>
              <a:rPr lang="zh-CN" altLang="en-US" sz="2200" b="1" smtClean="0"/>
              <a:t>提倡函数式编程</a:t>
            </a:r>
            <a:r>
              <a:rPr lang="en-US" altLang="zh-CN" sz="2200" b="1" smtClean="0"/>
              <a:t>(</a:t>
            </a:r>
            <a:r>
              <a:rPr lang="zh-CN" altLang="en-US" sz="2200" b="1" smtClean="0"/>
              <a:t>递归思想</a:t>
            </a:r>
            <a:r>
              <a:rPr lang="en-US" altLang="zh-CN" sz="2200" b="1" smtClean="0"/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327472"/>
            <a:ext cx="813690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/>
              <a:t>先说</a:t>
            </a:r>
            <a:r>
              <a:rPr lang="zh-CN" altLang="en-US" sz="2000" b="1"/>
              <a:t>下</a:t>
            </a:r>
            <a:r>
              <a:rPr lang="zh-CN" altLang="en-US" sz="2000" b="1" smtClean="0"/>
              <a:t>编</a:t>
            </a:r>
            <a:r>
              <a:rPr lang="zh-CN" altLang="en-US" sz="2000" b="1"/>
              <a:t>程范</a:t>
            </a:r>
            <a:r>
              <a:rPr lang="zh-CN" altLang="en-US" sz="2000" b="1" smtClean="0"/>
              <a:t>式</a:t>
            </a:r>
            <a:r>
              <a:rPr lang="en-US" altLang="zh-CN" sz="2000" b="1" smtClean="0"/>
              <a:t>:</a:t>
            </a:r>
          </a:p>
          <a:p>
            <a:pPr marL="342900" indent="-342900">
              <a:buAutoNum type="arabicParenR"/>
            </a:pPr>
            <a:r>
              <a:rPr lang="zh-CN" altLang="en-US" smtClean="0"/>
              <a:t>在</a:t>
            </a:r>
            <a:r>
              <a:rPr lang="zh-CN" altLang="en-US"/>
              <a:t>所有的编程范式中，面向对象编程（</a:t>
            </a:r>
            <a:r>
              <a:rPr lang="en-US" altLang="zh-CN"/>
              <a:t>Object-Oriented Programming</a:t>
            </a:r>
            <a:r>
              <a:rPr lang="zh-CN" altLang="en-US"/>
              <a:t>）无疑是最大的赢</a:t>
            </a:r>
            <a:r>
              <a:rPr lang="zh-CN" altLang="en-US" smtClean="0"/>
              <a:t>家。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但</a:t>
            </a:r>
            <a:r>
              <a:rPr lang="zh-CN" altLang="en-US"/>
              <a:t>其实面向对象编程并不是一种严格意义上的编程范式，严格意义上的编程范式分为：命令式编程（</a:t>
            </a:r>
            <a:r>
              <a:rPr lang="en-US" altLang="zh-CN"/>
              <a:t>Imperative Programming</a:t>
            </a:r>
            <a:r>
              <a:rPr lang="zh-CN" altLang="en-US"/>
              <a:t>）、函数式编程（</a:t>
            </a:r>
            <a:r>
              <a:rPr lang="en-US" altLang="zh-CN"/>
              <a:t>Functional Programming</a:t>
            </a:r>
            <a:r>
              <a:rPr lang="zh-CN" altLang="en-US"/>
              <a:t>）和逻辑式编程（</a:t>
            </a:r>
            <a:r>
              <a:rPr lang="en-US" altLang="zh-CN"/>
              <a:t>Logic Programming</a:t>
            </a:r>
            <a:r>
              <a:rPr lang="zh-CN" altLang="en-US"/>
              <a:t>）。面向对象编程只是上述几种范式的一个交叉产物，更多的还是继承了命令式编程的基因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在</a:t>
            </a:r>
            <a:r>
              <a:rPr lang="zh-CN" altLang="en-US"/>
              <a:t>传</a:t>
            </a:r>
            <a:r>
              <a:rPr lang="zh-CN" altLang="en-US" smtClean="0"/>
              <a:t>统的语言设计中</a:t>
            </a:r>
            <a:r>
              <a:rPr lang="zh-CN" altLang="en-US"/>
              <a:t>，只有命令式编程得到了强调，那就是程序员要告诉计算机应该怎么</a:t>
            </a:r>
            <a:r>
              <a:rPr lang="zh-CN" altLang="en-US" smtClean="0"/>
              <a:t>做。</a:t>
            </a:r>
            <a:r>
              <a:rPr lang="zh-CN" altLang="en-US"/>
              <a:t>而递归则通过灵巧的函数定义，告诉计算机做什么。因此在使用命令式编程思维的程序中</a:t>
            </a:r>
            <a:r>
              <a:rPr lang="zh-CN" altLang="en-US" smtClean="0"/>
              <a:t>，是</a:t>
            </a:r>
            <a:r>
              <a:rPr lang="zh-CN" altLang="en-US"/>
              <a:t>现在多数程序采用的编程方式，</a:t>
            </a:r>
            <a:r>
              <a:rPr lang="zh-CN" altLang="en-US" b="1">
                <a:solidFill>
                  <a:srgbClr val="EE0000"/>
                </a:solidFill>
              </a:rPr>
              <a:t>递归</a:t>
            </a:r>
            <a:r>
              <a:rPr lang="zh-CN" altLang="en-US"/>
              <a:t>出镜的几率很少，而在函数式编程中，大家可以随处见到递归的方式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208912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应用实例</a:t>
            </a:r>
            <a:endParaRPr lang="en-US" altLang="zh-CN" sz="2200" b="1" smtClean="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327472"/>
            <a:ext cx="81369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>
                <a:latin typeface="Arial" pitchFamily="34" charset="0"/>
                <a:cs typeface="Arial" pitchFamily="34" charset="0"/>
              </a:rPr>
              <a:t>中循环不建议使用</a:t>
            </a:r>
            <a:r>
              <a:rPr lang="en-US" altLang="zh-CN" sz="2000">
                <a:latin typeface="Arial" pitchFamily="34" charset="0"/>
                <a:cs typeface="Arial" pitchFamily="34" charset="0"/>
              </a:rPr>
              <a:t>while</a:t>
            </a:r>
            <a:r>
              <a:rPr lang="zh-CN" altLang="en-US" sz="200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z="2000">
                <a:latin typeface="Arial" pitchFamily="34" charset="0"/>
                <a:cs typeface="Arial" pitchFamily="34" charset="0"/>
              </a:rPr>
              <a:t>do...while,</a:t>
            </a:r>
            <a:r>
              <a:rPr lang="zh-CN" altLang="en-US" sz="2000">
                <a:latin typeface="Arial" pitchFamily="34" charset="0"/>
                <a:cs typeface="Arial" pitchFamily="34" charset="0"/>
              </a:rPr>
              <a:t>而建议</a:t>
            </a:r>
            <a:r>
              <a:rPr lang="zh-CN" altLang="en-US" sz="2000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使用递</a:t>
            </a:r>
            <a:r>
              <a:rPr lang="zh-CN" altLang="en-US" sz="20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归</a:t>
            </a:r>
            <a:r>
              <a:rPr lang="zh-CN" altLang="en-US" sz="2000">
                <a:latin typeface="Arial" pitchFamily="34" charset="0"/>
                <a:cs typeface="Arial" pitchFamily="34" charset="0"/>
              </a:rPr>
              <a:t>。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z="2000" b="1" smtClean="0">
              <a:solidFill>
                <a:srgbClr val="0070C0"/>
              </a:solidFill>
            </a:endParaRPr>
          </a:p>
          <a:p>
            <a:r>
              <a:rPr lang="zh-CN" altLang="en-US" sz="2000" b="1" smtClean="0">
                <a:solidFill>
                  <a:srgbClr val="0070C0"/>
                </a:solidFill>
              </a:rPr>
              <a:t>应用实例要求</a:t>
            </a:r>
            <a:r>
              <a:rPr lang="en-US" altLang="zh-CN" sz="2000" b="1" smtClean="0">
                <a:solidFill>
                  <a:srgbClr val="0070C0"/>
                </a:solidFill>
              </a:rPr>
              <a:t>:</a:t>
            </a:r>
            <a:endParaRPr lang="en-US" altLang="zh-CN"/>
          </a:p>
          <a:p>
            <a:r>
              <a:rPr lang="zh-CN" altLang="en-US"/>
              <a:t>计算</a:t>
            </a:r>
            <a:r>
              <a:rPr lang="en-US" altLang="zh-CN" smtClean="0"/>
              <a:t>1-50</a:t>
            </a:r>
            <a:r>
              <a:rPr lang="zh-CN" altLang="en-US"/>
              <a:t>的</a:t>
            </a:r>
            <a:r>
              <a:rPr lang="zh-CN" altLang="en-US" smtClean="0"/>
              <a:t>和</a:t>
            </a:r>
            <a:endParaRPr lang="en-US" altLang="zh-CN" smtClean="0"/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常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规的解决方式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案例演示</a:t>
            </a:r>
            <a:endParaRPr lang="en-US" altLang="zh-CN" sz="1400" smtClean="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1800" y="2016199"/>
            <a:ext cx="5976664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now: Date = new Date()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dateFormat: SimpleDateFormat =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new SimpleDateFormat("yyyy-MM-dd HH:mm:ss")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date = dateFormat.format(now)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println("date=" + date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输出时间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var res = BigInt(0)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var num = BigInt(1)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var maxVal = BigInt(99999999l) //BigInt(99999999l)[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测试效率大数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while (num &lt;= maxVal)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res += num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num += 1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println("res=" + res)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208912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应用实例</a:t>
            </a:r>
            <a:endParaRPr lang="en-US" altLang="zh-CN" sz="2200" b="1" smtClean="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3" y="1327472"/>
            <a:ext cx="345638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使用函数式编程方式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递归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>
                <a:latin typeface="Arial" pitchFamily="34" charset="0"/>
                <a:cs typeface="Arial" pitchFamily="34" charset="0"/>
              </a:rPr>
              <a:t>函数式编程的重要思想就是尽量不要产生额外的影响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上面的代码就不符合函数式编程的思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想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下面我们看看使用函数式编程方式来解决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(Scala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提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倡的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方式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测试：看看递归的速度是否有影响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?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案例演示</a:t>
            </a:r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1960" y="1544949"/>
            <a:ext cx="4615366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5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500">
                <a:latin typeface="Arial" pitchFamily="34" charset="0"/>
                <a:cs typeface="Arial" pitchFamily="34" charset="0"/>
              </a:rPr>
              <a:t>递归的方式来解决</a:t>
            </a:r>
          </a:p>
          <a:p>
            <a:r>
              <a:rPr lang="en-US" altLang="zh-CN" sz="1500">
                <a:latin typeface="Arial" pitchFamily="34" charset="0"/>
                <a:cs typeface="Arial" pitchFamily="34" charset="0"/>
              </a:rPr>
              <a:t>def mx(num:BigInt,sum:BigInt):BigInt = {</a:t>
            </a:r>
          </a:p>
          <a:p>
            <a:r>
              <a:rPr lang="en-US" altLang="zh-CN" sz="1500">
                <a:latin typeface="Arial" pitchFamily="34" charset="0"/>
                <a:cs typeface="Arial" pitchFamily="34" charset="0"/>
              </a:rPr>
              <a:t>if(num &lt;= 99999999l) return mx(num+1,sum + num)</a:t>
            </a:r>
          </a:p>
          <a:p>
            <a:r>
              <a:rPr lang="en-US" altLang="zh-CN" sz="1500">
                <a:latin typeface="Arial" pitchFamily="34" charset="0"/>
                <a:cs typeface="Arial" pitchFamily="34" charset="0"/>
              </a:rPr>
              <a:t>else return sum</a:t>
            </a:r>
          </a:p>
          <a:p>
            <a:r>
              <a:rPr lang="en-US" altLang="zh-CN" sz="150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1500">
              <a:latin typeface="Arial" pitchFamily="34" charset="0"/>
              <a:cs typeface="Arial" pitchFamily="34" charset="0"/>
            </a:endParaRPr>
          </a:p>
          <a:p>
            <a:r>
              <a:rPr lang="en-US" altLang="zh-CN" sz="15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500">
                <a:latin typeface="Arial" pitchFamily="34" charset="0"/>
                <a:cs typeface="Arial" pitchFamily="34" charset="0"/>
              </a:rPr>
              <a:t>测试</a:t>
            </a:r>
          </a:p>
          <a:p>
            <a:r>
              <a:rPr lang="en-US" altLang="zh-CN" sz="1500">
                <a:latin typeface="Arial" pitchFamily="34" charset="0"/>
                <a:cs typeface="Arial" pitchFamily="34" charset="0"/>
              </a:rPr>
              <a:t>var num = BigInt(1)</a:t>
            </a:r>
          </a:p>
          <a:p>
            <a:r>
              <a:rPr lang="en-US" altLang="zh-CN" sz="1500">
                <a:latin typeface="Arial" pitchFamily="34" charset="0"/>
                <a:cs typeface="Arial" pitchFamily="34" charset="0"/>
              </a:rPr>
              <a:t>var sum = BigInt(0)</a:t>
            </a:r>
          </a:p>
          <a:p>
            <a:r>
              <a:rPr lang="en-US" altLang="zh-CN" sz="1500">
                <a:latin typeface="Arial" pitchFamily="34" charset="0"/>
                <a:cs typeface="Arial" pitchFamily="34" charset="0"/>
              </a:rPr>
              <a:t>var res = mx(num,sum)</a:t>
            </a:r>
          </a:p>
          <a:p>
            <a:r>
              <a:rPr lang="en-US" altLang="zh-CN" sz="1500">
                <a:latin typeface="Arial" pitchFamily="34" charset="0"/>
                <a:cs typeface="Arial" pitchFamily="34" charset="0"/>
              </a:rPr>
              <a:t>println("res=" + res)</a:t>
            </a:r>
            <a:endParaRPr lang="en-US" altLang="zh-CN" sz="150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208912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应用实例</a:t>
            </a:r>
            <a:r>
              <a:rPr lang="en-US" altLang="zh-CN" sz="2200" b="1" smtClean="0"/>
              <a:t>2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3" y="1327472"/>
            <a:ext cx="3456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使用函数式编程方式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递归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/>
              <a:t>求</a:t>
            </a:r>
            <a:r>
              <a:rPr lang="zh-CN" altLang="en-US"/>
              <a:t>最大值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案例演示</a:t>
            </a:r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0679" y="2304231"/>
            <a:ext cx="6115777" cy="2277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//</a:t>
            </a:r>
            <a:r>
              <a:rPr lang="zh-CN" altLang="en-US" sz="1600" smtClean="0"/>
              <a:t>大话</a:t>
            </a:r>
            <a:r>
              <a:rPr lang="en-US" altLang="zh-CN" sz="1600" smtClean="0"/>
              <a:t>java</a:t>
            </a:r>
            <a:r>
              <a:rPr lang="zh-CN" altLang="en-US" sz="1600" smtClean="0"/>
              <a:t>数据结构 </a:t>
            </a:r>
            <a:endParaRPr lang="en-US" altLang="zh-CN" sz="1600" smtClean="0"/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def max(xs: List[Int]): Int = {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    if (xs.isEmpty)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      throw new java.util.NoSuchElementException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    if (xs.size == 1)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      xs.head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    else if (xs.head &gt; max(xs.tail)) xs.head else max(xs.tail)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  }</a:t>
            </a: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6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208912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应用实例</a:t>
            </a:r>
            <a:r>
              <a:rPr lang="en-US" altLang="zh-CN" sz="2200" b="1"/>
              <a:t>3</a:t>
            </a:r>
            <a:endParaRPr lang="en-US" altLang="zh-CN" sz="2200" b="1" smtClean="0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3" y="1327472"/>
            <a:ext cx="3456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使用函数式编程方式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递归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/>
              <a:t>翻转字符串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案例演示</a:t>
            </a:r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0679" y="2304231"/>
            <a:ext cx="5654112" cy="1415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endParaRPr lang="en-US" altLang="zh-CN" sz="1600" smtClean="0"/>
          </a:p>
          <a:p>
            <a:r>
              <a:rPr lang="en-US" altLang="zh-CN" sz="1600" smtClean="0"/>
              <a:t>//Str = "ab"</a:t>
            </a:r>
            <a:endParaRPr lang="en-US" altLang="zh-CN" sz="1600" smtClean="0"/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def reverse(xs: String): String =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    if (xs.length == 1) xs else reverse(xs.tail) +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xs.head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208912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应用实例</a:t>
            </a:r>
            <a:r>
              <a:rPr lang="en-US" altLang="zh-CN" sz="2200" b="1" smtClean="0"/>
              <a:t>4</a:t>
            </a: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3" y="1327472"/>
            <a:ext cx="3456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使用函数式编程方式</a:t>
            </a:r>
            <a:r>
              <a:rPr lang="en-US" altLang="zh-CN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递归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/>
              <a:t>求阶乘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案例演示</a:t>
            </a:r>
            <a:endParaRPr lang="en-US" altLang="zh-CN" sz="1400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0679" y="2304231"/>
            <a:ext cx="3942105" cy="892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endParaRPr lang="en-US" altLang="zh-CN" sz="1600" smtClean="0"/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def factorial(n: Int): Int =</a:t>
            </a: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    if (n == 0) 1 else n * factorial(n - 1)</a:t>
            </a: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3201443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谢谢！ 欢迎收看！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11978</TotalTime>
  <Words>1344</Words>
  <Application>Microsoft Office PowerPoint</Application>
  <PresentationFormat>自定义</PresentationFormat>
  <Paragraphs>196</Paragraphs>
  <Slides>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Scala核心编程 -使用递归的方式去思考,去编程  讲师：韩顺平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han</cp:lastModifiedBy>
  <cp:revision>1159</cp:revision>
  <dcterms:created xsi:type="dcterms:W3CDTF">2013-03-04T07:19:00Z</dcterms:created>
  <dcterms:modified xsi:type="dcterms:W3CDTF">2018-11-21T09:11:26Z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