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2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0" r:id="rId16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 autoAdjust="0"/>
    <p:restoredTop sz="89331" autoAdjust="0"/>
  </p:normalViewPr>
  <p:slideViewPr>
    <p:cSldViewPr>
      <p:cViewPr>
        <p:scale>
          <a:sx n="80" d="100"/>
          <a:sy n="80" d="100"/>
        </p:scale>
        <p:origin x="-780" y="-72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完成退出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完成退出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 exit(): Unit ={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增加一个返回确认的逻辑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确认是否退出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(Y/N)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var choice = ' '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breakable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do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choice = StdIn.readChar().toLower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(choice == 'y' || choice == 'n') 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break()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你的输入有误，请重新输入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y/n ?");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 while (true)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(choice == 'y') this.loop = false else this.loop = true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项目需求说明看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 P2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（客户信息管理软件）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 2.1-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需求说明</a:t>
            </a: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项目代码实现看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 P2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（客户信息管理软件）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实现参考</a:t>
            </a: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说明：修改这个任务交给学员自己完成。参考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【day11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01 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项目二：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CustomerView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模块的修改功能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项目需求说明看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 P2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（客户信息管理软件）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 2.1-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需求说明</a:t>
            </a: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项目代码实现看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 P2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（客户信息管理软件）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实现参考</a:t>
            </a: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说明：修改这个任务交给学员自己完成。参考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【day11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01 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项目二：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CustomerView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模块的修改功能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项目需求说明看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 P2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（客户信息管理软件）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 2.1-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需求说明</a:t>
            </a: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项目代码实现看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 P2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（客户信息管理软件）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=》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实现参考</a:t>
            </a: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说明：修改这个任务交给学员自己完成。参考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【day11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01 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项目二：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CustomerView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模块的修改功能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//scala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</a:t>
            </a:r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com.atguigu.customer.bean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Customer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id: Int = _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age: Int = _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name: String = _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gender: Char = _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phone: String = _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var email: String = _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this(id: Int, age: Int,name: String, gender: Char, phone: String,email: String)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this()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this.id = id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this.age = age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this.name = name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this.gender = gender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this.phone = phone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this.email = email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 getInfo(): String ={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this.id + "\t" + this.name + "\t" + this.gender + "\t"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+ this.age + "\t" + this.phone + "\t" + this.email;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//java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com.atguigu.customer.bean;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Customer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id;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age;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name;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char gender;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phone;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email;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Customer(int id, int age, String name, char gender, String phone, String email)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super();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this.id = id;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 = age;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 = name;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this.gender = gender;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this.phone = phone;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this.email = email;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getId()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id;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setId(int id)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this.id = id;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getAge()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age;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setAge(int age)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 = age;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getName()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setName(String name)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 =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char getGender()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gender;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setGender(char gender)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this.gender = gender;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getPhone()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phone;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setPhone(String phone)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this.phone = phone;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getEmail()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email;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setEmail(String email)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this.email = email;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getInfo(){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this.id + "\t" + this.name + "\t" + this.gender + "\t"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 + "\t" + this.phone + "\t" + this.email;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//Scala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com.atguigu.customer.view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scala.io._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object CustomerViewMain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new CustomerView().mainMenu()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class CustomerView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loop = 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key = ' 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显示主菜单和前面的项目一样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客户信息管理软件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    1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 加 客 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    2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修 改 客 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    3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删 除 客 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    4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 户 列 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    5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退           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   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请选择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(1-5)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 mainMenu(): Unit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do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客户信息管理软件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1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 加 客 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2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修 改 客 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3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删 除 客 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4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 户 列 表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5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退       出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请选择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(1-5):")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key = StdIn.readChar()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key match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'1' =&gt; println("1")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'2' =&gt; println("2")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'3' =&gt; println("3")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'4' =&gt; println("4")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'5' =&gt; this.loop = false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_ =&gt;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输入错误，请重新输入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 while (loop)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你已经成功的退出了系统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....");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显示客户列表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完成退出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def exit(): Boolean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根据用户的输入来判断是否真的要退出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return false;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com.atguigu.customer.service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com.atguigu.customer.bean.Customer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scala.collection.mutable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class CustomerService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直接初始化一个客户到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private var customers  = mutable.Map((1,new Customer(1, 10, "tom", '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', "119", "tom@sohu.com")))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private var customerNum: Int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显示当前客户列表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def showList(): mutable.Map[Int,Customer]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customers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//Customer.scala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com.atguigu.customer.bean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class Customer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id: Int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age: Int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name: String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gender: Char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phone: String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email: String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this(id: Int, age: Int,name: String, gender: Char, phone: String,email: String)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this.id = 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this.age = 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this.name = 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this.gender = gender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this.phone = phone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this.email = email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getInfo(): String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return this.id + "\t" + this.name + "\t" + this.gender + "\t"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+ this.age + "\t" + this.phone + "\t" + this.email;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com.atguigu.customer.view;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com.atguigu.customer.util.CMUtility;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CustomerView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 loop = true;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key = ' ';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CustomerView customerView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CustomerView();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customerView.mainMenu();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显示主菜单和前面的项目一样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//-----------------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客户信息管理软件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1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 加 客 户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2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 改 客 户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3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 除 客 户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4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 户 列 表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5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退           出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请选择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(1-5)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mainMenu(){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out.println("-----------------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客户信息管理软件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                 1 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添 加 客 户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                 2 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 改 客 户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                 3 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 除 客 户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                 4 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 户 列 表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                 5 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退          出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请选择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(1-5):");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= CMUtility.</a:t>
            </a:r>
            <a:r>
              <a:rPr lang="en-US" altLang="zh-C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readChar();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(key)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'1':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'2':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'3':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'4':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'5':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this.loop = false;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输入错误，请重新输入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(loop);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</a:t>
            </a:r>
            <a:r>
              <a:rPr lang="zh-CN" alt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你已经成功的退出了系统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....");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显示客户列表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完成退出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exit(){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根据用户的输入来判断是否真的要退出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com.atguigu.customer.list;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com.atguigu.customer.bean.Customer;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CustomerList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Customer[] customers 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customerNum = 1;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CustomerList(int len)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this.customers = new Customer[len];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为了测试，我们初始化一个客户 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this.customers[0] = new Customer(1, 10, "tom", '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男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"119", "tom@sohu.com");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显示当前客户列表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Customer[] showList(){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newCustomers[]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Customer[customerNum];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newCustomers.length; i++)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newCustomers[i] = customers[i];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newCustomers;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////////////////////////////////////////////////////////////////////////////////////////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com.atguigu.customer.bean;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Customer {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id;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 age;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name;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char gender;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phone;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email;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Customer(int id, int age, String name, char gender, String phone, String email)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super();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this.id = id;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 = age;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 = name;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this.gender = gender;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this.phone = phone;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this.email = email;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getId()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id;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setId(int id)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this.id = id;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getAge()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age;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setAge(int age)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 = age;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getName()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setName(String name)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this.name = name;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char getGender()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gender;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setGender(char gender)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this.gender = gender;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getPhone()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phone;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setPhone(String phone)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this.phone = phone;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getEmail()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email;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setEmail(String email) 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this.email = email;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getInfo(){</a:t>
            </a: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this.id + "\t" + this.name + "\t" + this.gender + "\t"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this.age + "\t" + this.phone + "\t" + this.email; 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//scala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的实现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CustomerViewMain.scala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com.atguigu.customer.view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com.atguigu.customer.service.CustomerService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scala.io._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object CustomerViewMain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main(args: Array[String]):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new CustomerView().mainMenu()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class CustomerView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loop = 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key = ' 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customerList = new CustomerService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显示主菜单和前面的项目一样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客户信息管理软件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    1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 加 客 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    2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修 改 客 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    3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删 除 客 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    4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 户 列 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    5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退           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   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请选择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(1-5)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 mainMenu(): Unit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do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客户信息管理软件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1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 加 客 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2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修 改 客 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3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删 除 客 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4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 户 列 表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                 5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退       出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请选择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(1-5):")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key = StdIn.readChar()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key match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'1' =&gt; println("1")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'2' =&gt; println("2")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'3' =&gt; println("3")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'4' =&gt; this.showList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'5' =&gt; this.loop = false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case _ =&gt;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输入错误，请重新输入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 while (loop)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你已经成功的退出了系统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....");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显示客户列表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完成退出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def exit(): Boolean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根据用户的输入来判断是否真的要退出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return false;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显示客户列表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//---------------------------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客户列表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编号  姓名       性别    年龄   电话            邮箱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 1   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张三       男    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30     010-56253825   abc@email.com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 2   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李四       女    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23     010-56253825    lisi@ibm.com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 3   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王芳       女    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26     010-56253825   wang@163.com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//-------------------------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客户列表完成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showList()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customerlist = customerList.showList()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println("---------------------------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客户列表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编号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年龄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电话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for(item &lt;- customerlist)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println(item._2.getInfo())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CustomerService.scala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com.atguigu.customer.service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com.atguigu.customer.bean.Customer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scala.collection.mutable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class CustomerService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直接初始化一个客户到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private var customers  = mutable.Map((1,new Customer(1, 10, "tom", '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', "119", "tom@sohu.com")))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private var customerNum: Int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显示当前客户列表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def showList(): mutable.Map[Int,Customer]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customers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Customer.scala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com.atguigu.customer.bean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class Customer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id: Int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age: Int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name: String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gender: Char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phone: String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var email: String = 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this(id: Int, age: Int,name: String, gender: Char, phone: String,email: String)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this.id = 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this.age = 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this.name = 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this.gender = gender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this.phone = phone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this.email = email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getInfo(): String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return this.id + "\t\t" + this.name + "\t\t" + this.gender + "\t\t" + this.age + "\t\t" + this.phone + "\t\t" + this.email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scala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的实现代码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Customer.scala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增加了一个新的构造器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.(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不带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def this(age: Int,name: String, gender: Char, phone: String,email: String)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this()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this.age = 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this.name = 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this.gender = gender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this.phone = phone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this.email = email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CustomerService.scala</a:t>
            </a:r>
            <a:r>
              <a:rPr lang="zh-CN" altLang="en-US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做了一点变化</a:t>
            </a: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,Map</a:t>
            </a: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ArrayBuffer</a:t>
            </a:r>
            <a:endParaRPr lang="en-US" altLang="zh-CN" sz="1200" b="1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考虑到添加客户的顺序和显示的顺序，我们将可变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换成了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ArrayBuffer</a:t>
            </a:r>
            <a:r>
              <a:rPr lang="en-US" altLang="zh-CN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可变数组</a:t>
            </a: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package com.atguigu.customer.service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com.atguigu.customer.bean.Customer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scala.collection.mutable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import scala.collection.mutable.ArrayBuffer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class CustomerService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直接初始化一个客户到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customers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////mutable.Map((1,new Customer(1, 10, "tom", '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', "119", "tom@sohu.com"))) 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因为可变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是无序的，因此选择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ArrayBuffer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private var customers  = ArrayBuffer[Customer](new Customer(1, 10, "tom", '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', "119", "tom@sohu.com"))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private var customerNum: Int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显示当前客户列表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def showList(): ArrayBuffer[Customer]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customers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添加一些进行的客户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def add(newCustomer: Customer): Boolean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customerNum +=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newCustomer.id = customerNum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this.customers.append(newCustomer)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return true;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CustomerViewMain.scala</a:t>
            </a:r>
            <a:r>
              <a:rPr lang="en-US" altLang="zh-CN" b="1" baseline="0" smtClean="0"/>
              <a:t> </a:t>
            </a:r>
            <a:r>
              <a:rPr lang="zh-CN" altLang="en-US" b="1" baseline="0" smtClean="0"/>
              <a:t>中的</a:t>
            </a:r>
            <a:r>
              <a:rPr lang="en-US" altLang="zh-CN" b="1" smtClean="0"/>
              <a:t>CustomerView </a:t>
            </a:r>
            <a:r>
              <a:rPr lang="zh-CN" altLang="en-US" b="1" smtClean="0"/>
              <a:t>类中添加来的</a:t>
            </a:r>
            <a:r>
              <a:rPr lang="en-US" altLang="zh-CN" b="1" smtClean="0"/>
              <a:t>add</a:t>
            </a:r>
            <a:r>
              <a:rPr lang="zh-CN" altLang="en-US" b="1" smtClean="0"/>
              <a:t>方法</a:t>
            </a:r>
            <a:endParaRPr lang="en-US" altLang="zh-CN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完成添加客户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添加客户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姓名：张三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性别：男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年龄：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电话：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010-56253825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邮箱：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zhang@abc.com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添加完成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add(): Boolean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添加客户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姓名：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name = StdIn.readLine()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性别：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gender = StdIn.readChar()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年龄：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age = StdIn.readInt()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电话：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phone = StdIn.readLine()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邮箱：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email = StdIn.readLine()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先新创建一个客户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val newCustomer = new Customer(age, name, gender, phone, email)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if(customerService.add(newCustomer))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添加完成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}else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添加失败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false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//scala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CustomerViewMain.scala</a:t>
            </a:r>
            <a:r>
              <a:rPr lang="en-US" altLang="zh-CN" sz="1200" b="1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b="1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文件中的</a:t>
            </a:r>
            <a:r>
              <a:rPr lang="en-US" altLang="zh-CN" sz="1200" b="1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CustomerView</a:t>
            </a:r>
            <a:r>
              <a:rPr lang="zh-CN" altLang="en-US" sz="1200" b="1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类 增加</a:t>
            </a:r>
            <a:r>
              <a:rPr lang="en-US" altLang="zh-CN" sz="1200" b="1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del</a:t>
            </a:r>
            <a:r>
              <a:rPr lang="zh-CN" altLang="en-US" sz="1200" b="1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1200" b="1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def del(): Unit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删除客户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请选择待删除客户编号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(-1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退出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val id = StdIn.readInt()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if (id == -1)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println("---------------------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删除没有完成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return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确认是否删除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(Y/N)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var choice = ' 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breakable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do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choice = StdIn.readChar().toLower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if (choice == 'y' || choice == 'n')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break()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println("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你的输入有误，请重新输入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y/n ?");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} while (true)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if (choice == 'y')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if(customerService.del(id)){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println("---------------------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删除完成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---------------------");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}else{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println("---------------------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删除没有完成，无此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id---------------------");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CustomerService.scala</a:t>
            </a:r>
            <a:r>
              <a:rPr lang="en-US" altLang="zh-CN" sz="1200" b="1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b="1" baseline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 </a:t>
            </a:r>
            <a:endParaRPr lang="en-US" altLang="zh-CN" sz="1200" b="1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删除客户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def del(id: Int): Boolean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找到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对应的元素下标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val index = this.findIndex(id)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if (index == -1)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false//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说明这个客户不存在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}else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this.customers.remove(index)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根据输入的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去找对应的下标，如果找不到返回</a:t>
            </a: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def findIndex(id: Int): Int ={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var index =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breakable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for (i &lt;- 0 until  customers.length)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if (customers(i).id == id)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index = 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break()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  return index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11" Type="http://schemas.openxmlformats.org/officeDocument/2006/relationships/image" Target="../media/image9.wmf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1.png"/><Relationship Id="rId9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讲师：韩顺平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459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功</a:t>
            </a:r>
            <a:r>
              <a:rPr lang="zh-CN" altLang="en-US" sz="2200" b="1" smtClean="0"/>
              <a:t>能实现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项目</a:t>
            </a:r>
            <a:r>
              <a:rPr lang="zh-CN" altLang="en-US" b="1"/>
              <a:t>功能</a:t>
            </a:r>
            <a:r>
              <a:rPr lang="zh-CN" altLang="en-US" b="1" smtClean="0"/>
              <a:t>实现</a:t>
            </a:r>
            <a:r>
              <a:rPr lang="en-US" altLang="zh-CN" b="1" smtClean="0"/>
              <a:t>-</a:t>
            </a:r>
            <a:r>
              <a:rPr lang="zh-CN" altLang="en-US" sz="1800" b="1" smtClean="0"/>
              <a:t>添加客户的功能</a:t>
            </a:r>
            <a:endParaRPr lang="en-US" altLang="zh-CN" sz="1800" b="1" smtClean="0"/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功能说明：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>
                <a:solidFill>
                  <a:srgbClr val="0070C0"/>
                </a:solidFill>
                <a:latin typeface="Calibri"/>
                <a:ea typeface="宋体"/>
              </a:rPr>
              <a:t>思</a:t>
            </a: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路分析</a:t>
            </a: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>
                <a:solidFill>
                  <a:srgbClr val="0070C0"/>
                </a:solidFill>
                <a:latin typeface="Calibri"/>
                <a:ea typeface="宋体"/>
              </a:rPr>
              <a:t>代</a:t>
            </a: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码实现：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需要编写 </a:t>
            </a:r>
            <a:r>
              <a:rPr lang="en-US" altLang="zh-CN" sz="1600" smtClean="0">
                <a:solidFill>
                  <a:prstClr val="black"/>
                </a:solidFill>
                <a:latin typeface="Calibri"/>
                <a:ea typeface="宋体"/>
              </a:rPr>
              <a:t>CustomerView </a:t>
            </a: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和 </a:t>
            </a:r>
            <a:r>
              <a:rPr lang="en-US" altLang="zh-CN" sz="1600" smtClean="0">
                <a:solidFill>
                  <a:prstClr val="black"/>
                </a:solidFill>
                <a:latin typeface="Calibri"/>
                <a:ea typeface="宋体"/>
              </a:rPr>
              <a:t>CustomerService</a:t>
            </a: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，</a:t>
            </a:r>
            <a:r>
              <a:rPr lang="en-US" altLang="zh-CN" sz="1600" smtClean="0">
                <a:solidFill>
                  <a:prstClr val="black"/>
                </a:solidFill>
                <a:latin typeface="Calibri"/>
                <a:ea typeface="宋体"/>
              </a:rPr>
              <a:t>Cutomer</a:t>
            </a: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类</a:t>
            </a: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规定：新添加的学员的</a:t>
            </a:r>
            <a:r>
              <a:rPr lang="en-US" altLang="zh-CN" sz="1600" smtClean="0">
                <a:solidFill>
                  <a:prstClr val="black"/>
                </a:solidFill>
                <a:latin typeface="Calibri"/>
                <a:ea typeface="宋体"/>
              </a:rPr>
              <a:t>id</a:t>
            </a: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就是他是第几个加入的。</a:t>
            </a: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719065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800175"/>
            <a:ext cx="4608511" cy="177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2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434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功</a:t>
            </a:r>
            <a:r>
              <a:rPr lang="zh-CN" altLang="en-US" sz="2200" b="1" smtClean="0"/>
              <a:t>能实现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项目</a:t>
            </a:r>
            <a:r>
              <a:rPr lang="zh-CN" altLang="en-US" b="1"/>
              <a:t>功能</a:t>
            </a:r>
            <a:r>
              <a:rPr lang="zh-CN" altLang="en-US" b="1" smtClean="0"/>
              <a:t>实现</a:t>
            </a:r>
            <a:r>
              <a:rPr lang="en-US" altLang="zh-CN" b="1"/>
              <a:t>-</a:t>
            </a:r>
            <a:r>
              <a:rPr lang="zh-CN" altLang="en-US" sz="1800" b="1" smtClean="0">
                <a:solidFill>
                  <a:srgbClr val="0070C0"/>
                </a:solidFill>
              </a:rPr>
              <a:t>完成删除客户的功能</a:t>
            </a:r>
            <a:endParaRPr lang="en-US" altLang="zh-CN" sz="1800" b="1" smtClean="0">
              <a:solidFill>
                <a:srgbClr val="0070C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>
                <a:solidFill>
                  <a:srgbClr val="0070C0"/>
                </a:solidFill>
                <a:latin typeface="Calibri"/>
                <a:ea typeface="宋体"/>
              </a:rPr>
              <a:t>功</a:t>
            </a: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能说明：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思路分析：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需</a:t>
            </a:r>
            <a:r>
              <a:rPr lang="zh-CN" altLang="en-US" sz="1600">
                <a:solidFill>
                  <a:prstClr val="black"/>
                </a:solidFill>
                <a:latin typeface="Calibri"/>
                <a:ea typeface="宋体"/>
              </a:rPr>
              <a:t>要编写 </a:t>
            </a:r>
            <a:r>
              <a:rPr lang="en-US" altLang="zh-CN" sz="1600">
                <a:solidFill>
                  <a:prstClr val="black"/>
                </a:solidFill>
                <a:latin typeface="Calibri"/>
                <a:ea typeface="宋体"/>
              </a:rPr>
              <a:t>CustomerView </a:t>
            </a: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和</a:t>
            </a:r>
            <a:r>
              <a:rPr lang="en-US" altLang="zh-CN" sz="1600" smtClean="0">
                <a:solidFill>
                  <a:prstClr val="black"/>
                </a:solidFill>
                <a:latin typeface="Calibri"/>
                <a:ea typeface="宋体"/>
              </a:rPr>
              <a:t/>
            </a:r>
            <a:br>
              <a:rPr lang="en-US" altLang="zh-CN" sz="1600" smtClean="0">
                <a:solidFill>
                  <a:prstClr val="black"/>
                </a:solidFill>
                <a:latin typeface="Calibri"/>
                <a:ea typeface="宋体"/>
              </a:rPr>
            </a:br>
            <a:r>
              <a:rPr lang="zh-CN" altLang="en-US" sz="1600" smtClean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en-US" altLang="zh-CN" sz="1600" smtClean="0">
                <a:solidFill>
                  <a:prstClr val="black"/>
                </a:solidFill>
                <a:latin typeface="Calibri"/>
                <a:ea typeface="宋体"/>
              </a:rPr>
              <a:t>CustomerService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8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</a:rPr>
              <a:t>代码实现</a:t>
            </a:r>
            <a:endParaRPr lang="en-US" altLang="zh-CN" sz="1600" b="1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465540"/>
            <a:ext cx="4449596" cy="106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32" y="179279"/>
            <a:ext cx="3760424" cy="309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632" y="3528367"/>
            <a:ext cx="2639367" cy="186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94390"/>
            <a:ext cx="2765690" cy="2127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65134"/>
              </p:ext>
            </p:extLst>
          </p:nvPr>
        </p:nvGraphicFramePr>
        <p:xfrm>
          <a:off x="8172400" y="2464261"/>
          <a:ext cx="652401" cy="49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包装程序外壳对象" showAsIcon="1" r:id="rId8" imgW="928080" imgH="711360" progId="Package">
                  <p:embed/>
                </p:oleObj>
              </mc:Choice>
              <mc:Fallback>
                <p:oleObj name="包装程序外壳对象" showAsIcon="1" r:id="rId8" imgW="92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72400" y="2464261"/>
                        <a:ext cx="652401" cy="49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37357"/>
              </p:ext>
            </p:extLst>
          </p:nvPr>
        </p:nvGraphicFramePr>
        <p:xfrm>
          <a:off x="2412038" y="5097798"/>
          <a:ext cx="376386" cy="28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包装程序外壳对象" showAsIcon="1" r:id="rId10" imgW="928080" imgH="711360" progId="Package">
                  <p:embed/>
                </p:oleObj>
              </mc:Choice>
              <mc:Fallback>
                <p:oleObj name="包装程序外壳对象" showAsIcon="1" r:id="rId10" imgW="92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12038" y="5097798"/>
                        <a:ext cx="376386" cy="288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9758"/>
              </p:ext>
            </p:extLst>
          </p:nvPr>
        </p:nvGraphicFramePr>
        <p:xfrm>
          <a:off x="7986840" y="4970897"/>
          <a:ext cx="720080" cy="55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包装程序外壳对象" showAsIcon="1" r:id="rId12" imgW="928080" imgH="711360" progId="Package">
                  <p:embed/>
                </p:oleObj>
              </mc:Choice>
              <mc:Fallback>
                <p:oleObj name="包装程序外壳对象" showAsIcon="1" r:id="rId12" imgW="92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86840" y="4970897"/>
                        <a:ext cx="720080" cy="55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1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功</a:t>
            </a:r>
            <a:r>
              <a:rPr lang="zh-CN" altLang="en-US" sz="2200" b="1" smtClean="0"/>
              <a:t>能实现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项目</a:t>
            </a:r>
            <a:r>
              <a:rPr lang="zh-CN" altLang="en-US" b="1"/>
              <a:t>功能</a:t>
            </a:r>
            <a:r>
              <a:rPr lang="zh-CN" altLang="en-US" b="1" smtClean="0"/>
              <a:t>实现</a:t>
            </a:r>
            <a:r>
              <a:rPr lang="en-US" altLang="zh-CN" b="1" smtClean="0"/>
              <a:t>-</a:t>
            </a:r>
            <a:r>
              <a:rPr lang="zh-CN" altLang="en-US" sz="1800" b="1" smtClean="0">
                <a:solidFill>
                  <a:srgbClr val="0070C0"/>
                </a:solidFill>
              </a:rPr>
              <a:t>完善退出确认功能（</a:t>
            </a:r>
            <a:r>
              <a:rPr lang="zh-CN" altLang="en-US" sz="1800" b="1" smtClean="0">
                <a:solidFill>
                  <a:srgbClr val="FF0000"/>
                </a:solidFill>
              </a:rPr>
              <a:t>课堂作业带</a:t>
            </a:r>
            <a:r>
              <a:rPr lang="zh-CN" altLang="en-US" sz="1800" b="1" smtClean="0">
                <a:solidFill>
                  <a:srgbClr val="0070C0"/>
                </a:solidFill>
              </a:rPr>
              <a:t>）</a:t>
            </a:r>
            <a:endParaRPr lang="en-US" altLang="zh-CN" sz="1800" b="1" smtClean="0">
              <a:solidFill>
                <a:srgbClr val="0070C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>
                <a:solidFill>
                  <a:srgbClr val="0070C0"/>
                </a:solidFill>
                <a:latin typeface="Calibri"/>
                <a:ea typeface="宋体"/>
              </a:rPr>
              <a:t>功</a:t>
            </a: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能说明：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 smtClean="0">
                <a:solidFill>
                  <a:prstClr val="black"/>
                </a:solidFill>
                <a:latin typeface="Calibri"/>
                <a:ea typeface="宋体"/>
              </a:rPr>
              <a:t>要求用户在退出时提示 </a:t>
            </a:r>
            <a:r>
              <a:rPr lang="en-US" altLang="zh-CN" sz="1600" b="1" smtClean="0">
                <a:solidFill>
                  <a:prstClr val="black"/>
                </a:solidFill>
                <a:latin typeface="Calibri"/>
                <a:ea typeface="宋体"/>
              </a:rPr>
              <a:t>"</a:t>
            </a:r>
            <a:r>
              <a:rPr lang="zh-CN" altLang="en-US" sz="1600" b="1" smtClean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zh-CN" altLang="en-US" sz="1600" smtClean="0"/>
              <a:t>确</a:t>
            </a:r>
            <a:r>
              <a:rPr lang="zh-CN" altLang="en-US" sz="1600"/>
              <a:t>认是否退出</a:t>
            </a:r>
            <a:r>
              <a:rPr lang="en-US" altLang="zh-CN" sz="1600"/>
              <a:t>(Y/N)</a:t>
            </a:r>
            <a:r>
              <a:rPr lang="zh-CN" altLang="en-US" sz="1600" smtClean="0"/>
              <a:t>：</a:t>
            </a:r>
            <a:r>
              <a:rPr lang="en-US" altLang="zh-CN" sz="1600" smtClean="0"/>
              <a:t>"</a:t>
            </a:r>
            <a:r>
              <a:rPr lang="zh-CN" altLang="en-US" sz="1600" smtClean="0"/>
              <a:t>，用户必须输入</a:t>
            </a:r>
            <a:r>
              <a:rPr lang="en-US" altLang="zh-CN" sz="1600" smtClean="0"/>
              <a:t>y/n, </a:t>
            </a:r>
            <a:r>
              <a:rPr lang="zh-CN" altLang="en-US" sz="1600"/>
              <a:t>否</a:t>
            </a:r>
            <a:r>
              <a:rPr lang="zh-CN" altLang="en-US" sz="1600" smtClean="0"/>
              <a:t>则循环提示。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思路分析：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>
                <a:solidFill>
                  <a:prstClr val="black"/>
                </a:solidFill>
                <a:latin typeface="Calibri"/>
                <a:ea typeface="宋体"/>
              </a:rPr>
              <a:t>需要编写 </a:t>
            </a:r>
            <a:r>
              <a:rPr lang="en-US" altLang="zh-CN" sz="1600">
                <a:solidFill>
                  <a:prstClr val="black"/>
                </a:solidFill>
                <a:latin typeface="Calibri"/>
                <a:ea typeface="宋体"/>
              </a:rPr>
              <a:t>CustomerView </a:t>
            </a: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代码实现：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6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46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功</a:t>
            </a:r>
            <a:r>
              <a:rPr lang="zh-CN" altLang="en-US" sz="2200" b="1" smtClean="0"/>
              <a:t>能实现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项目</a:t>
            </a:r>
            <a:r>
              <a:rPr lang="zh-CN" altLang="en-US" b="1"/>
              <a:t>功能</a:t>
            </a:r>
            <a:r>
              <a:rPr lang="zh-CN" altLang="en-US" b="1" smtClean="0"/>
              <a:t>实现</a:t>
            </a:r>
            <a:r>
              <a:rPr lang="en-US" altLang="zh-CN" b="1"/>
              <a:t>-</a:t>
            </a:r>
            <a:r>
              <a:rPr lang="zh-CN" altLang="en-US" sz="1800" b="1" smtClean="0">
                <a:solidFill>
                  <a:srgbClr val="0070C0"/>
                </a:solidFill>
              </a:rPr>
              <a:t>完成修改客户的功能（</a:t>
            </a:r>
            <a:r>
              <a:rPr lang="zh-CN" altLang="en-US" sz="1800" b="1" smtClean="0">
                <a:solidFill>
                  <a:srgbClr val="FF0000"/>
                </a:solidFill>
              </a:rPr>
              <a:t>课堂作业</a:t>
            </a:r>
            <a:r>
              <a:rPr lang="zh-CN" altLang="en-US" sz="1800" b="1" smtClean="0">
                <a:solidFill>
                  <a:srgbClr val="0070C0"/>
                </a:solidFill>
              </a:rPr>
              <a:t>）</a:t>
            </a:r>
            <a:endParaRPr lang="en-US" altLang="zh-CN" sz="1800" b="1" smtClean="0">
              <a:solidFill>
                <a:srgbClr val="0070C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>
                <a:solidFill>
                  <a:srgbClr val="0070C0"/>
                </a:solidFill>
                <a:latin typeface="Calibri"/>
                <a:ea typeface="宋体"/>
              </a:rPr>
              <a:t>功</a:t>
            </a: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能说明：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思路分析：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>
                <a:solidFill>
                  <a:prstClr val="black"/>
                </a:solidFill>
                <a:latin typeface="Calibri"/>
                <a:ea typeface="宋体"/>
              </a:rPr>
              <a:t>需要编写 </a:t>
            </a:r>
            <a:r>
              <a:rPr lang="en-US" altLang="zh-CN" sz="1600">
                <a:solidFill>
                  <a:prstClr val="black"/>
                </a:solidFill>
                <a:latin typeface="Calibri"/>
                <a:ea typeface="宋体"/>
              </a:rPr>
              <a:t>CustomerView </a:t>
            </a:r>
            <a:r>
              <a:rPr lang="zh-CN" altLang="en-US" sz="1600">
                <a:solidFill>
                  <a:prstClr val="black"/>
                </a:solidFill>
                <a:latin typeface="Calibri"/>
                <a:ea typeface="宋体"/>
              </a:rPr>
              <a:t>和 </a:t>
            </a:r>
            <a:r>
              <a:rPr lang="en-US" altLang="zh-CN" sz="1600" smtClean="0">
                <a:solidFill>
                  <a:prstClr val="black"/>
                </a:solidFill>
                <a:latin typeface="Calibri"/>
                <a:ea typeface="宋体"/>
              </a:rPr>
              <a:t>CustomerService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代码实现：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1" y="2421576"/>
            <a:ext cx="3670349" cy="143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57639"/>
              </p:ext>
            </p:extLst>
          </p:nvPr>
        </p:nvGraphicFramePr>
        <p:xfrm>
          <a:off x="1907704" y="4963422"/>
          <a:ext cx="1152128" cy="48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包装程序外壳对象" showAsIcon="1" r:id="rId5" imgW="1677960" imgH="711360" progId="Package">
                  <p:embed/>
                </p:oleObj>
              </mc:Choice>
              <mc:Fallback>
                <p:oleObj name="包装程序外壳对象" showAsIcon="1" r:id="rId5" imgW="16779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704" y="4963422"/>
                        <a:ext cx="1152128" cy="488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0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2"/>
            <a:ext cx="8208912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功</a:t>
            </a:r>
            <a:r>
              <a:rPr lang="zh-CN" altLang="en-US" sz="2200" b="1" smtClean="0"/>
              <a:t>能实现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项目</a:t>
            </a:r>
            <a:r>
              <a:rPr lang="zh-CN" altLang="en-US" b="1"/>
              <a:t>功能</a:t>
            </a:r>
            <a:r>
              <a:rPr lang="zh-CN" altLang="en-US" b="1" smtClean="0"/>
              <a:t>实现</a:t>
            </a:r>
            <a:r>
              <a:rPr lang="en-US" altLang="zh-CN" b="1" smtClean="0"/>
              <a:t>-</a:t>
            </a:r>
            <a:r>
              <a:rPr lang="zh-CN" altLang="en-US" sz="1800" b="1">
                <a:solidFill>
                  <a:srgbClr val="0070C0"/>
                </a:solidFill>
              </a:rPr>
              <a:t>查询</a:t>
            </a:r>
            <a:r>
              <a:rPr lang="zh-CN" altLang="en-US" sz="1800" b="1" smtClean="0">
                <a:solidFill>
                  <a:srgbClr val="0070C0"/>
                </a:solidFill>
              </a:rPr>
              <a:t>客户的功能（</a:t>
            </a:r>
            <a:r>
              <a:rPr lang="zh-CN" altLang="en-US" sz="1800" b="1" smtClean="0">
                <a:solidFill>
                  <a:srgbClr val="FF0000"/>
                </a:solidFill>
              </a:rPr>
              <a:t>课</a:t>
            </a:r>
            <a:r>
              <a:rPr lang="zh-CN" altLang="en-US" sz="1800" b="1">
                <a:solidFill>
                  <a:srgbClr val="FF0000"/>
                </a:solidFill>
              </a:rPr>
              <a:t>堂</a:t>
            </a:r>
            <a:r>
              <a:rPr lang="zh-CN" altLang="en-US" sz="1800" b="1" smtClean="0">
                <a:solidFill>
                  <a:srgbClr val="FF0000"/>
                </a:solidFill>
              </a:rPr>
              <a:t>作业</a:t>
            </a:r>
            <a:r>
              <a:rPr lang="zh-CN" altLang="en-US" sz="1800" b="1" smtClean="0">
                <a:solidFill>
                  <a:srgbClr val="0070C0"/>
                </a:solidFill>
              </a:rPr>
              <a:t>）</a:t>
            </a:r>
            <a:endParaRPr lang="en-US" altLang="zh-CN" sz="1800" b="1" smtClean="0">
              <a:solidFill>
                <a:srgbClr val="0070C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>
                <a:solidFill>
                  <a:srgbClr val="0070C0"/>
                </a:solidFill>
                <a:latin typeface="Calibri"/>
                <a:ea typeface="宋体"/>
              </a:rPr>
              <a:t>功</a:t>
            </a: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能说明：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buAutoNum type="arabicPeriod"/>
            </a:pP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可以根据用户的</a:t>
            </a: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id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来查询，显示对应的客户信息</a:t>
            </a: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(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精确匹配</a:t>
            </a: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)</a:t>
            </a: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buAutoNum type="arabicPeriod"/>
            </a:pPr>
            <a:r>
              <a:rPr lang="zh-CN" altLang="en-US" sz="1800">
                <a:solidFill>
                  <a:prstClr val="black"/>
                </a:solidFill>
                <a:latin typeface="Calibri"/>
                <a:ea typeface="宋体"/>
              </a:rPr>
              <a:t>可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以根据用户的名字来查询</a:t>
            </a:r>
            <a:endParaRPr lang="en-US" altLang="zh-CN" sz="18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2.1 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模糊查询</a:t>
            </a: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,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比如输入</a:t>
            </a: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"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张</a:t>
            </a: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" 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就可以显示名字中含有</a:t>
            </a: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"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张</a:t>
            </a: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"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的 所有用户</a:t>
            </a:r>
            <a:endParaRPr lang="en-US" altLang="zh-CN" sz="18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en-US" altLang="zh-CN" sz="1800" smtClean="0">
                <a:solidFill>
                  <a:prstClr val="black"/>
                </a:solidFill>
                <a:latin typeface="Calibri"/>
                <a:ea typeface="宋体"/>
              </a:rPr>
              <a:t>2.2 </a:t>
            </a:r>
            <a:r>
              <a:rPr lang="zh-CN" altLang="en-US" sz="1800" smtClean="0">
                <a:solidFill>
                  <a:prstClr val="black"/>
                </a:solidFill>
                <a:latin typeface="Calibri"/>
                <a:ea typeface="宋体"/>
              </a:rPr>
              <a:t>精确匹配，必须和输入的名字完全一样，才返回用户信息</a:t>
            </a:r>
            <a:endParaRPr lang="en-US" altLang="zh-CN" sz="1800" smtClean="0">
              <a:solidFill>
                <a:prstClr val="black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思路分析：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  <a:latin typeface="Calibri"/>
                <a:ea typeface="宋体"/>
              </a:rPr>
              <a:t>代码实现：</a:t>
            </a:r>
            <a:endParaRPr lang="en-US" altLang="zh-CN" sz="1600" b="1" smtClean="0">
              <a:solidFill>
                <a:srgbClr val="0070C0"/>
              </a:solidFill>
              <a:latin typeface="Calibri"/>
              <a:ea typeface="宋体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539554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4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3201443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39552" y="1054572"/>
            <a:ext cx="8064896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200" b="1" smtClean="0"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项目</a:t>
            </a:r>
            <a:r>
              <a:rPr lang="en-US" altLang="zh-CN" b="1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-scala</a:t>
            </a:r>
            <a:r>
              <a:rPr lang="zh-CN" altLang="en-US" b="1" smtClean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客户信息管理系统</a:t>
            </a:r>
            <a:endParaRPr lang="en-US" altLang="zh-CN" b="1" smtClean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rgbClr val="BFBFBF"/>
              </a:solidFill>
              <a:latin typeface="宋体" panose="02010600030101010101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9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开</a:t>
            </a:r>
            <a:r>
              <a:rPr lang="zh-CN" altLang="en-US" sz="2200" b="1" smtClean="0"/>
              <a:t>发流程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</a:t>
            </a:r>
            <a:r>
              <a:rPr lang="zh-CN" altLang="en-US" b="1"/>
              <a:t>目开</a:t>
            </a:r>
            <a:r>
              <a:rPr lang="zh-CN" altLang="en-US" b="1" smtClean="0"/>
              <a:t>发</a:t>
            </a:r>
            <a:r>
              <a:rPr lang="zh-CN" altLang="en-US" b="1"/>
              <a:t>流程</a:t>
            </a:r>
            <a:r>
              <a:rPr lang="zh-CN" altLang="en-US" b="1" smtClean="0"/>
              <a:t>说明</a:t>
            </a: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>
              <a:solidFill>
                <a:srgbClr val="0070C0"/>
              </a:solidFill>
            </a:endParaRP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 b="1" smtClean="0">
              <a:solidFill>
                <a:srgbClr val="0070C0"/>
              </a:solidFill>
              <a:latin typeface="Arial" charset="0"/>
              <a:ea typeface="宋体" charset="-122"/>
            </a:endParaRP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 b="1">
              <a:solidFill>
                <a:srgbClr val="0070C0"/>
              </a:solidFill>
              <a:latin typeface="Arial" charset="0"/>
              <a:ea typeface="宋体" charset="-122"/>
            </a:endParaRP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 b="1" smtClean="0">
              <a:solidFill>
                <a:srgbClr val="0070C0"/>
              </a:solidFill>
              <a:latin typeface="Arial" charset="0"/>
              <a:ea typeface="宋体" charset="-122"/>
            </a:endParaRP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 b="1">
              <a:solidFill>
                <a:srgbClr val="0070C0"/>
              </a:solidFill>
              <a:latin typeface="Arial" charset="0"/>
              <a:ea typeface="宋体" charset="-122"/>
            </a:endParaRP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 b="1" smtClean="0">
              <a:solidFill>
                <a:srgbClr val="0070C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5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需求分析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/>
              <a:t>模拟实现基于文本界面的</a:t>
            </a:r>
            <a:r>
              <a:rPr lang="en-US" altLang="zh-CN" sz="1800"/>
              <a:t>《</a:t>
            </a:r>
            <a:r>
              <a:rPr lang="zh-CN" altLang="en-US" sz="1800"/>
              <a:t>客户信息管理软件</a:t>
            </a:r>
            <a:r>
              <a:rPr lang="en-US" altLang="zh-CN" sz="1800"/>
              <a:t>》</a:t>
            </a:r>
            <a:r>
              <a:rPr lang="zh-CN" altLang="en-US" sz="1800"/>
              <a:t>。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/>
              <a:t>该软</a:t>
            </a:r>
            <a:r>
              <a:rPr lang="zh-CN" altLang="en-US" sz="1800" smtClean="0"/>
              <a:t>件</a:t>
            </a:r>
            <a:r>
              <a:rPr lang="en-US" altLang="zh-CN" sz="1800" smtClean="0"/>
              <a:t>scala</a:t>
            </a:r>
            <a:r>
              <a:rPr lang="zh-CN" altLang="en-US" sz="1800" smtClean="0"/>
              <a:t>能</a:t>
            </a:r>
            <a:r>
              <a:rPr lang="zh-CN" altLang="en-US" sz="1800"/>
              <a:t>够实现对客户对象的插入、修改和删</a:t>
            </a:r>
            <a:r>
              <a:rPr lang="zh-CN" altLang="en-US" sz="1800" smtClean="0"/>
              <a:t>除</a:t>
            </a:r>
            <a:r>
              <a:rPr lang="en-US" altLang="zh-CN" sz="1800" smtClean="0"/>
              <a:t>,</a:t>
            </a:r>
            <a:r>
              <a:rPr lang="zh-CN" altLang="en-US" sz="1800" smtClean="0"/>
              <a:t>显示，</a:t>
            </a:r>
            <a:r>
              <a:rPr lang="zh-CN" altLang="en-US" sz="1800"/>
              <a:t>查询</a:t>
            </a:r>
            <a:r>
              <a:rPr lang="zh-CN" altLang="en-US" sz="1800" smtClean="0"/>
              <a:t>（</a:t>
            </a:r>
            <a:r>
              <a:rPr lang="zh-CN" altLang="en-US" sz="1800" smtClean="0"/>
              <a:t>用</a:t>
            </a:r>
            <a:r>
              <a:rPr lang="en-US" altLang="zh-CN" b="1" smtClean="0">
                <a:solidFill>
                  <a:srgbClr val="FF0000"/>
                </a:solidFill>
              </a:rPr>
              <a:t>ArrayBuffer</a:t>
            </a:r>
            <a:r>
              <a:rPr lang="zh-CN" altLang="en-US" b="1" smtClean="0">
                <a:solidFill>
                  <a:srgbClr val="FF0000"/>
                </a:solidFill>
              </a:rPr>
              <a:t>或者</a:t>
            </a:r>
            <a:r>
              <a:rPr lang="en-US" altLang="zh-CN" b="1" smtClean="0">
                <a:solidFill>
                  <a:srgbClr val="FF0000"/>
                </a:solidFill>
              </a:rPr>
              <a:t>ListBuffer</a:t>
            </a:r>
            <a:r>
              <a:rPr lang="zh-CN" altLang="en-US" sz="1800" smtClean="0"/>
              <a:t>实</a:t>
            </a:r>
            <a:r>
              <a:rPr lang="zh-CN" altLang="en-US" sz="1800"/>
              <a:t>现），并能够打印客户明细表。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7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项目界面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项目界面</a:t>
            </a:r>
            <a:r>
              <a:rPr lang="en-US" altLang="zh-CN" b="1" smtClean="0"/>
              <a:t>(</a:t>
            </a:r>
            <a:r>
              <a:rPr lang="zh-CN" altLang="en-US" sz="1400" smtClean="0"/>
              <a:t>看项目需求</a:t>
            </a:r>
            <a:r>
              <a:rPr lang="en-US" altLang="zh-CN" sz="1400" smtClean="0"/>
              <a:t>PPT</a:t>
            </a:r>
            <a:r>
              <a:rPr lang="en-US" altLang="zh-CN" b="1" smtClean="0"/>
              <a:t>)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设</a:t>
            </a:r>
            <a:r>
              <a:rPr lang="zh-CN" altLang="en-US" sz="2200" b="1" smtClean="0"/>
              <a:t>计</a:t>
            </a:r>
            <a:r>
              <a:rPr lang="en-US" altLang="zh-CN" sz="2200" b="1" smtClean="0"/>
              <a:t>-</a:t>
            </a:r>
            <a:r>
              <a:rPr lang="zh-CN" altLang="en-US" sz="2200" b="1" smtClean="0"/>
              <a:t>程序框架图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3" y="1872183"/>
            <a:ext cx="2862064" cy="2748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2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功</a:t>
            </a:r>
            <a:r>
              <a:rPr lang="zh-CN" altLang="en-US" sz="2200" b="1" smtClean="0"/>
              <a:t>能实现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项目</a:t>
            </a:r>
            <a:r>
              <a:rPr lang="zh-CN" altLang="en-US" b="1"/>
              <a:t>功能</a:t>
            </a:r>
            <a:r>
              <a:rPr lang="zh-CN" altLang="en-US" b="1" smtClean="0"/>
              <a:t>实现</a:t>
            </a:r>
            <a:r>
              <a:rPr lang="en-US" altLang="zh-CN" b="1" smtClean="0"/>
              <a:t>-</a:t>
            </a:r>
            <a:r>
              <a:rPr lang="zh-CN" altLang="en-US" b="1"/>
              <a:t>完成</a:t>
            </a:r>
            <a:r>
              <a:rPr lang="en-US" altLang="zh-CN" b="1"/>
              <a:t>Customer</a:t>
            </a:r>
            <a:r>
              <a:rPr lang="zh-CN" altLang="en-US" b="1"/>
              <a:t>类</a:t>
            </a: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7" y="2592263"/>
            <a:ext cx="30670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2876"/>
              </p:ext>
            </p:extLst>
          </p:nvPr>
        </p:nvGraphicFramePr>
        <p:xfrm>
          <a:off x="3491880" y="3983218"/>
          <a:ext cx="496639" cy="380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包装程序外壳对象" showAsIcon="1" r:id="rId5" imgW="928080" imgH="711360" progId="Package">
                  <p:embed/>
                </p:oleObj>
              </mc:Choice>
              <mc:Fallback>
                <p:oleObj name="包装程序外壳对象" showAsIcon="1" r:id="rId5" imgW="92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1880" y="3983218"/>
                        <a:ext cx="496639" cy="380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功</a:t>
            </a:r>
            <a:r>
              <a:rPr lang="zh-CN" altLang="en-US" sz="2200" b="1" smtClean="0"/>
              <a:t>能实现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项目</a:t>
            </a:r>
            <a:r>
              <a:rPr lang="zh-CN" altLang="en-US" b="1"/>
              <a:t>功能</a:t>
            </a:r>
            <a:r>
              <a:rPr lang="zh-CN" altLang="en-US" b="1" smtClean="0"/>
              <a:t>实现</a:t>
            </a:r>
            <a:r>
              <a:rPr lang="en-US" altLang="zh-CN" b="1" smtClean="0"/>
              <a:t>-</a:t>
            </a:r>
            <a:r>
              <a:rPr lang="zh-CN" altLang="en-US" b="1" smtClean="0"/>
              <a:t>显示主菜单和完成退出软件功能</a:t>
            </a: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 b="1">
                <a:solidFill>
                  <a:srgbClr val="0070C0"/>
                </a:solidFill>
              </a:rPr>
              <a:t>功</a:t>
            </a:r>
            <a:r>
              <a:rPr lang="zh-CN" altLang="en-US" sz="1800" b="1" smtClean="0">
                <a:solidFill>
                  <a:srgbClr val="0070C0"/>
                </a:solidFill>
              </a:rPr>
              <a:t>能说明</a:t>
            </a:r>
            <a:r>
              <a:rPr lang="en-US" altLang="zh-CN" sz="1800" b="1" smtClean="0">
                <a:solidFill>
                  <a:srgbClr val="0070C0"/>
                </a:solidFill>
              </a:rPr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8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 b="1">
                <a:solidFill>
                  <a:srgbClr val="0070C0"/>
                </a:solidFill>
              </a:rPr>
              <a:t>思</a:t>
            </a:r>
            <a:r>
              <a:rPr lang="zh-CN" altLang="en-US" sz="1800" b="1" smtClean="0">
                <a:solidFill>
                  <a:srgbClr val="0070C0"/>
                </a:solidFill>
              </a:rPr>
              <a:t>路分析</a:t>
            </a:r>
            <a:r>
              <a:rPr lang="en-US" altLang="zh-CN" sz="1800" b="1" smtClean="0">
                <a:solidFill>
                  <a:srgbClr val="0070C0"/>
                </a:solidFill>
              </a:rPr>
              <a:t>: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800" b="1">
                <a:solidFill>
                  <a:srgbClr val="0070C0"/>
                </a:solidFill>
              </a:rPr>
              <a:t>代</a:t>
            </a:r>
            <a:r>
              <a:rPr lang="zh-CN" altLang="en-US" sz="1800" b="1" smtClean="0">
                <a:solidFill>
                  <a:srgbClr val="0070C0"/>
                </a:solidFill>
              </a:rPr>
              <a:t>码实现：</a:t>
            </a: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6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8208912" cy="46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项目</a:t>
            </a:r>
            <a:r>
              <a:rPr lang="zh-CN" altLang="en-US" sz="2200" b="1"/>
              <a:t>功</a:t>
            </a:r>
            <a:r>
              <a:rPr lang="zh-CN" altLang="en-US" sz="2200" b="1" smtClean="0"/>
              <a:t>能实现</a:t>
            </a: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22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b="1" smtClean="0"/>
              <a:t>项目</a:t>
            </a:r>
            <a:r>
              <a:rPr lang="zh-CN" altLang="en-US" b="1"/>
              <a:t>功能</a:t>
            </a:r>
            <a:r>
              <a:rPr lang="zh-CN" altLang="en-US" b="1" smtClean="0"/>
              <a:t>实现</a:t>
            </a:r>
            <a:r>
              <a:rPr lang="en-US" altLang="zh-CN" b="1"/>
              <a:t>-</a:t>
            </a:r>
            <a:r>
              <a:rPr lang="zh-CN" altLang="en-US" sz="1800" b="1" smtClean="0"/>
              <a:t>完成显示客户列表的功能</a:t>
            </a:r>
            <a:endParaRPr lang="en-US" altLang="zh-CN" sz="1800" b="1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</a:rPr>
              <a:t>功能说明：</a:t>
            </a:r>
            <a:endParaRPr lang="en-US" altLang="zh-CN" sz="16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 b="1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 b="1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</a:rPr>
              <a:t>思路分析：</a:t>
            </a:r>
            <a:endParaRPr lang="en-US" altLang="zh-CN" sz="16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sz="1600" b="1" smtClean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1600" b="1" smtClean="0">
                <a:solidFill>
                  <a:srgbClr val="0070C0"/>
                </a:solidFill>
              </a:rPr>
              <a:t>代码实现</a:t>
            </a:r>
            <a:r>
              <a:rPr lang="en-US" altLang="zh-CN" sz="1600" b="1" smtClean="0">
                <a:solidFill>
                  <a:srgbClr val="0070C0"/>
                </a:solidFill>
              </a:rPr>
              <a:t>:</a:t>
            </a:r>
            <a:endParaRPr lang="en-US" altLang="zh-CN" b="1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endParaRPr lang="en-US" altLang="zh-CN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1" y="2379265"/>
            <a:ext cx="55911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6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12740</TotalTime>
  <Words>4073</Words>
  <Application>Microsoft Office PowerPoint</Application>
  <PresentationFormat>自定义</PresentationFormat>
  <Paragraphs>881</Paragraphs>
  <Slides>15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包装程序外壳对象</vt:lpstr>
      <vt:lpstr>Scala核心编程 -项目  讲师：韩顺平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han</cp:lastModifiedBy>
  <cp:revision>1156</cp:revision>
  <dcterms:created xsi:type="dcterms:W3CDTF">2013-03-04T07:19:00Z</dcterms:created>
  <dcterms:modified xsi:type="dcterms:W3CDTF">2018-11-23T05:45:46Z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