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980" r:id="rId3"/>
    <p:sldId id="981" r:id="rId4"/>
    <p:sldId id="983" r:id="rId5"/>
    <p:sldId id="982" r:id="rId6"/>
    <p:sldId id="984" r:id="rId7"/>
    <p:sldId id="985" r:id="rId8"/>
    <p:sldId id="986" r:id="rId9"/>
    <p:sldId id="987" r:id="rId10"/>
    <p:sldId id="1008" r:id="rId11"/>
    <p:sldId id="988" r:id="rId12"/>
    <p:sldId id="1025" r:id="rId13"/>
    <p:sldId id="1026" r:id="rId14"/>
    <p:sldId id="990" r:id="rId15"/>
    <p:sldId id="991" r:id="rId16"/>
    <p:sldId id="1007" r:id="rId17"/>
    <p:sldId id="1027" r:id="rId18"/>
    <p:sldId id="1011" r:id="rId19"/>
    <p:sldId id="993" r:id="rId20"/>
    <p:sldId id="994" r:id="rId21"/>
    <p:sldId id="995" r:id="rId22"/>
    <p:sldId id="996" r:id="rId23"/>
    <p:sldId id="997" r:id="rId24"/>
    <p:sldId id="998" r:id="rId25"/>
    <p:sldId id="999" r:id="rId26"/>
    <p:sldId id="1000" r:id="rId27"/>
    <p:sldId id="1001" r:id="rId28"/>
    <p:sldId id="1002" r:id="rId29"/>
    <p:sldId id="1003" r:id="rId30"/>
    <p:sldId id="1004" r:id="rId31"/>
    <p:sldId id="1005" r:id="rId32"/>
    <p:sldId id="1006" r:id="rId33"/>
    <p:sldId id="1012" r:id="rId34"/>
    <p:sldId id="1013" r:id="rId35"/>
    <p:sldId id="1014" r:id="rId36"/>
    <p:sldId id="1015" r:id="rId37"/>
    <p:sldId id="1016" r:id="rId38"/>
    <p:sldId id="1017" r:id="rId39"/>
    <p:sldId id="1018" r:id="rId40"/>
    <p:sldId id="1019" r:id="rId41"/>
    <p:sldId id="1020" r:id="rId42"/>
    <p:sldId id="1021" r:id="rId43"/>
    <p:sldId id="1022" r:id="rId44"/>
    <p:sldId id="1023" r:id="rId45"/>
    <p:sldId id="260" r:id="rId46"/>
  </p:sldIdLst>
  <p:sldSz cx="9144000" cy="56165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6" autoAdjust="0"/>
    <p:restoredTop sz="98734" autoAdjust="0"/>
  </p:normalViewPr>
  <p:slideViewPr>
    <p:cSldViewPr>
      <p:cViewPr>
        <p:scale>
          <a:sx n="80" d="100"/>
          <a:sy n="80" d="100"/>
        </p:scale>
        <p:origin x="-780" y="-222"/>
      </p:cViewPr>
      <p:guideLst>
        <p:guide orient="horz" pos="17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797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54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讲解</a:t>
            </a:r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以单例模式为例讲解</a:t>
            </a:r>
            <a:r>
              <a:rPr lang="en-US" altLang="zh-CN" smtClean="0"/>
              <a:t>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最新的代码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com.atguigu.actor</a:t>
            </a:r>
          </a:p>
          <a:p>
            <a:endParaRPr lang="en-US" altLang="zh-CN" smtClean="0"/>
          </a:p>
          <a:p>
            <a:r>
              <a:rPr lang="en-US" altLang="zh-CN" smtClean="0"/>
              <a:t>import akka.actor.{Actor, ActorRef, ActorSystem, Props}</a:t>
            </a:r>
          </a:p>
          <a:p>
            <a:endParaRPr lang="en-US" altLang="zh-CN" smtClean="0"/>
          </a:p>
          <a:p>
            <a:r>
              <a:rPr lang="en-US" altLang="zh-CN" smtClean="0"/>
              <a:t>object SayHelloActorDemo {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说明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//</a:t>
            </a:r>
            <a:r>
              <a:rPr lang="zh-CN" altLang="en-US" smtClean="0"/>
              <a:t>工厂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private val actorFactory = ActorSystem("actorFactory")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说明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//1.</a:t>
            </a:r>
            <a:r>
              <a:rPr lang="zh-CN" altLang="en-US" smtClean="0"/>
              <a:t>创建</a:t>
            </a:r>
            <a:r>
              <a:rPr lang="en-US" altLang="zh-CN" smtClean="0"/>
              <a:t>SayHelloActor </a:t>
            </a:r>
            <a:r>
              <a:rPr lang="zh-CN" altLang="en-US" smtClean="0"/>
              <a:t>的</a:t>
            </a:r>
            <a:r>
              <a:rPr lang="en-US" altLang="zh-CN" smtClean="0"/>
              <a:t>actorRef </a:t>
            </a:r>
            <a:r>
              <a:rPr lang="zh-CN" altLang="en-US" smtClean="0"/>
              <a:t>，通过该对象可以发送消息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//2.Props[SayHelloActor] </a:t>
            </a:r>
            <a:r>
              <a:rPr lang="zh-CN" altLang="en-US" smtClean="0"/>
              <a:t>表面创建的是</a:t>
            </a:r>
            <a:r>
              <a:rPr lang="en-US" altLang="zh-CN" smtClean="0"/>
              <a:t>SayHelloActor </a:t>
            </a:r>
            <a:r>
              <a:rPr lang="zh-CN" altLang="en-US" smtClean="0"/>
              <a:t>这个</a:t>
            </a:r>
            <a:r>
              <a:rPr lang="en-US" altLang="zh-CN" smtClean="0"/>
              <a:t>Actor, </a:t>
            </a:r>
            <a:r>
              <a:rPr lang="zh-CN" altLang="en-US" smtClean="0"/>
              <a:t>底层是反射机制实现的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//3.</a:t>
            </a:r>
            <a:r>
              <a:rPr lang="zh-CN" altLang="en-US" smtClean="0"/>
              <a:t>返回的</a:t>
            </a:r>
            <a:r>
              <a:rPr lang="en-US" altLang="zh-CN" smtClean="0"/>
              <a:t>sayHelloActorRef </a:t>
            </a:r>
            <a:r>
              <a:rPr lang="zh-CN" altLang="en-US" smtClean="0"/>
              <a:t>就是</a:t>
            </a:r>
            <a:r>
              <a:rPr lang="en-US" altLang="zh-CN" smtClean="0"/>
              <a:t>SayHelloActor</a:t>
            </a:r>
            <a:r>
              <a:rPr lang="zh-CN" altLang="en-US" smtClean="0"/>
              <a:t>的</a:t>
            </a:r>
            <a:r>
              <a:rPr lang="en-US" altLang="zh-CN" smtClean="0"/>
              <a:t>ActorRef(</a:t>
            </a:r>
            <a:r>
              <a:rPr lang="zh-CN" altLang="en-US" smtClean="0"/>
              <a:t>你可以理解是代理或者引用</a:t>
            </a:r>
            <a:r>
              <a:rPr lang="en-US" altLang="zh-CN" smtClean="0"/>
              <a:t>)</a:t>
            </a:r>
          </a:p>
          <a:p>
            <a:r>
              <a:rPr lang="en-US" altLang="zh-CN" smtClean="0"/>
              <a:t>  //4.sayHelloActor </a:t>
            </a:r>
            <a:r>
              <a:rPr lang="zh-CN" altLang="en-US" smtClean="0"/>
              <a:t>是该</a:t>
            </a:r>
            <a:r>
              <a:rPr lang="en-US" altLang="zh-CN" smtClean="0"/>
              <a:t>actor/actorRef</a:t>
            </a:r>
            <a:r>
              <a:rPr lang="zh-CN" altLang="en-US" smtClean="0"/>
              <a:t>的名称，有程序员指定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private val sayHelloActorRef: ActorRef = actorFactory.actorOf(Props[SayHelloActor], "sayHelloActor")</a:t>
            </a:r>
          </a:p>
          <a:p>
            <a:endParaRPr lang="en-US" altLang="zh-CN" smtClean="0"/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println("SayHelloActorDemo </a:t>
            </a:r>
            <a:r>
              <a:rPr lang="zh-CN" altLang="en-US" smtClean="0"/>
              <a:t>程序</a:t>
            </a:r>
            <a:r>
              <a:rPr lang="en-US" altLang="zh-CN" smtClean="0"/>
              <a:t>!!!")</a:t>
            </a:r>
          </a:p>
          <a:p>
            <a:r>
              <a:rPr lang="en-US" altLang="zh-CN" smtClean="0"/>
              <a:t>    sayHelloActorRef ! "cat"</a:t>
            </a:r>
          </a:p>
          <a:p>
            <a:r>
              <a:rPr lang="en-US" altLang="zh-CN" smtClean="0"/>
              <a:t>    sayHelloActorRef ! "fish"</a:t>
            </a:r>
          </a:p>
          <a:p>
            <a:r>
              <a:rPr lang="en-US" altLang="zh-CN" smtClean="0"/>
              <a:t>    sayHelloActorRef ! "haha~"</a:t>
            </a:r>
          </a:p>
          <a:p>
            <a:r>
              <a:rPr lang="en-US" altLang="zh-CN" smtClean="0"/>
              <a:t>    sayHelloActorRef ! "exit"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class SayHelloActor extends Actor {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说明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//1.receive </a:t>
            </a:r>
            <a:r>
              <a:rPr lang="zh-CN" altLang="en-US" smtClean="0"/>
              <a:t>方法 会被</a:t>
            </a:r>
            <a:r>
              <a:rPr lang="en-US" altLang="zh-CN" smtClean="0"/>
              <a:t>Actor</a:t>
            </a:r>
            <a:r>
              <a:rPr lang="zh-CN" altLang="en-US" smtClean="0"/>
              <a:t>对应的</a:t>
            </a:r>
            <a:r>
              <a:rPr lang="en-US" altLang="zh-CN" smtClean="0"/>
              <a:t>MailBox(Runnable)</a:t>
            </a:r>
            <a:r>
              <a:rPr lang="zh-CN" altLang="en-US" smtClean="0"/>
              <a:t>调用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//2.</a:t>
            </a:r>
            <a:r>
              <a:rPr lang="zh-CN" altLang="en-US" smtClean="0"/>
              <a:t>这样当有消息发送给</a:t>
            </a:r>
            <a:r>
              <a:rPr lang="en-US" altLang="zh-CN" smtClean="0"/>
              <a:t>Actor</a:t>
            </a:r>
            <a:r>
              <a:rPr lang="zh-CN" altLang="en-US" smtClean="0"/>
              <a:t>的</a:t>
            </a:r>
            <a:r>
              <a:rPr lang="en-US" altLang="zh-CN" smtClean="0"/>
              <a:t>MailBox</a:t>
            </a:r>
            <a:r>
              <a:rPr lang="zh-CN" altLang="en-US" smtClean="0"/>
              <a:t>时，</a:t>
            </a:r>
            <a:r>
              <a:rPr lang="en-US" altLang="zh-CN" smtClean="0"/>
              <a:t>receive</a:t>
            </a:r>
            <a:r>
              <a:rPr lang="zh-CN" altLang="en-US" smtClean="0"/>
              <a:t>就会得到消息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//3.</a:t>
            </a:r>
            <a:r>
              <a:rPr lang="zh-CN" altLang="en-US" smtClean="0"/>
              <a:t>对于不同的消息，我们可以有不同的业务处理逻辑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//4.Receive </a:t>
            </a:r>
            <a:r>
              <a:rPr lang="zh-CN" altLang="en-US" smtClean="0"/>
              <a:t>是一个偏函数  </a:t>
            </a:r>
            <a:r>
              <a:rPr lang="en-US" altLang="zh-CN" smtClean="0"/>
              <a:t>type Receive = PartialFunction[Any, Unit]</a:t>
            </a:r>
          </a:p>
          <a:p>
            <a:r>
              <a:rPr lang="en-US" altLang="zh-CN" smtClean="0"/>
              <a:t>  override def receive: Receive = {</a:t>
            </a:r>
          </a:p>
          <a:p>
            <a:r>
              <a:rPr lang="en-US" altLang="zh-CN" smtClean="0"/>
              <a:t>    case "cat" =&gt; println("</a:t>
            </a:r>
            <a:r>
              <a:rPr lang="zh-CN" altLang="en-US" smtClean="0"/>
              <a:t>接收到</a:t>
            </a:r>
            <a:r>
              <a:rPr lang="en-US" altLang="zh-CN" smtClean="0"/>
              <a:t>hello\t </a:t>
            </a:r>
            <a:r>
              <a:rPr lang="zh-CN" altLang="en-US" smtClean="0"/>
              <a:t>返回 </a:t>
            </a:r>
            <a:r>
              <a:rPr lang="en-US" altLang="zh-CN" smtClean="0"/>
              <a:t>hello to:)(&gt;^</a:t>
            </a:r>
            <a:r>
              <a:rPr lang="el-GR" altLang="zh-CN" smtClean="0"/>
              <a:t>ω^&lt;)</a:t>
            </a:r>
            <a:r>
              <a:rPr lang="zh-CN" altLang="en-US" smtClean="0"/>
              <a:t>喵</a:t>
            </a:r>
            <a:r>
              <a:rPr lang="en-US" altLang="zh-CN" smtClean="0"/>
              <a:t>!!")</a:t>
            </a:r>
          </a:p>
          <a:p>
            <a:r>
              <a:rPr lang="en-US" altLang="zh-CN" smtClean="0"/>
              <a:t>    case "fish" =&gt; println("</a:t>
            </a:r>
            <a:r>
              <a:rPr lang="zh-CN" altLang="en-US" smtClean="0"/>
              <a:t>接收到</a:t>
            </a:r>
            <a:r>
              <a:rPr lang="en-US" altLang="zh-CN" smtClean="0"/>
              <a:t>ok\t </a:t>
            </a:r>
            <a:r>
              <a:rPr lang="zh-CN" altLang="en-US" smtClean="0"/>
              <a:t>返回 </a:t>
            </a:r>
            <a:r>
              <a:rPr lang="en-US" altLang="zh-CN" smtClean="0"/>
              <a:t>ok to:)&lt;</a:t>
            </a:r>
            <a:r>
              <a:rPr lang="zh-CN" altLang="en-US" smtClean="0"/>
              <a:t>・</a:t>
            </a:r>
            <a:r>
              <a:rPr lang="en-US" altLang="zh-CN" smtClean="0"/>
              <a:t>)))&gt;&lt;&lt;")</a:t>
            </a:r>
          </a:p>
          <a:p>
            <a:r>
              <a:rPr lang="en-US" altLang="zh-CN" smtClean="0"/>
              <a:t>    case "exit" =&gt; {</a:t>
            </a:r>
          </a:p>
          <a:p>
            <a:r>
              <a:rPr lang="en-US" altLang="zh-CN" smtClean="0"/>
              <a:t>      println("</a:t>
            </a:r>
            <a:r>
              <a:rPr lang="zh-CN" altLang="en-US" smtClean="0"/>
              <a:t>接收到退出指令</a:t>
            </a:r>
            <a:r>
              <a:rPr lang="en-US" altLang="zh-CN" smtClean="0"/>
              <a:t>~~...")</a:t>
            </a:r>
          </a:p>
          <a:p>
            <a:r>
              <a:rPr lang="en-US" altLang="zh-CN" smtClean="0"/>
              <a:t>      context.stop(self) //</a:t>
            </a:r>
            <a:r>
              <a:rPr lang="zh-CN" altLang="en-US" smtClean="0"/>
              <a:t>停止自己的</a:t>
            </a:r>
            <a:r>
              <a:rPr lang="en-US" altLang="zh-CN" smtClean="0"/>
              <a:t>ActorRef</a:t>
            </a:r>
          </a:p>
          <a:p>
            <a:r>
              <a:rPr lang="en-US" altLang="zh-CN" smtClean="0"/>
              <a:t>      context.system.terminate() //</a:t>
            </a:r>
            <a:r>
              <a:rPr lang="zh-CN" altLang="en-US" smtClean="0"/>
              <a:t>关闭</a:t>
            </a:r>
            <a:r>
              <a:rPr lang="en-US" altLang="zh-CN" smtClean="0"/>
              <a:t>actorSystem</a:t>
            </a:r>
          </a:p>
          <a:p>
            <a:endParaRPr lang="en-US" altLang="zh-CN" smtClean="0"/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case _ =&gt; println("</a:t>
            </a:r>
            <a:r>
              <a:rPr lang="zh-CN" altLang="en-US" smtClean="0"/>
              <a:t>你说啥子</a:t>
            </a:r>
            <a:r>
              <a:rPr lang="en-US" altLang="zh-CN" smtClean="0"/>
              <a:t>~~")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在程序中，有几个</a:t>
            </a:r>
            <a:r>
              <a:rPr lang="en-US" altLang="zh-CN" smtClean="0"/>
              <a:t>Dispatcher</a:t>
            </a:r>
            <a:r>
              <a:rPr lang="en-US" altLang="zh-CN" baseline="0" smtClean="0"/>
              <a:t> Message </a:t>
            </a:r>
            <a:r>
              <a:rPr lang="zh-CN" altLang="en-US" baseline="0" smtClean="0"/>
              <a:t>的线程池</a:t>
            </a:r>
            <a:r>
              <a:rPr lang="en-US" altLang="zh-CN" baseline="0" smtClean="0"/>
              <a:t>? </a:t>
            </a:r>
            <a:r>
              <a:rPr lang="zh-CN" altLang="en-US" baseline="0" smtClean="0"/>
              <a:t>待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在程序中，有几个</a:t>
            </a:r>
            <a:r>
              <a:rPr lang="en-US" altLang="zh-CN" smtClean="0"/>
              <a:t>Dispatcher</a:t>
            </a:r>
            <a:r>
              <a:rPr lang="en-US" altLang="zh-CN" baseline="0" smtClean="0"/>
              <a:t> Message </a:t>
            </a:r>
            <a:r>
              <a:rPr lang="zh-CN" altLang="en-US" baseline="0" smtClean="0"/>
              <a:t>的线程池</a:t>
            </a:r>
            <a:r>
              <a:rPr lang="en-US" altLang="zh-CN" baseline="0" smtClean="0"/>
              <a:t>? </a:t>
            </a:r>
            <a:r>
              <a:rPr lang="zh-CN" altLang="en-US" baseline="0" smtClean="0"/>
              <a:t>待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最新代码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AActor.scala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com.atguigu.actorsgame</a:t>
            </a:r>
          </a:p>
          <a:p>
            <a:endParaRPr lang="en-US" altLang="zh-CN" smtClean="0"/>
          </a:p>
          <a:p>
            <a:r>
              <a:rPr lang="en-US" altLang="zh-CN" smtClean="0"/>
              <a:t>import akka.actor.{Actor, ActorRef}</a:t>
            </a:r>
          </a:p>
          <a:p>
            <a:endParaRPr lang="en-US" altLang="zh-CN" smtClean="0"/>
          </a:p>
          <a:p>
            <a:r>
              <a:rPr lang="en-US" altLang="zh-CN" smtClean="0"/>
              <a:t>class AActor(bActorRef: ActorRef) extends Actor {</a:t>
            </a:r>
          </a:p>
          <a:p>
            <a:r>
              <a:rPr lang="en-US" altLang="zh-CN" smtClean="0"/>
              <a:t>  var attact = 0</a:t>
            </a:r>
          </a:p>
          <a:p>
            <a:r>
              <a:rPr lang="en-US" altLang="zh-CN" smtClean="0"/>
              <a:t>  override def receive: Receive = {</a:t>
            </a:r>
          </a:p>
          <a:p>
            <a:r>
              <a:rPr lang="en-US" altLang="zh-CN" smtClean="0"/>
              <a:t>    case "start" =&gt; {</a:t>
            </a:r>
          </a:p>
          <a:p>
            <a:r>
              <a:rPr lang="en-US" altLang="zh-CN" smtClean="0"/>
              <a:t>      println("AActor(</a:t>
            </a:r>
            <a:r>
              <a:rPr lang="zh-CN" altLang="en-US" smtClean="0"/>
              <a:t>黄飞鸿</a:t>
            </a:r>
            <a:r>
              <a:rPr lang="en-US" altLang="zh-CN" smtClean="0"/>
              <a:t>) </a:t>
            </a:r>
            <a:r>
              <a:rPr lang="zh-CN" altLang="en-US" smtClean="0"/>
              <a:t>开始游戏了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  bActorRef ! "</a:t>
            </a:r>
            <a:r>
              <a:rPr lang="zh-CN" altLang="en-US" smtClean="0"/>
              <a:t>我打</a:t>
            </a:r>
            <a:r>
              <a:rPr lang="en-US" altLang="zh-CN" smtClean="0"/>
              <a:t>"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case "</a:t>
            </a:r>
            <a:r>
              <a:rPr lang="zh-CN" altLang="en-US" smtClean="0"/>
              <a:t>我打</a:t>
            </a:r>
            <a:r>
              <a:rPr lang="en-US" altLang="zh-CN" smtClean="0"/>
              <a:t>" =&gt; {</a:t>
            </a:r>
          </a:p>
          <a:p>
            <a:r>
              <a:rPr lang="en-US" altLang="zh-CN" smtClean="0"/>
              <a:t>      attact += 1</a:t>
            </a:r>
          </a:p>
          <a:p>
            <a:r>
              <a:rPr lang="en-US" altLang="zh-CN" smtClean="0"/>
              <a:t>      println(s"AActor(</a:t>
            </a:r>
            <a:r>
              <a:rPr lang="zh-CN" altLang="en-US" smtClean="0"/>
              <a:t>黄飞鸿</a:t>
            </a:r>
            <a:r>
              <a:rPr lang="en-US" altLang="zh-CN" smtClean="0"/>
              <a:t>) </a:t>
            </a:r>
            <a:r>
              <a:rPr lang="zh-CN" altLang="en-US" smtClean="0"/>
              <a:t>厉害 看我佛山无影脚</a:t>
            </a:r>
            <a:r>
              <a:rPr lang="en-US" altLang="zh-CN" smtClean="0"/>
              <a:t>~~~~ </a:t>
            </a:r>
            <a:r>
              <a:rPr lang="zh-CN" altLang="en-US" smtClean="0"/>
              <a:t>第</a:t>
            </a:r>
            <a:r>
              <a:rPr lang="en-US" altLang="zh-CN" smtClean="0"/>
              <a:t>$attact </a:t>
            </a:r>
            <a:r>
              <a:rPr lang="zh-CN" altLang="en-US" smtClean="0"/>
              <a:t>脚</a:t>
            </a:r>
            <a:r>
              <a:rPr lang="en-US" altLang="zh-CN" smtClean="0"/>
              <a:t>" )</a:t>
            </a:r>
          </a:p>
          <a:p>
            <a:r>
              <a:rPr lang="en-US" altLang="zh-CN" smtClean="0"/>
              <a:t>      Thread.sleep(1000)</a:t>
            </a:r>
          </a:p>
          <a:p>
            <a:r>
              <a:rPr lang="en-US" altLang="zh-CN" smtClean="0"/>
              <a:t>      bActorRef ! "</a:t>
            </a:r>
            <a:r>
              <a:rPr lang="zh-CN" altLang="en-US" smtClean="0"/>
              <a:t>我打</a:t>
            </a:r>
            <a:r>
              <a:rPr lang="en-US" altLang="zh-CN" smtClean="0"/>
              <a:t>"</a:t>
            </a:r>
          </a:p>
          <a:p>
            <a:r>
              <a:rPr lang="en-US" altLang="zh-CN" smtClean="0"/>
              <a:t>      //sender() ! "</a:t>
            </a:r>
            <a:r>
              <a:rPr lang="zh-CN" altLang="en-US" smtClean="0"/>
              <a:t>我打</a:t>
            </a:r>
            <a:r>
              <a:rPr lang="en-US" altLang="zh-CN" smtClean="0"/>
              <a:t>"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BActor.scala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com.atguigu.actorsgame</a:t>
            </a:r>
          </a:p>
          <a:p>
            <a:endParaRPr lang="en-US" altLang="zh-CN" smtClean="0"/>
          </a:p>
          <a:p>
            <a:r>
              <a:rPr lang="en-US" altLang="zh-CN" smtClean="0"/>
              <a:t>import akka.actor.Actor</a:t>
            </a:r>
          </a:p>
          <a:p>
            <a:endParaRPr lang="en-US" altLang="zh-CN" smtClean="0"/>
          </a:p>
          <a:p>
            <a:r>
              <a:rPr lang="en-US" altLang="zh-CN" smtClean="0"/>
              <a:t>class BActor extends Actor {</a:t>
            </a:r>
          </a:p>
          <a:p>
            <a:r>
              <a:rPr lang="en-US" altLang="zh-CN" smtClean="0"/>
              <a:t>  var attack = 0</a:t>
            </a:r>
          </a:p>
          <a:p>
            <a:r>
              <a:rPr lang="en-US" altLang="zh-CN" smtClean="0"/>
              <a:t>  override def receive: Receive = {</a:t>
            </a:r>
          </a:p>
          <a:p>
            <a:endParaRPr lang="en-US" altLang="zh-CN" smtClean="0"/>
          </a:p>
          <a:p>
            <a:r>
              <a:rPr lang="en-US" altLang="zh-CN" smtClean="0"/>
              <a:t>    case "</a:t>
            </a:r>
            <a:r>
              <a:rPr lang="zh-CN" altLang="en-US" smtClean="0"/>
              <a:t>我打</a:t>
            </a:r>
            <a:r>
              <a:rPr lang="en-US" altLang="zh-CN" smtClean="0"/>
              <a:t>" =&gt; {</a:t>
            </a:r>
          </a:p>
          <a:p>
            <a:r>
              <a:rPr lang="en-US" altLang="zh-CN" smtClean="0"/>
              <a:t>      attack += 1</a:t>
            </a:r>
          </a:p>
          <a:p>
            <a:r>
              <a:rPr lang="en-US" altLang="zh-CN" smtClean="0"/>
              <a:t>      println(s"BActor(</a:t>
            </a:r>
            <a:r>
              <a:rPr lang="zh-CN" altLang="en-US" smtClean="0"/>
              <a:t>乔峰</a:t>
            </a:r>
            <a:r>
              <a:rPr lang="en-US" altLang="zh-CN" smtClean="0"/>
              <a:t>): </a:t>
            </a:r>
            <a:r>
              <a:rPr lang="zh-CN" altLang="en-US" smtClean="0"/>
              <a:t>挺猛的 看我降龙十八掌</a:t>
            </a:r>
            <a:r>
              <a:rPr lang="en-US" altLang="zh-CN" smtClean="0"/>
              <a:t>~ </a:t>
            </a:r>
            <a:r>
              <a:rPr lang="zh-CN" altLang="en-US" smtClean="0"/>
              <a:t>第</a:t>
            </a:r>
            <a:r>
              <a:rPr lang="en-US" altLang="zh-CN" smtClean="0"/>
              <a:t>$attack </a:t>
            </a:r>
            <a:r>
              <a:rPr lang="zh-CN" altLang="en-US" smtClean="0"/>
              <a:t>掌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  Thread.sleep(1000)</a:t>
            </a:r>
          </a:p>
          <a:p>
            <a:r>
              <a:rPr lang="en-US" altLang="zh-CN" smtClean="0"/>
              <a:t>      sender() ! "</a:t>
            </a:r>
            <a:r>
              <a:rPr lang="zh-CN" altLang="en-US" smtClean="0"/>
              <a:t>我打</a:t>
            </a:r>
            <a:r>
              <a:rPr lang="en-US" altLang="zh-CN" smtClean="0"/>
              <a:t>"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ActorsGame.scala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com.atguigu.actorsgame</a:t>
            </a:r>
          </a:p>
          <a:p>
            <a:endParaRPr lang="en-US" altLang="zh-CN" smtClean="0"/>
          </a:p>
          <a:p>
            <a:r>
              <a:rPr lang="en-US" altLang="zh-CN" smtClean="0"/>
              <a:t>import akka.actor.{ActorSystem, Props}</a:t>
            </a:r>
          </a:p>
          <a:p>
            <a:endParaRPr lang="en-US" altLang="zh-CN" smtClean="0"/>
          </a:p>
          <a:p>
            <a:r>
              <a:rPr lang="en-US" altLang="zh-CN" smtClean="0"/>
              <a:t>object ActorsGame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这里创建</a:t>
            </a:r>
            <a:r>
              <a:rPr lang="en-US" altLang="zh-CN" smtClean="0"/>
              <a:t>AActor </a:t>
            </a:r>
            <a:r>
              <a:rPr lang="zh-CN" altLang="en-US" smtClean="0"/>
              <a:t>和 </a:t>
            </a:r>
            <a:r>
              <a:rPr lang="en-US" altLang="zh-CN" smtClean="0"/>
              <a:t>BActor,</a:t>
            </a:r>
            <a:r>
              <a:rPr lang="zh-CN" altLang="en-US" smtClean="0"/>
              <a:t>开启游戏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actorFactory = ActorSystem("actorFactory")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创建</a:t>
            </a:r>
            <a:r>
              <a:rPr lang="en-US" altLang="zh-CN" smtClean="0"/>
              <a:t>BActorRef</a:t>
            </a:r>
          </a:p>
          <a:p>
            <a:r>
              <a:rPr lang="en-US" altLang="zh-CN" smtClean="0"/>
              <a:t>    val bActorRef = actorFactory.actorOf(Props[BActor],"bActor")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创建</a:t>
            </a:r>
            <a:r>
              <a:rPr lang="en-US" altLang="zh-CN" smtClean="0"/>
              <a:t>AActorRef</a:t>
            </a:r>
          </a:p>
          <a:p>
            <a:r>
              <a:rPr lang="en-US" altLang="zh-CN" smtClean="0"/>
              <a:t>    val aActorRef = actorFactory.actorOf(Props(new AActor(bActorRef)),"aActor")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开始游戏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aActorRef ! "start"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4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两个</a:t>
            </a:r>
            <a:r>
              <a:rPr lang="en-US" altLang="zh-CN" sz="14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sz="14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的通讯机制原理图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小结和说明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两个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通讯机制和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Actor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自身发消息机制基本一样，只是要注意如下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如果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 Actor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在需要给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B Actor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发消息，则需要持有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B Actor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的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ActorRef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，可以通过创建时，传入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B Actor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的 代理对象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(ActorRef)</a:t>
            </a: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当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B Actor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在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receive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方法中接收到消息，需要回复时，可以通过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sender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获取到发送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的 代理对象。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如何理解</a:t>
            </a:r>
            <a:r>
              <a:rPr lang="en-US" altLang="zh-CN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Actor </a:t>
            </a:r>
            <a:r>
              <a:rPr lang="zh-CN" alt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receive </a:t>
            </a:r>
            <a:r>
              <a:rPr lang="zh-CN" alt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方法被调用的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，是：当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actorRef ! "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消息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"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到对应的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MailBox , MailBox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是一个实现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Runnable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接口的对象，可以一直处于运行状态，当消息到达后，会调用对应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对象的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receiver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方法（即将消息推送给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redeive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）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对象实例，在创建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ActorRef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时会被创建。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存储在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ActorSystem )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说明：</a:t>
            </a:r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indent="-342900"/>
            <a:r>
              <a:rPr kumimoji="1" lang="zh-CN" altLang="en-US" sz="1200" b="1" smtClean="0">
                <a:latin typeface="楷体_GB2312" pitchFamily="49" charset="-122"/>
                <a:ea typeface="楷体_GB2312" pitchFamily="49" charset="-122"/>
              </a:rPr>
              <a:t>为了让大家对层有更深刻的认识，讲一个</a:t>
            </a:r>
            <a:r>
              <a:rPr kumimoji="1" lang="en-US" altLang="zh-CN" sz="1200" b="1" smtClean="0">
                <a:latin typeface="楷体_GB2312" pitchFamily="49" charset="-122"/>
                <a:ea typeface="楷体_GB2312" pitchFamily="49" charset="-122"/>
              </a:rPr>
              <a:t>qq</a:t>
            </a:r>
            <a:r>
              <a:rPr kumimoji="1" lang="zh-CN" altLang="en-US" sz="1200" b="1" smtClean="0">
                <a:latin typeface="楷体_GB2312" pitchFamily="49" charset="-122"/>
                <a:ea typeface="楷体_GB2312" pitchFamily="49" charset="-122"/>
              </a:rPr>
              <a:t>间相互通讯的案例</a:t>
            </a:r>
            <a:r>
              <a:rPr kumimoji="1" lang="en-US" altLang="zh-CN" sz="1200" b="1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1200" b="1" smtClean="0">
                <a:latin typeface="楷体_GB2312" pitchFamily="49" charset="-122"/>
                <a:ea typeface="楷体_GB2312" pitchFamily="49" charset="-122"/>
              </a:rPr>
              <a:t>待</a:t>
            </a:r>
            <a:r>
              <a:rPr kumimoji="1" lang="en-US" altLang="zh-CN" sz="1200" b="1" smtClean="0">
                <a:latin typeface="楷体_GB2312" pitchFamily="49" charset="-122"/>
                <a:ea typeface="楷体_GB2312" pitchFamily="49" charset="-122"/>
              </a:rPr>
              <a:t>)</a:t>
            </a:r>
            <a:endParaRPr kumimoji="1" lang="zh-CN" altLang="en-US" sz="1200" b="1" smtClean="0"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ipv4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ipv6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的区别</a:t>
            </a:r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mtClean="0"/>
              <a:t>IPv4</a:t>
            </a:r>
            <a:r>
              <a:rPr lang="zh-CN" altLang="en-US" smtClean="0"/>
              <a:t>的地址位数为</a:t>
            </a:r>
            <a:r>
              <a:rPr lang="en-US" altLang="zh-CN" smtClean="0"/>
              <a:t>32</a:t>
            </a:r>
            <a:r>
              <a:rPr lang="zh-CN" altLang="en-US" smtClean="0"/>
              <a:t>位，也就是最多有</a:t>
            </a:r>
            <a:r>
              <a:rPr lang="en-US" altLang="zh-CN" smtClean="0"/>
              <a:t>2</a:t>
            </a:r>
            <a:r>
              <a:rPr lang="zh-CN" altLang="en-US" smtClean="0"/>
              <a:t>的</a:t>
            </a:r>
            <a:r>
              <a:rPr lang="en-US" altLang="zh-CN" smtClean="0"/>
              <a:t>32</a:t>
            </a:r>
            <a:r>
              <a:rPr lang="zh-CN" altLang="en-US" smtClean="0"/>
              <a:t>次方的电脑可以联到</a:t>
            </a:r>
            <a:r>
              <a:rPr lang="en-US" altLang="zh-CN" smtClean="0"/>
              <a:t>Internet</a:t>
            </a:r>
            <a:r>
              <a:rPr lang="zh-CN" altLang="en-US" smtClean="0"/>
              <a:t>上，近十年来由于互联网的蓬勃发展，</a:t>
            </a:r>
            <a:r>
              <a:rPr lang="en-US" altLang="zh-CN" smtClean="0"/>
              <a:t>IP</a:t>
            </a:r>
            <a:r>
              <a:rPr lang="zh-CN" altLang="en-US" smtClean="0"/>
              <a:t>位址的需求量愈来愈大，使得</a:t>
            </a:r>
            <a:r>
              <a:rPr lang="en-US" altLang="zh-CN" smtClean="0"/>
              <a:t>IP</a:t>
            </a:r>
            <a:r>
              <a:rPr lang="zh-CN" altLang="en-US" smtClean="0"/>
              <a:t>位址的发放愈趋严格，各项资料显示全球</a:t>
            </a:r>
            <a:r>
              <a:rPr lang="en-US" altLang="zh-CN" smtClean="0"/>
              <a:t>IPv4</a:t>
            </a:r>
            <a:r>
              <a:rPr lang="zh-CN" altLang="en-US" smtClean="0"/>
              <a:t>位址可能在</a:t>
            </a:r>
            <a:r>
              <a:rPr lang="en-US" altLang="zh-CN" smtClean="0"/>
              <a:t>2005</a:t>
            </a:r>
            <a:r>
              <a:rPr lang="zh-CN" altLang="en-US" smtClean="0"/>
              <a:t>至</a:t>
            </a:r>
            <a:r>
              <a:rPr lang="en-US" altLang="zh-CN" smtClean="0"/>
              <a:t>2008</a:t>
            </a:r>
            <a:r>
              <a:rPr lang="zh-CN" altLang="en-US" smtClean="0"/>
              <a:t>年间全部发完。</a:t>
            </a:r>
            <a:endParaRPr lang="en-US" altLang="zh-CN" smtClean="0"/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mtClean="0"/>
              <a:t>IPv4</a:t>
            </a:r>
            <a:r>
              <a:rPr lang="zh-CN" altLang="en-US" smtClean="0"/>
              <a:t>中规定</a:t>
            </a:r>
            <a:r>
              <a:rPr lang="en-US" altLang="zh-CN" smtClean="0"/>
              <a:t>IP</a:t>
            </a:r>
            <a:r>
              <a:rPr lang="zh-CN" altLang="en-US" smtClean="0"/>
              <a:t>地址长度为</a:t>
            </a:r>
            <a:r>
              <a:rPr lang="en-US" altLang="zh-CN" smtClean="0"/>
              <a:t>32</a:t>
            </a:r>
            <a:r>
              <a:rPr lang="zh-CN" altLang="en-US" smtClean="0"/>
              <a:t>，即有</a:t>
            </a:r>
            <a:r>
              <a:rPr lang="en-US" altLang="zh-CN" smtClean="0"/>
              <a:t>2^32-1</a:t>
            </a:r>
            <a:r>
              <a:rPr lang="zh-CN" altLang="en-US" smtClean="0"/>
              <a:t>个地址；而</a:t>
            </a:r>
            <a:r>
              <a:rPr lang="en-US" altLang="zh-CN" smtClean="0"/>
              <a:t>IPv6</a:t>
            </a:r>
            <a:r>
              <a:rPr lang="zh-CN" altLang="en-US" smtClean="0"/>
              <a:t>中</a:t>
            </a:r>
            <a:r>
              <a:rPr lang="en-US" altLang="zh-CN" smtClean="0"/>
              <a:t>IP</a:t>
            </a:r>
            <a:r>
              <a:rPr lang="zh-CN" altLang="en-US" smtClean="0"/>
              <a:t>地址的长度为</a:t>
            </a:r>
            <a:r>
              <a:rPr lang="en-US" altLang="zh-CN" smtClean="0"/>
              <a:t>128</a:t>
            </a:r>
            <a:r>
              <a:rPr lang="zh-CN" altLang="en-US" smtClean="0"/>
              <a:t>，即有</a:t>
            </a:r>
            <a:r>
              <a:rPr lang="en-US" altLang="zh-CN" smtClean="0"/>
              <a:t>2^128-1</a:t>
            </a:r>
            <a:r>
              <a:rPr lang="zh-CN" altLang="en-US" smtClean="0"/>
              <a:t>个地址。</a:t>
            </a:r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这个图很简单，随堂或者提示有</a:t>
            </a:r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根据程序实现反画即可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框架图，可以根据代码实现反画出来，或者加深理解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因为比较简单，可以部分步骤，一次实现即可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思路分析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图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 :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要以示意图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程序框架图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方式来体现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//SparkMaster.scala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sparkMasterWorker.master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akka.actor.{Actor, ActorSystem, Props}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com.typesafe.config.ConfigFactory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sparkMasterWorker.common.{RegisterWorkerInfo, RegisteredWorkerInfo, WorkerInfo}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SparkMaster extends Actor {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//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存储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的信息的</a:t>
            </a:r>
          </a:p>
          <a:p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workers = collection.mutable.HashMap[String, WorkerInfo]()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override def receive: Receive =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case "start" =&gt; println("master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服务，启动并开始监听端口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....")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接收到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注册信息</a:t>
            </a:r>
          </a:p>
          <a:p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RegisterWorkerInfo(workerId, cpu, ram) =&gt;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//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将注册的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保存到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hashmap,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并进行管理</a:t>
            </a:r>
          </a:p>
          <a:p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(!workers.contains(workerId)) {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println(workerId + "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ok.... ")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val workerInfo = new WorkerInfo(workerId, cpu, ram)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workers += ((workerId, workerInfo))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 master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回复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注册成功</a:t>
            </a:r>
          </a:p>
          <a:p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sender() ! RegisteredWorkerInfo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SparkMaster {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def main(args: Array[String]): Unit = {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先指定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port,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后面可以通过指定参数启动</a:t>
            </a:r>
          </a:p>
          <a:p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config = ConfigFactory.parseString(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s"""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|akka.actor.provider="akka.remote.RemoteActorRefProvider"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|akka.remote.netty.tcp.hostname=127.0.0.1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|akka.remote.netty.tcp.port=10001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""".stripMargin)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工厂</a:t>
            </a:r>
          </a:p>
          <a:p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actorSystem = ActorSystem("sparkMaster", config)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SparkMaster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的代理对象 （该函数底层会隐式创建其它对象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前面说过）</a:t>
            </a:r>
          </a:p>
          <a:p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masterActorRef = actorSystem.actorOf(Props[SparkMaster], "master-01")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masterActorRef ! "start"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//SparkWorker.scala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sparkMasterWorker.worker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java.util.UUID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akka.actor.{Actor, ActorSelection, ActorSystem, Props}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com.typesafe.config.ConfigFactory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sparkMasterWorker.common.{RegisterWorkerInfo, RegisteredWorkerInfo}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SparkWorker(masterUrl: String) extends Actor {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// master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actorRef,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因为需要它才能和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通讯</a:t>
            </a:r>
          </a:p>
          <a:p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masterProxy: ActorSelection = _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//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UUID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随机生成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workerId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val workerId = UUID.randomUUID().toString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//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启动前，先初始化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masterProxy (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的代理对象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override def preStart(): Unit =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masterProxy = context.actorSelection(masterUrl)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override def receive: Receive =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case "start" =&gt; { //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自己已就绪</a:t>
            </a:r>
          </a:p>
          <a:p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注册自己的信息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需要先定义协议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RegisterWorkerInfo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（以类的形式）</a:t>
            </a:r>
          </a:p>
          <a:p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并通过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masterProxy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发送</a:t>
            </a:r>
          </a:p>
          <a:p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println(workerId + "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发出注册信息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")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masterProxy ! RegisterWorkerInfo(workerId, 1, 64 * 1024) //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接收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注册成功的消息</a:t>
            </a:r>
          </a:p>
          <a:p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RegisteredWorkerInfo =&gt;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println(workerId + "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注册成功了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")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SparkWorker {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def main(args: Array[String]): Unit =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定义连接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相关变量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后面改成参数输入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这样更加灵活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val host = "127.0.0.1"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val port = 10002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val masterURL = "akka.tcp://sparkMaster@127.0.0.1:10001/user/master-01"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val workerName = "worker-01"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val config = ConfigFactory.parseString(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s"""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|akka.actor.provider="akka.remote.RemoteActorRefProvider"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|akka.remote.netty.tcp.hostname=127.0.0.1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|akka.remote.netty.tcp.port=10002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""".stripMargin)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val actorSystem = ActorSystem("sparkWorker", config)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SparkWorker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的代理对象</a:t>
            </a:r>
          </a:p>
          <a:p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workerActorRef = actorSystem.actorOf(Props(new SparkWorker(masterURL)), workerName)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给自己发送一个启动的消息</a:t>
            </a:r>
          </a:p>
          <a:p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workerActorRef ! "start"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//MessageProtocol.scala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sparkMasterWorker.common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worker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注册信息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class RegisterWorkerInfo(id: String, cpu: Int, ram: Int)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这个是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WorkerInfo,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保存在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从形式上看和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RegisterWorkerInfo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，但是后面功能增加后，就会有改进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因此，我们不使用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RegisterWorkerInfo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，而是单独的定义个类，来保存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WorkerInfo(val id: String, val cpu: Int, val ram: Int)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master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回复注册成功消息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object RegisteredWorkerInfo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简单的说明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讲解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讲解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说明</a:t>
            </a:r>
            <a:r>
              <a:rPr lang="en-US" altLang="zh-CN" smtClean="0"/>
              <a:t>,</a:t>
            </a:r>
            <a:r>
              <a:rPr lang="zh-CN" altLang="en-US" smtClean="0"/>
              <a:t>可以通过下断点来加深认识</a:t>
            </a:r>
            <a:r>
              <a:rPr lang="en-US" altLang="zh-CN" smtClean="0"/>
              <a:t>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44780"/>
            <a:ext cx="7772400" cy="12039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182727"/>
            <a:ext cx="6400800" cy="14353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4924"/>
            <a:ext cx="2057400" cy="479229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4924"/>
            <a:ext cx="6019800" cy="479229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09171"/>
            <a:ext cx="7772400" cy="111551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380545"/>
            <a:ext cx="7772400" cy="12286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10536"/>
            <a:ext cx="4038600" cy="37066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0536"/>
            <a:ext cx="4038600" cy="37066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57230"/>
            <a:ext cx="4040188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81183"/>
            <a:ext cx="4040188" cy="3236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57230"/>
            <a:ext cx="4041775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781183"/>
            <a:ext cx="4041775" cy="3236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3623"/>
            <a:ext cx="3008313" cy="9516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3625"/>
            <a:ext cx="5111750" cy="47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75322"/>
            <a:ext cx="3008313" cy="38418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931604"/>
            <a:ext cx="5486400" cy="4641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01853"/>
            <a:ext cx="5486400" cy="33699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395752"/>
            <a:ext cx="5486400" cy="6591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4923"/>
            <a:ext cx="8229600" cy="936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10536"/>
            <a:ext cx="8229600" cy="370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05734"/>
            <a:ext cx="2133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05734"/>
            <a:ext cx="2895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05734"/>
            <a:ext cx="2133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JAVA/85979" TargetMode="External"/><Relationship Id="rId3" Type="http://schemas.openxmlformats.org/officeDocument/2006/relationships/notesSlide" Target="../notesSlides/notesSlide1.xml"/><Relationship Id="rId7" Type="http://schemas.openxmlformats.org/officeDocument/2006/relationships/hyperlink" Target="https://baike.baidu.com/item/Scala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baike.baidu.com/item/%E8%BF%90%E8%A1%8C%E6%97%B6/3335184" TargetMode="External"/><Relationship Id="rId11" Type="http://schemas.openxmlformats.org/officeDocument/2006/relationships/image" Target="../media/image3.wmf"/><Relationship Id="rId5" Type="http://schemas.openxmlformats.org/officeDocument/2006/relationships/hyperlink" Target="https://baike.baidu.com/item/%E5%B7%A5%E5%85%B7%E5%8C%85/4576772" TargetMode="External"/><Relationship Id="rId10" Type="http://schemas.openxmlformats.org/officeDocument/2006/relationships/oleObject" Target="../embeddings/oleObject1.bin"/><Relationship Id="rId4" Type="http://schemas.openxmlformats.org/officeDocument/2006/relationships/hyperlink" Target="https://baike.baidu.com/item/JVM" TargetMode="Externa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29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8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9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notesSlide" Target="../notesSlides/notesSlide36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3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24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4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7504" y="4709937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尚</a:t>
            </a:r>
            <a:r>
              <a:rPr lang="zh-CN" altLang="en-US" sz="32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硅谷研究院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683568" y="2390674"/>
            <a:ext cx="7772400" cy="1203924"/>
          </a:xfrm>
        </p:spPr>
        <p:txBody>
          <a:bodyPr>
            <a:noAutofit/>
          </a:bodyPr>
          <a:lstStyle/>
          <a:p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核心编程</a:t>
            </a:r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en-US" sz="24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发编程模型 </a:t>
            </a:r>
            <a:r>
              <a:rPr lang="en-US" altLang="zh-CN" sz="24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Akka</a:t>
            </a:r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讲师：韩顺平</a:t>
            </a:r>
            <a:endParaRPr lang="zh-CN" altLang="en-US" sz="3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Actor</a:t>
            </a:r>
            <a:r>
              <a:rPr lang="zh-CN" altLang="en-US" sz="2200" b="1"/>
              <a:t>模</a:t>
            </a:r>
            <a:r>
              <a:rPr lang="zh-CN" altLang="en-US" sz="2200" b="1" smtClean="0"/>
              <a:t>型快速入门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244431"/>
            <a:ext cx="8172907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自我通讯机制原理图</a:t>
            </a: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初步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理解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通讯机制</a:t>
            </a:r>
            <a:endParaRPr lang="zh-CN" altLang="en-US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40956" y="2862479"/>
            <a:ext cx="1447794" cy="97810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/>
              <a:t>A Actor</a:t>
            </a:r>
            <a:endParaRPr lang="zh-CN" altLang="en-US" sz="1100"/>
          </a:p>
        </p:txBody>
      </p:sp>
      <p:sp>
        <p:nvSpPr>
          <p:cNvPr id="9" name="圆角矩形 8"/>
          <p:cNvSpPr/>
          <p:nvPr/>
        </p:nvSpPr>
        <p:spPr>
          <a:xfrm>
            <a:off x="2631736" y="2186878"/>
            <a:ext cx="1812273" cy="9982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/>
              <a:t>A Actor </a:t>
            </a:r>
            <a:r>
              <a:rPr lang="zh-CN" altLang="en-US" sz="1100"/>
              <a:t>的 </a:t>
            </a:r>
            <a:r>
              <a:rPr lang="en-US" altLang="zh-CN" sz="1100"/>
              <a:t>MailBox</a:t>
            </a:r>
          </a:p>
          <a:p>
            <a:pPr algn="l"/>
            <a:r>
              <a:rPr lang="en-US" altLang="zh-CN" sz="1100" baseline="0"/>
              <a:t>Runable  </a:t>
            </a:r>
            <a:endParaRPr lang="zh-CN" altLang="en-US" sz="1100"/>
          </a:p>
        </p:txBody>
      </p:sp>
      <p:sp>
        <p:nvSpPr>
          <p:cNvPr id="10" name="椭圆 9"/>
          <p:cNvSpPr/>
          <p:nvPr/>
        </p:nvSpPr>
        <p:spPr>
          <a:xfrm>
            <a:off x="2753230" y="4133012"/>
            <a:ext cx="1306052" cy="6453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/>
              <a:t>A ActorRef</a:t>
            </a:r>
            <a:endParaRPr lang="zh-CN" altLang="en-US" sz="1100"/>
          </a:p>
        </p:txBody>
      </p:sp>
      <p:sp>
        <p:nvSpPr>
          <p:cNvPr id="11" name="圆角矩形 10"/>
          <p:cNvSpPr/>
          <p:nvPr/>
        </p:nvSpPr>
        <p:spPr>
          <a:xfrm>
            <a:off x="4545254" y="3981757"/>
            <a:ext cx="1538914" cy="8268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/>
              <a:t>Dispatcher</a:t>
            </a:r>
          </a:p>
          <a:p>
            <a:pPr algn="l"/>
            <a:r>
              <a:rPr lang="en-US" altLang="zh-CN" sz="1100"/>
              <a:t>Message</a:t>
            </a:r>
            <a:endParaRPr lang="zh-CN" altLang="en-US" sz="1100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1163694" y="3669166"/>
            <a:ext cx="222738" cy="383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1"/>
          <p:cNvSpPr txBox="1"/>
          <p:nvPr/>
        </p:nvSpPr>
        <p:spPr>
          <a:xfrm>
            <a:off x="799214" y="4122928"/>
            <a:ext cx="1528789" cy="917607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/>
              <a:t>receive {</a:t>
            </a:r>
          </a:p>
          <a:p>
            <a:r>
              <a:rPr lang="en-US" altLang="zh-CN" sz="1100"/>
              <a:t>case ....</a:t>
            </a:r>
          </a:p>
          <a:p>
            <a:r>
              <a:rPr lang="en-US" altLang="zh-CN" sz="1100"/>
              <a:t>}</a:t>
            </a:r>
            <a:endParaRPr lang="zh-CN" altLang="en-US" sz="1100"/>
          </a:p>
        </p:txBody>
      </p:sp>
      <p:cxnSp>
        <p:nvCxnSpPr>
          <p:cNvPr id="14" name="直接连接符 13"/>
          <p:cNvCxnSpPr>
            <a:stCxn id="8" idx="5"/>
            <a:endCxn id="10" idx="1"/>
          </p:cNvCxnSpPr>
          <p:nvPr/>
        </p:nvCxnSpPr>
        <p:spPr>
          <a:xfrm>
            <a:off x="2176726" y="3697346"/>
            <a:ext cx="767771" cy="5301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31"/>
          <p:cNvSpPr txBox="1"/>
          <p:nvPr/>
        </p:nvSpPr>
        <p:spPr>
          <a:xfrm>
            <a:off x="3877042" y="4415352"/>
            <a:ext cx="496171" cy="29188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/>
              <a:t>消息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4140277" y="3094401"/>
            <a:ext cx="820079" cy="9176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34"/>
          <p:cNvSpPr txBox="1"/>
          <p:nvPr/>
        </p:nvSpPr>
        <p:spPr>
          <a:xfrm>
            <a:off x="4494632" y="3386826"/>
            <a:ext cx="1440464" cy="29188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/>
              <a:t>转发消息到</a:t>
            </a:r>
            <a:r>
              <a:rPr lang="en-US" altLang="zh-CN" sz="1100"/>
              <a:t>MailBox</a:t>
            </a:r>
            <a:endParaRPr lang="zh-CN" altLang="en-US" sz="1100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3715051" y="4284265"/>
            <a:ext cx="901075" cy="2420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2894972" y="2731392"/>
            <a:ext cx="556844" cy="262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/>
              <a:t>消息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1730662" y="3033900"/>
            <a:ext cx="1366798" cy="13713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38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Actor</a:t>
            </a:r>
            <a:r>
              <a:rPr lang="zh-CN" altLang="en-US" sz="2200" b="1"/>
              <a:t>模</a:t>
            </a:r>
            <a:r>
              <a:rPr lang="zh-CN" altLang="en-US" sz="2200" b="1" smtClean="0"/>
              <a:t>型快速入门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244431"/>
            <a:ext cx="817290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代码实现</a:t>
            </a:r>
            <a:endParaRPr lang="zh-CN" altLang="en-US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看老师演示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lvl="0"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lvl="0"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lvl="0"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lvl="0"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lvl="0"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lvl="0"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lvl="0"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901544"/>
              </p:ext>
            </p:extLst>
          </p:nvPr>
        </p:nvGraphicFramePr>
        <p:xfrm>
          <a:off x="251520" y="2380009"/>
          <a:ext cx="1656183" cy="49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3" name="包装程序外壳对象" showAsIcon="1" r:id="rId4" imgW="2377080" imgH="711360" progId="Package">
                  <p:embed/>
                </p:oleObj>
              </mc:Choice>
              <mc:Fallback>
                <p:oleObj name="包装程序外壳对象" showAsIcon="1" r:id="rId4" imgW="237708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520" y="2380009"/>
                        <a:ext cx="1656183" cy="495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698857"/>
              </p:ext>
            </p:extLst>
          </p:nvPr>
        </p:nvGraphicFramePr>
        <p:xfrm>
          <a:off x="251520" y="3168327"/>
          <a:ext cx="1522003" cy="495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4" name="包装程序外壳对象" showAsIcon="1" r:id="rId6" imgW="2186640" imgH="711360" progId="Package">
                  <p:embed/>
                </p:oleObj>
              </mc:Choice>
              <mc:Fallback>
                <p:oleObj name="包装程序外壳对象" showAsIcon="1" r:id="rId6" imgW="218664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1520" y="3168327"/>
                        <a:ext cx="1522003" cy="495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678000"/>
              </p:ext>
            </p:extLst>
          </p:nvPr>
        </p:nvGraphicFramePr>
        <p:xfrm>
          <a:off x="107504" y="3966998"/>
          <a:ext cx="1728191" cy="447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5" name="包装程序外壳对象" showAsIcon="1" r:id="rId8" imgW="2746080" imgH="711360" progId="Package">
                  <p:embed/>
                </p:oleObj>
              </mc:Choice>
              <mc:Fallback>
                <p:oleObj name="包装程序外壳对象" showAsIcon="1" r:id="rId8" imgW="274608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7504" y="3966998"/>
                        <a:ext cx="1728191" cy="4475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98506" y="1368127"/>
            <a:ext cx="458971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class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SayHelloActorDemo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extends Actor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override def receive: Receive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// 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接受消息并处理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如果接收到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exit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，就退出</a:t>
            </a:r>
          </a:p>
          <a:p>
            <a:r>
              <a:rPr lang="zh-CN" altLang="en-US" sz="14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case "hello" =&gt; println("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发送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:hello\t\t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回应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: hello too:)")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case "ok" =&gt; println("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发送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:ok\t\t\t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回应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: ok too:)")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case "exit" =&gt;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    println("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接收到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exit~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指令，退出系统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.....")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    context.stop(self) // 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停止自己的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actorRef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    context.system.terminate() // 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关闭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ActorSystem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2259" y="4248447"/>
            <a:ext cx="83383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object SayHelloActor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private val actoryFactory = ActorSystem("ActoryFactory")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private val sayHelloActorRef: ActorRef = actoryFactory.actorOf(Props[SayHelloActor],"sayHelloActor")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}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68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Actor</a:t>
            </a:r>
            <a:r>
              <a:rPr lang="zh-CN" altLang="en-US" sz="2200" b="1"/>
              <a:t>模</a:t>
            </a:r>
            <a:r>
              <a:rPr lang="zh-CN" altLang="en-US" sz="2200" b="1" smtClean="0"/>
              <a:t>型快速入门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244431"/>
            <a:ext cx="84969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自我通讯机制原理图</a:t>
            </a: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小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结和说明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zh-CN" altLang="en-US">
                <a:latin typeface="Arial" pitchFamily="34" charset="0"/>
                <a:cs typeface="Arial" pitchFamily="34" charset="0"/>
              </a:rPr>
              <a:t>当程序执行 </a:t>
            </a:r>
            <a:r>
              <a:rPr lang="en-US" altLang="zh-CN" i="1">
                <a:latin typeface="Arial" pitchFamily="34" charset="0"/>
                <a:cs typeface="Arial" pitchFamily="34" charset="0"/>
              </a:rPr>
              <a:t>aActorRef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= </a:t>
            </a:r>
            <a:r>
              <a:rPr lang="en-US" altLang="zh-CN" i="1">
                <a:latin typeface="Arial" pitchFamily="34" charset="0"/>
                <a:cs typeface="Arial" pitchFamily="34" charset="0"/>
              </a:rPr>
              <a:t>actorFactory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.actorOf(</a:t>
            </a:r>
            <a:r>
              <a:rPr lang="en-US" altLang="zh-CN" i="1">
                <a:latin typeface="Arial" pitchFamily="34" charset="0"/>
                <a:cs typeface="Arial" pitchFamily="34" charset="0"/>
              </a:rPr>
              <a:t>Props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[AActor], </a:t>
            </a:r>
            <a:r>
              <a:rPr lang="en-US" altLang="zh-CN" b="1">
                <a:latin typeface="Arial" pitchFamily="34" charset="0"/>
                <a:cs typeface="Arial" pitchFamily="34" charset="0"/>
              </a:rPr>
              <a:t>"aActor"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)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，会完成如下任务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[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这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是非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常</a:t>
            </a:r>
            <a:r>
              <a:rPr lang="zh-CN" altLang="en-US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重要的方法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]</a:t>
            </a:r>
          </a:p>
          <a:p>
            <a:pPr marL="342900" indent="-342900">
              <a:buAutoNum type="arabicParenR"/>
            </a:pPr>
            <a:r>
              <a:rPr lang="en-US" altLang="zh-CN" i="1" smtClean="0">
                <a:latin typeface="Arial" pitchFamily="34" charset="0"/>
                <a:cs typeface="Arial" pitchFamily="34" charset="0"/>
              </a:rPr>
              <a:t>actorFactory </a:t>
            </a:r>
            <a:r>
              <a:rPr lang="zh-CN" altLang="en-US" i="1" smtClean="0">
                <a:latin typeface="Arial" pitchFamily="34" charset="0"/>
                <a:cs typeface="Arial" pitchFamily="34" charset="0"/>
              </a:rPr>
              <a:t>是 </a:t>
            </a:r>
            <a:r>
              <a:rPr lang="en-US" altLang="zh-CN" i="1"/>
              <a:t>ActorSystem</a:t>
            </a:r>
            <a:r>
              <a:rPr lang="en-US" altLang="zh-CN"/>
              <a:t>(</a:t>
            </a:r>
            <a:r>
              <a:rPr lang="en-US" altLang="zh-CN" b="1"/>
              <a:t>"ActorFactory</a:t>
            </a:r>
            <a:r>
              <a:rPr lang="en-US" altLang="zh-CN" b="1" smtClean="0"/>
              <a:t>"</a:t>
            </a:r>
            <a:r>
              <a:rPr lang="en-US" altLang="zh-CN" smtClean="0"/>
              <a:t>) </a:t>
            </a:r>
            <a:r>
              <a:rPr lang="zh-CN" altLang="en-US" smtClean="0"/>
              <a:t>这样创建的。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这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里的 </a:t>
            </a:r>
            <a:r>
              <a:rPr lang="en-US" altLang="zh-CN" i="1" smtClean="0">
                <a:latin typeface="Arial" pitchFamily="34" charset="0"/>
                <a:cs typeface="Arial" pitchFamily="34" charset="0"/>
              </a:rPr>
              <a:t>Props</a:t>
            </a:r>
            <a:r>
              <a:rPr lang="en-US" altLang="zh-CN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A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Actor</a:t>
            </a:r>
            <a:r>
              <a:rPr lang="en-US" altLang="zh-CN" b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会使用反射机制，创建一个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AActor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对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象，如果是</a:t>
            </a:r>
            <a:r>
              <a:rPr lang="en-US" altLang="zh-CN" i="1">
                <a:latin typeface="Arial" pitchFamily="34" charset="0"/>
                <a:cs typeface="Arial" pitchFamily="34" charset="0"/>
              </a:rPr>
              <a:t>actorFactory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.actorOf(</a:t>
            </a:r>
            <a:r>
              <a:rPr lang="en-US" altLang="zh-CN" i="1" smtClean="0">
                <a:latin typeface="Arial" pitchFamily="34" charset="0"/>
                <a:cs typeface="Arial" pitchFamily="34" charset="0"/>
              </a:rPr>
              <a:t>Props</a:t>
            </a:r>
            <a:r>
              <a:rPr lang="en-US" altLang="zh-CN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b="1" smtClean="0">
                <a:latin typeface="Arial" pitchFamily="34" charset="0"/>
                <a:cs typeface="Arial" pitchFamily="34" charset="0"/>
              </a:rPr>
              <a:t>new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AActor(bActorRef)</a:t>
            </a:r>
            <a:r>
              <a:rPr lang="en-US" altLang="zh-CN" b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b="1">
                <a:latin typeface="Arial" pitchFamily="34" charset="0"/>
                <a:cs typeface="Arial" pitchFamily="34" charset="0"/>
              </a:rPr>
              <a:t>"aActorRef</a:t>
            </a:r>
            <a:r>
              <a:rPr lang="en-US" altLang="zh-CN" b="1" smtClean="0"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形式，就是使用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new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的方式创建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一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个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AActor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对象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,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注意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Props()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是小括号。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会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创建一个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AActor </a:t>
            </a:r>
            <a:r>
              <a:rPr lang="zh-CN" altLang="zh-CN">
                <a:latin typeface="Arial" pitchFamily="34" charset="0"/>
                <a:cs typeface="Arial" pitchFamily="34" charset="0"/>
              </a:rPr>
              <a:t>对象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的代理对象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aActorRef ,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使用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aActorRef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才能发送消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息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会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在底层创建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Dispather Message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，是一个线程池，用于分发消息， 消息是发送到对应的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的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MailBox</a:t>
            </a:r>
          </a:p>
          <a:p>
            <a:pPr marL="342900" indent="-342900">
              <a:buAutoNum type="arabicParenR"/>
            </a:pPr>
            <a:endParaRPr lang="en-US" altLang="zh-CN" sz="160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26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Actor</a:t>
            </a:r>
            <a:r>
              <a:rPr lang="zh-CN" altLang="en-US" sz="2200" b="1"/>
              <a:t>模</a:t>
            </a:r>
            <a:r>
              <a:rPr lang="zh-CN" altLang="en-US" sz="2200" b="1" smtClean="0"/>
              <a:t>型快速入门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244431"/>
            <a:ext cx="82809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自我通讯机制原理图</a:t>
            </a: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小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结和说明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z="160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 startAt="5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会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在底层创建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AActor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MailBox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对象，该对象是一个队列，可接收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Dispatcher Message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发送的消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息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 startAt="5"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MailBox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实现了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Runnable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接口，是一个线程，一直运行并调用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receive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方法，因此当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Dispather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发送消息到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MailBox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时，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Actor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在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receive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方法就可以得到信息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AutoNum type="arabicParenR" startAt="5"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aActorRef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!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"hello",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表示把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hello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消息发送到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A Actor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mailbox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（通过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Dispatcher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Message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转发）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43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Actor</a:t>
            </a:r>
            <a:r>
              <a:rPr lang="zh-CN" altLang="en-US" sz="2200" b="1"/>
              <a:t>模</a:t>
            </a:r>
            <a:r>
              <a:rPr lang="zh-CN" altLang="en-US" sz="2200" b="1" smtClean="0"/>
              <a:t>型快速入门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244431"/>
            <a:ext cx="8172907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课堂练习</a:t>
            </a:r>
            <a:endParaRPr lang="zh-CN" altLang="en-US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10min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完成该项目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 startAt="3"/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lvl="0"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12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Actor</a:t>
            </a:r>
            <a:r>
              <a:rPr lang="zh-CN" altLang="en-US" sz="2200" b="1"/>
              <a:t>模</a:t>
            </a:r>
            <a:r>
              <a:rPr lang="zh-CN" altLang="en-US" sz="2200" b="1" smtClean="0"/>
              <a:t>型应用实例</a:t>
            </a:r>
            <a:r>
              <a:rPr lang="en-US" altLang="zh-CN" sz="2200" b="1" smtClean="0"/>
              <a:t>-Actor</a:t>
            </a:r>
            <a:r>
              <a:rPr lang="zh-CN" altLang="en-US" sz="2200" b="1" smtClean="0"/>
              <a:t>间通讯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244431"/>
            <a:ext cx="8172907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应用实例需求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编写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2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个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Actor ,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分别是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 AActor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和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BActor</a:t>
            </a:r>
          </a:p>
          <a:p>
            <a:pPr marL="342900" indent="-342900">
              <a:buAutoNum type="arabicParenR"/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AActor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BActor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之间可以相互发送消息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AutoNum type="arabicParenR"/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加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强对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传递消息机制的理解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76239"/>
            <a:ext cx="43719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452760"/>
              </p:ext>
            </p:extLst>
          </p:nvPr>
        </p:nvGraphicFramePr>
        <p:xfrm>
          <a:off x="5292080" y="3893834"/>
          <a:ext cx="523435" cy="450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4" name="包装程序外壳对象" showAsIcon="1" r:id="rId5" imgW="826200" imgH="711360" progId="Package">
                  <p:embed/>
                </p:oleObj>
              </mc:Choice>
              <mc:Fallback>
                <p:oleObj name="包装程序外壳对象" showAsIcon="1" r:id="rId5" imgW="8262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2080" y="3893834"/>
                        <a:ext cx="523435" cy="4509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Actor</a:t>
            </a:r>
            <a:r>
              <a:rPr lang="zh-CN" altLang="en-US" sz="2200" b="1"/>
              <a:t>模</a:t>
            </a:r>
            <a:r>
              <a:rPr lang="zh-CN" altLang="en-US" sz="2200" b="1" smtClean="0"/>
              <a:t>型应用实例</a:t>
            </a:r>
            <a:r>
              <a:rPr lang="en-US" altLang="zh-CN" sz="2200" b="1" smtClean="0"/>
              <a:t>-Actor</a:t>
            </a:r>
            <a:r>
              <a:rPr lang="zh-CN" altLang="en-US" sz="2200" b="1" smtClean="0"/>
              <a:t>间通讯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244431"/>
            <a:ext cx="8172907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两个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的通讯机制原理图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进一步理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解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通讯机制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68846" y="2537371"/>
            <a:ext cx="1362075" cy="92392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/>
              <a:t>A Actor</a:t>
            </a:r>
            <a:endParaRPr lang="zh-CN" altLang="en-US" sz="1100"/>
          </a:p>
        </p:txBody>
      </p:sp>
      <p:sp>
        <p:nvSpPr>
          <p:cNvPr id="9" name="圆角矩形 8"/>
          <p:cNvSpPr/>
          <p:nvPr/>
        </p:nvSpPr>
        <p:spPr>
          <a:xfrm>
            <a:off x="1759521" y="1899196"/>
            <a:ext cx="1704975" cy="94297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/>
              <a:t>A Actor </a:t>
            </a:r>
            <a:r>
              <a:rPr lang="zh-CN" altLang="en-US" sz="1100"/>
              <a:t>的 </a:t>
            </a:r>
            <a:r>
              <a:rPr lang="en-US" altLang="zh-CN" sz="1100"/>
              <a:t>MailBox</a:t>
            </a:r>
          </a:p>
          <a:p>
            <a:pPr algn="l"/>
            <a:r>
              <a:rPr lang="en-US" altLang="zh-CN" smtClean="0"/>
              <a:t>(</a:t>
            </a:r>
            <a:r>
              <a:rPr lang="zh-CN" altLang="en-US" smtClean="0"/>
              <a:t>实现了</a:t>
            </a:r>
            <a:r>
              <a:rPr lang="en-US" altLang="zh-CN" sz="1100" baseline="0" smtClean="0"/>
              <a:t>Runnable)  </a:t>
            </a:r>
            <a:endParaRPr lang="zh-CN" altLang="en-US" sz="1100"/>
          </a:p>
        </p:txBody>
      </p:sp>
      <p:sp>
        <p:nvSpPr>
          <p:cNvPr id="10" name="椭圆 9"/>
          <p:cNvSpPr/>
          <p:nvPr/>
        </p:nvSpPr>
        <p:spPr>
          <a:xfrm>
            <a:off x="1835721" y="3737520"/>
            <a:ext cx="1266825" cy="9429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/>
              <a:t>A ActorRef</a:t>
            </a:r>
          </a:p>
          <a:p>
            <a:pPr algn="l"/>
            <a:r>
              <a:rPr lang="zh-CN" altLang="en-US" sz="1100"/>
              <a:t>持有</a:t>
            </a:r>
            <a:r>
              <a:rPr lang="zh-CN" altLang="en-US" sz="1100" baseline="0"/>
              <a:t>  </a:t>
            </a:r>
            <a:endParaRPr lang="en-US" altLang="zh-CN" sz="1100" baseline="0" smtClean="0"/>
          </a:p>
          <a:p>
            <a:pPr algn="l"/>
            <a:r>
              <a:rPr lang="en-US" altLang="zh-CN" sz="1100" baseline="0" smtClean="0"/>
              <a:t>B </a:t>
            </a:r>
            <a:r>
              <a:rPr lang="en-US" altLang="zh-CN" sz="1100" baseline="0"/>
              <a:t>ActorRef</a:t>
            </a:r>
            <a:endParaRPr lang="en-US" altLang="zh-CN" sz="1100"/>
          </a:p>
        </p:txBody>
      </p:sp>
      <p:sp>
        <p:nvSpPr>
          <p:cNvPr id="11" name="圆角矩形 10"/>
          <p:cNvSpPr/>
          <p:nvPr/>
        </p:nvSpPr>
        <p:spPr>
          <a:xfrm>
            <a:off x="3559746" y="3594645"/>
            <a:ext cx="1447800" cy="78105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/>
              <a:t>Dispatcher</a:t>
            </a:r>
          </a:p>
          <a:p>
            <a:pPr algn="l"/>
            <a:r>
              <a:rPr lang="en-US" altLang="zh-CN" sz="1100"/>
              <a:t>Message</a:t>
            </a:r>
            <a:endParaRPr lang="zh-CN" altLang="en-US" sz="1100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378396" y="3299371"/>
            <a:ext cx="209550" cy="36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1"/>
          <p:cNvSpPr txBox="1"/>
          <p:nvPr/>
        </p:nvSpPr>
        <p:spPr>
          <a:xfrm>
            <a:off x="35496" y="3727996"/>
            <a:ext cx="1438275" cy="866775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/>
              <a:t>receive {</a:t>
            </a:r>
          </a:p>
          <a:p>
            <a:r>
              <a:rPr lang="en-US" altLang="zh-CN" sz="1100"/>
              <a:t>case ....</a:t>
            </a:r>
          </a:p>
          <a:p>
            <a:r>
              <a:rPr lang="en-US" altLang="zh-CN" sz="1100"/>
              <a:t>}</a:t>
            </a:r>
            <a:endParaRPr lang="zh-CN" altLang="en-US" sz="1100"/>
          </a:p>
        </p:txBody>
      </p:sp>
      <p:cxnSp>
        <p:nvCxnSpPr>
          <p:cNvPr id="14" name="直接连接符 13"/>
          <p:cNvCxnSpPr>
            <a:stCxn id="8" idx="5"/>
            <a:endCxn id="10" idx="1"/>
          </p:cNvCxnSpPr>
          <p:nvPr/>
        </p:nvCxnSpPr>
        <p:spPr>
          <a:xfrm>
            <a:off x="1331450" y="3325990"/>
            <a:ext cx="689793" cy="5496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31"/>
          <p:cNvSpPr txBox="1"/>
          <p:nvPr/>
        </p:nvSpPr>
        <p:spPr>
          <a:xfrm>
            <a:off x="2931096" y="4004221"/>
            <a:ext cx="466794" cy="27571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/>
              <a:t>消息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3950272" y="2670721"/>
            <a:ext cx="1828799" cy="9525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34"/>
          <p:cNvSpPr txBox="1"/>
          <p:nvPr/>
        </p:nvSpPr>
        <p:spPr>
          <a:xfrm>
            <a:off x="4721796" y="3013621"/>
            <a:ext cx="1483611" cy="447943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/>
              <a:t>转发消息到</a:t>
            </a:r>
            <a:r>
              <a:rPr lang="en-US" altLang="zh-CN" sz="1100"/>
              <a:t>B Actor </a:t>
            </a:r>
            <a:r>
              <a:rPr lang="zh-CN" altLang="en-US" sz="1100"/>
              <a:t>的</a:t>
            </a:r>
            <a:endParaRPr lang="en-US" altLang="zh-CN" sz="1100"/>
          </a:p>
          <a:p>
            <a:r>
              <a:rPr lang="en-US" altLang="zh-CN" sz="1100"/>
              <a:t>MailBox</a:t>
            </a:r>
            <a:endParaRPr lang="zh-CN" altLang="en-US" sz="1100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2778696" y="3880396"/>
            <a:ext cx="847725" cy="2286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2007171" y="2413546"/>
            <a:ext cx="523875" cy="247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/>
              <a:t>消息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911796" y="2699296"/>
            <a:ext cx="1285875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7684071" y="2270671"/>
            <a:ext cx="1362075" cy="92392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/>
              <a:t>B Actor</a:t>
            </a:r>
            <a:endParaRPr lang="zh-CN" altLang="en-US" sz="1100"/>
          </a:p>
        </p:txBody>
      </p:sp>
      <p:sp>
        <p:nvSpPr>
          <p:cNvPr id="22" name="圆角矩形 21"/>
          <p:cNvSpPr/>
          <p:nvPr/>
        </p:nvSpPr>
        <p:spPr>
          <a:xfrm>
            <a:off x="5731446" y="1746796"/>
            <a:ext cx="1704975" cy="94297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/>
              <a:t>B Actor </a:t>
            </a:r>
            <a:r>
              <a:rPr lang="zh-CN" altLang="en-US" sz="1100"/>
              <a:t>的 </a:t>
            </a:r>
            <a:r>
              <a:rPr lang="en-US" altLang="zh-CN" sz="1100"/>
              <a:t>MailBox</a:t>
            </a:r>
          </a:p>
          <a:p>
            <a:pPr algn="l"/>
            <a:r>
              <a:rPr lang="en-US" altLang="zh-CN" sz="1100" baseline="0" smtClean="0"/>
              <a:t>(</a:t>
            </a:r>
            <a:r>
              <a:rPr lang="zh-CN" altLang="en-US" sz="1100" baseline="0" smtClean="0"/>
              <a:t>实现了</a:t>
            </a:r>
            <a:r>
              <a:rPr lang="en-US" altLang="zh-CN" sz="1100" baseline="0" smtClean="0"/>
              <a:t>Runnable</a:t>
            </a:r>
            <a:r>
              <a:rPr lang="zh-CN" altLang="en-US" sz="1100" baseline="0" smtClean="0"/>
              <a:t>）</a:t>
            </a:r>
            <a:r>
              <a:rPr lang="en-US" altLang="zh-CN" sz="1100" baseline="0" smtClean="0"/>
              <a:t>  </a:t>
            </a:r>
            <a:endParaRPr lang="zh-CN" altLang="en-US" sz="1100"/>
          </a:p>
        </p:txBody>
      </p:sp>
      <p:sp>
        <p:nvSpPr>
          <p:cNvPr id="23" name="圆角矩形 22"/>
          <p:cNvSpPr/>
          <p:nvPr/>
        </p:nvSpPr>
        <p:spPr>
          <a:xfrm>
            <a:off x="5845746" y="2337346"/>
            <a:ext cx="523875" cy="247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/>
              <a:t>消息</a:t>
            </a:r>
          </a:p>
        </p:txBody>
      </p:sp>
      <p:sp>
        <p:nvSpPr>
          <p:cNvPr id="24" name="TextBox 44"/>
          <p:cNvSpPr txBox="1"/>
          <p:nvPr/>
        </p:nvSpPr>
        <p:spPr>
          <a:xfrm>
            <a:off x="7217346" y="3280321"/>
            <a:ext cx="2057400" cy="904875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/>
              <a:t>receive {</a:t>
            </a:r>
          </a:p>
          <a:p>
            <a:r>
              <a:rPr lang="zh-CN" altLang="en-US" sz="1100" baseline="0"/>
              <a:t>对消息进行各种业务处理</a:t>
            </a:r>
            <a:endParaRPr lang="en-US" altLang="zh-CN" sz="1100" baseline="0"/>
          </a:p>
          <a:p>
            <a:r>
              <a:rPr lang="en-US" altLang="zh-CN" sz="1100" baseline="0"/>
              <a:t> sender() ! "</a:t>
            </a:r>
            <a:r>
              <a:rPr lang="zh-CN" altLang="en-US" sz="1100" baseline="0"/>
              <a:t>消息</a:t>
            </a:r>
            <a:r>
              <a:rPr lang="en-US" altLang="zh-CN" sz="1100" baseline="0"/>
              <a:t>"</a:t>
            </a:r>
            <a:endParaRPr lang="en-US" altLang="zh-CN" sz="1100"/>
          </a:p>
          <a:p>
            <a:r>
              <a:rPr lang="en-US" altLang="zh-CN" sz="1100"/>
              <a:t>}</a:t>
            </a:r>
            <a:endParaRPr lang="zh-CN" altLang="en-US" sz="110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6160072" y="2584996"/>
            <a:ext cx="1123949" cy="895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5788596" y="3642271"/>
            <a:ext cx="1362075" cy="92392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/>
              <a:t>B ActorRef</a:t>
            </a:r>
            <a:endParaRPr lang="zh-CN" altLang="en-US" sz="1100"/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8335661" y="3031381"/>
            <a:ext cx="209550" cy="36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73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Actor</a:t>
            </a:r>
            <a:r>
              <a:rPr lang="zh-CN" altLang="en-US" sz="2200" b="1"/>
              <a:t>模</a:t>
            </a:r>
            <a:r>
              <a:rPr lang="zh-CN" altLang="en-US" sz="2200" b="1" smtClean="0"/>
              <a:t>型应用实例</a:t>
            </a:r>
            <a:r>
              <a:rPr lang="en-US" altLang="zh-CN" sz="2200" b="1" smtClean="0"/>
              <a:t>-Actor</a:t>
            </a:r>
            <a:r>
              <a:rPr lang="zh-CN" altLang="en-US" sz="2200" b="1" smtClean="0"/>
              <a:t>间通讯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1244431"/>
            <a:ext cx="817290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代码实现</a:t>
            </a:r>
            <a:endParaRPr lang="zh-CN" altLang="en-US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看老师演示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lvl="0"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lvl="0"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lvl="0"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lvl="0"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lvl="0"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lvl="0"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lvl="0"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124088"/>
              </p:ext>
            </p:extLst>
          </p:nvPr>
        </p:nvGraphicFramePr>
        <p:xfrm>
          <a:off x="8172400" y="4875593"/>
          <a:ext cx="648072" cy="540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6" name="包装程序外壳对象" showAsIcon="1" r:id="rId4" imgW="851760" imgH="711360" progId="Package">
                  <p:embed/>
                </p:oleObj>
              </mc:Choice>
              <mc:Fallback>
                <p:oleObj name="包装程序外壳对象" showAsIcon="1" r:id="rId4" imgW="85176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72400" y="4875593"/>
                        <a:ext cx="648072" cy="5406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51720" y="1296119"/>
            <a:ext cx="49055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class AActor(bActorRef: ActorRef) extends Actor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{ //</a:t>
            </a:r>
            <a:r>
              <a:rPr lang="en-US" altLang="zh-CN" sz="12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AActor.scala</a:t>
            </a:r>
            <a:endParaRPr lang="en-US" altLang="zh-CN" sz="12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override def receive: Receive = 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case "start" =&gt; 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  println("AActor(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黄飞鸿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) 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开始游戏了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")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  bActorRef ! "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我打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"}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case "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我打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" =&gt; 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  println(s"AActor(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黄飞鸿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) 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厉害 看我佛山无影脚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~~~~ 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第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$attact 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脚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" 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  Thread.sleep(1000)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  bActorRef ! "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我打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"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}}}</a:t>
            </a:r>
            <a:endParaRPr lang="zh-CN" alt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3600375"/>
            <a:ext cx="30916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class BActor extends Actor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{ //</a:t>
            </a:r>
            <a:r>
              <a:rPr lang="en-US" altLang="zh-CN" sz="12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BActor.scala</a:t>
            </a:r>
            <a:endParaRPr lang="en-US" altLang="zh-CN" sz="12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override def receive: Receive = 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case "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我打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" =&gt; 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  println(s"BActor(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乔峰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): 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挺猛的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1200" smtClean="0">
                <a:latin typeface="Arial" pitchFamily="34" charset="0"/>
                <a:cs typeface="Arial" pitchFamily="34" charset="0"/>
              </a:rPr>
            </a:b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      </a:t>
            </a:r>
            <a:r>
              <a:rPr lang="zh-CN" altLang="en-US" sz="1200" smtClean="0">
                <a:latin typeface="Arial" pitchFamily="34" charset="0"/>
                <a:cs typeface="Arial" pitchFamily="34" charset="0"/>
              </a:rPr>
              <a:t>看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我降龙十八掌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~ 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第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$attack 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掌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")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  Thread.sleep(1000)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  sender() ! "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我打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"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}}}</a:t>
            </a:r>
            <a:endParaRPr lang="zh-CN" alt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1840" y="3600375"/>
            <a:ext cx="6502934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object ActorsGame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{ //</a:t>
            </a:r>
            <a:r>
              <a:rPr lang="en-US" altLang="zh-CN" sz="14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ActorsGame.scala</a:t>
            </a:r>
            <a:endParaRPr lang="en-US" altLang="zh-CN" sz="14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def main(args: Array[String]): Unit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val actorFactory = ActorSystem("actorFactory")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val bActorRef = actorFactory.actorOf(Props[BActor],"bActor")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val aActorRef = actorFactory.actorOf(Props(new AActor(bActorRef)),"aActor")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aActorRef ! "start"}}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199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2849"/>
            <a:ext cx="1653538" cy="758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457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Actor</a:t>
            </a:r>
            <a:r>
              <a:rPr lang="zh-CN" altLang="en-US" sz="2200" b="1"/>
              <a:t>模</a:t>
            </a:r>
            <a:r>
              <a:rPr lang="zh-CN" altLang="en-US" sz="2200" b="1" smtClean="0"/>
              <a:t>型应用实例</a:t>
            </a:r>
            <a:r>
              <a:rPr lang="en-US" altLang="zh-CN" sz="2200" b="1" smtClean="0"/>
              <a:t>-Actor</a:t>
            </a:r>
            <a:r>
              <a:rPr lang="zh-CN" altLang="en-US" sz="2200" b="1" smtClean="0"/>
              <a:t>间通讯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244431"/>
            <a:ext cx="8172907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两个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的通讯机制原理图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小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结和说明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两个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通讯机制和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Actor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自身发消息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机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制基本一样，只是要注意如下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如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果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 Actor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在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需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要给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B Actor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发消息，则需要持有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B Actor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的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ActorRef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，可以通过创建时，传入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B Actor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的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代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理对象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(ActorRef)</a:t>
            </a: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当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B Actor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在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receive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方法中接收到消息，需要回复时，可以通过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sender()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获取到发送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的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代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理对象。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b="1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如何理解</a:t>
            </a:r>
            <a:r>
              <a:rPr lang="en-US" altLang="zh-CN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Actor </a:t>
            </a:r>
            <a:r>
              <a:rPr lang="zh-CN" alt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receive </a:t>
            </a:r>
            <a:r>
              <a:rPr lang="zh-CN" alt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方法被调用</a:t>
            </a:r>
            <a:r>
              <a:rPr lang="en-US" altLang="zh-CN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?</a:t>
            </a:r>
          </a:p>
          <a:p>
            <a:pPr marL="342900" indent="-342900">
              <a:buAutoNum type="arabicParenR"/>
              <a:defRPr/>
            </a:pPr>
            <a:r>
              <a:rPr lang="zh-CN" alt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每</a:t>
            </a:r>
            <a:r>
              <a:rPr lang="zh-CN" altLang="en-US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个</a:t>
            </a:r>
            <a:r>
              <a:rPr lang="en-US" altLang="zh-CN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对应</a:t>
            </a:r>
            <a:r>
              <a:rPr lang="en-US" altLang="zh-CN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MailBox</a:t>
            </a:r>
          </a:p>
          <a:p>
            <a:pPr marL="342900" indent="-342900">
              <a:buAutoNum type="arabicParenR"/>
              <a:defRPr/>
            </a:pPr>
            <a:r>
              <a:rPr lang="en-US" altLang="zh-CN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MailBox </a:t>
            </a:r>
            <a:r>
              <a:rPr lang="zh-CN" alt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实现了</a:t>
            </a:r>
            <a:r>
              <a:rPr lang="en-US" altLang="zh-CN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Runnable </a:t>
            </a:r>
            <a:r>
              <a:rPr lang="zh-CN" alt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接口，处于运行的状态</a:t>
            </a:r>
            <a:endParaRPr lang="en-US" altLang="zh-CN" b="1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当有消息到达</a:t>
            </a:r>
            <a:r>
              <a:rPr lang="en-US" altLang="zh-CN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MailBox,</a:t>
            </a:r>
            <a:r>
              <a:rPr lang="zh-CN" alt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就会去调用</a:t>
            </a:r>
            <a:r>
              <a:rPr lang="en-US" altLang="zh-CN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receive</a:t>
            </a:r>
            <a:r>
              <a:rPr lang="zh-CN" alt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方法，将消息推送给</a:t>
            </a:r>
            <a:r>
              <a:rPr lang="en-US" altLang="zh-CN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receive </a:t>
            </a: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05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Akka</a:t>
            </a:r>
            <a:r>
              <a:rPr lang="zh-CN" altLang="en-US" sz="2200" b="1" smtClean="0"/>
              <a:t>网络编程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1244431"/>
            <a:ext cx="8172907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看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两个实际应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用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(socket/tcp/ip)</a:t>
            </a:r>
            <a:endParaRPr lang="zh-CN" altLang="en-US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1) </a:t>
            </a:r>
            <a:r>
              <a:rPr lang="en-US" altLang="zh-CN" sz="2000" b="1"/>
              <a:t>QQ,</a:t>
            </a:r>
            <a:r>
              <a:rPr lang="zh-CN" altLang="en-US" sz="2000" b="1"/>
              <a:t>迅雷</a:t>
            </a:r>
            <a:r>
              <a:rPr lang="en-US" altLang="zh-CN" sz="2000" b="1"/>
              <a:t>,</a:t>
            </a:r>
            <a:r>
              <a:rPr lang="zh-CN" altLang="en-US" sz="2000" b="1"/>
              <a:t>百度网盘客户端</a:t>
            </a:r>
            <a:r>
              <a:rPr lang="en-US" altLang="zh-CN" sz="2000" b="1"/>
              <a:t>.        </a:t>
            </a:r>
            <a:r>
              <a:rPr lang="zh-CN" altLang="en-US" sz="2000" b="1" smtClean="0"/>
              <a:t>新</a:t>
            </a:r>
            <a:r>
              <a:rPr lang="zh-CN" altLang="en-US" sz="2000" b="1"/>
              <a:t>浪网站</a:t>
            </a:r>
            <a:r>
              <a:rPr lang="en-US" altLang="zh-CN" sz="2000" b="1"/>
              <a:t>,</a:t>
            </a:r>
            <a:r>
              <a:rPr lang="zh-CN" altLang="en-US" sz="2000" b="1"/>
              <a:t>京东商城</a:t>
            </a:r>
            <a:r>
              <a:rPr lang="en-US" altLang="zh-CN" sz="2000" b="1"/>
              <a:t>,</a:t>
            </a:r>
            <a:r>
              <a:rPr lang="zh-CN" altLang="en-US" sz="2000" b="1"/>
              <a:t>淘宝</a:t>
            </a:r>
            <a:endParaRPr lang="zh-CN" altLang="en-US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lvl="0"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lvl="0"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lvl="0"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lvl="0"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lvl="0"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lvl="0"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73148"/>
            <a:ext cx="3320265" cy="3011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974134"/>
            <a:ext cx="5112568" cy="321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485257"/>
              </p:ext>
            </p:extLst>
          </p:nvPr>
        </p:nvGraphicFramePr>
        <p:xfrm>
          <a:off x="3275856" y="5112543"/>
          <a:ext cx="439945" cy="379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0" name="包装程序外壳对象" showAsIcon="1" r:id="rId6" imgW="826200" imgH="711360" progId="Package">
                  <p:embed/>
                </p:oleObj>
              </mc:Choice>
              <mc:Fallback>
                <p:oleObj name="包装程序外壳对象" showAsIcon="1" r:id="rId6" imgW="8262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75856" y="5112543"/>
                        <a:ext cx="439945" cy="3790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333432"/>
              </p:ext>
            </p:extLst>
          </p:nvPr>
        </p:nvGraphicFramePr>
        <p:xfrm>
          <a:off x="8401303" y="5040535"/>
          <a:ext cx="491177" cy="423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1" name="包装程序外壳对象" showAsIcon="1" r:id="rId8" imgW="826200" imgH="711360" progId="Package">
                  <p:embed/>
                </p:oleObj>
              </mc:Choice>
              <mc:Fallback>
                <p:oleObj name="包装程序外壳对象" showAsIcon="1" r:id="rId8" imgW="8262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401303" y="5040535"/>
                        <a:ext cx="491177" cy="423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755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Akka </a:t>
            </a:r>
            <a:r>
              <a:rPr lang="zh-CN" altLang="en-US" sz="2200" b="1"/>
              <a:t>介绍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3312367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smtClean="0"/>
              <a:t>Akka</a:t>
            </a:r>
            <a:r>
              <a:rPr lang="zh-CN" altLang="en-US"/>
              <a:t>是</a:t>
            </a:r>
            <a:r>
              <a:rPr lang="en-US" altLang="zh-CN"/>
              <a:t>JAVA</a:t>
            </a:r>
            <a:r>
              <a:rPr lang="zh-CN" altLang="en-US"/>
              <a:t>虚拟机</a:t>
            </a:r>
            <a:r>
              <a:rPr lang="en-US" altLang="zh-CN">
                <a:hlinkClick r:id="rId4"/>
              </a:rPr>
              <a:t>JVM</a:t>
            </a:r>
            <a:r>
              <a:rPr lang="zh-CN" altLang="en-US"/>
              <a:t>平台上构建高并发、分布式和容错应用的</a:t>
            </a:r>
            <a:r>
              <a:rPr lang="zh-CN" altLang="en-US">
                <a:hlinkClick r:id="rId5"/>
              </a:rPr>
              <a:t>工具包</a:t>
            </a:r>
            <a:r>
              <a:rPr lang="zh-CN" altLang="en-US"/>
              <a:t>和</a:t>
            </a:r>
            <a:r>
              <a:rPr lang="zh-CN" altLang="en-US">
                <a:hlinkClick r:id="rId6"/>
              </a:rPr>
              <a:t>运行</a:t>
            </a:r>
            <a:r>
              <a:rPr lang="zh-CN" altLang="en-US" smtClean="0">
                <a:hlinkClick r:id="rId6"/>
              </a:rPr>
              <a:t>时</a:t>
            </a:r>
            <a:r>
              <a:rPr lang="zh-CN" altLang="en-US" smtClean="0"/>
              <a:t>，你可以理解成</a:t>
            </a:r>
            <a:r>
              <a:rPr lang="en-US" altLang="zh-CN" b="1" smtClean="0">
                <a:solidFill>
                  <a:srgbClr val="EE0000"/>
                </a:solidFill>
              </a:rPr>
              <a:t>Akka</a:t>
            </a:r>
            <a:r>
              <a:rPr lang="zh-CN" altLang="en-US" b="1" smtClean="0">
                <a:solidFill>
                  <a:srgbClr val="EE0000"/>
                </a:solidFill>
              </a:rPr>
              <a:t>是编写并发程序的框架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342900" indent="-342900">
              <a:buAutoNum type="arabicParenR"/>
              <a:defRPr/>
            </a:pPr>
            <a:r>
              <a:rPr lang="en-US" altLang="zh-CN"/>
              <a:t>Akka</a:t>
            </a:r>
            <a:r>
              <a:rPr lang="zh-CN" altLang="en-US"/>
              <a:t>用</a:t>
            </a:r>
            <a:r>
              <a:rPr lang="en-US" altLang="zh-CN">
                <a:hlinkClick r:id="rId7"/>
              </a:rPr>
              <a:t>Scala</a:t>
            </a:r>
            <a:r>
              <a:rPr lang="zh-CN" altLang="en-US"/>
              <a:t>语言写成，</a:t>
            </a:r>
            <a:r>
              <a:rPr lang="zh-CN" altLang="en-US" b="1">
                <a:solidFill>
                  <a:srgbClr val="EE0000"/>
                </a:solidFill>
              </a:rPr>
              <a:t>同时提供了</a:t>
            </a:r>
            <a:r>
              <a:rPr lang="en-US" altLang="zh-CN" b="1">
                <a:solidFill>
                  <a:srgbClr val="EE0000"/>
                </a:solidFill>
              </a:rPr>
              <a:t>Scala</a:t>
            </a:r>
            <a:r>
              <a:rPr lang="zh-CN" altLang="en-US" b="1">
                <a:solidFill>
                  <a:srgbClr val="EE0000"/>
                </a:solidFill>
              </a:rPr>
              <a:t>和</a:t>
            </a:r>
            <a:r>
              <a:rPr lang="en-US" altLang="zh-CN" b="1">
                <a:solidFill>
                  <a:srgbClr val="EE0000"/>
                </a:solidFill>
                <a:hlinkClick r:id="rId8"/>
              </a:rPr>
              <a:t>JAVA</a:t>
            </a:r>
            <a:r>
              <a:rPr lang="zh-CN" altLang="en-US" b="1">
                <a:solidFill>
                  <a:srgbClr val="EE0000"/>
                </a:solidFill>
              </a:rPr>
              <a:t>的开发接</a:t>
            </a:r>
            <a:r>
              <a:rPr lang="zh-CN" altLang="en-US" b="1" smtClean="0">
                <a:solidFill>
                  <a:srgbClr val="EE0000"/>
                </a:solidFill>
              </a:rPr>
              <a:t>口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342900" indent="-342900">
              <a:buAutoNum type="arabicParenR"/>
              <a:defRPr/>
            </a:pP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Akka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主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要解决的问题是：可以轻松的写出高效稳定的</a:t>
            </a:r>
            <a:r>
              <a:rPr lang="zh-CN" altLang="en-US" smtClean="0"/>
              <a:t>并</a:t>
            </a:r>
            <a:r>
              <a:rPr lang="zh-CN" altLang="en-US"/>
              <a:t>发程</a:t>
            </a:r>
            <a:r>
              <a:rPr lang="zh-CN" altLang="en-US" smtClean="0"/>
              <a:t>序，程</a:t>
            </a:r>
            <a:r>
              <a:rPr lang="zh-CN" altLang="en-US"/>
              <a:t>序</a:t>
            </a:r>
            <a:r>
              <a:rPr lang="zh-CN" altLang="en-US" smtClean="0"/>
              <a:t>员</a:t>
            </a:r>
            <a:r>
              <a:rPr lang="zh-CN" altLang="en-US"/>
              <a:t>不</a:t>
            </a:r>
            <a:r>
              <a:rPr lang="zh-CN" altLang="en-US" smtClean="0"/>
              <a:t>再过多的考虑线</a:t>
            </a:r>
            <a:r>
              <a:rPr lang="zh-CN" altLang="en-US"/>
              <a:t>程、锁</a:t>
            </a:r>
            <a:r>
              <a:rPr lang="zh-CN" altLang="en-US" smtClean="0"/>
              <a:t>和</a:t>
            </a:r>
            <a:r>
              <a:rPr lang="zh-CN" altLang="en-US"/>
              <a:t>资</a:t>
            </a:r>
            <a:r>
              <a:rPr lang="zh-CN" altLang="en-US" smtClean="0"/>
              <a:t>源竞争等</a:t>
            </a:r>
            <a:r>
              <a:rPr lang="zh-CN" altLang="en-US"/>
              <a:t>细</a:t>
            </a:r>
            <a:r>
              <a:rPr lang="zh-CN" altLang="en-US" smtClean="0"/>
              <a:t>节。</a:t>
            </a:r>
            <a:endParaRPr lang="en-US" altLang="zh-CN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654" y="1152103"/>
            <a:ext cx="4661810" cy="376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78751"/>
              </p:ext>
            </p:extLst>
          </p:nvPr>
        </p:nvGraphicFramePr>
        <p:xfrm>
          <a:off x="8196137" y="4776356"/>
          <a:ext cx="532265" cy="407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1" name="包装程序外壳对象" showAsIcon="1" r:id="rId10" imgW="928080" imgH="711360" progId="Package">
                  <p:embed/>
                </p:oleObj>
              </mc:Choice>
              <mc:Fallback>
                <p:oleObj name="包装程序外壳对象" showAsIcon="1" r:id="rId10" imgW="92808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196137" y="4776356"/>
                        <a:ext cx="532265" cy="407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447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Akka</a:t>
            </a:r>
            <a:r>
              <a:rPr lang="zh-CN" altLang="en-US" sz="2200" b="1" smtClean="0"/>
              <a:t>网络编程基本介绍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1244431"/>
            <a:ext cx="817290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Akka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支持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面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向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大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并发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后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端服务程序，网络通信这块是服务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端程序重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要的一部分。</a:t>
            </a:r>
            <a:endParaRPr lang="en-US" altLang="zh-CN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网络编程有两种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AutoNum type="arabicParenR"/>
              <a:defRPr/>
            </a:pPr>
            <a:r>
              <a:rPr lang="en-US" altLang="zh-CN" b="1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TCP socket</a:t>
            </a:r>
            <a:r>
              <a:rPr lang="zh-CN" altLang="en-US" b="1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，是网络编程的主流。之所以叫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Tcp socket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编程，是因为底层是基于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Tcp/ip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协议的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比如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 QQ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聊天 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sz="1400">
                <a:solidFill>
                  <a:srgbClr val="DA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示意图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pPr marL="342900" indent="-342900">
              <a:buAutoNum type="arabicParenR"/>
              <a:defRPr/>
            </a:pPr>
            <a:endParaRPr lang="en-US" altLang="zh-CN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b/s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结构的</a:t>
            </a:r>
            <a:r>
              <a:rPr lang="en-US" altLang="zh-CN" b="1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b="1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，我们使用浏览器去访问服务器时，使用的就是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协议，而</a:t>
            </a:r>
            <a:r>
              <a:rPr lang="en-US" altLang="zh-CN"/>
              <a:t>http</a:t>
            </a:r>
            <a:r>
              <a:rPr lang="zh-CN" altLang="en-US"/>
              <a:t>底层依旧是用</a:t>
            </a:r>
            <a:r>
              <a:rPr lang="en-US" altLang="zh-CN"/>
              <a:t>tcp socket</a:t>
            </a:r>
            <a:r>
              <a:rPr lang="zh-CN" altLang="en-US"/>
              <a:t>实现的</a:t>
            </a:r>
            <a:r>
              <a:rPr lang="zh-CN" altLang="en-US" smtClean="0"/>
              <a:t>。 </a:t>
            </a:r>
            <a:r>
              <a:rPr lang="zh-CN" altLang="en-US"/>
              <a:t>比如</a:t>
            </a:r>
            <a:r>
              <a:rPr lang="en-US" altLang="zh-CN"/>
              <a:t>: </a:t>
            </a:r>
            <a:r>
              <a:rPr lang="zh-CN" altLang="en-US"/>
              <a:t>京东商城 </a:t>
            </a:r>
            <a:r>
              <a:rPr lang="en-US" altLang="zh-CN" smtClean="0"/>
              <a:t>【</a:t>
            </a:r>
            <a:r>
              <a:rPr lang="zh-CN" altLang="en-US" sz="1400" smtClean="0">
                <a:solidFill>
                  <a:srgbClr val="EA0000"/>
                </a:solidFill>
              </a:rPr>
              <a:t>属于 </a:t>
            </a:r>
            <a:r>
              <a:rPr lang="en-US" altLang="zh-CN" sz="1400">
                <a:solidFill>
                  <a:srgbClr val="EA0000"/>
                </a:solidFill>
              </a:rPr>
              <a:t>web </a:t>
            </a:r>
            <a:r>
              <a:rPr lang="zh-CN" altLang="en-US" sz="1400">
                <a:solidFill>
                  <a:srgbClr val="EA0000"/>
                </a:solidFill>
              </a:rPr>
              <a:t>开发范畴</a:t>
            </a:r>
            <a:r>
              <a:rPr lang="en-US" altLang="zh-CN" sz="1400">
                <a:solidFill>
                  <a:srgbClr val="EA0000"/>
                </a:solidFill>
              </a:rPr>
              <a:t> </a:t>
            </a:r>
            <a:r>
              <a:rPr lang="en-US" altLang="zh-CN" smtClean="0"/>
              <a:t>】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lvl="0"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83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网</a:t>
            </a:r>
            <a:r>
              <a:rPr lang="zh-CN" altLang="en-US" sz="2200" b="1"/>
              <a:t>络编程基础知</a:t>
            </a:r>
            <a:r>
              <a:rPr lang="zh-CN" altLang="en-US" sz="2200" b="1" smtClean="0"/>
              <a:t>识</a:t>
            </a:r>
            <a:endParaRPr lang="zh-CN" altLang="en-US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3" y="1244431"/>
            <a:ext cx="840734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网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线</a:t>
            </a:r>
            <a:r>
              <a:rPr lang="en-US" altLang="zh-CN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网卡</a:t>
            </a:r>
            <a:r>
              <a:rPr lang="en-US" altLang="zh-CN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无线网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卡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计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算机间要相互通讯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必须要求网线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网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卡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或者是无线网卡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>
              <a:defRPr/>
            </a:pP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24" descr="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28775"/>
            <a:ext cx="21590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5" descr="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2592263"/>
            <a:ext cx="1655763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62772"/>
              </p:ext>
            </p:extLst>
          </p:nvPr>
        </p:nvGraphicFramePr>
        <p:xfrm>
          <a:off x="5436096" y="3888407"/>
          <a:ext cx="491177" cy="423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2" name="包装程序外壳对象" showAsIcon="1" r:id="rId6" imgW="826200" imgH="711360" progId="Package">
                  <p:embed/>
                </p:oleObj>
              </mc:Choice>
              <mc:Fallback>
                <p:oleObj name="包装程序外壳对象" showAsIcon="1" r:id="rId6" imgW="8262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36096" y="3888407"/>
                        <a:ext cx="491177" cy="423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258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网</a:t>
            </a:r>
            <a:r>
              <a:rPr lang="zh-CN" altLang="en-US" sz="2200" b="1"/>
              <a:t>络编程基础知</a:t>
            </a:r>
            <a:r>
              <a:rPr lang="zh-CN" altLang="en-US" sz="2200" b="1" smtClean="0"/>
              <a:t>识</a:t>
            </a:r>
            <a:endParaRPr lang="zh-CN" altLang="en-US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3" y="1244431"/>
            <a:ext cx="8407348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协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议</a:t>
            </a:r>
            <a:r>
              <a:rPr lang="en-US" altLang="zh-CN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(tcp/ip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TCP/IP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Transmission Control Protocol/Internet Protocol)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简写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中文译名为传输控制协议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因特网互联协议，又叫网络通讯协议，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这个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协议是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Internet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最基本的协议、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Internet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国际互联网络的基础，简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单地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说，就是由网络层的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协议和传输层的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协议组成的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8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网</a:t>
            </a:r>
            <a:r>
              <a:rPr lang="zh-CN" altLang="en-US" sz="2200" b="1"/>
              <a:t>络编程基础知</a:t>
            </a:r>
            <a:r>
              <a:rPr lang="zh-CN" altLang="en-US" sz="2200" b="1" smtClean="0"/>
              <a:t>识</a:t>
            </a:r>
            <a:endParaRPr lang="zh-CN" altLang="en-US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3" y="1244431"/>
            <a:ext cx="8407348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OSI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Tcp/ip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参考模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型 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推荐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tcp/ip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协议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卷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defRPr/>
            </a:pP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05" y="2016199"/>
            <a:ext cx="628650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015364"/>
              </p:ext>
            </p:extLst>
          </p:nvPr>
        </p:nvGraphicFramePr>
        <p:xfrm>
          <a:off x="7434733" y="2691353"/>
          <a:ext cx="92868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4" name="包装程序外壳对象" showAsIcon="1" r:id="rId5" imgW="928080" imgH="711360" progId="Package">
                  <p:embed/>
                </p:oleObj>
              </mc:Choice>
              <mc:Fallback>
                <p:oleObj name="包装程序外壳对象" showAsIcon="1" r:id="rId5" imgW="92808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34733" y="2691353"/>
                        <a:ext cx="928688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832569"/>
              </p:ext>
            </p:extLst>
          </p:nvPr>
        </p:nvGraphicFramePr>
        <p:xfrm>
          <a:off x="7240351" y="3744391"/>
          <a:ext cx="1296144" cy="533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5" name="包装程序外壳对象" showAsIcon="1" r:id="rId7" imgW="1729080" imgH="711360" progId="Package">
                  <p:embed/>
                </p:oleObj>
              </mc:Choice>
              <mc:Fallback>
                <p:oleObj name="包装程序外壳对象" showAsIcon="1" r:id="rId7" imgW="172908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40351" y="3744391"/>
                        <a:ext cx="1296144" cy="533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95237" y="5156591"/>
            <a:ext cx="332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smtClean="0">
                <a:latin typeface="楷体_GB2312" pitchFamily="49" charset="-122"/>
                <a:ea typeface="楷体_GB2312" pitchFamily="49" charset="-122"/>
              </a:rPr>
              <a:t>深入理解</a:t>
            </a:r>
            <a:r>
              <a:rPr kumimoji="1" lang="en-US" altLang="zh-CN" b="1" smtClean="0">
                <a:latin typeface="楷体_GB2312" pitchFamily="49" charset="-122"/>
                <a:ea typeface="楷体_GB2312" pitchFamily="49" charset="-122"/>
              </a:rPr>
              <a:t>:qq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间相互通讯的案例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1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网</a:t>
            </a:r>
            <a:r>
              <a:rPr lang="zh-CN" altLang="en-US" sz="2200" b="1"/>
              <a:t>络编程基础知</a:t>
            </a:r>
            <a:r>
              <a:rPr lang="zh-CN" altLang="en-US" sz="2200" b="1" smtClean="0"/>
              <a:t>识</a:t>
            </a:r>
            <a:endParaRPr lang="zh-CN" altLang="en-US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9553" y="1244431"/>
            <a:ext cx="8407348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地址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概述：每个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internet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上的主机和路由器都有一个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地址，它包括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网络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号和主机号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地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址有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ipv4(32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或者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ipv6(128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). 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可以通过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ipconfig 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来查看</a:t>
            </a: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89" y="2592263"/>
            <a:ext cx="5469472" cy="262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54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网</a:t>
            </a:r>
            <a:r>
              <a:rPr lang="zh-CN" altLang="en-US" sz="2200" b="1"/>
              <a:t>络编程基础知</a:t>
            </a:r>
            <a:r>
              <a:rPr lang="zh-CN" altLang="en-US" sz="2200" b="1" smtClean="0"/>
              <a:t>识</a:t>
            </a:r>
            <a:endParaRPr lang="zh-CN" altLang="en-US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07348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cs typeface="Times New Roman" panose="02020603050405020304" pitchFamily="18" charset="0"/>
              </a:rPr>
              <a:t>端口</a:t>
            </a:r>
            <a:r>
              <a:rPr lang="en-US" altLang="zh-CN" sz="2000" b="1" smtClean="0">
                <a:solidFill>
                  <a:srgbClr val="0070C0"/>
                </a:solidFill>
                <a:cs typeface="Times New Roman" panose="02020603050405020304" pitchFamily="18" charset="0"/>
              </a:rPr>
              <a:t>(port)-</a:t>
            </a:r>
            <a:r>
              <a:rPr lang="zh-CN" altLang="en-US" sz="2000" b="1" smtClean="0">
                <a:solidFill>
                  <a:srgbClr val="0070C0"/>
                </a:solidFill>
                <a:cs typeface="Times New Roman" panose="02020603050405020304" pitchFamily="18" charset="0"/>
              </a:rPr>
              <a:t>介绍</a:t>
            </a: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342900" indent="-342900"/>
            <a:endParaRPr kumimoji="1" lang="en-US" altLang="zh-CN" b="1" smtClean="0"/>
          </a:p>
          <a:p>
            <a:pPr marL="342900" indent="-342900"/>
            <a:r>
              <a:rPr kumimoji="1" lang="zh-CN" altLang="en-US" b="1" smtClean="0"/>
              <a:t>我们这</a:t>
            </a:r>
            <a:r>
              <a:rPr kumimoji="1" lang="zh-CN" altLang="en-US" b="1"/>
              <a:t>里所指的</a:t>
            </a:r>
            <a:r>
              <a:rPr kumimoji="1" lang="zh-CN" altLang="en-US" b="1" smtClean="0"/>
              <a:t>端口</a:t>
            </a:r>
            <a:r>
              <a:rPr kumimoji="1" lang="zh-CN" altLang="en-US" b="1"/>
              <a:t>不是指物理意义上的端口，而是特指</a:t>
            </a:r>
            <a:r>
              <a:rPr kumimoji="1" lang="en-US" altLang="zh-CN" b="1"/>
              <a:t>TCP/IP</a:t>
            </a:r>
            <a:r>
              <a:rPr kumimoji="1" lang="zh-CN" altLang="en-US" b="1"/>
              <a:t>协</a:t>
            </a:r>
            <a:r>
              <a:rPr kumimoji="1" lang="zh-CN" altLang="en-US" b="1" smtClean="0"/>
              <a:t>议中</a:t>
            </a:r>
            <a:r>
              <a:rPr kumimoji="1" lang="zh-CN" altLang="en-US" b="1"/>
              <a:t>的端口，</a:t>
            </a:r>
            <a:r>
              <a:rPr kumimoji="1" lang="zh-CN" altLang="en-US" b="1" smtClean="0"/>
              <a:t>是</a:t>
            </a:r>
            <a:endParaRPr kumimoji="1" lang="en-US" altLang="zh-CN" b="1" smtClean="0"/>
          </a:p>
          <a:p>
            <a:pPr marL="342900" indent="-342900"/>
            <a:r>
              <a:rPr kumimoji="1" lang="zh-CN" altLang="en-US" b="1" smtClean="0"/>
              <a:t>逻</a:t>
            </a:r>
            <a:r>
              <a:rPr kumimoji="1" lang="zh-CN" altLang="en-US" b="1"/>
              <a:t>辑意义上的</a:t>
            </a:r>
            <a:r>
              <a:rPr kumimoji="1" lang="zh-CN" altLang="en-US" b="1" smtClean="0"/>
              <a:t>端口</a:t>
            </a:r>
            <a:r>
              <a:rPr kumimoji="1" lang="zh-CN" altLang="en-US" b="1"/>
              <a:t>。</a:t>
            </a:r>
          </a:p>
          <a:p>
            <a:pPr marL="342900" indent="-342900"/>
            <a:endParaRPr kumimoji="1" lang="zh-CN" altLang="en-US" b="1"/>
          </a:p>
          <a:p>
            <a:pPr marL="342900" indent="-342900"/>
            <a:r>
              <a:rPr kumimoji="1" lang="zh-CN" altLang="en-US" b="1" smtClean="0"/>
              <a:t>如</a:t>
            </a:r>
            <a:r>
              <a:rPr kumimoji="1" lang="zh-CN" altLang="en-US" b="1"/>
              <a:t>果把</a:t>
            </a:r>
            <a:r>
              <a:rPr kumimoji="1" lang="en-US" altLang="zh-CN" b="1"/>
              <a:t>IP</a:t>
            </a:r>
            <a:r>
              <a:rPr kumimoji="1" lang="zh-CN" altLang="en-US" b="1"/>
              <a:t>地址比作一间房子，端口就是出入这间房子的门。真正的</a:t>
            </a:r>
            <a:r>
              <a:rPr kumimoji="1" lang="zh-CN" altLang="en-US" b="1" smtClean="0"/>
              <a:t>房子</a:t>
            </a:r>
            <a:r>
              <a:rPr kumimoji="1" lang="zh-CN" altLang="en-US" b="1"/>
              <a:t>只有几</a:t>
            </a:r>
            <a:r>
              <a:rPr kumimoji="1" lang="zh-CN" altLang="en-US" b="1" smtClean="0"/>
              <a:t>个</a:t>
            </a:r>
            <a:endParaRPr kumimoji="1" lang="en-US" altLang="zh-CN" b="1" smtClean="0"/>
          </a:p>
          <a:p>
            <a:pPr marL="342900" indent="-342900"/>
            <a:r>
              <a:rPr kumimoji="1" lang="zh-CN" altLang="en-US" b="1" smtClean="0"/>
              <a:t>门</a:t>
            </a:r>
            <a:r>
              <a:rPr kumimoji="1" lang="zh-CN" altLang="en-US" b="1"/>
              <a:t>，但是一个</a:t>
            </a:r>
            <a:r>
              <a:rPr kumimoji="1" lang="en-US" altLang="zh-CN" b="1"/>
              <a:t>IP</a:t>
            </a:r>
            <a:r>
              <a:rPr kumimoji="1" lang="zh-CN" altLang="en-US" b="1"/>
              <a:t>地址的端口 可以有</a:t>
            </a:r>
            <a:r>
              <a:rPr kumimoji="1" lang="en-US" altLang="zh-CN" b="1" smtClean="0"/>
              <a:t>65535</a:t>
            </a:r>
            <a:r>
              <a:rPr kumimoji="1" lang="zh-CN" altLang="en-US" b="1" smtClean="0"/>
              <a:t>（</a:t>
            </a:r>
            <a:r>
              <a:rPr kumimoji="1" lang="zh-CN" altLang="en-US" b="1"/>
              <a:t>即：</a:t>
            </a:r>
            <a:r>
              <a:rPr kumimoji="1" lang="en-US" altLang="zh-CN" b="1" smtClean="0"/>
              <a:t>256×256-1</a:t>
            </a:r>
            <a:r>
              <a:rPr kumimoji="1" lang="zh-CN" altLang="en-US" b="1" smtClean="0"/>
              <a:t>）个</a:t>
            </a:r>
            <a:r>
              <a:rPr kumimoji="1" lang="zh-CN" altLang="en-US" b="1"/>
              <a:t>之多！端口是通</a:t>
            </a:r>
            <a:r>
              <a:rPr kumimoji="1" lang="zh-CN" altLang="en-US" b="1" smtClean="0"/>
              <a:t>过</a:t>
            </a:r>
            <a:endParaRPr kumimoji="1" lang="en-US" altLang="zh-CN" b="1" smtClean="0"/>
          </a:p>
          <a:p>
            <a:pPr marL="342900" indent="-342900"/>
            <a:r>
              <a:rPr kumimoji="1" lang="zh-CN" altLang="en-US" b="1" smtClean="0"/>
              <a:t>端口</a:t>
            </a:r>
            <a:r>
              <a:rPr kumimoji="1" lang="zh-CN" altLang="en-US" b="1"/>
              <a:t>号来标记</a:t>
            </a:r>
            <a:r>
              <a:rPr kumimoji="1" lang="zh-CN" altLang="en-US" b="1" smtClean="0"/>
              <a:t>的。</a:t>
            </a:r>
            <a:r>
              <a:rPr kumimoji="1" lang="en-US" altLang="zh-CN" b="1" smtClean="0"/>
              <a:t>(</a:t>
            </a:r>
            <a:r>
              <a:rPr kumimoji="1" lang="zh-CN" altLang="en-US" b="1" smtClean="0"/>
              <a:t>端口号 </a:t>
            </a:r>
            <a:r>
              <a:rPr kumimoji="1" lang="en-US" altLang="zh-CN" b="1" smtClean="0"/>
              <a:t>0</a:t>
            </a:r>
            <a:r>
              <a:rPr kumimoji="1" lang="zh-CN" altLang="en-US" b="1" smtClean="0"/>
              <a:t>：</a:t>
            </a:r>
            <a:r>
              <a:rPr lang="en-US" altLang="zh-CN"/>
              <a:t>Reserved</a:t>
            </a:r>
            <a:r>
              <a:rPr kumimoji="1" lang="en-US" altLang="zh-CN" b="1" smtClean="0"/>
              <a:t>)</a:t>
            </a: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87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网</a:t>
            </a:r>
            <a:r>
              <a:rPr lang="zh-CN" altLang="en-US" sz="2200" b="1"/>
              <a:t>络编程基础知</a:t>
            </a:r>
            <a:r>
              <a:rPr lang="zh-CN" altLang="en-US" sz="2200" b="1" smtClean="0"/>
              <a:t>识</a:t>
            </a:r>
            <a:endParaRPr lang="zh-CN" altLang="en-US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3" y="1244431"/>
            <a:ext cx="840734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b="1" smtClean="0">
                <a:solidFill>
                  <a:prstClr val="black"/>
                </a:solidFill>
                <a:cs typeface="Times New Roman" panose="02020603050405020304" pitchFamily="18" charset="0"/>
              </a:rPr>
              <a:t>端口</a:t>
            </a:r>
            <a:r>
              <a:rPr lang="en-US" altLang="zh-CN" sz="2000" b="1" smtClean="0">
                <a:solidFill>
                  <a:prstClr val="black"/>
                </a:solidFill>
                <a:cs typeface="Times New Roman" panose="02020603050405020304" pitchFamily="18" charset="0"/>
              </a:rPr>
              <a:t>(port)-</a:t>
            </a:r>
            <a:r>
              <a:rPr lang="zh-CN" altLang="en-US" sz="2000" b="1" smtClean="0">
                <a:solidFill>
                  <a:prstClr val="black"/>
                </a:solidFill>
                <a:cs typeface="Times New Roman" panose="02020603050405020304" pitchFamily="18" charset="0"/>
              </a:rPr>
              <a:t>分类</a:t>
            </a:r>
            <a:endParaRPr lang="en-US" altLang="zh-CN" sz="2000" b="1" smtClean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342900" indent="-342900"/>
            <a:endParaRPr lang="zh-CN" altLang="en-US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号是</a:t>
            </a:r>
            <a:r>
              <a:rPr lang="zh-CN" altLang="en-US" sz="1600" b="1">
                <a:ea typeface="宋体" panose="02010600030101010101" pitchFamily="2" charset="-122"/>
                <a:cs typeface="Times New Roman" panose="02020603050405020304" pitchFamily="18" charset="0"/>
              </a:rPr>
              <a:t>保留端口</a:t>
            </a: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342900" indent="-342900"/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1-1024</a:t>
            </a: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1600" b="1">
                <a:ea typeface="宋体" panose="02010600030101010101" pitchFamily="2" charset="-122"/>
                <a:cs typeface="Times New Roman" panose="02020603050405020304" pitchFamily="18" charset="0"/>
              </a:rPr>
              <a:t>固定端口</a:t>
            </a:r>
          </a:p>
          <a:p>
            <a:pPr marL="342900" indent="-342900"/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	又叫有名端口</a:t>
            </a: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即被某些程序固定使用</a:t>
            </a: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一般程序员不使用</a:t>
            </a: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342900" indent="-342900"/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22: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SSH</a:t>
            </a: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远程登录协议  </a:t>
            </a: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23: telnet</a:t>
            </a: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使用  </a:t>
            </a: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21: ftp</a:t>
            </a: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</a:p>
          <a:p>
            <a:pPr marL="342900" indent="-342900"/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25: </a:t>
            </a:r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smtp</a:t>
            </a: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服务使用     </a:t>
            </a: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80: </a:t>
            </a:r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iis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7: echo</a:t>
            </a: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服务</a:t>
            </a:r>
          </a:p>
          <a:p>
            <a:pPr marL="342900" indent="-342900"/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1025-65535</a:t>
            </a: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1600" b="1">
                <a:ea typeface="宋体" panose="02010600030101010101" pitchFamily="2" charset="-122"/>
                <a:cs typeface="Times New Roman" panose="02020603050405020304" pitchFamily="18" charset="0"/>
              </a:rPr>
              <a:t>动态端</a:t>
            </a:r>
            <a:r>
              <a:rPr lang="zh-CN" altLang="en-US" sz="1600" b="1" smtClean="0">
                <a:ea typeface="宋体" panose="02010600030101010101" pitchFamily="2" charset="-122"/>
                <a:cs typeface="Times New Roman" panose="02020603050405020304" pitchFamily="18" charset="0"/>
              </a:rPr>
              <a:t>口 </a:t>
            </a:r>
            <a:endParaRPr lang="zh-CN" altLang="en-US" sz="1600" b="1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/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	这些端口，程序员可以使用</a:t>
            </a: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04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网</a:t>
            </a:r>
            <a:r>
              <a:rPr lang="zh-CN" altLang="en-US" sz="2200" b="1"/>
              <a:t>络编程基础知</a:t>
            </a:r>
            <a:r>
              <a:rPr lang="zh-CN" altLang="en-US" sz="2200" b="1" smtClean="0"/>
              <a:t>识</a:t>
            </a:r>
            <a:endParaRPr lang="zh-CN" altLang="en-US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69538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b="1" smtClean="0">
                <a:solidFill>
                  <a:prstClr val="black"/>
                </a:solidFill>
                <a:cs typeface="Times New Roman" panose="02020603050405020304" pitchFamily="18" charset="0"/>
              </a:rPr>
              <a:t>端口</a:t>
            </a:r>
            <a:r>
              <a:rPr lang="en-US" altLang="zh-CN" b="1" smtClean="0">
                <a:solidFill>
                  <a:prstClr val="black"/>
                </a:solidFill>
                <a:cs typeface="Times New Roman" panose="02020603050405020304" pitchFamily="18" charset="0"/>
              </a:rPr>
              <a:t>(port)-</a:t>
            </a:r>
            <a:r>
              <a:rPr lang="zh-CN" altLang="en-US" b="1" smtClean="0">
                <a:solidFill>
                  <a:prstClr val="black"/>
                </a:solidFill>
                <a:cs typeface="Times New Roman" panose="02020603050405020304" pitchFamily="18" charset="0"/>
              </a:rPr>
              <a:t>使用注意</a:t>
            </a:r>
            <a:endParaRPr lang="en-US" altLang="zh-CN" b="1" smtClean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342900" indent="-342900">
              <a:buAutoNum type="arabicParenR" startAt="7"/>
              <a:defRPr/>
            </a:pP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计算机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尤其是做服务器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要尽可能的少开端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口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[]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一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个端口只能被一个程序监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听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( )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如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果使用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netstat –an 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可以查看本机有哪些端口在监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听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可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以使用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netstat –anb 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来查看监听端口的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pid,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在结合任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务管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理器关闭不安全的端口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15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网</a:t>
            </a:r>
            <a:r>
              <a:rPr lang="zh-CN" altLang="en-US" sz="2200" b="1"/>
              <a:t>络编程基础知</a:t>
            </a:r>
            <a:r>
              <a:rPr lang="zh-CN" altLang="en-US" sz="2200" b="1" smtClean="0"/>
              <a:t>识</a:t>
            </a:r>
            <a:endParaRPr lang="zh-CN" altLang="en-US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3" y="1244431"/>
            <a:ext cx="86953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mtClean="0">
                <a:solidFill>
                  <a:prstClr val="black"/>
                </a:solidFill>
                <a:cs typeface="Times New Roman" panose="02020603050405020304" pitchFamily="18" charset="0"/>
              </a:rPr>
              <a:t>为了授课方法，我们将</a:t>
            </a:r>
            <a:r>
              <a:rPr lang="en-US" altLang="zh-CN" smtClean="0">
                <a:solidFill>
                  <a:prstClr val="black"/>
                </a:solidFill>
                <a:cs typeface="Times New Roman" panose="02020603050405020304" pitchFamily="18" charset="0"/>
              </a:rPr>
              <a:t>tcp socket</a:t>
            </a:r>
            <a:r>
              <a:rPr lang="zh-CN" altLang="en-US" smtClean="0">
                <a:solidFill>
                  <a:prstClr val="black"/>
                </a:solidFill>
                <a:cs typeface="Times New Roman" panose="02020603050405020304" pitchFamily="18" charset="0"/>
              </a:rPr>
              <a:t>编程，简称 </a:t>
            </a:r>
            <a:r>
              <a:rPr lang="en-US" altLang="zh-CN" smtClean="0">
                <a:solidFill>
                  <a:prstClr val="black"/>
                </a:solidFill>
                <a:cs typeface="Times New Roman" panose="02020603050405020304" pitchFamily="18" charset="0"/>
              </a:rPr>
              <a:t>socket</a:t>
            </a:r>
            <a:r>
              <a:rPr lang="zh-CN" altLang="en-US" smtClean="0">
                <a:solidFill>
                  <a:prstClr val="black"/>
                </a:solidFill>
                <a:cs typeface="Times New Roman" panose="02020603050405020304" pitchFamily="18" charset="0"/>
              </a:rPr>
              <a:t>编程</a:t>
            </a:r>
            <a:r>
              <a:rPr lang="en-US" altLang="zh-CN" smtClean="0">
                <a:solidFill>
                  <a:prstClr val="black"/>
                </a:solidFill>
                <a:cs typeface="Times New Roman" panose="02020603050405020304" pitchFamily="18" charset="0"/>
              </a:rPr>
              <a:t>.</a:t>
            </a:r>
          </a:p>
          <a:p>
            <a:pPr>
              <a:defRPr/>
            </a:pPr>
            <a:r>
              <a:rPr lang="zh-CN" altLang="en-US">
                <a:solidFill>
                  <a:prstClr val="black"/>
                </a:solidFill>
                <a:cs typeface="Times New Roman" panose="02020603050405020304" pitchFamily="18" charset="0"/>
              </a:rPr>
              <a:t>下</a:t>
            </a:r>
            <a:r>
              <a:rPr lang="zh-CN" altLang="en-US" smtClean="0">
                <a:solidFill>
                  <a:prstClr val="black"/>
                </a:solidFill>
                <a:cs typeface="Times New Roman" panose="02020603050405020304" pitchFamily="18" charset="0"/>
              </a:rPr>
              <a:t>图为</a:t>
            </a:r>
            <a:r>
              <a:rPr lang="en-US" altLang="zh-CN" smtClean="0">
                <a:solidFill>
                  <a:prstClr val="black"/>
                </a:solidFill>
                <a:cs typeface="Times New Roman" panose="02020603050405020304" pitchFamily="18" charset="0"/>
              </a:rPr>
              <a:t>socket</a:t>
            </a:r>
            <a:r>
              <a:rPr lang="zh-CN" altLang="en-US" smtClean="0">
                <a:solidFill>
                  <a:prstClr val="black"/>
                </a:solidFill>
                <a:cs typeface="Times New Roman" panose="02020603050405020304" pitchFamily="18" charset="0"/>
              </a:rPr>
              <a:t>编程中</a:t>
            </a:r>
            <a:r>
              <a:rPr lang="zh-CN" altLang="en-US" smtClean="0"/>
              <a:t>客</a:t>
            </a:r>
            <a:r>
              <a:rPr lang="zh-CN" altLang="en-US"/>
              <a:t>户端和服务器</a:t>
            </a:r>
            <a:r>
              <a:rPr lang="zh-CN" altLang="en-US" smtClean="0"/>
              <a:t>的</a:t>
            </a:r>
            <a:r>
              <a:rPr lang="zh-CN" altLang="en-US"/>
              <a:t>网络</a:t>
            </a:r>
            <a:r>
              <a:rPr lang="zh-CN" altLang="en-US" smtClean="0"/>
              <a:t>分</a:t>
            </a:r>
            <a:r>
              <a:rPr lang="zh-CN" altLang="en-US"/>
              <a:t>布</a:t>
            </a:r>
          </a:p>
          <a:p>
            <a:pPr>
              <a:defRPr/>
            </a:pPr>
            <a:endParaRPr lang="en-US" altLang="zh-CN" smtClean="0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854079" y="2422737"/>
            <a:ext cx="2105819" cy="65272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服务</a:t>
            </a:r>
            <a:r>
              <a:rPr lang="zh-CN" altLang="en-US" smtClean="0">
                <a:solidFill>
                  <a:schemeClr val="tx1"/>
                </a:solidFill>
              </a:rPr>
              <a:t>器端</a:t>
            </a:r>
            <a:r>
              <a:rPr lang="en-US" altLang="zh-CN" smtClean="0">
                <a:solidFill>
                  <a:schemeClr val="tx1"/>
                </a:solidFill>
              </a:rPr>
              <a:t>(Server)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186261" y="4088130"/>
            <a:ext cx="1296144" cy="65272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客户</a:t>
            </a:r>
            <a:r>
              <a:rPr lang="zh-CN" altLang="en-US" smtClean="0">
                <a:solidFill>
                  <a:schemeClr val="tx1"/>
                </a:solidFill>
              </a:rPr>
              <a:t>端</a:t>
            </a:r>
            <a:r>
              <a:rPr lang="en-US" altLang="zh-CN" smtClean="0">
                <a:solidFill>
                  <a:schemeClr val="tx1"/>
                </a:solidFill>
              </a:rPr>
              <a:t>(Client)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959898" y="4099783"/>
            <a:ext cx="1296144" cy="65272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客户</a:t>
            </a:r>
            <a:r>
              <a:rPr lang="zh-CN" altLang="en-US" smtClean="0">
                <a:solidFill>
                  <a:schemeClr val="tx1"/>
                </a:solidFill>
              </a:rPr>
              <a:t>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09997" y="4099783"/>
            <a:ext cx="1800200" cy="65272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客户</a:t>
            </a:r>
            <a:r>
              <a:rPr lang="zh-CN" altLang="en-US" smtClean="0">
                <a:solidFill>
                  <a:schemeClr val="tx1"/>
                </a:solidFill>
              </a:rPr>
              <a:t>端</a:t>
            </a:r>
            <a:r>
              <a:rPr lang="en-US" altLang="zh-CN" smtClean="0">
                <a:solidFill>
                  <a:schemeClr val="tx1"/>
                </a:solidFill>
              </a:rPr>
              <a:t>(Client)</a:t>
            </a:r>
          </a:p>
          <a:p>
            <a:pPr algn="ctr"/>
            <a:r>
              <a:rPr lang="en-US" altLang="zh-CN" smtClean="0">
                <a:solidFill>
                  <a:schemeClr val="tx1"/>
                </a:solidFill>
              </a:rPr>
              <a:t>actorRef ! "hi!"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>
            <a:stCxn id="11" idx="0"/>
          </p:cNvCxnSpPr>
          <p:nvPr/>
        </p:nvCxnSpPr>
        <p:spPr>
          <a:xfrm flipV="1">
            <a:off x="1710097" y="3075583"/>
            <a:ext cx="1908212" cy="102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9" idx="0"/>
          </p:cNvCxnSpPr>
          <p:nvPr/>
        </p:nvCxnSpPr>
        <p:spPr>
          <a:xfrm flipV="1">
            <a:off x="3834333" y="3100434"/>
            <a:ext cx="11302" cy="987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4281826" y="3075583"/>
            <a:ext cx="1326144" cy="987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40164" y="3410246"/>
            <a:ext cx="94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/>
              <a:t>tcp</a:t>
            </a:r>
            <a:r>
              <a:rPr lang="zh-CN" altLang="en-US" smtClean="0"/>
              <a:t>链接</a:t>
            </a:r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341760" y="3409616"/>
            <a:ext cx="94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/>
              <a:t>tcp</a:t>
            </a:r>
            <a:r>
              <a:rPr lang="zh-CN" altLang="en-US" smtClean="0"/>
              <a:t>链接</a:t>
            </a:r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667904" y="3408423"/>
            <a:ext cx="94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/>
              <a:t>tcp</a:t>
            </a:r>
            <a:r>
              <a:rPr lang="zh-CN" altLang="en-US" smtClean="0"/>
              <a:t>链接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72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Akka</a:t>
            </a:r>
            <a:r>
              <a:rPr lang="zh-CN" altLang="en-US" sz="2200" b="1" smtClean="0"/>
              <a:t>网</a:t>
            </a:r>
            <a:r>
              <a:rPr lang="zh-CN" altLang="en-US" sz="2200" b="1"/>
              <a:t>络编</a:t>
            </a:r>
            <a:r>
              <a:rPr lang="zh-CN" altLang="en-US" sz="2200" b="1" smtClean="0"/>
              <a:t>程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小黄鸡客服</a:t>
            </a:r>
            <a:endParaRPr lang="zh-CN" altLang="en-US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9553" y="1244431"/>
            <a:ext cx="869538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</a:rPr>
              <a:t>需求分析</a:t>
            </a:r>
            <a:endParaRPr lang="en-US" altLang="zh-CN" smtClean="0"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cs typeface="Times New Roman" panose="02020603050405020304" pitchFamily="18" charset="0"/>
              </a:rPr>
              <a:t>服务端进行监听</a:t>
            </a:r>
            <a:r>
              <a:rPr lang="en-US" altLang="zh-CN" smtClean="0">
                <a:cs typeface="Times New Roman" panose="02020603050405020304" pitchFamily="18" charset="0"/>
              </a:rPr>
              <a:t>(9999)</a:t>
            </a: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cs typeface="Times New Roman" panose="02020603050405020304" pitchFamily="18" charset="0"/>
              </a:rPr>
              <a:t>客户端可以通过键盘输入，发送咨询问题给</a:t>
            </a:r>
            <a:r>
              <a:rPr lang="zh-CN" altLang="en-US">
                <a:cs typeface="Times New Roman" panose="02020603050405020304" pitchFamily="18" charset="0"/>
              </a:rPr>
              <a:t>小黄</a:t>
            </a:r>
            <a:r>
              <a:rPr lang="zh-CN" altLang="en-US" smtClean="0">
                <a:cs typeface="Times New Roman" panose="02020603050405020304" pitchFamily="18" charset="0"/>
              </a:rPr>
              <a:t>鸡</a:t>
            </a:r>
            <a:r>
              <a:rPr lang="zh-CN" altLang="en-US">
                <a:cs typeface="Times New Roman" panose="02020603050405020304" pitchFamily="18" charset="0"/>
              </a:rPr>
              <a:t>客</a:t>
            </a:r>
            <a:r>
              <a:rPr lang="zh-CN" altLang="en-US" smtClean="0">
                <a:cs typeface="Times New Roman" panose="02020603050405020304" pitchFamily="18" charset="0"/>
              </a:rPr>
              <a:t>服</a:t>
            </a:r>
            <a:r>
              <a:rPr lang="en-US" altLang="zh-CN" smtClean="0">
                <a:cs typeface="Times New Roman" panose="02020603050405020304" pitchFamily="18" charset="0"/>
              </a:rPr>
              <a:t>(</a:t>
            </a:r>
            <a:r>
              <a:rPr lang="zh-CN" altLang="en-US" smtClean="0">
                <a:cs typeface="Times New Roman" panose="02020603050405020304" pitchFamily="18" charset="0"/>
              </a:rPr>
              <a:t>服务端</a:t>
            </a:r>
            <a:r>
              <a:rPr lang="en-US" altLang="zh-CN" smtClean="0"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AutoNum type="arabicParenR"/>
              <a:defRPr/>
            </a:pPr>
            <a:r>
              <a:rPr lang="zh-CN" altLang="en-US">
                <a:cs typeface="Times New Roman" panose="02020603050405020304" pitchFamily="18" charset="0"/>
              </a:rPr>
              <a:t>小黄</a:t>
            </a:r>
            <a:r>
              <a:rPr lang="zh-CN" altLang="en-US" smtClean="0">
                <a:cs typeface="Times New Roman" panose="02020603050405020304" pitchFamily="18" charset="0"/>
              </a:rPr>
              <a:t>鸡</a:t>
            </a:r>
            <a:r>
              <a:rPr lang="en-US" altLang="zh-CN" smtClean="0">
                <a:cs typeface="Times New Roman" panose="02020603050405020304" pitchFamily="18" charset="0"/>
              </a:rPr>
              <a:t>(</a:t>
            </a:r>
            <a:r>
              <a:rPr lang="zh-CN" altLang="en-US">
                <a:cs typeface="Times New Roman" panose="02020603050405020304" pitchFamily="18" charset="0"/>
              </a:rPr>
              <a:t>服务</a:t>
            </a:r>
            <a:r>
              <a:rPr lang="zh-CN" altLang="en-US" smtClean="0">
                <a:cs typeface="Times New Roman" panose="02020603050405020304" pitchFamily="18" charset="0"/>
              </a:rPr>
              <a:t>端</a:t>
            </a:r>
            <a:r>
              <a:rPr lang="en-US" altLang="zh-CN" smtClean="0">
                <a:cs typeface="Times New Roman" panose="02020603050405020304" pitchFamily="18" charset="0"/>
              </a:rPr>
              <a:t>) </a:t>
            </a:r>
            <a:r>
              <a:rPr lang="zh-CN" altLang="en-US" smtClean="0">
                <a:cs typeface="Times New Roman" panose="02020603050405020304" pitchFamily="18" charset="0"/>
              </a:rPr>
              <a:t>回答客户的问题</a:t>
            </a:r>
            <a:endParaRPr lang="en-US" altLang="zh-CN" smtClean="0"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endParaRPr lang="en-US" altLang="zh-CN"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cs typeface="Times New Roman" panose="02020603050405020304" pitchFamily="18" charset="0"/>
              </a:rPr>
              <a:t>界</a:t>
            </a:r>
            <a:r>
              <a:rPr lang="zh-CN" altLang="en-US" sz="2000" b="1" smtClean="0">
                <a:solidFill>
                  <a:srgbClr val="0070C0"/>
                </a:solidFill>
                <a:cs typeface="Times New Roman" panose="02020603050405020304" pitchFamily="18" charset="0"/>
              </a:rPr>
              <a:t>面设计</a:t>
            </a: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762275"/>
            <a:ext cx="3952875" cy="163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676425"/>
            <a:ext cx="5162550" cy="2724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107504" y="3294459"/>
            <a:ext cx="2304256" cy="377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小黄</a:t>
            </a:r>
            <a:r>
              <a:rPr lang="zh-CN" altLang="en-US" smtClean="0"/>
              <a:t>鸡</a:t>
            </a:r>
            <a:r>
              <a:rPr lang="en-US" altLang="zh-CN" smtClean="0"/>
              <a:t>(</a:t>
            </a:r>
            <a:r>
              <a:rPr lang="zh-CN" altLang="en-US" smtClean="0"/>
              <a:t>服务端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5580112" y="2232223"/>
            <a:ext cx="2304256" cy="377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客户</a:t>
            </a:r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814790"/>
              </p:ext>
            </p:extLst>
          </p:nvPr>
        </p:nvGraphicFramePr>
        <p:xfrm>
          <a:off x="3275856" y="3172006"/>
          <a:ext cx="580659" cy="500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6" name="包装程序外壳对象" showAsIcon="1" r:id="rId6" imgW="826200" imgH="711360" progId="Package">
                  <p:embed/>
                </p:oleObj>
              </mc:Choice>
              <mc:Fallback>
                <p:oleObj name="包装程序外壳对象" showAsIcon="1" r:id="rId6" imgW="8262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75856" y="3172006"/>
                        <a:ext cx="580659" cy="500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5904"/>
              </p:ext>
            </p:extLst>
          </p:nvPr>
        </p:nvGraphicFramePr>
        <p:xfrm>
          <a:off x="8316416" y="2060039"/>
          <a:ext cx="561219" cy="483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7" name="包装程序外壳对象" showAsIcon="1" r:id="rId8" imgW="826200" imgH="711360" progId="Package">
                  <p:embed/>
                </p:oleObj>
              </mc:Choice>
              <mc:Fallback>
                <p:oleObj name="包装程序外壳对象" showAsIcon="1" r:id="rId8" imgW="8262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316416" y="2060039"/>
                        <a:ext cx="561219" cy="483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306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Akka </a:t>
            </a:r>
            <a:r>
              <a:rPr lang="zh-CN" altLang="en-US" sz="2200" b="1"/>
              <a:t>中 </a:t>
            </a:r>
            <a:r>
              <a:rPr lang="en-US" altLang="zh-CN" sz="2200" b="1"/>
              <a:t>Actor </a:t>
            </a:r>
            <a:r>
              <a:rPr lang="zh-CN" altLang="en-US" sz="2200" b="1"/>
              <a:t>模型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244431"/>
            <a:ext cx="8172907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Actor 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模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型用于解决什么问题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处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理并发问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题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关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键是要保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证共享数据的一致性和正确性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因为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程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序是多线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程时，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多个线程对同一个数据进行修改，若不加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同步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条件，势必会造成数据污染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。但是当我们对关键代码加入同步条件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synchronized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 后，实际上大并发就会阻塞在这段代码，对程序效率有很大影响。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若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是用单线程处理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不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会有数据一致性的问题，但是系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统的性能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又不能保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证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Actor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模型的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出现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解决了这个问题，简化并发编程，提升程序性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能。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你可以这里理解：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Actor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模型是一种处理并发问题的解决方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案，很牛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!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zh-CN" altLang="en-US" sz="140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经</a:t>
            </a:r>
            <a:r>
              <a:rPr lang="zh-CN" altLang="en-US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典案例：售票系统</a:t>
            </a:r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79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Akka</a:t>
            </a:r>
            <a:r>
              <a:rPr lang="zh-CN" altLang="en-US" sz="2200" b="1" smtClean="0"/>
              <a:t>网</a:t>
            </a:r>
            <a:r>
              <a:rPr lang="zh-CN" altLang="en-US" sz="2200" b="1"/>
              <a:t>络编</a:t>
            </a:r>
            <a:r>
              <a:rPr lang="zh-CN" altLang="en-US" sz="2200" b="1" smtClean="0"/>
              <a:t>程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小黄鸡客服</a:t>
            </a:r>
            <a:endParaRPr lang="zh-CN" altLang="en-US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9553" y="1244431"/>
            <a:ext cx="869538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</a:rPr>
              <a:t>程序网络拓扑图</a:t>
            </a:r>
            <a:endParaRPr lang="en-US" altLang="zh-CN" sz="2000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131840" y="1512143"/>
            <a:ext cx="230425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服务器</a:t>
            </a:r>
            <a:r>
              <a:rPr lang="en-US" altLang="zh-CN" smtClean="0"/>
              <a:t>(Actor)</a:t>
            </a:r>
          </a:p>
          <a:p>
            <a:pPr algn="ctr"/>
            <a:r>
              <a:rPr lang="en-US" altLang="zh-CN" smtClean="0"/>
              <a:t>127.0.0.1:9999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67544" y="3672383"/>
            <a:ext cx="2376265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客户端</a:t>
            </a:r>
            <a:r>
              <a:rPr lang="en-US" altLang="zh-CN" smtClean="0"/>
              <a:t>(CustomerActor)</a:t>
            </a:r>
          </a:p>
          <a:p>
            <a:pPr algn="ctr"/>
            <a:r>
              <a:rPr lang="en-US" altLang="zh-CN" smtClean="0"/>
              <a:t>127.0.0.1:9998</a:t>
            </a:r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1835696" y="2520255"/>
            <a:ext cx="144016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2483768" y="2520255"/>
            <a:ext cx="1296144" cy="11549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3563887" y="3672383"/>
            <a:ext cx="2376265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客户端（</a:t>
            </a:r>
            <a:r>
              <a:rPr lang="zh-CN" altLang="en-US"/>
              <a:t>不</a:t>
            </a:r>
            <a:r>
              <a:rPr lang="zh-CN" altLang="en-US" smtClean="0"/>
              <a:t>同电脑）</a:t>
            </a:r>
            <a:r>
              <a:rPr lang="en-US" altLang="zh-CN" smtClean="0"/>
              <a:t>(CustomerActor)</a:t>
            </a:r>
          </a:p>
          <a:p>
            <a:pPr algn="ctr"/>
            <a:r>
              <a:rPr lang="en-US" altLang="zh-CN" smtClean="0"/>
              <a:t>127.0.0.1:9997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499992" y="2520255"/>
            <a:ext cx="648072" cy="11521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92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Akka</a:t>
            </a:r>
            <a:r>
              <a:rPr lang="zh-CN" altLang="en-US" sz="2200" b="1" smtClean="0"/>
              <a:t>网</a:t>
            </a:r>
            <a:r>
              <a:rPr lang="zh-CN" altLang="en-US" sz="2200" b="1"/>
              <a:t>络编</a:t>
            </a:r>
            <a:r>
              <a:rPr lang="zh-CN" altLang="en-US" sz="2200" b="1" smtClean="0"/>
              <a:t>程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小黄鸡客服</a:t>
            </a:r>
            <a:endParaRPr lang="zh-CN" altLang="en-US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9553" y="1244431"/>
            <a:ext cx="869538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</a:rPr>
              <a:t>程序框架图</a:t>
            </a:r>
            <a:endParaRPr lang="en-US" altLang="zh-CN" smtClean="0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011962"/>
              </p:ext>
            </p:extLst>
          </p:nvPr>
        </p:nvGraphicFramePr>
        <p:xfrm>
          <a:off x="755576" y="4104431"/>
          <a:ext cx="128428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2" name="包装程序外壳对象" showAsIcon="1" r:id="rId4" imgW="1284120" imgH="711360" progId="Package">
                  <p:embed/>
                </p:oleObj>
              </mc:Choice>
              <mc:Fallback>
                <p:oleObj name="包装程序外壳对象" showAsIcon="1" r:id="rId4" imgW="128412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5576" y="4104431"/>
                        <a:ext cx="1284287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723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Akka</a:t>
            </a:r>
            <a:r>
              <a:rPr lang="zh-CN" altLang="en-US" sz="2200" b="1" smtClean="0"/>
              <a:t>网</a:t>
            </a:r>
            <a:r>
              <a:rPr lang="zh-CN" altLang="en-US" sz="2200" b="1"/>
              <a:t>络编</a:t>
            </a:r>
            <a:r>
              <a:rPr lang="zh-CN" altLang="en-US" sz="2200" b="1" smtClean="0"/>
              <a:t>程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小黄鸡客服</a:t>
            </a:r>
            <a:endParaRPr lang="zh-CN" altLang="en-US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1481" y="1152103"/>
            <a:ext cx="869538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>
                <a:solidFill>
                  <a:srgbClr val="0070C0"/>
                </a:solidFill>
              </a:rPr>
              <a:t>功能</a:t>
            </a:r>
            <a:r>
              <a:rPr lang="zh-CN" altLang="en-US" sz="1200" b="1" smtClean="0">
                <a:solidFill>
                  <a:srgbClr val="0070C0"/>
                </a:solidFill>
              </a:rPr>
              <a:t>实现</a:t>
            </a:r>
            <a:r>
              <a:rPr lang="en-US" altLang="zh-CN" sz="1200" b="1" smtClean="0">
                <a:solidFill>
                  <a:srgbClr val="0070C0"/>
                </a:solidFill>
              </a:rPr>
              <a:t>(</a:t>
            </a:r>
            <a:r>
              <a:rPr lang="zh-CN" altLang="en-US" sz="1200" b="1" smtClean="0">
                <a:solidFill>
                  <a:srgbClr val="0070C0"/>
                </a:solidFill>
              </a:rPr>
              <a:t>走代码</a:t>
            </a:r>
            <a:r>
              <a:rPr lang="en-US" altLang="zh-CN" sz="1200" b="1" smtClean="0">
                <a:solidFill>
                  <a:srgbClr val="0070C0"/>
                </a:solidFill>
              </a:rPr>
              <a:t>)</a:t>
            </a:r>
            <a:endParaRPr lang="en-US" altLang="zh-CN" sz="1200" smtClean="0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326530"/>
              </p:ext>
            </p:extLst>
          </p:nvPr>
        </p:nvGraphicFramePr>
        <p:xfrm>
          <a:off x="4237123" y="626663"/>
          <a:ext cx="864096" cy="451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2" name="包装程序外壳对象" showAsIcon="1" r:id="rId4" imgW="1360080" imgH="711360" progId="Package">
                  <p:embed/>
                </p:oleObj>
              </mc:Choice>
              <mc:Fallback>
                <p:oleObj name="包装程序外壳对象" showAsIcon="1" r:id="rId4" imgW="136008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37123" y="626663"/>
                        <a:ext cx="864096" cy="451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1520" y="1393090"/>
            <a:ext cx="504056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class YellowChickenServer extends Actor {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override def receive: Receive = {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case "start" =&gt; println("</a:t>
            </a:r>
            <a:r>
              <a:rPr lang="zh-CN" altLang="en-US" sz="1100">
                <a:latin typeface="Arial" pitchFamily="34" charset="0"/>
                <a:cs typeface="Arial" pitchFamily="34" charset="0"/>
              </a:rPr>
              <a:t>服务器在</a:t>
            </a:r>
            <a:r>
              <a:rPr lang="en-US" altLang="zh-CN" sz="1100">
                <a:latin typeface="Arial" pitchFamily="34" charset="0"/>
                <a:cs typeface="Arial" pitchFamily="34" charset="0"/>
              </a:rPr>
              <a:t>9999</a:t>
            </a:r>
            <a:r>
              <a:rPr lang="zh-CN" altLang="en-US" sz="1100">
                <a:latin typeface="Arial" pitchFamily="34" charset="0"/>
                <a:cs typeface="Arial" pitchFamily="34" charset="0"/>
              </a:rPr>
              <a:t>端口上监听了</a:t>
            </a:r>
            <a:r>
              <a:rPr lang="en-US" altLang="zh-CN" sz="1100">
                <a:latin typeface="Arial" pitchFamily="34" charset="0"/>
                <a:cs typeface="Arial" pitchFamily="34" charset="0"/>
              </a:rPr>
              <a:t>....")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case ClientMessage(mes) =&gt; {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println("</a:t>
            </a:r>
            <a:r>
              <a:rPr lang="zh-CN" altLang="en-US" sz="1100">
                <a:latin typeface="Arial" pitchFamily="34" charset="0"/>
                <a:cs typeface="Arial" pitchFamily="34" charset="0"/>
              </a:rPr>
              <a:t>客户咨询问题是</a:t>
            </a:r>
            <a:r>
              <a:rPr lang="en-US" altLang="zh-CN" sz="1100">
                <a:latin typeface="Arial" pitchFamily="34" charset="0"/>
                <a:cs typeface="Arial" pitchFamily="34" charset="0"/>
              </a:rPr>
              <a:t>:" + mes)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mes match {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  case "</a:t>
            </a:r>
            <a:r>
              <a:rPr lang="zh-CN" altLang="en-US" sz="1100">
                <a:latin typeface="Arial" pitchFamily="34" charset="0"/>
                <a:cs typeface="Arial" pitchFamily="34" charset="0"/>
              </a:rPr>
              <a:t>大数据学费是多少</a:t>
            </a:r>
            <a:r>
              <a:rPr lang="en-US" altLang="zh-CN" sz="1100">
                <a:latin typeface="Arial" pitchFamily="34" charset="0"/>
                <a:cs typeface="Arial" pitchFamily="34" charset="0"/>
              </a:rPr>
              <a:t>" =&gt; sender() ! ServerMessage("15000RMB")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  case "</a:t>
            </a:r>
            <a:r>
              <a:rPr lang="zh-CN" altLang="en-US" sz="1100">
                <a:latin typeface="Arial" pitchFamily="34" charset="0"/>
                <a:cs typeface="Arial" pitchFamily="34" charset="0"/>
              </a:rPr>
              <a:t>学校地址</a:t>
            </a:r>
            <a:r>
              <a:rPr lang="en-US" altLang="zh-CN" sz="1100">
                <a:latin typeface="Arial" pitchFamily="34" charset="0"/>
                <a:cs typeface="Arial" pitchFamily="34" charset="0"/>
              </a:rPr>
              <a:t>" =&gt; sender() ! ServerMessage("</a:t>
            </a:r>
            <a:r>
              <a:rPr lang="zh-CN" altLang="en-US" sz="1100">
                <a:latin typeface="Arial" pitchFamily="34" charset="0"/>
                <a:cs typeface="Arial" pitchFamily="34" charset="0"/>
              </a:rPr>
              <a:t>昌平区宏福大楼</a:t>
            </a:r>
            <a:r>
              <a:rPr lang="en-US" altLang="zh-CN" sz="1100">
                <a:latin typeface="Arial" pitchFamily="34" charset="0"/>
                <a:cs typeface="Arial" pitchFamily="34" charset="0"/>
              </a:rPr>
              <a:t>xxx</a:t>
            </a:r>
            <a:r>
              <a:rPr lang="zh-CN" altLang="en-US" sz="1100">
                <a:latin typeface="Arial" pitchFamily="34" charset="0"/>
                <a:cs typeface="Arial" pitchFamily="34" charset="0"/>
              </a:rPr>
              <a:t>路</a:t>
            </a:r>
            <a:r>
              <a:rPr lang="en-US" altLang="zh-CN" sz="1100">
                <a:latin typeface="Arial" pitchFamily="34" charset="0"/>
                <a:cs typeface="Arial" pitchFamily="34" charset="0"/>
              </a:rPr>
              <a:t>")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  case "</a:t>
            </a:r>
            <a:r>
              <a:rPr lang="zh-CN" altLang="en-US" sz="1100">
                <a:latin typeface="Arial" pitchFamily="34" charset="0"/>
                <a:cs typeface="Arial" pitchFamily="34" charset="0"/>
              </a:rPr>
              <a:t>可以学哪些技术</a:t>
            </a:r>
            <a:r>
              <a:rPr lang="en-US" altLang="zh-CN" sz="1100">
                <a:latin typeface="Arial" pitchFamily="34" charset="0"/>
                <a:cs typeface="Arial" pitchFamily="34" charset="0"/>
              </a:rPr>
              <a:t>" =&gt; sender() ! ServerMessage("JavaEE </a:t>
            </a:r>
            <a:r>
              <a:rPr lang="zh-CN" altLang="en-US" sz="1100">
                <a:latin typeface="Arial" pitchFamily="34" charset="0"/>
                <a:cs typeface="Arial" pitchFamily="34" charset="0"/>
              </a:rPr>
              <a:t>大数据 </a:t>
            </a:r>
            <a:r>
              <a:rPr lang="en-US" altLang="zh-CN" sz="1100">
                <a:latin typeface="Arial" pitchFamily="34" charset="0"/>
                <a:cs typeface="Arial" pitchFamily="34" charset="0"/>
              </a:rPr>
              <a:t>Python")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  case _ =&gt; sender() ! ServerMessage("</a:t>
            </a:r>
            <a:r>
              <a:rPr lang="zh-CN" altLang="en-US" sz="1100">
                <a:latin typeface="Arial" pitchFamily="34" charset="0"/>
                <a:cs typeface="Arial" pitchFamily="34" charset="0"/>
              </a:rPr>
              <a:t>你说啥子</a:t>
            </a:r>
            <a:r>
              <a:rPr lang="en-US" altLang="zh-CN" sz="1100">
                <a:latin typeface="Arial" pitchFamily="34" charset="0"/>
                <a:cs typeface="Arial" pitchFamily="34" charset="0"/>
              </a:rPr>
              <a:t>~~")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}}}}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object YellowChickenServerApp extends App {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val host = "127.0.0.1" //</a:t>
            </a:r>
            <a:r>
              <a:rPr lang="zh-CN" altLang="en-US" sz="1100">
                <a:latin typeface="Arial" pitchFamily="34" charset="0"/>
                <a:cs typeface="Arial" pitchFamily="34" charset="0"/>
              </a:rPr>
              <a:t>服务端</a:t>
            </a:r>
            <a:r>
              <a:rPr lang="en-US" altLang="zh-CN" sz="1100">
                <a:latin typeface="Arial" pitchFamily="34" charset="0"/>
                <a:cs typeface="Arial" pitchFamily="34" charset="0"/>
              </a:rPr>
              <a:t>ip</a:t>
            </a:r>
            <a:r>
              <a:rPr lang="zh-CN" altLang="en-US" sz="1100">
                <a:latin typeface="Arial" pitchFamily="34" charset="0"/>
                <a:cs typeface="Arial" pitchFamily="34" charset="0"/>
              </a:rPr>
              <a:t>地址</a:t>
            </a:r>
          </a:p>
          <a:p>
            <a:r>
              <a:rPr lang="zh-CN" altLang="en-US" sz="11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100">
                <a:latin typeface="Arial" pitchFamily="34" charset="0"/>
                <a:cs typeface="Arial" pitchFamily="34" charset="0"/>
              </a:rPr>
              <a:t>val port = 9999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//</a:t>
            </a:r>
            <a:r>
              <a:rPr lang="zh-CN" altLang="en-US" sz="1100">
                <a:latin typeface="Arial" pitchFamily="34" charset="0"/>
                <a:cs typeface="Arial" pitchFamily="34" charset="0"/>
              </a:rPr>
              <a:t>创建</a:t>
            </a:r>
            <a:r>
              <a:rPr lang="en-US" altLang="zh-CN" sz="1100">
                <a:latin typeface="Arial" pitchFamily="34" charset="0"/>
                <a:cs typeface="Arial" pitchFamily="34" charset="0"/>
              </a:rPr>
              <a:t>config</a:t>
            </a:r>
            <a:r>
              <a:rPr lang="zh-CN" altLang="en-US" sz="1100">
                <a:latin typeface="Arial" pitchFamily="34" charset="0"/>
                <a:cs typeface="Arial" pitchFamily="34" charset="0"/>
              </a:rPr>
              <a:t>对象</a:t>
            </a:r>
            <a:r>
              <a:rPr lang="en-US" altLang="zh-CN" sz="110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100">
                <a:latin typeface="Arial" pitchFamily="34" charset="0"/>
                <a:cs typeface="Arial" pitchFamily="34" charset="0"/>
              </a:rPr>
              <a:t>指定协议类型，监听的</a:t>
            </a:r>
            <a:r>
              <a:rPr lang="en-US" altLang="zh-CN" sz="1100">
                <a:latin typeface="Arial" pitchFamily="34" charset="0"/>
                <a:cs typeface="Arial" pitchFamily="34" charset="0"/>
              </a:rPr>
              <a:t>ip</a:t>
            </a:r>
            <a:r>
              <a:rPr lang="zh-CN" altLang="en-US" sz="1100">
                <a:latin typeface="Arial" pitchFamily="34" charset="0"/>
                <a:cs typeface="Arial" pitchFamily="34" charset="0"/>
              </a:rPr>
              <a:t>和端口</a:t>
            </a:r>
          </a:p>
          <a:p>
            <a:r>
              <a:rPr lang="zh-CN" altLang="en-US" sz="11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100">
                <a:latin typeface="Arial" pitchFamily="34" charset="0"/>
                <a:cs typeface="Arial" pitchFamily="34" charset="0"/>
              </a:rPr>
              <a:t>val config = ConfigFactory.parseString(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s"""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 |akka.actor.provider="akka.remote.RemoteActorRefProvider"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 |akka.remote.netty.tcp.hostname=$host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 |akka.remote.netty.tcp.port=$port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  """.stripMargin)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private val serverActorSystem = ActorSystem("Server", config)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private val yellowChickenServerActorRef: ActorRef = serverActorSystem.actorOf(Props[YellowChickenServer], "YellowChickenServer-01")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yellowChickenServerActorRef ! "start"}</a:t>
            </a:r>
            <a:endParaRPr lang="zh-CN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0072" y="399206"/>
            <a:ext cx="7965642" cy="50013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class CustomerActor(serverHost: String, serverPort: Int) extends Actor {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var serverActorRefer: ActorSelection = _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override def preStart(): Unit = {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this.serverActorRefer =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context.actorSelection(s"akka.tcp://Server@${serverHost}:${serverPort}/user/YellowChickenServer-01")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println("this.serverActorRefer=" + this.serverActorRefer</a:t>
            </a:r>
            <a:r>
              <a:rPr lang="en-US" altLang="zh-CN" sz="1100" smtClean="0">
                <a:latin typeface="Arial" pitchFamily="34" charset="0"/>
                <a:cs typeface="Arial" pitchFamily="34" charset="0"/>
              </a:rPr>
              <a:t>)}</a:t>
            </a:r>
            <a:endParaRPr lang="en-US" altLang="zh-CN" sz="1100">
              <a:latin typeface="Arial" pitchFamily="34" charset="0"/>
              <a:cs typeface="Arial" pitchFamily="34" charset="0"/>
            </a:endParaRP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override def receive: Receive = {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case "start" =&gt; println("</a:t>
            </a:r>
            <a:r>
              <a:rPr lang="zh-CN" altLang="en-US" sz="1100">
                <a:latin typeface="Arial" pitchFamily="34" charset="0"/>
                <a:cs typeface="Arial" pitchFamily="34" charset="0"/>
              </a:rPr>
              <a:t>客户端启动了</a:t>
            </a:r>
            <a:r>
              <a:rPr lang="en-US" altLang="zh-CN" sz="1100">
                <a:latin typeface="Arial" pitchFamily="34" charset="0"/>
                <a:cs typeface="Arial" pitchFamily="34" charset="0"/>
              </a:rPr>
              <a:t>!!...")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case mes:String =&gt; {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println("</a:t>
            </a:r>
            <a:r>
              <a:rPr lang="zh-CN" altLang="en-US" sz="1100">
                <a:latin typeface="Arial" pitchFamily="34" charset="0"/>
                <a:cs typeface="Arial" pitchFamily="34" charset="0"/>
              </a:rPr>
              <a:t>开始咨询了</a:t>
            </a:r>
            <a:r>
              <a:rPr lang="en-US" altLang="zh-CN" sz="1100">
                <a:latin typeface="Arial" pitchFamily="34" charset="0"/>
                <a:cs typeface="Arial" pitchFamily="34" charset="0"/>
              </a:rPr>
              <a:t>")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serverActorRefer ! ClientMessage(mes)}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case ServerMessage(mes) =&gt; {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println("</a:t>
            </a:r>
            <a:r>
              <a:rPr lang="zh-CN" altLang="en-US" sz="1100">
                <a:latin typeface="Arial" pitchFamily="34" charset="0"/>
                <a:cs typeface="Arial" pitchFamily="34" charset="0"/>
              </a:rPr>
              <a:t>收到小黄鸡咨询老师</a:t>
            </a:r>
            <a:r>
              <a:rPr lang="en-US" altLang="zh-CN" sz="1100">
                <a:latin typeface="Arial" pitchFamily="34" charset="0"/>
                <a:cs typeface="Arial" pitchFamily="34" charset="0"/>
              </a:rPr>
              <a:t>(Server)</a:t>
            </a:r>
            <a:r>
              <a:rPr lang="zh-CN" altLang="en-US" sz="1100">
                <a:latin typeface="Arial" pitchFamily="34" charset="0"/>
                <a:cs typeface="Arial" pitchFamily="34" charset="0"/>
              </a:rPr>
              <a:t>：</a:t>
            </a:r>
            <a:r>
              <a:rPr lang="en-US" altLang="zh-CN" sz="1100">
                <a:latin typeface="Arial" pitchFamily="34" charset="0"/>
                <a:cs typeface="Arial" pitchFamily="34" charset="0"/>
              </a:rPr>
              <a:t>" + mes)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}}}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object CustomerActorApp extends App{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val (host,port,serverHost,serverPort) = ("127.0.0.1",9990,"127.0.0.1",9999)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val config = ConfigFactory.parseString(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s"""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 |akka.actor.provider="akka.remote.RemoteActorRefProvider"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 |akka.remote.netty.tcp.hostname=$host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 |akka.remote.netty.tcp.port=$port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  """.stripMargin)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val clientActorSystem = ActorSystem("client", config)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val actorRef: ActorRef = clientActorSystem.actorOf(Props(new CustomerActor(serverHost,serverPort)), "customerActor-01")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actorRef ! "start"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while (true) {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val mes = StdIn.readLine()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actorRef ! mes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100" smtClean="0">
                <a:latin typeface="Arial" pitchFamily="34" charset="0"/>
                <a:cs typeface="Arial" pitchFamily="34" charset="0"/>
              </a:rPr>
              <a:t>}}</a:t>
            </a:r>
            <a:endParaRPr lang="en-US" altLang="zh-CN" sz="11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26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Spark </a:t>
            </a:r>
            <a:r>
              <a:rPr lang="en-US" altLang="zh-CN" sz="2200" b="1"/>
              <a:t>Master Worker </a:t>
            </a:r>
            <a:r>
              <a:rPr lang="zh-CN" altLang="en-US" sz="2200" b="1"/>
              <a:t>进</a:t>
            </a:r>
            <a:r>
              <a:rPr lang="zh-CN" altLang="en-US" sz="2200" b="1" smtClean="0"/>
              <a:t>程</a:t>
            </a:r>
            <a:r>
              <a:rPr lang="zh-CN" altLang="en-US" sz="2200" b="1"/>
              <a:t>通</a:t>
            </a:r>
            <a:r>
              <a:rPr lang="zh-CN" altLang="en-US" sz="2200" b="1" smtClean="0"/>
              <a:t>讯</a:t>
            </a:r>
            <a:r>
              <a:rPr lang="zh-CN" altLang="en-US" sz="2200" b="1"/>
              <a:t>项目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9553" y="1244431"/>
            <a:ext cx="813690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</a:rPr>
              <a:t>项目意义</a:t>
            </a:r>
            <a:endParaRPr lang="en-US" altLang="zh-CN" smtClean="0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深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入理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解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S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park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Master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和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Worker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的通讯机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制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为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了方便同学们看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Spark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的底层源码，命名的方式和源码保持一致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.(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如：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通讯消息类命名就是一样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加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深对主从服务心跳检测机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制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(HeartBeat)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的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理解，方便以后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spark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源码二次开发。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88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Spark </a:t>
            </a:r>
            <a:r>
              <a:rPr lang="en-US" altLang="zh-CN" sz="2200" b="1"/>
              <a:t>Master Worker </a:t>
            </a:r>
            <a:r>
              <a:rPr lang="zh-CN" altLang="en-US" sz="2200" b="1"/>
              <a:t>进</a:t>
            </a:r>
            <a:r>
              <a:rPr lang="zh-CN" altLang="en-US" sz="2200" b="1" smtClean="0"/>
              <a:t>程</a:t>
            </a:r>
            <a:r>
              <a:rPr lang="zh-CN" altLang="en-US" sz="2200" b="1"/>
              <a:t>通</a:t>
            </a:r>
            <a:r>
              <a:rPr lang="zh-CN" altLang="en-US" sz="2200" b="1" smtClean="0"/>
              <a:t>讯</a:t>
            </a:r>
            <a:r>
              <a:rPr lang="zh-CN" altLang="en-US" sz="2200" b="1"/>
              <a:t>项目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9553" y="1244431"/>
            <a:ext cx="8136903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</a:rPr>
              <a:t>项目</a:t>
            </a:r>
            <a:r>
              <a:rPr lang="zh-CN" altLang="en-US" sz="2000" b="1">
                <a:solidFill>
                  <a:srgbClr val="0070C0"/>
                </a:solidFill>
              </a:rPr>
              <a:t>需</a:t>
            </a:r>
            <a:r>
              <a:rPr lang="zh-CN" altLang="en-US" sz="2000" b="1" smtClean="0">
                <a:solidFill>
                  <a:srgbClr val="0070C0"/>
                </a:solidFill>
              </a:rPr>
              <a:t>求分析</a:t>
            </a:r>
            <a:endParaRPr lang="en-US" altLang="zh-CN" smtClean="0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963290" y="2778273"/>
            <a:ext cx="1219786" cy="79928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/>
              <a:t>Worker</a:t>
            </a:r>
            <a:endParaRPr lang="zh-CN" altLang="en-US" sz="1100"/>
          </a:p>
        </p:txBody>
      </p:sp>
      <p:sp>
        <p:nvSpPr>
          <p:cNvPr id="5" name="椭圆 4"/>
          <p:cNvSpPr/>
          <p:nvPr/>
        </p:nvSpPr>
        <p:spPr>
          <a:xfrm>
            <a:off x="3511087" y="1224111"/>
            <a:ext cx="1230036" cy="8103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/>
              <a:t>Master</a:t>
            </a:r>
            <a:endParaRPr lang="zh-CN" altLang="en-US" sz="1100"/>
          </a:p>
        </p:txBody>
      </p:sp>
      <p:cxnSp>
        <p:nvCxnSpPr>
          <p:cNvPr id="8" name="曲线连接符 7"/>
          <p:cNvCxnSpPr>
            <a:stCxn id="6" idx="0"/>
            <a:endCxn id="5" idx="2"/>
          </p:cNvCxnSpPr>
          <p:nvPr/>
        </p:nvCxnSpPr>
        <p:spPr>
          <a:xfrm rot="5400000" flipH="1" flipV="1">
            <a:off x="2467650" y="1734837"/>
            <a:ext cx="1148970" cy="937903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曲线连接符 8"/>
          <p:cNvCxnSpPr>
            <a:stCxn id="5" idx="3"/>
            <a:endCxn id="6" idx="7"/>
          </p:cNvCxnSpPr>
          <p:nvPr/>
        </p:nvCxnSpPr>
        <p:spPr>
          <a:xfrm rot="5400000">
            <a:off x="2858079" y="2062182"/>
            <a:ext cx="979508" cy="686779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3490586" y="2778272"/>
            <a:ext cx="1168535" cy="85478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/>
              <a:t>Worker</a:t>
            </a:r>
            <a:endParaRPr lang="zh-CN" altLang="en-US" sz="1100"/>
          </a:p>
        </p:txBody>
      </p:sp>
      <p:sp>
        <p:nvSpPr>
          <p:cNvPr id="11" name="椭圆 10"/>
          <p:cNvSpPr/>
          <p:nvPr/>
        </p:nvSpPr>
        <p:spPr>
          <a:xfrm>
            <a:off x="4894877" y="2767171"/>
            <a:ext cx="1117283" cy="8991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/>
              <a:t>Worker</a:t>
            </a:r>
            <a:endParaRPr lang="zh-CN" altLang="en-US" sz="1100"/>
          </a:p>
        </p:txBody>
      </p:sp>
      <p:sp>
        <p:nvSpPr>
          <p:cNvPr id="2" name="TextBox 1"/>
          <p:cNvSpPr txBox="1"/>
          <p:nvPr/>
        </p:nvSpPr>
        <p:spPr>
          <a:xfrm>
            <a:off x="611560" y="3830915"/>
            <a:ext cx="777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worker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注册到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Master, Master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完成注册，并回复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worker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注册成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功</a:t>
            </a:r>
            <a:endParaRPr lang="en-US" altLang="zh-CN" sz="160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worker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定时发送心跳，并在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Master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接收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到</a:t>
            </a:r>
            <a:endParaRPr lang="en-US" altLang="zh-CN" sz="160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Master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接收到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worker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心跳后，要更新该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worker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的最近一次发送心跳的时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间</a:t>
            </a:r>
            <a:endParaRPr lang="en-US" altLang="zh-CN" sz="160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给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Master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启动定时任务，定时检测注册的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worker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有哪些没有更新心跳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并将其从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hashmap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中删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除</a:t>
            </a:r>
            <a:endParaRPr lang="en-US" altLang="zh-CN" sz="160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master 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worker 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进行分布式部署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(Linux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系统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)-》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如何给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maven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项目打包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-&gt;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上传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linux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8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Spark </a:t>
            </a:r>
            <a:r>
              <a:rPr lang="en-US" altLang="zh-CN" sz="2200" b="1"/>
              <a:t>Master Worker </a:t>
            </a:r>
            <a:r>
              <a:rPr lang="zh-CN" altLang="en-US" sz="2200" b="1"/>
              <a:t>进</a:t>
            </a:r>
            <a:r>
              <a:rPr lang="zh-CN" altLang="en-US" sz="2200" b="1" smtClean="0"/>
              <a:t>程</a:t>
            </a:r>
            <a:r>
              <a:rPr lang="zh-CN" altLang="en-US" sz="2200" b="1"/>
              <a:t>通</a:t>
            </a:r>
            <a:r>
              <a:rPr lang="zh-CN" altLang="en-US" sz="2200" b="1" smtClean="0"/>
              <a:t>讯</a:t>
            </a:r>
            <a:r>
              <a:rPr lang="zh-CN" altLang="en-US" sz="2200" b="1"/>
              <a:t>项目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9553" y="1244431"/>
            <a:ext cx="813690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</a:rPr>
              <a:t>项目界面设计</a:t>
            </a:r>
            <a:endParaRPr lang="en-US" altLang="zh-CN" smtClean="0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>
                <a:cs typeface="Times New Roman" panose="02020603050405020304" pitchFamily="18" charset="0"/>
              </a:rPr>
              <a:t>我</a:t>
            </a:r>
            <a:r>
              <a:rPr lang="zh-CN" altLang="en-US" smtClean="0">
                <a:cs typeface="Times New Roman" panose="02020603050405020304" pitchFamily="18" charset="0"/>
              </a:rPr>
              <a:t>们主要是通过应用实例，来剖析</a:t>
            </a:r>
            <a:r>
              <a:rPr lang="en-US" altLang="zh-CN" smtClean="0">
                <a:cs typeface="Times New Roman" panose="02020603050405020304" pitchFamily="18" charset="0"/>
              </a:rPr>
              <a:t>Spark </a:t>
            </a:r>
            <a:r>
              <a:rPr lang="zh-CN" altLang="en-US" smtClean="0">
                <a:cs typeface="Times New Roman" panose="02020603050405020304" pitchFamily="18" charset="0"/>
              </a:rPr>
              <a:t>的</a:t>
            </a:r>
            <a:r>
              <a:rPr lang="en-US" altLang="zh-CN" smtClean="0">
                <a:cs typeface="Times New Roman" panose="02020603050405020304" pitchFamily="18" charset="0"/>
              </a:rPr>
              <a:t>Master </a:t>
            </a:r>
            <a:r>
              <a:rPr lang="zh-CN" altLang="en-US" smtClean="0">
                <a:cs typeface="Times New Roman" panose="02020603050405020304" pitchFamily="18" charset="0"/>
              </a:rPr>
              <a:t>和 </a:t>
            </a:r>
            <a:r>
              <a:rPr lang="en-US" altLang="zh-CN" smtClean="0">
                <a:cs typeface="Times New Roman" panose="02020603050405020304" pitchFamily="18" charset="0"/>
              </a:rPr>
              <a:t>Worker</a:t>
            </a:r>
            <a:r>
              <a:rPr lang="zh-CN" altLang="en-US" smtClean="0">
                <a:cs typeface="Times New Roman" panose="02020603050405020304" pitchFamily="18" charset="0"/>
              </a:rPr>
              <a:t>的通讯机制，因此功能比较简洁，设计的界面如下：</a:t>
            </a:r>
            <a:endParaRPr lang="en-US" altLang="zh-CN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mtClean="0">
                <a:cs typeface="Times New Roman" panose="02020603050405020304" pitchFamily="18" charset="0"/>
              </a:rPr>
              <a:t>待</a:t>
            </a:r>
            <a:r>
              <a:rPr lang="en-US" altLang="zh-CN" smtClean="0">
                <a:cs typeface="Times New Roman" panose="02020603050405020304" pitchFamily="18" charset="0"/>
              </a:rPr>
              <a:t>...</a:t>
            </a:r>
            <a:endParaRPr lang="en-US" altLang="zh-CN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8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Spark </a:t>
            </a:r>
            <a:r>
              <a:rPr lang="en-US" altLang="zh-CN" sz="2200" b="1"/>
              <a:t>Master Worker </a:t>
            </a:r>
            <a:r>
              <a:rPr lang="zh-CN" altLang="en-US" sz="2200" b="1"/>
              <a:t>进</a:t>
            </a:r>
            <a:r>
              <a:rPr lang="zh-CN" altLang="en-US" sz="2200" b="1" smtClean="0"/>
              <a:t>程</a:t>
            </a:r>
            <a:r>
              <a:rPr lang="zh-CN" altLang="en-US" sz="2200" b="1"/>
              <a:t>通</a:t>
            </a:r>
            <a:r>
              <a:rPr lang="zh-CN" altLang="en-US" sz="2200" b="1" smtClean="0"/>
              <a:t>讯</a:t>
            </a:r>
            <a:r>
              <a:rPr lang="zh-CN" altLang="en-US" sz="2200" b="1"/>
              <a:t>项目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9553" y="1244431"/>
            <a:ext cx="813690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</a:rPr>
              <a:t>实现功能</a:t>
            </a:r>
            <a:r>
              <a:rPr lang="en-US" altLang="zh-CN" sz="2000" b="1" smtClean="0">
                <a:solidFill>
                  <a:srgbClr val="0070C0"/>
                </a:solidFill>
              </a:rPr>
              <a:t>1-Worker</a:t>
            </a:r>
            <a:r>
              <a:rPr lang="zh-CN" altLang="en-US" sz="2000" b="1">
                <a:solidFill>
                  <a:srgbClr val="0070C0"/>
                </a:solidFill>
              </a:rPr>
              <a:t>完成</a:t>
            </a:r>
            <a:r>
              <a:rPr lang="zh-CN" altLang="en-US" sz="2000" b="1" smtClean="0">
                <a:solidFill>
                  <a:srgbClr val="0070C0"/>
                </a:solidFill>
              </a:rPr>
              <a:t>注册</a:t>
            </a:r>
            <a:endParaRPr lang="zh-CN" altLang="en-US" sz="2000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smtClean="0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功能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要求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: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worker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注册到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Master, Master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完成注册，并回复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worker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注册成功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思路分析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程序框架图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defRPr/>
            </a:pPr>
            <a:endParaRPr lang="en-US" altLang="zh-CN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611184"/>
              </p:ext>
            </p:extLst>
          </p:nvPr>
        </p:nvGraphicFramePr>
        <p:xfrm>
          <a:off x="683568" y="3857218"/>
          <a:ext cx="139858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7" name="包装程序外壳对象" showAsIcon="1" r:id="rId4" imgW="1398240" imgH="711360" progId="Package">
                  <p:embed/>
                </p:oleObj>
              </mc:Choice>
              <mc:Fallback>
                <p:oleObj name="包装程序外壳对象" showAsIcon="1" r:id="rId4" imgW="139824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3568" y="3857218"/>
                        <a:ext cx="1398587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531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Spark </a:t>
            </a:r>
            <a:r>
              <a:rPr lang="en-US" altLang="zh-CN" sz="2200" b="1"/>
              <a:t>Master Worker </a:t>
            </a:r>
            <a:r>
              <a:rPr lang="zh-CN" altLang="en-US" sz="2200" b="1"/>
              <a:t>进</a:t>
            </a:r>
            <a:r>
              <a:rPr lang="zh-CN" altLang="en-US" sz="2200" b="1" smtClean="0"/>
              <a:t>程</a:t>
            </a:r>
            <a:r>
              <a:rPr lang="zh-CN" altLang="en-US" sz="2200" b="1"/>
              <a:t>通</a:t>
            </a:r>
            <a:r>
              <a:rPr lang="zh-CN" altLang="en-US" sz="2200" b="1" smtClean="0"/>
              <a:t>讯</a:t>
            </a:r>
            <a:r>
              <a:rPr lang="zh-CN" altLang="en-US" sz="2200" b="1"/>
              <a:t>项目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9553" y="1244431"/>
            <a:ext cx="813690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代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码实现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999" y="1872183"/>
            <a:ext cx="1971675" cy="3532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07704" y="1152103"/>
            <a:ext cx="5121915" cy="4324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class SparkMaster extends Actor </a:t>
            </a:r>
            <a:r>
              <a:rPr lang="en-US" altLang="zh-CN" sz="1100" smtClean="0">
                <a:latin typeface="Arial" pitchFamily="34" charset="0"/>
                <a:cs typeface="Arial" pitchFamily="34" charset="0"/>
              </a:rPr>
              <a:t>{ //</a:t>
            </a:r>
            <a:r>
              <a:rPr lang="en-US" altLang="zh-CN" sz="11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SparkMaster.scala</a:t>
            </a:r>
            <a:endParaRPr lang="en-US" altLang="zh-CN" sz="11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val workers = collection.mutable.HashMap[String, WorkerInfo]()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override def receive: Receive = {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case "start" =&gt; println("master</a:t>
            </a:r>
            <a:r>
              <a:rPr lang="zh-CN" altLang="en-US" sz="1100">
                <a:latin typeface="Arial" pitchFamily="34" charset="0"/>
                <a:cs typeface="Arial" pitchFamily="34" charset="0"/>
              </a:rPr>
              <a:t>服务，启动并开始监听端口</a:t>
            </a:r>
            <a:r>
              <a:rPr lang="en-US" altLang="zh-CN" sz="1100">
                <a:latin typeface="Arial" pitchFamily="34" charset="0"/>
                <a:cs typeface="Arial" pitchFamily="34" charset="0"/>
              </a:rPr>
              <a:t>....")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case RegisterWorkerInfo(workerId, cpu, ram) =&gt; {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if (!workers.contains(workerId)) {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  println(workerId + " </a:t>
            </a:r>
            <a:r>
              <a:rPr lang="zh-CN" altLang="en-US" sz="1100">
                <a:latin typeface="Arial" pitchFamily="34" charset="0"/>
                <a:cs typeface="Arial" pitchFamily="34" charset="0"/>
              </a:rPr>
              <a:t>注册</a:t>
            </a:r>
            <a:r>
              <a:rPr lang="en-US" altLang="zh-CN" sz="1100">
                <a:latin typeface="Arial" pitchFamily="34" charset="0"/>
                <a:cs typeface="Arial" pitchFamily="34" charset="0"/>
              </a:rPr>
              <a:t>ok.... ")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  val workerInfo = new WorkerInfo(workerId, cpu, ram)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  workers += ((workerId, workerInfo))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  sender() ! RegisteredWorkerInfo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}}}}</a:t>
            </a:r>
          </a:p>
          <a:p>
            <a:endParaRPr lang="en-US" altLang="zh-CN" sz="1100">
              <a:latin typeface="Arial" pitchFamily="34" charset="0"/>
              <a:cs typeface="Arial" pitchFamily="34" charset="0"/>
            </a:endParaRP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object SparkMaster {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def main(args: Array[String]): Unit = {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val config = ConfigFactory.parseString(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s"""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   |akka.actor.provider="akka.remote.RemoteActorRefProvider"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   |akka.remote.netty.tcp.hostname=127.0.0.1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   |akka.remote.netty.tcp.port=10001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      """.stripMargin)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val actorSystem = ActorSystem("sparkMaster", config)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val masterActorRef = actorSystem.actorOf(Props[SparkMaster], "master-01")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masterActorRef ! "start"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}}</a:t>
            </a:r>
            <a:endParaRPr lang="zh-CN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56176" y="1215262"/>
            <a:ext cx="4173387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// worker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注册信</a:t>
            </a:r>
            <a:r>
              <a:rPr lang="zh-CN" altLang="en-US" sz="1200" smtClean="0">
                <a:latin typeface="Arial" pitchFamily="34" charset="0"/>
                <a:cs typeface="Arial" pitchFamily="34" charset="0"/>
              </a:rPr>
              <a:t>息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//</a:t>
            </a:r>
            <a:r>
              <a:rPr lang="en-US" altLang="zh-CN" sz="12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MessageProtocol.scala</a:t>
            </a:r>
            <a:endParaRPr lang="zh-CN" altLang="en-US" sz="12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case class RegisterWorkerInfo(id: String, cpu: Int, ram: Int)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// 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这个是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WorkerInfo, 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保存在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master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hashmap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中的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class WorkerInfo(val id: String, val cpu: Int, val ram: Int)</a:t>
            </a: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case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object RegisteredWorkerInfo</a:t>
            </a:r>
            <a:endParaRPr lang="zh-CN" altLang="en-US" sz="12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277255"/>
              </p:ext>
            </p:extLst>
          </p:nvPr>
        </p:nvGraphicFramePr>
        <p:xfrm>
          <a:off x="7308304" y="4985818"/>
          <a:ext cx="1368152" cy="392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2" name="包装程序外壳对象" showAsIcon="1" r:id="rId5" imgW="2478960" imgH="711360" progId="Package">
                  <p:embed/>
                </p:oleObj>
              </mc:Choice>
              <mc:Fallback>
                <p:oleObj name="包装程序外壳对象" showAsIcon="1" r:id="rId5" imgW="247896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08304" y="4985818"/>
                        <a:ext cx="1368152" cy="392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823129"/>
              </p:ext>
            </p:extLst>
          </p:nvPr>
        </p:nvGraphicFramePr>
        <p:xfrm>
          <a:off x="8676456" y="5001209"/>
          <a:ext cx="448754" cy="386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3" name="包装程序外壳对象" showAsIcon="1" r:id="rId7" imgW="826200" imgH="711360" progId="Package">
                  <p:embed/>
                </p:oleObj>
              </mc:Choice>
              <mc:Fallback>
                <p:oleObj name="包装程序外壳对象" showAsIcon="1" r:id="rId7" imgW="8262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76456" y="5001209"/>
                        <a:ext cx="448754" cy="386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224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Spark </a:t>
            </a:r>
            <a:r>
              <a:rPr lang="en-US" altLang="zh-CN" sz="2200" b="1"/>
              <a:t>Master Worker </a:t>
            </a:r>
            <a:r>
              <a:rPr lang="zh-CN" altLang="en-US" sz="2200" b="1"/>
              <a:t>进</a:t>
            </a:r>
            <a:r>
              <a:rPr lang="zh-CN" altLang="en-US" sz="2200" b="1" smtClean="0"/>
              <a:t>程</a:t>
            </a:r>
            <a:r>
              <a:rPr lang="zh-CN" altLang="en-US" sz="2200" b="1"/>
              <a:t>通</a:t>
            </a:r>
            <a:r>
              <a:rPr lang="zh-CN" altLang="en-US" sz="2200" b="1" smtClean="0"/>
              <a:t>讯</a:t>
            </a:r>
            <a:r>
              <a:rPr lang="zh-CN" altLang="en-US" sz="2200" b="1"/>
              <a:t>项目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9553" y="1244431"/>
            <a:ext cx="813690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代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码实现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90036" y="15646"/>
            <a:ext cx="6890476" cy="58169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class SparkWorker(masterUrl: String) extends Actor 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var masterProxy: ActorSelection = _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val workerId = UUID.randomUUID().toString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override def preStart(): Unit = 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masterProxy = context.actorSelection(masterUrl)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}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override def receive: Receive = 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case "start" =&gt; { // 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自己已就绪</a:t>
            </a:r>
          </a:p>
          <a:p>
            <a:r>
              <a:rPr lang="zh-CN" altLang="en-US" sz="1200">
                <a:latin typeface="Arial" pitchFamily="34" charset="0"/>
                <a:cs typeface="Arial" pitchFamily="34" charset="0"/>
              </a:rPr>
              <a:t>     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println(workerId + " 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向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master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发出注册信息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... ")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  masterProxy ! RegisterWorkerInfo(workerId, 1, 64 * 1024) //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}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case RegisteredWorkerInfo =&gt; 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  println(workerId + " 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向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master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注册成功了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... ")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}}}</a:t>
            </a:r>
          </a:p>
          <a:p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object SparkWorker 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def main(args: Array[String]): Unit = 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val host = "127.0.0.1"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val port = 10002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val masterURL = "akka.tcp://sparkMaster@127.0.0.1:10001/user/master-01"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val workerName = "worker-01"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val config = ConfigFactory.parseString(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  s"""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     |akka.actor.provider="akka.remote.RemoteActorRefProvider"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     |akka.remote.netty.tcp.hostname=127.0.0.1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     |akka.remote.netty.tcp.port=10002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        """.stripMargin)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val actorSystem = ActorSystem("sparkWorker", config)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val workerActorRef = actorSystem.actorOf(Props(new SparkWorker(masterURL)), workerName)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workerActorRef ! "start"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}}</a:t>
            </a:r>
            <a:endParaRPr lang="zh-CN" altLang="en-US" sz="12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4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Spark </a:t>
            </a:r>
            <a:r>
              <a:rPr lang="en-US" altLang="zh-CN" sz="2200" b="1"/>
              <a:t>Master Worker </a:t>
            </a:r>
            <a:r>
              <a:rPr lang="zh-CN" altLang="en-US" sz="2200" b="1"/>
              <a:t>进</a:t>
            </a:r>
            <a:r>
              <a:rPr lang="zh-CN" altLang="en-US" sz="2200" b="1" smtClean="0"/>
              <a:t>程</a:t>
            </a:r>
            <a:r>
              <a:rPr lang="zh-CN" altLang="en-US" sz="2200" b="1"/>
              <a:t>通</a:t>
            </a:r>
            <a:r>
              <a:rPr lang="zh-CN" altLang="en-US" sz="2200" b="1" smtClean="0"/>
              <a:t>讯</a:t>
            </a:r>
            <a:r>
              <a:rPr lang="zh-CN" altLang="en-US" sz="2200" b="1"/>
              <a:t>项目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9553" y="1244431"/>
            <a:ext cx="813690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</a:rPr>
              <a:t>实现功能</a:t>
            </a:r>
            <a:r>
              <a:rPr lang="en-US" altLang="zh-CN" sz="2000" b="1" smtClean="0">
                <a:solidFill>
                  <a:srgbClr val="0070C0"/>
                </a:solidFill>
              </a:rPr>
              <a:t>2-Worker</a:t>
            </a:r>
            <a:r>
              <a:rPr lang="zh-CN" altLang="en-US" sz="2000" b="1">
                <a:solidFill>
                  <a:srgbClr val="0070C0"/>
                </a:solidFill>
              </a:rPr>
              <a:t>定时发送心</a:t>
            </a:r>
            <a:r>
              <a:rPr lang="zh-CN" altLang="en-US" sz="2000" b="1" smtClean="0">
                <a:solidFill>
                  <a:srgbClr val="0070C0"/>
                </a:solidFill>
              </a:rPr>
              <a:t>跳</a:t>
            </a:r>
            <a:endParaRPr lang="zh-CN" altLang="en-US" sz="2000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smtClean="0"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功能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要求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: worker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定时发送心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跳给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Master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Master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能够接收到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并更新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worker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上一次心跳时间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思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路分析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14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程序框架图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</a:t>
            </a:r>
            <a:endParaRPr lang="en-US" altLang="zh-CN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55468"/>
              </p:ext>
            </p:extLst>
          </p:nvPr>
        </p:nvGraphicFramePr>
        <p:xfrm>
          <a:off x="899592" y="3456359"/>
          <a:ext cx="1224136" cy="622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1" name="包装程序外壳对象" showAsIcon="1" r:id="rId4" imgW="1398240" imgH="711360" progId="Package">
                  <p:embed/>
                </p:oleObj>
              </mc:Choice>
              <mc:Fallback>
                <p:oleObj name="包装程序外壳对象" showAsIcon="1" r:id="rId4" imgW="139824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9592" y="3456359"/>
                        <a:ext cx="1224136" cy="6224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557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Akka </a:t>
            </a:r>
            <a:r>
              <a:rPr lang="zh-CN" altLang="en-US" sz="2200" b="1"/>
              <a:t>中 </a:t>
            </a:r>
            <a:r>
              <a:rPr lang="en-US" altLang="zh-CN" sz="2200" b="1"/>
              <a:t>Actor </a:t>
            </a:r>
            <a:r>
              <a:rPr lang="zh-CN" altLang="en-US" sz="2200" b="1"/>
              <a:t>模型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244431"/>
            <a:ext cx="8172907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模型及其说明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sz="1700" smtClean="0">
                <a:latin typeface="Arial" pitchFamily="34" charset="0"/>
                <a:cs typeface="Arial" pitchFamily="34" charset="0"/>
              </a:rPr>
              <a:t>Akka </a:t>
            </a:r>
            <a:r>
              <a:rPr lang="zh-CN" altLang="en-US" sz="1700">
                <a:latin typeface="Arial" pitchFamily="34" charset="0"/>
                <a:cs typeface="Arial" pitchFamily="34" charset="0"/>
              </a:rPr>
              <a:t>处理并发的方法基于 </a:t>
            </a:r>
            <a:r>
              <a:rPr lang="en-US" altLang="zh-CN" sz="1700">
                <a:latin typeface="Arial" pitchFamily="34" charset="0"/>
                <a:cs typeface="Arial" pitchFamily="34" charset="0"/>
              </a:rPr>
              <a:t>Actor </a:t>
            </a:r>
            <a:r>
              <a:rPr lang="zh-CN" altLang="en-US" sz="1700">
                <a:latin typeface="Arial" pitchFamily="34" charset="0"/>
                <a:cs typeface="Arial" pitchFamily="34" charset="0"/>
              </a:rPr>
              <a:t>模型</a:t>
            </a:r>
            <a:r>
              <a:rPr lang="zh-CN" altLang="en-US" sz="1700" smtClean="0">
                <a:latin typeface="Arial" pitchFamily="34" charset="0"/>
                <a:cs typeface="Arial" pitchFamily="34" charset="0"/>
              </a:rPr>
              <a:t>。</a:t>
            </a:r>
            <a:r>
              <a:rPr lang="en-US" altLang="zh-CN" sz="170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1700" b="1">
                <a:latin typeface="Arial" pitchFamily="34" charset="0"/>
                <a:cs typeface="Arial" pitchFamily="34" charset="0"/>
              </a:rPr>
              <a:t>示意图</a:t>
            </a:r>
            <a:r>
              <a:rPr lang="en-US" altLang="zh-CN" sz="170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342900" indent="-342900">
              <a:buAutoNum type="arabicParenR"/>
              <a:defRPr/>
            </a:pPr>
            <a:r>
              <a:rPr lang="zh-CN" altLang="en-US" sz="1700" smtClean="0">
                <a:latin typeface="Arial" pitchFamily="34" charset="0"/>
                <a:cs typeface="Arial" pitchFamily="34" charset="0"/>
              </a:rPr>
              <a:t>在</a:t>
            </a:r>
            <a:r>
              <a:rPr lang="zh-CN" altLang="en-US" sz="1700">
                <a:latin typeface="Arial" pitchFamily="34" charset="0"/>
                <a:cs typeface="Arial" pitchFamily="34" charset="0"/>
              </a:rPr>
              <a:t>基于 </a:t>
            </a:r>
            <a:r>
              <a:rPr lang="en-US" altLang="zh-CN" sz="1700">
                <a:latin typeface="Arial" pitchFamily="34" charset="0"/>
                <a:cs typeface="Arial" pitchFamily="34" charset="0"/>
              </a:rPr>
              <a:t>Actor </a:t>
            </a:r>
            <a:r>
              <a:rPr lang="zh-CN" altLang="en-US" sz="1700">
                <a:latin typeface="Arial" pitchFamily="34" charset="0"/>
                <a:cs typeface="Arial" pitchFamily="34" charset="0"/>
              </a:rPr>
              <a:t>的系统里，所有的事物都是 </a:t>
            </a:r>
            <a:r>
              <a:rPr lang="en-US" altLang="zh-CN" sz="1700"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sz="1700">
                <a:latin typeface="Arial" pitchFamily="34" charset="0"/>
                <a:cs typeface="Arial" pitchFamily="34" charset="0"/>
              </a:rPr>
              <a:t>，</a:t>
            </a:r>
            <a:r>
              <a:rPr lang="zh-CN" altLang="en-US" sz="1700" smtClean="0">
                <a:latin typeface="Arial" pitchFamily="34" charset="0"/>
                <a:cs typeface="Arial" pitchFamily="34" charset="0"/>
              </a:rPr>
              <a:t>就好</a:t>
            </a:r>
            <a:r>
              <a:rPr lang="zh-CN" altLang="en-US" sz="1700">
                <a:latin typeface="Arial" pitchFamily="34" charset="0"/>
                <a:cs typeface="Arial" pitchFamily="34" charset="0"/>
              </a:rPr>
              <a:t>像在面向对象设计里面所有的事物都是对象一样</a:t>
            </a:r>
            <a:r>
              <a:rPr lang="zh-CN" altLang="en-US" sz="1700" smtClean="0">
                <a:latin typeface="Arial" pitchFamily="34" charset="0"/>
                <a:cs typeface="Arial" pitchFamily="34" charset="0"/>
              </a:rPr>
              <a:t>。</a:t>
            </a:r>
            <a:endParaRPr lang="en-US" altLang="zh-CN" sz="170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sz="1700" smtClean="0">
                <a:latin typeface="Arial" pitchFamily="34" charset="0"/>
                <a:cs typeface="Arial" pitchFamily="34" charset="0"/>
              </a:rPr>
              <a:t>Actor </a:t>
            </a:r>
            <a:r>
              <a:rPr lang="zh-CN" altLang="en-US" sz="1700" smtClean="0">
                <a:latin typeface="Arial" pitchFamily="34" charset="0"/>
                <a:cs typeface="Arial" pitchFamily="34" charset="0"/>
              </a:rPr>
              <a:t>模型</a:t>
            </a:r>
            <a:r>
              <a:rPr lang="zh-CN" altLang="en-US" sz="1700">
                <a:latin typeface="Arial" pitchFamily="34" charset="0"/>
                <a:cs typeface="Arial" pitchFamily="34" charset="0"/>
              </a:rPr>
              <a:t>是作为一个并发模型设计和架构</a:t>
            </a:r>
            <a:r>
              <a:rPr lang="zh-CN" altLang="en-US" sz="1700" smtClean="0">
                <a:latin typeface="Arial" pitchFamily="34" charset="0"/>
                <a:cs typeface="Arial" pitchFamily="34" charset="0"/>
              </a:rPr>
              <a:t>的。</a:t>
            </a:r>
            <a:r>
              <a:rPr lang="en-US" altLang="zh-CN" sz="1700">
                <a:latin typeface="Arial" pitchFamily="34" charset="0"/>
                <a:cs typeface="Arial" pitchFamily="34" charset="0"/>
              </a:rPr>
              <a:t>Actor </a:t>
            </a:r>
            <a:r>
              <a:rPr lang="zh-CN" altLang="en-US" sz="1700">
                <a:latin typeface="Arial" pitchFamily="34" charset="0"/>
                <a:cs typeface="Arial" pitchFamily="34" charset="0"/>
              </a:rPr>
              <a:t>与 </a:t>
            </a:r>
            <a:r>
              <a:rPr lang="en-US" altLang="zh-CN" sz="1700">
                <a:latin typeface="Arial" pitchFamily="34" charset="0"/>
                <a:cs typeface="Arial" pitchFamily="34" charset="0"/>
              </a:rPr>
              <a:t>Actor </a:t>
            </a:r>
            <a:r>
              <a:rPr lang="zh-CN" altLang="en-US" sz="1700">
                <a:latin typeface="Arial" pitchFamily="34" charset="0"/>
                <a:cs typeface="Arial" pitchFamily="34" charset="0"/>
              </a:rPr>
              <a:t>之间</a:t>
            </a:r>
            <a:r>
              <a:rPr lang="zh-CN" altLang="en-US" sz="1700" b="1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只能</a:t>
            </a:r>
            <a:r>
              <a:rPr lang="zh-CN" altLang="en-US" sz="1700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通过</a:t>
            </a:r>
            <a:r>
              <a:rPr lang="zh-CN" altLang="en-US" sz="1700" b="1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消息通</a:t>
            </a:r>
            <a:r>
              <a:rPr lang="zh-CN" altLang="en-US" sz="1700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信</a:t>
            </a:r>
            <a:r>
              <a:rPr lang="zh-CN" altLang="en-US" sz="1700" smtClean="0">
                <a:latin typeface="Arial" pitchFamily="34" charset="0"/>
                <a:cs typeface="Arial" pitchFamily="34" charset="0"/>
              </a:rPr>
              <a:t>，</a:t>
            </a:r>
            <a:r>
              <a:rPr lang="zh-CN" altLang="en-US" sz="1700">
                <a:latin typeface="Arial" pitchFamily="34" charset="0"/>
                <a:cs typeface="Arial" pitchFamily="34" charset="0"/>
              </a:rPr>
              <a:t>如</a:t>
            </a:r>
            <a:r>
              <a:rPr lang="zh-CN" altLang="en-US" sz="1700" smtClean="0">
                <a:latin typeface="Arial" pitchFamily="34" charset="0"/>
                <a:cs typeface="Arial" pitchFamily="34" charset="0"/>
              </a:rPr>
              <a:t>图的</a:t>
            </a:r>
            <a:r>
              <a:rPr lang="zh-CN" altLang="en-US" sz="1700">
                <a:latin typeface="Arial" pitchFamily="34" charset="0"/>
                <a:cs typeface="Arial" pitchFamily="34" charset="0"/>
              </a:rPr>
              <a:t>信</a:t>
            </a:r>
            <a:r>
              <a:rPr lang="zh-CN" altLang="en-US" sz="1700" smtClean="0">
                <a:latin typeface="Arial" pitchFamily="34" charset="0"/>
                <a:cs typeface="Arial" pitchFamily="34" charset="0"/>
              </a:rPr>
              <a:t>封</a:t>
            </a:r>
            <a:r>
              <a:rPr lang="en-US" altLang="zh-CN" sz="170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656159"/>
            <a:ext cx="44100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120435"/>
              </p:ext>
            </p:extLst>
          </p:nvPr>
        </p:nvGraphicFramePr>
        <p:xfrm>
          <a:off x="4964529" y="3640993"/>
          <a:ext cx="687592" cy="526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7" name="包装程序外壳对象" showAsIcon="1" r:id="rId5" imgW="928080" imgH="711360" progId="Package">
                  <p:embed/>
                </p:oleObj>
              </mc:Choice>
              <mc:Fallback>
                <p:oleObj name="包装程序外壳对象" showAsIcon="1" r:id="rId5" imgW="92808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64529" y="3640993"/>
                        <a:ext cx="687592" cy="5265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725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Spark </a:t>
            </a:r>
            <a:r>
              <a:rPr lang="en-US" altLang="zh-CN" sz="2200" b="1"/>
              <a:t>Master Worker </a:t>
            </a:r>
            <a:r>
              <a:rPr lang="zh-CN" altLang="en-US" sz="2200" b="1"/>
              <a:t>进</a:t>
            </a:r>
            <a:r>
              <a:rPr lang="zh-CN" altLang="en-US" sz="2200" b="1" smtClean="0"/>
              <a:t>程</a:t>
            </a:r>
            <a:r>
              <a:rPr lang="zh-CN" altLang="en-US" sz="2200" b="1"/>
              <a:t>通</a:t>
            </a:r>
            <a:r>
              <a:rPr lang="zh-CN" altLang="en-US" sz="2200" b="1" smtClean="0"/>
              <a:t>讯</a:t>
            </a:r>
            <a:r>
              <a:rPr lang="zh-CN" altLang="en-US" sz="2200" b="1"/>
              <a:t>项目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9553" y="1244431"/>
            <a:ext cx="8136903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</a:rPr>
              <a:t>实现功能</a:t>
            </a:r>
            <a:r>
              <a:rPr lang="en-US" altLang="zh-CN" sz="2000" b="1" smtClean="0">
                <a:solidFill>
                  <a:srgbClr val="0070C0"/>
                </a:solidFill>
              </a:rPr>
              <a:t>2-Worker</a:t>
            </a:r>
            <a:r>
              <a:rPr lang="zh-CN" altLang="en-US" sz="2000" b="1">
                <a:solidFill>
                  <a:srgbClr val="0070C0"/>
                </a:solidFill>
              </a:rPr>
              <a:t>定时发送心</a:t>
            </a:r>
            <a:r>
              <a:rPr lang="zh-CN" altLang="en-US" sz="2000" b="1" smtClean="0">
                <a:solidFill>
                  <a:srgbClr val="0070C0"/>
                </a:solidFill>
              </a:rPr>
              <a:t>跳</a:t>
            </a:r>
            <a:endParaRPr lang="en-US" altLang="zh-CN" smtClean="0"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代码实现</a:t>
            </a: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944191"/>
            <a:ext cx="5405198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import scala.concurrent.duration._</a:t>
            </a: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case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RegisteredWorkerInfo =&gt;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{ //</a:t>
            </a:r>
            <a:r>
              <a:rPr lang="en-US" altLang="zh-CN" sz="12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SparkWorker.scala</a:t>
            </a:r>
            <a:endParaRPr lang="en-US" altLang="zh-CN" sz="1200">
              <a:solidFill>
                <a:srgbClr val="CC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println(workerId + " 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向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master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注册成功了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... ")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println(workerId + " 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准备开始定时发送心跳消息给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master... ")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import context.dispatcher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context.system.scheduler.schedule(0 millis, 3000 millis, self, </a:t>
            </a:r>
            <a:r>
              <a:rPr lang="en-US" altLang="zh-CN" sz="12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SendHeartBeat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case SendHeartBeat =&gt; 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// 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向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master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发送心跳了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println(s"------- $workerId 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发送心跳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-------")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masterProxy ! </a:t>
            </a:r>
            <a:r>
              <a:rPr lang="en-US" altLang="zh-CN" sz="12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HearBeat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(workerId)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}</a:t>
            </a:r>
            <a:endParaRPr lang="zh-CN" alt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4320455"/>
            <a:ext cx="5405198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case HearBeat(workerId) =&gt;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{ //</a:t>
            </a:r>
            <a:r>
              <a:rPr lang="en-US" altLang="zh-CN" sz="12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SparkMaster.scala</a:t>
            </a:r>
            <a:endParaRPr lang="en-US" altLang="zh-CN" sz="1200">
              <a:solidFill>
                <a:srgbClr val="CC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val workerInfo = workers(workerId)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workerInfo.lastHeartBeatTime = System.currentTimeMillis()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println(s"master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：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${workerId} 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更新了心跳时间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...")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}</a:t>
            </a:r>
            <a:endParaRPr lang="zh-CN" alt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28184" y="2060039"/>
            <a:ext cx="2736304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2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//MessageProtocol.scala</a:t>
            </a: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case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object SendHeartBeat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case class HearBeat(id: String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class WorkerInfo(val id: String, val cpu: Int, val ram: Int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){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 //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200" smtClean="0">
                <a:latin typeface="Arial" pitchFamily="34" charset="0"/>
                <a:cs typeface="Arial" pitchFamily="34" charset="0"/>
              </a:rPr>
              <a:t>新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增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var lastHeartBeatTime: Long =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_</a:t>
            </a:r>
            <a:endParaRPr lang="zh-CN" altLang="en-US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}</a:t>
            </a:r>
            <a:endParaRPr lang="zh-CN" altLang="en-US" sz="12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96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Spark </a:t>
            </a:r>
            <a:r>
              <a:rPr lang="en-US" altLang="zh-CN" sz="2200" b="1"/>
              <a:t>Master Worker </a:t>
            </a:r>
            <a:r>
              <a:rPr lang="zh-CN" altLang="en-US" sz="2200" b="1"/>
              <a:t>进</a:t>
            </a:r>
            <a:r>
              <a:rPr lang="zh-CN" altLang="en-US" sz="2200" b="1" smtClean="0"/>
              <a:t>程</a:t>
            </a:r>
            <a:r>
              <a:rPr lang="zh-CN" altLang="en-US" sz="2200" b="1"/>
              <a:t>通</a:t>
            </a:r>
            <a:r>
              <a:rPr lang="zh-CN" altLang="en-US" sz="2200" b="1" smtClean="0"/>
              <a:t>讯</a:t>
            </a:r>
            <a:r>
              <a:rPr lang="zh-CN" altLang="en-US" sz="2200" b="1"/>
              <a:t>项目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9553" y="1244431"/>
            <a:ext cx="8136903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</a:rPr>
              <a:t>实现功能</a:t>
            </a:r>
            <a:r>
              <a:rPr lang="en-US" altLang="zh-CN" sz="2000" b="1">
                <a:solidFill>
                  <a:srgbClr val="0070C0"/>
                </a:solidFill>
              </a:rPr>
              <a:t>3-Master</a:t>
            </a:r>
            <a:r>
              <a:rPr lang="zh-CN" altLang="en-US" sz="2000" b="1">
                <a:solidFill>
                  <a:srgbClr val="0070C0"/>
                </a:solidFill>
              </a:rPr>
              <a:t>启动定时任务，定时检测注册的</a:t>
            </a:r>
            <a:r>
              <a:rPr lang="en-US" altLang="zh-CN" sz="2000" b="1" smtClean="0">
                <a:solidFill>
                  <a:srgbClr val="0070C0"/>
                </a:solidFill>
              </a:rPr>
              <a:t>worker</a:t>
            </a:r>
          </a:p>
          <a:p>
            <a:pPr>
              <a:defRPr/>
            </a:pPr>
            <a:endParaRPr lang="en-US" altLang="zh-CN" smtClean="0"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功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能要求：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Master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启动定时任务，定时检测注册的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worker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有哪些没有更新心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跳，已经</a:t>
            </a:r>
            <a:r>
              <a:rPr lang="zh-CN" altLang="en-US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超时的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worker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，将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其从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hashmap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中</a:t>
            </a:r>
            <a:r>
              <a:rPr lang="zh-CN" altLang="en-US" b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删</a:t>
            </a:r>
            <a:r>
              <a:rPr lang="zh-CN" altLang="en-US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除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掉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思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路分析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程序框架图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98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Spark </a:t>
            </a:r>
            <a:r>
              <a:rPr lang="en-US" altLang="zh-CN" sz="2200" b="1"/>
              <a:t>Master Worker </a:t>
            </a:r>
            <a:r>
              <a:rPr lang="zh-CN" altLang="en-US" sz="2200" b="1"/>
              <a:t>进</a:t>
            </a:r>
            <a:r>
              <a:rPr lang="zh-CN" altLang="en-US" sz="2200" b="1" smtClean="0"/>
              <a:t>程</a:t>
            </a:r>
            <a:r>
              <a:rPr lang="zh-CN" altLang="en-US" sz="2200" b="1"/>
              <a:t>通</a:t>
            </a:r>
            <a:r>
              <a:rPr lang="zh-CN" altLang="en-US" sz="2200" b="1" smtClean="0"/>
              <a:t>讯</a:t>
            </a:r>
            <a:r>
              <a:rPr lang="zh-CN" altLang="en-US" sz="2200" b="1"/>
              <a:t>项目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9553" y="1244431"/>
            <a:ext cx="8136903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</a:rPr>
              <a:t>实现功能</a:t>
            </a:r>
            <a:r>
              <a:rPr lang="en-US" altLang="zh-CN" sz="2000" b="1">
                <a:solidFill>
                  <a:srgbClr val="0070C0"/>
                </a:solidFill>
              </a:rPr>
              <a:t>3-Master</a:t>
            </a:r>
            <a:r>
              <a:rPr lang="zh-CN" altLang="en-US" sz="2000" b="1">
                <a:solidFill>
                  <a:srgbClr val="0070C0"/>
                </a:solidFill>
              </a:rPr>
              <a:t>启动定时任务，定时检测注册的</a:t>
            </a:r>
            <a:r>
              <a:rPr lang="en-US" altLang="zh-CN" sz="2000" b="1" smtClean="0">
                <a:solidFill>
                  <a:srgbClr val="0070C0"/>
                </a:solidFill>
              </a:rPr>
              <a:t>worker</a:t>
            </a:r>
            <a:endParaRPr lang="en-US" altLang="zh-CN" smtClean="0"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代码实现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1944191"/>
            <a:ext cx="600427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case "start" =&gt;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{ //</a:t>
            </a:r>
            <a:r>
              <a:rPr lang="en-US" altLang="zh-CN" sz="12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SparkMaster.scala</a:t>
            </a:r>
            <a:endParaRPr lang="en-US" altLang="zh-CN" sz="1200">
              <a:solidFill>
                <a:srgbClr val="CC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  println("master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服务，启动并开始监听端口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....")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  self ! StartTimeOutWorker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}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// 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开启定时器，每隔一定时间检测是否有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worker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的心跳超时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case StartTimeOutWorker =&gt; 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import context.dispatcher // 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使用调度器时候必须导入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dispatcher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context.system.scheduler.schedule(0 millis, 9000 millis, self, RemoveTimeOutWorker)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case RemoveTimeOutWorker =&gt; 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val workerInfos = workers.values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val currentTime = System.currentTimeMillis()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// 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过滤心跳超时的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worker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workerInfos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.filter(workerInfo =&gt; currentTime - workerInfo.lastHeartBeatTime &gt; 6000)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.foreach(workerInfo =&gt; workers.remove(workerInfo.id))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println(s"-----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还剩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${workers.size} 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存活的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Worker-----")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}</a:t>
            </a:r>
            <a:endParaRPr lang="zh-CN" alt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6096" y="4312904"/>
            <a:ext cx="3784562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//</a:t>
            </a:r>
            <a:r>
              <a:rPr lang="en-US" altLang="zh-CN" sz="12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MessageProtocol.scala</a:t>
            </a: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//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master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给自己发送一个触发检查超时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worker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的信息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case object StartTimeOutWorker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// master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给自己发消息，检测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worker,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对于心跳超时的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case object RemoveTimeOutWorker</a:t>
            </a:r>
            <a:endParaRPr lang="zh-CN" altLang="en-US" sz="12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660997"/>
              </p:ext>
            </p:extLst>
          </p:nvPr>
        </p:nvGraphicFramePr>
        <p:xfrm>
          <a:off x="7092280" y="3670158"/>
          <a:ext cx="1720189" cy="493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2" name="包装程序外壳对象" showAsIcon="1" r:id="rId4" imgW="2478960" imgH="711360" progId="Package">
                  <p:embed/>
                </p:oleObj>
              </mc:Choice>
              <mc:Fallback>
                <p:oleObj name="包装程序外壳对象" showAsIcon="1" r:id="rId4" imgW="247896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92280" y="3670158"/>
                        <a:ext cx="1720189" cy="493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91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Spark </a:t>
            </a:r>
            <a:r>
              <a:rPr lang="en-US" altLang="zh-CN" sz="2200" b="1"/>
              <a:t>Master Worker </a:t>
            </a:r>
            <a:r>
              <a:rPr lang="zh-CN" altLang="en-US" sz="2200" b="1"/>
              <a:t>进</a:t>
            </a:r>
            <a:r>
              <a:rPr lang="zh-CN" altLang="en-US" sz="2200" b="1" smtClean="0"/>
              <a:t>程</a:t>
            </a:r>
            <a:r>
              <a:rPr lang="zh-CN" altLang="en-US" sz="2200" b="1"/>
              <a:t>通</a:t>
            </a:r>
            <a:r>
              <a:rPr lang="zh-CN" altLang="en-US" sz="2200" b="1" smtClean="0"/>
              <a:t>讯</a:t>
            </a:r>
            <a:r>
              <a:rPr lang="zh-CN" altLang="en-US" sz="2200" b="1"/>
              <a:t>项目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9553" y="1244431"/>
            <a:ext cx="8136903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</a:rPr>
              <a:t>实现功能</a:t>
            </a:r>
            <a:r>
              <a:rPr lang="en-US" altLang="zh-CN" sz="2000" b="1" smtClean="0">
                <a:solidFill>
                  <a:srgbClr val="0070C0"/>
                </a:solidFill>
              </a:rPr>
              <a:t>4-Master,Worker</a:t>
            </a:r>
            <a:r>
              <a:rPr lang="zh-CN" altLang="en-US" sz="2000" b="1" smtClean="0">
                <a:solidFill>
                  <a:srgbClr val="0070C0"/>
                </a:solidFill>
              </a:rPr>
              <a:t>的启动参数运行时指定</a:t>
            </a:r>
            <a:endParaRPr lang="en-US" altLang="zh-CN" sz="2000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smtClean="0"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功能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要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求：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Master,Worker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的启动参数运行时指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定，而不是固定写在程序中的。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代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码实现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：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2664271"/>
            <a:ext cx="376577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//</a:t>
            </a:r>
            <a:r>
              <a:rPr lang="en-US" altLang="zh-CN" sz="1400" b="1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SparkMaster.scala</a:t>
            </a:r>
            <a:endParaRPr lang="en-US" altLang="zh-CN" sz="1400" b="1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def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main(args: Array[String]): Unit =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{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// 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检验参数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if(args.length != 3)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println("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请输入参数：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host port masterName")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sys.exit() // 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退出程序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host = args(0)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port = args(1)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masterName = args(2)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5936" y="2579483"/>
            <a:ext cx="5088252" cy="2893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//SparkWorker.scala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def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main(args: Array[String]): Unit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if(args.length != 4)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println("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请输入参数：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host port workerName masterURL")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sys.exit() // 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退出程序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定义连接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master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相关变量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, 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后面改成参数输入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这样更加灵活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host = args(0) //"127.0.0.1"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port = args(1) //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10002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//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akka.tcp://sparkMaster@127.0.0.1:10001/user/master-01"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masterURL = args(2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)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workerName = args(3) //"worker-01"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507325"/>
              </p:ext>
            </p:extLst>
          </p:nvPr>
        </p:nvGraphicFramePr>
        <p:xfrm>
          <a:off x="683568" y="5065351"/>
          <a:ext cx="1419857" cy="407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3" name="包装程序外壳对象" showAsIcon="1" r:id="rId4" imgW="2478960" imgH="711360" progId="Package">
                  <p:embed/>
                </p:oleObj>
              </mc:Choice>
              <mc:Fallback>
                <p:oleObj name="包装程序外壳对象" showAsIcon="1" r:id="rId4" imgW="247896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3568" y="5065351"/>
                        <a:ext cx="1419857" cy="4072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114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Spark </a:t>
            </a:r>
            <a:r>
              <a:rPr lang="en-US" altLang="zh-CN" sz="2200" b="1"/>
              <a:t>Master Worker </a:t>
            </a:r>
            <a:r>
              <a:rPr lang="zh-CN" altLang="en-US" sz="2200" b="1"/>
              <a:t>进</a:t>
            </a:r>
            <a:r>
              <a:rPr lang="zh-CN" altLang="en-US" sz="2200" b="1" smtClean="0"/>
              <a:t>程</a:t>
            </a:r>
            <a:r>
              <a:rPr lang="zh-CN" altLang="en-US" sz="2200" b="1"/>
              <a:t>通</a:t>
            </a:r>
            <a:r>
              <a:rPr lang="zh-CN" altLang="en-US" sz="2200" b="1" smtClean="0"/>
              <a:t>讯</a:t>
            </a:r>
            <a:r>
              <a:rPr lang="zh-CN" altLang="en-US" sz="2200" b="1"/>
              <a:t>项目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9553" y="1244431"/>
            <a:ext cx="8136903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</a:rPr>
              <a:t>实现功能</a:t>
            </a:r>
            <a:r>
              <a:rPr lang="en-US" altLang="zh-CN" sz="2000" b="1" smtClean="0">
                <a:solidFill>
                  <a:srgbClr val="0070C0"/>
                </a:solidFill>
              </a:rPr>
              <a:t>4-Master,Worker</a:t>
            </a:r>
            <a:r>
              <a:rPr lang="zh-CN" altLang="en-US" sz="2000" b="1" smtClean="0">
                <a:solidFill>
                  <a:srgbClr val="0070C0"/>
                </a:solidFill>
              </a:rPr>
              <a:t>的启动参数运行时指定</a:t>
            </a:r>
            <a:endParaRPr lang="en-US" altLang="zh-CN" smtClean="0"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运行项目</a:t>
            </a: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b="1">
                <a:solidFill>
                  <a:srgbClr val="EE0000"/>
                </a:solidFill>
                <a:cs typeface="Times New Roman" panose="02020603050405020304" pitchFamily="18" charset="0"/>
              </a:rPr>
              <a:t>说</a:t>
            </a:r>
            <a:r>
              <a:rPr lang="zh-CN" altLang="en-US" sz="2000" b="1" smtClean="0">
                <a:solidFill>
                  <a:srgbClr val="EE0000"/>
                </a:solidFill>
                <a:cs typeface="Times New Roman" panose="02020603050405020304" pitchFamily="18" charset="0"/>
              </a:rPr>
              <a:t>明：</a:t>
            </a:r>
            <a:r>
              <a:rPr lang="zh-CN" altLang="en-US" smtClean="0">
                <a:cs typeface="Times New Roman" panose="02020603050405020304" pitchFamily="18" charset="0"/>
              </a:rPr>
              <a:t>再点击确认</a:t>
            </a:r>
            <a:r>
              <a:rPr lang="en-US" altLang="zh-CN" smtClean="0">
                <a:cs typeface="Times New Roman" panose="02020603050405020304" pitchFamily="18" charset="0"/>
              </a:rPr>
              <a:t>-&gt;</a:t>
            </a:r>
            <a:r>
              <a:rPr lang="zh-CN" altLang="en-US" smtClean="0">
                <a:cs typeface="Times New Roman" panose="02020603050405020304" pitchFamily="18" charset="0"/>
              </a:rPr>
              <a:t>应用即可保存设置，如果需要运行第二个</a:t>
            </a:r>
            <a:r>
              <a:rPr lang="en-US" altLang="zh-CN" smtClean="0">
                <a:cs typeface="Times New Roman" panose="02020603050405020304" pitchFamily="18" charset="0"/>
              </a:rPr>
              <a:t>worker</a:t>
            </a:r>
            <a:r>
              <a:rPr lang="zh-CN" altLang="en-US" smtClean="0">
                <a:cs typeface="Times New Roman" panose="02020603050405020304" pitchFamily="18" charset="0"/>
              </a:rPr>
              <a:t>服务，则需要修改参数，再运行</a:t>
            </a:r>
            <a:r>
              <a:rPr lang="en-US" altLang="zh-CN" smtClean="0">
                <a:cs typeface="Times New Roman" panose="02020603050405020304" pitchFamily="18" charset="0"/>
              </a:rPr>
              <a:t>.</a:t>
            </a: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84" y="1944191"/>
            <a:ext cx="5068044" cy="2892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443381"/>
              </p:ext>
            </p:extLst>
          </p:nvPr>
        </p:nvGraphicFramePr>
        <p:xfrm>
          <a:off x="5940152" y="4320454"/>
          <a:ext cx="599050" cy="51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7" name="包装程序外壳对象" showAsIcon="1" r:id="rId5" imgW="826200" imgH="711360" progId="Package">
                  <p:embed/>
                </p:oleObj>
              </mc:Choice>
              <mc:Fallback>
                <p:oleObj name="包装程序外壳对象" showAsIcon="1" r:id="rId5" imgW="8262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40152" y="4320454"/>
                        <a:ext cx="599050" cy="51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613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51720" y="3201443"/>
            <a:ext cx="4896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 smtClean="0">
                <a:solidFill>
                  <a:srgbClr val="FFFF00"/>
                </a:solidFill>
              </a:rPr>
              <a:t>谢谢！ 欢迎收看！</a:t>
            </a:r>
            <a:endParaRPr lang="zh-CN" altLang="en-US" sz="4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Akka </a:t>
            </a:r>
            <a:r>
              <a:rPr lang="zh-CN" altLang="en-US" sz="2200" b="1"/>
              <a:t>中 </a:t>
            </a:r>
            <a:r>
              <a:rPr lang="en-US" altLang="zh-CN" sz="2200" b="1"/>
              <a:t>Actor </a:t>
            </a:r>
            <a:r>
              <a:rPr lang="zh-CN" altLang="en-US" sz="2200" b="1"/>
              <a:t>模型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244431"/>
            <a:ext cx="8172907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模型及其说明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 startAt="4"/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Actor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与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Actor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之间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只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能用消息进行通信，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当一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个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Actor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给另外一个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发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消息，消息是有顺序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消息队列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只需要将消息投寄的相应的邮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箱即可。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 startAt="4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怎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么处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理消息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是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由接收消息的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决定的，发送消息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可以等待回复，也可以异步处理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【ajax】</a:t>
            </a:r>
          </a:p>
          <a:p>
            <a:pPr marL="342900" indent="-342900">
              <a:buAutoNum type="arabicParenR" startAt="4"/>
              <a:defRPr/>
            </a:pPr>
            <a:r>
              <a:rPr lang="en-US" altLang="zh-CN">
                <a:latin typeface="Arial" pitchFamily="34" charset="0"/>
                <a:cs typeface="Arial" pitchFamily="34" charset="0"/>
              </a:rPr>
              <a:t>ActorSystem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的职责是负责创建并管理其创建的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ActorSystem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是单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例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可以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ActorSystem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是一个工厂，专门创建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Actor)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一个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JVM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进程中有一个即可，而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Acotr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是可以有多个的。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 startAt="4"/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模型是对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并发模型进行了更高的抽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象。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 startAt="4"/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模型是异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步、非阻塞、高性能的事件驱动编程模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型。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[</a:t>
            </a:r>
            <a:r>
              <a:rPr lang="zh-CN" altLang="en-US" sz="1400" smtClean="0">
                <a:latin typeface="Arial" pitchFamily="34" charset="0"/>
                <a:cs typeface="Arial" pitchFamily="34" charset="0"/>
              </a:rPr>
              <a:t>案例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: </a:t>
            </a:r>
            <a:r>
              <a:rPr lang="zh-CN" altLang="en-US" sz="1400" smtClean="0">
                <a:latin typeface="Arial" pitchFamily="34" charset="0"/>
                <a:cs typeface="Arial" pitchFamily="34" charset="0"/>
              </a:rPr>
              <a:t>说明 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什</a:t>
            </a:r>
            <a:r>
              <a:rPr lang="zh-CN" altLang="en-US" sz="1400" smtClean="0">
                <a:latin typeface="Arial" pitchFamily="34" charset="0"/>
                <a:cs typeface="Arial" pitchFamily="34" charset="0"/>
              </a:rPr>
              <a:t>么是异步、非阻塞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, </a:t>
            </a:r>
            <a:r>
              <a:rPr lang="zh-CN" altLang="en-US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最经典的案例就是</a:t>
            </a:r>
            <a:r>
              <a:rPr lang="en-US" altLang="zh-CN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ajax</a:t>
            </a:r>
            <a:r>
              <a:rPr lang="zh-CN" altLang="en-US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异步请求</a:t>
            </a:r>
            <a:r>
              <a:rPr lang="zh-CN" altLang="en-US" sz="140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处</a:t>
            </a:r>
            <a:r>
              <a:rPr lang="zh-CN" altLang="en-US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理</a:t>
            </a:r>
            <a:r>
              <a:rPr lang="zh-CN" altLang="en-US" sz="140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]</a:t>
            </a:r>
          </a:p>
          <a:p>
            <a:pPr marL="342900" indent="-342900">
              <a:buAutoNum type="arabicParenR" startAt="4"/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模型是轻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量级事件处理（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1GB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内存可容纳百万级别个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），因此处理大并发性能高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700739"/>
              </p:ext>
            </p:extLst>
          </p:nvPr>
        </p:nvGraphicFramePr>
        <p:xfrm>
          <a:off x="7668344" y="3672383"/>
          <a:ext cx="815434" cy="34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0" name="包装程序外壳对象" showAsIcon="1" r:id="rId4" imgW="1665360" imgH="711360" progId="Package">
                  <p:embed/>
                </p:oleObj>
              </mc:Choice>
              <mc:Fallback>
                <p:oleObj name="包装程序外壳对象" showAsIcon="1" r:id="rId4" imgW="166536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68344" y="3672383"/>
                        <a:ext cx="815434" cy="34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979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Actor</a:t>
            </a:r>
            <a:r>
              <a:rPr lang="zh-CN" altLang="en-US" sz="2200" b="1" smtClean="0"/>
              <a:t>模型工</a:t>
            </a:r>
            <a:r>
              <a:rPr lang="zh-CN" altLang="en-US" sz="2200" b="1"/>
              <a:t>作机制说明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244431"/>
            <a:ext cx="8172907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工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作机制示意图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zh-CN" altLang="en-US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后有说明</a:t>
            </a:r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28810" y="2679154"/>
            <a:ext cx="1304925" cy="4953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/>
              <a:t>ActorSystem</a:t>
            </a:r>
            <a:endParaRPr lang="zh-CN" altLang="en-US" sz="1100"/>
          </a:p>
        </p:txBody>
      </p:sp>
      <p:sp>
        <p:nvSpPr>
          <p:cNvPr id="8" name="椭圆 7"/>
          <p:cNvSpPr/>
          <p:nvPr/>
        </p:nvSpPr>
        <p:spPr>
          <a:xfrm>
            <a:off x="2729061" y="3107778"/>
            <a:ext cx="914400" cy="65722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/>
              <a:t>A Actor</a:t>
            </a:r>
            <a:endParaRPr lang="zh-CN" altLang="en-US" sz="1100"/>
          </a:p>
        </p:txBody>
      </p:sp>
      <p:cxnSp>
        <p:nvCxnSpPr>
          <p:cNvPr id="9" name="直接箭头连接符 8"/>
          <p:cNvCxnSpPr>
            <a:stCxn id="5" idx="3"/>
            <a:endCxn id="8" idx="2"/>
          </p:cNvCxnSpPr>
          <p:nvPr/>
        </p:nvCxnSpPr>
        <p:spPr>
          <a:xfrm>
            <a:off x="2033735" y="2926804"/>
            <a:ext cx="695326" cy="509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3262461" y="2126703"/>
            <a:ext cx="1247775" cy="65722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/>
              <a:t>A </a:t>
            </a:r>
            <a:r>
              <a:rPr lang="en-US" altLang="zh-CN" sz="1100" smtClean="0"/>
              <a:t>ActorRef</a:t>
            </a:r>
          </a:p>
          <a:p>
            <a:pPr algn="l"/>
            <a:r>
              <a:rPr lang="en-US" altLang="zh-CN" smtClean="0"/>
              <a:t>B ActorRef</a:t>
            </a:r>
            <a:endParaRPr lang="zh-CN" altLang="en-US" sz="110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3329137" y="2736304"/>
            <a:ext cx="419099" cy="4381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4329260" y="936079"/>
            <a:ext cx="1304925" cy="4953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/>
              <a:t>Dispatcher</a:t>
            </a:r>
          </a:p>
          <a:p>
            <a:pPr algn="l"/>
            <a:r>
              <a:rPr lang="en-US" altLang="zh-CN" sz="1100"/>
              <a:t>Message</a:t>
            </a:r>
            <a:endParaRPr lang="zh-CN" altLang="en-US" sz="1100"/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4195911" y="1479004"/>
            <a:ext cx="390525" cy="6667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5443684" y="2231479"/>
            <a:ext cx="1962152" cy="5524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/>
              <a:t>MailBox</a:t>
            </a:r>
            <a:r>
              <a:rPr lang="en-US" altLang="zh-CN" sz="1100" baseline="0"/>
              <a:t> </a:t>
            </a:r>
            <a:endParaRPr lang="en-US" altLang="zh-CN" sz="1100"/>
          </a:p>
        </p:txBody>
      </p:sp>
      <p:sp>
        <p:nvSpPr>
          <p:cNvPr id="15" name="圆角矩形 14"/>
          <p:cNvSpPr/>
          <p:nvPr/>
        </p:nvSpPr>
        <p:spPr>
          <a:xfrm>
            <a:off x="6119961" y="2355304"/>
            <a:ext cx="400050" cy="285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/>
              <a:t>ms</a:t>
            </a:r>
            <a:endParaRPr lang="zh-CN" altLang="en-US" sz="1100"/>
          </a:p>
        </p:txBody>
      </p:sp>
      <p:sp>
        <p:nvSpPr>
          <p:cNvPr id="16" name="圆角矩形 15"/>
          <p:cNvSpPr/>
          <p:nvPr/>
        </p:nvSpPr>
        <p:spPr>
          <a:xfrm>
            <a:off x="6605737" y="2345779"/>
            <a:ext cx="438150" cy="285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/>
              <a:t>ms</a:t>
            </a:r>
            <a:endParaRPr lang="zh-CN" altLang="en-US" sz="110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5262710" y="1440904"/>
            <a:ext cx="676276" cy="7524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6825952" y="3126828"/>
            <a:ext cx="914400" cy="65722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/>
              <a:t>B </a:t>
            </a:r>
            <a:r>
              <a:rPr lang="en-US" altLang="zh-CN" sz="1100" smtClean="0"/>
              <a:t>Actor</a:t>
            </a:r>
          </a:p>
          <a:p>
            <a:pPr algn="l"/>
            <a:r>
              <a:rPr lang="en-US" altLang="zh-CN" smtClean="0"/>
              <a:t>sender()</a:t>
            </a:r>
            <a:endParaRPr lang="zh-CN" altLang="en-US" sz="1100"/>
          </a:p>
        </p:txBody>
      </p:sp>
      <p:cxnSp>
        <p:nvCxnSpPr>
          <p:cNvPr id="19" name="直接连接符 18"/>
          <p:cNvCxnSpPr>
            <a:endCxn id="18" idx="0"/>
          </p:cNvCxnSpPr>
          <p:nvPr/>
        </p:nvCxnSpPr>
        <p:spPr>
          <a:xfrm>
            <a:off x="6768803" y="2764879"/>
            <a:ext cx="514349" cy="3619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24"/>
          <p:cNvSpPr txBox="1"/>
          <p:nvPr/>
        </p:nvSpPr>
        <p:spPr>
          <a:xfrm>
            <a:off x="4752020" y="3922557"/>
            <a:ext cx="4212467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/>
              <a:t>B Actor </a:t>
            </a:r>
            <a:r>
              <a:rPr lang="zh-CN" altLang="en-US" sz="1400"/>
              <a:t>中</a:t>
            </a:r>
            <a:endParaRPr lang="en-US" altLang="zh-CN" sz="1400" smtClean="0"/>
          </a:p>
          <a:p>
            <a:r>
              <a:rPr lang="en-US" altLang="zh-CN" sz="1400" smtClean="0"/>
              <a:t>receive</a:t>
            </a:r>
            <a:r>
              <a:rPr lang="en-US" altLang="zh-CN" sz="1400" baseline="0" smtClean="0"/>
              <a:t> </a:t>
            </a:r>
            <a:r>
              <a:rPr lang="zh-CN" altLang="en-US" sz="1400" baseline="0"/>
              <a:t>方法 </a:t>
            </a:r>
            <a:r>
              <a:rPr lang="en-US" altLang="zh-CN" sz="1400" baseline="0"/>
              <a:t>{</a:t>
            </a:r>
            <a:br>
              <a:rPr lang="en-US" altLang="zh-CN" sz="1400" baseline="0"/>
            </a:br>
            <a:r>
              <a:rPr lang="en-US" altLang="zh-CN" sz="1400" baseline="0"/>
              <a:t> </a:t>
            </a:r>
            <a:r>
              <a:rPr lang="en-US" altLang="zh-CN" sz="1400" baseline="0" smtClean="0"/>
              <a:t>//1.</a:t>
            </a:r>
            <a:r>
              <a:rPr lang="zh-CN" altLang="en-US" sz="1400" baseline="0" smtClean="0"/>
              <a:t>消息</a:t>
            </a:r>
            <a:r>
              <a:rPr lang="zh-CN" altLang="en-US" sz="1400" baseline="0"/>
              <a:t>接收和处</a:t>
            </a:r>
            <a:r>
              <a:rPr lang="zh-CN" altLang="en-US" sz="1400" baseline="0" smtClean="0"/>
              <a:t>理</a:t>
            </a:r>
            <a:endParaRPr lang="en-US" altLang="zh-CN" sz="1400" baseline="0" smtClean="0"/>
          </a:p>
          <a:p>
            <a:r>
              <a:rPr lang="en-US" altLang="zh-CN" sz="1400"/>
              <a:t> </a:t>
            </a:r>
            <a:r>
              <a:rPr lang="en-US" altLang="zh-CN" sz="1400" smtClean="0"/>
              <a:t>//2. </a:t>
            </a:r>
            <a:r>
              <a:rPr lang="zh-CN" altLang="en-US" sz="1400"/>
              <a:t>通</a:t>
            </a:r>
            <a:r>
              <a:rPr lang="zh-CN" altLang="en-US" sz="1400" smtClean="0"/>
              <a:t>过</a:t>
            </a:r>
            <a:r>
              <a:rPr lang="en-US" altLang="zh-CN" sz="1400" smtClean="0"/>
              <a:t>sender() </a:t>
            </a:r>
            <a:r>
              <a:rPr lang="zh-CN" altLang="en-US" sz="1400" smtClean="0"/>
              <a:t>方法可以得到发送消息的</a:t>
            </a:r>
            <a:r>
              <a:rPr lang="en-US" altLang="zh-CN" sz="1400" smtClean="0"/>
              <a:t>Actor</a:t>
            </a:r>
            <a:r>
              <a:rPr lang="zh-CN" altLang="en-US" sz="1400" smtClean="0"/>
              <a:t>的</a:t>
            </a:r>
            <a:r>
              <a:rPr lang="en-US" altLang="zh-CN" sz="1400" smtClean="0"/>
              <a:t>ActorRef, </a:t>
            </a:r>
            <a:r>
              <a:rPr lang="zh-CN" altLang="en-US" sz="1400" smtClean="0"/>
              <a:t>通过这个</a:t>
            </a:r>
            <a:r>
              <a:rPr lang="en-US" altLang="zh-CN" sz="1400" smtClean="0"/>
              <a:t>ActorRef  </a:t>
            </a:r>
            <a:r>
              <a:rPr lang="zh-CN" altLang="en-US" sz="1400" smtClean="0"/>
              <a:t>，</a:t>
            </a:r>
            <a:r>
              <a:rPr lang="en-US" altLang="zh-CN" sz="1400" smtClean="0"/>
              <a:t>B Actor </a:t>
            </a:r>
            <a:r>
              <a:rPr lang="zh-CN" altLang="en-US" sz="1400" smtClean="0"/>
              <a:t>也可以回复消息</a:t>
            </a:r>
            <a:endParaRPr lang="en-US" altLang="zh-CN" sz="1400" baseline="0"/>
          </a:p>
          <a:p>
            <a:r>
              <a:rPr lang="en-US" altLang="zh-CN" sz="1400" baseline="0"/>
              <a:t>}</a:t>
            </a:r>
            <a:endParaRPr lang="zh-CN" altLang="en-US" sz="1400"/>
          </a:p>
        </p:txBody>
      </p:sp>
      <p:sp>
        <p:nvSpPr>
          <p:cNvPr id="22" name="TextBox 24"/>
          <p:cNvSpPr txBox="1"/>
          <p:nvPr/>
        </p:nvSpPr>
        <p:spPr>
          <a:xfrm>
            <a:off x="1400175" y="3921506"/>
            <a:ext cx="3171825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arenR"/>
            </a:pPr>
            <a:r>
              <a:rPr lang="en-US" altLang="zh-CN" sz="1400" smtClean="0"/>
              <a:t>A Actor </a:t>
            </a:r>
            <a:r>
              <a:rPr lang="zh-CN" altLang="en-US" sz="1400" smtClean="0"/>
              <a:t>如果想给自己发消息，就通过</a:t>
            </a:r>
            <a:r>
              <a:rPr lang="en-US" altLang="zh-CN" sz="1400" smtClean="0"/>
              <a:t>A ActorRef</a:t>
            </a:r>
          </a:p>
          <a:p>
            <a:pPr marL="228600" indent="-228600">
              <a:buAutoNum type="arabicParenR"/>
            </a:pPr>
            <a:r>
              <a:rPr lang="en-US" altLang="zh-CN" sz="1400" smtClean="0"/>
              <a:t>A Actor </a:t>
            </a:r>
            <a:r>
              <a:rPr lang="zh-CN" altLang="en-US" sz="1400" smtClean="0"/>
              <a:t>想给</a:t>
            </a:r>
            <a:r>
              <a:rPr lang="en-US" altLang="zh-CN" sz="1400" smtClean="0"/>
              <a:t>B Actor </a:t>
            </a:r>
            <a:r>
              <a:rPr lang="zh-CN" altLang="en-US" sz="1400" smtClean="0"/>
              <a:t>发消息，就需要有</a:t>
            </a:r>
            <a:r>
              <a:rPr lang="en-US" altLang="zh-CN" sz="1400" smtClean="0"/>
              <a:t>(</a:t>
            </a:r>
            <a:r>
              <a:rPr lang="zh-CN" altLang="en-US" sz="1400" b="1" smtClean="0">
                <a:solidFill>
                  <a:srgbClr val="EE0000"/>
                </a:solidFill>
              </a:rPr>
              <a:t>持有</a:t>
            </a:r>
            <a:r>
              <a:rPr lang="en-US" altLang="zh-CN" sz="1400" smtClean="0"/>
              <a:t>)B  ActorRef , </a:t>
            </a:r>
            <a:r>
              <a:rPr lang="zh-CN" altLang="en-US" sz="1400" smtClean="0"/>
              <a:t>通过</a:t>
            </a:r>
            <a:r>
              <a:rPr lang="en-US" altLang="zh-CN" sz="1400" smtClean="0"/>
              <a:t>B ActorRef </a:t>
            </a:r>
            <a:r>
              <a:rPr lang="zh-CN" altLang="en-US" sz="1400" smtClean="0"/>
              <a:t>发消息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96442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Actor</a:t>
            </a:r>
            <a:r>
              <a:rPr lang="zh-CN" altLang="en-US" sz="2200" b="1" smtClean="0"/>
              <a:t>模型工</a:t>
            </a:r>
            <a:r>
              <a:rPr lang="zh-CN" altLang="en-US" sz="2200" b="1"/>
              <a:t>作机制说明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244431"/>
            <a:ext cx="8172907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模型工作机制说明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14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对照工作机制示意图理解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zh-CN" altLang="en-US"/>
          </a:p>
          <a:p>
            <a:pPr marL="342900" lvl="0" indent="-342900">
              <a:buAutoNum type="arabicParenR"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ActorySystem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创建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Actor</a:t>
            </a:r>
          </a:p>
          <a:p>
            <a:pPr marL="342900" lvl="0" indent="-342900">
              <a:buAutoNum type="arabicParenR"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ActorRef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: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可以理解成是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的</a:t>
            </a:r>
            <a:r>
              <a:rPr lang="zh-CN" altLang="en-US" sz="2000" b="1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代理或者引用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。消息是通过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ActorRef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来发送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而不能通过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Actor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发送消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息，通过哪个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ActorRef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发消息，就表示把该消息发给哪个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Actor</a:t>
            </a:r>
          </a:p>
          <a:p>
            <a:pPr marL="342900" lvl="0" indent="-342900">
              <a:buAutoNum type="arabicParenR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消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息发送到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Dispatcher Message (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消息分发器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，它得到消息后，会将消息进行分发到对应的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MailBox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。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注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: Dispatcher Message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可以理解成是一个线程池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, MailBox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可以理解成是消息队列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，可以缓冲多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个消息，遵守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FIFO)</a:t>
            </a:r>
          </a:p>
          <a:p>
            <a:pPr marL="342900" lvl="0" indent="-342900">
              <a:buAutoNum type="arabicParenR"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Actor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可以通过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receive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方法来获取消息，然后进行处理。</a:t>
            </a: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78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Actor</a:t>
            </a:r>
            <a:r>
              <a:rPr lang="zh-CN" altLang="en-US" sz="2200" b="1" smtClean="0"/>
              <a:t>模型工</a:t>
            </a:r>
            <a:r>
              <a:rPr lang="zh-CN" altLang="en-US" sz="2200" b="1"/>
              <a:t>作机制说明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244431"/>
            <a:ext cx="8172907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间传递消息机制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14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对照工作机制示意图理解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zh-CN" altLang="en-US"/>
          </a:p>
          <a:p>
            <a:pPr marL="342900" lvl="0" indent="-342900">
              <a:buAutoNum type="arabicParenR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每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一个消息就是一个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Message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对象。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Message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继承了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Runable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， 因为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Message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就是线程类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buAutoNum type="arabicParenR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从</a:t>
            </a:r>
            <a:r>
              <a:rPr lang="en-US" altLang="zh-CN" b="1" smtClean="0"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模型工</a:t>
            </a:r>
            <a:r>
              <a:rPr lang="zh-CN" altLang="en-US" b="1">
                <a:latin typeface="Arial" pitchFamily="34" charset="0"/>
                <a:cs typeface="Arial" pitchFamily="34" charset="0"/>
              </a:rPr>
              <a:t>作机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制看上去很</a:t>
            </a:r>
            <a:r>
              <a:rPr lang="zh-CN" altLang="en-US" b="1">
                <a:latin typeface="Arial" pitchFamily="34" charset="0"/>
                <a:cs typeface="Arial" pitchFamily="34" charset="0"/>
              </a:rPr>
              <a:t>麻烦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，但是程序员编程时只需要编写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就可以了，其它的交给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模型完成即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可。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buAutoNum type="arabicParenR"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要给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B Actor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发送消息，那么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A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要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先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拿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到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也称为</a:t>
            </a:r>
            <a:r>
              <a:rPr lang="zh-CN" altLang="en-US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持有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B Actor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的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代理对象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ActorRef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才能发送消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息 </a:t>
            </a:r>
            <a:endParaRPr lang="zh-CN" altLang="en-US">
              <a:latin typeface="Arial" pitchFamily="34" charset="0"/>
              <a:cs typeface="Arial" pitchFamily="34" charset="0"/>
            </a:endParaRPr>
          </a:p>
          <a:p>
            <a:pPr marL="342900" lvl="0" indent="-342900">
              <a:buAutoNum type="arabicParenR"/>
            </a:pPr>
            <a:endParaRPr lang="zh-CN" altLang="en-US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2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Actor</a:t>
            </a:r>
            <a:r>
              <a:rPr lang="zh-CN" altLang="en-US" sz="2200" b="1"/>
              <a:t>模</a:t>
            </a:r>
            <a:r>
              <a:rPr lang="zh-CN" altLang="en-US" sz="2200" b="1" smtClean="0"/>
              <a:t>型快速入门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244431"/>
            <a:ext cx="8172907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应用实例需求</a:t>
            </a:r>
            <a:endParaRPr lang="zh-CN" altLang="en-US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编写一个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Actor,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比如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SayHelloActor</a:t>
            </a:r>
          </a:p>
          <a:p>
            <a:pPr marL="342900" indent="-342900">
              <a:buAutoNum type="arabicParenR"/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SayHelloActor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可以给自己发送消息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如图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要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求使用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Maven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的方式来构建项目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这样可以很好的解决项目开发包的依赖关系。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[scala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和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akka]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31003"/>
            <a:ext cx="4352925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433467"/>
              </p:ext>
            </p:extLst>
          </p:nvPr>
        </p:nvGraphicFramePr>
        <p:xfrm>
          <a:off x="5436096" y="3591307"/>
          <a:ext cx="648072" cy="558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6" name="包装程序外壳对象" showAsIcon="1" r:id="rId5" imgW="826200" imgH="711360" progId="Package">
                  <p:embed/>
                </p:oleObj>
              </mc:Choice>
              <mc:Fallback>
                <p:oleObj name="包装程序外壳对象" showAsIcon="1" r:id="rId5" imgW="8262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36096" y="3591307"/>
                        <a:ext cx="648072" cy="558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761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15328</TotalTime>
  <Words>7381</Words>
  <Application>Microsoft Office PowerPoint</Application>
  <PresentationFormat>自定义</PresentationFormat>
  <Paragraphs>1183</Paragraphs>
  <Slides>45</Slides>
  <Notes>43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7" baseType="lpstr">
      <vt:lpstr>Office 主题</vt:lpstr>
      <vt:lpstr>包装程序外壳对象</vt:lpstr>
      <vt:lpstr>Scala核心编程 -并发编程模型 Akka  讲师：韩顺平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han</cp:lastModifiedBy>
  <cp:revision>1302</cp:revision>
  <dcterms:created xsi:type="dcterms:W3CDTF">2013-03-04T07:19:00Z</dcterms:created>
  <dcterms:modified xsi:type="dcterms:W3CDTF">2018-11-26T00:57:24Z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