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0"/>
  </p:notesMasterIdLst>
  <p:handoutMasterIdLst>
    <p:handoutMasterId r:id="rId71"/>
  </p:handoutMasterIdLst>
  <p:sldIdLst>
    <p:sldId id="256" r:id="rId2"/>
    <p:sldId id="980" r:id="rId3"/>
    <p:sldId id="981" r:id="rId4"/>
    <p:sldId id="982" r:id="rId5"/>
    <p:sldId id="983" r:id="rId6"/>
    <p:sldId id="984" r:id="rId7"/>
    <p:sldId id="985" r:id="rId8"/>
    <p:sldId id="986" r:id="rId9"/>
    <p:sldId id="987" r:id="rId10"/>
    <p:sldId id="988" r:id="rId11"/>
    <p:sldId id="989" r:id="rId12"/>
    <p:sldId id="990" r:id="rId13"/>
    <p:sldId id="991" r:id="rId14"/>
    <p:sldId id="992" r:id="rId15"/>
    <p:sldId id="993" r:id="rId16"/>
    <p:sldId id="994" r:id="rId17"/>
    <p:sldId id="995" r:id="rId18"/>
    <p:sldId id="996" r:id="rId19"/>
    <p:sldId id="997" r:id="rId20"/>
    <p:sldId id="998" r:id="rId21"/>
    <p:sldId id="999" r:id="rId22"/>
    <p:sldId id="1000" r:id="rId23"/>
    <p:sldId id="1001" r:id="rId24"/>
    <p:sldId id="1002" r:id="rId25"/>
    <p:sldId id="1003" r:id="rId26"/>
    <p:sldId id="1004" r:id="rId27"/>
    <p:sldId id="1005" r:id="rId28"/>
    <p:sldId id="1006" r:id="rId29"/>
    <p:sldId id="1007" r:id="rId30"/>
    <p:sldId id="1008" r:id="rId31"/>
    <p:sldId id="1009" r:id="rId32"/>
    <p:sldId id="1010" r:id="rId33"/>
    <p:sldId id="1011" r:id="rId34"/>
    <p:sldId id="1012" r:id="rId35"/>
    <p:sldId id="1013" r:id="rId36"/>
    <p:sldId id="1014" r:id="rId37"/>
    <p:sldId id="1015" r:id="rId38"/>
    <p:sldId id="1016" r:id="rId39"/>
    <p:sldId id="1017" r:id="rId40"/>
    <p:sldId id="1018" r:id="rId41"/>
    <p:sldId id="1019" r:id="rId42"/>
    <p:sldId id="1020" r:id="rId43"/>
    <p:sldId id="1021" r:id="rId44"/>
    <p:sldId id="1022" r:id="rId45"/>
    <p:sldId id="1023" r:id="rId46"/>
    <p:sldId id="1024" r:id="rId47"/>
    <p:sldId id="1025" r:id="rId48"/>
    <p:sldId id="1026" r:id="rId49"/>
    <p:sldId id="1027" r:id="rId50"/>
    <p:sldId id="1033" r:id="rId51"/>
    <p:sldId id="1028" r:id="rId52"/>
    <p:sldId id="1029" r:id="rId53"/>
    <p:sldId id="1030" r:id="rId54"/>
    <p:sldId id="1031" r:id="rId55"/>
    <p:sldId id="1032" r:id="rId56"/>
    <p:sldId id="1035" r:id="rId57"/>
    <p:sldId id="1038" r:id="rId58"/>
    <p:sldId id="1036" r:id="rId59"/>
    <p:sldId id="1037" r:id="rId60"/>
    <p:sldId id="1039" r:id="rId61"/>
    <p:sldId id="1040" r:id="rId62"/>
    <p:sldId id="1041" r:id="rId63"/>
    <p:sldId id="1042" r:id="rId64"/>
    <p:sldId id="1043" r:id="rId65"/>
    <p:sldId id="1044" r:id="rId66"/>
    <p:sldId id="1045" r:id="rId67"/>
    <p:sldId id="1046" r:id="rId68"/>
    <p:sldId id="260" r:id="rId69"/>
  </p:sldIdLst>
  <p:sldSz cx="9144000" cy="561657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4" autoAdjust="0"/>
    <p:restoredTop sz="95841" autoAdjust="0"/>
  </p:normalViewPr>
  <p:slideViewPr>
    <p:cSldViewPr>
      <p:cViewPr>
        <p:scale>
          <a:sx n="80" d="100"/>
          <a:sy n="80" d="100"/>
        </p:scale>
        <p:origin x="-834" y="-174"/>
      </p:cViewPr>
      <p:guideLst>
        <p:guide orient="horz" pos="177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2018/11/26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2945797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2018/11/26</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4048546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baike.baidu.com/item/%E8%BF%9C%E7%A8%8B%E8%BF%87%E7%A8%8B%E8%B0%83%E7%94%A8/7854346" TargetMode="External"/><Relationship Id="rId2" Type="http://schemas.openxmlformats.org/officeDocument/2006/relationships/slide" Target="../slides/slide55.xml"/><Relationship Id="rId1" Type="http://schemas.openxmlformats.org/officeDocument/2006/relationships/notesMaster" Target="../notesMasters/notesMaster1.xml"/><Relationship Id="rId4" Type="http://schemas.openxmlformats.org/officeDocument/2006/relationships/hyperlink" Target="https://baike.baidu.com/item/%E7%BD%91%E7%BB%9C/143243" TargetMode="Externa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3" Type="http://schemas.openxmlformats.org/officeDocument/2006/relationships/hyperlink" Target="http://files.cnblogs.com/liuling/asm-3.2.rar"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讲解</a:t>
            </a:r>
            <a:endParaRPr lang="en-US" altLang="zh-CN" smtClean="0"/>
          </a:p>
          <a:p>
            <a:r>
              <a:rPr lang="en-US" altLang="zh-CN" smtClean="0"/>
              <a:t>1.</a:t>
            </a:r>
            <a:r>
              <a:rPr lang="zh-CN" altLang="en-US" smtClean="0"/>
              <a:t>以单例模式为例讲解</a:t>
            </a:r>
            <a:r>
              <a:rPr lang="en-US" altLang="zh-CN" smtClean="0"/>
              <a:t>.</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在简单工厂模式中进行修改即可</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在简单工厂模式中进行修改即可</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说明：前面我们已经讲解过单例对象</a:t>
            </a:r>
            <a:r>
              <a:rPr lang="en-US" altLang="zh-CN" smtClean="0"/>
              <a:t>(</a:t>
            </a:r>
            <a:r>
              <a:rPr lang="zh-CN" altLang="en-US" smtClean="0"/>
              <a:t>单例模式</a:t>
            </a:r>
            <a:r>
              <a:rPr lang="en-US" altLang="zh-CN" smtClean="0"/>
              <a:t>)</a:t>
            </a:r>
            <a:r>
              <a:rPr lang="zh-CN" altLang="en-US" smtClean="0"/>
              <a:t>，这里我们再回顾下。</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说明</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1 Drink</a:t>
            </a:r>
            <a:r>
              <a:rPr lang="en-US" altLang="zh-CN" baseline="0" smtClean="0"/>
              <a:t> </a:t>
            </a:r>
            <a:r>
              <a:rPr lang="zh-CN" altLang="en-US" baseline="0" smtClean="0"/>
              <a:t>是一个抽象类，表示饮料</a:t>
            </a:r>
            <a:endParaRPr lang="en-US" altLang="zh-CN"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smtClean="0"/>
              <a:t>2 description</a:t>
            </a:r>
            <a:r>
              <a:rPr lang="zh-CN" altLang="en-US" baseline="0" smtClean="0"/>
              <a:t>就是描述，比如咖啡的名字等</a:t>
            </a:r>
            <a:endParaRPr lang="en-US" altLang="zh-CN"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smtClean="0"/>
              <a:t>3.cost</a:t>
            </a:r>
            <a:r>
              <a:rPr lang="zh-CN" altLang="en-US" baseline="0" smtClean="0"/>
              <a:t>就是计算费用，是一个抽象方法</a:t>
            </a:r>
            <a:endParaRPr lang="en-US" altLang="zh-CN"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smtClean="0"/>
              <a:t>4 Decaf </a:t>
            </a:r>
            <a:r>
              <a:rPr lang="zh-CN" altLang="en-US" baseline="0" smtClean="0"/>
              <a:t>等等就是具体的单品咖啡，继承</a:t>
            </a:r>
            <a:r>
              <a:rPr lang="en-US" altLang="zh-CN" baseline="0" smtClean="0"/>
              <a:t>Drink,</a:t>
            </a:r>
            <a:r>
              <a:rPr lang="zh-CN" altLang="en-US" baseline="0" smtClean="0"/>
              <a:t>并实现</a:t>
            </a:r>
            <a:r>
              <a:rPr lang="en-US" altLang="zh-CN" baseline="0" smtClean="0"/>
              <a:t>cost</a:t>
            </a:r>
            <a:r>
              <a:rPr lang="zh-CN" altLang="en-US" baseline="0" smtClean="0"/>
              <a:t>方法</a:t>
            </a:r>
            <a:endParaRPr lang="en-US" altLang="zh-CN"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smtClean="0"/>
              <a:t>5.Espresso&amp;&amp;Milk </a:t>
            </a:r>
            <a:r>
              <a:rPr lang="zh-CN" altLang="en-US" baseline="0" smtClean="0"/>
              <a:t>等等就是单品咖啡</a:t>
            </a:r>
            <a:r>
              <a:rPr lang="en-US" altLang="zh-CN" baseline="0" smtClean="0"/>
              <a:t>+</a:t>
            </a:r>
            <a:r>
              <a:rPr lang="zh-CN" altLang="en-US" baseline="0" smtClean="0"/>
              <a:t>各种调料的组合</a:t>
            </a:r>
            <a:r>
              <a:rPr lang="en-US" altLang="zh-CN" baseline="0" smtClean="0"/>
              <a:t>,</a:t>
            </a:r>
            <a:r>
              <a:rPr lang="zh-CN" altLang="en-US" baseline="0" smtClean="0"/>
              <a:t>这个会很多</a:t>
            </a:r>
            <a:r>
              <a:rPr lang="en-US" altLang="zh-CN" baseline="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smtClean="0"/>
              <a:t>6.</a:t>
            </a:r>
            <a:r>
              <a:rPr lang="zh-CN" altLang="en-US" baseline="0" smtClean="0"/>
              <a:t>这种设计方式时，会有很多的类，并且当增加一个新的单品咖啡或者调料时，类的数量就会倍增</a:t>
            </a:r>
            <a:r>
              <a:rPr lang="en-US" altLang="zh-CN" baseline="0" smtClean="0"/>
              <a:t>(</a:t>
            </a:r>
            <a:r>
              <a:rPr lang="zh-CN" altLang="en-US" baseline="0" smtClean="0"/>
              <a:t>爆炸</a:t>
            </a:r>
            <a:r>
              <a:rPr lang="en-US" altLang="zh-CN" baseline="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说明</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1 Drink</a:t>
            </a:r>
            <a:r>
              <a:rPr lang="en-US" altLang="zh-CN" baseline="0" smtClean="0"/>
              <a:t> </a:t>
            </a:r>
            <a:r>
              <a:rPr lang="zh-CN" altLang="en-US" baseline="0" smtClean="0"/>
              <a:t>是一个抽象类，表示饮料</a:t>
            </a:r>
            <a:endParaRPr lang="en-US" altLang="zh-CN"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smtClean="0"/>
              <a:t>2 description</a:t>
            </a:r>
            <a:r>
              <a:rPr lang="zh-CN" altLang="en-US" baseline="0" smtClean="0"/>
              <a:t>就是描述，比如咖啡的名字等</a:t>
            </a:r>
            <a:endParaRPr lang="en-US" altLang="zh-CN"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smtClean="0"/>
              <a:t>3.cost</a:t>
            </a:r>
            <a:r>
              <a:rPr lang="zh-CN" altLang="en-US" baseline="0" smtClean="0"/>
              <a:t>就是计算费用，是一个抽象方法</a:t>
            </a:r>
            <a:endParaRPr lang="en-US" altLang="zh-CN"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smtClean="0"/>
              <a:t>4 Decaf </a:t>
            </a:r>
            <a:r>
              <a:rPr lang="zh-CN" altLang="en-US" baseline="0" smtClean="0"/>
              <a:t>等等就是具体的单品咖啡，继承</a:t>
            </a:r>
            <a:r>
              <a:rPr lang="en-US" altLang="zh-CN" baseline="0" smtClean="0"/>
              <a:t>Drink,</a:t>
            </a:r>
            <a:r>
              <a:rPr lang="zh-CN" altLang="en-US" baseline="0" smtClean="0"/>
              <a:t>并实现</a:t>
            </a:r>
            <a:r>
              <a:rPr lang="en-US" altLang="zh-CN" baseline="0" smtClean="0"/>
              <a:t>cost</a:t>
            </a:r>
            <a:r>
              <a:rPr lang="zh-CN" altLang="en-US" baseline="0" smtClean="0"/>
              <a:t>方法</a:t>
            </a:r>
            <a:endParaRPr lang="en-US" altLang="zh-CN"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smtClean="0"/>
              <a:t>5.Espresso&amp;&amp;Milk </a:t>
            </a:r>
            <a:r>
              <a:rPr lang="zh-CN" altLang="en-US" baseline="0" smtClean="0"/>
              <a:t>等等就是单品咖啡</a:t>
            </a:r>
            <a:r>
              <a:rPr lang="en-US" altLang="zh-CN" baseline="0" smtClean="0"/>
              <a:t>+</a:t>
            </a:r>
            <a:r>
              <a:rPr lang="zh-CN" altLang="en-US" baseline="0" smtClean="0"/>
              <a:t>各种调料的组合</a:t>
            </a:r>
            <a:r>
              <a:rPr lang="en-US" altLang="zh-CN" baseline="0" smtClean="0"/>
              <a:t>,</a:t>
            </a:r>
            <a:r>
              <a:rPr lang="zh-CN" altLang="en-US" baseline="0" smtClean="0"/>
              <a:t>这个会很多</a:t>
            </a:r>
            <a:r>
              <a:rPr lang="en-US" altLang="zh-CN" baseline="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smtClean="0"/>
              <a:t>6.</a:t>
            </a:r>
            <a:r>
              <a:rPr lang="zh-CN" altLang="en-US" baseline="0" smtClean="0"/>
              <a:t>这种设计方式时，会有很多的类，并且当增加一个新的单品咖啡或者调料时，类的数量就会倍增</a:t>
            </a:r>
            <a:r>
              <a:rPr lang="en-US" altLang="zh-CN" baseline="0" smtClean="0"/>
              <a:t>(</a:t>
            </a:r>
            <a:r>
              <a:rPr lang="zh-CN" altLang="en-US" baseline="0" smtClean="0"/>
              <a:t>爆炸</a:t>
            </a:r>
            <a:r>
              <a:rPr lang="en-US" altLang="zh-CN" baseline="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说明</a:t>
            </a:r>
            <a:r>
              <a:rPr lang="en-US" altLang="zh-CN" smtClean="0"/>
              <a:t>: </a:t>
            </a:r>
            <a:r>
              <a:rPr lang="zh-CN" altLang="en-US" smtClean="0"/>
              <a:t>将功能附加到对象，而不是通过继承。</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smtClean="0">
                <a:solidFill>
                  <a:schemeClr val="tx1"/>
                </a:solidFill>
                <a:effectLst/>
                <a:latin typeface="+mn-lt"/>
                <a:ea typeface="+mn-ea"/>
                <a:cs typeface="+mn-cs"/>
              </a:rPr>
              <a:t>ocp</a:t>
            </a:r>
            <a:r>
              <a:rPr lang="zh-CN" altLang="en-US" sz="1200" kern="1200" smtClean="0">
                <a:solidFill>
                  <a:schemeClr val="tx1"/>
                </a:solidFill>
                <a:effectLst/>
                <a:latin typeface="+mn-lt"/>
                <a:ea typeface="+mn-ea"/>
                <a:cs typeface="+mn-cs"/>
              </a:rPr>
              <a:t>原则：就是开闭原则，即对功能的扩展是开放的，但是对原有的类的修改是关闭的</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33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讲解：可以通过观察源代码来给学员讲解</a:t>
            </a:r>
            <a:r>
              <a:rPr lang="en-US" altLang="zh-CN" smtClean="0"/>
              <a:t>.</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讲解：可以通过观察源代码来给学员讲解</a:t>
            </a:r>
            <a:r>
              <a:rPr lang="en-US" altLang="zh-CN" smtClean="0"/>
              <a:t>.</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35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讲解：可以通过观察源代码来给学员讲解</a:t>
            </a:r>
            <a:r>
              <a:rPr lang="en-US" altLang="zh-CN" smtClean="0"/>
              <a:t>.</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36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讲解：可以通过观察源代码来给学员讲解</a:t>
            </a:r>
            <a:r>
              <a:rPr lang="en-US" altLang="zh-CN" smtClean="0"/>
              <a:t>.</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37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smtClean="0"/>
              <a:t>//CurrentConditions.scala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package com.atguigu.chapter88.designpattern.observer.internetweather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r>
              <a:rPr lang="zh-CN" altLang="en-US" smtClean="0"/>
              <a:t>当前公告板，就是本气象站网站自己的</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class CurrentConditions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公告板需要的相关数据信息</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private var mTemperature: Float = _</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private var mPressure: Float = _</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private var mHumidity: Float = _</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显示天气的相关信息</a:t>
            </a: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display()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println("***Today mTemperature: " + mTemperature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println("***Today mPressure: " + mPressure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println("***Today mHumidity: " + mHumidity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更新数据，后直接显示</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def update(mTemperature: Float, mPressure: Float, mHumidity: Float)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this.mTemperature = mTemperature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this.mPressure = mPressure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this.mHumidity = mHumidity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display()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smtClean="0"/>
              <a:t>//WeatherData.scala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package com.atguigu.chapter88.designpattern.observer.internetweather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r>
              <a:rPr lang="zh-CN" altLang="en-US" smtClean="0"/>
              <a:t>天气数据类</a:t>
            </a:r>
            <a:r>
              <a:rPr lang="en-US" altLang="zh-CN" smtClean="0"/>
              <a:t>(</a:t>
            </a:r>
            <a:r>
              <a:rPr lang="zh-CN" altLang="en-US" smtClean="0"/>
              <a:t>接口</a:t>
            </a:r>
            <a:r>
              <a:rPr lang="en-US" altLang="zh-CN" smtClean="0"/>
              <a:t>)</a:t>
            </a:r>
            <a:r>
              <a:rPr lang="zh-CN" altLang="en-US" smtClean="0"/>
              <a:t>，这个是核心。</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r>
              <a:rPr lang="zh-CN" altLang="en-US" smtClean="0"/>
              <a:t>数据的来源是由气象局提供</a:t>
            </a: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class WeatherData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private var mTemperatrue: Float = _</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private var mPressure: Float = _</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private var mHumidity: Float = _</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当前气象局的公告板</a:t>
            </a:r>
            <a:r>
              <a:rPr lang="en-US" altLang="zh-CN" smtClean="0"/>
              <a:t>,</a:t>
            </a:r>
            <a:r>
              <a:rPr lang="zh-CN" altLang="en-US" smtClean="0"/>
              <a:t>不是第三方的</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private var mCurrentConditions: CurrentConditions = _</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辅助构造器，创建</a:t>
            </a:r>
            <a:r>
              <a:rPr lang="en-US" altLang="zh-CN" smtClean="0"/>
              <a:t>WeatherData</a:t>
            </a:r>
            <a:r>
              <a:rPr lang="zh-CN" altLang="en-US" smtClean="0"/>
              <a:t>对象时，同时传入一个</a:t>
            </a:r>
            <a:r>
              <a:rPr lang="en-US" altLang="zh-CN" smtClean="0"/>
              <a:t>CurrentConditions</a:t>
            </a:r>
            <a:r>
              <a:rPr lang="zh-CN" altLang="en-US" smtClean="0"/>
              <a:t>对象</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a:t>
            </a:r>
            <a:r>
              <a:rPr lang="zh-CN" altLang="en-US" smtClean="0"/>
              <a:t>用于显示信息</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def this(mCurrentConditions: CurrentConditions)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this.mCurrentConditions = mCurrentConditions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getTemperature()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mTemperatrue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getPressure()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mPressure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getHumidity()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mHumidity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当天气的数据变化时，就更新到</a:t>
            </a:r>
            <a:r>
              <a:rPr lang="en-US" altLang="zh-CN" smtClean="0"/>
              <a:t>mCurrentConditions </a:t>
            </a:r>
            <a:r>
              <a:rPr lang="zh-CN" altLang="en-US" smtClean="0"/>
              <a:t>公告板</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def  dataChange()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mCurrentConditions.update(getTemperature(), getPressure(), getHumidity())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//setData</a:t>
            </a:r>
            <a:r>
              <a:rPr lang="zh-CN" altLang="en-US" smtClean="0"/>
              <a:t>是模拟气象站测试到最新数据，会调用</a:t>
            </a:r>
            <a:r>
              <a:rPr lang="en-US" altLang="zh-CN" smtClean="0"/>
              <a:t>setData</a:t>
            </a:r>
            <a:r>
              <a:rPr lang="zh-CN" altLang="en-US" smtClean="0"/>
              <a:t>进行天气信息更新</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a:t>
            </a:r>
            <a:r>
              <a:rPr lang="zh-CN" altLang="en-US" smtClean="0"/>
              <a:t>然后调用</a:t>
            </a:r>
            <a:r>
              <a:rPr lang="en-US" altLang="zh-CN" smtClean="0"/>
              <a:t>dataChange</a:t>
            </a:r>
            <a:r>
              <a:rPr lang="zh-CN" altLang="en-US" smtClean="0"/>
              <a:t>来对当前的</a:t>
            </a:r>
            <a:r>
              <a:rPr lang="en-US" altLang="zh-CN" smtClean="0"/>
              <a:t>mCurrentConditions </a:t>
            </a:r>
            <a:r>
              <a:rPr lang="zh-CN" altLang="en-US" smtClean="0"/>
              <a:t>公告板也进行重新显示</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def setData(mTemperature: Float, mPressure: Float, mHumidity: Float)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this.mTemperatrue = mTemperature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this.mPressure = mPressure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this.mHumidity = mHumidity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dataChange()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smtClean="0"/>
              <a:t>//InternetWeather.scala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package com.atguigu.chapter88.designpattern.observer.internetweather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object InternetWeather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main(args: Array[String]): Unit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val mCurrentConditions = new CurrentConditions()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val mWeatherData = new WeatherData(mCurrentConditions)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mWeatherData.setData(30, 150, 40)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38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39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讲解</a:t>
            </a:r>
            <a:r>
              <a:rPr lang="en-US" altLang="zh-CN" smtClean="0"/>
              <a:t>:</a:t>
            </a:r>
          </a:p>
          <a:p>
            <a:r>
              <a:rPr lang="zh-CN" altLang="en-US" smtClean="0"/>
              <a:t>重点讲解的设计模式有</a:t>
            </a:r>
            <a:r>
              <a:rPr lang="en-US" altLang="zh-CN" smtClean="0"/>
              <a:t>: xx,xxx [</a:t>
            </a:r>
            <a:r>
              <a:rPr lang="zh-CN" altLang="en-US" smtClean="0"/>
              <a:t>待</a:t>
            </a:r>
            <a:r>
              <a:rPr lang="en-US" altLang="zh-CN" smtClean="0"/>
              <a:t>..]</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41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42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43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smtClean="0"/>
              <a:t>//trait Subject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//Subject trait</a:t>
            </a:r>
            <a:r>
              <a:rPr lang="zh-CN" altLang="en-US" smtClean="0"/>
              <a:t>（接口）</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trait Subject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让</a:t>
            </a:r>
            <a:r>
              <a:rPr lang="en-US" altLang="zh-CN" smtClean="0"/>
              <a:t>WeatherDataSt</a:t>
            </a:r>
            <a:r>
              <a:rPr lang="zh-CN" altLang="en-US" smtClean="0"/>
              <a:t>实现下面的抽象方法</a:t>
            </a: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registerObserver(o: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removeObserver(o: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notifyObservers()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smtClean="0"/>
              <a:t>//trait ObServer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package com.atguigu.chapter88.designpattern.observer.internetweather.myobserver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r>
              <a:rPr lang="zh-CN" altLang="en-US" smtClean="0"/>
              <a:t>观察者</a:t>
            </a:r>
            <a:r>
              <a:rPr lang="en-US" altLang="zh-CN" smtClean="0"/>
              <a:t>trait(</a:t>
            </a:r>
            <a:r>
              <a:rPr lang="zh-CN" altLang="en-US" smtClean="0"/>
              <a:t>接口</a:t>
            </a: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trait ObServer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update(mTemperatrue: Float, mPressure: Float, mHumidity: Float)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44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smtClean="0"/>
              <a:t>//CurrentConditions.scala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package com.atguigu.chapter88.designpattern.observer.internetweather.mode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import com.atguigu.chapter88.designpattern.observer.internetweather.myobserver.ObServer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//CurrentConditions </a:t>
            </a:r>
            <a:r>
              <a:rPr lang="zh-CN" altLang="en-US" smtClean="0"/>
              <a:t>就是当前公告板</a:t>
            </a:r>
            <a:r>
              <a:rPr lang="en-US" altLang="zh-CN" smtClean="0"/>
              <a:t>,</a:t>
            </a:r>
            <a:r>
              <a:rPr lang="zh-CN" altLang="en-US" smtClean="0"/>
              <a:t>它就是观察者</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class CurrentConditions extends ObServer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公告板需要的相关数据信息</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private var mTemperature: Float = _</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private var mPressure: Float = _</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private var mHumidity: Float = _</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override def update(mTemperatrue: Float, mPressure: Float, mHumidity: Float): Unit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这里我们简单的直接赋值</a:t>
            </a:r>
            <a:r>
              <a:rPr lang="en-US" altLang="zh-CN" smtClean="0"/>
              <a:t>,</a:t>
            </a:r>
            <a:r>
              <a:rPr lang="zh-CN" altLang="en-US" smtClean="0"/>
              <a:t>和原来写的当前公告板类一样</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this.mTemperature = mTemperature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this.mPressure = mPressure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this.mHumidity = mHumidity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display()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显示天气的相关信息</a:t>
            </a: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display()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println("***Today mTemperature: " + mTemperature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println("***Today mPressure: " + mPressure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println("***Today mHumidity: " + mHumidity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r>
              <a:rPr lang="en-US" altLang="zh-CN" b="1" smtClean="0"/>
              <a:t>ForcastConditions.scala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package com.atguigu.chapter88.designpattern.observer.internetweather.mode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import com.atguigu.chapter88.designpattern.observer.internetweather.myobserver.ObServer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//ForcastConditions </a:t>
            </a:r>
            <a:r>
              <a:rPr lang="zh-CN" altLang="en-US" smtClean="0"/>
              <a:t>也是一个观察者，继承</a:t>
            </a:r>
            <a:r>
              <a:rPr lang="en-US" altLang="zh-CN" smtClean="0"/>
              <a:t>Observer</a:t>
            </a:r>
            <a:r>
              <a:rPr lang="zh-CN" altLang="en-US" smtClean="0"/>
              <a:t>特质</a:t>
            </a: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r>
              <a:rPr lang="zh-CN" altLang="en-US" smtClean="0"/>
              <a:t>是一个预测明天天气情况的观察者类</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class ForcastConditions extends ObServer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公告板需要的相关数据信息</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private var mTemperature: Float = _</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private var mPressure: Float = _</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private var mHumidity: Float = _</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override def update(mTemperatrue: Float, mPressure: Float, mHumidity: Float): Unit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这里我们简单的直接赋值</a:t>
            </a:r>
            <a:r>
              <a:rPr lang="en-US" altLang="zh-CN" smtClean="0"/>
              <a:t>,</a:t>
            </a:r>
            <a:r>
              <a:rPr lang="zh-CN" altLang="en-US" smtClean="0"/>
              <a:t>和原来写的当前公告板类一样</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this.mTemperature = mTemperature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this.mPressure = mPressure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this.mHumidity = mHumidity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display()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display()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a:t>
            </a:r>
            <a:r>
              <a:rPr lang="zh-CN" altLang="en-US" smtClean="0"/>
              <a:t>明天温度</a:t>
            </a:r>
            <a:r>
              <a:rPr lang="en-US" altLang="zh-CN" smtClean="0"/>
              <a:t>:" + (mTemperature + Math.random())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a:t>
            </a:r>
            <a:r>
              <a:rPr lang="zh-CN" altLang="en-US" smtClean="0"/>
              <a:t>明天气压</a:t>
            </a:r>
            <a:r>
              <a:rPr lang="en-US" altLang="zh-CN" smtClean="0"/>
              <a:t>:" + (mPressure + 10 * Math.random())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a:t>
            </a:r>
            <a:r>
              <a:rPr lang="zh-CN" altLang="en-US" smtClean="0"/>
              <a:t>明天湿度</a:t>
            </a:r>
            <a:r>
              <a:rPr lang="en-US" altLang="zh-CN" smtClean="0"/>
              <a:t>:" + (mHumidity + Math.random())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smtClean="0"/>
              <a:t>//WeatherDataSt.scala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package com.atguigu.chapter88.designpattern.observer.internetweather.mode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import com.atguigu.chapter88.designpattern.observer.internetweather.myobserver.{ObServer, Subject}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import scala.collection.mutable.ListBuffer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class WeatherDataSt extends Subject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公告板需要的相关数据信息</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private var mTemperature: Float = _</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private var mPressure: Float = _</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private var mHumidity: Float = _</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观察者对象，使用集合来管理</a:t>
            </a:r>
            <a:r>
              <a:rPr lang="en-US" altLang="zh-CN" smtClean="0"/>
              <a:t>,</a:t>
            </a:r>
            <a:r>
              <a:rPr lang="zh-CN" altLang="en-US" smtClean="0"/>
              <a:t>因为要添加和删除观察者对象</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a:t>
            </a:r>
            <a:r>
              <a:rPr lang="zh-CN" altLang="en-US" smtClean="0"/>
              <a:t>因此使用</a:t>
            </a:r>
            <a:r>
              <a:rPr lang="en-US" altLang="zh-CN" smtClean="0"/>
              <a:t>ListBuffer</a:t>
            </a:r>
            <a:r>
              <a:rPr lang="zh-CN" altLang="en-US" smtClean="0"/>
              <a:t>而不是</a:t>
            </a:r>
            <a:r>
              <a:rPr lang="en-US" altLang="zh-CN" smtClean="0"/>
              <a:t>List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private val mObservers: ListBuffer[ObServer] = ListBuffer()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getTemperature()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mTemperature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getPressure()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mPressure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getHumidity()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mHumidity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如果有数据变化，就通知所有的注册观察者</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def dataChange()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notifyObservers();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//setData</a:t>
            </a:r>
            <a:r>
              <a:rPr lang="zh-CN" altLang="en-US" smtClean="0"/>
              <a:t>是模拟气象站测试到最新数据，会调用</a:t>
            </a:r>
            <a:r>
              <a:rPr lang="en-US" altLang="zh-CN" smtClean="0"/>
              <a:t>setData</a:t>
            </a:r>
            <a:r>
              <a:rPr lang="zh-CN" altLang="en-US" smtClean="0"/>
              <a:t>进行天气信息更新</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a:t>
            </a:r>
            <a:r>
              <a:rPr lang="zh-CN" altLang="en-US" smtClean="0"/>
              <a:t>然后调用</a:t>
            </a:r>
            <a:r>
              <a:rPr lang="en-US" altLang="zh-CN" smtClean="0"/>
              <a:t>dataChange</a:t>
            </a:r>
            <a:r>
              <a:rPr lang="zh-CN" altLang="en-US" smtClean="0"/>
              <a:t>来对当前的</a:t>
            </a:r>
            <a:r>
              <a:rPr lang="en-US" altLang="zh-CN" smtClean="0"/>
              <a:t>mCurrentConditions </a:t>
            </a:r>
            <a:r>
              <a:rPr lang="zh-CN" altLang="en-US" smtClean="0"/>
              <a:t>公告板也进行重新显示</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def setData(mTemperature: Float, mPressure: Float, mHumidity: Float)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this.mTemperature = mTemperature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this.mPressure = mPressure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this.mHumidity = mHumidity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dataChange()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override def registerObserver(o: ObServer): Unit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mObservers.append(o)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override def removeObserver(o: ObServer): Unit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if (mObservers.contains(o))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mObservers -= o //</a:t>
            </a:r>
            <a:r>
              <a:rPr lang="zh-CN" altLang="en-US" smtClean="0"/>
              <a:t>移除</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override def notifyObservers(): Unit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for (item &lt;- mObservers)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item.update(getTemperature(), getPressure(), getHumidity())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smtClean="0"/>
              <a:t>//InternetWeather.scala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package com.atguigu.chapter88.designpattern.observer.internetweather.mode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import com.atguigu.chapter88.designpattern.observer.internetweather.myobserver.{ObServer, Subject}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import scala.collection.mutable.ListBuffer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package com.atguigu.chapter88.designpattern.observer.internetweather.mode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object InternetWeather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main(args: Array[String]): Unit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这是一个</a:t>
            </a:r>
            <a:r>
              <a:rPr lang="en-US" altLang="zh-CN" smtClean="0"/>
              <a:t>Subject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val mWeatherDataSt = new WeatherDataSt()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观察者</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val mCurrentConditions = new CurrentConditions()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观察者</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val mForcastConditions = new ForcastConditions()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注册</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mWeatherDataSt.registerObserver(mCurrentConditions)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mWeatherDataSt.registerObserver(mForcastConditions)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通知到各个注册观察者，并显示对应数据</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println("</a:t>
            </a:r>
            <a:r>
              <a:rPr lang="zh-CN" altLang="en-US" smtClean="0"/>
              <a:t>通知到各个注册观察者，并显示对应数据</a:t>
            </a:r>
            <a:r>
              <a:rPr lang="en-US" altLang="zh-CN" smtClean="0"/>
              <a:t>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mWeatherDataSt.setData(30, 150, 40)</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println("\n</a:t>
            </a:r>
            <a:r>
              <a:rPr lang="zh-CN" altLang="en-US" smtClean="0"/>
              <a:t>移除观察者 </a:t>
            </a:r>
            <a:r>
              <a:rPr lang="en-US" altLang="zh-CN" smtClean="0"/>
              <a:t>mCurrentConditions")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mWeatherDataSt.removeObserver(mCurrentConditions)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println("\n</a:t>
            </a:r>
            <a:r>
              <a:rPr lang="zh-CN" altLang="en-US" smtClean="0"/>
              <a:t>通知到各个注册观察者，并显示对应数据</a:t>
            </a:r>
            <a:r>
              <a:rPr lang="en-US" altLang="zh-CN" smtClean="0"/>
              <a:t>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mWeatherDataSt.setData(40, 250, 50)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45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smtClean="0"/>
              <a:t>//CurrentConditions.scala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package com.atguigu.chapter88.designpattern.observer.internetweather.mode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import com.atguigu.chapter88.designpattern.observer.internetweather.myobserver.ObServer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//CurrentConditions </a:t>
            </a:r>
            <a:r>
              <a:rPr lang="zh-CN" altLang="en-US" smtClean="0"/>
              <a:t>就是当前公告板</a:t>
            </a:r>
            <a:r>
              <a:rPr lang="en-US" altLang="zh-CN" smtClean="0"/>
              <a:t>,</a:t>
            </a:r>
            <a:r>
              <a:rPr lang="zh-CN" altLang="en-US" smtClean="0"/>
              <a:t>它就是观察者</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class CurrentConditions extends ObServer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公告板需要的相关数据信息</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private var mTemperature: Float = _</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private var mPressure: Float = _</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private var mHumidity: Float = _</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override def update(mTemperatrue: Float, mPressure: Float, mHumidity: Float): Unit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这里我们简单的直接赋值</a:t>
            </a:r>
            <a:r>
              <a:rPr lang="en-US" altLang="zh-CN" smtClean="0"/>
              <a:t>,</a:t>
            </a:r>
            <a:r>
              <a:rPr lang="zh-CN" altLang="en-US" smtClean="0"/>
              <a:t>和原来写的当前公告板类一样</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this.mTemperature = mTemperature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this.mPressure = mPressure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this.mHumidity = mHumidity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display()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显示天气的相关信息</a:t>
            </a: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display()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println("***Today mTemperature: " + mTemperature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println("***Today mPressure: " + mPressure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println("***Today mHumidity: " + mHumidity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r>
              <a:rPr lang="en-US" altLang="zh-CN" b="1" smtClean="0"/>
              <a:t>ForcastConditions.scala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package com.atguigu.chapter88.designpattern.observer.internetweather.mode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import com.atguigu.chapter88.designpattern.observer.internetweather.myobserver.ObServer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//ForcastConditions </a:t>
            </a:r>
            <a:r>
              <a:rPr lang="zh-CN" altLang="en-US" smtClean="0"/>
              <a:t>也是一个观察者，继承</a:t>
            </a:r>
            <a:r>
              <a:rPr lang="en-US" altLang="zh-CN" smtClean="0"/>
              <a:t>Observer</a:t>
            </a:r>
            <a:r>
              <a:rPr lang="zh-CN" altLang="en-US" smtClean="0"/>
              <a:t>特质</a:t>
            </a: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r>
              <a:rPr lang="zh-CN" altLang="en-US" smtClean="0"/>
              <a:t>是一个预测明天天气情况的观察者类</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class ForcastConditions extends ObServer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公告板需要的相关数据信息</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private var mTemperature: Float = _</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private var mPressure: Float = _</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private var mHumidity: Float = _</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override def update(mTemperatrue: Float, mPressure: Float, mHumidity: Float): Unit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这里我们简单的直接赋值</a:t>
            </a:r>
            <a:r>
              <a:rPr lang="en-US" altLang="zh-CN" smtClean="0"/>
              <a:t>,</a:t>
            </a:r>
            <a:r>
              <a:rPr lang="zh-CN" altLang="en-US" smtClean="0"/>
              <a:t>和原来写的当前公告板类一样</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this.mTemperature = mTemperature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this.mPressure = mPressure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this.mHumidity = mHumidity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display()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display()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a:t>
            </a:r>
            <a:r>
              <a:rPr lang="zh-CN" altLang="en-US" smtClean="0"/>
              <a:t>明天温度</a:t>
            </a:r>
            <a:r>
              <a:rPr lang="en-US" altLang="zh-CN" smtClean="0"/>
              <a:t>:" + (mTemperature + Math.random())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a:t>
            </a:r>
            <a:r>
              <a:rPr lang="zh-CN" altLang="en-US" smtClean="0"/>
              <a:t>明天气压</a:t>
            </a:r>
            <a:r>
              <a:rPr lang="en-US" altLang="zh-CN" smtClean="0"/>
              <a:t>:" + (mPressure + 10 * Math.random())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a:t>
            </a:r>
            <a:r>
              <a:rPr lang="zh-CN" altLang="en-US" smtClean="0"/>
              <a:t>明天湿度</a:t>
            </a:r>
            <a:r>
              <a:rPr lang="en-US" altLang="zh-CN" smtClean="0"/>
              <a:t>:" + (mHumidity + Math.random())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smtClean="0"/>
              <a:t>//WeatherDataSt.scala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package com.atguigu.chapter88.designpattern.observer.internetweather.mode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import com.atguigu.chapter88.designpattern.observer.internetweather.myobserver.{ObServer, Subject}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import scala.collection.mutable.ListBuffer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class WeatherDataSt extends Subject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公告板需要的相关数据信息</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private var mTemperature: Float = _</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private var mPressure: Float = _</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private var mHumidity: Float = _</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观察者对象，使用集合来管理</a:t>
            </a:r>
            <a:r>
              <a:rPr lang="en-US" altLang="zh-CN" smtClean="0"/>
              <a:t>,</a:t>
            </a:r>
            <a:r>
              <a:rPr lang="zh-CN" altLang="en-US" smtClean="0"/>
              <a:t>因为要添加和删除观察者对象</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a:t>
            </a:r>
            <a:r>
              <a:rPr lang="zh-CN" altLang="en-US" smtClean="0"/>
              <a:t>因此使用</a:t>
            </a:r>
            <a:r>
              <a:rPr lang="en-US" altLang="zh-CN" smtClean="0"/>
              <a:t>ListBuffer</a:t>
            </a:r>
            <a:r>
              <a:rPr lang="zh-CN" altLang="en-US" smtClean="0"/>
              <a:t>而不是</a:t>
            </a:r>
            <a:r>
              <a:rPr lang="en-US" altLang="zh-CN" smtClean="0"/>
              <a:t>List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private val mObservers: ListBuffer[ObServer] = ListBuffer()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getTemperature()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mTemperature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getPressure()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mPressure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getHumidity()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mHumidity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如果有数据变化，就通知所有的注册观察者</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def dataChange()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notifyObservers();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//setData</a:t>
            </a:r>
            <a:r>
              <a:rPr lang="zh-CN" altLang="en-US" smtClean="0"/>
              <a:t>是模拟气象站测试到最新数据，会调用</a:t>
            </a:r>
            <a:r>
              <a:rPr lang="en-US" altLang="zh-CN" smtClean="0"/>
              <a:t>setData</a:t>
            </a:r>
            <a:r>
              <a:rPr lang="zh-CN" altLang="en-US" smtClean="0"/>
              <a:t>进行天气信息更新</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a:t>
            </a:r>
            <a:r>
              <a:rPr lang="zh-CN" altLang="en-US" smtClean="0"/>
              <a:t>然后调用</a:t>
            </a:r>
            <a:r>
              <a:rPr lang="en-US" altLang="zh-CN" smtClean="0"/>
              <a:t>dataChange</a:t>
            </a:r>
            <a:r>
              <a:rPr lang="zh-CN" altLang="en-US" smtClean="0"/>
              <a:t>来对当前的</a:t>
            </a:r>
            <a:r>
              <a:rPr lang="en-US" altLang="zh-CN" smtClean="0"/>
              <a:t>mCurrentConditions </a:t>
            </a:r>
            <a:r>
              <a:rPr lang="zh-CN" altLang="en-US" smtClean="0"/>
              <a:t>公告板也进行重新显示</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def setData(mTemperature: Float, mPressure: Float, mHumidity: Float)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this.mTemperature = mTemperature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this.mPressure = mPressure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this.mHumidity = mHumidity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dataChange()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override def registerObserver(o: ObServer): Unit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mObservers.append(o)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override def removeObserver(o: ObServer): Unit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if (mObservers.contains(o))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mObservers -= o //</a:t>
            </a:r>
            <a:r>
              <a:rPr lang="zh-CN" altLang="en-US" smtClean="0"/>
              <a:t>移除</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override def notifyObservers(): Unit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for (item &lt;- mObservers)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item.update(getTemperature(), getPressure(), getHumidity())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smtClean="0"/>
              <a:t>//InternetWeather.scala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package com.atguigu.chapter88.designpattern.observer.internetweather.mode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import com.atguigu.chapter88.designpattern.observer.internetweather.myobserver.{ObServer, Subject}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import scala.collection.mutable.ListBuffer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package com.atguigu.chapter88.designpattern.observer.internetweather.mode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object InternetWeather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main(args: Array[String]): Unit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这是一个</a:t>
            </a:r>
            <a:r>
              <a:rPr lang="en-US" altLang="zh-CN" smtClean="0"/>
              <a:t>Subject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val mWeatherDataSt = new WeatherDataSt()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观察者</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val mCurrentConditions = new CurrentConditions()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观察者</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val mForcastConditions = new ForcastConditions()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注册</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mWeatherDataSt.registerObserver(mCurrentConditions)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mWeatherDataSt.registerObserver(mForcastConditions)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通知到各个注册观察者，并显示对应数据</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println("</a:t>
            </a:r>
            <a:r>
              <a:rPr lang="zh-CN" altLang="en-US" smtClean="0"/>
              <a:t>通知到各个注册观察者，并显示对应数据</a:t>
            </a:r>
            <a:r>
              <a:rPr lang="en-US" altLang="zh-CN" smtClean="0"/>
              <a:t>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mWeatherDataSt.setData(30, 150, 40)</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println("\n</a:t>
            </a:r>
            <a:r>
              <a:rPr lang="zh-CN" altLang="en-US" smtClean="0"/>
              <a:t>移除观察者 </a:t>
            </a:r>
            <a:r>
              <a:rPr lang="en-US" altLang="zh-CN" smtClean="0"/>
              <a:t>mCurrentConditions")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mWeatherDataSt.removeObserver(mCurrentConditions)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println("\n</a:t>
            </a:r>
            <a:r>
              <a:rPr lang="zh-CN" altLang="en-US" smtClean="0"/>
              <a:t>通知到各个注册观察者，并显示对应数据</a:t>
            </a:r>
            <a:r>
              <a:rPr lang="en-US" altLang="zh-CN" smtClean="0"/>
              <a:t>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mWeatherDataSt.setData(40, 250, 50)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46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47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48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49</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50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说明</a:t>
            </a:r>
            <a:r>
              <a:rPr lang="en-US" altLang="zh-CN" smtClean="0"/>
              <a:t>:</a:t>
            </a:r>
          </a:p>
          <a:p>
            <a:r>
              <a:rPr lang="en-US" altLang="zh-CN" sz="1200" b="0" i="0" kern="1200" smtClean="0">
                <a:solidFill>
                  <a:schemeClr val="tx1"/>
                </a:solidFill>
                <a:effectLst/>
                <a:latin typeface="+mn-lt"/>
                <a:ea typeface="+mn-ea"/>
                <a:cs typeface="+mn-cs"/>
              </a:rPr>
              <a:t>GoF</a:t>
            </a:r>
            <a:r>
              <a:rPr lang="zh-CN" altLang="en-US" sz="1200" b="0" i="0" kern="1200" smtClean="0">
                <a:solidFill>
                  <a:schemeClr val="tx1"/>
                </a:solidFill>
                <a:effectLst/>
                <a:latin typeface="+mn-lt"/>
                <a:ea typeface="+mn-ea"/>
                <a:cs typeface="+mn-cs"/>
              </a:rPr>
              <a:t>（“四人组”，指</a:t>
            </a:r>
            <a:r>
              <a:rPr lang="en-US" altLang="zh-CN" sz="1200" b="0" i="0" kern="1200" smtClean="0">
                <a:solidFill>
                  <a:schemeClr val="tx1"/>
                </a:solidFill>
                <a:effectLst/>
                <a:latin typeface="+mn-lt"/>
                <a:ea typeface="+mn-ea"/>
                <a:cs typeface="+mn-cs"/>
              </a:rPr>
              <a:t>Gamma, Helm, Johnson &amp; Vlissides, Addison-Wesley</a:t>
            </a:r>
            <a:r>
              <a:rPr lang="zh-CN" altLang="en-US" sz="1200" b="0" i="0" kern="1200" smtClean="0">
                <a:solidFill>
                  <a:schemeClr val="tx1"/>
                </a:solidFill>
                <a:effectLst/>
                <a:latin typeface="+mn-lt"/>
                <a:ea typeface="+mn-ea"/>
                <a:cs typeface="+mn-cs"/>
              </a:rPr>
              <a:t>四人）提出的</a:t>
            </a:r>
            <a:r>
              <a:rPr lang="en-US" altLang="zh-CN" sz="1200" b="0" i="0" kern="1200" smtClean="0">
                <a:solidFill>
                  <a:schemeClr val="tx1"/>
                </a:solidFill>
                <a:effectLst/>
                <a:latin typeface="+mn-lt"/>
                <a:ea typeface="+mn-ea"/>
                <a:cs typeface="+mn-cs"/>
              </a:rPr>
              <a:t>23</a:t>
            </a:r>
            <a:r>
              <a:rPr lang="zh-CN" altLang="en-US" sz="1200" b="0" i="0" kern="1200" smtClean="0">
                <a:solidFill>
                  <a:schemeClr val="tx1"/>
                </a:solidFill>
                <a:effectLst/>
                <a:latin typeface="+mn-lt"/>
                <a:ea typeface="+mn-ea"/>
                <a:cs typeface="+mn-cs"/>
              </a:rPr>
              <a:t>种设计模式可谓经典</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在讲解时，想项目直接讲解，取消注释重写讲解时加入，加深学员对代码的理解</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我给的项目源码有注释，需要在授课前，拿掉注释在讲解</a:t>
            </a:r>
            <a:r>
              <a:rPr lang="en-US" altLang="zh-CN" smtClean="0"/>
              <a:t>.</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51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52</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agent:</a:t>
            </a:r>
            <a:r>
              <a:rPr lang="en-US" altLang="zh-CN" baseline="0" smtClean="0"/>
              <a:t> </a:t>
            </a:r>
            <a:r>
              <a:rPr lang="zh-CN" altLang="en-US" baseline="0" smtClean="0"/>
              <a:t>代理</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53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54</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RMI</a:t>
            </a:r>
            <a:r>
              <a:rPr lang="zh-CN" altLang="en-US" smtClean="0"/>
              <a:t>比</a:t>
            </a:r>
            <a:r>
              <a:rPr lang="en-US" altLang="zh-CN" smtClean="0"/>
              <a:t>RPC</a:t>
            </a:r>
            <a:r>
              <a:rPr lang="zh-CN" altLang="en-US" smtClean="0"/>
              <a:t>实用更加方便</a:t>
            </a: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在过去，</a:t>
            </a:r>
            <a:r>
              <a:rPr lang="en-US" altLang="zh-CN" smtClean="0"/>
              <a:t>TCP/IP</a:t>
            </a:r>
            <a:r>
              <a:rPr lang="zh-CN" altLang="en-US" smtClean="0"/>
              <a:t>通讯是远程通讯的主要手段，面向过程的开发。</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而</a:t>
            </a:r>
            <a:r>
              <a:rPr lang="en-US" altLang="zh-CN" smtClean="0"/>
              <a:t>RPC</a:t>
            </a:r>
            <a:r>
              <a:rPr lang="zh-CN" altLang="en-US" smtClean="0"/>
              <a:t>使程序员更容易地调用远程程序，但在面对复杂的信息传讯时，</a:t>
            </a:r>
            <a:r>
              <a:rPr lang="en-US" altLang="zh-CN" smtClean="0"/>
              <a:t>RPC</a:t>
            </a:r>
            <a:r>
              <a:rPr lang="zh-CN" altLang="en-US" smtClean="0"/>
              <a:t>依然未能很好的支持</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说明：</a:t>
            </a:r>
            <a:r>
              <a:rPr lang="en-US" altLang="zh-CN" sz="1200" b="0" i="0" kern="1200" smtClean="0">
                <a:solidFill>
                  <a:schemeClr val="tx1"/>
                </a:solidFill>
                <a:effectLst/>
                <a:latin typeface="+mn-lt"/>
                <a:ea typeface="+mn-ea"/>
                <a:cs typeface="+mn-cs"/>
              </a:rPr>
              <a:t>RPC</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Remote Procedure Call</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a:t>
            </a:r>
            <a:r>
              <a:rPr lang="zh-CN" altLang="en-US" sz="1200" b="0" i="0" u="none" strike="noStrike" kern="1200" smtClean="0">
                <a:solidFill>
                  <a:schemeClr val="tx1"/>
                </a:solidFill>
                <a:effectLst/>
                <a:latin typeface="+mn-lt"/>
                <a:ea typeface="+mn-ea"/>
                <a:cs typeface="+mn-cs"/>
                <a:hlinkClick r:id="rId3"/>
              </a:rPr>
              <a:t>远程过程调用</a:t>
            </a:r>
            <a:r>
              <a:rPr lang="zh-CN" altLang="en-US" sz="1200" b="0" i="0" kern="1200" smtClean="0">
                <a:solidFill>
                  <a:schemeClr val="tx1"/>
                </a:solidFill>
                <a:effectLst/>
                <a:latin typeface="+mn-lt"/>
                <a:ea typeface="+mn-ea"/>
                <a:cs typeface="+mn-cs"/>
              </a:rPr>
              <a:t>，它是一种通过</a:t>
            </a:r>
            <a:r>
              <a:rPr lang="zh-CN" altLang="en-US" sz="1200" b="0" i="0" u="none" strike="noStrike" kern="1200" smtClean="0">
                <a:solidFill>
                  <a:schemeClr val="tx1"/>
                </a:solidFill>
                <a:effectLst/>
                <a:latin typeface="+mn-lt"/>
                <a:ea typeface="+mn-ea"/>
                <a:cs typeface="+mn-cs"/>
                <a:hlinkClick r:id="rId4"/>
              </a:rPr>
              <a:t>网络</a:t>
            </a:r>
            <a:r>
              <a:rPr lang="zh-CN" altLang="en-US" sz="1200" b="0" i="0" kern="1200" smtClean="0">
                <a:solidFill>
                  <a:schemeClr val="tx1"/>
                </a:solidFill>
                <a:effectLst/>
                <a:latin typeface="+mn-lt"/>
                <a:ea typeface="+mn-ea"/>
                <a:cs typeface="+mn-cs"/>
              </a:rPr>
              <a:t>从远程计算机程序上请求服务，而不需要了解底层网络技术的协议。</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55</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56</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57</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58</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r>
              <a:rPr lang="zh-CN" altLang="en-US" smtClean="0"/>
              <a:t>案例的特别说明</a:t>
            </a: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//1.</a:t>
            </a:r>
            <a:r>
              <a:rPr lang="zh-CN" altLang="en-US" smtClean="0"/>
              <a:t>如果服务端启动报</a:t>
            </a:r>
            <a:r>
              <a:rPr lang="en-US" altLang="zh-CN" smtClean="0"/>
              <a:t>127.0.0.1</a:t>
            </a:r>
            <a:r>
              <a:rPr lang="en-US" altLang="zh-CN" baseline="0" smtClean="0"/>
              <a:t> </a:t>
            </a:r>
            <a:r>
              <a:rPr lang="zh-CN" altLang="en-US" baseline="0" smtClean="0"/>
              <a:t>拒绝连接，可以将</a:t>
            </a:r>
            <a:endParaRPr lang="en-US" altLang="zh-CN" baseline="0" smtClean="0"/>
          </a:p>
          <a:p>
            <a:r>
              <a:rPr lang="en-US" altLang="zh-CN" sz="1200" smtClean="0">
                <a:latin typeface="Arial" pitchFamily="34" charset="0"/>
                <a:cs typeface="Arial" pitchFamily="34" charset="0"/>
              </a:rPr>
              <a:t>//LocateRegistry.createRegistry(9999)</a:t>
            </a:r>
          </a:p>
          <a:p>
            <a:r>
              <a:rPr lang="en-US" altLang="zh-CN" sz="1200" smtClean="0">
                <a:latin typeface="Arial" pitchFamily="34" charset="0"/>
                <a:cs typeface="Arial" pitchFamily="34" charset="0"/>
              </a:rPr>
              <a:t>//Naming.rebind("RemoteHello", service)</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smtClean="0">
                <a:latin typeface="Arial" pitchFamily="34" charset="0"/>
                <a:cs typeface="Arial" pitchFamily="34" charset="0"/>
              </a:rPr>
              <a:t>打开，再将</a:t>
            </a:r>
            <a:r>
              <a:rPr lang="en-US" altLang="zh-CN" sz="1200" smtClean="0">
                <a:latin typeface="Arial" pitchFamily="34" charset="0"/>
                <a:cs typeface="Arial" pitchFamily="34" charset="0"/>
              </a:rPr>
              <a:t>Naming.rebind("rmi://127.0.0.1:9999/RemoteHello", service) </a:t>
            </a:r>
            <a:r>
              <a:rPr lang="zh-CN" altLang="en-US" sz="1200" smtClean="0">
                <a:latin typeface="Arial" pitchFamily="34" charset="0"/>
                <a:cs typeface="Arial" pitchFamily="34" charset="0"/>
              </a:rPr>
              <a:t>注销</a:t>
            </a:r>
            <a:r>
              <a:rPr lang="en-US" altLang="zh-CN" sz="1200" smtClean="0">
                <a:latin typeface="Arial" pitchFamily="34" charset="0"/>
                <a:cs typeface="Arial" pitchFamily="34" charset="0"/>
              </a:rPr>
              <a:t>,</a:t>
            </a:r>
            <a:r>
              <a:rPr lang="zh-CN" altLang="en-US" sz="1200" smtClean="0">
                <a:latin typeface="Arial" pitchFamily="34" charset="0"/>
                <a:cs typeface="Arial" pitchFamily="34" charset="0"/>
              </a:rPr>
              <a:t>运行一次，依然会报错，</a:t>
            </a:r>
            <a:endParaRPr lang="en-US" altLang="zh-CN" sz="120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smtClean="0">
                <a:latin typeface="Arial" pitchFamily="34" charset="0"/>
                <a:cs typeface="Arial" pitchFamily="34" charset="0"/>
              </a:rPr>
              <a:t>再将代码恢复成原来的情况，再次运行就</a:t>
            </a:r>
            <a:r>
              <a:rPr lang="en-US" altLang="zh-CN" sz="1200" smtClean="0">
                <a:latin typeface="Arial" pitchFamily="34" charset="0"/>
                <a:cs typeface="Arial" pitchFamily="34" charset="0"/>
              </a:rPr>
              <a:t>ok</a:t>
            </a:r>
            <a:r>
              <a:rPr lang="zh-CN" altLang="en-US" sz="1200" smtClean="0">
                <a:latin typeface="Arial" pitchFamily="34" charset="0"/>
                <a:cs typeface="Arial" pitchFamily="34" charset="0"/>
              </a:rPr>
              <a:t>了</a:t>
            </a:r>
            <a:r>
              <a:rPr lang="en-US" altLang="zh-CN" sz="1200" smtClean="0">
                <a:latin typeface="Arial" pitchFamily="34" charset="0"/>
                <a:cs typeface="Arial" pitchFamily="34" charset="0"/>
              </a:rPr>
              <a:t>.</a:t>
            </a:r>
          </a:p>
          <a:p>
            <a:endParaRPr lang="en-US" altLang="zh-CN" sz="120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代码</a:t>
            </a:r>
            <a:r>
              <a:rPr lang="en-US" altLang="zh-CN" smtClean="0"/>
              <a:t>MyRemote.scala</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package com.atguigu.chapter88.rmi</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import java.rmi.Remote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import java.rmi.RemoteException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r>
              <a:rPr lang="zh-CN" altLang="en-US" smtClean="0"/>
              <a:t>这个一个接口，到时给代理端</a:t>
            </a:r>
            <a:r>
              <a:rPr lang="en-US" altLang="zh-CN" smtClean="0"/>
              <a:t>(</a:t>
            </a:r>
            <a:r>
              <a:rPr lang="zh-CN" altLang="en-US" smtClean="0"/>
              <a:t>客户端</a:t>
            </a:r>
            <a:r>
              <a:rPr lang="en-US" altLang="zh-CN" smtClean="0"/>
              <a:t>)</a:t>
            </a:r>
            <a:r>
              <a:rPr lang="zh-CN" altLang="en-US" smtClean="0"/>
              <a:t>使用</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trait MyRemote extends Remote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一个抽象方法</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@throws(classOf[RemoteException])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sayHello(): String //throws RemoteException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r>
              <a:rPr lang="zh-CN" altLang="en-US" smtClean="0"/>
              <a:t>代码</a:t>
            </a:r>
            <a:r>
              <a:rPr lang="en-US" altLang="zh-CN" smtClean="0"/>
              <a:t>:MyRemoteImpl.scala</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package com.atguigu.chapter88.rmi</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import java.rmi.RemoteException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import java.rmi.server.UnicastRemoteObject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import java.rmi.Naming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import java.rmi.registry.LocateRegistry;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//UnicastRemoteObject </a:t>
            </a:r>
            <a:r>
              <a:rPr lang="zh-CN" altLang="en-US" smtClean="0"/>
              <a:t>是网络底层通讯类</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class MyRemoteImpl extends UnicastRemoteObject with MyRemote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@throws(classOf[RemoteException])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override def sayHello(): String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"Hello World!~"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object MyRemoteImpl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//main</a:t>
            </a:r>
            <a:r>
              <a:rPr lang="zh-CN" altLang="en-US" smtClean="0"/>
              <a:t>函数主要是完成注册服务</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def main(args: Array[String]): Unit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val service: MyRemote = new MyRemoteImpl()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r>
              <a:rPr lang="zh-CN" altLang="en-US" smtClean="0"/>
              <a:t>准备把服务绑定到</a:t>
            </a:r>
            <a:r>
              <a:rPr lang="en-US" altLang="zh-CN" smtClean="0"/>
              <a:t>9999</a:t>
            </a:r>
            <a:r>
              <a:rPr lang="zh-CN" altLang="en-US" smtClean="0"/>
              <a:t>端口</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//LocateRegistry.createRegistry(9999)</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//Naming.rebind("RemoteHello", service)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Naming.rebind("rmi://127.0.0.1:9999/RemoteHello", service)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a:t>
            </a:r>
            <a:r>
              <a:rPr lang="zh-CN" altLang="en-US" smtClean="0"/>
              <a:t>远程服务开启，在</a:t>
            </a:r>
            <a:r>
              <a:rPr lang="en-US" altLang="zh-CN" smtClean="0"/>
              <a:t>127.0.0.1 </a:t>
            </a:r>
            <a:r>
              <a:rPr lang="zh-CN" altLang="en-US" smtClean="0"/>
              <a:t>的 </a:t>
            </a:r>
            <a:r>
              <a:rPr lang="en-US" altLang="zh-CN" smtClean="0"/>
              <a:t>9999</a:t>
            </a:r>
            <a:r>
              <a:rPr lang="zh-CN" altLang="en-US" smtClean="0"/>
              <a:t>端口监听，服务名 </a:t>
            </a:r>
            <a:r>
              <a:rPr lang="en-US" altLang="zh-CN" smtClean="0"/>
              <a:t>RemoteHello")</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r>
              <a:rPr lang="zh-CN" altLang="en-US" smtClean="0"/>
              <a:t>代码</a:t>
            </a:r>
            <a:r>
              <a:rPr lang="en-US" altLang="zh-CN" smtClean="0"/>
              <a:t>MyRemoteClient.scala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package com.atguigu.chapter88.rmi</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import java.rmi.Naming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class MyRemoteClient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go()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val service = Naming.lookup("rmi://127.0.0.1:9999/RemoteHello").asInstanceOf[MyRemote]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val str = service.sayHello()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println("str = " + str)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object MyRemoteClient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main(args: Array[String]): Unit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new MyRemoteClient().go()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59</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60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注意细节</a:t>
            </a:r>
            <a:r>
              <a:rPr lang="en-US" altLang="zh-CN" smtClean="0"/>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mtClean="0"/>
              <a:t>演示时，我的客户端直接使用了</a:t>
            </a:r>
            <a:r>
              <a:rPr lang="en-US" altLang="zh-CN" smtClean="0"/>
              <a:t>server</a:t>
            </a:r>
            <a:r>
              <a:rPr lang="zh-CN" altLang="en-US" smtClean="0"/>
              <a:t>的类和接口</a:t>
            </a:r>
            <a:r>
              <a:rPr lang="en-US" altLang="zh-CN" smtClean="0"/>
              <a:t>,</a:t>
            </a:r>
            <a:r>
              <a:rPr lang="zh-CN" altLang="en-US" smtClean="0"/>
              <a:t>在实际开发中，可以给客户端拷贝一份</a:t>
            </a:r>
            <a:endParaRPr lang="en-US" altLang="zh-CN"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mtClean="0"/>
              <a:t>当把</a:t>
            </a:r>
            <a:r>
              <a:rPr lang="en-US" altLang="zh-CN" smtClean="0"/>
              <a:t>server</a:t>
            </a:r>
            <a:r>
              <a:rPr lang="zh-CN" altLang="en-US" smtClean="0"/>
              <a:t>端的类接口拷贝到</a:t>
            </a:r>
            <a:r>
              <a:rPr lang="en-US" altLang="zh-CN" smtClean="0"/>
              <a:t>client,</a:t>
            </a:r>
            <a:r>
              <a:rPr lang="zh-CN" altLang="en-US" smtClean="0"/>
              <a:t>让</a:t>
            </a:r>
            <a:r>
              <a:rPr lang="en-US" altLang="zh-CN" smtClean="0"/>
              <a:t>client</a:t>
            </a:r>
            <a:r>
              <a:rPr lang="zh-CN" altLang="en-US" smtClean="0"/>
              <a:t>使用时，发生</a:t>
            </a:r>
            <a:r>
              <a:rPr lang="en-US" altLang="zh-CN" smtClean="0"/>
              <a:t>class</a:t>
            </a:r>
            <a:r>
              <a:rPr lang="en-US" altLang="zh-CN" baseline="0" smtClean="0"/>
              <a:t> cast </a:t>
            </a:r>
            <a:r>
              <a:rPr lang="zh-CN" altLang="en-US" baseline="0" smtClean="0"/>
              <a:t>错误，需要保持包名完全一致吗</a:t>
            </a:r>
            <a:r>
              <a:rPr lang="en-US" altLang="zh-CN" baseline="0" smtClean="0"/>
              <a:t>[</a:t>
            </a:r>
            <a:r>
              <a:rPr lang="zh-CN" altLang="en-US" baseline="0" smtClean="0"/>
              <a:t>待</a:t>
            </a:r>
            <a:r>
              <a:rPr lang="en-US" altLang="zh-CN" baseline="0" smtClean="0"/>
              <a:t>...]</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61</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动态代理也再次说明了代理的意义</a:t>
            </a: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smtClean="0">
                <a:latin typeface="Arial" pitchFamily="34" charset="0"/>
                <a:cs typeface="Arial" pitchFamily="34" charset="0"/>
              </a:rPr>
              <a:t>1) </a:t>
            </a:r>
            <a:r>
              <a:rPr lang="zh-CN" altLang="en-US" sz="1200" smtClean="0">
                <a:latin typeface="Arial" pitchFamily="34" charset="0"/>
                <a:cs typeface="Arial" pitchFamily="34" charset="0"/>
              </a:rPr>
              <a:t>但是通过</a:t>
            </a:r>
            <a:r>
              <a:rPr lang="en-US" altLang="zh-CN" sz="1200" smtClean="0">
                <a:latin typeface="Arial" pitchFamily="34" charset="0"/>
                <a:cs typeface="Arial" pitchFamily="34" charset="0"/>
              </a:rPr>
              <a:t>Proxy</a:t>
            </a:r>
            <a:r>
              <a:rPr lang="zh-CN" altLang="en-US" sz="1200" smtClean="0">
                <a:latin typeface="Arial" pitchFamily="34" charset="0"/>
                <a:cs typeface="Arial" pitchFamily="34" charset="0"/>
              </a:rPr>
              <a:t>调用</a:t>
            </a:r>
            <a:r>
              <a:rPr lang="en-US" altLang="zh-CN" sz="1200" smtClean="0">
                <a:latin typeface="Arial" pitchFamily="34" charset="0"/>
                <a:cs typeface="Arial" pitchFamily="34" charset="0"/>
              </a:rPr>
              <a:t>RealSubject</a:t>
            </a:r>
            <a:r>
              <a:rPr lang="zh-CN" altLang="en-US" sz="1200" smtClean="0">
                <a:latin typeface="Arial" pitchFamily="34" charset="0"/>
                <a:cs typeface="Arial" pitchFamily="34" charset="0"/>
              </a:rPr>
              <a:t>方法是否成功，是由</a:t>
            </a:r>
            <a:r>
              <a:rPr lang="en-US" altLang="zh-CN" sz="1200" smtClean="0">
                <a:latin typeface="Arial" pitchFamily="34" charset="0"/>
                <a:cs typeface="Arial" pitchFamily="34" charset="0"/>
              </a:rPr>
              <a:t>InvocationHandler</a:t>
            </a:r>
            <a:r>
              <a:rPr lang="zh-CN" altLang="en-US" sz="1200" smtClean="0">
                <a:latin typeface="Arial" pitchFamily="34" charset="0"/>
                <a:cs typeface="Arial" pitchFamily="34" charset="0"/>
              </a:rPr>
              <a:t>来控制的。</a:t>
            </a:r>
            <a:r>
              <a:rPr lang="en-US" altLang="zh-CN" sz="1200" smtClean="0">
                <a:latin typeface="Arial" pitchFamily="34" charset="0"/>
                <a:cs typeface="Arial" pitchFamily="34" charset="0"/>
              </a:rPr>
              <a:t>(</a:t>
            </a:r>
            <a:r>
              <a:rPr lang="zh-CN" altLang="en-US" sz="1200" smtClean="0">
                <a:latin typeface="Arial" pitchFamily="34" charset="0"/>
                <a:cs typeface="Arial" pitchFamily="34" charset="0"/>
              </a:rPr>
              <a:t>这里其实就是</a:t>
            </a:r>
            <a:r>
              <a:rPr lang="zh-CN" altLang="en-US" sz="1200" smtClean="0">
                <a:solidFill>
                  <a:srgbClr val="EE0000"/>
                </a:solidFill>
                <a:latin typeface="Arial" pitchFamily="34" charset="0"/>
                <a:cs typeface="Arial" pitchFamily="34" charset="0"/>
              </a:rPr>
              <a:t>保护代理</a:t>
            </a:r>
            <a:r>
              <a:rPr lang="en-US" altLang="zh-CN" sz="1200" smtClean="0">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2</a:t>
            </a:r>
            <a:r>
              <a:rPr lang="zh-CN" altLang="en-US" smtClean="0"/>
              <a:t>）</a:t>
            </a:r>
            <a:r>
              <a:rPr lang="zh-CN" altLang="en-US" smtClean="0">
                <a:latin typeface="Arial" pitchFamily="34" charset="0"/>
                <a:cs typeface="Arial" pitchFamily="34" charset="0"/>
              </a:rPr>
              <a:t>代理模式：为一个对象</a:t>
            </a:r>
            <a:r>
              <a:rPr lang="zh-CN" altLang="en-US" b="1" smtClean="0">
                <a:latin typeface="Arial" pitchFamily="34" charset="0"/>
                <a:cs typeface="Arial" pitchFamily="34" charset="0"/>
              </a:rPr>
              <a:t>提供一个替身</a:t>
            </a:r>
            <a:r>
              <a:rPr lang="zh-CN" altLang="en-US" smtClean="0">
                <a:latin typeface="Arial" pitchFamily="34" charset="0"/>
                <a:cs typeface="Arial" pitchFamily="34" charset="0"/>
              </a:rPr>
              <a:t>，以控制对这个对象的访问</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62</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63</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64</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65</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66</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说明：</a:t>
            </a:r>
            <a:r>
              <a:rPr lang="en-US" altLang="zh-CN" smtClean="0"/>
              <a:t>ASM</a:t>
            </a:r>
            <a:r>
              <a:rPr lang="zh-CN" altLang="en-US" smtClean="0"/>
              <a:t>是一个</a:t>
            </a:r>
            <a:r>
              <a:rPr lang="en-US" altLang="zh-CN" smtClean="0"/>
              <a:t>java</a:t>
            </a:r>
            <a:r>
              <a:rPr lang="zh-CN" altLang="en-US" smtClean="0"/>
              <a:t>字节码操纵框架，它能被用来动态生成类或者增强既有类的功能。</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使用</a:t>
            </a:r>
            <a:r>
              <a:rPr lang="en-US" altLang="zh-CN" smtClean="0"/>
              <a:t>ASM</a:t>
            </a:r>
            <a:r>
              <a:rPr lang="zh-CN" altLang="en-US" smtClean="0"/>
              <a:t>框架需要导入</a:t>
            </a:r>
            <a:r>
              <a:rPr lang="en-US" altLang="zh-CN" smtClean="0"/>
              <a:t>asm</a:t>
            </a:r>
            <a:r>
              <a:rPr lang="zh-CN" altLang="en-US" smtClean="0"/>
              <a:t>的</a:t>
            </a:r>
            <a:r>
              <a:rPr lang="en-US" altLang="zh-CN" smtClean="0"/>
              <a:t>jar</a:t>
            </a:r>
            <a:r>
              <a:rPr lang="zh-CN" altLang="en-US" smtClean="0"/>
              <a:t>包，</a:t>
            </a:r>
            <a:r>
              <a:rPr lang="zh-CN" altLang="en-US" sz="1200" kern="1200" smtClean="0">
                <a:solidFill>
                  <a:schemeClr val="tx1"/>
                </a:solidFill>
                <a:effectLst/>
                <a:latin typeface="+mn-lt"/>
                <a:ea typeface="+mn-ea"/>
                <a:cs typeface="+mn-cs"/>
              </a:rPr>
              <a:t>下载链接：</a:t>
            </a:r>
            <a:r>
              <a:rPr lang="en-US" altLang="zh-CN" smtClean="0">
                <a:hlinkClick r:id="rId3"/>
              </a:rPr>
              <a:t>asm-3.2.jar</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注意</a:t>
            </a:r>
            <a:r>
              <a:rPr lang="en-US" altLang="zh-CN" smtClean="0"/>
              <a:t>:asm</a:t>
            </a:r>
            <a:r>
              <a:rPr lang="zh-CN" altLang="en-US" smtClean="0"/>
              <a:t>这里不等同汇编的含义</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67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问题：在于我们修改的</a:t>
            </a:r>
            <a:r>
              <a:rPr lang="en-US" altLang="zh-CN" sz="1200" smtClean="0">
                <a:latin typeface="Arial" pitchFamily="34" charset="0"/>
                <a:cs typeface="Arial" pitchFamily="34" charset="0"/>
              </a:rPr>
              <a:t>OrderPizza.scala</a:t>
            </a:r>
          </a:p>
          <a:p>
            <a:r>
              <a:rPr lang="zh-CN" altLang="en-US" smtClean="0"/>
              <a:t>分析：修改代码很正常，但是如果我们在其它的地方也有类似的创建</a:t>
            </a:r>
            <a:r>
              <a:rPr lang="en-US" altLang="zh-CN" smtClean="0"/>
              <a:t>Pizza</a:t>
            </a:r>
            <a:r>
              <a:rPr lang="zh-CN" altLang="en-US" smtClean="0"/>
              <a:t>的代码，就意味着，也需要修改。</a:t>
            </a:r>
            <a:endParaRPr lang="en-US" altLang="zh-CN" smtClean="0"/>
          </a:p>
          <a:p>
            <a:r>
              <a:rPr lang="zh-CN" altLang="en-US" smtClean="0"/>
              <a:t>思路：如果把创建</a:t>
            </a:r>
            <a:r>
              <a:rPr lang="en-US" altLang="zh-CN" smtClean="0"/>
              <a:t>Pizza</a:t>
            </a:r>
            <a:r>
              <a:rPr lang="zh-CN" altLang="en-US" smtClean="0"/>
              <a:t>对象封装到一个类中，这样我们有新的</a:t>
            </a:r>
            <a:r>
              <a:rPr lang="en-US" altLang="zh-CN" smtClean="0"/>
              <a:t>Pizza</a:t>
            </a:r>
            <a:r>
              <a:rPr lang="zh-CN" altLang="en-US" smtClean="0"/>
              <a:t>种类时，只需要修改该类就可，其它有创建到</a:t>
            </a:r>
            <a:endParaRPr lang="en-US" altLang="zh-CN" smtClean="0"/>
          </a:p>
          <a:p>
            <a:r>
              <a:rPr lang="en-US" altLang="zh-CN" smtClean="0"/>
              <a:t>Pizza</a:t>
            </a:r>
            <a:r>
              <a:rPr lang="zh-CN" altLang="en-US" smtClean="0"/>
              <a:t>对象的代码就不需要修改了</a:t>
            </a:r>
            <a:r>
              <a:rPr lang="en-US" altLang="zh-CN" smtClean="0"/>
              <a:t>.</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38175" y="685800"/>
            <a:ext cx="55816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问题：在于我们修改的</a:t>
            </a:r>
            <a:r>
              <a:rPr lang="en-US" altLang="zh-CN" sz="1200" smtClean="0">
                <a:latin typeface="Arial" pitchFamily="34" charset="0"/>
                <a:cs typeface="Arial" pitchFamily="34" charset="0"/>
              </a:rPr>
              <a:t>OrderPizza.scala</a:t>
            </a:r>
          </a:p>
          <a:p>
            <a:r>
              <a:rPr lang="zh-CN" altLang="en-US" smtClean="0"/>
              <a:t>分析：修改代码很正常，但是如果我们在其它的地方也有类似的创建</a:t>
            </a:r>
            <a:r>
              <a:rPr lang="en-US" altLang="zh-CN" smtClean="0"/>
              <a:t>Pizza</a:t>
            </a:r>
            <a:r>
              <a:rPr lang="zh-CN" altLang="en-US" smtClean="0"/>
              <a:t>的代码，就意味着，也需要修改。</a:t>
            </a:r>
            <a:endParaRPr lang="en-US" altLang="zh-CN" smtClean="0"/>
          </a:p>
          <a:p>
            <a:r>
              <a:rPr lang="zh-CN" altLang="en-US" smtClean="0"/>
              <a:t>思路：如果把创建</a:t>
            </a:r>
            <a:r>
              <a:rPr lang="en-US" altLang="zh-CN" smtClean="0"/>
              <a:t>Pizza</a:t>
            </a:r>
            <a:r>
              <a:rPr lang="zh-CN" altLang="en-US" smtClean="0"/>
              <a:t>对象封装到一个类中，这样我们有新的</a:t>
            </a:r>
            <a:r>
              <a:rPr lang="en-US" altLang="zh-CN" smtClean="0"/>
              <a:t>Pizza</a:t>
            </a:r>
            <a:r>
              <a:rPr lang="zh-CN" altLang="en-US" smtClean="0"/>
              <a:t>种类时，只需要修改该类就可，其它有创建到</a:t>
            </a:r>
            <a:endParaRPr lang="en-US" altLang="zh-CN" smtClean="0"/>
          </a:p>
          <a:p>
            <a:r>
              <a:rPr lang="en-US" altLang="zh-CN" smtClean="0"/>
              <a:t>Pizza</a:t>
            </a:r>
            <a:r>
              <a:rPr lang="zh-CN" altLang="en-US" smtClean="0"/>
              <a:t>对象的代码就不需要修改了</a:t>
            </a:r>
            <a:r>
              <a:rPr lang="en-US" altLang="zh-CN" smtClean="0"/>
              <a:t>.</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44780"/>
            <a:ext cx="7772400" cy="1203924"/>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182727"/>
            <a:ext cx="6400800" cy="143534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4924"/>
            <a:ext cx="2057400" cy="479229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4924"/>
            <a:ext cx="6019800" cy="479229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09171"/>
            <a:ext cx="7772400" cy="111551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380545"/>
            <a:ext cx="7772400" cy="122862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10536"/>
            <a:ext cx="4038600" cy="37066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10536"/>
            <a:ext cx="4038600" cy="37066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57230"/>
            <a:ext cx="4040188" cy="5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781183"/>
            <a:ext cx="4040188" cy="32360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257230"/>
            <a:ext cx="4041775" cy="5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781183"/>
            <a:ext cx="4041775" cy="32360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3623"/>
            <a:ext cx="3008313" cy="95169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3625"/>
            <a:ext cx="5111750" cy="47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4" y="1175322"/>
            <a:ext cx="3008313" cy="384189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931604"/>
            <a:ext cx="5486400" cy="46414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01853"/>
            <a:ext cx="5486400" cy="33699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395752"/>
            <a:ext cx="5486400" cy="65916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4923"/>
            <a:ext cx="8229600" cy="93609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10536"/>
            <a:ext cx="8229600" cy="370667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05734"/>
            <a:ext cx="2133600" cy="29903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2018/11/26</a:t>
            </a:fld>
            <a:endParaRPr lang="zh-CN" altLang="en-US"/>
          </a:p>
        </p:txBody>
      </p:sp>
      <p:sp>
        <p:nvSpPr>
          <p:cNvPr id="5" name="页脚占位符 4"/>
          <p:cNvSpPr>
            <a:spLocks noGrp="1"/>
          </p:cNvSpPr>
          <p:nvPr>
            <p:ph type="ftr" sz="quarter" idx="3"/>
          </p:nvPr>
        </p:nvSpPr>
        <p:spPr>
          <a:xfrm>
            <a:off x="3124200" y="5205734"/>
            <a:ext cx="2895600" cy="29903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05734"/>
            <a:ext cx="2133600" cy="29903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10.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notesSlide" Target="../notesSlides/notesSlide13.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9.bin"/><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16.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10.bin"/><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0.wmf"/><Relationship Id="rId3" Type="http://schemas.openxmlformats.org/officeDocument/2006/relationships/notesSlide" Target="../notesSlides/notesSlide24.xml"/><Relationship Id="rId7" Type="http://schemas.openxmlformats.org/officeDocument/2006/relationships/image" Target="../media/image24.png"/><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26.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image" Target="../media/image29.wmf"/><Relationship Id="rId4" Type="http://schemas.openxmlformats.org/officeDocument/2006/relationships/image" Target="../media/image30.png"/><Relationship Id="rId9"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28.xml"/><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1.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oleObject" Target="../embeddings/oleObject15.bin"/><Relationship Id="rId3" Type="http://schemas.openxmlformats.org/officeDocument/2006/relationships/notesSlide" Target="../notesSlides/notesSlide30.xml"/><Relationship Id="rId7" Type="http://schemas.openxmlformats.org/officeDocument/2006/relationships/image" Target="../media/image23.png"/><Relationship Id="rId12"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5.png"/><Relationship Id="rId11" Type="http://schemas.openxmlformats.org/officeDocument/2006/relationships/image" Target="../media/image39.png"/><Relationship Id="rId5" Type="http://schemas.openxmlformats.org/officeDocument/2006/relationships/image" Target="../media/image22.png"/><Relationship Id="rId10" Type="http://schemas.openxmlformats.org/officeDocument/2006/relationships/image" Target="../media/image38.png"/><Relationship Id="rId4" Type="http://schemas.openxmlformats.org/officeDocument/2006/relationships/image" Target="../media/image21.png"/><Relationship Id="rId9" Type="http://schemas.openxmlformats.org/officeDocument/2006/relationships/image" Target="../media/image37.png"/><Relationship Id="rId14" Type="http://schemas.openxmlformats.org/officeDocument/2006/relationships/image" Target="../media/image36.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1.wmf"/><Relationship Id="rId5" Type="http://schemas.openxmlformats.org/officeDocument/2006/relationships/oleObject" Target="../embeddings/oleObject16.bin"/><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notesSlide" Target="../notesSlides/notesSlide32.xml"/><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3.wmf"/><Relationship Id="rId5" Type="http://schemas.openxmlformats.org/officeDocument/2006/relationships/oleObject" Target="../embeddings/oleObject17.bin"/><Relationship Id="rId10" Type="http://schemas.openxmlformats.org/officeDocument/2006/relationships/image" Target="../media/image45.wmf"/><Relationship Id="rId4" Type="http://schemas.openxmlformats.org/officeDocument/2006/relationships/image" Target="../media/image46.png"/><Relationship Id="rId9" Type="http://schemas.openxmlformats.org/officeDocument/2006/relationships/oleObject" Target="../embeddings/oleObject19.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33.xml"/><Relationship Id="rId7"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47.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2.wmf"/><Relationship Id="rId5" Type="http://schemas.openxmlformats.org/officeDocument/2006/relationships/oleObject" Target="../embeddings/oleObject21.bin"/><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2.bin"/><Relationship Id="rId5" Type="http://schemas.openxmlformats.org/officeDocument/2006/relationships/image" Target="../media/image53.png"/><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notesSlide" Target="../notesSlides/notesSlide37.xml"/><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6.wmf"/><Relationship Id="rId5" Type="http://schemas.openxmlformats.org/officeDocument/2006/relationships/oleObject" Target="../embeddings/oleObject23.bin"/><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9.wmf"/><Relationship Id="rId5" Type="http://schemas.openxmlformats.org/officeDocument/2006/relationships/oleObject" Target="../embeddings/oleObject25.bin"/><Relationship Id="rId4" Type="http://schemas.openxmlformats.org/officeDocument/2006/relationships/image" Target="../media/image6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1.wmf"/><Relationship Id="rId5" Type="http://schemas.openxmlformats.org/officeDocument/2006/relationships/oleObject" Target="../embeddings/oleObject26.bin"/><Relationship Id="rId4" Type="http://schemas.openxmlformats.org/officeDocument/2006/relationships/image" Target="../media/image62.png"/></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41.xml"/><Relationship Id="rId7"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4.png"/><Relationship Id="rId5" Type="http://schemas.openxmlformats.org/officeDocument/2006/relationships/image" Target="../media/image60.png"/><Relationship Id="rId4" Type="http://schemas.openxmlformats.org/officeDocument/2006/relationships/image" Target="../media/image62.png"/><Relationship Id="rId9" Type="http://schemas.openxmlformats.org/officeDocument/2006/relationships/image" Target="../media/image63.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notesSlide" Target="../notesSlides/notesSlide43.xml"/><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5.wmf"/><Relationship Id="rId5" Type="http://schemas.openxmlformats.org/officeDocument/2006/relationships/oleObject" Target="../embeddings/oleObject28.bin"/><Relationship Id="rId4" Type="http://schemas.openxmlformats.org/officeDocument/2006/relationships/image" Target="../media/image6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8.wmf"/><Relationship Id="rId5" Type="http://schemas.openxmlformats.org/officeDocument/2006/relationships/oleObject" Target="../embeddings/oleObject30.bin"/><Relationship Id="rId4" Type="http://schemas.openxmlformats.org/officeDocument/2006/relationships/image" Target="../media/image6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notesSlide" Target="../notesSlides/notesSlide50.xml"/><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73.png"/><Relationship Id="rId5" Type="http://schemas.openxmlformats.org/officeDocument/2006/relationships/image" Target="../media/image71.wmf"/><Relationship Id="rId4" Type="http://schemas.openxmlformats.org/officeDocument/2006/relationships/oleObject" Target="../embeddings/oleObject31.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74.wmf"/><Relationship Id="rId5" Type="http://schemas.openxmlformats.org/officeDocument/2006/relationships/oleObject" Target="../embeddings/oleObject33.bin"/><Relationship Id="rId4" Type="http://schemas.openxmlformats.org/officeDocument/2006/relationships/image" Target="../media/image75.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76.wmf"/><Relationship Id="rId5" Type="http://schemas.openxmlformats.org/officeDocument/2006/relationships/oleObject" Target="../embeddings/oleObject34.bin"/><Relationship Id="rId4" Type="http://schemas.openxmlformats.org/officeDocument/2006/relationships/image" Target="../media/image77.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78.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35.bin"/><Relationship Id="rId5" Type="http://schemas.openxmlformats.org/officeDocument/2006/relationships/image" Target="../media/image80.png"/><Relationship Id="rId4" Type="http://schemas.openxmlformats.org/officeDocument/2006/relationships/image" Target="../media/image79.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81.wmf"/><Relationship Id="rId5" Type="http://schemas.openxmlformats.org/officeDocument/2006/relationships/oleObject" Target="../embeddings/oleObject36.bin"/><Relationship Id="rId4" Type="http://schemas.openxmlformats.org/officeDocument/2006/relationships/image" Target="../media/image8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83.wmf"/><Relationship Id="rId5" Type="http://schemas.openxmlformats.org/officeDocument/2006/relationships/oleObject" Target="../embeddings/oleObject37.bin"/><Relationship Id="rId4" Type="http://schemas.openxmlformats.org/officeDocument/2006/relationships/image" Target="../media/image77.png"/></Relationships>
</file>

<file path=ppt/slides/_rels/slide61.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notesSlide" Target="../notesSlides/notesSlide60.xml"/><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84.wmf"/><Relationship Id="rId5" Type="http://schemas.openxmlformats.org/officeDocument/2006/relationships/oleObject" Target="../embeddings/oleObject38.bin"/><Relationship Id="rId4" Type="http://schemas.openxmlformats.org/officeDocument/2006/relationships/image" Target="../media/image86.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87.wmf"/><Relationship Id="rId5" Type="http://schemas.openxmlformats.org/officeDocument/2006/relationships/oleObject" Target="../embeddings/oleObject40.bin"/><Relationship Id="rId4" Type="http://schemas.openxmlformats.org/officeDocument/2006/relationships/image" Target="../media/image88.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89.wmf"/><Relationship Id="rId4" Type="http://schemas.openxmlformats.org/officeDocument/2006/relationships/oleObject" Target="../embeddings/oleObject41.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90.wmf"/><Relationship Id="rId4" Type="http://schemas.openxmlformats.org/officeDocument/2006/relationships/oleObject" Target="../embeddings/oleObject42.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TextBox 8"/>
          <p:cNvSpPr txBox="1"/>
          <p:nvPr/>
        </p:nvSpPr>
        <p:spPr>
          <a:xfrm>
            <a:off x="107504" y="4709937"/>
            <a:ext cx="6984776" cy="584775"/>
          </a:xfrm>
          <a:prstGeom prst="rect">
            <a:avLst/>
          </a:prstGeom>
          <a:noFill/>
        </p:spPr>
        <p:txBody>
          <a:bodyPr wrap="square" rtlCol="0">
            <a:spAutoFit/>
          </a:bodyPr>
          <a:lstStyle/>
          <a:p>
            <a:r>
              <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尚</a:t>
            </a:r>
            <a:r>
              <a:rPr lang="zh-CN" altLang="en-US" sz="3200" b="1" smtClean="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硅谷研究院</a:t>
            </a:r>
            <a:endPar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4" name="标题 1"/>
          <p:cNvSpPr>
            <a:spLocks noGrp="1"/>
          </p:cNvSpPr>
          <p:nvPr>
            <p:ph type="ctrTitle"/>
          </p:nvPr>
        </p:nvSpPr>
        <p:spPr>
          <a:xfrm>
            <a:off x="683568" y="2390674"/>
            <a:ext cx="7772400" cy="1203924"/>
          </a:xfrm>
        </p:spPr>
        <p:txBody>
          <a:bodyPr>
            <a:noAutofit/>
          </a:bodyPr>
          <a:lstStyle/>
          <a:p>
            <a: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Scala</a:t>
            </a:r>
            <a:r>
              <a:rPr lang="zh-CN" altLang="en-US"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核心编程</a:t>
            </a:r>
            <a: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
            </a:r>
            <a:b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br>
            <a:r>
              <a:rPr lang="en-US" altLang="zh-CN" sz="24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a:t>
            </a:r>
            <a:r>
              <a:rPr lang="zh-CN" altLang="en-US" sz="240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设计模式</a:t>
            </a:r>
            <a: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
            </a:r>
            <a:b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br>
            <a: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
            </a:r>
            <a:br>
              <a:rPr lang="en-US" altLang="zh-CN" sz="4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br>
            <a:r>
              <a:rPr lang="zh-CN" altLang="en-US" sz="30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讲师：韩顺平</a:t>
            </a:r>
            <a:endParaRPr lang="zh-CN" altLang="en-US" sz="3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简单工厂模式</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8424935" cy="2954655"/>
          </a:xfrm>
          <a:prstGeom prst="rect">
            <a:avLst/>
          </a:prstGeom>
        </p:spPr>
        <p:txBody>
          <a:bodyPr wrap="square">
            <a:spAutoFit/>
          </a:bodyPr>
          <a:lstStyle/>
          <a:p>
            <a:r>
              <a:rPr lang="zh-CN" altLang="en-US" sz="2000" b="1" smtClean="0">
                <a:solidFill>
                  <a:srgbClr val="0070C0"/>
                </a:solidFill>
                <a:latin typeface="+mn-ea"/>
              </a:rPr>
              <a:t>传统的</a:t>
            </a:r>
            <a:r>
              <a:rPr lang="zh-CN" altLang="en-US" sz="2000" b="1">
                <a:solidFill>
                  <a:srgbClr val="0070C0"/>
                </a:solidFill>
                <a:latin typeface="+mn-ea"/>
              </a:rPr>
              <a:t>方</a:t>
            </a:r>
            <a:r>
              <a:rPr lang="zh-CN" altLang="en-US" sz="2000" b="1" smtClean="0">
                <a:solidFill>
                  <a:srgbClr val="0070C0"/>
                </a:solidFill>
                <a:latin typeface="+mn-ea"/>
              </a:rPr>
              <a:t>式的优缺点</a:t>
            </a:r>
            <a:endParaRPr lang="en-US" altLang="zh-CN" sz="2000" b="1" smtClean="0">
              <a:solidFill>
                <a:srgbClr val="0070C0"/>
              </a:solidFill>
              <a:latin typeface="+mn-ea"/>
            </a:endParaRPr>
          </a:p>
          <a:p>
            <a:endParaRPr lang="en-US" altLang="zh-CN" smtClean="0">
              <a:latin typeface="Arial" pitchFamily="34" charset="0"/>
              <a:cs typeface="Arial" pitchFamily="34" charset="0"/>
            </a:endParaRPr>
          </a:p>
          <a:p>
            <a:pPr marL="342900" indent="-342900">
              <a:buAutoNum type="arabicParenR" startAt="4"/>
            </a:pPr>
            <a:r>
              <a:rPr lang="zh-CN" altLang="en-US" smtClean="0">
                <a:latin typeface="Arial" pitchFamily="34" charset="0"/>
                <a:cs typeface="Arial" pitchFamily="34" charset="0"/>
              </a:rPr>
              <a:t>改进的思路分析</a:t>
            </a:r>
            <a:r>
              <a:rPr lang="en-US" altLang="zh-CN" smtClean="0">
                <a:latin typeface="Arial" pitchFamily="34" charset="0"/>
                <a:cs typeface="Arial" pitchFamily="34" charset="0"/>
              </a:rPr>
              <a:t/>
            </a:r>
            <a:br>
              <a:rPr lang="en-US" altLang="zh-CN" smtClean="0">
                <a:latin typeface="Arial" pitchFamily="34" charset="0"/>
                <a:cs typeface="Arial" pitchFamily="34" charset="0"/>
              </a:rPr>
            </a:br>
            <a:endParaRPr lang="en-US" altLang="zh-CN" smtClean="0">
              <a:latin typeface="Arial" pitchFamily="34" charset="0"/>
              <a:cs typeface="Arial" pitchFamily="34" charset="0"/>
            </a:endParaRPr>
          </a:p>
          <a:p>
            <a:r>
              <a:rPr lang="zh-CN" altLang="en-US" b="1" smtClean="0">
                <a:solidFill>
                  <a:srgbClr val="CC0000"/>
                </a:solidFill>
              </a:rPr>
              <a:t>分</a:t>
            </a:r>
            <a:r>
              <a:rPr lang="zh-CN" altLang="en-US" b="1">
                <a:solidFill>
                  <a:srgbClr val="CC0000"/>
                </a:solidFill>
              </a:rPr>
              <a:t>析：</a:t>
            </a:r>
            <a:r>
              <a:rPr lang="zh-CN" altLang="en-US"/>
              <a:t>修改代</a:t>
            </a:r>
            <a:r>
              <a:rPr lang="zh-CN" altLang="en-US" smtClean="0"/>
              <a:t>码</a:t>
            </a:r>
            <a:r>
              <a:rPr lang="zh-CN" altLang="en-US"/>
              <a:t>可</a:t>
            </a:r>
            <a:r>
              <a:rPr lang="zh-CN" altLang="en-US" smtClean="0"/>
              <a:t>以接受，</a:t>
            </a:r>
            <a:r>
              <a:rPr lang="zh-CN" altLang="en-US"/>
              <a:t>但是如果我们在其它的地方也</a:t>
            </a:r>
            <a:r>
              <a:rPr lang="zh-CN" altLang="en-US" smtClean="0"/>
              <a:t>有创</a:t>
            </a:r>
            <a:r>
              <a:rPr lang="zh-CN" altLang="en-US"/>
              <a:t>建</a:t>
            </a:r>
            <a:r>
              <a:rPr lang="en-US" altLang="zh-CN"/>
              <a:t>Pizza</a:t>
            </a:r>
            <a:r>
              <a:rPr lang="zh-CN" altLang="en-US"/>
              <a:t>的代码，就意味着，也需要修</a:t>
            </a:r>
            <a:r>
              <a:rPr lang="zh-CN" altLang="en-US" smtClean="0"/>
              <a:t>改，而创建</a:t>
            </a:r>
            <a:r>
              <a:rPr lang="en-US" altLang="zh-CN" smtClean="0"/>
              <a:t>Pizza</a:t>
            </a:r>
            <a:r>
              <a:rPr lang="zh-CN" altLang="en-US" smtClean="0"/>
              <a:t>的代码，</a:t>
            </a:r>
            <a:r>
              <a:rPr lang="zh-CN" altLang="en-US" b="1" smtClean="0">
                <a:solidFill>
                  <a:srgbClr val="EE0000"/>
                </a:solidFill>
              </a:rPr>
              <a:t>往往有多处</a:t>
            </a:r>
            <a:r>
              <a:rPr lang="zh-CN" altLang="en-US" smtClean="0"/>
              <a:t>。</a:t>
            </a:r>
            <a:endParaRPr lang="en-US" altLang="zh-CN"/>
          </a:p>
          <a:p>
            <a:r>
              <a:rPr lang="zh-CN" altLang="en-US" b="1">
                <a:solidFill>
                  <a:srgbClr val="CC0000"/>
                </a:solidFill>
              </a:rPr>
              <a:t>思路</a:t>
            </a:r>
            <a:r>
              <a:rPr lang="zh-CN" altLang="en-US" b="1" smtClean="0">
                <a:solidFill>
                  <a:srgbClr val="CC0000"/>
                </a:solidFill>
              </a:rPr>
              <a:t>：</a:t>
            </a:r>
            <a:r>
              <a:rPr lang="zh-CN" altLang="en-US" smtClean="0"/>
              <a:t>把</a:t>
            </a:r>
            <a:r>
              <a:rPr lang="zh-CN" altLang="en-US"/>
              <a:t>创建</a:t>
            </a:r>
            <a:r>
              <a:rPr lang="en-US" altLang="zh-CN"/>
              <a:t>Pizza</a:t>
            </a:r>
            <a:r>
              <a:rPr lang="zh-CN" altLang="en-US"/>
              <a:t>对象封装到一个类中，这样我们有新的</a:t>
            </a:r>
            <a:r>
              <a:rPr lang="en-US" altLang="zh-CN"/>
              <a:t>Pizza</a:t>
            </a:r>
            <a:r>
              <a:rPr lang="zh-CN" altLang="en-US"/>
              <a:t>种类时，只需要修改该类就可，</a:t>
            </a:r>
            <a:r>
              <a:rPr lang="zh-CN" altLang="en-US" b="1">
                <a:solidFill>
                  <a:srgbClr val="EE0000"/>
                </a:solidFill>
              </a:rPr>
              <a:t>其它有创建</a:t>
            </a:r>
            <a:r>
              <a:rPr lang="zh-CN" altLang="en-US" b="1" smtClean="0">
                <a:solidFill>
                  <a:srgbClr val="EE0000"/>
                </a:solidFill>
              </a:rPr>
              <a:t>到</a:t>
            </a:r>
            <a:r>
              <a:rPr lang="en-US" altLang="zh-CN" b="1" smtClean="0">
                <a:solidFill>
                  <a:srgbClr val="EE0000"/>
                </a:solidFill>
              </a:rPr>
              <a:t>Pizza</a:t>
            </a:r>
            <a:r>
              <a:rPr lang="zh-CN" altLang="en-US" b="1">
                <a:solidFill>
                  <a:srgbClr val="EE0000"/>
                </a:solidFill>
              </a:rPr>
              <a:t>对象的代码就不需要修改了</a:t>
            </a:r>
            <a:r>
              <a:rPr lang="en-US" altLang="zh-CN" smtClean="0"/>
              <a:t>.-&gt; </a:t>
            </a:r>
            <a:r>
              <a:rPr lang="zh-CN" altLang="en-US" smtClean="0"/>
              <a:t>简单工厂模式</a:t>
            </a:r>
            <a:endParaRPr lang="zh-CN" altLang="en-US"/>
          </a:p>
          <a:p>
            <a:endParaRPr lang="en-US" altLang="zh-CN" sz="2000" b="1" smtClean="0">
              <a:solidFill>
                <a:srgbClr val="0070C0"/>
              </a:solidFill>
              <a:latin typeface="+mn-ea"/>
            </a:endParaRPr>
          </a:p>
          <a:p>
            <a:endParaRPr lang="en-US" altLang="zh-CN" sz="2000" b="1" smtClean="0">
              <a:solidFill>
                <a:srgbClr val="0070C0"/>
              </a:solidFill>
              <a:latin typeface="+mn-ea"/>
            </a:endParaRPr>
          </a:p>
        </p:txBody>
      </p:sp>
    </p:spTree>
    <p:extLst>
      <p:ext uri="{BB962C8B-B14F-4D97-AF65-F5344CB8AC3E}">
        <p14:creationId xmlns:p14="http://schemas.microsoft.com/office/powerpoint/2010/main" val="242642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简单工厂模式</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8424935" cy="2123658"/>
          </a:xfrm>
          <a:prstGeom prst="rect">
            <a:avLst/>
          </a:prstGeom>
        </p:spPr>
        <p:txBody>
          <a:bodyPr wrap="square">
            <a:spAutoFit/>
          </a:bodyPr>
          <a:lstStyle/>
          <a:p>
            <a:r>
              <a:rPr lang="zh-CN" altLang="en-US" sz="2000" b="1" smtClean="0">
                <a:solidFill>
                  <a:srgbClr val="0070C0"/>
                </a:solidFill>
                <a:latin typeface="+mn-ea"/>
              </a:rPr>
              <a:t>使用简单工厂模式</a:t>
            </a:r>
            <a:endParaRPr lang="en-US" altLang="zh-CN" sz="2000" b="1" smtClean="0">
              <a:solidFill>
                <a:srgbClr val="0070C0"/>
              </a:solidFill>
              <a:latin typeface="+mn-ea"/>
            </a:endParaRPr>
          </a:p>
          <a:p>
            <a:endParaRPr lang="en-US" altLang="zh-CN" smtClean="0">
              <a:latin typeface="Arial" pitchFamily="34" charset="0"/>
              <a:cs typeface="Arial" pitchFamily="34" charset="0"/>
            </a:endParaRPr>
          </a:p>
          <a:p>
            <a:pPr marL="342900" indent="-342900">
              <a:buAutoNum type="arabicParenR"/>
            </a:pPr>
            <a:r>
              <a:rPr lang="zh-CN" altLang="en-US" smtClean="0">
                <a:latin typeface="Arial" pitchFamily="34" charset="0"/>
                <a:cs typeface="Arial" pitchFamily="34" charset="0"/>
              </a:rPr>
              <a:t>简单工厂模式的设计方案</a:t>
            </a:r>
            <a:r>
              <a:rPr lang="en-US" altLang="zh-CN" smtClean="0">
                <a:latin typeface="Arial" pitchFamily="34" charset="0"/>
                <a:cs typeface="Arial" pitchFamily="34" charset="0"/>
              </a:rPr>
              <a:t>: </a:t>
            </a:r>
            <a:r>
              <a:rPr lang="zh-CN" altLang="en-US">
                <a:latin typeface="Arial" pitchFamily="34" charset="0"/>
                <a:cs typeface="Arial" pitchFamily="34" charset="0"/>
              </a:rPr>
              <a:t>定</a:t>
            </a:r>
            <a:r>
              <a:rPr lang="zh-CN" altLang="en-US" smtClean="0">
                <a:latin typeface="Arial" pitchFamily="34" charset="0"/>
                <a:cs typeface="Arial" pitchFamily="34" charset="0"/>
              </a:rPr>
              <a:t>义一个实例化</a:t>
            </a:r>
            <a:r>
              <a:rPr lang="en-US" altLang="zh-CN" smtClean="0">
                <a:latin typeface="Arial" pitchFamily="34" charset="0"/>
                <a:cs typeface="Arial" pitchFamily="34" charset="0"/>
              </a:rPr>
              <a:t>Pizaa</a:t>
            </a:r>
            <a:r>
              <a:rPr lang="zh-CN" altLang="en-US">
                <a:latin typeface="Arial" pitchFamily="34" charset="0"/>
                <a:cs typeface="Arial" pitchFamily="34" charset="0"/>
              </a:rPr>
              <a:t>对</a:t>
            </a:r>
            <a:r>
              <a:rPr lang="zh-CN" altLang="en-US" smtClean="0">
                <a:latin typeface="Arial" pitchFamily="34" charset="0"/>
                <a:cs typeface="Arial" pitchFamily="34" charset="0"/>
              </a:rPr>
              <a:t>象的类，封装创建对象的代码。</a:t>
            </a:r>
            <a:endParaRPr lang="en-US" altLang="zh-CN">
              <a:latin typeface="Arial" pitchFamily="34" charset="0"/>
              <a:cs typeface="Arial" pitchFamily="34" charset="0"/>
            </a:endParaRPr>
          </a:p>
          <a:p>
            <a:pPr marL="342900" indent="-342900">
              <a:buAutoNum type="arabicParenR"/>
            </a:pPr>
            <a:r>
              <a:rPr lang="zh-CN" altLang="en-US" smtClean="0">
                <a:latin typeface="Arial" pitchFamily="34" charset="0"/>
                <a:cs typeface="Arial" pitchFamily="34" charset="0"/>
              </a:rPr>
              <a:t>看代码</a:t>
            </a:r>
            <a:r>
              <a:rPr lang="zh-CN" altLang="en-US">
                <a:latin typeface="Arial" pitchFamily="34" charset="0"/>
                <a:cs typeface="Arial" pitchFamily="34" charset="0"/>
              </a:rPr>
              <a:t>示例</a:t>
            </a:r>
            <a:endParaRPr lang="en-US" altLang="zh-CN" smtClean="0">
              <a:latin typeface="Arial" pitchFamily="34" charset="0"/>
              <a:cs typeface="Arial" pitchFamily="34" charset="0"/>
            </a:endParaRPr>
          </a:p>
          <a:p>
            <a:endParaRPr lang="en-US" altLang="zh-CN" sz="2000" b="1" smtClean="0">
              <a:solidFill>
                <a:srgbClr val="0070C0"/>
              </a:solidFill>
              <a:latin typeface="+mn-ea"/>
            </a:endParaRPr>
          </a:p>
          <a:p>
            <a:endParaRPr lang="en-US" altLang="zh-CN" sz="2000" b="1" smtClean="0">
              <a:solidFill>
                <a:srgbClr val="0070C0"/>
              </a:solidFill>
              <a:latin typeface="+mn-ea"/>
            </a:endParaRPr>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875647"/>
            <a:ext cx="233362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193760"/>
              </p:ext>
            </p:extLst>
          </p:nvPr>
        </p:nvGraphicFramePr>
        <p:xfrm>
          <a:off x="7675356" y="4779383"/>
          <a:ext cx="940498" cy="428194"/>
        </p:xfrm>
        <a:graphic>
          <a:graphicData uri="http://schemas.openxmlformats.org/presentationml/2006/ole">
            <mc:AlternateContent xmlns:mc="http://schemas.openxmlformats.org/markup-compatibility/2006">
              <mc:Choice xmlns:v="urn:schemas-microsoft-com:vml" Requires="v">
                <p:oleObj spid="_x0000_s17506" name="包装程序外壳对象" showAsIcon="1" r:id="rId5" imgW="1562400" imgH="711360" progId="Package">
                  <p:embed/>
                </p:oleObj>
              </mc:Choice>
              <mc:Fallback>
                <p:oleObj name="包装程序外壳对象" showAsIcon="1" r:id="rId5" imgW="1562400" imgH="711360" progId="Package">
                  <p:embed/>
                  <p:pic>
                    <p:nvPicPr>
                      <p:cNvPr id="0" name=""/>
                      <p:cNvPicPr/>
                      <p:nvPr/>
                    </p:nvPicPr>
                    <p:blipFill>
                      <a:blip r:embed="rId6"/>
                      <a:stretch>
                        <a:fillRect/>
                      </a:stretch>
                    </p:blipFill>
                    <p:spPr>
                      <a:xfrm>
                        <a:off x="7675356" y="4779383"/>
                        <a:ext cx="940498" cy="428194"/>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455312675"/>
              </p:ext>
            </p:extLst>
          </p:nvPr>
        </p:nvGraphicFramePr>
        <p:xfrm>
          <a:off x="251520" y="4754471"/>
          <a:ext cx="576064" cy="441157"/>
        </p:xfrm>
        <a:graphic>
          <a:graphicData uri="http://schemas.openxmlformats.org/presentationml/2006/ole">
            <mc:AlternateContent xmlns:mc="http://schemas.openxmlformats.org/markup-compatibility/2006">
              <mc:Choice xmlns:v="urn:schemas-microsoft-com:vml" Requires="v">
                <p:oleObj spid="_x0000_s17507" name="包装程序外壳对象" showAsIcon="1" r:id="rId7" imgW="928080" imgH="711360" progId="Package">
                  <p:embed/>
                </p:oleObj>
              </mc:Choice>
              <mc:Fallback>
                <p:oleObj name="包装程序外壳对象" showAsIcon="1" r:id="rId7" imgW="928080" imgH="711360" progId="Package">
                  <p:embed/>
                  <p:pic>
                    <p:nvPicPr>
                      <p:cNvPr id="0" name=""/>
                      <p:cNvPicPr/>
                      <p:nvPr/>
                    </p:nvPicPr>
                    <p:blipFill>
                      <a:blip r:embed="rId8"/>
                      <a:stretch>
                        <a:fillRect/>
                      </a:stretch>
                    </p:blipFill>
                    <p:spPr>
                      <a:xfrm>
                        <a:off x="251520" y="4754471"/>
                        <a:ext cx="576064" cy="441157"/>
                      </a:xfrm>
                      <a:prstGeom prst="rect">
                        <a:avLst/>
                      </a:prstGeom>
                    </p:spPr>
                  </p:pic>
                </p:oleObj>
              </mc:Fallback>
            </mc:AlternateContent>
          </a:graphicData>
        </a:graphic>
      </p:graphicFrame>
      <p:sp>
        <p:nvSpPr>
          <p:cNvPr id="5" name="TextBox 4"/>
          <p:cNvSpPr txBox="1"/>
          <p:nvPr/>
        </p:nvSpPr>
        <p:spPr>
          <a:xfrm>
            <a:off x="3275856" y="2448247"/>
            <a:ext cx="2956259" cy="2693045"/>
          </a:xfrm>
          <a:prstGeom prst="rect">
            <a:avLst/>
          </a:prstGeom>
          <a:noFill/>
        </p:spPr>
        <p:txBody>
          <a:bodyPr wrap="none" rtlCol="0">
            <a:spAutoFit/>
          </a:bodyPr>
          <a:lstStyle/>
          <a:p>
            <a:r>
              <a:rPr lang="en-US" altLang="zh-CN" sz="1300">
                <a:latin typeface="Arial" pitchFamily="34" charset="0"/>
                <a:cs typeface="Arial" pitchFamily="34" charset="0"/>
              </a:rPr>
              <a:t>class SimplePizzaFactory </a:t>
            </a:r>
            <a:r>
              <a:rPr lang="en-US" altLang="zh-CN" sz="1300" smtClean="0">
                <a:latin typeface="Arial" pitchFamily="34" charset="0"/>
                <a:cs typeface="Arial" pitchFamily="34" charset="0"/>
              </a:rPr>
              <a:t>{ //</a:t>
            </a:r>
            <a:r>
              <a:rPr lang="zh-CN" altLang="en-US" sz="1300" smtClean="0">
                <a:latin typeface="Arial" pitchFamily="34" charset="0"/>
                <a:cs typeface="Arial" pitchFamily="34" charset="0"/>
              </a:rPr>
              <a:t>写</a:t>
            </a:r>
            <a:endParaRPr lang="en-US" altLang="zh-CN" sz="1300">
              <a:latin typeface="Arial" pitchFamily="34" charset="0"/>
              <a:cs typeface="Arial" pitchFamily="34" charset="0"/>
            </a:endParaRPr>
          </a:p>
          <a:p>
            <a:r>
              <a:rPr lang="en-US" altLang="zh-CN" sz="1300">
                <a:latin typeface="Arial" pitchFamily="34" charset="0"/>
                <a:cs typeface="Arial" pitchFamily="34" charset="0"/>
              </a:rPr>
              <a:t>  </a:t>
            </a:r>
            <a:r>
              <a:rPr lang="en-US" altLang="zh-CN" sz="1300" smtClean="0">
                <a:latin typeface="Arial" pitchFamily="34" charset="0"/>
                <a:cs typeface="Arial" pitchFamily="34" charset="0"/>
              </a:rPr>
              <a:t>//</a:t>
            </a:r>
            <a:r>
              <a:rPr lang="zh-CN" altLang="en-US" sz="1300" smtClean="0">
                <a:latin typeface="Arial" pitchFamily="34" charset="0"/>
                <a:cs typeface="Arial" pitchFamily="34" charset="0"/>
              </a:rPr>
              <a:t>说明。</a:t>
            </a:r>
            <a:endParaRPr lang="zh-CN" altLang="en-US" sz="1300">
              <a:latin typeface="Arial" pitchFamily="34" charset="0"/>
              <a:cs typeface="Arial" pitchFamily="34" charset="0"/>
            </a:endParaRPr>
          </a:p>
          <a:p>
            <a:r>
              <a:rPr lang="zh-CN" altLang="en-US" sz="1300">
                <a:latin typeface="Arial" pitchFamily="34" charset="0"/>
                <a:cs typeface="Arial" pitchFamily="34" charset="0"/>
              </a:rPr>
              <a:t>  </a:t>
            </a:r>
            <a:r>
              <a:rPr lang="en-US" altLang="zh-CN" sz="1300">
                <a:latin typeface="Arial" pitchFamily="34" charset="0"/>
                <a:cs typeface="Arial" pitchFamily="34" charset="0"/>
              </a:rPr>
              <a:t>def  createPizza(t : String ): Pizza ={</a:t>
            </a:r>
          </a:p>
          <a:p>
            <a:r>
              <a:rPr lang="en-US" altLang="zh-CN" sz="1300">
                <a:latin typeface="Arial" pitchFamily="34" charset="0"/>
                <a:cs typeface="Arial" pitchFamily="34" charset="0"/>
              </a:rPr>
              <a:t>    var pizza:Pizza = null</a:t>
            </a:r>
          </a:p>
          <a:p>
            <a:r>
              <a:rPr lang="en-US" altLang="zh-CN" sz="1300">
                <a:latin typeface="Arial" pitchFamily="34" charset="0"/>
                <a:cs typeface="Arial" pitchFamily="34" charset="0"/>
              </a:rPr>
              <a:t>    if (t.equals("greek")) {</a:t>
            </a:r>
          </a:p>
          <a:p>
            <a:r>
              <a:rPr lang="en-US" altLang="zh-CN" sz="1300">
                <a:latin typeface="Arial" pitchFamily="34" charset="0"/>
                <a:cs typeface="Arial" pitchFamily="34" charset="0"/>
              </a:rPr>
              <a:t>      pizza = new GreekPizza</a:t>
            </a:r>
          </a:p>
          <a:p>
            <a:r>
              <a:rPr lang="en-US" altLang="zh-CN" sz="1300">
                <a:latin typeface="Arial" pitchFamily="34" charset="0"/>
                <a:cs typeface="Arial" pitchFamily="34" charset="0"/>
              </a:rPr>
              <a:t>    } else if (t.equals("pepper")) {</a:t>
            </a:r>
          </a:p>
          <a:p>
            <a:r>
              <a:rPr lang="en-US" altLang="zh-CN" sz="1300">
                <a:latin typeface="Arial" pitchFamily="34" charset="0"/>
                <a:cs typeface="Arial" pitchFamily="34" charset="0"/>
              </a:rPr>
              <a:t>      pizza = new PepperPizza</a:t>
            </a:r>
          </a:p>
          <a:p>
            <a:r>
              <a:rPr lang="en-US" altLang="zh-CN" sz="1300">
                <a:latin typeface="Arial" pitchFamily="34" charset="0"/>
                <a:cs typeface="Arial" pitchFamily="34" charset="0"/>
              </a:rPr>
              <a:t>    } else if (t.equals("cheese")) {</a:t>
            </a:r>
          </a:p>
          <a:p>
            <a:r>
              <a:rPr lang="en-US" altLang="zh-CN" sz="1300">
                <a:latin typeface="Arial" pitchFamily="34" charset="0"/>
                <a:cs typeface="Arial" pitchFamily="34" charset="0"/>
              </a:rPr>
              <a:t>      pizza = new CheesePizza</a:t>
            </a:r>
          </a:p>
          <a:p>
            <a:r>
              <a:rPr lang="en-US" altLang="zh-CN" sz="1300">
                <a:latin typeface="Arial" pitchFamily="34" charset="0"/>
                <a:cs typeface="Arial" pitchFamily="34" charset="0"/>
              </a:rPr>
              <a:t>    }</a:t>
            </a:r>
          </a:p>
          <a:p>
            <a:r>
              <a:rPr lang="en-US" altLang="zh-CN" sz="1300">
                <a:latin typeface="Arial" pitchFamily="34" charset="0"/>
                <a:cs typeface="Arial" pitchFamily="34" charset="0"/>
              </a:rPr>
              <a:t>    return pizza</a:t>
            </a:r>
          </a:p>
          <a:p>
            <a:r>
              <a:rPr lang="en-US" altLang="zh-CN" sz="1300">
                <a:latin typeface="Arial" pitchFamily="34" charset="0"/>
                <a:cs typeface="Arial" pitchFamily="34" charset="0"/>
              </a:rPr>
              <a:t>  </a:t>
            </a:r>
            <a:r>
              <a:rPr lang="en-US" altLang="zh-CN" sz="1300" smtClean="0">
                <a:latin typeface="Arial" pitchFamily="34" charset="0"/>
                <a:cs typeface="Arial" pitchFamily="34" charset="0"/>
              </a:rPr>
              <a:t>}}</a:t>
            </a:r>
            <a:endParaRPr lang="zh-CN" altLang="en-US" sz="1300">
              <a:latin typeface="Arial" pitchFamily="34" charset="0"/>
              <a:cs typeface="Arial" pitchFamily="34" charset="0"/>
            </a:endParaRPr>
          </a:p>
        </p:txBody>
      </p:sp>
      <p:sp>
        <p:nvSpPr>
          <p:cNvPr id="8" name="TextBox 7"/>
          <p:cNvSpPr txBox="1"/>
          <p:nvPr/>
        </p:nvSpPr>
        <p:spPr>
          <a:xfrm>
            <a:off x="6444208" y="2448247"/>
            <a:ext cx="2491388" cy="1292662"/>
          </a:xfrm>
          <a:prstGeom prst="rect">
            <a:avLst/>
          </a:prstGeom>
          <a:noFill/>
        </p:spPr>
        <p:txBody>
          <a:bodyPr wrap="none" rtlCol="0">
            <a:spAutoFit/>
          </a:bodyPr>
          <a:lstStyle/>
          <a:p>
            <a:r>
              <a:rPr lang="en-US" altLang="zh-CN" sz="1300">
                <a:latin typeface="Arial" pitchFamily="34" charset="0"/>
                <a:cs typeface="Arial" pitchFamily="34" charset="0"/>
              </a:rPr>
              <a:t>orderType = StdIn.readLine()</a:t>
            </a:r>
          </a:p>
          <a:p>
            <a:r>
              <a:rPr lang="en-US" altLang="zh-CN" sz="1300" smtClean="0">
                <a:latin typeface="Arial" pitchFamily="34" charset="0"/>
                <a:cs typeface="Arial" pitchFamily="34" charset="0"/>
              </a:rPr>
              <a:t>//</a:t>
            </a:r>
            <a:r>
              <a:rPr lang="zh-CN" altLang="en-US" sz="1300">
                <a:latin typeface="Arial" pitchFamily="34" charset="0"/>
                <a:cs typeface="Arial" pitchFamily="34" charset="0"/>
              </a:rPr>
              <a:t>使用简单工厂模式来创建对象</a:t>
            </a:r>
            <a:r>
              <a:rPr lang="en-US" altLang="zh-CN" sz="1300">
                <a:latin typeface="Arial" pitchFamily="34" charset="0"/>
                <a:cs typeface="Arial" pitchFamily="34" charset="0"/>
              </a:rPr>
              <a:t>.</a:t>
            </a:r>
          </a:p>
          <a:p>
            <a:r>
              <a:rPr lang="en-US" altLang="zh-CN" sz="1300" smtClean="0">
                <a:latin typeface="Arial" pitchFamily="34" charset="0"/>
                <a:cs typeface="Arial" pitchFamily="34" charset="0"/>
              </a:rPr>
              <a:t>pizza </a:t>
            </a:r>
            <a:r>
              <a:rPr lang="en-US" altLang="zh-CN" sz="1300">
                <a:latin typeface="Arial" pitchFamily="34" charset="0"/>
                <a:cs typeface="Arial" pitchFamily="34" charset="0"/>
              </a:rPr>
              <a:t>= simplePizzaFactory</a:t>
            </a:r>
            <a:r>
              <a:rPr lang="en-US" altLang="zh-CN" sz="1300" smtClean="0">
                <a:latin typeface="Arial" pitchFamily="34" charset="0"/>
                <a:cs typeface="Arial" pitchFamily="34" charset="0"/>
              </a:rPr>
              <a:t>.</a:t>
            </a:r>
          </a:p>
          <a:p>
            <a:r>
              <a:rPr lang="en-US" altLang="zh-CN" sz="1300" smtClean="0">
                <a:latin typeface="Arial" pitchFamily="34" charset="0"/>
                <a:cs typeface="Arial" pitchFamily="34" charset="0"/>
              </a:rPr>
              <a:t>createPizza(orderType</a:t>
            </a:r>
            <a:r>
              <a:rPr lang="en-US" altLang="zh-CN" sz="1300">
                <a:latin typeface="Arial" pitchFamily="34" charset="0"/>
                <a:cs typeface="Arial" pitchFamily="34" charset="0"/>
              </a:rPr>
              <a:t>)</a:t>
            </a:r>
          </a:p>
          <a:p>
            <a:r>
              <a:rPr lang="en-US" altLang="zh-CN" sz="1300" smtClean="0">
                <a:latin typeface="Arial" pitchFamily="34" charset="0"/>
                <a:cs typeface="Arial" pitchFamily="34" charset="0"/>
              </a:rPr>
              <a:t>if </a:t>
            </a:r>
            <a:r>
              <a:rPr lang="en-US" altLang="zh-CN" sz="1300">
                <a:latin typeface="Arial" pitchFamily="34" charset="0"/>
                <a:cs typeface="Arial" pitchFamily="34" charset="0"/>
              </a:rPr>
              <a:t>(pizza == null) {</a:t>
            </a:r>
          </a:p>
          <a:p>
            <a:r>
              <a:rPr lang="en-US" altLang="zh-CN" sz="1300" smtClean="0">
                <a:latin typeface="Arial" pitchFamily="34" charset="0"/>
                <a:cs typeface="Arial" pitchFamily="34" charset="0"/>
              </a:rPr>
              <a:t>break()}</a:t>
            </a:r>
            <a:endParaRPr lang="zh-CN" altLang="en-US" sz="1300">
              <a:latin typeface="Arial" pitchFamily="34" charset="0"/>
              <a:cs typeface="Arial" pitchFamily="34" charset="0"/>
            </a:endParaRPr>
          </a:p>
        </p:txBody>
      </p:sp>
    </p:spTree>
    <p:extLst>
      <p:ext uri="{BB962C8B-B14F-4D97-AF65-F5344CB8AC3E}">
        <p14:creationId xmlns:p14="http://schemas.microsoft.com/office/powerpoint/2010/main" val="2698817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工厂方法模式</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8424935" cy="3877985"/>
          </a:xfrm>
          <a:prstGeom prst="rect">
            <a:avLst/>
          </a:prstGeom>
        </p:spPr>
        <p:txBody>
          <a:bodyPr wrap="square">
            <a:spAutoFit/>
          </a:bodyPr>
          <a:lstStyle/>
          <a:p>
            <a:r>
              <a:rPr lang="zh-CN" altLang="en-US" sz="2000" b="1" smtClean="0">
                <a:solidFill>
                  <a:srgbClr val="0070C0"/>
                </a:solidFill>
                <a:latin typeface="+mn-ea"/>
              </a:rPr>
              <a:t>看一个新的需求</a:t>
            </a:r>
            <a:endParaRPr lang="en-US" altLang="zh-CN" sz="2000" b="1" smtClean="0">
              <a:solidFill>
                <a:srgbClr val="0070C0"/>
              </a:solidFill>
              <a:latin typeface="+mn-ea"/>
            </a:endParaRPr>
          </a:p>
          <a:p>
            <a:endParaRPr lang="en-US" altLang="zh-CN">
              <a:latin typeface="Arial" pitchFamily="34" charset="0"/>
              <a:cs typeface="Arial" pitchFamily="34" charset="0"/>
            </a:endParaRPr>
          </a:p>
          <a:p>
            <a:r>
              <a:rPr lang="zh-CN" altLang="en-US" smtClean="0">
                <a:latin typeface="Arial" pitchFamily="34" charset="0"/>
                <a:cs typeface="Arial" pitchFamily="34" charset="0"/>
              </a:rPr>
              <a:t>披萨项目新的需求：客户在点披萨时，可以点不同口味的披萨，比如 北京的奶酪</a:t>
            </a:r>
            <a:r>
              <a:rPr lang="en-US" altLang="zh-CN" smtClean="0">
                <a:latin typeface="Arial" pitchFamily="34" charset="0"/>
                <a:cs typeface="Arial" pitchFamily="34" charset="0"/>
              </a:rPr>
              <a:t>pizza</a:t>
            </a:r>
            <a:r>
              <a:rPr lang="zh-CN" altLang="en-US" smtClean="0">
                <a:latin typeface="Arial" pitchFamily="34" charset="0"/>
                <a:cs typeface="Arial" pitchFamily="34" charset="0"/>
              </a:rPr>
              <a:t>、北京的胡椒</a:t>
            </a:r>
            <a:r>
              <a:rPr lang="en-US" altLang="zh-CN" smtClean="0">
                <a:latin typeface="Arial" pitchFamily="34" charset="0"/>
                <a:cs typeface="Arial" pitchFamily="34" charset="0"/>
              </a:rPr>
              <a:t>pizza </a:t>
            </a:r>
            <a:r>
              <a:rPr lang="zh-CN" altLang="en-US">
                <a:latin typeface="Arial" pitchFamily="34" charset="0"/>
                <a:cs typeface="Arial" pitchFamily="34" charset="0"/>
              </a:rPr>
              <a:t>或者</a:t>
            </a:r>
            <a:r>
              <a:rPr lang="zh-CN" altLang="en-US" smtClean="0">
                <a:latin typeface="Arial" pitchFamily="34" charset="0"/>
                <a:cs typeface="Arial" pitchFamily="34" charset="0"/>
              </a:rPr>
              <a:t>是</a:t>
            </a:r>
            <a:r>
              <a:rPr lang="zh-CN" altLang="en-US">
                <a:latin typeface="Arial" pitchFamily="34" charset="0"/>
                <a:cs typeface="Arial" pitchFamily="34" charset="0"/>
              </a:rPr>
              <a:t>伦敦</a:t>
            </a:r>
            <a:r>
              <a:rPr lang="zh-CN" altLang="en-US" smtClean="0">
                <a:latin typeface="Arial" pitchFamily="34" charset="0"/>
                <a:cs typeface="Arial" pitchFamily="34" charset="0"/>
              </a:rPr>
              <a:t>的</a:t>
            </a:r>
            <a:r>
              <a:rPr lang="zh-CN" altLang="en-US">
                <a:latin typeface="Arial" pitchFamily="34" charset="0"/>
                <a:cs typeface="Arial" pitchFamily="34" charset="0"/>
              </a:rPr>
              <a:t>奶酪</a:t>
            </a:r>
            <a:r>
              <a:rPr lang="en-US" altLang="zh-CN">
                <a:latin typeface="Arial" pitchFamily="34" charset="0"/>
                <a:cs typeface="Arial" pitchFamily="34" charset="0"/>
              </a:rPr>
              <a:t>pizza</a:t>
            </a:r>
            <a:r>
              <a:rPr lang="zh-CN" altLang="en-US" smtClean="0">
                <a:latin typeface="Arial" pitchFamily="34" charset="0"/>
                <a:cs typeface="Arial" pitchFamily="34" charset="0"/>
              </a:rPr>
              <a:t>、</a:t>
            </a:r>
            <a:r>
              <a:rPr lang="zh-CN" altLang="en-US">
                <a:latin typeface="Arial" pitchFamily="34" charset="0"/>
                <a:cs typeface="Arial" pitchFamily="34" charset="0"/>
              </a:rPr>
              <a:t>伦敦</a:t>
            </a:r>
            <a:r>
              <a:rPr lang="zh-CN" altLang="en-US" smtClean="0">
                <a:latin typeface="Arial" pitchFamily="34" charset="0"/>
                <a:cs typeface="Arial" pitchFamily="34" charset="0"/>
              </a:rPr>
              <a:t>的</a:t>
            </a:r>
            <a:r>
              <a:rPr lang="zh-CN" altLang="en-US">
                <a:latin typeface="Arial" pitchFamily="34" charset="0"/>
                <a:cs typeface="Arial" pitchFamily="34" charset="0"/>
              </a:rPr>
              <a:t>胡椒</a:t>
            </a:r>
            <a:r>
              <a:rPr lang="en-US" altLang="zh-CN" smtClean="0">
                <a:latin typeface="Arial" pitchFamily="34" charset="0"/>
                <a:cs typeface="Arial" pitchFamily="34" charset="0"/>
              </a:rPr>
              <a:t>pizza</a:t>
            </a:r>
            <a:r>
              <a:rPr lang="zh-CN" altLang="en-US" smtClean="0">
                <a:latin typeface="Arial" pitchFamily="34" charset="0"/>
                <a:cs typeface="Arial" pitchFamily="34" charset="0"/>
              </a:rPr>
              <a:t>。</a:t>
            </a:r>
            <a:endParaRPr lang="en-US" altLang="zh-CN" smtClean="0">
              <a:latin typeface="Arial" pitchFamily="34" charset="0"/>
              <a:cs typeface="Arial" pitchFamily="34" charset="0"/>
            </a:endParaRPr>
          </a:p>
          <a:p>
            <a:endParaRPr lang="en-US" altLang="zh-CN" sz="2000" b="1">
              <a:solidFill>
                <a:srgbClr val="0070C0"/>
              </a:solidFill>
              <a:latin typeface="Arial" pitchFamily="34" charset="0"/>
              <a:cs typeface="Arial" pitchFamily="34" charset="0"/>
            </a:endParaRPr>
          </a:p>
          <a:p>
            <a:endParaRPr lang="en-US" altLang="zh-CN" sz="2000" b="1" smtClean="0">
              <a:solidFill>
                <a:srgbClr val="0070C0"/>
              </a:solidFill>
              <a:latin typeface="Arial" pitchFamily="34" charset="0"/>
              <a:cs typeface="Arial" pitchFamily="34" charset="0"/>
            </a:endParaRPr>
          </a:p>
          <a:p>
            <a:r>
              <a:rPr lang="zh-CN" altLang="en-US" sz="2000" b="1">
                <a:solidFill>
                  <a:srgbClr val="0070C0"/>
                </a:solidFill>
                <a:latin typeface="Arial" pitchFamily="34" charset="0"/>
                <a:cs typeface="Arial" pitchFamily="34" charset="0"/>
              </a:rPr>
              <a:t>思</a:t>
            </a:r>
            <a:r>
              <a:rPr lang="zh-CN" altLang="en-US" sz="2000" b="1" smtClean="0">
                <a:solidFill>
                  <a:srgbClr val="0070C0"/>
                </a:solidFill>
                <a:latin typeface="Arial" pitchFamily="34" charset="0"/>
                <a:cs typeface="Arial" pitchFamily="34" charset="0"/>
              </a:rPr>
              <a:t>路</a:t>
            </a:r>
            <a:r>
              <a:rPr lang="en-US" altLang="zh-CN" sz="2000" b="1" smtClean="0">
                <a:solidFill>
                  <a:srgbClr val="0070C0"/>
                </a:solidFill>
                <a:latin typeface="Arial" pitchFamily="34" charset="0"/>
                <a:cs typeface="Arial" pitchFamily="34" charset="0"/>
              </a:rPr>
              <a:t>1</a:t>
            </a:r>
          </a:p>
          <a:p>
            <a:r>
              <a:rPr lang="zh-CN" altLang="en-US">
                <a:latin typeface="Arial" pitchFamily="34" charset="0"/>
                <a:cs typeface="Arial" pitchFamily="34" charset="0"/>
              </a:rPr>
              <a:t>使</a:t>
            </a:r>
            <a:r>
              <a:rPr lang="zh-CN" altLang="en-US" smtClean="0">
                <a:latin typeface="Arial" pitchFamily="34" charset="0"/>
                <a:cs typeface="Arial" pitchFamily="34" charset="0"/>
              </a:rPr>
              <a:t>用简单工厂模式，创建不同的简单工厂类，比如</a:t>
            </a:r>
            <a:r>
              <a:rPr lang="en-US" altLang="zh-CN" smtClean="0">
                <a:latin typeface="Arial" pitchFamily="34" charset="0"/>
                <a:cs typeface="Arial" pitchFamily="34" charset="0"/>
              </a:rPr>
              <a:t>BJPizzaSimpleFactory</a:t>
            </a:r>
            <a:r>
              <a:rPr lang="zh-CN" altLang="en-US" smtClean="0">
                <a:latin typeface="Arial" pitchFamily="34" charset="0"/>
                <a:cs typeface="Arial" pitchFamily="34" charset="0"/>
              </a:rPr>
              <a:t>、</a:t>
            </a:r>
            <a:r>
              <a:rPr lang="en-US" altLang="zh-CN" smtClean="0">
                <a:latin typeface="Arial" pitchFamily="34" charset="0"/>
                <a:cs typeface="Arial" pitchFamily="34" charset="0"/>
              </a:rPr>
              <a:t>LDPizzaSimpleFactory </a:t>
            </a:r>
            <a:r>
              <a:rPr lang="zh-CN" altLang="en-US" smtClean="0">
                <a:latin typeface="Arial" pitchFamily="34" charset="0"/>
                <a:cs typeface="Arial" pitchFamily="34" charset="0"/>
              </a:rPr>
              <a:t>等等</a:t>
            </a:r>
            <a:r>
              <a:rPr lang="en-US" altLang="zh-CN" smtClean="0">
                <a:latin typeface="Arial" pitchFamily="34" charset="0"/>
                <a:cs typeface="Arial" pitchFamily="34" charset="0"/>
              </a:rPr>
              <a:t>.</a:t>
            </a:r>
            <a:r>
              <a:rPr lang="zh-CN" altLang="en-US">
                <a:latin typeface="Arial" pitchFamily="34" charset="0"/>
                <a:cs typeface="Arial" pitchFamily="34" charset="0"/>
              </a:rPr>
              <a:t>从当前这个案例来说，也是可以的，但是考虑到项目的规模，以及软件的可维护性、可扩展性并不是特别好的方</a:t>
            </a:r>
            <a:endParaRPr lang="en-US" altLang="zh-CN" smtClean="0">
              <a:latin typeface="Arial" pitchFamily="34" charset="0"/>
              <a:cs typeface="Arial" pitchFamily="34" charset="0"/>
            </a:endParaRPr>
          </a:p>
          <a:p>
            <a:endParaRPr lang="en-US" altLang="zh-CN" sz="2000" b="1" smtClean="0">
              <a:solidFill>
                <a:srgbClr val="0070C0"/>
              </a:solidFill>
              <a:latin typeface="+mn-ea"/>
            </a:endParaRPr>
          </a:p>
          <a:p>
            <a:r>
              <a:rPr lang="zh-CN" altLang="en-US" sz="2000" b="1">
                <a:solidFill>
                  <a:srgbClr val="0070C0"/>
                </a:solidFill>
                <a:latin typeface="+mn-ea"/>
              </a:rPr>
              <a:t>思</a:t>
            </a:r>
            <a:r>
              <a:rPr lang="zh-CN" altLang="en-US" sz="2000" b="1" smtClean="0">
                <a:solidFill>
                  <a:srgbClr val="0070C0"/>
                </a:solidFill>
                <a:latin typeface="+mn-ea"/>
              </a:rPr>
              <a:t>路</a:t>
            </a:r>
            <a:r>
              <a:rPr lang="en-US" altLang="zh-CN" sz="2000" b="1" smtClean="0">
                <a:solidFill>
                  <a:srgbClr val="0070C0"/>
                </a:solidFill>
                <a:latin typeface="+mn-ea"/>
              </a:rPr>
              <a:t>2</a:t>
            </a:r>
          </a:p>
          <a:p>
            <a:r>
              <a:rPr lang="zh-CN" altLang="en-US">
                <a:latin typeface="+mn-ea"/>
              </a:rPr>
              <a:t>使</a:t>
            </a:r>
            <a:r>
              <a:rPr lang="zh-CN" altLang="en-US" smtClean="0">
                <a:latin typeface="+mn-ea"/>
              </a:rPr>
              <a:t>用工厂方法模式</a:t>
            </a:r>
            <a:endParaRPr lang="en-US" altLang="zh-CN" smtClean="0">
              <a:latin typeface="+mn-ea"/>
            </a:endParaRPr>
          </a:p>
        </p:txBody>
      </p:sp>
    </p:spTree>
    <p:extLst>
      <p:ext uri="{BB962C8B-B14F-4D97-AF65-F5344CB8AC3E}">
        <p14:creationId xmlns:p14="http://schemas.microsoft.com/office/powerpoint/2010/main" val="329272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工厂方法模式</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8424935" cy="2923877"/>
          </a:xfrm>
          <a:prstGeom prst="rect">
            <a:avLst/>
          </a:prstGeom>
        </p:spPr>
        <p:txBody>
          <a:bodyPr wrap="square">
            <a:spAutoFit/>
          </a:bodyPr>
          <a:lstStyle/>
          <a:p>
            <a:r>
              <a:rPr lang="zh-CN" altLang="en-US" sz="2000" b="1" smtClean="0">
                <a:solidFill>
                  <a:srgbClr val="0070C0"/>
                </a:solidFill>
                <a:latin typeface="+mn-ea"/>
              </a:rPr>
              <a:t>工厂方法模式介绍</a:t>
            </a:r>
            <a:endParaRPr lang="en-US" altLang="zh-CN" sz="2000" b="1" smtClean="0">
              <a:solidFill>
                <a:srgbClr val="0070C0"/>
              </a:solidFill>
              <a:latin typeface="+mn-ea"/>
            </a:endParaRPr>
          </a:p>
          <a:p>
            <a:endParaRPr lang="en-US" altLang="zh-CN">
              <a:latin typeface="Arial" pitchFamily="34" charset="0"/>
              <a:cs typeface="Arial" pitchFamily="34" charset="0"/>
            </a:endParaRPr>
          </a:p>
          <a:p>
            <a:r>
              <a:rPr lang="zh-CN" altLang="en-US" b="1" smtClean="0">
                <a:latin typeface="Arial" pitchFamily="34" charset="0"/>
                <a:cs typeface="Arial" pitchFamily="34" charset="0"/>
              </a:rPr>
              <a:t>工厂方法模式设计方案</a:t>
            </a:r>
            <a:r>
              <a:rPr lang="zh-CN" altLang="en-US" smtClean="0">
                <a:latin typeface="Arial" pitchFamily="34" charset="0"/>
                <a:cs typeface="Arial" pitchFamily="34" charset="0"/>
              </a:rPr>
              <a:t>：将披萨项目的实例化功能抽象成抽象方法，在不同的口味点餐子类中具体实现。</a:t>
            </a:r>
            <a:endParaRPr lang="en-US" altLang="zh-CN" smtClean="0">
              <a:latin typeface="Arial" pitchFamily="34" charset="0"/>
              <a:cs typeface="Arial" pitchFamily="34" charset="0"/>
            </a:endParaRPr>
          </a:p>
          <a:p>
            <a:endParaRPr lang="en-US" altLang="zh-CN" sz="2000" b="1">
              <a:solidFill>
                <a:srgbClr val="0070C0"/>
              </a:solidFill>
              <a:latin typeface="Arial" pitchFamily="34" charset="0"/>
              <a:cs typeface="Arial" pitchFamily="34" charset="0"/>
            </a:endParaRPr>
          </a:p>
          <a:p>
            <a:r>
              <a:rPr lang="zh-CN" altLang="en-US" b="1" smtClean="0">
                <a:latin typeface="Arial" pitchFamily="34" charset="0"/>
                <a:cs typeface="Arial" pitchFamily="34" charset="0"/>
              </a:rPr>
              <a:t>工厂方法模式</a:t>
            </a:r>
            <a:r>
              <a:rPr lang="zh-CN" altLang="en-US" smtClean="0">
                <a:latin typeface="Arial" pitchFamily="34" charset="0"/>
                <a:cs typeface="Arial" pitchFamily="34" charset="0"/>
              </a:rPr>
              <a:t>：定义了一个创建对象的抽象方法，由子类决定要实例化的类。工厂方法模式将</a:t>
            </a:r>
            <a:r>
              <a:rPr lang="zh-CN" altLang="en-US" b="1" smtClean="0">
                <a:solidFill>
                  <a:srgbClr val="0070C0"/>
                </a:solidFill>
                <a:latin typeface="Arial" pitchFamily="34" charset="0"/>
                <a:cs typeface="Arial" pitchFamily="34" charset="0"/>
              </a:rPr>
              <a:t>对象的实例化推迟到子类</a:t>
            </a:r>
            <a:r>
              <a:rPr lang="zh-CN" altLang="en-US" smtClean="0">
                <a:latin typeface="Arial" pitchFamily="34" charset="0"/>
                <a:cs typeface="Arial" pitchFamily="34" charset="0"/>
              </a:rPr>
              <a:t>。</a:t>
            </a:r>
            <a:endParaRPr lang="en-US" altLang="zh-CN" smtClean="0">
              <a:latin typeface="Arial" pitchFamily="34" charset="0"/>
              <a:cs typeface="Arial" pitchFamily="34" charset="0"/>
            </a:endParaRPr>
          </a:p>
          <a:p>
            <a:endParaRPr lang="en-US" altLang="zh-CN">
              <a:latin typeface="Arial" pitchFamily="34" charset="0"/>
              <a:cs typeface="Arial" pitchFamily="34" charset="0"/>
            </a:endParaRPr>
          </a:p>
          <a:p>
            <a:endParaRPr lang="en-US" altLang="zh-CN" smtClean="0">
              <a:latin typeface="Arial" pitchFamily="34" charset="0"/>
              <a:cs typeface="Arial" pitchFamily="34" charset="0"/>
            </a:endParaRPr>
          </a:p>
          <a:p>
            <a:endParaRPr lang="en-US" altLang="zh-CN" smtClean="0">
              <a:latin typeface="Arial" pitchFamily="34" charset="0"/>
              <a:cs typeface="Arial" pitchFamily="34" charset="0"/>
            </a:endParaRPr>
          </a:p>
        </p:txBody>
      </p:sp>
    </p:spTree>
    <p:extLst>
      <p:ext uri="{BB962C8B-B14F-4D97-AF65-F5344CB8AC3E}">
        <p14:creationId xmlns:p14="http://schemas.microsoft.com/office/powerpoint/2010/main" val="994705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工厂方法模式</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8424935" cy="3447098"/>
          </a:xfrm>
          <a:prstGeom prst="rect">
            <a:avLst/>
          </a:prstGeom>
        </p:spPr>
        <p:txBody>
          <a:bodyPr wrap="square">
            <a:spAutoFit/>
          </a:bodyPr>
          <a:lstStyle/>
          <a:p>
            <a:r>
              <a:rPr lang="zh-CN" altLang="en-US" sz="2000" b="1" smtClean="0">
                <a:solidFill>
                  <a:srgbClr val="0070C0"/>
                </a:solidFill>
                <a:latin typeface="+mn-ea"/>
              </a:rPr>
              <a:t>工厂方法模式应用案例</a:t>
            </a:r>
            <a:endParaRPr lang="en-US" altLang="zh-CN">
              <a:latin typeface="Arial" pitchFamily="34" charset="0"/>
              <a:cs typeface="Arial" pitchFamily="34" charset="0"/>
            </a:endParaRPr>
          </a:p>
          <a:p>
            <a:r>
              <a:rPr lang="zh-CN" altLang="en-US" smtClean="0">
                <a:latin typeface="Arial" pitchFamily="34" charset="0"/>
                <a:cs typeface="Arial" pitchFamily="34" charset="0"/>
              </a:rPr>
              <a:t>披</a:t>
            </a:r>
            <a:r>
              <a:rPr lang="zh-CN" altLang="en-US">
                <a:latin typeface="Arial" pitchFamily="34" charset="0"/>
                <a:cs typeface="Arial" pitchFamily="34" charset="0"/>
              </a:rPr>
              <a:t>萨项目新的需求：客户在点披萨时，可以点不同口味的披萨，比如 北京的奶酪</a:t>
            </a:r>
            <a:r>
              <a:rPr lang="en-US" altLang="zh-CN">
                <a:latin typeface="Arial" pitchFamily="34" charset="0"/>
                <a:cs typeface="Arial" pitchFamily="34" charset="0"/>
              </a:rPr>
              <a:t>pizza</a:t>
            </a:r>
            <a:r>
              <a:rPr lang="zh-CN" altLang="en-US">
                <a:latin typeface="Arial" pitchFamily="34" charset="0"/>
                <a:cs typeface="Arial" pitchFamily="34" charset="0"/>
              </a:rPr>
              <a:t>、北京的胡椒</a:t>
            </a:r>
            <a:r>
              <a:rPr lang="en-US" altLang="zh-CN">
                <a:latin typeface="Arial" pitchFamily="34" charset="0"/>
                <a:cs typeface="Arial" pitchFamily="34" charset="0"/>
              </a:rPr>
              <a:t>pizza </a:t>
            </a:r>
            <a:r>
              <a:rPr lang="zh-CN" altLang="en-US">
                <a:latin typeface="Arial" pitchFamily="34" charset="0"/>
                <a:cs typeface="Arial" pitchFamily="34" charset="0"/>
              </a:rPr>
              <a:t>或者是伦敦的奶酪</a:t>
            </a:r>
            <a:r>
              <a:rPr lang="en-US" altLang="zh-CN">
                <a:latin typeface="Arial" pitchFamily="34" charset="0"/>
                <a:cs typeface="Arial" pitchFamily="34" charset="0"/>
              </a:rPr>
              <a:t>pizza</a:t>
            </a:r>
            <a:r>
              <a:rPr lang="zh-CN" altLang="en-US">
                <a:latin typeface="Arial" pitchFamily="34" charset="0"/>
                <a:cs typeface="Arial" pitchFamily="34" charset="0"/>
              </a:rPr>
              <a:t>、伦敦的胡椒</a:t>
            </a:r>
            <a:r>
              <a:rPr lang="en-US" altLang="zh-CN">
                <a:latin typeface="Arial" pitchFamily="34" charset="0"/>
                <a:cs typeface="Arial" pitchFamily="34" charset="0"/>
              </a:rPr>
              <a:t>pizza</a:t>
            </a:r>
          </a:p>
          <a:p>
            <a:endParaRPr lang="en-US" altLang="zh-CN" smtClean="0">
              <a:latin typeface="Arial" pitchFamily="34" charset="0"/>
              <a:cs typeface="Arial" pitchFamily="34" charset="0"/>
            </a:endParaRPr>
          </a:p>
          <a:p>
            <a:endParaRPr lang="en-US" altLang="zh-CN" smtClean="0">
              <a:latin typeface="Arial" pitchFamily="34" charset="0"/>
              <a:cs typeface="Arial" pitchFamily="34" charset="0"/>
            </a:endParaRPr>
          </a:p>
          <a:p>
            <a:endParaRPr lang="en-US" altLang="zh-CN">
              <a:latin typeface="Arial" pitchFamily="34" charset="0"/>
              <a:cs typeface="Arial" pitchFamily="34" charset="0"/>
            </a:endParaRPr>
          </a:p>
          <a:p>
            <a:endParaRPr lang="en-US" altLang="zh-CN" smtClean="0">
              <a:latin typeface="Arial" pitchFamily="34" charset="0"/>
              <a:cs typeface="Arial" pitchFamily="34" charset="0"/>
            </a:endParaRPr>
          </a:p>
          <a:p>
            <a:endParaRPr lang="en-US" altLang="zh-CN">
              <a:latin typeface="Arial" pitchFamily="34" charset="0"/>
              <a:cs typeface="Arial" pitchFamily="34" charset="0"/>
            </a:endParaRPr>
          </a:p>
          <a:p>
            <a:endParaRPr lang="en-US" altLang="zh-CN" smtClean="0">
              <a:latin typeface="Arial" pitchFamily="34" charset="0"/>
              <a:cs typeface="Arial" pitchFamily="34" charset="0"/>
            </a:endParaRPr>
          </a:p>
          <a:p>
            <a:endParaRPr lang="en-US" altLang="zh-CN">
              <a:latin typeface="Arial" pitchFamily="34" charset="0"/>
              <a:cs typeface="Arial" pitchFamily="34" charset="0"/>
            </a:endParaRPr>
          </a:p>
          <a:p>
            <a:endParaRPr lang="en-US" altLang="zh-CN" smtClean="0">
              <a:latin typeface="Arial" pitchFamily="34" charset="0"/>
              <a:cs typeface="Arial" pitchFamily="34" charset="0"/>
            </a:endParaRPr>
          </a:p>
          <a:p>
            <a:endParaRPr lang="en-US" altLang="zh-CN" smtClean="0">
              <a:latin typeface="Arial" pitchFamily="34" charset="0"/>
              <a:cs typeface="Arial" pitchFamily="34" charset="0"/>
            </a:endParaRPr>
          </a:p>
        </p:txBody>
      </p:sp>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2232223"/>
            <a:ext cx="2664295" cy="3191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987824" y="2286808"/>
            <a:ext cx="3512500" cy="1169551"/>
          </a:xfrm>
          <a:prstGeom prst="rect">
            <a:avLst/>
          </a:prstGeom>
          <a:noFill/>
        </p:spPr>
        <p:txBody>
          <a:bodyPr wrap="none" rtlCol="0">
            <a:spAutoFit/>
          </a:bodyPr>
          <a:lstStyle/>
          <a:p>
            <a:r>
              <a:rPr lang="en-US" altLang="zh-CN" sz="1400">
                <a:latin typeface="Arial" pitchFamily="34" charset="0"/>
                <a:cs typeface="Arial" pitchFamily="34" charset="0"/>
              </a:rPr>
              <a:t>class BJCheesePizza extends Pizza </a:t>
            </a:r>
            <a:r>
              <a:rPr lang="en-US" altLang="zh-CN" sz="1400" smtClean="0">
                <a:latin typeface="Arial" pitchFamily="34" charset="0"/>
                <a:cs typeface="Arial" pitchFamily="34" charset="0"/>
              </a:rPr>
              <a:t>{ //</a:t>
            </a:r>
            <a:r>
              <a:rPr lang="zh-CN" altLang="en-US" sz="1400" smtClean="0">
                <a:latin typeface="Arial" pitchFamily="34" charset="0"/>
                <a:cs typeface="Arial" pitchFamily="34" charset="0"/>
              </a:rPr>
              <a:t>写</a:t>
            </a:r>
            <a:endParaRPr lang="en-US" altLang="zh-CN" sz="1400">
              <a:latin typeface="Arial" pitchFamily="34" charset="0"/>
              <a:cs typeface="Arial" pitchFamily="34" charset="0"/>
            </a:endParaRPr>
          </a:p>
          <a:p>
            <a:r>
              <a:rPr lang="en-US" altLang="zh-CN" sz="1400">
                <a:latin typeface="Arial" pitchFamily="34" charset="0"/>
                <a:cs typeface="Arial" pitchFamily="34" charset="0"/>
              </a:rPr>
              <a:t>  override def prepare(): Unit = {</a:t>
            </a:r>
          </a:p>
          <a:p>
            <a:r>
              <a:rPr lang="en-US" altLang="zh-CN" sz="1400">
                <a:latin typeface="Arial" pitchFamily="34" charset="0"/>
                <a:cs typeface="Arial" pitchFamily="34" charset="0"/>
              </a:rPr>
              <a:t>    this.name = "</a:t>
            </a:r>
            <a:r>
              <a:rPr lang="zh-CN" altLang="en-US" sz="1400">
                <a:latin typeface="Arial" pitchFamily="34" charset="0"/>
                <a:cs typeface="Arial" pitchFamily="34" charset="0"/>
              </a:rPr>
              <a:t>北京的奶酪</a:t>
            </a:r>
            <a:r>
              <a:rPr lang="en-US" altLang="zh-CN" sz="1400">
                <a:latin typeface="Arial" pitchFamily="34" charset="0"/>
                <a:cs typeface="Arial" pitchFamily="34" charset="0"/>
              </a:rPr>
              <a:t>pizza"</a:t>
            </a:r>
          </a:p>
          <a:p>
            <a:r>
              <a:rPr lang="en-US" altLang="zh-CN" sz="1400">
                <a:latin typeface="Arial" pitchFamily="34" charset="0"/>
                <a:cs typeface="Arial" pitchFamily="34" charset="0"/>
              </a:rPr>
              <a:t>    println(this.name + " preparing..")</a:t>
            </a:r>
          </a:p>
          <a:p>
            <a:r>
              <a:rPr lang="en-US" altLang="zh-CN" sz="1400">
                <a:latin typeface="Arial" pitchFamily="34" charset="0"/>
                <a:cs typeface="Arial" pitchFamily="34" charset="0"/>
              </a:rPr>
              <a:t>  </a:t>
            </a:r>
            <a:r>
              <a:rPr lang="en-US" altLang="zh-CN" sz="1400" smtClean="0">
                <a:latin typeface="Arial" pitchFamily="34" charset="0"/>
                <a:cs typeface="Arial" pitchFamily="34" charset="0"/>
              </a:rPr>
              <a:t>}}</a:t>
            </a:r>
            <a:endParaRPr lang="zh-CN" altLang="en-US" sz="1400">
              <a:latin typeface="Arial" pitchFamily="34" charset="0"/>
              <a:cs typeface="Arial" pitchFamily="34" charset="0"/>
            </a:endParaRPr>
          </a:p>
        </p:txBody>
      </p:sp>
      <p:sp>
        <p:nvSpPr>
          <p:cNvPr id="3" name="TextBox 2"/>
          <p:cNvSpPr txBox="1"/>
          <p:nvPr/>
        </p:nvSpPr>
        <p:spPr>
          <a:xfrm>
            <a:off x="3012367" y="3528367"/>
            <a:ext cx="3472425" cy="1169551"/>
          </a:xfrm>
          <a:prstGeom prst="rect">
            <a:avLst/>
          </a:prstGeom>
          <a:noFill/>
        </p:spPr>
        <p:txBody>
          <a:bodyPr wrap="none" rtlCol="0">
            <a:spAutoFit/>
          </a:bodyPr>
          <a:lstStyle/>
          <a:p>
            <a:r>
              <a:rPr lang="en-US" altLang="zh-CN" sz="1400">
                <a:latin typeface="Arial" pitchFamily="34" charset="0"/>
                <a:cs typeface="Arial" pitchFamily="34" charset="0"/>
              </a:rPr>
              <a:t>class BJPepperPizza extends Pizza </a:t>
            </a:r>
            <a:r>
              <a:rPr lang="en-US" altLang="zh-CN" sz="1400" smtClean="0">
                <a:latin typeface="Arial" pitchFamily="34" charset="0"/>
                <a:cs typeface="Arial" pitchFamily="34" charset="0"/>
              </a:rPr>
              <a:t>{ //</a:t>
            </a:r>
            <a:r>
              <a:rPr lang="zh-CN" altLang="en-US" sz="1400" smtClean="0">
                <a:latin typeface="Arial" pitchFamily="34" charset="0"/>
                <a:cs typeface="Arial" pitchFamily="34" charset="0"/>
              </a:rPr>
              <a:t>写</a:t>
            </a:r>
            <a:endParaRPr lang="en-US" altLang="zh-CN" sz="1400">
              <a:latin typeface="Arial" pitchFamily="34" charset="0"/>
              <a:cs typeface="Arial" pitchFamily="34" charset="0"/>
            </a:endParaRPr>
          </a:p>
          <a:p>
            <a:r>
              <a:rPr lang="en-US" altLang="zh-CN" sz="1400">
                <a:latin typeface="Arial" pitchFamily="34" charset="0"/>
                <a:cs typeface="Arial" pitchFamily="34" charset="0"/>
              </a:rPr>
              <a:t>  override def prepare(): Unit = {</a:t>
            </a:r>
          </a:p>
          <a:p>
            <a:r>
              <a:rPr lang="en-US" altLang="zh-CN" sz="1400">
                <a:latin typeface="Arial" pitchFamily="34" charset="0"/>
                <a:cs typeface="Arial" pitchFamily="34" charset="0"/>
              </a:rPr>
              <a:t>    this.name = "</a:t>
            </a:r>
            <a:r>
              <a:rPr lang="zh-CN" altLang="en-US" sz="1400">
                <a:latin typeface="Arial" pitchFamily="34" charset="0"/>
                <a:cs typeface="Arial" pitchFamily="34" charset="0"/>
              </a:rPr>
              <a:t>北京的胡椒</a:t>
            </a:r>
            <a:r>
              <a:rPr lang="en-US" altLang="zh-CN" sz="1400">
                <a:latin typeface="Arial" pitchFamily="34" charset="0"/>
                <a:cs typeface="Arial" pitchFamily="34" charset="0"/>
              </a:rPr>
              <a:t>pizza"</a:t>
            </a:r>
          </a:p>
          <a:p>
            <a:r>
              <a:rPr lang="en-US" altLang="zh-CN" sz="1400">
                <a:latin typeface="Arial" pitchFamily="34" charset="0"/>
                <a:cs typeface="Arial" pitchFamily="34" charset="0"/>
              </a:rPr>
              <a:t>    println(this.name + " preparing..")</a:t>
            </a:r>
          </a:p>
          <a:p>
            <a:r>
              <a:rPr lang="en-US" altLang="zh-CN" sz="1400">
                <a:latin typeface="Arial" pitchFamily="34" charset="0"/>
                <a:cs typeface="Arial" pitchFamily="34" charset="0"/>
              </a:rPr>
              <a:t>  }}</a:t>
            </a:r>
            <a:endParaRPr lang="zh-CN" altLang="en-US" sz="1400">
              <a:latin typeface="Arial" pitchFamily="34" charset="0"/>
              <a:cs typeface="Arial" pitchFamily="34"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929112170"/>
              </p:ext>
            </p:extLst>
          </p:nvPr>
        </p:nvGraphicFramePr>
        <p:xfrm>
          <a:off x="7055806" y="4743542"/>
          <a:ext cx="1260610" cy="534804"/>
        </p:xfrm>
        <a:graphic>
          <a:graphicData uri="http://schemas.openxmlformats.org/presentationml/2006/ole">
            <mc:AlternateContent xmlns:mc="http://schemas.openxmlformats.org/markup-compatibility/2006">
              <mc:Choice xmlns:v="urn:schemas-microsoft-com:vml" Requires="v">
                <p:oleObj spid="_x0000_s18521" name="包装程序外壳对象" showAsIcon="1" r:id="rId5" imgW="1676880" imgH="711360" progId="Package">
                  <p:embed/>
                </p:oleObj>
              </mc:Choice>
              <mc:Fallback>
                <p:oleObj name="包装程序外壳对象" showAsIcon="1" r:id="rId5" imgW="1676880" imgH="711360" progId="Package">
                  <p:embed/>
                  <p:pic>
                    <p:nvPicPr>
                      <p:cNvPr id="0" name=""/>
                      <p:cNvPicPr/>
                      <p:nvPr/>
                    </p:nvPicPr>
                    <p:blipFill>
                      <a:blip r:embed="rId6"/>
                      <a:stretch>
                        <a:fillRect/>
                      </a:stretch>
                    </p:blipFill>
                    <p:spPr>
                      <a:xfrm>
                        <a:off x="7055806" y="4743542"/>
                        <a:ext cx="1260610" cy="53480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591169691"/>
              </p:ext>
            </p:extLst>
          </p:nvPr>
        </p:nvGraphicFramePr>
        <p:xfrm>
          <a:off x="2781432" y="5070022"/>
          <a:ext cx="461870" cy="353706"/>
        </p:xfrm>
        <a:graphic>
          <a:graphicData uri="http://schemas.openxmlformats.org/presentationml/2006/ole">
            <mc:AlternateContent xmlns:mc="http://schemas.openxmlformats.org/markup-compatibility/2006">
              <mc:Choice xmlns:v="urn:schemas-microsoft-com:vml" Requires="v">
                <p:oleObj spid="_x0000_s18522" name="包装程序外壳对象" showAsIcon="1" r:id="rId7" imgW="928080" imgH="711360" progId="Package">
                  <p:embed/>
                </p:oleObj>
              </mc:Choice>
              <mc:Fallback>
                <p:oleObj name="包装程序外壳对象" showAsIcon="1" r:id="rId7" imgW="928080" imgH="711360" progId="Package">
                  <p:embed/>
                  <p:pic>
                    <p:nvPicPr>
                      <p:cNvPr id="0" name=""/>
                      <p:cNvPicPr/>
                      <p:nvPr/>
                    </p:nvPicPr>
                    <p:blipFill>
                      <a:blip r:embed="rId8"/>
                      <a:stretch>
                        <a:fillRect/>
                      </a:stretch>
                    </p:blipFill>
                    <p:spPr>
                      <a:xfrm>
                        <a:off x="2781432" y="5070022"/>
                        <a:ext cx="461870" cy="353706"/>
                      </a:xfrm>
                      <a:prstGeom prst="rect">
                        <a:avLst/>
                      </a:prstGeom>
                    </p:spPr>
                  </p:pic>
                </p:oleObj>
              </mc:Fallback>
            </mc:AlternateContent>
          </a:graphicData>
        </a:graphic>
      </p:graphicFrame>
    </p:spTree>
    <p:extLst>
      <p:ext uri="{BB962C8B-B14F-4D97-AF65-F5344CB8AC3E}">
        <p14:creationId xmlns:p14="http://schemas.microsoft.com/office/powerpoint/2010/main" val="2636429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工厂方法模式</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8424935" cy="2893100"/>
          </a:xfrm>
          <a:prstGeom prst="rect">
            <a:avLst/>
          </a:prstGeom>
        </p:spPr>
        <p:txBody>
          <a:bodyPr wrap="square">
            <a:spAutoFit/>
          </a:bodyPr>
          <a:lstStyle/>
          <a:p>
            <a:r>
              <a:rPr lang="zh-CN" altLang="en-US" sz="2000" b="1" smtClean="0">
                <a:solidFill>
                  <a:srgbClr val="0070C0"/>
                </a:solidFill>
                <a:latin typeface="+mn-ea"/>
              </a:rPr>
              <a:t>工厂方法模式应用案例</a:t>
            </a:r>
            <a:endParaRPr lang="en-US" altLang="zh-CN">
              <a:latin typeface="Arial" pitchFamily="34" charset="0"/>
              <a:cs typeface="Arial" pitchFamily="34" charset="0"/>
            </a:endParaRPr>
          </a:p>
          <a:p>
            <a:endParaRPr lang="en-US" altLang="zh-CN" smtClean="0">
              <a:latin typeface="Arial" pitchFamily="34" charset="0"/>
              <a:cs typeface="Arial" pitchFamily="34" charset="0"/>
            </a:endParaRPr>
          </a:p>
          <a:p>
            <a:endParaRPr lang="en-US" altLang="zh-CN" smtClean="0">
              <a:latin typeface="Arial" pitchFamily="34" charset="0"/>
              <a:cs typeface="Arial" pitchFamily="34" charset="0"/>
            </a:endParaRPr>
          </a:p>
          <a:p>
            <a:endParaRPr lang="en-US" altLang="zh-CN">
              <a:latin typeface="Arial" pitchFamily="34" charset="0"/>
              <a:cs typeface="Arial" pitchFamily="34" charset="0"/>
            </a:endParaRPr>
          </a:p>
          <a:p>
            <a:endParaRPr lang="en-US" altLang="zh-CN" smtClean="0">
              <a:latin typeface="Arial" pitchFamily="34" charset="0"/>
              <a:cs typeface="Arial" pitchFamily="34" charset="0"/>
            </a:endParaRPr>
          </a:p>
          <a:p>
            <a:endParaRPr lang="en-US" altLang="zh-CN">
              <a:latin typeface="Arial" pitchFamily="34" charset="0"/>
              <a:cs typeface="Arial" pitchFamily="34" charset="0"/>
            </a:endParaRPr>
          </a:p>
          <a:p>
            <a:endParaRPr lang="en-US" altLang="zh-CN" smtClean="0">
              <a:latin typeface="Arial" pitchFamily="34" charset="0"/>
              <a:cs typeface="Arial" pitchFamily="34" charset="0"/>
            </a:endParaRPr>
          </a:p>
          <a:p>
            <a:endParaRPr lang="en-US" altLang="zh-CN">
              <a:latin typeface="Arial" pitchFamily="34" charset="0"/>
              <a:cs typeface="Arial" pitchFamily="34" charset="0"/>
            </a:endParaRPr>
          </a:p>
          <a:p>
            <a:endParaRPr lang="en-US" altLang="zh-CN" smtClean="0">
              <a:latin typeface="Arial" pitchFamily="34" charset="0"/>
              <a:cs typeface="Arial" pitchFamily="34" charset="0"/>
            </a:endParaRPr>
          </a:p>
          <a:p>
            <a:endParaRPr lang="en-US" altLang="zh-CN" smtClean="0">
              <a:latin typeface="Arial" pitchFamily="34" charset="0"/>
              <a:cs typeface="Arial" pitchFamily="34" charset="0"/>
            </a:endParaRPr>
          </a:p>
        </p:txBody>
      </p:sp>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2232223"/>
            <a:ext cx="2664295" cy="3191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342524" y="824566"/>
            <a:ext cx="4397358" cy="4616648"/>
          </a:xfrm>
          <a:prstGeom prst="rect">
            <a:avLst/>
          </a:prstGeom>
          <a:solidFill>
            <a:schemeClr val="bg1">
              <a:lumMod val="95000"/>
            </a:schemeClr>
          </a:solidFill>
        </p:spPr>
        <p:txBody>
          <a:bodyPr wrap="none" rtlCol="0">
            <a:spAutoFit/>
          </a:bodyPr>
          <a:lstStyle/>
          <a:p>
            <a:r>
              <a:rPr lang="en-US" altLang="zh-CN" sz="1400">
                <a:latin typeface="Arial" pitchFamily="34" charset="0"/>
                <a:cs typeface="Arial" pitchFamily="34" charset="0"/>
              </a:rPr>
              <a:t>abstract class OrderPizza </a:t>
            </a:r>
            <a:r>
              <a:rPr lang="en-US" altLang="zh-CN" sz="1400" smtClean="0">
                <a:latin typeface="Arial" pitchFamily="34" charset="0"/>
                <a:cs typeface="Arial" pitchFamily="34" charset="0"/>
              </a:rPr>
              <a:t>{ //</a:t>
            </a:r>
            <a:r>
              <a:rPr lang="zh-CN" altLang="en-US" sz="1400" smtClean="0">
                <a:latin typeface="Arial" pitchFamily="34" charset="0"/>
                <a:cs typeface="Arial" pitchFamily="34" charset="0"/>
              </a:rPr>
              <a:t>改写</a:t>
            </a:r>
            <a:endParaRPr lang="en-US" altLang="zh-CN" sz="1400">
              <a:latin typeface="Arial" pitchFamily="34" charset="0"/>
              <a:cs typeface="Arial" pitchFamily="34" charset="0"/>
            </a:endParaRPr>
          </a:p>
          <a:p>
            <a:r>
              <a:rPr lang="en-US" altLang="zh-CN" sz="1400">
                <a:latin typeface="Arial" pitchFamily="34" charset="0"/>
                <a:cs typeface="Arial" pitchFamily="34" charset="0"/>
              </a:rPr>
              <a:t>  breakable {</a:t>
            </a:r>
          </a:p>
          <a:p>
            <a:r>
              <a:rPr lang="en-US" altLang="zh-CN" sz="1400">
                <a:latin typeface="Arial" pitchFamily="34" charset="0"/>
                <a:cs typeface="Arial" pitchFamily="34" charset="0"/>
              </a:rPr>
              <a:t>    </a:t>
            </a:r>
            <a:r>
              <a:rPr lang="en-US" altLang="zh-CN" sz="1400">
                <a:solidFill>
                  <a:srgbClr val="EE0000"/>
                </a:solidFill>
                <a:latin typeface="Arial" pitchFamily="34" charset="0"/>
                <a:cs typeface="Arial" pitchFamily="34" charset="0"/>
              </a:rPr>
              <a:t>var orderType: String = null</a:t>
            </a:r>
          </a:p>
          <a:p>
            <a:r>
              <a:rPr lang="en-US" altLang="zh-CN" sz="1400">
                <a:solidFill>
                  <a:srgbClr val="EE0000"/>
                </a:solidFill>
                <a:latin typeface="Arial" pitchFamily="34" charset="0"/>
                <a:cs typeface="Arial" pitchFamily="34" charset="0"/>
              </a:rPr>
              <a:t>    var pizza: Pizza = null</a:t>
            </a:r>
          </a:p>
          <a:p>
            <a:r>
              <a:rPr lang="en-US" altLang="zh-CN" sz="1400">
                <a:latin typeface="Arial" pitchFamily="34" charset="0"/>
                <a:cs typeface="Arial" pitchFamily="34" charset="0"/>
              </a:rPr>
              <a:t>    do {</a:t>
            </a:r>
          </a:p>
          <a:p>
            <a:r>
              <a:rPr lang="en-US" altLang="zh-CN" sz="1400">
                <a:latin typeface="Arial" pitchFamily="34" charset="0"/>
                <a:cs typeface="Arial" pitchFamily="34" charset="0"/>
              </a:rPr>
              <a:t>      println("</a:t>
            </a:r>
            <a:r>
              <a:rPr lang="zh-CN" altLang="en-US" sz="1400">
                <a:latin typeface="Arial" pitchFamily="34" charset="0"/>
                <a:cs typeface="Arial" pitchFamily="34" charset="0"/>
              </a:rPr>
              <a:t>请输入</a:t>
            </a:r>
            <a:r>
              <a:rPr lang="en-US" altLang="zh-CN" sz="1400">
                <a:latin typeface="Arial" pitchFamily="34" charset="0"/>
                <a:cs typeface="Arial" pitchFamily="34" charset="0"/>
              </a:rPr>
              <a:t>pizza</a:t>
            </a:r>
            <a:r>
              <a:rPr lang="zh-CN" altLang="en-US" sz="1400">
                <a:latin typeface="Arial" pitchFamily="34" charset="0"/>
                <a:cs typeface="Arial" pitchFamily="34" charset="0"/>
              </a:rPr>
              <a:t>的类型 </a:t>
            </a:r>
            <a:r>
              <a:rPr lang="en-US" altLang="zh-CN" sz="1400">
                <a:latin typeface="Arial" pitchFamily="34" charset="0"/>
                <a:cs typeface="Arial" pitchFamily="34" charset="0"/>
              </a:rPr>
              <a:t>,</a:t>
            </a:r>
            <a:r>
              <a:rPr lang="zh-CN" altLang="en-US" sz="1400">
                <a:latin typeface="Arial" pitchFamily="34" charset="0"/>
                <a:cs typeface="Arial" pitchFamily="34" charset="0"/>
              </a:rPr>
              <a:t>使用工厂方法模式</a:t>
            </a:r>
            <a:r>
              <a:rPr lang="en-US" altLang="zh-CN" sz="1400">
                <a:latin typeface="Arial" pitchFamily="34" charset="0"/>
                <a:cs typeface="Arial" pitchFamily="34" charset="0"/>
              </a:rPr>
              <a:t>...")</a:t>
            </a:r>
          </a:p>
          <a:p>
            <a:r>
              <a:rPr lang="en-US" altLang="zh-CN" sz="1400">
                <a:latin typeface="Arial" pitchFamily="34" charset="0"/>
                <a:cs typeface="Arial" pitchFamily="34" charset="0"/>
              </a:rPr>
              <a:t>      orderType = StdIn.readLine()</a:t>
            </a:r>
          </a:p>
          <a:p>
            <a:r>
              <a:rPr lang="en-US" altLang="zh-CN" sz="1400">
                <a:latin typeface="Arial" pitchFamily="34" charset="0"/>
                <a:cs typeface="Arial" pitchFamily="34" charset="0"/>
              </a:rPr>
              <a:t>      //</a:t>
            </a:r>
            <a:r>
              <a:rPr lang="zh-CN" altLang="en-US" sz="1400">
                <a:latin typeface="Arial" pitchFamily="34" charset="0"/>
                <a:cs typeface="Arial" pitchFamily="34" charset="0"/>
              </a:rPr>
              <a:t>使用简单工厂模式来创建对象</a:t>
            </a:r>
            <a:r>
              <a:rPr lang="en-US" altLang="zh-CN" sz="1400">
                <a:latin typeface="Arial" pitchFamily="34" charset="0"/>
                <a:cs typeface="Arial" pitchFamily="34" charset="0"/>
              </a:rPr>
              <a:t>.</a:t>
            </a:r>
          </a:p>
          <a:p>
            <a:r>
              <a:rPr lang="en-US" altLang="zh-CN" sz="1400">
                <a:latin typeface="Arial" pitchFamily="34" charset="0"/>
                <a:cs typeface="Arial" pitchFamily="34" charset="0"/>
              </a:rPr>
              <a:t>      pizza = createPizza(orderType)</a:t>
            </a:r>
          </a:p>
          <a:p>
            <a:r>
              <a:rPr lang="en-US" altLang="zh-CN" sz="1400">
                <a:latin typeface="Arial" pitchFamily="34" charset="0"/>
                <a:cs typeface="Arial" pitchFamily="34" charset="0"/>
              </a:rPr>
              <a:t>      if (pizza == null) {</a:t>
            </a:r>
          </a:p>
          <a:p>
            <a:r>
              <a:rPr lang="en-US" altLang="zh-CN" sz="1400">
                <a:latin typeface="Arial" pitchFamily="34" charset="0"/>
                <a:cs typeface="Arial" pitchFamily="34" charset="0"/>
              </a:rPr>
              <a:t>        break()</a:t>
            </a:r>
          </a:p>
          <a:p>
            <a:r>
              <a:rPr lang="en-US" altLang="zh-CN" sz="1400">
                <a:latin typeface="Arial" pitchFamily="34" charset="0"/>
                <a:cs typeface="Arial" pitchFamily="34" charset="0"/>
              </a:rPr>
              <a:t>      }</a:t>
            </a:r>
          </a:p>
          <a:p>
            <a:r>
              <a:rPr lang="en-US" altLang="zh-CN" sz="1400">
                <a:latin typeface="Arial" pitchFamily="34" charset="0"/>
                <a:cs typeface="Arial" pitchFamily="34" charset="0"/>
              </a:rPr>
              <a:t>      pizza.prepare()</a:t>
            </a:r>
          </a:p>
          <a:p>
            <a:r>
              <a:rPr lang="en-US" altLang="zh-CN" sz="1400">
                <a:latin typeface="Arial" pitchFamily="34" charset="0"/>
                <a:cs typeface="Arial" pitchFamily="34" charset="0"/>
              </a:rPr>
              <a:t>      pizza.bake()</a:t>
            </a:r>
          </a:p>
          <a:p>
            <a:r>
              <a:rPr lang="en-US" altLang="zh-CN" sz="1400">
                <a:latin typeface="Arial" pitchFamily="34" charset="0"/>
                <a:cs typeface="Arial" pitchFamily="34" charset="0"/>
              </a:rPr>
              <a:t>      pizza.cut()</a:t>
            </a:r>
          </a:p>
          <a:p>
            <a:r>
              <a:rPr lang="en-US" altLang="zh-CN" sz="1400">
                <a:latin typeface="Arial" pitchFamily="34" charset="0"/>
                <a:cs typeface="Arial" pitchFamily="34" charset="0"/>
              </a:rPr>
              <a:t>      pizza.box()</a:t>
            </a:r>
          </a:p>
          <a:p>
            <a:r>
              <a:rPr lang="en-US" altLang="zh-CN" sz="1400">
                <a:latin typeface="Arial" pitchFamily="34" charset="0"/>
                <a:cs typeface="Arial" pitchFamily="34" charset="0"/>
              </a:rPr>
              <a:t>    } while (true)</a:t>
            </a:r>
          </a:p>
          <a:p>
            <a:r>
              <a:rPr lang="en-US" altLang="zh-CN" sz="1400">
                <a:latin typeface="Arial" pitchFamily="34" charset="0"/>
                <a:cs typeface="Arial" pitchFamily="34" charset="0"/>
              </a:rPr>
              <a:t>  }</a:t>
            </a:r>
          </a:p>
          <a:p>
            <a:r>
              <a:rPr lang="en-US" altLang="zh-CN" sz="1400">
                <a:latin typeface="Arial" pitchFamily="34" charset="0"/>
                <a:cs typeface="Arial" pitchFamily="34" charset="0"/>
              </a:rPr>
              <a:t>  //</a:t>
            </a:r>
            <a:r>
              <a:rPr lang="zh-CN" altLang="en-US" sz="1400">
                <a:latin typeface="Arial" pitchFamily="34" charset="0"/>
                <a:cs typeface="Arial" pitchFamily="34" charset="0"/>
              </a:rPr>
              <a:t>抽象方法</a:t>
            </a:r>
          </a:p>
          <a:p>
            <a:r>
              <a:rPr lang="zh-CN" altLang="en-US" sz="1400">
                <a:latin typeface="Arial" pitchFamily="34" charset="0"/>
                <a:cs typeface="Arial" pitchFamily="34" charset="0"/>
              </a:rPr>
              <a:t>  </a:t>
            </a:r>
            <a:r>
              <a:rPr lang="en-US" altLang="zh-CN" sz="1400">
                <a:latin typeface="Arial" pitchFamily="34" charset="0"/>
                <a:cs typeface="Arial" pitchFamily="34" charset="0"/>
              </a:rPr>
              <a:t>def createPizza(t: String): Pizza</a:t>
            </a:r>
          </a:p>
          <a:p>
            <a:r>
              <a:rPr lang="en-US" altLang="zh-CN" sz="1400">
                <a:latin typeface="Arial" pitchFamily="34" charset="0"/>
                <a:cs typeface="Arial" pitchFamily="34" charset="0"/>
              </a:rPr>
              <a:t>}</a:t>
            </a:r>
            <a:endParaRPr lang="zh-CN" altLang="en-US" sz="1400">
              <a:latin typeface="Arial" pitchFamily="34" charset="0"/>
              <a:cs typeface="Arial" pitchFamily="34" charset="0"/>
            </a:endParaRPr>
          </a:p>
        </p:txBody>
      </p:sp>
      <p:sp>
        <p:nvSpPr>
          <p:cNvPr id="8" name="TextBox 7"/>
          <p:cNvSpPr txBox="1"/>
          <p:nvPr/>
        </p:nvSpPr>
        <p:spPr>
          <a:xfrm>
            <a:off x="6156176" y="3153806"/>
            <a:ext cx="3751348" cy="2246769"/>
          </a:xfrm>
          <a:prstGeom prst="rect">
            <a:avLst/>
          </a:prstGeom>
          <a:solidFill>
            <a:schemeClr val="accent5">
              <a:lumMod val="20000"/>
              <a:lumOff val="80000"/>
            </a:schemeClr>
          </a:solidFill>
        </p:spPr>
        <p:txBody>
          <a:bodyPr wrap="none" rtlCol="0">
            <a:spAutoFit/>
          </a:bodyPr>
          <a:lstStyle/>
          <a:p>
            <a:r>
              <a:rPr lang="en-US" altLang="zh-CN" sz="1400">
                <a:latin typeface="Arial" pitchFamily="34" charset="0"/>
                <a:cs typeface="Arial" pitchFamily="34" charset="0"/>
              </a:rPr>
              <a:t>class BJOrderPizza extends OrderPizza {</a:t>
            </a:r>
          </a:p>
          <a:p>
            <a:r>
              <a:rPr lang="en-US" altLang="zh-CN" sz="1400">
                <a:latin typeface="Arial" pitchFamily="34" charset="0"/>
                <a:cs typeface="Arial" pitchFamily="34" charset="0"/>
              </a:rPr>
              <a:t>  override def createPizza(t: String): Pizza = {</a:t>
            </a:r>
          </a:p>
          <a:p>
            <a:r>
              <a:rPr lang="en-US" altLang="zh-CN" sz="1400">
                <a:latin typeface="Arial" pitchFamily="34" charset="0"/>
                <a:cs typeface="Arial" pitchFamily="34" charset="0"/>
              </a:rPr>
              <a:t>    var pizza: Pizza = null</a:t>
            </a:r>
          </a:p>
          <a:p>
            <a:r>
              <a:rPr lang="en-US" altLang="zh-CN" sz="1400">
                <a:latin typeface="Arial" pitchFamily="34" charset="0"/>
                <a:cs typeface="Arial" pitchFamily="34" charset="0"/>
              </a:rPr>
              <a:t>    if (t.equals("cheese")) {</a:t>
            </a:r>
          </a:p>
          <a:p>
            <a:r>
              <a:rPr lang="en-US" altLang="zh-CN" sz="1400">
                <a:latin typeface="Arial" pitchFamily="34" charset="0"/>
                <a:cs typeface="Arial" pitchFamily="34" charset="0"/>
              </a:rPr>
              <a:t>      pizza = new BJCheesePizza</a:t>
            </a:r>
          </a:p>
          <a:p>
            <a:r>
              <a:rPr lang="en-US" altLang="zh-CN" sz="1400">
                <a:latin typeface="Arial" pitchFamily="34" charset="0"/>
                <a:cs typeface="Arial" pitchFamily="34" charset="0"/>
              </a:rPr>
              <a:t>    } else if (t.equals("pepper")) {</a:t>
            </a:r>
          </a:p>
          <a:p>
            <a:r>
              <a:rPr lang="en-US" altLang="zh-CN" sz="1400">
                <a:latin typeface="Arial" pitchFamily="34" charset="0"/>
                <a:cs typeface="Arial" pitchFamily="34" charset="0"/>
              </a:rPr>
              <a:t>      pizza = new BJPepperPizza</a:t>
            </a:r>
          </a:p>
          <a:p>
            <a:r>
              <a:rPr lang="en-US" altLang="zh-CN" sz="1400">
                <a:latin typeface="Arial" pitchFamily="34" charset="0"/>
                <a:cs typeface="Arial" pitchFamily="34" charset="0"/>
              </a:rPr>
              <a:t>    }</a:t>
            </a:r>
          </a:p>
          <a:p>
            <a:r>
              <a:rPr lang="en-US" altLang="zh-CN" sz="1400">
                <a:latin typeface="Arial" pitchFamily="34" charset="0"/>
                <a:cs typeface="Arial" pitchFamily="34" charset="0"/>
              </a:rPr>
              <a:t>    pizza</a:t>
            </a:r>
          </a:p>
          <a:p>
            <a:r>
              <a:rPr lang="en-US" altLang="zh-CN" sz="1400">
                <a:latin typeface="Arial" pitchFamily="34" charset="0"/>
                <a:cs typeface="Arial" pitchFamily="34" charset="0"/>
              </a:rPr>
              <a:t>  </a:t>
            </a:r>
            <a:r>
              <a:rPr lang="en-US" altLang="zh-CN" sz="1400" smtClean="0">
                <a:latin typeface="Arial" pitchFamily="34" charset="0"/>
                <a:cs typeface="Arial" pitchFamily="34" charset="0"/>
              </a:rPr>
              <a:t>}}</a:t>
            </a:r>
            <a:endParaRPr lang="zh-CN" altLang="en-US" sz="1400">
              <a:latin typeface="Arial" pitchFamily="34" charset="0"/>
              <a:cs typeface="Arial" pitchFamily="34"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10664154"/>
              </p:ext>
            </p:extLst>
          </p:nvPr>
        </p:nvGraphicFramePr>
        <p:xfrm>
          <a:off x="2294076" y="4953697"/>
          <a:ext cx="576063" cy="441156"/>
        </p:xfrm>
        <a:graphic>
          <a:graphicData uri="http://schemas.openxmlformats.org/presentationml/2006/ole">
            <mc:AlternateContent xmlns:mc="http://schemas.openxmlformats.org/markup-compatibility/2006">
              <mc:Choice xmlns:v="urn:schemas-microsoft-com:vml" Requires="v">
                <p:oleObj spid="_x0000_s36886" name="包装程序外壳对象" showAsIcon="1" r:id="rId5" imgW="928080" imgH="711360" progId="Package">
                  <p:embed/>
                </p:oleObj>
              </mc:Choice>
              <mc:Fallback>
                <p:oleObj name="包装程序外壳对象" showAsIcon="1" r:id="rId5" imgW="928080" imgH="711360" progId="Package">
                  <p:embed/>
                  <p:pic>
                    <p:nvPicPr>
                      <p:cNvPr id="0" name=""/>
                      <p:cNvPicPr/>
                      <p:nvPr/>
                    </p:nvPicPr>
                    <p:blipFill>
                      <a:blip r:embed="rId6"/>
                      <a:stretch>
                        <a:fillRect/>
                      </a:stretch>
                    </p:blipFill>
                    <p:spPr>
                      <a:xfrm>
                        <a:off x="2294076" y="4953697"/>
                        <a:ext cx="576063" cy="441156"/>
                      </a:xfrm>
                      <a:prstGeom prst="rect">
                        <a:avLst/>
                      </a:prstGeom>
                    </p:spPr>
                  </p:pic>
                </p:oleObj>
              </mc:Fallback>
            </mc:AlternateContent>
          </a:graphicData>
        </a:graphic>
      </p:graphicFrame>
    </p:spTree>
    <p:extLst>
      <p:ext uri="{BB962C8B-B14F-4D97-AF65-F5344CB8AC3E}">
        <p14:creationId xmlns:p14="http://schemas.microsoft.com/office/powerpoint/2010/main" val="20835828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抽象工厂模式</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8424935" cy="4278094"/>
          </a:xfrm>
          <a:prstGeom prst="rect">
            <a:avLst/>
          </a:prstGeom>
        </p:spPr>
        <p:txBody>
          <a:bodyPr wrap="square">
            <a:spAutoFit/>
          </a:bodyPr>
          <a:lstStyle/>
          <a:p>
            <a:r>
              <a:rPr lang="zh-CN" altLang="en-US" sz="2000" b="1" smtClean="0">
                <a:solidFill>
                  <a:srgbClr val="0070C0"/>
                </a:solidFill>
                <a:latin typeface="+mn-ea"/>
              </a:rPr>
              <a:t>基本介绍</a:t>
            </a:r>
            <a:endParaRPr lang="en-US" altLang="zh-CN">
              <a:latin typeface="Arial" pitchFamily="34" charset="0"/>
              <a:cs typeface="Arial" pitchFamily="34" charset="0"/>
            </a:endParaRPr>
          </a:p>
          <a:p>
            <a:endParaRPr lang="en-US" altLang="zh-CN" smtClean="0">
              <a:latin typeface="Arial" pitchFamily="34" charset="0"/>
              <a:cs typeface="Arial" pitchFamily="34" charset="0"/>
            </a:endParaRPr>
          </a:p>
          <a:p>
            <a:pPr marL="342900" indent="-342900">
              <a:buAutoNum type="arabicParenR"/>
            </a:pPr>
            <a:r>
              <a:rPr lang="zh-CN" altLang="en-US" smtClean="0">
                <a:latin typeface="Arial" pitchFamily="34" charset="0"/>
                <a:cs typeface="Arial" pitchFamily="34" charset="0"/>
              </a:rPr>
              <a:t>抽象工厂模式：定义了一个</a:t>
            </a:r>
            <a:r>
              <a:rPr lang="en-US" altLang="zh-CN" smtClean="0">
                <a:latin typeface="Arial" pitchFamily="34" charset="0"/>
                <a:cs typeface="Arial" pitchFamily="34" charset="0"/>
              </a:rPr>
              <a:t>trait</a:t>
            </a:r>
            <a:r>
              <a:rPr lang="zh-CN" altLang="en-US" smtClean="0">
                <a:latin typeface="Arial" pitchFamily="34" charset="0"/>
                <a:cs typeface="Arial" pitchFamily="34" charset="0"/>
              </a:rPr>
              <a:t>用于创建相关或有依赖关系的对象簇，而无需指明具体的类</a:t>
            </a:r>
            <a:endParaRPr lang="en-US" altLang="zh-CN" smtClean="0">
              <a:latin typeface="Arial" pitchFamily="34" charset="0"/>
              <a:cs typeface="Arial" pitchFamily="34" charset="0"/>
            </a:endParaRPr>
          </a:p>
          <a:p>
            <a:pPr marL="342900" indent="-342900">
              <a:buAutoNum type="arabicParenR"/>
            </a:pPr>
            <a:r>
              <a:rPr lang="zh-CN" altLang="en-US">
                <a:latin typeface="Arial" pitchFamily="34" charset="0"/>
                <a:cs typeface="Arial" pitchFamily="34" charset="0"/>
              </a:rPr>
              <a:t>抽</a:t>
            </a:r>
            <a:r>
              <a:rPr lang="zh-CN" altLang="en-US" smtClean="0">
                <a:latin typeface="Arial" pitchFamily="34" charset="0"/>
                <a:cs typeface="Arial" pitchFamily="34" charset="0"/>
              </a:rPr>
              <a:t>象工厂模式可以将</a:t>
            </a:r>
            <a:r>
              <a:rPr lang="zh-CN" altLang="en-US" b="1" smtClean="0">
                <a:latin typeface="Arial" pitchFamily="34" charset="0"/>
                <a:cs typeface="Arial" pitchFamily="34" charset="0"/>
              </a:rPr>
              <a:t>简单工厂模式</a:t>
            </a:r>
            <a:r>
              <a:rPr lang="zh-CN" altLang="en-US" smtClean="0">
                <a:latin typeface="Arial" pitchFamily="34" charset="0"/>
                <a:cs typeface="Arial" pitchFamily="34" charset="0"/>
              </a:rPr>
              <a:t>和</a:t>
            </a:r>
            <a:r>
              <a:rPr lang="zh-CN" altLang="en-US" b="1" smtClean="0">
                <a:latin typeface="Arial" pitchFamily="34" charset="0"/>
                <a:cs typeface="Arial" pitchFamily="34" charset="0"/>
              </a:rPr>
              <a:t>工厂方法模式</a:t>
            </a:r>
            <a:r>
              <a:rPr lang="zh-CN" altLang="en-US" smtClean="0">
                <a:latin typeface="Arial" pitchFamily="34" charset="0"/>
                <a:cs typeface="Arial" pitchFamily="34" charset="0"/>
              </a:rPr>
              <a:t>进行整合。</a:t>
            </a:r>
            <a:endParaRPr lang="en-US" altLang="zh-CN" smtClean="0">
              <a:latin typeface="Arial" pitchFamily="34" charset="0"/>
              <a:cs typeface="Arial" pitchFamily="34" charset="0"/>
            </a:endParaRPr>
          </a:p>
          <a:p>
            <a:pPr marL="342900" indent="-342900">
              <a:buAutoNum type="arabicParenR"/>
            </a:pPr>
            <a:r>
              <a:rPr lang="zh-CN" altLang="en-US" smtClean="0">
                <a:latin typeface="Arial" pitchFamily="34" charset="0"/>
                <a:cs typeface="Arial" pitchFamily="34" charset="0"/>
              </a:rPr>
              <a:t>从设计层面看，抽象工厂模式就是对简单工厂模式的改进</a:t>
            </a:r>
            <a:r>
              <a:rPr lang="en-US" altLang="zh-CN" smtClean="0">
                <a:latin typeface="Arial" pitchFamily="34" charset="0"/>
                <a:cs typeface="Arial" pitchFamily="34" charset="0"/>
              </a:rPr>
              <a:t>(</a:t>
            </a:r>
            <a:r>
              <a:rPr lang="zh-CN" altLang="en-US" smtClean="0">
                <a:latin typeface="Arial" pitchFamily="34" charset="0"/>
                <a:cs typeface="Arial" pitchFamily="34" charset="0"/>
              </a:rPr>
              <a:t>或者称为进一步的抽象</a:t>
            </a:r>
            <a:r>
              <a:rPr lang="en-US" altLang="zh-CN" smtClean="0">
                <a:latin typeface="Arial" pitchFamily="34" charset="0"/>
                <a:cs typeface="Arial" pitchFamily="34" charset="0"/>
              </a:rPr>
              <a:t>)</a:t>
            </a:r>
            <a:r>
              <a:rPr lang="zh-CN" altLang="en-US" smtClean="0">
                <a:latin typeface="Arial" pitchFamily="34" charset="0"/>
                <a:cs typeface="Arial" pitchFamily="34" charset="0"/>
              </a:rPr>
              <a:t>。</a:t>
            </a:r>
            <a:endParaRPr lang="en-US" altLang="zh-CN" smtClean="0">
              <a:latin typeface="Arial" pitchFamily="34" charset="0"/>
              <a:cs typeface="Arial" pitchFamily="34" charset="0"/>
            </a:endParaRPr>
          </a:p>
          <a:p>
            <a:pPr marL="342900" indent="-342900">
              <a:buAutoNum type="arabicParenR"/>
            </a:pPr>
            <a:r>
              <a:rPr lang="zh-CN" altLang="en-US" smtClean="0">
                <a:latin typeface="Arial" pitchFamily="34" charset="0"/>
                <a:cs typeface="Arial" pitchFamily="34" charset="0"/>
              </a:rPr>
              <a:t>将工厂抽象成两层，</a:t>
            </a:r>
            <a:r>
              <a:rPr lang="en-US" altLang="zh-CN" smtClean="0">
                <a:latin typeface="Arial" pitchFamily="34" charset="0"/>
                <a:cs typeface="Arial" pitchFamily="34" charset="0"/>
              </a:rPr>
              <a:t>AbsFactory(</a:t>
            </a:r>
            <a:r>
              <a:rPr lang="zh-CN" altLang="en-US" smtClean="0">
                <a:latin typeface="Arial" pitchFamily="34" charset="0"/>
                <a:cs typeface="Arial" pitchFamily="34" charset="0"/>
              </a:rPr>
              <a:t>抽象工厂</a:t>
            </a:r>
            <a:r>
              <a:rPr lang="en-US" altLang="zh-CN" smtClean="0">
                <a:latin typeface="Arial" pitchFamily="34" charset="0"/>
                <a:cs typeface="Arial" pitchFamily="34" charset="0"/>
              </a:rPr>
              <a:t>) </a:t>
            </a:r>
            <a:r>
              <a:rPr lang="zh-CN" altLang="en-US" smtClean="0">
                <a:latin typeface="Arial" pitchFamily="34" charset="0"/>
                <a:cs typeface="Arial" pitchFamily="34" charset="0"/>
              </a:rPr>
              <a:t>和 具体实现的工厂子类。程序员可以根据创建对象类型使用对应的工厂子类。</a:t>
            </a:r>
            <a:r>
              <a:rPr lang="zh-CN" altLang="en-US">
                <a:latin typeface="Arial" pitchFamily="34" charset="0"/>
                <a:cs typeface="Arial" pitchFamily="34" charset="0"/>
              </a:rPr>
              <a:t>这</a:t>
            </a:r>
            <a:r>
              <a:rPr lang="zh-CN" altLang="en-US" smtClean="0">
                <a:latin typeface="Arial" pitchFamily="34" charset="0"/>
                <a:cs typeface="Arial" pitchFamily="34" charset="0"/>
              </a:rPr>
              <a:t>样将单个的简单工厂类变成了</a:t>
            </a:r>
            <a:r>
              <a:rPr lang="zh-CN" altLang="en-US" b="1" smtClean="0">
                <a:solidFill>
                  <a:srgbClr val="CC0000"/>
                </a:solidFill>
                <a:latin typeface="Arial" pitchFamily="34" charset="0"/>
                <a:cs typeface="Arial" pitchFamily="34" charset="0"/>
              </a:rPr>
              <a:t>工厂簇</a:t>
            </a:r>
            <a:r>
              <a:rPr lang="zh-CN" altLang="en-US" smtClean="0">
                <a:latin typeface="Arial" pitchFamily="34" charset="0"/>
                <a:cs typeface="Arial" pitchFamily="34" charset="0"/>
              </a:rPr>
              <a:t>，更利于代码的维护和扩展。</a:t>
            </a:r>
            <a:endParaRPr lang="en-US" altLang="zh-CN" smtClean="0">
              <a:latin typeface="Arial" pitchFamily="34" charset="0"/>
              <a:cs typeface="Arial" pitchFamily="34" charset="0"/>
            </a:endParaRPr>
          </a:p>
          <a:p>
            <a:endParaRPr lang="en-US" altLang="zh-CN" smtClean="0">
              <a:latin typeface="Arial" pitchFamily="34" charset="0"/>
              <a:cs typeface="Arial" pitchFamily="34" charset="0"/>
            </a:endParaRPr>
          </a:p>
          <a:p>
            <a:endParaRPr lang="en-US" altLang="zh-CN" smtClean="0">
              <a:latin typeface="Arial" pitchFamily="34" charset="0"/>
              <a:cs typeface="Arial" pitchFamily="34" charset="0"/>
            </a:endParaRPr>
          </a:p>
          <a:p>
            <a:endParaRPr lang="en-US" altLang="zh-CN">
              <a:latin typeface="Arial" pitchFamily="34" charset="0"/>
              <a:cs typeface="Arial" pitchFamily="34" charset="0"/>
            </a:endParaRPr>
          </a:p>
          <a:p>
            <a:endParaRPr lang="en-US" altLang="zh-CN" smtClean="0">
              <a:latin typeface="Arial" pitchFamily="34" charset="0"/>
              <a:cs typeface="Arial" pitchFamily="34" charset="0"/>
            </a:endParaRPr>
          </a:p>
          <a:p>
            <a:endParaRPr lang="en-US" altLang="zh-CN" smtClean="0">
              <a:latin typeface="Arial" pitchFamily="34" charset="0"/>
              <a:cs typeface="Arial" pitchFamily="34" charset="0"/>
            </a:endParaRPr>
          </a:p>
        </p:txBody>
      </p:sp>
    </p:spTree>
    <p:extLst>
      <p:ext uri="{BB962C8B-B14F-4D97-AF65-F5344CB8AC3E}">
        <p14:creationId xmlns:p14="http://schemas.microsoft.com/office/powerpoint/2010/main" val="676589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抽象工厂模式</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8424935" cy="2616101"/>
          </a:xfrm>
          <a:prstGeom prst="rect">
            <a:avLst/>
          </a:prstGeom>
        </p:spPr>
        <p:txBody>
          <a:bodyPr wrap="square">
            <a:spAutoFit/>
          </a:bodyPr>
          <a:lstStyle/>
          <a:p>
            <a:r>
              <a:rPr lang="zh-CN" altLang="en-US" sz="2000" b="1" smtClean="0">
                <a:solidFill>
                  <a:srgbClr val="0070C0"/>
                </a:solidFill>
                <a:latin typeface="+mn-ea"/>
              </a:rPr>
              <a:t>抽象工厂模式应用实例</a:t>
            </a:r>
            <a:endParaRPr lang="en-US" altLang="zh-CN">
              <a:latin typeface="Arial" pitchFamily="34" charset="0"/>
              <a:cs typeface="Arial" pitchFamily="34" charset="0"/>
            </a:endParaRPr>
          </a:p>
          <a:p>
            <a:endParaRPr lang="en-US" altLang="zh-CN" smtClean="0">
              <a:latin typeface="Arial" pitchFamily="34" charset="0"/>
              <a:cs typeface="Arial" pitchFamily="34" charset="0"/>
            </a:endParaRPr>
          </a:p>
          <a:p>
            <a:r>
              <a:rPr lang="zh-CN" altLang="en-US" smtClean="0">
                <a:latin typeface="Arial" pitchFamily="34" charset="0"/>
                <a:cs typeface="Arial" pitchFamily="34" charset="0"/>
              </a:rPr>
              <a:t>使用</a:t>
            </a:r>
            <a:r>
              <a:rPr lang="zh-CN" altLang="en-US">
                <a:latin typeface="Arial" pitchFamily="34" charset="0"/>
                <a:cs typeface="Arial" pitchFamily="34" charset="0"/>
              </a:rPr>
              <a:t>抽</a:t>
            </a:r>
            <a:r>
              <a:rPr lang="zh-CN" altLang="en-US" smtClean="0">
                <a:latin typeface="Arial" pitchFamily="34" charset="0"/>
                <a:cs typeface="Arial" pitchFamily="34" charset="0"/>
              </a:rPr>
              <a:t>象工厂模式来完成披萨项目</a:t>
            </a:r>
            <a:r>
              <a:rPr lang="en-US" altLang="zh-CN" smtClean="0">
                <a:latin typeface="Arial" pitchFamily="34" charset="0"/>
                <a:cs typeface="Arial" pitchFamily="34" charset="0"/>
              </a:rPr>
              <a:t>.</a:t>
            </a:r>
          </a:p>
          <a:p>
            <a:endParaRPr lang="en-US" altLang="zh-CN" smtClean="0">
              <a:latin typeface="Arial" pitchFamily="34" charset="0"/>
              <a:cs typeface="Arial" pitchFamily="34" charset="0"/>
            </a:endParaRPr>
          </a:p>
          <a:p>
            <a:endParaRPr lang="en-US" altLang="zh-CN">
              <a:latin typeface="Arial" pitchFamily="34" charset="0"/>
              <a:cs typeface="Arial" pitchFamily="34" charset="0"/>
            </a:endParaRPr>
          </a:p>
          <a:p>
            <a:endParaRPr lang="en-US" altLang="zh-CN" smtClean="0">
              <a:latin typeface="Arial" pitchFamily="34" charset="0"/>
              <a:cs typeface="Arial" pitchFamily="34" charset="0"/>
            </a:endParaRPr>
          </a:p>
          <a:p>
            <a:endParaRPr lang="en-US" altLang="zh-CN">
              <a:latin typeface="Arial" pitchFamily="34" charset="0"/>
              <a:cs typeface="Arial" pitchFamily="34" charset="0"/>
            </a:endParaRPr>
          </a:p>
          <a:p>
            <a:endParaRPr lang="en-US" altLang="zh-CN" smtClean="0">
              <a:latin typeface="Arial" pitchFamily="34" charset="0"/>
              <a:cs typeface="Arial" pitchFamily="34" charset="0"/>
            </a:endParaRPr>
          </a:p>
          <a:p>
            <a:endParaRPr lang="en-US" altLang="zh-CN" smtClean="0">
              <a:latin typeface="Arial" pitchFamily="34" charset="0"/>
              <a:cs typeface="Arial" pitchFamily="34" charset="0"/>
            </a:endParaRPr>
          </a:p>
        </p:txBody>
      </p:sp>
      <p:pic>
        <p:nvPicPr>
          <p:cNvPr id="1945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143" y="2448247"/>
            <a:ext cx="2435641" cy="2949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022656" y="4235388"/>
            <a:ext cx="2941831" cy="1169551"/>
          </a:xfrm>
          <a:prstGeom prst="rect">
            <a:avLst/>
          </a:prstGeom>
          <a:solidFill>
            <a:schemeClr val="bg1">
              <a:lumMod val="95000"/>
            </a:schemeClr>
          </a:solidFill>
        </p:spPr>
        <p:txBody>
          <a:bodyPr wrap="none" rtlCol="0">
            <a:spAutoFit/>
          </a:bodyPr>
          <a:lstStyle/>
          <a:p>
            <a:r>
              <a:rPr lang="en-US" altLang="zh-CN" sz="1400">
                <a:latin typeface="Arial" pitchFamily="34" charset="0"/>
                <a:cs typeface="Arial" pitchFamily="34" charset="0"/>
              </a:rPr>
              <a:t>//</a:t>
            </a:r>
            <a:r>
              <a:rPr lang="zh-CN" altLang="en-US" sz="1400">
                <a:latin typeface="Arial" pitchFamily="34" charset="0"/>
                <a:cs typeface="Arial" pitchFamily="34" charset="0"/>
              </a:rPr>
              <a:t>声明一个特质，类似</a:t>
            </a:r>
            <a:r>
              <a:rPr lang="en-US" altLang="zh-CN" sz="1400">
                <a:latin typeface="Arial" pitchFamily="34" charset="0"/>
                <a:cs typeface="Arial" pitchFamily="34" charset="0"/>
              </a:rPr>
              <a:t>java</a:t>
            </a:r>
            <a:r>
              <a:rPr lang="zh-CN" altLang="en-US" sz="1400">
                <a:latin typeface="Arial" pitchFamily="34" charset="0"/>
                <a:cs typeface="Arial" pitchFamily="34" charset="0"/>
              </a:rPr>
              <a:t>的接口</a:t>
            </a:r>
          </a:p>
          <a:p>
            <a:r>
              <a:rPr lang="en-US" altLang="zh-CN" sz="1400">
                <a:latin typeface="Arial" pitchFamily="34" charset="0"/>
                <a:cs typeface="Arial" pitchFamily="34" charset="0"/>
              </a:rPr>
              <a:t>trait AbsFactory {</a:t>
            </a:r>
          </a:p>
          <a:p>
            <a:r>
              <a:rPr lang="en-US" altLang="zh-CN" sz="1400">
                <a:latin typeface="Arial" pitchFamily="34" charset="0"/>
                <a:cs typeface="Arial" pitchFamily="34" charset="0"/>
              </a:rPr>
              <a:t>  //</a:t>
            </a:r>
            <a:r>
              <a:rPr lang="zh-CN" altLang="en-US" sz="1400">
                <a:latin typeface="Arial" pitchFamily="34" charset="0"/>
                <a:cs typeface="Arial" pitchFamily="34" charset="0"/>
              </a:rPr>
              <a:t>一个抽象方法</a:t>
            </a:r>
          </a:p>
          <a:p>
            <a:r>
              <a:rPr lang="zh-CN" altLang="en-US" sz="1400">
                <a:latin typeface="Arial" pitchFamily="34" charset="0"/>
                <a:cs typeface="Arial" pitchFamily="34" charset="0"/>
              </a:rPr>
              <a:t>  </a:t>
            </a:r>
            <a:r>
              <a:rPr lang="en-US" altLang="zh-CN" sz="1400">
                <a:latin typeface="Arial" pitchFamily="34" charset="0"/>
                <a:cs typeface="Arial" pitchFamily="34" charset="0"/>
              </a:rPr>
              <a:t>def  createPizza(t : String ): Pizza</a:t>
            </a:r>
          </a:p>
          <a:p>
            <a:r>
              <a:rPr lang="en-US" altLang="zh-CN" sz="1400">
                <a:latin typeface="Arial" pitchFamily="34" charset="0"/>
                <a:cs typeface="Arial" pitchFamily="34" charset="0"/>
              </a:rPr>
              <a:t>}</a:t>
            </a:r>
            <a:endParaRPr lang="zh-CN" altLang="en-US" sz="1400">
              <a:latin typeface="Arial" pitchFamily="34" charset="0"/>
              <a:cs typeface="Arial" pitchFamily="34" charset="0"/>
            </a:endParaRPr>
          </a:p>
        </p:txBody>
      </p:sp>
      <p:sp>
        <p:nvSpPr>
          <p:cNvPr id="3" name="TextBox 2"/>
          <p:cNvSpPr txBox="1"/>
          <p:nvPr/>
        </p:nvSpPr>
        <p:spPr>
          <a:xfrm>
            <a:off x="2699792" y="2520255"/>
            <a:ext cx="3240360" cy="3108543"/>
          </a:xfrm>
          <a:prstGeom prst="rect">
            <a:avLst/>
          </a:prstGeom>
          <a:noFill/>
        </p:spPr>
        <p:txBody>
          <a:bodyPr wrap="square" rtlCol="0">
            <a:spAutoFit/>
          </a:bodyPr>
          <a:lstStyle/>
          <a:p>
            <a:r>
              <a:rPr lang="en-US" altLang="zh-CN" sz="1400">
                <a:latin typeface="Arial" pitchFamily="34" charset="0"/>
                <a:cs typeface="Arial" pitchFamily="34" charset="0"/>
              </a:rPr>
              <a:t>class BJFactory extends AbsFactory {</a:t>
            </a:r>
          </a:p>
          <a:p>
            <a:r>
              <a:rPr lang="en-US" altLang="zh-CN" sz="1400">
                <a:latin typeface="Arial" pitchFamily="34" charset="0"/>
                <a:cs typeface="Arial" pitchFamily="34" charset="0"/>
              </a:rPr>
              <a:t>  override def createPizza(t: String): pizza.Pizza = {</a:t>
            </a:r>
          </a:p>
          <a:p>
            <a:r>
              <a:rPr lang="en-US" altLang="zh-CN" sz="1400">
                <a:latin typeface="Arial" pitchFamily="34" charset="0"/>
                <a:cs typeface="Arial" pitchFamily="34" charset="0"/>
              </a:rPr>
              <a:t>    var pizza: Pizza = null</a:t>
            </a:r>
          </a:p>
          <a:p>
            <a:r>
              <a:rPr lang="en-US" altLang="zh-CN" sz="1400">
                <a:latin typeface="Arial" pitchFamily="34" charset="0"/>
                <a:cs typeface="Arial" pitchFamily="34" charset="0"/>
              </a:rPr>
              <a:t>    if (t.equals("cheese")) {</a:t>
            </a:r>
          </a:p>
          <a:p>
            <a:r>
              <a:rPr lang="en-US" altLang="zh-CN" sz="1400">
                <a:latin typeface="Arial" pitchFamily="34" charset="0"/>
                <a:cs typeface="Arial" pitchFamily="34" charset="0"/>
              </a:rPr>
              <a:t>      pizza = new BJCheesePizza</a:t>
            </a:r>
          </a:p>
          <a:p>
            <a:r>
              <a:rPr lang="en-US" altLang="zh-CN" sz="1400">
                <a:latin typeface="Arial" pitchFamily="34" charset="0"/>
                <a:cs typeface="Arial" pitchFamily="34" charset="0"/>
              </a:rPr>
              <a:t>    } else if (t.equals("pepper")) {</a:t>
            </a:r>
          </a:p>
          <a:p>
            <a:r>
              <a:rPr lang="en-US" altLang="zh-CN" sz="1400">
                <a:latin typeface="Arial" pitchFamily="34" charset="0"/>
                <a:cs typeface="Arial" pitchFamily="34" charset="0"/>
              </a:rPr>
              <a:t>      pizza = new BJPepperPizza</a:t>
            </a:r>
          </a:p>
          <a:p>
            <a:r>
              <a:rPr lang="en-US" altLang="zh-CN" sz="1400">
                <a:latin typeface="Arial" pitchFamily="34" charset="0"/>
                <a:cs typeface="Arial" pitchFamily="34" charset="0"/>
              </a:rPr>
              <a:t>    }</a:t>
            </a:r>
          </a:p>
          <a:p>
            <a:r>
              <a:rPr lang="en-US" altLang="zh-CN" sz="1400">
                <a:latin typeface="Arial" pitchFamily="34" charset="0"/>
                <a:cs typeface="Arial" pitchFamily="34" charset="0"/>
              </a:rPr>
              <a:t>    return pizza</a:t>
            </a:r>
          </a:p>
          <a:p>
            <a:r>
              <a:rPr lang="en-US" altLang="zh-CN" sz="1400">
                <a:latin typeface="Arial" pitchFamily="34" charset="0"/>
                <a:cs typeface="Arial" pitchFamily="34" charset="0"/>
              </a:rPr>
              <a:t>  </a:t>
            </a:r>
            <a:r>
              <a:rPr lang="en-US" altLang="zh-CN" sz="1400" smtClean="0">
                <a:latin typeface="Arial" pitchFamily="34" charset="0"/>
                <a:cs typeface="Arial" pitchFamily="34" charset="0"/>
              </a:rPr>
              <a:t>}}</a:t>
            </a:r>
          </a:p>
          <a:p>
            <a:endParaRPr lang="en-US" altLang="zh-CN" sz="1400">
              <a:latin typeface="Arial" pitchFamily="34" charset="0"/>
              <a:cs typeface="Arial" pitchFamily="34" charset="0"/>
            </a:endParaRPr>
          </a:p>
          <a:p>
            <a:r>
              <a:rPr lang="en-US" altLang="zh-CN" sz="1400" smtClean="0">
                <a:latin typeface="Arial" pitchFamily="34" charset="0"/>
                <a:cs typeface="Arial" pitchFamily="34" charset="0"/>
              </a:rPr>
              <a:t>//</a:t>
            </a:r>
            <a:r>
              <a:rPr lang="zh-CN" altLang="en-US" sz="1400" smtClean="0">
                <a:latin typeface="Arial" pitchFamily="34" charset="0"/>
                <a:cs typeface="Arial" pitchFamily="34" charset="0"/>
              </a:rPr>
              <a:t>还有一个</a:t>
            </a:r>
            <a:r>
              <a:rPr lang="en-US" altLang="zh-CN" sz="1400" b="1" smtClean="0">
                <a:solidFill>
                  <a:srgbClr val="CC0000"/>
                </a:solidFill>
                <a:latin typeface="Arial" pitchFamily="34" charset="0"/>
                <a:cs typeface="Arial" pitchFamily="34" charset="0"/>
              </a:rPr>
              <a:t>LDFactory</a:t>
            </a:r>
            <a:r>
              <a:rPr lang="zh-CN" altLang="en-US" sz="1400" smtClean="0">
                <a:latin typeface="Arial" pitchFamily="34" charset="0"/>
                <a:cs typeface="Arial" pitchFamily="34" charset="0"/>
              </a:rPr>
              <a:t>开发和</a:t>
            </a:r>
            <a:r>
              <a:rPr lang="en-US" altLang="zh-CN" sz="1400" smtClean="0">
                <a:latin typeface="Arial" pitchFamily="34" charset="0"/>
                <a:cs typeface="Arial" pitchFamily="34" charset="0"/>
              </a:rPr>
              <a:t>BJFactory</a:t>
            </a:r>
            <a:r>
              <a:rPr lang="zh-CN" altLang="en-US" sz="1400" smtClean="0">
                <a:latin typeface="Arial" pitchFamily="34" charset="0"/>
                <a:cs typeface="Arial" pitchFamily="34" charset="0"/>
              </a:rPr>
              <a:t>类似</a:t>
            </a:r>
            <a:r>
              <a:rPr lang="en-US" altLang="zh-CN" sz="1400" smtClean="0">
                <a:latin typeface="Arial" pitchFamily="34" charset="0"/>
                <a:cs typeface="Arial" pitchFamily="34" charset="0"/>
              </a:rPr>
              <a:t>.</a:t>
            </a:r>
            <a:endParaRPr lang="zh-CN" altLang="en-US" sz="1400">
              <a:latin typeface="Arial" pitchFamily="34" charset="0"/>
              <a:cs typeface="Arial" pitchFamily="34"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42666623"/>
              </p:ext>
            </p:extLst>
          </p:nvPr>
        </p:nvGraphicFramePr>
        <p:xfrm>
          <a:off x="6025382" y="3398370"/>
          <a:ext cx="1354930" cy="562045"/>
        </p:xfrm>
        <a:graphic>
          <a:graphicData uri="http://schemas.openxmlformats.org/presentationml/2006/ole">
            <mc:AlternateContent xmlns:mc="http://schemas.openxmlformats.org/markup-compatibility/2006">
              <mc:Choice xmlns:v="urn:schemas-microsoft-com:vml" Requires="v">
                <p:oleObj spid="_x0000_s19545" name="包装程序外壳对象" showAsIcon="1" r:id="rId5" imgW="1715040" imgH="711360" progId="Package">
                  <p:embed/>
                </p:oleObj>
              </mc:Choice>
              <mc:Fallback>
                <p:oleObj name="包装程序外壳对象" showAsIcon="1" r:id="rId5" imgW="1715040" imgH="711360" progId="Package">
                  <p:embed/>
                  <p:pic>
                    <p:nvPicPr>
                      <p:cNvPr id="0" name=""/>
                      <p:cNvPicPr/>
                      <p:nvPr/>
                    </p:nvPicPr>
                    <p:blipFill>
                      <a:blip r:embed="rId6"/>
                      <a:stretch>
                        <a:fillRect/>
                      </a:stretch>
                    </p:blipFill>
                    <p:spPr>
                      <a:xfrm>
                        <a:off x="6025382" y="3398370"/>
                        <a:ext cx="1354930" cy="56204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85493973"/>
              </p:ext>
            </p:extLst>
          </p:nvPr>
        </p:nvGraphicFramePr>
        <p:xfrm>
          <a:off x="2195736" y="5006496"/>
          <a:ext cx="504056" cy="386012"/>
        </p:xfrm>
        <a:graphic>
          <a:graphicData uri="http://schemas.openxmlformats.org/presentationml/2006/ole">
            <mc:AlternateContent xmlns:mc="http://schemas.openxmlformats.org/markup-compatibility/2006">
              <mc:Choice xmlns:v="urn:schemas-microsoft-com:vml" Requires="v">
                <p:oleObj spid="_x0000_s19546" name="包装程序外壳对象" showAsIcon="1" r:id="rId7" imgW="928080" imgH="711360" progId="Package">
                  <p:embed/>
                </p:oleObj>
              </mc:Choice>
              <mc:Fallback>
                <p:oleObj name="包装程序外壳对象" showAsIcon="1" r:id="rId7" imgW="928080" imgH="711360" progId="Package">
                  <p:embed/>
                  <p:pic>
                    <p:nvPicPr>
                      <p:cNvPr id="0" name=""/>
                      <p:cNvPicPr/>
                      <p:nvPr/>
                    </p:nvPicPr>
                    <p:blipFill>
                      <a:blip r:embed="rId8"/>
                      <a:stretch>
                        <a:fillRect/>
                      </a:stretch>
                    </p:blipFill>
                    <p:spPr>
                      <a:xfrm>
                        <a:off x="2195736" y="5006496"/>
                        <a:ext cx="504056" cy="386012"/>
                      </a:xfrm>
                      <a:prstGeom prst="rect">
                        <a:avLst/>
                      </a:prstGeom>
                    </p:spPr>
                  </p:pic>
                </p:oleObj>
              </mc:Fallback>
            </mc:AlternateContent>
          </a:graphicData>
        </a:graphic>
      </p:graphicFrame>
    </p:spTree>
    <p:extLst>
      <p:ext uri="{BB962C8B-B14F-4D97-AF65-F5344CB8AC3E}">
        <p14:creationId xmlns:p14="http://schemas.microsoft.com/office/powerpoint/2010/main" val="1826911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抽象工厂模式</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8424935" cy="2339102"/>
          </a:xfrm>
          <a:prstGeom prst="rect">
            <a:avLst/>
          </a:prstGeom>
        </p:spPr>
        <p:txBody>
          <a:bodyPr wrap="square">
            <a:spAutoFit/>
          </a:bodyPr>
          <a:lstStyle/>
          <a:p>
            <a:r>
              <a:rPr lang="zh-CN" altLang="en-US" sz="2000" b="1" smtClean="0">
                <a:solidFill>
                  <a:srgbClr val="0070C0"/>
                </a:solidFill>
                <a:latin typeface="+mn-ea"/>
              </a:rPr>
              <a:t>抽象工厂模式应用实例</a:t>
            </a:r>
            <a:endParaRPr lang="en-US" altLang="zh-CN">
              <a:latin typeface="Arial" pitchFamily="34" charset="0"/>
              <a:cs typeface="Arial" pitchFamily="34" charset="0"/>
            </a:endParaRPr>
          </a:p>
          <a:p>
            <a:endParaRPr lang="en-US" altLang="zh-CN" smtClean="0">
              <a:latin typeface="Arial" pitchFamily="34" charset="0"/>
              <a:cs typeface="Arial" pitchFamily="34" charset="0"/>
            </a:endParaRPr>
          </a:p>
          <a:p>
            <a:endParaRPr lang="en-US" altLang="zh-CN" smtClean="0">
              <a:latin typeface="Arial" pitchFamily="34" charset="0"/>
              <a:cs typeface="Arial" pitchFamily="34" charset="0"/>
            </a:endParaRPr>
          </a:p>
          <a:p>
            <a:endParaRPr lang="en-US" altLang="zh-CN">
              <a:latin typeface="Arial" pitchFamily="34" charset="0"/>
              <a:cs typeface="Arial" pitchFamily="34" charset="0"/>
            </a:endParaRPr>
          </a:p>
          <a:p>
            <a:endParaRPr lang="en-US" altLang="zh-CN" smtClean="0">
              <a:latin typeface="Arial" pitchFamily="34" charset="0"/>
              <a:cs typeface="Arial" pitchFamily="34" charset="0"/>
            </a:endParaRPr>
          </a:p>
          <a:p>
            <a:endParaRPr lang="en-US" altLang="zh-CN">
              <a:latin typeface="Arial" pitchFamily="34" charset="0"/>
              <a:cs typeface="Arial" pitchFamily="34" charset="0"/>
            </a:endParaRPr>
          </a:p>
          <a:p>
            <a:endParaRPr lang="en-US" altLang="zh-CN" smtClean="0">
              <a:latin typeface="Arial" pitchFamily="34" charset="0"/>
              <a:cs typeface="Arial" pitchFamily="34" charset="0"/>
            </a:endParaRPr>
          </a:p>
          <a:p>
            <a:endParaRPr lang="en-US" altLang="zh-CN" smtClean="0">
              <a:latin typeface="Arial" pitchFamily="34" charset="0"/>
              <a:cs typeface="Arial" pitchFamily="34" charset="0"/>
            </a:endParaRPr>
          </a:p>
        </p:txBody>
      </p:sp>
      <p:sp>
        <p:nvSpPr>
          <p:cNvPr id="5" name="TextBox 4"/>
          <p:cNvSpPr txBox="1"/>
          <p:nvPr/>
        </p:nvSpPr>
        <p:spPr>
          <a:xfrm>
            <a:off x="4107704" y="633029"/>
            <a:ext cx="4496744" cy="4616648"/>
          </a:xfrm>
          <a:prstGeom prst="rect">
            <a:avLst/>
          </a:prstGeom>
          <a:solidFill>
            <a:schemeClr val="bg1">
              <a:lumMod val="95000"/>
            </a:schemeClr>
          </a:solidFill>
        </p:spPr>
        <p:txBody>
          <a:bodyPr wrap="none" rtlCol="0">
            <a:spAutoFit/>
          </a:bodyPr>
          <a:lstStyle/>
          <a:p>
            <a:r>
              <a:rPr lang="en-US" altLang="zh-CN" sz="1400">
                <a:latin typeface="Arial" pitchFamily="34" charset="0"/>
                <a:cs typeface="Arial" pitchFamily="34" charset="0"/>
              </a:rPr>
              <a:t>class OrderPizza </a:t>
            </a:r>
            <a:r>
              <a:rPr lang="en-US" altLang="zh-CN" sz="1400" smtClean="0">
                <a:latin typeface="Arial" pitchFamily="34" charset="0"/>
                <a:cs typeface="Arial" pitchFamily="34" charset="0"/>
              </a:rPr>
              <a:t>{ //</a:t>
            </a:r>
            <a:endParaRPr lang="en-US" altLang="zh-CN" sz="1400">
              <a:latin typeface="Arial" pitchFamily="34" charset="0"/>
              <a:cs typeface="Arial" pitchFamily="34" charset="0"/>
            </a:endParaRPr>
          </a:p>
          <a:p>
            <a:r>
              <a:rPr lang="en-US" altLang="zh-CN" sz="1400">
                <a:latin typeface="Arial" pitchFamily="34" charset="0"/>
                <a:cs typeface="Arial" pitchFamily="34" charset="0"/>
              </a:rPr>
              <a:t>  var absFactory :AbsFactory = _</a:t>
            </a:r>
          </a:p>
          <a:p>
            <a:r>
              <a:rPr lang="en-US" altLang="zh-CN" sz="1400">
                <a:latin typeface="Arial" pitchFamily="34" charset="0"/>
                <a:cs typeface="Arial" pitchFamily="34" charset="0"/>
              </a:rPr>
              <a:t>  def this(absFactory: AbsFactory) </a:t>
            </a:r>
            <a:r>
              <a:rPr lang="en-US" altLang="zh-CN" sz="1400" smtClean="0">
                <a:latin typeface="Arial" pitchFamily="34" charset="0"/>
                <a:cs typeface="Arial" pitchFamily="34" charset="0"/>
              </a:rPr>
              <a:t>{//</a:t>
            </a:r>
            <a:r>
              <a:rPr lang="zh-CN" altLang="en-US" sz="1400" smtClean="0">
                <a:latin typeface="Arial" pitchFamily="34" charset="0"/>
                <a:cs typeface="Arial" pitchFamily="34" charset="0"/>
              </a:rPr>
              <a:t>多态</a:t>
            </a:r>
            <a:endParaRPr lang="en-US" altLang="zh-CN" sz="1400">
              <a:latin typeface="Arial" pitchFamily="34" charset="0"/>
              <a:cs typeface="Arial" pitchFamily="34" charset="0"/>
            </a:endParaRPr>
          </a:p>
          <a:p>
            <a:r>
              <a:rPr lang="en-US" altLang="zh-CN" sz="1400">
                <a:latin typeface="Arial" pitchFamily="34" charset="0"/>
                <a:cs typeface="Arial" pitchFamily="34" charset="0"/>
              </a:rPr>
              <a:t>    this</a:t>
            </a:r>
          </a:p>
          <a:p>
            <a:r>
              <a:rPr lang="en-US" altLang="zh-CN" sz="1400">
                <a:latin typeface="Arial" pitchFamily="34" charset="0"/>
                <a:cs typeface="Arial" pitchFamily="34" charset="0"/>
              </a:rPr>
              <a:t>    breakable {</a:t>
            </a:r>
          </a:p>
          <a:p>
            <a:r>
              <a:rPr lang="en-US" altLang="zh-CN" sz="1400">
                <a:latin typeface="Arial" pitchFamily="34" charset="0"/>
                <a:cs typeface="Arial" pitchFamily="34" charset="0"/>
              </a:rPr>
              <a:t>      var orderType: String = null</a:t>
            </a:r>
          </a:p>
          <a:p>
            <a:r>
              <a:rPr lang="en-US" altLang="zh-CN" sz="1400">
                <a:latin typeface="Arial" pitchFamily="34" charset="0"/>
                <a:cs typeface="Arial" pitchFamily="34" charset="0"/>
              </a:rPr>
              <a:t>      var pizza: Pizza = null</a:t>
            </a:r>
          </a:p>
          <a:p>
            <a:r>
              <a:rPr lang="en-US" altLang="zh-CN" sz="1400">
                <a:latin typeface="Arial" pitchFamily="34" charset="0"/>
                <a:cs typeface="Arial" pitchFamily="34" charset="0"/>
              </a:rPr>
              <a:t>      do {</a:t>
            </a:r>
          </a:p>
          <a:p>
            <a:r>
              <a:rPr lang="en-US" altLang="zh-CN" sz="1400">
                <a:latin typeface="Arial" pitchFamily="34" charset="0"/>
                <a:cs typeface="Arial" pitchFamily="34" charset="0"/>
              </a:rPr>
              <a:t>        println("</a:t>
            </a:r>
            <a:r>
              <a:rPr lang="zh-CN" altLang="en-US" sz="1400">
                <a:latin typeface="Arial" pitchFamily="34" charset="0"/>
                <a:cs typeface="Arial" pitchFamily="34" charset="0"/>
              </a:rPr>
              <a:t>请输入</a:t>
            </a:r>
            <a:r>
              <a:rPr lang="en-US" altLang="zh-CN" sz="1400">
                <a:latin typeface="Arial" pitchFamily="34" charset="0"/>
                <a:cs typeface="Arial" pitchFamily="34" charset="0"/>
              </a:rPr>
              <a:t>pizza</a:t>
            </a:r>
            <a:r>
              <a:rPr lang="zh-CN" altLang="en-US" sz="1400">
                <a:latin typeface="Arial" pitchFamily="34" charset="0"/>
                <a:cs typeface="Arial" pitchFamily="34" charset="0"/>
              </a:rPr>
              <a:t>的类型 </a:t>
            </a:r>
            <a:r>
              <a:rPr lang="en-US" altLang="zh-CN" sz="1400">
                <a:latin typeface="Arial" pitchFamily="34" charset="0"/>
                <a:cs typeface="Arial" pitchFamily="34" charset="0"/>
              </a:rPr>
              <a:t>,</a:t>
            </a:r>
            <a:r>
              <a:rPr lang="zh-CN" altLang="en-US" sz="1400">
                <a:latin typeface="Arial" pitchFamily="34" charset="0"/>
                <a:cs typeface="Arial" pitchFamily="34" charset="0"/>
              </a:rPr>
              <a:t>使用抽象工厂模式</a:t>
            </a:r>
            <a:r>
              <a:rPr lang="en-US" altLang="zh-CN" sz="1400">
                <a:latin typeface="Arial" pitchFamily="34" charset="0"/>
                <a:cs typeface="Arial" pitchFamily="34" charset="0"/>
              </a:rPr>
              <a:t>...")</a:t>
            </a:r>
          </a:p>
          <a:p>
            <a:r>
              <a:rPr lang="en-US" altLang="zh-CN" sz="1400">
                <a:latin typeface="Arial" pitchFamily="34" charset="0"/>
                <a:cs typeface="Arial" pitchFamily="34" charset="0"/>
              </a:rPr>
              <a:t>        orderType = StdIn.readLine()</a:t>
            </a:r>
          </a:p>
          <a:p>
            <a:r>
              <a:rPr lang="en-US" altLang="zh-CN" sz="1400">
                <a:latin typeface="Arial" pitchFamily="34" charset="0"/>
                <a:cs typeface="Arial" pitchFamily="34" charset="0"/>
              </a:rPr>
              <a:t>        //</a:t>
            </a:r>
            <a:r>
              <a:rPr lang="zh-CN" altLang="en-US" sz="1400">
                <a:latin typeface="Arial" pitchFamily="34" charset="0"/>
                <a:cs typeface="Arial" pitchFamily="34" charset="0"/>
              </a:rPr>
              <a:t>使用简单工厂模式来创建对象</a:t>
            </a:r>
            <a:r>
              <a:rPr lang="en-US" altLang="zh-CN" sz="1400">
                <a:latin typeface="Arial" pitchFamily="34" charset="0"/>
                <a:cs typeface="Arial" pitchFamily="34" charset="0"/>
              </a:rPr>
              <a:t>.</a:t>
            </a:r>
          </a:p>
          <a:p>
            <a:r>
              <a:rPr lang="en-US" altLang="zh-CN" sz="1400">
                <a:latin typeface="Arial" pitchFamily="34" charset="0"/>
                <a:cs typeface="Arial" pitchFamily="34" charset="0"/>
              </a:rPr>
              <a:t>        pizza = absFactory.createPizza(orderType)</a:t>
            </a:r>
          </a:p>
          <a:p>
            <a:r>
              <a:rPr lang="en-US" altLang="zh-CN" sz="1400">
                <a:latin typeface="Arial" pitchFamily="34" charset="0"/>
                <a:cs typeface="Arial" pitchFamily="34" charset="0"/>
              </a:rPr>
              <a:t>        if (pizza == null) {</a:t>
            </a:r>
          </a:p>
          <a:p>
            <a:r>
              <a:rPr lang="en-US" altLang="zh-CN" sz="1400">
                <a:latin typeface="Arial" pitchFamily="34" charset="0"/>
                <a:cs typeface="Arial" pitchFamily="34" charset="0"/>
              </a:rPr>
              <a:t>          break()</a:t>
            </a:r>
          </a:p>
          <a:p>
            <a:r>
              <a:rPr lang="en-US" altLang="zh-CN" sz="1400">
                <a:latin typeface="Arial" pitchFamily="34" charset="0"/>
                <a:cs typeface="Arial" pitchFamily="34" charset="0"/>
              </a:rPr>
              <a:t>        }</a:t>
            </a:r>
          </a:p>
          <a:p>
            <a:r>
              <a:rPr lang="en-US" altLang="zh-CN" sz="1400">
                <a:latin typeface="Arial" pitchFamily="34" charset="0"/>
                <a:cs typeface="Arial" pitchFamily="34" charset="0"/>
              </a:rPr>
              <a:t>        pizza.prepare()</a:t>
            </a:r>
          </a:p>
          <a:p>
            <a:r>
              <a:rPr lang="en-US" altLang="zh-CN" sz="1400">
                <a:latin typeface="Arial" pitchFamily="34" charset="0"/>
                <a:cs typeface="Arial" pitchFamily="34" charset="0"/>
              </a:rPr>
              <a:t>        pizza.bake()</a:t>
            </a:r>
          </a:p>
          <a:p>
            <a:r>
              <a:rPr lang="en-US" altLang="zh-CN" sz="1400">
                <a:latin typeface="Arial" pitchFamily="34" charset="0"/>
                <a:cs typeface="Arial" pitchFamily="34" charset="0"/>
              </a:rPr>
              <a:t>        pizza.cut()</a:t>
            </a:r>
          </a:p>
          <a:p>
            <a:r>
              <a:rPr lang="en-US" altLang="zh-CN" sz="1400">
                <a:latin typeface="Arial" pitchFamily="34" charset="0"/>
                <a:cs typeface="Arial" pitchFamily="34" charset="0"/>
              </a:rPr>
              <a:t>        pizza.box()</a:t>
            </a:r>
          </a:p>
          <a:p>
            <a:r>
              <a:rPr lang="en-US" altLang="zh-CN" sz="1400">
                <a:latin typeface="Arial" pitchFamily="34" charset="0"/>
                <a:cs typeface="Arial" pitchFamily="34" charset="0"/>
              </a:rPr>
              <a:t>      } while (true)</a:t>
            </a:r>
          </a:p>
          <a:p>
            <a:r>
              <a:rPr lang="en-US" altLang="zh-CN" sz="1400">
                <a:latin typeface="Arial" pitchFamily="34" charset="0"/>
                <a:cs typeface="Arial" pitchFamily="34" charset="0"/>
              </a:rPr>
              <a:t>    }}}</a:t>
            </a:r>
            <a:endParaRPr lang="zh-CN" altLang="en-US" sz="1400">
              <a:latin typeface="Arial" pitchFamily="34" charset="0"/>
              <a:cs typeface="Arial" pitchFamily="34" charset="0"/>
            </a:endParaRPr>
          </a:p>
        </p:txBody>
      </p:sp>
      <p:sp>
        <p:nvSpPr>
          <p:cNvPr id="8" name="TextBox 7"/>
          <p:cNvSpPr txBox="1"/>
          <p:nvPr/>
        </p:nvSpPr>
        <p:spPr>
          <a:xfrm>
            <a:off x="650529" y="3528367"/>
            <a:ext cx="3129383" cy="1600438"/>
          </a:xfrm>
          <a:prstGeom prst="rect">
            <a:avLst/>
          </a:prstGeom>
          <a:noFill/>
        </p:spPr>
        <p:txBody>
          <a:bodyPr wrap="none" rtlCol="0">
            <a:spAutoFit/>
          </a:bodyPr>
          <a:lstStyle/>
          <a:p>
            <a:r>
              <a:rPr lang="en-US" altLang="zh-CN" sz="1400">
                <a:latin typeface="Arial" pitchFamily="34" charset="0"/>
                <a:cs typeface="Arial" pitchFamily="34" charset="0"/>
              </a:rPr>
              <a:t>object PizzaStore extends App {</a:t>
            </a:r>
          </a:p>
          <a:p>
            <a:r>
              <a:rPr lang="en-US" altLang="zh-CN" sz="1400">
                <a:latin typeface="Arial" pitchFamily="34" charset="0"/>
                <a:cs typeface="Arial" pitchFamily="34" charset="0"/>
              </a:rPr>
              <a:t>  val orderPizza = </a:t>
            </a:r>
            <a:endParaRPr lang="en-US" altLang="zh-CN" sz="1400" smtClean="0">
              <a:latin typeface="Arial" pitchFamily="34" charset="0"/>
              <a:cs typeface="Arial" pitchFamily="34" charset="0"/>
            </a:endParaRPr>
          </a:p>
          <a:p>
            <a:r>
              <a:rPr lang="en-US" altLang="zh-CN" sz="1400">
                <a:latin typeface="Arial" pitchFamily="34" charset="0"/>
                <a:cs typeface="Arial" pitchFamily="34" charset="0"/>
              </a:rPr>
              <a:t> </a:t>
            </a:r>
            <a:r>
              <a:rPr lang="en-US" altLang="zh-CN" sz="1400" smtClean="0">
                <a:latin typeface="Arial" pitchFamily="34" charset="0"/>
                <a:cs typeface="Arial" pitchFamily="34" charset="0"/>
              </a:rPr>
              <a:t>    new </a:t>
            </a:r>
            <a:r>
              <a:rPr lang="en-US" altLang="zh-CN" sz="1400">
                <a:latin typeface="Arial" pitchFamily="34" charset="0"/>
                <a:cs typeface="Arial" pitchFamily="34" charset="0"/>
              </a:rPr>
              <a:t>OrderPizza(new BJFactory)</a:t>
            </a:r>
          </a:p>
          <a:p>
            <a:r>
              <a:rPr lang="en-US" altLang="zh-CN" sz="1400">
                <a:latin typeface="Arial" pitchFamily="34" charset="0"/>
                <a:cs typeface="Arial" pitchFamily="34" charset="0"/>
              </a:rPr>
              <a:t>  //val orderPizza = </a:t>
            </a:r>
            <a:r>
              <a:rPr lang="en-US" altLang="zh-CN" sz="1400" smtClean="0">
                <a:latin typeface="Arial" pitchFamily="34" charset="0"/>
                <a:cs typeface="Arial" pitchFamily="34" charset="0"/>
              </a:rPr>
              <a:t/>
            </a:r>
            <a:br>
              <a:rPr lang="en-US" altLang="zh-CN" sz="1400" smtClean="0">
                <a:latin typeface="Arial" pitchFamily="34" charset="0"/>
                <a:cs typeface="Arial" pitchFamily="34" charset="0"/>
              </a:rPr>
            </a:br>
            <a:r>
              <a:rPr lang="en-US" altLang="zh-CN" sz="1400" smtClean="0">
                <a:latin typeface="Arial" pitchFamily="34" charset="0"/>
                <a:cs typeface="Arial" pitchFamily="34" charset="0"/>
              </a:rPr>
              <a:t>  //   new </a:t>
            </a:r>
            <a:r>
              <a:rPr lang="en-US" altLang="zh-CN" sz="1400">
                <a:latin typeface="Arial" pitchFamily="34" charset="0"/>
                <a:cs typeface="Arial" pitchFamily="34" charset="0"/>
              </a:rPr>
              <a:t>OrderPizza(new LDFactory)</a:t>
            </a:r>
          </a:p>
          <a:p>
            <a:r>
              <a:rPr lang="en-US" altLang="zh-CN" sz="1400">
                <a:latin typeface="Arial" pitchFamily="34" charset="0"/>
                <a:cs typeface="Arial" pitchFamily="34" charset="0"/>
              </a:rPr>
              <a:t>  println("</a:t>
            </a:r>
            <a:r>
              <a:rPr lang="zh-CN" altLang="en-US" sz="1400">
                <a:latin typeface="Arial" pitchFamily="34" charset="0"/>
                <a:cs typeface="Arial" pitchFamily="34" charset="0"/>
              </a:rPr>
              <a:t>退出程序</a:t>
            </a:r>
            <a:r>
              <a:rPr lang="en-US" altLang="zh-CN" sz="1400">
                <a:latin typeface="Arial" pitchFamily="34" charset="0"/>
                <a:cs typeface="Arial" pitchFamily="34" charset="0"/>
              </a:rPr>
              <a:t>....")</a:t>
            </a:r>
          </a:p>
          <a:p>
            <a:r>
              <a:rPr lang="en-US" altLang="zh-CN" sz="1400">
                <a:latin typeface="Arial" pitchFamily="34" charset="0"/>
                <a:cs typeface="Arial" pitchFamily="34" charset="0"/>
              </a:rPr>
              <a:t>}</a:t>
            </a:r>
            <a:endParaRPr lang="zh-CN" altLang="en-US" sz="1400">
              <a:latin typeface="Arial" pitchFamily="34" charset="0"/>
              <a:cs typeface="Arial" pitchFamily="34" charset="0"/>
            </a:endParaRPr>
          </a:p>
        </p:txBody>
      </p:sp>
    </p:spTree>
    <p:extLst>
      <p:ext uri="{BB962C8B-B14F-4D97-AF65-F5344CB8AC3E}">
        <p14:creationId xmlns:p14="http://schemas.microsoft.com/office/powerpoint/2010/main" val="33121283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工厂模式小结</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8424935" cy="4001095"/>
          </a:xfrm>
          <a:prstGeom prst="rect">
            <a:avLst/>
          </a:prstGeom>
        </p:spPr>
        <p:txBody>
          <a:bodyPr wrap="square">
            <a:spAutoFit/>
          </a:bodyPr>
          <a:lstStyle/>
          <a:p>
            <a:endParaRPr lang="en-US" altLang="zh-CN" sz="2000" b="1">
              <a:solidFill>
                <a:srgbClr val="0070C0"/>
              </a:solidFill>
              <a:latin typeface="+mn-ea"/>
            </a:endParaRPr>
          </a:p>
          <a:p>
            <a:pPr marL="457200" indent="-457200">
              <a:buAutoNum type="arabicParenR"/>
            </a:pPr>
            <a:r>
              <a:rPr lang="zh-CN" altLang="en-US" smtClean="0">
                <a:latin typeface="Arial" pitchFamily="34" charset="0"/>
                <a:cs typeface="Arial" pitchFamily="34" charset="0"/>
              </a:rPr>
              <a:t>工厂模式的意义</a:t>
            </a:r>
            <a:r>
              <a:rPr lang="en-US" altLang="zh-CN" smtClean="0">
                <a:latin typeface="Arial" pitchFamily="34" charset="0"/>
                <a:cs typeface="Arial" pitchFamily="34" charset="0"/>
              </a:rPr>
              <a:t/>
            </a:r>
            <a:br>
              <a:rPr lang="en-US" altLang="zh-CN" smtClean="0">
                <a:latin typeface="Arial" pitchFamily="34" charset="0"/>
                <a:cs typeface="Arial" pitchFamily="34" charset="0"/>
              </a:rPr>
            </a:br>
            <a:r>
              <a:rPr lang="zh-CN" altLang="en-US" smtClean="0">
                <a:latin typeface="Arial" pitchFamily="34" charset="0"/>
                <a:cs typeface="Arial" pitchFamily="34" charset="0"/>
              </a:rPr>
              <a:t>将实例化对象的代码提取出来，放到一个类中统一管理和维护，达到和主项目的依赖关系的解耦。从而提高项目的扩展和维护性。</a:t>
            </a:r>
            <a:endParaRPr lang="en-US" altLang="zh-CN" smtClean="0">
              <a:latin typeface="Arial" pitchFamily="34" charset="0"/>
              <a:cs typeface="Arial" pitchFamily="34" charset="0"/>
            </a:endParaRPr>
          </a:p>
          <a:p>
            <a:pPr marL="457200" indent="-457200">
              <a:buAutoNum type="arabicParenR"/>
            </a:pPr>
            <a:r>
              <a:rPr lang="zh-CN" altLang="en-US" smtClean="0">
                <a:latin typeface="Arial" pitchFamily="34" charset="0"/>
                <a:cs typeface="Arial" pitchFamily="34" charset="0"/>
              </a:rPr>
              <a:t>三种工厂模式 </a:t>
            </a:r>
            <a:endParaRPr lang="en-US" altLang="zh-CN" smtClean="0">
              <a:latin typeface="Arial" pitchFamily="34" charset="0"/>
              <a:cs typeface="Arial" pitchFamily="34" charset="0"/>
            </a:endParaRPr>
          </a:p>
          <a:p>
            <a:pPr marL="457200" indent="-457200">
              <a:buAutoNum type="arabicParenR"/>
            </a:pPr>
            <a:r>
              <a:rPr lang="zh-CN" altLang="en-US">
                <a:latin typeface="Arial" pitchFamily="34" charset="0"/>
                <a:cs typeface="Arial" pitchFamily="34" charset="0"/>
              </a:rPr>
              <a:t>设</a:t>
            </a:r>
            <a:r>
              <a:rPr lang="zh-CN" altLang="en-US" smtClean="0">
                <a:latin typeface="Arial" pitchFamily="34" charset="0"/>
                <a:cs typeface="Arial" pitchFamily="34" charset="0"/>
              </a:rPr>
              <a:t>计模式的</a:t>
            </a:r>
            <a:r>
              <a:rPr lang="zh-CN" altLang="en-US" b="1">
                <a:latin typeface="Arial" pitchFamily="34" charset="0"/>
                <a:cs typeface="Arial" pitchFamily="34" charset="0"/>
              </a:rPr>
              <a:t>依赖</a:t>
            </a:r>
            <a:r>
              <a:rPr lang="zh-CN" altLang="en-US" b="1" smtClean="0">
                <a:latin typeface="Arial" pitchFamily="34" charset="0"/>
                <a:cs typeface="Arial" pitchFamily="34" charset="0"/>
              </a:rPr>
              <a:t>抽象</a:t>
            </a:r>
            <a:r>
              <a:rPr lang="zh-CN" altLang="en-US" smtClean="0">
                <a:latin typeface="Arial" pitchFamily="34" charset="0"/>
                <a:cs typeface="Arial" pitchFamily="34" charset="0"/>
              </a:rPr>
              <a:t>原则</a:t>
            </a:r>
            <a:endParaRPr lang="en-US" altLang="zh-CN" smtClean="0">
              <a:latin typeface="Arial" pitchFamily="34" charset="0"/>
              <a:cs typeface="Arial" pitchFamily="34" charset="0"/>
            </a:endParaRPr>
          </a:p>
          <a:p>
            <a:endParaRPr lang="en-US" altLang="zh-CN">
              <a:latin typeface="Arial" pitchFamily="34" charset="0"/>
              <a:cs typeface="Arial" pitchFamily="34" charset="0"/>
            </a:endParaRPr>
          </a:p>
          <a:p>
            <a:pPr marL="285750" indent="-285750">
              <a:buFont typeface="Wingdings" pitchFamily="2" charset="2"/>
              <a:buChar char="Ø"/>
            </a:pPr>
            <a:r>
              <a:rPr lang="zh-CN" altLang="en-US">
                <a:latin typeface="Arial" pitchFamily="34" charset="0"/>
                <a:cs typeface="Arial" pitchFamily="34" charset="0"/>
              </a:rPr>
              <a:t>创</a:t>
            </a:r>
            <a:r>
              <a:rPr lang="zh-CN" altLang="en-US" smtClean="0">
                <a:latin typeface="Arial" pitchFamily="34" charset="0"/>
                <a:cs typeface="Arial" pitchFamily="34" charset="0"/>
              </a:rPr>
              <a:t>建对象实例时，不要直接 </a:t>
            </a:r>
            <a:r>
              <a:rPr lang="en-US" altLang="zh-CN" smtClean="0">
                <a:latin typeface="Arial" pitchFamily="34" charset="0"/>
                <a:cs typeface="Arial" pitchFamily="34" charset="0"/>
              </a:rPr>
              <a:t>new </a:t>
            </a:r>
            <a:r>
              <a:rPr lang="zh-CN" altLang="en-US" smtClean="0">
                <a:latin typeface="Arial" pitchFamily="34" charset="0"/>
                <a:cs typeface="Arial" pitchFamily="34" charset="0"/>
              </a:rPr>
              <a:t>类</a:t>
            </a:r>
            <a:r>
              <a:rPr lang="en-US" altLang="zh-CN" smtClean="0">
                <a:latin typeface="Arial" pitchFamily="34" charset="0"/>
                <a:cs typeface="Arial" pitchFamily="34" charset="0"/>
              </a:rPr>
              <a:t>, </a:t>
            </a:r>
            <a:r>
              <a:rPr lang="zh-CN" altLang="en-US" smtClean="0">
                <a:latin typeface="Arial" pitchFamily="34" charset="0"/>
                <a:cs typeface="Arial" pitchFamily="34" charset="0"/>
              </a:rPr>
              <a:t>而是把这个</a:t>
            </a:r>
            <a:r>
              <a:rPr lang="en-US" altLang="zh-CN" smtClean="0">
                <a:latin typeface="Arial" pitchFamily="34" charset="0"/>
                <a:cs typeface="Arial" pitchFamily="34" charset="0"/>
              </a:rPr>
              <a:t>new </a:t>
            </a:r>
            <a:r>
              <a:rPr lang="zh-CN" altLang="en-US" smtClean="0">
                <a:latin typeface="Arial" pitchFamily="34" charset="0"/>
                <a:cs typeface="Arial" pitchFamily="34" charset="0"/>
              </a:rPr>
              <a:t>类的动作放在一个工厂的方法中，并返回。也有的书上说，变量不要直接持有具体类的引用。</a:t>
            </a:r>
            <a:endParaRPr lang="en-US" altLang="zh-CN" smtClean="0">
              <a:latin typeface="Arial" pitchFamily="34" charset="0"/>
              <a:cs typeface="Arial" pitchFamily="34" charset="0"/>
            </a:endParaRPr>
          </a:p>
          <a:p>
            <a:pPr marL="285750" indent="-285750">
              <a:buFont typeface="Wingdings" pitchFamily="2" charset="2"/>
              <a:buChar char="Ø"/>
            </a:pPr>
            <a:r>
              <a:rPr lang="zh-CN" altLang="en-US">
                <a:latin typeface="Arial" pitchFamily="34" charset="0"/>
                <a:cs typeface="Arial" pitchFamily="34" charset="0"/>
              </a:rPr>
              <a:t>不</a:t>
            </a:r>
            <a:r>
              <a:rPr lang="zh-CN" altLang="en-US" smtClean="0">
                <a:latin typeface="Arial" pitchFamily="34" charset="0"/>
                <a:cs typeface="Arial" pitchFamily="34" charset="0"/>
              </a:rPr>
              <a:t>要让类继承具体类，而是继承抽象类或者是</a:t>
            </a:r>
            <a:r>
              <a:rPr lang="en-US" altLang="zh-CN" smtClean="0">
                <a:latin typeface="Arial" pitchFamily="34" charset="0"/>
                <a:cs typeface="Arial" pitchFamily="34" charset="0"/>
              </a:rPr>
              <a:t>trait</a:t>
            </a:r>
            <a:r>
              <a:rPr lang="zh-CN" altLang="en-US" smtClean="0">
                <a:latin typeface="Arial" pitchFamily="34" charset="0"/>
                <a:cs typeface="Arial" pitchFamily="34" charset="0"/>
              </a:rPr>
              <a:t>（</a:t>
            </a:r>
            <a:r>
              <a:rPr lang="zh-CN" altLang="en-US">
                <a:latin typeface="Arial" pitchFamily="34" charset="0"/>
                <a:cs typeface="Arial" pitchFamily="34" charset="0"/>
              </a:rPr>
              <a:t>接口</a:t>
            </a:r>
            <a:r>
              <a:rPr lang="zh-CN" altLang="en-US" smtClean="0">
                <a:latin typeface="Arial" pitchFamily="34" charset="0"/>
                <a:cs typeface="Arial" pitchFamily="34" charset="0"/>
              </a:rPr>
              <a:t>）</a:t>
            </a:r>
            <a:endParaRPr lang="en-US" altLang="zh-CN" smtClean="0">
              <a:latin typeface="Arial" pitchFamily="34" charset="0"/>
              <a:cs typeface="Arial" pitchFamily="34" charset="0"/>
            </a:endParaRPr>
          </a:p>
          <a:p>
            <a:pPr marL="285750" indent="-285750">
              <a:buFont typeface="Wingdings" pitchFamily="2" charset="2"/>
              <a:buChar char="Ø"/>
            </a:pPr>
            <a:r>
              <a:rPr lang="zh-CN" altLang="en-US">
                <a:latin typeface="Arial" pitchFamily="34" charset="0"/>
                <a:cs typeface="Arial" pitchFamily="34" charset="0"/>
              </a:rPr>
              <a:t>不</a:t>
            </a:r>
            <a:r>
              <a:rPr lang="zh-CN" altLang="en-US" smtClean="0">
                <a:latin typeface="Arial" pitchFamily="34" charset="0"/>
                <a:cs typeface="Arial" pitchFamily="34" charset="0"/>
              </a:rPr>
              <a:t>要覆盖基类中已经实现的方法。</a:t>
            </a:r>
            <a:endParaRPr lang="en-US" altLang="zh-CN" smtClean="0">
              <a:latin typeface="Arial" pitchFamily="34" charset="0"/>
              <a:cs typeface="Arial" pitchFamily="34" charset="0"/>
            </a:endParaRPr>
          </a:p>
          <a:p>
            <a:pPr marL="285750" indent="-285750">
              <a:buFont typeface="Wingdings" pitchFamily="2" charset="2"/>
              <a:buChar char="Ø"/>
            </a:pPr>
            <a:endParaRPr lang="en-US" altLang="zh-CN" smtClean="0">
              <a:latin typeface="Arial" pitchFamily="34" charset="0"/>
              <a:cs typeface="Arial" pitchFamily="34" charset="0"/>
            </a:endParaRPr>
          </a:p>
          <a:p>
            <a:endParaRPr lang="en-US" altLang="zh-CN">
              <a:latin typeface="Arial" pitchFamily="34" charset="0"/>
              <a:cs typeface="Arial" pitchFamily="34" charset="0"/>
            </a:endParaRPr>
          </a:p>
          <a:p>
            <a:endParaRPr lang="en-US" altLang="zh-CN" smtClean="0">
              <a:latin typeface="Arial" pitchFamily="34" charset="0"/>
              <a:cs typeface="Arial" pitchFamily="34" charset="0"/>
            </a:endParaRPr>
          </a:p>
        </p:txBody>
      </p:sp>
    </p:spTree>
    <p:extLst>
      <p:ext uri="{BB962C8B-B14F-4D97-AF65-F5344CB8AC3E}">
        <p14:creationId xmlns:p14="http://schemas.microsoft.com/office/powerpoint/2010/main" val="207392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t>学习设计模式的必要性</a:t>
            </a:r>
            <a:endParaRPr lang="en-US" altLang="zh-CN" sz="22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7776863" cy="4124206"/>
          </a:xfrm>
          <a:prstGeom prst="rect">
            <a:avLst/>
          </a:prstGeom>
        </p:spPr>
        <p:txBody>
          <a:bodyPr wrap="square">
            <a:spAutoFit/>
          </a:bodyPr>
          <a:lstStyle/>
          <a:p>
            <a:pPr>
              <a:defRPr/>
            </a:pPr>
            <a:endParaRPr lang="en-US" altLang="zh-CN" sz="1600" smtClean="0">
              <a:ea typeface="宋体" panose="02010600030101010101" pitchFamily="2" charset="-122"/>
              <a:cs typeface="Times New Roman" panose="02020603050405020304" pitchFamily="18" charset="0"/>
            </a:endParaRPr>
          </a:p>
          <a:p>
            <a:pPr marL="342900" indent="-342900">
              <a:buAutoNum type="arabicParenR"/>
              <a:defRPr/>
            </a:pPr>
            <a:r>
              <a:rPr lang="zh-CN" altLang="en-US" smtClean="0">
                <a:latin typeface="Arial" pitchFamily="34" charset="0"/>
                <a:cs typeface="Arial" pitchFamily="34" charset="0"/>
              </a:rPr>
              <a:t>面</a:t>
            </a:r>
            <a:r>
              <a:rPr lang="zh-CN" altLang="en-US">
                <a:latin typeface="Arial" pitchFamily="34" charset="0"/>
                <a:cs typeface="Arial" pitchFamily="34" charset="0"/>
              </a:rPr>
              <a:t>试会被问，所</a:t>
            </a:r>
            <a:r>
              <a:rPr lang="zh-CN" altLang="en-US" smtClean="0">
                <a:latin typeface="Arial" pitchFamily="34" charset="0"/>
                <a:cs typeface="Arial" pitchFamily="34" charset="0"/>
              </a:rPr>
              <a:t>以必须学</a:t>
            </a:r>
            <a:endParaRPr lang="en-US" altLang="zh-CN" smtClean="0">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读</a:t>
            </a:r>
            <a:r>
              <a:rPr lang="zh-CN" altLang="en-US">
                <a:latin typeface="Arial" pitchFamily="34" charset="0"/>
                <a:cs typeface="Arial" pitchFamily="34" charset="0"/>
              </a:rPr>
              <a:t>源码时看到别人在用</a:t>
            </a:r>
            <a:r>
              <a:rPr lang="zh-CN" altLang="en-US" smtClean="0">
                <a:latin typeface="Arial" pitchFamily="34" charset="0"/>
                <a:cs typeface="Arial" pitchFamily="34" charset="0"/>
              </a:rPr>
              <a:t>，</a:t>
            </a:r>
            <a:r>
              <a:rPr lang="zh-CN" altLang="en-US">
                <a:latin typeface="Arial" pitchFamily="34" charset="0"/>
                <a:cs typeface="Arial" pitchFamily="34" charset="0"/>
              </a:rPr>
              <a:t>尤</a:t>
            </a:r>
            <a:r>
              <a:rPr lang="zh-CN" altLang="en-US" smtClean="0">
                <a:latin typeface="Arial" pitchFamily="34" charset="0"/>
                <a:cs typeface="Arial" pitchFamily="34" charset="0"/>
              </a:rPr>
              <a:t>其是一些框架大量使用到设计模式，不</a:t>
            </a:r>
            <a:r>
              <a:rPr lang="zh-CN" altLang="en-US">
                <a:latin typeface="Arial" pitchFamily="34" charset="0"/>
                <a:cs typeface="Arial" pitchFamily="34" charset="0"/>
              </a:rPr>
              <a:t>学看不懂源码为什么这样</a:t>
            </a:r>
            <a:r>
              <a:rPr lang="zh-CN" altLang="en-US" smtClean="0">
                <a:latin typeface="Arial" pitchFamily="34" charset="0"/>
                <a:cs typeface="Arial" pitchFamily="34" charset="0"/>
              </a:rPr>
              <a:t>写，比如</a:t>
            </a:r>
            <a:r>
              <a:rPr lang="en-US" altLang="zh-CN" smtClean="0">
                <a:latin typeface="Arial" pitchFamily="34" charset="0"/>
                <a:cs typeface="Arial" pitchFamily="34" charset="0"/>
              </a:rPr>
              <a:t>Runtime</a:t>
            </a:r>
            <a:r>
              <a:rPr lang="zh-CN" altLang="en-US" smtClean="0">
                <a:latin typeface="Arial" pitchFamily="34" charset="0"/>
                <a:cs typeface="Arial" pitchFamily="34" charset="0"/>
              </a:rPr>
              <a:t>的单例模式</a:t>
            </a:r>
            <a:r>
              <a:rPr lang="en-US" altLang="zh-CN" smtClean="0">
                <a:latin typeface="Arial" pitchFamily="34" charset="0"/>
                <a:cs typeface="Arial" pitchFamily="34" charset="0"/>
              </a:rPr>
              <a:t>.</a:t>
            </a:r>
            <a:br>
              <a:rPr lang="en-US" altLang="zh-CN" smtClean="0">
                <a:latin typeface="Arial" pitchFamily="34" charset="0"/>
                <a:cs typeface="Arial" pitchFamily="34" charset="0"/>
              </a:rPr>
            </a:br>
            <a:r>
              <a:rPr lang="en-US" altLang="zh-CN" smtClean="0">
                <a:latin typeface="Arial" pitchFamily="34" charset="0"/>
                <a:cs typeface="Arial" pitchFamily="34" charset="0"/>
              </a:rPr>
              <a:t/>
            </a:r>
            <a:br>
              <a:rPr lang="en-US" altLang="zh-CN" smtClean="0">
                <a:latin typeface="Arial" pitchFamily="34" charset="0"/>
                <a:cs typeface="Arial" pitchFamily="34" charset="0"/>
              </a:rPr>
            </a:br>
            <a:r>
              <a:rPr lang="en-US" altLang="zh-CN" smtClean="0">
                <a:latin typeface="Arial" pitchFamily="34" charset="0"/>
                <a:cs typeface="Arial" pitchFamily="34" charset="0"/>
              </a:rPr>
              <a:t/>
            </a:r>
            <a:br>
              <a:rPr lang="en-US" altLang="zh-CN" smtClean="0">
                <a:latin typeface="Arial" pitchFamily="34" charset="0"/>
                <a:cs typeface="Arial" pitchFamily="34" charset="0"/>
              </a:rPr>
            </a:br>
            <a:r>
              <a:rPr lang="en-US" altLang="zh-CN" smtClean="0">
                <a:latin typeface="Arial" pitchFamily="34" charset="0"/>
                <a:cs typeface="Arial" pitchFamily="34" charset="0"/>
              </a:rPr>
              <a:t/>
            </a:r>
            <a:br>
              <a:rPr lang="en-US" altLang="zh-CN" smtClean="0">
                <a:latin typeface="Arial" pitchFamily="34" charset="0"/>
                <a:cs typeface="Arial" pitchFamily="34" charset="0"/>
              </a:rPr>
            </a:br>
            <a:endParaRPr lang="en-US" altLang="zh-CN" smtClean="0">
              <a:latin typeface="Arial" pitchFamily="34" charset="0"/>
              <a:cs typeface="Arial" pitchFamily="34" charset="0"/>
            </a:endParaRPr>
          </a:p>
          <a:p>
            <a:pPr marL="342900" indent="-342900">
              <a:buAutoNum type="arabicParenR"/>
              <a:defRPr/>
            </a:pPr>
            <a:r>
              <a:rPr lang="zh-CN" altLang="en-US" b="1"/>
              <a:t>设计模式能让专业人之间交流方</a:t>
            </a:r>
            <a:r>
              <a:rPr lang="zh-CN" altLang="en-US" b="1" smtClean="0"/>
              <a:t>便</a:t>
            </a:r>
            <a:endParaRPr lang="en-US" altLang="zh-CN" b="1" smtClean="0"/>
          </a:p>
          <a:p>
            <a:pPr marL="342900" indent="-342900">
              <a:buAutoNum type="arabicParenR"/>
              <a:defRPr/>
            </a:pPr>
            <a:r>
              <a:rPr lang="zh-CN" altLang="en-US" b="1"/>
              <a:t>提</a:t>
            </a:r>
            <a:r>
              <a:rPr lang="zh-CN" altLang="en-US" b="1" smtClean="0"/>
              <a:t>高代码的易</a:t>
            </a:r>
            <a:r>
              <a:rPr lang="zh-CN" altLang="en-US" b="1"/>
              <a:t>维</a:t>
            </a:r>
            <a:r>
              <a:rPr lang="zh-CN" altLang="en-US" b="1" smtClean="0"/>
              <a:t>护</a:t>
            </a:r>
            <a:endParaRPr lang="en-US" altLang="zh-CN" b="1" smtClean="0"/>
          </a:p>
          <a:p>
            <a:pPr marL="342900" indent="-342900">
              <a:buAutoNum type="arabicParenR"/>
              <a:defRPr/>
            </a:pPr>
            <a:r>
              <a:rPr lang="zh-CN" altLang="en-US" b="1"/>
              <a:t>设计模式是编程经验的总</a:t>
            </a:r>
            <a:r>
              <a:rPr lang="zh-CN" altLang="en-US" b="1" smtClean="0"/>
              <a:t>结，我的理解：即通用的编程应用场景的模式化，套路化（</a:t>
            </a:r>
            <a:r>
              <a:rPr lang="zh-CN" altLang="en-US" b="1"/>
              <a:t>站</a:t>
            </a:r>
            <a:r>
              <a:rPr lang="zh-CN" altLang="en-US" b="1" smtClean="0"/>
              <a:t>在</a:t>
            </a:r>
            <a:r>
              <a:rPr lang="zh-CN" altLang="en-US" b="1">
                <a:solidFill>
                  <a:srgbClr val="FF0000"/>
                </a:solidFill>
              </a:rPr>
              <a:t>软件</a:t>
            </a:r>
            <a:r>
              <a:rPr lang="zh-CN" altLang="en-US" b="1" smtClean="0">
                <a:solidFill>
                  <a:srgbClr val="FF0000"/>
                </a:solidFill>
              </a:rPr>
              <a:t>设计层面</a:t>
            </a:r>
            <a:r>
              <a:rPr lang="zh-CN" altLang="en-US" b="1"/>
              <a:t>思考</a:t>
            </a:r>
            <a:r>
              <a:rPr lang="zh-CN" altLang="en-US" b="1" smtClean="0"/>
              <a:t>）。</a:t>
            </a:r>
            <a:endParaRPr lang="en-US" altLang="zh-CN" smtClean="0">
              <a:latin typeface="Arial" pitchFamily="34" charset="0"/>
              <a:cs typeface="Arial" pitchFamily="34"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r>
              <a:rPr lang="zh-CN" altLang="en-US" sz="1400" smtClean="0">
                <a:ea typeface="宋体" panose="02010600030101010101" pitchFamily="2" charset="-122"/>
                <a:cs typeface="Times New Roman" panose="02020603050405020304" pitchFamily="18" charset="0"/>
              </a:rPr>
              <a:t>以单例</a:t>
            </a:r>
            <a:r>
              <a:rPr lang="zh-CN" altLang="en-US" sz="1400">
                <a:ea typeface="宋体" panose="02010600030101010101" pitchFamily="2" charset="-122"/>
                <a:cs typeface="Times New Roman" panose="02020603050405020304" pitchFamily="18" charset="0"/>
              </a:rPr>
              <a:t>模</a:t>
            </a:r>
            <a:r>
              <a:rPr lang="zh-CN" altLang="en-US" sz="1400" smtClean="0">
                <a:ea typeface="宋体" panose="02010600030101010101" pitchFamily="2" charset="-122"/>
                <a:cs typeface="Times New Roman" panose="02020603050405020304" pitchFamily="18" charset="0"/>
              </a:rPr>
              <a:t>式</a:t>
            </a:r>
            <a:r>
              <a:rPr lang="zh-CN" altLang="en-US" sz="1400">
                <a:ea typeface="宋体" panose="02010600030101010101" pitchFamily="2" charset="-122"/>
                <a:cs typeface="Times New Roman" panose="02020603050405020304" pitchFamily="18" charset="0"/>
              </a:rPr>
              <a:t>说明</a:t>
            </a:r>
            <a:endParaRPr lang="en-US" altLang="zh-CN" sz="1400">
              <a:ea typeface="宋体" panose="02010600030101010101" pitchFamily="2" charset="-122"/>
              <a:cs typeface="Times New Roman" panose="02020603050405020304" pitchFamily="18" charset="0"/>
            </a:endParaRPr>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520255"/>
            <a:ext cx="65817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798172871"/>
              </p:ext>
            </p:extLst>
          </p:nvPr>
        </p:nvGraphicFramePr>
        <p:xfrm>
          <a:off x="7327132" y="2764416"/>
          <a:ext cx="629244" cy="542118"/>
        </p:xfrm>
        <a:graphic>
          <a:graphicData uri="http://schemas.openxmlformats.org/presentationml/2006/ole">
            <mc:AlternateContent xmlns:mc="http://schemas.openxmlformats.org/markup-compatibility/2006">
              <mc:Choice xmlns:v="urn:schemas-microsoft-com:vml" Requires="v">
                <p:oleObj spid="_x0000_s34836" name="包装程序外壳对象" showAsIcon="1" r:id="rId5" imgW="826200" imgH="711360" progId="Package">
                  <p:embed/>
                </p:oleObj>
              </mc:Choice>
              <mc:Fallback>
                <p:oleObj name="包装程序外壳对象" showAsIcon="1" r:id="rId5" imgW="826200" imgH="711360" progId="Package">
                  <p:embed/>
                  <p:pic>
                    <p:nvPicPr>
                      <p:cNvPr id="0" name=""/>
                      <p:cNvPicPr/>
                      <p:nvPr/>
                    </p:nvPicPr>
                    <p:blipFill>
                      <a:blip r:embed="rId6"/>
                      <a:stretch>
                        <a:fillRect/>
                      </a:stretch>
                    </p:blipFill>
                    <p:spPr>
                      <a:xfrm>
                        <a:off x="7327132" y="2764416"/>
                        <a:ext cx="629244" cy="542118"/>
                      </a:xfrm>
                      <a:prstGeom prst="rect">
                        <a:avLst/>
                      </a:prstGeom>
                    </p:spPr>
                  </p:pic>
                </p:oleObj>
              </mc:Fallback>
            </mc:AlternateContent>
          </a:graphicData>
        </a:graphic>
      </p:graphicFrame>
    </p:spTree>
    <p:extLst>
      <p:ext uri="{BB962C8B-B14F-4D97-AF65-F5344CB8AC3E}">
        <p14:creationId xmlns:p14="http://schemas.microsoft.com/office/powerpoint/2010/main" val="3554478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单例模式</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7776863" cy="3416320"/>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什么是</a:t>
            </a:r>
            <a:r>
              <a:rPr lang="zh-CN" altLang="en-US" sz="2000" b="1">
                <a:solidFill>
                  <a:srgbClr val="0070C0"/>
                </a:solidFill>
                <a:ea typeface="宋体" panose="02010600030101010101" pitchFamily="2" charset="-122"/>
                <a:cs typeface="Times New Roman" panose="02020603050405020304" pitchFamily="18" charset="0"/>
              </a:rPr>
              <a:t>单</a:t>
            </a:r>
            <a:r>
              <a:rPr lang="zh-CN" altLang="en-US" sz="2000" b="1" smtClean="0">
                <a:solidFill>
                  <a:srgbClr val="0070C0"/>
                </a:solidFill>
                <a:ea typeface="宋体" panose="02010600030101010101" pitchFamily="2" charset="-122"/>
                <a:cs typeface="Times New Roman" panose="02020603050405020304" pitchFamily="18" charset="0"/>
              </a:rPr>
              <a:t>例模式</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z="2000" b="1">
              <a:solidFill>
                <a:srgbClr val="0070C0"/>
              </a:solidFill>
              <a:ea typeface="宋体" panose="02010600030101010101" pitchFamily="2" charset="-122"/>
              <a:cs typeface="Times New Roman" panose="02020603050405020304" pitchFamily="18" charset="0"/>
            </a:endParaRPr>
          </a:p>
          <a:p>
            <a:pPr>
              <a:defRPr/>
            </a:pPr>
            <a:r>
              <a:rPr lang="zh-CN" altLang="en-US" smtClean="0">
                <a:latin typeface="+mn-ea"/>
                <a:cs typeface="Times New Roman" panose="02020603050405020304" pitchFamily="18" charset="0"/>
              </a:rPr>
              <a:t>单例</a:t>
            </a:r>
            <a:r>
              <a:rPr lang="zh-CN" altLang="en-US">
                <a:latin typeface="+mn-ea"/>
                <a:cs typeface="Times New Roman" panose="02020603050405020304" pitchFamily="18" charset="0"/>
              </a:rPr>
              <a:t>模式</a:t>
            </a:r>
            <a:r>
              <a:rPr lang="zh-CN" altLang="en-US" smtClean="0">
                <a:latin typeface="+mn-ea"/>
                <a:cs typeface="Times New Roman" panose="02020603050405020304" pitchFamily="18" charset="0"/>
              </a:rPr>
              <a:t>是指：保证在整</a:t>
            </a:r>
            <a:r>
              <a:rPr lang="zh-CN" altLang="en-US">
                <a:latin typeface="+mn-ea"/>
                <a:cs typeface="Times New Roman" panose="02020603050405020304" pitchFamily="18" charset="0"/>
              </a:rPr>
              <a:t>个的软件系统中</a:t>
            </a:r>
            <a:r>
              <a:rPr lang="zh-CN" altLang="en-US" smtClean="0">
                <a:latin typeface="+mn-ea"/>
                <a:cs typeface="Times New Roman" panose="02020603050405020304" pitchFamily="18" charset="0"/>
              </a:rPr>
              <a:t>，某</a:t>
            </a:r>
            <a:r>
              <a:rPr lang="zh-CN" altLang="en-US">
                <a:latin typeface="+mn-ea"/>
                <a:cs typeface="Times New Roman" panose="02020603050405020304" pitchFamily="18" charset="0"/>
              </a:rPr>
              <a:t>个类只能存在一个对象实</a:t>
            </a:r>
            <a:r>
              <a:rPr lang="zh-CN" altLang="en-US" smtClean="0">
                <a:latin typeface="+mn-ea"/>
                <a:cs typeface="Times New Roman" panose="02020603050405020304" pitchFamily="18" charset="0"/>
              </a:rPr>
              <a:t>例。</a:t>
            </a:r>
            <a:endParaRPr lang="en-US" altLang="zh-CN" smtClean="0">
              <a:latin typeface="+mn-ea"/>
              <a:cs typeface="Times New Roman" panose="02020603050405020304" pitchFamily="18" charset="0"/>
            </a:endParaRPr>
          </a:p>
          <a:p>
            <a:pPr>
              <a:defRPr/>
            </a:pPr>
            <a:endParaRPr lang="en-US" altLang="zh-CN">
              <a:latin typeface="+mn-ea"/>
              <a:cs typeface="Times New Roman" panose="02020603050405020304" pitchFamily="18" charset="0"/>
            </a:endParaRPr>
          </a:p>
          <a:p>
            <a:pPr>
              <a:defRPr/>
            </a:pPr>
            <a:r>
              <a:rPr lang="zh-CN" altLang="en-US" sz="2000" b="1" smtClean="0">
                <a:solidFill>
                  <a:srgbClr val="0070C0"/>
                </a:solidFill>
                <a:latin typeface="+mn-ea"/>
                <a:cs typeface="Times New Roman" panose="02020603050405020304" pitchFamily="18" charset="0"/>
              </a:rPr>
              <a:t>单例模式的应用场景</a:t>
            </a:r>
            <a:endParaRPr lang="en-US" altLang="zh-CN" sz="2000" b="1" smtClean="0">
              <a:solidFill>
                <a:srgbClr val="0070C0"/>
              </a:solidFill>
              <a:latin typeface="+mn-ea"/>
              <a:cs typeface="Times New Roman" panose="02020603050405020304" pitchFamily="18" charset="0"/>
            </a:endParaRPr>
          </a:p>
          <a:p>
            <a:pPr>
              <a:defRPr/>
            </a:pPr>
            <a:endParaRPr lang="en-US" altLang="zh-CN" sz="1600">
              <a:latin typeface="+mn-ea"/>
              <a:ea typeface="宋体" panose="02010600030101010101" pitchFamily="2" charset="-122"/>
              <a:cs typeface="Times New Roman" panose="02020603050405020304" pitchFamily="18" charset="0"/>
            </a:endParaRPr>
          </a:p>
          <a:p>
            <a:pPr>
              <a:defRPr/>
            </a:pPr>
            <a:r>
              <a:rPr lang="zh-CN" altLang="en-US" smtClean="0">
                <a:latin typeface="Arial" pitchFamily="34" charset="0"/>
                <a:cs typeface="Arial" pitchFamily="34" charset="0"/>
              </a:rPr>
              <a:t>比如</a:t>
            </a:r>
            <a:r>
              <a:rPr lang="en-US" altLang="zh-CN" smtClean="0">
                <a:latin typeface="Arial" pitchFamily="34" charset="0"/>
                <a:cs typeface="Arial" pitchFamily="34" charset="0"/>
              </a:rPr>
              <a:t>Hibernate</a:t>
            </a:r>
            <a:r>
              <a:rPr lang="zh-CN" altLang="en-US" smtClean="0">
                <a:latin typeface="Arial" pitchFamily="34" charset="0"/>
                <a:cs typeface="Arial" pitchFamily="34" charset="0"/>
              </a:rPr>
              <a:t>的</a:t>
            </a:r>
            <a:r>
              <a:rPr lang="en-US" altLang="zh-CN" smtClean="0">
                <a:latin typeface="Arial" pitchFamily="34" charset="0"/>
                <a:cs typeface="Arial" pitchFamily="34" charset="0"/>
              </a:rPr>
              <a:t>SessionFactory</a:t>
            </a:r>
            <a:r>
              <a:rPr lang="zh-CN" altLang="en-US" smtClean="0">
                <a:latin typeface="Arial" pitchFamily="34" charset="0"/>
                <a:cs typeface="Arial" pitchFamily="34" charset="0"/>
              </a:rPr>
              <a:t>，它</a:t>
            </a:r>
            <a:r>
              <a:rPr lang="zh-CN" altLang="en-US">
                <a:latin typeface="Arial" pitchFamily="34" charset="0"/>
                <a:cs typeface="Arial" pitchFamily="34" charset="0"/>
              </a:rPr>
              <a:t>充当数据存储源的代理，并负责创建</a:t>
            </a:r>
            <a:r>
              <a:rPr lang="en-US" altLang="zh-CN">
                <a:latin typeface="Arial" pitchFamily="34" charset="0"/>
                <a:cs typeface="Arial" pitchFamily="34" charset="0"/>
              </a:rPr>
              <a:t>Session</a:t>
            </a:r>
            <a:r>
              <a:rPr lang="zh-CN" altLang="en-US">
                <a:latin typeface="Arial" pitchFamily="34" charset="0"/>
                <a:cs typeface="Arial" pitchFamily="34" charset="0"/>
              </a:rPr>
              <a:t>对象</a:t>
            </a:r>
            <a:r>
              <a:rPr lang="zh-CN" altLang="en-US" smtClean="0">
                <a:latin typeface="Arial" pitchFamily="34" charset="0"/>
                <a:cs typeface="Arial" pitchFamily="34" charset="0"/>
              </a:rPr>
              <a:t>。</a:t>
            </a:r>
            <a:r>
              <a:rPr lang="en-US" altLang="zh-CN" smtClean="0">
                <a:latin typeface="Arial" pitchFamily="34" charset="0"/>
                <a:cs typeface="Arial" pitchFamily="34" charset="0"/>
              </a:rPr>
              <a:t>SessionFactory</a:t>
            </a:r>
            <a:r>
              <a:rPr lang="zh-CN" altLang="en-US">
                <a:latin typeface="Arial" pitchFamily="34" charset="0"/>
                <a:cs typeface="Arial" pitchFamily="34" charset="0"/>
              </a:rPr>
              <a:t>并不是轻量级的</a:t>
            </a:r>
            <a:r>
              <a:rPr lang="zh-CN" altLang="en-US" smtClean="0">
                <a:latin typeface="Arial" pitchFamily="34" charset="0"/>
                <a:cs typeface="Arial" pitchFamily="34" charset="0"/>
              </a:rPr>
              <a:t>，一</a:t>
            </a:r>
            <a:r>
              <a:rPr lang="zh-CN" altLang="en-US">
                <a:latin typeface="Arial" pitchFamily="34" charset="0"/>
                <a:cs typeface="Arial" pitchFamily="34" charset="0"/>
              </a:rPr>
              <a:t>般情况下，一个项目通常只需要一个</a:t>
            </a:r>
            <a:r>
              <a:rPr lang="en-US" altLang="zh-CN">
                <a:latin typeface="Arial" pitchFamily="34" charset="0"/>
                <a:cs typeface="Arial" pitchFamily="34" charset="0"/>
              </a:rPr>
              <a:t>SessionFactory</a:t>
            </a:r>
            <a:r>
              <a:rPr lang="zh-CN" altLang="en-US">
                <a:latin typeface="Arial" pitchFamily="34" charset="0"/>
                <a:cs typeface="Arial" pitchFamily="34" charset="0"/>
              </a:rPr>
              <a:t>就</a:t>
            </a:r>
            <a:r>
              <a:rPr lang="zh-CN" altLang="en-US" smtClean="0">
                <a:latin typeface="Arial" pitchFamily="34" charset="0"/>
                <a:cs typeface="Arial" pitchFamily="34" charset="0"/>
              </a:rPr>
              <a:t>够，这是就会使用到单例模式。</a:t>
            </a:r>
            <a:endParaRPr lang="en-US" altLang="zh-CN" smtClean="0">
              <a:latin typeface="Arial" pitchFamily="34" charset="0"/>
              <a:cs typeface="Arial" pitchFamily="34" charset="0"/>
            </a:endParaRPr>
          </a:p>
          <a:p>
            <a:pPr>
              <a:defRPr/>
            </a:pPr>
            <a:r>
              <a:rPr lang="en-US" altLang="zh-CN" smtClean="0">
                <a:latin typeface="Arial" pitchFamily="34" charset="0"/>
                <a:cs typeface="Arial" pitchFamily="34" charset="0"/>
              </a:rPr>
              <a:t>Akka [ActorySystem </a:t>
            </a:r>
            <a:r>
              <a:rPr lang="zh-CN" altLang="en-US" smtClean="0">
                <a:latin typeface="Arial" pitchFamily="34" charset="0"/>
                <a:cs typeface="Arial" pitchFamily="34" charset="0"/>
              </a:rPr>
              <a:t>单例</a:t>
            </a:r>
            <a:r>
              <a:rPr lang="en-US" altLang="zh-CN" smtClean="0">
                <a:latin typeface="Arial" pitchFamily="34" charset="0"/>
                <a:cs typeface="Arial" pitchFamily="34" charset="0"/>
              </a:rPr>
              <a:t>]</a:t>
            </a:r>
          </a:p>
          <a:p>
            <a:pPr>
              <a:defRPr/>
            </a:pPr>
            <a:endParaRPr lang="en-US" altLang="zh-CN" sz="160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677417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单例模式</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7776863" cy="1508105"/>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单例模式的应用案例</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r>
              <a:rPr lang="en-US" altLang="zh-CN" smtClean="0">
                <a:latin typeface="Arial" pitchFamily="34" charset="0"/>
                <a:cs typeface="Arial" pitchFamily="34" charset="0"/>
              </a:rPr>
              <a:t>Scala</a:t>
            </a:r>
            <a:r>
              <a:rPr lang="zh-CN" altLang="en-US">
                <a:latin typeface="Arial" pitchFamily="34" charset="0"/>
                <a:cs typeface="Arial" pitchFamily="34" charset="0"/>
              </a:rPr>
              <a:t>中没有静态的概念，所以为了实现</a:t>
            </a:r>
            <a:r>
              <a:rPr lang="en-US" altLang="zh-CN">
                <a:latin typeface="Arial" pitchFamily="34" charset="0"/>
                <a:cs typeface="Arial" pitchFamily="34" charset="0"/>
              </a:rPr>
              <a:t>Java</a:t>
            </a:r>
            <a:r>
              <a:rPr lang="zh-CN" altLang="en-US">
                <a:latin typeface="Arial" pitchFamily="34" charset="0"/>
                <a:cs typeface="Arial" pitchFamily="34" charset="0"/>
              </a:rPr>
              <a:t>中单例模式的功能</a:t>
            </a:r>
            <a:r>
              <a:rPr lang="zh-CN" altLang="en-US" smtClean="0">
                <a:latin typeface="Arial" pitchFamily="34" charset="0"/>
                <a:cs typeface="Arial" pitchFamily="34" charset="0"/>
              </a:rPr>
              <a:t>，可</a:t>
            </a:r>
            <a:r>
              <a:rPr lang="zh-CN" altLang="en-US">
                <a:latin typeface="Arial" pitchFamily="34" charset="0"/>
                <a:cs typeface="Arial" pitchFamily="34" charset="0"/>
              </a:rPr>
              <a:t>以直接采用类对象</a:t>
            </a:r>
            <a:r>
              <a:rPr lang="en-US" altLang="zh-CN">
                <a:latin typeface="Arial" pitchFamily="34" charset="0"/>
                <a:cs typeface="Arial" pitchFamily="34" charset="0"/>
              </a:rPr>
              <a:t>(</a:t>
            </a:r>
            <a:r>
              <a:rPr lang="zh-CN" altLang="en-US">
                <a:latin typeface="Arial" pitchFamily="34" charset="0"/>
                <a:cs typeface="Arial" pitchFamily="34" charset="0"/>
              </a:rPr>
              <a:t>即伴生对象</a:t>
            </a:r>
            <a:r>
              <a:rPr lang="en-US" altLang="zh-CN">
                <a:latin typeface="Arial" pitchFamily="34" charset="0"/>
                <a:cs typeface="Arial" pitchFamily="34" charset="0"/>
              </a:rPr>
              <a:t>)</a:t>
            </a:r>
            <a:r>
              <a:rPr lang="zh-CN" altLang="en-US">
                <a:latin typeface="Arial" pitchFamily="34" charset="0"/>
                <a:cs typeface="Arial" pitchFamily="34" charset="0"/>
              </a:rPr>
              <a:t>方式构建单例对象</a:t>
            </a:r>
            <a:endParaRPr lang="en-US" altLang="zh-CN" smtClean="0">
              <a:latin typeface="Arial" pitchFamily="34" charset="0"/>
              <a:cs typeface="Arial" pitchFamily="34" charset="0"/>
            </a:endParaRPr>
          </a:p>
          <a:p>
            <a:pPr>
              <a:defRPr/>
            </a:pPr>
            <a:endParaRPr lang="en-US" altLang="zh-CN" sz="2000" b="1" smtClean="0">
              <a:solidFill>
                <a:srgbClr val="0070C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75638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单例模式</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7776863" cy="4185761"/>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单例模式的应用案例</a:t>
            </a:r>
            <a:endParaRPr lang="en-US" altLang="zh-CN" sz="2000" b="1" smtClean="0">
              <a:solidFill>
                <a:srgbClr val="0070C0"/>
              </a:solidFill>
              <a:ea typeface="宋体" panose="02010600030101010101" pitchFamily="2" charset="-122"/>
              <a:cs typeface="Times New Roman" panose="02020603050405020304" pitchFamily="18" charset="0"/>
            </a:endParaRPr>
          </a:p>
          <a:p>
            <a:pPr marL="342900" indent="-342900">
              <a:buAutoNum type="arabicParenR"/>
              <a:defRPr/>
            </a:pPr>
            <a:r>
              <a:rPr lang="zh-CN" altLang="en-US" smtClean="0">
                <a:latin typeface="Arial" pitchFamily="34" charset="0"/>
                <a:cs typeface="Arial" pitchFamily="34" charset="0"/>
              </a:rPr>
              <a:t>方式</a:t>
            </a:r>
            <a:r>
              <a:rPr lang="en-US" altLang="zh-CN" smtClean="0">
                <a:latin typeface="Arial" pitchFamily="34" charset="0"/>
                <a:cs typeface="Arial" pitchFamily="34" charset="0"/>
              </a:rPr>
              <a:t>1-</a:t>
            </a:r>
            <a:r>
              <a:rPr lang="zh-CN" altLang="en-US" smtClean="0">
                <a:latin typeface="Arial" pitchFamily="34" charset="0"/>
                <a:cs typeface="Arial" pitchFamily="34" charset="0"/>
              </a:rPr>
              <a:t>懒汉式</a:t>
            </a: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r>
              <a:rPr lang="en-US" altLang="zh-CN" sz="1400">
                <a:latin typeface="Arial" pitchFamily="34" charset="0"/>
                <a:cs typeface="Arial" pitchFamily="34" charset="0"/>
              </a:rPr>
              <a:t>object TestSingleTon extends App{</a:t>
            </a:r>
          </a:p>
          <a:p>
            <a:pPr>
              <a:defRPr/>
            </a:pPr>
            <a:r>
              <a:rPr lang="en-US" altLang="zh-CN" sz="1400">
                <a:latin typeface="Arial" pitchFamily="34" charset="0"/>
                <a:cs typeface="Arial" pitchFamily="34" charset="0"/>
              </a:rPr>
              <a:t>  val singleTon = SingleTon.getInstance</a:t>
            </a:r>
          </a:p>
          <a:p>
            <a:pPr>
              <a:defRPr/>
            </a:pPr>
            <a:r>
              <a:rPr lang="en-US" altLang="zh-CN" sz="1400">
                <a:latin typeface="Arial" pitchFamily="34" charset="0"/>
                <a:cs typeface="Arial" pitchFamily="34" charset="0"/>
              </a:rPr>
              <a:t>  val singleTon2 = </a:t>
            </a:r>
            <a:r>
              <a:rPr lang="en-US" altLang="zh-CN" sz="1400" smtClean="0">
                <a:latin typeface="Arial" pitchFamily="34" charset="0"/>
                <a:cs typeface="Arial" pitchFamily="34" charset="0"/>
              </a:rPr>
              <a:t>SingleTon.getInstance</a:t>
            </a:r>
            <a:endParaRPr lang="en-US" altLang="zh-CN" sz="1400">
              <a:latin typeface="Arial" pitchFamily="34" charset="0"/>
              <a:cs typeface="Arial" pitchFamily="34" charset="0"/>
            </a:endParaRPr>
          </a:p>
          <a:p>
            <a:pPr>
              <a:defRPr/>
            </a:pPr>
            <a:r>
              <a:rPr lang="en-US" altLang="zh-CN" sz="1400">
                <a:latin typeface="Arial" pitchFamily="34" charset="0"/>
                <a:cs typeface="Arial" pitchFamily="34" charset="0"/>
              </a:rPr>
              <a:t>  println(singleTon.hashCode() + " " </a:t>
            </a:r>
            <a:r>
              <a:rPr lang="en-US" altLang="zh-CN" sz="1400" smtClean="0">
                <a:latin typeface="Arial" pitchFamily="34" charset="0"/>
                <a:cs typeface="Arial" pitchFamily="34" charset="0"/>
              </a:rPr>
              <a:t>+ singleTon2.hashCode())</a:t>
            </a:r>
            <a:endParaRPr lang="en-US" altLang="zh-CN" sz="1400">
              <a:latin typeface="Arial" pitchFamily="34" charset="0"/>
              <a:cs typeface="Arial" pitchFamily="34" charset="0"/>
            </a:endParaRPr>
          </a:p>
          <a:p>
            <a:pPr>
              <a:defRPr/>
            </a:pPr>
            <a:r>
              <a:rPr lang="en-US" altLang="zh-CN" sz="1400" smtClean="0">
                <a:latin typeface="Arial" pitchFamily="34" charset="0"/>
                <a:cs typeface="Arial" pitchFamily="34" charset="0"/>
              </a:rPr>
              <a:t>}</a:t>
            </a:r>
            <a:endParaRPr lang="en-US" altLang="zh-CN" sz="1400">
              <a:latin typeface="Arial" pitchFamily="34" charset="0"/>
              <a:cs typeface="Arial" pitchFamily="34" charset="0"/>
            </a:endParaRPr>
          </a:p>
          <a:p>
            <a:pPr>
              <a:defRPr/>
            </a:pPr>
            <a:r>
              <a:rPr lang="en-US" altLang="zh-CN" sz="1400" smtClean="0">
                <a:latin typeface="Arial" pitchFamily="34" charset="0"/>
                <a:cs typeface="Arial" pitchFamily="34" charset="0"/>
              </a:rPr>
              <a:t>//</a:t>
            </a:r>
            <a:r>
              <a:rPr lang="zh-CN" altLang="en-US" sz="1400">
                <a:latin typeface="Arial" pitchFamily="34" charset="0"/>
                <a:cs typeface="Arial" pitchFamily="34" charset="0"/>
              </a:rPr>
              <a:t>将</a:t>
            </a:r>
            <a:r>
              <a:rPr lang="en-US" altLang="zh-CN" sz="1400">
                <a:latin typeface="Arial" pitchFamily="34" charset="0"/>
                <a:cs typeface="Arial" pitchFamily="34" charset="0"/>
              </a:rPr>
              <a:t>SingleTon</a:t>
            </a:r>
            <a:r>
              <a:rPr lang="zh-CN" altLang="en-US" sz="1400">
                <a:latin typeface="Arial" pitchFamily="34" charset="0"/>
                <a:cs typeface="Arial" pitchFamily="34" charset="0"/>
              </a:rPr>
              <a:t>的构造方法私有化</a:t>
            </a:r>
          </a:p>
          <a:p>
            <a:pPr>
              <a:defRPr/>
            </a:pPr>
            <a:r>
              <a:rPr lang="en-US" altLang="zh-CN" sz="1400">
                <a:latin typeface="Arial" pitchFamily="34" charset="0"/>
                <a:cs typeface="Arial" pitchFamily="34" charset="0"/>
              </a:rPr>
              <a:t>class SingleTon private() </a:t>
            </a:r>
            <a:r>
              <a:rPr lang="en-US" altLang="zh-CN" sz="1400" smtClean="0">
                <a:latin typeface="Arial" pitchFamily="34" charset="0"/>
                <a:cs typeface="Arial" pitchFamily="34" charset="0"/>
              </a:rPr>
              <a:t>{}</a:t>
            </a:r>
            <a:endParaRPr lang="en-US" altLang="zh-CN" sz="1400">
              <a:latin typeface="Arial" pitchFamily="34" charset="0"/>
              <a:cs typeface="Arial" pitchFamily="34" charset="0"/>
            </a:endParaRPr>
          </a:p>
          <a:p>
            <a:pPr>
              <a:defRPr/>
            </a:pPr>
            <a:endParaRPr lang="en-US" altLang="zh-CN" sz="1400">
              <a:latin typeface="Arial" pitchFamily="34" charset="0"/>
              <a:cs typeface="Arial" pitchFamily="34" charset="0"/>
            </a:endParaRPr>
          </a:p>
          <a:p>
            <a:pPr>
              <a:defRPr/>
            </a:pPr>
            <a:r>
              <a:rPr lang="en-US" altLang="zh-CN" sz="1400" smtClean="0">
                <a:latin typeface="Arial" pitchFamily="34" charset="0"/>
                <a:cs typeface="Arial" pitchFamily="34" charset="0"/>
              </a:rPr>
              <a:t>object </a:t>
            </a:r>
            <a:r>
              <a:rPr lang="en-US" altLang="zh-CN" sz="1400">
                <a:latin typeface="Arial" pitchFamily="34" charset="0"/>
                <a:cs typeface="Arial" pitchFamily="34" charset="0"/>
              </a:rPr>
              <a:t>SingleTon  </a:t>
            </a:r>
            <a:r>
              <a:rPr lang="en-US" altLang="zh-CN" sz="1400" smtClean="0">
                <a:latin typeface="Arial" pitchFamily="34" charset="0"/>
                <a:cs typeface="Arial" pitchFamily="34" charset="0"/>
              </a:rPr>
              <a:t>{</a:t>
            </a:r>
            <a:endParaRPr lang="en-US" altLang="zh-CN" sz="1400">
              <a:latin typeface="Arial" pitchFamily="34" charset="0"/>
              <a:cs typeface="Arial" pitchFamily="34" charset="0"/>
            </a:endParaRPr>
          </a:p>
          <a:p>
            <a:pPr>
              <a:defRPr/>
            </a:pPr>
            <a:r>
              <a:rPr lang="en-US" altLang="zh-CN" sz="1400">
                <a:latin typeface="Arial" pitchFamily="34" charset="0"/>
                <a:cs typeface="Arial" pitchFamily="34" charset="0"/>
              </a:rPr>
              <a:t>  private var s:SingleTon = null</a:t>
            </a:r>
          </a:p>
          <a:p>
            <a:pPr>
              <a:defRPr/>
            </a:pPr>
            <a:r>
              <a:rPr lang="en-US" altLang="zh-CN" sz="1400">
                <a:latin typeface="Arial" pitchFamily="34" charset="0"/>
                <a:cs typeface="Arial" pitchFamily="34" charset="0"/>
              </a:rPr>
              <a:t>  def getInstance = {</a:t>
            </a:r>
          </a:p>
          <a:p>
            <a:pPr>
              <a:defRPr/>
            </a:pPr>
            <a:r>
              <a:rPr lang="en-US" altLang="zh-CN" sz="1400">
                <a:latin typeface="Arial" pitchFamily="34" charset="0"/>
                <a:cs typeface="Arial" pitchFamily="34" charset="0"/>
              </a:rPr>
              <a:t>    if(s == null) {</a:t>
            </a:r>
          </a:p>
          <a:p>
            <a:pPr>
              <a:defRPr/>
            </a:pPr>
            <a:r>
              <a:rPr lang="en-US" altLang="zh-CN" sz="1400">
                <a:latin typeface="Arial" pitchFamily="34" charset="0"/>
                <a:cs typeface="Arial" pitchFamily="34" charset="0"/>
              </a:rPr>
              <a:t>      s = new SingleTon</a:t>
            </a:r>
          </a:p>
          <a:p>
            <a:pPr>
              <a:defRPr/>
            </a:pPr>
            <a:r>
              <a:rPr lang="en-US" altLang="zh-CN" sz="1400">
                <a:latin typeface="Arial" pitchFamily="34" charset="0"/>
                <a:cs typeface="Arial" pitchFamily="34" charset="0"/>
              </a:rPr>
              <a:t>    }</a:t>
            </a:r>
          </a:p>
          <a:p>
            <a:pPr>
              <a:defRPr/>
            </a:pPr>
            <a:r>
              <a:rPr lang="en-US" altLang="zh-CN" sz="1400">
                <a:latin typeface="Arial" pitchFamily="34" charset="0"/>
                <a:cs typeface="Arial" pitchFamily="34" charset="0"/>
              </a:rPr>
              <a:t>    </a:t>
            </a:r>
            <a:r>
              <a:rPr lang="en-US" altLang="zh-CN" sz="1400" smtClean="0">
                <a:latin typeface="Arial" pitchFamily="34" charset="0"/>
                <a:cs typeface="Arial" pitchFamily="34" charset="0"/>
              </a:rPr>
              <a:t>s}}</a:t>
            </a:r>
            <a:endParaRPr lang="en-US" altLang="zh-CN" sz="1400">
              <a:latin typeface="Arial" pitchFamily="34" charset="0"/>
              <a:cs typeface="Arial" pitchFamily="34" charset="0"/>
            </a:endParaRPr>
          </a:p>
        </p:txBody>
      </p:sp>
    </p:spTree>
    <p:extLst>
      <p:ext uri="{BB962C8B-B14F-4D97-AF65-F5344CB8AC3E}">
        <p14:creationId xmlns:p14="http://schemas.microsoft.com/office/powerpoint/2010/main" val="21828071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单例模式</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4185761"/>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单例模式的应用案例</a:t>
            </a:r>
            <a:endParaRPr lang="en-US" altLang="zh-CN" sz="2000" b="1" smtClean="0">
              <a:solidFill>
                <a:srgbClr val="0070C0"/>
              </a:solidFill>
              <a:latin typeface="Arial" pitchFamily="34" charset="0"/>
              <a:ea typeface="宋体" panose="02010600030101010101" pitchFamily="2" charset="-122"/>
              <a:cs typeface="Times New Roman" panose="02020603050405020304" pitchFamily="18" charset="0"/>
            </a:endParaRPr>
          </a:p>
          <a:p>
            <a:pPr marL="342900" indent="-342900">
              <a:buAutoNum type="arabicParenR" startAt="2"/>
              <a:defRPr/>
            </a:pPr>
            <a:r>
              <a:rPr lang="zh-CN" altLang="en-US" smtClean="0">
                <a:latin typeface="Arial" pitchFamily="34" charset="0"/>
                <a:cs typeface="Arial" pitchFamily="34" charset="0"/>
              </a:rPr>
              <a:t>方式</a:t>
            </a:r>
            <a:r>
              <a:rPr lang="en-US" altLang="zh-CN" smtClean="0">
                <a:latin typeface="Arial" pitchFamily="34" charset="0"/>
                <a:cs typeface="Arial" pitchFamily="34" charset="0"/>
              </a:rPr>
              <a:t>2-</a:t>
            </a:r>
            <a:r>
              <a:rPr lang="zh-CN" altLang="en-US" smtClean="0">
                <a:latin typeface="Arial" pitchFamily="34" charset="0"/>
                <a:cs typeface="Arial" pitchFamily="34" charset="0"/>
              </a:rPr>
              <a:t>饿汉式</a:t>
            </a: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r>
              <a:rPr lang="en-US" altLang="zh-CN" sz="1400" smtClean="0">
                <a:latin typeface="Arial" pitchFamily="34" charset="0"/>
                <a:cs typeface="Arial" pitchFamily="34" charset="0"/>
              </a:rPr>
              <a:t>object </a:t>
            </a:r>
            <a:r>
              <a:rPr lang="en-US" altLang="zh-CN" sz="1400">
                <a:latin typeface="Arial" pitchFamily="34" charset="0"/>
                <a:cs typeface="Arial" pitchFamily="34" charset="0"/>
              </a:rPr>
              <a:t>TestSingleTon extends App {</a:t>
            </a:r>
          </a:p>
          <a:p>
            <a:pPr>
              <a:defRPr/>
            </a:pPr>
            <a:r>
              <a:rPr lang="en-US" altLang="zh-CN" sz="1400">
                <a:latin typeface="Arial" pitchFamily="34" charset="0"/>
                <a:cs typeface="Arial" pitchFamily="34" charset="0"/>
              </a:rPr>
              <a:t>  val singleTon = SingleTon.getInstance</a:t>
            </a:r>
          </a:p>
          <a:p>
            <a:pPr>
              <a:defRPr/>
            </a:pPr>
            <a:r>
              <a:rPr lang="en-US" altLang="zh-CN" sz="1400">
                <a:latin typeface="Arial" pitchFamily="34" charset="0"/>
                <a:cs typeface="Arial" pitchFamily="34" charset="0"/>
              </a:rPr>
              <a:t>  val singleTon2 = SingleTon.getInstance</a:t>
            </a:r>
          </a:p>
          <a:p>
            <a:pPr>
              <a:defRPr/>
            </a:pPr>
            <a:r>
              <a:rPr lang="en-US" altLang="zh-CN" sz="1400">
                <a:latin typeface="Arial" pitchFamily="34" charset="0"/>
                <a:cs typeface="Arial" pitchFamily="34" charset="0"/>
              </a:rPr>
              <a:t>  println(singleTon.hashCode() + " ~ " + singleTon2.hashCode())</a:t>
            </a:r>
          </a:p>
          <a:p>
            <a:pPr>
              <a:defRPr/>
            </a:pPr>
            <a:r>
              <a:rPr lang="en-US" altLang="zh-CN" sz="1400">
                <a:latin typeface="Arial" pitchFamily="34" charset="0"/>
                <a:cs typeface="Arial" pitchFamily="34" charset="0"/>
              </a:rPr>
              <a:t>  println(singleTon == singleTon2)</a:t>
            </a:r>
          </a:p>
          <a:p>
            <a:pPr>
              <a:defRPr/>
            </a:pPr>
            <a:r>
              <a:rPr lang="en-US" altLang="zh-CN" sz="1400">
                <a:latin typeface="Arial" pitchFamily="34" charset="0"/>
                <a:cs typeface="Arial" pitchFamily="34" charset="0"/>
              </a:rPr>
              <a:t>}</a:t>
            </a:r>
          </a:p>
          <a:p>
            <a:pPr>
              <a:defRPr/>
            </a:pPr>
            <a:r>
              <a:rPr lang="en-US" altLang="zh-CN" sz="1400">
                <a:latin typeface="Arial" pitchFamily="34" charset="0"/>
                <a:cs typeface="Arial" pitchFamily="34" charset="0"/>
              </a:rPr>
              <a:t>//</a:t>
            </a:r>
            <a:r>
              <a:rPr lang="zh-CN" altLang="en-US" sz="1400">
                <a:latin typeface="Arial" pitchFamily="34" charset="0"/>
                <a:cs typeface="Arial" pitchFamily="34" charset="0"/>
              </a:rPr>
              <a:t>将</a:t>
            </a:r>
            <a:r>
              <a:rPr lang="en-US" altLang="zh-CN" sz="1400">
                <a:latin typeface="Arial" pitchFamily="34" charset="0"/>
                <a:cs typeface="Arial" pitchFamily="34" charset="0"/>
              </a:rPr>
              <a:t>SingleTon</a:t>
            </a:r>
            <a:r>
              <a:rPr lang="zh-CN" altLang="en-US" sz="1400">
                <a:latin typeface="Arial" pitchFamily="34" charset="0"/>
                <a:cs typeface="Arial" pitchFamily="34" charset="0"/>
              </a:rPr>
              <a:t>的构造方法私有化</a:t>
            </a:r>
          </a:p>
          <a:p>
            <a:pPr>
              <a:defRPr/>
            </a:pPr>
            <a:r>
              <a:rPr lang="en-US" altLang="zh-CN" sz="1400">
                <a:latin typeface="Arial" pitchFamily="34" charset="0"/>
                <a:cs typeface="Arial" pitchFamily="34" charset="0"/>
              </a:rPr>
              <a:t>class SingleTon private() {</a:t>
            </a:r>
          </a:p>
          <a:p>
            <a:pPr>
              <a:defRPr/>
            </a:pPr>
            <a:r>
              <a:rPr lang="en-US" altLang="zh-CN" sz="1400">
                <a:latin typeface="Arial" pitchFamily="34" charset="0"/>
                <a:cs typeface="Arial" pitchFamily="34" charset="0"/>
              </a:rPr>
              <a:t>  println("~~~")</a:t>
            </a:r>
          </a:p>
          <a:p>
            <a:pPr>
              <a:defRPr/>
            </a:pPr>
            <a:r>
              <a:rPr lang="en-US" altLang="zh-CN" sz="1400">
                <a:latin typeface="Arial" pitchFamily="34" charset="0"/>
                <a:cs typeface="Arial" pitchFamily="34" charset="0"/>
              </a:rPr>
              <a:t>}</a:t>
            </a:r>
          </a:p>
          <a:p>
            <a:pPr>
              <a:defRPr/>
            </a:pPr>
            <a:r>
              <a:rPr lang="en-US" altLang="zh-CN" sz="1400">
                <a:latin typeface="Arial" pitchFamily="34" charset="0"/>
                <a:cs typeface="Arial" pitchFamily="34" charset="0"/>
              </a:rPr>
              <a:t>object SingleTon {</a:t>
            </a:r>
          </a:p>
          <a:p>
            <a:pPr>
              <a:defRPr/>
            </a:pPr>
            <a:r>
              <a:rPr lang="en-US" altLang="zh-CN" sz="1400">
                <a:latin typeface="Arial" pitchFamily="34" charset="0"/>
                <a:cs typeface="Arial" pitchFamily="34" charset="0"/>
              </a:rPr>
              <a:t>  private val s: SingleTon = new SingleTon</a:t>
            </a:r>
          </a:p>
          <a:p>
            <a:pPr>
              <a:defRPr/>
            </a:pPr>
            <a:r>
              <a:rPr lang="en-US" altLang="zh-CN" sz="1400">
                <a:latin typeface="Arial" pitchFamily="34" charset="0"/>
                <a:cs typeface="Arial" pitchFamily="34" charset="0"/>
              </a:rPr>
              <a:t>  def getInstance = {</a:t>
            </a:r>
          </a:p>
          <a:p>
            <a:pPr>
              <a:defRPr/>
            </a:pPr>
            <a:r>
              <a:rPr lang="en-US" altLang="zh-CN" sz="1400">
                <a:latin typeface="Arial" pitchFamily="34" charset="0"/>
                <a:cs typeface="Arial" pitchFamily="34" charset="0"/>
              </a:rPr>
              <a:t>    s</a:t>
            </a:r>
            <a:r>
              <a:rPr lang="en-US" altLang="zh-CN" sz="1400" smtClean="0">
                <a:latin typeface="Arial" pitchFamily="34" charset="0"/>
                <a:cs typeface="Arial" pitchFamily="34" charset="0"/>
              </a:rPr>
              <a:t>}}</a:t>
            </a:r>
          </a:p>
          <a:p>
            <a:pPr>
              <a:defRPr/>
            </a:pPr>
            <a:r>
              <a:rPr lang="en-US" altLang="zh-CN" sz="1400" smtClean="0">
                <a:latin typeface="Arial" pitchFamily="34" charset="0"/>
                <a:cs typeface="Arial" pitchFamily="34" charset="0"/>
              </a:rPr>
              <a:t>//</a:t>
            </a:r>
            <a:r>
              <a:rPr lang="zh-CN" altLang="en-US" sz="1400" smtClean="0">
                <a:latin typeface="Arial" pitchFamily="34" charset="0"/>
                <a:cs typeface="Arial" pitchFamily="34" charset="0"/>
              </a:rPr>
              <a:t>说明：饿汉式</a:t>
            </a:r>
            <a:endParaRPr lang="en-US" altLang="zh-CN" sz="1400">
              <a:latin typeface="Arial" pitchFamily="34" charset="0"/>
              <a:cs typeface="Arial" pitchFamily="34" charset="0"/>
            </a:endParaRPr>
          </a:p>
        </p:txBody>
      </p:sp>
    </p:spTree>
    <p:extLst>
      <p:ext uri="{BB962C8B-B14F-4D97-AF65-F5344CB8AC3E}">
        <p14:creationId xmlns:p14="http://schemas.microsoft.com/office/powerpoint/2010/main" val="1625435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装饰者模式</a:t>
            </a:r>
            <a:r>
              <a:rPr lang="en-US" altLang="zh-CN" sz="2400" b="1" smtClean="0"/>
              <a:t>(</a:t>
            </a:r>
            <a:r>
              <a:rPr lang="en-US" altLang="zh-CN" sz="2400"/>
              <a:t>Decorator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2954655"/>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看</a:t>
            </a:r>
            <a:r>
              <a:rPr lang="zh-CN" altLang="en-US" sz="2000" b="1">
                <a:solidFill>
                  <a:srgbClr val="0070C0"/>
                </a:solidFill>
                <a:ea typeface="宋体" panose="02010600030101010101" pitchFamily="2" charset="-122"/>
                <a:cs typeface="Times New Roman" panose="02020603050405020304" pitchFamily="18" charset="0"/>
              </a:rPr>
              <a:t>一</a:t>
            </a:r>
            <a:r>
              <a:rPr lang="zh-CN" altLang="en-US" sz="2000" b="1" smtClean="0">
                <a:solidFill>
                  <a:srgbClr val="0070C0"/>
                </a:solidFill>
                <a:ea typeface="宋体" panose="02010600030101010101" pitchFamily="2" charset="-122"/>
                <a:cs typeface="Times New Roman" panose="02020603050405020304" pitchFamily="18" charset="0"/>
              </a:rPr>
              <a:t>个项目需求</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mtClean="0">
              <a:latin typeface="Arial" pitchFamily="34" charset="0"/>
              <a:cs typeface="Arial" pitchFamily="34" charset="0"/>
            </a:endParaRPr>
          </a:p>
          <a:p>
            <a:pPr>
              <a:defRPr/>
            </a:pPr>
            <a:r>
              <a:rPr lang="zh-CN" altLang="en-US" smtClean="0">
                <a:latin typeface="Arial" pitchFamily="34" charset="0"/>
                <a:cs typeface="Arial" pitchFamily="34" charset="0"/>
              </a:rPr>
              <a:t>咖</a:t>
            </a:r>
            <a:r>
              <a:rPr lang="zh-CN" altLang="en-US">
                <a:latin typeface="Arial" pitchFamily="34" charset="0"/>
                <a:cs typeface="Arial" pitchFamily="34" charset="0"/>
              </a:rPr>
              <a:t>啡馆订单系统项</a:t>
            </a:r>
            <a:r>
              <a:rPr lang="zh-CN" altLang="en-US" smtClean="0">
                <a:latin typeface="Arial" pitchFamily="34" charset="0"/>
                <a:cs typeface="Arial" pitchFamily="34" charset="0"/>
              </a:rPr>
              <a:t>目（咖啡馆）：</a:t>
            </a: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咖</a:t>
            </a:r>
            <a:r>
              <a:rPr lang="zh-CN" altLang="en-US">
                <a:latin typeface="Arial" pitchFamily="34" charset="0"/>
                <a:cs typeface="Arial" pitchFamily="34" charset="0"/>
              </a:rPr>
              <a:t>啡种</a:t>
            </a:r>
            <a:r>
              <a:rPr lang="zh-CN" altLang="en-US" smtClean="0">
                <a:latin typeface="Arial" pitchFamily="34" charset="0"/>
                <a:cs typeface="Arial" pitchFamily="34" charset="0"/>
              </a:rPr>
              <a:t>类</a:t>
            </a:r>
            <a:r>
              <a:rPr lang="en-US" altLang="zh-CN" smtClean="0">
                <a:latin typeface="Arial" pitchFamily="34" charset="0"/>
                <a:cs typeface="Arial" pitchFamily="34" charset="0"/>
              </a:rPr>
              <a:t>/</a:t>
            </a:r>
            <a:r>
              <a:rPr lang="zh-CN" altLang="en-US" smtClean="0">
                <a:latin typeface="Arial" pitchFamily="34" charset="0"/>
                <a:cs typeface="Arial" pitchFamily="34" charset="0"/>
              </a:rPr>
              <a:t>单品咖啡：</a:t>
            </a:r>
            <a:r>
              <a:rPr lang="en-US" altLang="zh-CN" smtClean="0">
                <a:latin typeface="Arial" pitchFamily="34" charset="0"/>
                <a:cs typeface="Arial" pitchFamily="34" charset="0"/>
              </a:rPr>
              <a:t>Espresso(</a:t>
            </a:r>
            <a:r>
              <a:rPr lang="zh-CN" altLang="en-US" smtClean="0">
                <a:latin typeface="Arial" pitchFamily="34" charset="0"/>
                <a:cs typeface="Arial" pitchFamily="34" charset="0"/>
              </a:rPr>
              <a:t>意大利浓咖啡</a:t>
            </a:r>
            <a:r>
              <a:rPr lang="en-US" altLang="zh-CN" smtClean="0">
                <a:latin typeface="Arial" pitchFamily="34" charset="0"/>
                <a:cs typeface="Arial" pitchFamily="34" charset="0"/>
              </a:rPr>
              <a:t>)</a:t>
            </a:r>
            <a:r>
              <a:rPr lang="zh-CN" altLang="en-US" smtClean="0">
                <a:latin typeface="Arial" pitchFamily="34" charset="0"/>
                <a:cs typeface="Arial" pitchFamily="34" charset="0"/>
              </a:rPr>
              <a:t>、</a:t>
            </a:r>
            <a:r>
              <a:rPr lang="en-US" altLang="zh-CN">
                <a:latin typeface="Arial" pitchFamily="34" charset="0"/>
                <a:cs typeface="Arial" pitchFamily="34" charset="0"/>
              </a:rPr>
              <a:t>ShortBlack</a:t>
            </a:r>
            <a:r>
              <a:rPr lang="zh-CN" altLang="en-US">
                <a:latin typeface="Arial" pitchFamily="34" charset="0"/>
                <a:cs typeface="Arial" pitchFamily="34" charset="0"/>
              </a:rPr>
              <a:t>、</a:t>
            </a:r>
            <a:r>
              <a:rPr lang="en-US" altLang="zh-CN" smtClean="0">
                <a:latin typeface="Arial" pitchFamily="34" charset="0"/>
                <a:cs typeface="Arial" pitchFamily="34" charset="0"/>
              </a:rPr>
              <a:t>LongBlack(</a:t>
            </a:r>
            <a:r>
              <a:rPr lang="zh-CN" altLang="en-US" smtClean="0">
                <a:latin typeface="Arial" pitchFamily="34" charset="0"/>
                <a:cs typeface="Arial" pitchFamily="34" charset="0"/>
              </a:rPr>
              <a:t>美式咖啡</a:t>
            </a:r>
            <a:r>
              <a:rPr lang="en-US" altLang="zh-CN" smtClean="0">
                <a:latin typeface="Arial" pitchFamily="34" charset="0"/>
                <a:cs typeface="Arial" pitchFamily="34" charset="0"/>
              </a:rPr>
              <a:t>)</a:t>
            </a:r>
            <a:r>
              <a:rPr lang="zh-CN" altLang="en-US" smtClean="0">
                <a:latin typeface="Arial" pitchFamily="34" charset="0"/>
                <a:cs typeface="Arial" pitchFamily="34" charset="0"/>
              </a:rPr>
              <a:t>、</a:t>
            </a:r>
            <a:r>
              <a:rPr lang="en-US" altLang="zh-CN" smtClean="0">
                <a:latin typeface="Arial" pitchFamily="34" charset="0"/>
                <a:cs typeface="Arial" pitchFamily="34" charset="0"/>
              </a:rPr>
              <a:t>Decaf(</a:t>
            </a:r>
            <a:r>
              <a:rPr lang="zh-CN" altLang="en-US" smtClean="0">
                <a:latin typeface="Arial" pitchFamily="34" charset="0"/>
                <a:cs typeface="Arial" pitchFamily="34" charset="0"/>
              </a:rPr>
              <a:t>无因咖啡</a:t>
            </a:r>
            <a:r>
              <a:rPr lang="en-US" altLang="zh-CN" smtClean="0">
                <a:latin typeface="Arial" pitchFamily="34" charset="0"/>
                <a:cs typeface="Arial" pitchFamily="34" charset="0"/>
              </a:rPr>
              <a:t>)</a:t>
            </a:r>
          </a:p>
          <a:p>
            <a:pPr marL="342900" indent="-342900">
              <a:buAutoNum type="arabicParenR"/>
              <a:defRPr/>
            </a:pPr>
            <a:r>
              <a:rPr lang="zh-CN" altLang="en-US" smtClean="0">
                <a:latin typeface="Arial" pitchFamily="34" charset="0"/>
                <a:cs typeface="Arial" pitchFamily="34" charset="0"/>
              </a:rPr>
              <a:t>调</a:t>
            </a:r>
            <a:r>
              <a:rPr lang="zh-CN" altLang="en-US">
                <a:latin typeface="Arial" pitchFamily="34" charset="0"/>
                <a:cs typeface="Arial" pitchFamily="34" charset="0"/>
              </a:rPr>
              <a:t>料：</a:t>
            </a:r>
            <a:r>
              <a:rPr lang="en-US" altLang="zh-CN">
                <a:latin typeface="Arial" pitchFamily="34" charset="0"/>
                <a:cs typeface="Arial" pitchFamily="34" charset="0"/>
              </a:rPr>
              <a:t>Milk</a:t>
            </a:r>
            <a:r>
              <a:rPr lang="zh-CN" altLang="en-US">
                <a:latin typeface="Arial" pitchFamily="34" charset="0"/>
                <a:cs typeface="Arial" pitchFamily="34" charset="0"/>
              </a:rPr>
              <a:t>、</a:t>
            </a:r>
            <a:r>
              <a:rPr lang="en-US" altLang="zh-CN" smtClean="0">
                <a:latin typeface="Arial" pitchFamily="34" charset="0"/>
                <a:cs typeface="Arial" pitchFamily="34" charset="0"/>
              </a:rPr>
              <a:t>Soy(</a:t>
            </a:r>
            <a:r>
              <a:rPr lang="zh-CN" altLang="en-US" smtClean="0">
                <a:latin typeface="Arial" pitchFamily="34" charset="0"/>
                <a:cs typeface="Arial" pitchFamily="34" charset="0"/>
              </a:rPr>
              <a:t>豆浆</a:t>
            </a:r>
            <a:r>
              <a:rPr lang="en-US" altLang="zh-CN" smtClean="0">
                <a:latin typeface="Arial" pitchFamily="34" charset="0"/>
                <a:cs typeface="Arial" pitchFamily="34" charset="0"/>
              </a:rPr>
              <a:t>)</a:t>
            </a:r>
            <a:r>
              <a:rPr lang="zh-CN" altLang="en-US" smtClean="0">
                <a:latin typeface="Arial" pitchFamily="34" charset="0"/>
                <a:cs typeface="Arial" pitchFamily="34" charset="0"/>
              </a:rPr>
              <a:t>、</a:t>
            </a:r>
            <a:r>
              <a:rPr lang="en-US" altLang="zh-CN" smtClean="0">
                <a:latin typeface="Arial" pitchFamily="34" charset="0"/>
                <a:cs typeface="Arial" pitchFamily="34" charset="0"/>
              </a:rPr>
              <a:t>Chocolate</a:t>
            </a:r>
          </a:p>
          <a:p>
            <a:pPr marL="342900" indent="-342900">
              <a:buAutoNum type="arabicParenR"/>
              <a:defRPr/>
            </a:pPr>
            <a:r>
              <a:rPr lang="zh-CN" altLang="en-US" smtClean="0">
                <a:latin typeface="Arial" pitchFamily="34" charset="0"/>
                <a:cs typeface="Arial" pitchFamily="34" charset="0"/>
              </a:rPr>
              <a:t>要求在扩展</a:t>
            </a:r>
            <a:r>
              <a:rPr lang="zh-CN" altLang="en-US" b="1" smtClean="0">
                <a:solidFill>
                  <a:srgbClr val="CC0000"/>
                </a:solidFill>
                <a:latin typeface="Arial" pitchFamily="34" charset="0"/>
                <a:cs typeface="Arial" pitchFamily="34" charset="0"/>
              </a:rPr>
              <a:t>新的咖啡种类</a:t>
            </a:r>
            <a:r>
              <a:rPr lang="zh-CN" altLang="en-US" smtClean="0">
                <a:latin typeface="Arial" pitchFamily="34" charset="0"/>
                <a:cs typeface="Arial" pitchFamily="34" charset="0"/>
              </a:rPr>
              <a:t>时，具有良好的扩展性、改动方便、维护方便</a:t>
            </a:r>
            <a:endParaRPr lang="en-US" altLang="zh-CN" smtClean="0">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使用</a:t>
            </a:r>
            <a:r>
              <a:rPr lang="en-US" altLang="zh-CN" smtClean="0">
                <a:latin typeface="Arial" pitchFamily="34" charset="0"/>
                <a:cs typeface="Arial" pitchFamily="34" charset="0"/>
              </a:rPr>
              <a:t>OO</a:t>
            </a:r>
            <a:r>
              <a:rPr lang="zh-CN" altLang="en-US" smtClean="0">
                <a:latin typeface="Arial" pitchFamily="34" charset="0"/>
                <a:cs typeface="Arial" pitchFamily="34" charset="0"/>
              </a:rPr>
              <a:t>的来计算不同种类</a:t>
            </a:r>
            <a:r>
              <a:rPr lang="zh-CN" altLang="en-US">
                <a:latin typeface="Arial" pitchFamily="34" charset="0"/>
                <a:cs typeface="Arial" pitchFamily="34" charset="0"/>
              </a:rPr>
              <a:t>咖</a:t>
            </a:r>
            <a:r>
              <a:rPr lang="zh-CN" altLang="en-US" smtClean="0">
                <a:latin typeface="Arial" pitchFamily="34" charset="0"/>
                <a:cs typeface="Arial" pitchFamily="34" charset="0"/>
              </a:rPr>
              <a:t>啡的</a:t>
            </a:r>
            <a:r>
              <a:rPr lang="zh-CN" altLang="en-US" sz="2000" b="1" smtClean="0">
                <a:solidFill>
                  <a:srgbClr val="CC0000"/>
                </a:solidFill>
                <a:latin typeface="Arial" pitchFamily="34" charset="0"/>
                <a:cs typeface="Arial" pitchFamily="34" charset="0"/>
              </a:rPr>
              <a:t>费用</a:t>
            </a:r>
            <a:r>
              <a:rPr lang="en-US" altLang="zh-CN" sz="2000" b="1" smtClean="0">
                <a:solidFill>
                  <a:srgbClr val="CC0000"/>
                </a:solidFill>
                <a:latin typeface="Arial" pitchFamily="34" charset="0"/>
                <a:cs typeface="Arial" pitchFamily="34" charset="0"/>
              </a:rPr>
              <a:t>: </a:t>
            </a:r>
            <a:r>
              <a:rPr lang="zh-CN" altLang="en-US" smtClean="0">
                <a:latin typeface="Arial" pitchFamily="34" charset="0"/>
                <a:cs typeface="Arial" pitchFamily="34" charset="0"/>
              </a:rPr>
              <a:t>客户</a:t>
            </a:r>
            <a:r>
              <a:rPr lang="zh-CN" altLang="en-US">
                <a:latin typeface="Arial" pitchFamily="34" charset="0"/>
                <a:cs typeface="Arial" pitchFamily="34" charset="0"/>
              </a:rPr>
              <a:t>可</a:t>
            </a:r>
            <a:r>
              <a:rPr lang="zh-CN" altLang="en-US" smtClean="0">
                <a:latin typeface="Arial" pitchFamily="34" charset="0"/>
                <a:cs typeface="Arial" pitchFamily="34" charset="0"/>
              </a:rPr>
              <a:t>以点</a:t>
            </a:r>
            <a:r>
              <a:rPr lang="zh-CN" altLang="en-US" sz="2000" b="1" smtClean="0">
                <a:solidFill>
                  <a:srgbClr val="CC0000"/>
                </a:solidFill>
                <a:latin typeface="Arial" pitchFamily="34" charset="0"/>
                <a:cs typeface="Arial" pitchFamily="34" charset="0"/>
              </a:rPr>
              <a:t>单品咖啡</a:t>
            </a:r>
            <a:r>
              <a:rPr lang="zh-CN" altLang="en-US" smtClean="0">
                <a:latin typeface="Arial" pitchFamily="34" charset="0"/>
                <a:cs typeface="Arial" pitchFamily="34" charset="0"/>
              </a:rPr>
              <a:t>，也可以</a:t>
            </a:r>
            <a:r>
              <a:rPr lang="zh-CN" altLang="en-US" b="1" smtClean="0">
                <a:solidFill>
                  <a:srgbClr val="CC0000"/>
                </a:solidFill>
                <a:latin typeface="Arial" pitchFamily="34" charset="0"/>
                <a:cs typeface="Arial" pitchFamily="34" charset="0"/>
              </a:rPr>
              <a:t>单品咖啡</a:t>
            </a:r>
            <a:r>
              <a:rPr lang="en-US" altLang="zh-CN" b="1" smtClean="0">
                <a:solidFill>
                  <a:srgbClr val="CC0000"/>
                </a:solidFill>
                <a:latin typeface="Arial" pitchFamily="34" charset="0"/>
                <a:cs typeface="Arial" pitchFamily="34" charset="0"/>
              </a:rPr>
              <a:t>+</a:t>
            </a:r>
            <a:r>
              <a:rPr lang="zh-CN" altLang="en-US" b="1">
                <a:solidFill>
                  <a:srgbClr val="CC0000"/>
                </a:solidFill>
                <a:latin typeface="Arial" pitchFamily="34" charset="0"/>
                <a:cs typeface="Arial" pitchFamily="34" charset="0"/>
              </a:rPr>
              <a:t>调</a:t>
            </a:r>
            <a:r>
              <a:rPr lang="zh-CN" altLang="en-US" b="1" smtClean="0">
                <a:solidFill>
                  <a:srgbClr val="CC0000"/>
                </a:solidFill>
                <a:latin typeface="Arial" pitchFamily="34" charset="0"/>
                <a:cs typeface="Arial" pitchFamily="34" charset="0"/>
              </a:rPr>
              <a:t>料组合</a:t>
            </a:r>
            <a:r>
              <a:rPr lang="zh-CN" altLang="en-US">
                <a:latin typeface="Arial" pitchFamily="34" charset="0"/>
                <a:cs typeface="Arial" pitchFamily="34" charset="0"/>
              </a:rPr>
              <a:t>。</a:t>
            </a:r>
            <a:endParaRPr lang="en-US" altLang="zh-CN">
              <a:latin typeface="Arial" pitchFamily="34" charset="0"/>
              <a:cs typeface="Arial" pitchFamily="34" charset="0"/>
            </a:endParaRPr>
          </a:p>
        </p:txBody>
      </p:sp>
    </p:spTree>
    <p:extLst>
      <p:ext uri="{BB962C8B-B14F-4D97-AF65-F5344CB8AC3E}">
        <p14:creationId xmlns:p14="http://schemas.microsoft.com/office/powerpoint/2010/main" val="255940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装饰者模式</a:t>
            </a:r>
            <a:r>
              <a:rPr lang="en-US" altLang="zh-CN" sz="2400" b="1" smtClean="0"/>
              <a:t>(</a:t>
            </a:r>
            <a:r>
              <a:rPr lang="en-US" altLang="zh-CN" sz="2400"/>
              <a:t>Decorator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3724096"/>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方案</a:t>
            </a:r>
            <a:r>
              <a:rPr lang="en-US" altLang="zh-CN" sz="2000" b="1" smtClean="0">
                <a:solidFill>
                  <a:srgbClr val="0070C0"/>
                </a:solidFill>
                <a:ea typeface="宋体" panose="02010600030101010101" pitchFamily="2" charset="-122"/>
                <a:cs typeface="Times New Roman" panose="02020603050405020304" pitchFamily="18" charset="0"/>
              </a:rPr>
              <a:t>1-</a:t>
            </a:r>
            <a:r>
              <a:rPr lang="zh-CN" altLang="en-US" sz="2000" b="1" smtClean="0">
                <a:solidFill>
                  <a:srgbClr val="0070C0"/>
                </a:solidFill>
                <a:ea typeface="宋体" panose="02010600030101010101" pitchFamily="2" charset="-122"/>
                <a:cs typeface="Times New Roman" panose="02020603050405020304" pitchFamily="18" charset="0"/>
              </a:rPr>
              <a:t>较差的方案</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p:txBody>
      </p:sp>
      <p:pic>
        <p:nvPicPr>
          <p:cNvPr id="37" name="图片 36" descr="图片1"/>
          <p:cNvPicPr>
            <a:picLocks noChangeAspect="1"/>
          </p:cNvPicPr>
          <p:nvPr/>
        </p:nvPicPr>
        <p:blipFill>
          <a:blip r:embed="rId4"/>
          <a:stretch>
            <a:fillRect/>
          </a:stretch>
        </p:blipFill>
        <p:spPr>
          <a:xfrm>
            <a:off x="2843808" y="1272960"/>
            <a:ext cx="1259905" cy="1347867"/>
          </a:xfrm>
          <a:prstGeom prst="rect">
            <a:avLst/>
          </a:prstGeom>
          <a:noFill/>
          <a:ln w="9525">
            <a:noFill/>
          </a:ln>
        </p:spPr>
      </p:pic>
      <p:pic>
        <p:nvPicPr>
          <p:cNvPr id="38" name="图片 37" descr="decaf"/>
          <p:cNvPicPr>
            <a:picLocks noChangeAspect="1"/>
          </p:cNvPicPr>
          <p:nvPr/>
        </p:nvPicPr>
        <p:blipFill>
          <a:blip r:embed="rId5"/>
          <a:stretch>
            <a:fillRect/>
          </a:stretch>
        </p:blipFill>
        <p:spPr>
          <a:xfrm>
            <a:off x="456516" y="3368390"/>
            <a:ext cx="1169716" cy="749635"/>
          </a:xfrm>
          <a:prstGeom prst="rect">
            <a:avLst/>
          </a:prstGeom>
          <a:noFill/>
          <a:ln w="9525">
            <a:noFill/>
          </a:ln>
        </p:spPr>
      </p:pic>
      <p:pic>
        <p:nvPicPr>
          <p:cNvPr id="39" name="图片 38" descr="long"/>
          <p:cNvPicPr>
            <a:picLocks noChangeAspect="1"/>
          </p:cNvPicPr>
          <p:nvPr/>
        </p:nvPicPr>
        <p:blipFill>
          <a:blip r:embed="rId6"/>
          <a:stretch>
            <a:fillRect/>
          </a:stretch>
        </p:blipFill>
        <p:spPr>
          <a:xfrm>
            <a:off x="3401752" y="3336229"/>
            <a:ext cx="1170248" cy="750413"/>
          </a:xfrm>
          <a:prstGeom prst="rect">
            <a:avLst/>
          </a:prstGeom>
          <a:noFill/>
          <a:ln w="9525">
            <a:noFill/>
          </a:ln>
        </p:spPr>
      </p:pic>
      <p:pic>
        <p:nvPicPr>
          <p:cNvPr id="40" name="图片 39" descr="short"/>
          <p:cNvPicPr>
            <a:picLocks noChangeAspect="1"/>
          </p:cNvPicPr>
          <p:nvPr/>
        </p:nvPicPr>
        <p:blipFill>
          <a:blip r:embed="rId7"/>
          <a:stretch>
            <a:fillRect/>
          </a:stretch>
        </p:blipFill>
        <p:spPr>
          <a:xfrm>
            <a:off x="1914066" y="3319199"/>
            <a:ext cx="1224136" cy="784474"/>
          </a:xfrm>
          <a:prstGeom prst="rect">
            <a:avLst/>
          </a:prstGeom>
          <a:noFill/>
          <a:ln w="9525">
            <a:noFill/>
          </a:ln>
        </p:spPr>
      </p:pic>
      <p:pic>
        <p:nvPicPr>
          <p:cNvPr id="41" name="图片 40" descr="espresso"/>
          <p:cNvPicPr>
            <a:picLocks noChangeAspect="1"/>
          </p:cNvPicPr>
          <p:nvPr/>
        </p:nvPicPr>
        <p:blipFill>
          <a:blip r:embed="rId8"/>
          <a:stretch>
            <a:fillRect/>
          </a:stretch>
        </p:blipFill>
        <p:spPr>
          <a:xfrm>
            <a:off x="4860033" y="3350583"/>
            <a:ext cx="1080120" cy="692467"/>
          </a:xfrm>
          <a:prstGeom prst="rect">
            <a:avLst/>
          </a:prstGeom>
          <a:noFill/>
          <a:ln w="9525">
            <a:noFill/>
          </a:ln>
        </p:spPr>
      </p:pic>
      <p:cxnSp>
        <p:nvCxnSpPr>
          <p:cNvPr id="3" name="直接箭头连接符 2"/>
          <p:cNvCxnSpPr/>
          <p:nvPr/>
        </p:nvCxnSpPr>
        <p:spPr>
          <a:xfrm flipV="1">
            <a:off x="1259632" y="2620827"/>
            <a:ext cx="1512168" cy="7475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2771800" y="2620828"/>
            <a:ext cx="510418" cy="6983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9" idx="0"/>
          </p:cNvCxnSpPr>
          <p:nvPr/>
        </p:nvCxnSpPr>
        <p:spPr>
          <a:xfrm flipH="1" flipV="1">
            <a:off x="3792636" y="2652213"/>
            <a:ext cx="194240" cy="68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1" idx="0"/>
          </p:cNvCxnSpPr>
          <p:nvPr/>
        </p:nvCxnSpPr>
        <p:spPr>
          <a:xfrm flipH="1" flipV="1">
            <a:off x="4139276" y="2533639"/>
            <a:ext cx="1260817" cy="816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7" name="组合 56"/>
          <p:cNvGrpSpPr/>
          <p:nvPr/>
        </p:nvGrpSpPr>
        <p:grpSpPr>
          <a:xfrm>
            <a:off x="3707904" y="1946894"/>
            <a:ext cx="4019256" cy="3277725"/>
            <a:chOff x="3792634" y="1946894"/>
            <a:chExt cx="4019256" cy="3277725"/>
          </a:xfrm>
        </p:grpSpPr>
        <p:pic>
          <p:nvPicPr>
            <p:cNvPr id="48" name="图片 47" descr="e2m"/>
            <p:cNvPicPr>
              <a:picLocks noChangeAspect="1"/>
            </p:cNvPicPr>
            <p:nvPr/>
          </p:nvPicPr>
          <p:blipFill>
            <a:blip r:embed="rId9"/>
            <a:stretch>
              <a:fillRect/>
            </a:stretch>
          </p:blipFill>
          <p:spPr>
            <a:xfrm>
              <a:off x="3792634" y="4396291"/>
              <a:ext cx="1294197" cy="828328"/>
            </a:xfrm>
            <a:prstGeom prst="rect">
              <a:avLst/>
            </a:prstGeom>
            <a:noFill/>
            <a:ln w="9525">
              <a:noFill/>
            </a:ln>
          </p:spPr>
        </p:pic>
        <p:pic>
          <p:nvPicPr>
            <p:cNvPr id="49" name="图片 48" descr="e2m2s"/>
            <p:cNvPicPr>
              <a:picLocks noChangeAspect="1"/>
            </p:cNvPicPr>
            <p:nvPr/>
          </p:nvPicPr>
          <p:blipFill>
            <a:blip r:embed="rId10"/>
            <a:stretch>
              <a:fillRect/>
            </a:stretch>
          </p:blipFill>
          <p:spPr>
            <a:xfrm>
              <a:off x="5220072" y="4343300"/>
              <a:ext cx="1078704" cy="868480"/>
            </a:xfrm>
            <a:prstGeom prst="rect">
              <a:avLst/>
            </a:prstGeom>
            <a:noFill/>
            <a:ln w="9525">
              <a:noFill/>
            </a:ln>
          </p:spPr>
        </p:pic>
        <p:pic>
          <p:nvPicPr>
            <p:cNvPr id="50" name="图片 49" descr="e2s"/>
            <p:cNvPicPr>
              <a:picLocks noChangeAspect="1"/>
            </p:cNvPicPr>
            <p:nvPr/>
          </p:nvPicPr>
          <p:blipFill>
            <a:blip r:embed="rId11"/>
            <a:stretch>
              <a:fillRect/>
            </a:stretch>
          </p:blipFill>
          <p:spPr>
            <a:xfrm>
              <a:off x="6516216" y="4329580"/>
              <a:ext cx="1295674" cy="830533"/>
            </a:xfrm>
            <a:prstGeom prst="rect">
              <a:avLst/>
            </a:prstGeom>
            <a:noFill/>
            <a:ln w="9525">
              <a:noFill/>
            </a:ln>
          </p:spPr>
        </p:pic>
        <p:cxnSp>
          <p:nvCxnSpPr>
            <p:cNvPr id="51" name="直接箭头连接符 50"/>
            <p:cNvCxnSpPr>
              <a:stCxn id="48" idx="0"/>
            </p:cNvCxnSpPr>
            <p:nvPr/>
          </p:nvCxnSpPr>
          <p:spPr>
            <a:xfrm flipH="1" flipV="1">
              <a:off x="4006593" y="2652213"/>
              <a:ext cx="433140" cy="1744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9" idx="0"/>
            </p:cNvCxnSpPr>
            <p:nvPr/>
          </p:nvCxnSpPr>
          <p:spPr>
            <a:xfrm flipH="1" flipV="1">
              <a:off x="4138860" y="2618114"/>
              <a:ext cx="1620564" cy="17251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endCxn id="37" idx="3"/>
            </p:cNvCxnSpPr>
            <p:nvPr/>
          </p:nvCxnSpPr>
          <p:spPr>
            <a:xfrm flipH="1" flipV="1">
              <a:off x="4103713" y="1946894"/>
              <a:ext cx="3060340" cy="23774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 name="对象 1"/>
          <p:cNvGraphicFramePr>
            <a:graphicFrameLocks noChangeAspect="1"/>
          </p:cNvGraphicFramePr>
          <p:nvPr>
            <p:extLst>
              <p:ext uri="{D42A27DB-BD31-4B8C-83A1-F6EECF244321}">
                <p14:modId xmlns:p14="http://schemas.microsoft.com/office/powerpoint/2010/main" val="360046788"/>
              </p:ext>
            </p:extLst>
          </p:nvPr>
        </p:nvGraphicFramePr>
        <p:xfrm>
          <a:off x="7956376" y="4621099"/>
          <a:ext cx="444805" cy="579281"/>
        </p:xfrm>
        <a:graphic>
          <a:graphicData uri="http://schemas.openxmlformats.org/presentationml/2006/ole">
            <mc:AlternateContent xmlns:mc="http://schemas.openxmlformats.org/markup-compatibility/2006">
              <mc:Choice xmlns:v="urn:schemas-microsoft-com:vml" Requires="v">
                <p:oleObj spid="_x0000_s37908" name="包装程序外壳对象" showAsIcon="1" r:id="rId12" imgW="546480" imgH="711360" progId="Package">
                  <p:embed/>
                </p:oleObj>
              </mc:Choice>
              <mc:Fallback>
                <p:oleObj name="包装程序外壳对象" showAsIcon="1" r:id="rId12" imgW="546480" imgH="711360" progId="Package">
                  <p:embed/>
                  <p:pic>
                    <p:nvPicPr>
                      <p:cNvPr id="0" name=""/>
                      <p:cNvPicPr/>
                      <p:nvPr/>
                    </p:nvPicPr>
                    <p:blipFill>
                      <a:blip r:embed="rId13"/>
                      <a:stretch>
                        <a:fillRect/>
                      </a:stretch>
                    </p:blipFill>
                    <p:spPr>
                      <a:xfrm>
                        <a:off x="7956376" y="4621099"/>
                        <a:ext cx="444805" cy="579281"/>
                      </a:xfrm>
                      <a:prstGeom prst="rect">
                        <a:avLst/>
                      </a:prstGeom>
                    </p:spPr>
                  </p:pic>
                </p:oleObj>
              </mc:Fallback>
            </mc:AlternateContent>
          </a:graphicData>
        </a:graphic>
      </p:graphicFrame>
    </p:spTree>
    <p:extLst>
      <p:ext uri="{BB962C8B-B14F-4D97-AF65-F5344CB8AC3E}">
        <p14:creationId xmlns:p14="http://schemas.microsoft.com/office/powerpoint/2010/main" val="359316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装饰者模式</a:t>
            </a:r>
            <a:r>
              <a:rPr lang="en-US" altLang="zh-CN" sz="2400" b="1" smtClean="0"/>
              <a:t>(</a:t>
            </a:r>
            <a:r>
              <a:rPr lang="en-US" altLang="zh-CN" sz="2400"/>
              <a:t>Decorator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4001095"/>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方案</a:t>
            </a:r>
            <a:r>
              <a:rPr lang="en-US" altLang="zh-CN" sz="2000" b="1" smtClean="0">
                <a:solidFill>
                  <a:srgbClr val="0070C0"/>
                </a:solidFill>
                <a:ea typeface="宋体" panose="02010600030101010101" pitchFamily="2" charset="-122"/>
                <a:cs typeface="Times New Roman" panose="02020603050405020304" pitchFamily="18" charset="0"/>
              </a:rPr>
              <a:t>1-</a:t>
            </a:r>
            <a:r>
              <a:rPr lang="zh-CN" altLang="en-US" sz="2000" b="1">
                <a:solidFill>
                  <a:srgbClr val="0070C0"/>
                </a:solidFill>
                <a:ea typeface="宋体" panose="02010600030101010101" pitchFamily="2" charset="-122"/>
                <a:cs typeface="Times New Roman" panose="02020603050405020304" pitchFamily="18" charset="0"/>
              </a:rPr>
              <a:t>小</a:t>
            </a:r>
            <a:r>
              <a:rPr lang="zh-CN" altLang="en-US" sz="2000" b="1" smtClean="0">
                <a:solidFill>
                  <a:srgbClr val="0070C0"/>
                </a:solidFill>
                <a:ea typeface="宋体" panose="02010600030101010101" pitchFamily="2" charset="-122"/>
                <a:cs typeface="Times New Roman" panose="02020603050405020304" pitchFamily="18" charset="0"/>
              </a:rPr>
              <a:t>结和分析</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a:latin typeface="Arial" pitchFamily="34" charset="0"/>
              <a:cs typeface="Arial" pitchFamily="34" charset="0"/>
            </a:endParaRPr>
          </a:p>
          <a:p>
            <a:pPr marL="342900" indent="-342900">
              <a:buAutoNum type="arabicParenR"/>
              <a:defRPr/>
            </a:pPr>
            <a:r>
              <a:rPr lang="en-US" altLang="zh-CN" smtClean="0">
                <a:latin typeface="Arial" pitchFamily="34" charset="0"/>
                <a:cs typeface="Arial" pitchFamily="34" charset="0"/>
              </a:rPr>
              <a:t>Drink </a:t>
            </a:r>
            <a:r>
              <a:rPr lang="zh-CN" altLang="en-US">
                <a:latin typeface="Arial" pitchFamily="34" charset="0"/>
                <a:cs typeface="Arial" pitchFamily="34" charset="0"/>
              </a:rPr>
              <a:t>是一个抽象类，表示饮</a:t>
            </a:r>
            <a:r>
              <a:rPr lang="zh-CN" altLang="en-US" smtClean="0">
                <a:latin typeface="Arial" pitchFamily="34" charset="0"/>
                <a:cs typeface="Arial" pitchFamily="34" charset="0"/>
              </a:rPr>
              <a:t>料</a:t>
            </a:r>
            <a:endParaRPr lang="en-US" altLang="zh-CN" smtClean="0">
              <a:latin typeface="Arial" pitchFamily="34" charset="0"/>
              <a:cs typeface="Arial" pitchFamily="34" charset="0"/>
            </a:endParaRPr>
          </a:p>
          <a:p>
            <a:pPr marL="342900" indent="-342900">
              <a:buAutoNum type="arabicParenR"/>
              <a:defRPr/>
            </a:pPr>
            <a:r>
              <a:rPr lang="en-US" altLang="zh-CN" smtClean="0">
                <a:latin typeface="Arial" pitchFamily="34" charset="0"/>
                <a:cs typeface="Arial" pitchFamily="34" charset="0"/>
              </a:rPr>
              <a:t>description</a:t>
            </a:r>
            <a:r>
              <a:rPr lang="zh-CN" altLang="en-US">
                <a:latin typeface="Arial" pitchFamily="34" charset="0"/>
                <a:cs typeface="Arial" pitchFamily="34" charset="0"/>
              </a:rPr>
              <a:t>就是描述，比如咖啡的名字</a:t>
            </a:r>
            <a:r>
              <a:rPr lang="zh-CN" altLang="en-US" smtClean="0">
                <a:latin typeface="Arial" pitchFamily="34" charset="0"/>
                <a:cs typeface="Arial" pitchFamily="34" charset="0"/>
              </a:rPr>
              <a:t>等</a:t>
            </a:r>
            <a:endParaRPr lang="en-US" altLang="zh-CN" smtClean="0">
              <a:latin typeface="Arial" pitchFamily="34" charset="0"/>
              <a:cs typeface="Arial" pitchFamily="34" charset="0"/>
            </a:endParaRPr>
          </a:p>
          <a:p>
            <a:pPr marL="342900" indent="-342900">
              <a:buAutoNum type="arabicParenR"/>
              <a:defRPr/>
            </a:pPr>
            <a:r>
              <a:rPr lang="en-US" altLang="zh-CN" smtClean="0">
                <a:latin typeface="Arial" pitchFamily="34" charset="0"/>
                <a:cs typeface="Arial" pitchFamily="34" charset="0"/>
              </a:rPr>
              <a:t>cost</a:t>
            </a:r>
            <a:r>
              <a:rPr lang="zh-CN" altLang="en-US">
                <a:latin typeface="Arial" pitchFamily="34" charset="0"/>
                <a:cs typeface="Arial" pitchFamily="34" charset="0"/>
              </a:rPr>
              <a:t>就是计算费用，是一个抽象方</a:t>
            </a:r>
            <a:r>
              <a:rPr lang="zh-CN" altLang="en-US" smtClean="0">
                <a:latin typeface="Arial" pitchFamily="34" charset="0"/>
                <a:cs typeface="Arial" pitchFamily="34" charset="0"/>
              </a:rPr>
              <a:t>法</a:t>
            </a:r>
            <a:endParaRPr lang="en-US" altLang="zh-CN" smtClean="0">
              <a:latin typeface="Arial" pitchFamily="34" charset="0"/>
              <a:cs typeface="Arial" pitchFamily="34" charset="0"/>
            </a:endParaRPr>
          </a:p>
          <a:p>
            <a:pPr marL="342900" indent="-342900">
              <a:buAutoNum type="arabicParenR"/>
              <a:defRPr/>
            </a:pPr>
            <a:endParaRPr lang="en-US" altLang="zh-CN" smtClean="0">
              <a:latin typeface="Arial" pitchFamily="34" charset="0"/>
              <a:cs typeface="Arial" pitchFamily="34" charset="0"/>
            </a:endParaRPr>
          </a:p>
          <a:p>
            <a:pPr marL="342900" indent="-342900">
              <a:buAutoNum type="arabicParenR"/>
              <a:defRPr/>
            </a:pPr>
            <a:r>
              <a:rPr lang="en-US" altLang="zh-CN" smtClean="0">
                <a:latin typeface="Arial" pitchFamily="34" charset="0"/>
                <a:cs typeface="Arial" pitchFamily="34" charset="0"/>
              </a:rPr>
              <a:t>Decaf </a:t>
            </a:r>
            <a:r>
              <a:rPr lang="zh-CN" altLang="en-US">
                <a:latin typeface="Arial" pitchFamily="34" charset="0"/>
                <a:cs typeface="Arial" pitchFamily="34" charset="0"/>
              </a:rPr>
              <a:t>等等就是具体的单品咖啡，继承</a:t>
            </a:r>
            <a:r>
              <a:rPr lang="en-US" altLang="zh-CN">
                <a:latin typeface="Arial" pitchFamily="34" charset="0"/>
                <a:cs typeface="Arial" pitchFamily="34" charset="0"/>
              </a:rPr>
              <a:t>Drink,</a:t>
            </a:r>
            <a:r>
              <a:rPr lang="zh-CN" altLang="en-US">
                <a:latin typeface="Arial" pitchFamily="34" charset="0"/>
                <a:cs typeface="Arial" pitchFamily="34" charset="0"/>
              </a:rPr>
              <a:t>并实现</a:t>
            </a:r>
            <a:r>
              <a:rPr lang="en-US" altLang="zh-CN">
                <a:latin typeface="Arial" pitchFamily="34" charset="0"/>
                <a:cs typeface="Arial" pitchFamily="34" charset="0"/>
              </a:rPr>
              <a:t>cost</a:t>
            </a:r>
            <a:r>
              <a:rPr lang="zh-CN" altLang="en-US">
                <a:latin typeface="Arial" pitchFamily="34" charset="0"/>
                <a:cs typeface="Arial" pitchFamily="34" charset="0"/>
              </a:rPr>
              <a:t>方</a:t>
            </a:r>
            <a:r>
              <a:rPr lang="zh-CN" altLang="en-US" smtClean="0">
                <a:latin typeface="Arial" pitchFamily="34" charset="0"/>
                <a:cs typeface="Arial" pitchFamily="34" charset="0"/>
              </a:rPr>
              <a:t>法</a:t>
            </a:r>
            <a:endParaRPr lang="en-US" altLang="zh-CN" smtClean="0">
              <a:latin typeface="Arial" pitchFamily="34" charset="0"/>
              <a:cs typeface="Arial" pitchFamily="34" charset="0"/>
            </a:endParaRPr>
          </a:p>
          <a:p>
            <a:pPr marL="342900" indent="-342900">
              <a:buAutoNum type="arabicParenR"/>
              <a:defRPr/>
            </a:pPr>
            <a:r>
              <a:rPr lang="en-US" altLang="zh-CN" smtClean="0">
                <a:latin typeface="Arial" pitchFamily="34" charset="0"/>
                <a:cs typeface="Arial" pitchFamily="34" charset="0"/>
              </a:rPr>
              <a:t>Espresso</a:t>
            </a:r>
            <a:r>
              <a:rPr lang="en-US" altLang="zh-CN">
                <a:latin typeface="Arial" pitchFamily="34" charset="0"/>
                <a:cs typeface="Arial" pitchFamily="34" charset="0"/>
              </a:rPr>
              <a:t>&amp;&amp;Milk </a:t>
            </a:r>
            <a:r>
              <a:rPr lang="zh-CN" altLang="en-US">
                <a:latin typeface="Arial" pitchFamily="34" charset="0"/>
                <a:cs typeface="Arial" pitchFamily="34" charset="0"/>
              </a:rPr>
              <a:t>等等就是单品咖啡</a:t>
            </a:r>
            <a:r>
              <a:rPr lang="en-US" altLang="zh-CN">
                <a:latin typeface="Arial" pitchFamily="34" charset="0"/>
                <a:cs typeface="Arial" pitchFamily="34" charset="0"/>
              </a:rPr>
              <a:t>+</a:t>
            </a:r>
            <a:r>
              <a:rPr lang="zh-CN" altLang="en-US">
                <a:latin typeface="Arial" pitchFamily="34" charset="0"/>
                <a:cs typeface="Arial" pitchFamily="34" charset="0"/>
              </a:rPr>
              <a:t>各种调料的组合</a:t>
            </a:r>
            <a:r>
              <a:rPr lang="en-US" altLang="zh-CN">
                <a:latin typeface="Arial" pitchFamily="34" charset="0"/>
                <a:cs typeface="Arial" pitchFamily="34" charset="0"/>
              </a:rPr>
              <a:t>,</a:t>
            </a:r>
            <a:r>
              <a:rPr lang="zh-CN" altLang="en-US">
                <a:latin typeface="Arial" pitchFamily="34" charset="0"/>
                <a:cs typeface="Arial" pitchFamily="34" charset="0"/>
              </a:rPr>
              <a:t>这个会很多</a:t>
            </a:r>
            <a:r>
              <a:rPr lang="en-US" altLang="zh-CN" smtClean="0">
                <a:latin typeface="Arial" pitchFamily="34" charset="0"/>
                <a:cs typeface="Arial" pitchFamily="34" charset="0"/>
              </a:rPr>
              <a:t>..</a:t>
            </a:r>
          </a:p>
          <a:p>
            <a:pPr marL="342900" indent="-342900">
              <a:buAutoNum type="arabicParenR"/>
              <a:defRPr/>
            </a:pPr>
            <a:r>
              <a:rPr lang="zh-CN" altLang="en-US" smtClean="0">
                <a:latin typeface="Arial" pitchFamily="34" charset="0"/>
                <a:cs typeface="Arial" pitchFamily="34" charset="0"/>
              </a:rPr>
              <a:t>这</a:t>
            </a:r>
            <a:r>
              <a:rPr lang="zh-CN" altLang="en-US">
                <a:latin typeface="Arial" pitchFamily="34" charset="0"/>
                <a:cs typeface="Arial" pitchFamily="34" charset="0"/>
              </a:rPr>
              <a:t>种设计方式时，会有很多的类，并且当增加一个新的单品咖啡或者调料时，类的数量就会倍增</a:t>
            </a:r>
            <a:r>
              <a:rPr lang="en-US" altLang="zh-CN" smtClean="0">
                <a:latin typeface="Arial" pitchFamily="34" charset="0"/>
                <a:cs typeface="Arial" pitchFamily="34" charset="0"/>
              </a:rPr>
              <a:t>(</a:t>
            </a:r>
            <a:r>
              <a:rPr lang="zh-CN" altLang="en-US" b="1" smtClean="0">
                <a:latin typeface="Arial" pitchFamily="34" charset="0"/>
                <a:cs typeface="Arial" pitchFamily="34" charset="0"/>
              </a:rPr>
              <a:t>类爆</a:t>
            </a:r>
            <a:r>
              <a:rPr lang="zh-CN" altLang="en-US" b="1">
                <a:latin typeface="Arial" pitchFamily="34" charset="0"/>
                <a:cs typeface="Arial" pitchFamily="34" charset="0"/>
              </a:rPr>
              <a:t>炸</a:t>
            </a:r>
            <a:r>
              <a:rPr lang="en-US" altLang="zh-CN" smtClean="0">
                <a:latin typeface="Arial" pitchFamily="34" charset="0"/>
                <a:cs typeface="Arial" pitchFamily="34" charset="0"/>
              </a:rPr>
              <a:t>)</a:t>
            </a: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p:txBody>
      </p:sp>
    </p:spTree>
    <p:extLst>
      <p:ext uri="{BB962C8B-B14F-4D97-AF65-F5344CB8AC3E}">
        <p14:creationId xmlns:p14="http://schemas.microsoft.com/office/powerpoint/2010/main" val="2393284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装饰者模式</a:t>
            </a:r>
            <a:r>
              <a:rPr lang="en-US" altLang="zh-CN" sz="2400" b="1" smtClean="0"/>
              <a:t>(</a:t>
            </a:r>
            <a:r>
              <a:rPr lang="en-US" altLang="zh-CN" sz="2400"/>
              <a:t>Decorator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4278094"/>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方案</a:t>
            </a:r>
            <a:r>
              <a:rPr lang="en-US" altLang="zh-CN" sz="2000" b="1" smtClean="0">
                <a:solidFill>
                  <a:srgbClr val="0070C0"/>
                </a:solidFill>
                <a:ea typeface="宋体" panose="02010600030101010101" pitchFamily="2" charset="-122"/>
                <a:cs typeface="Times New Roman" panose="02020603050405020304" pitchFamily="18" charset="0"/>
              </a:rPr>
              <a:t>2-</a:t>
            </a:r>
            <a:r>
              <a:rPr lang="zh-CN" altLang="en-US" sz="2000" b="1" smtClean="0">
                <a:solidFill>
                  <a:srgbClr val="0070C0"/>
                </a:solidFill>
                <a:ea typeface="宋体" panose="02010600030101010101" pitchFamily="2" charset="-122"/>
                <a:cs typeface="Times New Roman" panose="02020603050405020304" pitchFamily="18" charset="0"/>
              </a:rPr>
              <a:t>好点的方案</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a:latin typeface="Arial" pitchFamily="34" charset="0"/>
              <a:cs typeface="Arial" pitchFamily="34" charset="0"/>
            </a:endParaRPr>
          </a:p>
          <a:p>
            <a:pPr>
              <a:defRPr/>
            </a:pPr>
            <a:r>
              <a:rPr lang="zh-CN" altLang="en-US" smtClean="0">
                <a:latin typeface="Arial" pitchFamily="34" charset="0"/>
                <a:cs typeface="Arial" pitchFamily="34" charset="0"/>
              </a:rPr>
              <a:t>前面分析到方案</a:t>
            </a:r>
            <a:r>
              <a:rPr lang="en-US" altLang="zh-CN" smtClean="0">
                <a:latin typeface="Arial" pitchFamily="34" charset="0"/>
                <a:cs typeface="Arial" pitchFamily="34" charset="0"/>
              </a:rPr>
              <a:t>1</a:t>
            </a:r>
            <a:r>
              <a:rPr lang="zh-CN" altLang="en-US" smtClean="0">
                <a:latin typeface="Arial" pitchFamily="34" charset="0"/>
                <a:cs typeface="Arial" pitchFamily="34" charset="0"/>
              </a:rPr>
              <a:t>因为</a:t>
            </a:r>
            <a:r>
              <a:rPr lang="zh-CN" altLang="en-US" b="1" smtClean="0">
                <a:solidFill>
                  <a:srgbClr val="CC0000"/>
                </a:solidFill>
                <a:latin typeface="Arial" pitchFamily="34" charset="0"/>
                <a:cs typeface="Arial" pitchFamily="34" charset="0"/>
              </a:rPr>
              <a:t>咖啡单品</a:t>
            </a:r>
            <a:r>
              <a:rPr lang="en-US" altLang="zh-CN" b="1" smtClean="0">
                <a:solidFill>
                  <a:srgbClr val="CC0000"/>
                </a:solidFill>
                <a:latin typeface="Arial" pitchFamily="34" charset="0"/>
                <a:cs typeface="Arial" pitchFamily="34" charset="0"/>
              </a:rPr>
              <a:t>+</a:t>
            </a:r>
            <a:r>
              <a:rPr lang="zh-CN" altLang="en-US" b="1" smtClean="0">
                <a:solidFill>
                  <a:srgbClr val="CC0000"/>
                </a:solidFill>
                <a:latin typeface="Arial" pitchFamily="34" charset="0"/>
                <a:cs typeface="Arial" pitchFamily="34" charset="0"/>
              </a:rPr>
              <a:t>调料</a:t>
            </a:r>
            <a:r>
              <a:rPr lang="en-US" altLang="zh-CN" smtClean="0">
                <a:latin typeface="Arial" pitchFamily="34" charset="0"/>
                <a:cs typeface="Arial" pitchFamily="34" charset="0"/>
              </a:rPr>
              <a:t/>
            </a:r>
            <a:br>
              <a:rPr lang="en-US" altLang="zh-CN" smtClean="0">
                <a:latin typeface="Arial" pitchFamily="34" charset="0"/>
                <a:cs typeface="Arial" pitchFamily="34" charset="0"/>
              </a:rPr>
            </a:br>
            <a:r>
              <a:rPr lang="zh-CN" altLang="en-US" smtClean="0">
                <a:latin typeface="Arial" pitchFamily="34" charset="0"/>
                <a:cs typeface="Arial" pitchFamily="34" charset="0"/>
              </a:rPr>
              <a:t>组合会造成类的倍增，因此可以做改</a:t>
            </a:r>
            <a:r>
              <a:rPr lang="en-US" altLang="zh-CN" smtClean="0">
                <a:latin typeface="Arial" pitchFamily="34" charset="0"/>
                <a:cs typeface="Arial" pitchFamily="34" charset="0"/>
              </a:rPr>
              <a:t/>
            </a:r>
            <a:br>
              <a:rPr lang="en-US" altLang="zh-CN" smtClean="0">
                <a:latin typeface="Arial" pitchFamily="34" charset="0"/>
                <a:cs typeface="Arial" pitchFamily="34" charset="0"/>
              </a:rPr>
            </a:br>
            <a:r>
              <a:rPr lang="zh-CN" altLang="en-US" smtClean="0">
                <a:latin typeface="Arial" pitchFamily="34" charset="0"/>
                <a:cs typeface="Arial" pitchFamily="34" charset="0"/>
              </a:rPr>
              <a:t>进，将调料内置到</a:t>
            </a:r>
            <a:r>
              <a:rPr lang="en-US" altLang="zh-CN" smtClean="0">
                <a:latin typeface="Arial" pitchFamily="34" charset="0"/>
                <a:cs typeface="Arial" pitchFamily="34" charset="0"/>
              </a:rPr>
              <a:t>Drink</a:t>
            </a:r>
            <a:r>
              <a:rPr lang="zh-CN" altLang="en-US" smtClean="0">
                <a:latin typeface="Arial" pitchFamily="34" charset="0"/>
                <a:cs typeface="Arial" pitchFamily="34" charset="0"/>
              </a:rPr>
              <a:t>类，这样就</a:t>
            </a:r>
            <a:r>
              <a:rPr lang="zh-CN" altLang="en-US" b="1" smtClean="0">
                <a:solidFill>
                  <a:srgbClr val="CC0000"/>
                </a:solidFill>
                <a:latin typeface="Arial" pitchFamily="34" charset="0"/>
                <a:cs typeface="Arial" pitchFamily="34" charset="0"/>
              </a:rPr>
              <a:t>不</a:t>
            </a:r>
            <a:r>
              <a:rPr lang="en-US" altLang="zh-CN" b="1" smtClean="0">
                <a:solidFill>
                  <a:srgbClr val="CC0000"/>
                </a:solidFill>
                <a:latin typeface="Arial" pitchFamily="34" charset="0"/>
                <a:cs typeface="Arial" pitchFamily="34" charset="0"/>
              </a:rPr>
              <a:t/>
            </a:r>
            <a:br>
              <a:rPr lang="en-US" altLang="zh-CN" b="1" smtClean="0">
                <a:solidFill>
                  <a:srgbClr val="CC0000"/>
                </a:solidFill>
                <a:latin typeface="Arial" pitchFamily="34" charset="0"/>
                <a:cs typeface="Arial" pitchFamily="34" charset="0"/>
              </a:rPr>
            </a:br>
            <a:r>
              <a:rPr lang="zh-CN" altLang="en-US" b="1" smtClean="0">
                <a:solidFill>
                  <a:srgbClr val="CC0000"/>
                </a:solidFill>
                <a:latin typeface="Arial" pitchFamily="34" charset="0"/>
                <a:cs typeface="Arial" pitchFamily="34" charset="0"/>
              </a:rPr>
              <a:t>会造成类数量过多</a:t>
            </a:r>
            <a:r>
              <a:rPr lang="zh-CN" altLang="en-US" smtClean="0">
                <a:latin typeface="Arial" pitchFamily="34" charset="0"/>
                <a:cs typeface="Arial" pitchFamily="34" charset="0"/>
              </a:rPr>
              <a:t>。从而提高项目</a:t>
            </a:r>
            <a:r>
              <a:rPr lang="en-US" altLang="zh-CN" smtClean="0">
                <a:latin typeface="Arial" pitchFamily="34" charset="0"/>
                <a:cs typeface="Arial" pitchFamily="34" charset="0"/>
              </a:rPr>
              <a:t/>
            </a:r>
            <a:br>
              <a:rPr lang="en-US" altLang="zh-CN" smtClean="0">
                <a:latin typeface="Arial" pitchFamily="34" charset="0"/>
                <a:cs typeface="Arial" pitchFamily="34" charset="0"/>
              </a:rPr>
            </a:br>
            <a:r>
              <a:rPr lang="zh-CN" altLang="en-US" smtClean="0">
                <a:latin typeface="Arial" pitchFamily="34" charset="0"/>
                <a:cs typeface="Arial" pitchFamily="34" charset="0"/>
              </a:rPr>
              <a:t>的维护性</a:t>
            </a:r>
            <a:r>
              <a:rPr lang="en-US" altLang="zh-CN" smtClean="0">
                <a:latin typeface="Arial" pitchFamily="34" charset="0"/>
                <a:cs typeface="Arial" pitchFamily="34" charset="0"/>
              </a:rPr>
              <a:t>(</a:t>
            </a:r>
            <a:r>
              <a:rPr lang="zh-CN" altLang="en-US" smtClean="0">
                <a:latin typeface="Arial" pitchFamily="34" charset="0"/>
                <a:cs typeface="Arial" pitchFamily="34" charset="0"/>
              </a:rPr>
              <a:t>如图</a:t>
            </a:r>
            <a:r>
              <a:rPr lang="en-US" altLang="zh-CN" smtClean="0">
                <a:latin typeface="Arial" pitchFamily="34" charset="0"/>
                <a:cs typeface="Arial" pitchFamily="34" charset="0"/>
              </a:rPr>
              <a:t>)</a:t>
            </a: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r>
              <a:rPr lang="zh-CN" altLang="en-US" b="1">
                <a:latin typeface="Arial" pitchFamily="34" charset="0"/>
                <a:cs typeface="Arial" pitchFamily="34" charset="0"/>
              </a:rPr>
              <a:t>说</a:t>
            </a:r>
            <a:r>
              <a:rPr lang="zh-CN" altLang="en-US" b="1" smtClean="0">
                <a:latin typeface="Arial" pitchFamily="34" charset="0"/>
                <a:cs typeface="Arial" pitchFamily="34" charset="0"/>
              </a:rPr>
              <a:t>明</a:t>
            </a:r>
            <a:r>
              <a:rPr lang="en-US" altLang="zh-CN" b="1" smtClean="0">
                <a:latin typeface="Arial" pitchFamily="34" charset="0"/>
                <a:cs typeface="Arial" pitchFamily="34" charset="0"/>
              </a:rPr>
              <a:t>: </a:t>
            </a:r>
            <a:r>
              <a:rPr lang="en-US" altLang="zh-CN" smtClean="0">
                <a:latin typeface="Arial" pitchFamily="34" charset="0"/>
                <a:cs typeface="Arial" pitchFamily="34" charset="0"/>
              </a:rPr>
              <a:t>milk,soy,choclate </a:t>
            </a:r>
            <a:r>
              <a:rPr lang="zh-CN" altLang="en-US" smtClean="0">
                <a:latin typeface="Arial" pitchFamily="34" charset="0"/>
                <a:cs typeface="Arial" pitchFamily="34" charset="0"/>
              </a:rPr>
              <a:t>可以设计为</a:t>
            </a:r>
            <a:endParaRPr lang="en-US" altLang="zh-CN" smtClean="0">
              <a:latin typeface="Arial" pitchFamily="34" charset="0"/>
              <a:cs typeface="Arial" pitchFamily="34" charset="0"/>
            </a:endParaRPr>
          </a:p>
          <a:p>
            <a:pPr>
              <a:defRPr/>
            </a:pPr>
            <a:r>
              <a:rPr lang="en-US" altLang="zh-CN" smtClean="0">
                <a:latin typeface="Arial" pitchFamily="34" charset="0"/>
                <a:cs typeface="Arial" pitchFamily="34" charset="0"/>
              </a:rPr>
              <a:t>Boolean,</a:t>
            </a:r>
            <a:r>
              <a:rPr lang="zh-CN" altLang="en-US" smtClean="0">
                <a:latin typeface="Arial" pitchFamily="34" charset="0"/>
                <a:cs typeface="Arial" pitchFamily="34" charset="0"/>
              </a:rPr>
              <a:t>表示是否要添加</a:t>
            </a:r>
            <a:r>
              <a:rPr lang="zh-CN" altLang="en-US">
                <a:latin typeface="Arial" pitchFamily="34" charset="0"/>
                <a:cs typeface="Arial" pitchFamily="34" charset="0"/>
              </a:rPr>
              <a:t>相</a:t>
            </a:r>
            <a:r>
              <a:rPr lang="zh-CN" altLang="en-US" smtClean="0">
                <a:latin typeface="Arial" pitchFamily="34" charset="0"/>
                <a:cs typeface="Arial" pitchFamily="34" charset="0"/>
              </a:rPr>
              <a:t>应的调料</a:t>
            </a:r>
            <a:r>
              <a:rPr lang="en-US" altLang="zh-CN" smtClean="0">
                <a:latin typeface="Arial" pitchFamily="34" charset="0"/>
                <a:cs typeface="Arial" pitchFamily="34" charset="0"/>
              </a:rPr>
              <a:t>.</a:t>
            </a:r>
          </a:p>
        </p:txBody>
      </p:sp>
      <p:pic>
        <p:nvPicPr>
          <p:cNvPr id="6" name="图片 5" descr="base2"/>
          <p:cNvPicPr>
            <a:picLocks noChangeAspect="1"/>
          </p:cNvPicPr>
          <p:nvPr/>
        </p:nvPicPr>
        <p:blipFill>
          <a:blip r:embed="rId4"/>
          <a:stretch>
            <a:fillRect/>
          </a:stretch>
        </p:blipFill>
        <p:spPr>
          <a:xfrm>
            <a:off x="4815322" y="1929014"/>
            <a:ext cx="1412862" cy="3489325"/>
          </a:xfrm>
          <a:prstGeom prst="rect">
            <a:avLst/>
          </a:prstGeom>
          <a:noFill/>
          <a:ln w="9525">
            <a:noFill/>
          </a:ln>
        </p:spPr>
      </p:pic>
      <p:pic>
        <p:nvPicPr>
          <p:cNvPr id="8" name="图片 7" descr="decaf"/>
          <p:cNvPicPr>
            <a:picLocks noChangeAspect="1"/>
          </p:cNvPicPr>
          <p:nvPr/>
        </p:nvPicPr>
        <p:blipFill>
          <a:blip r:embed="rId5"/>
          <a:stretch>
            <a:fillRect/>
          </a:stretch>
        </p:blipFill>
        <p:spPr>
          <a:xfrm>
            <a:off x="2591431" y="3428056"/>
            <a:ext cx="1393205" cy="892399"/>
          </a:xfrm>
          <a:prstGeom prst="rect">
            <a:avLst/>
          </a:prstGeom>
          <a:noFill/>
          <a:ln w="9525">
            <a:noFill/>
          </a:ln>
        </p:spPr>
      </p:pic>
      <p:pic>
        <p:nvPicPr>
          <p:cNvPr id="9" name="图片 8" descr="espresso"/>
          <p:cNvPicPr>
            <a:picLocks noChangeAspect="1"/>
          </p:cNvPicPr>
          <p:nvPr/>
        </p:nvPicPr>
        <p:blipFill>
          <a:blip r:embed="rId6"/>
          <a:stretch>
            <a:fillRect/>
          </a:stretch>
        </p:blipFill>
        <p:spPr>
          <a:xfrm>
            <a:off x="7023200" y="4472332"/>
            <a:ext cx="1365224" cy="873999"/>
          </a:xfrm>
          <a:prstGeom prst="rect">
            <a:avLst/>
          </a:prstGeom>
          <a:noFill/>
          <a:ln w="9525">
            <a:noFill/>
          </a:ln>
        </p:spPr>
      </p:pic>
      <p:pic>
        <p:nvPicPr>
          <p:cNvPr id="10" name="图片 9" descr="long"/>
          <p:cNvPicPr>
            <a:picLocks noChangeAspect="1"/>
          </p:cNvPicPr>
          <p:nvPr/>
        </p:nvPicPr>
        <p:blipFill>
          <a:blip r:embed="rId7"/>
          <a:stretch>
            <a:fillRect/>
          </a:stretch>
        </p:blipFill>
        <p:spPr>
          <a:xfrm>
            <a:off x="7023200" y="3280046"/>
            <a:ext cx="1337666" cy="857398"/>
          </a:xfrm>
          <a:prstGeom prst="rect">
            <a:avLst/>
          </a:prstGeom>
          <a:noFill/>
          <a:ln w="9525">
            <a:noFill/>
          </a:ln>
        </p:spPr>
      </p:pic>
      <p:pic>
        <p:nvPicPr>
          <p:cNvPr id="11" name="图片 10" descr="short"/>
          <p:cNvPicPr>
            <a:picLocks noChangeAspect="1"/>
          </p:cNvPicPr>
          <p:nvPr/>
        </p:nvPicPr>
        <p:blipFill>
          <a:blip r:embed="rId8"/>
          <a:stretch>
            <a:fillRect/>
          </a:stretch>
        </p:blipFill>
        <p:spPr>
          <a:xfrm>
            <a:off x="7004720" y="2088207"/>
            <a:ext cx="1383704" cy="886519"/>
          </a:xfrm>
          <a:prstGeom prst="rect">
            <a:avLst/>
          </a:prstGeom>
          <a:noFill/>
          <a:ln w="9525">
            <a:noFill/>
          </a:ln>
        </p:spPr>
      </p:pic>
      <p:cxnSp>
        <p:nvCxnSpPr>
          <p:cNvPr id="3" name="曲线连接符 2"/>
          <p:cNvCxnSpPr>
            <a:stCxn id="8" idx="3"/>
            <a:endCxn id="6" idx="1"/>
          </p:cNvCxnSpPr>
          <p:nvPr/>
        </p:nvCxnSpPr>
        <p:spPr>
          <a:xfrm flipV="1">
            <a:off x="3984636" y="3673677"/>
            <a:ext cx="830686" cy="20057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11" idx="1"/>
          </p:cNvCxnSpPr>
          <p:nvPr/>
        </p:nvCxnSpPr>
        <p:spPr>
          <a:xfrm rot="10800000" flipV="1">
            <a:off x="6192530" y="2531466"/>
            <a:ext cx="812190" cy="63686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10" idx="1"/>
          </p:cNvCxnSpPr>
          <p:nvPr/>
        </p:nvCxnSpPr>
        <p:spPr>
          <a:xfrm rot="10800000" flipV="1">
            <a:off x="6192530" y="3708745"/>
            <a:ext cx="830671" cy="10765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9" idx="1"/>
          </p:cNvCxnSpPr>
          <p:nvPr/>
        </p:nvCxnSpPr>
        <p:spPr>
          <a:xfrm rot="10800000">
            <a:off x="6192530" y="4472332"/>
            <a:ext cx="830671" cy="43700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 name="对象 1"/>
          <p:cNvGraphicFramePr>
            <a:graphicFrameLocks noChangeAspect="1"/>
          </p:cNvGraphicFramePr>
          <p:nvPr>
            <p:extLst>
              <p:ext uri="{D42A27DB-BD31-4B8C-83A1-F6EECF244321}">
                <p14:modId xmlns:p14="http://schemas.microsoft.com/office/powerpoint/2010/main" val="1944310039"/>
              </p:ext>
            </p:extLst>
          </p:nvPr>
        </p:nvGraphicFramePr>
        <p:xfrm>
          <a:off x="8385254" y="4909333"/>
          <a:ext cx="527185" cy="509006"/>
        </p:xfrm>
        <a:graphic>
          <a:graphicData uri="http://schemas.openxmlformats.org/presentationml/2006/ole">
            <mc:AlternateContent xmlns:mc="http://schemas.openxmlformats.org/markup-compatibility/2006">
              <mc:Choice xmlns:v="urn:schemas-microsoft-com:vml" Requires="v">
                <p:oleObj spid="_x0000_s38934" name="包装程序外壳对象" showAsIcon="1" r:id="rId9" imgW="737280" imgH="711360" progId="Package">
                  <p:embed/>
                </p:oleObj>
              </mc:Choice>
              <mc:Fallback>
                <p:oleObj name="包装程序外壳对象" showAsIcon="1" r:id="rId9" imgW="737280" imgH="711360" progId="Package">
                  <p:embed/>
                  <p:pic>
                    <p:nvPicPr>
                      <p:cNvPr id="0" name=""/>
                      <p:cNvPicPr/>
                      <p:nvPr/>
                    </p:nvPicPr>
                    <p:blipFill>
                      <a:blip r:embed="rId10"/>
                      <a:stretch>
                        <a:fillRect/>
                      </a:stretch>
                    </p:blipFill>
                    <p:spPr>
                      <a:xfrm>
                        <a:off x="8385254" y="4909333"/>
                        <a:ext cx="527185" cy="509006"/>
                      </a:xfrm>
                      <a:prstGeom prst="rect">
                        <a:avLst/>
                      </a:prstGeom>
                    </p:spPr>
                  </p:pic>
                </p:oleObj>
              </mc:Fallback>
            </mc:AlternateContent>
          </a:graphicData>
        </a:graphic>
      </p:graphicFrame>
    </p:spTree>
    <p:extLst>
      <p:ext uri="{BB962C8B-B14F-4D97-AF65-F5344CB8AC3E}">
        <p14:creationId xmlns:p14="http://schemas.microsoft.com/office/powerpoint/2010/main" val="29743376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装饰者模式</a:t>
            </a:r>
            <a:r>
              <a:rPr lang="en-US" altLang="zh-CN" sz="2400" b="1" smtClean="0"/>
              <a:t>(</a:t>
            </a:r>
            <a:r>
              <a:rPr lang="en-US" altLang="zh-CN" sz="2400"/>
              <a:t>Decorator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1508105"/>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方案</a:t>
            </a:r>
            <a:r>
              <a:rPr lang="en-US" altLang="zh-CN" sz="2000" b="1" smtClean="0">
                <a:solidFill>
                  <a:srgbClr val="0070C0"/>
                </a:solidFill>
                <a:ea typeface="宋体" panose="02010600030101010101" pitchFamily="2" charset="-122"/>
                <a:cs typeface="Times New Roman" panose="02020603050405020304" pitchFamily="18" charset="0"/>
              </a:rPr>
              <a:t>2-</a:t>
            </a:r>
            <a:r>
              <a:rPr lang="zh-CN" altLang="en-US" sz="2000" b="1" smtClean="0">
                <a:solidFill>
                  <a:srgbClr val="0070C0"/>
                </a:solidFill>
                <a:ea typeface="宋体" panose="02010600030101010101" pitchFamily="2" charset="-122"/>
                <a:cs typeface="Times New Roman" panose="02020603050405020304" pitchFamily="18" charset="0"/>
              </a:rPr>
              <a:t>的问题分析</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a:latin typeface="Arial" pitchFamily="34" charset="0"/>
              <a:cs typeface="Arial" pitchFamily="34" charset="0"/>
            </a:endParaRPr>
          </a:p>
          <a:p>
            <a:pPr marL="342900" indent="-342900">
              <a:buAutoNum type="arabicParenR"/>
              <a:defRPr/>
            </a:pPr>
            <a:r>
              <a:rPr lang="zh-CN" altLang="en-US">
                <a:latin typeface="Arial" pitchFamily="34" charset="0"/>
                <a:cs typeface="Arial" pitchFamily="34" charset="0"/>
              </a:rPr>
              <a:t>方</a:t>
            </a:r>
            <a:r>
              <a:rPr lang="zh-CN" altLang="en-US" smtClean="0">
                <a:latin typeface="Arial" pitchFamily="34" charset="0"/>
                <a:cs typeface="Arial" pitchFamily="34" charset="0"/>
              </a:rPr>
              <a:t>案</a:t>
            </a:r>
            <a:r>
              <a:rPr lang="en-US" altLang="zh-CN" smtClean="0">
                <a:latin typeface="Arial" pitchFamily="34" charset="0"/>
                <a:cs typeface="Arial" pitchFamily="34" charset="0"/>
              </a:rPr>
              <a:t>2</a:t>
            </a:r>
            <a:r>
              <a:rPr lang="zh-CN" altLang="en-US" smtClean="0">
                <a:latin typeface="Arial" pitchFamily="34" charset="0"/>
                <a:cs typeface="Arial" pitchFamily="34" charset="0"/>
              </a:rPr>
              <a:t>可以控制类的数量，不至于造成过多的类。</a:t>
            </a:r>
            <a:endParaRPr lang="en-US" altLang="zh-CN" smtClean="0">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在</a:t>
            </a:r>
            <a:r>
              <a:rPr lang="zh-CN" altLang="en-US" b="1" smtClean="0">
                <a:solidFill>
                  <a:srgbClr val="CC0000"/>
                </a:solidFill>
                <a:latin typeface="Arial" pitchFamily="34" charset="0"/>
                <a:cs typeface="Arial" pitchFamily="34" charset="0"/>
              </a:rPr>
              <a:t>增</a:t>
            </a:r>
            <a:r>
              <a:rPr lang="zh-CN" altLang="en-US" b="1">
                <a:solidFill>
                  <a:srgbClr val="0070C0"/>
                </a:solidFill>
                <a:latin typeface="Arial" pitchFamily="34" charset="0"/>
                <a:cs typeface="Arial" pitchFamily="34" charset="0"/>
              </a:rPr>
              <a:t>删</a:t>
            </a:r>
            <a:r>
              <a:rPr lang="zh-CN" altLang="en-US">
                <a:latin typeface="Arial" pitchFamily="34" charset="0"/>
                <a:cs typeface="Arial" pitchFamily="34" charset="0"/>
              </a:rPr>
              <a:t>调料种</a:t>
            </a:r>
            <a:r>
              <a:rPr lang="zh-CN" altLang="en-US" smtClean="0">
                <a:latin typeface="Arial" pitchFamily="34" charset="0"/>
                <a:cs typeface="Arial" pitchFamily="34" charset="0"/>
              </a:rPr>
              <a:t>类时，代码维护量仍然很大。</a:t>
            </a:r>
            <a:endParaRPr lang="en-US" altLang="zh-CN" smtClean="0">
              <a:latin typeface="Arial" pitchFamily="34" charset="0"/>
              <a:cs typeface="Arial" pitchFamily="34" charset="0"/>
            </a:endParaRPr>
          </a:p>
          <a:p>
            <a:pPr marL="342900" indent="-342900">
              <a:buAutoNum type="arabicParenR"/>
              <a:defRPr/>
            </a:pPr>
            <a:r>
              <a:rPr lang="zh-CN" altLang="en-US">
                <a:latin typeface="Arial" pitchFamily="34" charset="0"/>
                <a:cs typeface="Arial" pitchFamily="34" charset="0"/>
              </a:rPr>
              <a:t>考</a:t>
            </a:r>
            <a:r>
              <a:rPr lang="zh-CN" altLang="en-US" smtClean="0">
                <a:latin typeface="Arial" pitchFamily="34" charset="0"/>
                <a:cs typeface="Arial" pitchFamily="34" charset="0"/>
              </a:rPr>
              <a:t>虑到添加</a:t>
            </a:r>
            <a:r>
              <a:rPr lang="zh-CN" altLang="en-US" b="1" smtClean="0">
                <a:solidFill>
                  <a:srgbClr val="CC0000"/>
                </a:solidFill>
                <a:latin typeface="Arial" pitchFamily="34" charset="0"/>
                <a:cs typeface="Arial" pitchFamily="34" charset="0"/>
              </a:rPr>
              <a:t>多份调料</a:t>
            </a:r>
            <a:r>
              <a:rPr lang="zh-CN" altLang="en-US" smtClean="0">
                <a:latin typeface="Arial" pitchFamily="34" charset="0"/>
                <a:cs typeface="Arial" pitchFamily="34" charset="0"/>
              </a:rPr>
              <a:t>时，可以将</a:t>
            </a:r>
            <a:r>
              <a:rPr lang="en-US" altLang="zh-CN" smtClean="0">
                <a:latin typeface="Arial" pitchFamily="34" charset="0"/>
                <a:cs typeface="Arial" pitchFamily="34" charset="0"/>
              </a:rPr>
              <a:t>Boolean </a:t>
            </a:r>
            <a:r>
              <a:rPr lang="zh-CN" altLang="en-US" smtClean="0">
                <a:latin typeface="Arial" pitchFamily="34" charset="0"/>
                <a:cs typeface="Arial" pitchFamily="34" charset="0"/>
              </a:rPr>
              <a:t>改成 </a:t>
            </a:r>
            <a:r>
              <a:rPr lang="en-US" altLang="zh-CN" smtClean="0">
                <a:latin typeface="Arial" pitchFamily="34" charset="0"/>
                <a:cs typeface="Arial" pitchFamily="34" charset="0"/>
              </a:rPr>
              <a:t>Int </a:t>
            </a:r>
          </a:p>
        </p:txBody>
      </p:sp>
    </p:spTree>
    <p:extLst>
      <p:ext uri="{BB962C8B-B14F-4D97-AF65-F5344CB8AC3E}">
        <p14:creationId xmlns:p14="http://schemas.microsoft.com/office/powerpoint/2010/main" val="18563992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装饰者模式</a:t>
            </a:r>
            <a:r>
              <a:rPr lang="en-US" altLang="zh-CN" sz="2400" b="1" smtClean="0"/>
              <a:t>(</a:t>
            </a:r>
            <a:r>
              <a:rPr lang="en-US" altLang="zh-CN" sz="2400"/>
              <a:t>Decorator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4278094"/>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装</a:t>
            </a:r>
            <a:r>
              <a:rPr lang="zh-CN" altLang="en-US" sz="2000" b="1">
                <a:solidFill>
                  <a:srgbClr val="0070C0"/>
                </a:solidFill>
                <a:ea typeface="宋体" panose="02010600030101010101" pitchFamily="2" charset="-122"/>
                <a:cs typeface="Times New Roman" panose="02020603050405020304" pitchFamily="18" charset="0"/>
              </a:rPr>
              <a:t>饰者模式原理</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装</a:t>
            </a:r>
            <a:r>
              <a:rPr lang="zh-CN" altLang="en-US">
                <a:latin typeface="Arial" pitchFamily="34" charset="0"/>
                <a:cs typeface="Arial" pitchFamily="34" charset="0"/>
              </a:rPr>
              <a:t>饰者模式就像</a:t>
            </a:r>
            <a:r>
              <a:rPr lang="zh-CN" altLang="en-US" b="1">
                <a:solidFill>
                  <a:srgbClr val="CC0000"/>
                </a:solidFill>
                <a:latin typeface="Arial" pitchFamily="34" charset="0"/>
                <a:cs typeface="Arial" pitchFamily="34" charset="0"/>
              </a:rPr>
              <a:t>打包一个快</a:t>
            </a:r>
            <a:r>
              <a:rPr lang="zh-CN" altLang="en-US" b="1" smtClean="0">
                <a:solidFill>
                  <a:srgbClr val="CC0000"/>
                </a:solidFill>
                <a:latin typeface="Arial" pitchFamily="34" charset="0"/>
                <a:cs typeface="Arial" pitchFamily="34" charset="0"/>
              </a:rPr>
              <a:t>递</a:t>
            </a:r>
            <a:endParaRPr lang="en-US" altLang="zh-CN" b="1" smtClean="0">
              <a:solidFill>
                <a:srgbClr val="CC0000"/>
              </a:solidFill>
              <a:latin typeface="Arial" pitchFamily="34" charset="0"/>
              <a:cs typeface="Arial" pitchFamily="34" charset="0"/>
            </a:endParaRPr>
          </a:p>
          <a:p>
            <a:pPr marL="285750" indent="-285750">
              <a:buFont typeface="Wingdings" pitchFamily="2" charset="2"/>
              <a:buChar char="Ø"/>
              <a:defRPr/>
            </a:pPr>
            <a:r>
              <a:rPr lang="zh-CN" altLang="en-US" smtClean="0">
                <a:latin typeface="Arial" pitchFamily="34" charset="0"/>
                <a:cs typeface="Arial" pitchFamily="34" charset="0"/>
              </a:rPr>
              <a:t>主</a:t>
            </a:r>
            <a:r>
              <a:rPr lang="zh-CN" altLang="en-US">
                <a:latin typeface="Arial" pitchFamily="34" charset="0"/>
                <a:cs typeface="Arial" pitchFamily="34" charset="0"/>
              </a:rPr>
              <a:t>体</a:t>
            </a:r>
            <a:r>
              <a:rPr lang="zh-CN" altLang="en-US" smtClean="0">
                <a:latin typeface="Arial" pitchFamily="34" charset="0"/>
                <a:cs typeface="Arial" pitchFamily="34" charset="0"/>
              </a:rPr>
              <a:t>：</a:t>
            </a:r>
            <a:r>
              <a:rPr lang="zh-CN" altLang="en-US">
                <a:latin typeface="Arial" pitchFamily="34" charset="0"/>
                <a:cs typeface="Arial" pitchFamily="34" charset="0"/>
              </a:rPr>
              <a:t>比</a:t>
            </a:r>
            <a:r>
              <a:rPr lang="zh-CN" altLang="en-US" smtClean="0">
                <a:latin typeface="Arial" pitchFamily="34" charset="0"/>
                <a:cs typeface="Arial" pitchFamily="34" charset="0"/>
              </a:rPr>
              <a:t>如：陶</a:t>
            </a:r>
            <a:r>
              <a:rPr lang="zh-CN" altLang="en-US">
                <a:latin typeface="Arial" pitchFamily="34" charset="0"/>
                <a:cs typeface="Arial" pitchFamily="34" charset="0"/>
              </a:rPr>
              <a:t>瓷、衣</a:t>
            </a:r>
            <a:r>
              <a:rPr lang="zh-CN" altLang="en-US" smtClean="0">
                <a:latin typeface="Arial" pitchFamily="34" charset="0"/>
                <a:cs typeface="Arial" pitchFamily="34" charset="0"/>
              </a:rPr>
              <a:t>服 </a:t>
            </a:r>
            <a:r>
              <a:rPr lang="en-US" altLang="zh-CN" smtClean="0">
                <a:latin typeface="Arial" pitchFamily="34" charset="0"/>
                <a:cs typeface="Arial" pitchFamily="34" charset="0"/>
              </a:rPr>
              <a:t>(Component)</a:t>
            </a:r>
            <a:endParaRPr lang="en-US" altLang="zh-CN">
              <a:latin typeface="Arial" pitchFamily="34" charset="0"/>
              <a:cs typeface="Arial" pitchFamily="34" charset="0"/>
            </a:endParaRPr>
          </a:p>
          <a:p>
            <a:pPr marL="285750" indent="-285750">
              <a:buFont typeface="Wingdings" pitchFamily="2" charset="2"/>
              <a:buChar char="Ø"/>
              <a:defRPr/>
            </a:pPr>
            <a:r>
              <a:rPr lang="zh-CN" altLang="en-US" smtClean="0">
                <a:latin typeface="Arial" pitchFamily="34" charset="0"/>
                <a:cs typeface="Arial" pitchFamily="34" charset="0"/>
              </a:rPr>
              <a:t>包</a:t>
            </a:r>
            <a:r>
              <a:rPr lang="zh-CN" altLang="en-US">
                <a:latin typeface="Arial" pitchFamily="34" charset="0"/>
                <a:cs typeface="Arial" pitchFamily="34" charset="0"/>
              </a:rPr>
              <a:t>装</a:t>
            </a:r>
            <a:r>
              <a:rPr lang="zh-CN" altLang="en-US" smtClean="0">
                <a:latin typeface="Arial" pitchFamily="34" charset="0"/>
                <a:cs typeface="Arial" pitchFamily="34" charset="0"/>
              </a:rPr>
              <a:t>：比如：报</a:t>
            </a:r>
            <a:r>
              <a:rPr lang="zh-CN" altLang="en-US">
                <a:latin typeface="Arial" pitchFamily="34" charset="0"/>
                <a:cs typeface="Arial" pitchFamily="34" charset="0"/>
              </a:rPr>
              <a:t>纸填充、塑料泡沫、纸板、木</a:t>
            </a:r>
            <a:r>
              <a:rPr lang="zh-CN" altLang="en-US" smtClean="0">
                <a:latin typeface="Arial" pitchFamily="34" charset="0"/>
                <a:cs typeface="Arial" pitchFamily="34" charset="0"/>
              </a:rPr>
              <a:t>板</a:t>
            </a:r>
            <a:r>
              <a:rPr lang="en-US" altLang="zh-CN" smtClean="0">
                <a:latin typeface="Arial" pitchFamily="34" charset="0"/>
                <a:cs typeface="Arial" pitchFamily="34" charset="0"/>
              </a:rPr>
              <a:t>(Decorator)</a:t>
            </a:r>
            <a:endParaRPr lang="zh-CN" altLang="en-US">
              <a:latin typeface="Arial" pitchFamily="34" charset="0"/>
              <a:cs typeface="Arial" pitchFamily="34" charset="0"/>
            </a:endParaRPr>
          </a:p>
          <a:p>
            <a:pPr marL="342900" indent="-342900">
              <a:buAutoNum type="arabicParenR" startAt="2"/>
              <a:defRPr/>
            </a:pPr>
            <a:r>
              <a:rPr lang="en-US" altLang="zh-CN" smtClean="0">
                <a:latin typeface="Arial" pitchFamily="34" charset="0"/>
                <a:cs typeface="Arial" pitchFamily="34" charset="0"/>
              </a:rPr>
              <a:t>Component</a:t>
            </a:r>
            <a:br>
              <a:rPr lang="en-US" altLang="zh-CN" smtClean="0">
                <a:latin typeface="Arial" pitchFamily="34" charset="0"/>
                <a:cs typeface="Arial" pitchFamily="34" charset="0"/>
              </a:rPr>
            </a:br>
            <a:r>
              <a:rPr lang="zh-CN" altLang="en-US" smtClean="0">
                <a:latin typeface="Arial" pitchFamily="34" charset="0"/>
                <a:cs typeface="Arial" pitchFamily="34" charset="0"/>
              </a:rPr>
              <a:t>主体：比如类似前面的</a:t>
            </a:r>
            <a:r>
              <a:rPr lang="en-US" altLang="zh-CN" smtClean="0">
                <a:latin typeface="Arial" pitchFamily="34" charset="0"/>
                <a:cs typeface="Arial" pitchFamily="34" charset="0"/>
              </a:rPr>
              <a:t>Drink</a:t>
            </a:r>
            <a:endParaRPr lang="en-US" altLang="zh-CN">
              <a:latin typeface="Arial" pitchFamily="34" charset="0"/>
              <a:cs typeface="Arial" pitchFamily="34" charset="0"/>
            </a:endParaRPr>
          </a:p>
          <a:p>
            <a:pPr marL="342900" indent="-342900">
              <a:buAutoNum type="arabicParenR" startAt="2"/>
              <a:defRPr/>
            </a:pPr>
            <a:endParaRPr lang="en-US" altLang="zh-CN" smtClean="0">
              <a:latin typeface="Arial" pitchFamily="34" charset="0"/>
              <a:cs typeface="Arial" pitchFamily="34" charset="0"/>
            </a:endParaRPr>
          </a:p>
          <a:p>
            <a:pPr marL="342900" indent="-342900">
              <a:buAutoNum type="arabicParenR" startAt="2"/>
              <a:defRPr/>
            </a:pPr>
            <a:r>
              <a:rPr lang="en-US" altLang="zh-CN" smtClean="0">
                <a:latin typeface="Arial" pitchFamily="34" charset="0"/>
                <a:cs typeface="Arial" pitchFamily="34" charset="0"/>
              </a:rPr>
              <a:t>ConcreteComponent</a:t>
            </a:r>
            <a:r>
              <a:rPr lang="zh-CN" altLang="en-US">
                <a:latin typeface="Arial" pitchFamily="34" charset="0"/>
                <a:cs typeface="Arial" pitchFamily="34" charset="0"/>
              </a:rPr>
              <a:t>和</a:t>
            </a:r>
            <a:r>
              <a:rPr lang="en-US" altLang="zh-CN" smtClean="0">
                <a:latin typeface="Arial" pitchFamily="34" charset="0"/>
                <a:cs typeface="Arial" pitchFamily="34" charset="0"/>
              </a:rPr>
              <a:t>Decorator</a:t>
            </a:r>
            <a:br>
              <a:rPr lang="en-US" altLang="zh-CN" smtClean="0">
                <a:latin typeface="Arial" pitchFamily="34" charset="0"/>
                <a:cs typeface="Arial" pitchFamily="34" charset="0"/>
              </a:rPr>
            </a:br>
            <a:r>
              <a:rPr lang="en-US" altLang="zh-CN" smtClean="0">
                <a:latin typeface="Arial" pitchFamily="34" charset="0"/>
                <a:cs typeface="Arial" pitchFamily="34" charset="0"/>
              </a:rPr>
              <a:t>ConcreteComponent</a:t>
            </a:r>
            <a:r>
              <a:rPr lang="zh-CN" altLang="en-US" smtClean="0">
                <a:latin typeface="Arial" pitchFamily="34" charset="0"/>
                <a:cs typeface="Arial" pitchFamily="34" charset="0"/>
              </a:rPr>
              <a:t>：具体的主体，</a:t>
            </a:r>
            <a:r>
              <a:rPr lang="en-US" altLang="zh-CN" smtClean="0">
                <a:latin typeface="Arial" pitchFamily="34" charset="0"/>
                <a:cs typeface="Arial" pitchFamily="34" charset="0"/>
              </a:rPr>
              <a:t/>
            </a:r>
            <a:br>
              <a:rPr lang="en-US" altLang="zh-CN" smtClean="0">
                <a:latin typeface="Arial" pitchFamily="34" charset="0"/>
                <a:cs typeface="Arial" pitchFamily="34" charset="0"/>
              </a:rPr>
            </a:br>
            <a:r>
              <a:rPr lang="zh-CN" altLang="en-US" smtClean="0">
                <a:latin typeface="Arial" pitchFamily="34" charset="0"/>
                <a:cs typeface="Arial" pitchFamily="34" charset="0"/>
              </a:rPr>
              <a:t>比如前面的</a:t>
            </a:r>
            <a:r>
              <a:rPr lang="zh-CN" altLang="en-US">
                <a:latin typeface="Arial" pitchFamily="34" charset="0"/>
                <a:cs typeface="Arial" pitchFamily="34" charset="0"/>
              </a:rPr>
              <a:t>各</a:t>
            </a:r>
            <a:r>
              <a:rPr lang="zh-CN" altLang="en-US" smtClean="0">
                <a:latin typeface="Arial" pitchFamily="34" charset="0"/>
                <a:cs typeface="Arial" pitchFamily="34" charset="0"/>
              </a:rPr>
              <a:t>个单品咖啡</a:t>
            </a:r>
            <a:r>
              <a:rPr lang="en-US" altLang="zh-CN" smtClean="0">
                <a:latin typeface="Arial" pitchFamily="34" charset="0"/>
                <a:cs typeface="Arial" pitchFamily="34" charset="0"/>
              </a:rPr>
              <a:t/>
            </a:r>
            <a:br>
              <a:rPr lang="en-US" altLang="zh-CN" smtClean="0">
                <a:latin typeface="Arial" pitchFamily="34" charset="0"/>
                <a:cs typeface="Arial" pitchFamily="34" charset="0"/>
              </a:rPr>
            </a:br>
            <a:r>
              <a:rPr lang="en-US" altLang="zh-CN" smtClean="0">
                <a:latin typeface="Arial" pitchFamily="34" charset="0"/>
                <a:cs typeface="Arial" pitchFamily="34" charset="0"/>
              </a:rPr>
              <a:t>Decorator: </a:t>
            </a:r>
            <a:r>
              <a:rPr lang="zh-CN" altLang="en-US" smtClean="0">
                <a:latin typeface="Arial" pitchFamily="34" charset="0"/>
                <a:cs typeface="Arial" pitchFamily="34" charset="0"/>
              </a:rPr>
              <a:t>装饰者，比如各调料</a:t>
            </a:r>
            <a:r>
              <a:rPr lang="en-US" altLang="zh-CN" smtClean="0">
                <a:latin typeface="Arial" pitchFamily="34" charset="0"/>
                <a:cs typeface="Arial" pitchFamily="34" charset="0"/>
              </a:rPr>
              <a:t>.</a:t>
            </a:r>
          </a:p>
          <a:p>
            <a:pPr marL="342900" indent="-342900">
              <a:buAutoNum type="arabicParenR" startAt="2"/>
              <a:defRPr/>
            </a:pPr>
            <a:r>
              <a:rPr lang="zh-CN" altLang="en-US" smtClean="0">
                <a:latin typeface="Arial" pitchFamily="34" charset="0"/>
                <a:cs typeface="Arial" pitchFamily="34" charset="0"/>
              </a:rPr>
              <a:t>在</a:t>
            </a:r>
            <a:r>
              <a:rPr lang="zh-CN" altLang="en-US">
                <a:latin typeface="Arial" pitchFamily="34" charset="0"/>
                <a:cs typeface="Arial" pitchFamily="34" charset="0"/>
              </a:rPr>
              <a:t>如</a:t>
            </a:r>
            <a:r>
              <a:rPr lang="zh-CN" altLang="en-US" smtClean="0">
                <a:latin typeface="Arial" pitchFamily="34" charset="0"/>
                <a:cs typeface="Arial" pitchFamily="34" charset="0"/>
              </a:rPr>
              <a:t>图的</a:t>
            </a:r>
            <a:r>
              <a:rPr lang="en-US" altLang="zh-CN" b="1" smtClean="0">
                <a:solidFill>
                  <a:srgbClr val="CC0000"/>
                </a:solidFill>
                <a:latin typeface="Arial" pitchFamily="34" charset="0"/>
                <a:cs typeface="Arial" pitchFamily="34" charset="0"/>
              </a:rPr>
              <a:t>Component</a:t>
            </a:r>
            <a:r>
              <a:rPr lang="zh-CN" altLang="en-US" b="1" smtClean="0">
                <a:solidFill>
                  <a:srgbClr val="CC0000"/>
                </a:solidFill>
                <a:latin typeface="Arial" pitchFamily="34" charset="0"/>
                <a:cs typeface="Arial" pitchFamily="34" charset="0"/>
              </a:rPr>
              <a:t>与</a:t>
            </a:r>
            <a:r>
              <a:rPr lang="en-US" altLang="zh-CN" b="1" smtClean="0">
                <a:solidFill>
                  <a:srgbClr val="CC0000"/>
                </a:solidFill>
                <a:latin typeface="Arial" pitchFamily="34" charset="0"/>
                <a:cs typeface="Arial" pitchFamily="34" charset="0"/>
              </a:rPr>
              <a:t>ConcreteComponent</a:t>
            </a:r>
            <a:r>
              <a:rPr lang="zh-CN" altLang="en-US" b="1" smtClean="0">
                <a:solidFill>
                  <a:srgbClr val="CC0000"/>
                </a:solidFill>
                <a:latin typeface="Arial" pitchFamily="34" charset="0"/>
                <a:cs typeface="Arial" pitchFamily="34" charset="0"/>
              </a:rPr>
              <a:t>之间</a:t>
            </a:r>
            <a:r>
              <a:rPr lang="zh-CN" altLang="en-US" smtClean="0">
                <a:latin typeface="Arial" pitchFamily="34" charset="0"/>
                <a:cs typeface="Arial" pitchFamily="34" charset="0"/>
              </a:rPr>
              <a:t>，如果</a:t>
            </a:r>
            <a:r>
              <a:rPr lang="en-US" altLang="zh-CN">
                <a:latin typeface="Arial" pitchFamily="34" charset="0"/>
                <a:cs typeface="Arial" pitchFamily="34" charset="0"/>
              </a:rPr>
              <a:t>ConcreteComponent</a:t>
            </a:r>
            <a:r>
              <a:rPr lang="zh-CN" altLang="en-US" smtClean="0">
                <a:latin typeface="Arial" pitchFamily="34" charset="0"/>
                <a:cs typeface="Arial" pitchFamily="34" charset="0"/>
              </a:rPr>
              <a:t>类很多</a:t>
            </a:r>
            <a:r>
              <a:rPr lang="en-US" altLang="zh-CN" smtClean="0">
                <a:latin typeface="Arial" pitchFamily="34" charset="0"/>
                <a:cs typeface="Arial" pitchFamily="34" charset="0"/>
              </a:rPr>
              <a:t>,</a:t>
            </a:r>
            <a:r>
              <a:rPr lang="zh-CN" altLang="en-US" smtClean="0">
                <a:latin typeface="Arial" pitchFamily="34" charset="0"/>
                <a:cs typeface="Arial" pitchFamily="34" charset="0"/>
              </a:rPr>
              <a:t>还可以设计一个缓冲层，将共有的部分提取出来，抽象层一个类</a:t>
            </a:r>
            <a:r>
              <a:rPr lang="zh-CN" altLang="en-US">
                <a:latin typeface="Arial" pitchFamily="34" charset="0"/>
                <a:cs typeface="Arial" pitchFamily="34" charset="0"/>
              </a:rPr>
              <a:t>。</a:t>
            </a:r>
            <a:endParaRPr lang="en-US" altLang="zh-CN" smtClean="0">
              <a:latin typeface="Arial" pitchFamily="34" charset="0"/>
              <a:cs typeface="Arial" pitchFamily="34" charset="0"/>
            </a:endParaRPr>
          </a:p>
        </p:txBody>
      </p:sp>
      <p:grpSp>
        <p:nvGrpSpPr>
          <p:cNvPr id="6" name="组合 5"/>
          <p:cNvGrpSpPr/>
          <p:nvPr/>
        </p:nvGrpSpPr>
        <p:grpSpPr>
          <a:xfrm>
            <a:off x="4928789" y="1969519"/>
            <a:ext cx="5396934" cy="3071016"/>
            <a:chOff x="832968" y="1388851"/>
            <a:chExt cx="5543274" cy="3830015"/>
          </a:xfrm>
        </p:grpSpPr>
        <p:pic>
          <p:nvPicPr>
            <p:cNvPr id="8" name="图片 7" descr="component"/>
            <p:cNvPicPr>
              <a:picLocks noChangeAspect="1"/>
            </p:cNvPicPr>
            <p:nvPr/>
          </p:nvPicPr>
          <p:blipFill>
            <a:blip r:embed="rId4"/>
            <a:stretch>
              <a:fillRect/>
            </a:stretch>
          </p:blipFill>
          <p:spPr>
            <a:xfrm>
              <a:off x="3043688" y="1388851"/>
              <a:ext cx="1312288" cy="1342376"/>
            </a:xfrm>
            <a:prstGeom prst="rect">
              <a:avLst/>
            </a:prstGeom>
            <a:noFill/>
            <a:ln w="9525">
              <a:noFill/>
            </a:ln>
          </p:spPr>
        </p:pic>
        <p:pic>
          <p:nvPicPr>
            <p:cNvPr id="9" name="图片 8" descr="ConcreteComponent"/>
            <p:cNvPicPr>
              <a:picLocks noChangeAspect="1"/>
            </p:cNvPicPr>
            <p:nvPr/>
          </p:nvPicPr>
          <p:blipFill>
            <a:blip r:embed="rId5"/>
            <a:stretch>
              <a:fillRect/>
            </a:stretch>
          </p:blipFill>
          <p:spPr>
            <a:xfrm>
              <a:off x="832968" y="3226989"/>
              <a:ext cx="1515963" cy="1248240"/>
            </a:xfrm>
            <a:prstGeom prst="rect">
              <a:avLst/>
            </a:prstGeom>
            <a:noFill/>
            <a:ln w="9525">
              <a:noFill/>
            </a:ln>
          </p:spPr>
        </p:pic>
        <p:pic>
          <p:nvPicPr>
            <p:cNvPr id="10" name="图片 9" descr="ConcreteDecorator"/>
            <p:cNvPicPr>
              <a:picLocks noChangeAspect="1"/>
            </p:cNvPicPr>
            <p:nvPr/>
          </p:nvPicPr>
          <p:blipFill>
            <a:blip r:embed="rId6"/>
            <a:stretch>
              <a:fillRect/>
            </a:stretch>
          </p:blipFill>
          <p:spPr>
            <a:xfrm>
              <a:off x="4860032" y="3971412"/>
              <a:ext cx="1516210" cy="1247454"/>
            </a:xfrm>
            <a:prstGeom prst="rect">
              <a:avLst/>
            </a:prstGeom>
            <a:noFill/>
            <a:ln w="9525">
              <a:noFill/>
            </a:ln>
          </p:spPr>
        </p:pic>
        <p:pic>
          <p:nvPicPr>
            <p:cNvPr id="11" name="图片 10" descr="Decorator"/>
            <p:cNvPicPr>
              <a:picLocks noChangeAspect="1"/>
            </p:cNvPicPr>
            <p:nvPr/>
          </p:nvPicPr>
          <p:blipFill>
            <a:blip r:embed="rId7"/>
            <a:stretch>
              <a:fillRect/>
            </a:stretch>
          </p:blipFill>
          <p:spPr>
            <a:xfrm>
              <a:off x="3136218" y="3146778"/>
              <a:ext cx="1249336" cy="1357778"/>
            </a:xfrm>
            <a:prstGeom prst="rect">
              <a:avLst/>
            </a:prstGeom>
            <a:noFill/>
            <a:ln w="9525">
              <a:noFill/>
            </a:ln>
          </p:spPr>
        </p:pic>
        <p:cxnSp>
          <p:nvCxnSpPr>
            <p:cNvPr id="12" name="直接箭头连接符 11"/>
            <p:cNvCxnSpPr/>
            <p:nvPr/>
          </p:nvCxnSpPr>
          <p:spPr>
            <a:xfrm flipV="1">
              <a:off x="1475656" y="2232223"/>
              <a:ext cx="1440160" cy="91455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直接箭头连接符 12"/>
            <p:cNvCxnSpPr/>
            <p:nvPr/>
          </p:nvCxnSpPr>
          <p:spPr>
            <a:xfrm flipH="1" flipV="1">
              <a:off x="3679419" y="2592264"/>
              <a:ext cx="244509" cy="55451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 name="直接箭头连接符 13"/>
            <p:cNvCxnSpPr/>
            <p:nvPr/>
          </p:nvCxnSpPr>
          <p:spPr>
            <a:xfrm flipH="1" flipV="1">
              <a:off x="4428781" y="3548410"/>
              <a:ext cx="986350" cy="30269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graphicFrame>
        <p:nvGraphicFramePr>
          <p:cNvPr id="2" name="对象 1"/>
          <p:cNvGraphicFramePr>
            <a:graphicFrameLocks noChangeAspect="1"/>
          </p:cNvGraphicFramePr>
          <p:nvPr>
            <p:extLst>
              <p:ext uri="{D42A27DB-BD31-4B8C-83A1-F6EECF244321}">
                <p14:modId xmlns:p14="http://schemas.microsoft.com/office/powerpoint/2010/main" val="527554537"/>
              </p:ext>
            </p:extLst>
          </p:nvPr>
        </p:nvGraphicFramePr>
        <p:xfrm>
          <a:off x="8429674" y="1920384"/>
          <a:ext cx="766915" cy="587313"/>
        </p:xfrm>
        <a:graphic>
          <a:graphicData uri="http://schemas.openxmlformats.org/presentationml/2006/ole">
            <mc:AlternateContent xmlns:mc="http://schemas.openxmlformats.org/markup-compatibility/2006">
              <mc:Choice xmlns:v="urn:schemas-microsoft-com:vml" Requires="v">
                <p:oleObj spid="_x0000_s39958" name="包装程序外壳对象" showAsIcon="1" r:id="rId8" imgW="928080" imgH="711360" progId="Package">
                  <p:embed/>
                </p:oleObj>
              </mc:Choice>
              <mc:Fallback>
                <p:oleObj name="包装程序外壳对象" showAsIcon="1" r:id="rId8" imgW="928080" imgH="711360" progId="Package">
                  <p:embed/>
                  <p:pic>
                    <p:nvPicPr>
                      <p:cNvPr id="0" name=""/>
                      <p:cNvPicPr/>
                      <p:nvPr/>
                    </p:nvPicPr>
                    <p:blipFill>
                      <a:blip r:embed="rId9"/>
                      <a:stretch>
                        <a:fillRect/>
                      </a:stretch>
                    </p:blipFill>
                    <p:spPr>
                      <a:xfrm>
                        <a:off x="8429674" y="1920384"/>
                        <a:ext cx="766915" cy="587313"/>
                      </a:xfrm>
                      <a:prstGeom prst="rect">
                        <a:avLst/>
                      </a:prstGeom>
                    </p:spPr>
                  </p:pic>
                </p:oleObj>
              </mc:Fallback>
            </mc:AlternateContent>
          </a:graphicData>
        </a:graphic>
      </p:graphicFrame>
    </p:spTree>
    <p:extLst>
      <p:ext uri="{BB962C8B-B14F-4D97-AF65-F5344CB8AC3E}">
        <p14:creationId xmlns:p14="http://schemas.microsoft.com/office/powerpoint/2010/main" val="2802412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a:t>掌握</a:t>
            </a:r>
            <a:r>
              <a:rPr lang="zh-CN" altLang="en-US" sz="2200" b="1" smtClean="0"/>
              <a:t>设计模式的层次</a:t>
            </a:r>
            <a:endParaRPr lang="en-US" altLang="zh-CN" sz="22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467544" y="1244431"/>
            <a:ext cx="8172907" cy="3108543"/>
          </a:xfrm>
          <a:prstGeom prst="rect">
            <a:avLst/>
          </a:prstGeom>
        </p:spPr>
        <p:txBody>
          <a:bodyPr wrap="square">
            <a:spAutoFit/>
          </a:bodyPr>
          <a:lstStyle/>
          <a:p>
            <a:pPr marL="342900" indent="-342900">
              <a:buAutoNum type="arabicParenR"/>
              <a:defRPr/>
            </a:pPr>
            <a:r>
              <a:rPr lang="zh-CN" altLang="en-US" smtClean="0">
                <a:latin typeface="Arial" pitchFamily="34" charset="0"/>
                <a:cs typeface="Arial" pitchFamily="34" charset="0"/>
              </a:rPr>
              <a:t>第</a:t>
            </a:r>
            <a:r>
              <a:rPr lang="en-US" altLang="zh-CN" smtClean="0">
                <a:latin typeface="Arial" pitchFamily="34" charset="0"/>
                <a:cs typeface="Arial" pitchFamily="34" charset="0"/>
              </a:rPr>
              <a:t>1</a:t>
            </a:r>
            <a:r>
              <a:rPr lang="zh-CN" altLang="en-US" smtClean="0">
                <a:latin typeface="Arial" pitchFamily="34" charset="0"/>
                <a:cs typeface="Arial" pitchFamily="34" charset="0"/>
              </a:rPr>
              <a:t>层</a:t>
            </a:r>
            <a:r>
              <a:rPr lang="zh-CN" altLang="en-US">
                <a:latin typeface="Arial" pitchFamily="34" charset="0"/>
                <a:cs typeface="Arial" pitchFamily="34" charset="0"/>
              </a:rPr>
              <a:t>：</a:t>
            </a:r>
            <a:r>
              <a:rPr lang="zh-CN" altLang="en-US" smtClean="0">
                <a:latin typeface="Arial" pitchFamily="34" charset="0"/>
                <a:cs typeface="Arial" pitchFamily="34" charset="0"/>
              </a:rPr>
              <a:t>刚</a:t>
            </a:r>
            <a:r>
              <a:rPr lang="zh-CN" altLang="en-US">
                <a:latin typeface="Arial" pitchFamily="34" charset="0"/>
                <a:cs typeface="Arial" pitchFamily="34" charset="0"/>
              </a:rPr>
              <a:t>开始学编程不久，听说过什么是设计模</a:t>
            </a:r>
            <a:r>
              <a:rPr lang="zh-CN" altLang="en-US" smtClean="0">
                <a:latin typeface="Arial" pitchFamily="34" charset="0"/>
                <a:cs typeface="Arial" pitchFamily="34" charset="0"/>
              </a:rPr>
              <a:t>式</a:t>
            </a:r>
            <a:endParaRPr lang="en-US" altLang="zh-CN" smtClean="0">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第</a:t>
            </a:r>
            <a:r>
              <a:rPr lang="en-US" altLang="zh-CN" smtClean="0">
                <a:latin typeface="Arial" pitchFamily="34" charset="0"/>
                <a:cs typeface="Arial" pitchFamily="34" charset="0"/>
              </a:rPr>
              <a:t>2</a:t>
            </a:r>
            <a:r>
              <a:rPr lang="zh-CN" altLang="en-US" smtClean="0">
                <a:latin typeface="Arial" pitchFamily="34" charset="0"/>
                <a:cs typeface="Arial" pitchFamily="34" charset="0"/>
              </a:rPr>
              <a:t>层</a:t>
            </a:r>
            <a:r>
              <a:rPr lang="zh-CN" altLang="en-US">
                <a:latin typeface="Arial" pitchFamily="34" charset="0"/>
                <a:cs typeface="Arial" pitchFamily="34" charset="0"/>
              </a:rPr>
              <a:t>：</a:t>
            </a:r>
            <a:r>
              <a:rPr lang="zh-CN" altLang="en-US" smtClean="0">
                <a:latin typeface="Arial" pitchFamily="34" charset="0"/>
                <a:cs typeface="Arial" pitchFamily="34" charset="0"/>
              </a:rPr>
              <a:t>有</a:t>
            </a:r>
            <a:r>
              <a:rPr lang="zh-CN" altLang="en-US">
                <a:latin typeface="Arial" pitchFamily="34" charset="0"/>
                <a:cs typeface="Arial" pitchFamily="34" charset="0"/>
              </a:rPr>
              <a:t>很长时间的编程经验，自己写了很多代码，其中用到了设计模式，但是自己却不知</a:t>
            </a:r>
            <a:r>
              <a:rPr lang="zh-CN" altLang="en-US" smtClean="0">
                <a:latin typeface="Arial" pitchFamily="34" charset="0"/>
                <a:cs typeface="Arial" pitchFamily="34" charset="0"/>
              </a:rPr>
              <a:t>道</a:t>
            </a:r>
            <a:r>
              <a:rPr lang="en-US" altLang="zh-CN" smtClean="0">
                <a:latin typeface="Arial" pitchFamily="34" charset="0"/>
                <a:cs typeface="Arial" pitchFamily="34" charset="0"/>
              </a:rPr>
              <a:t/>
            </a:r>
            <a:br>
              <a:rPr lang="en-US" altLang="zh-CN" smtClean="0">
                <a:latin typeface="Arial" pitchFamily="34" charset="0"/>
                <a:cs typeface="Arial" pitchFamily="34" charset="0"/>
              </a:rPr>
            </a:br>
            <a:endParaRPr lang="en-US" altLang="zh-CN" smtClean="0">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第</a:t>
            </a:r>
            <a:r>
              <a:rPr lang="en-US" altLang="zh-CN" smtClean="0">
                <a:latin typeface="Arial" pitchFamily="34" charset="0"/>
                <a:cs typeface="Arial" pitchFamily="34" charset="0"/>
              </a:rPr>
              <a:t>3</a:t>
            </a:r>
            <a:r>
              <a:rPr lang="zh-CN" altLang="en-US" smtClean="0">
                <a:latin typeface="Arial" pitchFamily="34" charset="0"/>
                <a:cs typeface="Arial" pitchFamily="34" charset="0"/>
              </a:rPr>
              <a:t>层</a:t>
            </a:r>
            <a:r>
              <a:rPr lang="zh-CN" altLang="en-US">
                <a:latin typeface="Arial" pitchFamily="34" charset="0"/>
                <a:cs typeface="Arial" pitchFamily="34" charset="0"/>
              </a:rPr>
              <a:t>：</a:t>
            </a:r>
            <a:r>
              <a:rPr lang="zh-CN" altLang="en-US" smtClean="0">
                <a:latin typeface="Arial" pitchFamily="34" charset="0"/>
                <a:cs typeface="Arial" pitchFamily="34" charset="0"/>
              </a:rPr>
              <a:t>学</a:t>
            </a:r>
            <a:r>
              <a:rPr lang="zh-CN" altLang="en-US">
                <a:latin typeface="Arial" pitchFamily="34" charset="0"/>
                <a:cs typeface="Arial" pitchFamily="34" charset="0"/>
              </a:rPr>
              <a:t>习过了设计模式，发</a:t>
            </a:r>
            <a:r>
              <a:rPr lang="zh-CN" altLang="en-US" smtClean="0">
                <a:latin typeface="Arial" pitchFamily="34" charset="0"/>
                <a:cs typeface="Arial" pitchFamily="34" charset="0"/>
              </a:rPr>
              <a:t>现自己已</a:t>
            </a:r>
            <a:r>
              <a:rPr lang="zh-CN" altLang="en-US">
                <a:latin typeface="Arial" pitchFamily="34" charset="0"/>
                <a:cs typeface="Arial" pitchFamily="34" charset="0"/>
              </a:rPr>
              <a:t>经在使用了，并且发现了一些新的模式挺好用</a:t>
            </a:r>
            <a:r>
              <a:rPr lang="zh-CN" altLang="en-US" smtClean="0">
                <a:latin typeface="Arial" pitchFamily="34" charset="0"/>
                <a:cs typeface="Arial" pitchFamily="34" charset="0"/>
              </a:rPr>
              <a:t>的</a:t>
            </a:r>
            <a:endParaRPr lang="en-US" altLang="zh-CN" smtClean="0">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第</a:t>
            </a:r>
            <a:r>
              <a:rPr lang="en-US" altLang="zh-CN" smtClean="0">
                <a:latin typeface="Arial" pitchFamily="34" charset="0"/>
                <a:cs typeface="Arial" pitchFamily="34" charset="0"/>
              </a:rPr>
              <a:t>4</a:t>
            </a:r>
            <a:r>
              <a:rPr lang="zh-CN" altLang="en-US" smtClean="0">
                <a:latin typeface="Arial" pitchFamily="34" charset="0"/>
                <a:cs typeface="Arial" pitchFamily="34" charset="0"/>
              </a:rPr>
              <a:t>层</a:t>
            </a:r>
            <a:r>
              <a:rPr lang="zh-CN" altLang="en-US">
                <a:latin typeface="Arial" pitchFamily="34" charset="0"/>
                <a:cs typeface="Arial" pitchFamily="34" charset="0"/>
              </a:rPr>
              <a:t>：</a:t>
            </a:r>
            <a:r>
              <a:rPr lang="zh-CN" altLang="en-US" smtClean="0">
                <a:latin typeface="Arial" pitchFamily="34" charset="0"/>
                <a:cs typeface="Arial" pitchFamily="34" charset="0"/>
              </a:rPr>
              <a:t>阅</a:t>
            </a:r>
            <a:r>
              <a:rPr lang="zh-CN" altLang="en-US">
                <a:latin typeface="Arial" pitchFamily="34" charset="0"/>
                <a:cs typeface="Arial" pitchFamily="34" charset="0"/>
              </a:rPr>
              <a:t>读了很多别人写的源</a:t>
            </a:r>
            <a:r>
              <a:rPr lang="zh-CN" altLang="en-US" smtClean="0">
                <a:latin typeface="Arial" pitchFamily="34" charset="0"/>
                <a:cs typeface="Arial" pitchFamily="34" charset="0"/>
              </a:rPr>
              <a:t>码和框架，</a:t>
            </a:r>
            <a:r>
              <a:rPr lang="zh-CN" altLang="en-US">
                <a:latin typeface="Arial" pitchFamily="34" charset="0"/>
                <a:cs typeface="Arial" pitchFamily="34" charset="0"/>
              </a:rPr>
              <a:t>在其中看到别人设计模</a:t>
            </a:r>
            <a:r>
              <a:rPr lang="zh-CN" altLang="en-US" smtClean="0">
                <a:latin typeface="Arial" pitchFamily="34" charset="0"/>
                <a:cs typeface="Arial" pitchFamily="34" charset="0"/>
              </a:rPr>
              <a:t>式，并且能够领会</a:t>
            </a:r>
            <a:r>
              <a:rPr lang="zh-CN" altLang="en-US" b="1" smtClean="0">
                <a:latin typeface="Arial" pitchFamily="34" charset="0"/>
                <a:cs typeface="Arial" pitchFamily="34" charset="0"/>
              </a:rPr>
              <a:t>设计模式的精妙和带来的好</a:t>
            </a:r>
            <a:r>
              <a:rPr lang="zh-CN" altLang="en-US" smtClean="0">
                <a:latin typeface="Arial" pitchFamily="34" charset="0"/>
                <a:cs typeface="Arial" pitchFamily="34" charset="0"/>
              </a:rPr>
              <a:t>处。</a:t>
            </a:r>
            <a:endParaRPr lang="en-US" altLang="zh-CN" smtClean="0">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第</a:t>
            </a:r>
            <a:r>
              <a:rPr lang="en-US" altLang="zh-CN" smtClean="0">
                <a:latin typeface="Arial" pitchFamily="34" charset="0"/>
                <a:cs typeface="Arial" pitchFamily="34" charset="0"/>
              </a:rPr>
              <a:t>5</a:t>
            </a:r>
            <a:r>
              <a:rPr lang="zh-CN" altLang="en-US" smtClean="0">
                <a:latin typeface="Arial" pitchFamily="34" charset="0"/>
                <a:cs typeface="Arial" pitchFamily="34" charset="0"/>
              </a:rPr>
              <a:t>层</a:t>
            </a:r>
            <a:r>
              <a:rPr lang="zh-CN" altLang="en-US">
                <a:latin typeface="Arial" pitchFamily="34" charset="0"/>
                <a:cs typeface="Arial" pitchFamily="34" charset="0"/>
              </a:rPr>
              <a:t>：</a:t>
            </a:r>
            <a:r>
              <a:rPr lang="zh-CN" altLang="en-US" smtClean="0">
                <a:latin typeface="Arial" pitchFamily="34" charset="0"/>
                <a:cs typeface="Arial" pitchFamily="34" charset="0"/>
              </a:rPr>
              <a:t>代</a:t>
            </a:r>
            <a:r>
              <a:rPr lang="zh-CN" altLang="en-US">
                <a:latin typeface="Arial" pitchFamily="34" charset="0"/>
                <a:cs typeface="Arial" pitchFamily="34" charset="0"/>
              </a:rPr>
              <a:t>码写着写着，自己都没有意识到使用了设计模式</a:t>
            </a:r>
            <a:r>
              <a:rPr lang="zh-CN" altLang="en-US" smtClean="0">
                <a:latin typeface="Arial" pitchFamily="34" charset="0"/>
                <a:cs typeface="Arial" pitchFamily="34" charset="0"/>
              </a:rPr>
              <a:t>，并且熟</a:t>
            </a:r>
            <a:r>
              <a:rPr lang="zh-CN" altLang="en-US">
                <a:latin typeface="Arial" pitchFamily="34" charset="0"/>
                <a:cs typeface="Arial" pitchFamily="34" charset="0"/>
              </a:rPr>
              <a:t>练的写</a:t>
            </a:r>
            <a:r>
              <a:rPr lang="zh-CN" altLang="en-US" smtClean="0">
                <a:latin typeface="Arial" pitchFamily="34" charset="0"/>
                <a:cs typeface="Arial" pitchFamily="34" charset="0"/>
              </a:rPr>
              <a:t>了</a:t>
            </a:r>
            <a:r>
              <a:rPr lang="zh-CN" altLang="en-US">
                <a:latin typeface="Arial" pitchFamily="34" charset="0"/>
                <a:cs typeface="Arial" pitchFamily="34" charset="0"/>
              </a:rPr>
              <a:t>出</a:t>
            </a:r>
            <a:r>
              <a:rPr lang="zh-CN" altLang="en-US" smtClean="0">
                <a:latin typeface="Arial" pitchFamily="34" charset="0"/>
                <a:cs typeface="Arial" pitchFamily="34" charset="0"/>
              </a:rPr>
              <a:t>来。</a:t>
            </a:r>
            <a:endParaRPr lang="en-US" altLang="zh-CN" smtClean="0">
              <a:latin typeface="Arial" pitchFamily="34" charset="0"/>
              <a:cs typeface="Arial" pitchFamily="34" charset="0"/>
            </a:endParaRPr>
          </a:p>
          <a:p>
            <a:pPr>
              <a:defRPr/>
            </a:pPr>
            <a:endParaRPr lang="en-US" altLang="zh-CN" sz="1600" smtClean="0">
              <a:ea typeface="宋体" panose="02010600030101010101" pitchFamily="2" charset="-122"/>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11165595"/>
              </p:ext>
            </p:extLst>
          </p:nvPr>
        </p:nvGraphicFramePr>
        <p:xfrm>
          <a:off x="6588224" y="4464471"/>
          <a:ext cx="1779587" cy="711200"/>
        </p:xfrm>
        <a:graphic>
          <a:graphicData uri="http://schemas.openxmlformats.org/presentationml/2006/ole">
            <mc:AlternateContent xmlns:mc="http://schemas.openxmlformats.org/markup-compatibility/2006">
              <mc:Choice xmlns:v="urn:schemas-microsoft-com:vml" Requires="v">
                <p:oleObj spid="_x0000_s48144" name="包装程序外壳对象" showAsIcon="1" r:id="rId4" imgW="1779840" imgH="711360" progId="Package">
                  <p:embed/>
                </p:oleObj>
              </mc:Choice>
              <mc:Fallback>
                <p:oleObj name="包装程序外壳对象" showAsIcon="1" r:id="rId4" imgW="1779840" imgH="711360" progId="Package">
                  <p:embed/>
                  <p:pic>
                    <p:nvPicPr>
                      <p:cNvPr id="0" name=""/>
                      <p:cNvPicPr/>
                      <p:nvPr/>
                    </p:nvPicPr>
                    <p:blipFill>
                      <a:blip r:embed="rId5"/>
                      <a:stretch>
                        <a:fillRect/>
                      </a:stretch>
                    </p:blipFill>
                    <p:spPr>
                      <a:xfrm>
                        <a:off x="6588224" y="4464471"/>
                        <a:ext cx="1779587" cy="711200"/>
                      </a:xfrm>
                      <a:prstGeom prst="rect">
                        <a:avLst/>
                      </a:prstGeom>
                    </p:spPr>
                  </p:pic>
                </p:oleObj>
              </mc:Fallback>
            </mc:AlternateContent>
          </a:graphicData>
        </a:graphic>
      </p:graphicFrame>
    </p:spTree>
    <p:extLst>
      <p:ext uri="{BB962C8B-B14F-4D97-AF65-F5344CB8AC3E}">
        <p14:creationId xmlns:p14="http://schemas.microsoft.com/office/powerpoint/2010/main" val="2100795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装饰者模式</a:t>
            </a:r>
            <a:r>
              <a:rPr lang="en-US" altLang="zh-CN" sz="2400" b="1" smtClean="0"/>
              <a:t>(</a:t>
            </a:r>
            <a:r>
              <a:rPr lang="en-US" altLang="zh-CN" sz="2400"/>
              <a:t>Decorator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208911" cy="2062103"/>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装</a:t>
            </a:r>
            <a:r>
              <a:rPr lang="zh-CN" altLang="en-US" sz="2000" b="1">
                <a:solidFill>
                  <a:srgbClr val="0070C0"/>
                </a:solidFill>
                <a:ea typeface="宋体" panose="02010600030101010101" pitchFamily="2" charset="-122"/>
                <a:cs typeface="Times New Roman" panose="02020603050405020304" pitchFamily="18" charset="0"/>
              </a:rPr>
              <a:t>饰者模</a:t>
            </a:r>
            <a:r>
              <a:rPr lang="zh-CN" altLang="en-US" sz="2000" b="1" smtClean="0">
                <a:solidFill>
                  <a:srgbClr val="0070C0"/>
                </a:solidFill>
                <a:ea typeface="宋体" panose="02010600030101010101" pitchFamily="2" charset="-122"/>
                <a:cs typeface="Times New Roman" panose="02020603050405020304" pitchFamily="18" charset="0"/>
              </a:rPr>
              <a:t>式定义</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装</a:t>
            </a:r>
            <a:r>
              <a:rPr lang="zh-CN" altLang="en-US">
                <a:latin typeface="Arial" pitchFamily="34" charset="0"/>
                <a:cs typeface="Arial" pitchFamily="34" charset="0"/>
              </a:rPr>
              <a:t>饰者模式：</a:t>
            </a:r>
            <a:r>
              <a:rPr lang="zh-CN" altLang="en-US" b="1">
                <a:latin typeface="Arial" pitchFamily="34" charset="0"/>
                <a:cs typeface="Arial" pitchFamily="34" charset="0"/>
              </a:rPr>
              <a:t>动态的</a:t>
            </a:r>
            <a:r>
              <a:rPr lang="zh-CN" altLang="en-US">
                <a:latin typeface="Arial" pitchFamily="34" charset="0"/>
                <a:cs typeface="Arial" pitchFamily="34" charset="0"/>
              </a:rPr>
              <a:t>将新功能</a:t>
            </a:r>
            <a:r>
              <a:rPr lang="zh-CN" altLang="en-US" b="1">
                <a:solidFill>
                  <a:srgbClr val="CC0000"/>
                </a:solidFill>
                <a:latin typeface="Arial" pitchFamily="34" charset="0"/>
                <a:cs typeface="Arial" pitchFamily="34" charset="0"/>
              </a:rPr>
              <a:t>附加到对象上</a:t>
            </a:r>
            <a:r>
              <a:rPr lang="zh-CN" altLang="en-US">
                <a:latin typeface="Arial" pitchFamily="34" charset="0"/>
                <a:cs typeface="Arial" pitchFamily="34" charset="0"/>
              </a:rPr>
              <a:t>。在对象功能扩展方面，它比继承更有弹</a:t>
            </a:r>
            <a:r>
              <a:rPr lang="zh-CN" altLang="en-US" smtClean="0">
                <a:latin typeface="Arial" pitchFamily="34" charset="0"/>
                <a:cs typeface="Arial" pitchFamily="34" charset="0"/>
              </a:rPr>
              <a:t>性，装饰者模式也体现了开闭原则</a:t>
            </a:r>
            <a:r>
              <a:rPr lang="en-US" altLang="zh-CN" smtClean="0">
                <a:latin typeface="Arial" pitchFamily="34" charset="0"/>
                <a:cs typeface="Arial" pitchFamily="34" charset="0"/>
              </a:rPr>
              <a:t>(ocp)</a:t>
            </a:r>
          </a:p>
          <a:p>
            <a:pPr marL="342900" indent="-342900">
              <a:buAutoNum type="arabicParenR"/>
              <a:defRPr/>
            </a:pPr>
            <a:endParaRPr lang="en-US" altLang="zh-CN">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这里提到的</a:t>
            </a:r>
            <a:r>
              <a:rPr lang="zh-CN" altLang="en-US" b="1" smtClean="0">
                <a:solidFill>
                  <a:srgbClr val="CC0000"/>
                </a:solidFill>
                <a:latin typeface="Arial" pitchFamily="34" charset="0"/>
                <a:cs typeface="Arial" pitchFamily="34" charset="0"/>
              </a:rPr>
              <a:t>动态的将新功能附加到对象</a:t>
            </a:r>
            <a:r>
              <a:rPr lang="zh-CN" altLang="en-US" smtClean="0">
                <a:latin typeface="Arial" pitchFamily="34" charset="0"/>
                <a:cs typeface="Arial" pitchFamily="34" charset="0"/>
              </a:rPr>
              <a:t>和</a:t>
            </a:r>
            <a:r>
              <a:rPr lang="en-US" altLang="zh-CN" b="1" smtClean="0">
                <a:solidFill>
                  <a:srgbClr val="CC0000"/>
                </a:solidFill>
                <a:latin typeface="Arial" pitchFamily="34" charset="0"/>
                <a:cs typeface="Arial" pitchFamily="34" charset="0"/>
              </a:rPr>
              <a:t>ocp</a:t>
            </a:r>
            <a:r>
              <a:rPr lang="zh-CN" altLang="en-US" b="1" smtClean="0">
                <a:solidFill>
                  <a:srgbClr val="CC0000"/>
                </a:solidFill>
                <a:latin typeface="Arial" pitchFamily="34" charset="0"/>
                <a:cs typeface="Arial" pitchFamily="34" charset="0"/>
              </a:rPr>
              <a:t>原则</a:t>
            </a:r>
            <a:r>
              <a:rPr lang="zh-CN" altLang="en-US" smtClean="0">
                <a:latin typeface="Arial" pitchFamily="34" charset="0"/>
                <a:cs typeface="Arial" pitchFamily="34" charset="0"/>
              </a:rPr>
              <a:t>，在</a:t>
            </a:r>
            <a:r>
              <a:rPr lang="zh-CN" altLang="en-US">
                <a:latin typeface="Arial" pitchFamily="34" charset="0"/>
                <a:cs typeface="Arial" pitchFamily="34" charset="0"/>
              </a:rPr>
              <a:t>后面</a:t>
            </a:r>
            <a:r>
              <a:rPr lang="zh-CN" altLang="en-US" smtClean="0">
                <a:latin typeface="Arial" pitchFamily="34" charset="0"/>
                <a:cs typeface="Arial" pitchFamily="34" charset="0"/>
              </a:rPr>
              <a:t>的应用实例上会以代码的形式体现，请同学们注意体会。</a:t>
            </a:r>
            <a:endParaRPr lang="en-US" altLang="zh-CN">
              <a:latin typeface="Arial" pitchFamily="34" charset="0"/>
              <a:cs typeface="Arial" pitchFamily="34" charset="0"/>
            </a:endParaRPr>
          </a:p>
        </p:txBody>
      </p:sp>
    </p:spTree>
    <p:extLst>
      <p:ext uri="{BB962C8B-B14F-4D97-AF65-F5344CB8AC3E}">
        <p14:creationId xmlns:p14="http://schemas.microsoft.com/office/powerpoint/2010/main" val="23948925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装饰者模式</a:t>
            </a:r>
            <a:r>
              <a:rPr lang="en-US" altLang="zh-CN" sz="2400" b="1" smtClean="0"/>
              <a:t>(</a:t>
            </a:r>
            <a:r>
              <a:rPr lang="en-US" altLang="zh-CN" sz="2400"/>
              <a:t>Decorator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208911" cy="4278094"/>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用</a:t>
            </a:r>
            <a:r>
              <a:rPr lang="zh-CN" altLang="en-US" sz="2000" b="1">
                <a:solidFill>
                  <a:srgbClr val="0070C0"/>
                </a:solidFill>
                <a:ea typeface="宋体" panose="02010600030101010101" pitchFamily="2" charset="-122"/>
                <a:cs typeface="Times New Roman" panose="02020603050405020304" pitchFamily="18" charset="0"/>
              </a:rPr>
              <a:t>装饰者模式设计重新设计的方案</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p:txBody>
      </p:sp>
      <p:pic>
        <p:nvPicPr>
          <p:cNvPr id="11" name="图片 10" descr="图片1"/>
          <p:cNvPicPr>
            <a:picLocks noChangeAspect="1"/>
          </p:cNvPicPr>
          <p:nvPr/>
        </p:nvPicPr>
        <p:blipFill>
          <a:blip r:embed="rId4"/>
          <a:stretch>
            <a:fillRect/>
          </a:stretch>
        </p:blipFill>
        <p:spPr>
          <a:xfrm>
            <a:off x="2853858" y="2617931"/>
            <a:ext cx="1600673" cy="1537802"/>
          </a:xfrm>
          <a:prstGeom prst="rect">
            <a:avLst/>
          </a:prstGeom>
          <a:noFill/>
          <a:ln w="9525">
            <a:noFill/>
          </a:ln>
        </p:spPr>
      </p:pic>
      <p:pic>
        <p:nvPicPr>
          <p:cNvPr id="12" name="图片 11" descr="decaf"/>
          <p:cNvPicPr>
            <a:picLocks noChangeAspect="1"/>
          </p:cNvPicPr>
          <p:nvPr/>
        </p:nvPicPr>
        <p:blipFill>
          <a:blip r:embed="rId5"/>
          <a:stretch>
            <a:fillRect/>
          </a:stretch>
        </p:blipFill>
        <p:spPr>
          <a:xfrm>
            <a:off x="644319" y="2704268"/>
            <a:ext cx="1249361" cy="720147"/>
          </a:xfrm>
          <a:prstGeom prst="rect">
            <a:avLst/>
          </a:prstGeom>
          <a:noFill/>
          <a:ln w="9525">
            <a:noFill/>
          </a:ln>
        </p:spPr>
      </p:pic>
      <p:pic>
        <p:nvPicPr>
          <p:cNvPr id="13" name="图片 12" descr="espresso"/>
          <p:cNvPicPr>
            <a:picLocks noChangeAspect="1"/>
          </p:cNvPicPr>
          <p:nvPr/>
        </p:nvPicPr>
        <p:blipFill>
          <a:blip r:embed="rId6"/>
          <a:stretch>
            <a:fillRect/>
          </a:stretch>
        </p:blipFill>
        <p:spPr>
          <a:xfrm>
            <a:off x="643190" y="3568646"/>
            <a:ext cx="1249361" cy="718115"/>
          </a:xfrm>
          <a:prstGeom prst="rect">
            <a:avLst/>
          </a:prstGeom>
          <a:noFill/>
          <a:ln w="9525">
            <a:noFill/>
          </a:ln>
        </p:spPr>
      </p:pic>
      <p:pic>
        <p:nvPicPr>
          <p:cNvPr id="14" name="图片 13" descr="long"/>
          <p:cNvPicPr>
            <a:picLocks noChangeAspect="1"/>
          </p:cNvPicPr>
          <p:nvPr/>
        </p:nvPicPr>
        <p:blipFill>
          <a:blip r:embed="rId7"/>
          <a:stretch>
            <a:fillRect/>
          </a:stretch>
        </p:blipFill>
        <p:spPr>
          <a:xfrm>
            <a:off x="611561" y="4375130"/>
            <a:ext cx="1280990" cy="737413"/>
          </a:xfrm>
          <a:prstGeom prst="rect">
            <a:avLst/>
          </a:prstGeom>
          <a:noFill/>
          <a:ln w="9525">
            <a:noFill/>
          </a:ln>
        </p:spPr>
      </p:pic>
      <p:pic>
        <p:nvPicPr>
          <p:cNvPr id="15" name="图片 14" descr="short"/>
          <p:cNvPicPr>
            <a:picLocks noChangeAspect="1"/>
          </p:cNvPicPr>
          <p:nvPr/>
        </p:nvPicPr>
        <p:blipFill>
          <a:blip r:embed="rId8"/>
          <a:stretch>
            <a:fillRect/>
          </a:stretch>
        </p:blipFill>
        <p:spPr>
          <a:xfrm>
            <a:off x="643190" y="1811449"/>
            <a:ext cx="1216601" cy="701864"/>
          </a:xfrm>
          <a:prstGeom prst="rect">
            <a:avLst/>
          </a:prstGeom>
          <a:noFill/>
          <a:ln w="9525">
            <a:noFill/>
          </a:ln>
        </p:spPr>
      </p:pic>
      <p:sp>
        <p:nvSpPr>
          <p:cNvPr id="16" name="箭头 151"/>
          <p:cNvSpPr/>
          <p:nvPr/>
        </p:nvSpPr>
        <p:spPr>
          <a:xfrm>
            <a:off x="1986309" y="2357906"/>
            <a:ext cx="864160" cy="576930"/>
          </a:xfrm>
          <a:prstGeom prst="line">
            <a:avLst/>
          </a:prstGeom>
          <a:ln w="25400" cap="flat" cmpd="sng">
            <a:solidFill>
              <a:schemeClr val="tx1"/>
            </a:solidFill>
            <a:prstDash val="solid"/>
            <a:headEnd type="none" w="med" len="med"/>
            <a:tailEnd type="triangle" w="med" len="med"/>
          </a:ln>
        </p:spPr>
      </p:sp>
      <p:sp>
        <p:nvSpPr>
          <p:cNvPr id="17" name="箭头 152"/>
          <p:cNvSpPr/>
          <p:nvPr/>
        </p:nvSpPr>
        <p:spPr>
          <a:xfrm>
            <a:off x="2017938" y="3135949"/>
            <a:ext cx="736512" cy="86337"/>
          </a:xfrm>
          <a:prstGeom prst="line">
            <a:avLst/>
          </a:prstGeom>
          <a:ln w="25400" cap="flat" cmpd="sng">
            <a:solidFill>
              <a:schemeClr val="tx1"/>
            </a:solidFill>
            <a:prstDash val="solid"/>
            <a:headEnd type="none" w="med" len="med"/>
            <a:tailEnd type="triangle" w="med" len="med"/>
          </a:ln>
        </p:spPr>
      </p:sp>
      <p:sp>
        <p:nvSpPr>
          <p:cNvPr id="18" name="箭头 153"/>
          <p:cNvSpPr/>
          <p:nvPr/>
        </p:nvSpPr>
        <p:spPr>
          <a:xfrm flipV="1">
            <a:off x="2017938" y="3711864"/>
            <a:ext cx="768142" cy="316905"/>
          </a:xfrm>
          <a:prstGeom prst="line">
            <a:avLst/>
          </a:prstGeom>
          <a:ln w="25400" cap="flat" cmpd="sng">
            <a:solidFill>
              <a:schemeClr val="tx1"/>
            </a:solidFill>
            <a:prstDash val="solid"/>
            <a:headEnd type="none" w="med" len="med"/>
            <a:tailEnd type="triangle" w="med" len="med"/>
          </a:ln>
        </p:spPr>
      </p:sp>
      <p:sp>
        <p:nvSpPr>
          <p:cNvPr id="19" name="箭头 154"/>
          <p:cNvSpPr/>
          <p:nvPr/>
        </p:nvSpPr>
        <p:spPr>
          <a:xfrm flipV="1">
            <a:off x="1986309" y="3942433"/>
            <a:ext cx="928548" cy="690691"/>
          </a:xfrm>
          <a:prstGeom prst="line">
            <a:avLst/>
          </a:prstGeom>
          <a:ln w="25400" cap="flat" cmpd="sng">
            <a:solidFill>
              <a:schemeClr val="tx1"/>
            </a:solidFill>
            <a:prstDash val="solid"/>
            <a:headEnd type="none" w="med" len="med"/>
            <a:tailEnd type="triangle" w="med" len="med"/>
          </a:ln>
        </p:spPr>
      </p:sp>
      <p:sp>
        <p:nvSpPr>
          <p:cNvPr id="20" name="箭头 156"/>
          <p:cNvSpPr/>
          <p:nvPr/>
        </p:nvSpPr>
        <p:spPr>
          <a:xfrm flipH="1">
            <a:off x="4454530" y="3452855"/>
            <a:ext cx="511718" cy="0"/>
          </a:xfrm>
          <a:prstGeom prst="line">
            <a:avLst/>
          </a:prstGeom>
          <a:ln w="25400" cap="flat" cmpd="sng">
            <a:solidFill>
              <a:schemeClr val="tx1"/>
            </a:solidFill>
            <a:prstDash val="solid"/>
            <a:headEnd type="none" w="med" len="med"/>
            <a:tailEnd type="triangle" w="med" len="med"/>
          </a:ln>
        </p:spPr>
      </p:sp>
      <p:pic>
        <p:nvPicPr>
          <p:cNvPr id="21" name="图片 20" descr="choco"/>
          <p:cNvPicPr>
            <a:picLocks noChangeAspect="1"/>
          </p:cNvPicPr>
          <p:nvPr/>
        </p:nvPicPr>
        <p:blipFill>
          <a:blip r:embed="rId9"/>
          <a:stretch>
            <a:fillRect/>
          </a:stretch>
        </p:blipFill>
        <p:spPr>
          <a:xfrm>
            <a:off x="7010862" y="1811449"/>
            <a:ext cx="1201916" cy="778043"/>
          </a:xfrm>
          <a:prstGeom prst="rect">
            <a:avLst/>
          </a:prstGeom>
          <a:noFill/>
          <a:ln w="9525">
            <a:noFill/>
          </a:ln>
        </p:spPr>
      </p:pic>
      <p:pic>
        <p:nvPicPr>
          <p:cNvPr id="22" name="图片 21" descr="milk"/>
          <p:cNvPicPr>
            <a:picLocks noChangeAspect="1"/>
          </p:cNvPicPr>
          <p:nvPr/>
        </p:nvPicPr>
        <p:blipFill>
          <a:blip r:embed="rId10"/>
          <a:stretch>
            <a:fillRect/>
          </a:stretch>
        </p:blipFill>
        <p:spPr>
          <a:xfrm>
            <a:off x="7041362" y="2790605"/>
            <a:ext cx="1156731" cy="748587"/>
          </a:xfrm>
          <a:prstGeom prst="rect">
            <a:avLst/>
          </a:prstGeom>
          <a:noFill/>
          <a:ln w="9525">
            <a:noFill/>
          </a:ln>
        </p:spPr>
      </p:pic>
      <p:pic>
        <p:nvPicPr>
          <p:cNvPr id="23" name="图片 22" descr="soy"/>
          <p:cNvPicPr>
            <a:picLocks noChangeAspect="1"/>
          </p:cNvPicPr>
          <p:nvPr/>
        </p:nvPicPr>
        <p:blipFill>
          <a:blip r:embed="rId11"/>
          <a:stretch>
            <a:fillRect/>
          </a:stretch>
        </p:blipFill>
        <p:spPr>
          <a:xfrm>
            <a:off x="7041362" y="3712879"/>
            <a:ext cx="1203046" cy="777027"/>
          </a:xfrm>
          <a:prstGeom prst="rect">
            <a:avLst/>
          </a:prstGeom>
          <a:noFill/>
          <a:ln w="9525">
            <a:noFill/>
          </a:ln>
        </p:spPr>
      </p:pic>
      <p:sp>
        <p:nvSpPr>
          <p:cNvPr id="24" name="箭头 160"/>
          <p:cNvSpPr/>
          <p:nvPr/>
        </p:nvSpPr>
        <p:spPr>
          <a:xfrm flipH="1">
            <a:off x="6656162" y="2214691"/>
            <a:ext cx="257553" cy="230569"/>
          </a:xfrm>
          <a:prstGeom prst="line">
            <a:avLst/>
          </a:prstGeom>
          <a:ln w="25400" cap="flat" cmpd="sng">
            <a:solidFill>
              <a:schemeClr val="tx1"/>
            </a:solidFill>
            <a:prstDash val="solid"/>
            <a:headEnd type="none" w="med" len="med"/>
            <a:tailEnd type="triangle" w="med" len="med"/>
          </a:ln>
        </p:spPr>
      </p:sp>
      <p:sp>
        <p:nvSpPr>
          <p:cNvPr id="25" name="箭头 161"/>
          <p:cNvSpPr/>
          <p:nvPr/>
        </p:nvSpPr>
        <p:spPr>
          <a:xfrm flipH="1">
            <a:off x="6624532" y="3135949"/>
            <a:ext cx="354701" cy="28440"/>
          </a:xfrm>
          <a:prstGeom prst="line">
            <a:avLst/>
          </a:prstGeom>
          <a:ln w="25400" cap="flat" cmpd="sng">
            <a:solidFill>
              <a:schemeClr val="tx1"/>
            </a:solidFill>
            <a:prstDash val="solid"/>
            <a:headEnd type="none" w="med" len="med"/>
            <a:tailEnd type="triangle" w="med" len="med"/>
          </a:ln>
        </p:spPr>
      </p:sp>
      <p:sp>
        <p:nvSpPr>
          <p:cNvPr id="26" name="箭头 162"/>
          <p:cNvSpPr/>
          <p:nvPr/>
        </p:nvSpPr>
        <p:spPr>
          <a:xfrm flipH="1" flipV="1">
            <a:off x="6656162" y="3856096"/>
            <a:ext cx="289183" cy="201113"/>
          </a:xfrm>
          <a:prstGeom prst="line">
            <a:avLst/>
          </a:prstGeom>
          <a:ln w="25400" cap="flat" cmpd="sng">
            <a:solidFill>
              <a:schemeClr val="tx1"/>
            </a:solidFill>
            <a:prstDash val="solid"/>
            <a:headEnd type="none" w="med" len="med"/>
            <a:tailEnd type="triangle" w="med" len="med"/>
          </a:ln>
        </p:spPr>
      </p:sp>
      <p:pic>
        <p:nvPicPr>
          <p:cNvPr id="27" name="图片 26" descr="Decorator"/>
          <p:cNvPicPr>
            <a:picLocks noChangeAspect="1"/>
          </p:cNvPicPr>
          <p:nvPr/>
        </p:nvPicPr>
        <p:blipFill>
          <a:blip r:embed="rId12"/>
          <a:stretch>
            <a:fillRect/>
          </a:stretch>
        </p:blipFill>
        <p:spPr>
          <a:xfrm>
            <a:off x="5030638" y="2589492"/>
            <a:ext cx="1523858" cy="1497173"/>
          </a:xfrm>
          <a:prstGeom prst="rect">
            <a:avLst/>
          </a:prstGeom>
          <a:noFill/>
          <a:ln w="9525">
            <a:noFill/>
          </a:ln>
        </p:spPr>
      </p:pic>
      <p:sp>
        <p:nvSpPr>
          <p:cNvPr id="28" name="TextBox 27"/>
          <p:cNvSpPr txBox="1"/>
          <p:nvPr/>
        </p:nvSpPr>
        <p:spPr>
          <a:xfrm>
            <a:off x="2754450" y="4447048"/>
            <a:ext cx="6389550" cy="1169551"/>
          </a:xfrm>
          <a:prstGeom prst="rect">
            <a:avLst/>
          </a:prstGeom>
          <a:solidFill>
            <a:schemeClr val="bg1">
              <a:lumMod val="95000"/>
            </a:schemeClr>
          </a:solidFill>
        </p:spPr>
        <p:txBody>
          <a:bodyPr wrap="square" rtlCol="0">
            <a:spAutoFit/>
          </a:bodyPr>
          <a:lstStyle/>
          <a:p>
            <a:r>
              <a:rPr lang="zh-CN" altLang="en-US" sz="1400" smtClean="0"/>
              <a:t>说明</a:t>
            </a:r>
            <a:endParaRPr lang="en-US" altLang="zh-CN" sz="1400" smtClean="0"/>
          </a:p>
          <a:p>
            <a:pPr marL="342900" indent="-342900">
              <a:buAutoNum type="arabicParenR"/>
            </a:pPr>
            <a:r>
              <a:rPr lang="en-US" altLang="zh-CN" sz="1400" smtClean="0"/>
              <a:t>Drink </a:t>
            </a:r>
            <a:r>
              <a:rPr lang="zh-CN" altLang="en-US" sz="1400" smtClean="0"/>
              <a:t>这个超类和前面基本一样</a:t>
            </a:r>
            <a:endParaRPr lang="en-US" altLang="zh-CN" sz="1400" smtClean="0"/>
          </a:p>
          <a:p>
            <a:pPr marL="342900" indent="-342900">
              <a:buAutoNum type="arabicParenR"/>
            </a:pPr>
            <a:r>
              <a:rPr lang="en-US" altLang="zh-CN" sz="1400" smtClean="0"/>
              <a:t>ShortBlack</a:t>
            </a:r>
            <a:r>
              <a:rPr lang="zh-CN" altLang="en-US" sz="1400" smtClean="0"/>
              <a:t>等单品咖啡的设计也和前面一样</a:t>
            </a:r>
            <a:endParaRPr lang="en-US" altLang="zh-CN" sz="1400" smtClean="0"/>
          </a:p>
          <a:p>
            <a:pPr marL="342900" indent="-342900">
              <a:buAutoNum type="arabicParenR"/>
            </a:pPr>
            <a:r>
              <a:rPr lang="en-US" altLang="zh-CN" sz="1400" smtClean="0"/>
              <a:t>Decorator </a:t>
            </a:r>
            <a:r>
              <a:rPr lang="zh-CN" altLang="en-US" sz="1400" smtClean="0"/>
              <a:t>是一个装饰类，含义一个被装饰的对象</a:t>
            </a:r>
            <a:r>
              <a:rPr lang="en-US" altLang="zh-CN" sz="1400" smtClean="0"/>
              <a:t>(Drink obj)</a:t>
            </a:r>
          </a:p>
          <a:p>
            <a:pPr marL="342900" indent="-342900">
              <a:buAutoNum type="arabicParenR"/>
            </a:pPr>
            <a:r>
              <a:rPr lang="en-US" altLang="zh-CN" sz="1400" smtClean="0"/>
              <a:t>Decorator </a:t>
            </a:r>
            <a:r>
              <a:rPr lang="zh-CN" altLang="en-US" sz="1400" smtClean="0"/>
              <a:t>的</a:t>
            </a:r>
            <a:r>
              <a:rPr lang="en-US" altLang="zh-CN" sz="1400" smtClean="0"/>
              <a:t>cost </a:t>
            </a:r>
            <a:r>
              <a:rPr lang="zh-CN" altLang="en-US" sz="1400" smtClean="0"/>
              <a:t>进行费用的叠加，</a:t>
            </a:r>
            <a:r>
              <a:rPr lang="zh-CN" altLang="en-US" sz="1400"/>
              <a:t>递归</a:t>
            </a:r>
            <a:r>
              <a:rPr lang="zh-CN" altLang="en-US" sz="1400" smtClean="0"/>
              <a:t>计算出价格</a:t>
            </a:r>
            <a:r>
              <a:rPr lang="en-US" altLang="zh-CN" sz="1400" smtClean="0"/>
              <a:t>.</a:t>
            </a:r>
            <a:endParaRPr lang="zh-CN" altLang="en-US" sz="1400"/>
          </a:p>
        </p:txBody>
      </p:sp>
      <p:graphicFrame>
        <p:nvGraphicFramePr>
          <p:cNvPr id="2" name="对象 1"/>
          <p:cNvGraphicFramePr>
            <a:graphicFrameLocks noChangeAspect="1"/>
          </p:cNvGraphicFramePr>
          <p:nvPr>
            <p:extLst>
              <p:ext uri="{D42A27DB-BD31-4B8C-83A1-F6EECF244321}">
                <p14:modId xmlns:p14="http://schemas.microsoft.com/office/powerpoint/2010/main" val="175747929"/>
              </p:ext>
            </p:extLst>
          </p:nvPr>
        </p:nvGraphicFramePr>
        <p:xfrm>
          <a:off x="8356128" y="3944146"/>
          <a:ext cx="608360" cy="465890"/>
        </p:xfrm>
        <a:graphic>
          <a:graphicData uri="http://schemas.openxmlformats.org/presentationml/2006/ole">
            <mc:AlternateContent xmlns:mc="http://schemas.openxmlformats.org/markup-compatibility/2006">
              <mc:Choice xmlns:v="urn:schemas-microsoft-com:vml" Requires="v">
                <p:oleObj spid="_x0000_s40983" name="包装程序外壳对象" showAsIcon="1" r:id="rId13" imgW="928080" imgH="711360" progId="Package">
                  <p:embed/>
                </p:oleObj>
              </mc:Choice>
              <mc:Fallback>
                <p:oleObj name="包装程序外壳对象" showAsIcon="1" r:id="rId13" imgW="928080" imgH="711360" progId="Package">
                  <p:embed/>
                  <p:pic>
                    <p:nvPicPr>
                      <p:cNvPr id="0" name=""/>
                      <p:cNvPicPr/>
                      <p:nvPr/>
                    </p:nvPicPr>
                    <p:blipFill>
                      <a:blip r:embed="rId14"/>
                      <a:stretch>
                        <a:fillRect/>
                      </a:stretch>
                    </p:blipFill>
                    <p:spPr>
                      <a:xfrm>
                        <a:off x="8356128" y="3944146"/>
                        <a:ext cx="608360" cy="465890"/>
                      </a:xfrm>
                      <a:prstGeom prst="rect">
                        <a:avLst/>
                      </a:prstGeom>
                    </p:spPr>
                  </p:pic>
                </p:oleObj>
              </mc:Fallback>
            </mc:AlternateContent>
          </a:graphicData>
        </a:graphic>
      </p:graphicFrame>
      <p:sp>
        <p:nvSpPr>
          <p:cNvPr id="3" name="圆角矩形 2"/>
          <p:cNvSpPr/>
          <p:nvPr/>
        </p:nvSpPr>
        <p:spPr>
          <a:xfrm>
            <a:off x="2166361" y="2301280"/>
            <a:ext cx="504056" cy="2303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Coffen</a:t>
            </a:r>
            <a:endParaRPr lang="zh-CN" altLang="en-US"/>
          </a:p>
        </p:txBody>
      </p:sp>
    </p:spTree>
    <p:extLst>
      <p:ext uri="{BB962C8B-B14F-4D97-AF65-F5344CB8AC3E}">
        <p14:creationId xmlns:p14="http://schemas.microsoft.com/office/powerpoint/2010/main" val="37133473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装饰者模式</a:t>
            </a:r>
            <a:r>
              <a:rPr lang="en-US" altLang="zh-CN" sz="2400" b="1" smtClean="0"/>
              <a:t>(</a:t>
            </a:r>
            <a:r>
              <a:rPr lang="en-US" altLang="zh-CN" sz="2400"/>
              <a:t>Decorator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208911" cy="3877985"/>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装</a:t>
            </a:r>
            <a:r>
              <a:rPr lang="zh-CN" altLang="en-US" sz="2000" b="1">
                <a:solidFill>
                  <a:srgbClr val="0070C0"/>
                </a:solidFill>
                <a:ea typeface="宋体" panose="02010600030101010101" pitchFamily="2" charset="-122"/>
                <a:cs typeface="Times New Roman" panose="02020603050405020304" pitchFamily="18" charset="0"/>
              </a:rPr>
              <a:t>饰者模式下的订单：</a:t>
            </a:r>
            <a:r>
              <a:rPr lang="en-US" altLang="zh-CN" sz="2000" b="1">
                <a:solidFill>
                  <a:srgbClr val="0070C0"/>
                </a:solidFill>
                <a:ea typeface="宋体" panose="02010600030101010101" pitchFamily="2" charset="-122"/>
                <a:cs typeface="Times New Roman" panose="02020603050405020304" pitchFamily="18" charset="0"/>
              </a:rPr>
              <a:t>2</a:t>
            </a:r>
            <a:r>
              <a:rPr lang="zh-CN" altLang="en-US" sz="2000" b="1">
                <a:solidFill>
                  <a:srgbClr val="0070C0"/>
                </a:solidFill>
                <a:ea typeface="宋体" panose="02010600030101010101" pitchFamily="2" charset="-122"/>
                <a:cs typeface="Times New Roman" panose="02020603050405020304" pitchFamily="18" charset="0"/>
              </a:rPr>
              <a:t>份巧克力</a:t>
            </a:r>
            <a:r>
              <a:rPr lang="en-US" altLang="zh-CN" sz="2000" b="1">
                <a:solidFill>
                  <a:srgbClr val="0070C0"/>
                </a:solidFill>
                <a:ea typeface="宋体" panose="02010600030101010101" pitchFamily="2" charset="-122"/>
                <a:cs typeface="Times New Roman" panose="02020603050405020304" pitchFamily="18" charset="0"/>
              </a:rPr>
              <a:t>+</a:t>
            </a:r>
            <a:r>
              <a:rPr lang="zh-CN" altLang="en-US" sz="2000" b="1">
                <a:solidFill>
                  <a:srgbClr val="0070C0"/>
                </a:solidFill>
                <a:ea typeface="宋体" panose="02010600030101010101" pitchFamily="2" charset="-122"/>
                <a:cs typeface="Times New Roman" panose="02020603050405020304" pitchFamily="18" charset="0"/>
              </a:rPr>
              <a:t>一份牛奶的</a:t>
            </a:r>
            <a:r>
              <a:rPr lang="en-US" altLang="zh-CN" sz="2000" b="1">
                <a:solidFill>
                  <a:srgbClr val="0070C0"/>
                </a:solidFill>
                <a:ea typeface="宋体" panose="02010600030101010101" pitchFamily="2" charset="-122"/>
                <a:cs typeface="Times New Roman" panose="02020603050405020304" pitchFamily="18" charset="0"/>
              </a:rPr>
              <a:t>LongBlack</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r>
              <a:rPr lang="zh-CN" altLang="en-US">
                <a:latin typeface="Arial" pitchFamily="34" charset="0"/>
                <a:cs typeface="Arial" pitchFamily="34" charset="0"/>
              </a:rPr>
              <a:t>说</a:t>
            </a:r>
            <a:r>
              <a:rPr lang="zh-CN" altLang="en-US" smtClean="0">
                <a:latin typeface="Arial" pitchFamily="34" charset="0"/>
                <a:cs typeface="Arial" pitchFamily="34" charset="0"/>
              </a:rPr>
              <a:t>明</a:t>
            </a:r>
            <a:endParaRPr lang="en-US" altLang="zh-CN" smtClean="0">
              <a:latin typeface="Arial" pitchFamily="34" charset="0"/>
              <a:cs typeface="Arial" pitchFamily="34" charset="0"/>
            </a:endParaRPr>
          </a:p>
          <a:p>
            <a:pPr marL="342900" indent="-342900">
              <a:buAutoNum type="arabicParenR"/>
              <a:defRPr/>
            </a:pPr>
            <a:r>
              <a:rPr lang="en-US" altLang="zh-CN" sz="1600" smtClean="0">
                <a:latin typeface="Arial" pitchFamily="34" charset="0"/>
                <a:cs typeface="Arial" pitchFamily="34" charset="0"/>
              </a:rPr>
              <a:t>Milk</a:t>
            </a:r>
            <a:r>
              <a:rPr lang="zh-CN" altLang="en-US" sz="1600" smtClean="0">
                <a:latin typeface="Arial" pitchFamily="34" charset="0"/>
                <a:cs typeface="Arial" pitchFamily="34" charset="0"/>
              </a:rPr>
              <a:t>包含了</a:t>
            </a:r>
            <a:r>
              <a:rPr lang="en-US" altLang="zh-CN" sz="1600" smtClean="0">
                <a:latin typeface="Arial" pitchFamily="34" charset="0"/>
                <a:cs typeface="Arial" pitchFamily="34" charset="0"/>
              </a:rPr>
              <a:t>LongBlack</a:t>
            </a:r>
          </a:p>
          <a:p>
            <a:pPr marL="342900" indent="-342900">
              <a:buAutoNum type="arabicParenR"/>
              <a:defRPr/>
            </a:pPr>
            <a:r>
              <a:rPr lang="zh-CN" altLang="en-US" sz="1600">
                <a:latin typeface="Arial" pitchFamily="34" charset="0"/>
                <a:cs typeface="Arial" pitchFamily="34" charset="0"/>
              </a:rPr>
              <a:t>一份</a:t>
            </a:r>
            <a:r>
              <a:rPr lang="en-US" altLang="zh-CN" sz="1600" smtClean="0">
                <a:latin typeface="Arial" pitchFamily="34" charset="0"/>
                <a:cs typeface="Arial" pitchFamily="34" charset="0"/>
              </a:rPr>
              <a:t>Chocolate</a:t>
            </a:r>
            <a:r>
              <a:rPr lang="zh-CN" altLang="en-US" sz="1600" smtClean="0">
                <a:latin typeface="Arial" pitchFamily="34" charset="0"/>
                <a:cs typeface="Arial" pitchFamily="34" charset="0"/>
              </a:rPr>
              <a:t>包含了</a:t>
            </a:r>
            <a:r>
              <a:rPr lang="en-US" altLang="zh-CN" sz="1600" smtClean="0">
                <a:latin typeface="Arial" pitchFamily="34" charset="0"/>
                <a:cs typeface="Arial" pitchFamily="34" charset="0"/>
              </a:rPr>
              <a:t>(Milk+LongBlack)</a:t>
            </a:r>
          </a:p>
          <a:p>
            <a:pPr marL="342900" indent="-342900">
              <a:buFontTx/>
              <a:buAutoNum type="arabicParenR"/>
              <a:defRPr/>
            </a:pPr>
            <a:r>
              <a:rPr lang="zh-CN" altLang="en-US" sz="1600" smtClean="0">
                <a:latin typeface="Arial" pitchFamily="34" charset="0"/>
                <a:cs typeface="Arial" pitchFamily="34" charset="0"/>
              </a:rPr>
              <a:t>一份</a:t>
            </a:r>
            <a:r>
              <a:rPr lang="en-US" altLang="zh-CN" sz="1600" smtClean="0">
                <a:latin typeface="Arial" pitchFamily="34" charset="0"/>
                <a:cs typeface="Arial" pitchFamily="34" charset="0"/>
              </a:rPr>
              <a:t>Chocolate</a:t>
            </a:r>
            <a:r>
              <a:rPr lang="zh-CN" altLang="en-US" sz="1600">
                <a:latin typeface="Arial" pitchFamily="34" charset="0"/>
                <a:cs typeface="Arial" pitchFamily="34" charset="0"/>
              </a:rPr>
              <a:t>包</a:t>
            </a:r>
            <a:r>
              <a:rPr lang="zh-CN" altLang="en-US" sz="1600" smtClean="0">
                <a:latin typeface="Arial" pitchFamily="34" charset="0"/>
                <a:cs typeface="Arial" pitchFamily="34" charset="0"/>
              </a:rPr>
              <a:t>含了</a:t>
            </a:r>
            <a:r>
              <a:rPr lang="en-US" altLang="zh-CN" sz="1600" smtClean="0">
                <a:latin typeface="Arial" pitchFamily="34" charset="0"/>
                <a:cs typeface="Arial" pitchFamily="34" charset="0"/>
              </a:rPr>
              <a:t>(Chocolate</a:t>
            </a:r>
            <a:r>
              <a:rPr lang="en-US" altLang="zh-CN" sz="1600">
                <a:latin typeface="Arial" pitchFamily="34" charset="0"/>
                <a:cs typeface="Arial" pitchFamily="34" charset="0"/>
              </a:rPr>
              <a:t>+</a:t>
            </a:r>
            <a:r>
              <a:rPr lang="en-US" altLang="zh-CN" sz="1600" smtClean="0">
                <a:latin typeface="Arial" pitchFamily="34" charset="0"/>
                <a:cs typeface="Arial" pitchFamily="34" charset="0"/>
              </a:rPr>
              <a:t>Milk+LongBlack)</a:t>
            </a:r>
          </a:p>
          <a:p>
            <a:pPr marL="342900" indent="-342900">
              <a:buFontTx/>
              <a:buAutoNum type="arabicParenR"/>
              <a:defRPr/>
            </a:pPr>
            <a:r>
              <a:rPr lang="zh-CN" altLang="en-US" sz="1600">
                <a:latin typeface="Arial" pitchFamily="34" charset="0"/>
                <a:cs typeface="Arial" pitchFamily="34" charset="0"/>
              </a:rPr>
              <a:t>这</a:t>
            </a:r>
            <a:r>
              <a:rPr lang="zh-CN" altLang="en-US" sz="1600" smtClean="0">
                <a:latin typeface="Arial" pitchFamily="34" charset="0"/>
                <a:cs typeface="Arial" pitchFamily="34" charset="0"/>
              </a:rPr>
              <a:t>样不管是什么形式的</a:t>
            </a:r>
            <a:r>
              <a:rPr lang="zh-CN" altLang="en-US" sz="1600">
                <a:latin typeface="Arial" pitchFamily="34" charset="0"/>
                <a:cs typeface="Arial" pitchFamily="34" charset="0"/>
              </a:rPr>
              <a:t>单</a:t>
            </a:r>
            <a:r>
              <a:rPr lang="zh-CN" altLang="en-US" sz="1600" smtClean="0">
                <a:latin typeface="Arial" pitchFamily="34" charset="0"/>
                <a:cs typeface="Arial" pitchFamily="34" charset="0"/>
              </a:rPr>
              <a:t>品咖啡</a:t>
            </a:r>
            <a:r>
              <a:rPr lang="en-US" altLang="zh-CN" sz="1600" smtClean="0">
                <a:latin typeface="Arial" pitchFamily="34" charset="0"/>
                <a:cs typeface="Arial" pitchFamily="34" charset="0"/>
              </a:rPr>
              <a:t>+</a:t>
            </a:r>
            <a:r>
              <a:rPr lang="zh-CN" altLang="en-US" sz="1600" smtClean="0">
                <a:latin typeface="Arial" pitchFamily="34" charset="0"/>
                <a:cs typeface="Arial" pitchFamily="34" charset="0"/>
              </a:rPr>
              <a:t>调料组合，通过递归方式可以方便的组合和维护。</a:t>
            </a:r>
            <a:endParaRPr lang="en-US" altLang="zh-CN" sz="1600" smtClean="0">
              <a:latin typeface="Arial" pitchFamily="34" charset="0"/>
              <a:cs typeface="Arial" pitchFamily="34" charset="0"/>
            </a:endParaRPr>
          </a:p>
        </p:txBody>
      </p:sp>
      <p:pic>
        <p:nvPicPr>
          <p:cNvPr id="29" name="图片 28" descr="dan"/>
          <p:cNvPicPr>
            <a:picLocks noChangeAspect="1"/>
          </p:cNvPicPr>
          <p:nvPr/>
        </p:nvPicPr>
        <p:blipFill>
          <a:blip r:embed="rId4"/>
          <a:stretch>
            <a:fillRect/>
          </a:stretch>
        </p:blipFill>
        <p:spPr>
          <a:xfrm>
            <a:off x="683568" y="1800175"/>
            <a:ext cx="4320480" cy="1874565"/>
          </a:xfrm>
          <a:prstGeom prst="rect">
            <a:avLst/>
          </a:prstGeom>
          <a:noFill/>
          <a:ln w="9525">
            <a:noFill/>
          </a:ln>
        </p:spPr>
      </p:pic>
      <p:sp>
        <p:nvSpPr>
          <p:cNvPr id="30" name="矩形 29"/>
          <p:cNvSpPr/>
          <p:nvPr/>
        </p:nvSpPr>
        <p:spPr>
          <a:xfrm>
            <a:off x="555742" y="3747722"/>
            <a:ext cx="7760673" cy="13746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说明</a:t>
            </a:r>
          </a:p>
        </p:txBody>
      </p:sp>
      <p:graphicFrame>
        <p:nvGraphicFramePr>
          <p:cNvPr id="2" name="对象 1"/>
          <p:cNvGraphicFramePr>
            <a:graphicFrameLocks noChangeAspect="1"/>
          </p:cNvGraphicFramePr>
          <p:nvPr>
            <p:extLst>
              <p:ext uri="{D42A27DB-BD31-4B8C-83A1-F6EECF244321}">
                <p14:modId xmlns:p14="http://schemas.microsoft.com/office/powerpoint/2010/main" val="2783681923"/>
              </p:ext>
            </p:extLst>
          </p:nvPr>
        </p:nvGraphicFramePr>
        <p:xfrm>
          <a:off x="5292081" y="3238279"/>
          <a:ext cx="504056" cy="386012"/>
        </p:xfrm>
        <a:graphic>
          <a:graphicData uri="http://schemas.openxmlformats.org/presentationml/2006/ole">
            <mc:AlternateContent xmlns:mc="http://schemas.openxmlformats.org/markup-compatibility/2006">
              <mc:Choice xmlns:v="urn:schemas-microsoft-com:vml" Requires="v">
                <p:oleObj spid="_x0000_s42005" name="包装程序外壳对象" showAsIcon="1" r:id="rId5" imgW="928080" imgH="711360" progId="Package">
                  <p:embed/>
                </p:oleObj>
              </mc:Choice>
              <mc:Fallback>
                <p:oleObj name="包装程序外壳对象" showAsIcon="1" r:id="rId5" imgW="928080" imgH="711360" progId="Package">
                  <p:embed/>
                  <p:pic>
                    <p:nvPicPr>
                      <p:cNvPr id="0" name=""/>
                      <p:cNvPicPr/>
                      <p:nvPr/>
                    </p:nvPicPr>
                    <p:blipFill>
                      <a:blip r:embed="rId6"/>
                      <a:stretch>
                        <a:fillRect/>
                      </a:stretch>
                    </p:blipFill>
                    <p:spPr>
                      <a:xfrm>
                        <a:off x="5292081" y="3238279"/>
                        <a:ext cx="504056" cy="386012"/>
                      </a:xfrm>
                      <a:prstGeom prst="rect">
                        <a:avLst/>
                      </a:prstGeom>
                    </p:spPr>
                  </p:pic>
                </p:oleObj>
              </mc:Fallback>
            </mc:AlternateContent>
          </a:graphicData>
        </a:graphic>
      </p:graphicFrame>
      <p:sp>
        <p:nvSpPr>
          <p:cNvPr id="3" name="TextBox 2"/>
          <p:cNvSpPr txBox="1"/>
          <p:nvPr/>
        </p:nvSpPr>
        <p:spPr>
          <a:xfrm>
            <a:off x="5220072" y="1800175"/>
            <a:ext cx="5504777" cy="1200329"/>
          </a:xfrm>
          <a:prstGeom prst="rect">
            <a:avLst/>
          </a:prstGeom>
          <a:noFill/>
        </p:spPr>
        <p:txBody>
          <a:bodyPr wrap="none" rtlCol="0">
            <a:spAutoFit/>
          </a:bodyPr>
          <a:lstStyle/>
          <a:p>
            <a:pPr marL="342900" indent="-342900">
              <a:buAutoNum type="arabicParenR"/>
            </a:pPr>
            <a:r>
              <a:rPr lang="zh-CN" altLang="en-US" smtClean="0"/>
              <a:t>有一份 </a:t>
            </a:r>
            <a:r>
              <a:rPr lang="en-US" altLang="zh-CN" smtClean="0"/>
              <a:t>Milk + LongBlack 【milk</a:t>
            </a:r>
            <a:r>
              <a:rPr lang="zh-CN" altLang="en-US" smtClean="0"/>
              <a:t>装饰</a:t>
            </a:r>
            <a:r>
              <a:rPr lang="en-US" altLang="zh-CN" smtClean="0"/>
              <a:t>LongBlack】</a:t>
            </a:r>
          </a:p>
          <a:p>
            <a:pPr marL="342900" indent="-342900">
              <a:buAutoNum type="arabicParenR"/>
            </a:pPr>
            <a:r>
              <a:rPr lang="zh-CN" altLang="en-US"/>
              <a:t>使</a:t>
            </a:r>
            <a:r>
              <a:rPr lang="zh-CN" altLang="en-US" smtClean="0"/>
              <a:t>用一份</a:t>
            </a:r>
            <a:r>
              <a:rPr lang="en-US" altLang="zh-CN" smtClean="0"/>
              <a:t>Chocolate </a:t>
            </a:r>
            <a:r>
              <a:rPr lang="zh-CN" altLang="en-US" smtClean="0"/>
              <a:t>装饰 </a:t>
            </a:r>
            <a:r>
              <a:rPr lang="en-US" altLang="zh-CN" smtClean="0"/>
              <a:t>[</a:t>
            </a:r>
            <a:r>
              <a:rPr lang="zh-CN" altLang="en-US"/>
              <a:t>份 </a:t>
            </a:r>
            <a:r>
              <a:rPr lang="en-US" altLang="zh-CN"/>
              <a:t>Milk + LongBlack </a:t>
            </a:r>
            <a:r>
              <a:rPr lang="en-US" altLang="zh-CN" smtClean="0"/>
              <a:t>] </a:t>
            </a:r>
          </a:p>
          <a:p>
            <a:pPr marL="342900" indent="-342900">
              <a:buAutoNum type="arabicParenR"/>
            </a:pPr>
            <a:r>
              <a:rPr lang="zh-CN" altLang="en-US" smtClean="0"/>
              <a:t>使用一份</a:t>
            </a:r>
            <a:r>
              <a:rPr lang="en-US" altLang="zh-CN" smtClean="0"/>
              <a:t>chocolate </a:t>
            </a:r>
            <a:r>
              <a:rPr lang="zh-CN" altLang="en-US" smtClean="0"/>
              <a:t>装饰</a:t>
            </a:r>
            <a:r>
              <a:rPr lang="en-US" altLang="zh-CN" smtClean="0"/>
              <a:t>[ chocolate+milk+longBlack]</a:t>
            </a:r>
          </a:p>
          <a:p>
            <a:pPr marL="342900" indent="-342900">
              <a:buAutoNum type="arabicParenR"/>
            </a:pPr>
            <a:r>
              <a:rPr lang="zh-CN" altLang="en-US" smtClean="0"/>
              <a:t>当计算</a:t>
            </a:r>
            <a:r>
              <a:rPr lang="en-US" altLang="zh-CN" smtClean="0"/>
              <a:t>cost</a:t>
            </a:r>
            <a:r>
              <a:rPr lang="zh-CN" altLang="en-US" smtClean="0"/>
              <a:t>要递归的计算</a:t>
            </a:r>
            <a:endParaRPr lang="zh-CN" altLang="en-US"/>
          </a:p>
        </p:txBody>
      </p:sp>
    </p:spTree>
    <p:extLst>
      <p:ext uri="{BB962C8B-B14F-4D97-AF65-F5344CB8AC3E}">
        <p14:creationId xmlns:p14="http://schemas.microsoft.com/office/powerpoint/2010/main" val="40372140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装饰者模式</a:t>
            </a:r>
            <a:r>
              <a:rPr lang="en-US" altLang="zh-CN" sz="2400" b="1" smtClean="0"/>
              <a:t>(</a:t>
            </a:r>
            <a:r>
              <a:rPr lang="en-US" altLang="zh-CN" sz="2400"/>
              <a:t>Decorator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208911" cy="2893100"/>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装</a:t>
            </a:r>
            <a:r>
              <a:rPr lang="zh-CN" altLang="en-US" sz="2000" b="1">
                <a:solidFill>
                  <a:srgbClr val="0070C0"/>
                </a:solidFill>
                <a:ea typeface="宋体" panose="02010600030101010101" pitchFamily="2" charset="-122"/>
                <a:cs typeface="Times New Roman" panose="02020603050405020304" pitchFamily="18" charset="0"/>
              </a:rPr>
              <a:t>饰者模</a:t>
            </a:r>
            <a:r>
              <a:rPr lang="zh-CN" altLang="en-US" sz="2000" b="1" smtClean="0">
                <a:solidFill>
                  <a:srgbClr val="0070C0"/>
                </a:solidFill>
                <a:ea typeface="宋体" panose="02010600030101010101" pitchFamily="2" charset="-122"/>
                <a:cs typeface="Times New Roman" panose="02020603050405020304" pitchFamily="18" charset="0"/>
              </a:rPr>
              <a:t>式咖啡订单项目</a:t>
            </a:r>
            <a:r>
              <a:rPr lang="zh-CN" altLang="en-US" sz="2000" b="1">
                <a:solidFill>
                  <a:srgbClr val="0070C0"/>
                </a:solidFill>
                <a:ea typeface="宋体" panose="02010600030101010101" pitchFamily="2" charset="-122"/>
                <a:cs typeface="Times New Roman" panose="02020603050405020304" pitchFamily="18" charset="0"/>
              </a:rPr>
              <a:t>应</a:t>
            </a:r>
            <a:r>
              <a:rPr lang="zh-CN" altLang="en-US" sz="2000" b="1" smtClean="0">
                <a:solidFill>
                  <a:srgbClr val="0070C0"/>
                </a:solidFill>
                <a:ea typeface="宋体" panose="02010600030101010101" pitchFamily="2" charset="-122"/>
                <a:cs typeface="Times New Roman" panose="02020603050405020304" pitchFamily="18" charset="0"/>
              </a:rPr>
              <a:t>用实例</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mtClean="0">
              <a:latin typeface="Arial" pitchFamily="34" charset="0"/>
              <a:cs typeface="Arial" pitchFamily="34" charset="0"/>
            </a:endParaRPr>
          </a:p>
          <a:p>
            <a:pPr>
              <a:defRPr/>
            </a:pPr>
            <a:r>
              <a:rPr lang="zh-CN" altLang="en-US">
                <a:latin typeface="Arial" pitchFamily="34" charset="0"/>
                <a:cs typeface="Arial" pitchFamily="34" charset="0"/>
              </a:rPr>
              <a:t>咖</a:t>
            </a:r>
            <a:r>
              <a:rPr lang="zh-CN" altLang="en-US" smtClean="0">
                <a:latin typeface="Arial" pitchFamily="34" charset="0"/>
                <a:cs typeface="Arial" pitchFamily="34" charset="0"/>
              </a:rPr>
              <a:t>啡订单项目包结构</a:t>
            </a: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p:txBody>
      </p:sp>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873" y="2243608"/>
            <a:ext cx="2519967"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49744123"/>
              </p:ext>
            </p:extLst>
          </p:nvPr>
        </p:nvGraphicFramePr>
        <p:xfrm>
          <a:off x="8172400" y="5040259"/>
          <a:ext cx="484446" cy="417369"/>
        </p:xfrm>
        <a:graphic>
          <a:graphicData uri="http://schemas.openxmlformats.org/presentationml/2006/ole">
            <mc:AlternateContent xmlns:mc="http://schemas.openxmlformats.org/markup-compatibility/2006">
              <mc:Choice xmlns:v="urn:schemas-microsoft-com:vml" Requires="v">
                <p:oleObj spid="_x0000_s20595" name="包装程序外壳对象" showAsIcon="1" r:id="rId5" imgW="826200" imgH="711360" progId="Package">
                  <p:embed/>
                </p:oleObj>
              </mc:Choice>
              <mc:Fallback>
                <p:oleObj name="包装程序外壳对象" showAsIcon="1" r:id="rId5" imgW="826200" imgH="711360" progId="Package">
                  <p:embed/>
                  <p:pic>
                    <p:nvPicPr>
                      <p:cNvPr id="0" name=""/>
                      <p:cNvPicPr/>
                      <p:nvPr/>
                    </p:nvPicPr>
                    <p:blipFill>
                      <a:blip r:embed="rId6"/>
                      <a:stretch>
                        <a:fillRect/>
                      </a:stretch>
                    </p:blipFill>
                    <p:spPr>
                      <a:xfrm>
                        <a:off x="8172400" y="5040259"/>
                        <a:ext cx="484446" cy="417369"/>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93156096"/>
              </p:ext>
            </p:extLst>
          </p:nvPr>
        </p:nvGraphicFramePr>
        <p:xfrm>
          <a:off x="7164288" y="5020538"/>
          <a:ext cx="792088" cy="452045"/>
        </p:xfrm>
        <a:graphic>
          <a:graphicData uri="http://schemas.openxmlformats.org/presentationml/2006/ole">
            <mc:AlternateContent xmlns:mc="http://schemas.openxmlformats.org/markup-compatibility/2006">
              <mc:Choice xmlns:v="urn:schemas-microsoft-com:vml" Requires="v">
                <p:oleObj spid="_x0000_s20596" name="包装程序外壳对象" showAsIcon="1" r:id="rId7" imgW="1245960" imgH="711360" progId="Package">
                  <p:embed/>
                </p:oleObj>
              </mc:Choice>
              <mc:Fallback>
                <p:oleObj name="包装程序外壳对象" showAsIcon="1" r:id="rId7" imgW="1245960" imgH="711360" progId="Package">
                  <p:embed/>
                  <p:pic>
                    <p:nvPicPr>
                      <p:cNvPr id="0" name=""/>
                      <p:cNvPicPr/>
                      <p:nvPr/>
                    </p:nvPicPr>
                    <p:blipFill>
                      <a:blip r:embed="rId8"/>
                      <a:stretch>
                        <a:fillRect/>
                      </a:stretch>
                    </p:blipFill>
                    <p:spPr>
                      <a:xfrm>
                        <a:off x="7164288" y="5020538"/>
                        <a:ext cx="792088" cy="45204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608745508"/>
              </p:ext>
            </p:extLst>
          </p:nvPr>
        </p:nvGraphicFramePr>
        <p:xfrm>
          <a:off x="5364088" y="4824511"/>
          <a:ext cx="1307716" cy="576064"/>
        </p:xfrm>
        <a:graphic>
          <a:graphicData uri="http://schemas.openxmlformats.org/presentationml/2006/ole">
            <mc:AlternateContent xmlns:mc="http://schemas.openxmlformats.org/markup-compatibility/2006">
              <mc:Choice xmlns:v="urn:schemas-microsoft-com:vml" Requires="v">
                <p:oleObj spid="_x0000_s20597" name="包装程序外壳对象" showAsIcon="1" r:id="rId9" imgW="1614600" imgH="711360" progId="Package">
                  <p:embed/>
                </p:oleObj>
              </mc:Choice>
              <mc:Fallback>
                <p:oleObj name="包装程序外壳对象" showAsIcon="1" r:id="rId9" imgW="1614600" imgH="711360" progId="Package">
                  <p:embed/>
                  <p:pic>
                    <p:nvPicPr>
                      <p:cNvPr id="0" name=""/>
                      <p:cNvPicPr/>
                      <p:nvPr/>
                    </p:nvPicPr>
                    <p:blipFill>
                      <a:blip r:embed="rId10"/>
                      <a:stretch>
                        <a:fillRect/>
                      </a:stretch>
                    </p:blipFill>
                    <p:spPr>
                      <a:xfrm>
                        <a:off x="5364088" y="4824511"/>
                        <a:ext cx="1307716" cy="576064"/>
                      </a:xfrm>
                      <a:prstGeom prst="rect">
                        <a:avLst/>
                      </a:prstGeom>
                    </p:spPr>
                  </p:pic>
                </p:oleObj>
              </mc:Fallback>
            </mc:AlternateContent>
          </a:graphicData>
        </a:graphic>
      </p:graphicFrame>
    </p:spTree>
    <p:extLst>
      <p:ext uri="{BB962C8B-B14F-4D97-AF65-F5344CB8AC3E}">
        <p14:creationId xmlns:p14="http://schemas.microsoft.com/office/powerpoint/2010/main" val="32113398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装饰者模式</a:t>
            </a:r>
            <a:r>
              <a:rPr lang="en-US" altLang="zh-CN" sz="2400" b="1" smtClean="0"/>
              <a:t>(</a:t>
            </a:r>
            <a:r>
              <a:rPr lang="en-US" altLang="zh-CN" sz="2400"/>
              <a:t>Decorator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208911" cy="4185761"/>
          </a:xfrm>
          <a:prstGeom prst="rect">
            <a:avLst/>
          </a:prstGeom>
        </p:spPr>
        <p:txBody>
          <a:bodyPr wrap="square">
            <a:spAutoFit/>
          </a:bodyPr>
          <a:lstStyle/>
          <a:p>
            <a:pPr>
              <a:defRPr/>
            </a:pPr>
            <a:r>
              <a:rPr lang="en-US" altLang="zh-CN" sz="2000" b="1" smtClean="0">
                <a:solidFill>
                  <a:srgbClr val="0070C0"/>
                </a:solidFill>
                <a:ea typeface="宋体" panose="02010600030101010101" pitchFamily="2" charset="-122"/>
                <a:cs typeface="Times New Roman" panose="02020603050405020304" pitchFamily="18" charset="0"/>
              </a:rPr>
              <a:t>Java</a:t>
            </a:r>
            <a:r>
              <a:rPr lang="zh-CN" altLang="en-US" sz="2000" b="1" smtClean="0">
                <a:solidFill>
                  <a:srgbClr val="0070C0"/>
                </a:solidFill>
                <a:ea typeface="宋体" panose="02010600030101010101" pitchFamily="2" charset="-122"/>
                <a:cs typeface="Times New Roman" panose="02020603050405020304" pitchFamily="18" charset="0"/>
              </a:rPr>
              <a:t>中装饰者模式的经典</a:t>
            </a:r>
            <a:r>
              <a:rPr lang="zh-CN" altLang="en-US" sz="2000" b="1">
                <a:solidFill>
                  <a:srgbClr val="0070C0"/>
                </a:solidFill>
                <a:ea typeface="宋体" panose="02010600030101010101" pitchFamily="2" charset="-122"/>
                <a:cs typeface="Times New Roman" panose="02020603050405020304" pitchFamily="18" charset="0"/>
              </a:rPr>
              <a:t>使用</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mtClean="0">
              <a:latin typeface="Arial" pitchFamily="34" charset="0"/>
              <a:cs typeface="Arial" pitchFamily="34" charset="0"/>
            </a:endParaRPr>
          </a:p>
          <a:p>
            <a:pPr>
              <a:defRPr/>
            </a:pPr>
            <a:r>
              <a:rPr lang="en-US" altLang="zh-CN" smtClean="0">
                <a:latin typeface="Arial" pitchFamily="34" charset="0"/>
                <a:cs typeface="Arial" pitchFamily="34" charset="0"/>
              </a:rPr>
              <a:t>Java</a:t>
            </a:r>
            <a:r>
              <a:rPr lang="zh-CN" altLang="en-US">
                <a:latin typeface="Arial" pitchFamily="34" charset="0"/>
                <a:cs typeface="Arial" pitchFamily="34" charset="0"/>
              </a:rPr>
              <a:t>的</a:t>
            </a:r>
            <a:r>
              <a:rPr lang="en-US" altLang="zh-CN">
                <a:latin typeface="Arial" pitchFamily="34" charset="0"/>
                <a:cs typeface="Arial" pitchFamily="34" charset="0"/>
              </a:rPr>
              <a:t>IO</a:t>
            </a:r>
            <a:r>
              <a:rPr lang="zh-CN" altLang="en-US">
                <a:latin typeface="Arial" pitchFamily="34" charset="0"/>
                <a:cs typeface="Arial" pitchFamily="34" charset="0"/>
              </a:rPr>
              <a:t>结</a:t>
            </a:r>
            <a:r>
              <a:rPr lang="zh-CN" altLang="en-US" smtClean="0">
                <a:latin typeface="Arial" pitchFamily="34" charset="0"/>
                <a:cs typeface="Arial" pitchFamily="34" charset="0"/>
              </a:rPr>
              <a:t>构，</a:t>
            </a:r>
            <a:r>
              <a:rPr lang="en-US" altLang="zh-CN" smtClean="0">
                <a:latin typeface="Arial" pitchFamily="34" charset="0"/>
                <a:cs typeface="Arial" pitchFamily="34" charset="0"/>
              </a:rPr>
              <a:t>FilterInputStream</a:t>
            </a:r>
            <a:r>
              <a:rPr lang="zh-CN" altLang="en-US" smtClean="0">
                <a:latin typeface="Arial" pitchFamily="34" charset="0"/>
                <a:cs typeface="Arial" pitchFamily="34" charset="0"/>
              </a:rPr>
              <a:t>就是一个装饰者</a:t>
            </a: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a:latin typeface="Arial" pitchFamily="34" charset="0"/>
              <a:cs typeface="Arial" pitchFamily="34" charset="0"/>
            </a:endParaRPr>
          </a:p>
          <a:p>
            <a:pPr>
              <a:defRPr/>
            </a:pPr>
            <a:r>
              <a:rPr lang="en-US" altLang="zh-CN" sz="1600" b="1"/>
              <a:t>public abstract class </a:t>
            </a:r>
            <a:r>
              <a:rPr lang="en-US" altLang="zh-CN" sz="1600"/>
              <a:t>InputStream </a:t>
            </a:r>
            <a:r>
              <a:rPr lang="en-US" altLang="zh-CN" sz="1600" b="1"/>
              <a:t>implements </a:t>
            </a:r>
            <a:r>
              <a:rPr lang="en-US" altLang="zh-CN" sz="1600"/>
              <a:t>Closeable </a:t>
            </a:r>
            <a:r>
              <a:rPr lang="en-US" altLang="zh-CN" sz="1600" smtClean="0"/>
              <a:t>//</a:t>
            </a:r>
            <a:r>
              <a:rPr lang="zh-CN" altLang="en-US" sz="1600" smtClean="0"/>
              <a:t>是一个抽象类，即</a:t>
            </a:r>
            <a:r>
              <a:rPr lang="en-US" altLang="zh-CN" sz="1600" smtClean="0"/>
              <a:t>Component</a:t>
            </a:r>
          </a:p>
          <a:p>
            <a:pPr>
              <a:defRPr/>
            </a:pPr>
            <a:r>
              <a:rPr lang="en-US" altLang="zh-CN" sz="1600" b="1" smtClean="0"/>
              <a:t>public class </a:t>
            </a:r>
            <a:r>
              <a:rPr lang="en-US" altLang="zh-CN" sz="1600"/>
              <a:t>FilterInputStream </a:t>
            </a:r>
            <a:r>
              <a:rPr lang="en-US" altLang="zh-CN" sz="1600" b="1"/>
              <a:t>extends </a:t>
            </a:r>
            <a:r>
              <a:rPr lang="en-US" altLang="zh-CN" sz="1600"/>
              <a:t>InputStream </a:t>
            </a:r>
            <a:r>
              <a:rPr lang="en-US" altLang="zh-CN" sz="1600" smtClean="0"/>
              <a:t>{ //</a:t>
            </a:r>
            <a:r>
              <a:rPr lang="zh-CN" altLang="en-US" sz="1600" smtClean="0"/>
              <a:t>是一个装饰者类</a:t>
            </a:r>
            <a:r>
              <a:rPr lang="en-US" altLang="zh-CN" sz="1600" smtClean="0"/>
              <a:t>Decorator</a:t>
            </a:r>
            <a:r>
              <a:rPr lang="en-US" altLang="zh-CN" sz="1600" i="1"/>
              <a:t/>
            </a:r>
            <a:br>
              <a:rPr lang="en-US" altLang="zh-CN" sz="1600" i="1"/>
            </a:br>
            <a:r>
              <a:rPr lang="en-US" altLang="zh-CN" sz="1600" i="1"/>
              <a:t>    </a:t>
            </a:r>
            <a:r>
              <a:rPr lang="en-US" altLang="zh-CN" sz="1600" b="1"/>
              <a:t>protected volatile </a:t>
            </a:r>
            <a:r>
              <a:rPr lang="en-US" altLang="zh-CN" sz="1600"/>
              <a:t>InputStream </a:t>
            </a:r>
            <a:r>
              <a:rPr lang="en-US" altLang="zh-CN" sz="1600" b="1" smtClean="0"/>
              <a:t>in</a:t>
            </a:r>
            <a:r>
              <a:rPr lang="en-US" altLang="zh-CN" sz="1600" smtClean="0"/>
              <a:t> //</a:t>
            </a:r>
            <a:r>
              <a:rPr lang="zh-CN" altLang="en-US" sz="1600" smtClean="0"/>
              <a:t>被装饰的对象</a:t>
            </a:r>
            <a:endParaRPr lang="en-US" altLang="zh-CN" sz="1600" smtClean="0">
              <a:latin typeface="Arial" pitchFamily="34" charset="0"/>
              <a:cs typeface="Arial" pitchFamily="34" charset="0"/>
            </a:endParaRPr>
          </a:p>
        </p:txBody>
      </p:sp>
      <p:grpSp>
        <p:nvGrpSpPr>
          <p:cNvPr id="2" name="组合 1"/>
          <p:cNvGrpSpPr/>
          <p:nvPr/>
        </p:nvGrpSpPr>
        <p:grpSpPr>
          <a:xfrm>
            <a:off x="467544" y="2380552"/>
            <a:ext cx="8466831" cy="1798638"/>
            <a:chOff x="-1302543" y="1413669"/>
            <a:chExt cx="11749087" cy="2789238"/>
          </a:xfrm>
        </p:grpSpPr>
        <p:pic>
          <p:nvPicPr>
            <p:cNvPr id="19" name="图片 18" descr="destream"/>
            <p:cNvPicPr>
              <a:picLocks noChangeAspect="1"/>
            </p:cNvPicPr>
            <p:nvPr/>
          </p:nvPicPr>
          <p:blipFill>
            <a:blip r:embed="rId4"/>
            <a:stretch>
              <a:fillRect/>
            </a:stretch>
          </p:blipFill>
          <p:spPr>
            <a:xfrm>
              <a:off x="3693319" y="3663157"/>
              <a:ext cx="6753225" cy="539750"/>
            </a:xfrm>
            <a:prstGeom prst="rect">
              <a:avLst/>
            </a:prstGeom>
            <a:noFill/>
            <a:ln w="9525">
              <a:noFill/>
            </a:ln>
          </p:spPr>
        </p:pic>
        <p:pic>
          <p:nvPicPr>
            <p:cNvPr id="20" name="图片 19" descr="FilterInputStream"/>
            <p:cNvPicPr>
              <a:picLocks noChangeAspect="1"/>
            </p:cNvPicPr>
            <p:nvPr/>
          </p:nvPicPr>
          <p:blipFill>
            <a:blip r:embed="rId5"/>
            <a:stretch>
              <a:fillRect/>
            </a:stretch>
          </p:blipFill>
          <p:spPr>
            <a:xfrm>
              <a:off x="5042694" y="2672557"/>
              <a:ext cx="1754188" cy="481012"/>
            </a:xfrm>
            <a:prstGeom prst="rect">
              <a:avLst/>
            </a:prstGeom>
            <a:noFill/>
            <a:ln w="9525">
              <a:noFill/>
            </a:ln>
          </p:spPr>
        </p:pic>
        <p:pic>
          <p:nvPicPr>
            <p:cNvPr id="21" name="图片 20" descr="InputStream"/>
            <p:cNvPicPr>
              <a:picLocks noChangeAspect="1"/>
            </p:cNvPicPr>
            <p:nvPr/>
          </p:nvPicPr>
          <p:blipFill>
            <a:blip r:embed="rId6"/>
            <a:stretch>
              <a:fillRect/>
            </a:stretch>
          </p:blipFill>
          <p:spPr>
            <a:xfrm>
              <a:off x="2026444" y="1413669"/>
              <a:ext cx="2076450" cy="566738"/>
            </a:xfrm>
            <a:prstGeom prst="rect">
              <a:avLst/>
            </a:prstGeom>
            <a:noFill/>
            <a:ln w="9525">
              <a:noFill/>
            </a:ln>
          </p:spPr>
        </p:pic>
        <p:pic>
          <p:nvPicPr>
            <p:cNvPr id="22" name="图片 21" descr="stream"/>
            <p:cNvPicPr>
              <a:picLocks noChangeAspect="1"/>
            </p:cNvPicPr>
            <p:nvPr/>
          </p:nvPicPr>
          <p:blipFill>
            <a:blip r:embed="rId7"/>
            <a:stretch>
              <a:fillRect/>
            </a:stretch>
          </p:blipFill>
          <p:spPr>
            <a:xfrm>
              <a:off x="-1302543" y="2674144"/>
              <a:ext cx="6070600" cy="449263"/>
            </a:xfrm>
            <a:prstGeom prst="rect">
              <a:avLst/>
            </a:prstGeom>
            <a:noFill/>
            <a:ln w="9525">
              <a:noFill/>
            </a:ln>
          </p:spPr>
        </p:pic>
        <p:sp>
          <p:nvSpPr>
            <p:cNvPr id="23" name="箭头 216"/>
            <p:cNvSpPr/>
            <p:nvPr/>
          </p:nvSpPr>
          <p:spPr>
            <a:xfrm flipV="1">
              <a:off x="-583406" y="1953419"/>
              <a:ext cx="2611438" cy="538163"/>
            </a:xfrm>
            <a:prstGeom prst="line">
              <a:avLst/>
            </a:prstGeom>
            <a:ln w="25400" cap="flat" cmpd="sng">
              <a:solidFill>
                <a:schemeClr val="tx1"/>
              </a:solidFill>
              <a:prstDash val="solid"/>
              <a:headEnd type="none" w="med" len="med"/>
              <a:tailEnd type="triangle" w="med" len="med"/>
            </a:ln>
          </p:spPr>
        </p:sp>
        <p:sp>
          <p:nvSpPr>
            <p:cNvPr id="24" name="箭头 217"/>
            <p:cNvSpPr/>
            <p:nvPr/>
          </p:nvSpPr>
          <p:spPr>
            <a:xfrm flipV="1">
              <a:off x="1578769" y="2088357"/>
              <a:ext cx="809625" cy="449262"/>
            </a:xfrm>
            <a:prstGeom prst="line">
              <a:avLst/>
            </a:prstGeom>
            <a:ln w="25400" cap="flat" cmpd="sng">
              <a:solidFill>
                <a:schemeClr val="tx1"/>
              </a:solidFill>
              <a:prstDash val="solid"/>
              <a:headEnd type="none" w="med" len="med"/>
              <a:tailEnd type="triangle" w="med" len="med"/>
            </a:ln>
          </p:spPr>
        </p:sp>
        <p:sp>
          <p:nvSpPr>
            <p:cNvPr id="25" name="箭头 218"/>
            <p:cNvSpPr/>
            <p:nvPr/>
          </p:nvSpPr>
          <p:spPr>
            <a:xfrm flipH="1" flipV="1">
              <a:off x="3423444" y="1997869"/>
              <a:ext cx="312738" cy="630238"/>
            </a:xfrm>
            <a:prstGeom prst="line">
              <a:avLst/>
            </a:prstGeom>
            <a:ln w="25400" cap="flat" cmpd="sng">
              <a:solidFill>
                <a:schemeClr val="tx1"/>
              </a:solidFill>
              <a:prstDash val="solid"/>
              <a:headEnd type="none" w="med" len="med"/>
              <a:tailEnd type="triangle" w="med" len="med"/>
            </a:ln>
          </p:spPr>
        </p:sp>
        <p:sp>
          <p:nvSpPr>
            <p:cNvPr id="26" name="箭头 219"/>
            <p:cNvSpPr/>
            <p:nvPr/>
          </p:nvSpPr>
          <p:spPr>
            <a:xfrm flipH="1" flipV="1">
              <a:off x="4187032" y="1907382"/>
              <a:ext cx="1574800" cy="765175"/>
            </a:xfrm>
            <a:prstGeom prst="line">
              <a:avLst/>
            </a:prstGeom>
            <a:ln w="25400" cap="flat" cmpd="sng">
              <a:solidFill>
                <a:schemeClr val="tx1"/>
              </a:solidFill>
              <a:prstDash val="solid"/>
              <a:headEnd type="none" w="med" len="med"/>
              <a:tailEnd type="triangle" w="med" len="med"/>
            </a:ln>
          </p:spPr>
        </p:sp>
        <p:sp>
          <p:nvSpPr>
            <p:cNvPr id="27" name="箭头 220"/>
            <p:cNvSpPr/>
            <p:nvPr/>
          </p:nvSpPr>
          <p:spPr>
            <a:xfrm flipV="1">
              <a:off x="5087144" y="3167857"/>
              <a:ext cx="585788" cy="450850"/>
            </a:xfrm>
            <a:prstGeom prst="line">
              <a:avLst/>
            </a:prstGeom>
            <a:ln w="25400" cap="flat" cmpd="sng">
              <a:solidFill>
                <a:schemeClr val="tx1"/>
              </a:solidFill>
              <a:prstDash val="solid"/>
              <a:headEnd type="none" w="med" len="med"/>
              <a:tailEnd type="triangle" w="med" len="med"/>
            </a:ln>
          </p:spPr>
        </p:sp>
        <p:sp>
          <p:nvSpPr>
            <p:cNvPr id="28" name="箭头 221"/>
            <p:cNvSpPr/>
            <p:nvPr/>
          </p:nvSpPr>
          <p:spPr>
            <a:xfrm flipH="1" flipV="1">
              <a:off x="6303169" y="3212307"/>
              <a:ext cx="269875" cy="450850"/>
            </a:xfrm>
            <a:prstGeom prst="line">
              <a:avLst/>
            </a:prstGeom>
            <a:ln w="25400" cap="flat" cmpd="sng">
              <a:solidFill>
                <a:schemeClr val="tx1"/>
              </a:solidFill>
              <a:prstDash val="solid"/>
              <a:headEnd type="none" w="med" len="med"/>
              <a:tailEnd type="triangle" w="med" len="med"/>
            </a:ln>
          </p:spPr>
        </p:sp>
        <p:sp>
          <p:nvSpPr>
            <p:cNvPr id="29" name="箭头 222"/>
            <p:cNvSpPr/>
            <p:nvPr/>
          </p:nvSpPr>
          <p:spPr>
            <a:xfrm flipH="1" flipV="1">
              <a:off x="6887369" y="3123407"/>
              <a:ext cx="2293938" cy="539750"/>
            </a:xfrm>
            <a:prstGeom prst="line">
              <a:avLst/>
            </a:prstGeom>
            <a:ln w="25400" cap="flat" cmpd="sng">
              <a:solidFill>
                <a:schemeClr val="tx1"/>
              </a:solidFill>
              <a:prstDash val="solid"/>
              <a:headEnd type="none" w="med" len="med"/>
              <a:tailEnd type="triangle" w="med" len="med"/>
            </a:ln>
          </p:spPr>
        </p:sp>
      </p:grpSp>
      <p:graphicFrame>
        <p:nvGraphicFramePr>
          <p:cNvPr id="3" name="对象 2"/>
          <p:cNvGraphicFramePr>
            <a:graphicFrameLocks noChangeAspect="1"/>
          </p:cNvGraphicFramePr>
          <p:nvPr>
            <p:extLst>
              <p:ext uri="{D42A27DB-BD31-4B8C-83A1-F6EECF244321}">
                <p14:modId xmlns:p14="http://schemas.microsoft.com/office/powerpoint/2010/main" val="3253720764"/>
              </p:ext>
            </p:extLst>
          </p:nvPr>
        </p:nvGraphicFramePr>
        <p:xfrm>
          <a:off x="7789273" y="2698922"/>
          <a:ext cx="712787" cy="711200"/>
        </p:xfrm>
        <a:graphic>
          <a:graphicData uri="http://schemas.openxmlformats.org/presentationml/2006/ole">
            <mc:AlternateContent xmlns:mc="http://schemas.openxmlformats.org/markup-compatibility/2006">
              <mc:Choice xmlns:v="urn:schemas-microsoft-com:vml" Requires="v">
                <p:oleObj spid="_x0000_s49166" name="包装程序外壳对象" showAsIcon="1" r:id="rId8" imgW="712080" imgH="711360" progId="Package">
                  <p:embed/>
                </p:oleObj>
              </mc:Choice>
              <mc:Fallback>
                <p:oleObj name="包装程序外壳对象" showAsIcon="1" r:id="rId8" imgW="712080" imgH="711360" progId="Package">
                  <p:embed/>
                  <p:pic>
                    <p:nvPicPr>
                      <p:cNvPr id="0" name=""/>
                      <p:cNvPicPr/>
                      <p:nvPr/>
                    </p:nvPicPr>
                    <p:blipFill>
                      <a:blip r:embed="rId9"/>
                      <a:stretch>
                        <a:fillRect/>
                      </a:stretch>
                    </p:blipFill>
                    <p:spPr>
                      <a:xfrm>
                        <a:off x="7789273" y="2698922"/>
                        <a:ext cx="712787" cy="711200"/>
                      </a:xfrm>
                      <a:prstGeom prst="rect">
                        <a:avLst/>
                      </a:prstGeom>
                    </p:spPr>
                  </p:pic>
                </p:oleObj>
              </mc:Fallback>
            </mc:AlternateContent>
          </a:graphicData>
        </a:graphic>
      </p:graphicFrame>
    </p:spTree>
    <p:extLst>
      <p:ext uri="{BB962C8B-B14F-4D97-AF65-F5344CB8AC3E}">
        <p14:creationId xmlns:p14="http://schemas.microsoft.com/office/powerpoint/2010/main" val="12065619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观察者模式</a:t>
            </a:r>
            <a:r>
              <a:rPr lang="en-US" altLang="zh-CN" sz="2400" b="1" smtClean="0"/>
              <a:t>(</a:t>
            </a:r>
            <a:r>
              <a:rPr lang="en-US" altLang="zh-CN" sz="2400" smtClean="0"/>
              <a:t>Observer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19" name="矩形 18"/>
          <p:cNvSpPr/>
          <p:nvPr/>
        </p:nvSpPr>
        <p:spPr>
          <a:xfrm>
            <a:off x="539553" y="1244431"/>
            <a:ext cx="8064895" cy="2616101"/>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看</a:t>
            </a:r>
            <a:r>
              <a:rPr lang="zh-CN" altLang="en-US" sz="2000" b="1">
                <a:solidFill>
                  <a:srgbClr val="0070C0"/>
                </a:solidFill>
                <a:ea typeface="宋体" panose="02010600030101010101" pitchFamily="2" charset="-122"/>
                <a:cs typeface="Times New Roman" panose="02020603050405020304" pitchFamily="18" charset="0"/>
              </a:rPr>
              <a:t>一</a:t>
            </a:r>
            <a:r>
              <a:rPr lang="zh-CN" altLang="en-US" sz="2000" b="1" smtClean="0">
                <a:solidFill>
                  <a:srgbClr val="0070C0"/>
                </a:solidFill>
                <a:ea typeface="宋体" panose="02010600030101010101" pitchFamily="2" charset="-122"/>
                <a:cs typeface="Times New Roman" panose="02020603050405020304" pitchFamily="18" charset="0"/>
              </a:rPr>
              <a:t>个项目需求</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mtClean="0">
              <a:latin typeface="Arial" pitchFamily="34" charset="0"/>
              <a:cs typeface="Arial" pitchFamily="34" charset="0"/>
            </a:endParaRPr>
          </a:p>
          <a:p>
            <a:pPr>
              <a:defRPr/>
            </a:pPr>
            <a:r>
              <a:rPr lang="zh-CN" altLang="en-US" smtClean="0">
                <a:latin typeface="Arial" pitchFamily="34" charset="0"/>
                <a:cs typeface="Arial" pitchFamily="34" charset="0"/>
              </a:rPr>
              <a:t>气</a:t>
            </a:r>
            <a:r>
              <a:rPr lang="zh-CN" altLang="en-US">
                <a:latin typeface="Arial" pitchFamily="34" charset="0"/>
                <a:cs typeface="Arial" pitchFamily="34" charset="0"/>
              </a:rPr>
              <a:t>象站</a:t>
            </a:r>
            <a:r>
              <a:rPr lang="zh-CN" altLang="en-US" smtClean="0">
                <a:latin typeface="Arial" pitchFamily="34" charset="0"/>
                <a:cs typeface="Arial" pitchFamily="34" charset="0"/>
              </a:rPr>
              <a:t>项目，具体要求如下：</a:t>
            </a:r>
            <a:endParaRPr lang="en-US" altLang="zh-CN">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气象站可以将每天测量到的温度，湿度，气压等等以公告的形式发布出去</a:t>
            </a:r>
            <a:r>
              <a:rPr lang="en-US" altLang="zh-CN" smtClean="0">
                <a:latin typeface="Arial" pitchFamily="34" charset="0"/>
                <a:cs typeface="Arial" pitchFamily="34" charset="0"/>
              </a:rPr>
              <a:t>(</a:t>
            </a:r>
            <a:r>
              <a:rPr lang="zh-CN" altLang="en-US" smtClean="0">
                <a:latin typeface="Arial" pitchFamily="34" charset="0"/>
                <a:cs typeface="Arial" pitchFamily="34" charset="0"/>
              </a:rPr>
              <a:t>比如发布到自己的网站</a:t>
            </a:r>
            <a:r>
              <a:rPr lang="en-US" altLang="zh-CN" smtClean="0">
                <a:latin typeface="Arial" pitchFamily="34" charset="0"/>
                <a:cs typeface="Arial" pitchFamily="34" charset="0"/>
              </a:rPr>
              <a:t>)</a:t>
            </a:r>
            <a:r>
              <a:rPr lang="zh-CN" altLang="en-US" smtClean="0">
                <a:latin typeface="Arial" pitchFamily="34" charset="0"/>
                <a:cs typeface="Arial" pitchFamily="34" charset="0"/>
              </a:rPr>
              <a:t>。</a:t>
            </a:r>
            <a:endParaRPr lang="en-US" altLang="zh-CN" smtClean="0">
              <a:latin typeface="Arial" pitchFamily="34" charset="0"/>
              <a:cs typeface="Arial" pitchFamily="34" charset="0"/>
            </a:endParaRPr>
          </a:p>
          <a:p>
            <a:pPr marL="342900" indent="-342900">
              <a:buAutoNum type="arabicParenR"/>
              <a:defRPr/>
            </a:pPr>
            <a:r>
              <a:rPr lang="zh-CN" altLang="en-US">
                <a:latin typeface="Arial" pitchFamily="34" charset="0"/>
                <a:cs typeface="Arial" pitchFamily="34" charset="0"/>
              </a:rPr>
              <a:t>需要设计开放型</a:t>
            </a:r>
            <a:r>
              <a:rPr lang="en-US" altLang="zh-CN">
                <a:latin typeface="Arial" pitchFamily="34" charset="0"/>
                <a:cs typeface="Arial" pitchFamily="34" charset="0"/>
              </a:rPr>
              <a:t>API</a:t>
            </a:r>
            <a:r>
              <a:rPr lang="zh-CN" altLang="en-US">
                <a:latin typeface="Arial" pitchFamily="34" charset="0"/>
                <a:cs typeface="Arial" pitchFamily="34" charset="0"/>
              </a:rPr>
              <a:t>，便于其他第三方公司也能接入气象站获取数</a:t>
            </a:r>
            <a:r>
              <a:rPr lang="zh-CN" altLang="en-US" smtClean="0">
                <a:latin typeface="Arial" pitchFamily="34" charset="0"/>
                <a:cs typeface="Arial" pitchFamily="34" charset="0"/>
              </a:rPr>
              <a:t>据。</a:t>
            </a:r>
            <a:endParaRPr lang="en-US" altLang="zh-CN" smtClean="0">
              <a:latin typeface="Arial" pitchFamily="34" charset="0"/>
              <a:cs typeface="Arial" pitchFamily="34" charset="0"/>
            </a:endParaRPr>
          </a:p>
          <a:p>
            <a:pPr marL="342900" indent="-342900">
              <a:buAutoNum type="arabicParenR"/>
              <a:defRPr/>
            </a:pPr>
            <a:endParaRPr lang="en-US" altLang="zh-CN" smtClean="0">
              <a:latin typeface="Arial" pitchFamily="34" charset="0"/>
              <a:cs typeface="Arial" pitchFamily="34" charset="0"/>
            </a:endParaRPr>
          </a:p>
          <a:p>
            <a:pPr marL="342900" indent="-342900">
              <a:buAutoNum type="arabicParenR"/>
              <a:defRPr/>
            </a:pPr>
            <a:r>
              <a:rPr lang="zh-CN" altLang="en-US">
                <a:latin typeface="Arial" pitchFamily="34" charset="0"/>
                <a:cs typeface="Arial" pitchFamily="34" charset="0"/>
              </a:rPr>
              <a:t>提供温度、气压和湿度的接</a:t>
            </a:r>
            <a:r>
              <a:rPr lang="zh-CN" altLang="en-US" smtClean="0">
                <a:latin typeface="Arial" pitchFamily="34" charset="0"/>
                <a:cs typeface="Arial" pitchFamily="34" charset="0"/>
              </a:rPr>
              <a:t>口</a:t>
            </a:r>
            <a:endParaRPr lang="en-US" altLang="zh-CN" smtClean="0">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测</a:t>
            </a:r>
            <a:r>
              <a:rPr lang="zh-CN" altLang="en-US">
                <a:latin typeface="Arial" pitchFamily="34" charset="0"/>
                <a:cs typeface="Arial" pitchFamily="34" charset="0"/>
              </a:rPr>
              <a:t>量数</a:t>
            </a:r>
            <a:r>
              <a:rPr lang="zh-CN" altLang="en-US" smtClean="0">
                <a:latin typeface="Arial" pitchFamily="34" charset="0"/>
                <a:cs typeface="Arial" pitchFamily="34" charset="0"/>
              </a:rPr>
              <a:t>据更</a:t>
            </a:r>
            <a:r>
              <a:rPr lang="zh-CN" altLang="en-US">
                <a:latin typeface="Arial" pitchFamily="34" charset="0"/>
                <a:cs typeface="Arial" pitchFamily="34" charset="0"/>
              </a:rPr>
              <a:t>新</a:t>
            </a:r>
            <a:r>
              <a:rPr lang="zh-CN" altLang="en-US" smtClean="0">
                <a:latin typeface="Arial" pitchFamily="34" charset="0"/>
                <a:cs typeface="Arial" pitchFamily="34" charset="0"/>
              </a:rPr>
              <a:t>时，要能实时的通</a:t>
            </a:r>
            <a:r>
              <a:rPr lang="zh-CN" altLang="en-US">
                <a:latin typeface="Arial" pitchFamily="34" charset="0"/>
                <a:cs typeface="Arial" pitchFamily="34" charset="0"/>
              </a:rPr>
              <a:t>知给第三方</a:t>
            </a:r>
            <a:endParaRPr lang="en-US" altLang="zh-CN">
              <a:latin typeface="Arial" pitchFamily="34" charset="0"/>
              <a:cs typeface="Arial" pitchFamily="34" charset="0"/>
            </a:endParaRPr>
          </a:p>
        </p:txBody>
      </p:sp>
    </p:spTree>
    <p:extLst>
      <p:ext uri="{BB962C8B-B14F-4D97-AF65-F5344CB8AC3E}">
        <p14:creationId xmlns:p14="http://schemas.microsoft.com/office/powerpoint/2010/main" val="15361853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观察者模式</a:t>
            </a:r>
            <a:r>
              <a:rPr lang="en-US" altLang="zh-CN" sz="2400" b="1" smtClean="0"/>
              <a:t>(</a:t>
            </a:r>
            <a:r>
              <a:rPr lang="en-US" altLang="zh-CN" sz="2400" smtClean="0"/>
              <a:t>Observer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19" name="矩形 18"/>
          <p:cNvSpPr/>
          <p:nvPr/>
        </p:nvSpPr>
        <p:spPr>
          <a:xfrm>
            <a:off x="539553" y="1244431"/>
            <a:ext cx="8064895" cy="4278094"/>
          </a:xfrm>
          <a:prstGeom prst="rect">
            <a:avLst/>
          </a:prstGeom>
        </p:spPr>
        <p:txBody>
          <a:bodyPr wrap="square">
            <a:spAutoFit/>
          </a:bodyPr>
          <a:lstStyle/>
          <a:p>
            <a:pPr>
              <a:defRPr/>
            </a:pPr>
            <a:r>
              <a:rPr lang="en-US" altLang="zh-CN" sz="2000" b="1" smtClean="0">
                <a:solidFill>
                  <a:srgbClr val="0070C0"/>
                </a:solidFill>
                <a:ea typeface="宋体" panose="02010600030101010101" pitchFamily="2" charset="-122"/>
                <a:cs typeface="Times New Roman" panose="02020603050405020304" pitchFamily="18" charset="0"/>
              </a:rPr>
              <a:t>WeatherData</a:t>
            </a:r>
            <a:r>
              <a:rPr lang="zh-CN" altLang="en-US" sz="2000" b="1">
                <a:solidFill>
                  <a:srgbClr val="0070C0"/>
                </a:solidFill>
                <a:ea typeface="宋体" panose="02010600030101010101" pitchFamily="2" charset="-122"/>
                <a:cs typeface="Times New Roman" panose="02020603050405020304" pitchFamily="18" charset="0"/>
              </a:rPr>
              <a:t>类</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mtClean="0">
              <a:latin typeface="Arial" pitchFamily="34" charset="0"/>
              <a:cs typeface="Arial" pitchFamily="34" charset="0"/>
            </a:endParaRPr>
          </a:p>
          <a:p>
            <a:pPr>
              <a:defRPr/>
            </a:pPr>
            <a:r>
              <a:rPr lang="zh-CN" altLang="en-US">
                <a:latin typeface="Arial" pitchFamily="34" charset="0"/>
                <a:cs typeface="Arial" pitchFamily="34" charset="0"/>
              </a:rPr>
              <a:t>通</a:t>
            </a:r>
            <a:r>
              <a:rPr lang="zh-CN" altLang="en-US" smtClean="0">
                <a:latin typeface="Arial" pitchFamily="34" charset="0"/>
                <a:cs typeface="Arial" pitchFamily="34" charset="0"/>
              </a:rPr>
              <a:t>过对气</a:t>
            </a:r>
            <a:r>
              <a:rPr lang="zh-CN" altLang="en-US">
                <a:latin typeface="Arial" pitchFamily="34" charset="0"/>
                <a:cs typeface="Arial" pitchFamily="34" charset="0"/>
              </a:rPr>
              <a:t>象站</a:t>
            </a:r>
            <a:r>
              <a:rPr lang="zh-CN" altLang="en-US" smtClean="0">
                <a:latin typeface="Arial" pitchFamily="34" charset="0"/>
                <a:cs typeface="Arial" pitchFamily="34" charset="0"/>
              </a:rPr>
              <a:t>项目的分析，我们可以初步设计出一个</a:t>
            </a:r>
            <a:r>
              <a:rPr lang="en-US" altLang="zh-CN" smtClean="0">
                <a:latin typeface="Arial" pitchFamily="34" charset="0"/>
                <a:cs typeface="Arial" pitchFamily="34" charset="0"/>
              </a:rPr>
              <a:t>WeatherData</a:t>
            </a:r>
            <a:r>
              <a:rPr lang="zh-CN" altLang="en-US" smtClean="0">
                <a:latin typeface="Arial" pitchFamily="34" charset="0"/>
                <a:cs typeface="Arial" pitchFamily="34" charset="0"/>
              </a:rPr>
              <a:t>类</a:t>
            </a: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r>
              <a:rPr lang="zh-CN" altLang="en-US">
                <a:latin typeface="Arial" pitchFamily="34" charset="0"/>
                <a:cs typeface="Arial" pitchFamily="34" charset="0"/>
              </a:rPr>
              <a:t>说</a:t>
            </a:r>
            <a:r>
              <a:rPr lang="zh-CN" altLang="en-US" smtClean="0">
                <a:latin typeface="Arial" pitchFamily="34" charset="0"/>
                <a:cs typeface="Arial" pitchFamily="34" charset="0"/>
              </a:rPr>
              <a:t>明</a:t>
            </a:r>
            <a:r>
              <a:rPr lang="en-US" altLang="zh-CN" smtClean="0">
                <a:latin typeface="Arial" pitchFamily="34" charset="0"/>
                <a:cs typeface="Arial" pitchFamily="34" charset="0"/>
              </a:rPr>
              <a:t>:</a:t>
            </a:r>
          </a:p>
          <a:p>
            <a:pPr marL="342900" indent="-342900">
              <a:buAutoNum type="arabicParenR"/>
              <a:defRPr/>
            </a:pPr>
            <a:r>
              <a:rPr lang="zh-CN" altLang="en-US" smtClean="0">
                <a:latin typeface="Arial" pitchFamily="34" charset="0"/>
                <a:cs typeface="Arial" pitchFamily="34" charset="0"/>
              </a:rPr>
              <a:t>通过</a:t>
            </a:r>
            <a:r>
              <a:rPr lang="en-US" altLang="zh-CN" smtClean="0">
                <a:latin typeface="Arial" pitchFamily="34" charset="0"/>
                <a:cs typeface="Arial" pitchFamily="34" charset="0"/>
              </a:rPr>
              <a:t>getXxx</a:t>
            </a:r>
            <a:r>
              <a:rPr lang="zh-CN" altLang="en-US" smtClean="0">
                <a:latin typeface="Arial" pitchFamily="34" charset="0"/>
                <a:cs typeface="Arial" pitchFamily="34" charset="0"/>
              </a:rPr>
              <a:t>方法，可以让第三方公司接入，并得到相关信息</a:t>
            </a:r>
            <a:r>
              <a:rPr lang="en-US" altLang="zh-CN" smtClean="0">
                <a:latin typeface="Arial" pitchFamily="34" charset="0"/>
                <a:cs typeface="Arial" pitchFamily="34" charset="0"/>
              </a:rPr>
              <a:t>.</a:t>
            </a:r>
          </a:p>
          <a:p>
            <a:pPr marL="342900" indent="-342900">
              <a:buAutoNum type="arabicParenR"/>
              <a:defRPr/>
            </a:pPr>
            <a:r>
              <a:rPr lang="zh-CN" altLang="en-US" smtClean="0">
                <a:latin typeface="Arial" pitchFamily="34" charset="0"/>
                <a:cs typeface="Arial" pitchFamily="34" charset="0"/>
              </a:rPr>
              <a:t>当数据有更新时，气象站通过调用</a:t>
            </a:r>
            <a:r>
              <a:rPr lang="en-US" altLang="zh-CN" smtClean="0">
                <a:latin typeface="Arial" pitchFamily="34" charset="0"/>
                <a:cs typeface="Arial" pitchFamily="34" charset="0"/>
              </a:rPr>
              <a:t>dataChange() </a:t>
            </a:r>
            <a:r>
              <a:rPr lang="zh-CN" altLang="en-US" smtClean="0">
                <a:latin typeface="Arial" pitchFamily="34" charset="0"/>
                <a:cs typeface="Arial" pitchFamily="34" charset="0"/>
              </a:rPr>
              <a:t>去更新数据，当</a:t>
            </a:r>
            <a:r>
              <a:rPr lang="zh-CN" altLang="en-US">
                <a:latin typeface="Arial" pitchFamily="34" charset="0"/>
                <a:cs typeface="Arial" pitchFamily="34" charset="0"/>
              </a:rPr>
              <a:t>第</a:t>
            </a:r>
            <a:r>
              <a:rPr lang="zh-CN" altLang="en-US" smtClean="0">
                <a:latin typeface="Arial" pitchFamily="34" charset="0"/>
                <a:cs typeface="Arial" pitchFamily="34" charset="0"/>
              </a:rPr>
              <a:t>三方再次获取时，就能得到最新数据，当然也可以</a:t>
            </a:r>
            <a:r>
              <a:rPr lang="zh-CN" altLang="en-US" b="1" smtClean="0">
                <a:solidFill>
                  <a:srgbClr val="CC0000"/>
                </a:solidFill>
                <a:latin typeface="Arial" pitchFamily="34" charset="0"/>
                <a:cs typeface="Arial" pitchFamily="34" charset="0"/>
              </a:rPr>
              <a:t>推送</a:t>
            </a:r>
            <a:r>
              <a:rPr lang="zh-CN" altLang="en-US" smtClean="0">
                <a:latin typeface="Arial" pitchFamily="34" charset="0"/>
                <a:cs typeface="Arial" pitchFamily="34" charset="0"/>
              </a:rPr>
              <a:t>。</a:t>
            </a:r>
            <a:endParaRPr lang="en-US" altLang="zh-CN" smtClean="0">
              <a:latin typeface="Arial" pitchFamily="34" charset="0"/>
              <a:cs typeface="Arial" pitchFamily="34" charset="0"/>
            </a:endParaRPr>
          </a:p>
        </p:txBody>
      </p:sp>
      <p:grpSp>
        <p:nvGrpSpPr>
          <p:cNvPr id="3" name="组合 2"/>
          <p:cNvGrpSpPr/>
          <p:nvPr/>
        </p:nvGrpSpPr>
        <p:grpSpPr>
          <a:xfrm>
            <a:off x="755577" y="2448247"/>
            <a:ext cx="3960439" cy="1804848"/>
            <a:chOff x="611561" y="2808287"/>
            <a:chExt cx="4392488" cy="2092880"/>
          </a:xfrm>
        </p:grpSpPr>
        <p:pic>
          <p:nvPicPr>
            <p:cNvPr id="5" name="图片 4" descr="图片1"/>
            <p:cNvPicPr>
              <a:picLocks noChangeAspect="1"/>
            </p:cNvPicPr>
            <p:nvPr/>
          </p:nvPicPr>
          <p:blipFill>
            <a:blip r:embed="rId4"/>
            <a:stretch>
              <a:fillRect/>
            </a:stretch>
          </p:blipFill>
          <p:spPr>
            <a:xfrm>
              <a:off x="611561" y="2808287"/>
              <a:ext cx="2005237" cy="2092880"/>
            </a:xfrm>
            <a:prstGeom prst="rect">
              <a:avLst/>
            </a:prstGeom>
            <a:noFill/>
            <a:ln w="9525">
              <a:noFill/>
            </a:ln>
          </p:spPr>
        </p:pic>
        <p:sp>
          <p:nvSpPr>
            <p:cNvPr id="6" name="圆柱形 5"/>
            <p:cNvSpPr/>
            <p:nvPr/>
          </p:nvSpPr>
          <p:spPr>
            <a:xfrm>
              <a:off x="3384905" y="3096319"/>
              <a:ext cx="1619144" cy="1754596"/>
            </a:xfrm>
            <a:prstGeom prst="can">
              <a:avLst>
                <a:gd name="adj" fmla="val 27977"/>
              </a:avLst>
            </a:prstGeom>
            <a:noFill/>
            <a:ln w="25400" cap="flat" cmpd="sng">
              <a:solidFill>
                <a:schemeClr val="tx1"/>
              </a:solidFill>
              <a:prstDash val="solid"/>
              <a:headEnd type="none" w="med" len="med"/>
              <a:tailEnd type="none" w="med" len="med"/>
            </a:ln>
          </p:spPr>
          <p:txBody>
            <a:bodyPr wrap="none" anchor="ctr"/>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mn-lt"/>
                  <a:ea typeface="+mn-ea"/>
                  <a:cs typeface="+mn-cs"/>
                  <a:sym typeface="Gill Sans" charset="0"/>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9pPr>
            </a:lstStyle>
            <a:p>
              <a:r>
                <a:rPr lang="zh-CN" altLang="en-US" sz="2800" dirty="0">
                  <a:solidFill>
                    <a:srgbClr val="4D4D4D"/>
                  </a:solidFill>
                  <a:latin typeface="微软雅黑" panose="020B0503020204020204" charset="-122"/>
                  <a:ea typeface="微软雅黑" panose="020B0503020204020204" charset="-122"/>
                  <a:sym typeface="H-冬青黑体传统中文-W3" charset="-122"/>
                </a:rPr>
                <a:t>气象站</a:t>
              </a:r>
            </a:p>
          </p:txBody>
        </p:sp>
        <p:sp>
          <p:nvSpPr>
            <p:cNvPr id="8" name="箭头 102"/>
            <p:cNvSpPr/>
            <p:nvPr/>
          </p:nvSpPr>
          <p:spPr>
            <a:xfrm flipH="1">
              <a:off x="2113789" y="4405161"/>
              <a:ext cx="1926386" cy="223767"/>
            </a:xfrm>
            <a:prstGeom prst="line">
              <a:avLst/>
            </a:prstGeom>
            <a:ln w="25400" cap="flat" cmpd="sng">
              <a:solidFill>
                <a:schemeClr val="tx1"/>
              </a:solidFill>
              <a:prstDash val="solid"/>
              <a:headEnd type="none" w="med" len="med"/>
              <a:tailEnd type="triangle" w="med" len="med"/>
            </a:ln>
          </p:spPr>
        </p:sp>
      </p:grpSp>
      <p:graphicFrame>
        <p:nvGraphicFramePr>
          <p:cNvPr id="2" name="对象 1"/>
          <p:cNvGraphicFramePr>
            <a:graphicFrameLocks noChangeAspect="1"/>
          </p:cNvGraphicFramePr>
          <p:nvPr>
            <p:extLst>
              <p:ext uri="{D42A27DB-BD31-4B8C-83A1-F6EECF244321}">
                <p14:modId xmlns:p14="http://schemas.microsoft.com/office/powerpoint/2010/main" val="172255321"/>
              </p:ext>
            </p:extLst>
          </p:nvPr>
        </p:nvGraphicFramePr>
        <p:xfrm>
          <a:off x="5220073" y="4040250"/>
          <a:ext cx="648072" cy="496302"/>
        </p:xfrm>
        <a:graphic>
          <a:graphicData uri="http://schemas.openxmlformats.org/presentationml/2006/ole">
            <mc:AlternateContent xmlns:mc="http://schemas.openxmlformats.org/markup-compatibility/2006">
              <mc:Choice xmlns:v="urn:schemas-microsoft-com:vml" Requires="v">
                <p:oleObj spid="_x0000_s43028" name="包装程序外壳对象" showAsIcon="1" r:id="rId5" imgW="928080" imgH="711360" progId="Package">
                  <p:embed/>
                </p:oleObj>
              </mc:Choice>
              <mc:Fallback>
                <p:oleObj name="包装程序外壳对象" showAsIcon="1" r:id="rId5" imgW="928080" imgH="711360" progId="Package">
                  <p:embed/>
                  <p:pic>
                    <p:nvPicPr>
                      <p:cNvPr id="0" name=""/>
                      <p:cNvPicPr/>
                      <p:nvPr/>
                    </p:nvPicPr>
                    <p:blipFill>
                      <a:blip r:embed="rId6"/>
                      <a:stretch>
                        <a:fillRect/>
                      </a:stretch>
                    </p:blipFill>
                    <p:spPr>
                      <a:xfrm>
                        <a:off x="5220073" y="4040250"/>
                        <a:ext cx="648072" cy="496302"/>
                      </a:xfrm>
                      <a:prstGeom prst="rect">
                        <a:avLst/>
                      </a:prstGeom>
                    </p:spPr>
                  </p:pic>
                </p:oleObj>
              </mc:Fallback>
            </mc:AlternateContent>
          </a:graphicData>
        </a:graphic>
      </p:graphicFrame>
    </p:spTree>
    <p:extLst>
      <p:ext uri="{BB962C8B-B14F-4D97-AF65-F5344CB8AC3E}">
        <p14:creationId xmlns:p14="http://schemas.microsoft.com/office/powerpoint/2010/main" val="7009412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观察者模式</a:t>
            </a:r>
            <a:r>
              <a:rPr lang="en-US" altLang="zh-CN" sz="2400" b="1" smtClean="0"/>
              <a:t>(</a:t>
            </a:r>
            <a:r>
              <a:rPr lang="en-US" altLang="zh-CN" sz="2400" smtClean="0"/>
              <a:t>Observer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19" name="矩形 18"/>
          <p:cNvSpPr/>
          <p:nvPr/>
        </p:nvSpPr>
        <p:spPr>
          <a:xfrm>
            <a:off x="539553" y="1244431"/>
            <a:ext cx="8064895" cy="3447098"/>
          </a:xfrm>
          <a:prstGeom prst="rect">
            <a:avLst/>
          </a:prstGeom>
        </p:spPr>
        <p:txBody>
          <a:bodyPr wrap="square">
            <a:spAutoFit/>
          </a:bodyPr>
          <a:lstStyle/>
          <a:p>
            <a:pPr>
              <a:defRPr/>
            </a:pPr>
            <a:r>
              <a:rPr lang="zh-CN" altLang="en-US" sz="2000" b="1">
                <a:solidFill>
                  <a:srgbClr val="0070C0"/>
                </a:solidFill>
                <a:latin typeface="Arial" pitchFamily="34" charset="0"/>
                <a:cs typeface="Arial" pitchFamily="34" charset="0"/>
              </a:rPr>
              <a:t>气象</a:t>
            </a:r>
            <a:r>
              <a:rPr lang="zh-CN" altLang="en-US" sz="2000" b="1" smtClean="0">
                <a:solidFill>
                  <a:srgbClr val="0070C0"/>
                </a:solidFill>
                <a:latin typeface="Arial" pitchFamily="34" charset="0"/>
                <a:cs typeface="Arial" pitchFamily="34" charset="0"/>
              </a:rPr>
              <a:t>站设计方案</a:t>
            </a:r>
            <a:r>
              <a:rPr lang="en-US" altLang="zh-CN" sz="2000" b="1" smtClean="0">
                <a:solidFill>
                  <a:srgbClr val="0070C0"/>
                </a:solidFill>
                <a:latin typeface="Arial" pitchFamily="34" charset="0"/>
                <a:cs typeface="Arial" pitchFamily="34" charset="0"/>
              </a:rPr>
              <a:t>1-</a:t>
            </a:r>
            <a:r>
              <a:rPr lang="zh-CN" altLang="en-US" sz="2000" b="1" smtClean="0">
                <a:solidFill>
                  <a:srgbClr val="0070C0"/>
                </a:solidFill>
                <a:latin typeface="Arial" pitchFamily="34" charset="0"/>
                <a:cs typeface="Arial" pitchFamily="34" charset="0"/>
              </a:rPr>
              <a:t>普通方案</a:t>
            </a:r>
            <a:endParaRPr lang="en-US" altLang="zh-CN" sz="2000" b="1" smtClean="0">
              <a:solidFill>
                <a:srgbClr val="0070C0"/>
              </a:solidFill>
              <a:latin typeface="Arial" pitchFamily="34" charset="0"/>
              <a:cs typeface="Arial" pitchFamily="34" charset="0"/>
            </a:endParaRPr>
          </a:p>
          <a:p>
            <a:pPr marL="285750" indent="-285750">
              <a:buFont typeface="Wingdings" pitchFamily="2" charset="2"/>
              <a:buChar char="Ø"/>
              <a:defRPr/>
            </a:pPr>
            <a:r>
              <a:rPr lang="zh-CN" altLang="en-US" b="1">
                <a:latin typeface="Arial" pitchFamily="34" charset="0"/>
                <a:cs typeface="Arial" pitchFamily="34" charset="0"/>
              </a:rPr>
              <a:t>示意图</a:t>
            </a:r>
            <a:endParaRPr lang="en-US" altLang="zh-CN" b="1" smtClean="0">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a:latin typeface="Arial" pitchFamily="34" charset="0"/>
              <a:cs typeface="Arial" pitchFamily="34" charset="0"/>
            </a:endParaRPr>
          </a:p>
        </p:txBody>
      </p:sp>
      <p:grpSp>
        <p:nvGrpSpPr>
          <p:cNvPr id="2" name="组合 1"/>
          <p:cNvGrpSpPr/>
          <p:nvPr/>
        </p:nvGrpSpPr>
        <p:grpSpPr>
          <a:xfrm>
            <a:off x="659147" y="2377376"/>
            <a:ext cx="3635772" cy="1701602"/>
            <a:chOff x="2088356" y="1682750"/>
            <a:chExt cx="4967287" cy="2251075"/>
          </a:xfrm>
        </p:grpSpPr>
        <p:pic>
          <p:nvPicPr>
            <p:cNvPr id="9" name="图片 8" descr="图片2"/>
            <p:cNvPicPr>
              <a:picLocks noChangeAspect="1"/>
            </p:cNvPicPr>
            <p:nvPr/>
          </p:nvPicPr>
          <p:blipFill>
            <a:blip r:embed="rId4"/>
            <a:stretch>
              <a:fillRect/>
            </a:stretch>
          </p:blipFill>
          <p:spPr>
            <a:xfrm>
              <a:off x="2088356" y="1682750"/>
              <a:ext cx="2025650" cy="1565275"/>
            </a:xfrm>
            <a:prstGeom prst="rect">
              <a:avLst/>
            </a:prstGeom>
            <a:noFill/>
            <a:ln w="9525">
              <a:noFill/>
            </a:ln>
          </p:spPr>
        </p:pic>
        <p:pic>
          <p:nvPicPr>
            <p:cNvPr id="10" name="图片 9" descr="图片1"/>
            <p:cNvPicPr>
              <a:picLocks noChangeAspect="1"/>
            </p:cNvPicPr>
            <p:nvPr/>
          </p:nvPicPr>
          <p:blipFill>
            <a:blip r:embed="rId5"/>
            <a:stretch>
              <a:fillRect/>
            </a:stretch>
          </p:blipFill>
          <p:spPr>
            <a:xfrm>
              <a:off x="4968081" y="1682750"/>
              <a:ext cx="2087562" cy="2251075"/>
            </a:xfrm>
            <a:prstGeom prst="rect">
              <a:avLst/>
            </a:prstGeom>
            <a:noFill/>
            <a:ln w="9525">
              <a:noFill/>
            </a:ln>
          </p:spPr>
        </p:pic>
        <p:sp>
          <p:nvSpPr>
            <p:cNvPr id="11" name="箭头 103"/>
            <p:cNvSpPr/>
            <p:nvPr/>
          </p:nvSpPr>
          <p:spPr>
            <a:xfrm flipH="1" flipV="1">
              <a:off x="2988468" y="2536825"/>
              <a:ext cx="2114550" cy="1035050"/>
            </a:xfrm>
            <a:prstGeom prst="line">
              <a:avLst/>
            </a:prstGeom>
            <a:ln w="25400" cap="flat" cmpd="sng">
              <a:solidFill>
                <a:schemeClr val="tx1"/>
              </a:solidFill>
              <a:prstDash val="solid"/>
              <a:headEnd type="none" w="med" len="med"/>
              <a:tailEnd type="triangle" w="med" len="med"/>
            </a:ln>
          </p:spPr>
        </p:sp>
      </p:grpSp>
      <p:graphicFrame>
        <p:nvGraphicFramePr>
          <p:cNvPr id="3" name="对象 2"/>
          <p:cNvGraphicFramePr>
            <a:graphicFrameLocks noChangeAspect="1"/>
          </p:cNvGraphicFramePr>
          <p:nvPr>
            <p:extLst>
              <p:ext uri="{D42A27DB-BD31-4B8C-83A1-F6EECF244321}">
                <p14:modId xmlns:p14="http://schemas.microsoft.com/office/powerpoint/2010/main" val="1135901187"/>
              </p:ext>
            </p:extLst>
          </p:nvPr>
        </p:nvGraphicFramePr>
        <p:xfrm>
          <a:off x="611647" y="4861811"/>
          <a:ext cx="706332" cy="540918"/>
        </p:xfrm>
        <a:graphic>
          <a:graphicData uri="http://schemas.openxmlformats.org/presentationml/2006/ole">
            <mc:AlternateContent xmlns:mc="http://schemas.openxmlformats.org/markup-compatibility/2006">
              <mc:Choice xmlns:v="urn:schemas-microsoft-com:vml" Requires="v">
                <p:oleObj spid="_x0000_s44053" name="包装程序外壳对象" showAsIcon="1" r:id="rId6" imgW="928080" imgH="711360" progId="Package">
                  <p:embed/>
                </p:oleObj>
              </mc:Choice>
              <mc:Fallback>
                <p:oleObj name="包装程序外壳对象" showAsIcon="1" r:id="rId6" imgW="928080" imgH="711360" progId="Package">
                  <p:embed/>
                  <p:pic>
                    <p:nvPicPr>
                      <p:cNvPr id="0" name=""/>
                      <p:cNvPicPr/>
                      <p:nvPr/>
                    </p:nvPicPr>
                    <p:blipFill>
                      <a:blip r:embed="rId7"/>
                      <a:stretch>
                        <a:fillRect/>
                      </a:stretch>
                    </p:blipFill>
                    <p:spPr>
                      <a:xfrm>
                        <a:off x="611647" y="4861811"/>
                        <a:ext cx="706332" cy="540918"/>
                      </a:xfrm>
                      <a:prstGeom prst="rect">
                        <a:avLst/>
                      </a:prstGeom>
                    </p:spPr>
                  </p:pic>
                </p:oleObj>
              </mc:Fallback>
            </mc:AlternateContent>
          </a:graphicData>
        </a:graphic>
      </p:graphicFrame>
      <p:sp>
        <p:nvSpPr>
          <p:cNvPr id="5" name="TextBox 4"/>
          <p:cNvSpPr txBox="1"/>
          <p:nvPr/>
        </p:nvSpPr>
        <p:spPr>
          <a:xfrm>
            <a:off x="515359" y="3952865"/>
            <a:ext cx="2891304" cy="738664"/>
          </a:xfrm>
          <a:prstGeom prst="rect">
            <a:avLst/>
          </a:prstGeom>
          <a:noFill/>
        </p:spPr>
        <p:txBody>
          <a:bodyPr wrap="none" rtlCol="0">
            <a:spAutoFit/>
          </a:bodyPr>
          <a:lstStyle/>
          <a:p>
            <a:r>
              <a:rPr lang="en-US" altLang="zh-CN" sz="1400" smtClean="0"/>
              <a:t>CurrentConditions(</a:t>
            </a:r>
            <a:r>
              <a:rPr lang="zh-CN" altLang="en-US" sz="1400" smtClean="0"/>
              <a:t>当前的天气情况</a:t>
            </a:r>
            <a:r>
              <a:rPr lang="en-US" altLang="zh-CN" sz="1400" smtClean="0"/>
              <a:t>)</a:t>
            </a:r>
          </a:p>
          <a:p>
            <a:r>
              <a:rPr lang="zh-CN" altLang="en-US" sz="1400"/>
              <a:t>可</a:t>
            </a:r>
            <a:r>
              <a:rPr lang="zh-CN" altLang="en-US" sz="1400" smtClean="0"/>
              <a:t>以理解成是我们气象局</a:t>
            </a:r>
            <a:endParaRPr lang="en-US" altLang="zh-CN" sz="1400" smtClean="0"/>
          </a:p>
          <a:p>
            <a:r>
              <a:rPr lang="zh-CN" altLang="en-US" sz="1400" smtClean="0"/>
              <a:t>的网站 </a:t>
            </a:r>
            <a:r>
              <a:rPr lang="en-US" altLang="zh-CN" sz="1400" smtClean="0"/>
              <a:t>//</a:t>
            </a:r>
            <a:r>
              <a:rPr lang="zh-CN" altLang="en-US" sz="1400" smtClean="0">
                <a:solidFill>
                  <a:srgbClr val="CC0000"/>
                </a:solidFill>
              </a:rPr>
              <a:t>推送</a:t>
            </a:r>
            <a:endParaRPr lang="zh-CN" altLang="en-US" sz="1400">
              <a:solidFill>
                <a:srgbClr val="CC0000"/>
              </a:solidFill>
            </a:endParaRPr>
          </a:p>
        </p:txBody>
      </p:sp>
    </p:spTree>
    <p:extLst>
      <p:ext uri="{BB962C8B-B14F-4D97-AF65-F5344CB8AC3E}">
        <p14:creationId xmlns:p14="http://schemas.microsoft.com/office/powerpoint/2010/main" val="1095843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观察者模式</a:t>
            </a:r>
            <a:r>
              <a:rPr lang="en-US" altLang="zh-CN" sz="2400" b="1" smtClean="0"/>
              <a:t>(</a:t>
            </a:r>
            <a:r>
              <a:rPr lang="en-US" altLang="zh-CN" sz="2400" smtClean="0"/>
              <a:t>Observer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19" name="矩形 18"/>
          <p:cNvSpPr/>
          <p:nvPr/>
        </p:nvSpPr>
        <p:spPr>
          <a:xfrm>
            <a:off x="539553" y="1244431"/>
            <a:ext cx="8064895" cy="4278094"/>
          </a:xfrm>
          <a:prstGeom prst="rect">
            <a:avLst/>
          </a:prstGeom>
        </p:spPr>
        <p:txBody>
          <a:bodyPr wrap="square">
            <a:spAutoFit/>
          </a:bodyPr>
          <a:lstStyle/>
          <a:p>
            <a:pPr>
              <a:defRPr/>
            </a:pPr>
            <a:r>
              <a:rPr lang="zh-CN" altLang="en-US" sz="2000" b="1">
                <a:solidFill>
                  <a:srgbClr val="0070C0"/>
                </a:solidFill>
                <a:latin typeface="Arial" pitchFamily="34" charset="0"/>
                <a:cs typeface="Arial" pitchFamily="34" charset="0"/>
              </a:rPr>
              <a:t>气象</a:t>
            </a:r>
            <a:r>
              <a:rPr lang="zh-CN" altLang="en-US" sz="2000" b="1" smtClean="0">
                <a:solidFill>
                  <a:srgbClr val="0070C0"/>
                </a:solidFill>
                <a:latin typeface="Arial" pitchFamily="34" charset="0"/>
                <a:cs typeface="Arial" pitchFamily="34" charset="0"/>
              </a:rPr>
              <a:t>站设计方案</a:t>
            </a:r>
            <a:r>
              <a:rPr lang="en-US" altLang="zh-CN" sz="2000" b="1" smtClean="0">
                <a:solidFill>
                  <a:srgbClr val="0070C0"/>
                </a:solidFill>
                <a:latin typeface="Arial" pitchFamily="34" charset="0"/>
                <a:cs typeface="Arial" pitchFamily="34" charset="0"/>
              </a:rPr>
              <a:t>1-</a:t>
            </a:r>
            <a:r>
              <a:rPr lang="zh-CN" altLang="en-US" sz="2000" b="1" smtClean="0">
                <a:solidFill>
                  <a:srgbClr val="0070C0"/>
                </a:solidFill>
                <a:latin typeface="Arial" pitchFamily="34" charset="0"/>
                <a:cs typeface="Arial" pitchFamily="34" charset="0"/>
              </a:rPr>
              <a:t>普通方案</a:t>
            </a:r>
            <a:endParaRPr lang="en-US" altLang="zh-CN">
              <a:latin typeface="Arial" pitchFamily="34" charset="0"/>
              <a:cs typeface="Arial" pitchFamily="34" charset="0"/>
            </a:endParaRPr>
          </a:p>
          <a:p>
            <a:pPr marL="285750" indent="-285750">
              <a:buFont typeface="Wingdings" pitchFamily="2" charset="2"/>
              <a:buChar char="Ø"/>
              <a:defRPr/>
            </a:pPr>
            <a:r>
              <a:rPr lang="zh-CN" altLang="en-US" b="1">
                <a:latin typeface="Arial" pitchFamily="34" charset="0"/>
                <a:cs typeface="Arial" pitchFamily="34" charset="0"/>
              </a:rPr>
              <a:t>代</a:t>
            </a:r>
            <a:r>
              <a:rPr lang="zh-CN" altLang="en-US" b="1" smtClean="0">
                <a:latin typeface="Arial" pitchFamily="34" charset="0"/>
                <a:cs typeface="Arial" pitchFamily="34" charset="0"/>
              </a:rPr>
              <a:t>码实现</a:t>
            </a:r>
            <a:endParaRPr lang="en-US" altLang="zh-CN" b="1" smtClean="0">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a:latin typeface="Arial" pitchFamily="34" charset="0"/>
              <a:cs typeface="Arial" pitchFamily="34" charset="0"/>
            </a:endParaRPr>
          </a:p>
        </p:txBody>
      </p:sp>
      <p:pic>
        <p:nvPicPr>
          <p:cNvPr id="215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154753"/>
            <a:ext cx="26670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extLst>
              <p:ext uri="{D42A27DB-BD31-4B8C-83A1-F6EECF244321}">
                <p14:modId xmlns:p14="http://schemas.microsoft.com/office/powerpoint/2010/main" val="3412186560"/>
              </p:ext>
            </p:extLst>
          </p:nvPr>
        </p:nvGraphicFramePr>
        <p:xfrm>
          <a:off x="683568" y="3744391"/>
          <a:ext cx="433560" cy="373529"/>
        </p:xfrm>
        <a:graphic>
          <a:graphicData uri="http://schemas.openxmlformats.org/presentationml/2006/ole">
            <mc:AlternateContent xmlns:mc="http://schemas.openxmlformats.org/markup-compatibility/2006">
              <mc:Choice xmlns:v="urn:schemas-microsoft-com:vml" Requires="v">
                <p:oleObj spid="_x0000_s21588" name="包装程序外壳对象" showAsIcon="1" r:id="rId5" imgW="826200" imgH="711360" progId="Package">
                  <p:embed/>
                </p:oleObj>
              </mc:Choice>
              <mc:Fallback>
                <p:oleObj name="包装程序外壳对象" showAsIcon="1" r:id="rId5" imgW="826200" imgH="711360" progId="Package">
                  <p:embed/>
                  <p:pic>
                    <p:nvPicPr>
                      <p:cNvPr id="0" name=""/>
                      <p:cNvPicPr/>
                      <p:nvPr/>
                    </p:nvPicPr>
                    <p:blipFill>
                      <a:blip r:embed="rId6"/>
                      <a:stretch>
                        <a:fillRect/>
                      </a:stretch>
                    </p:blipFill>
                    <p:spPr>
                      <a:xfrm>
                        <a:off x="683568" y="3744391"/>
                        <a:ext cx="433560" cy="373529"/>
                      </a:xfrm>
                      <a:prstGeom prst="rect">
                        <a:avLst/>
                      </a:prstGeom>
                    </p:spPr>
                  </p:pic>
                </p:oleObj>
              </mc:Fallback>
            </mc:AlternateContent>
          </a:graphicData>
        </a:graphic>
      </p:graphicFrame>
      <p:sp>
        <p:nvSpPr>
          <p:cNvPr id="5" name="TextBox 4"/>
          <p:cNvSpPr txBox="1"/>
          <p:nvPr/>
        </p:nvSpPr>
        <p:spPr>
          <a:xfrm>
            <a:off x="4103712" y="0"/>
            <a:ext cx="4860775" cy="2246769"/>
          </a:xfrm>
          <a:prstGeom prst="rect">
            <a:avLst/>
          </a:prstGeom>
          <a:solidFill>
            <a:schemeClr val="bg1">
              <a:lumMod val="95000"/>
            </a:schemeClr>
          </a:solidFill>
        </p:spPr>
        <p:txBody>
          <a:bodyPr wrap="square" rtlCol="0">
            <a:spAutoFit/>
          </a:bodyPr>
          <a:lstStyle/>
          <a:p>
            <a:r>
              <a:rPr lang="en-US" altLang="zh-CN" sz="1000">
                <a:latin typeface="Arial" pitchFamily="34" charset="0"/>
                <a:cs typeface="Arial" pitchFamily="34" charset="0"/>
              </a:rPr>
              <a:t>class CurrentConditions {</a:t>
            </a:r>
          </a:p>
          <a:p>
            <a:r>
              <a:rPr lang="en-US" altLang="zh-CN" sz="1000">
                <a:latin typeface="Arial" pitchFamily="34" charset="0"/>
                <a:cs typeface="Arial" pitchFamily="34" charset="0"/>
              </a:rPr>
              <a:t>  private var mTemperature: Float = _</a:t>
            </a:r>
          </a:p>
          <a:p>
            <a:r>
              <a:rPr lang="en-US" altLang="zh-CN" sz="1000">
                <a:latin typeface="Arial" pitchFamily="34" charset="0"/>
                <a:cs typeface="Arial" pitchFamily="34" charset="0"/>
              </a:rPr>
              <a:t>  private var mPressure: Float = _</a:t>
            </a:r>
          </a:p>
          <a:p>
            <a:r>
              <a:rPr lang="en-US" altLang="zh-CN" sz="1000">
                <a:latin typeface="Arial" pitchFamily="34" charset="0"/>
                <a:cs typeface="Arial" pitchFamily="34" charset="0"/>
              </a:rPr>
              <a:t>  private var mHumidity: Float = </a:t>
            </a:r>
            <a:r>
              <a:rPr lang="en-US" altLang="zh-CN" sz="1000" smtClean="0">
                <a:latin typeface="Arial" pitchFamily="34" charset="0"/>
                <a:cs typeface="Arial" pitchFamily="34" charset="0"/>
              </a:rPr>
              <a:t>_</a:t>
            </a:r>
            <a:endParaRPr lang="en-US" altLang="zh-CN" sz="1000">
              <a:latin typeface="Arial" pitchFamily="34" charset="0"/>
              <a:cs typeface="Arial" pitchFamily="34" charset="0"/>
            </a:endParaRPr>
          </a:p>
          <a:p>
            <a:r>
              <a:rPr lang="en-US" altLang="zh-CN" sz="1000">
                <a:latin typeface="Arial" pitchFamily="34" charset="0"/>
                <a:cs typeface="Arial" pitchFamily="34" charset="0"/>
              </a:rPr>
              <a:t>  def display() = {</a:t>
            </a:r>
          </a:p>
          <a:p>
            <a:r>
              <a:rPr lang="en-US" altLang="zh-CN" sz="1000">
                <a:latin typeface="Arial" pitchFamily="34" charset="0"/>
                <a:cs typeface="Arial" pitchFamily="34" charset="0"/>
              </a:rPr>
              <a:t>    println("***Today mTemperature: " + mTemperature + "***")</a:t>
            </a:r>
          </a:p>
          <a:p>
            <a:r>
              <a:rPr lang="en-US" altLang="zh-CN" sz="1000">
                <a:latin typeface="Arial" pitchFamily="34" charset="0"/>
                <a:cs typeface="Arial" pitchFamily="34" charset="0"/>
              </a:rPr>
              <a:t>    println("***Today mPressure: " + mPressure + "***")</a:t>
            </a:r>
          </a:p>
          <a:p>
            <a:r>
              <a:rPr lang="en-US" altLang="zh-CN" sz="1000">
                <a:latin typeface="Arial" pitchFamily="34" charset="0"/>
                <a:cs typeface="Arial" pitchFamily="34" charset="0"/>
              </a:rPr>
              <a:t>    println("***Today mHumidity: " + mHumidity + "***")</a:t>
            </a:r>
          </a:p>
          <a:p>
            <a:r>
              <a:rPr lang="en-US" altLang="zh-CN" sz="1000">
                <a:latin typeface="Arial" pitchFamily="34" charset="0"/>
                <a:cs typeface="Arial" pitchFamily="34" charset="0"/>
              </a:rPr>
              <a:t>  }</a:t>
            </a:r>
          </a:p>
          <a:p>
            <a:r>
              <a:rPr lang="en-US" altLang="zh-CN" sz="1000">
                <a:latin typeface="Arial" pitchFamily="34" charset="0"/>
                <a:cs typeface="Arial" pitchFamily="34" charset="0"/>
              </a:rPr>
              <a:t>  def update(mTemperature: Float, mPressure: Float, mHumidity: Float) = {</a:t>
            </a:r>
          </a:p>
          <a:p>
            <a:r>
              <a:rPr lang="en-US" altLang="zh-CN" sz="1000">
                <a:latin typeface="Arial" pitchFamily="34" charset="0"/>
                <a:cs typeface="Arial" pitchFamily="34" charset="0"/>
              </a:rPr>
              <a:t>    this.mTemperature = mTemperature</a:t>
            </a:r>
          </a:p>
          <a:p>
            <a:r>
              <a:rPr lang="en-US" altLang="zh-CN" sz="1000">
                <a:latin typeface="Arial" pitchFamily="34" charset="0"/>
                <a:cs typeface="Arial" pitchFamily="34" charset="0"/>
              </a:rPr>
              <a:t>    this.mPressure = mPressure</a:t>
            </a:r>
          </a:p>
          <a:p>
            <a:r>
              <a:rPr lang="en-US" altLang="zh-CN" sz="1000">
                <a:latin typeface="Arial" pitchFamily="34" charset="0"/>
                <a:cs typeface="Arial" pitchFamily="34" charset="0"/>
              </a:rPr>
              <a:t>    this.mHumidity = mHumidity</a:t>
            </a:r>
          </a:p>
          <a:p>
            <a:r>
              <a:rPr lang="en-US" altLang="zh-CN" sz="1000">
                <a:latin typeface="Arial" pitchFamily="34" charset="0"/>
                <a:cs typeface="Arial" pitchFamily="34" charset="0"/>
              </a:rPr>
              <a:t>    display()}}</a:t>
            </a:r>
            <a:endParaRPr lang="zh-CN" altLang="en-US" sz="1000">
              <a:latin typeface="Arial" pitchFamily="34" charset="0"/>
              <a:cs typeface="Arial" pitchFamily="34" charset="0"/>
            </a:endParaRPr>
          </a:p>
        </p:txBody>
      </p:sp>
      <p:sp>
        <p:nvSpPr>
          <p:cNvPr id="6" name="TextBox 5"/>
          <p:cNvSpPr txBox="1"/>
          <p:nvPr/>
        </p:nvSpPr>
        <p:spPr>
          <a:xfrm>
            <a:off x="4171316" y="2304231"/>
            <a:ext cx="4721164" cy="3631763"/>
          </a:xfrm>
          <a:prstGeom prst="rect">
            <a:avLst/>
          </a:prstGeom>
          <a:solidFill>
            <a:schemeClr val="accent3">
              <a:lumMod val="20000"/>
              <a:lumOff val="80000"/>
            </a:schemeClr>
          </a:solidFill>
        </p:spPr>
        <p:txBody>
          <a:bodyPr wrap="none" rtlCol="0">
            <a:spAutoFit/>
          </a:bodyPr>
          <a:lstStyle/>
          <a:p>
            <a:r>
              <a:rPr lang="en-US" altLang="zh-CN" sz="1000">
                <a:latin typeface="Arial" pitchFamily="34" charset="0"/>
                <a:cs typeface="Arial" pitchFamily="34" charset="0"/>
              </a:rPr>
              <a:t>class WeatherData {</a:t>
            </a:r>
          </a:p>
          <a:p>
            <a:r>
              <a:rPr lang="en-US" altLang="zh-CN" sz="1000">
                <a:latin typeface="Arial" pitchFamily="34" charset="0"/>
                <a:cs typeface="Arial" pitchFamily="34" charset="0"/>
              </a:rPr>
              <a:t>  private var mTemperatrue: Float = _</a:t>
            </a:r>
          </a:p>
          <a:p>
            <a:r>
              <a:rPr lang="en-US" altLang="zh-CN" sz="1000">
                <a:latin typeface="Arial" pitchFamily="34" charset="0"/>
                <a:cs typeface="Arial" pitchFamily="34" charset="0"/>
              </a:rPr>
              <a:t>  private var mPressure: Float = _</a:t>
            </a:r>
          </a:p>
          <a:p>
            <a:r>
              <a:rPr lang="en-US" altLang="zh-CN" sz="1000">
                <a:latin typeface="Arial" pitchFamily="34" charset="0"/>
                <a:cs typeface="Arial" pitchFamily="34" charset="0"/>
              </a:rPr>
              <a:t>  private var mHumidity: Float = _</a:t>
            </a:r>
          </a:p>
          <a:p>
            <a:r>
              <a:rPr lang="en-US" altLang="zh-CN" sz="1000">
                <a:latin typeface="Arial" pitchFamily="34" charset="0"/>
                <a:cs typeface="Arial" pitchFamily="34" charset="0"/>
              </a:rPr>
              <a:t>  private var mCurrentConditions: CurrentConditions = _</a:t>
            </a:r>
          </a:p>
          <a:p>
            <a:r>
              <a:rPr lang="en-US" altLang="zh-CN" sz="1000">
                <a:latin typeface="Arial" pitchFamily="34" charset="0"/>
                <a:cs typeface="Arial" pitchFamily="34" charset="0"/>
              </a:rPr>
              <a:t>  def this(mCurrentConditions: CurrentConditions) {</a:t>
            </a:r>
          </a:p>
          <a:p>
            <a:r>
              <a:rPr lang="en-US" altLang="zh-CN" sz="1000">
                <a:latin typeface="Arial" pitchFamily="34" charset="0"/>
                <a:cs typeface="Arial" pitchFamily="34" charset="0"/>
              </a:rPr>
              <a:t>    this</a:t>
            </a:r>
          </a:p>
          <a:p>
            <a:r>
              <a:rPr lang="en-US" altLang="zh-CN" sz="1000">
                <a:latin typeface="Arial" pitchFamily="34" charset="0"/>
                <a:cs typeface="Arial" pitchFamily="34" charset="0"/>
              </a:rPr>
              <a:t>    this.mCurrentConditions = mCurrentConditions</a:t>
            </a:r>
          </a:p>
          <a:p>
            <a:r>
              <a:rPr lang="en-US" altLang="zh-CN" sz="1000">
                <a:latin typeface="Arial" pitchFamily="34" charset="0"/>
                <a:cs typeface="Arial" pitchFamily="34" charset="0"/>
              </a:rPr>
              <a:t>  }</a:t>
            </a:r>
          </a:p>
          <a:p>
            <a:r>
              <a:rPr lang="en-US" altLang="zh-CN" sz="1000">
                <a:latin typeface="Arial" pitchFamily="34" charset="0"/>
                <a:cs typeface="Arial" pitchFamily="34" charset="0"/>
              </a:rPr>
              <a:t>  def getTemperature() = {</a:t>
            </a:r>
          </a:p>
          <a:p>
            <a:r>
              <a:rPr lang="en-US" altLang="zh-CN" sz="1000">
                <a:latin typeface="Arial" pitchFamily="34" charset="0"/>
                <a:cs typeface="Arial" pitchFamily="34" charset="0"/>
              </a:rPr>
              <a:t>    mTemperatrue}</a:t>
            </a:r>
          </a:p>
          <a:p>
            <a:r>
              <a:rPr lang="en-US" altLang="zh-CN" sz="1000">
                <a:latin typeface="Arial" pitchFamily="34" charset="0"/>
                <a:cs typeface="Arial" pitchFamily="34" charset="0"/>
              </a:rPr>
              <a:t>  def getPressure() = {</a:t>
            </a:r>
          </a:p>
          <a:p>
            <a:r>
              <a:rPr lang="en-US" altLang="zh-CN" sz="1000">
                <a:latin typeface="Arial" pitchFamily="34" charset="0"/>
                <a:cs typeface="Arial" pitchFamily="34" charset="0"/>
              </a:rPr>
              <a:t>    mPressure }</a:t>
            </a:r>
          </a:p>
          <a:p>
            <a:r>
              <a:rPr lang="en-US" altLang="zh-CN" sz="1000">
                <a:latin typeface="Arial" pitchFamily="34" charset="0"/>
                <a:cs typeface="Arial" pitchFamily="34" charset="0"/>
              </a:rPr>
              <a:t>  def getHumidity() = {</a:t>
            </a:r>
          </a:p>
          <a:p>
            <a:r>
              <a:rPr lang="en-US" altLang="zh-CN" sz="1000">
                <a:latin typeface="Arial" pitchFamily="34" charset="0"/>
                <a:cs typeface="Arial" pitchFamily="34" charset="0"/>
              </a:rPr>
              <a:t>    mHumidity }</a:t>
            </a:r>
          </a:p>
          <a:p>
            <a:r>
              <a:rPr lang="en-US" altLang="zh-CN" sz="1000">
                <a:latin typeface="Arial" pitchFamily="34" charset="0"/>
                <a:cs typeface="Arial" pitchFamily="34" charset="0"/>
              </a:rPr>
              <a:t>  def  dataChange() = {</a:t>
            </a:r>
          </a:p>
          <a:p>
            <a:r>
              <a:rPr lang="en-US" altLang="zh-CN" sz="1000">
                <a:latin typeface="Arial" pitchFamily="34" charset="0"/>
                <a:cs typeface="Arial" pitchFamily="34" charset="0"/>
              </a:rPr>
              <a:t>    mCurrentConditions.update(getTemperature(), getPressure(), getHumidity()) }</a:t>
            </a:r>
          </a:p>
          <a:p>
            <a:r>
              <a:rPr lang="en-US" altLang="zh-CN" sz="1000">
                <a:latin typeface="Arial" pitchFamily="34" charset="0"/>
                <a:cs typeface="Arial" pitchFamily="34" charset="0"/>
              </a:rPr>
              <a:t>  def setData(mTemperature: Float, mPressure: Float, mHumidity: Float) = {</a:t>
            </a:r>
          </a:p>
          <a:p>
            <a:r>
              <a:rPr lang="en-US" altLang="zh-CN" sz="1000">
                <a:latin typeface="Arial" pitchFamily="34" charset="0"/>
                <a:cs typeface="Arial" pitchFamily="34" charset="0"/>
              </a:rPr>
              <a:t>    this.mTemperatrue = mTemperature</a:t>
            </a:r>
          </a:p>
          <a:p>
            <a:r>
              <a:rPr lang="en-US" altLang="zh-CN" sz="1000">
                <a:latin typeface="Arial" pitchFamily="34" charset="0"/>
                <a:cs typeface="Arial" pitchFamily="34" charset="0"/>
              </a:rPr>
              <a:t>    this.mPressure = mPressure</a:t>
            </a:r>
          </a:p>
          <a:p>
            <a:r>
              <a:rPr lang="en-US" altLang="zh-CN" sz="1000">
                <a:latin typeface="Arial" pitchFamily="34" charset="0"/>
                <a:cs typeface="Arial" pitchFamily="34" charset="0"/>
              </a:rPr>
              <a:t>    this.mHumidity = mHumidity</a:t>
            </a:r>
          </a:p>
          <a:p>
            <a:r>
              <a:rPr lang="en-US" altLang="zh-CN" sz="1000">
                <a:latin typeface="Arial" pitchFamily="34" charset="0"/>
                <a:cs typeface="Arial" pitchFamily="34" charset="0"/>
              </a:rPr>
              <a:t>    dataChange()</a:t>
            </a:r>
          </a:p>
          <a:p>
            <a:r>
              <a:rPr lang="en-US" altLang="zh-CN" sz="1000">
                <a:latin typeface="Arial" pitchFamily="34" charset="0"/>
                <a:cs typeface="Arial" pitchFamily="34" charset="0"/>
              </a:rPr>
              <a:t>  </a:t>
            </a:r>
            <a:r>
              <a:rPr lang="en-US" altLang="zh-CN" sz="1000" smtClean="0">
                <a:latin typeface="Arial" pitchFamily="34" charset="0"/>
                <a:cs typeface="Arial" pitchFamily="34" charset="0"/>
              </a:rPr>
              <a:t>}}</a:t>
            </a:r>
            <a:endParaRPr lang="en-US" altLang="zh-CN" sz="1000">
              <a:latin typeface="Arial" pitchFamily="34" charset="0"/>
              <a:cs typeface="Arial" pitchFamily="34" charset="0"/>
            </a:endParaRPr>
          </a:p>
        </p:txBody>
      </p:sp>
      <p:sp>
        <p:nvSpPr>
          <p:cNvPr id="8" name="TextBox 7"/>
          <p:cNvSpPr txBox="1"/>
          <p:nvPr/>
        </p:nvSpPr>
        <p:spPr>
          <a:xfrm>
            <a:off x="150138" y="4464471"/>
            <a:ext cx="3773790" cy="1015663"/>
          </a:xfrm>
          <a:prstGeom prst="rect">
            <a:avLst/>
          </a:prstGeom>
          <a:solidFill>
            <a:schemeClr val="bg1">
              <a:lumMod val="95000"/>
            </a:schemeClr>
          </a:solidFill>
        </p:spPr>
        <p:txBody>
          <a:bodyPr wrap="none" rtlCol="0">
            <a:spAutoFit/>
          </a:bodyPr>
          <a:lstStyle/>
          <a:p>
            <a:r>
              <a:rPr lang="en-US" altLang="zh-CN" sz="1000">
                <a:latin typeface="Arial" pitchFamily="34" charset="0"/>
                <a:cs typeface="Arial" pitchFamily="34" charset="0"/>
              </a:rPr>
              <a:t>object InternetWeather {</a:t>
            </a:r>
          </a:p>
          <a:p>
            <a:r>
              <a:rPr lang="en-US" altLang="zh-CN" sz="1000">
                <a:latin typeface="Arial" pitchFamily="34" charset="0"/>
                <a:cs typeface="Arial" pitchFamily="34" charset="0"/>
              </a:rPr>
              <a:t>  def main(args: Array[String]): Unit = {</a:t>
            </a:r>
          </a:p>
          <a:p>
            <a:r>
              <a:rPr lang="en-US" altLang="zh-CN" sz="1000">
                <a:latin typeface="Arial" pitchFamily="34" charset="0"/>
                <a:cs typeface="Arial" pitchFamily="34" charset="0"/>
              </a:rPr>
              <a:t>    val mCurrentConditions = new CurrentConditions()</a:t>
            </a:r>
          </a:p>
          <a:p>
            <a:r>
              <a:rPr lang="en-US" altLang="zh-CN" sz="1000">
                <a:latin typeface="Arial" pitchFamily="34" charset="0"/>
                <a:cs typeface="Arial" pitchFamily="34" charset="0"/>
              </a:rPr>
              <a:t>    val mWeatherData = new WeatherData(mCurrentConditions)</a:t>
            </a:r>
          </a:p>
          <a:p>
            <a:r>
              <a:rPr lang="en-US" altLang="zh-CN" sz="1000">
                <a:latin typeface="Arial" pitchFamily="34" charset="0"/>
                <a:cs typeface="Arial" pitchFamily="34" charset="0"/>
              </a:rPr>
              <a:t>    mWeatherData.setData(30, 150, 40)</a:t>
            </a:r>
          </a:p>
          <a:p>
            <a:r>
              <a:rPr lang="en-US" altLang="zh-CN" sz="1000">
                <a:latin typeface="Arial" pitchFamily="34" charset="0"/>
                <a:cs typeface="Arial" pitchFamily="34" charset="0"/>
              </a:rPr>
              <a:t>  }}</a:t>
            </a:r>
            <a:endParaRPr lang="zh-CN" altLang="en-US" sz="1000">
              <a:latin typeface="Arial" pitchFamily="34" charset="0"/>
              <a:cs typeface="Arial" pitchFamily="34"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669770282"/>
              </p:ext>
            </p:extLst>
          </p:nvPr>
        </p:nvGraphicFramePr>
        <p:xfrm>
          <a:off x="1394646" y="3725339"/>
          <a:ext cx="642387" cy="394773"/>
        </p:xfrm>
        <a:graphic>
          <a:graphicData uri="http://schemas.openxmlformats.org/presentationml/2006/ole">
            <mc:AlternateContent xmlns:mc="http://schemas.openxmlformats.org/markup-compatibility/2006">
              <mc:Choice xmlns:v="urn:schemas-microsoft-com:vml" Requires="v">
                <p:oleObj spid="_x0000_s21589" name="包装程序外壳对象" showAsIcon="1" r:id="rId7" imgW="1156680" imgH="711360" progId="Package">
                  <p:embed/>
                </p:oleObj>
              </mc:Choice>
              <mc:Fallback>
                <p:oleObj name="包装程序外壳对象" showAsIcon="1" r:id="rId7" imgW="1156680" imgH="711360" progId="Package">
                  <p:embed/>
                  <p:pic>
                    <p:nvPicPr>
                      <p:cNvPr id="0" name=""/>
                      <p:cNvPicPr/>
                      <p:nvPr/>
                    </p:nvPicPr>
                    <p:blipFill>
                      <a:blip r:embed="rId8"/>
                      <a:stretch>
                        <a:fillRect/>
                      </a:stretch>
                    </p:blipFill>
                    <p:spPr>
                      <a:xfrm>
                        <a:off x="1394646" y="3725339"/>
                        <a:ext cx="642387" cy="394773"/>
                      </a:xfrm>
                      <a:prstGeom prst="rect">
                        <a:avLst/>
                      </a:prstGeom>
                    </p:spPr>
                  </p:pic>
                </p:oleObj>
              </mc:Fallback>
            </mc:AlternateContent>
          </a:graphicData>
        </a:graphic>
      </p:graphicFrame>
    </p:spTree>
    <p:extLst>
      <p:ext uri="{BB962C8B-B14F-4D97-AF65-F5344CB8AC3E}">
        <p14:creationId xmlns:p14="http://schemas.microsoft.com/office/powerpoint/2010/main" val="15505405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观察者模式</a:t>
            </a:r>
            <a:r>
              <a:rPr lang="en-US" altLang="zh-CN" sz="2400" b="1" smtClean="0"/>
              <a:t>(</a:t>
            </a:r>
            <a:r>
              <a:rPr lang="en-US" altLang="zh-CN" sz="2400" smtClean="0"/>
              <a:t>Observer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19" name="矩形 18"/>
          <p:cNvSpPr/>
          <p:nvPr/>
        </p:nvSpPr>
        <p:spPr>
          <a:xfrm>
            <a:off x="539553" y="1244431"/>
            <a:ext cx="8064895" cy="4001095"/>
          </a:xfrm>
          <a:prstGeom prst="rect">
            <a:avLst/>
          </a:prstGeom>
        </p:spPr>
        <p:txBody>
          <a:bodyPr wrap="square">
            <a:spAutoFit/>
          </a:bodyPr>
          <a:lstStyle/>
          <a:p>
            <a:pPr>
              <a:defRPr/>
            </a:pPr>
            <a:r>
              <a:rPr lang="zh-CN" altLang="en-US" sz="2000" b="1">
                <a:solidFill>
                  <a:srgbClr val="0070C0"/>
                </a:solidFill>
                <a:latin typeface="Arial" pitchFamily="34" charset="0"/>
                <a:cs typeface="Arial" pitchFamily="34" charset="0"/>
              </a:rPr>
              <a:t>气象</a:t>
            </a:r>
            <a:r>
              <a:rPr lang="zh-CN" altLang="en-US" sz="2000" b="1" smtClean="0">
                <a:solidFill>
                  <a:srgbClr val="0070C0"/>
                </a:solidFill>
                <a:latin typeface="Arial" pitchFamily="34" charset="0"/>
                <a:cs typeface="Arial" pitchFamily="34" charset="0"/>
              </a:rPr>
              <a:t>站设计方案</a:t>
            </a:r>
            <a:r>
              <a:rPr lang="en-US" altLang="zh-CN" sz="2000" b="1" smtClean="0">
                <a:solidFill>
                  <a:srgbClr val="0070C0"/>
                </a:solidFill>
                <a:latin typeface="Arial" pitchFamily="34" charset="0"/>
                <a:cs typeface="Arial" pitchFamily="34" charset="0"/>
              </a:rPr>
              <a:t>1-</a:t>
            </a:r>
            <a:r>
              <a:rPr lang="zh-CN" altLang="en-US" sz="2000" b="1" smtClean="0">
                <a:solidFill>
                  <a:srgbClr val="0070C0"/>
                </a:solidFill>
                <a:latin typeface="Arial" pitchFamily="34" charset="0"/>
                <a:cs typeface="Arial" pitchFamily="34" charset="0"/>
              </a:rPr>
              <a:t>普通方案</a:t>
            </a:r>
            <a:endParaRPr lang="en-US" altLang="zh-CN">
              <a:latin typeface="Arial" pitchFamily="34" charset="0"/>
              <a:cs typeface="Arial" pitchFamily="34" charset="0"/>
            </a:endParaRPr>
          </a:p>
          <a:p>
            <a:pPr marL="285750" indent="-285750">
              <a:buFont typeface="Wingdings" pitchFamily="2" charset="2"/>
              <a:buChar char="Ø"/>
              <a:defRPr/>
            </a:pPr>
            <a:r>
              <a:rPr lang="zh-CN" altLang="en-US" b="1" smtClean="0">
                <a:latin typeface="Arial" pitchFamily="34" charset="0"/>
                <a:cs typeface="Arial" pitchFamily="34" charset="0"/>
              </a:rPr>
              <a:t>问题分析</a:t>
            </a:r>
            <a:endParaRPr lang="en-US" altLang="zh-CN" b="1" smtClean="0">
              <a:latin typeface="Arial" pitchFamily="34" charset="0"/>
              <a:cs typeface="Arial" pitchFamily="34" charset="0"/>
            </a:endParaRPr>
          </a:p>
          <a:p>
            <a:pPr marL="285750" indent="-285750">
              <a:buFont typeface="Wingdings" pitchFamily="2" charset="2"/>
              <a:buChar char="Ø"/>
              <a:defRPr/>
            </a:pPr>
            <a:endParaRPr lang="en-US" altLang="zh-CN" b="1" smtClean="0">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其</a:t>
            </a:r>
            <a:r>
              <a:rPr lang="zh-CN" altLang="en-US">
                <a:latin typeface="Arial" pitchFamily="34" charset="0"/>
                <a:cs typeface="Arial" pitchFamily="34" charset="0"/>
              </a:rPr>
              <a:t>他第三方公司接入气象站获取数据的问</a:t>
            </a:r>
            <a:r>
              <a:rPr lang="zh-CN" altLang="en-US" smtClean="0">
                <a:latin typeface="Arial" pitchFamily="34" charset="0"/>
                <a:cs typeface="Arial" pitchFamily="34" charset="0"/>
              </a:rPr>
              <a:t>题</a:t>
            </a:r>
            <a:endParaRPr lang="en-US" altLang="zh-CN" smtClean="0">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无</a:t>
            </a:r>
            <a:r>
              <a:rPr lang="zh-CN" altLang="en-US">
                <a:latin typeface="Arial" pitchFamily="34" charset="0"/>
                <a:cs typeface="Arial" pitchFamily="34" charset="0"/>
              </a:rPr>
              <a:t>法在运行时动态的添加第三方</a:t>
            </a: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a:latin typeface="Arial" pitchFamily="34" charset="0"/>
              <a:cs typeface="Arial" pitchFamily="34" charset="0"/>
            </a:endParaRPr>
          </a:p>
          <a:p>
            <a:pPr>
              <a:defRPr/>
            </a:pPr>
            <a:r>
              <a:rPr lang="en-US" altLang="zh-CN" i="1" smtClean="0"/>
              <a:t>//</a:t>
            </a:r>
            <a:r>
              <a:rPr lang="zh-CN" altLang="en-US" i="1" smtClean="0"/>
              <a:t>在</a:t>
            </a:r>
            <a:r>
              <a:rPr lang="en-US" altLang="zh-CN" i="1" smtClean="0"/>
              <a:t>WeatherData</a:t>
            </a:r>
            <a:r>
              <a:rPr lang="zh-CN" altLang="en-US" i="1" smtClean="0"/>
              <a:t>中</a:t>
            </a:r>
            <a:r>
              <a:rPr lang="zh-CN" altLang="en-US" i="1"/>
              <a:t>，</a:t>
            </a:r>
            <a:r>
              <a:rPr lang="zh-CN" altLang="en-US" i="1" smtClean="0"/>
              <a:t>当增加一个第三方，都需要创建</a:t>
            </a:r>
            <a:r>
              <a:rPr lang="zh-CN" altLang="en-US" i="1"/>
              <a:t>一</a:t>
            </a:r>
            <a:r>
              <a:rPr lang="zh-CN" altLang="en-US" i="1" smtClean="0"/>
              <a:t>个对应的第三方的公告板对象，并加入到</a:t>
            </a:r>
            <a:r>
              <a:rPr lang="en-US" altLang="zh-CN" i="1" smtClean="0"/>
              <a:t>dataChange, </a:t>
            </a:r>
            <a:r>
              <a:rPr lang="zh-CN" altLang="en-US" b="1" i="1" smtClean="0">
                <a:solidFill>
                  <a:srgbClr val="CC0000"/>
                </a:solidFill>
              </a:rPr>
              <a:t>不利于维护，也不是动态加入</a:t>
            </a:r>
            <a:r>
              <a:rPr lang="zh-CN" altLang="en-US" i="1"/>
              <a:t/>
            </a:r>
            <a:br>
              <a:rPr lang="zh-CN" altLang="en-US" i="1"/>
            </a:br>
            <a:r>
              <a:rPr lang="en-US" altLang="zh-CN" b="1"/>
              <a:t>def  </a:t>
            </a:r>
            <a:r>
              <a:rPr lang="en-US" altLang="zh-CN"/>
              <a:t>dataChange() = {</a:t>
            </a:r>
            <a:br>
              <a:rPr lang="en-US" altLang="zh-CN"/>
            </a:br>
            <a:r>
              <a:rPr lang="en-US" altLang="zh-CN"/>
              <a:t>  </a:t>
            </a:r>
            <a:r>
              <a:rPr lang="en-US" altLang="zh-CN" i="1"/>
              <a:t>mCurrentConditions</a:t>
            </a:r>
            <a:r>
              <a:rPr lang="en-US" altLang="zh-CN"/>
              <a:t>.update(getTemperature(), getPressure(), getHumidity())</a:t>
            </a:r>
            <a:br>
              <a:rPr lang="en-US" altLang="zh-CN"/>
            </a:br>
            <a:r>
              <a:rPr lang="en-US" altLang="zh-CN" smtClean="0"/>
              <a:t>}</a:t>
            </a: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a:latin typeface="Arial" pitchFamily="34" charset="0"/>
              <a:cs typeface="Arial" pitchFamily="34" charset="0"/>
            </a:endParaRPr>
          </a:p>
        </p:txBody>
      </p:sp>
    </p:spTree>
    <p:extLst>
      <p:ext uri="{BB962C8B-B14F-4D97-AF65-F5344CB8AC3E}">
        <p14:creationId xmlns:p14="http://schemas.microsoft.com/office/powerpoint/2010/main" val="1204184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3970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200" b="1" smtClean="0"/>
              <a:t>设计模式介绍</a:t>
            </a:r>
            <a:endParaRPr lang="en-US" altLang="zh-CN" sz="22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7776863" cy="3600986"/>
          </a:xfrm>
          <a:prstGeom prst="rect">
            <a:avLst/>
          </a:prstGeom>
        </p:spPr>
        <p:txBody>
          <a:bodyPr wrap="square">
            <a:spAutoFit/>
          </a:bodyPr>
          <a:lstStyle/>
          <a:p>
            <a:pPr>
              <a:defRPr/>
            </a:pPr>
            <a:endParaRPr lang="en-US" altLang="zh-CN" sz="1600" smtClean="0">
              <a:ea typeface="宋体" panose="02010600030101010101" pitchFamily="2" charset="-122"/>
              <a:cs typeface="Times New Roman" panose="02020603050405020304" pitchFamily="18" charset="0"/>
            </a:endParaRPr>
          </a:p>
          <a:p>
            <a:pPr marL="342900" indent="-342900">
              <a:buAutoNum type="arabicParenR"/>
              <a:defRPr/>
            </a:pPr>
            <a:r>
              <a:rPr lang="zh-CN" altLang="en-US" smtClean="0">
                <a:latin typeface="Arial" pitchFamily="34" charset="0"/>
                <a:cs typeface="Arial" pitchFamily="34" charset="0"/>
              </a:rPr>
              <a:t>设计模式是程序员在面对同类软件工程设计问题所总结出来的有用的经验，模式</a:t>
            </a:r>
            <a:r>
              <a:rPr lang="en-US" altLang="zh-CN" smtClean="0">
                <a:latin typeface="Arial" pitchFamily="34" charset="0"/>
                <a:cs typeface="Arial" pitchFamily="34" charset="0"/>
              </a:rPr>
              <a:t>【</a:t>
            </a:r>
            <a:r>
              <a:rPr lang="zh-CN" altLang="en-US" smtClean="0">
                <a:latin typeface="Arial" pitchFamily="34" charset="0"/>
                <a:cs typeface="Arial" pitchFamily="34" charset="0"/>
              </a:rPr>
              <a:t>设计，思想</a:t>
            </a:r>
            <a:r>
              <a:rPr lang="en-US" altLang="zh-CN" smtClean="0">
                <a:latin typeface="Arial" pitchFamily="34" charset="0"/>
                <a:cs typeface="Arial" pitchFamily="34" charset="0"/>
              </a:rPr>
              <a:t>】</a:t>
            </a:r>
            <a:r>
              <a:rPr lang="zh-CN" altLang="en-US" smtClean="0">
                <a:latin typeface="Arial" pitchFamily="34" charset="0"/>
                <a:cs typeface="Arial" pitchFamily="34" charset="0"/>
              </a:rPr>
              <a:t>不是代码，而是某类问题的通用解决方案，</a:t>
            </a:r>
            <a:r>
              <a:rPr lang="zh-CN" altLang="en-US"/>
              <a:t>设计模式（</a:t>
            </a:r>
            <a:r>
              <a:rPr lang="en-US" altLang="zh-CN"/>
              <a:t>Design pattern</a:t>
            </a:r>
            <a:r>
              <a:rPr lang="zh-CN" altLang="en-US"/>
              <a:t>）代表了</a:t>
            </a:r>
            <a:r>
              <a:rPr lang="zh-CN" altLang="en-US" b="1">
                <a:solidFill>
                  <a:srgbClr val="EE0000"/>
                </a:solidFill>
              </a:rPr>
              <a:t>最佳的实</a:t>
            </a:r>
            <a:r>
              <a:rPr lang="zh-CN" altLang="en-US" b="1" smtClean="0">
                <a:solidFill>
                  <a:srgbClr val="EE0000"/>
                </a:solidFill>
              </a:rPr>
              <a:t>践</a:t>
            </a:r>
            <a:r>
              <a:rPr lang="zh-CN" altLang="en-US" smtClean="0"/>
              <a:t>。这</a:t>
            </a:r>
            <a:r>
              <a:rPr lang="zh-CN" altLang="en-US"/>
              <a:t>些解决方案是众多软件开发人员经过相当长的一段时间的试验和错误总结出来的</a:t>
            </a:r>
            <a:r>
              <a:rPr lang="zh-CN" altLang="en-US" smtClean="0"/>
              <a:t>。</a:t>
            </a:r>
            <a:r>
              <a:rPr lang="en-US" altLang="zh-CN" smtClean="0"/>
              <a:t/>
            </a:r>
            <a:br>
              <a:rPr lang="en-US" altLang="zh-CN" smtClean="0"/>
            </a:br>
            <a:endParaRPr lang="en-US" altLang="zh-CN" smtClean="0">
              <a:latin typeface="Arial" pitchFamily="34" charset="0"/>
              <a:cs typeface="Arial" pitchFamily="34" charset="0"/>
            </a:endParaRPr>
          </a:p>
          <a:p>
            <a:pPr marL="342900" indent="-342900">
              <a:buAutoNum type="arabicParenR"/>
              <a:defRPr/>
            </a:pPr>
            <a:r>
              <a:rPr lang="zh-CN" altLang="en-US">
                <a:latin typeface="Arial" pitchFamily="34" charset="0"/>
                <a:cs typeface="Arial" pitchFamily="34" charset="0"/>
              </a:rPr>
              <a:t>设</a:t>
            </a:r>
            <a:r>
              <a:rPr lang="zh-CN" altLang="en-US" smtClean="0">
                <a:latin typeface="Arial" pitchFamily="34" charset="0"/>
                <a:cs typeface="Arial" pitchFamily="34" charset="0"/>
              </a:rPr>
              <a:t>计模式的本质提高 软件的维护性，通用性和扩展性，并降低软件的复杂度</a:t>
            </a:r>
            <a:r>
              <a:rPr lang="en-US" altLang="zh-CN" smtClean="0">
                <a:latin typeface="Arial" pitchFamily="34" charset="0"/>
                <a:cs typeface="Arial" pitchFamily="34" charset="0"/>
              </a:rPr>
              <a:t>【</a:t>
            </a:r>
            <a:r>
              <a:rPr lang="zh-CN" altLang="en-US" smtClean="0">
                <a:latin typeface="Arial" pitchFamily="34" charset="0"/>
                <a:cs typeface="Arial" pitchFamily="34" charset="0"/>
              </a:rPr>
              <a:t>软件巨兽</a:t>
            </a:r>
            <a:r>
              <a:rPr lang="en-US" altLang="zh-CN" smtClean="0">
                <a:latin typeface="Arial" pitchFamily="34" charset="0"/>
                <a:cs typeface="Arial" pitchFamily="34" charset="0"/>
              </a:rPr>
              <a:t>=》</a:t>
            </a:r>
            <a:r>
              <a:rPr lang="zh-CN" altLang="en-US" smtClean="0">
                <a:latin typeface="Arial" pitchFamily="34" charset="0"/>
                <a:cs typeface="Arial" pitchFamily="34" charset="0"/>
              </a:rPr>
              <a:t>软件工程</a:t>
            </a:r>
            <a:r>
              <a:rPr lang="en-US" altLang="zh-CN" smtClean="0">
                <a:latin typeface="Arial" pitchFamily="34" charset="0"/>
                <a:cs typeface="Arial" pitchFamily="34" charset="0"/>
              </a:rPr>
              <a:t>】</a:t>
            </a:r>
            <a:r>
              <a:rPr lang="zh-CN" altLang="en-US" smtClean="0">
                <a:latin typeface="Arial" pitchFamily="34" charset="0"/>
                <a:cs typeface="Arial" pitchFamily="34" charset="0"/>
              </a:rPr>
              <a:t>。</a:t>
            </a:r>
            <a:endParaRPr lang="en-US" altLang="zh-CN" smtClean="0">
              <a:latin typeface="Arial" pitchFamily="34" charset="0"/>
              <a:cs typeface="Arial" pitchFamily="34" charset="0"/>
            </a:endParaRPr>
          </a:p>
          <a:p>
            <a:pPr marL="342900" indent="-342900">
              <a:buAutoNum type="arabicParenR"/>
              <a:defRPr/>
            </a:pPr>
            <a:r>
              <a:rPr lang="en-US" altLang="zh-CN" smtClean="0">
                <a:latin typeface="Arial" pitchFamily="34" charset="0"/>
                <a:cs typeface="Arial" pitchFamily="34" charset="0"/>
              </a:rPr>
              <a:t>&lt;&lt;</a:t>
            </a:r>
            <a:r>
              <a:rPr lang="zh-CN" altLang="en-US" smtClean="0">
                <a:latin typeface="Arial" pitchFamily="34" charset="0"/>
                <a:cs typeface="Arial" pitchFamily="34" charset="0"/>
              </a:rPr>
              <a:t>设</a:t>
            </a:r>
            <a:r>
              <a:rPr lang="zh-CN" altLang="en-US">
                <a:latin typeface="Arial" pitchFamily="34" charset="0"/>
                <a:cs typeface="Arial" pitchFamily="34" charset="0"/>
              </a:rPr>
              <a:t>计模</a:t>
            </a:r>
            <a:r>
              <a:rPr lang="zh-CN" altLang="en-US" smtClean="0">
                <a:latin typeface="Arial" pitchFamily="34" charset="0"/>
                <a:cs typeface="Arial" pitchFamily="34" charset="0"/>
              </a:rPr>
              <a:t>式</a:t>
            </a:r>
            <a:r>
              <a:rPr lang="en-US" altLang="zh-CN" smtClean="0">
                <a:latin typeface="Arial" pitchFamily="34" charset="0"/>
                <a:cs typeface="Arial" pitchFamily="34" charset="0"/>
              </a:rPr>
              <a:t>&gt;&gt;</a:t>
            </a:r>
            <a:r>
              <a:rPr lang="zh-CN" altLang="en-US" smtClean="0">
                <a:latin typeface="Arial" pitchFamily="34" charset="0"/>
                <a:cs typeface="Arial" pitchFamily="34" charset="0"/>
              </a:rPr>
              <a:t> 是</a:t>
            </a:r>
            <a:r>
              <a:rPr lang="zh-CN" altLang="en-US">
                <a:latin typeface="Arial" pitchFamily="34" charset="0"/>
                <a:cs typeface="Arial" pitchFamily="34" charset="0"/>
              </a:rPr>
              <a:t>经</a:t>
            </a:r>
            <a:r>
              <a:rPr lang="zh-CN" altLang="en-US" smtClean="0">
                <a:latin typeface="Arial" pitchFamily="34" charset="0"/>
                <a:cs typeface="Arial" pitchFamily="34" charset="0"/>
              </a:rPr>
              <a:t>典的</a:t>
            </a:r>
            <a:r>
              <a:rPr lang="zh-CN" altLang="en-US">
                <a:latin typeface="Arial" pitchFamily="34" charset="0"/>
                <a:cs typeface="Arial" pitchFamily="34" charset="0"/>
              </a:rPr>
              <a:t>书</a:t>
            </a:r>
            <a:r>
              <a:rPr lang="zh-CN" altLang="en-US" smtClean="0">
                <a:latin typeface="Arial" pitchFamily="34" charset="0"/>
                <a:cs typeface="Arial" pitchFamily="34" charset="0"/>
              </a:rPr>
              <a:t>，作</a:t>
            </a:r>
            <a:r>
              <a:rPr lang="zh-CN" altLang="en-US">
                <a:latin typeface="Arial" pitchFamily="34" charset="0"/>
                <a:cs typeface="Arial" pitchFamily="34" charset="0"/>
              </a:rPr>
              <a:t>者是 </a:t>
            </a:r>
            <a:r>
              <a:rPr lang="en-US" altLang="zh-CN">
                <a:latin typeface="Arial" pitchFamily="34" charset="0"/>
                <a:cs typeface="Arial" pitchFamily="34" charset="0"/>
              </a:rPr>
              <a:t>Erich Gamma</a:t>
            </a:r>
            <a:r>
              <a:rPr lang="zh-CN" altLang="en-US">
                <a:latin typeface="Arial" pitchFamily="34" charset="0"/>
                <a:cs typeface="Arial" pitchFamily="34" charset="0"/>
              </a:rPr>
              <a:t>、</a:t>
            </a:r>
            <a:r>
              <a:rPr lang="en-US" altLang="zh-CN">
                <a:latin typeface="Arial" pitchFamily="34" charset="0"/>
                <a:cs typeface="Arial" pitchFamily="34" charset="0"/>
              </a:rPr>
              <a:t>Richard Helm</a:t>
            </a:r>
            <a:r>
              <a:rPr lang="zh-CN" altLang="en-US">
                <a:latin typeface="Arial" pitchFamily="34" charset="0"/>
                <a:cs typeface="Arial" pitchFamily="34" charset="0"/>
              </a:rPr>
              <a:t>、</a:t>
            </a:r>
            <a:r>
              <a:rPr lang="en-US" altLang="zh-CN">
                <a:latin typeface="Arial" pitchFamily="34" charset="0"/>
                <a:cs typeface="Arial" pitchFamily="34" charset="0"/>
              </a:rPr>
              <a:t>Ralph Johnson </a:t>
            </a:r>
            <a:r>
              <a:rPr lang="zh-CN" altLang="en-US">
                <a:latin typeface="Arial" pitchFamily="34" charset="0"/>
                <a:cs typeface="Arial" pitchFamily="34" charset="0"/>
              </a:rPr>
              <a:t>和 </a:t>
            </a:r>
            <a:r>
              <a:rPr lang="en-US" altLang="zh-CN">
                <a:latin typeface="Arial" pitchFamily="34" charset="0"/>
                <a:cs typeface="Arial" pitchFamily="34" charset="0"/>
              </a:rPr>
              <a:t>John Vlissides Design</a:t>
            </a:r>
            <a:r>
              <a:rPr lang="zh-CN" altLang="en-US">
                <a:latin typeface="Arial" pitchFamily="34" charset="0"/>
                <a:cs typeface="Arial" pitchFamily="34" charset="0"/>
              </a:rPr>
              <a:t>（俗称 “四</a:t>
            </a:r>
            <a:r>
              <a:rPr lang="zh-CN" altLang="en-US" smtClean="0">
                <a:latin typeface="Arial" pitchFamily="34" charset="0"/>
                <a:cs typeface="Arial" pitchFamily="34" charset="0"/>
              </a:rPr>
              <a:t>人组 </a:t>
            </a:r>
            <a:r>
              <a:rPr lang="en-US" altLang="zh-CN" smtClean="0">
                <a:latin typeface="Arial" pitchFamily="34" charset="0"/>
                <a:cs typeface="Arial" pitchFamily="34" charset="0"/>
              </a:rPr>
              <a:t>GOF</a:t>
            </a:r>
            <a:r>
              <a:rPr lang="zh-CN" altLang="en-US" smtClean="0">
                <a:latin typeface="Arial" pitchFamily="34" charset="0"/>
                <a:cs typeface="Arial" pitchFamily="34" charset="0"/>
              </a:rPr>
              <a:t>”）</a:t>
            </a:r>
            <a:endParaRPr lang="en-US" altLang="zh-CN" smtClean="0">
              <a:latin typeface="Arial" pitchFamily="34" charset="0"/>
              <a:cs typeface="Arial" pitchFamily="34" charset="0"/>
            </a:endParaRPr>
          </a:p>
          <a:p>
            <a:pPr marL="342900" indent="-342900">
              <a:buAutoNum type="arabicParenR"/>
              <a:defRPr/>
            </a:pPr>
            <a:r>
              <a:rPr lang="zh-CN" altLang="en-US">
                <a:latin typeface="Arial" pitchFamily="34" charset="0"/>
                <a:cs typeface="Arial" pitchFamily="34" charset="0"/>
              </a:rPr>
              <a:t>设</a:t>
            </a:r>
            <a:r>
              <a:rPr lang="zh-CN" altLang="en-US" smtClean="0">
                <a:latin typeface="Arial" pitchFamily="34" charset="0"/>
                <a:cs typeface="Arial" pitchFamily="34" charset="0"/>
              </a:rPr>
              <a:t>计模式并不局限于某种语言，</a:t>
            </a:r>
            <a:r>
              <a:rPr lang="en-US" altLang="zh-CN" smtClean="0">
                <a:latin typeface="Arial" pitchFamily="34" charset="0"/>
                <a:cs typeface="Arial" pitchFamily="34" charset="0"/>
              </a:rPr>
              <a:t>java</a:t>
            </a:r>
            <a:r>
              <a:rPr lang="zh-CN" altLang="en-US" smtClean="0">
                <a:latin typeface="Arial" pitchFamily="34" charset="0"/>
                <a:cs typeface="Arial" pitchFamily="34" charset="0"/>
              </a:rPr>
              <a:t>，</a:t>
            </a:r>
            <a:r>
              <a:rPr lang="en-US" altLang="zh-CN" smtClean="0">
                <a:latin typeface="Arial" pitchFamily="34" charset="0"/>
                <a:cs typeface="Arial" pitchFamily="34" charset="0"/>
              </a:rPr>
              <a:t>php</a:t>
            </a:r>
            <a:r>
              <a:rPr lang="zh-CN" altLang="en-US" smtClean="0">
                <a:latin typeface="Arial" pitchFamily="34" charset="0"/>
                <a:cs typeface="Arial" pitchFamily="34" charset="0"/>
              </a:rPr>
              <a:t>，</a:t>
            </a:r>
            <a:r>
              <a:rPr lang="en-US" altLang="zh-CN" smtClean="0">
                <a:latin typeface="Arial" pitchFamily="34" charset="0"/>
                <a:cs typeface="Arial" pitchFamily="34" charset="0"/>
              </a:rPr>
              <a:t>c++ </a:t>
            </a:r>
            <a:r>
              <a:rPr lang="zh-CN" altLang="en-US" smtClean="0">
                <a:latin typeface="Arial" pitchFamily="34" charset="0"/>
                <a:cs typeface="Arial" pitchFamily="34" charset="0"/>
              </a:rPr>
              <a:t>都有设计模式</a:t>
            </a:r>
            <a:r>
              <a:rPr lang="en-US" altLang="zh-CN" smtClean="0">
                <a:latin typeface="Arial" pitchFamily="34" charset="0"/>
                <a:cs typeface="Arial" pitchFamily="34" charset="0"/>
              </a:rPr>
              <a:t>.</a:t>
            </a:r>
          </a:p>
          <a:p>
            <a:pPr>
              <a:defRPr/>
            </a:pPr>
            <a:endParaRPr lang="en-US" altLang="zh-CN" sz="1600" smtClean="0">
              <a:ea typeface="宋体" panose="02010600030101010101" pitchFamily="2" charset="-122"/>
              <a:cs typeface="Times New Roman" panose="02020603050405020304" pitchFamily="18" charset="0"/>
            </a:endParaRPr>
          </a:p>
          <a:p>
            <a:pPr>
              <a:defRPr/>
            </a:pPr>
            <a:endParaRPr lang="en-US" altLang="zh-CN" sz="160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065789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观察者模式</a:t>
            </a:r>
            <a:r>
              <a:rPr lang="en-US" altLang="zh-CN" sz="2400" b="1" smtClean="0"/>
              <a:t>(</a:t>
            </a:r>
            <a:r>
              <a:rPr lang="en-US" altLang="zh-CN" sz="2400" smtClean="0"/>
              <a:t>Observer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19" name="矩形 18"/>
          <p:cNvSpPr/>
          <p:nvPr/>
        </p:nvSpPr>
        <p:spPr>
          <a:xfrm>
            <a:off x="539553" y="1244431"/>
            <a:ext cx="8064895" cy="4001095"/>
          </a:xfrm>
          <a:prstGeom prst="rect">
            <a:avLst/>
          </a:prstGeom>
        </p:spPr>
        <p:txBody>
          <a:bodyPr wrap="square">
            <a:spAutoFit/>
          </a:bodyPr>
          <a:lstStyle/>
          <a:p>
            <a:pPr>
              <a:defRPr/>
            </a:pPr>
            <a:r>
              <a:rPr lang="zh-CN" altLang="en-US" sz="2000" b="1" smtClean="0">
                <a:solidFill>
                  <a:srgbClr val="0070C0"/>
                </a:solidFill>
                <a:latin typeface="Arial" pitchFamily="34" charset="0"/>
                <a:cs typeface="Arial" pitchFamily="34" charset="0"/>
              </a:rPr>
              <a:t>观</a:t>
            </a:r>
            <a:r>
              <a:rPr lang="zh-CN" altLang="en-US" sz="2000" b="1">
                <a:solidFill>
                  <a:srgbClr val="0070C0"/>
                </a:solidFill>
                <a:latin typeface="Arial" pitchFamily="34" charset="0"/>
                <a:cs typeface="Arial" pitchFamily="34" charset="0"/>
              </a:rPr>
              <a:t>察者模式原理</a:t>
            </a:r>
            <a:endParaRPr lang="en-US" altLang="zh-CN">
              <a:latin typeface="Arial" pitchFamily="34" charset="0"/>
              <a:cs typeface="Arial" pitchFamily="34" charset="0"/>
            </a:endParaRPr>
          </a:p>
          <a:p>
            <a:pPr>
              <a:defRPr/>
            </a:pPr>
            <a:endParaRPr lang="en-US" altLang="zh-CN" b="1">
              <a:latin typeface="Arial" pitchFamily="34" charset="0"/>
              <a:cs typeface="Arial" pitchFamily="34" charset="0"/>
            </a:endParaRPr>
          </a:p>
          <a:p>
            <a:pPr marL="285750" indent="-285750">
              <a:buFont typeface="Wingdings" pitchFamily="2" charset="2"/>
              <a:buChar char="Ø"/>
              <a:defRPr/>
            </a:pPr>
            <a:r>
              <a:rPr lang="zh-CN" altLang="en-US" smtClean="0">
                <a:latin typeface="Arial" pitchFamily="34" charset="0"/>
                <a:cs typeface="Arial" pitchFamily="34" charset="0"/>
              </a:rPr>
              <a:t>观察者模式</a:t>
            </a:r>
            <a:r>
              <a:rPr lang="zh-CN" altLang="en-US">
                <a:latin typeface="Arial" pitchFamily="34" charset="0"/>
                <a:cs typeface="Arial" pitchFamily="34" charset="0"/>
              </a:rPr>
              <a:t>类</a:t>
            </a:r>
            <a:r>
              <a:rPr lang="zh-CN" altLang="en-US" smtClean="0">
                <a:latin typeface="Arial" pitchFamily="34" charset="0"/>
                <a:cs typeface="Arial" pitchFamily="34" charset="0"/>
              </a:rPr>
              <a:t>似</a:t>
            </a:r>
            <a:r>
              <a:rPr lang="zh-CN" altLang="en-US">
                <a:latin typeface="Arial" pitchFamily="34" charset="0"/>
                <a:cs typeface="Arial" pitchFamily="34" charset="0"/>
              </a:rPr>
              <a:t>订牛</a:t>
            </a:r>
            <a:r>
              <a:rPr lang="zh-CN" altLang="en-US" smtClean="0">
                <a:latin typeface="Arial" pitchFamily="34" charset="0"/>
                <a:cs typeface="Arial" pitchFamily="34" charset="0"/>
              </a:rPr>
              <a:t>奶业务</a:t>
            </a:r>
            <a:endParaRPr lang="en-US" altLang="zh-CN" smtClean="0">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奶</a:t>
            </a:r>
            <a:r>
              <a:rPr lang="zh-CN" altLang="en-US" smtClean="0">
                <a:latin typeface="Arial" pitchFamily="34" charset="0"/>
                <a:cs typeface="Arial" pitchFamily="34" charset="0"/>
              </a:rPr>
              <a:t>站</a:t>
            </a:r>
            <a:r>
              <a:rPr lang="en-US" altLang="zh-CN" smtClean="0">
                <a:latin typeface="Arial" pitchFamily="34" charset="0"/>
                <a:cs typeface="Arial" pitchFamily="34" charset="0"/>
              </a:rPr>
              <a:t>/</a:t>
            </a:r>
            <a:r>
              <a:rPr lang="zh-CN" altLang="en-US" smtClean="0">
                <a:latin typeface="Arial" pitchFamily="34" charset="0"/>
                <a:cs typeface="Arial" pitchFamily="34" charset="0"/>
              </a:rPr>
              <a:t>气象局：</a:t>
            </a:r>
            <a:r>
              <a:rPr lang="en-US" altLang="zh-CN" smtClean="0">
                <a:latin typeface="Arial" pitchFamily="34" charset="0"/>
                <a:cs typeface="Arial" pitchFamily="34" charset="0"/>
              </a:rPr>
              <a:t>Subject</a:t>
            </a:r>
          </a:p>
          <a:p>
            <a:pPr marL="342900" indent="-342900">
              <a:buAutoNum type="arabicParenR"/>
              <a:defRPr/>
            </a:pPr>
            <a:r>
              <a:rPr lang="zh-CN" altLang="en-US" smtClean="0">
                <a:latin typeface="Arial" pitchFamily="34" charset="0"/>
                <a:cs typeface="Arial" pitchFamily="34" charset="0"/>
              </a:rPr>
              <a:t>用</a:t>
            </a:r>
            <a:r>
              <a:rPr lang="zh-CN" altLang="en-US" smtClean="0">
                <a:latin typeface="Arial" pitchFamily="34" charset="0"/>
                <a:cs typeface="Arial" pitchFamily="34" charset="0"/>
              </a:rPr>
              <a:t>户</a:t>
            </a:r>
            <a:r>
              <a:rPr lang="en-US" altLang="zh-CN" smtClean="0">
                <a:latin typeface="Arial" pitchFamily="34" charset="0"/>
                <a:cs typeface="Arial" pitchFamily="34" charset="0"/>
              </a:rPr>
              <a:t>/</a:t>
            </a:r>
            <a:r>
              <a:rPr lang="zh-CN" altLang="en-US" smtClean="0">
                <a:latin typeface="Arial" pitchFamily="34" charset="0"/>
                <a:cs typeface="Arial" pitchFamily="34" charset="0"/>
              </a:rPr>
              <a:t>第三方网站：</a:t>
            </a:r>
            <a:r>
              <a:rPr lang="en-US" altLang="zh-CN" smtClean="0">
                <a:latin typeface="Arial" pitchFamily="34" charset="0"/>
                <a:cs typeface="Arial" pitchFamily="34" charset="0"/>
              </a:rPr>
              <a:t>Observer</a:t>
            </a:r>
            <a:br>
              <a:rPr lang="en-US" altLang="zh-CN" smtClean="0">
                <a:latin typeface="Arial" pitchFamily="34" charset="0"/>
                <a:cs typeface="Arial" pitchFamily="34" charset="0"/>
              </a:rPr>
            </a:br>
            <a:endParaRPr lang="en-US" altLang="zh-CN">
              <a:latin typeface="Arial" pitchFamily="34" charset="0"/>
              <a:cs typeface="Arial" pitchFamily="34" charset="0"/>
            </a:endParaRPr>
          </a:p>
          <a:p>
            <a:pPr marL="285750" indent="-285750">
              <a:buFont typeface="Wingdings" pitchFamily="2" charset="2"/>
              <a:buChar char="Ø"/>
              <a:defRPr/>
            </a:pPr>
            <a:r>
              <a:rPr lang="en-US" altLang="zh-CN" smtClean="0">
                <a:latin typeface="Arial" pitchFamily="34" charset="0"/>
                <a:cs typeface="Arial" pitchFamily="34" charset="0"/>
              </a:rPr>
              <a:t>Subject</a:t>
            </a:r>
            <a:r>
              <a:rPr lang="zh-CN" altLang="en-US">
                <a:latin typeface="Arial" pitchFamily="34" charset="0"/>
                <a:cs typeface="Arial" pitchFamily="34" charset="0"/>
              </a:rPr>
              <a:t>：登记注册、移除和通</a:t>
            </a:r>
            <a:r>
              <a:rPr lang="zh-CN" altLang="en-US" smtClean="0">
                <a:latin typeface="Arial" pitchFamily="34" charset="0"/>
                <a:cs typeface="Arial" pitchFamily="34" charset="0"/>
              </a:rPr>
              <a:t>知</a:t>
            </a:r>
            <a:r>
              <a:rPr lang="en-US" altLang="zh-CN" smtClean="0">
                <a:latin typeface="Arial" pitchFamily="34" charset="0"/>
                <a:cs typeface="Arial" pitchFamily="34" charset="0"/>
              </a:rPr>
              <a:t/>
            </a:r>
            <a:br>
              <a:rPr lang="en-US" altLang="zh-CN" smtClean="0">
                <a:latin typeface="Arial" pitchFamily="34" charset="0"/>
                <a:cs typeface="Arial" pitchFamily="34" charset="0"/>
              </a:rPr>
            </a:br>
            <a:r>
              <a:rPr lang="en-US" altLang="zh-CN" smtClean="0">
                <a:latin typeface="Arial" pitchFamily="34" charset="0"/>
                <a:cs typeface="Arial" pitchFamily="34" charset="0"/>
              </a:rPr>
              <a:t/>
            </a:r>
            <a:br>
              <a:rPr lang="en-US" altLang="zh-CN" smtClean="0">
                <a:latin typeface="Arial" pitchFamily="34" charset="0"/>
                <a:cs typeface="Arial" pitchFamily="34" charset="0"/>
              </a:rPr>
            </a:br>
            <a:endParaRPr lang="en-US" altLang="zh-CN" smtClean="0">
              <a:latin typeface="Arial" pitchFamily="34" charset="0"/>
              <a:cs typeface="Arial" pitchFamily="34" charset="0"/>
            </a:endParaRPr>
          </a:p>
          <a:p>
            <a:pPr marL="342900" indent="-342900">
              <a:buAutoNum type="arabicParenR"/>
              <a:defRPr/>
            </a:pPr>
            <a:r>
              <a:rPr lang="en-US" altLang="zh-CN" sz="1700" smtClean="0">
                <a:latin typeface="Arial" pitchFamily="34" charset="0"/>
                <a:cs typeface="Arial" pitchFamily="34" charset="0"/>
              </a:rPr>
              <a:t>registerObserver </a:t>
            </a:r>
            <a:r>
              <a:rPr lang="zh-CN" altLang="en-US" sz="1700" smtClean="0">
                <a:latin typeface="Arial" pitchFamily="34" charset="0"/>
                <a:cs typeface="Arial" pitchFamily="34" charset="0"/>
              </a:rPr>
              <a:t>注册</a:t>
            </a:r>
            <a:endParaRPr lang="en-US" altLang="zh-CN" sz="1700" smtClean="0">
              <a:latin typeface="Arial" pitchFamily="34" charset="0"/>
              <a:cs typeface="Arial" pitchFamily="34" charset="0"/>
            </a:endParaRPr>
          </a:p>
          <a:p>
            <a:pPr marL="342900" indent="-342900">
              <a:buAutoNum type="arabicParenR"/>
              <a:defRPr/>
            </a:pPr>
            <a:r>
              <a:rPr lang="en-US" altLang="zh-CN" sz="1700" smtClean="0">
                <a:latin typeface="Arial" pitchFamily="34" charset="0"/>
                <a:cs typeface="Arial" pitchFamily="34" charset="0"/>
              </a:rPr>
              <a:t>removeObserver </a:t>
            </a:r>
            <a:r>
              <a:rPr lang="zh-CN" altLang="en-US" sz="1700">
                <a:latin typeface="Arial" pitchFamily="34" charset="0"/>
                <a:cs typeface="Arial" pitchFamily="34" charset="0"/>
              </a:rPr>
              <a:t>移</a:t>
            </a:r>
            <a:r>
              <a:rPr lang="zh-CN" altLang="en-US" sz="1700" smtClean="0">
                <a:latin typeface="Arial" pitchFamily="34" charset="0"/>
                <a:cs typeface="Arial" pitchFamily="34" charset="0"/>
              </a:rPr>
              <a:t>除</a:t>
            </a:r>
            <a:endParaRPr lang="en-US" altLang="zh-CN" sz="1700" smtClean="0">
              <a:latin typeface="Arial" pitchFamily="34" charset="0"/>
              <a:cs typeface="Arial" pitchFamily="34" charset="0"/>
            </a:endParaRPr>
          </a:p>
          <a:p>
            <a:pPr marL="342900" indent="-342900">
              <a:buAutoNum type="arabicParenR"/>
              <a:defRPr/>
            </a:pPr>
            <a:r>
              <a:rPr lang="en-US" altLang="zh-CN" sz="1700" smtClean="0">
                <a:latin typeface="Arial" pitchFamily="34" charset="0"/>
                <a:cs typeface="Arial" pitchFamily="34" charset="0"/>
              </a:rPr>
              <a:t>notifyObservers() </a:t>
            </a:r>
            <a:r>
              <a:rPr lang="zh-CN" altLang="en-US" sz="1700" smtClean="0">
                <a:latin typeface="Arial" pitchFamily="34" charset="0"/>
                <a:cs typeface="Arial" pitchFamily="34" charset="0"/>
              </a:rPr>
              <a:t>通知所有的</a:t>
            </a:r>
            <a:r>
              <a:rPr lang="zh-CN" altLang="en-US" sz="1700">
                <a:latin typeface="Arial" pitchFamily="34" charset="0"/>
                <a:cs typeface="Arial" pitchFamily="34" charset="0"/>
              </a:rPr>
              <a:t>注</a:t>
            </a:r>
            <a:r>
              <a:rPr lang="zh-CN" altLang="en-US" sz="1700" smtClean="0">
                <a:latin typeface="Arial" pitchFamily="34" charset="0"/>
                <a:cs typeface="Arial" pitchFamily="34" charset="0"/>
              </a:rPr>
              <a:t>册的用户，根据不同需求，可以是更新数据，让用户来取，也可能是实施推送，看具体需求定</a:t>
            </a:r>
            <a:endParaRPr lang="en-US" altLang="zh-CN" sz="1700">
              <a:latin typeface="Arial" pitchFamily="34" charset="0"/>
              <a:cs typeface="Arial" pitchFamily="34" charset="0"/>
            </a:endParaRPr>
          </a:p>
          <a:p>
            <a:pPr>
              <a:defRPr/>
            </a:pPr>
            <a:endParaRPr lang="en-US" altLang="zh-CN">
              <a:latin typeface="Arial" pitchFamily="34" charset="0"/>
              <a:cs typeface="Arial" pitchFamily="34" charset="0"/>
            </a:endParaRPr>
          </a:p>
        </p:txBody>
      </p:sp>
      <p:pic>
        <p:nvPicPr>
          <p:cNvPr id="5" name="图片 4" descr="图片3"/>
          <p:cNvPicPr>
            <a:picLocks noChangeAspect="1"/>
          </p:cNvPicPr>
          <p:nvPr/>
        </p:nvPicPr>
        <p:blipFill>
          <a:blip r:embed="rId4"/>
          <a:stretch>
            <a:fillRect/>
          </a:stretch>
        </p:blipFill>
        <p:spPr>
          <a:xfrm>
            <a:off x="4731515" y="2039303"/>
            <a:ext cx="1875508" cy="1994530"/>
          </a:xfrm>
          <a:prstGeom prst="rect">
            <a:avLst/>
          </a:prstGeom>
          <a:noFill/>
          <a:ln w="9525">
            <a:noFill/>
          </a:ln>
        </p:spPr>
      </p:pic>
      <p:graphicFrame>
        <p:nvGraphicFramePr>
          <p:cNvPr id="2" name="对象 1"/>
          <p:cNvGraphicFramePr>
            <a:graphicFrameLocks noChangeAspect="1"/>
          </p:cNvGraphicFramePr>
          <p:nvPr>
            <p:extLst>
              <p:ext uri="{D42A27DB-BD31-4B8C-83A1-F6EECF244321}">
                <p14:modId xmlns:p14="http://schemas.microsoft.com/office/powerpoint/2010/main" val="3214773695"/>
              </p:ext>
            </p:extLst>
          </p:nvPr>
        </p:nvGraphicFramePr>
        <p:xfrm>
          <a:off x="6732240" y="3522767"/>
          <a:ext cx="626603" cy="479860"/>
        </p:xfrm>
        <a:graphic>
          <a:graphicData uri="http://schemas.openxmlformats.org/presentationml/2006/ole">
            <mc:AlternateContent xmlns:mc="http://schemas.openxmlformats.org/markup-compatibility/2006">
              <mc:Choice xmlns:v="urn:schemas-microsoft-com:vml" Requires="v">
                <p:oleObj spid="_x0000_s45077" name="包装程序外壳对象" showAsIcon="1" r:id="rId5" imgW="928080" imgH="711360" progId="Package">
                  <p:embed/>
                </p:oleObj>
              </mc:Choice>
              <mc:Fallback>
                <p:oleObj name="包装程序外壳对象" showAsIcon="1" r:id="rId5" imgW="928080" imgH="711360" progId="Package">
                  <p:embed/>
                  <p:pic>
                    <p:nvPicPr>
                      <p:cNvPr id="0" name=""/>
                      <p:cNvPicPr/>
                      <p:nvPr/>
                    </p:nvPicPr>
                    <p:blipFill>
                      <a:blip r:embed="rId6"/>
                      <a:stretch>
                        <a:fillRect/>
                      </a:stretch>
                    </p:blipFill>
                    <p:spPr>
                      <a:xfrm>
                        <a:off x="6732240" y="3522767"/>
                        <a:ext cx="626603" cy="479860"/>
                      </a:xfrm>
                      <a:prstGeom prst="rect">
                        <a:avLst/>
                      </a:prstGeom>
                    </p:spPr>
                  </p:pic>
                </p:oleObj>
              </mc:Fallback>
            </mc:AlternateContent>
          </a:graphicData>
        </a:graphic>
      </p:graphicFrame>
    </p:spTree>
    <p:extLst>
      <p:ext uri="{BB962C8B-B14F-4D97-AF65-F5344CB8AC3E}">
        <p14:creationId xmlns:p14="http://schemas.microsoft.com/office/powerpoint/2010/main" val="17776857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观察者模式</a:t>
            </a:r>
            <a:r>
              <a:rPr lang="en-US" altLang="zh-CN" sz="2400" b="1" smtClean="0"/>
              <a:t>(</a:t>
            </a:r>
            <a:r>
              <a:rPr lang="en-US" altLang="zh-CN" sz="2400" smtClean="0"/>
              <a:t>Observer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19" name="矩形 18"/>
          <p:cNvSpPr/>
          <p:nvPr/>
        </p:nvSpPr>
        <p:spPr>
          <a:xfrm>
            <a:off x="539553" y="1244431"/>
            <a:ext cx="8064895" cy="3170099"/>
          </a:xfrm>
          <a:prstGeom prst="rect">
            <a:avLst/>
          </a:prstGeom>
        </p:spPr>
        <p:txBody>
          <a:bodyPr wrap="square">
            <a:spAutoFit/>
          </a:bodyPr>
          <a:lstStyle/>
          <a:p>
            <a:pPr>
              <a:defRPr/>
            </a:pPr>
            <a:r>
              <a:rPr lang="zh-CN" altLang="en-US" sz="2000" b="1" smtClean="0">
                <a:solidFill>
                  <a:srgbClr val="0070C0"/>
                </a:solidFill>
                <a:latin typeface="Arial" pitchFamily="34" charset="0"/>
                <a:cs typeface="Arial" pitchFamily="34" charset="0"/>
              </a:rPr>
              <a:t>观</a:t>
            </a:r>
            <a:r>
              <a:rPr lang="zh-CN" altLang="en-US" sz="2000" b="1">
                <a:solidFill>
                  <a:srgbClr val="0070C0"/>
                </a:solidFill>
                <a:latin typeface="Arial" pitchFamily="34" charset="0"/>
                <a:cs typeface="Arial" pitchFamily="34" charset="0"/>
              </a:rPr>
              <a:t>察者模式原理</a:t>
            </a:r>
            <a:endParaRPr lang="en-US" altLang="zh-CN">
              <a:latin typeface="Arial" pitchFamily="34" charset="0"/>
              <a:cs typeface="Arial" pitchFamily="34" charset="0"/>
            </a:endParaRPr>
          </a:p>
          <a:p>
            <a:pPr>
              <a:defRPr/>
            </a:pPr>
            <a:endParaRPr lang="en-US" altLang="zh-CN" b="1">
              <a:latin typeface="Arial" pitchFamily="34" charset="0"/>
              <a:cs typeface="Arial" pitchFamily="34" charset="0"/>
            </a:endParaRPr>
          </a:p>
          <a:p>
            <a:pPr marL="285750" indent="-285750">
              <a:buFont typeface="Wingdings" pitchFamily="2" charset="2"/>
              <a:buChar char="Ø"/>
              <a:defRPr/>
            </a:pPr>
            <a:r>
              <a:rPr lang="en-US" altLang="zh-CN" smtClean="0">
                <a:latin typeface="Arial" pitchFamily="34" charset="0"/>
                <a:cs typeface="Arial" pitchFamily="34" charset="0"/>
              </a:rPr>
              <a:t>Observer</a:t>
            </a:r>
            <a:r>
              <a:rPr lang="zh-CN" altLang="en-US">
                <a:latin typeface="Arial" pitchFamily="34" charset="0"/>
                <a:cs typeface="Arial" pitchFamily="34" charset="0"/>
              </a:rPr>
              <a:t>：接收输入</a:t>
            </a:r>
            <a:r>
              <a:rPr lang="en-US" altLang="zh-CN" smtClean="0">
                <a:latin typeface="Arial" pitchFamily="34" charset="0"/>
                <a:cs typeface="Arial" pitchFamily="34" charset="0"/>
              </a:rPr>
              <a:t/>
            </a:r>
            <a:br>
              <a:rPr lang="en-US" altLang="zh-CN" smtClean="0">
                <a:latin typeface="Arial" pitchFamily="34" charset="0"/>
                <a:cs typeface="Arial" pitchFamily="34" charset="0"/>
              </a:rPr>
            </a:b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marL="285750" indent="-285750">
              <a:buFont typeface="Wingdings" pitchFamily="2" charset="2"/>
              <a:buChar char="Ø"/>
              <a:defRPr/>
            </a:pPr>
            <a:r>
              <a:rPr lang="zh-CN" altLang="en-US" b="1" smtClean="0">
                <a:latin typeface="Arial" pitchFamily="34" charset="0"/>
                <a:cs typeface="Arial" pitchFamily="34" charset="0"/>
              </a:rPr>
              <a:t>观</a:t>
            </a:r>
            <a:r>
              <a:rPr lang="zh-CN" altLang="en-US" b="1">
                <a:latin typeface="Arial" pitchFamily="34" charset="0"/>
                <a:cs typeface="Arial" pitchFamily="34" charset="0"/>
              </a:rPr>
              <a:t>察者模式</a:t>
            </a:r>
            <a:r>
              <a:rPr lang="zh-CN" altLang="en-US" b="1" smtClean="0">
                <a:latin typeface="Arial" pitchFamily="34" charset="0"/>
                <a:cs typeface="Arial" pitchFamily="34" charset="0"/>
              </a:rPr>
              <a:t>：对</a:t>
            </a:r>
            <a:r>
              <a:rPr lang="zh-CN" altLang="en-US" b="1">
                <a:latin typeface="Arial" pitchFamily="34" charset="0"/>
                <a:cs typeface="Arial" pitchFamily="34" charset="0"/>
              </a:rPr>
              <a:t>象之间</a:t>
            </a:r>
            <a:r>
              <a:rPr lang="zh-CN" altLang="en-US" b="1">
                <a:solidFill>
                  <a:srgbClr val="CC0000"/>
                </a:solidFill>
                <a:latin typeface="Arial" pitchFamily="34" charset="0"/>
                <a:cs typeface="Arial" pitchFamily="34" charset="0"/>
              </a:rPr>
              <a:t>多对一依赖</a:t>
            </a:r>
            <a:r>
              <a:rPr lang="zh-CN" altLang="en-US" b="1">
                <a:latin typeface="Arial" pitchFamily="34" charset="0"/>
                <a:cs typeface="Arial" pitchFamily="34" charset="0"/>
              </a:rPr>
              <a:t>的一种设计方案，被依赖的对象为</a:t>
            </a:r>
            <a:r>
              <a:rPr lang="en-US" altLang="zh-CN" b="1">
                <a:latin typeface="Arial" pitchFamily="34" charset="0"/>
                <a:cs typeface="Arial" pitchFamily="34" charset="0"/>
              </a:rPr>
              <a:t>Subject</a:t>
            </a:r>
            <a:r>
              <a:rPr lang="zh-CN" altLang="en-US" b="1">
                <a:latin typeface="Arial" pitchFamily="34" charset="0"/>
                <a:cs typeface="Arial" pitchFamily="34" charset="0"/>
              </a:rPr>
              <a:t>，依赖的对象为</a:t>
            </a:r>
            <a:r>
              <a:rPr lang="en-US" altLang="zh-CN" b="1">
                <a:latin typeface="Arial" pitchFamily="34" charset="0"/>
                <a:cs typeface="Arial" pitchFamily="34" charset="0"/>
              </a:rPr>
              <a:t>Observer</a:t>
            </a:r>
            <a:r>
              <a:rPr lang="zh-CN" altLang="en-US" b="1">
                <a:latin typeface="Arial" pitchFamily="34" charset="0"/>
                <a:cs typeface="Arial" pitchFamily="34" charset="0"/>
              </a:rPr>
              <a:t>，</a:t>
            </a:r>
            <a:r>
              <a:rPr lang="en-US" altLang="zh-CN" b="1">
                <a:latin typeface="Arial" pitchFamily="34" charset="0"/>
                <a:cs typeface="Arial" pitchFamily="34" charset="0"/>
              </a:rPr>
              <a:t>Subject</a:t>
            </a:r>
            <a:r>
              <a:rPr lang="zh-CN" altLang="en-US" b="1">
                <a:latin typeface="Arial" pitchFamily="34" charset="0"/>
                <a:cs typeface="Arial" pitchFamily="34" charset="0"/>
              </a:rPr>
              <a:t>通知</a:t>
            </a:r>
            <a:r>
              <a:rPr lang="en-US" altLang="zh-CN" b="1">
                <a:latin typeface="Arial" pitchFamily="34" charset="0"/>
                <a:cs typeface="Arial" pitchFamily="34" charset="0"/>
              </a:rPr>
              <a:t>Observer</a:t>
            </a:r>
            <a:r>
              <a:rPr lang="zh-CN" altLang="en-US" b="1">
                <a:latin typeface="Arial" pitchFamily="34" charset="0"/>
                <a:cs typeface="Arial" pitchFamily="34" charset="0"/>
              </a:rPr>
              <a:t>变</a:t>
            </a:r>
            <a:r>
              <a:rPr lang="zh-CN" altLang="en-US" b="1" smtClean="0">
                <a:latin typeface="Arial" pitchFamily="34" charset="0"/>
                <a:cs typeface="Arial" pitchFamily="34" charset="0"/>
              </a:rPr>
              <a:t>化</a:t>
            </a:r>
            <a:r>
              <a:rPr lang="en-US" altLang="zh-CN" b="1" smtClean="0">
                <a:latin typeface="Arial" pitchFamily="34" charset="0"/>
                <a:cs typeface="Arial" pitchFamily="34" charset="0"/>
              </a:rPr>
              <a:t>,</a:t>
            </a:r>
            <a:r>
              <a:rPr lang="zh-CN" altLang="en-US" b="1" smtClean="0">
                <a:latin typeface="Arial" pitchFamily="34" charset="0"/>
                <a:cs typeface="Arial" pitchFamily="34" charset="0"/>
              </a:rPr>
              <a:t>比如这里的奶站是</a:t>
            </a:r>
            <a:r>
              <a:rPr lang="en-US" altLang="zh-CN" b="1" smtClean="0">
                <a:latin typeface="Arial" pitchFamily="34" charset="0"/>
                <a:cs typeface="Arial" pitchFamily="34" charset="0"/>
              </a:rPr>
              <a:t>Subject</a:t>
            </a:r>
            <a:r>
              <a:rPr lang="zh-CN" altLang="en-US" b="1" smtClean="0">
                <a:latin typeface="Arial" pitchFamily="34" charset="0"/>
                <a:cs typeface="Arial" pitchFamily="34" charset="0"/>
              </a:rPr>
              <a:t>，是</a:t>
            </a:r>
            <a:r>
              <a:rPr lang="en-US" altLang="zh-CN" b="1" smtClean="0">
                <a:latin typeface="Arial" pitchFamily="34" charset="0"/>
                <a:cs typeface="Arial" pitchFamily="34" charset="0"/>
              </a:rPr>
              <a:t>1</a:t>
            </a:r>
            <a:r>
              <a:rPr lang="zh-CN" altLang="en-US" b="1" smtClean="0">
                <a:latin typeface="Arial" pitchFamily="34" charset="0"/>
                <a:cs typeface="Arial" pitchFamily="34" charset="0"/>
              </a:rPr>
              <a:t>的一方。用户时</a:t>
            </a:r>
            <a:r>
              <a:rPr lang="en-US" altLang="zh-CN" b="1" smtClean="0">
                <a:latin typeface="Arial" pitchFamily="34" charset="0"/>
                <a:cs typeface="Arial" pitchFamily="34" charset="0"/>
              </a:rPr>
              <a:t>Observer</a:t>
            </a:r>
            <a:r>
              <a:rPr lang="zh-CN" altLang="en-US" b="1" smtClean="0">
                <a:latin typeface="Arial" pitchFamily="34" charset="0"/>
                <a:cs typeface="Arial" pitchFamily="34" charset="0"/>
              </a:rPr>
              <a:t>，是多的一方。</a:t>
            </a:r>
            <a:endParaRPr lang="en-US" altLang="zh-CN" b="1">
              <a:latin typeface="Arial" pitchFamily="34" charset="0"/>
              <a:cs typeface="Arial" pitchFamily="34" charset="0"/>
            </a:endParaRPr>
          </a:p>
        </p:txBody>
      </p:sp>
      <p:pic>
        <p:nvPicPr>
          <p:cNvPr id="6" name="图片 5" descr="图片4"/>
          <p:cNvPicPr>
            <a:picLocks noChangeAspect="1"/>
          </p:cNvPicPr>
          <p:nvPr/>
        </p:nvPicPr>
        <p:blipFill>
          <a:blip r:embed="rId4"/>
          <a:stretch>
            <a:fillRect/>
          </a:stretch>
        </p:blipFill>
        <p:spPr>
          <a:xfrm>
            <a:off x="3635895" y="1872183"/>
            <a:ext cx="1786847" cy="1368152"/>
          </a:xfrm>
          <a:prstGeom prst="rect">
            <a:avLst/>
          </a:prstGeom>
          <a:noFill/>
          <a:ln w="9525">
            <a:noFill/>
          </a:ln>
        </p:spPr>
      </p:pic>
      <p:graphicFrame>
        <p:nvGraphicFramePr>
          <p:cNvPr id="2" name="对象 1"/>
          <p:cNvGraphicFramePr>
            <a:graphicFrameLocks noChangeAspect="1"/>
          </p:cNvGraphicFramePr>
          <p:nvPr>
            <p:extLst>
              <p:ext uri="{D42A27DB-BD31-4B8C-83A1-F6EECF244321}">
                <p14:modId xmlns:p14="http://schemas.microsoft.com/office/powerpoint/2010/main" val="1218380104"/>
              </p:ext>
            </p:extLst>
          </p:nvPr>
        </p:nvGraphicFramePr>
        <p:xfrm>
          <a:off x="5652121" y="2845235"/>
          <a:ext cx="504056" cy="386012"/>
        </p:xfrm>
        <a:graphic>
          <a:graphicData uri="http://schemas.openxmlformats.org/presentationml/2006/ole">
            <mc:AlternateContent xmlns:mc="http://schemas.openxmlformats.org/markup-compatibility/2006">
              <mc:Choice xmlns:v="urn:schemas-microsoft-com:vml" Requires="v">
                <p:oleObj spid="_x0000_s46099" name="包装程序外壳对象" showAsIcon="1" r:id="rId5" imgW="928080" imgH="711360" progId="Package">
                  <p:embed/>
                </p:oleObj>
              </mc:Choice>
              <mc:Fallback>
                <p:oleObj name="包装程序外壳对象" showAsIcon="1" r:id="rId5" imgW="928080" imgH="711360" progId="Package">
                  <p:embed/>
                  <p:pic>
                    <p:nvPicPr>
                      <p:cNvPr id="0" name=""/>
                      <p:cNvPicPr/>
                      <p:nvPr/>
                    </p:nvPicPr>
                    <p:blipFill>
                      <a:blip r:embed="rId6"/>
                      <a:stretch>
                        <a:fillRect/>
                      </a:stretch>
                    </p:blipFill>
                    <p:spPr>
                      <a:xfrm>
                        <a:off x="5652121" y="2845235"/>
                        <a:ext cx="504056" cy="386012"/>
                      </a:xfrm>
                      <a:prstGeom prst="rect">
                        <a:avLst/>
                      </a:prstGeom>
                    </p:spPr>
                  </p:pic>
                </p:oleObj>
              </mc:Fallback>
            </mc:AlternateContent>
          </a:graphicData>
        </a:graphic>
      </p:graphicFrame>
    </p:spTree>
    <p:extLst>
      <p:ext uri="{BB962C8B-B14F-4D97-AF65-F5344CB8AC3E}">
        <p14:creationId xmlns:p14="http://schemas.microsoft.com/office/powerpoint/2010/main" val="15658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观察者模式</a:t>
            </a:r>
            <a:r>
              <a:rPr lang="en-US" altLang="zh-CN" sz="2400" b="1" smtClean="0"/>
              <a:t>(</a:t>
            </a:r>
            <a:r>
              <a:rPr lang="en-US" altLang="zh-CN" sz="2400" smtClean="0"/>
              <a:t>Observer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19" name="矩形 18"/>
          <p:cNvSpPr/>
          <p:nvPr/>
        </p:nvSpPr>
        <p:spPr>
          <a:xfrm>
            <a:off x="539553" y="1244431"/>
            <a:ext cx="8064895" cy="4031873"/>
          </a:xfrm>
          <a:prstGeom prst="rect">
            <a:avLst/>
          </a:prstGeom>
        </p:spPr>
        <p:txBody>
          <a:bodyPr wrap="square">
            <a:spAutoFit/>
          </a:bodyPr>
          <a:lstStyle/>
          <a:p>
            <a:pPr>
              <a:defRPr/>
            </a:pPr>
            <a:r>
              <a:rPr lang="zh-CN" altLang="en-US" sz="2000" b="1" smtClean="0">
                <a:solidFill>
                  <a:srgbClr val="0070C0"/>
                </a:solidFill>
                <a:latin typeface="Arial" pitchFamily="34" charset="0"/>
                <a:cs typeface="Arial" pitchFamily="34" charset="0"/>
              </a:rPr>
              <a:t>气</a:t>
            </a:r>
            <a:r>
              <a:rPr lang="zh-CN" altLang="en-US" sz="2000" b="1">
                <a:solidFill>
                  <a:srgbClr val="0070C0"/>
                </a:solidFill>
                <a:latin typeface="Arial" pitchFamily="34" charset="0"/>
                <a:cs typeface="Arial" pitchFamily="34" charset="0"/>
              </a:rPr>
              <a:t>象站设计方</a:t>
            </a:r>
            <a:r>
              <a:rPr lang="zh-CN" altLang="en-US" sz="2000" b="1" smtClean="0">
                <a:solidFill>
                  <a:srgbClr val="0070C0"/>
                </a:solidFill>
                <a:latin typeface="Arial" pitchFamily="34" charset="0"/>
                <a:cs typeface="Arial" pitchFamily="34" charset="0"/>
              </a:rPr>
              <a:t>案</a:t>
            </a:r>
            <a:r>
              <a:rPr lang="en-US" altLang="zh-CN" sz="2000" b="1" smtClean="0">
                <a:solidFill>
                  <a:srgbClr val="0070C0"/>
                </a:solidFill>
                <a:latin typeface="Arial" pitchFamily="34" charset="0"/>
                <a:cs typeface="Arial" pitchFamily="34" charset="0"/>
              </a:rPr>
              <a:t>2-</a:t>
            </a:r>
            <a:br>
              <a:rPr lang="en-US" altLang="zh-CN" sz="2000" b="1" smtClean="0">
                <a:solidFill>
                  <a:srgbClr val="0070C0"/>
                </a:solidFill>
                <a:latin typeface="Arial" pitchFamily="34" charset="0"/>
                <a:cs typeface="Arial" pitchFamily="34" charset="0"/>
              </a:rPr>
            </a:br>
            <a:r>
              <a:rPr lang="zh-CN" altLang="en-US" sz="2000" b="1" smtClean="0">
                <a:solidFill>
                  <a:srgbClr val="0070C0"/>
                </a:solidFill>
                <a:latin typeface="Arial" pitchFamily="34" charset="0"/>
                <a:cs typeface="Arial" pitchFamily="34" charset="0"/>
              </a:rPr>
              <a:t>观</a:t>
            </a:r>
            <a:r>
              <a:rPr lang="zh-CN" altLang="en-US" sz="2000" b="1">
                <a:solidFill>
                  <a:srgbClr val="0070C0"/>
                </a:solidFill>
                <a:latin typeface="Arial" pitchFamily="34" charset="0"/>
                <a:cs typeface="Arial" pitchFamily="34" charset="0"/>
              </a:rPr>
              <a:t>察</a:t>
            </a:r>
            <a:r>
              <a:rPr lang="zh-CN" altLang="en-US" sz="2000" b="1" smtClean="0">
                <a:solidFill>
                  <a:srgbClr val="0070C0"/>
                </a:solidFill>
                <a:latin typeface="Arial" pitchFamily="34" charset="0"/>
                <a:cs typeface="Arial" pitchFamily="34" charset="0"/>
              </a:rPr>
              <a:t>者模式</a:t>
            </a:r>
            <a:endParaRPr lang="zh-CN" altLang="en-US" sz="2000" b="1">
              <a:solidFill>
                <a:srgbClr val="0070C0"/>
              </a:solidFill>
              <a:latin typeface="Arial" pitchFamily="34" charset="0"/>
              <a:cs typeface="Arial" pitchFamily="34" charset="0"/>
            </a:endParaRPr>
          </a:p>
          <a:p>
            <a:pPr>
              <a:defRPr/>
            </a:pPr>
            <a:endParaRPr lang="en-US" altLang="zh-CN">
              <a:latin typeface="Arial" pitchFamily="34" charset="0"/>
              <a:cs typeface="Arial" pitchFamily="34" charset="0"/>
            </a:endParaRPr>
          </a:p>
          <a:p>
            <a:pPr marL="285750" indent="-285750">
              <a:buFont typeface="Wingdings" pitchFamily="2" charset="2"/>
              <a:buChar char="Ø"/>
              <a:defRPr/>
            </a:pPr>
            <a:r>
              <a:rPr lang="zh-CN" altLang="en-US" smtClean="0">
                <a:latin typeface="Arial" pitchFamily="34" charset="0"/>
                <a:cs typeface="Arial" pitchFamily="34" charset="0"/>
              </a:rPr>
              <a:t>设计类图：</a:t>
            </a:r>
            <a:endParaRPr lang="en-US" altLang="zh-CN" smtClean="0">
              <a:latin typeface="Arial" pitchFamily="34" charset="0"/>
              <a:cs typeface="Arial" pitchFamily="34" charset="0"/>
            </a:endParaRPr>
          </a:p>
          <a:p>
            <a:pPr>
              <a:defRPr/>
            </a:pPr>
            <a:endParaRPr lang="en-US" altLang="zh-CN" b="1">
              <a:latin typeface="Arial" pitchFamily="34" charset="0"/>
              <a:cs typeface="Arial" pitchFamily="34" charset="0"/>
            </a:endParaRPr>
          </a:p>
          <a:p>
            <a:pPr>
              <a:defRPr/>
            </a:pPr>
            <a:endParaRPr lang="en-US" altLang="zh-CN" b="1">
              <a:latin typeface="Arial" pitchFamily="34" charset="0"/>
              <a:cs typeface="Arial" pitchFamily="34" charset="0"/>
            </a:endParaRPr>
          </a:p>
          <a:p>
            <a:pPr>
              <a:defRPr/>
            </a:pPr>
            <a:endParaRPr lang="en-US" altLang="zh-CN" b="1" smtClean="0">
              <a:latin typeface="Arial" pitchFamily="34" charset="0"/>
              <a:cs typeface="Arial" pitchFamily="34" charset="0"/>
            </a:endParaRPr>
          </a:p>
          <a:p>
            <a:pPr>
              <a:defRPr/>
            </a:pPr>
            <a:endParaRPr lang="en-US" altLang="zh-CN" b="1">
              <a:latin typeface="Arial" pitchFamily="34" charset="0"/>
              <a:cs typeface="Arial" pitchFamily="34" charset="0"/>
            </a:endParaRPr>
          </a:p>
          <a:p>
            <a:pPr>
              <a:defRPr/>
            </a:pPr>
            <a:endParaRPr lang="en-US" altLang="zh-CN" b="1" smtClean="0">
              <a:latin typeface="Arial" pitchFamily="34" charset="0"/>
              <a:cs typeface="Arial" pitchFamily="34" charset="0"/>
            </a:endParaRPr>
          </a:p>
          <a:p>
            <a:pPr>
              <a:defRPr/>
            </a:pPr>
            <a:endParaRPr lang="en-US" altLang="zh-CN" b="1">
              <a:latin typeface="Arial" pitchFamily="34" charset="0"/>
              <a:cs typeface="Arial" pitchFamily="34" charset="0"/>
            </a:endParaRPr>
          </a:p>
          <a:p>
            <a:pPr>
              <a:defRPr/>
            </a:pPr>
            <a:endParaRPr lang="en-US" altLang="zh-CN" b="1" smtClean="0">
              <a:latin typeface="Arial" pitchFamily="34" charset="0"/>
              <a:cs typeface="Arial" pitchFamily="34" charset="0"/>
            </a:endParaRPr>
          </a:p>
          <a:p>
            <a:pPr>
              <a:defRPr/>
            </a:pPr>
            <a:endParaRPr lang="en-US" altLang="zh-CN" b="1">
              <a:latin typeface="Arial" pitchFamily="34" charset="0"/>
              <a:cs typeface="Arial" pitchFamily="34" charset="0"/>
            </a:endParaRPr>
          </a:p>
          <a:p>
            <a:pPr>
              <a:defRPr/>
            </a:pPr>
            <a:endParaRPr lang="en-US" altLang="zh-CN" b="1" smtClean="0">
              <a:latin typeface="Arial" pitchFamily="34" charset="0"/>
              <a:cs typeface="Arial" pitchFamily="34" charset="0"/>
            </a:endParaRPr>
          </a:p>
          <a:p>
            <a:pPr>
              <a:defRPr/>
            </a:pPr>
            <a:endParaRPr lang="en-US" altLang="zh-CN" b="1">
              <a:latin typeface="Arial" pitchFamily="34" charset="0"/>
              <a:cs typeface="Arial" pitchFamily="34" charset="0"/>
            </a:endParaRPr>
          </a:p>
        </p:txBody>
      </p:sp>
      <p:pic>
        <p:nvPicPr>
          <p:cNvPr id="8" name="图片 7" descr="图片4"/>
          <p:cNvPicPr>
            <a:picLocks noChangeAspect="1"/>
          </p:cNvPicPr>
          <p:nvPr/>
        </p:nvPicPr>
        <p:blipFill>
          <a:blip r:embed="rId4"/>
          <a:stretch>
            <a:fillRect/>
          </a:stretch>
        </p:blipFill>
        <p:spPr>
          <a:xfrm>
            <a:off x="6776817" y="1253067"/>
            <a:ext cx="1611607" cy="1138929"/>
          </a:xfrm>
          <a:prstGeom prst="rect">
            <a:avLst/>
          </a:prstGeom>
          <a:noFill/>
          <a:ln w="9525">
            <a:noFill/>
          </a:ln>
        </p:spPr>
      </p:pic>
      <p:pic>
        <p:nvPicPr>
          <p:cNvPr id="9" name="图片 8" descr="图片3"/>
          <p:cNvPicPr>
            <a:picLocks noChangeAspect="1"/>
          </p:cNvPicPr>
          <p:nvPr/>
        </p:nvPicPr>
        <p:blipFill>
          <a:blip r:embed="rId5"/>
          <a:stretch>
            <a:fillRect/>
          </a:stretch>
        </p:blipFill>
        <p:spPr>
          <a:xfrm>
            <a:off x="3296222" y="1080096"/>
            <a:ext cx="1374023" cy="1346007"/>
          </a:xfrm>
          <a:prstGeom prst="rect">
            <a:avLst/>
          </a:prstGeom>
          <a:noFill/>
          <a:ln w="9525">
            <a:noFill/>
          </a:ln>
        </p:spPr>
      </p:pic>
      <p:sp>
        <p:nvSpPr>
          <p:cNvPr id="10" name="下箭头 9"/>
          <p:cNvSpPr/>
          <p:nvPr/>
        </p:nvSpPr>
        <p:spPr>
          <a:xfrm flipV="1">
            <a:off x="3820225" y="2495534"/>
            <a:ext cx="448768" cy="483588"/>
          </a:xfrm>
          <a:prstGeom prst="downArrow">
            <a:avLst>
              <a:gd name="adj1" fmla="val 50000"/>
              <a:gd name="adj2" fmla="val 29191"/>
            </a:avLst>
          </a:prstGeom>
          <a:noFill/>
          <a:ln w="25400" cap="flat" cmpd="sng">
            <a:solidFill>
              <a:schemeClr val="tx1"/>
            </a:solidFill>
            <a:prstDash val="solid"/>
            <a:miter/>
            <a:headEnd type="none" w="med" len="med"/>
            <a:tailEnd type="none" w="med" len="med"/>
          </a:ln>
        </p:spPr>
        <p:txBody>
          <a:bodyPr/>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mn-lt"/>
                <a:ea typeface="+mn-ea"/>
                <a:cs typeface="+mn-cs"/>
                <a:sym typeface="Gill Sans" charset="0"/>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9pPr>
          </a:lstStyle>
          <a:p>
            <a:endParaRPr lang="zh-CN" altLang="en-US"/>
          </a:p>
        </p:txBody>
      </p:sp>
      <p:sp>
        <p:nvSpPr>
          <p:cNvPr id="11" name="下箭头 10"/>
          <p:cNvSpPr/>
          <p:nvPr/>
        </p:nvSpPr>
        <p:spPr>
          <a:xfrm flipV="1">
            <a:off x="7337778" y="2702612"/>
            <a:ext cx="448768" cy="483588"/>
          </a:xfrm>
          <a:prstGeom prst="downArrow">
            <a:avLst>
              <a:gd name="adj1" fmla="val 50000"/>
              <a:gd name="adj2" fmla="val 29191"/>
            </a:avLst>
          </a:prstGeom>
          <a:noFill/>
          <a:ln w="25400" cap="flat" cmpd="sng">
            <a:solidFill>
              <a:schemeClr val="tx1"/>
            </a:solidFill>
            <a:prstDash val="solid"/>
            <a:miter/>
            <a:headEnd type="none" w="med" len="med"/>
            <a:tailEnd type="none" w="med" len="med"/>
          </a:ln>
        </p:spPr>
        <p:txBody>
          <a:bodyPr/>
          <a:lstStyle>
            <a:lvl1pPr marL="0" lvl="0"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mn-lt"/>
                <a:ea typeface="+mn-ea"/>
                <a:cs typeface="+mn-cs"/>
                <a:sym typeface="Gill Sans" charset="0"/>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4600" b="0" i="0" u="none" kern="1200" baseline="0">
                <a:solidFill>
                  <a:srgbClr val="000000"/>
                </a:solidFill>
                <a:latin typeface="Gill Sans" charset="0"/>
                <a:ea typeface="Heiti SC Light" charset="-122"/>
                <a:cs typeface="+mn-cs"/>
                <a:sym typeface="Gill Sans" charset="0"/>
              </a:defRPr>
            </a:lvl9pPr>
          </a:lstStyle>
          <a:p>
            <a:endParaRPr lang="zh-CN" altLang="en-US"/>
          </a:p>
        </p:txBody>
      </p:sp>
      <p:pic>
        <p:nvPicPr>
          <p:cNvPr id="12" name="图片 11" descr="图片5"/>
          <p:cNvPicPr>
            <a:picLocks noChangeAspect="1"/>
          </p:cNvPicPr>
          <p:nvPr/>
        </p:nvPicPr>
        <p:blipFill>
          <a:blip r:embed="rId6"/>
          <a:stretch>
            <a:fillRect/>
          </a:stretch>
        </p:blipFill>
        <p:spPr>
          <a:xfrm>
            <a:off x="3220987" y="3013230"/>
            <a:ext cx="1610287" cy="2459354"/>
          </a:xfrm>
          <a:prstGeom prst="rect">
            <a:avLst/>
          </a:prstGeom>
          <a:noFill/>
          <a:ln w="9525">
            <a:noFill/>
          </a:ln>
        </p:spPr>
      </p:pic>
      <p:pic>
        <p:nvPicPr>
          <p:cNvPr id="13" name="图片 12" descr="图片2"/>
          <p:cNvPicPr>
            <a:picLocks noChangeAspect="1"/>
          </p:cNvPicPr>
          <p:nvPr/>
        </p:nvPicPr>
        <p:blipFill>
          <a:blip r:embed="rId7"/>
          <a:stretch>
            <a:fillRect/>
          </a:stretch>
        </p:blipFill>
        <p:spPr>
          <a:xfrm>
            <a:off x="6813774" y="3289739"/>
            <a:ext cx="1421540" cy="1014682"/>
          </a:xfrm>
          <a:prstGeom prst="rect">
            <a:avLst/>
          </a:prstGeom>
          <a:noFill/>
          <a:ln w="9525">
            <a:noFill/>
          </a:ln>
        </p:spPr>
      </p:pic>
      <p:sp>
        <p:nvSpPr>
          <p:cNvPr id="14" name="箭头 115"/>
          <p:cNvSpPr/>
          <p:nvPr/>
        </p:nvSpPr>
        <p:spPr>
          <a:xfrm flipH="1">
            <a:off x="4905189" y="3842759"/>
            <a:ext cx="1870309" cy="0"/>
          </a:xfrm>
          <a:prstGeom prst="line">
            <a:avLst/>
          </a:prstGeom>
          <a:ln w="34925" cap="flat" cmpd="sng">
            <a:solidFill>
              <a:schemeClr val="tx1"/>
            </a:solidFill>
            <a:prstDash val="solid"/>
            <a:headEnd type="none" w="med" len="med"/>
            <a:tailEnd type="triangle" w="med" len="med"/>
          </a:ln>
        </p:spPr>
      </p:sp>
      <p:sp>
        <p:nvSpPr>
          <p:cNvPr id="15" name="箭头 117"/>
          <p:cNvSpPr/>
          <p:nvPr/>
        </p:nvSpPr>
        <p:spPr>
          <a:xfrm>
            <a:off x="4905189" y="4153376"/>
            <a:ext cx="1833351" cy="0"/>
          </a:xfrm>
          <a:prstGeom prst="line">
            <a:avLst/>
          </a:prstGeom>
          <a:ln w="34925" cap="flat" cmpd="sng">
            <a:solidFill>
              <a:schemeClr val="tx1"/>
            </a:solidFill>
            <a:prstDash val="solid"/>
            <a:headEnd type="none" w="med" len="med"/>
            <a:tailEnd type="triangle" w="med" len="med"/>
          </a:ln>
        </p:spPr>
      </p:sp>
      <p:sp>
        <p:nvSpPr>
          <p:cNvPr id="3" name="TextBox 2"/>
          <p:cNvSpPr txBox="1"/>
          <p:nvPr/>
        </p:nvSpPr>
        <p:spPr>
          <a:xfrm>
            <a:off x="5039275" y="3405837"/>
            <a:ext cx="1210588" cy="338554"/>
          </a:xfrm>
          <a:prstGeom prst="rect">
            <a:avLst/>
          </a:prstGeom>
          <a:solidFill>
            <a:schemeClr val="accent6">
              <a:lumMod val="20000"/>
              <a:lumOff val="80000"/>
            </a:schemeClr>
          </a:solidFill>
        </p:spPr>
        <p:txBody>
          <a:bodyPr wrap="none" rtlCol="0">
            <a:spAutoFit/>
          </a:bodyPr>
          <a:lstStyle/>
          <a:p>
            <a:r>
              <a:rPr lang="zh-CN" altLang="en-US" sz="1600" smtClean="0"/>
              <a:t>注册，移除</a:t>
            </a:r>
            <a:endParaRPr lang="zh-CN" altLang="en-US" sz="1600"/>
          </a:p>
        </p:txBody>
      </p:sp>
      <p:sp>
        <p:nvSpPr>
          <p:cNvPr id="16" name="TextBox 15"/>
          <p:cNvSpPr txBox="1"/>
          <p:nvPr/>
        </p:nvSpPr>
        <p:spPr>
          <a:xfrm>
            <a:off x="5072320" y="4268342"/>
            <a:ext cx="1005403" cy="338554"/>
          </a:xfrm>
          <a:prstGeom prst="rect">
            <a:avLst/>
          </a:prstGeom>
          <a:solidFill>
            <a:schemeClr val="accent6">
              <a:lumMod val="20000"/>
              <a:lumOff val="80000"/>
            </a:schemeClr>
          </a:solidFill>
        </p:spPr>
        <p:txBody>
          <a:bodyPr wrap="none" rtlCol="0">
            <a:spAutoFit/>
          </a:bodyPr>
          <a:lstStyle/>
          <a:p>
            <a:r>
              <a:rPr lang="zh-CN" altLang="en-US" sz="1600"/>
              <a:t>通</a:t>
            </a:r>
            <a:r>
              <a:rPr lang="zh-CN" altLang="en-US" sz="1600" smtClean="0"/>
              <a:t>知用户</a:t>
            </a:r>
            <a:endParaRPr lang="zh-CN" altLang="en-US" sz="1600"/>
          </a:p>
        </p:txBody>
      </p:sp>
      <p:graphicFrame>
        <p:nvGraphicFramePr>
          <p:cNvPr id="2" name="对象 1"/>
          <p:cNvGraphicFramePr>
            <a:graphicFrameLocks noChangeAspect="1"/>
          </p:cNvGraphicFramePr>
          <p:nvPr>
            <p:extLst>
              <p:ext uri="{D42A27DB-BD31-4B8C-83A1-F6EECF244321}">
                <p14:modId xmlns:p14="http://schemas.microsoft.com/office/powerpoint/2010/main" val="408969507"/>
              </p:ext>
            </p:extLst>
          </p:nvPr>
        </p:nvGraphicFramePr>
        <p:xfrm>
          <a:off x="6837351" y="4917514"/>
          <a:ext cx="724811" cy="555069"/>
        </p:xfrm>
        <a:graphic>
          <a:graphicData uri="http://schemas.openxmlformats.org/presentationml/2006/ole">
            <mc:AlternateContent xmlns:mc="http://schemas.openxmlformats.org/markup-compatibility/2006">
              <mc:Choice xmlns:v="urn:schemas-microsoft-com:vml" Requires="v">
                <p:oleObj spid="_x0000_s47123" name="包装程序外壳对象" showAsIcon="1" r:id="rId8" imgW="928080" imgH="711360" progId="Package">
                  <p:embed/>
                </p:oleObj>
              </mc:Choice>
              <mc:Fallback>
                <p:oleObj name="包装程序外壳对象" showAsIcon="1" r:id="rId8" imgW="928080" imgH="711360" progId="Package">
                  <p:embed/>
                  <p:pic>
                    <p:nvPicPr>
                      <p:cNvPr id="0" name=""/>
                      <p:cNvPicPr/>
                      <p:nvPr/>
                    </p:nvPicPr>
                    <p:blipFill>
                      <a:blip r:embed="rId9"/>
                      <a:stretch>
                        <a:fillRect/>
                      </a:stretch>
                    </p:blipFill>
                    <p:spPr>
                      <a:xfrm>
                        <a:off x="6837351" y="4917514"/>
                        <a:ext cx="724811" cy="555069"/>
                      </a:xfrm>
                      <a:prstGeom prst="rect">
                        <a:avLst/>
                      </a:prstGeom>
                    </p:spPr>
                  </p:pic>
                </p:oleObj>
              </mc:Fallback>
            </mc:AlternateContent>
          </a:graphicData>
        </a:graphic>
      </p:graphicFrame>
    </p:spTree>
    <p:extLst>
      <p:ext uri="{BB962C8B-B14F-4D97-AF65-F5344CB8AC3E}">
        <p14:creationId xmlns:p14="http://schemas.microsoft.com/office/powerpoint/2010/main" val="5520296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观察者模式</a:t>
            </a:r>
            <a:r>
              <a:rPr lang="en-US" altLang="zh-CN" sz="2400" b="1" smtClean="0"/>
              <a:t>(</a:t>
            </a:r>
            <a:r>
              <a:rPr lang="en-US" altLang="zh-CN" sz="2400" smtClean="0"/>
              <a:t>Observer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19" name="矩形 18"/>
          <p:cNvSpPr/>
          <p:nvPr/>
        </p:nvSpPr>
        <p:spPr>
          <a:xfrm>
            <a:off x="539553" y="1244431"/>
            <a:ext cx="8064895" cy="2616101"/>
          </a:xfrm>
          <a:prstGeom prst="rect">
            <a:avLst/>
          </a:prstGeom>
        </p:spPr>
        <p:txBody>
          <a:bodyPr wrap="square">
            <a:spAutoFit/>
          </a:bodyPr>
          <a:lstStyle/>
          <a:p>
            <a:pPr>
              <a:defRPr/>
            </a:pPr>
            <a:r>
              <a:rPr lang="zh-CN" altLang="en-US" sz="2000" b="1" smtClean="0">
                <a:solidFill>
                  <a:srgbClr val="0070C0"/>
                </a:solidFill>
                <a:latin typeface="Arial" pitchFamily="34" charset="0"/>
                <a:cs typeface="Arial" pitchFamily="34" charset="0"/>
              </a:rPr>
              <a:t>气</a:t>
            </a:r>
            <a:r>
              <a:rPr lang="zh-CN" altLang="en-US" sz="2000" b="1">
                <a:solidFill>
                  <a:srgbClr val="0070C0"/>
                </a:solidFill>
                <a:latin typeface="Arial" pitchFamily="34" charset="0"/>
                <a:cs typeface="Arial" pitchFamily="34" charset="0"/>
              </a:rPr>
              <a:t>象站设计方</a:t>
            </a:r>
            <a:r>
              <a:rPr lang="zh-CN" altLang="en-US" sz="2000" b="1" smtClean="0">
                <a:solidFill>
                  <a:srgbClr val="0070C0"/>
                </a:solidFill>
                <a:latin typeface="Arial" pitchFamily="34" charset="0"/>
                <a:cs typeface="Arial" pitchFamily="34" charset="0"/>
              </a:rPr>
              <a:t>案</a:t>
            </a:r>
            <a:r>
              <a:rPr lang="en-US" altLang="zh-CN" sz="2000" b="1" smtClean="0">
                <a:solidFill>
                  <a:srgbClr val="0070C0"/>
                </a:solidFill>
                <a:latin typeface="Arial" pitchFamily="34" charset="0"/>
                <a:cs typeface="Arial" pitchFamily="34" charset="0"/>
              </a:rPr>
              <a:t>2-</a:t>
            </a:r>
            <a:r>
              <a:rPr lang="zh-CN" altLang="en-US" sz="2000" b="1" smtClean="0">
                <a:solidFill>
                  <a:srgbClr val="0070C0"/>
                </a:solidFill>
                <a:latin typeface="Arial" pitchFamily="34" charset="0"/>
                <a:cs typeface="Arial" pitchFamily="34" charset="0"/>
              </a:rPr>
              <a:t>观</a:t>
            </a:r>
            <a:r>
              <a:rPr lang="zh-CN" altLang="en-US" sz="2000" b="1">
                <a:solidFill>
                  <a:srgbClr val="0070C0"/>
                </a:solidFill>
                <a:latin typeface="Arial" pitchFamily="34" charset="0"/>
                <a:cs typeface="Arial" pitchFamily="34" charset="0"/>
              </a:rPr>
              <a:t>察</a:t>
            </a:r>
            <a:r>
              <a:rPr lang="zh-CN" altLang="en-US" sz="2000" b="1" smtClean="0">
                <a:solidFill>
                  <a:srgbClr val="0070C0"/>
                </a:solidFill>
                <a:latin typeface="Arial" pitchFamily="34" charset="0"/>
                <a:cs typeface="Arial" pitchFamily="34" charset="0"/>
              </a:rPr>
              <a:t>者模式</a:t>
            </a:r>
            <a:endParaRPr lang="zh-CN" altLang="en-US" sz="2000" b="1">
              <a:solidFill>
                <a:srgbClr val="0070C0"/>
              </a:solidFill>
              <a:latin typeface="Arial" pitchFamily="34" charset="0"/>
              <a:cs typeface="Arial" pitchFamily="34" charset="0"/>
            </a:endParaRPr>
          </a:p>
          <a:p>
            <a:pPr>
              <a:defRPr/>
            </a:pPr>
            <a:endParaRPr lang="en-US" altLang="zh-CN" b="1">
              <a:latin typeface="Arial" pitchFamily="34" charset="0"/>
              <a:cs typeface="Arial" pitchFamily="34" charset="0"/>
            </a:endParaRPr>
          </a:p>
          <a:p>
            <a:pPr marL="285750" indent="-285750">
              <a:buFont typeface="Wingdings" pitchFamily="2" charset="2"/>
              <a:buChar char="Ø"/>
              <a:defRPr/>
            </a:pPr>
            <a:r>
              <a:rPr lang="zh-CN" altLang="en-US" b="1" smtClean="0">
                <a:latin typeface="Arial" pitchFamily="34" charset="0"/>
                <a:cs typeface="Arial" pitchFamily="34" charset="0"/>
              </a:rPr>
              <a:t>观察者模式的好处</a:t>
            </a:r>
            <a:endParaRPr lang="en-US" altLang="zh-CN" b="1" smtClean="0">
              <a:latin typeface="Arial" pitchFamily="34" charset="0"/>
              <a:cs typeface="Arial" pitchFamily="34" charset="0"/>
            </a:endParaRPr>
          </a:p>
          <a:p>
            <a:pPr>
              <a:defRPr/>
            </a:pPr>
            <a:endParaRPr lang="en-US" altLang="zh-CN" b="1" smtClean="0">
              <a:latin typeface="Arial" pitchFamily="34" charset="0"/>
              <a:cs typeface="Arial" pitchFamily="34" charset="0"/>
            </a:endParaRPr>
          </a:p>
          <a:p>
            <a:pPr marL="342900" indent="-342900">
              <a:buAutoNum type="arabicParenR"/>
              <a:defRPr/>
            </a:pPr>
            <a:r>
              <a:rPr lang="zh-CN" altLang="en-US">
                <a:latin typeface="Arial" pitchFamily="34" charset="0"/>
                <a:cs typeface="Arial" pitchFamily="34" charset="0"/>
              </a:rPr>
              <a:t>观察者模</a:t>
            </a:r>
            <a:r>
              <a:rPr lang="zh-CN" altLang="en-US" smtClean="0">
                <a:latin typeface="Arial" pitchFamily="34" charset="0"/>
                <a:cs typeface="Arial" pitchFamily="34" charset="0"/>
              </a:rPr>
              <a:t>式设计后，会以集合的方式来管理用户</a:t>
            </a:r>
            <a:r>
              <a:rPr lang="en-US" altLang="zh-CN" smtClean="0">
                <a:latin typeface="Arial" pitchFamily="34" charset="0"/>
                <a:cs typeface="Arial" pitchFamily="34" charset="0"/>
              </a:rPr>
              <a:t>(Observer)</a:t>
            </a:r>
            <a:r>
              <a:rPr lang="zh-CN" altLang="en-US" smtClean="0">
                <a:latin typeface="Arial" pitchFamily="34" charset="0"/>
                <a:cs typeface="Arial" pitchFamily="34" charset="0"/>
              </a:rPr>
              <a:t>，包括注册，移除和通知。</a:t>
            </a:r>
            <a:endParaRPr lang="en-US" altLang="zh-CN" smtClean="0">
              <a:latin typeface="Arial" pitchFamily="34" charset="0"/>
              <a:cs typeface="Arial" pitchFamily="34" charset="0"/>
            </a:endParaRPr>
          </a:p>
          <a:p>
            <a:pPr marL="342900" indent="-342900">
              <a:buAutoNum type="arabicParenR"/>
              <a:defRPr/>
            </a:pPr>
            <a:r>
              <a:rPr lang="zh-CN" altLang="en-US">
                <a:latin typeface="Arial" pitchFamily="34" charset="0"/>
                <a:cs typeface="Arial" pitchFamily="34" charset="0"/>
              </a:rPr>
              <a:t>这</a:t>
            </a:r>
            <a:r>
              <a:rPr lang="zh-CN" altLang="en-US" smtClean="0">
                <a:latin typeface="Arial" pitchFamily="34" charset="0"/>
                <a:cs typeface="Arial" pitchFamily="34" charset="0"/>
              </a:rPr>
              <a:t>样，我们增加观察者</a:t>
            </a:r>
            <a:r>
              <a:rPr lang="en-US" altLang="zh-CN" smtClean="0">
                <a:latin typeface="Arial" pitchFamily="34" charset="0"/>
                <a:cs typeface="Arial" pitchFamily="34" charset="0"/>
              </a:rPr>
              <a:t>(</a:t>
            </a:r>
            <a:r>
              <a:rPr lang="zh-CN" altLang="en-US" smtClean="0">
                <a:latin typeface="Arial" pitchFamily="34" charset="0"/>
                <a:cs typeface="Arial" pitchFamily="34" charset="0"/>
              </a:rPr>
              <a:t>这里可以理解成一个新的公告板</a:t>
            </a:r>
            <a:r>
              <a:rPr lang="en-US" altLang="zh-CN" smtClean="0">
                <a:latin typeface="Arial" pitchFamily="34" charset="0"/>
                <a:cs typeface="Arial" pitchFamily="34" charset="0"/>
              </a:rPr>
              <a:t>)</a:t>
            </a:r>
            <a:r>
              <a:rPr lang="zh-CN" altLang="en-US" smtClean="0">
                <a:latin typeface="Arial" pitchFamily="34" charset="0"/>
                <a:cs typeface="Arial" pitchFamily="34" charset="0"/>
              </a:rPr>
              <a:t>，就不需要去修改核心类</a:t>
            </a:r>
            <a:r>
              <a:rPr lang="en-US" altLang="zh-CN" smtClean="0">
                <a:latin typeface="Arial" pitchFamily="34" charset="0"/>
                <a:cs typeface="Arial" pitchFamily="34" charset="0"/>
              </a:rPr>
              <a:t>WeatherDataSt</a:t>
            </a:r>
            <a:r>
              <a:rPr lang="en-US" altLang="zh-CN" smtClean="0">
                <a:latin typeface="Arial" pitchFamily="34" charset="0"/>
                <a:cs typeface="Arial" pitchFamily="34" charset="0"/>
              </a:rPr>
              <a:t>/</a:t>
            </a:r>
            <a:r>
              <a:rPr lang="zh-CN" altLang="en-US" smtClean="0">
                <a:latin typeface="Arial" pitchFamily="34" charset="0"/>
                <a:cs typeface="Arial" pitchFamily="34" charset="0"/>
              </a:rPr>
              <a:t>不会修改代码</a:t>
            </a:r>
            <a:r>
              <a:rPr lang="zh-CN" altLang="en-US" smtClean="0">
                <a:latin typeface="Arial" pitchFamily="34" charset="0"/>
                <a:cs typeface="Arial" pitchFamily="34" charset="0"/>
              </a:rPr>
              <a:t>。</a:t>
            </a:r>
            <a:r>
              <a:rPr lang="zh-CN" altLang="en-US" smtClean="0">
                <a:latin typeface="Arial" pitchFamily="34" charset="0"/>
                <a:cs typeface="Arial" pitchFamily="34" charset="0"/>
              </a:rPr>
              <a:t>它可以作为一个独立的进程保持运行，无需重新加载。</a:t>
            </a:r>
            <a:endParaRPr lang="en-US" altLang="zh-CN">
              <a:latin typeface="Arial" pitchFamily="34" charset="0"/>
              <a:cs typeface="Arial" pitchFamily="34" charset="0"/>
            </a:endParaRPr>
          </a:p>
        </p:txBody>
      </p:sp>
    </p:spTree>
    <p:extLst>
      <p:ext uri="{BB962C8B-B14F-4D97-AF65-F5344CB8AC3E}">
        <p14:creationId xmlns:p14="http://schemas.microsoft.com/office/powerpoint/2010/main" val="13344734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观察者模式</a:t>
            </a:r>
            <a:r>
              <a:rPr lang="en-US" altLang="zh-CN" sz="2400" b="1" smtClean="0"/>
              <a:t>(</a:t>
            </a:r>
            <a:r>
              <a:rPr lang="en-US" altLang="zh-CN" sz="2400" smtClean="0"/>
              <a:t>Observer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19" name="矩形 18"/>
          <p:cNvSpPr/>
          <p:nvPr/>
        </p:nvSpPr>
        <p:spPr>
          <a:xfrm>
            <a:off x="539553" y="1244431"/>
            <a:ext cx="8064895" cy="4001095"/>
          </a:xfrm>
          <a:prstGeom prst="rect">
            <a:avLst/>
          </a:prstGeom>
        </p:spPr>
        <p:txBody>
          <a:bodyPr wrap="square">
            <a:spAutoFit/>
          </a:bodyPr>
          <a:lstStyle/>
          <a:p>
            <a:pPr>
              <a:defRPr/>
            </a:pPr>
            <a:r>
              <a:rPr lang="zh-CN" altLang="en-US" sz="2000" b="1" smtClean="0">
                <a:solidFill>
                  <a:srgbClr val="0070C0"/>
                </a:solidFill>
                <a:latin typeface="Arial" pitchFamily="34" charset="0"/>
                <a:cs typeface="Arial" pitchFamily="34" charset="0"/>
              </a:rPr>
              <a:t>气</a:t>
            </a:r>
            <a:r>
              <a:rPr lang="zh-CN" altLang="en-US" sz="2000" b="1">
                <a:solidFill>
                  <a:srgbClr val="0070C0"/>
                </a:solidFill>
                <a:latin typeface="Arial" pitchFamily="34" charset="0"/>
                <a:cs typeface="Arial" pitchFamily="34" charset="0"/>
              </a:rPr>
              <a:t>象站设计方</a:t>
            </a:r>
            <a:r>
              <a:rPr lang="zh-CN" altLang="en-US" sz="2000" b="1" smtClean="0">
                <a:solidFill>
                  <a:srgbClr val="0070C0"/>
                </a:solidFill>
                <a:latin typeface="Arial" pitchFamily="34" charset="0"/>
                <a:cs typeface="Arial" pitchFamily="34" charset="0"/>
              </a:rPr>
              <a:t>案</a:t>
            </a:r>
            <a:r>
              <a:rPr lang="en-US" altLang="zh-CN" sz="2000" b="1" smtClean="0">
                <a:solidFill>
                  <a:srgbClr val="0070C0"/>
                </a:solidFill>
                <a:latin typeface="Arial" pitchFamily="34" charset="0"/>
                <a:cs typeface="Arial" pitchFamily="34" charset="0"/>
              </a:rPr>
              <a:t>2-</a:t>
            </a:r>
            <a:r>
              <a:rPr lang="zh-CN" altLang="en-US" sz="2000" b="1" smtClean="0">
                <a:solidFill>
                  <a:srgbClr val="0070C0"/>
                </a:solidFill>
                <a:latin typeface="Arial" pitchFamily="34" charset="0"/>
                <a:cs typeface="Arial" pitchFamily="34" charset="0"/>
              </a:rPr>
              <a:t>观</a:t>
            </a:r>
            <a:r>
              <a:rPr lang="zh-CN" altLang="en-US" sz="2000" b="1">
                <a:solidFill>
                  <a:srgbClr val="0070C0"/>
                </a:solidFill>
                <a:latin typeface="Arial" pitchFamily="34" charset="0"/>
                <a:cs typeface="Arial" pitchFamily="34" charset="0"/>
              </a:rPr>
              <a:t>察</a:t>
            </a:r>
            <a:r>
              <a:rPr lang="zh-CN" altLang="en-US" sz="2000" b="1" smtClean="0">
                <a:solidFill>
                  <a:srgbClr val="0070C0"/>
                </a:solidFill>
                <a:latin typeface="Arial" pitchFamily="34" charset="0"/>
                <a:cs typeface="Arial" pitchFamily="34" charset="0"/>
              </a:rPr>
              <a:t>者模式</a:t>
            </a:r>
            <a:endParaRPr lang="en-US" altLang="zh-CN" b="1">
              <a:latin typeface="Arial" pitchFamily="34" charset="0"/>
              <a:cs typeface="Arial" pitchFamily="34" charset="0"/>
            </a:endParaRPr>
          </a:p>
          <a:p>
            <a:pPr marL="285750" indent="-285750">
              <a:buFont typeface="Wingdings" pitchFamily="2" charset="2"/>
              <a:buChar char="Ø"/>
              <a:defRPr/>
            </a:pPr>
            <a:r>
              <a:rPr lang="zh-CN" altLang="en-US" b="1">
                <a:latin typeface="Arial" pitchFamily="34" charset="0"/>
                <a:cs typeface="Arial" pitchFamily="34" charset="0"/>
              </a:rPr>
              <a:t>代</a:t>
            </a:r>
            <a:r>
              <a:rPr lang="zh-CN" altLang="en-US" b="1" smtClean="0">
                <a:latin typeface="Arial" pitchFamily="34" charset="0"/>
                <a:cs typeface="Arial" pitchFamily="34" charset="0"/>
              </a:rPr>
              <a:t>码实现</a:t>
            </a:r>
            <a:endParaRPr lang="en-US" altLang="zh-CN" b="1" smtClean="0">
              <a:latin typeface="Arial" pitchFamily="34" charset="0"/>
              <a:cs typeface="Arial" pitchFamily="34" charset="0"/>
            </a:endParaRPr>
          </a:p>
          <a:p>
            <a:pPr>
              <a:defRPr/>
            </a:pPr>
            <a:endParaRPr lang="en-US" altLang="zh-CN" b="1"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717" y="2060039"/>
            <a:ext cx="2521207" cy="2188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938340084"/>
              </p:ext>
            </p:extLst>
          </p:nvPr>
        </p:nvGraphicFramePr>
        <p:xfrm>
          <a:off x="683568" y="4536479"/>
          <a:ext cx="574758" cy="495176"/>
        </p:xfrm>
        <a:graphic>
          <a:graphicData uri="http://schemas.openxmlformats.org/presentationml/2006/ole">
            <mc:AlternateContent xmlns:mc="http://schemas.openxmlformats.org/markup-compatibility/2006">
              <mc:Choice xmlns:v="urn:schemas-microsoft-com:vml" Requires="v">
                <p:oleObj spid="_x0000_s22601" name="包装程序外壳对象" showAsIcon="1" r:id="rId5" imgW="826200" imgH="711360" progId="Package">
                  <p:embed/>
                </p:oleObj>
              </mc:Choice>
              <mc:Fallback>
                <p:oleObj name="包装程序外壳对象" showAsIcon="1" r:id="rId5" imgW="826200" imgH="711360" progId="Package">
                  <p:embed/>
                  <p:pic>
                    <p:nvPicPr>
                      <p:cNvPr id="0" name=""/>
                      <p:cNvPicPr/>
                      <p:nvPr/>
                    </p:nvPicPr>
                    <p:blipFill>
                      <a:blip r:embed="rId6"/>
                      <a:stretch>
                        <a:fillRect/>
                      </a:stretch>
                    </p:blipFill>
                    <p:spPr>
                      <a:xfrm>
                        <a:off x="683568" y="4536479"/>
                        <a:ext cx="574758" cy="495176"/>
                      </a:xfrm>
                      <a:prstGeom prst="rect">
                        <a:avLst/>
                      </a:prstGeom>
                    </p:spPr>
                  </p:pic>
                </p:oleObj>
              </mc:Fallback>
            </mc:AlternateContent>
          </a:graphicData>
        </a:graphic>
      </p:graphicFrame>
      <p:sp>
        <p:nvSpPr>
          <p:cNvPr id="3" name="TextBox 2"/>
          <p:cNvSpPr txBox="1"/>
          <p:nvPr/>
        </p:nvSpPr>
        <p:spPr>
          <a:xfrm>
            <a:off x="3570823" y="1728167"/>
            <a:ext cx="4313545" cy="1384995"/>
          </a:xfrm>
          <a:prstGeom prst="rect">
            <a:avLst/>
          </a:prstGeom>
          <a:noFill/>
        </p:spPr>
        <p:txBody>
          <a:bodyPr wrap="square" rtlCol="0">
            <a:spAutoFit/>
          </a:bodyPr>
          <a:lstStyle/>
          <a:p>
            <a:r>
              <a:rPr lang="en-US" altLang="zh-CN" sz="1400" smtClean="0">
                <a:latin typeface="Arial" pitchFamily="34" charset="0"/>
                <a:cs typeface="Arial" pitchFamily="34" charset="0"/>
              </a:rPr>
              <a:t>trait </a:t>
            </a:r>
            <a:r>
              <a:rPr lang="en-US" altLang="zh-CN" sz="1400">
                <a:latin typeface="Arial" pitchFamily="34" charset="0"/>
                <a:cs typeface="Arial" pitchFamily="34" charset="0"/>
              </a:rPr>
              <a:t>Subject {</a:t>
            </a:r>
          </a:p>
          <a:p>
            <a:r>
              <a:rPr lang="en-US" altLang="zh-CN" sz="1400" smtClean="0">
                <a:latin typeface="Arial" pitchFamily="34" charset="0"/>
                <a:cs typeface="Arial" pitchFamily="34" charset="0"/>
              </a:rPr>
              <a:t>  </a:t>
            </a:r>
            <a:endParaRPr lang="en-US" altLang="zh-CN" sz="1400">
              <a:latin typeface="Arial" pitchFamily="34" charset="0"/>
              <a:cs typeface="Arial" pitchFamily="34" charset="0"/>
            </a:endParaRPr>
          </a:p>
          <a:p>
            <a:r>
              <a:rPr lang="en-US" altLang="zh-CN" sz="1400">
                <a:latin typeface="Arial" pitchFamily="34" charset="0"/>
                <a:cs typeface="Arial" pitchFamily="34" charset="0"/>
              </a:rPr>
              <a:t>  def registerObserver(o: ObServer)</a:t>
            </a:r>
          </a:p>
          <a:p>
            <a:r>
              <a:rPr lang="en-US" altLang="zh-CN" sz="1400">
                <a:latin typeface="Arial" pitchFamily="34" charset="0"/>
                <a:cs typeface="Arial" pitchFamily="34" charset="0"/>
              </a:rPr>
              <a:t>  def removeObserver(o: ObServer)</a:t>
            </a:r>
          </a:p>
          <a:p>
            <a:r>
              <a:rPr lang="en-US" altLang="zh-CN" sz="1400">
                <a:latin typeface="Arial" pitchFamily="34" charset="0"/>
                <a:cs typeface="Arial" pitchFamily="34" charset="0"/>
              </a:rPr>
              <a:t>  def notifyObservers</a:t>
            </a:r>
            <a:r>
              <a:rPr lang="en-US" altLang="zh-CN" sz="1400" smtClean="0">
                <a:latin typeface="Arial" pitchFamily="34" charset="0"/>
                <a:cs typeface="Arial" pitchFamily="34" charset="0"/>
              </a:rPr>
              <a:t>()</a:t>
            </a:r>
            <a:endParaRPr lang="en-US" altLang="zh-CN" sz="1400">
              <a:latin typeface="Arial" pitchFamily="34" charset="0"/>
              <a:cs typeface="Arial" pitchFamily="34" charset="0"/>
            </a:endParaRPr>
          </a:p>
          <a:p>
            <a:r>
              <a:rPr lang="en-US" altLang="zh-CN" sz="1400">
                <a:latin typeface="Arial" pitchFamily="34" charset="0"/>
                <a:cs typeface="Arial" pitchFamily="34" charset="0"/>
              </a:rPr>
              <a:t>}</a:t>
            </a:r>
            <a:endParaRPr lang="zh-CN" altLang="en-US" sz="1400">
              <a:latin typeface="Arial" pitchFamily="34" charset="0"/>
              <a:cs typeface="Arial" pitchFamily="34" charset="0"/>
            </a:endParaRPr>
          </a:p>
        </p:txBody>
      </p:sp>
      <p:sp>
        <p:nvSpPr>
          <p:cNvPr id="5" name="TextBox 4"/>
          <p:cNvSpPr txBox="1"/>
          <p:nvPr/>
        </p:nvSpPr>
        <p:spPr>
          <a:xfrm>
            <a:off x="3570823" y="3456359"/>
            <a:ext cx="4889609" cy="954107"/>
          </a:xfrm>
          <a:prstGeom prst="rect">
            <a:avLst/>
          </a:prstGeom>
          <a:noFill/>
        </p:spPr>
        <p:txBody>
          <a:bodyPr wrap="square" rtlCol="0">
            <a:spAutoFit/>
          </a:bodyPr>
          <a:lstStyle/>
          <a:p>
            <a:r>
              <a:rPr lang="en-US" altLang="zh-CN" sz="1400">
                <a:latin typeface="Arial" pitchFamily="34" charset="0"/>
                <a:cs typeface="Arial" pitchFamily="34" charset="0"/>
              </a:rPr>
              <a:t>trait ObServer {</a:t>
            </a:r>
          </a:p>
          <a:p>
            <a:r>
              <a:rPr lang="en-US" altLang="zh-CN" sz="1400">
                <a:latin typeface="Arial" pitchFamily="34" charset="0"/>
                <a:cs typeface="Arial" pitchFamily="34" charset="0"/>
              </a:rPr>
              <a:t>  def update(mTemperatrue: Float, mPressure: Float, mHumidity: Float)</a:t>
            </a:r>
          </a:p>
          <a:p>
            <a:r>
              <a:rPr lang="en-US" altLang="zh-CN" sz="1400">
                <a:latin typeface="Arial" pitchFamily="34" charset="0"/>
                <a:cs typeface="Arial" pitchFamily="34" charset="0"/>
              </a:rPr>
              <a:t>}</a:t>
            </a:r>
            <a:endParaRPr lang="zh-CN" altLang="en-US" sz="1400">
              <a:latin typeface="Arial" pitchFamily="34" charset="0"/>
              <a:cs typeface="Arial" pitchFamily="34"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174769084"/>
              </p:ext>
            </p:extLst>
          </p:nvPr>
        </p:nvGraphicFramePr>
        <p:xfrm>
          <a:off x="1413276" y="4536479"/>
          <a:ext cx="792088" cy="486770"/>
        </p:xfrm>
        <a:graphic>
          <a:graphicData uri="http://schemas.openxmlformats.org/presentationml/2006/ole">
            <mc:AlternateContent xmlns:mc="http://schemas.openxmlformats.org/markup-compatibility/2006">
              <mc:Choice xmlns:v="urn:schemas-microsoft-com:vml" Requires="v">
                <p:oleObj spid="_x0000_s22602" name="包装程序外壳对象" showAsIcon="1" r:id="rId7" imgW="1156680" imgH="711360" progId="Package">
                  <p:embed/>
                </p:oleObj>
              </mc:Choice>
              <mc:Fallback>
                <p:oleObj name="包装程序外壳对象" showAsIcon="1" r:id="rId7" imgW="1156680" imgH="711360" progId="Package">
                  <p:embed/>
                  <p:pic>
                    <p:nvPicPr>
                      <p:cNvPr id="0" name=""/>
                      <p:cNvPicPr/>
                      <p:nvPr/>
                    </p:nvPicPr>
                    <p:blipFill>
                      <a:blip r:embed="rId8"/>
                      <a:stretch>
                        <a:fillRect/>
                      </a:stretch>
                    </p:blipFill>
                    <p:spPr>
                      <a:xfrm>
                        <a:off x="1413276" y="4536479"/>
                        <a:ext cx="792088" cy="486770"/>
                      </a:xfrm>
                      <a:prstGeom prst="rect">
                        <a:avLst/>
                      </a:prstGeom>
                    </p:spPr>
                  </p:pic>
                </p:oleObj>
              </mc:Fallback>
            </mc:AlternateContent>
          </a:graphicData>
        </a:graphic>
      </p:graphicFrame>
    </p:spTree>
    <p:extLst>
      <p:ext uri="{BB962C8B-B14F-4D97-AF65-F5344CB8AC3E}">
        <p14:creationId xmlns:p14="http://schemas.microsoft.com/office/powerpoint/2010/main" val="16754701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观察者模式</a:t>
            </a:r>
            <a:r>
              <a:rPr lang="en-US" altLang="zh-CN" sz="2400" b="1" smtClean="0"/>
              <a:t>(</a:t>
            </a:r>
            <a:r>
              <a:rPr lang="en-US" altLang="zh-CN" sz="2400" smtClean="0"/>
              <a:t>Observer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19" name="矩形 18"/>
          <p:cNvSpPr/>
          <p:nvPr/>
        </p:nvSpPr>
        <p:spPr>
          <a:xfrm>
            <a:off x="539553" y="1244431"/>
            <a:ext cx="8064895" cy="4001095"/>
          </a:xfrm>
          <a:prstGeom prst="rect">
            <a:avLst/>
          </a:prstGeom>
        </p:spPr>
        <p:txBody>
          <a:bodyPr wrap="square">
            <a:spAutoFit/>
          </a:bodyPr>
          <a:lstStyle/>
          <a:p>
            <a:pPr>
              <a:defRPr/>
            </a:pPr>
            <a:r>
              <a:rPr lang="zh-CN" altLang="en-US" sz="2000" b="1" smtClean="0">
                <a:solidFill>
                  <a:srgbClr val="0070C0"/>
                </a:solidFill>
                <a:latin typeface="Arial" pitchFamily="34" charset="0"/>
                <a:cs typeface="Arial" pitchFamily="34" charset="0"/>
              </a:rPr>
              <a:t>气</a:t>
            </a:r>
            <a:r>
              <a:rPr lang="zh-CN" altLang="en-US" sz="2000" b="1">
                <a:solidFill>
                  <a:srgbClr val="0070C0"/>
                </a:solidFill>
                <a:latin typeface="Arial" pitchFamily="34" charset="0"/>
                <a:cs typeface="Arial" pitchFamily="34" charset="0"/>
              </a:rPr>
              <a:t>象站设计方</a:t>
            </a:r>
            <a:r>
              <a:rPr lang="zh-CN" altLang="en-US" sz="2000" b="1" smtClean="0">
                <a:solidFill>
                  <a:srgbClr val="0070C0"/>
                </a:solidFill>
                <a:latin typeface="Arial" pitchFamily="34" charset="0"/>
                <a:cs typeface="Arial" pitchFamily="34" charset="0"/>
              </a:rPr>
              <a:t>案</a:t>
            </a:r>
            <a:r>
              <a:rPr lang="en-US" altLang="zh-CN" sz="2000" b="1" smtClean="0">
                <a:solidFill>
                  <a:srgbClr val="0070C0"/>
                </a:solidFill>
                <a:latin typeface="Arial" pitchFamily="34" charset="0"/>
                <a:cs typeface="Arial" pitchFamily="34" charset="0"/>
              </a:rPr>
              <a:t>2-</a:t>
            </a:r>
            <a:r>
              <a:rPr lang="zh-CN" altLang="en-US" sz="2000" b="1" smtClean="0">
                <a:solidFill>
                  <a:srgbClr val="0070C0"/>
                </a:solidFill>
                <a:latin typeface="Arial" pitchFamily="34" charset="0"/>
                <a:cs typeface="Arial" pitchFamily="34" charset="0"/>
              </a:rPr>
              <a:t>观</a:t>
            </a:r>
            <a:r>
              <a:rPr lang="zh-CN" altLang="en-US" sz="2000" b="1">
                <a:solidFill>
                  <a:srgbClr val="0070C0"/>
                </a:solidFill>
                <a:latin typeface="Arial" pitchFamily="34" charset="0"/>
                <a:cs typeface="Arial" pitchFamily="34" charset="0"/>
              </a:rPr>
              <a:t>察</a:t>
            </a:r>
            <a:r>
              <a:rPr lang="zh-CN" altLang="en-US" sz="2000" b="1" smtClean="0">
                <a:solidFill>
                  <a:srgbClr val="0070C0"/>
                </a:solidFill>
                <a:latin typeface="Arial" pitchFamily="34" charset="0"/>
                <a:cs typeface="Arial" pitchFamily="34" charset="0"/>
              </a:rPr>
              <a:t>者模式</a:t>
            </a:r>
            <a:endParaRPr lang="en-US" altLang="zh-CN" b="1">
              <a:latin typeface="Arial" pitchFamily="34" charset="0"/>
              <a:cs typeface="Arial" pitchFamily="34" charset="0"/>
            </a:endParaRPr>
          </a:p>
          <a:p>
            <a:pPr marL="285750" indent="-285750">
              <a:buFont typeface="Wingdings" pitchFamily="2" charset="2"/>
              <a:buChar char="Ø"/>
              <a:defRPr/>
            </a:pPr>
            <a:r>
              <a:rPr lang="zh-CN" altLang="en-US" b="1">
                <a:latin typeface="Arial" pitchFamily="34" charset="0"/>
                <a:cs typeface="Arial" pitchFamily="34" charset="0"/>
              </a:rPr>
              <a:t>代</a:t>
            </a:r>
            <a:r>
              <a:rPr lang="zh-CN" altLang="en-US" b="1" smtClean="0">
                <a:latin typeface="Arial" pitchFamily="34" charset="0"/>
                <a:cs typeface="Arial" pitchFamily="34" charset="0"/>
              </a:rPr>
              <a:t>码实现</a:t>
            </a:r>
            <a:endParaRPr lang="en-US" altLang="zh-CN" b="1" smtClean="0">
              <a:latin typeface="Arial" pitchFamily="34" charset="0"/>
              <a:cs typeface="Arial" pitchFamily="34" charset="0"/>
            </a:endParaRPr>
          </a:p>
          <a:p>
            <a:pPr>
              <a:defRPr/>
            </a:pPr>
            <a:endParaRPr lang="en-US" altLang="zh-CN" b="1"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p:txBody>
      </p:sp>
      <p:sp>
        <p:nvSpPr>
          <p:cNvPr id="6" name="TextBox 5"/>
          <p:cNvSpPr txBox="1"/>
          <p:nvPr/>
        </p:nvSpPr>
        <p:spPr>
          <a:xfrm>
            <a:off x="251520" y="1944191"/>
            <a:ext cx="4404347" cy="3231654"/>
          </a:xfrm>
          <a:prstGeom prst="rect">
            <a:avLst/>
          </a:prstGeom>
          <a:solidFill>
            <a:schemeClr val="bg1">
              <a:lumMod val="95000"/>
            </a:schemeClr>
          </a:solidFill>
        </p:spPr>
        <p:txBody>
          <a:bodyPr wrap="none" rtlCol="0">
            <a:spAutoFit/>
          </a:bodyPr>
          <a:lstStyle/>
          <a:p>
            <a:r>
              <a:rPr lang="en-US" altLang="zh-CN" sz="1200" smtClean="0">
                <a:latin typeface="Arial" pitchFamily="34" charset="0"/>
                <a:cs typeface="Arial" pitchFamily="34" charset="0"/>
              </a:rPr>
              <a:t>class </a:t>
            </a:r>
            <a:r>
              <a:rPr lang="en-US" altLang="zh-CN" sz="1200">
                <a:latin typeface="Arial" pitchFamily="34" charset="0"/>
                <a:cs typeface="Arial" pitchFamily="34" charset="0"/>
              </a:rPr>
              <a:t>CurrentConditions extends ObServer </a:t>
            </a:r>
            <a:r>
              <a:rPr lang="en-US" altLang="zh-CN" sz="1200" smtClean="0">
                <a:latin typeface="Arial" pitchFamily="34" charset="0"/>
                <a:cs typeface="Arial" pitchFamily="34" charset="0"/>
              </a:rPr>
              <a:t>{//</a:t>
            </a:r>
            <a:r>
              <a:rPr lang="zh-CN" altLang="en-US" sz="1200" smtClean="0">
                <a:latin typeface="Arial" pitchFamily="34" charset="0"/>
                <a:cs typeface="Arial" pitchFamily="34" charset="0"/>
              </a:rPr>
              <a:t>观察者</a:t>
            </a:r>
            <a:endParaRPr lang="en-US" altLang="zh-CN" sz="1200">
              <a:latin typeface="Arial" pitchFamily="34" charset="0"/>
              <a:cs typeface="Arial" pitchFamily="34" charset="0"/>
            </a:endParaRPr>
          </a:p>
          <a:p>
            <a:r>
              <a:rPr lang="en-US" altLang="zh-CN" sz="1200" smtClean="0">
                <a:latin typeface="Arial" pitchFamily="34" charset="0"/>
                <a:cs typeface="Arial" pitchFamily="34" charset="0"/>
              </a:rPr>
              <a:t>  private </a:t>
            </a:r>
            <a:r>
              <a:rPr lang="en-US" altLang="zh-CN" sz="1200">
                <a:latin typeface="Arial" pitchFamily="34" charset="0"/>
                <a:cs typeface="Arial" pitchFamily="34" charset="0"/>
              </a:rPr>
              <a:t>var mTemperature: Float = _</a:t>
            </a:r>
          </a:p>
          <a:p>
            <a:r>
              <a:rPr lang="en-US" altLang="zh-CN" sz="1200">
                <a:latin typeface="Arial" pitchFamily="34" charset="0"/>
                <a:cs typeface="Arial" pitchFamily="34" charset="0"/>
              </a:rPr>
              <a:t>  private var mPressure: Float = _</a:t>
            </a:r>
          </a:p>
          <a:p>
            <a:r>
              <a:rPr lang="en-US" altLang="zh-CN" sz="1200">
                <a:latin typeface="Arial" pitchFamily="34" charset="0"/>
                <a:cs typeface="Arial" pitchFamily="34" charset="0"/>
              </a:rPr>
              <a:t>  private var mHumidity: Float = _</a:t>
            </a:r>
          </a:p>
          <a:p>
            <a:endParaRPr lang="en-US" altLang="zh-CN" sz="1200">
              <a:latin typeface="Arial" pitchFamily="34" charset="0"/>
              <a:cs typeface="Arial" pitchFamily="34" charset="0"/>
            </a:endParaRPr>
          </a:p>
          <a:p>
            <a:r>
              <a:rPr lang="en-US" altLang="zh-CN" sz="1200">
                <a:latin typeface="Arial" pitchFamily="34" charset="0"/>
                <a:cs typeface="Arial" pitchFamily="34" charset="0"/>
              </a:rPr>
              <a:t>  override def </a:t>
            </a:r>
            <a:r>
              <a:rPr lang="en-US" altLang="zh-CN" sz="1200" smtClean="0">
                <a:latin typeface="Arial" pitchFamily="34" charset="0"/>
                <a:cs typeface="Arial" pitchFamily="34" charset="0"/>
              </a:rPr>
              <a:t>update(mTemperature</a:t>
            </a:r>
            <a:r>
              <a:rPr lang="en-US" altLang="zh-CN" sz="1200">
                <a:latin typeface="Arial" pitchFamily="34" charset="0"/>
                <a:cs typeface="Arial" pitchFamily="34" charset="0"/>
              </a:rPr>
              <a:t>: Float, mPressure: Float, </a:t>
            </a:r>
            <a:endParaRPr lang="en-US" altLang="zh-CN" sz="1200" smtClean="0">
              <a:latin typeface="Arial" pitchFamily="34" charset="0"/>
              <a:cs typeface="Arial" pitchFamily="34" charset="0"/>
            </a:endParaRPr>
          </a:p>
          <a:p>
            <a:r>
              <a:rPr lang="en-US" altLang="zh-CN" sz="1200">
                <a:latin typeface="Arial" pitchFamily="34" charset="0"/>
                <a:cs typeface="Arial" pitchFamily="34" charset="0"/>
              </a:rPr>
              <a:t> </a:t>
            </a:r>
            <a:r>
              <a:rPr lang="en-US" altLang="zh-CN" sz="1200" smtClean="0">
                <a:latin typeface="Arial" pitchFamily="34" charset="0"/>
                <a:cs typeface="Arial" pitchFamily="34" charset="0"/>
              </a:rPr>
              <a:t>   mHumidity</a:t>
            </a:r>
            <a:r>
              <a:rPr lang="en-US" altLang="zh-CN" sz="1200">
                <a:latin typeface="Arial" pitchFamily="34" charset="0"/>
                <a:cs typeface="Arial" pitchFamily="34" charset="0"/>
              </a:rPr>
              <a:t>: Float): Unit = {</a:t>
            </a:r>
          </a:p>
          <a:p>
            <a:r>
              <a:rPr lang="en-US" altLang="zh-CN" sz="1200" smtClean="0">
                <a:latin typeface="Arial" pitchFamily="34" charset="0"/>
                <a:cs typeface="Arial" pitchFamily="34" charset="0"/>
              </a:rPr>
              <a:t>    this.mTemperature </a:t>
            </a:r>
            <a:r>
              <a:rPr lang="en-US" altLang="zh-CN" sz="1200">
                <a:latin typeface="Arial" pitchFamily="34" charset="0"/>
                <a:cs typeface="Arial" pitchFamily="34" charset="0"/>
              </a:rPr>
              <a:t>= mTemperature</a:t>
            </a:r>
          </a:p>
          <a:p>
            <a:r>
              <a:rPr lang="en-US" altLang="zh-CN" sz="1200">
                <a:latin typeface="Arial" pitchFamily="34" charset="0"/>
                <a:cs typeface="Arial" pitchFamily="34" charset="0"/>
              </a:rPr>
              <a:t>    this.mPressure = mPressure</a:t>
            </a:r>
          </a:p>
          <a:p>
            <a:r>
              <a:rPr lang="en-US" altLang="zh-CN" sz="1200">
                <a:latin typeface="Arial" pitchFamily="34" charset="0"/>
                <a:cs typeface="Arial" pitchFamily="34" charset="0"/>
              </a:rPr>
              <a:t>    this.mHumidity = mHumidity</a:t>
            </a:r>
          </a:p>
          <a:p>
            <a:r>
              <a:rPr lang="en-US" altLang="zh-CN" sz="1200">
                <a:latin typeface="Arial" pitchFamily="34" charset="0"/>
                <a:cs typeface="Arial" pitchFamily="34" charset="0"/>
              </a:rPr>
              <a:t>    display()</a:t>
            </a:r>
          </a:p>
          <a:p>
            <a:r>
              <a:rPr lang="en-US" altLang="zh-CN" sz="1200">
                <a:latin typeface="Arial" pitchFamily="34" charset="0"/>
                <a:cs typeface="Arial" pitchFamily="34" charset="0"/>
              </a:rPr>
              <a:t>  </a:t>
            </a:r>
            <a:r>
              <a:rPr lang="en-US" altLang="zh-CN" sz="1200" smtClean="0">
                <a:latin typeface="Arial" pitchFamily="34" charset="0"/>
                <a:cs typeface="Arial" pitchFamily="34" charset="0"/>
              </a:rPr>
              <a:t>}</a:t>
            </a:r>
            <a:endParaRPr lang="en-US" altLang="zh-CN" sz="1200">
              <a:latin typeface="Arial" pitchFamily="34" charset="0"/>
              <a:cs typeface="Arial" pitchFamily="34" charset="0"/>
            </a:endParaRPr>
          </a:p>
          <a:p>
            <a:r>
              <a:rPr lang="en-US" altLang="zh-CN" sz="1200">
                <a:latin typeface="Arial" pitchFamily="34" charset="0"/>
                <a:cs typeface="Arial" pitchFamily="34" charset="0"/>
              </a:rPr>
              <a:t>  def display() = {</a:t>
            </a:r>
          </a:p>
          <a:p>
            <a:r>
              <a:rPr lang="en-US" altLang="zh-CN" sz="1200">
                <a:latin typeface="Arial" pitchFamily="34" charset="0"/>
                <a:cs typeface="Arial" pitchFamily="34" charset="0"/>
              </a:rPr>
              <a:t>    println("***Today mTemperature: " + mTemperature + "***")</a:t>
            </a:r>
          </a:p>
          <a:p>
            <a:r>
              <a:rPr lang="en-US" altLang="zh-CN" sz="1200">
                <a:latin typeface="Arial" pitchFamily="34" charset="0"/>
                <a:cs typeface="Arial" pitchFamily="34" charset="0"/>
              </a:rPr>
              <a:t>    println("***Today mPressure: " + mPressure + "***")</a:t>
            </a:r>
          </a:p>
          <a:p>
            <a:r>
              <a:rPr lang="en-US" altLang="zh-CN" sz="1200">
                <a:latin typeface="Arial" pitchFamily="34" charset="0"/>
                <a:cs typeface="Arial" pitchFamily="34" charset="0"/>
              </a:rPr>
              <a:t>    println("***Today mHumidity: " + mHumidity + "***")</a:t>
            </a:r>
          </a:p>
          <a:p>
            <a:r>
              <a:rPr lang="en-US" altLang="zh-CN" sz="1200">
                <a:latin typeface="Arial" pitchFamily="34" charset="0"/>
                <a:cs typeface="Arial" pitchFamily="34" charset="0"/>
              </a:rPr>
              <a:t>  </a:t>
            </a:r>
            <a:r>
              <a:rPr lang="en-US" altLang="zh-CN" sz="1200" smtClean="0">
                <a:latin typeface="Arial" pitchFamily="34" charset="0"/>
                <a:cs typeface="Arial" pitchFamily="34" charset="0"/>
              </a:rPr>
              <a:t>}}</a:t>
            </a:r>
            <a:endParaRPr lang="en-US" altLang="zh-CN" sz="1200">
              <a:latin typeface="Arial" pitchFamily="34" charset="0"/>
              <a:cs typeface="Arial" pitchFamily="34" charset="0"/>
            </a:endParaRPr>
          </a:p>
        </p:txBody>
      </p:sp>
      <p:sp>
        <p:nvSpPr>
          <p:cNvPr id="8" name="TextBox 7"/>
          <p:cNvSpPr txBox="1"/>
          <p:nvPr/>
        </p:nvSpPr>
        <p:spPr>
          <a:xfrm>
            <a:off x="4636137" y="2448247"/>
            <a:ext cx="6194901" cy="2677656"/>
          </a:xfrm>
          <a:prstGeom prst="rect">
            <a:avLst/>
          </a:prstGeom>
          <a:solidFill>
            <a:schemeClr val="accent6">
              <a:lumMod val="20000"/>
              <a:lumOff val="80000"/>
            </a:schemeClr>
          </a:solidFill>
        </p:spPr>
        <p:txBody>
          <a:bodyPr wrap="none" rtlCol="0">
            <a:spAutoFit/>
          </a:bodyPr>
          <a:lstStyle/>
          <a:p>
            <a:r>
              <a:rPr lang="en-US" altLang="zh-CN" sz="1200">
                <a:latin typeface="Arial" pitchFamily="34" charset="0"/>
                <a:cs typeface="Arial" pitchFamily="34" charset="0"/>
              </a:rPr>
              <a:t>class ForcastConditions extends ObServer </a:t>
            </a:r>
            <a:r>
              <a:rPr lang="en-US" altLang="zh-CN" sz="1200" smtClean="0">
                <a:latin typeface="Arial" pitchFamily="34" charset="0"/>
                <a:cs typeface="Arial" pitchFamily="34" charset="0"/>
              </a:rPr>
              <a:t>{ //</a:t>
            </a:r>
            <a:r>
              <a:rPr lang="zh-CN" altLang="en-US" sz="1200" smtClean="0">
                <a:latin typeface="Arial" pitchFamily="34" charset="0"/>
                <a:cs typeface="Arial" pitchFamily="34" charset="0"/>
              </a:rPr>
              <a:t>观察者</a:t>
            </a:r>
            <a:endParaRPr lang="en-US" altLang="zh-CN" sz="1200">
              <a:latin typeface="Arial" pitchFamily="34" charset="0"/>
              <a:cs typeface="Arial" pitchFamily="34" charset="0"/>
            </a:endParaRPr>
          </a:p>
          <a:p>
            <a:r>
              <a:rPr lang="en-US" altLang="zh-CN" sz="1200">
                <a:latin typeface="Arial" pitchFamily="34" charset="0"/>
                <a:cs typeface="Arial" pitchFamily="34" charset="0"/>
              </a:rPr>
              <a:t>  private var mTemperature: Float = _</a:t>
            </a:r>
          </a:p>
          <a:p>
            <a:r>
              <a:rPr lang="en-US" altLang="zh-CN" sz="1200">
                <a:latin typeface="Arial" pitchFamily="34" charset="0"/>
                <a:cs typeface="Arial" pitchFamily="34" charset="0"/>
              </a:rPr>
              <a:t>  private var mPressure: Float = _</a:t>
            </a:r>
          </a:p>
          <a:p>
            <a:r>
              <a:rPr lang="en-US" altLang="zh-CN" sz="1200">
                <a:latin typeface="Arial" pitchFamily="34" charset="0"/>
                <a:cs typeface="Arial" pitchFamily="34" charset="0"/>
              </a:rPr>
              <a:t>  private var mHumidity: Float = _</a:t>
            </a:r>
          </a:p>
          <a:p>
            <a:r>
              <a:rPr lang="en-US" altLang="zh-CN" sz="1200">
                <a:latin typeface="Arial" pitchFamily="34" charset="0"/>
                <a:cs typeface="Arial" pitchFamily="34" charset="0"/>
              </a:rPr>
              <a:t>  override def update(mTemperatrue: Float, mPressure: Float, mHumidity: Float): Unit = {</a:t>
            </a:r>
          </a:p>
          <a:p>
            <a:r>
              <a:rPr lang="en-US" altLang="zh-CN" sz="1200">
                <a:latin typeface="Arial" pitchFamily="34" charset="0"/>
                <a:cs typeface="Arial" pitchFamily="34" charset="0"/>
              </a:rPr>
              <a:t>    this.mTemperature = mTemperature</a:t>
            </a:r>
          </a:p>
          <a:p>
            <a:r>
              <a:rPr lang="en-US" altLang="zh-CN" sz="1200">
                <a:latin typeface="Arial" pitchFamily="34" charset="0"/>
                <a:cs typeface="Arial" pitchFamily="34" charset="0"/>
              </a:rPr>
              <a:t>    this.mPressure = mPressure</a:t>
            </a:r>
          </a:p>
          <a:p>
            <a:r>
              <a:rPr lang="en-US" altLang="zh-CN" sz="1200">
                <a:latin typeface="Arial" pitchFamily="34" charset="0"/>
                <a:cs typeface="Arial" pitchFamily="34" charset="0"/>
              </a:rPr>
              <a:t>    this.mHumidity = mHumidity</a:t>
            </a:r>
          </a:p>
          <a:p>
            <a:r>
              <a:rPr lang="en-US" altLang="zh-CN" sz="1200">
                <a:latin typeface="Arial" pitchFamily="34" charset="0"/>
                <a:cs typeface="Arial" pitchFamily="34" charset="0"/>
              </a:rPr>
              <a:t>    display()}</a:t>
            </a:r>
          </a:p>
          <a:p>
            <a:r>
              <a:rPr lang="en-US" altLang="zh-CN" sz="1200">
                <a:latin typeface="Arial" pitchFamily="34" charset="0"/>
                <a:cs typeface="Arial" pitchFamily="34" charset="0"/>
              </a:rPr>
              <a:t>  def display() = {</a:t>
            </a:r>
          </a:p>
          <a:p>
            <a:r>
              <a:rPr lang="en-US" altLang="zh-CN" sz="1200">
                <a:latin typeface="Arial" pitchFamily="34" charset="0"/>
                <a:cs typeface="Arial" pitchFamily="34" charset="0"/>
              </a:rPr>
              <a:t>    println("**</a:t>
            </a:r>
            <a:r>
              <a:rPr lang="zh-CN" altLang="en-US" sz="1200">
                <a:latin typeface="Arial" pitchFamily="34" charset="0"/>
                <a:cs typeface="Arial" pitchFamily="34" charset="0"/>
              </a:rPr>
              <a:t>明天温度</a:t>
            </a:r>
            <a:r>
              <a:rPr lang="en-US" altLang="zh-CN" sz="1200">
                <a:latin typeface="Arial" pitchFamily="34" charset="0"/>
                <a:cs typeface="Arial" pitchFamily="34" charset="0"/>
              </a:rPr>
              <a:t>:" + (mTemperature + Math.random()) + "**")</a:t>
            </a:r>
          </a:p>
          <a:p>
            <a:r>
              <a:rPr lang="en-US" altLang="zh-CN" sz="1200">
                <a:latin typeface="Arial" pitchFamily="34" charset="0"/>
                <a:cs typeface="Arial" pitchFamily="34" charset="0"/>
              </a:rPr>
              <a:t>    println("**</a:t>
            </a:r>
            <a:r>
              <a:rPr lang="zh-CN" altLang="en-US" sz="1200">
                <a:latin typeface="Arial" pitchFamily="34" charset="0"/>
                <a:cs typeface="Arial" pitchFamily="34" charset="0"/>
              </a:rPr>
              <a:t>明天气压</a:t>
            </a:r>
            <a:r>
              <a:rPr lang="en-US" altLang="zh-CN" sz="1200">
                <a:latin typeface="Arial" pitchFamily="34" charset="0"/>
                <a:cs typeface="Arial" pitchFamily="34" charset="0"/>
              </a:rPr>
              <a:t>:" + (mPressure + 10 * Math.random()) + "**")</a:t>
            </a:r>
          </a:p>
          <a:p>
            <a:r>
              <a:rPr lang="en-US" altLang="zh-CN" sz="1200">
                <a:latin typeface="Arial" pitchFamily="34" charset="0"/>
                <a:cs typeface="Arial" pitchFamily="34" charset="0"/>
              </a:rPr>
              <a:t>    println("**</a:t>
            </a:r>
            <a:r>
              <a:rPr lang="zh-CN" altLang="en-US" sz="1200">
                <a:latin typeface="Arial" pitchFamily="34" charset="0"/>
                <a:cs typeface="Arial" pitchFamily="34" charset="0"/>
              </a:rPr>
              <a:t>明天湿度</a:t>
            </a:r>
            <a:r>
              <a:rPr lang="en-US" altLang="zh-CN" sz="1200">
                <a:latin typeface="Arial" pitchFamily="34" charset="0"/>
                <a:cs typeface="Arial" pitchFamily="34" charset="0"/>
              </a:rPr>
              <a:t>:" + (mHumidity + Math.random()) + "**")</a:t>
            </a:r>
          </a:p>
          <a:p>
            <a:r>
              <a:rPr lang="en-US" altLang="zh-CN" sz="1200">
                <a:latin typeface="Arial" pitchFamily="34" charset="0"/>
                <a:cs typeface="Arial" pitchFamily="34" charset="0"/>
              </a:rPr>
              <a:t>  </a:t>
            </a:r>
            <a:r>
              <a:rPr lang="en-US" altLang="zh-CN" sz="1200" smtClean="0">
                <a:latin typeface="Arial" pitchFamily="34" charset="0"/>
                <a:cs typeface="Arial" pitchFamily="34" charset="0"/>
              </a:rPr>
              <a:t>}}</a:t>
            </a:r>
            <a:endParaRPr lang="en-US" altLang="zh-CN" sz="1200">
              <a:latin typeface="Arial" pitchFamily="34" charset="0"/>
              <a:cs typeface="Arial" pitchFamily="34" charset="0"/>
            </a:endParaRPr>
          </a:p>
        </p:txBody>
      </p:sp>
    </p:spTree>
    <p:extLst>
      <p:ext uri="{BB962C8B-B14F-4D97-AF65-F5344CB8AC3E}">
        <p14:creationId xmlns:p14="http://schemas.microsoft.com/office/powerpoint/2010/main" val="39409732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观察者模式</a:t>
            </a:r>
            <a:r>
              <a:rPr lang="en-US" altLang="zh-CN" sz="2400" b="1" smtClean="0"/>
              <a:t>(</a:t>
            </a:r>
            <a:r>
              <a:rPr lang="en-US" altLang="zh-CN" sz="2400" smtClean="0"/>
              <a:t>Observer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19" name="矩形 18"/>
          <p:cNvSpPr/>
          <p:nvPr/>
        </p:nvSpPr>
        <p:spPr>
          <a:xfrm>
            <a:off x="539553" y="1244431"/>
            <a:ext cx="8064895" cy="4001095"/>
          </a:xfrm>
          <a:prstGeom prst="rect">
            <a:avLst/>
          </a:prstGeom>
        </p:spPr>
        <p:txBody>
          <a:bodyPr wrap="square">
            <a:spAutoFit/>
          </a:bodyPr>
          <a:lstStyle/>
          <a:p>
            <a:pPr>
              <a:defRPr/>
            </a:pPr>
            <a:r>
              <a:rPr lang="zh-CN" altLang="en-US" sz="2000" b="1" smtClean="0">
                <a:solidFill>
                  <a:srgbClr val="0070C0"/>
                </a:solidFill>
                <a:latin typeface="Arial" pitchFamily="34" charset="0"/>
                <a:cs typeface="Arial" pitchFamily="34" charset="0"/>
              </a:rPr>
              <a:t>气</a:t>
            </a:r>
            <a:r>
              <a:rPr lang="zh-CN" altLang="en-US" sz="2000" b="1">
                <a:solidFill>
                  <a:srgbClr val="0070C0"/>
                </a:solidFill>
                <a:latin typeface="Arial" pitchFamily="34" charset="0"/>
                <a:cs typeface="Arial" pitchFamily="34" charset="0"/>
              </a:rPr>
              <a:t>象站设计方</a:t>
            </a:r>
            <a:r>
              <a:rPr lang="zh-CN" altLang="en-US" sz="2000" b="1" smtClean="0">
                <a:solidFill>
                  <a:srgbClr val="0070C0"/>
                </a:solidFill>
                <a:latin typeface="Arial" pitchFamily="34" charset="0"/>
                <a:cs typeface="Arial" pitchFamily="34" charset="0"/>
              </a:rPr>
              <a:t>案</a:t>
            </a:r>
            <a:r>
              <a:rPr lang="en-US" altLang="zh-CN" sz="2000" b="1" smtClean="0">
                <a:solidFill>
                  <a:srgbClr val="0070C0"/>
                </a:solidFill>
                <a:latin typeface="Arial" pitchFamily="34" charset="0"/>
                <a:cs typeface="Arial" pitchFamily="34" charset="0"/>
              </a:rPr>
              <a:t>2-</a:t>
            </a:r>
            <a:r>
              <a:rPr lang="zh-CN" altLang="en-US" sz="2000" b="1" smtClean="0">
                <a:solidFill>
                  <a:srgbClr val="0070C0"/>
                </a:solidFill>
                <a:latin typeface="Arial" pitchFamily="34" charset="0"/>
                <a:cs typeface="Arial" pitchFamily="34" charset="0"/>
              </a:rPr>
              <a:t>观</a:t>
            </a:r>
            <a:r>
              <a:rPr lang="zh-CN" altLang="en-US" sz="2000" b="1">
                <a:solidFill>
                  <a:srgbClr val="0070C0"/>
                </a:solidFill>
                <a:latin typeface="Arial" pitchFamily="34" charset="0"/>
                <a:cs typeface="Arial" pitchFamily="34" charset="0"/>
              </a:rPr>
              <a:t>察</a:t>
            </a:r>
            <a:r>
              <a:rPr lang="zh-CN" altLang="en-US" sz="2000" b="1" smtClean="0">
                <a:solidFill>
                  <a:srgbClr val="0070C0"/>
                </a:solidFill>
                <a:latin typeface="Arial" pitchFamily="34" charset="0"/>
                <a:cs typeface="Arial" pitchFamily="34" charset="0"/>
              </a:rPr>
              <a:t>者模式</a:t>
            </a:r>
            <a:endParaRPr lang="en-US" altLang="zh-CN" b="1">
              <a:latin typeface="Arial" pitchFamily="34" charset="0"/>
              <a:cs typeface="Arial" pitchFamily="34" charset="0"/>
            </a:endParaRPr>
          </a:p>
          <a:p>
            <a:pPr marL="285750" indent="-285750">
              <a:buFont typeface="Wingdings" pitchFamily="2" charset="2"/>
              <a:buChar char="Ø"/>
              <a:defRPr/>
            </a:pPr>
            <a:r>
              <a:rPr lang="zh-CN" altLang="en-US" b="1">
                <a:latin typeface="Arial" pitchFamily="34" charset="0"/>
                <a:cs typeface="Arial" pitchFamily="34" charset="0"/>
              </a:rPr>
              <a:t>代</a:t>
            </a:r>
            <a:r>
              <a:rPr lang="zh-CN" altLang="en-US" b="1" smtClean="0">
                <a:latin typeface="Arial" pitchFamily="34" charset="0"/>
                <a:cs typeface="Arial" pitchFamily="34" charset="0"/>
              </a:rPr>
              <a:t>码实现</a:t>
            </a:r>
            <a:endParaRPr lang="en-US" altLang="zh-CN" b="1" smtClean="0">
              <a:latin typeface="Arial" pitchFamily="34" charset="0"/>
              <a:cs typeface="Arial" pitchFamily="34" charset="0"/>
            </a:endParaRPr>
          </a:p>
          <a:p>
            <a:pPr>
              <a:defRPr/>
            </a:pPr>
            <a:endParaRPr lang="en-US" altLang="zh-CN" b="1"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p:txBody>
      </p:sp>
      <p:sp>
        <p:nvSpPr>
          <p:cNvPr id="9" name="TextBox 8"/>
          <p:cNvSpPr txBox="1"/>
          <p:nvPr/>
        </p:nvSpPr>
        <p:spPr>
          <a:xfrm>
            <a:off x="4283968" y="288007"/>
            <a:ext cx="5400600" cy="5262979"/>
          </a:xfrm>
          <a:prstGeom prst="rect">
            <a:avLst/>
          </a:prstGeom>
          <a:solidFill>
            <a:schemeClr val="accent5">
              <a:lumMod val="20000"/>
              <a:lumOff val="80000"/>
            </a:schemeClr>
          </a:solidFill>
        </p:spPr>
        <p:txBody>
          <a:bodyPr wrap="square" rtlCol="0">
            <a:spAutoFit/>
          </a:bodyPr>
          <a:lstStyle/>
          <a:p>
            <a:r>
              <a:rPr lang="en-US" altLang="zh-CN" sz="1200">
                <a:latin typeface="Arial" pitchFamily="34" charset="0"/>
                <a:cs typeface="Arial" pitchFamily="34" charset="0"/>
              </a:rPr>
              <a:t>class WeatherDataSt extends Subject </a:t>
            </a:r>
            <a:r>
              <a:rPr lang="en-US" altLang="zh-CN" sz="1200" smtClean="0">
                <a:latin typeface="Arial" pitchFamily="34" charset="0"/>
                <a:cs typeface="Arial" pitchFamily="34" charset="0"/>
              </a:rPr>
              <a:t>{ //</a:t>
            </a:r>
            <a:r>
              <a:rPr lang="zh-CN" altLang="en-US" sz="1200" smtClean="0">
                <a:latin typeface="Arial" pitchFamily="34" charset="0"/>
                <a:cs typeface="Arial" pitchFamily="34" charset="0"/>
              </a:rPr>
              <a:t>核心</a:t>
            </a:r>
            <a:r>
              <a:rPr lang="en-US" altLang="zh-CN" sz="1200" smtClean="0">
                <a:latin typeface="Arial" pitchFamily="34" charset="0"/>
                <a:cs typeface="Arial" pitchFamily="34" charset="0"/>
              </a:rPr>
              <a:t>Subject</a:t>
            </a:r>
            <a:r>
              <a:rPr lang="zh-CN" altLang="en-US" sz="1200" smtClean="0">
                <a:latin typeface="Arial" pitchFamily="34" charset="0"/>
                <a:cs typeface="Arial" pitchFamily="34" charset="0"/>
              </a:rPr>
              <a:t>实现类 </a:t>
            </a:r>
            <a:r>
              <a:rPr lang="en-US" altLang="zh-CN" sz="1200" smtClean="0">
                <a:latin typeface="Arial" pitchFamily="34" charset="0"/>
                <a:cs typeface="Arial" pitchFamily="34" charset="0"/>
              </a:rPr>
              <a:t>/</a:t>
            </a:r>
            <a:r>
              <a:rPr lang="en-US" altLang="zh-CN" sz="1200" smtClean="0">
                <a:solidFill>
                  <a:srgbClr val="FF0000"/>
                </a:solidFill>
                <a:latin typeface="Arial" pitchFamily="34" charset="0"/>
                <a:cs typeface="Arial" pitchFamily="34" charset="0"/>
              </a:rPr>
              <a:t>/</a:t>
            </a:r>
            <a:r>
              <a:rPr lang="zh-CN" altLang="en-US" sz="1200" smtClean="0">
                <a:solidFill>
                  <a:srgbClr val="FF0000"/>
                </a:solidFill>
                <a:latin typeface="Arial" pitchFamily="34" charset="0"/>
                <a:cs typeface="Arial" pitchFamily="34" charset="0"/>
              </a:rPr>
              <a:t>写</a:t>
            </a:r>
            <a:endParaRPr lang="zh-CN" altLang="en-US" sz="1200">
              <a:solidFill>
                <a:srgbClr val="FF0000"/>
              </a:solidFill>
              <a:latin typeface="Arial" pitchFamily="34" charset="0"/>
              <a:cs typeface="Arial" pitchFamily="34" charset="0"/>
            </a:endParaRPr>
          </a:p>
          <a:p>
            <a:r>
              <a:rPr lang="zh-CN" altLang="en-US" sz="1200">
                <a:latin typeface="Arial" pitchFamily="34" charset="0"/>
                <a:cs typeface="Arial" pitchFamily="34" charset="0"/>
              </a:rPr>
              <a:t>  </a:t>
            </a:r>
            <a:r>
              <a:rPr lang="en-US" altLang="zh-CN" sz="1200">
                <a:latin typeface="Arial" pitchFamily="34" charset="0"/>
                <a:cs typeface="Arial" pitchFamily="34" charset="0"/>
              </a:rPr>
              <a:t>private var mTemperature: Float = _</a:t>
            </a:r>
          </a:p>
          <a:p>
            <a:r>
              <a:rPr lang="en-US" altLang="zh-CN" sz="1200">
                <a:latin typeface="Arial" pitchFamily="34" charset="0"/>
                <a:cs typeface="Arial" pitchFamily="34" charset="0"/>
              </a:rPr>
              <a:t>  private var mPressure: Float = _</a:t>
            </a:r>
          </a:p>
          <a:p>
            <a:r>
              <a:rPr lang="en-US" altLang="zh-CN" sz="1200">
                <a:latin typeface="Arial" pitchFamily="34" charset="0"/>
                <a:cs typeface="Arial" pitchFamily="34" charset="0"/>
              </a:rPr>
              <a:t>  private var mHumidity: Float = _</a:t>
            </a:r>
          </a:p>
          <a:p>
            <a:r>
              <a:rPr lang="en-US" altLang="zh-CN" sz="1200" smtClean="0">
                <a:latin typeface="Arial" pitchFamily="34" charset="0"/>
                <a:cs typeface="Arial" pitchFamily="34" charset="0"/>
              </a:rPr>
              <a:t>  private </a:t>
            </a:r>
            <a:r>
              <a:rPr lang="en-US" altLang="zh-CN" sz="1200">
                <a:latin typeface="Arial" pitchFamily="34" charset="0"/>
                <a:cs typeface="Arial" pitchFamily="34" charset="0"/>
              </a:rPr>
              <a:t>val mObservers: ListBuffer[ObServer] = ListBuffer</a:t>
            </a:r>
            <a:r>
              <a:rPr lang="en-US" altLang="zh-CN" sz="1200" smtClean="0">
                <a:latin typeface="Arial" pitchFamily="34" charset="0"/>
                <a:cs typeface="Arial" pitchFamily="34" charset="0"/>
              </a:rPr>
              <a:t>()</a:t>
            </a:r>
            <a:endParaRPr lang="en-US" altLang="zh-CN" sz="1200">
              <a:latin typeface="Arial" pitchFamily="34" charset="0"/>
              <a:cs typeface="Arial" pitchFamily="34" charset="0"/>
            </a:endParaRPr>
          </a:p>
          <a:p>
            <a:r>
              <a:rPr lang="en-US" altLang="zh-CN" sz="1200">
                <a:latin typeface="Arial" pitchFamily="34" charset="0"/>
                <a:cs typeface="Arial" pitchFamily="34" charset="0"/>
              </a:rPr>
              <a:t>  def getTemperature() = {</a:t>
            </a:r>
          </a:p>
          <a:p>
            <a:r>
              <a:rPr lang="en-US" altLang="zh-CN" sz="1200">
                <a:latin typeface="Arial" pitchFamily="34" charset="0"/>
                <a:cs typeface="Arial" pitchFamily="34" charset="0"/>
              </a:rPr>
              <a:t>    </a:t>
            </a:r>
            <a:r>
              <a:rPr lang="en-US" altLang="zh-CN" sz="1200" smtClean="0">
                <a:latin typeface="Arial" pitchFamily="34" charset="0"/>
                <a:cs typeface="Arial" pitchFamily="34" charset="0"/>
              </a:rPr>
              <a:t>mTemperature}</a:t>
            </a:r>
            <a:endParaRPr lang="en-US" altLang="zh-CN" sz="1200">
              <a:latin typeface="Arial" pitchFamily="34" charset="0"/>
              <a:cs typeface="Arial" pitchFamily="34" charset="0"/>
            </a:endParaRPr>
          </a:p>
          <a:p>
            <a:r>
              <a:rPr lang="en-US" altLang="zh-CN" sz="1200">
                <a:latin typeface="Arial" pitchFamily="34" charset="0"/>
                <a:cs typeface="Arial" pitchFamily="34" charset="0"/>
              </a:rPr>
              <a:t>  def getPressure() = {</a:t>
            </a:r>
          </a:p>
          <a:p>
            <a:r>
              <a:rPr lang="en-US" altLang="zh-CN" sz="1200">
                <a:latin typeface="Arial" pitchFamily="34" charset="0"/>
                <a:cs typeface="Arial" pitchFamily="34" charset="0"/>
              </a:rPr>
              <a:t>    </a:t>
            </a:r>
            <a:r>
              <a:rPr lang="en-US" altLang="zh-CN" sz="1200" smtClean="0">
                <a:latin typeface="Arial" pitchFamily="34" charset="0"/>
                <a:cs typeface="Arial" pitchFamily="34" charset="0"/>
              </a:rPr>
              <a:t>mPressure}</a:t>
            </a:r>
            <a:endParaRPr lang="en-US" altLang="zh-CN" sz="1200">
              <a:latin typeface="Arial" pitchFamily="34" charset="0"/>
              <a:cs typeface="Arial" pitchFamily="34" charset="0"/>
            </a:endParaRPr>
          </a:p>
          <a:p>
            <a:r>
              <a:rPr lang="en-US" altLang="zh-CN" sz="1200">
                <a:latin typeface="Arial" pitchFamily="34" charset="0"/>
                <a:cs typeface="Arial" pitchFamily="34" charset="0"/>
              </a:rPr>
              <a:t>  def getHumidity() = {</a:t>
            </a:r>
          </a:p>
          <a:p>
            <a:r>
              <a:rPr lang="en-US" altLang="zh-CN" sz="1200">
                <a:latin typeface="Arial" pitchFamily="34" charset="0"/>
                <a:cs typeface="Arial" pitchFamily="34" charset="0"/>
              </a:rPr>
              <a:t>    </a:t>
            </a:r>
            <a:r>
              <a:rPr lang="en-US" altLang="zh-CN" sz="1200" smtClean="0">
                <a:latin typeface="Arial" pitchFamily="34" charset="0"/>
                <a:cs typeface="Arial" pitchFamily="34" charset="0"/>
              </a:rPr>
              <a:t>mHumidity}</a:t>
            </a:r>
            <a:endParaRPr lang="zh-CN" altLang="en-US" sz="1200">
              <a:latin typeface="Arial" pitchFamily="34" charset="0"/>
              <a:cs typeface="Arial" pitchFamily="34" charset="0"/>
            </a:endParaRPr>
          </a:p>
          <a:p>
            <a:r>
              <a:rPr lang="zh-CN" altLang="en-US" sz="1200">
                <a:latin typeface="Arial" pitchFamily="34" charset="0"/>
                <a:cs typeface="Arial" pitchFamily="34" charset="0"/>
              </a:rPr>
              <a:t>  </a:t>
            </a:r>
            <a:r>
              <a:rPr lang="en-US" altLang="zh-CN" sz="1200">
                <a:latin typeface="Arial" pitchFamily="34" charset="0"/>
                <a:cs typeface="Arial" pitchFamily="34" charset="0"/>
              </a:rPr>
              <a:t>def dataChange() = {</a:t>
            </a:r>
          </a:p>
          <a:p>
            <a:r>
              <a:rPr lang="en-US" altLang="zh-CN" sz="1200">
                <a:latin typeface="Arial" pitchFamily="34" charset="0"/>
                <a:cs typeface="Arial" pitchFamily="34" charset="0"/>
              </a:rPr>
              <a:t>    notifyObservers</a:t>
            </a:r>
            <a:r>
              <a:rPr lang="en-US" altLang="zh-CN" sz="1200" smtClean="0">
                <a:latin typeface="Arial" pitchFamily="34" charset="0"/>
                <a:cs typeface="Arial" pitchFamily="34" charset="0"/>
              </a:rPr>
              <a:t>();}</a:t>
            </a:r>
            <a:endParaRPr lang="en-US" altLang="zh-CN" sz="1200">
              <a:latin typeface="Arial" pitchFamily="34" charset="0"/>
              <a:cs typeface="Arial" pitchFamily="34" charset="0"/>
            </a:endParaRPr>
          </a:p>
          <a:p>
            <a:r>
              <a:rPr lang="en-US" altLang="zh-CN" sz="1200" smtClean="0">
                <a:latin typeface="Arial" pitchFamily="34" charset="0"/>
                <a:cs typeface="Arial" pitchFamily="34" charset="0"/>
              </a:rPr>
              <a:t>  def </a:t>
            </a:r>
            <a:r>
              <a:rPr lang="en-US" altLang="zh-CN" sz="1200">
                <a:latin typeface="Arial" pitchFamily="34" charset="0"/>
                <a:cs typeface="Arial" pitchFamily="34" charset="0"/>
              </a:rPr>
              <a:t>setData(mTemperature: Float, mPressure: Float, mHumidity: Float) = {</a:t>
            </a:r>
          </a:p>
          <a:p>
            <a:r>
              <a:rPr lang="en-US" altLang="zh-CN" sz="1200">
                <a:latin typeface="Arial" pitchFamily="34" charset="0"/>
                <a:cs typeface="Arial" pitchFamily="34" charset="0"/>
              </a:rPr>
              <a:t>    this.mTemperature = mTemperature</a:t>
            </a:r>
          </a:p>
          <a:p>
            <a:r>
              <a:rPr lang="en-US" altLang="zh-CN" sz="1200">
                <a:latin typeface="Arial" pitchFamily="34" charset="0"/>
                <a:cs typeface="Arial" pitchFamily="34" charset="0"/>
              </a:rPr>
              <a:t>    this.mPressure = mPressure</a:t>
            </a:r>
          </a:p>
          <a:p>
            <a:r>
              <a:rPr lang="en-US" altLang="zh-CN" sz="1200">
                <a:latin typeface="Arial" pitchFamily="34" charset="0"/>
                <a:cs typeface="Arial" pitchFamily="34" charset="0"/>
              </a:rPr>
              <a:t>    this.mHumidity = mHumidity</a:t>
            </a:r>
          </a:p>
          <a:p>
            <a:r>
              <a:rPr lang="en-US" altLang="zh-CN" sz="1200">
                <a:latin typeface="Arial" pitchFamily="34" charset="0"/>
                <a:cs typeface="Arial" pitchFamily="34" charset="0"/>
              </a:rPr>
              <a:t>    dataChange</a:t>
            </a:r>
            <a:r>
              <a:rPr lang="en-US" altLang="zh-CN" sz="1200" smtClean="0">
                <a:latin typeface="Arial" pitchFamily="34" charset="0"/>
                <a:cs typeface="Arial" pitchFamily="34" charset="0"/>
              </a:rPr>
              <a:t>()}</a:t>
            </a:r>
            <a:endParaRPr lang="en-US" altLang="zh-CN" sz="1200">
              <a:latin typeface="Arial" pitchFamily="34" charset="0"/>
              <a:cs typeface="Arial" pitchFamily="34" charset="0"/>
            </a:endParaRPr>
          </a:p>
          <a:p>
            <a:r>
              <a:rPr lang="en-US" altLang="zh-CN" sz="1200">
                <a:latin typeface="Arial" pitchFamily="34" charset="0"/>
                <a:cs typeface="Arial" pitchFamily="34" charset="0"/>
              </a:rPr>
              <a:t>  override def registerObserver(o: ObServer): Unit = {</a:t>
            </a:r>
          </a:p>
          <a:p>
            <a:r>
              <a:rPr lang="en-US" altLang="zh-CN" sz="1200">
                <a:latin typeface="Arial" pitchFamily="34" charset="0"/>
                <a:cs typeface="Arial" pitchFamily="34" charset="0"/>
              </a:rPr>
              <a:t>    mObservers.append(o</a:t>
            </a:r>
            <a:r>
              <a:rPr lang="en-US" altLang="zh-CN" sz="1200" smtClean="0">
                <a:latin typeface="Arial" pitchFamily="34" charset="0"/>
                <a:cs typeface="Arial" pitchFamily="34" charset="0"/>
              </a:rPr>
              <a:t>)}</a:t>
            </a:r>
            <a:endParaRPr lang="en-US" altLang="zh-CN" sz="1200">
              <a:latin typeface="Arial" pitchFamily="34" charset="0"/>
              <a:cs typeface="Arial" pitchFamily="34" charset="0"/>
            </a:endParaRPr>
          </a:p>
          <a:p>
            <a:r>
              <a:rPr lang="en-US" altLang="zh-CN" sz="1200">
                <a:latin typeface="Arial" pitchFamily="34" charset="0"/>
                <a:cs typeface="Arial" pitchFamily="34" charset="0"/>
              </a:rPr>
              <a:t>  override def removeObserver(o: ObServer): Unit = {</a:t>
            </a:r>
          </a:p>
          <a:p>
            <a:r>
              <a:rPr lang="en-US" altLang="zh-CN" sz="1200">
                <a:latin typeface="Arial" pitchFamily="34" charset="0"/>
                <a:cs typeface="Arial" pitchFamily="34" charset="0"/>
              </a:rPr>
              <a:t>    if (mObservers.contains(o)) {</a:t>
            </a:r>
          </a:p>
          <a:p>
            <a:r>
              <a:rPr lang="en-US" altLang="zh-CN" sz="1200">
                <a:latin typeface="Arial" pitchFamily="34" charset="0"/>
                <a:cs typeface="Arial" pitchFamily="34" charset="0"/>
              </a:rPr>
              <a:t>      mObservers -= o //</a:t>
            </a:r>
            <a:r>
              <a:rPr lang="zh-CN" altLang="en-US" sz="1200">
                <a:latin typeface="Arial" pitchFamily="34" charset="0"/>
                <a:cs typeface="Arial" pitchFamily="34" charset="0"/>
              </a:rPr>
              <a:t>移除</a:t>
            </a:r>
          </a:p>
          <a:p>
            <a:r>
              <a:rPr lang="zh-CN" altLang="en-US" sz="1200">
                <a:latin typeface="Arial" pitchFamily="34" charset="0"/>
                <a:cs typeface="Arial" pitchFamily="34" charset="0"/>
              </a:rPr>
              <a:t>    </a:t>
            </a:r>
            <a:r>
              <a:rPr lang="en-US" altLang="zh-CN" sz="1200" smtClean="0">
                <a:latin typeface="Arial" pitchFamily="34" charset="0"/>
                <a:cs typeface="Arial" pitchFamily="34" charset="0"/>
              </a:rPr>
              <a:t>}}</a:t>
            </a:r>
            <a:endParaRPr lang="en-US" altLang="zh-CN" sz="1200">
              <a:latin typeface="Arial" pitchFamily="34" charset="0"/>
              <a:cs typeface="Arial" pitchFamily="34" charset="0"/>
            </a:endParaRPr>
          </a:p>
          <a:p>
            <a:r>
              <a:rPr lang="en-US" altLang="zh-CN" sz="1200">
                <a:latin typeface="Arial" pitchFamily="34" charset="0"/>
                <a:cs typeface="Arial" pitchFamily="34" charset="0"/>
              </a:rPr>
              <a:t>  override def notifyObservers(): Unit = {</a:t>
            </a:r>
          </a:p>
          <a:p>
            <a:r>
              <a:rPr lang="en-US" altLang="zh-CN" sz="1200">
                <a:latin typeface="Arial" pitchFamily="34" charset="0"/>
                <a:cs typeface="Arial" pitchFamily="34" charset="0"/>
              </a:rPr>
              <a:t>    for (item &lt;- mObservers) {</a:t>
            </a:r>
          </a:p>
          <a:p>
            <a:r>
              <a:rPr lang="en-US" altLang="zh-CN" sz="1200">
                <a:latin typeface="Arial" pitchFamily="34" charset="0"/>
                <a:cs typeface="Arial" pitchFamily="34" charset="0"/>
              </a:rPr>
              <a:t>      item.update(getTemperature(), getPressure(), getHumidity())</a:t>
            </a:r>
          </a:p>
          <a:p>
            <a:r>
              <a:rPr lang="en-US" altLang="zh-CN" sz="1200">
                <a:latin typeface="Arial" pitchFamily="34" charset="0"/>
                <a:cs typeface="Arial" pitchFamily="34" charset="0"/>
              </a:rPr>
              <a:t>    </a:t>
            </a:r>
            <a:r>
              <a:rPr lang="en-US" altLang="zh-CN" sz="1200" smtClean="0">
                <a:latin typeface="Arial" pitchFamily="34" charset="0"/>
                <a:cs typeface="Arial" pitchFamily="34" charset="0"/>
              </a:rPr>
              <a:t>}}}</a:t>
            </a:r>
            <a:endParaRPr lang="zh-CN" altLang="en-US" sz="1200">
              <a:latin typeface="Arial" pitchFamily="34" charset="0"/>
              <a:cs typeface="Arial" pitchFamily="34" charset="0"/>
            </a:endParaRPr>
          </a:p>
        </p:txBody>
      </p:sp>
      <p:sp>
        <p:nvSpPr>
          <p:cNvPr id="10" name="TextBox 9"/>
          <p:cNvSpPr txBox="1"/>
          <p:nvPr/>
        </p:nvSpPr>
        <p:spPr>
          <a:xfrm>
            <a:off x="35496" y="2520255"/>
            <a:ext cx="4176464" cy="2308324"/>
          </a:xfrm>
          <a:prstGeom prst="rect">
            <a:avLst/>
          </a:prstGeom>
          <a:solidFill>
            <a:schemeClr val="bg1">
              <a:lumMod val="95000"/>
            </a:schemeClr>
          </a:solidFill>
        </p:spPr>
        <p:txBody>
          <a:bodyPr wrap="square" rtlCol="0">
            <a:spAutoFit/>
          </a:bodyPr>
          <a:lstStyle/>
          <a:p>
            <a:r>
              <a:rPr lang="en-US" altLang="zh-CN" sz="1200">
                <a:latin typeface="Arial" pitchFamily="34" charset="0"/>
                <a:cs typeface="Arial" pitchFamily="34" charset="0"/>
              </a:rPr>
              <a:t>object InternetWeather </a:t>
            </a:r>
            <a:r>
              <a:rPr lang="en-US" altLang="zh-CN" sz="1200" smtClean="0">
                <a:latin typeface="Arial" pitchFamily="34" charset="0"/>
                <a:cs typeface="Arial" pitchFamily="34" charset="0"/>
              </a:rPr>
              <a:t>{ //</a:t>
            </a:r>
            <a:r>
              <a:rPr lang="zh-CN" altLang="en-US" sz="1200" smtClean="0">
                <a:latin typeface="Arial" pitchFamily="34" charset="0"/>
                <a:cs typeface="Arial" pitchFamily="34" charset="0"/>
              </a:rPr>
              <a:t>测试</a:t>
            </a:r>
            <a:endParaRPr lang="en-US" altLang="zh-CN" sz="1200">
              <a:latin typeface="Arial" pitchFamily="34" charset="0"/>
              <a:cs typeface="Arial" pitchFamily="34" charset="0"/>
            </a:endParaRPr>
          </a:p>
          <a:p>
            <a:r>
              <a:rPr lang="en-US" altLang="zh-CN" sz="1200">
                <a:latin typeface="Arial" pitchFamily="34" charset="0"/>
                <a:cs typeface="Arial" pitchFamily="34" charset="0"/>
              </a:rPr>
              <a:t>  def main(args: Array[String]): Unit = </a:t>
            </a:r>
            <a:r>
              <a:rPr lang="en-US" altLang="zh-CN" sz="1200" smtClean="0">
                <a:latin typeface="Arial" pitchFamily="34" charset="0"/>
                <a:cs typeface="Arial" pitchFamily="34" charset="0"/>
              </a:rPr>
              <a:t>{</a:t>
            </a:r>
            <a:endParaRPr lang="en-US" altLang="zh-CN" sz="1200">
              <a:latin typeface="Arial" pitchFamily="34" charset="0"/>
              <a:cs typeface="Arial" pitchFamily="34" charset="0"/>
            </a:endParaRPr>
          </a:p>
          <a:p>
            <a:r>
              <a:rPr lang="en-US" altLang="zh-CN" sz="1200">
                <a:latin typeface="Arial" pitchFamily="34" charset="0"/>
                <a:cs typeface="Arial" pitchFamily="34" charset="0"/>
              </a:rPr>
              <a:t>    val mWeatherDataSt = new WeatherDataSt</a:t>
            </a:r>
            <a:r>
              <a:rPr lang="en-US" altLang="zh-CN" sz="1200" smtClean="0">
                <a:latin typeface="Arial" pitchFamily="34" charset="0"/>
                <a:cs typeface="Arial" pitchFamily="34" charset="0"/>
              </a:rPr>
              <a:t>()</a:t>
            </a:r>
            <a:endParaRPr lang="zh-CN" altLang="en-US" sz="1200">
              <a:latin typeface="Arial" pitchFamily="34" charset="0"/>
              <a:cs typeface="Arial" pitchFamily="34" charset="0"/>
            </a:endParaRPr>
          </a:p>
          <a:p>
            <a:r>
              <a:rPr lang="zh-CN" altLang="en-US" sz="1200">
                <a:latin typeface="Arial" pitchFamily="34" charset="0"/>
                <a:cs typeface="Arial" pitchFamily="34" charset="0"/>
              </a:rPr>
              <a:t>    </a:t>
            </a:r>
            <a:r>
              <a:rPr lang="en-US" altLang="zh-CN" sz="1200">
                <a:latin typeface="Arial" pitchFamily="34" charset="0"/>
                <a:cs typeface="Arial" pitchFamily="34" charset="0"/>
              </a:rPr>
              <a:t>val mCurrentConditions = new CurrentConditions</a:t>
            </a:r>
            <a:r>
              <a:rPr lang="en-US" altLang="zh-CN" sz="1200" smtClean="0">
                <a:latin typeface="Arial" pitchFamily="34" charset="0"/>
                <a:cs typeface="Arial" pitchFamily="34" charset="0"/>
              </a:rPr>
              <a:t>()</a:t>
            </a:r>
            <a:endParaRPr lang="zh-CN" altLang="en-US" sz="1200">
              <a:latin typeface="Arial" pitchFamily="34" charset="0"/>
              <a:cs typeface="Arial" pitchFamily="34" charset="0"/>
            </a:endParaRPr>
          </a:p>
          <a:p>
            <a:r>
              <a:rPr lang="zh-CN" altLang="en-US" sz="1200">
                <a:latin typeface="Arial" pitchFamily="34" charset="0"/>
                <a:cs typeface="Arial" pitchFamily="34" charset="0"/>
              </a:rPr>
              <a:t>    </a:t>
            </a:r>
            <a:r>
              <a:rPr lang="en-US" altLang="zh-CN" sz="1200">
                <a:latin typeface="Arial" pitchFamily="34" charset="0"/>
                <a:cs typeface="Arial" pitchFamily="34" charset="0"/>
              </a:rPr>
              <a:t>val mForcastConditions = new ForcastConditions</a:t>
            </a:r>
            <a:r>
              <a:rPr lang="en-US" altLang="zh-CN" sz="1200" smtClean="0">
                <a:latin typeface="Arial" pitchFamily="34" charset="0"/>
                <a:cs typeface="Arial" pitchFamily="34" charset="0"/>
              </a:rPr>
              <a:t>()</a:t>
            </a:r>
            <a:endParaRPr lang="zh-CN" altLang="en-US" sz="1200">
              <a:latin typeface="Arial" pitchFamily="34" charset="0"/>
              <a:cs typeface="Arial" pitchFamily="34" charset="0"/>
            </a:endParaRPr>
          </a:p>
          <a:p>
            <a:r>
              <a:rPr lang="zh-CN" altLang="en-US" sz="1200">
                <a:latin typeface="Arial" pitchFamily="34" charset="0"/>
                <a:cs typeface="Arial" pitchFamily="34" charset="0"/>
              </a:rPr>
              <a:t>    </a:t>
            </a:r>
            <a:r>
              <a:rPr lang="en-US" altLang="zh-CN" sz="1200">
                <a:latin typeface="Arial" pitchFamily="34" charset="0"/>
                <a:cs typeface="Arial" pitchFamily="34" charset="0"/>
              </a:rPr>
              <a:t>mWeatherDataSt.registerObserver(mCurrentConditions)</a:t>
            </a:r>
          </a:p>
          <a:p>
            <a:r>
              <a:rPr lang="en-US" altLang="zh-CN" sz="1200">
                <a:latin typeface="Arial" pitchFamily="34" charset="0"/>
                <a:cs typeface="Arial" pitchFamily="34" charset="0"/>
              </a:rPr>
              <a:t>    mWeatherDataSt.registerObserver(mForcastConditions</a:t>
            </a:r>
            <a:r>
              <a:rPr lang="en-US" altLang="zh-CN" sz="1200" smtClean="0">
                <a:latin typeface="Arial" pitchFamily="34" charset="0"/>
                <a:cs typeface="Arial" pitchFamily="34" charset="0"/>
              </a:rPr>
              <a:t>)</a:t>
            </a:r>
            <a:endParaRPr lang="en-US" altLang="zh-CN" sz="1200">
              <a:latin typeface="Arial" pitchFamily="34" charset="0"/>
              <a:cs typeface="Arial" pitchFamily="34" charset="0"/>
            </a:endParaRPr>
          </a:p>
          <a:p>
            <a:r>
              <a:rPr lang="en-US" altLang="zh-CN" sz="1200">
                <a:latin typeface="Arial" pitchFamily="34" charset="0"/>
                <a:cs typeface="Arial" pitchFamily="34" charset="0"/>
              </a:rPr>
              <a:t>    mWeatherDataSt.setData(30, 150, 40)</a:t>
            </a:r>
          </a:p>
          <a:p>
            <a:endParaRPr lang="en-US" altLang="zh-CN" sz="1200">
              <a:latin typeface="Arial" pitchFamily="34" charset="0"/>
              <a:cs typeface="Arial" pitchFamily="34" charset="0"/>
            </a:endParaRPr>
          </a:p>
          <a:p>
            <a:r>
              <a:rPr lang="en-US" altLang="zh-CN" sz="1200" smtClean="0">
                <a:latin typeface="Arial" pitchFamily="34" charset="0"/>
                <a:cs typeface="Arial" pitchFamily="34" charset="0"/>
              </a:rPr>
              <a:t>    mWeatherDataSt.removeObserver(mCurrentConditions</a:t>
            </a:r>
            <a:r>
              <a:rPr lang="en-US" altLang="zh-CN" sz="1200">
                <a:latin typeface="Arial" pitchFamily="34" charset="0"/>
                <a:cs typeface="Arial" pitchFamily="34" charset="0"/>
              </a:rPr>
              <a:t>)</a:t>
            </a:r>
          </a:p>
          <a:p>
            <a:r>
              <a:rPr lang="en-US" altLang="zh-CN" sz="1200" smtClean="0">
                <a:latin typeface="Arial" pitchFamily="34" charset="0"/>
                <a:cs typeface="Arial" pitchFamily="34" charset="0"/>
              </a:rPr>
              <a:t>    mWeatherDataSt.setData(40</a:t>
            </a:r>
            <a:r>
              <a:rPr lang="en-US" altLang="zh-CN" sz="1200">
                <a:latin typeface="Arial" pitchFamily="34" charset="0"/>
                <a:cs typeface="Arial" pitchFamily="34" charset="0"/>
              </a:rPr>
              <a:t>, 250, 50)</a:t>
            </a:r>
          </a:p>
          <a:p>
            <a:r>
              <a:rPr lang="en-US" altLang="zh-CN" sz="1200">
                <a:latin typeface="Arial" pitchFamily="34" charset="0"/>
                <a:cs typeface="Arial" pitchFamily="34" charset="0"/>
              </a:rPr>
              <a:t>  </a:t>
            </a:r>
            <a:r>
              <a:rPr lang="en-US" altLang="zh-CN" sz="1200" smtClean="0">
                <a:latin typeface="Arial" pitchFamily="34" charset="0"/>
                <a:cs typeface="Arial" pitchFamily="34" charset="0"/>
              </a:rPr>
              <a:t>}}</a:t>
            </a:r>
            <a:endParaRPr lang="zh-CN" altLang="en-US" sz="1200">
              <a:latin typeface="Arial" pitchFamily="34" charset="0"/>
              <a:cs typeface="Arial" pitchFamily="34" charset="0"/>
            </a:endParaRPr>
          </a:p>
        </p:txBody>
      </p:sp>
    </p:spTree>
    <p:extLst>
      <p:ext uri="{BB962C8B-B14F-4D97-AF65-F5344CB8AC3E}">
        <p14:creationId xmlns:p14="http://schemas.microsoft.com/office/powerpoint/2010/main" val="9199785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观察者模式</a:t>
            </a:r>
            <a:r>
              <a:rPr lang="en-US" altLang="zh-CN" sz="2400" b="1" smtClean="0"/>
              <a:t>(</a:t>
            </a:r>
            <a:r>
              <a:rPr lang="en-US" altLang="zh-CN" sz="2400" smtClean="0"/>
              <a:t>Observer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19" name="矩形 18"/>
          <p:cNvSpPr/>
          <p:nvPr/>
        </p:nvSpPr>
        <p:spPr>
          <a:xfrm>
            <a:off x="539553" y="1244431"/>
            <a:ext cx="8064895" cy="5940088"/>
          </a:xfrm>
          <a:prstGeom prst="rect">
            <a:avLst/>
          </a:prstGeom>
        </p:spPr>
        <p:txBody>
          <a:bodyPr wrap="square">
            <a:spAutoFit/>
          </a:bodyPr>
          <a:lstStyle/>
          <a:p>
            <a:pPr>
              <a:defRPr/>
            </a:pPr>
            <a:r>
              <a:rPr lang="en-US" altLang="zh-CN" sz="2000" b="1" smtClean="0">
                <a:solidFill>
                  <a:srgbClr val="0070C0"/>
                </a:solidFill>
                <a:latin typeface="Arial" pitchFamily="34" charset="0"/>
                <a:cs typeface="Arial" pitchFamily="34" charset="0"/>
              </a:rPr>
              <a:t>Java</a:t>
            </a:r>
            <a:r>
              <a:rPr lang="zh-CN" altLang="en-US" sz="2000" b="1" smtClean="0">
                <a:solidFill>
                  <a:srgbClr val="0070C0"/>
                </a:solidFill>
                <a:latin typeface="Arial" pitchFamily="34" charset="0"/>
                <a:cs typeface="Arial" pitchFamily="34" charset="0"/>
              </a:rPr>
              <a:t>内置观</a:t>
            </a:r>
            <a:r>
              <a:rPr lang="zh-CN" altLang="en-US" sz="2000" b="1">
                <a:solidFill>
                  <a:srgbClr val="0070C0"/>
                </a:solidFill>
                <a:latin typeface="Arial" pitchFamily="34" charset="0"/>
                <a:cs typeface="Arial" pitchFamily="34" charset="0"/>
              </a:rPr>
              <a:t>察</a:t>
            </a:r>
            <a:r>
              <a:rPr lang="zh-CN" altLang="en-US" sz="2000" b="1" smtClean="0">
                <a:solidFill>
                  <a:srgbClr val="0070C0"/>
                </a:solidFill>
                <a:latin typeface="Arial" pitchFamily="34" charset="0"/>
                <a:cs typeface="Arial" pitchFamily="34" charset="0"/>
              </a:rPr>
              <a:t>者模式</a:t>
            </a:r>
            <a:endParaRPr lang="en-US" altLang="zh-CN" sz="2000" b="1" smtClean="0">
              <a:solidFill>
                <a:srgbClr val="0070C0"/>
              </a:solidFill>
              <a:latin typeface="Arial" pitchFamily="34" charset="0"/>
              <a:cs typeface="Arial" pitchFamily="34" charset="0"/>
            </a:endParaRPr>
          </a:p>
          <a:p>
            <a:pPr>
              <a:defRPr/>
            </a:pPr>
            <a:endParaRPr lang="en-US" altLang="zh-CN" b="1">
              <a:latin typeface="Arial" pitchFamily="34" charset="0"/>
              <a:cs typeface="Arial" pitchFamily="34" charset="0"/>
            </a:endParaRPr>
          </a:p>
          <a:p>
            <a:pPr marL="285750" indent="-285750">
              <a:buFont typeface="Wingdings" pitchFamily="2" charset="2"/>
              <a:buChar char="Ø"/>
              <a:defRPr/>
            </a:pPr>
            <a:r>
              <a:rPr lang="en-US" altLang="zh-CN" b="1" smtClean="0">
                <a:latin typeface="Arial" pitchFamily="34" charset="0"/>
                <a:cs typeface="Arial" pitchFamily="34" charset="0"/>
              </a:rPr>
              <a:t>java.util.Observable</a:t>
            </a:r>
            <a:endParaRPr lang="en-US" altLang="zh-CN" smtClean="0">
              <a:latin typeface="Arial" pitchFamily="34" charset="0"/>
              <a:cs typeface="Arial" pitchFamily="34" charset="0"/>
            </a:endParaRPr>
          </a:p>
          <a:p>
            <a:pPr marL="342900" indent="-342900">
              <a:buAutoNum type="arabicParenR"/>
              <a:defRPr/>
            </a:pPr>
            <a:r>
              <a:rPr lang="en-US" altLang="zh-CN" smtClean="0">
                <a:latin typeface="Arial" pitchFamily="34" charset="0"/>
                <a:cs typeface="Arial" pitchFamily="34" charset="0"/>
              </a:rPr>
              <a:t>Observable </a:t>
            </a:r>
            <a:r>
              <a:rPr lang="zh-CN" altLang="en-US" smtClean="0">
                <a:latin typeface="Arial" pitchFamily="34" charset="0"/>
                <a:cs typeface="Arial" pitchFamily="34" charset="0"/>
              </a:rPr>
              <a:t>的作用和地位等价于，我</a:t>
            </a:r>
            <a:r>
              <a:rPr lang="zh-CN" altLang="en-US">
                <a:latin typeface="Arial" pitchFamily="34" charset="0"/>
                <a:cs typeface="Arial" pitchFamily="34" charset="0"/>
              </a:rPr>
              <a:t>们讲的</a:t>
            </a:r>
            <a:r>
              <a:rPr lang="en-US" altLang="zh-CN" smtClean="0">
                <a:latin typeface="Arial" pitchFamily="34" charset="0"/>
                <a:cs typeface="Arial" pitchFamily="34" charset="0"/>
              </a:rPr>
              <a:t>Subject</a:t>
            </a:r>
          </a:p>
          <a:p>
            <a:pPr marL="342900" indent="-342900">
              <a:buAutoNum type="arabicParenR"/>
              <a:defRPr/>
            </a:pPr>
            <a:r>
              <a:rPr lang="en-US" altLang="zh-CN" smtClean="0">
                <a:latin typeface="Arial" pitchFamily="34" charset="0"/>
                <a:cs typeface="Arial" pitchFamily="34" charset="0"/>
              </a:rPr>
              <a:t>Observable </a:t>
            </a:r>
            <a:r>
              <a:rPr lang="zh-CN" altLang="en-US" smtClean="0">
                <a:latin typeface="Arial" pitchFamily="34" charset="0"/>
                <a:cs typeface="Arial" pitchFamily="34" charset="0"/>
              </a:rPr>
              <a:t>是类，不是接口，已经实现了核心的方法</a:t>
            </a:r>
            <a:r>
              <a:rPr lang="en-US" altLang="zh-CN">
                <a:latin typeface="Arial" pitchFamily="34" charset="0"/>
                <a:cs typeface="Arial" pitchFamily="34" charset="0"/>
              </a:rPr>
              <a:t> </a:t>
            </a:r>
            <a:r>
              <a:rPr lang="zh-CN" altLang="en-US" smtClean="0">
                <a:latin typeface="Arial" pitchFamily="34" charset="0"/>
                <a:cs typeface="Arial" pitchFamily="34" charset="0"/>
              </a:rPr>
              <a:t>注册，移除和通知。</a:t>
            </a:r>
            <a:r>
              <a:rPr lang="en-US" altLang="zh-CN">
                <a:latin typeface="Arial" pitchFamily="34" charset="0"/>
                <a:cs typeface="Arial" pitchFamily="34" charset="0"/>
              </a:rPr>
              <a:t> </a:t>
            </a:r>
            <a:endParaRPr lang="en-US" altLang="zh-CN" smtClean="0">
              <a:latin typeface="Arial" pitchFamily="34" charset="0"/>
              <a:cs typeface="Arial" pitchFamily="34" charset="0"/>
            </a:endParaRPr>
          </a:p>
          <a:p>
            <a:pPr>
              <a:defRPr/>
            </a:pPr>
            <a:endParaRPr lang="en-US" altLang="zh-CN" b="1">
              <a:latin typeface="Arial" pitchFamily="34" charset="0"/>
              <a:cs typeface="Arial" pitchFamily="34" charset="0"/>
            </a:endParaRPr>
          </a:p>
          <a:p>
            <a:pPr marL="342900" indent="-342900">
              <a:buAutoNum type="arabicParenR"/>
              <a:defRPr/>
            </a:pPr>
            <a:endParaRPr lang="en-US" altLang="zh-CN" b="1" smtClean="0">
              <a:latin typeface="Arial" pitchFamily="34" charset="0"/>
              <a:cs typeface="Arial" pitchFamily="34" charset="0"/>
            </a:endParaRPr>
          </a:p>
          <a:p>
            <a:pPr marL="342900" indent="-342900">
              <a:buAutoNum type="arabicParenR"/>
              <a:defRPr/>
            </a:pPr>
            <a:endParaRPr lang="en-US" altLang="zh-CN" b="1">
              <a:latin typeface="Arial" pitchFamily="34" charset="0"/>
              <a:cs typeface="Arial" pitchFamily="34" charset="0"/>
            </a:endParaRPr>
          </a:p>
          <a:p>
            <a:pPr marL="342900" indent="-342900">
              <a:buAutoNum type="arabicParenR"/>
              <a:defRPr/>
            </a:pPr>
            <a:endParaRPr lang="en-US" altLang="zh-CN" b="1" smtClean="0">
              <a:latin typeface="Arial" pitchFamily="34" charset="0"/>
              <a:cs typeface="Arial" pitchFamily="34" charset="0"/>
            </a:endParaRPr>
          </a:p>
          <a:p>
            <a:pPr marL="342900" indent="-342900">
              <a:buAutoNum type="arabicParenR"/>
              <a:defRPr/>
            </a:pPr>
            <a:endParaRPr lang="en-US" altLang="zh-CN" b="1">
              <a:latin typeface="Arial" pitchFamily="34" charset="0"/>
              <a:cs typeface="Arial" pitchFamily="34" charset="0"/>
            </a:endParaRPr>
          </a:p>
          <a:p>
            <a:pPr marL="342900" indent="-342900">
              <a:buAutoNum type="arabicParenR"/>
              <a:defRPr/>
            </a:pPr>
            <a:endParaRPr lang="en-US" altLang="zh-CN" b="1" smtClean="0">
              <a:latin typeface="Arial" pitchFamily="34" charset="0"/>
              <a:cs typeface="Arial" pitchFamily="34" charset="0"/>
            </a:endParaRPr>
          </a:p>
          <a:p>
            <a:pPr marL="342900" indent="-342900">
              <a:buAutoNum type="arabicParenR"/>
              <a:defRPr/>
            </a:pPr>
            <a:endParaRPr lang="en-US" altLang="zh-CN" b="1">
              <a:latin typeface="Arial" pitchFamily="34" charset="0"/>
              <a:cs typeface="Arial" pitchFamily="34" charset="0"/>
            </a:endParaRPr>
          </a:p>
          <a:p>
            <a:pPr marL="342900" indent="-342900">
              <a:buAutoNum type="arabicParenR"/>
              <a:defRPr/>
            </a:pPr>
            <a:endParaRPr lang="en-US" altLang="zh-CN" b="1" smtClean="0">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p:txBody>
      </p:sp>
      <p:pic>
        <p:nvPicPr>
          <p:cNvPr id="235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096319"/>
            <a:ext cx="57054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1342239087"/>
              </p:ext>
            </p:extLst>
          </p:nvPr>
        </p:nvGraphicFramePr>
        <p:xfrm>
          <a:off x="6804248" y="4084112"/>
          <a:ext cx="639235" cy="489534"/>
        </p:xfrm>
        <a:graphic>
          <a:graphicData uri="http://schemas.openxmlformats.org/presentationml/2006/ole">
            <mc:AlternateContent xmlns:mc="http://schemas.openxmlformats.org/markup-compatibility/2006">
              <mc:Choice xmlns:v="urn:schemas-microsoft-com:vml" Requires="v">
                <p:oleObj spid="_x0000_s23588" name="包装程序外壳对象" showAsIcon="1" r:id="rId5" imgW="928080" imgH="711360" progId="Package">
                  <p:embed/>
                </p:oleObj>
              </mc:Choice>
              <mc:Fallback>
                <p:oleObj name="包装程序外壳对象" showAsIcon="1" r:id="rId5" imgW="928080" imgH="711360" progId="Package">
                  <p:embed/>
                  <p:pic>
                    <p:nvPicPr>
                      <p:cNvPr id="0" name=""/>
                      <p:cNvPicPr/>
                      <p:nvPr/>
                    </p:nvPicPr>
                    <p:blipFill>
                      <a:blip r:embed="rId6"/>
                      <a:stretch>
                        <a:fillRect/>
                      </a:stretch>
                    </p:blipFill>
                    <p:spPr>
                      <a:xfrm>
                        <a:off x="6804248" y="4084112"/>
                        <a:ext cx="639235" cy="489534"/>
                      </a:xfrm>
                      <a:prstGeom prst="rect">
                        <a:avLst/>
                      </a:prstGeom>
                    </p:spPr>
                  </p:pic>
                </p:oleObj>
              </mc:Fallback>
            </mc:AlternateContent>
          </a:graphicData>
        </a:graphic>
      </p:graphicFrame>
    </p:spTree>
    <p:extLst>
      <p:ext uri="{BB962C8B-B14F-4D97-AF65-F5344CB8AC3E}">
        <p14:creationId xmlns:p14="http://schemas.microsoft.com/office/powerpoint/2010/main" val="39197080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观察者模式</a:t>
            </a:r>
            <a:r>
              <a:rPr lang="en-US" altLang="zh-CN" sz="2400" b="1" smtClean="0"/>
              <a:t>(</a:t>
            </a:r>
            <a:r>
              <a:rPr lang="en-US" altLang="zh-CN" sz="2400" smtClean="0"/>
              <a:t>Observer</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19" name="矩形 18"/>
          <p:cNvSpPr/>
          <p:nvPr/>
        </p:nvSpPr>
        <p:spPr>
          <a:xfrm>
            <a:off x="539553" y="1244431"/>
            <a:ext cx="8064895" cy="4001095"/>
          </a:xfrm>
          <a:prstGeom prst="rect">
            <a:avLst/>
          </a:prstGeom>
        </p:spPr>
        <p:txBody>
          <a:bodyPr wrap="square">
            <a:spAutoFit/>
          </a:bodyPr>
          <a:lstStyle/>
          <a:p>
            <a:pPr>
              <a:defRPr/>
            </a:pPr>
            <a:r>
              <a:rPr lang="en-US" altLang="zh-CN" sz="2000" b="1" smtClean="0">
                <a:solidFill>
                  <a:srgbClr val="0070C0"/>
                </a:solidFill>
                <a:latin typeface="Arial" pitchFamily="34" charset="0"/>
                <a:cs typeface="Arial" pitchFamily="34" charset="0"/>
              </a:rPr>
              <a:t>Java</a:t>
            </a:r>
            <a:r>
              <a:rPr lang="zh-CN" altLang="en-US" sz="2000" b="1" smtClean="0">
                <a:solidFill>
                  <a:srgbClr val="0070C0"/>
                </a:solidFill>
                <a:latin typeface="Arial" pitchFamily="34" charset="0"/>
                <a:cs typeface="Arial" pitchFamily="34" charset="0"/>
              </a:rPr>
              <a:t>内置观</a:t>
            </a:r>
            <a:r>
              <a:rPr lang="zh-CN" altLang="en-US" sz="2000" b="1">
                <a:solidFill>
                  <a:srgbClr val="0070C0"/>
                </a:solidFill>
                <a:latin typeface="Arial" pitchFamily="34" charset="0"/>
                <a:cs typeface="Arial" pitchFamily="34" charset="0"/>
              </a:rPr>
              <a:t>察</a:t>
            </a:r>
            <a:r>
              <a:rPr lang="zh-CN" altLang="en-US" sz="2000" b="1" smtClean="0">
                <a:solidFill>
                  <a:srgbClr val="0070C0"/>
                </a:solidFill>
                <a:latin typeface="Arial" pitchFamily="34" charset="0"/>
                <a:cs typeface="Arial" pitchFamily="34" charset="0"/>
              </a:rPr>
              <a:t>者模式</a:t>
            </a:r>
            <a:endParaRPr lang="en-US" altLang="zh-CN" sz="2000" b="1" smtClean="0">
              <a:solidFill>
                <a:srgbClr val="0070C0"/>
              </a:solidFill>
              <a:latin typeface="Arial" pitchFamily="34" charset="0"/>
              <a:cs typeface="Arial" pitchFamily="34" charset="0"/>
            </a:endParaRPr>
          </a:p>
          <a:p>
            <a:pPr>
              <a:defRPr/>
            </a:pPr>
            <a:endParaRPr lang="en-US" altLang="zh-CN" b="1">
              <a:latin typeface="Arial" pitchFamily="34" charset="0"/>
              <a:cs typeface="Arial" pitchFamily="34" charset="0"/>
            </a:endParaRPr>
          </a:p>
          <a:p>
            <a:pPr marL="285750" indent="-285750">
              <a:buFont typeface="Wingdings" pitchFamily="2" charset="2"/>
              <a:buChar char="Ø"/>
              <a:defRPr/>
            </a:pPr>
            <a:r>
              <a:rPr lang="en-US" altLang="zh-CN" b="1" smtClean="0">
                <a:latin typeface="Arial" pitchFamily="34" charset="0"/>
                <a:cs typeface="Arial" pitchFamily="34" charset="0"/>
              </a:rPr>
              <a:t>java.util.Observer</a:t>
            </a:r>
            <a:endParaRPr lang="en-US" altLang="zh-CN" b="1">
              <a:latin typeface="Arial" pitchFamily="34" charset="0"/>
              <a:cs typeface="Arial" pitchFamily="34" charset="0"/>
            </a:endParaRPr>
          </a:p>
          <a:p>
            <a:pPr marL="342900" lvl="0" indent="-342900">
              <a:buFontTx/>
              <a:buAutoNum type="arabicParenR"/>
              <a:defRPr/>
            </a:pPr>
            <a:r>
              <a:rPr lang="en-US" altLang="zh-CN" smtClean="0">
                <a:solidFill>
                  <a:prstClr val="black"/>
                </a:solidFill>
                <a:latin typeface="Arial" pitchFamily="34" charset="0"/>
                <a:cs typeface="Arial" pitchFamily="34" charset="0"/>
              </a:rPr>
              <a:t>Observer </a:t>
            </a:r>
            <a:r>
              <a:rPr lang="zh-CN" altLang="en-US">
                <a:solidFill>
                  <a:prstClr val="black"/>
                </a:solidFill>
                <a:latin typeface="Arial" pitchFamily="34" charset="0"/>
                <a:cs typeface="Arial" pitchFamily="34" charset="0"/>
              </a:rPr>
              <a:t>的作用和地位等价</a:t>
            </a:r>
            <a:r>
              <a:rPr lang="zh-CN" altLang="en-US" smtClean="0">
                <a:solidFill>
                  <a:prstClr val="black"/>
                </a:solidFill>
                <a:latin typeface="Arial" pitchFamily="34" charset="0"/>
                <a:cs typeface="Arial" pitchFamily="34" charset="0"/>
              </a:rPr>
              <a:t>于我</a:t>
            </a:r>
            <a:r>
              <a:rPr lang="zh-CN" altLang="en-US">
                <a:solidFill>
                  <a:prstClr val="black"/>
                </a:solidFill>
                <a:latin typeface="Arial" pitchFamily="34" charset="0"/>
                <a:cs typeface="Arial" pitchFamily="34" charset="0"/>
              </a:rPr>
              <a:t>们讲</a:t>
            </a:r>
            <a:r>
              <a:rPr lang="zh-CN" altLang="en-US" smtClean="0">
                <a:solidFill>
                  <a:prstClr val="black"/>
                </a:solidFill>
                <a:latin typeface="Arial" pitchFamily="34" charset="0"/>
                <a:cs typeface="Arial" pitchFamily="34" charset="0"/>
              </a:rPr>
              <a:t>的</a:t>
            </a:r>
            <a:r>
              <a:rPr lang="en-US" altLang="zh-CN" smtClean="0">
                <a:solidFill>
                  <a:prstClr val="black"/>
                </a:solidFill>
                <a:latin typeface="Arial" pitchFamily="34" charset="0"/>
                <a:cs typeface="Arial" pitchFamily="34" charset="0"/>
              </a:rPr>
              <a:t>Observer </a:t>
            </a:r>
            <a:endParaRPr lang="en-US" altLang="zh-CN">
              <a:solidFill>
                <a:prstClr val="black"/>
              </a:solidFill>
              <a:latin typeface="Arial" pitchFamily="34" charset="0"/>
              <a:cs typeface="Arial" pitchFamily="34" charset="0"/>
            </a:endParaRPr>
          </a:p>
          <a:p>
            <a:pPr marL="342900" lvl="0" indent="-342900">
              <a:buFontTx/>
              <a:buAutoNum type="arabicParenR"/>
              <a:defRPr/>
            </a:pPr>
            <a:r>
              <a:rPr lang="en-US" altLang="zh-CN" smtClean="0">
                <a:solidFill>
                  <a:prstClr val="black"/>
                </a:solidFill>
                <a:latin typeface="Arial" pitchFamily="34" charset="0"/>
                <a:cs typeface="Arial" pitchFamily="34" charset="0"/>
              </a:rPr>
              <a:t>java.util.Observer</a:t>
            </a:r>
            <a:r>
              <a:rPr lang="zh-CN" altLang="en-US" smtClean="0">
                <a:solidFill>
                  <a:prstClr val="black"/>
                </a:solidFill>
                <a:latin typeface="Arial" pitchFamily="34" charset="0"/>
                <a:cs typeface="Arial" pitchFamily="34" charset="0"/>
              </a:rPr>
              <a:t>的源码如下</a:t>
            </a:r>
            <a:r>
              <a:rPr lang="en-US" altLang="zh-CN" smtClean="0">
                <a:solidFill>
                  <a:prstClr val="black"/>
                </a:solidFill>
                <a:latin typeface="Arial" pitchFamily="34" charset="0"/>
                <a:cs typeface="Arial" pitchFamily="34" charset="0"/>
              </a:rPr>
              <a:t>:</a:t>
            </a: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r>
              <a:rPr lang="en-US" altLang="zh-CN">
                <a:latin typeface="Arial" pitchFamily="34" charset="0"/>
                <a:cs typeface="Arial" pitchFamily="34" charset="0"/>
              </a:rPr>
              <a:t>public interface Observer </a:t>
            </a:r>
            <a:r>
              <a:rPr lang="en-US" altLang="zh-CN" smtClean="0">
                <a:latin typeface="Arial" pitchFamily="34" charset="0"/>
                <a:cs typeface="Arial" pitchFamily="34" charset="0"/>
              </a:rPr>
              <a:t>{</a:t>
            </a:r>
            <a:endParaRPr lang="en-US" altLang="zh-CN">
              <a:latin typeface="Arial" pitchFamily="34" charset="0"/>
              <a:cs typeface="Arial" pitchFamily="34" charset="0"/>
            </a:endParaRPr>
          </a:p>
          <a:p>
            <a:pPr>
              <a:defRPr/>
            </a:pPr>
            <a:r>
              <a:rPr lang="en-US" altLang="zh-CN">
                <a:latin typeface="Arial" pitchFamily="34" charset="0"/>
                <a:cs typeface="Arial" pitchFamily="34" charset="0"/>
              </a:rPr>
              <a:t>    void update(Observable o, Object arg);</a:t>
            </a:r>
          </a:p>
          <a:p>
            <a:pPr>
              <a:defRPr/>
            </a:pPr>
            <a:r>
              <a:rPr lang="en-US" altLang="zh-CN">
                <a:latin typeface="Arial" pitchFamily="34" charset="0"/>
                <a:cs typeface="Arial" pitchFamily="34" charset="0"/>
              </a:rPr>
              <a:t>}</a:t>
            </a:r>
          </a:p>
          <a:p>
            <a:pPr>
              <a:defRPr/>
            </a:pPr>
            <a:endParaRPr lang="en-US" altLang="zh-CN">
              <a:latin typeface="Arial" pitchFamily="34" charset="0"/>
              <a:cs typeface="Arial" pitchFamily="34" charset="0"/>
            </a:endParaRPr>
          </a:p>
          <a:p>
            <a:pPr marL="342900" indent="-342900">
              <a:buAutoNum type="arabicParenR" startAt="3"/>
              <a:defRPr/>
            </a:pPr>
            <a:r>
              <a:rPr lang="en-US" altLang="zh-CN" smtClean="0">
                <a:latin typeface="Arial" pitchFamily="34" charset="0"/>
                <a:cs typeface="Arial" pitchFamily="34" charset="0"/>
              </a:rPr>
              <a:t>Observable</a:t>
            </a:r>
            <a:r>
              <a:rPr lang="zh-CN" altLang="en-US" smtClean="0">
                <a:latin typeface="Arial" pitchFamily="34" charset="0"/>
                <a:cs typeface="Arial" pitchFamily="34" charset="0"/>
              </a:rPr>
              <a:t>和</a:t>
            </a:r>
            <a:r>
              <a:rPr lang="en-US" altLang="zh-CN" smtClean="0">
                <a:latin typeface="Arial" pitchFamily="34" charset="0"/>
                <a:cs typeface="Arial" pitchFamily="34" charset="0"/>
              </a:rPr>
              <a:t>Observer </a:t>
            </a:r>
            <a:r>
              <a:rPr lang="zh-CN" altLang="en-US" smtClean="0">
                <a:latin typeface="Arial" pitchFamily="34" charset="0"/>
                <a:cs typeface="Arial" pitchFamily="34" charset="0"/>
              </a:rPr>
              <a:t>的使用方法和前面讲的案例基本一样，只是</a:t>
            </a:r>
            <a:r>
              <a:rPr lang="en-US" altLang="zh-CN" smtClean="0">
                <a:latin typeface="Arial" pitchFamily="34" charset="0"/>
                <a:cs typeface="Arial" pitchFamily="34" charset="0"/>
              </a:rPr>
              <a:t>Observable</a:t>
            </a:r>
            <a:r>
              <a:rPr lang="zh-CN" altLang="en-US" smtClean="0">
                <a:latin typeface="Arial" pitchFamily="34" charset="0"/>
                <a:cs typeface="Arial" pitchFamily="34" charset="0"/>
              </a:rPr>
              <a:t>是类，通过继承来实现观察者模式。</a:t>
            </a: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p:txBody>
      </p:sp>
    </p:spTree>
    <p:extLst>
      <p:ext uri="{BB962C8B-B14F-4D97-AF65-F5344CB8AC3E}">
        <p14:creationId xmlns:p14="http://schemas.microsoft.com/office/powerpoint/2010/main" val="11946978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代理模式</a:t>
            </a:r>
            <a:r>
              <a:rPr lang="en-US" altLang="zh-CN" sz="2400" b="1" smtClean="0"/>
              <a:t>(</a:t>
            </a:r>
            <a:r>
              <a:rPr lang="en-US" altLang="zh-CN" sz="2400" smtClean="0"/>
              <a:t>Proxy</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1785104"/>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代码模式的基本介绍</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mtClean="0">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代</a:t>
            </a:r>
            <a:r>
              <a:rPr lang="zh-CN" altLang="en-US">
                <a:latin typeface="Arial" pitchFamily="34" charset="0"/>
                <a:cs typeface="Arial" pitchFamily="34" charset="0"/>
              </a:rPr>
              <a:t>理模</a:t>
            </a:r>
            <a:r>
              <a:rPr lang="zh-CN" altLang="en-US" smtClean="0">
                <a:latin typeface="Arial" pitchFamily="34" charset="0"/>
                <a:cs typeface="Arial" pitchFamily="34" charset="0"/>
              </a:rPr>
              <a:t>式：为</a:t>
            </a:r>
            <a:r>
              <a:rPr lang="zh-CN" altLang="en-US">
                <a:latin typeface="Arial" pitchFamily="34" charset="0"/>
                <a:cs typeface="Arial" pitchFamily="34" charset="0"/>
              </a:rPr>
              <a:t>一个对象</a:t>
            </a:r>
            <a:r>
              <a:rPr lang="zh-CN" altLang="en-US" b="1">
                <a:solidFill>
                  <a:srgbClr val="CC0000"/>
                </a:solidFill>
                <a:latin typeface="Arial" pitchFamily="34" charset="0"/>
                <a:cs typeface="Arial" pitchFamily="34" charset="0"/>
              </a:rPr>
              <a:t>提供一个替身</a:t>
            </a:r>
            <a:r>
              <a:rPr lang="zh-CN" altLang="en-US">
                <a:latin typeface="Arial" pitchFamily="34" charset="0"/>
                <a:cs typeface="Arial" pitchFamily="34" charset="0"/>
              </a:rPr>
              <a:t>，以控制对这个对象的访</a:t>
            </a:r>
            <a:r>
              <a:rPr lang="zh-CN" altLang="en-US" smtClean="0">
                <a:latin typeface="Arial" pitchFamily="34" charset="0"/>
                <a:cs typeface="Arial" pitchFamily="34" charset="0"/>
              </a:rPr>
              <a:t>问</a:t>
            </a:r>
            <a:endParaRPr lang="en-US" altLang="zh-CN">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被</a:t>
            </a:r>
            <a:r>
              <a:rPr lang="zh-CN" altLang="en-US">
                <a:latin typeface="Arial" pitchFamily="34" charset="0"/>
                <a:cs typeface="Arial" pitchFamily="34" charset="0"/>
              </a:rPr>
              <a:t>代理的对象可以是</a:t>
            </a:r>
            <a:r>
              <a:rPr lang="zh-CN" altLang="en-US" b="1">
                <a:latin typeface="Arial" pitchFamily="34" charset="0"/>
                <a:cs typeface="Arial" pitchFamily="34" charset="0"/>
              </a:rPr>
              <a:t>远程对象</a:t>
            </a:r>
            <a:r>
              <a:rPr lang="zh-CN" altLang="en-US">
                <a:latin typeface="Arial" pitchFamily="34" charset="0"/>
                <a:cs typeface="Arial" pitchFamily="34" charset="0"/>
              </a:rPr>
              <a:t>、</a:t>
            </a:r>
            <a:r>
              <a:rPr lang="zh-CN" altLang="en-US" b="1">
                <a:solidFill>
                  <a:srgbClr val="CC0000"/>
                </a:solidFill>
                <a:latin typeface="Arial" pitchFamily="34" charset="0"/>
                <a:cs typeface="Arial" pitchFamily="34" charset="0"/>
              </a:rPr>
              <a:t>创建开销大的对</a:t>
            </a:r>
            <a:r>
              <a:rPr lang="zh-CN" altLang="en-US">
                <a:latin typeface="Arial" pitchFamily="34" charset="0"/>
                <a:cs typeface="Arial" pitchFamily="34" charset="0"/>
              </a:rPr>
              <a:t>象或</a:t>
            </a:r>
            <a:r>
              <a:rPr lang="zh-CN" altLang="en-US" b="1">
                <a:solidFill>
                  <a:srgbClr val="CC0000"/>
                </a:solidFill>
                <a:latin typeface="Arial" pitchFamily="34" charset="0"/>
                <a:cs typeface="Arial" pitchFamily="34" charset="0"/>
              </a:rPr>
              <a:t>需要安全控制</a:t>
            </a:r>
            <a:r>
              <a:rPr lang="zh-CN" altLang="en-US" b="1" smtClean="0">
                <a:solidFill>
                  <a:srgbClr val="CC0000"/>
                </a:solidFill>
                <a:latin typeface="Arial" pitchFamily="34" charset="0"/>
                <a:cs typeface="Arial" pitchFamily="34" charset="0"/>
              </a:rPr>
              <a:t>的</a:t>
            </a:r>
            <a:r>
              <a:rPr lang="zh-CN" altLang="en-US" b="1">
                <a:solidFill>
                  <a:srgbClr val="CC0000"/>
                </a:solidFill>
                <a:latin typeface="Arial" pitchFamily="34" charset="0"/>
                <a:cs typeface="Arial" pitchFamily="34" charset="0"/>
              </a:rPr>
              <a:t>对象</a:t>
            </a:r>
            <a:endParaRPr lang="en-US" altLang="zh-CN" b="1">
              <a:solidFill>
                <a:srgbClr val="CC0000"/>
              </a:solidFill>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代</a:t>
            </a:r>
            <a:r>
              <a:rPr lang="zh-CN" altLang="en-US">
                <a:latin typeface="Arial" pitchFamily="34" charset="0"/>
                <a:cs typeface="Arial" pitchFamily="34" charset="0"/>
              </a:rPr>
              <a:t>理模式</a:t>
            </a:r>
            <a:r>
              <a:rPr lang="zh-CN" altLang="en-US" smtClean="0">
                <a:latin typeface="Arial" pitchFamily="34" charset="0"/>
                <a:cs typeface="Arial" pitchFamily="34" charset="0"/>
              </a:rPr>
              <a:t>有</a:t>
            </a:r>
            <a:r>
              <a:rPr lang="zh-CN" altLang="en-US">
                <a:latin typeface="Arial" pitchFamily="34" charset="0"/>
                <a:cs typeface="Arial" pitchFamily="34" charset="0"/>
              </a:rPr>
              <a:t>不</a:t>
            </a:r>
            <a:r>
              <a:rPr lang="zh-CN" altLang="en-US" smtClean="0">
                <a:latin typeface="Arial" pitchFamily="34" charset="0"/>
                <a:cs typeface="Arial" pitchFamily="34" charset="0"/>
              </a:rPr>
              <a:t>同的形式</a:t>
            </a:r>
            <a:r>
              <a:rPr lang="en-US" altLang="zh-CN" smtClean="0">
                <a:latin typeface="Arial" pitchFamily="34" charset="0"/>
                <a:cs typeface="Arial" pitchFamily="34" charset="0"/>
              </a:rPr>
              <a:t>(</a:t>
            </a:r>
            <a:r>
              <a:rPr lang="zh-CN" altLang="en-US" smtClean="0">
                <a:latin typeface="Arial" pitchFamily="34" charset="0"/>
                <a:cs typeface="Arial" pitchFamily="34" charset="0"/>
              </a:rPr>
              <a:t>比</a:t>
            </a:r>
            <a:r>
              <a:rPr lang="zh-CN" altLang="en-US" smtClean="0">
                <a:latin typeface="Arial" pitchFamily="34" charset="0"/>
                <a:cs typeface="Arial" pitchFamily="34" charset="0"/>
              </a:rPr>
              <a:t>如 远程代理，静态代理，动态代理</a:t>
            </a:r>
            <a:r>
              <a:rPr lang="en-US" altLang="zh-CN" smtClean="0">
                <a:latin typeface="Arial" pitchFamily="34" charset="0"/>
                <a:cs typeface="Arial" pitchFamily="34" charset="0"/>
              </a:rPr>
              <a:t>)</a:t>
            </a:r>
            <a:r>
              <a:rPr lang="zh-CN" altLang="en-US" smtClean="0">
                <a:latin typeface="Arial" pitchFamily="34" charset="0"/>
                <a:cs typeface="Arial" pitchFamily="34" charset="0"/>
              </a:rPr>
              <a:t>，</a:t>
            </a:r>
            <a:r>
              <a:rPr lang="zh-CN" altLang="en-US">
                <a:latin typeface="Arial" pitchFamily="34" charset="0"/>
                <a:cs typeface="Arial" pitchFamily="34" charset="0"/>
              </a:rPr>
              <a:t>都是为了控制与管理对象访</a:t>
            </a:r>
            <a:r>
              <a:rPr lang="zh-CN" altLang="en-US" smtClean="0">
                <a:latin typeface="Arial" pitchFamily="34" charset="0"/>
                <a:cs typeface="Arial" pitchFamily="34" charset="0"/>
              </a:rPr>
              <a:t>问</a:t>
            </a:r>
            <a:r>
              <a:rPr lang="zh-CN" altLang="en-US">
                <a:latin typeface="Arial" pitchFamily="34" charset="0"/>
                <a:cs typeface="Arial" pitchFamily="34" charset="0"/>
              </a:rPr>
              <a:t>。</a:t>
            </a:r>
            <a:endParaRPr lang="en-US" altLang="zh-CN" smtClean="0">
              <a:latin typeface="Arial" pitchFamily="34" charset="0"/>
              <a:cs typeface="Arial" pitchFamily="34" charset="0"/>
            </a:endParaRPr>
          </a:p>
        </p:txBody>
      </p:sp>
    </p:spTree>
    <p:extLst>
      <p:ext uri="{BB962C8B-B14F-4D97-AF65-F5344CB8AC3E}">
        <p14:creationId xmlns:p14="http://schemas.microsoft.com/office/powerpoint/2010/main" val="831272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设计模式</a:t>
            </a:r>
            <a:r>
              <a:rPr lang="zh-CN" altLang="en-US" sz="2400" b="1"/>
              <a:t>类型</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7776863" cy="3631763"/>
          </a:xfrm>
          <a:prstGeom prst="rect">
            <a:avLst/>
          </a:prstGeom>
        </p:spPr>
        <p:txBody>
          <a:bodyPr wrap="square">
            <a:spAutoFit/>
          </a:bodyPr>
          <a:lstStyle/>
          <a:p>
            <a:pPr>
              <a:defRPr/>
            </a:pPr>
            <a:endParaRPr lang="en-US" altLang="zh-CN" sz="1600" smtClean="0">
              <a:ea typeface="宋体" panose="02010600030101010101" pitchFamily="2" charset="-122"/>
              <a:cs typeface="Times New Roman" panose="02020603050405020304" pitchFamily="18" charset="0"/>
            </a:endParaRPr>
          </a:p>
          <a:p>
            <a:r>
              <a:rPr lang="zh-CN" altLang="en-US" sz="2000" b="1" smtClean="0">
                <a:solidFill>
                  <a:srgbClr val="0070C0"/>
                </a:solidFill>
                <a:latin typeface="+mn-ea"/>
              </a:rPr>
              <a:t>设</a:t>
            </a:r>
            <a:r>
              <a:rPr lang="zh-CN" altLang="en-US" sz="2000" b="1">
                <a:solidFill>
                  <a:srgbClr val="0070C0"/>
                </a:solidFill>
                <a:latin typeface="+mn-ea"/>
              </a:rPr>
              <a:t>计模式分为三种类型，共</a:t>
            </a:r>
            <a:r>
              <a:rPr lang="en-US" altLang="zh-CN" sz="2000" b="1">
                <a:solidFill>
                  <a:srgbClr val="0070C0"/>
                </a:solidFill>
                <a:latin typeface="+mn-ea"/>
              </a:rPr>
              <a:t>23</a:t>
            </a:r>
            <a:r>
              <a:rPr lang="zh-CN" altLang="en-US" sz="2000" b="1" smtClean="0">
                <a:solidFill>
                  <a:srgbClr val="0070C0"/>
                </a:solidFill>
                <a:latin typeface="+mn-ea"/>
              </a:rPr>
              <a:t>种</a:t>
            </a:r>
            <a:endParaRPr lang="en-US" altLang="zh-CN" sz="2000" b="1" smtClean="0">
              <a:solidFill>
                <a:srgbClr val="0070C0"/>
              </a:solidFill>
              <a:latin typeface="+mn-ea"/>
            </a:endParaRPr>
          </a:p>
          <a:p>
            <a:pPr marL="285750" indent="-285750">
              <a:buFont typeface="Wingdings" pitchFamily="2" charset="2"/>
              <a:buChar char="Ø"/>
            </a:pPr>
            <a:endParaRPr lang="zh-CN" altLang="en-US" b="1"/>
          </a:p>
          <a:p>
            <a:pPr marL="342900" indent="-342900">
              <a:buAutoNum type="arabicParenR"/>
              <a:defRPr/>
            </a:pPr>
            <a:r>
              <a:rPr lang="zh-CN" altLang="en-US" b="1" smtClean="0">
                <a:latin typeface="Arial" pitchFamily="34" charset="0"/>
                <a:cs typeface="Arial" pitchFamily="34" charset="0"/>
              </a:rPr>
              <a:t>创</a:t>
            </a:r>
            <a:r>
              <a:rPr lang="zh-CN" altLang="en-US" b="1">
                <a:latin typeface="Arial" pitchFamily="34" charset="0"/>
                <a:cs typeface="Arial" pitchFamily="34" charset="0"/>
              </a:rPr>
              <a:t>建型模式</a:t>
            </a:r>
            <a:r>
              <a:rPr lang="zh-CN" altLang="en-US">
                <a:latin typeface="Arial" pitchFamily="34" charset="0"/>
                <a:cs typeface="Arial" pitchFamily="34" charset="0"/>
              </a:rPr>
              <a:t>：</a:t>
            </a:r>
            <a:r>
              <a:rPr lang="zh-CN" altLang="en-US" u="sng">
                <a:solidFill>
                  <a:srgbClr val="EE0000"/>
                </a:solidFill>
                <a:latin typeface="Arial" pitchFamily="34" charset="0"/>
                <a:cs typeface="Arial" pitchFamily="34" charset="0"/>
              </a:rPr>
              <a:t>单例模式</a:t>
            </a:r>
            <a:r>
              <a:rPr lang="zh-CN" altLang="en-US">
                <a:latin typeface="Arial" pitchFamily="34" charset="0"/>
                <a:cs typeface="Arial" pitchFamily="34" charset="0"/>
              </a:rPr>
              <a:t>、抽象工厂模式、建造者模式、</a:t>
            </a:r>
            <a:r>
              <a:rPr lang="zh-CN" altLang="en-US" b="1" u="sng">
                <a:solidFill>
                  <a:srgbClr val="EE0000"/>
                </a:solidFill>
                <a:latin typeface="Arial" pitchFamily="34" charset="0"/>
                <a:cs typeface="Arial" pitchFamily="34" charset="0"/>
              </a:rPr>
              <a:t>工厂模式</a:t>
            </a:r>
            <a:r>
              <a:rPr lang="zh-CN" altLang="en-US">
                <a:latin typeface="Arial" pitchFamily="34" charset="0"/>
                <a:cs typeface="Arial" pitchFamily="34" charset="0"/>
              </a:rPr>
              <a:t>、原型模式</a:t>
            </a:r>
            <a:r>
              <a:rPr lang="zh-CN" altLang="en-US" smtClean="0">
                <a:latin typeface="Arial" pitchFamily="34" charset="0"/>
                <a:cs typeface="Arial" pitchFamily="34" charset="0"/>
              </a:rPr>
              <a:t>。</a:t>
            </a:r>
            <a:endParaRPr lang="en-US" altLang="zh-CN" smtClean="0">
              <a:latin typeface="Arial" pitchFamily="34" charset="0"/>
              <a:cs typeface="Arial" pitchFamily="34" charset="0"/>
            </a:endParaRPr>
          </a:p>
          <a:p>
            <a:pPr marL="342900" indent="-342900">
              <a:buAutoNum type="arabicParenR"/>
              <a:defRPr/>
            </a:pPr>
            <a:r>
              <a:rPr lang="zh-CN" altLang="en-US" b="1" smtClean="0">
                <a:latin typeface="Arial" pitchFamily="34" charset="0"/>
                <a:cs typeface="Arial" pitchFamily="34" charset="0"/>
              </a:rPr>
              <a:t>结</a:t>
            </a:r>
            <a:r>
              <a:rPr lang="zh-CN" altLang="en-US" b="1">
                <a:latin typeface="Arial" pitchFamily="34" charset="0"/>
                <a:cs typeface="Arial" pitchFamily="34" charset="0"/>
              </a:rPr>
              <a:t>构型模式</a:t>
            </a:r>
            <a:r>
              <a:rPr lang="zh-CN" altLang="en-US">
                <a:latin typeface="Arial" pitchFamily="34" charset="0"/>
                <a:cs typeface="Arial" pitchFamily="34" charset="0"/>
              </a:rPr>
              <a:t>：适配器模式、桥接模式、</a:t>
            </a:r>
            <a:r>
              <a:rPr lang="zh-CN" altLang="en-US" b="1" u="sng">
                <a:solidFill>
                  <a:srgbClr val="EE0000"/>
                </a:solidFill>
                <a:latin typeface="Arial" pitchFamily="34" charset="0"/>
                <a:cs typeface="Arial" pitchFamily="34" charset="0"/>
              </a:rPr>
              <a:t>装饰模式</a:t>
            </a:r>
            <a:r>
              <a:rPr lang="zh-CN" altLang="en-US">
                <a:latin typeface="Arial" pitchFamily="34" charset="0"/>
                <a:cs typeface="Arial" pitchFamily="34" charset="0"/>
              </a:rPr>
              <a:t>、组合模式、外观模式、享元模式、</a:t>
            </a:r>
            <a:r>
              <a:rPr lang="zh-CN" altLang="en-US" b="1" u="sng">
                <a:solidFill>
                  <a:srgbClr val="EE0000"/>
                </a:solidFill>
                <a:latin typeface="Arial" pitchFamily="34" charset="0"/>
                <a:cs typeface="Arial" pitchFamily="34" charset="0"/>
              </a:rPr>
              <a:t>代理模式</a:t>
            </a:r>
            <a:r>
              <a:rPr lang="zh-CN" altLang="en-US" smtClean="0">
                <a:latin typeface="Arial" pitchFamily="34" charset="0"/>
                <a:cs typeface="Arial" pitchFamily="34" charset="0"/>
              </a:rPr>
              <a:t>。</a:t>
            </a:r>
            <a:endParaRPr lang="en-US" altLang="zh-CN" smtClean="0">
              <a:latin typeface="Arial" pitchFamily="34" charset="0"/>
              <a:cs typeface="Arial" pitchFamily="34" charset="0"/>
            </a:endParaRPr>
          </a:p>
          <a:p>
            <a:pPr marL="342900" indent="-342900">
              <a:buAutoNum type="arabicParenR"/>
              <a:defRPr/>
            </a:pPr>
            <a:r>
              <a:rPr lang="zh-CN" altLang="en-US" b="1" smtClean="0">
                <a:latin typeface="Arial" pitchFamily="34" charset="0"/>
                <a:cs typeface="Arial" pitchFamily="34" charset="0"/>
              </a:rPr>
              <a:t>行</a:t>
            </a:r>
            <a:r>
              <a:rPr lang="zh-CN" altLang="en-US" b="1">
                <a:latin typeface="Arial" pitchFamily="34" charset="0"/>
                <a:cs typeface="Arial" pitchFamily="34" charset="0"/>
              </a:rPr>
              <a:t>为型模式</a:t>
            </a:r>
            <a:r>
              <a:rPr lang="zh-CN" altLang="en-US">
                <a:latin typeface="Arial" pitchFamily="34" charset="0"/>
                <a:cs typeface="Arial" pitchFamily="34" charset="0"/>
              </a:rPr>
              <a:t>：模版方法模式、命令模式、迭代器模式、</a:t>
            </a:r>
            <a:r>
              <a:rPr lang="zh-CN" altLang="en-US" u="sng">
                <a:solidFill>
                  <a:srgbClr val="EE0000"/>
                </a:solidFill>
                <a:latin typeface="Arial" pitchFamily="34" charset="0"/>
                <a:cs typeface="Arial" pitchFamily="34" charset="0"/>
              </a:rPr>
              <a:t>观察者模式</a:t>
            </a:r>
            <a:r>
              <a:rPr lang="zh-CN" altLang="en-US">
                <a:latin typeface="Arial" pitchFamily="34" charset="0"/>
                <a:cs typeface="Arial" pitchFamily="34" charset="0"/>
              </a:rPr>
              <a:t>、中介者模式、备忘录模式、解释器模式（</a:t>
            </a:r>
            <a:r>
              <a:rPr lang="en-US" altLang="zh-CN">
                <a:latin typeface="Arial" pitchFamily="34" charset="0"/>
                <a:cs typeface="Arial" pitchFamily="34" charset="0"/>
              </a:rPr>
              <a:t>Interpreter</a:t>
            </a:r>
            <a:r>
              <a:rPr lang="zh-CN" altLang="en-US">
                <a:latin typeface="Arial" pitchFamily="34" charset="0"/>
                <a:cs typeface="Arial" pitchFamily="34" charset="0"/>
              </a:rPr>
              <a:t>模式）、状态模式、策略模式、职责链模式</a:t>
            </a:r>
            <a:r>
              <a:rPr lang="en-US" altLang="zh-CN">
                <a:latin typeface="Arial" pitchFamily="34" charset="0"/>
                <a:cs typeface="Arial" pitchFamily="34" charset="0"/>
              </a:rPr>
              <a:t>(</a:t>
            </a:r>
            <a:r>
              <a:rPr lang="zh-CN" altLang="en-US">
                <a:latin typeface="Arial" pitchFamily="34" charset="0"/>
                <a:cs typeface="Arial" pitchFamily="34" charset="0"/>
              </a:rPr>
              <a:t>责任链模式</a:t>
            </a:r>
            <a:r>
              <a:rPr lang="en-US" altLang="zh-CN">
                <a:latin typeface="Arial" pitchFamily="34" charset="0"/>
                <a:cs typeface="Arial" pitchFamily="34" charset="0"/>
              </a:rPr>
              <a:t>)</a:t>
            </a:r>
            <a:r>
              <a:rPr lang="zh-CN" altLang="en-US">
                <a:latin typeface="Arial" pitchFamily="34" charset="0"/>
                <a:cs typeface="Arial" pitchFamily="34" charset="0"/>
              </a:rPr>
              <a:t>、访问者模式。</a:t>
            </a:r>
          </a:p>
          <a:p>
            <a:pPr>
              <a:defRPr/>
            </a:pPr>
            <a:endParaRPr lang="en-US" altLang="zh-CN">
              <a:latin typeface="Arial" pitchFamily="34" charset="0"/>
              <a:cs typeface="Arial" pitchFamily="34" charset="0"/>
            </a:endParaRPr>
          </a:p>
          <a:p>
            <a:pPr>
              <a:defRPr/>
            </a:pPr>
            <a:endParaRPr lang="en-US" altLang="zh-CN" sz="1600" smtClean="0">
              <a:ea typeface="宋体" panose="02010600030101010101" pitchFamily="2" charset="-122"/>
              <a:cs typeface="Times New Roman" panose="02020603050405020304" pitchFamily="18" charset="0"/>
            </a:endParaRPr>
          </a:p>
          <a:p>
            <a:pPr>
              <a:defRPr/>
            </a:pPr>
            <a:r>
              <a:rPr lang="zh-CN" altLang="en-US" sz="1600" b="1">
                <a:ea typeface="宋体" panose="02010600030101010101" pitchFamily="2" charset="-122"/>
                <a:cs typeface="Times New Roman" panose="02020603050405020304" pitchFamily="18" charset="0"/>
              </a:rPr>
              <a:t>注</a:t>
            </a:r>
            <a:r>
              <a:rPr lang="zh-CN" altLang="en-US" sz="1600" b="1" smtClean="0">
                <a:ea typeface="宋体" panose="02010600030101010101" pitchFamily="2" charset="-122"/>
                <a:cs typeface="Times New Roman" panose="02020603050405020304" pitchFamily="18" charset="0"/>
              </a:rPr>
              <a:t>意</a:t>
            </a:r>
            <a:r>
              <a:rPr lang="zh-CN" altLang="en-US" sz="1600" smtClean="0">
                <a:ea typeface="宋体" panose="02010600030101010101" pitchFamily="2" charset="-122"/>
                <a:cs typeface="Times New Roman" panose="02020603050405020304" pitchFamily="18" charset="0"/>
              </a:rPr>
              <a:t>：不同的书籍上对分类和名称略有差别</a:t>
            </a:r>
            <a:endParaRPr lang="en-US" altLang="zh-CN" sz="160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714821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代理模式</a:t>
            </a:r>
            <a:r>
              <a:rPr lang="en-US" altLang="zh-CN" sz="2400" b="1" smtClean="0"/>
              <a:t>(</a:t>
            </a:r>
            <a:r>
              <a:rPr lang="en-US" altLang="zh-CN" sz="2400" smtClean="0"/>
              <a:t>Proxy</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5544615" cy="2616101"/>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看</a:t>
            </a:r>
            <a:r>
              <a:rPr lang="zh-CN" altLang="en-US" sz="2000" b="1">
                <a:solidFill>
                  <a:srgbClr val="0070C0"/>
                </a:solidFill>
                <a:ea typeface="宋体" panose="02010600030101010101" pitchFamily="2" charset="-122"/>
                <a:cs typeface="Times New Roman" panose="02020603050405020304" pitchFamily="18" charset="0"/>
              </a:rPr>
              <a:t>一</a:t>
            </a:r>
            <a:r>
              <a:rPr lang="zh-CN" altLang="en-US" sz="2000" b="1" smtClean="0">
                <a:solidFill>
                  <a:srgbClr val="0070C0"/>
                </a:solidFill>
                <a:ea typeface="宋体" panose="02010600030101010101" pitchFamily="2" charset="-122"/>
                <a:cs typeface="Times New Roman" panose="02020603050405020304" pitchFamily="18" charset="0"/>
              </a:rPr>
              <a:t>个项目需求</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mtClean="0">
              <a:latin typeface="Arial" pitchFamily="34" charset="0"/>
              <a:cs typeface="Arial" pitchFamily="34" charset="0"/>
            </a:endParaRPr>
          </a:p>
          <a:p>
            <a:pPr>
              <a:defRPr/>
            </a:pPr>
            <a:r>
              <a:rPr lang="zh-CN" altLang="en-US">
                <a:latin typeface="Arial" pitchFamily="34" charset="0"/>
                <a:cs typeface="Arial" pitchFamily="34" charset="0"/>
              </a:rPr>
              <a:t>糖果机</a:t>
            </a:r>
            <a:r>
              <a:rPr lang="zh-CN" altLang="en-US" smtClean="0">
                <a:latin typeface="Arial" pitchFamily="34" charset="0"/>
                <a:cs typeface="Arial" pitchFamily="34" charset="0"/>
              </a:rPr>
              <a:t>项目，具体要求如下：</a:t>
            </a:r>
            <a:endParaRPr lang="en-US" altLang="zh-CN">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某公司需要将销售糖果的糖果机放置到</a:t>
            </a:r>
            <a:r>
              <a:rPr lang="zh-CN" altLang="en-US" b="1">
                <a:latin typeface="Arial" pitchFamily="34" charset="0"/>
                <a:cs typeface="Arial" pitchFamily="34" charset="0"/>
              </a:rPr>
              <a:t>本</a:t>
            </a:r>
            <a:r>
              <a:rPr lang="zh-CN" altLang="en-US" b="1" smtClean="0">
                <a:latin typeface="Arial" pitchFamily="34" charset="0"/>
                <a:cs typeface="Arial" pitchFamily="34" charset="0"/>
              </a:rPr>
              <a:t>地</a:t>
            </a:r>
            <a:r>
              <a:rPr lang="en-US" altLang="zh-CN" b="1" smtClean="0">
                <a:latin typeface="Arial" pitchFamily="34" charset="0"/>
                <a:cs typeface="Arial" pitchFamily="34" charset="0"/>
              </a:rPr>
              <a:t>(</a:t>
            </a:r>
            <a:r>
              <a:rPr lang="zh-CN" altLang="en-US" b="1" smtClean="0">
                <a:latin typeface="Arial" pitchFamily="34" charset="0"/>
                <a:cs typeface="Arial" pitchFamily="34" charset="0"/>
              </a:rPr>
              <a:t>本地监控</a:t>
            </a:r>
            <a:r>
              <a:rPr lang="en-US" altLang="zh-CN" b="1" smtClean="0">
                <a:latin typeface="Arial" pitchFamily="34" charset="0"/>
                <a:cs typeface="Arial" pitchFamily="34" charset="0"/>
              </a:rPr>
              <a:t>)</a:t>
            </a:r>
            <a:r>
              <a:rPr lang="zh-CN" altLang="en-US" smtClean="0">
                <a:latin typeface="Arial" pitchFamily="34" charset="0"/>
                <a:cs typeface="Arial" pitchFamily="34" charset="0"/>
              </a:rPr>
              <a:t>和</a:t>
            </a:r>
            <a:r>
              <a:rPr lang="zh-CN" altLang="en-US" b="1" smtClean="0">
                <a:latin typeface="Arial" pitchFamily="34" charset="0"/>
                <a:cs typeface="Arial" pitchFamily="34" charset="0"/>
              </a:rPr>
              <a:t>外地</a:t>
            </a:r>
            <a:r>
              <a:rPr lang="en-US" altLang="zh-CN" b="1" smtClean="0">
                <a:latin typeface="Arial" pitchFamily="34" charset="0"/>
                <a:cs typeface="Arial" pitchFamily="34" charset="0"/>
              </a:rPr>
              <a:t>(</a:t>
            </a:r>
            <a:r>
              <a:rPr lang="zh-CN" altLang="en-US" b="1" smtClean="0">
                <a:latin typeface="Arial" pitchFamily="34" charset="0"/>
                <a:cs typeface="Arial" pitchFamily="34" charset="0"/>
              </a:rPr>
              <a:t>远程监控</a:t>
            </a:r>
            <a:r>
              <a:rPr lang="en-US" altLang="zh-CN" b="1" smtClean="0">
                <a:latin typeface="Arial" pitchFamily="34" charset="0"/>
                <a:cs typeface="Arial" pitchFamily="34" charset="0"/>
              </a:rPr>
              <a:t>)</a:t>
            </a:r>
            <a:r>
              <a:rPr lang="zh-CN" altLang="en-US" smtClean="0">
                <a:latin typeface="Arial" pitchFamily="34" charset="0"/>
                <a:cs typeface="Arial" pitchFamily="34" charset="0"/>
              </a:rPr>
              <a:t>，进行糖果销售。</a:t>
            </a:r>
            <a:endParaRPr lang="en-US" altLang="zh-CN" smtClean="0">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给糖果机</a:t>
            </a:r>
            <a:r>
              <a:rPr lang="zh-CN" altLang="en-US" b="1" smtClean="0">
                <a:latin typeface="Arial" pitchFamily="34" charset="0"/>
                <a:cs typeface="Arial" pitchFamily="34" charset="0"/>
              </a:rPr>
              <a:t>插入硬币</a:t>
            </a:r>
            <a:r>
              <a:rPr lang="zh-CN" altLang="en-US" smtClean="0">
                <a:latin typeface="Arial" pitchFamily="34" charset="0"/>
                <a:cs typeface="Arial" pitchFamily="34" charset="0"/>
              </a:rPr>
              <a:t>，</a:t>
            </a:r>
            <a:r>
              <a:rPr lang="zh-CN" altLang="en-US" b="1" smtClean="0">
                <a:latin typeface="Arial" pitchFamily="34" charset="0"/>
                <a:cs typeface="Arial" pitchFamily="34" charset="0"/>
              </a:rPr>
              <a:t>转动手柄</a:t>
            </a:r>
            <a:r>
              <a:rPr lang="zh-CN" altLang="en-US" smtClean="0">
                <a:latin typeface="Arial" pitchFamily="34" charset="0"/>
                <a:cs typeface="Arial" pitchFamily="34" charset="0"/>
              </a:rPr>
              <a:t>，这样就可以购买糖果。</a:t>
            </a:r>
            <a:endParaRPr lang="en-US" altLang="zh-CN" smtClean="0">
              <a:latin typeface="Arial" pitchFamily="34" charset="0"/>
              <a:cs typeface="Arial" pitchFamily="34" charset="0"/>
            </a:endParaRPr>
          </a:p>
          <a:p>
            <a:pPr marL="342900" indent="-342900">
              <a:buAutoNum type="arabicParenR"/>
              <a:defRPr/>
            </a:pPr>
            <a:endParaRPr lang="en-US" altLang="zh-CN" smtClean="0">
              <a:latin typeface="Arial" pitchFamily="34" charset="0"/>
              <a:cs typeface="Arial" pitchFamily="34" charset="0"/>
            </a:endParaRPr>
          </a:p>
          <a:p>
            <a:pPr marL="342900" indent="-342900">
              <a:buAutoNum type="arabicParenR"/>
              <a:defRPr/>
            </a:pPr>
            <a:r>
              <a:rPr lang="zh-CN" altLang="en-US">
                <a:latin typeface="Arial" pitchFamily="34" charset="0"/>
                <a:cs typeface="Arial" pitchFamily="34" charset="0"/>
              </a:rPr>
              <a:t>可</a:t>
            </a:r>
            <a:r>
              <a:rPr lang="zh-CN" altLang="en-US" smtClean="0">
                <a:latin typeface="Arial" pitchFamily="34" charset="0"/>
                <a:cs typeface="Arial" pitchFamily="34" charset="0"/>
              </a:rPr>
              <a:t>以监控糖果机的状态和销售情况。</a:t>
            </a:r>
            <a:endParaRPr lang="en-US" altLang="zh-CN" smtClean="0">
              <a:latin typeface="Arial" pitchFamily="34" charset="0"/>
              <a:cs typeface="Arial" pitchFamily="34" charset="0"/>
            </a:endParaRPr>
          </a:p>
        </p:txBody>
      </p:sp>
      <p:pic>
        <p:nvPicPr>
          <p:cNvPr id="5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440135"/>
            <a:ext cx="2664296" cy="354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9314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代理模式</a:t>
            </a:r>
            <a:r>
              <a:rPr lang="en-US" altLang="zh-CN" sz="2400" b="1" smtClean="0"/>
              <a:t>(</a:t>
            </a:r>
            <a:r>
              <a:rPr lang="en-US" altLang="zh-CN" sz="2400" smtClean="0"/>
              <a:t>Proxy</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1815882"/>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完成监控本地糖果机</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mtClean="0">
              <a:latin typeface="Arial" pitchFamily="34" charset="0"/>
              <a:cs typeface="Arial" pitchFamily="34" charset="0"/>
            </a:endParaRPr>
          </a:p>
          <a:p>
            <a:pPr>
              <a:defRPr/>
            </a:pPr>
            <a:r>
              <a:rPr lang="zh-CN" altLang="en-US" smtClean="0">
                <a:latin typeface="Arial" pitchFamily="34" charset="0"/>
                <a:cs typeface="Arial" pitchFamily="34" charset="0"/>
              </a:rPr>
              <a:t>对</a:t>
            </a:r>
            <a:r>
              <a:rPr lang="zh-CN" altLang="en-US" sz="2000" b="1" smtClean="0">
                <a:solidFill>
                  <a:srgbClr val="CC0000"/>
                </a:solidFill>
                <a:latin typeface="Arial" pitchFamily="34" charset="0"/>
                <a:cs typeface="Arial" pitchFamily="34" charset="0"/>
              </a:rPr>
              <a:t>本地糖</a:t>
            </a:r>
            <a:r>
              <a:rPr lang="zh-CN" altLang="en-US" sz="2000" b="1">
                <a:solidFill>
                  <a:srgbClr val="CC0000"/>
                </a:solidFill>
                <a:latin typeface="Arial" pitchFamily="34" charset="0"/>
                <a:cs typeface="Arial" pitchFamily="34" charset="0"/>
              </a:rPr>
              <a:t>果</a:t>
            </a:r>
            <a:r>
              <a:rPr lang="zh-CN" altLang="en-US" sz="2000" b="1" smtClean="0">
                <a:solidFill>
                  <a:srgbClr val="CC0000"/>
                </a:solidFill>
                <a:latin typeface="Arial" pitchFamily="34" charset="0"/>
                <a:cs typeface="Arial" pitchFamily="34" charset="0"/>
              </a:rPr>
              <a:t>机</a:t>
            </a:r>
            <a:r>
              <a:rPr lang="zh-CN" altLang="en-US" smtClean="0">
                <a:latin typeface="Arial" pitchFamily="34" charset="0"/>
                <a:cs typeface="Arial" pitchFamily="34" charset="0"/>
              </a:rPr>
              <a:t>的状态和销售情况进行监控，相对比较简单，完成该功能</a:t>
            </a:r>
            <a:endParaRPr lang="en-US" altLang="zh-CN">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072196212"/>
              </p:ext>
            </p:extLst>
          </p:nvPr>
        </p:nvGraphicFramePr>
        <p:xfrm>
          <a:off x="5940152" y="3925084"/>
          <a:ext cx="2058987" cy="711200"/>
        </p:xfrm>
        <a:graphic>
          <a:graphicData uri="http://schemas.openxmlformats.org/presentationml/2006/ole">
            <mc:AlternateContent xmlns:mc="http://schemas.openxmlformats.org/markup-compatibility/2006">
              <mc:Choice xmlns:v="urn:schemas-microsoft-com:vml" Requires="v">
                <p:oleObj spid="_x0000_s24643" name="包装程序外壳对象" showAsIcon="1" r:id="rId4" imgW="2059560" imgH="711360" progId="Package">
                  <p:embed/>
                </p:oleObj>
              </mc:Choice>
              <mc:Fallback>
                <p:oleObj name="包装程序外壳对象" showAsIcon="1" r:id="rId4" imgW="2059560" imgH="711360" progId="Package">
                  <p:embed/>
                  <p:pic>
                    <p:nvPicPr>
                      <p:cNvPr id="0" name=""/>
                      <p:cNvPicPr/>
                      <p:nvPr/>
                    </p:nvPicPr>
                    <p:blipFill>
                      <a:blip r:embed="rId5"/>
                      <a:stretch>
                        <a:fillRect/>
                      </a:stretch>
                    </p:blipFill>
                    <p:spPr>
                      <a:xfrm>
                        <a:off x="5940152" y="3925084"/>
                        <a:ext cx="2058987" cy="711200"/>
                      </a:xfrm>
                      <a:prstGeom prst="rect">
                        <a:avLst/>
                      </a:prstGeom>
                    </p:spPr>
                  </p:pic>
                </p:oleObj>
              </mc:Fallback>
            </mc:AlternateContent>
          </a:graphicData>
        </a:graphic>
      </p:graphicFrame>
      <p:pic>
        <p:nvPicPr>
          <p:cNvPr id="2457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2376239"/>
            <a:ext cx="322897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extLst>
              <p:ext uri="{D42A27DB-BD31-4B8C-83A1-F6EECF244321}">
                <p14:modId xmlns:p14="http://schemas.microsoft.com/office/powerpoint/2010/main" val="2385589775"/>
              </p:ext>
            </p:extLst>
          </p:nvPr>
        </p:nvGraphicFramePr>
        <p:xfrm>
          <a:off x="3926520" y="4077688"/>
          <a:ext cx="645480" cy="556106"/>
        </p:xfrm>
        <a:graphic>
          <a:graphicData uri="http://schemas.openxmlformats.org/presentationml/2006/ole">
            <mc:AlternateContent xmlns:mc="http://schemas.openxmlformats.org/markup-compatibility/2006">
              <mc:Choice xmlns:v="urn:schemas-microsoft-com:vml" Requires="v">
                <p:oleObj spid="_x0000_s24644" name="包装程序外壳对象" showAsIcon="1" r:id="rId7" imgW="826200" imgH="711360" progId="Package">
                  <p:embed/>
                </p:oleObj>
              </mc:Choice>
              <mc:Fallback>
                <p:oleObj name="包装程序外壳对象" showAsIcon="1" r:id="rId7" imgW="826200" imgH="711360" progId="Package">
                  <p:embed/>
                  <p:pic>
                    <p:nvPicPr>
                      <p:cNvPr id="0" name=""/>
                      <p:cNvPicPr/>
                      <p:nvPr/>
                    </p:nvPicPr>
                    <p:blipFill>
                      <a:blip r:embed="rId8"/>
                      <a:stretch>
                        <a:fillRect/>
                      </a:stretch>
                    </p:blipFill>
                    <p:spPr>
                      <a:xfrm>
                        <a:off x="3926520" y="4077688"/>
                        <a:ext cx="645480" cy="556106"/>
                      </a:xfrm>
                      <a:prstGeom prst="rect">
                        <a:avLst/>
                      </a:prstGeom>
                    </p:spPr>
                  </p:pic>
                </p:oleObj>
              </mc:Fallback>
            </mc:AlternateContent>
          </a:graphicData>
        </a:graphic>
      </p:graphicFrame>
    </p:spTree>
    <p:extLst>
      <p:ext uri="{BB962C8B-B14F-4D97-AF65-F5344CB8AC3E}">
        <p14:creationId xmlns:p14="http://schemas.microsoft.com/office/powerpoint/2010/main" val="7824515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代理模式</a:t>
            </a:r>
            <a:r>
              <a:rPr lang="en-US" altLang="zh-CN" sz="2400" b="1" smtClean="0"/>
              <a:t>(</a:t>
            </a:r>
            <a:r>
              <a:rPr lang="en-US" altLang="zh-CN" sz="2400" smtClean="0"/>
              <a:t>Proxy</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3200876"/>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完成监控远程糖果机</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mtClean="0">
              <a:latin typeface="Arial" pitchFamily="34" charset="0"/>
              <a:cs typeface="Arial" pitchFamily="34" charset="0"/>
            </a:endParaRPr>
          </a:p>
          <a:p>
            <a:pPr>
              <a:defRPr/>
            </a:pPr>
            <a:r>
              <a:rPr lang="zh-CN" altLang="en-US" smtClean="0">
                <a:latin typeface="Arial" pitchFamily="34" charset="0"/>
                <a:cs typeface="Arial" pitchFamily="34" charset="0"/>
              </a:rPr>
              <a:t>对</a:t>
            </a:r>
            <a:r>
              <a:rPr lang="zh-CN" altLang="en-US" sz="2000" b="1" smtClean="0">
                <a:solidFill>
                  <a:srgbClr val="CC0000"/>
                </a:solidFill>
                <a:latin typeface="Arial" pitchFamily="34" charset="0"/>
                <a:cs typeface="Arial" pitchFamily="34" charset="0"/>
              </a:rPr>
              <a:t>远程糖果机</a:t>
            </a:r>
            <a:r>
              <a:rPr lang="zh-CN" altLang="en-US" smtClean="0">
                <a:latin typeface="Arial" pitchFamily="34" charset="0"/>
                <a:cs typeface="Arial" pitchFamily="34" charset="0"/>
              </a:rPr>
              <a:t>的状态和销售情况进行监控，相对麻烦些，我们先分析一下</a:t>
            </a: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方式</a:t>
            </a:r>
            <a:r>
              <a:rPr lang="en-US" altLang="zh-CN" smtClean="0">
                <a:latin typeface="Arial" pitchFamily="34" charset="0"/>
                <a:cs typeface="Arial" pitchFamily="34" charset="0"/>
              </a:rPr>
              <a:t>1</a:t>
            </a:r>
            <a:r>
              <a:rPr lang="zh-CN" altLang="en-US" smtClean="0">
                <a:latin typeface="Arial" pitchFamily="34" charset="0"/>
                <a:cs typeface="Arial" pitchFamily="34" charset="0"/>
              </a:rPr>
              <a:t>：因为远程糖果机不在本地，比如在另外的城市，国家，这时可以使用</a:t>
            </a:r>
            <a:r>
              <a:rPr lang="en-US" altLang="zh-CN" smtClean="0">
                <a:latin typeface="Arial" pitchFamily="34" charset="0"/>
                <a:cs typeface="Arial" pitchFamily="34" charset="0"/>
              </a:rPr>
              <a:t>socket</a:t>
            </a:r>
            <a:r>
              <a:rPr lang="zh-CN" altLang="en-US" smtClean="0">
                <a:latin typeface="Arial" pitchFamily="34" charset="0"/>
                <a:cs typeface="Arial" pitchFamily="34" charset="0"/>
              </a:rPr>
              <a:t>编程来进行网络编程控制</a:t>
            </a:r>
            <a:r>
              <a:rPr lang="en-US" altLang="zh-CN" smtClean="0">
                <a:latin typeface="Arial" pitchFamily="34" charset="0"/>
                <a:cs typeface="Arial" pitchFamily="34" charset="0"/>
              </a:rPr>
              <a:t>(</a:t>
            </a:r>
            <a:r>
              <a:rPr lang="zh-CN" altLang="en-US" smtClean="0">
                <a:latin typeface="Arial" pitchFamily="34" charset="0"/>
                <a:cs typeface="Arial" pitchFamily="34" charset="0"/>
              </a:rPr>
              <a:t>缺点：麻烦</a:t>
            </a:r>
            <a:r>
              <a:rPr lang="en-US" altLang="zh-CN" smtClean="0">
                <a:latin typeface="Arial" pitchFamily="34" charset="0"/>
                <a:cs typeface="Arial" pitchFamily="34" charset="0"/>
              </a:rPr>
              <a:t>)</a:t>
            </a:r>
          </a:p>
          <a:p>
            <a:pPr marL="342900" indent="-342900">
              <a:buAutoNum type="arabicParenR"/>
              <a:defRPr/>
            </a:pPr>
            <a:r>
              <a:rPr lang="zh-CN" altLang="en-US" smtClean="0">
                <a:latin typeface="Arial" pitchFamily="34" charset="0"/>
                <a:cs typeface="Arial" pitchFamily="34" charset="0"/>
              </a:rPr>
              <a:t>方案</a:t>
            </a:r>
            <a:r>
              <a:rPr lang="en-US" altLang="zh-CN" smtClean="0">
                <a:latin typeface="Arial" pitchFamily="34" charset="0"/>
                <a:cs typeface="Arial" pitchFamily="34" charset="0"/>
              </a:rPr>
              <a:t>2</a:t>
            </a:r>
            <a:r>
              <a:rPr lang="zh-CN" altLang="en-US" smtClean="0">
                <a:latin typeface="Arial" pitchFamily="34" charset="0"/>
                <a:cs typeface="Arial" pitchFamily="34" charset="0"/>
              </a:rPr>
              <a:t>：在远程放置</a:t>
            </a:r>
            <a:r>
              <a:rPr lang="en-US" altLang="zh-CN" smtClean="0">
                <a:latin typeface="Arial" pitchFamily="34" charset="0"/>
                <a:cs typeface="Arial" pitchFamily="34" charset="0"/>
              </a:rPr>
              <a:t>web</a:t>
            </a:r>
            <a:r>
              <a:rPr lang="zh-CN" altLang="en-US" smtClean="0">
                <a:latin typeface="Arial" pitchFamily="34" charset="0"/>
                <a:cs typeface="Arial" pitchFamily="34" charset="0"/>
              </a:rPr>
              <a:t>服务器，通过</a:t>
            </a:r>
            <a:r>
              <a:rPr lang="en-US" altLang="zh-CN" smtClean="0">
                <a:latin typeface="Arial" pitchFamily="34" charset="0"/>
                <a:cs typeface="Arial" pitchFamily="34" charset="0"/>
              </a:rPr>
              <a:t>web</a:t>
            </a:r>
            <a:r>
              <a:rPr lang="zh-CN" altLang="en-US">
                <a:latin typeface="Arial" pitchFamily="34" charset="0"/>
                <a:cs typeface="Arial" pitchFamily="34" charset="0"/>
              </a:rPr>
              <a:t>编</a:t>
            </a:r>
            <a:r>
              <a:rPr lang="zh-CN" altLang="en-US" smtClean="0">
                <a:latin typeface="Arial" pitchFamily="34" charset="0"/>
                <a:cs typeface="Arial" pitchFamily="34" charset="0"/>
              </a:rPr>
              <a:t>程来实现远程监控。</a:t>
            </a:r>
            <a:endParaRPr lang="en-US" altLang="zh-CN" smtClean="0">
              <a:latin typeface="Arial" pitchFamily="34" charset="0"/>
              <a:cs typeface="Arial" pitchFamily="34" charset="0"/>
            </a:endParaRPr>
          </a:p>
          <a:p>
            <a:pPr marL="342900" indent="-342900">
              <a:buAutoNum type="arabicParenR"/>
              <a:defRPr/>
            </a:pPr>
            <a:r>
              <a:rPr lang="zh-CN" altLang="en-US">
                <a:latin typeface="Arial" pitchFamily="34" charset="0"/>
                <a:cs typeface="Arial" pitchFamily="34" charset="0"/>
              </a:rPr>
              <a:t>方</a:t>
            </a:r>
            <a:r>
              <a:rPr lang="zh-CN" altLang="en-US" smtClean="0">
                <a:latin typeface="Arial" pitchFamily="34" charset="0"/>
                <a:cs typeface="Arial" pitchFamily="34" charset="0"/>
              </a:rPr>
              <a:t>案</a:t>
            </a:r>
            <a:r>
              <a:rPr lang="en-US" altLang="zh-CN" smtClean="0">
                <a:latin typeface="Arial" pitchFamily="34" charset="0"/>
                <a:cs typeface="Arial" pitchFamily="34" charset="0"/>
              </a:rPr>
              <a:t>3</a:t>
            </a:r>
            <a:r>
              <a:rPr lang="zh-CN" altLang="en-US" smtClean="0">
                <a:latin typeface="Arial" pitchFamily="34" charset="0"/>
                <a:cs typeface="Arial" pitchFamily="34" charset="0"/>
              </a:rPr>
              <a:t>：使用</a:t>
            </a:r>
            <a:r>
              <a:rPr lang="en-US" altLang="zh-CN" smtClean="0">
                <a:latin typeface="Arial" pitchFamily="34" charset="0"/>
                <a:cs typeface="Arial" pitchFamily="34" charset="0"/>
              </a:rPr>
              <a:t>RMI(</a:t>
            </a:r>
            <a:r>
              <a:rPr lang="en-US" altLang="zh-CN"/>
              <a:t>Remote Method </a:t>
            </a:r>
            <a:r>
              <a:rPr lang="en-US" altLang="zh-CN" smtClean="0"/>
              <a:t>Invocation</a:t>
            </a:r>
            <a:r>
              <a:rPr lang="en-US" altLang="zh-CN" smtClean="0">
                <a:latin typeface="Arial" pitchFamily="34" charset="0"/>
                <a:cs typeface="Arial" pitchFamily="34" charset="0"/>
              </a:rPr>
              <a:t>)</a:t>
            </a:r>
            <a:r>
              <a:rPr lang="zh-CN" altLang="en-US" smtClean="0">
                <a:latin typeface="Arial" pitchFamily="34" charset="0"/>
                <a:cs typeface="Arial" pitchFamily="34" charset="0"/>
              </a:rPr>
              <a:t>远程方法调用来完成对远程糖果机的监控，因为</a:t>
            </a:r>
            <a:r>
              <a:rPr lang="en-US" altLang="zh-CN" smtClean="0">
                <a:latin typeface="Arial" pitchFamily="34" charset="0"/>
                <a:cs typeface="Arial" pitchFamily="34" charset="0"/>
              </a:rPr>
              <a:t>RMI</a:t>
            </a:r>
            <a:r>
              <a:rPr lang="zh-CN" altLang="en-US" smtClean="0">
                <a:latin typeface="Arial" pitchFamily="34" charset="0"/>
                <a:cs typeface="Arial" pitchFamily="34" charset="0"/>
              </a:rPr>
              <a:t>将</a:t>
            </a:r>
            <a:r>
              <a:rPr lang="en-US" altLang="zh-CN" smtClean="0">
                <a:latin typeface="Arial" pitchFamily="34" charset="0"/>
                <a:cs typeface="Arial" pitchFamily="34" charset="0"/>
              </a:rPr>
              <a:t>socket</a:t>
            </a:r>
            <a:r>
              <a:rPr lang="zh-CN" altLang="en-US" smtClean="0">
                <a:latin typeface="Arial" pitchFamily="34" charset="0"/>
                <a:cs typeface="Arial" pitchFamily="34" charset="0"/>
              </a:rPr>
              <a:t>的底层封装起来，对外提供调用方法接口即可，这样比较简单，</a:t>
            </a:r>
            <a:r>
              <a:rPr lang="zh-CN" altLang="en-US">
                <a:latin typeface="Arial" pitchFamily="34" charset="0"/>
                <a:cs typeface="Arial" pitchFamily="34" charset="0"/>
              </a:rPr>
              <a:t>这</a:t>
            </a:r>
            <a:r>
              <a:rPr lang="zh-CN" altLang="en-US" smtClean="0">
                <a:latin typeface="Arial" pitchFamily="34" charset="0"/>
                <a:cs typeface="Arial" pitchFamily="34" charset="0"/>
              </a:rPr>
              <a:t>样我们就可以实现</a:t>
            </a:r>
            <a:r>
              <a:rPr lang="zh-CN" altLang="en-US" b="1" smtClean="0">
                <a:solidFill>
                  <a:srgbClr val="CC0000"/>
                </a:solidFill>
                <a:latin typeface="Arial" pitchFamily="34" charset="0"/>
                <a:cs typeface="Arial" pitchFamily="34" charset="0"/>
              </a:rPr>
              <a:t>远程代理模式</a:t>
            </a:r>
            <a:r>
              <a:rPr lang="zh-CN" altLang="en-US" smtClean="0">
                <a:latin typeface="Arial" pitchFamily="34" charset="0"/>
                <a:cs typeface="Arial" pitchFamily="34" charset="0"/>
              </a:rPr>
              <a:t>开发。</a:t>
            </a: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p:txBody>
      </p:sp>
    </p:spTree>
    <p:extLst>
      <p:ext uri="{BB962C8B-B14F-4D97-AF65-F5344CB8AC3E}">
        <p14:creationId xmlns:p14="http://schemas.microsoft.com/office/powerpoint/2010/main" val="33382243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代理模式</a:t>
            </a:r>
            <a:r>
              <a:rPr lang="en-US" altLang="zh-CN" sz="2400" b="1" smtClean="0"/>
              <a:t>(</a:t>
            </a:r>
            <a:r>
              <a:rPr lang="en-US" altLang="zh-CN" sz="2400" smtClean="0"/>
              <a:t>Proxy</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3724096"/>
          </a:xfrm>
          <a:prstGeom prst="rect">
            <a:avLst/>
          </a:prstGeom>
        </p:spPr>
        <p:txBody>
          <a:bodyPr wrap="square">
            <a:spAutoFit/>
          </a:bodyPr>
          <a:lstStyle/>
          <a:p>
            <a:pPr>
              <a:defRPr/>
            </a:pPr>
            <a:r>
              <a:rPr lang="zh-CN" altLang="en-US" sz="2000" b="1" smtClean="0">
                <a:solidFill>
                  <a:srgbClr val="CC0000"/>
                </a:solidFill>
                <a:ea typeface="宋体" panose="02010600030101010101" pitchFamily="2" charset="-122"/>
                <a:cs typeface="Times New Roman" panose="02020603050405020304" pitchFamily="18" charset="0"/>
              </a:rPr>
              <a:t>远程代理模式</a:t>
            </a:r>
            <a:r>
              <a:rPr lang="zh-CN" altLang="en-US" sz="2000" b="1" smtClean="0">
                <a:solidFill>
                  <a:srgbClr val="0070C0"/>
                </a:solidFill>
                <a:ea typeface="宋体" panose="02010600030101010101" pitchFamily="2" charset="-122"/>
                <a:cs typeface="Times New Roman" panose="02020603050405020304" pitchFamily="18" charset="0"/>
              </a:rPr>
              <a:t>监</a:t>
            </a:r>
            <a:r>
              <a:rPr lang="zh-CN" altLang="en-US" sz="2000" b="1">
                <a:solidFill>
                  <a:srgbClr val="0070C0"/>
                </a:solidFill>
                <a:ea typeface="宋体" panose="02010600030101010101" pitchFamily="2" charset="-122"/>
                <a:cs typeface="Times New Roman" panose="02020603050405020304" pitchFamily="18" charset="0"/>
              </a:rPr>
              <a:t>控方案</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mtClean="0">
              <a:latin typeface="Arial" pitchFamily="34" charset="0"/>
              <a:cs typeface="Arial" pitchFamily="34" charset="0"/>
            </a:endParaRPr>
          </a:p>
          <a:p>
            <a:pPr>
              <a:defRPr/>
            </a:pPr>
            <a:r>
              <a:rPr lang="zh-CN" altLang="en-US" smtClean="0">
                <a:latin typeface="Arial" pitchFamily="34" charset="0"/>
                <a:cs typeface="Arial" pitchFamily="34" charset="0"/>
              </a:rPr>
              <a:t>远</a:t>
            </a:r>
            <a:r>
              <a:rPr lang="zh-CN" altLang="en-US">
                <a:latin typeface="Arial" pitchFamily="34" charset="0"/>
                <a:cs typeface="Arial" pitchFamily="34" charset="0"/>
              </a:rPr>
              <a:t>程代理：</a:t>
            </a:r>
            <a:r>
              <a:rPr lang="zh-CN" altLang="en-US" b="1">
                <a:latin typeface="Arial" pitchFamily="34" charset="0"/>
                <a:cs typeface="Arial" pitchFamily="34" charset="0"/>
              </a:rPr>
              <a:t>远程对象的本地代表</a:t>
            </a:r>
            <a:r>
              <a:rPr lang="zh-CN" altLang="en-US">
                <a:latin typeface="Arial" pitchFamily="34" charset="0"/>
                <a:cs typeface="Arial" pitchFamily="34" charset="0"/>
              </a:rPr>
              <a:t>，通过它可</a:t>
            </a:r>
            <a:r>
              <a:rPr lang="zh-CN" altLang="en-US" smtClean="0">
                <a:latin typeface="Arial" pitchFamily="34" charset="0"/>
                <a:cs typeface="Arial" pitchFamily="34" charset="0"/>
              </a:rPr>
              <a:t>以</a:t>
            </a:r>
            <a:r>
              <a:rPr lang="zh-CN" altLang="en-US" b="1" smtClean="0">
                <a:solidFill>
                  <a:srgbClr val="CC0000"/>
                </a:solidFill>
                <a:latin typeface="Arial" pitchFamily="34" charset="0"/>
                <a:cs typeface="Arial" pitchFamily="34" charset="0"/>
              </a:rPr>
              <a:t>把远</a:t>
            </a:r>
            <a:r>
              <a:rPr lang="zh-CN" altLang="en-US" b="1">
                <a:solidFill>
                  <a:srgbClr val="CC0000"/>
                </a:solidFill>
                <a:latin typeface="Arial" pitchFamily="34" charset="0"/>
                <a:cs typeface="Arial" pitchFamily="34" charset="0"/>
              </a:rPr>
              <a:t>程对象当本地对象</a:t>
            </a:r>
            <a:r>
              <a:rPr lang="zh-CN" altLang="en-US">
                <a:latin typeface="Arial" pitchFamily="34" charset="0"/>
                <a:cs typeface="Arial" pitchFamily="34" charset="0"/>
              </a:rPr>
              <a:t>来调用。</a:t>
            </a:r>
          </a:p>
          <a:p>
            <a:pPr>
              <a:defRPr/>
            </a:pPr>
            <a:r>
              <a:rPr lang="zh-CN" altLang="en-US">
                <a:latin typeface="Arial" pitchFamily="34" charset="0"/>
                <a:cs typeface="Arial" pitchFamily="34" charset="0"/>
              </a:rPr>
              <a:t>远程代理通过网络和真正的远程对象沟通信</a:t>
            </a:r>
            <a:r>
              <a:rPr lang="zh-CN" altLang="en-US" smtClean="0">
                <a:latin typeface="Arial" pitchFamily="34" charset="0"/>
                <a:cs typeface="Arial" pitchFamily="34" charset="0"/>
              </a:rPr>
              <a:t>息。</a:t>
            </a: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p:txBody>
      </p:sp>
      <p:pic>
        <p:nvPicPr>
          <p:cNvPr id="6" name="图片 5" descr="图片1"/>
          <p:cNvPicPr>
            <a:picLocks noChangeAspect="1"/>
          </p:cNvPicPr>
          <p:nvPr/>
        </p:nvPicPr>
        <p:blipFill>
          <a:blip r:embed="rId4"/>
          <a:stretch>
            <a:fillRect/>
          </a:stretch>
        </p:blipFill>
        <p:spPr>
          <a:xfrm>
            <a:off x="683568" y="2758567"/>
            <a:ext cx="5760640" cy="2381417"/>
          </a:xfrm>
          <a:prstGeom prst="rect">
            <a:avLst/>
          </a:prstGeom>
          <a:noFill/>
          <a:ln w="9525">
            <a:noFill/>
          </a:ln>
        </p:spPr>
      </p:pic>
      <p:graphicFrame>
        <p:nvGraphicFramePr>
          <p:cNvPr id="2" name="对象 1"/>
          <p:cNvGraphicFramePr>
            <a:graphicFrameLocks noChangeAspect="1"/>
          </p:cNvGraphicFramePr>
          <p:nvPr>
            <p:extLst>
              <p:ext uri="{D42A27DB-BD31-4B8C-83A1-F6EECF244321}">
                <p14:modId xmlns:p14="http://schemas.microsoft.com/office/powerpoint/2010/main" val="1776073559"/>
              </p:ext>
            </p:extLst>
          </p:nvPr>
        </p:nvGraphicFramePr>
        <p:xfrm>
          <a:off x="6914382" y="4406566"/>
          <a:ext cx="681954" cy="587530"/>
        </p:xfrm>
        <a:graphic>
          <a:graphicData uri="http://schemas.openxmlformats.org/presentationml/2006/ole">
            <mc:AlternateContent xmlns:mc="http://schemas.openxmlformats.org/markup-compatibility/2006">
              <mc:Choice xmlns:v="urn:schemas-microsoft-com:vml" Requires="v">
                <p:oleObj spid="_x0000_s25631" name="包装程序外壳对象" showAsIcon="1" r:id="rId5" imgW="826200" imgH="711360" progId="Package">
                  <p:embed/>
                </p:oleObj>
              </mc:Choice>
              <mc:Fallback>
                <p:oleObj name="包装程序外壳对象" showAsIcon="1" r:id="rId5" imgW="826200" imgH="711360" progId="Package">
                  <p:embed/>
                  <p:pic>
                    <p:nvPicPr>
                      <p:cNvPr id="0" name=""/>
                      <p:cNvPicPr/>
                      <p:nvPr/>
                    </p:nvPicPr>
                    <p:blipFill>
                      <a:blip r:embed="rId6"/>
                      <a:stretch>
                        <a:fillRect/>
                      </a:stretch>
                    </p:blipFill>
                    <p:spPr>
                      <a:xfrm>
                        <a:off x="6914382" y="4406566"/>
                        <a:ext cx="681954" cy="587530"/>
                      </a:xfrm>
                      <a:prstGeom prst="rect">
                        <a:avLst/>
                      </a:prstGeom>
                    </p:spPr>
                  </p:pic>
                </p:oleObj>
              </mc:Fallback>
            </mc:AlternateContent>
          </a:graphicData>
        </a:graphic>
      </p:graphicFrame>
    </p:spTree>
    <p:extLst>
      <p:ext uri="{BB962C8B-B14F-4D97-AF65-F5344CB8AC3E}">
        <p14:creationId xmlns:p14="http://schemas.microsoft.com/office/powerpoint/2010/main" val="1798915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代理模式</a:t>
            </a:r>
            <a:r>
              <a:rPr lang="en-US" altLang="zh-CN" sz="2400" b="1" smtClean="0"/>
              <a:t>(</a:t>
            </a:r>
            <a:r>
              <a:rPr lang="en-US" altLang="zh-CN" sz="2400" smtClean="0"/>
              <a:t>Proxy</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4278094"/>
          </a:xfrm>
          <a:prstGeom prst="rect">
            <a:avLst/>
          </a:prstGeom>
        </p:spPr>
        <p:txBody>
          <a:bodyPr wrap="square">
            <a:spAutoFit/>
          </a:bodyPr>
          <a:lstStyle/>
          <a:p>
            <a:pPr>
              <a:defRPr/>
            </a:pPr>
            <a:r>
              <a:rPr lang="en-US" altLang="zh-CN" sz="2000" b="1" smtClean="0">
                <a:solidFill>
                  <a:srgbClr val="0070C0"/>
                </a:solidFill>
                <a:ea typeface="宋体" panose="02010600030101010101" pitchFamily="2" charset="-122"/>
                <a:cs typeface="Times New Roman" panose="02020603050405020304" pitchFamily="18" charset="0"/>
              </a:rPr>
              <a:t>Java </a:t>
            </a:r>
            <a:r>
              <a:rPr lang="en-US" altLang="zh-CN" sz="2000" b="1">
                <a:solidFill>
                  <a:srgbClr val="0070C0"/>
                </a:solidFill>
                <a:ea typeface="宋体" panose="02010600030101010101" pitchFamily="2" charset="-122"/>
                <a:cs typeface="Times New Roman" panose="02020603050405020304" pitchFamily="18" charset="0"/>
              </a:rPr>
              <a:t>RMI</a:t>
            </a:r>
            <a:r>
              <a:rPr lang="zh-CN" altLang="en-US" sz="2000" b="1">
                <a:solidFill>
                  <a:srgbClr val="0070C0"/>
                </a:solidFill>
                <a:ea typeface="宋体" panose="02010600030101010101" pitchFamily="2" charset="-122"/>
                <a:cs typeface="Times New Roman" panose="02020603050405020304" pitchFamily="18" charset="0"/>
              </a:rPr>
              <a:t>实现远程代理</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mtClean="0">
              <a:latin typeface="Arial" pitchFamily="34" charset="0"/>
              <a:cs typeface="Arial" pitchFamily="34" charset="0"/>
            </a:endParaRPr>
          </a:p>
          <a:p>
            <a:pPr>
              <a:defRPr/>
            </a:pPr>
            <a:r>
              <a:rPr lang="en-US" altLang="zh-CN" smtClean="0">
                <a:latin typeface="Arial" pitchFamily="34" charset="0"/>
                <a:cs typeface="Arial" pitchFamily="34" charset="0"/>
              </a:rPr>
              <a:t>RMI </a:t>
            </a:r>
            <a:r>
              <a:rPr lang="zh-CN" altLang="en-US">
                <a:latin typeface="Arial" pitchFamily="34" charset="0"/>
                <a:cs typeface="Arial" pitchFamily="34" charset="0"/>
              </a:rPr>
              <a:t>指的是远程方法调用 </a:t>
            </a:r>
            <a:r>
              <a:rPr lang="en-US" altLang="zh-CN">
                <a:latin typeface="Arial" pitchFamily="34" charset="0"/>
                <a:cs typeface="Arial" pitchFamily="34" charset="0"/>
              </a:rPr>
              <a:t>(Remote Method Invocation)</a:t>
            </a:r>
            <a:r>
              <a:rPr lang="zh-CN" altLang="en-US">
                <a:latin typeface="Arial" pitchFamily="34" charset="0"/>
                <a:cs typeface="Arial" pitchFamily="34" charset="0"/>
              </a:rPr>
              <a:t>。它是一种机制，能够让在某个 </a:t>
            </a:r>
            <a:r>
              <a:rPr lang="en-US" altLang="zh-CN">
                <a:latin typeface="Arial" pitchFamily="34" charset="0"/>
                <a:cs typeface="Arial" pitchFamily="34" charset="0"/>
              </a:rPr>
              <a:t>Java</a:t>
            </a:r>
            <a:r>
              <a:rPr lang="zh-CN" altLang="en-US">
                <a:latin typeface="Arial" pitchFamily="34" charset="0"/>
                <a:cs typeface="Arial" pitchFamily="34" charset="0"/>
              </a:rPr>
              <a:t>虚拟机上的对象调用另一个 </a:t>
            </a:r>
            <a:r>
              <a:rPr lang="en-US" altLang="zh-CN">
                <a:latin typeface="Arial" pitchFamily="34" charset="0"/>
                <a:cs typeface="Arial" pitchFamily="34" charset="0"/>
              </a:rPr>
              <a:t>Java </a:t>
            </a:r>
            <a:r>
              <a:rPr lang="zh-CN" altLang="en-US">
                <a:latin typeface="Arial" pitchFamily="34" charset="0"/>
                <a:cs typeface="Arial" pitchFamily="34" charset="0"/>
              </a:rPr>
              <a:t>虚拟机中的对象上的方法。可以用此方法调用的任何对象必须实现该远程接</a:t>
            </a:r>
            <a:r>
              <a:rPr lang="zh-CN" altLang="en-US" smtClean="0">
                <a:latin typeface="Arial" pitchFamily="34" charset="0"/>
                <a:cs typeface="Arial" pitchFamily="34" charset="0"/>
              </a:rPr>
              <a:t>口，</a:t>
            </a:r>
            <a:r>
              <a:rPr lang="en-US" altLang="zh-CN" smtClean="0">
                <a:latin typeface="Arial" pitchFamily="34" charset="0"/>
                <a:cs typeface="Arial" pitchFamily="34" charset="0"/>
              </a:rPr>
              <a:t>RMI</a:t>
            </a:r>
            <a:r>
              <a:rPr lang="zh-CN" altLang="en-US" smtClean="0">
                <a:latin typeface="Arial" pitchFamily="34" charset="0"/>
                <a:cs typeface="Arial" pitchFamily="34" charset="0"/>
              </a:rPr>
              <a:t>可以将底层的</a:t>
            </a:r>
            <a:r>
              <a:rPr lang="en-US" altLang="zh-CN" smtClean="0">
                <a:latin typeface="Arial" pitchFamily="34" charset="0"/>
                <a:cs typeface="Arial" pitchFamily="34" charset="0"/>
              </a:rPr>
              <a:t>socket</a:t>
            </a:r>
            <a:r>
              <a:rPr lang="zh-CN" altLang="en-US">
                <a:latin typeface="Arial" pitchFamily="34" charset="0"/>
                <a:cs typeface="Arial" pitchFamily="34" charset="0"/>
              </a:rPr>
              <a:t>编</a:t>
            </a:r>
            <a:r>
              <a:rPr lang="zh-CN" altLang="en-US" smtClean="0">
                <a:latin typeface="Arial" pitchFamily="34" charset="0"/>
                <a:cs typeface="Arial" pitchFamily="34" charset="0"/>
              </a:rPr>
              <a:t>程封装，简化操作。</a:t>
            </a:r>
            <a:r>
              <a:rPr lang="en-US" altLang="zh-CN" smtClean="0">
                <a:latin typeface="Arial" pitchFamily="34" charset="0"/>
                <a:cs typeface="Arial" pitchFamily="34" charset="0"/>
              </a:rPr>
              <a:t>(</a:t>
            </a:r>
            <a:r>
              <a:rPr lang="zh-CN" altLang="en-US" smtClean="0">
                <a:latin typeface="Arial" pitchFamily="34" charset="0"/>
                <a:cs typeface="Arial" pitchFamily="34" charset="0"/>
              </a:rPr>
              <a:t>如图</a:t>
            </a:r>
            <a:r>
              <a:rPr lang="en-US" altLang="zh-CN" smtClean="0">
                <a:latin typeface="Arial" pitchFamily="34" charset="0"/>
                <a:cs typeface="Arial" pitchFamily="34" charset="0"/>
              </a:rPr>
              <a:t>)</a:t>
            </a: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p:txBody>
      </p:sp>
      <p:pic>
        <p:nvPicPr>
          <p:cNvPr id="8" name="图片 7" descr="图片2"/>
          <p:cNvPicPr>
            <a:picLocks noChangeAspect="1"/>
          </p:cNvPicPr>
          <p:nvPr/>
        </p:nvPicPr>
        <p:blipFill>
          <a:blip r:embed="rId4"/>
          <a:stretch>
            <a:fillRect/>
          </a:stretch>
        </p:blipFill>
        <p:spPr>
          <a:xfrm>
            <a:off x="683568" y="2810532"/>
            <a:ext cx="6408712" cy="2366762"/>
          </a:xfrm>
          <a:prstGeom prst="rect">
            <a:avLst/>
          </a:prstGeom>
          <a:noFill/>
          <a:ln w="9525">
            <a:noFill/>
          </a:ln>
        </p:spPr>
      </p:pic>
      <p:graphicFrame>
        <p:nvGraphicFramePr>
          <p:cNvPr id="2" name="对象 1"/>
          <p:cNvGraphicFramePr>
            <a:graphicFrameLocks noChangeAspect="1"/>
          </p:cNvGraphicFramePr>
          <p:nvPr>
            <p:extLst>
              <p:ext uri="{D42A27DB-BD31-4B8C-83A1-F6EECF244321}">
                <p14:modId xmlns:p14="http://schemas.microsoft.com/office/powerpoint/2010/main" val="2374304154"/>
              </p:ext>
            </p:extLst>
          </p:nvPr>
        </p:nvGraphicFramePr>
        <p:xfrm>
          <a:off x="7327132" y="4464471"/>
          <a:ext cx="658339" cy="567184"/>
        </p:xfrm>
        <a:graphic>
          <a:graphicData uri="http://schemas.openxmlformats.org/presentationml/2006/ole">
            <mc:AlternateContent xmlns:mc="http://schemas.openxmlformats.org/markup-compatibility/2006">
              <mc:Choice xmlns:v="urn:schemas-microsoft-com:vml" Requires="v">
                <p:oleObj spid="_x0000_s26655" name="包装程序外壳对象" showAsIcon="1" r:id="rId5" imgW="826200" imgH="711360" progId="Package">
                  <p:embed/>
                </p:oleObj>
              </mc:Choice>
              <mc:Fallback>
                <p:oleObj name="包装程序外壳对象" showAsIcon="1" r:id="rId5" imgW="826200" imgH="711360" progId="Package">
                  <p:embed/>
                  <p:pic>
                    <p:nvPicPr>
                      <p:cNvPr id="0" name=""/>
                      <p:cNvPicPr/>
                      <p:nvPr/>
                    </p:nvPicPr>
                    <p:blipFill>
                      <a:blip r:embed="rId6"/>
                      <a:stretch>
                        <a:fillRect/>
                      </a:stretch>
                    </p:blipFill>
                    <p:spPr>
                      <a:xfrm>
                        <a:off x="7327132" y="4464471"/>
                        <a:ext cx="658339" cy="567184"/>
                      </a:xfrm>
                      <a:prstGeom prst="rect">
                        <a:avLst/>
                      </a:prstGeom>
                    </p:spPr>
                  </p:pic>
                </p:oleObj>
              </mc:Fallback>
            </mc:AlternateContent>
          </a:graphicData>
        </a:graphic>
      </p:graphicFrame>
    </p:spTree>
    <p:extLst>
      <p:ext uri="{BB962C8B-B14F-4D97-AF65-F5344CB8AC3E}">
        <p14:creationId xmlns:p14="http://schemas.microsoft.com/office/powerpoint/2010/main" val="35721896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代理模式</a:t>
            </a:r>
            <a:r>
              <a:rPr lang="en-US" altLang="zh-CN" sz="2400" b="1" smtClean="0"/>
              <a:t>(</a:t>
            </a:r>
            <a:r>
              <a:rPr lang="en-US" altLang="zh-CN" sz="2400" smtClean="0"/>
              <a:t>Proxy</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3170099"/>
          </a:xfrm>
          <a:prstGeom prst="rect">
            <a:avLst/>
          </a:prstGeom>
        </p:spPr>
        <p:txBody>
          <a:bodyPr wrap="square">
            <a:spAutoFit/>
          </a:bodyPr>
          <a:lstStyle/>
          <a:p>
            <a:pPr>
              <a:defRPr/>
            </a:pPr>
            <a:r>
              <a:rPr lang="en-US" altLang="zh-CN" sz="2000" b="1" smtClean="0">
                <a:solidFill>
                  <a:srgbClr val="0070C0"/>
                </a:solidFill>
                <a:ea typeface="宋体" panose="02010600030101010101" pitchFamily="2" charset="-122"/>
                <a:cs typeface="Times New Roman" panose="02020603050405020304" pitchFamily="18" charset="0"/>
              </a:rPr>
              <a:t>Java RMI</a:t>
            </a:r>
            <a:r>
              <a:rPr lang="zh-CN" altLang="en-US" sz="2000" b="1" smtClean="0">
                <a:solidFill>
                  <a:srgbClr val="0070C0"/>
                </a:solidFill>
                <a:ea typeface="宋体" panose="02010600030101010101" pitchFamily="2" charset="-122"/>
                <a:cs typeface="Times New Roman" panose="02020603050405020304" pitchFamily="18" charset="0"/>
              </a:rPr>
              <a:t>的介绍</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mtClean="0">
              <a:latin typeface="Arial" pitchFamily="34" charset="0"/>
              <a:cs typeface="Arial" pitchFamily="34" charset="0"/>
            </a:endParaRPr>
          </a:p>
          <a:p>
            <a:pPr marL="342900" indent="-342900">
              <a:buAutoNum type="arabicParenR"/>
              <a:defRPr/>
            </a:pPr>
            <a:r>
              <a:rPr lang="en-US" altLang="zh-CN" smtClean="0">
                <a:latin typeface="Arial" pitchFamily="34" charset="0"/>
                <a:cs typeface="Arial" pitchFamily="34" charset="0"/>
              </a:rPr>
              <a:t>RMI</a:t>
            </a:r>
            <a:r>
              <a:rPr lang="zh-CN" altLang="en-US">
                <a:latin typeface="Arial" pitchFamily="34" charset="0"/>
                <a:cs typeface="Arial" pitchFamily="34" charset="0"/>
              </a:rPr>
              <a:t>远程方法调用是计算机之间通过网络实现对象调用的一种通讯机制</a:t>
            </a:r>
            <a:r>
              <a:rPr lang="zh-CN" altLang="en-US" smtClean="0">
                <a:latin typeface="Arial" pitchFamily="34" charset="0"/>
                <a:cs typeface="Arial" pitchFamily="34" charset="0"/>
              </a:rPr>
              <a:t>。</a:t>
            </a:r>
            <a:endParaRPr lang="en-US" altLang="zh-CN" smtClean="0">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使用</a:t>
            </a:r>
            <a:r>
              <a:rPr lang="en-US" altLang="zh-CN">
                <a:latin typeface="Arial" pitchFamily="34" charset="0"/>
                <a:cs typeface="Arial" pitchFamily="34" charset="0"/>
              </a:rPr>
              <a:t>RMI</a:t>
            </a:r>
            <a:r>
              <a:rPr lang="zh-CN" altLang="en-US" smtClean="0">
                <a:latin typeface="Arial" pitchFamily="34" charset="0"/>
                <a:cs typeface="Arial" pitchFamily="34" charset="0"/>
              </a:rPr>
              <a:t>机</a:t>
            </a:r>
            <a:r>
              <a:rPr lang="zh-CN" altLang="en-US">
                <a:latin typeface="Arial" pitchFamily="34" charset="0"/>
                <a:cs typeface="Arial" pitchFamily="34" charset="0"/>
              </a:rPr>
              <a:t>制，一台计算机上的对象可以调用另外 一台计算机上的对象来获取远程数据</a:t>
            </a:r>
            <a:r>
              <a:rPr lang="zh-CN" altLang="en-US" smtClean="0">
                <a:latin typeface="Arial" pitchFamily="34" charset="0"/>
                <a:cs typeface="Arial" pitchFamily="34" charset="0"/>
              </a:rPr>
              <a:t>。</a:t>
            </a:r>
            <a:endParaRPr lang="en-US" altLang="zh-CN" smtClean="0">
              <a:latin typeface="Arial" pitchFamily="34" charset="0"/>
              <a:cs typeface="Arial" pitchFamily="34" charset="0"/>
            </a:endParaRPr>
          </a:p>
          <a:p>
            <a:pPr marL="342900" indent="-342900">
              <a:buAutoNum type="arabicParenR"/>
              <a:defRPr/>
            </a:pPr>
            <a:r>
              <a:rPr lang="en-US" altLang="zh-CN" smtClean="0">
                <a:latin typeface="Arial" pitchFamily="34" charset="0"/>
                <a:cs typeface="Arial" pitchFamily="34" charset="0"/>
              </a:rPr>
              <a:t>RMI</a:t>
            </a:r>
            <a:r>
              <a:rPr lang="zh-CN" altLang="en-US">
                <a:latin typeface="Arial" pitchFamily="34" charset="0"/>
                <a:cs typeface="Arial" pitchFamily="34" charset="0"/>
              </a:rPr>
              <a:t>被设计成一种面向对象开发方</a:t>
            </a:r>
            <a:r>
              <a:rPr lang="zh-CN" altLang="en-US" smtClean="0">
                <a:latin typeface="Arial" pitchFamily="34" charset="0"/>
                <a:cs typeface="Arial" pitchFamily="34" charset="0"/>
              </a:rPr>
              <a:t>式，</a:t>
            </a:r>
            <a:r>
              <a:rPr lang="zh-CN" altLang="en-US">
                <a:latin typeface="Arial" pitchFamily="34" charset="0"/>
                <a:cs typeface="Arial" pitchFamily="34" charset="0"/>
              </a:rPr>
              <a:t>允许程序员使用远程对象来实现通信</a:t>
            </a: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p:txBody>
      </p:sp>
    </p:spTree>
    <p:extLst>
      <p:ext uri="{BB962C8B-B14F-4D97-AF65-F5344CB8AC3E}">
        <p14:creationId xmlns:p14="http://schemas.microsoft.com/office/powerpoint/2010/main" val="3498550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代理模式</a:t>
            </a:r>
            <a:r>
              <a:rPr lang="en-US" altLang="zh-CN" sz="2400" b="1" smtClean="0"/>
              <a:t>(</a:t>
            </a:r>
            <a:r>
              <a:rPr lang="en-US" altLang="zh-CN" sz="2400" smtClean="0"/>
              <a:t>Proxy</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2339102"/>
          </a:xfrm>
          <a:prstGeom prst="rect">
            <a:avLst/>
          </a:prstGeom>
        </p:spPr>
        <p:txBody>
          <a:bodyPr wrap="square">
            <a:spAutoFit/>
          </a:bodyPr>
          <a:lstStyle/>
          <a:p>
            <a:pPr>
              <a:defRPr/>
            </a:pPr>
            <a:r>
              <a:rPr lang="en-US" altLang="zh-CN" sz="2000" b="1" smtClean="0">
                <a:solidFill>
                  <a:srgbClr val="0070C0"/>
                </a:solidFill>
                <a:ea typeface="宋体" panose="02010600030101010101" pitchFamily="2" charset="-122"/>
                <a:cs typeface="Times New Roman" panose="02020603050405020304" pitchFamily="18" charset="0"/>
              </a:rPr>
              <a:t>Java RMI</a:t>
            </a:r>
            <a:r>
              <a:rPr lang="zh-CN" altLang="en-US" sz="2000" b="1" smtClean="0">
                <a:solidFill>
                  <a:srgbClr val="0070C0"/>
                </a:solidFill>
                <a:ea typeface="宋体" panose="02010600030101010101" pitchFamily="2" charset="-122"/>
                <a:cs typeface="Times New Roman" panose="02020603050405020304" pitchFamily="18" charset="0"/>
              </a:rPr>
              <a:t>的开发应用案例</a:t>
            </a:r>
            <a:r>
              <a:rPr lang="en-US" altLang="zh-CN" sz="2000" b="1" smtClean="0">
                <a:solidFill>
                  <a:srgbClr val="0070C0"/>
                </a:solidFill>
                <a:ea typeface="宋体" panose="02010600030101010101" pitchFamily="2" charset="-122"/>
                <a:cs typeface="Times New Roman" panose="02020603050405020304" pitchFamily="18" charset="0"/>
              </a:rPr>
              <a:t>-</a:t>
            </a:r>
            <a:r>
              <a:rPr lang="zh-CN" altLang="en-US" sz="2000" b="1" smtClean="0">
                <a:solidFill>
                  <a:srgbClr val="0070C0"/>
                </a:solidFill>
                <a:ea typeface="宋体" panose="02010600030101010101" pitchFamily="2" charset="-122"/>
                <a:cs typeface="Times New Roman" panose="02020603050405020304" pitchFamily="18" charset="0"/>
              </a:rPr>
              <a:t>说明</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a:latin typeface="Arial" pitchFamily="34" charset="0"/>
              <a:cs typeface="Arial" pitchFamily="34" charset="0"/>
            </a:endParaRPr>
          </a:p>
          <a:p>
            <a:pPr>
              <a:defRPr/>
            </a:pPr>
            <a:r>
              <a:rPr lang="zh-CN" altLang="en-US" smtClean="0">
                <a:latin typeface="Arial" pitchFamily="34" charset="0"/>
                <a:cs typeface="Arial" pitchFamily="34" charset="0"/>
              </a:rPr>
              <a:t>请编写一个</a:t>
            </a:r>
            <a:r>
              <a:rPr lang="en-US" altLang="zh-CN" smtClean="0">
                <a:latin typeface="Arial" pitchFamily="34" charset="0"/>
                <a:cs typeface="Arial" pitchFamily="34" charset="0"/>
              </a:rPr>
              <a:t>JavaRMI</a:t>
            </a:r>
            <a:r>
              <a:rPr lang="zh-CN" altLang="en-US" smtClean="0">
                <a:latin typeface="Arial" pitchFamily="34" charset="0"/>
                <a:cs typeface="Arial" pitchFamily="34" charset="0"/>
              </a:rPr>
              <a:t>的案例，代理端</a:t>
            </a:r>
            <a:r>
              <a:rPr lang="en-US" altLang="zh-CN" smtClean="0">
                <a:latin typeface="Arial" pitchFamily="34" charset="0"/>
                <a:cs typeface="Arial" pitchFamily="34" charset="0"/>
              </a:rPr>
              <a:t>(</a:t>
            </a:r>
            <a:r>
              <a:rPr lang="zh-CN" altLang="en-US" smtClean="0">
                <a:latin typeface="Arial" pitchFamily="34" charset="0"/>
                <a:cs typeface="Arial" pitchFamily="34" charset="0"/>
              </a:rPr>
              <a:t>客户端</a:t>
            </a:r>
            <a:r>
              <a:rPr lang="en-US" altLang="zh-CN" smtClean="0">
                <a:latin typeface="Arial" pitchFamily="34" charset="0"/>
                <a:cs typeface="Arial" pitchFamily="34" charset="0"/>
              </a:rPr>
              <a:t>)</a:t>
            </a:r>
            <a:r>
              <a:rPr lang="zh-CN" altLang="en-US" smtClean="0">
                <a:latin typeface="Arial" pitchFamily="34" charset="0"/>
                <a:cs typeface="Arial" pitchFamily="34" charset="0"/>
              </a:rPr>
              <a:t>可以通过</a:t>
            </a:r>
            <a:r>
              <a:rPr lang="en-US" altLang="zh-CN" smtClean="0">
                <a:latin typeface="Arial" pitchFamily="34" charset="0"/>
                <a:cs typeface="Arial" pitchFamily="34" charset="0"/>
              </a:rPr>
              <a:t>rmi</a:t>
            </a:r>
            <a:r>
              <a:rPr lang="zh-CN" altLang="en-US" smtClean="0">
                <a:latin typeface="Arial" pitchFamily="34" charset="0"/>
                <a:cs typeface="Arial" pitchFamily="34" charset="0"/>
              </a:rPr>
              <a:t>远程调用 </a:t>
            </a:r>
            <a:r>
              <a:rPr lang="zh-CN" altLang="en-US">
                <a:latin typeface="Arial" pitchFamily="34" charset="0"/>
                <a:cs typeface="Arial" pitchFamily="34" charset="0"/>
              </a:rPr>
              <a:t>远</a:t>
            </a:r>
            <a:r>
              <a:rPr lang="zh-CN" altLang="en-US" smtClean="0">
                <a:latin typeface="Arial" pitchFamily="34" charset="0"/>
                <a:cs typeface="Arial" pitchFamily="34" charset="0"/>
              </a:rPr>
              <a:t>程端注册的一个服务的</a:t>
            </a:r>
            <a:r>
              <a:rPr lang="en-US" altLang="zh-CN" smtClean="0">
                <a:latin typeface="Arial" pitchFamily="34" charset="0"/>
                <a:cs typeface="Arial" pitchFamily="34" charset="0"/>
              </a:rPr>
              <a:t>sayHello</a:t>
            </a:r>
            <a:r>
              <a:rPr lang="zh-CN" altLang="en-US" smtClean="0">
                <a:latin typeface="Arial" pitchFamily="34" charset="0"/>
                <a:cs typeface="Arial" pitchFamily="34" charset="0"/>
              </a:rPr>
              <a:t>的方法，并且返回结果</a:t>
            </a:r>
            <a:r>
              <a:rPr lang="zh-CN" altLang="en-US">
                <a:latin typeface="Arial" pitchFamily="34" charset="0"/>
                <a:cs typeface="Arial" pitchFamily="34" charset="0"/>
              </a:rPr>
              <a:t>。</a:t>
            </a: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p:txBody>
      </p:sp>
      <p:pic>
        <p:nvPicPr>
          <p:cNvPr id="276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845731"/>
            <a:ext cx="583882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335" y="3888407"/>
            <a:ext cx="48196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3053266405"/>
              </p:ext>
            </p:extLst>
          </p:nvPr>
        </p:nvGraphicFramePr>
        <p:xfrm>
          <a:off x="6804248" y="4176439"/>
          <a:ext cx="288032" cy="403245"/>
        </p:xfrm>
        <a:graphic>
          <a:graphicData uri="http://schemas.openxmlformats.org/presentationml/2006/ole">
            <mc:AlternateContent xmlns:mc="http://schemas.openxmlformats.org/markup-compatibility/2006">
              <mc:Choice xmlns:v="urn:schemas-microsoft-com:vml" Requires="v">
                <p:oleObj spid="_x0000_s27681" name="包装程序外壳对象" showAsIcon="1" r:id="rId6" imgW="508680" imgH="711360" progId="Package">
                  <p:embed/>
                </p:oleObj>
              </mc:Choice>
              <mc:Fallback>
                <p:oleObj name="包装程序外壳对象" showAsIcon="1" r:id="rId6" imgW="508680" imgH="711360" progId="Package">
                  <p:embed/>
                  <p:pic>
                    <p:nvPicPr>
                      <p:cNvPr id="0" name=""/>
                      <p:cNvPicPr/>
                      <p:nvPr/>
                    </p:nvPicPr>
                    <p:blipFill>
                      <a:blip r:embed="rId7"/>
                      <a:stretch>
                        <a:fillRect/>
                      </a:stretch>
                    </p:blipFill>
                    <p:spPr>
                      <a:xfrm>
                        <a:off x="6804248" y="4176439"/>
                        <a:ext cx="288032" cy="403245"/>
                      </a:xfrm>
                      <a:prstGeom prst="rect">
                        <a:avLst/>
                      </a:prstGeom>
                    </p:spPr>
                  </p:pic>
                </p:oleObj>
              </mc:Fallback>
            </mc:AlternateContent>
          </a:graphicData>
        </a:graphic>
      </p:graphicFrame>
    </p:spTree>
    <p:extLst>
      <p:ext uri="{BB962C8B-B14F-4D97-AF65-F5344CB8AC3E}">
        <p14:creationId xmlns:p14="http://schemas.microsoft.com/office/powerpoint/2010/main" val="36689941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代理模式</a:t>
            </a:r>
            <a:r>
              <a:rPr lang="en-US" altLang="zh-CN" sz="2400" b="1" smtClean="0"/>
              <a:t>(</a:t>
            </a:r>
            <a:r>
              <a:rPr lang="en-US" altLang="zh-CN" sz="2400" smtClean="0"/>
              <a:t>Proxy</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2893100"/>
          </a:xfrm>
          <a:prstGeom prst="rect">
            <a:avLst/>
          </a:prstGeom>
        </p:spPr>
        <p:txBody>
          <a:bodyPr wrap="square">
            <a:spAutoFit/>
          </a:bodyPr>
          <a:lstStyle/>
          <a:p>
            <a:pPr>
              <a:defRPr/>
            </a:pPr>
            <a:r>
              <a:rPr lang="en-US" altLang="zh-CN" sz="2000" b="1" smtClean="0">
                <a:solidFill>
                  <a:srgbClr val="0070C0"/>
                </a:solidFill>
                <a:ea typeface="宋体" panose="02010600030101010101" pitchFamily="2" charset="-122"/>
                <a:cs typeface="Times New Roman" panose="02020603050405020304" pitchFamily="18" charset="0"/>
              </a:rPr>
              <a:t>Java </a:t>
            </a:r>
            <a:r>
              <a:rPr lang="en-US" altLang="zh-CN" sz="2000" b="1">
                <a:solidFill>
                  <a:srgbClr val="0070C0"/>
                </a:solidFill>
                <a:ea typeface="宋体" panose="02010600030101010101" pitchFamily="2" charset="-122"/>
                <a:cs typeface="Times New Roman" panose="02020603050405020304" pitchFamily="18" charset="0"/>
              </a:rPr>
              <a:t>RMI</a:t>
            </a:r>
            <a:r>
              <a:rPr lang="zh-CN" altLang="en-US" sz="2000" b="1">
                <a:solidFill>
                  <a:srgbClr val="0070C0"/>
                </a:solidFill>
                <a:ea typeface="宋体" panose="02010600030101010101" pitchFamily="2" charset="-122"/>
                <a:cs typeface="Times New Roman" panose="02020603050405020304" pitchFamily="18" charset="0"/>
              </a:rPr>
              <a:t>的开发应用案例</a:t>
            </a:r>
            <a:r>
              <a:rPr lang="en-US" altLang="zh-CN" sz="2000" b="1" smtClean="0">
                <a:solidFill>
                  <a:srgbClr val="0070C0"/>
                </a:solidFill>
                <a:ea typeface="宋体" panose="02010600030101010101" pitchFamily="2" charset="-122"/>
                <a:cs typeface="Times New Roman" panose="02020603050405020304" pitchFamily="18" charset="0"/>
              </a:rPr>
              <a:t>-</a:t>
            </a:r>
            <a:r>
              <a:rPr lang="zh-CN" altLang="en-US" sz="2000" b="1">
                <a:solidFill>
                  <a:srgbClr val="0070C0"/>
                </a:solidFill>
                <a:ea typeface="宋体" panose="02010600030101010101" pitchFamily="2" charset="-122"/>
                <a:cs typeface="Times New Roman" panose="02020603050405020304" pitchFamily="18" charset="0"/>
              </a:rPr>
              <a:t>开发</a:t>
            </a:r>
            <a:r>
              <a:rPr lang="zh-CN" altLang="en-US" sz="2000" b="1" smtClean="0">
                <a:solidFill>
                  <a:srgbClr val="0070C0"/>
                </a:solidFill>
                <a:ea typeface="宋体" panose="02010600030101010101" pitchFamily="2" charset="-122"/>
                <a:cs typeface="Times New Roman" panose="02020603050405020304" pitchFamily="18" charset="0"/>
              </a:rPr>
              <a:t>步骤</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smtClean="0">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制</a:t>
            </a:r>
            <a:r>
              <a:rPr lang="zh-CN" altLang="en-US">
                <a:latin typeface="Arial" pitchFamily="34" charset="0"/>
                <a:cs typeface="Arial" pitchFamily="34" charset="0"/>
              </a:rPr>
              <a:t>作远程接口：接口文</a:t>
            </a:r>
            <a:r>
              <a:rPr lang="zh-CN" altLang="en-US" smtClean="0">
                <a:latin typeface="Arial" pitchFamily="34" charset="0"/>
                <a:cs typeface="Arial" pitchFamily="34" charset="0"/>
              </a:rPr>
              <a:t>件</a:t>
            </a:r>
            <a:endParaRPr lang="zh-CN" altLang="en-US">
              <a:latin typeface="Arial" pitchFamily="34" charset="0"/>
              <a:cs typeface="Arial" pitchFamily="34" charset="0"/>
            </a:endParaRPr>
          </a:p>
          <a:p>
            <a:pPr marL="342900" indent="-342900">
              <a:buAutoNum type="arabicParenR"/>
              <a:defRPr/>
            </a:pPr>
            <a:r>
              <a:rPr lang="zh-CN" altLang="en-US">
                <a:latin typeface="Arial" pitchFamily="34" charset="0"/>
                <a:cs typeface="Arial" pitchFamily="34" charset="0"/>
              </a:rPr>
              <a:t>远程接口的实现：</a:t>
            </a:r>
            <a:r>
              <a:rPr lang="en-US" altLang="zh-CN">
                <a:latin typeface="Arial" pitchFamily="34" charset="0"/>
                <a:cs typeface="Arial" pitchFamily="34" charset="0"/>
              </a:rPr>
              <a:t>Service</a:t>
            </a:r>
            <a:r>
              <a:rPr lang="zh-CN" altLang="en-US">
                <a:latin typeface="Arial" pitchFamily="34" charset="0"/>
                <a:cs typeface="Arial" pitchFamily="34" charset="0"/>
              </a:rPr>
              <a:t>文件</a:t>
            </a:r>
          </a:p>
          <a:p>
            <a:pPr marL="342900" indent="-342900">
              <a:buAutoNum type="arabicParenR"/>
              <a:defRPr/>
            </a:pPr>
            <a:r>
              <a:rPr lang="en-US" altLang="zh-CN">
                <a:latin typeface="Arial" pitchFamily="34" charset="0"/>
                <a:cs typeface="Arial" pitchFamily="34" charset="0"/>
              </a:rPr>
              <a:t>RMI</a:t>
            </a:r>
            <a:r>
              <a:rPr lang="zh-CN" altLang="en-US">
                <a:latin typeface="Arial" pitchFamily="34" charset="0"/>
                <a:cs typeface="Arial" pitchFamily="34" charset="0"/>
              </a:rPr>
              <a:t>服务端注册，开启服务</a:t>
            </a:r>
          </a:p>
          <a:p>
            <a:pPr marL="342900" indent="-342900">
              <a:buAutoNum type="arabicParenR"/>
              <a:defRPr/>
            </a:pPr>
            <a:r>
              <a:rPr lang="en-US" altLang="zh-CN">
                <a:latin typeface="Arial" pitchFamily="34" charset="0"/>
                <a:cs typeface="Arial" pitchFamily="34" charset="0"/>
              </a:rPr>
              <a:t>RMI</a:t>
            </a:r>
            <a:r>
              <a:rPr lang="zh-CN" altLang="en-US">
                <a:latin typeface="Arial" pitchFamily="34" charset="0"/>
                <a:cs typeface="Arial" pitchFamily="34" charset="0"/>
              </a:rPr>
              <a:t>代理端通过</a:t>
            </a:r>
            <a:r>
              <a:rPr lang="en-US" altLang="zh-CN">
                <a:latin typeface="Arial" pitchFamily="34" charset="0"/>
                <a:cs typeface="Arial" pitchFamily="34" charset="0"/>
              </a:rPr>
              <a:t>RMI</a:t>
            </a:r>
            <a:r>
              <a:rPr lang="zh-CN" altLang="en-US">
                <a:latin typeface="Arial" pitchFamily="34" charset="0"/>
                <a:cs typeface="Arial" pitchFamily="34" charset="0"/>
              </a:rPr>
              <a:t>查询到服务端，建立联系，通过接口调用远程方法</a:t>
            </a: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p:txBody>
      </p:sp>
    </p:spTree>
    <p:extLst>
      <p:ext uri="{BB962C8B-B14F-4D97-AF65-F5344CB8AC3E}">
        <p14:creationId xmlns:p14="http://schemas.microsoft.com/office/powerpoint/2010/main" val="16215081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代理模式</a:t>
            </a:r>
            <a:r>
              <a:rPr lang="en-US" altLang="zh-CN" sz="2400" b="1" smtClean="0"/>
              <a:t>(</a:t>
            </a:r>
            <a:r>
              <a:rPr lang="en-US" altLang="zh-CN" sz="2400" smtClean="0"/>
              <a:t>Proxy</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2062103"/>
          </a:xfrm>
          <a:prstGeom prst="rect">
            <a:avLst/>
          </a:prstGeom>
        </p:spPr>
        <p:txBody>
          <a:bodyPr wrap="square">
            <a:spAutoFit/>
          </a:bodyPr>
          <a:lstStyle/>
          <a:p>
            <a:pPr>
              <a:defRPr/>
            </a:pPr>
            <a:r>
              <a:rPr lang="en-US" altLang="zh-CN" sz="2000" b="1" smtClean="0">
                <a:solidFill>
                  <a:srgbClr val="0070C0"/>
                </a:solidFill>
                <a:ea typeface="宋体" panose="02010600030101010101" pitchFamily="2" charset="-122"/>
                <a:cs typeface="Times New Roman" panose="02020603050405020304" pitchFamily="18" charset="0"/>
              </a:rPr>
              <a:t>Java RMI</a:t>
            </a:r>
            <a:r>
              <a:rPr lang="zh-CN" altLang="en-US" sz="2000" b="1" smtClean="0">
                <a:solidFill>
                  <a:srgbClr val="0070C0"/>
                </a:solidFill>
                <a:ea typeface="宋体" panose="02010600030101010101" pitchFamily="2" charset="-122"/>
                <a:cs typeface="Times New Roman" panose="02020603050405020304" pitchFamily="18" charset="0"/>
              </a:rPr>
              <a:t>的开发应用案例</a:t>
            </a:r>
            <a:r>
              <a:rPr lang="en-US" altLang="zh-CN" sz="2000" b="1" smtClean="0">
                <a:solidFill>
                  <a:srgbClr val="0070C0"/>
                </a:solidFill>
                <a:ea typeface="宋体" panose="02010600030101010101" pitchFamily="2" charset="-122"/>
                <a:cs typeface="Times New Roman" panose="02020603050405020304" pitchFamily="18" charset="0"/>
              </a:rPr>
              <a:t>-</a:t>
            </a:r>
            <a:r>
              <a:rPr lang="zh-CN" altLang="en-US" sz="2000" b="1">
                <a:solidFill>
                  <a:srgbClr val="0070C0"/>
                </a:solidFill>
                <a:ea typeface="宋体" panose="02010600030101010101" pitchFamily="2" charset="-122"/>
                <a:cs typeface="Times New Roman" panose="02020603050405020304" pitchFamily="18" charset="0"/>
              </a:rPr>
              <a:t>程</a:t>
            </a:r>
            <a:r>
              <a:rPr lang="zh-CN" altLang="en-US" sz="2000" b="1" smtClean="0">
                <a:solidFill>
                  <a:srgbClr val="0070C0"/>
                </a:solidFill>
                <a:ea typeface="宋体" panose="02010600030101010101" pitchFamily="2" charset="-122"/>
                <a:cs typeface="Times New Roman" panose="02020603050405020304" pitchFamily="18" charset="0"/>
              </a:rPr>
              <a:t>序框架</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a:latin typeface="Arial" pitchFamily="34" charset="0"/>
              <a:cs typeface="Arial" pitchFamily="34" charset="0"/>
            </a:endParaRPr>
          </a:p>
          <a:p>
            <a:pPr>
              <a:defRPr/>
            </a:pPr>
            <a:r>
              <a:rPr lang="zh-CN" altLang="en-US" smtClean="0">
                <a:latin typeface="Arial" pitchFamily="34" charset="0"/>
                <a:cs typeface="Arial" pitchFamily="34" charset="0"/>
              </a:rPr>
              <a:t>如图</a:t>
            </a:r>
            <a:r>
              <a:rPr lang="en-US" altLang="zh-CN" smtClean="0">
                <a:latin typeface="Arial" pitchFamily="34" charset="0"/>
                <a:cs typeface="Arial" pitchFamily="34" charset="0"/>
              </a:rPr>
              <a:t>(</a:t>
            </a:r>
            <a:r>
              <a:rPr lang="zh-CN" altLang="en-US" sz="1400" smtClean="0">
                <a:solidFill>
                  <a:srgbClr val="FF0000"/>
                </a:solidFill>
                <a:latin typeface="Arial" pitchFamily="34" charset="0"/>
                <a:cs typeface="Arial" pitchFamily="34" charset="0"/>
              </a:rPr>
              <a:t>调整</a:t>
            </a:r>
            <a:r>
              <a:rPr lang="en-US" altLang="zh-CN" sz="1400" smtClean="0">
                <a:solidFill>
                  <a:srgbClr val="FF0000"/>
                </a:solidFill>
                <a:latin typeface="Arial" pitchFamily="34" charset="0"/>
                <a:cs typeface="Arial" pitchFamily="34" charset="0"/>
              </a:rPr>
              <a:t>+</a:t>
            </a:r>
            <a:r>
              <a:rPr lang="zh-CN" altLang="en-US" sz="1400" smtClean="0">
                <a:solidFill>
                  <a:srgbClr val="FF0000"/>
                </a:solidFill>
                <a:latin typeface="Arial" pitchFamily="34" charset="0"/>
                <a:cs typeface="Arial" pitchFamily="34" charset="0"/>
              </a:rPr>
              <a:t>说明</a:t>
            </a:r>
            <a:r>
              <a:rPr lang="en-US" altLang="zh-CN" smtClean="0">
                <a:latin typeface="Arial" pitchFamily="34" charset="0"/>
                <a:cs typeface="Arial" pitchFamily="34" charset="0"/>
              </a:rPr>
              <a:t>)</a:t>
            </a: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p:txBody>
      </p:sp>
      <p:sp>
        <p:nvSpPr>
          <p:cNvPr id="8" name="TextBox 7"/>
          <p:cNvSpPr txBox="1"/>
          <p:nvPr/>
        </p:nvSpPr>
        <p:spPr>
          <a:xfrm>
            <a:off x="2971850" y="1736501"/>
            <a:ext cx="1549142" cy="35907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altLang="zh-CN" sz="1600"/>
              <a:t>RMI</a:t>
            </a:r>
            <a:r>
              <a:rPr lang="zh-CN" altLang="en-US" sz="1600"/>
              <a:t>开发示意图</a:t>
            </a:r>
          </a:p>
        </p:txBody>
      </p:sp>
      <p:sp>
        <p:nvSpPr>
          <p:cNvPr id="9" name="圆角矩形 8"/>
          <p:cNvSpPr/>
          <p:nvPr/>
        </p:nvSpPr>
        <p:spPr>
          <a:xfrm>
            <a:off x="3114725" y="2184347"/>
            <a:ext cx="2752725" cy="866775"/>
          </a:xfrm>
          <a:prstGeom prst="roundRect">
            <a:avLst/>
          </a:prstGeom>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zh-CN" altLang="en-US" sz="1100"/>
              <a:t>代理端</a:t>
            </a:r>
            <a:r>
              <a:rPr lang="en-US" altLang="zh-CN" sz="1100"/>
              <a:t>(</a:t>
            </a:r>
            <a:r>
              <a:rPr lang="zh-CN" altLang="en-US" sz="1100"/>
              <a:t>客户端</a:t>
            </a:r>
            <a:r>
              <a:rPr lang="en-US" altLang="zh-CN" sz="1100"/>
              <a:t>) </a:t>
            </a:r>
            <a:r>
              <a:rPr lang="zh-CN" altLang="en-US" sz="1100"/>
              <a:t>共用的，接口文件</a:t>
            </a:r>
            <a:endParaRPr lang="en-US" altLang="zh-CN" sz="1100"/>
          </a:p>
          <a:p>
            <a:pPr algn="l"/>
            <a:r>
              <a:rPr lang="en-US" altLang="zh-CN"/>
              <a:t>MyRemote.scala</a:t>
            </a:r>
            <a:r>
              <a:rPr lang="zh-CN" altLang="en-US" sz="1100"/>
              <a:t> </a:t>
            </a:r>
            <a:endParaRPr lang="en-US" altLang="zh-CN" sz="1100"/>
          </a:p>
          <a:p>
            <a:pPr algn="l"/>
            <a:r>
              <a:rPr lang="zh-CN" altLang="en-US" sz="1100"/>
              <a:t>有很多方法比如</a:t>
            </a:r>
            <a:r>
              <a:rPr lang="en-US" altLang="zh-CN" sz="1100"/>
              <a:t>sayHello</a:t>
            </a:r>
            <a:endParaRPr lang="zh-CN" altLang="en-US" sz="1100"/>
          </a:p>
        </p:txBody>
      </p:sp>
      <p:sp>
        <p:nvSpPr>
          <p:cNvPr id="10" name="圆角矩形 9"/>
          <p:cNvSpPr/>
          <p:nvPr/>
        </p:nvSpPr>
        <p:spPr>
          <a:xfrm>
            <a:off x="971600" y="3993926"/>
            <a:ext cx="2143125" cy="96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zh-CN" altLang="en-US" sz="1100"/>
              <a:t>代理端</a:t>
            </a:r>
            <a:r>
              <a:rPr lang="en-US" altLang="zh-CN" sz="1100"/>
              <a:t>(</a:t>
            </a:r>
            <a:r>
              <a:rPr lang="zh-CN" altLang="en-US" sz="1100"/>
              <a:t>客户端</a:t>
            </a:r>
            <a:r>
              <a:rPr lang="en-US" altLang="zh-CN" sz="1100"/>
              <a:t>) </a:t>
            </a:r>
            <a:r>
              <a:rPr lang="zh-CN" altLang="en-US" sz="1100"/>
              <a:t>的文件</a:t>
            </a:r>
            <a:endParaRPr lang="en-US" altLang="zh-CN" sz="1100"/>
          </a:p>
          <a:p>
            <a:pPr algn="l"/>
            <a:r>
              <a:rPr lang="en-US" altLang="zh-CN"/>
              <a:t>MyRemoteClient.scala</a:t>
            </a:r>
          </a:p>
          <a:p>
            <a:pPr algn="l"/>
            <a:endParaRPr lang="en-US" altLang="zh-CN" sz="1100"/>
          </a:p>
          <a:p>
            <a:pPr algn="l"/>
            <a:r>
              <a:rPr lang="zh-CN" altLang="en-US" sz="1100"/>
              <a:t>需要使用到</a:t>
            </a:r>
            <a:r>
              <a:rPr lang="zh-CN" altLang="en-US" sz="1100" baseline="0"/>
              <a:t> </a:t>
            </a:r>
            <a:r>
              <a:rPr lang="en-US" altLang="zh-CN" sz="1100">
                <a:solidFill>
                  <a:srgbClr val="FF0000"/>
                </a:solidFill>
                <a:effectLst/>
                <a:latin typeface="+mn-lt"/>
                <a:ea typeface="+mn-ea"/>
                <a:cs typeface="+mn-cs"/>
              </a:rPr>
              <a:t>MyRemote </a:t>
            </a:r>
            <a:r>
              <a:rPr lang="zh-CN" altLang="en-US" sz="1100">
                <a:solidFill>
                  <a:schemeClr val="lt1"/>
                </a:solidFill>
                <a:effectLst/>
                <a:latin typeface="+mn-lt"/>
                <a:ea typeface="+mn-ea"/>
                <a:cs typeface="+mn-cs"/>
              </a:rPr>
              <a:t>接口</a:t>
            </a:r>
            <a:endParaRPr lang="zh-CN" altLang="en-US" sz="1100"/>
          </a:p>
        </p:txBody>
      </p:sp>
      <p:sp>
        <p:nvSpPr>
          <p:cNvPr id="11" name="圆角矩形 10"/>
          <p:cNvSpPr/>
          <p:nvPr/>
        </p:nvSpPr>
        <p:spPr>
          <a:xfrm>
            <a:off x="5553125" y="3917726"/>
            <a:ext cx="2143125" cy="1266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zh-CN" altLang="en-US" sz="1100"/>
              <a:t>远程端</a:t>
            </a:r>
            <a:r>
              <a:rPr lang="en-US" altLang="zh-CN" sz="1100"/>
              <a:t>(</a:t>
            </a:r>
            <a:r>
              <a:rPr lang="zh-CN" altLang="en-US" sz="1100"/>
              <a:t>服务端</a:t>
            </a:r>
            <a:r>
              <a:rPr lang="en-US" altLang="zh-CN" sz="1100"/>
              <a:t>) </a:t>
            </a:r>
            <a:r>
              <a:rPr lang="zh-CN" altLang="en-US" sz="1100"/>
              <a:t>的文件</a:t>
            </a:r>
            <a:endParaRPr lang="en-US" altLang="zh-CN" sz="1100"/>
          </a:p>
          <a:p>
            <a:pPr algn="l"/>
            <a:r>
              <a:rPr lang="en-US" altLang="zh-CN"/>
              <a:t>MyRemoteImpl.scala</a:t>
            </a:r>
          </a:p>
          <a:p>
            <a:pPr algn="l"/>
            <a:endParaRPr lang="en-US" altLang="zh-CN" sz="1100"/>
          </a:p>
          <a:p>
            <a:pPr algn="l"/>
            <a:r>
              <a:rPr lang="zh-CN" altLang="en-US" sz="1100"/>
              <a:t>需要实现到</a:t>
            </a:r>
            <a:r>
              <a:rPr lang="zh-CN" altLang="en-US" sz="1100" baseline="0"/>
              <a:t> </a:t>
            </a:r>
            <a:r>
              <a:rPr lang="en-US" altLang="zh-CN" sz="1100">
                <a:solidFill>
                  <a:schemeClr val="lt1"/>
                </a:solidFill>
                <a:effectLst/>
                <a:latin typeface="+mn-lt"/>
                <a:ea typeface="+mn-ea"/>
                <a:cs typeface="+mn-cs"/>
              </a:rPr>
              <a:t>MyRemote </a:t>
            </a:r>
            <a:r>
              <a:rPr lang="zh-CN" altLang="en-US" sz="1100">
                <a:solidFill>
                  <a:schemeClr val="lt1"/>
                </a:solidFill>
                <a:effectLst/>
                <a:latin typeface="+mn-lt"/>
                <a:ea typeface="+mn-ea"/>
                <a:cs typeface="+mn-cs"/>
              </a:rPr>
              <a:t>接口</a:t>
            </a:r>
            <a:endParaRPr lang="en-US" altLang="zh-CN" sz="1100">
              <a:solidFill>
                <a:schemeClr val="lt1"/>
              </a:solidFill>
              <a:effectLst/>
              <a:latin typeface="+mn-lt"/>
              <a:ea typeface="+mn-ea"/>
              <a:cs typeface="+mn-cs"/>
            </a:endParaRPr>
          </a:p>
          <a:p>
            <a:pPr algn="l"/>
            <a:r>
              <a:rPr lang="zh-CN" altLang="en-US" sz="1100">
                <a:solidFill>
                  <a:schemeClr val="lt1"/>
                </a:solidFill>
                <a:effectLst/>
                <a:latin typeface="+mn-lt"/>
                <a:ea typeface="+mn-ea"/>
                <a:cs typeface="+mn-cs"/>
              </a:rPr>
              <a:t>的方法</a:t>
            </a:r>
            <a:endParaRPr lang="zh-CN" altLang="en-US" sz="1100"/>
          </a:p>
        </p:txBody>
      </p:sp>
      <p:cxnSp>
        <p:nvCxnSpPr>
          <p:cNvPr id="12" name="直接箭头连接符 11"/>
          <p:cNvCxnSpPr/>
          <p:nvPr/>
        </p:nvCxnSpPr>
        <p:spPr>
          <a:xfrm>
            <a:off x="3257600" y="4232051"/>
            <a:ext cx="224790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3305225" y="4641626"/>
            <a:ext cx="2133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51"/>
          <p:cNvSpPr txBox="1"/>
          <p:nvPr/>
        </p:nvSpPr>
        <p:spPr>
          <a:xfrm>
            <a:off x="3419525" y="3451001"/>
            <a:ext cx="2000997" cy="642484"/>
          </a:xfrm>
          <a:prstGeom prst="rect">
            <a:avLst/>
          </a:prstGeom>
          <a:solidFill>
            <a:schemeClr val="bg1">
              <a:lumMod val="95000"/>
            </a:schemeClr>
          </a:solid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zh-CN" altLang="en-US" sz="1100"/>
              <a:t>通过</a:t>
            </a:r>
            <a:r>
              <a:rPr lang="en-US" altLang="zh-CN" sz="1100"/>
              <a:t>RMI</a:t>
            </a:r>
            <a:r>
              <a:rPr lang="zh-CN" altLang="en-US" sz="1100"/>
              <a:t>远程调用</a:t>
            </a:r>
            <a:r>
              <a:rPr lang="zh-CN" altLang="en-US" sz="1100" baseline="0"/>
              <a:t> 远程端注册</a:t>
            </a:r>
            <a:endParaRPr lang="en-US" altLang="zh-CN" sz="1100" baseline="0"/>
          </a:p>
          <a:p>
            <a:r>
              <a:rPr lang="zh-CN" altLang="en-US" sz="1100" baseline="0"/>
              <a:t>的服务</a:t>
            </a:r>
            <a:r>
              <a:rPr lang="en-US" altLang="zh-CN" sz="1100" baseline="0"/>
              <a:t>, </a:t>
            </a:r>
            <a:r>
              <a:rPr lang="zh-CN" altLang="en-US" sz="1100" baseline="0"/>
              <a:t>该服务需要实现接口</a:t>
            </a:r>
            <a:endParaRPr lang="en-US" altLang="zh-CN" sz="1100" baseline="0"/>
          </a:p>
          <a:p>
            <a:r>
              <a:rPr lang="zh-CN" altLang="en-US" sz="1100" baseline="0"/>
              <a:t>的方法</a:t>
            </a:r>
            <a:r>
              <a:rPr lang="en-US" altLang="zh-CN" sz="1100" baseline="0"/>
              <a:t>sayHello</a:t>
            </a:r>
            <a:endParaRPr lang="zh-CN" altLang="en-US" sz="1100"/>
          </a:p>
        </p:txBody>
      </p:sp>
      <p:sp>
        <p:nvSpPr>
          <p:cNvPr id="15" name="TextBox 52"/>
          <p:cNvSpPr txBox="1"/>
          <p:nvPr/>
        </p:nvSpPr>
        <p:spPr>
          <a:xfrm>
            <a:off x="3429050" y="4698776"/>
            <a:ext cx="1868204" cy="275717"/>
          </a:xfrm>
          <a:prstGeom prst="rect">
            <a:avLst/>
          </a:prstGeom>
          <a:solidFill>
            <a:schemeClr val="bg1">
              <a:lumMod val="95000"/>
            </a:schemeClr>
          </a:solid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zh-CN" altLang="en-US" sz="1100"/>
              <a:t>远程端返回</a:t>
            </a:r>
            <a:r>
              <a:rPr lang="en-US" altLang="zh-CN" sz="1100"/>
              <a:t>sayHello</a:t>
            </a:r>
            <a:r>
              <a:rPr lang="zh-CN" altLang="en-US" sz="1100"/>
              <a:t>的结果</a:t>
            </a:r>
            <a:r>
              <a:rPr lang="en-US" altLang="zh-CN" sz="1100"/>
              <a:t>..</a:t>
            </a:r>
            <a:endParaRPr lang="zh-CN" altLang="en-US" sz="1100"/>
          </a:p>
        </p:txBody>
      </p:sp>
      <p:cxnSp>
        <p:nvCxnSpPr>
          <p:cNvPr id="3" name="直接箭头连接符 2"/>
          <p:cNvCxnSpPr/>
          <p:nvPr/>
        </p:nvCxnSpPr>
        <p:spPr>
          <a:xfrm flipV="1">
            <a:off x="1907704" y="3051122"/>
            <a:ext cx="1944216" cy="9428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2043162" y="3451001"/>
            <a:ext cx="1071563" cy="321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使用</a:t>
            </a:r>
            <a:endParaRPr lang="zh-CN" altLang="en-US"/>
          </a:p>
        </p:txBody>
      </p:sp>
      <p:cxnSp>
        <p:nvCxnSpPr>
          <p:cNvPr id="17" name="直接箭头连接符 16"/>
          <p:cNvCxnSpPr/>
          <p:nvPr/>
        </p:nvCxnSpPr>
        <p:spPr>
          <a:xfrm flipH="1" flipV="1">
            <a:off x="5438825" y="3051122"/>
            <a:ext cx="645343" cy="866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5501592" y="3323803"/>
            <a:ext cx="1071563" cy="321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实现</a:t>
            </a:r>
          </a:p>
        </p:txBody>
      </p:sp>
    </p:spTree>
    <p:extLst>
      <p:ext uri="{BB962C8B-B14F-4D97-AF65-F5344CB8AC3E}">
        <p14:creationId xmlns:p14="http://schemas.microsoft.com/office/powerpoint/2010/main" val="6198765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代理模式</a:t>
            </a:r>
            <a:r>
              <a:rPr lang="en-US" altLang="zh-CN" sz="2400" b="1" smtClean="0"/>
              <a:t>(</a:t>
            </a:r>
            <a:r>
              <a:rPr lang="en-US" altLang="zh-CN" sz="2400" smtClean="0"/>
              <a:t>Proxy</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2092881"/>
          </a:xfrm>
          <a:prstGeom prst="rect">
            <a:avLst/>
          </a:prstGeom>
        </p:spPr>
        <p:txBody>
          <a:bodyPr wrap="square">
            <a:spAutoFit/>
          </a:bodyPr>
          <a:lstStyle/>
          <a:p>
            <a:pPr>
              <a:defRPr/>
            </a:pPr>
            <a:r>
              <a:rPr lang="en-US" altLang="zh-CN" sz="2000" b="1" smtClean="0">
                <a:solidFill>
                  <a:srgbClr val="0070C0"/>
                </a:solidFill>
                <a:ea typeface="宋体" panose="02010600030101010101" pitchFamily="2" charset="-122"/>
                <a:cs typeface="Times New Roman" panose="02020603050405020304" pitchFamily="18" charset="0"/>
              </a:rPr>
              <a:t>Java RMI</a:t>
            </a:r>
            <a:r>
              <a:rPr lang="zh-CN" altLang="en-US" sz="2000" b="1" smtClean="0">
                <a:solidFill>
                  <a:srgbClr val="0070C0"/>
                </a:solidFill>
                <a:ea typeface="宋体" panose="02010600030101010101" pitchFamily="2" charset="-122"/>
                <a:cs typeface="Times New Roman" panose="02020603050405020304" pitchFamily="18" charset="0"/>
              </a:rPr>
              <a:t>的开发</a:t>
            </a:r>
            <a:r>
              <a:rPr lang="en-US" altLang="zh-CN" sz="2000" b="1" smtClean="0">
                <a:solidFill>
                  <a:srgbClr val="0070C0"/>
                </a:solidFill>
                <a:ea typeface="宋体" panose="02010600030101010101" pitchFamily="2" charset="-122"/>
                <a:cs typeface="Times New Roman" panose="02020603050405020304" pitchFamily="18" charset="0"/>
              </a:rPr>
              <a:t/>
            </a:r>
            <a:br>
              <a:rPr lang="en-US" altLang="zh-CN" sz="2000" b="1" smtClean="0">
                <a:solidFill>
                  <a:srgbClr val="0070C0"/>
                </a:solidFill>
                <a:ea typeface="宋体" panose="02010600030101010101" pitchFamily="2" charset="-122"/>
                <a:cs typeface="Times New Roman" panose="02020603050405020304" pitchFamily="18" charset="0"/>
              </a:rPr>
            </a:br>
            <a:r>
              <a:rPr lang="zh-CN" altLang="en-US" sz="2000" b="1" smtClean="0">
                <a:solidFill>
                  <a:srgbClr val="0070C0"/>
                </a:solidFill>
                <a:ea typeface="宋体" panose="02010600030101010101" pitchFamily="2" charset="-122"/>
                <a:cs typeface="Times New Roman" panose="02020603050405020304" pitchFamily="18" charset="0"/>
              </a:rPr>
              <a:t>应用案例</a:t>
            </a:r>
            <a:r>
              <a:rPr lang="en-US" altLang="zh-CN" sz="2000" b="1" smtClean="0">
                <a:solidFill>
                  <a:srgbClr val="0070C0"/>
                </a:solidFill>
                <a:ea typeface="宋体" panose="02010600030101010101" pitchFamily="2" charset="-122"/>
                <a:cs typeface="Times New Roman" panose="02020603050405020304" pitchFamily="18" charset="0"/>
              </a:rPr>
              <a:t>-</a:t>
            </a:r>
            <a:r>
              <a:rPr lang="zh-CN" altLang="en-US" sz="2000" b="1" smtClean="0">
                <a:solidFill>
                  <a:srgbClr val="0070C0"/>
                </a:solidFill>
                <a:ea typeface="宋体" panose="02010600030101010101" pitchFamily="2" charset="-122"/>
                <a:cs typeface="Times New Roman" panose="02020603050405020304" pitchFamily="18" charset="0"/>
              </a:rPr>
              <a:t>代码实现</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p:txBody>
      </p:sp>
      <p:pic>
        <p:nvPicPr>
          <p:cNvPr id="286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213945"/>
            <a:ext cx="24003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9512" y="3960415"/>
            <a:ext cx="3539752" cy="1015663"/>
          </a:xfrm>
          <a:prstGeom prst="rect">
            <a:avLst/>
          </a:prstGeom>
          <a:noFill/>
        </p:spPr>
        <p:txBody>
          <a:bodyPr wrap="none" rtlCol="0">
            <a:spAutoFit/>
          </a:bodyPr>
          <a:lstStyle/>
          <a:p>
            <a:r>
              <a:rPr lang="en-US" altLang="zh-CN" sz="1200">
                <a:latin typeface="Arial" pitchFamily="34" charset="0"/>
                <a:cs typeface="Arial" pitchFamily="34" charset="0"/>
              </a:rPr>
              <a:t>trait MyRemote extends Remote {</a:t>
            </a:r>
          </a:p>
          <a:p>
            <a:r>
              <a:rPr lang="en-US" altLang="zh-CN" sz="1200">
                <a:latin typeface="Arial" pitchFamily="34" charset="0"/>
                <a:cs typeface="Arial" pitchFamily="34" charset="0"/>
              </a:rPr>
              <a:t>  //</a:t>
            </a:r>
            <a:r>
              <a:rPr lang="zh-CN" altLang="en-US" sz="1200">
                <a:latin typeface="Arial" pitchFamily="34" charset="0"/>
                <a:cs typeface="Arial" pitchFamily="34" charset="0"/>
              </a:rPr>
              <a:t>一个抽象方法</a:t>
            </a:r>
          </a:p>
          <a:p>
            <a:r>
              <a:rPr lang="zh-CN" altLang="en-US" sz="1200">
                <a:latin typeface="Arial" pitchFamily="34" charset="0"/>
                <a:cs typeface="Arial" pitchFamily="34" charset="0"/>
              </a:rPr>
              <a:t>  </a:t>
            </a:r>
            <a:r>
              <a:rPr lang="en-US" altLang="zh-CN" sz="1200">
                <a:latin typeface="Arial" pitchFamily="34" charset="0"/>
                <a:cs typeface="Arial" pitchFamily="34" charset="0"/>
              </a:rPr>
              <a:t>@throws(classOf[RemoteException])</a:t>
            </a:r>
          </a:p>
          <a:p>
            <a:r>
              <a:rPr lang="en-US" altLang="zh-CN" sz="1200">
                <a:latin typeface="Arial" pitchFamily="34" charset="0"/>
                <a:cs typeface="Arial" pitchFamily="34" charset="0"/>
              </a:rPr>
              <a:t>  def sayHello(): String //throws RemoteException</a:t>
            </a:r>
          </a:p>
          <a:p>
            <a:r>
              <a:rPr lang="en-US" altLang="zh-CN" sz="1200">
                <a:latin typeface="Arial" pitchFamily="34" charset="0"/>
                <a:cs typeface="Arial" pitchFamily="34" charset="0"/>
              </a:rPr>
              <a:t>}</a:t>
            </a:r>
            <a:endParaRPr lang="zh-CN" altLang="en-US" sz="1200">
              <a:latin typeface="Arial" pitchFamily="34" charset="0"/>
              <a:cs typeface="Arial" pitchFamily="34" charset="0"/>
            </a:endParaRPr>
          </a:p>
        </p:txBody>
      </p:sp>
      <p:sp>
        <p:nvSpPr>
          <p:cNvPr id="3" name="TextBox 2"/>
          <p:cNvSpPr txBox="1"/>
          <p:nvPr/>
        </p:nvSpPr>
        <p:spPr>
          <a:xfrm>
            <a:off x="3049545" y="1224111"/>
            <a:ext cx="6563015" cy="1938992"/>
          </a:xfrm>
          <a:prstGeom prst="rect">
            <a:avLst/>
          </a:prstGeom>
          <a:solidFill>
            <a:schemeClr val="bg1">
              <a:lumMod val="95000"/>
            </a:schemeClr>
          </a:solidFill>
        </p:spPr>
        <p:txBody>
          <a:bodyPr wrap="none" rtlCol="0">
            <a:spAutoFit/>
          </a:bodyPr>
          <a:lstStyle/>
          <a:p>
            <a:r>
              <a:rPr lang="en-US" altLang="zh-CN" sz="1200">
                <a:latin typeface="Arial" pitchFamily="34" charset="0"/>
                <a:cs typeface="Arial" pitchFamily="34" charset="0"/>
              </a:rPr>
              <a:t>class MyRemoteClient {</a:t>
            </a:r>
          </a:p>
          <a:p>
            <a:r>
              <a:rPr lang="en-US" altLang="zh-CN" sz="1200">
                <a:latin typeface="Arial" pitchFamily="34" charset="0"/>
                <a:cs typeface="Arial" pitchFamily="34" charset="0"/>
              </a:rPr>
              <a:t>  def go() = {</a:t>
            </a:r>
          </a:p>
          <a:p>
            <a:r>
              <a:rPr lang="en-US" altLang="zh-CN" sz="1200">
                <a:latin typeface="Arial" pitchFamily="34" charset="0"/>
                <a:cs typeface="Arial" pitchFamily="34" charset="0"/>
              </a:rPr>
              <a:t>    val service = Naming.lookup("rmi://127.0.0.1:9999/RemoteHello").asInstanceOf[MyRemote]</a:t>
            </a:r>
          </a:p>
          <a:p>
            <a:r>
              <a:rPr lang="en-US" altLang="zh-CN" sz="1200">
                <a:latin typeface="Arial" pitchFamily="34" charset="0"/>
                <a:cs typeface="Arial" pitchFamily="34" charset="0"/>
              </a:rPr>
              <a:t>    val str = service.sayHello()</a:t>
            </a:r>
          </a:p>
          <a:p>
            <a:r>
              <a:rPr lang="en-US" altLang="zh-CN" sz="1200">
                <a:latin typeface="Arial" pitchFamily="34" charset="0"/>
                <a:cs typeface="Arial" pitchFamily="34" charset="0"/>
              </a:rPr>
              <a:t>    println("str = " + str)</a:t>
            </a:r>
          </a:p>
          <a:p>
            <a:r>
              <a:rPr lang="en-US" altLang="zh-CN" sz="1200">
                <a:latin typeface="Arial" pitchFamily="34" charset="0"/>
                <a:cs typeface="Arial" pitchFamily="34" charset="0"/>
              </a:rPr>
              <a:t>  }}</a:t>
            </a:r>
          </a:p>
          <a:p>
            <a:r>
              <a:rPr lang="en-US" altLang="zh-CN" sz="1200">
                <a:latin typeface="Arial" pitchFamily="34" charset="0"/>
                <a:cs typeface="Arial" pitchFamily="34" charset="0"/>
              </a:rPr>
              <a:t>object MyRemoteClient {</a:t>
            </a:r>
          </a:p>
          <a:p>
            <a:r>
              <a:rPr lang="en-US" altLang="zh-CN" sz="1200">
                <a:latin typeface="Arial" pitchFamily="34" charset="0"/>
                <a:cs typeface="Arial" pitchFamily="34" charset="0"/>
              </a:rPr>
              <a:t>  def main(args: Array[String]): Unit = {</a:t>
            </a:r>
          </a:p>
          <a:p>
            <a:r>
              <a:rPr lang="en-US" altLang="zh-CN" sz="1200">
                <a:latin typeface="Arial" pitchFamily="34" charset="0"/>
                <a:cs typeface="Arial" pitchFamily="34" charset="0"/>
              </a:rPr>
              <a:t>    new MyRemoteClient().go()</a:t>
            </a:r>
          </a:p>
          <a:p>
            <a:r>
              <a:rPr lang="en-US" altLang="zh-CN" sz="1200">
                <a:latin typeface="Arial" pitchFamily="34" charset="0"/>
                <a:cs typeface="Arial" pitchFamily="34" charset="0"/>
              </a:rPr>
              <a:t>  }}</a:t>
            </a:r>
            <a:endParaRPr lang="zh-CN" altLang="en-US" sz="1200">
              <a:latin typeface="Arial" pitchFamily="34" charset="0"/>
              <a:cs typeface="Arial" pitchFamily="34" charset="0"/>
            </a:endParaRPr>
          </a:p>
        </p:txBody>
      </p:sp>
      <p:sp>
        <p:nvSpPr>
          <p:cNvPr id="6" name="TextBox 5"/>
          <p:cNvSpPr txBox="1"/>
          <p:nvPr/>
        </p:nvSpPr>
        <p:spPr>
          <a:xfrm>
            <a:off x="3719264" y="3240335"/>
            <a:ext cx="5893296" cy="2677656"/>
          </a:xfrm>
          <a:prstGeom prst="rect">
            <a:avLst/>
          </a:prstGeom>
          <a:solidFill>
            <a:schemeClr val="accent5">
              <a:lumMod val="20000"/>
              <a:lumOff val="80000"/>
            </a:schemeClr>
          </a:solidFill>
        </p:spPr>
        <p:txBody>
          <a:bodyPr wrap="square" rtlCol="0">
            <a:spAutoFit/>
          </a:bodyPr>
          <a:lstStyle/>
          <a:p>
            <a:r>
              <a:rPr lang="en-US" altLang="zh-CN" sz="1200">
                <a:latin typeface="Arial" pitchFamily="34" charset="0"/>
                <a:cs typeface="Arial" pitchFamily="34" charset="0"/>
              </a:rPr>
              <a:t>class MyRemoteImpl extends UnicastRemoteObject with MyRemote {</a:t>
            </a:r>
          </a:p>
          <a:p>
            <a:r>
              <a:rPr lang="en-US" altLang="zh-CN" sz="1200">
                <a:latin typeface="Arial" pitchFamily="34" charset="0"/>
                <a:cs typeface="Arial" pitchFamily="34" charset="0"/>
              </a:rPr>
              <a:t>  @throws(classOf[RemoteException])</a:t>
            </a:r>
          </a:p>
          <a:p>
            <a:r>
              <a:rPr lang="en-US" altLang="zh-CN" sz="1200">
                <a:latin typeface="Arial" pitchFamily="34" charset="0"/>
                <a:cs typeface="Arial" pitchFamily="34" charset="0"/>
              </a:rPr>
              <a:t>  override def sayHello(): String = {</a:t>
            </a:r>
          </a:p>
          <a:p>
            <a:r>
              <a:rPr lang="en-US" altLang="zh-CN" sz="1200">
                <a:latin typeface="Arial" pitchFamily="34" charset="0"/>
                <a:cs typeface="Arial" pitchFamily="34" charset="0"/>
              </a:rPr>
              <a:t>    "Hello World!~"</a:t>
            </a:r>
          </a:p>
          <a:p>
            <a:r>
              <a:rPr lang="en-US" altLang="zh-CN" sz="1200">
                <a:latin typeface="Arial" pitchFamily="34" charset="0"/>
                <a:cs typeface="Arial" pitchFamily="34" charset="0"/>
              </a:rPr>
              <a:t>  }}</a:t>
            </a:r>
          </a:p>
          <a:p>
            <a:r>
              <a:rPr lang="en-US" altLang="zh-CN" sz="1200">
                <a:latin typeface="Arial" pitchFamily="34" charset="0"/>
                <a:cs typeface="Arial" pitchFamily="34" charset="0"/>
              </a:rPr>
              <a:t>object MyRemoteImpl {</a:t>
            </a:r>
          </a:p>
          <a:p>
            <a:r>
              <a:rPr lang="en-US" altLang="zh-CN" sz="1200">
                <a:latin typeface="Arial" pitchFamily="34" charset="0"/>
                <a:cs typeface="Arial" pitchFamily="34" charset="0"/>
              </a:rPr>
              <a:t>  def main(args: Array[String]): Unit = {</a:t>
            </a:r>
          </a:p>
          <a:p>
            <a:r>
              <a:rPr lang="en-US" altLang="zh-CN" sz="1200">
                <a:latin typeface="Arial" pitchFamily="34" charset="0"/>
                <a:cs typeface="Arial" pitchFamily="34" charset="0"/>
              </a:rPr>
              <a:t>    val service: MyRemote = new MyRemoteImpl()</a:t>
            </a:r>
          </a:p>
          <a:p>
            <a:r>
              <a:rPr lang="en-US" altLang="zh-CN" sz="1200">
                <a:latin typeface="Arial" pitchFamily="34" charset="0"/>
                <a:cs typeface="Arial" pitchFamily="34" charset="0"/>
              </a:rPr>
              <a:t>    //</a:t>
            </a:r>
            <a:r>
              <a:rPr lang="zh-CN" altLang="en-US" sz="1200">
                <a:latin typeface="Arial" pitchFamily="34" charset="0"/>
                <a:cs typeface="Arial" pitchFamily="34" charset="0"/>
              </a:rPr>
              <a:t>准备把服务绑定到</a:t>
            </a:r>
            <a:r>
              <a:rPr lang="en-US" altLang="zh-CN" sz="1200">
                <a:latin typeface="Arial" pitchFamily="34" charset="0"/>
                <a:cs typeface="Arial" pitchFamily="34" charset="0"/>
              </a:rPr>
              <a:t>9999</a:t>
            </a:r>
            <a:r>
              <a:rPr lang="zh-CN" altLang="en-US" sz="1200">
                <a:latin typeface="Arial" pitchFamily="34" charset="0"/>
                <a:cs typeface="Arial" pitchFamily="34" charset="0"/>
              </a:rPr>
              <a:t>端口</a:t>
            </a:r>
          </a:p>
          <a:p>
            <a:r>
              <a:rPr lang="zh-CN" altLang="en-US" sz="1200">
                <a:latin typeface="Arial" pitchFamily="34" charset="0"/>
                <a:cs typeface="Arial" pitchFamily="34" charset="0"/>
              </a:rPr>
              <a:t>    </a:t>
            </a:r>
            <a:r>
              <a:rPr lang="en-US" altLang="zh-CN" sz="1200">
                <a:latin typeface="Arial" pitchFamily="34" charset="0"/>
                <a:cs typeface="Arial" pitchFamily="34" charset="0"/>
              </a:rPr>
              <a:t>//LocateRegistry.createRegistry(9999)</a:t>
            </a:r>
          </a:p>
          <a:p>
            <a:r>
              <a:rPr lang="en-US" altLang="zh-CN" sz="1200">
                <a:latin typeface="Arial" pitchFamily="34" charset="0"/>
                <a:cs typeface="Arial" pitchFamily="34" charset="0"/>
              </a:rPr>
              <a:t>    //Naming.rebind("RemoteHello", service)</a:t>
            </a:r>
          </a:p>
          <a:p>
            <a:r>
              <a:rPr lang="en-US" altLang="zh-CN" sz="1200">
                <a:latin typeface="Arial" pitchFamily="34" charset="0"/>
                <a:cs typeface="Arial" pitchFamily="34" charset="0"/>
              </a:rPr>
              <a:t>    Naming.rebind("rmi://127.0.0.1:9999/RemoteHello", service)</a:t>
            </a:r>
          </a:p>
          <a:p>
            <a:r>
              <a:rPr lang="en-US" altLang="zh-CN" sz="1200">
                <a:latin typeface="Arial" pitchFamily="34" charset="0"/>
                <a:cs typeface="Arial" pitchFamily="34" charset="0"/>
              </a:rPr>
              <a:t>    println("</a:t>
            </a:r>
            <a:r>
              <a:rPr lang="zh-CN" altLang="en-US" sz="1200">
                <a:latin typeface="Arial" pitchFamily="34" charset="0"/>
                <a:cs typeface="Arial" pitchFamily="34" charset="0"/>
              </a:rPr>
              <a:t>远程服务开启，在</a:t>
            </a:r>
            <a:r>
              <a:rPr lang="en-US" altLang="zh-CN" sz="1200">
                <a:latin typeface="Arial" pitchFamily="34" charset="0"/>
                <a:cs typeface="Arial" pitchFamily="34" charset="0"/>
              </a:rPr>
              <a:t>127.0.0.1 </a:t>
            </a:r>
            <a:r>
              <a:rPr lang="zh-CN" altLang="en-US" sz="1200">
                <a:latin typeface="Arial" pitchFamily="34" charset="0"/>
                <a:cs typeface="Arial" pitchFamily="34" charset="0"/>
              </a:rPr>
              <a:t>的 </a:t>
            </a:r>
            <a:r>
              <a:rPr lang="en-US" altLang="zh-CN" sz="1200">
                <a:latin typeface="Arial" pitchFamily="34" charset="0"/>
                <a:cs typeface="Arial" pitchFamily="34" charset="0"/>
              </a:rPr>
              <a:t>9999</a:t>
            </a:r>
            <a:r>
              <a:rPr lang="zh-CN" altLang="en-US" sz="1200">
                <a:latin typeface="Arial" pitchFamily="34" charset="0"/>
                <a:cs typeface="Arial" pitchFamily="34" charset="0"/>
              </a:rPr>
              <a:t>端口监听，服务名 </a:t>
            </a:r>
            <a:r>
              <a:rPr lang="en-US" altLang="zh-CN" sz="1200">
                <a:latin typeface="Arial" pitchFamily="34" charset="0"/>
                <a:cs typeface="Arial" pitchFamily="34" charset="0"/>
              </a:rPr>
              <a:t>RemoteHello")</a:t>
            </a:r>
          </a:p>
          <a:p>
            <a:r>
              <a:rPr lang="en-US" altLang="zh-CN" sz="1200">
                <a:latin typeface="Arial" pitchFamily="34" charset="0"/>
                <a:cs typeface="Arial" pitchFamily="34" charset="0"/>
              </a:rPr>
              <a:t>  }}</a:t>
            </a:r>
            <a:endParaRPr lang="zh-CN" altLang="en-US" sz="1200">
              <a:latin typeface="Arial" pitchFamily="34" charset="0"/>
              <a:cs typeface="Arial" pitchFamily="34"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1819174089"/>
              </p:ext>
            </p:extLst>
          </p:nvPr>
        </p:nvGraphicFramePr>
        <p:xfrm>
          <a:off x="539553" y="3405695"/>
          <a:ext cx="633462" cy="545752"/>
        </p:xfrm>
        <a:graphic>
          <a:graphicData uri="http://schemas.openxmlformats.org/presentationml/2006/ole">
            <mc:AlternateContent xmlns:mc="http://schemas.openxmlformats.org/markup-compatibility/2006">
              <mc:Choice xmlns:v="urn:schemas-microsoft-com:vml" Requires="v">
                <p:oleObj spid="_x0000_s28703" name="包装程序外壳对象" showAsIcon="1" r:id="rId5" imgW="826200" imgH="711360" progId="Package">
                  <p:embed/>
                </p:oleObj>
              </mc:Choice>
              <mc:Fallback>
                <p:oleObj name="包装程序外壳对象" showAsIcon="1" r:id="rId5" imgW="826200" imgH="711360" progId="Package">
                  <p:embed/>
                  <p:pic>
                    <p:nvPicPr>
                      <p:cNvPr id="0" name=""/>
                      <p:cNvPicPr/>
                      <p:nvPr/>
                    </p:nvPicPr>
                    <p:blipFill>
                      <a:blip r:embed="rId6"/>
                      <a:stretch>
                        <a:fillRect/>
                      </a:stretch>
                    </p:blipFill>
                    <p:spPr>
                      <a:xfrm>
                        <a:off x="539553" y="3405695"/>
                        <a:ext cx="633462" cy="545752"/>
                      </a:xfrm>
                      <a:prstGeom prst="rect">
                        <a:avLst/>
                      </a:prstGeom>
                    </p:spPr>
                  </p:pic>
                </p:oleObj>
              </mc:Fallback>
            </mc:AlternateContent>
          </a:graphicData>
        </a:graphic>
      </p:graphicFrame>
    </p:spTree>
    <p:extLst>
      <p:ext uri="{BB962C8B-B14F-4D97-AF65-F5344CB8AC3E}">
        <p14:creationId xmlns:p14="http://schemas.microsoft.com/office/powerpoint/2010/main" val="2672949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简单工厂模式</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7776863" cy="3200876"/>
          </a:xfrm>
          <a:prstGeom prst="rect">
            <a:avLst/>
          </a:prstGeom>
        </p:spPr>
        <p:txBody>
          <a:bodyPr wrap="square">
            <a:spAutoFit/>
          </a:bodyPr>
          <a:lstStyle/>
          <a:p>
            <a:pPr>
              <a:defRPr/>
            </a:pPr>
            <a:endParaRPr lang="en-US" altLang="zh-CN" sz="1600" smtClean="0">
              <a:ea typeface="宋体" panose="02010600030101010101" pitchFamily="2" charset="-122"/>
              <a:cs typeface="Times New Roman" panose="02020603050405020304" pitchFamily="18" charset="0"/>
            </a:endParaRPr>
          </a:p>
          <a:p>
            <a:r>
              <a:rPr lang="zh-CN" altLang="en-US" sz="2000" b="1" smtClean="0">
                <a:solidFill>
                  <a:srgbClr val="0070C0"/>
                </a:solidFill>
                <a:latin typeface="+mn-ea"/>
              </a:rPr>
              <a:t>基本介绍</a:t>
            </a:r>
            <a:endParaRPr lang="en-US" altLang="zh-CN" sz="2000" b="1" smtClean="0">
              <a:solidFill>
                <a:srgbClr val="0070C0"/>
              </a:solidFill>
              <a:latin typeface="+mn-ea"/>
            </a:endParaRPr>
          </a:p>
          <a:p>
            <a:endParaRPr lang="en-US" altLang="zh-CN" sz="2000" b="1" smtClean="0">
              <a:solidFill>
                <a:srgbClr val="0070C0"/>
              </a:solidFill>
              <a:latin typeface="+mn-ea"/>
            </a:endParaRPr>
          </a:p>
          <a:p>
            <a:pPr marL="342900" indent="-342900">
              <a:buAutoNum type="arabicParenR"/>
            </a:pPr>
            <a:r>
              <a:rPr lang="zh-CN" altLang="en-US" smtClean="0">
                <a:latin typeface="Arial" pitchFamily="34" charset="0"/>
                <a:cs typeface="Arial" pitchFamily="34" charset="0"/>
              </a:rPr>
              <a:t>简</a:t>
            </a:r>
            <a:r>
              <a:rPr lang="zh-CN" altLang="en-US">
                <a:latin typeface="Arial" pitchFamily="34" charset="0"/>
                <a:cs typeface="Arial" pitchFamily="34" charset="0"/>
              </a:rPr>
              <a:t>单工厂模式是属于创建型模式</a:t>
            </a:r>
            <a:r>
              <a:rPr lang="zh-CN" altLang="en-US" smtClean="0">
                <a:latin typeface="Arial" pitchFamily="34" charset="0"/>
                <a:cs typeface="Arial" pitchFamily="34" charset="0"/>
              </a:rPr>
              <a:t>，但</a:t>
            </a:r>
            <a:r>
              <a:rPr lang="zh-CN" altLang="en-US">
                <a:latin typeface="Arial" pitchFamily="34" charset="0"/>
                <a:cs typeface="Arial" pitchFamily="34" charset="0"/>
              </a:rPr>
              <a:t>不属于</a:t>
            </a:r>
            <a:r>
              <a:rPr lang="en-US" altLang="zh-CN">
                <a:latin typeface="Arial" pitchFamily="34" charset="0"/>
                <a:cs typeface="Arial" pitchFamily="34" charset="0"/>
              </a:rPr>
              <a:t>23</a:t>
            </a:r>
            <a:r>
              <a:rPr lang="zh-CN" altLang="en-US">
                <a:latin typeface="Arial" pitchFamily="34" charset="0"/>
                <a:cs typeface="Arial" pitchFamily="34" charset="0"/>
              </a:rPr>
              <a:t>种</a:t>
            </a:r>
            <a:r>
              <a:rPr lang="en-US" altLang="zh-CN">
                <a:latin typeface="Arial" pitchFamily="34" charset="0"/>
                <a:cs typeface="Arial" pitchFamily="34" charset="0"/>
              </a:rPr>
              <a:t>GOF</a:t>
            </a:r>
            <a:r>
              <a:rPr lang="zh-CN" altLang="en-US">
                <a:latin typeface="Arial" pitchFamily="34" charset="0"/>
                <a:cs typeface="Arial" pitchFamily="34" charset="0"/>
              </a:rPr>
              <a:t>设计模式之一。</a:t>
            </a:r>
            <a:r>
              <a:rPr lang="zh-CN" altLang="en-US" b="1">
                <a:solidFill>
                  <a:srgbClr val="EE0000"/>
                </a:solidFill>
                <a:latin typeface="Arial" pitchFamily="34" charset="0"/>
                <a:cs typeface="Arial" pitchFamily="34" charset="0"/>
              </a:rPr>
              <a:t>简单工厂模式是由一个工厂对象决定创建出哪一</a:t>
            </a:r>
            <a:r>
              <a:rPr lang="zh-CN" altLang="en-US" b="1" smtClean="0">
                <a:solidFill>
                  <a:srgbClr val="EE0000"/>
                </a:solidFill>
                <a:latin typeface="Arial" pitchFamily="34" charset="0"/>
                <a:cs typeface="Arial" pitchFamily="34" charset="0"/>
              </a:rPr>
              <a:t>种产品类</a:t>
            </a:r>
            <a:r>
              <a:rPr lang="zh-CN" altLang="en-US" b="1">
                <a:solidFill>
                  <a:srgbClr val="EE0000"/>
                </a:solidFill>
                <a:latin typeface="Arial" pitchFamily="34" charset="0"/>
                <a:cs typeface="Arial" pitchFamily="34" charset="0"/>
              </a:rPr>
              <a:t>的实例</a:t>
            </a:r>
            <a:r>
              <a:rPr lang="zh-CN" altLang="en-US">
                <a:latin typeface="Arial" pitchFamily="34" charset="0"/>
                <a:cs typeface="Arial" pitchFamily="34" charset="0"/>
              </a:rPr>
              <a:t>。简单工厂模式是工厂模式家族中最简单实用的模</a:t>
            </a:r>
            <a:r>
              <a:rPr lang="zh-CN" altLang="en-US" smtClean="0">
                <a:latin typeface="Arial" pitchFamily="34" charset="0"/>
                <a:cs typeface="Arial" pitchFamily="34" charset="0"/>
              </a:rPr>
              <a:t>式</a:t>
            </a:r>
            <a:endParaRPr lang="en-US" altLang="zh-CN" smtClean="0">
              <a:latin typeface="Arial" pitchFamily="34" charset="0"/>
              <a:cs typeface="Arial" pitchFamily="34" charset="0"/>
            </a:endParaRPr>
          </a:p>
          <a:p>
            <a:pPr marL="342900" indent="-342900">
              <a:buAutoNum type="arabicParenR"/>
            </a:pPr>
            <a:r>
              <a:rPr lang="zh-CN" altLang="en-US">
                <a:latin typeface="Arial" pitchFamily="34" charset="0"/>
                <a:cs typeface="Arial" pitchFamily="34" charset="0"/>
              </a:rPr>
              <a:t>简</a:t>
            </a:r>
            <a:r>
              <a:rPr lang="zh-CN" altLang="en-US" smtClean="0">
                <a:latin typeface="Arial" pitchFamily="34" charset="0"/>
                <a:cs typeface="Arial" pitchFamily="34" charset="0"/>
              </a:rPr>
              <a:t>单工厂模式：定义了一个创建对象的类，由这个类来</a:t>
            </a:r>
            <a:r>
              <a:rPr lang="zh-CN" altLang="en-US" b="1" smtClean="0">
                <a:latin typeface="Arial" pitchFamily="34" charset="0"/>
                <a:cs typeface="Arial" pitchFamily="34" charset="0"/>
              </a:rPr>
              <a:t>封装实例化对象的行为</a:t>
            </a:r>
            <a:r>
              <a:rPr lang="en-US" altLang="zh-CN" smtClean="0">
                <a:latin typeface="Arial" pitchFamily="34" charset="0"/>
                <a:cs typeface="Arial" pitchFamily="34" charset="0"/>
              </a:rPr>
              <a:t>(</a:t>
            </a:r>
            <a:r>
              <a:rPr lang="zh-CN" altLang="en-US" smtClean="0">
                <a:latin typeface="Arial" pitchFamily="34" charset="0"/>
                <a:cs typeface="Arial" pitchFamily="34" charset="0"/>
              </a:rPr>
              <a:t>代码</a:t>
            </a:r>
            <a:r>
              <a:rPr lang="en-US" altLang="zh-CN" smtClean="0">
                <a:latin typeface="Arial" pitchFamily="34" charset="0"/>
                <a:cs typeface="Arial" pitchFamily="34" charset="0"/>
              </a:rPr>
              <a:t>)</a:t>
            </a:r>
          </a:p>
          <a:p>
            <a:pPr marL="342900" indent="-342900">
              <a:buAutoNum type="arabicParenR"/>
            </a:pPr>
            <a:r>
              <a:rPr lang="zh-CN" altLang="en-US" smtClean="0">
                <a:latin typeface="Arial" pitchFamily="34" charset="0"/>
                <a:cs typeface="Arial" pitchFamily="34" charset="0"/>
              </a:rPr>
              <a:t>在软件开发中，当我们会用到大量的创建某种、某类或者某批对象时，就会使用到工厂模式</a:t>
            </a:r>
            <a:r>
              <a:rPr lang="en-US" altLang="zh-CN" smtClean="0">
                <a:latin typeface="Arial" pitchFamily="34" charset="0"/>
                <a:cs typeface="Arial" pitchFamily="34" charset="0"/>
              </a:rPr>
              <a:t>.</a:t>
            </a:r>
            <a:endParaRPr lang="en-US" altLang="zh-CN">
              <a:latin typeface="Arial" pitchFamily="34" charset="0"/>
              <a:cs typeface="Arial" pitchFamily="34" charset="0"/>
            </a:endParaRPr>
          </a:p>
          <a:p>
            <a:endParaRPr lang="en-US" altLang="zh-CN" sz="2000" b="1" smtClean="0">
              <a:solidFill>
                <a:srgbClr val="0070C0"/>
              </a:solidFill>
              <a:latin typeface="+mn-ea"/>
            </a:endParaRPr>
          </a:p>
        </p:txBody>
      </p:sp>
    </p:spTree>
    <p:extLst>
      <p:ext uri="{BB962C8B-B14F-4D97-AF65-F5344CB8AC3E}">
        <p14:creationId xmlns:p14="http://schemas.microsoft.com/office/powerpoint/2010/main" val="30627594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代理模式</a:t>
            </a:r>
            <a:r>
              <a:rPr lang="en-US" altLang="zh-CN" sz="2400" b="1" smtClean="0"/>
              <a:t>(</a:t>
            </a:r>
            <a:r>
              <a:rPr lang="en-US" altLang="zh-CN" sz="2400" smtClean="0"/>
              <a:t>Proxy</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3724096"/>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使用远程代理模式完成</a:t>
            </a:r>
            <a:r>
              <a:rPr lang="zh-CN" altLang="en-US" sz="2000" b="1">
                <a:solidFill>
                  <a:srgbClr val="0070C0"/>
                </a:solidFill>
                <a:ea typeface="宋体" panose="02010600030101010101" pitchFamily="2" charset="-122"/>
                <a:cs typeface="Times New Roman" panose="02020603050405020304" pitchFamily="18" charset="0"/>
              </a:rPr>
              <a:t>远</a:t>
            </a:r>
            <a:r>
              <a:rPr lang="zh-CN" altLang="en-US" sz="2000" b="1" smtClean="0">
                <a:solidFill>
                  <a:srgbClr val="0070C0"/>
                </a:solidFill>
                <a:ea typeface="宋体" panose="02010600030101010101" pitchFamily="2" charset="-122"/>
                <a:cs typeface="Times New Roman" panose="02020603050405020304" pitchFamily="18" charset="0"/>
              </a:rPr>
              <a:t>程糖果机监控</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a:latin typeface="Arial" pitchFamily="34" charset="0"/>
              <a:cs typeface="Arial" pitchFamily="34" charset="0"/>
            </a:endParaRPr>
          </a:p>
          <a:p>
            <a:pPr marL="285750" indent="-285750">
              <a:buFont typeface="Wingdings" pitchFamily="2" charset="2"/>
              <a:buChar char="Ø"/>
              <a:defRPr/>
            </a:pPr>
            <a:r>
              <a:rPr lang="zh-CN" altLang="en-US">
                <a:solidFill>
                  <a:srgbClr val="666666"/>
                </a:solidFill>
                <a:latin typeface="Noto Sans CJK SC Regular" charset="-122"/>
                <a:ea typeface="Noto Sans CJK SC Regular" charset="-122"/>
                <a:sym typeface="Noto Sans CJK SC Regular" charset="-122"/>
              </a:rPr>
              <a:t>示例项目类结构图</a:t>
            </a: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p:txBody>
      </p:sp>
      <p:pic>
        <p:nvPicPr>
          <p:cNvPr id="10" name="图片 9" descr="图片2"/>
          <p:cNvPicPr>
            <a:picLocks noChangeAspect="1"/>
          </p:cNvPicPr>
          <p:nvPr/>
        </p:nvPicPr>
        <p:blipFill>
          <a:blip r:embed="rId4"/>
          <a:stretch>
            <a:fillRect/>
          </a:stretch>
        </p:blipFill>
        <p:spPr>
          <a:xfrm>
            <a:off x="971600" y="2368177"/>
            <a:ext cx="6589109" cy="2433384"/>
          </a:xfrm>
          <a:prstGeom prst="rect">
            <a:avLst/>
          </a:prstGeom>
          <a:noFill/>
          <a:ln w="9525">
            <a:noFill/>
          </a:ln>
        </p:spPr>
      </p:pic>
      <p:graphicFrame>
        <p:nvGraphicFramePr>
          <p:cNvPr id="8" name="对象 7"/>
          <p:cNvGraphicFramePr>
            <a:graphicFrameLocks noChangeAspect="1"/>
          </p:cNvGraphicFramePr>
          <p:nvPr>
            <p:extLst>
              <p:ext uri="{D42A27DB-BD31-4B8C-83A1-F6EECF244321}">
                <p14:modId xmlns:p14="http://schemas.microsoft.com/office/powerpoint/2010/main" val="4201403218"/>
              </p:ext>
            </p:extLst>
          </p:nvPr>
        </p:nvGraphicFramePr>
        <p:xfrm>
          <a:off x="6948264" y="4940567"/>
          <a:ext cx="439820" cy="378922"/>
        </p:xfrm>
        <a:graphic>
          <a:graphicData uri="http://schemas.openxmlformats.org/presentationml/2006/ole">
            <mc:AlternateContent xmlns:mc="http://schemas.openxmlformats.org/markup-compatibility/2006">
              <mc:Choice xmlns:v="urn:schemas-microsoft-com:vml" Requires="v">
                <p:oleObj spid="_x0000_s29724" name="包装程序外壳对象" showAsIcon="1" r:id="rId5" imgW="826200" imgH="711360" progId="Package">
                  <p:embed/>
                </p:oleObj>
              </mc:Choice>
              <mc:Fallback>
                <p:oleObj name="包装程序外壳对象" showAsIcon="1" r:id="rId5" imgW="826200" imgH="711360" progId="Package">
                  <p:embed/>
                  <p:pic>
                    <p:nvPicPr>
                      <p:cNvPr id="0" name=""/>
                      <p:cNvPicPr/>
                      <p:nvPr/>
                    </p:nvPicPr>
                    <p:blipFill>
                      <a:blip r:embed="rId6"/>
                      <a:stretch>
                        <a:fillRect/>
                      </a:stretch>
                    </p:blipFill>
                    <p:spPr>
                      <a:xfrm>
                        <a:off x="6948264" y="4940567"/>
                        <a:ext cx="439820" cy="378922"/>
                      </a:xfrm>
                      <a:prstGeom prst="rect">
                        <a:avLst/>
                      </a:prstGeom>
                    </p:spPr>
                  </p:pic>
                </p:oleObj>
              </mc:Fallback>
            </mc:AlternateContent>
          </a:graphicData>
        </a:graphic>
      </p:graphicFrame>
    </p:spTree>
    <p:extLst>
      <p:ext uri="{BB962C8B-B14F-4D97-AF65-F5344CB8AC3E}">
        <p14:creationId xmlns:p14="http://schemas.microsoft.com/office/powerpoint/2010/main" val="39080080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代理模式</a:t>
            </a:r>
            <a:r>
              <a:rPr lang="en-US" altLang="zh-CN" sz="2400" b="1" smtClean="0"/>
              <a:t>(</a:t>
            </a:r>
            <a:r>
              <a:rPr lang="en-US" altLang="zh-CN" sz="2400" smtClean="0"/>
              <a:t>Proxy</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3724096"/>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使用远程代理模式完成</a:t>
            </a:r>
            <a:r>
              <a:rPr lang="zh-CN" altLang="en-US" sz="2000" b="1">
                <a:solidFill>
                  <a:srgbClr val="0070C0"/>
                </a:solidFill>
                <a:ea typeface="宋体" panose="02010600030101010101" pitchFamily="2" charset="-122"/>
                <a:cs typeface="Times New Roman" panose="02020603050405020304" pitchFamily="18" charset="0"/>
              </a:rPr>
              <a:t>远</a:t>
            </a:r>
            <a:r>
              <a:rPr lang="zh-CN" altLang="en-US" sz="2000" b="1" smtClean="0">
                <a:solidFill>
                  <a:srgbClr val="0070C0"/>
                </a:solidFill>
                <a:ea typeface="宋体" panose="02010600030101010101" pitchFamily="2" charset="-122"/>
                <a:cs typeface="Times New Roman" panose="02020603050405020304" pitchFamily="18" charset="0"/>
              </a:rPr>
              <a:t>程糖果机监控</a:t>
            </a:r>
            <a:endParaRPr lang="en-US" altLang="zh-CN" sz="2000" b="1" smtClean="0">
              <a:solidFill>
                <a:srgbClr val="0070C0"/>
              </a:solidFill>
              <a:ea typeface="宋体" panose="02010600030101010101" pitchFamily="2" charset="-122"/>
              <a:cs typeface="Times New Roman" panose="02020603050405020304" pitchFamily="18" charset="0"/>
            </a:endParaRPr>
          </a:p>
          <a:p>
            <a:pPr>
              <a:defRPr/>
            </a:pPr>
            <a:endParaRPr lang="en-US" altLang="zh-CN">
              <a:latin typeface="Arial" pitchFamily="34" charset="0"/>
              <a:cs typeface="Arial" pitchFamily="34" charset="0"/>
            </a:endParaRPr>
          </a:p>
          <a:p>
            <a:pPr marL="285750" indent="-285750">
              <a:buFont typeface="Wingdings" pitchFamily="2" charset="2"/>
              <a:buChar char="Ø"/>
              <a:defRPr/>
            </a:pPr>
            <a:r>
              <a:rPr lang="zh-CN" altLang="en-US" smtClean="0">
                <a:latin typeface="+mn-ea"/>
                <a:sym typeface="Noto Sans CJK SC Regular" charset="-122"/>
              </a:rPr>
              <a:t>代码实现</a:t>
            </a:r>
            <a:endParaRPr lang="en-US" altLang="zh-CN" smtClean="0">
              <a:latin typeface="+mn-ea"/>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p:txBody>
      </p:sp>
      <p:pic>
        <p:nvPicPr>
          <p:cNvPr id="307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893" y="2232223"/>
            <a:ext cx="2495550"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3098949484"/>
              </p:ext>
            </p:extLst>
          </p:nvPr>
        </p:nvGraphicFramePr>
        <p:xfrm>
          <a:off x="2267744" y="4898472"/>
          <a:ext cx="432048" cy="372226"/>
        </p:xfrm>
        <a:graphic>
          <a:graphicData uri="http://schemas.openxmlformats.org/presentationml/2006/ole">
            <mc:AlternateContent xmlns:mc="http://schemas.openxmlformats.org/markup-compatibility/2006">
              <mc:Choice xmlns:v="urn:schemas-microsoft-com:vml" Requires="v">
                <p:oleObj spid="_x0000_s30784" name="包装程序外壳对象" showAsIcon="1" r:id="rId5" imgW="826200" imgH="711360" progId="Package">
                  <p:embed/>
                </p:oleObj>
              </mc:Choice>
              <mc:Fallback>
                <p:oleObj name="包装程序外壳对象" showAsIcon="1" r:id="rId5" imgW="826200" imgH="711360" progId="Package">
                  <p:embed/>
                  <p:pic>
                    <p:nvPicPr>
                      <p:cNvPr id="0" name=""/>
                      <p:cNvPicPr/>
                      <p:nvPr/>
                    </p:nvPicPr>
                    <p:blipFill>
                      <a:blip r:embed="rId6"/>
                      <a:stretch>
                        <a:fillRect/>
                      </a:stretch>
                    </p:blipFill>
                    <p:spPr>
                      <a:xfrm>
                        <a:off x="2267744" y="4898472"/>
                        <a:ext cx="432048" cy="372226"/>
                      </a:xfrm>
                      <a:prstGeom prst="rect">
                        <a:avLst/>
                      </a:prstGeom>
                    </p:spPr>
                  </p:pic>
                </p:oleObj>
              </mc:Fallback>
            </mc:AlternateContent>
          </a:graphicData>
        </a:graphic>
      </p:graphicFrame>
      <p:sp>
        <p:nvSpPr>
          <p:cNvPr id="9" name="TextBox 8"/>
          <p:cNvSpPr txBox="1"/>
          <p:nvPr/>
        </p:nvSpPr>
        <p:spPr>
          <a:xfrm>
            <a:off x="3237245" y="4333229"/>
            <a:ext cx="5179374" cy="923330"/>
          </a:xfrm>
          <a:prstGeom prst="rect">
            <a:avLst/>
          </a:prstGeom>
          <a:noFill/>
        </p:spPr>
        <p:txBody>
          <a:bodyPr wrap="square" rtlCol="0">
            <a:spAutoFit/>
          </a:bodyPr>
          <a:lstStyle/>
          <a:p>
            <a:r>
              <a:rPr lang="zh-CN" altLang="en-US" b="1" smtClean="0">
                <a:solidFill>
                  <a:srgbClr val="EE0000"/>
                </a:solidFill>
              </a:rPr>
              <a:t>说明</a:t>
            </a:r>
            <a:r>
              <a:rPr lang="zh-CN" altLang="en-US" smtClean="0"/>
              <a:t>：</a:t>
            </a:r>
            <a:r>
              <a:rPr lang="zh-CN" altLang="en-US"/>
              <a:t>演示时，我的客户端直接使用了</a:t>
            </a:r>
            <a:r>
              <a:rPr lang="en-US" altLang="zh-CN"/>
              <a:t>server</a:t>
            </a:r>
            <a:r>
              <a:rPr lang="zh-CN" altLang="en-US"/>
              <a:t>的类和接口</a:t>
            </a:r>
            <a:r>
              <a:rPr lang="en-US" altLang="zh-CN"/>
              <a:t>,</a:t>
            </a:r>
            <a:r>
              <a:rPr lang="zh-CN" altLang="en-US"/>
              <a:t>在实际开发中</a:t>
            </a:r>
            <a:r>
              <a:rPr lang="zh-CN" altLang="en-US" smtClean="0"/>
              <a:t>，</a:t>
            </a:r>
            <a:r>
              <a:rPr lang="zh-CN" altLang="en-US"/>
              <a:t>需要</a:t>
            </a:r>
            <a:r>
              <a:rPr lang="zh-CN" altLang="en-US" smtClean="0"/>
              <a:t>给</a:t>
            </a:r>
            <a:r>
              <a:rPr lang="zh-CN" altLang="en-US"/>
              <a:t>客户</a:t>
            </a:r>
            <a:r>
              <a:rPr lang="zh-CN" altLang="en-US" smtClean="0"/>
              <a:t>端</a:t>
            </a:r>
            <a:r>
              <a:rPr lang="en-US" altLang="zh-CN" smtClean="0"/>
              <a:t>/</a:t>
            </a:r>
            <a:r>
              <a:rPr lang="zh-CN" altLang="en-US" smtClean="0"/>
              <a:t>代理端拷</a:t>
            </a:r>
            <a:r>
              <a:rPr lang="zh-CN" altLang="en-US"/>
              <a:t>贝一</a:t>
            </a:r>
            <a:r>
              <a:rPr lang="zh-CN" altLang="en-US" smtClean="0"/>
              <a:t>份</a:t>
            </a:r>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228410714"/>
              </p:ext>
            </p:extLst>
          </p:nvPr>
        </p:nvGraphicFramePr>
        <p:xfrm>
          <a:off x="3257842" y="2370639"/>
          <a:ext cx="1727200" cy="533400"/>
        </p:xfrm>
        <a:graphic>
          <a:graphicData uri="http://schemas.openxmlformats.org/presentationml/2006/ole">
            <mc:AlternateContent xmlns:mc="http://schemas.openxmlformats.org/markup-compatibility/2006">
              <mc:Choice xmlns:v="urn:schemas-microsoft-com:vml" Requires="v">
                <p:oleObj spid="_x0000_s30785" name="包装程序外壳对象" showAsIcon="1" r:id="rId7" imgW="2301120" imgH="711360" progId="Package">
                  <p:embed/>
                </p:oleObj>
              </mc:Choice>
              <mc:Fallback>
                <p:oleObj name="包装程序外壳对象" showAsIcon="1" r:id="rId7" imgW="2301120" imgH="711360" progId="Package">
                  <p:embed/>
                  <p:pic>
                    <p:nvPicPr>
                      <p:cNvPr id="0" name="对象 5"/>
                      <p:cNvPicPr>
                        <a:picLocks noChangeAspect="1" noChangeArrowheads="1"/>
                      </p:cNvPicPr>
                      <p:nvPr/>
                    </p:nvPicPr>
                    <p:blipFill>
                      <a:blip r:embed="rId8"/>
                      <a:srcRect/>
                      <a:stretch>
                        <a:fillRect/>
                      </a:stretch>
                    </p:blipFill>
                    <p:spPr bwMode="auto">
                      <a:xfrm>
                        <a:off x="3257842" y="2370639"/>
                        <a:ext cx="172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220025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代理模式</a:t>
            </a:r>
            <a:r>
              <a:rPr lang="en-US" altLang="zh-CN" sz="2400" b="1" smtClean="0"/>
              <a:t>(</a:t>
            </a:r>
            <a:r>
              <a:rPr lang="en-US" altLang="zh-CN" sz="2400" smtClean="0"/>
              <a:t>Proxy</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3416320"/>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动态代理</a:t>
            </a:r>
            <a:endParaRPr lang="en-US" altLang="zh-CN">
              <a:latin typeface="Arial" pitchFamily="34" charset="0"/>
              <a:cs typeface="Arial" pitchFamily="34" charset="0"/>
            </a:endParaRPr>
          </a:p>
          <a:p>
            <a:pPr>
              <a:defRPr/>
            </a:pPr>
            <a:r>
              <a:rPr lang="zh-CN" altLang="en-US" sz="1600">
                <a:latin typeface="+mn-ea"/>
                <a:cs typeface="Arial" pitchFamily="34" charset="0"/>
              </a:rPr>
              <a:t>动态代理：运行时动态的创建代</a:t>
            </a:r>
            <a:r>
              <a:rPr lang="zh-CN" altLang="en-US" sz="1600" smtClean="0">
                <a:latin typeface="+mn-ea"/>
                <a:cs typeface="Arial" pitchFamily="34" charset="0"/>
              </a:rPr>
              <a:t>理类</a:t>
            </a:r>
            <a:r>
              <a:rPr lang="en-US" altLang="zh-CN" sz="1600" smtClean="0">
                <a:latin typeface="+mn-ea"/>
                <a:cs typeface="Arial" pitchFamily="34" charset="0"/>
              </a:rPr>
              <a:t>(</a:t>
            </a:r>
            <a:r>
              <a:rPr lang="zh-CN" altLang="en-US" sz="1600" smtClean="0">
                <a:latin typeface="+mn-ea"/>
                <a:cs typeface="Arial" pitchFamily="34" charset="0"/>
              </a:rPr>
              <a:t>对象</a:t>
            </a:r>
            <a:r>
              <a:rPr lang="en-US" altLang="zh-CN" sz="1600" smtClean="0">
                <a:latin typeface="+mn-ea"/>
                <a:cs typeface="Arial" pitchFamily="34" charset="0"/>
              </a:rPr>
              <a:t>)</a:t>
            </a:r>
            <a:r>
              <a:rPr lang="zh-CN" altLang="en-US" sz="1600" smtClean="0">
                <a:latin typeface="+mn-ea"/>
                <a:cs typeface="Arial" pitchFamily="34" charset="0"/>
              </a:rPr>
              <a:t>，</a:t>
            </a:r>
            <a:r>
              <a:rPr lang="zh-CN" altLang="en-US" sz="1600">
                <a:latin typeface="+mn-ea"/>
                <a:cs typeface="Arial" pitchFamily="34" charset="0"/>
              </a:rPr>
              <a:t>并将方法调用转发到指定</a:t>
            </a:r>
            <a:r>
              <a:rPr lang="zh-CN" altLang="en-US" sz="1600" smtClean="0">
                <a:latin typeface="+mn-ea"/>
                <a:cs typeface="Arial" pitchFamily="34" charset="0"/>
              </a:rPr>
              <a:t>类</a:t>
            </a:r>
            <a:r>
              <a:rPr lang="en-US" altLang="zh-CN" sz="1600" smtClean="0">
                <a:latin typeface="+mn-ea"/>
                <a:cs typeface="Arial" pitchFamily="34" charset="0"/>
              </a:rPr>
              <a:t>(</a:t>
            </a:r>
            <a:r>
              <a:rPr lang="zh-CN" altLang="en-US" sz="1600" smtClean="0">
                <a:latin typeface="+mn-ea"/>
                <a:cs typeface="Arial" pitchFamily="34" charset="0"/>
              </a:rPr>
              <a:t>对象</a:t>
            </a:r>
            <a:r>
              <a:rPr lang="en-US" altLang="zh-CN" sz="1600" smtClean="0">
                <a:latin typeface="+mn-ea"/>
                <a:cs typeface="Arial" pitchFamily="34" charset="0"/>
              </a:rPr>
              <a:t>)</a:t>
            </a: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p:txBody>
      </p:sp>
      <p:pic>
        <p:nvPicPr>
          <p:cNvPr id="317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2060039"/>
            <a:ext cx="5544615" cy="333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868144" y="2088207"/>
            <a:ext cx="3203848" cy="3600986"/>
          </a:xfrm>
          <a:prstGeom prst="rect">
            <a:avLst/>
          </a:prstGeom>
          <a:solidFill>
            <a:schemeClr val="bg1">
              <a:lumMod val="95000"/>
            </a:schemeClr>
          </a:solidFill>
        </p:spPr>
        <p:txBody>
          <a:bodyPr wrap="square" rtlCol="0">
            <a:spAutoFit/>
          </a:bodyPr>
          <a:lstStyle/>
          <a:p>
            <a:pPr marL="342900" indent="-342900">
              <a:buAutoNum type="arabicParenR"/>
            </a:pPr>
            <a:r>
              <a:rPr lang="en-US" altLang="zh-CN" sz="1200" smtClean="0">
                <a:latin typeface="Arial" pitchFamily="34" charset="0"/>
                <a:cs typeface="Arial" pitchFamily="34" charset="0"/>
              </a:rPr>
              <a:t>Proxy </a:t>
            </a:r>
            <a:r>
              <a:rPr lang="zh-CN" altLang="en-US" sz="1200" smtClean="0">
                <a:latin typeface="Arial" pitchFamily="34" charset="0"/>
                <a:cs typeface="Arial" pitchFamily="34" charset="0"/>
              </a:rPr>
              <a:t>和 </a:t>
            </a:r>
            <a:r>
              <a:rPr lang="en-US" altLang="zh-CN" sz="1200" smtClean="0">
                <a:latin typeface="Arial" pitchFamily="34" charset="0"/>
                <a:cs typeface="Arial" pitchFamily="34" charset="0"/>
              </a:rPr>
              <a:t>InvocationHandler</a:t>
            </a:r>
            <a:r>
              <a:rPr lang="zh-CN" altLang="en-US" sz="1200" smtClean="0">
                <a:latin typeface="Arial" pitchFamily="34" charset="0"/>
                <a:cs typeface="Arial" pitchFamily="34" charset="0"/>
              </a:rPr>
              <a:t>组合</a:t>
            </a:r>
            <a:r>
              <a:rPr lang="en-US" altLang="zh-CN" sz="1200" smtClean="0">
                <a:latin typeface="Arial" pitchFamily="34" charset="0"/>
                <a:cs typeface="Arial" pitchFamily="34" charset="0"/>
              </a:rPr>
              <a:t/>
            </a:r>
            <a:br>
              <a:rPr lang="en-US" altLang="zh-CN" sz="1200" smtClean="0">
                <a:latin typeface="Arial" pitchFamily="34" charset="0"/>
                <a:cs typeface="Arial" pitchFamily="34" charset="0"/>
              </a:rPr>
            </a:br>
            <a:r>
              <a:rPr lang="zh-CN" altLang="en-US" sz="1200" smtClean="0">
                <a:latin typeface="Arial" pitchFamily="34" charset="0"/>
                <a:cs typeface="Arial" pitchFamily="34" charset="0"/>
              </a:rPr>
              <a:t>充当</a:t>
            </a:r>
            <a:r>
              <a:rPr lang="zh-CN" altLang="en-US" sz="1200">
                <a:latin typeface="Arial" pitchFamily="34" charset="0"/>
                <a:cs typeface="Arial" pitchFamily="34" charset="0"/>
              </a:rPr>
              <a:t>代</a:t>
            </a:r>
            <a:r>
              <a:rPr lang="zh-CN" altLang="en-US" sz="1200" smtClean="0">
                <a:latin typeface="Arial" pitchFamily="34" charset="0"/>
                <a:cs typeface="Arial" pitchFamily="34" charset="0"/>
              </a:rPr>
              <a:t>理的角色</a:t>
            </a:r>
            <a:r>
              <a:rPr lang="en-US" altLang="zh-CN" sz="1200" smtClean="0">
                <a:latin typeface="Arial" pitchFamily="34" charset="0"/>
                <a:cs typeface="Arial" pitchFamily="34" charset="0"/>
              </a:rPr>
              <a:t>.</a:t>
            </a:r>
          </a:p>
          <a:p>
            <a:pPr marL="342900" indent="-342900">
              <a:buAutoNum type="arabicParenR"/>
            </a:pPr>
            <a:r>
              <a:rPr lang="en-US" altLang="zh-CN" sz="1200" smtClean="0">
                <a:latin typeface="Arial" pitchFamily="34" charset="0"/>
                <a:cs typeface="Arial" pitchFamily="34" charset="0"/>
              </a:rPr>
              <a:t>RealSubject</a:t>
            </a:r>
            <a:r>
              <a:rPr lang="zh-CN" altLang="en-US" sz="1200" smtClean="0">
                <a:latin typeface="Arial" pitchFamily="34" charset="0"/>
                <a:cs typeface="Arial" pitchFamily="34" charset="0"/>
              </a:rPr>
              <a:t>是一个实际对象，它</a:t>
            </a:r>
            <a:r>
              <a:rPr lang="en-US" altLang="zh-CN" sz="1200" smtClean="0">
                <a:latin typeface="Arial" pitchFamily="34" charset="0"/>
                <a:cs typeface="Arial" pitchFamily="34" charset="0"/>
              </a:rPr>
              <a:t/>
            </a:r>
            <a:br>
              <a:rPr lang="en-US" altLang="zh-CN" sz="1200" smtClean="0">
                <a:latin typeface="Arial" pitchFamily="34" charset="0"/>
                <a:cs typeface="Arial" pitchFamily="34" charset="0"/>
              </a:rPr>
            </a:br>
            <a:r>
              <a:rPr lang="zh-CN" altLang="en-US" sz="1200" smtClean="0">
                <a:latin typeface="Arial" pitchFamily="34" charset="0"/>
                <a:cs typeface="Arial" pitchFamily="34" charset="0"/>
              </a:rPr>
              <a:t>实现接口</a:t>
            </a:r>
            <a:r>
              <a:rPr lang="en-US" altLang="zh-CN" sz="1200" smtClean="0">
                <a:latin typeface="Arial" pitchFamily="34" charset="0"/>
                <a:cs typeface="Arial" pitchFamily="34" charset="0"/>
              </a:rPr>
              <a:t>Subject</a:t>
            </a:r>
          </a:p>
          <a:p>
            <a:pPr marL="342900" indent="-342900">
              <a:buAutoNum type="arabicParenR"/>
            </a:pPr>
            <a:r>
              <a:rPr lang="zh-CN" altLang="en-US" sz="1200" smtClean="0">
                <a:latin typeface="Arial" pitchFamily="34" charset="0"/>
                <a:cs typeface="Arial" pitchFamily="34" charset="0"/>
              </a:rPr>
              <a:t>在使用时，我们不希望直接访问</a:t>
            </a:r>
            <a:r>
              <a:rPr lang="en-US" altLang="zh-CN" sz="1200" smtClean="0">
                <a:latin typeface="Arial" pitchFamily="34" charset="0"/>
                <a:cs typeface="Arial" pitchFamily="34" charset="0"/>
              </a:rPr>
              <a:t/>
            </a:r>
            <a:br>
              <a:rPr lang="en-US" altLang="zh-CN" sz="1200" smtClean="0">
                <a:latin typeface="Arial" pitchFamily="34" charset="0"/>
                <a:cs typeface="Arial" pitchFamily="34" charset="0"/>
              </a:rPr>
            </a:br>
            <a:r>
              <a:rPr lang="en-US" altLang="zh-CN" sz="1200" smtClean="0">
                <a:latin typeface="Arial" pitchFamily="34" charset="0"/>
                <a:cs typeface="Arial" pitchFamily="34" charset="0"/>
              </a:rPr>
              <a:t>RealSubject</a:t>
            </a:r>
            <a:r>
              <a:rPr lang="zh-CN" altLang="en-US" sz="1200" smtClean="0">
                <a:latin typeface="Arial" pitchFamily="34" charset="0"/>
                <a:cs typeface="Arial" pitchFamily="34" charset="0"/>
              </a:rPr>
              <a:t>的对象，比如：我们对</a:t>
            </a:r>
            <a:r>
              <a:rPr lang="en-US" altLang="zh-CN" sz="1200" smtClean="0">
                <a:latin typeface="Arial" pitchFamily="34" charset="0"/>
                <a:cs typeface="Arial" pitchFamily="34" charset="0"/>
              </a:rPr>
              <a:t/>
            </a:r>
            <a:br>
              <a:rPr lang="en-US" altLang="zh-CN" sz="1200" smtClean="0">
                <a:latin typeface="Arial" pitchFamily="34" charset="0"/>
                <a:cs typeface="Arial" pitchFamily="34" charset="0"/>
              </a:rPr>
            </a:br>
            <a:r>
              <a:rPr lang="zh-CN" altLang="en-US" sz="1200" smtClean="0">
                <a:latin typeface="Arial" pitchFamily="34" charset="0"/>
                <a:cs typeface="Arial" pitchFamily="34" charset="0"/>
              </a:rPr>
              <a:t>这个对象的访问是有控制的</a:t>
            </a:r>
            <a:endParaRPr lang="en-US" altLang="zh-CN" sz="1200" smtClean="0">
              <a:latin typeface="Arial" pitchFamily="34" charset="0"/>
              <a:cs typeface="Arial" pitchFamily="34" charset="0"/>
            </a:endParaRPr>
          </a:p>
          <a:p>
            <a:pPr marL="342900" indent="-342900">
              <a:buAutoNum type="arabicParenR"/>
            </a:pPr>
            <a:r>
              <a:rPr lang="zh-CN" altLang="en-US" sz="1200">
                <a:latin typeface="Arial" pitchFamily="34" charset="0"/>
                <a:cs typeface="Arial" pitchFamily="34" charset="0"/>
              </a:rPr>
              <a:t>我</a:t>
            </a:r>
            <a:r>
              <a:rPr lang="zh-CN" altLang="en-US" sz="1200" smtClean="0">
                <a:latin typeface="Arial" pitchFamily="34" charset="0"/>
                <a:cs typeface="Arial" pitchFamily="34" charset="0"/>
              </a:rPr>
              <a:t>们使用动态代理，在程序中通过</a:t>
            </a:r>
            <a:r>
              <a:rPr lang="en-US" altLang="zh-CN" sz="1200" smtClean="0">
                <a:latin typeface="Arial" pitchFamily="34" charset="0"/>
                <a:cs typeface="Arial" pitchFamily="34" charset="0"/>
              </a:rPr>
              <a:t/>
            </a:r>
            <a:br>
              <a:rPr lang="en-US" altLang="zh-CN" sz="1200" smtClean="0">
                <a:latin typeface="Arial" pitchFamily="34" charset="0"/>
                <a:cs typeface="Arial" pitchFamily="34" charset="0"/>
              </a:rPr>
            </a:br>
            <a:r>
              <a:rPr lang="zh-CN" altLang="en-US" sz="1200" smtClean="0">
                <a:latin typeface="Arial" pitchFamily="34" charset="0"/>
                <a:cs typeface="Arial" pitchFamily="34" charset="0"/>
              </a:rPr>
              <a:t>动态代理创建</a:t>
            </a:r>
            <a:r>
              <a:rPr lang="en-US" altLang="zh-CN" sz="1200" smtClean="0">
                <a:latin typeface="Arial" pitchFamily="34" charset="0"/>
                <a:cs typeface="Arial" pitchFamily="34" charset="0"/>
              </a:rPr>
              <a:t>RealSubject</a:t>
            </a:r>
            <a:r>
              <a:rPr lang="zh-CN" altLang="en-US" sz="1200" smtClean="0">
                <a:latin typeface="Arial" pitchFamily="34" charset="0"/>
                <a:cs typeface="Arial" pitchFamily="34" charset="0"/>
              </a:rPr>
              <a:t>，并完成</a:t>
            </a:r>
            <a:r>
              <a:rPr lang="en-US" altLang="zh-CN" sz="1200" smtClean="0">
                <a:latin typeface="Arial" pitchFamily="34" charset="0"/>
                <a:cs typeface="Arial" pitchFamily="34" charset="0"/>
              </a:rPr>
              <a:t/>
            </a:r>
            <a:br>
              <a:rPr lang="en-US" altLang="zh-CN" sz="1200" smtClean="0">
                <a:latin typeface="Arial" pitchFamily="34" charset="0"/>
                <a:cs typeface="Arial" pitchFamily="34" charset="0"/>
              </a:rPr>
            </a:br>
            <a:r>
              <a:rPr lang="zh-CN" altLang="en-US" sz="1200" smtClean="0">
                <a:latin typeface="Arial" pitchFamily="34" charset="0"/>
                <a:cs typeface="Arial" pitchFamily="34" charset="0"/>
              </a:rPr>
              <a:t>调用</a:t>
            </a:r>
            <a:r>
              <a:rPr lang="en-US" altLang="zh-CN" sz="1200" smtClean="0">
                <a:latin typeface="Arial" pitchFamily="34" charset="0"/>
                <a:cs typeface="Arial" pitchFamily="34" charset="0"/>
              </a:rPr>
              <a:t>.</a:t>
            </a:r>
          </a:p>
          <a:p>
            <a:pPr marL="342900" indent="-342900">
              <a:buAutoNum type="arabicParenR"/>
            </a:pPr>
            <a:r>
              <a:rPr lang="zh-CN" altLang="en-US" sz="1200" smtClean="0">
                <a:latin typeface="Arial" pitchFamily="34" charset="0"/>
                <a:cs typeface="Arial" pitchFamily="34" charset="0"/>
              </a:rPr>
              <a:t>动态代理可以根据需要，创建多种组合</a:t>
            </a:r>
            <a:endParaRPr lang="en-US" altLang="zh-CN" sz="1200" smtClean="0">
              <a:latin typeface="Arial" pitchFamily="34" charset="0"/>
              <a:cs typeface="Arial" pitchFamily="34" charset="0"/>
            </a:endParaRPr>
          </a:p>
          <a:p>
            <a:pPr marL="342900" indent="-342900">
              <a:buAutoNum type="arabicParenR"/>
            </a:pPr>
            <a:r>
              <a:rPr lang="en-US" altLang="zh-CN" sz="1200" smtClean="0">
                <a:latin typeface="Arial" pitchFamily="34" charset="0"/>
                <a:cs typeface="Arial" pitchFamily="34" charset="0"/>
              </a:rPr>
              <a:t>Proxy</a:t>
            </a:r>
            <a:r>
              <a:rPr lang="zh-CN" altLang="en-US" sz="1200" smtClean="0">
                <a:latin typeface="Arial" pitchFamily="34" charset="0"/>
                <a:cs typeface="Arial" pitchFamily="34" charset="0"/>
              </a:rPr>
              <a:t>也会实现</a:t>
            </a:r>
            <a:r>
              <a:rPr lang="en-US" altLang="zh-CN" sz="1200" smtClean="0">
                <a:latin typeface="Arial" pitchFamily="34" charset="0"/>
                <a:cs typeface="Arial" pitchFamily="34" charset="0"/>
              </a:rPr>
              <a:t>Subject</a:t>
            </a:r>
            <a:r>
              <a:rPr lang="zh-CN" altLang="en-US" sz="1200" smtClean="0">
                <a:latin typeface="Arial" pitchFamily="34" charset="0"/>
                <a:cs typeface="Arial" pitchFamily="34" charset="0"/>
              </a:rPr>
              <a:t>接口的方法，因此，使用</a:t>
            </a:r>
            <a:r>
              <a:rPr lang="en-US" altLang="zh-CN" sz="1200" smtClean="0">
                <a:latin typeface="Arial" pitchFamily="34" charset="0"/>
                <a:cs typeface="Arial" pitchFamily="34" charset="0"/>
              </a:rPr>
              <a:t>Proxy+Invocation</a:t>
            </a:r>
            <a:r>
              <a:rPr lang="zh-CN" altLang="en-US" sz="1200" smtClean="0">
                <a:latin typeface="Arial" pitchFamily="34" charset="0"/>
                <a:cs typeface="Arial" pitchFamily="34" charset="0"/>
              </a:rPr>
              <a:t>可以完成对</a:t>
            </a:r>
            <a:r>
              <a:rPr lang="en-US" altLang="zh-CN" sz="1200" smtClean="0">
                <a:latin typeface="Arial" pitchFamily="34" charset="0"/>
                <a:cs typeface="Arial" pitchFamily="34" charset="0"/>
              </a:rPr>
              <a:t>RealSubject </a:t>
            </a:r>
            <a:r>
              <a:rPr lang="zh-CN" altLang="en-US" sz="1200" smtClean="0">
                <a:latin typeface="Arial" pitchFamily="34" charset="0"/>
                <a:cs typeface="Arial" pitchFamily="34" charset="0"/>
              </a:rPr>
              <a:t>的动态调用。</a:t>
            </a:r>
            <a:endParaRPr lang="en-US" altLang="zh-CN" sz="1200" smtClean="0">
              <a:latin typeface="Arial" pitchFamily="34" charset="0"/>
              <a:cs typeface="Arial" pitchFamily="34" charset="0"/>
            </a:endParaRPr>
          </a:p>
          <a:p>
            <a:pPr marL="342900" indent="-342900">
              <a:buAutoNum type="arabicParenR"/>
            </a:pPr>
            <a:r>
              <a:rPr lang="zh-CN" altLang="en-US" sz="1200">
                <a:latin typeface="Arial" pitchFamily="34" charset="0"/>
                <a:cs typeface="Arial" pitchFamily="34" charset="0"/>
              </a:rPr>
              <a:t>但</a:t>
            </a:r>
            <a:r>
              <a:rPr lang="zh-CN" altLang="en-US" sz="1200" smtClean="0">
                <a:latin typeface="Arial" pitchFamily="34" charset="0"/>
                <a:cs typeface="Arial" pitchFamily="34" charset="0"/>
              </a:rPr>
              <a:t>是</a:t>
            </a:r>
            <a:r>
              <a:rPr lang="zh-CN" altLang="en-US" sz="1200">
                <a:latin typeface="Arial" pitchFamily="34" charset="0"/>
                <a:cs typeface="Arial" pitchFamily="34" charset="0"/>
              </a:rPr>
              <a:t>通</a:t>
            </a:r>
            <a:r>
              <a:rPr lang="zh-CN" altLang="en-US" sz="1200" smtClean="0">
                <a:latin typeface="Arial" pitchFamily="34" charset="0"/>
                <a:cs typeface="Arial" pitchFamily="34" charset="0"/>
              </a:rPr>
              <a:t>过</a:t>
            </a:r>
            <a:r>
              <a:rPr lang="en-US" altLang="zh-CN" sz="1200" smtClean="0">
                <a:latin typeface="Arial" pitchFamily="34" charset="0"/>
                <a:cs typeface="Arial" pitchFamily="34" charset="0"/>
              </a:rPr>
              <a:t>Proxy</a:t>
            </a:r>
            <a:r>
              <a:rPr lang="zh-CN" altLang="en-US" sz="1200" smtClean="0">
                <a:latin typeface="Arial" pitchFamily="34" charset="0"/>
                <a:cs typeface="Arial" pitchFamily="34" charset="0"/>
              </a:rPr>
              <a:t>调用</a:t>
            </a:r>
            <a:r>
              <a:rPr lang="en-US" altLang="zh-CN" sz="1200" smtClean="0">
                <a:latin typeface="Arial" pitchFamily="34" charset="0"/>
                <a:cs typeface="Arial" pitchFamily="34" charset="0"/>
              </a:rPr>
              <a:t>RealSubject</a:t>
            </a:r>
            <a:r>
              <a:rPr lang="zh-CN" altLang="en-US" sz="1200" smtClean="0">
                <a:latin typeface="Arial" pitchFamily="34" charset="0"/>
                <a:cs typeface="Arial" pitchFamily="34" charset="0"/>
              </a:rPr>
              <a:t>方法是否成功，是由</a:t>
            </a:r>
            <a:r>
              <a:rPr lang="en-US" altLang="zh-CN" sz="1200" smtClean="0">
                <a:latin typeface="Arial" pitchFamily="34" charset="0"/>
                <a:cs typeface="Arial" pitchFamily="34" charset="0"/>
              </a:rPr>
              <a:t>InvocationHandler</a:t>
            </a:r>
            <a:r>
              <a:rPr lang="zh-CN" altLang="en-US" sz="1200" smtClean="0">
                <a:latin typeface="Arial" pitchFamily="34" charset="0"/>
                <a:cs typeface="Arial" pitchFamily="34" charset="0"/>
              </a:rPr>
              <a:t>来控制的。</a:t>
            </a:r>
            <a:r>
              <a:rPr lang="en-US" altLang="zh-CN" sz="1200" smtClean="0">
                <a:latin typeface="Arial" pitchFamily="34" charset="0"/>
                <a:cs typeface="Arial" pitchFamily="34" charset="0"/>
              </a:rPr>
              <a:t>(</a:t>
            </a:r>
            <a:r>
              <a:rPr lang="zh-CN" altLang="en-US" sz="1200" smtClean="0">
                <a:latin typeface="Arial" pitchFamily="34" charset="0"/>
                <a:cs typeface="Arial" pitchFamily="34" charset="0"/>
              </a:rPr>
              <a:t>这里其实就是</a:t>
            </a:r>
            <a:r>
              <a:rPr lang="zh-CN" altLang="en-US" sz="1200" smtClean="0">
                <a:solidFill>
                  <a:srgbClr val="EE0000"/>
                </a:solidFill>
                <a:latin typeface="Arial" pitchFamily="34" charset="0"/>
                <a:cs typeface="Arial" pitchFamily="34" charset="0"/>
              </a:rPr>
              <a:t>保护代理</a:t>
            </a:r>
            <a:r>
              <a:rPr lang="en-US" altLang="zh-CN" sz="1200" smtClean="0">
                <a:latin typeface="Arial" pitchFamily="34" charset="0"/>
                <a:cs typeface="Arial" pitchFamily="34" charset="0"/>
              </a:rPr>
              <a:t>)</a:t>
            </a:r>
          </a:p>
          <a:p>
            <a:pPr marL="342900" indent="-342900">
              <a:buAutoNum type="arabicParenR"/>
            </a:pPr>
            <a:r>
              <a:rPr lang="zh-CN" altLang="en-US" sz="1200">
                <a:latin typeface="Arial" pitchFamily="34" charset="0"/>
                <a:cs typeface="Arial" pitchFamily="34" charset="0"/>
              </a:rPr>
              <a:t>理</a:t>
            </a:r>
            <a:r>
              <a:rPr lang="zh-CN" altLang="en-US" sz="1200" smtClean="0">
                <a:latin typeface="Arial" pitchFamily="34" charset="0"/>
                <a:cs typeface="Arial" pitchFamily="34" charset="0"/>
              </a:rPr>
              <a:t>解</a:t>
            </a:r>
            <a:r>
              <a:rPr lang="zh-CN" altLang="en-US" sz="1200" smtClean="0">
                <a:latin typeface="Arial" pitchFamily="34" charset="0"/>
                <a:cs typeface="Arial" pitchFamily="34" charset="0"/>
              </a:rPr>
              <a:t>：</a:t>
            </a:r>
            <a:r>
              <a:rPr lang="zh-CN" altLang="en-US" sz="1200">
                <a:latin typeface="Arial" pitchFamily="34" charset="0"/>
                <a:cs typeface="Arial" pitchFamily="34" charset="0"/>
              </a:rPr>
              <a:t>创</a:t>
            </a:r>
            <a:r>
              <a:rPr lang="zh-CN" altLang="en-US" sz="1200" smtClean="0">
                <a:latin typeface="Arial" pitchFamily="34" charset="0"/>
                <a:cs typeface="Arial" pitchFamily="34" charset="0"/>
              </a:rPr>
              <a:t>建一个代理对象替代被调用的真实对象，使用反射实现控制</a:t>
            </a:r>
            <a:endParaRPr lang="en-US" altLang="zh-CN" sz="1200" smtClean="0">
              <a:latin typeface="Arial" pitchFamily="34" charset="0"/>
              <a:cs typeface="Arial" pitchFamily="34"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072937206"/>
              </p:ext>
            </p:extLst>
          </p:nvPr>
        </p:nvGraphicFramePr>
        <p:xfrm>
          <a:off x="4932040" y="4854579"/>
          <a:ext cx="540060" cy="465282"/>
        </p:xfrm>
        <a:graphic>
          <a:graphicData uri="http://schemas.openxmlformats.org/presentationml/2006/ole">
            <mc:AlternateContent xmlns:mc="http://schemas.openxmlformats.org/markup-compatibility/2006">
              <mc:Choice xmlns:v="urn:schemas-microsoft-com:vml" Requires="v">
                <p:oleObj spid="_x0000_s31775" name="包装程序外壳对象" showAsIcon="1" r:id="rId5" imgW="826200" imgH="711360" progId="Package">
                  <p:embed/>
                </p:oleObj>
              </mc:Choice>
              <mc:Fallback>
                <p:oleObj name="包装程序外壳对象" showAsIcon="1" r:id="rId5" imgW="826200" imgH="711360" progId="Package">
                  <p:embed/>
                  <p:pic>
                    <p:nvPicPr>
                      <p:cNvPr id="0" name=""/>
                      <p:cNvPicPr/>
                      <p:nvPr/>
                    </p:nvPicPr>
                    <p:blipFill>
                      <a:blip r:embed="rId6"/>
                      <a:stretch>
                        <a:fillRect/>
                      </a:stretch>
                    </p:blipFill>
                    <p:spPr>
                      <a:xfrm>
                        <a:off x="4932040" y="4854579"/>
                        <a:ext cx="540060" cy="465282"/>
                      </a:xfrm>
                      <a:prstGeom prst="rect">
                        <a:avLst/>
                      </a:prstGeom>
                    </p:spPr>
                  </p:pic>
                </p:oleObj>
              </mc:Fallback>
            </mc:AlternateContent>
          </a:graphicData>
        </a:graphic>
      </p:graphicFrame>
    </p:spTree>
    <p:extLst>
      <p:ext uri="{BB962C8B-B14F-4D97-AF65-F5344CB8AC3E}">
        <p14:creationId xmlns:p14="http://schemas.microsoft.com/office/powerpoint/2010/main" val="19904698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代理模式</a:t>
            </a:r>
            <a:r>
              <a:rPr lang="en-US" altLang="zh-CN" sz="2400" b="1" smtClean="0"/>
              <a:t>(</a:t>
            </a:r>
            <a:r>
              <a:rPr lang="en-US" altLang="zh-CN" sz="2400" smtClean="0"/>
              <a:t>Proxy</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4001095"/>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保护代理</a:t>
            </a:r>
            <a:endParaRPr lang="en-US" altLang="zh-CN">
              <a:latin typeface="Arial" pitchFamily="34" charset="0"/>
              <a:cs typeface="Arial" pitchFamily="34" charset="0"/>
            </a:endParaRPr>
          </a:p>
          <a:p>
            <a:pPr>
              <a:defRPr/>
            </a:pPr>
            <a:endParaRPr lang="en-US" altLang="zh-CN" sz="1600">
              <a:latin typeface="+mn-ea"/>
              <a:cs typeface="Arial" pitchFamily="34" charset="0"/>
            </a:endParaRPr>
          </a:p>
          <a:p>
            <a:pPr>
              <a:defRPr/>
            </a:pPr>
            <a:r>
              <a:rPr lang="zh-CN" altLang="en-US">
                <a:latin typeface="Arial" pitchFamily="34" charset="0"/>
                <a:cs typeface="Arial" pitchFamily="34" charset="0"/>
              </a:rPr>
              <a:t>通</a:t>
            </a:r>
            <a:r>
              <a:rPr lang="zh-CN" altLang="en-US" smtClean="0">
                <a:latin typeface="Arial" pitchFamily="34" charset="0"/>
                <a:cs typeface="Arial" pitchFamily="34" charset="0"/>
              </a:rPr>
              <a:t>过前面的分析：大家可以看出动态代理其实就体现出保护代理，即代理时，对</a:t>
            </a:r>
            <a:r>
              <a:rPr lang="zh-CN" altLang="en-US" sz="2000" b="1" smtClean="0">
                <a:solidFill>
                  <a:srgbClr val="EE0000"/>
                </a:solidFill>
                <a:latin typeface="Arial" pitchFamily="34" charset="0"/>
                <a:cs typeface="Arial" pitchFamily="34" charset="0"/>
              </a:rPr>
              <a:t>被代理的对象（</a:t>
            </a:r>
            <a:r>
              <a:rPr lang="zh-CN" altLang="en-US" sz="2000" b="1">
                <a:solidFill>
                  <a:srgbClr val="EE0000"/>
                </a:solidFill>
                <a:latin typeface="Arial" pitchFamily="34" charset="0"/>
                <a:cs typeface="Arial" pitchFamily="34" charset="0"/>
              </a:rPr>
              <a:t>类</a:t>
            </a:r>
            <a:r>
              <a:rPr lang="zh-CN" altLang="en-US" sz="2000" b="1" smtClean="0">
                <a:solidFill>
                  <a:srgbClr val="EE0000"/>
                </a:solidFill>
                <a:latin typeface="Arial" pitchFamily="34" charset="0"/>
                <a:cs typeface="Arial" pitchFamily="34" charset="0"/>
              </a:rPr>
              <a:t>）</a:t>
            </a:r>
            <a:r>
              <a:rPr lang="zh-CN" altLang="en-US" smtClean="0">
                <a:latin typeface="Arial" pitchFamily="34" charset="0"/>
                <a:cs typeface="Arial" pitchFamily="34" charset="0"/>
              </a:rPr>
              <a:t>的哪些方法可以调用，哪些方法不能调用在</a:t>
            </a:r>
            <a:r>
              <a:rPr lang="en-US" altLang="zh-CN" smtClean="0">
                <a:latin typeface="Arial" pitchFamily="34" charset="0"/>
                <a:cs typeface="Arial" pitchFamily="34" charset="0"/>
              </a:rPr>
              <a:t>InvocationHandler</a:t>
            </a:r>
            <a:r>
              <a:rPr lang="zh-CN" altLang="en-US" smtClean="0">
                <a:latin typeface="Arial" pitchFamily="34" charset="0"/>
                <a:cs typeface="Arial" pitchFamily="34" charset="0"/>
              </a:rPr>
              <a:t>可以控制。因此动态代理就体现</a:t>
            </a:r>
            <a:r>
              <a:rPr lang="en-US" altLang="zh-CN" smtClean="0">
                <a:latin typeface="Arial" pitchFamily="34" charset="0"/>
                <a:cs typeface="Arial" pitchFamily="34" charset="0"/>
              </a:rPr>
              <a:t>(</a:t>
            </a:r>
            <a:r>
              <a:rPr lang="zh-CN" altLang="en-US" smtClean="0">
                <a:latin typeface="Arial" pitchFamily="34" charset="0"/>
                <a:cs typeface="Arial" pitchFamily="34" charset="0"/>
              </a:rPr>
              <a:t>实现</a:t>
            </a:r>
            <a:r>
              <a:rPr lang="en-US" altLang="zh-CN" smtClean="0">
                <a:latin typeface="Arial" pitchFamily="34" charset="0"/>
                <a:cs typeface="Arial" pitchFamily="34" charset="0"/>
              </a:rPr>
              <a:t>)</a:t>
            </a:r>
            <a:r>
              <a:rPr lang="zh-CN" altLang="en-US" smtClean="0">
                <a:latin typeface="Arial" pitchFamily="34" charset="0"/>
                <a:cs typeface="Arial" pitchFamily="34" charset="0"/>
              </a:rPr>
              <a:t>了保护代理的效果。</a:t>
            </a: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p:txBody>
      </p:sp>
    </p:spTree>
    <p:extLst>
      <p:ext uri="{BB962C8B-B14F-4D97-AF65-F5344CB8AC3E}">
        <p14:creationId xmlns:p14="http://schemas.microsoft.com/office/powerpoint/2010/main" val="31687374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代理模式</a:t>
            </a:r>
            <a:r>
              <a:rPr lang="en-US" altLang="zh-CN" sz="2400" b="1" smtClean="0"/>
              <a:t>(</a:t>
            </a:r>
            <a:r>
              <a:rPr lang="en-US" altLang="zh-CN" sz="2400" smtClean="0"/>
              <a:t>Proxy</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4247317"/>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动态代理的</a:t>
            </a:r>
            <a:r>
              <a:rPr lang="zh-CN" altLang="en-US" sz="2000" b="1">
                <a:solidFill>
                  <a:srgbClr val="0070C0"/>
                </a:solidFill>
                <a:ea typeface="宋体" panose="02010600030101010101" pitchFamily="2" charset="-122"/>
                <a:cs typeface="Times New Roman" panose="02020603050405020304" pitchFamily="18" charset="0"/>
              </a:rPr>
              <a:t>应</a:t>
            </a:r>
            <a:r>
              <a:rPr lang="zh-CN" altLang="en-US" sz="2000" b="1" smtClean="0">
                <a:solidFill>
                  <a:srgbClr val="0070C0"/>
                </a:solidFill>
                <a:ea typeface="宋体" panose="02010600030101010101" pitchFamily="2" charset="-122"/>
                <a:cs typeface="Times New Roman" panose="02020603050405020304" pitchFamily="18" charset="0"/>
              </a:rPr>
              <a:t>用案例</a:t>
            </a:r>
            <a:endParaRPr lang="en-US" altLang="zh-CN">
              <a:latin typeface="Arial" pitchFamily="34" charset="0"/>
              <a:cs typeface="Arial" pitchFamily="34" charset="0"/>
            </a:endParaRPr>
          </a:p>
          <a:p>
            <a:pPr>
              <a:defRPr/>
            </a:pPr>
            <a:endParaRPr lang="en-US" altLang="zh-CN" sz="1600">
              <a:latin typeface="+mn-ea"/>
              <a:cs typeface="Arial" pitchFamily="34" charset="0"/>
            </a:endParaRPr>
          </a:p>
          <a:p>
            <a:pPr marL="285750" indent="-285750">
              <a:buFont typeface="Wingdings" pitchFamily="2" charset="2"/>
              <a:buChar char="Ø"/>
              <a:defRPr/>
            </a:pPr>
            <a:r>
              <a:rPr lang="zh-CN" altLang="en-US" smtClean="0">
                <a:latin typeface="Arial" pitchFamily="34" charset="0"/>
                <a:cs typeface="Arial" pitchFamily="34" charset="0"/>
              </a:rPr>
              <a:t>应用案例说明</a:t>
            </a: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r>
              <a:rPr lang="zh-CN" altLang="en-US" smtClean="0">
                <a:latin typeface="Noto Sans CJK SC Regular" charset="-122"/>
                <a:ea typeface="Noto Sans CJK SC Regular" charset="-122"/>
                <a:sym typeface="Noto Sans CJK SC Regular" charset="-122"/>
              </a:rPr>
              <a:t>有一</a:t>
            </a:r>
            <a:r>
              <a:rPr lang="zh-CN" altLang="en-US" smtClean="0">
                <a:latin typeface="Noto Sans CJK SC Regular" charset="-122"/>
                <a:ea typeface="Noto Sans CJK SC Regular" charset="-122"/>
                <a:sym typeface="Noto Sans CJK SC Regular" charset="-122"/>
              </a:rPr>
              <a:t>个婚</a:t>
            </a:r>
            <a:r>
              <a:rPr lang="zh-CN" altLang="en-US">
                <a:latin typeface="Noto Sans CJK SC Regular" charset="-122"/>
                <a:ea typeface="Noto Sans CJK SC Regular" charset="-122"/>
                <a:sym typeface="Noto Sans CJK SC Regular" charset="-122"/>
              </a:rPr>
              <a:t>恋</a:t>
            </a:r>
            <a:r>
              <a:rPr lang="zh-CN" altLang="en-US" smtClean="0">
                <a:latin typeface="Noto Sans CJK SC Regular" charset="-122"/>
                <a:ea typeface="Noto Sans CJK SC Regular" charset="-122"/>
                <a:sym typeface="Noto Sans CJK SC Regular" charset="-122"/>
              </a:rPr>
              <a:t>网项目，女友</a:t>
            </a:r>
            <a:r>
              <a:rPr lang="en-US" altLang="zh-CN" smtClean="0">
                <a:latin typeface="Noto Sans CJK SC Regular" charset="-122"/>
                <a:ea typeface="Noto Sans CJK SC Regular" charset="-122"/>
                <a:sym typeface="Noto Sans CJK SC Regular" charset="-122"/>
              </a:rPr>
              <a:t>/</a:t>
            </a:r>
            <a:r>
              <a:rPr lang="zh-CN" altLang="en-US" smtClean="0">
                <a:latin typeface="Noto Sans CJK SC Regular" charset="-122"/>
                <a:ea typeface="Noto Sans CJK SC Regular" charset="-122"/>
                <a:sym typeface="Noto Sans CJK SC Regular" charset="-122"/>
              </a:rPr>
              <a:t>男友有个人信息、兴趣爱好和</a:t>
            </a:r>
            <a:r>
              <a:rPr lang="zh-CN" altLang="en-US">
                <a:latin typeface="Noto Sans CJK SC Regular" charset="-122"/>
                <a:ea typeface="Noto Sans CJK SC Regular" charset="-122"/>
                <a:sym typeface="Noto Sans CJK SC Regular" charset="-122"/>
              </a:rPr>
              <a:t>总</a:t>
            </a:r>
            <a:r>
              <a:rPr lang="zh-CN" altLang="en-US" smtClean="0">
                <a:latin typeface="Noto Sans CJK SC Regular" charset="-122"/>
                <a:ea typeface="Noto Sans CJK SC Regular" charset="-122"/>
                <a:sym typeface="Noto Sans CJK SC Regular" charset="-122"/>
              </a:rPr>
              <a:t>体评分</a:t>
            </a:r>
            <a:r>
              <a:rPr lang="en-US" altLang="zh-CN" smtClean="0">
                <a:latin typeface="Noto Sans CJK SC Regular" charset="-122"/>
                <a:ea typeface="Noto Sans CJK SC Regular" charset="-122"/>
                <a:sym typeface="Noto Sans CJK SC Regular" charset="-122"/>
              </a:rPr>
              <a:t>,</a:t>
            </a:r>
            <a:r>
              <a:rPr lang="zh-CN" altLang="en-US" smtClean="0">
                <a:latin typeface="Noto Sans CJK SC Regular" charset="-122"/>
                <a:ea typeface="Noto Sans CJK SC Regular" charset="-122"/>
                <a:sym typeface="Noto Sans CJK SC Regular" charset="-122"/>
              </a:rPr>
              <a:t>要求：</a:t>
            </a:r>
            <a:endParaRPr lang="en-US" altLang="zh-CN" smtClean="0">
              <a:latin typeface="Noto Sans CJK SC Regular" charset="-122"/>
              <a:ea typeface="Noto Sans CJK SC Regular" charset="-122"/>
              <a:sym typeface="Noto Sans CJK SC Regular" charset="-122"/>
            </a:endParaRPr>
          </a:p>
          <a:p>
            <a:pPr marL="342900" indent="-342900">
              <a:buAutoNum type="arabicParenR"/>
              <a:defRPr/>
            </a:pPr>
            <a:r>
              <a:rPr lang="zh-CN" altLang="en-US" smtClean="0">
                <a:latin typeface="Arial" pitchFamily="34" charset="0"/>
                <a:ea typeface="Noto Sans CJK SC Regular" charset="-122"/>
                <a:cs typeface="Arial" pitchFamily="34" charset="0"/>
                <a:sym typeface="Noto Sans CJK SC Regular" charset="-122"/>
              </a:rPr>
              <a:t>不能</a:t>
            </a:r>
            <a:r>
              <a:rPr lang="zh-CN" altLang="en-US">
                <a:latin typeface="Arial" pitchFamily="34" charset="0"/>
                <a:ea typeface="Noto Sans CJK SC Regular" charset="-122"/>
                <a:cs typeface="Arial" pitchFamily="34" charset="0"/>
                <a:sym typeface="Noto Sans CJK SC Regular" charset="-122"/>
              </a:rPr>
              <a:t>自</a:t>
            </a:r>
            <a:r>
              <a:rPr lang="zh-CN" altLang="en-US" smtClean="0">
                <a:latin typeface="Arial" pitchFamily="34" charset="0"/>
                <a:ea typeface="Noto Sans CJK SC Regular" charset="-122"/>
                <a:cs typeface="Arial" pitchFamily="34" charset="0"/>
                <a:sym typeface="Noto Sans CJK SC Regular" charset="-122"/>
              </a:rPr>
              <a:t>己给自己评分</a:t>
            </a:r>
            <a:endParaRPr lang="en-US" altLang="zh-CN" smtClean="0">
              <a:latin typeface="Arial" pitchFamily="34" charset="0"/>
              <a:ea typeface="Noto Sans CJK SC Regular" charset="-122"/>
              <a:cs typeface="Arial" pitchFamily="34" charset="0"/>
              <a:sym typeface="Noto Sans CJK SC Regular" charset="-122"/>
            </a:endParaRPr>
          </a:p>
          <a:p>
            <a:pPr marL="342900" indent="-342900">
              <a:buAutoNum type="arabicParenR"/>
              <a:defRPr/>
            </a:pPr>
            <a:r>
              <a:rPr lang="zh-CN" altLang="en-US">
                <a:latin typeface="Arial" pitchFamily="34" charset="0"/>
                <a:ea typeface="Noto Sans CJK SC Regular" charset="-122"/>
                <a:cs typeface="Arial" pitchFamily="34" charset="0"/>
                <a:sym typeface="Noto Sans CJK SC Regular" charset="-122"/>
              </a:rPr>
              <a:t>其</a:t>
            </a:r>
            <a:r>
              <a:rPr lang="zh-CN" altLang="en-US" smtClean="0">
                <a:latin typeface="Arial" pitchFamily="34" charset="0"/>
                <a:ea typeface="Noto Sans CJK SC Regular" charset="-122"/>
                <a:cs typeface="Arial" pitchFamily="34" charset="0"/>
                <a:sym typeface="Noto Sans CJK SC Regular" charset="-122"/>
              </a:rPr>
              <a:t>它用户可以评分，但是不能设置信息，兴趣爱好。</a:t>
            </a:r>
            <a:endParaRPr lang="en-US" altLang="zh-CN" smtClean="0">
              <a:latin typeface="Arial" pitchFamily="34" charset="0"/>
              <a:ea typeface="Noto Sans CJK SC Regular" charset="-122"/>
              <a:cs typeface="Arial" pitchFamily="34" charset="0"/>
              <a:sym typeface="Noto Sans CJK SC Regular" charset="-122"/>
            </a:endParaRPr>
          </a:p>
          <a:p>
            <a:pPr marL="342900" indent="-342900">
              <a:buAutoNum type="arabicParenR"/>
              <a:defRPr/>
            </a:pPr>
            <a:r>
              <a:rPr lang="zh-CN" altLang="en-US" smtClean="0">
                <a:latin typeface="Arial" pitchFamily="34" charset="0"/>
                <a:ea typeface="Noto Sans CJK SC Regular" charset="-122"/>
                <a:cs typeface="Arial" pitchFamily="34" charset="0"/>
                <a:sym typeface="Noto Sans CJK SC Regular" charset="-122"/>
              </a:rPr>
              <a:t>请使用动态代理实现保护代理的效果。</a:t>
            </a:r>
            <a:endParaRPr lang="en-US" altLang="zh-CN">
              <a:latin typeface="Arial" pitchFamily="34" charset="0"/>
              <a:ea typeface="Noto Sans CJK SC Regular" charset="-122"/>
              <a:cs typeface="Arial" pitchFamily="34" charset="0"/>
              <a:sym typeface="Noto Sans CJK SC Regular" charset="-122"/>
            </a:endParaRPr>
          </a:p>
          <a:p>
            <a:pPr marL="342900" indent="-342900">
              <a:buAutoNum type="arabicParenR"/>
              <a:defRPr/>
            </a:pPr>
            <a:r>
              <a:rPr lang="zh-CN" altLang="en-US">
                <a:latin typeface="Arial" pitchFamily="34" charset="0"/>
                <a:ea typeface="Noto Sans CJK SC Regular" charset="-122"/>
                <a:cs typeface="Arial" pitchFamily="34" charset="0"/>
                <a:sym typeface="Noto Sans CJK SC Regular" charset="-122"/>
              </a:rPr>
              <a:t>分</a:t>
            </a:r>
            <a:r>
              <a:rPr lang="zh-CN" altLang="en-US" smtClean="0">
                <a:latin typeface="Arial" pitchFamily="34" charset="0"/>
                <a:ea typeface="Noto Sans CJK SC Regular" charset="-122"/>
                <a:cs typeface="Arial" pitchFamily="34" charset="0"/>
                <a:sym typeface="Noto Sans CJK SC Regular" charset="-122"/>
              </a:rPr>
              <a:t>析这里我们需要写两个代理。一个是自己使用，一个是提供给其它用户使用。</a:t>
            </a:r>
            <a:endParaRPr lang="en-US" altLang="zh-CN" smtClean="0">
              <a:latin typeface="Arial" pitchFamily="34" charset="0"/>
              <a:ea typeface="Noto Sans CJK SC Regular" charset="-122"/>
              <a:cs typeface="Arial" pitchFamily="34" charset="0"/>
              <a:sym typeface="Noto Sans CJK SC Regular" charset="-122"/>
            </a:endParaRPr>
          </a:p>
          <a:p>
            <a:pPr marL="342900" indent="-342900">
              <a:buAutoNum type="arabicParenR"/>
              <a:defRPr/>
            </a:pPr>
            <a:r>
              <a:rPr lang="zh-CN" altLang="en-US">
                <a:solidFill>
                  <a:srgbClr val="FF0000"/>
                </a:solidFill>
                <a:latin typeface="Arial" pitchFamily="34" charset="0"/>
                <a:ea typeface="Noto Sans CJK SC Regular" charset="-122"/>
                <a:cs typeface="Arial" pitchFamily="34" charset="0"/>
                <a:sym typeface="Noto Sans CJK SC Regular" charset="-122"/>
              </a:rPr>
              <a:t>示意</a:t>
            </a:r>
            <a:r>
              <a:rPr lang="zh-CN" altLang="en-US" smtClean="0">
                <a:solidFill>
                  <a:srgbClr val="FF0000"/>
                </a:solidFill>
                <a:latin typeface="Arial" pitchFamily="34" charset="0"/>
                <a:ea typeface="Noto Sans CJK SC Regular" charset="-122"/>
                <a:cs typeface="Arial" pitchFamily="34" charset="0"/>
                <a:sym typeface="Noto Sans CJK SC Regular" charset="-122"/>
              </a:rPr>
              <a:t>图画出</a:t>
            </a:r>
            <a:r>
              <a:rPr lang="en-US" altLang="zh-CN" smtClean="0">
                <a:latin typeface="Arial" pitchFamily="34" charset="0"/>
                <a:ea typeface="Noto Sans CJK SC Regular" charset="-122"/>
                <a:cs typeface="Arial" pitchFamily="34" charset="0"/>
                <a:sym typeface="Noto Sans CJK SC Regular" charset="-122"/>
              </a:rPr>
              <a:t>:</a:t>
            </a: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79915821"/>
              </p:ext>
            </p:extLst>
          </p:nvPr>
        </p:nvGraphicFramePr>
        <p:xfrm>
          <a:off x="1043608" y="4608487"/>
          <a:ext cx="568450" cy="567184"/>
        </p:xfrm>
        <a:graphic>
          <a:graphicData uri="http://schemas.openxmlformats.org/presentationml/2006/ole">
            <mc:AlternateContent xmlns:mc="http://schemas.openxmlformats.org/markup-compatibility/2006">
              <mc:Choice xmlns:v="urn:schemas-microsoft-com:vml" Requires="v">
                <p:oleObj spid="_x0000_s51210" name="包装程序外壳对象" showAsIcon="1" r:id="rId4" imgW="712080" imgH="711360" progId="Package">
                  <p:embed/>
                </p:oleObj>
              </mc:Choice>
              <mc:Fallback>
                <p:oleObj name="包装程序外壳对象" showAsIcon="1" r:id="rId4" imgW="712080" imgH="711360" progId="Package">
                  <p:embed/>
                  <p:pic>
                    <p:nvPicPr>
                      <p:cNvPr id="0" name=""/>
                      <p:cNvPicPr/>
                      <p:nvPr/>
                    </p:nvPicPr>
                    <p:blipFill>
                      <a:blip r:embed="rId5"/>
                      <a:stretch>
                        <a:fillRect/>
                      </a:stretch>
                    </p:blipFill>
                    <p:spPr>
                      <a:xfrm>
                        <a:off x="1043608" y="4608487"/>
                        <a:ext cx="568450" cy="567184"/>
                      </a:xfrm>
                      <a:prstGeom prst="rect">
                        <a:avLst/>
                      </a:prstGeom>
                    </p:spPr>
                  </p:pic>
                </p:oleObj>
              </mc:Fallback>
            </mc:AlternateContent>
          </a:graphicData>
        </a:graphic>
      </p:graphicFrame>
    </p:spTree>
    <p:extLst>
      <p:ext uri="{BB962C8B-B14F-4D97-AF65-F5344CB8AC3E}">
        <p14:creationId xmlns:p14="http://schemas.microsoft.com/office/powerpoint/2010/main" val="27225159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代理模式</a:t>
            </a:r>
            <a:r>
              <a:rPr lang="en-US" altLang="zh-CN" sz="2400" b="1" smtClean="0"/>
              <a:t>(</a:t>
            </a:r>
            <a:r>
              <a:rPr lang="en-US" altLang="zh-CN" sz="2400" smtClean="0"/>
              <a:t>Proxy</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2585323"/>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动态代理的</a:t>
            </a:r>
            <a:r>
              <a:rPr lang="zh-CN" altLang="en-US" sz="2000" b="1">
                <a:solidFill>
                  <a:srgbClr val="0070C0"/>
                </a:solidFill>
                <a:ea typeface="宋体" panose="02010600030101010101" pitchFamily="2" charset="-122"/>
                <a:cs typeface="Times New Roman" panose="02020603050405020304" pitchFamily="18" charset="0"/>
              </a:rPr>
              <a:t>应</a:t>
            </a:r>
            <a:r>
              <a:rPr lang="zh-CN" altLang="en-US" sz="2000" b="1" smtClean="0">
                <a:solidFill>
                  <a:srgbClr val="0070C0"/>
                </a:solidFill>
                <a:ea typeface="宋体" panose="02010600030101010101" pitchFamily="2" charset="-122"/>
                <a:cs typeface="Times New Roman" panose="02020603050405020304" pitchFamily="18" charset="0"/>
              </a:rPr>
              <a:t>用案例</a:t>
            </a:r>
            <a:endParaRPr lang="en-US" altLang="zh-CN">
              <a:latin typeface="Arial" pitchFamily="34" charset="0"/>
              <a:cs typeface="Arial" pitchFamily="34" charset="0"/>
            </a:endParaRPr>
          </a:p>
          <a:p>
            <a:pPr>
              <a:defRPr/>
            </a:pPr>
            <a:endParaRPr lang="en-US" altLang="zh-CN" sz="1600">
              <a:latin typeface="+mn-ea"/>
              <a:cs typeface="Arial" pitchFamily="34" charset="0"/>
            </a:endParaRPr>
          </a:p>
          <a:p>
            <a:pPr marL="285750" indent="-285750">
              <a:buFont typeface="Wingdings" pitchFamily="2" charset="2"/>
              <a:buChar char="Ø"/>
              <a:defRPr/>
            </a:pPr>
            <a:r>
              <a:rPr lang="zh-CN" altLang="en-US" smtClean="0">
                <a:latin typeface="Arial" pitchFamily="34" charset="0"/>
                <a:cs typeface="Arial" pitchFamily="34" charset="0"/>
              </a:rPr>
              <a:t>代码实现</a:t>
            </a: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123946403"/>
              </p:ext>
            </p:extLst>
          </p:nvPr>
        </p:nvGraphicFramePr>
        <p:xfrm>
          <a:off x="971600" y="3829754"/>
          <a:ext cx="660400" cy="711200"/>
        </p:xfrm>
        <a:graphic>
          <a:graphicData uri="http://schemas.openxmlformats.org/presentationml/2006/ole">
            <mc:AlternateContent xmlns:mc="http://schemas.openxmlformats.org/markup-compatibility/2006">
              <mc:Choice xmlns:v="urn:schemas-microsoft-com:vml" Requires="v">
                <p:oleObj spid="_x0000_s32797" name="包装程序外壳对象" showAsIcon="1" r:id="rId4" imgW="660960" imgH="711360" progId="Package">
                  <p:embed/>
                </p:oleObj>
              </mc:Choice>
              <mc:Fallback>
                <p:oleObj name="包装程序外壳对象" showAsIcon="1" r:id="rId4" imgW="660960" imgH="711360" progId="Package">
                  <p:embed/>
                  <p:pic>
                    <p:nvPicPr>
                      <p:cNvPr id="0" name=""/>
                      <p:cNvPicPr/>
                      <p:nvPr/>
                    </p:nvPicPr>
                    <p:blipFill>
                      <a:blip r:embed="rId5"/>
                      <a:stretch>
                        <a:fillRect/>
                      </a:stretch>
                    </p:blipFill>
                    <p:spPr>
                      <a:xfrm>
                        <a:off x="971600" y="3829754"/>
                        <a:ext cx="660400" cy="711200"/>
                      </a:xfrm>
                      <a:prstGeom prst="rect">
                        <a:avLst/>
                      </a:prstGeom>
                    </p:spPr>
                  </p:pic>
                </p:oleObj>
              </mc:Fallback>
            </mc:AlternateContent>
          </a:graphicData>
        </a:graphic>
      </p:graphicFrame>
    </p:spTree>
    <p:extLst>
      <p:ext uri="{BB962C8B-B14F-4D97-AF65-F5344CB8AC3E}">
        <p14:creationId xmlns:p14="http://schemas.microsoft.com/office/powerpoint/2010/main" val="25671904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代理模式</a:t>
            </a:r>
            <a:r>
              <a:rPr lang="en-US" altLang="zh-CN" sz="2400" b="1" smtClean="0"/>
              <a:t>(</a:t>
            </a:r>
            <a:r>
              <a:rPr lang="en-US" altLang="zh-CN" sz="2400" smtClean="0"/>
              <a:t>Proxy</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3970318"/>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几</a:t>
            </a:r>
            <a:r>
              <a:rPr lang="zh-CN" altLang="en-US" sz="2000" b="1">
                <a:solidFill>
                  <a:srgbClr val="0070C0"/>
                </a:solidFill>
                <a:ea typeface="宋体" panose="02010600030101010101" pitchFamily="2" charset="-122"/>
                <a:cs typeface="Times New Roman" panose="02020603050405020304" pitchFamily="18" charset="0"/>
              </a:rPr>
              <a:t>种常见的代理模式介绍</a:t>
            </a:r>
            <a:r>
              <a:rPr lang="en-US" altLang="zh-CN" sz="2000" b="1">
                <a:solidFill>
                  <a:srgbClr val="0070C0"/>
                </a:solidFill>
                <a:ea typeface="宋体" panose="02010600030101010101" pitchFamily="2" charset="-122"/>
                <a:cs typeface="Times New Roman" panose="02020603050405020304" pitchFamily="18" charset="0"/>
              </a:rPr>
              <a:t>— </a:t>
            </a:r>
            <a:r>
              <a:rPr lang="zh-CN" altLang="en-US" sz="2000" b="1">
                <a:solidFill>
                  <a:srgbClr val="0070C0"/>
                </a:solidFill>
                <a:ea typeface="宋体" panose="02010600030101010101" pitchFamily="2" charset="-122"/>
                <a:cs typeface="Times New Roman" panose="02020603050405020304" pitchFamily="18" charset="0"/>
              </a:rPr>
              <a:t>几种变体</a:t>
            </a:r>
            <a:endParaRPr lang="en-US" altLang="zh-CN">
              <a:latin typeface="Arial" pitchFamily="34" charset="0"/>
              <a:cs typeface="Arial" pitchFamily="34" charset="0"/>
            </a:endParaRPr>
          </a:p>
          <a:p>
            <a:pPr>
              <a:defRPr/>
            </a:pPr>
            <a:endParaRPr lang="en-US" altLang="zh-CN" sz="1600">
              <a:latin typeface="+mn-ea"/>
              <a:cs typeface="Arial" pitchFamily="34" charset="0"/>
            </a:endParaRPr>
          </a:p>
          <a:p>
            <a:pPr marL="342900" indent="-342900">
              <a:buAutoNum type="arabicParenR"/>
              <a:defRPr/>
            </a:pPr>
            <a:r>
              <a:rPr lang="zh-CN" altLang="en-US" smtClean="0">
                <a:latin typeface="Arial" pitchFamily="34" charset="0"/>
                <a:cs typeface="Arial" pitchFamily="34" charset="0"/>
              </a:rPr>
              <a:t>防</a:t>
            </a:r>
            <a:r>
              <a:rPr lang="zh-CN" altLang="en-US">
                <a:latin typeface="Arial" pitchFamily="34" charset="0"/>
                <a:cs typeface="Arial" pitchFamily="34" charset="0"/>
              </a:rPr>
              <a:t>火墙代</a:t>
            </a:r>
            <a:r>
              <a:rPr lang="zh-CN" altLang="en-US" smtClean="0">
                <a:latin typeface="Arial" pitchFamily="34" charset="0"/>
                <a:cs typeface="Arial" pitchFamily="34" charset="0"/>
              </a:rPr>
              <a:t>理</a:t>
            </a:r>
            <a:r>
              <a:rPr lang="en-US" altLang="zh-CN" smtClean="0">
                <a:latin typeface="Arial" pitchFamily="34" charset="0"/>
                <a:cs typeface="Arial" pitchFamily="34" charset="0"/>
              </a:rPr>
              <a:t/>
            </a:r>
            <a:br>
              <a:rPr lang="en-US" altLang="zh-CN" smtClean="0">
                <a:latin typeface="Arial" pitchFamily="34" charset="0"/>
                <a:cs typeface="Arial" pitchFamily="34" charset="0"/>
              </a:rPr>
            </a:br>
            <a:r>
              <a:rPr lang="zh-CN" altLang="en-US" smtClean="0">
                <a:latin typeface="Arial" pitchFamily="34" charset="0"/>
                <a:cs typeface="Arial" pitchFamily="34" charset="0"/>
              </a:rPr>
              <a:t>内网通过代理穿透防火墙，实现对公网的访问。</a:t>
            </a:r>
            <a:endParaRPr lang="en-US" altLang="zh-CN" smtClean="0">
              <a:latin typeface="Arial" pitchFamily="34" charset="0"/>
              <a:cs typeface="Arial" pitchFamily="34" charset="0"/>
            </a:endParaRPr>
          </a:p>
          <a:p>
            <a:pPr marL="342900" indent="-342900">
              <a:buAutoNum type="arabicParenR"/>
              <a:defRPr/>
            </a:pPr>
            <a:r>
              <a:rPr lang="zh-CN" altLang="en-US" smtClean="0">
                <a:latin typeface="Arial" pitchFamily="34" charset="0"/>
                <a:cs typeface="Arial" pitchFamily="34" charset="0"/>
              </a:rPr>
              <a:t>缓</a:t>
            </a:r>
            <a:r>
              <a:rPr lang="zh-CN" altLang="en-US">
                <a:latin typeface="Arial" pitchFamily="34" charset="0"/>
                <a:cs typeface="Arial" pitchFamily="34" charset="0"/>
              </a:rPr>
              <a:t>存代</a:t>
            </a:r>
            <a:r>
              <a:rPr lang="zh-CN" altLang="en-US" smtClean="0">
                <a:latin typeface="Arial" pitchFamily="34" charset="0"/>
                <a:cs typeface="Arial" pitchFamily="34" charset="0"/>
              </a:rPr>
              <a:t>理</a:t>
            </a:r>
            <a:r>
              <a:rPr lang="en-US" altLang="zh-CN" smtClean="0">
                <a:latin typeface="Arial" pitchFamily="34" charset="0"/>
                <a:cs typeface="Arial" pitchFamily="34" charset="0"/>
              </a:rPr>
              <a:t/>
            </a:r>
            <a:br>
              <a:rPr lang="en-US" altLang="zh-CN" smtClean="0">
                <a:latin typeface="Arial" pitchFamily="34" charset="0"/>
                <a:cs typeface="Arial" pitchFamily="34" charset="0"/>
              </a:rPr>
            </a:br>
            <a:r>
              <a:rPr lang="zh-CN" altLang="en-US">
                <a:latin typeface="Arial" pitchFamily="34" charset="0"/>
                <a:cs typeface="Arial" pitchFamily="34" charset="0"/>
              </a:rPr>
              <a:t>比</a:t>
            </a:r>
            <a:r>
              <a:rPr lang="zh-CN" altLang="en-US" smtClean="0">
                <a:latin typeface="Arial" pitchFamily="34" charset="0"/>
                <a:cs typeface="Arial" pitchFamily="34" charset="0"/>
              </a:rPr>
              <a:t>如：当请求图片文件等资源时，先到缓存代理取，如果取到资源则</a:t>
            </a:r>
            <a:r>
              <a:rPr lang="en-US" altLang="zh-CN" smtClean="0">
                <a:latin typeface="Arial" pitchFamily="34" charset="0"/>
                <a:cs typeface="Arial" pitchFamily="34" charset="0"/>
              </a:rPr>
              <a:t>ok,</a:t>
            </a:r>
            <a:r>
              <a:rPr lang="zh-CN" altLang="en-US" smtClean="0">
                <a:latin typeface="Arial" pitchFamily="34" charset="0"/>
                <a:cs typeface="Arial" pitchFamily="34" charset="0"/>
              </a:rPr>
              <a:t>如果取不到资源，再到公网或者数据库取，然后缓存。</a:t>
            </a:r>
            <a:endParaRPr lang="en-US" altLang="zh-CN" smtClean="0">
              <a:latin typeface="Arial" pitchFamily="34" charset="0"/>
              <a:cs typeface="Arial" pitchFamily="34" charset="0"/>
            </a:endParaRPr>
          </a:p>
          <a:p>
            <a:pPr marL="342900" indent="-342900">
              <a:buAutoNum type="arabicParenR"/>
              <a:defRPr/>
            </a:pPr>
            <a:r>
              <a:rPr lang="zh-CN" altLang="en-US">
                <a:latin typeface="Arial" pitchFamily="34" charset="0"/>
                <a:cs typeface="Arial" pitchFamily="34" charset="0"/>
              </a:rPr>
              <a:t>静</a:t>
            </a:r>
            <a:r>
              <a:rPr lang="zh-CN" altLang="en-US" smtClean="0">
                <a:latin typeface="Arial" pitchFamily="34" charset="0"/>
                <a:cs typeface="Arial" pitchFamily="34" charset="0"/>
              </a:rPr>
              <a:t>态代理</a:t>
            </a:r>
            <a:r>
              <a:rPr lang="en-US" altLang="zh-CN" smtClean="0">
                <a:latin typeface="Arial" pitchFamily="34" charset="0"/>
                <a:cs typeface="Arial" pitchFamily="34" charset="0"/>
              </a:rPr>
              <a:t/>
            </a:r>
            <a:br>
              <a:rPr lang="en-US" altLang="zh-CN" smtClean="0">
                <a:latin typeface="Arial" pitchFamily="34" charset="0"/>
                <a:cs typeface="Arial" pitchFamily="34" charset="0"/>
              </a:rPr>
            </a:br>
            <a:r>
              <a:rPr lang="zh-CN" altLang="en-US">
                <a:latin typeface="Arial" pitchFamily="34" charset="0"/>
                <a:cs typeface="Arial" pitchFamily="34" charset="0"/>
              </a:rPr>
              <a:t>静态代理通常用于对原有业务逻辑的扩充</a:t>
            </a:r>
            <a:r>
              <a:rPr lang="zh-CN" altLang="en-US" smtClean="0">
                <a:latin typeface="Arial" pitchFamily="34" charset="0"/>
                <a:cs typeface="Arial" pitchFamily="34" charset="0"/>
              </a:rPr>
              <a:t>。</a:t>
            </a:r>
            <a:r>
              <a:rPr lang="en-US" altLang="zh-CN" smtClean="0">
                <a:latin typeface="Arial" pitchFamily="34" charset="0"/>
                <a:cs typeface="Arial" pitchFamily="34" charset="0"/>
              </a:rPr>
              <a:t/>
            </a:r>
            <a:br>
              <a:rPr lang="en-US" altLang="zh-CN" smtClean="0">
                <a:latin typeface="Arial" pitchFamily="34" charset="0"/>
                <a:cs typeface="Arial" pitchFamily="34" charset="0"/>
              </a:rPr>
            </a:br>
            <a:r>
              <a:rPr lang="zh-CN" altLang="en-US" smtClean="0">
                <a:latin typeface="Arial" pitchFamily="34" charset="0"/>
                <a:cs typeface="Arial" pitchFamily="34" charset="0"/>
              </a:rPr>
              <a:t>比</a:t>
            </a:r>
            <a:r>
              <a:rPr lang="zh-CN" altLang="en-US">
                <a:latin typeface="Arial" pitchFamily="34" charset="0"/>
                <a:cs typeface="Arial" pitchFamily="34" charset="0"/>
              </a:rPr>
              <a:t>如持</a:t>
            </a:r>
            <a:r>
              <a:rPr lang="zh-CN" altLang="en-US" smtClean="0">
                <a:latin typeface="Arial" pitchFamily="34" charset="0"/>
                <a:cs typeface="Arial" pitchFamily="34" charset="0"/>
              </a:rPr>
              <a:t>有第二方</a:t>
            </a:r>
            <a:r>
              <a:rPr lang="zh-CN" altLang="en-US">
                <a:latin typeface="Arial" pitchFamily="34" charset="0"/>
                <a:cs typeface="Arial" pitchFamily="34" charset="0"/>
              </a:rPr>
              <a:t>包的某个类，并调用了其中的某些方法</a:t>
            </a:r>
            <a:r>
              <a:rPr lang="zh-CN" altLang="en-US" smtClean="0">
                <a:latin typeface="Arial" pitchFamily="34" charset="0"/>
                <a:cs typeface="Arial" pitchFamily="34" charset="0"/>
              </a:rPr>
              <a:t>。比</a:t>
            </a:r>
            <a:r>
              <a:rPr lang="zh-CN" altLang="en-US">
                <a:latin typeface="Arial" pitchFamily="34" charset="0"/>
                <a:cs typeface="Arial" pitchFamily="34" charset="0"/>
              </a:rPr>
              <a:t>如记录日志、打</a:t>
            </a:r>
            <a:r>
              <a:rPr lang="zh-CN" altLang="en-US" smtClean="0">
                <a:latin typeface="Arial" pitchFamily="34" charset="0"/>
                <a:cs typeface="Arial" pitchFamily="34" charset="0"/>
              </a:rPr>
              <a:t>印</a:t>
            </a:r>
            <a:r>
              <a:rPr lang="zh-CN" altLang="en-US">
                <a:latin typeface="Arial" pitchFamily="34" charset="0"/>
                <a:cs typeface="Arial" pitchFamily="34" charset="0"/>
              </a:rPr>
              <a:t>工</a:t>
            </a:r>
            <a:r>
              <a:rPr lang="zh-CN" altLang="en-US" smtClean="0">
                <a:latin typeface="Arial" pitchFamily="34" charset="0"/>
                <a:cs typeface="Arial" pitchFamily="34" charset="0"/>
              </a:rPr>
              <a:t>作等。可</a:t>
            </a:r>
            <a:r>
              <a:rPr lang="zh-CN" altLang="en-US">
                <a:latin typeface="Arial" pitchFamily="34" charset="0"/>
                <a:cs typeface="Arial" pitchFamily="34" charset="0"/>
              </a:rPr>
              <a:t>以创建一个代理类实现</a:t>
            </a:r>
            <a:r>
              <a:rPr lang="zh-CN" altLang="en-US" smtClean="0">
                <a:latin typeface="Arial" pitchFamily="34" charset="0"/>
                <a:cs typeface="Arial" pitchFamily="34" charset="0"/>
              </a:rPr>
              <a:t>和第二</a:t>
            </a:r>
            <a:r>
              <a:rPr lang="zh-CN" altLang="en-US">
                <a:latin typeface="Arial" pitchFamily="34" charset="0"/>
                <a:cs typeface="Arial" pitchFamily="34" charset="0"/>
              </a:rPr>
              <a:t>方方法相同的方法，通过让代理类持有真实对</a:t>
            </a:r>
            <a:r>
              <a:rPr lang="zh-CN" altLang="en-US" smtClean="0">
                <a:latin typeface="Arial" pitchFamily="34" charset="0"/>
                <a:cs typeface="Arial" pitchFamily="34" charset="0"/>
              </a:rPr>
              <a:t>象，调用代理类方法，来达到</a:t>
            </a:r>
            <a:r>
              <a:rPr lang="zh-CN" altLang="en-US">
                <a:latin typeface="Arial" pitchFamily="34" charset="0"/>
                <a:cs typeface="Arial" pitchFamily="34" charset="0"/>
              </a:rPr>
              <a:t>增</a:t>
            </a:r>
            <a:r>
              <a:rPr lang="zh-CN" altLang="en-US" smtClean="0">
                <a:latin typeface="Arial" pitchFamily="34" charset="0"/>
                <a:cs typeface="Arial" pitchFamily="34" charset="0"/>
              </a:rPr>
              <a:t>加业务逻辑的目的。</a:t>
            </a: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p:txBody>
      </p:sp>
    </p:spTree>
    <p:extLst>
      <p:ext uri="{BB962C8B-B14F-4D97-AF65-F5344CB8AC3E}">
        <p14:creationId xmlns:p14="http://schemas.microsoft.com/office/powerpoint/2010/main" val="20425220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代理模式</a:t>
            </a:r>
            <a:r>
              <a:rPr lang="en-US" altLang="zh-CN" sz="2400" b="1" smtClean="0"/>
              <a:t>(</a:t>
            </a:r>
            <a:r>
              <a:rPr lang="en-US" altLang="zh-CN" sz="2400" smtClean="0"/>
              <a:t>Proxy</a:t>
            </a:r>
            <a:r>
              <a:rPr lang="en-US" altLang="zh-CN" sz="2400" b="1" smtClean="0"/>
              <a:t>)</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5" name="矩形 4"/>
          <p:cNvSpPr/>
          <p:nvPr/>
        </p:nvSpPr>
        <p:spPr>
          <a:xfrm>
            <a:off x="539553" y="1244431"/>
            <a:ext cx="8064895" cy="3693319"/>
          </a:xfrm>
          <a:prstGeom prst="rect">
            <a:avLst/>
          </a:prstGeom>
        </p:spPr>
        <p:txBody>
          <a:bodyPr wrap="square">
            <a:spAutoFit/>
          </a:bodyPr>
          <a:lstStyle/>
          <a:p>
            <a:pPr>
              <a:defRPr/>
            </a:pPr>
            <a:r>
              <a:rPr lang="zh-CN" altLang="en-US" sz="2000" b="1" smtClean="0">
                <a:solidFill>
                  <a:srgbClr val="0070C0"/>
                </a:solidFill>
                <a:ea typeface="宋体" panose="02010600030101010101" pitchFamily="2" charset="-122"/>
                <a:cs typeface="Times New Roman" panose="02020603050405020304" pitchFamily="18" charset="0"/>
              </a:rPr>
              <a:t>几</a:t>
            </a:r>
            <a:r>
              <a:rPr lang="zh-CN" altLang="en-US" sz="2000" b="1">
                <a:solidFill>
                  <a:srgbClr val="0070C0"/>
                </a:solidFill>
                <a:ea typeface="宋体" panose="02010600030101010101" pitchFamily="2" charset="-122"/>
                <a:cs typeface="Times New Roman" panose="02020603050405020304" pitchFamily="18" charset="0"/>
              </a:rPr>
              <a:t>种常见的代理模式介绍</a:t>
            </a:r>
            <a:r>
              <a:rPr lang="en-US" altLang="zh-CN" sz="2000" b="1">
                <a:solidFill>
                  <a:srgbClr val="0070C0"/>
                </a:solidFill>
                <a:ea typeface="宋体" panose="02010600030101010101" pitchFamily="2" charset="-122"/>
                <a:cs typeface="Times New Roman" panose="02020603050405020304" pitchFamily="18" charset="0"/>
              </a:rPr>
              <a:t>— </a:t>
            </a:r>
            <a:r>
              <a:rPr lang="zh-CN" altLang="en-US" sz="2000" b="1">
                <a:solidFill>
                  <a:srgbClr val="0070C0"/>
                </a:solidFill>
                <a:ea typeface="宋体" panose="02010600030101010101" pitchFamily="2" charset="-122"/>
                <a:cs typeface="Times New Roman" panose="02020603050405020304" pitchFamily="18" charset="0"/>
              </a:rPr>
              <a:t>几种变体</a:t>
            </a:r>
            <a:endParaRPr lang="en-US" altLang="zh-CN">
              <a:latin typeface="Arial" pitchFamily="34" charset="0"/>
              <a:cs typeface="Arial" pitchFamily="34" charset="0"/>
            </a:endParaRPr>
          </a:p>
          <a:p>
            <a:pPr>
              <a:defRPr/>
            </a:pPr>
            <a:endParaRPr lang="en-US" altLang="zh-CN" sz="1600">
              <a:latin typeface="+mn-ea"/>
              <a:cs typeface="Arial" pitchFamily="34" charset="0"/>
            </a:endParaRPr>
          </a:p>
          <a:p>
            <a:pPr marL="342900" indent="-342900">
              <a:buAutoNum type="arabicParenR" startAt="4"/>
              <a:defRPr/>
            </a:pPr>
            <a:r>
              <a:rPr lang="en-US" altLang="zh-CN" b="1" smtClean="0"/>
              <a:t>Cglib</a:t>
            </a:r>
            <a:r>
              <a:rPr lang="zh-CN" altLang="en-US" b="1"/>
              <a:t>代</a:t>
            </a:r>
            <a:r>
              <a:rPr lang="zh-CN" altLang="en-US" b="1" smtClean="0"/>
              <a:t>理</a:t>
            </a:r>
            <a:r>
              <a:rPr lang="en-US" altLang="zh-CN" b="1" smtClean="0"/>
              <a:t/>
            </a:r>
            <a:br>
              <a:rPr lang="en-US" altLang="zh-CN" b="1" smtClean="0"/>
            </a:br>
            <a:r>
              <a:rPr lang="zh-CN" altLang="en-US"/>
              <a:t>使用</a:t>
            </a:r>
            <a:r>
              <a:rPr lang="en-US" altLang="zh-CN"/>
              <a:t>cglib[Code Generation Library]</a:t>
            </a:r>
            <a:r>
              <a:rPr lang="zh-CN" altLang="en-US"/>
              <a:t>实现</a:t>
            </a:r>
            <a:r>
              <a:rPr lang="zh-CN" altLang="en-US" b="1"/>
              <a:t>动态代理</a:t>
            </a:r>
            <a:r>
              <a:rPr lang="zh-CN" altLang="en-US"/>
              <a:t>，并不要求</a:t>
            </a:r>
            <a:r>
              <a:rPr lang="zh-CN" altLang="en-US" b="1"/>
              <a:t>委托类必须实现接口</a:t>
            </a:r>
            <a:r>
              <a:rPr lang="zh-CN" altLang="en-US"/>
              <a:t>，底层采用</a:t>
            </a:r>
            <a:r>
              <a:rPr lang="en-US" altLang="zh-CN" smtClean="0"/>
              <a:t>asm</a:t>
            </a:r>
            <a:r>
              <a:rPr lang="zh-CN" altLang="en-US" smtClean="0"/>
              <a:t>字</a:t>
            </a:r>
            <a:r>
              <a:rPr lang="zh-CN" altLang="en-US"/>
              <a:t>节码生成框架生成代理类的字节</a:t>
            </a:r>
            <a:r>
              <a:rPr lang="zh-CN" altLang="en-US" smtClean="0"/>
              <a:t>码。</a:t>
            </a:r>
            <a:endParaRPr lang="en-US" altLang="zh-CN">
              <a:latin typeface="Arial" pitchFamily="34" charset="0"/>
              <a:cs typeface="Arial" pitchFamily="34" charset="0"/>
            </a:endParaRPr>
          </a:p>
          <a:p>
            <a:pPr marL="342900" indent="-342900">
              <a:buAutoNum type="arabicParenR" startAt="4"/>
              <a:defRPr/>
            </a:pPr>
            <a:r>
              <a:rPr lang="zh-CN" altLang="en-US" smtClean="0">
                <a:latin typeface="Arial" pitchFamily="34" charset="0"/>
                <a:cs typeface="Arial" pitchFamily="34" charset="0"/>
              </a:rPr>
              <a:t>同</a:t>
            </a:r>
            <a:r>
              <a:rPr lang="zh-CN" altLang="en-US">
                <a:latin typeface="Arial" pitchFamily="34" charset="0"/>
                <a:cs typeface="Arial" pitchFamily="34" charset="0"/>
              </a:rPr>
              <a:t>步代</a:t>
            </a:r>
            <a:r>
              <a:rPr lang="zh-CN" altLang="en-US" smtClean="0">
                <a:latin typeface="Arial" pitchFamily="34" charset="0"/>
                <a:cs typeface="Arial" pitchFamily="34" charset="0"/>
              </a:rPr>
              <a:t>理</a:t>
            </a:r>
            <a:r>
              <a:rPr lang="en-US" altLang="zh-CN" smtClean="0">
                <a:latin typeface="Arial" pitchFamily="34" charset="0"/>
                <a:cs typeface="Arial" pitchFamily="34" charset="0"/>
              </a:rPr>
              <a:t/>
            </a:r>
            <a:br>
              <a:rPr lang="en-US" altLang="zh-CN" smtClean="0">
                <a:latin typeface="Arial" pitchFamily="34" charset="0"/>
                <a:cs typeface="Arial" pitchFamily="34" charset="0"/>
              </a:rPr>
            </a:br>
            <a:r>
              <a:rPr lang="zh-CN" altLang="en-US" smtClean="0">
                <a:latin typeface="Arial" pitchFamily="34" charset="0"/>
                <a:cs typeface="Arial" pitchFamily="34" charset="0"/>
              </a:rPr>
              <a:t>主要使用在多线程编程中，完成多线程间同步工作</a:t>
            </a: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a:p>
            <a:pPr>
              <a:defRPr/>
            </a:pPr>
            <a:endParaRPr lang="en-US" altLang="zh-CN" smtClean="0">
              <a:latin typeface="Arial" pitchFamily="34" charset="0"/>
              <a:cs typeface="Arial" pitchFamily="34" charset="0"/>
            </a:endParaRPr>
          </a:p>
        </p:txBody>
      </p:sp>
    </p:spTree>
    <p:extLst>
      <p:ext uri="{BB962C8B-B14F-4D97-AF65-F5344CB8AC3E}">
        <p14:creationId xmlns:p14="http://schemas.microsoft.com/office/powerpoint/2010/main" val="803238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051720" y="3201443"/>
            <a:ext cx="4896544" cy="830997"/>
          </a:xfrm>
          <a:prstGeom prst="rect">
            <a:avLst/>
          </a:prstGeom>
        </p:spPr>
        <p:txBody>
          <a:bodyPr wrap="square">
            <a:spAutoFit/>
          </a:bodyPr>
          <a:lstStyle/>
          <a:p>
            <a:r>
              <a:rPr lang="zh-CN" altLang="en-US" sz="4800" b="1" dirty="0" smtClean="0">
                <a:solidFill>
                  <a:srgbClr val="FFFF00"/>
                </a:solidFill>
              </a:rPr>
              <a:t>谢谢！ 欢迎收看！</a:t>
            </a:r>
            <a:endParaRPr lang="zh-CN" altLang="en-US" sz="4800" b="1" dirty="0">
              <a:solidFill>
                <a:srgbClr val="FFFF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简单工厂模式</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8424935" cy="3016210"/>
          </a:xfrm>
          <a:prstGeom prst="rect">
            <a:avLst/>
          </a:prstGeom>
        </p:spPr>
        <p:txBody>
          <a:bodyPr wrap="square">
            <a:spAutoFit/>
          </a:bodyPr>
          <a:lstStyle/>
          <a:p>
            <a:pPr>
              <a:defRPr/>
            </a:pPr>
            <a:endParaRPr lang="en-US" altLang="zh-CN" sz="1600" smtClean="0">
              <a:ea typeface="宋体" panose="02010600030101010101" pitchFamily="2" charset="-122"/>
              <a:cs typeface="Times New Roman" panose="02020603050405020304" pitchFamily="18" charset="0"/>
            </a:endParaRPr>
          </a:p>
          <a:p>
            <a:r>
              <a:rPr lang="zh-CN" altLang="en-US" sz="2000" b="1" smtClean="0">
                <a:solidFill>
                  <a:srgbClr val="0070C0"/>
                </a:solidFill>
                <a:latin typeface="+mn-ea"/>
              </a:rPr>
              <a:t>看一个具体的需求</a:t>
            </a:r>
            <a:endParaRPr lang="en-US" altLang="zh-CN" sz="2000" b="1" smtClean="0">
              <a:solidFill>
                <a:srgbClr val="0070C0"/>
              </a:solidFill>
              <a:latin typeface="+mn-ea"/>
            </a:endParaRPr>
          </a:p>
          <a:p>
            <a:endParaRPr lang="en-US" altLang="zh-CN" sz="2000" b="1" smtClean="0">
              <a:solidFill>
                <a:srgbClr val="0070C0"/>
              </a:solidFill>
              <a:latin typeface="+mn-ea"/>
            </a:endParaRPr>
          </a:p>
          <a:p>
            <a:r>
              <a:rPr lang="zh-CN" altLang="en-US" smtClean="0">
                <a:latin typeface="Arial" pitchFamily="34" charset="0"/>
                <a:cs typeface="Arial" pitchFamily="34" charset="0"/>
              </a:rPr>
              <a:t>看一个披萨的项目：要便于披萨种类的扩展，要便于维护，完成</a:t>
            </a:r>
            <a:r>
              <a:rPr lang="zh-CN" altLang="en-US">
                <a:latin typeface="Arial" pitchFamily="34" charset="0"/>
                <a:cs typeface="Arial" pitchFamily="34" charset="0"/>
              </a:rPr>
              <a:t>披</a:t>
            </a:r>
            <a:r>
              <a:rPr lang="zh-CN" altLang="en-US" smtClean="0">
                <a:latin typeface="Arial" pitchFamily="34" charset="0"/>
                <a:cs typeface="Arial" pitchFamily="34" charset="0"/>
              </a:rPr>
              <a:t>萨订购功能。</a:t>
            </a:r>
            <a:endParaRPr lang="en-US" altLang="zh-CN" smtClean="0">
              <a:latin typeface="Arial" pitchFamily="34" charset="0"/>
              <a:cs typeface="Arial" pitchFamily="34" charset="0"/>
            </a:endParaRPr>
          </a:p>
          <a:p>
            <a:endParaRPr lang="en-US" altLang="zh-CN" smtClean="0">
              <a:latin typeface="Arial" pitchFamily="34" charset="0"/>
              <a:cs typeface="Arial" pitchFamily="34" charset="0"/>
            </a:endParaRPr>
          </a:p>
          <a:p>
            <a:r>
              <a:rPr lang="zh-CN" altLang="en-US" smtClean="0">
                <a:latin typeface="Arial" pitchFamily="34" charset="0"/>
                <a:cs typeface="Arial" pitchFamily="34" charset="0"/>
              </a:rPr>
              <a:t>披萨簇的设计，如下</a:t>
            </a:r>
            <a:r>
              <a:rPr lang="en-US" altLang="zh-CN" smtClean="0">
                <a:latin typeface="Arial" pitchFamily="34" charset="0"/>
                <a:cs typeface="Arial" pitchFamily="34" charset="0"/>
              </a:rPr>
              <a:t>:</a:t>
            </a:r>
          </a:p>
          <a:p>
            <a:endParaRPr lang="en-US" altLang="zh-CN" sz="2000" b="1">
              <a:solidFill>
                <a:srgbClr val="0070C0"/>
              </a:solidFill>
              <a:latin typeface="Arial" pitchFamily="34" charset="0"/>
              <a:cs typeface="Arial" pitchFamily="34" charset="0"/>
            </a:endParaRPr>
          </a:p>
          <a:p>
            <a:endParaRPr lang="en-US" altLang="zh-CN" sz="2000" b="1" smtClean="0">
              <a:solidFill>
                <a:srgbClr val="0070C0"/>
              </a:solidFill>
              <a:latin typeface="Arial" pitchFamily="34" charset="0"/>
              <a:cs typeface="Arial" pitchFamily="34" charset="0"/>
            </a:endParaRPr>
          </a:p>
          <a:p>
            <a:endParaRPr lang="en-US" altLang="zh-CN" sz="2000" b="1">
              <a:solidFill>
                <a:srgbClr val="0070C0"/>
              </a:solidFill>
              <a:latin typeface="Arial" pitchFamily="34" charset="0"/>
              <a:cs typeface="Arial" pitchFamily="34" charset="0"/>
            </a:endParaRPr>
          </a:p>
          <a:p>
            <a:endParaRPr lang="en-US" altLang="zh-CN" sz="2000" b="1" smtClean="0">
              <a:solidFill>
                <a:srgbClr val="0070C0"/>
              </a:solidFill>
              <a:latin typeface="+mn-ea"/>
            </a:endParaRPr>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15" y="3165251"/>
            <a:ext cx="435292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4164067020"/>
              </p:ext>
            </p:extLst>
          </p:nvPr>
        </p:nvGraphicFramePr>
        <p:xfrm>
          <a:off x="4941113" y="4457400"/>
          <a:ext cx="720080" cy="551446"/>
        </p:xfrm>
        <a:graphic>
          <a:graphicData uri="http://schemas.openxmlformats.org/presentationml/2006/ole">
            <mc:AlternateContent xmlns:mc="http://schemas.openxmlformats.org/markup-compatibility/2006">
              <mc:Choice xmlns:v="urn:schemas-microsoft-com:vml" Requires="v">
                <p:oleObj spid="_x0000_s35860" name="包装程序外壳对象" showAsIcon="1" r:id="rId5" imgW="928080" imgH="711360" progId="Package">
                  <p:embed/>
                </p:oleObj>
              </mc:Choice>
              <mc:Fallback>
                <p:oleObj name="包装程序外壳对象" showAsIcon="1" r:id="rId5" imgW="928080" imgH="711360" progId="Package">
                  <p:embed/>
                  <p:pic>
                    <p:nvPicPr>
                      <p:cNvPr id="0" name=""/>
                      <p:cNvPicPr/>
                      <p:nvPr/>
                    </p:nvPicPr>
                    <p:blipFill>
                      <a:blip r:embed="rId6"/>
                      <a:stretch>
                        <a:fillRect/>
                      </a:stretch>
                    </p:blipFill>
                    <p:spPr>
                      <a:xfrm>
                        <a:off x="4941113" y="4457400"/>
                        <a:ext cx="720080" cy="551446"/>
                      </a:xfrm>
                      <a:prstGeom prst="rect">
                        <a:avLst/>
                      </a:prstGeom>
                    </p:spPr>
                  </p:pic>
                </p:oleObj>
              </mc:Fallback>
            </mc:AlternateContent>
          </a:graphicData>
        </a:graphic>
      </p:graphicFrame>
    </p:spTree>
    <p:extLst>
      <p:ext uri="{BB962C8B-B14F-4D97-AF65-F5344CB8AC3E}">
        <p14:creationId xmlns:p14="http://schemas.microsoft.com/office/powerpoint/2010/main" val="4248789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简单工厂模式</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8424935" cy="2185214"/>
          </a:xfrm>
          <a:prstGeom prst="rect">
            <a:avLst/>
          </a:prstGeom>
        </p:spPr>
        <p:txBody>
          <a:bodyPr wrap="square">
            <a:spAutoFit/>
          </a:bodyPr>
          <a:lstStyle/>
          <a:p>
            <a:pPr>
              <a:defRPr/>
            </a:pPr>
            <a:endParaRPr lang="en-US" altLang="zh-CN" sz="1600" smtClean="0">
              <a:ea typeface="宋体" panose="02010600030101010101" pitchFamily="2" charset="-122"/>
              <a:cs typeface="Times New Roman" panose="02020603050405020304" pitchFamily="18" charset="0"/>
            </a:endParaRPr>
          </a:p>
          <a:p>
            <a:r>
              <a:rPr lang="zh-CN" altLang="en-US" sz="2000" b="1" smtClean="0">
                <a:solidFill>
                  <a:srgbClr val="0070C0"/>
                </a:solidFill>
                <a:latin typeface="+mn-ea"/>
              </a:rPr>
              <a:t>使用传统的</a:t>
            </a:r>
            <a:r>
              <a:rPr lang="zh-CN" altLang="en-US" sz="2000" b="1">
                <a:solidFill>
                  <a:srgbClr val="0070C0"/>
                </a:solidFill>
                <a:latin typeface="+mn-ea"/>
              </a:rPr>
              <a:t>方</a:t>
            </a:r>
            <a:r>
              <a:rPr lang="zh-CN" altLang="en-US" sz="2000" b="1" smtClean="0">
                <a:solidFill>
                  <a:srgbClr val="0070C0"/>
                </a:solidFill>
                <a:latin typeface="+mn-ea"/>
              </a:rPr>
              <a:t>式来完成</a:t>
            </a:r>
            <a:endParaRPr lang="en-US" altLang="zh-CN" sz="2000" b="1" smtClean="0">
              <a:solidFill>
                <a:srgbClr val="0070C0"/>
              </a:solidFill>
              <a:latin typeface="+mn-ea"/>
            </a:endParaRPr>
          </a:p>
          <a:p>
            <a:endParaRPr lang="en-US" altLang="zh-CN" sz="2000" b="1" smtClean="0">
              <a:solidFill>
                <a:srgbClr val="0070C0"/>
              </a:solidFill>
              <a:latin typeface="+mn-ea"/>
            </a:endParaRPr>
          </a:p>
          <a:p>
            <a:r>
              <a:rPr lang="zh-CN" altLang="en-US">
                <a:latin typeface="Arial" pitchFamily="34" charset="0"/>
                <a:cs typeface="Arial" pitchFamily="34" charset="0"/>
              </a:rPr>
              <a:t>具</a:t>
            </a:r>
            <a:r>
              <a:rPr lang="zh-CN" altLang="en-US" smtClean="0">
                <a:latin typeface="Arial" pitchFamily="34" charset="0"/>
                <a:cs typeface="Arial" pitchFamily="34" charset="0"/>
              </a:rPr>
              <a:t>体看老师代码的演示</a:t>
            </a:r>
            <a:endParaRPr lang="en-US" altLang="zh-CN" sz="2000" b="1">
              <a:solidFill>
                <a:srgbClr val="0070C0"/>
              </a:solidFill>
              <a:latin typeface="Arial" pitchFamily="34" charset="0"/>
              <a:cs typeface="Arial" pitchFamily="34" charset="0"/>
            </a:endParaRPr>
          </a:p>
          <a:p>
            <a:endParaRPr lang="en-US" altLang="zh-CN" sz="2000" b="1" smtClean="0">
              <a:solidFill>
                <a:srgbClr val="0070C0"/>
              </a:solidFill>
              <a:latin typeface="Arial" pitchFamily="34" charset="0"/>
              <a:cs typeface="Arial" pitchFamily="34" charset="0"/>
            </a:endParaRPr>
          </a:p>
          <a:p>
            <a:endParaRPr lang="en-US" altLang="zh-CN" sz="2000" b="1">
              <a:solidFill>
                <a:srgbClr val="0070C0"/>
              </a:solidFill>
              <a:latin typeface="Arial" pitchFamily="34" charset="0"/>
              <a:cs typeface="Arial" pitchFamily="34" charset="0"/>
            </a:endParaRPr>
          </a:p>
          <a:p>
            <a:endParaRPr lang="en-US" altLang="zh-CN" sz="2000" b="1" smtClean="0">
              <a:solidFill>
                <a:srgbClr val="0070C0"/>
              </a:solidFill>
              <a:latin typeface="+mn-ea"/>
            </a:endParaRPr>
          </a:p>
        </p:txBody>
      </p: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3" y="2804389"/>
            <a:ext cx="225742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347864" y="-25"/>
            <a:ext cx="5616624" cy="2246769"/>
          </a:xfrm>
          <a:prstGeom prst="rect">
            <a:avLst/>
          </a:prstGeom>
          <a:solidFill>
            <a:schemeClr val="bg1">
              <a:lumMod val="95000"/>
            </a:schemeClr>
          </a:solidFill>
        </p:spPr>
        <p:txBody>
          <a:bodyPr wrap="square" rtlCol="0">
            <a:spAutoFit/>
          </a:bodyPr>
          <a:lstStyle/>
          <a:p>
            <a:r>
              <a:rPr lang="en-US" altLang="zh-CN" sz="1000">
                <a:latin typeface="Arial" pitchFamily="34" charset="0"/>
                <a:cs typeface="Arial" pitchFamily="34" charset="0"/>
              </a:rPr>
              <a:t>abstract class Pizza </a:t>
            </a:r>
            <a:r>
              <a:rPr lang="en-US" altLang="zh-CN" sz="1000" smtClean="0">
                <a:latin typeface="Arial" pitchFamily="34" charset="0"/>
                <a:cs typeface="Arial" pitchFamily="34" charset="0"/>
              </a:rPr>
              <a:t>{ //</a:t>
            </a:r>
            <a:r>
              <a:rPr lang="zh-CN" altLang="en-US" sz="1000" smtClean="0">
                <a:latin typeface="Arial" pitchFamily="34" charset="0"/>
                <a:cs typeface="Arial" pitchFamily="34" charset="0"/>
              </a:rPr>
              <a:t>写</a:t>
            </a:r>
            <a:endParaRPr lang="en-US" altLang="zh-CN" sz="1000">
              <a:latin typeface="Arial" pitchFamily="34" charset="0"/>
              <a:cs typeface="Arial" pitchFamily="34" charset="0"/>
            </a:endParaRPr>
          </a:p>
          <a:p>
            <a:r>
              <a:rPr lang="en-US" altLang="zh-CN" sz="1000">
                <a:latin typeface="Arial" pitchFamily="34" charset="0"/>
                <a:cs typeface="Arial" pitchFamily="34" charset="0"/>
              </a:rPr>
              <a:t>  var name:String = _</a:t>
            </a:r>
          </a:p>
          <a:p>
            <a:r>
              <a:rPr lang="en-US" altLang="zh-CN" sz="1000">
                <a:latin typeface="Arial" pitchFamily="34" charset="0"/>
                <a:cs typeface="Arial" pitchFamily="34" charset="0"/>
              </a:rPr>
              <a:t>  //</a:t>
            </a:r>
            <a:r>
              <a:rPr lang="zh-CN" altLang="en-US" sz="1000">
                <a:latin typeface="Arial" pitchFamily="34" charset="0"/>
                <a:cs typeface="Arial" pitchFamily="34" charset="0"/>
              </a:rPr>
              <a:t>假定，每种</a:t>
            </a:r>
            <a:r>
              <a:rPr lang="en-US" altLang="zh-CN" sz="1000">
                <a:latin typeface="Arial" pitchFamily="34" charset="0"/>
                <a:cs typeface="Arial" pitchFamily="34" charset="0"/>
              </a:rPr>
              <a:t>pizza </a:t>
            </a:r>
            <a:r>
              <a:rPr lang="zh-CN" altLang="en-US" sz="1000">
                <a:latin typeface="Arial" pitchFamily="34" charset="0"/>
                <a:cs typeface="Arial" pitchFamily="34" charset="0"/>
              </a:rPr>
              <a:t>的准备原材料不同，因此做成抽象的</a:t>
            </a:r>
            <a:r>
              <a:rPr lang="en-US" altLang="zh-CN" sz="1000">
                <a:latin typeface="Arial" pitchFamily="34" charset="0"/>
                <a:cs typeface="Arial" pitchFamily="34" charset="0"/>
              </a:rPr>
              <a:t>..</a:t>
            </a:r>
          </a:p>
          <a:p>
            <a:r>
              <a:rPr lang="en-US" altLang="zh-CN" sz="1000">
                <a:latin typeface="Arial" pitchFamily="34" charset="0"/>
                <a:cs typeface="Arial" pitchFamily="34" charset="0"/>
              </a:rPr>
              <a:t>  def prepare()</a:t>
            </a:r>
          </a:p>
          <a:p>
            <a:r>
              <a:rPr lang="en-US" altLang="zh-CN" sz="1000">
                <a:latin typeface="Arial" pitchFamily="34" charset="0"/>
                <a:cs typeface="Arial" pitchFamily="34" charset="0"/>
              </a:rPr>
              <a:t>  def cut(): Unit = {</a:t>
            </a:r>
          </a:p>
          <a:p>
            <a:r>
              <a:rPr lang="en-US" altLang="zh-CN" sz="1000">
                <a:latin typeface="Arial" pitchFamily="34" charset="0"/>
                <a:cs typeface="Arial" pitchFamily="34" charset="0"/>
              </a:rPr>
              <a:t>    println(this.name + " cutting ..")</a:t>
            </a:r>
          </a:p>
          <a:p>
            <a:r>
              <a:rPr lang="en-US" altLang="zh-CN" sz="1000">
                <a:latin typeface="Arial" pitchFamily="34" charset="0"/>
                <a:cs typeface="Arial" pitchFamily="34" charset="0"/>
              </a:rPr>
              <a:t>  }</a:t>
            </a:r>
          </a:p>
          <a:p>
            <a:r>
              <a:rPr lang="en-US" altLang="zh-CN" sz="1000">
                <a:latin typeface="Arial" pitchFamily="34" charset="0"/>
                <a:cs typeface="Arial" pitchFamily="34" charset="0"/>
              </a:rPr>
              <a:t>  def bake(): Unit = {</a:t>
            </a:r>
          </a:p>
          <a:p>
            <a:r>
              <a:rPr lang="en-US" altLang="zh-CN" sz="1000">
                <a:latin typeface="Arial" pitchFamily="34" charset="0"/>
                <a:cs typeface="Arial" pitchFamily="34" charset="0"/>
              </a:rPr>
              <a:t>    println(this.name + " baking ..")</a:t>
            </a:r>
          </a:p>
          <a:p>
            <a:r>
              <a:rPr lang="en-US" altLang="zh-CN" sz="1000">
                <a:latin typeface="Arial" pitchFamily="34" charset="0"/>
                <a:cs typeface="Arial" pitchFamily="34" charset="0"/>
              </a:rPr>
              <a:t>  }</a:t>
            </a:r>
          </a:p>
          <a:p>
            <a:r>
              <a:rPr lang="en-US" altLang="zh-CN" sz="1000">
                <a:latin typeface="Arial" pitchFamily="34" charset="0"/>
                <a:cs typeface="Arial" pitchFamily="34" charset="0"/>
              </a:rPr>
              <a:t>  def box(): Unit = {</a:t>
            </a:r>
          </a:p>
          <a:p>
            <a:r>
              <a:rPr lang="en-US" altLang="zh-CN" sz="1000">
                <a:latin typeface="Arial" pitchFamily="34" charset="0"/>
                <a:cs typeface="Arial" pitchFamily="34" charset="0"/>
              </a:rPr>
              <a:t>    println(this.name + " boxing ..")</a:t>
            </a:r>
          </a:p>
          <a:p>
            <a:r>
              <a:rPr lang="en-US" altLang="zh-CN" sz="1000">
                <a:latin typeface="Arial" pitchFamily="34" charset="0"/>
                <a:cs typeface="Arial" pitchFamily="34" charset="0"/>
              </a:rPr>
              <a:t>  }</a:t>
            </a:r>
          </a:p>
          <a:p>
            <a:r>
              <a:rPr lang="en-US" altLang="zh-CN" sz="1000">
                <a:latin typeface="Arial" pitchFamily="34" charset="0"/>
                <a:cs typeface="Arial" pitchFamily="34" charset="0"/>
              </a:rPr>
              <a:t>}</a:t>
            </a:r>
            <a:endParaRPr lang="zh-CN" altLang="en-US" sz="1000">
              <a:latin typeface="Arial" pitchFamily="34" charset="0"/>
              <a:cs typeface="Arial" pitchFamily="34" charset="0"/>
            </a:endParaRPr>
          </a:p>
        </p:txBody>
      </p:sp>
      <p:sp>
        <p:nvSpPr>
          <p:cNvPr id="3" name="TextBox 2"/>
          <p:cNvSpPr txBox="1"/>
          <p:nvPr/>
        </p:nvSpPr>
        <p:spPr>
          <a:xfrm>
            <a:off x="3347864" y="2376239"/>
            <a:ext cx="2704587" cy="1015663"/>
          </a:xfrm>
          <a:prstGeom prst="rect">
            <a:avLst/>
          </a:prstGeom>
          <a:solidFill>
            <a:schemeClr val="accent2">
              <a:lumMod val="20000"/>
              <a:lumOff val="80000"/>
            </a:schemeClr>
          </a:solidFill>
        </p:spPr>
        <p:txBody>
          <a:bodyPr wrap="none" rtlCol="0">
            <a:spAutoFit/>
          </a:bodyPr>
          <a:lstStyle/>
          <a:p>
            <a:r>
              <a:rPr lang="en-US" altLang="zh-CN" sz="1200">
                <a:latin typeface="Arial" pitchFamily="34" charset="0"/>
                <a:cs typeface="Arial" pitchFamily="34" charset="0"/>
              </a:rPr>
              <a:t>class GreekPizza extends Pizza</a:t>
            </a:r>
            <a:r>
              <a:rPr lang="en-US" altLang="zh-CN" sz="1200" smtClean="0">
                <a:latin typeface="Arial" pitchFamily="34" charset="0"/>
                <a:cs typeface="Arial" pitchFamily="34" charset="0"/>
              </a:rPr>
              <a:t>{ //</a:t>
            </a:r>
            <a:r>
              <a:rPr lang="zh-CN" altLang="en-US" sz="1200" smtClean="0">
                <a:latin typeface="Arial" pitchFamily="34" charset="0"/>
                <a:cs typeface="Arial" pitchFamily="34" charset="0"/>
              </a:rPr>
              <a:t>写</a:t>
            </a:r>
            <a:endParaRPr lang="en-US" altLang="zh-CN" sz="1200">
              <a:latin typeface="Arial" pitchFamily="34" charset="0"/>
              <a:cs typeface="Arial" pitchFamily="34" charset="0"/>
            </a:endParaRPr>
          </a:p>
          <a:p>
            <a:r>
              <a:rPr lang="en-US" altLang="zh-CN" sz="1200">
                <a:latin typeface="Arial" pitchFamily="34" charset="0"/>
                <a:cs typeface="Arial" pitchFamily="34" charset="0"/>
              </a:rPr>
              <a:t>  override def prepare(): Unit = {</a:t>
            </a:r>
          </a:p>
          <a:p>
            <a:r>
              <a:rPr lang="en-US" altLang="zh-CN" sz="1200">
                <a:latin typeface="Arial" pitchFamily="34" charset="0"/>
                <a:cs typeface="Arial" pitchFamily="34" charset="0"/>
              </a:rPr>
              <a:t>    this.name = "</a:t>
            </a:r>
            <a:r>
              <a:rPr lang="zh-CN" altLang="en-US" sz="1200">
                <a:latin typeface="Arial" pitchFamily="34" charset="0"/>
                <a:cs typeface="Arial" pitchFamily="34" charset="0"/>
              </a:rPr>
              <a:t>希腊</a:t>
            </a:r>
            <a:r>
              <a:rPr lang="en-US" altLang="zh-CN" sz="1200">
                <a:latin typeface="Arial" pitchFamily="34" charset="0"/>
                <a:cs typeface="Arial" pitchFamily="34" charset="0"/>
              </a:rPr>
              <a:t>pizza"</a:t>
            </a:r>
          </a:p>
          <a:p>
            <a:r>
              <a:rPr lang="en-US" altLang="zh-CN" sz="1200">
                <a:latin typeface="Arial" pitchFamily="34" charset="0"/>
                <a:cs typeface="Arial" pitchFamily="34" charset="0"/>
              </a:rPr>
              <a:t>    println(this.name + " preparing..")</a:t>
            </a:r>
          </a:p>
          <a:p>
            <a:r>
              <a:rPr lang="en-US" altLang="zh-CN" sz="1200">
                <a:latin typeface="Arial" pitchFamily="34" charset="0"/>
                <a:cs typeface="Arial" pitchFamily="34" charset="0"/>
              </a:rPr>
              <a:t>  </a:t>
            </a:r>
            <a:r>
              <a:rPr lang="en-US" altLang="zh-CN" sz="1200" smtClean="0">
                <a:latin typeface="Arial" pitchFamily="34" charset="0"/>
                <a:cs typeface="Arial" pitchFamily="34" charset="0"/>
              </a:rPr>
              <a:t>}}</a:t>
            </a:r>
            <a:endParaRPr lang="zh-CN" altLang="en-US" sz="1200">
              <a:latin typeface="Arial" pitchFamily="34" charset="0"/>
              <a:cs typeface="Arial" pitchFamily="34" charset="0"/>
            </a:endParaRPr>
          </a:p>
        </p:txBody>
      </p:sp>
      <p:sp>
        <p:nvSpPr>
          <p:cNvPr id="5" name="TextBox 4"/>
          <p:cNvSpPr txBox="1"/>
          <p:nvPr/>
        </p:nvSpPr>
        <p:spPr>
          <a:xfrm>
            <a:off x="3347864" y="3528367"/>
            <a:ext cx="2823209" cy="1015663"/>
          </a:xfrm>
          <a:prstGeom prst="rect">
            <a:avLst/>
          </a:prstGeom>
          <a:noFill/>
        </p:spPr>
        <p:txBody>
          <a:bodyPr wrap="none" rtlCol="0">
            <a:spAutoFit/>
          </a:bodyPr>
          <a:lstStyle/>
          <a:p>
            <a:r>
              <a:rPr lang="en-US" altLang="zh-CN" sz="1200">
                <a:latin typeface="Arial" pitchFamily="34" charset="0"/>
                <a:cs typeface="Arial" pitchFamily="34" charset="0"/>
              </a:rPr>
              <a:t>class PepperPizza extends Pizza </a:t>
            </a:r>
            <a:r>
              <a:rPr lang="en-US" altLang="zh-CN" sz="1200" smtClean="0">
                <a:latin typeface="Arial" pitchFamily="34" charset="0"/>
                <a:cs typeface="Arial" pitchFamily="34" charset="0"/>
              </a:rPr>
              <a:t>{ //</a:t>
            </a:r>
            <a:r>
              <a:rPr lang="zh-CN" altLang="en-US" sz="1200" smtClean="0">
                <a:latin typeface="Arial" pitchFamily="34" charset="0"/>
                <a:cs typeface="Arial" pitchFamily="34" charset="0"/>
              </a:rPr>
              <a:t>写</a:t>
            </a:r>
            <a:endParaRPr lang="en-US" altLang="zh-CN" sz="1200">
              <a:latin typeface="Arial" pitchFamily="34" charset="0"/>
              <a:cs typeface="Arial" pitchFamily="34" charset="0"/>
            </a:endParaRPr>
          </a:p>
          <a:p>
            <a:r>
              <a:rPr lang="en-US" altLang="zh-CN" sz="1200">
                <a:latin typeface="Arial" pitchFamily="34" charset="0"/>
                <a:cs typeface="Arial" pitchFamily="34" charset="0"/>
              </a:rPr>
              <a:t>  override def prepare(): Unit = {</a:t>
            </a:r>
          </a:p>
          <a:p>
            <a:r>
              <a:rPr lang="en-US" altLang="zh-CN" sz="1200">
                <a:latin typeface="Arial" pitchFamily="34" charset="0"/>
                <a:cs typeface="Arial" pitchFamily="34" charset="0"/>
              </a:rPr>
              <a:t>    this.name = "</a:t>
            </a:r>
            <a:r>
              <a:rPr lang="zh-CN" altLang="en-US" sz="1200">
                <a:latin typeface="Arial" pitchFamily="34" charset="0"/>
                <a:cs typeface="Arial" pitchFamily="34" charset="0"/>
              </a:rPr>
              <a:t>胡椒</a:t>
            </a:r>
            <a:r>
              <a:rPr lang="en-US" altLang="zh-CN" sz="1200">
                <a:latin typeface="Arial" pitchFamily="34" charset="0"/>
                <a:cs typeface="Arial" pitchFamily="34" charset="0"/>
              </a:rPr>
              <a:t>pizza"</a:t>
            </a:r>
          </a:p>
          <a:p>
            <a:r>
              <a:rPr lang="en-US" altLang="zh-CN" sz="1200">
                <a:latin typeface="Arial" pitchFamily="34" charset="0"/>
                <a:cs typeface="Arial" pitchFamily="34" charset="0"/>
              </a:rPr>
              <a:t>    println(this.name + " preparing..")</a:t>
            </a:r>
          </a:p>
          <a:p>
            <a:r>
              <a:rPr lang="en-US" altLang="zh-CN" sz="1200">
                <a:latin typeface="Arial" pitchFamily="34" charset="0"/>
                <a:cs typeface="Arial" pitchFamily="34" charset="0"/>
              </a:rPr>
              <a:t>  </a:t>
            </a:r>
            <a:r>
              <a:rPr lang="en-US" altLang="zh-CN" sz="1200" smtClean="0">
                <a:latin typeface="Arial" pitchFamily="34" charset="0"/>
                <a:cs typeface="Arial" pitchFamily="34" charset="0"/>
              </a:rPr>
              <a:t>}}</a:t>
            </a:r>
            <a:endParaRPr lang="zh-CN" altLang="en-US" sz="1200">
              <a:latin typeface="Arial" pitchFamily="34" charset="0"/>
              <a:cs typeface="Arial" pitchFamily="34" charset="0"/>
            </a:endParaRPr>
          </a:p>
        </p:txBody>
      </p:sp>
      <p:sp>
        <p:nvSpPr>
          <p:cNvPr id="8" name="TextBox 7"/>
          <p:cNvSpPr txBox="1"/>
          <p:nvPr/>
        </p:nvSpPr>
        <p:spPr>
          <a:xfrm>
            <a:off x="6876256" y="124821"/>
            <a:ext cx="3051989" cy="4339650"/>
          </a:xfrm>
          <a:prstGeom prst="rect">
            <a:avLst/>
          </a:prstGeom>
          <a:solidFill>
            <a:schemeClr val="accent5">
              <a:lumMod val="20000"/>
              <a:lumOff val="80000"/>
            </a:schemeClr>
          </a:solidFill>
        </p:spPr>
        <p:txBody>
          <a:bodyPr wrap="none" rtlCol="0">
            <a:spAutoFit/>
          </a:bodyPr>
          <a:lstStyle/>
          <a:p>
            <a:r>
              <a:rPr lang="en-US" altLang="zh-CN" sz="1200">
                <a:latin typeface="Arial" pitchFamily="34" charset="0"/>
                <a:cs typeface="Arial" pitchFamily="34" charset="0"/>
              </a:rPr>
              <a:t>import scala.io.StdIn</a:t>
            </a:r>
          </a:p>
          <a:p>
            <a:r>
              <a:rPr lang="en-US" altLang="zh-CN" sz="1200">
                <a:latin typeface="Arial" pitchFamily="34" charset="0"/>
                <a:cs typeface="Arial" pitchFamily="34" charset="0"/>
              </a:rPr>
              <a:t>import scala.util.control.Breaks._</a:t>
            </a:r>
          </a:p>
          <a:p>
            <a:r>
              <a:rPr lang="en-US" altLang="zh-CN" sz="1200">
                <a:latin typeface="Arial" pitchFamily="34" charset="0"/>
                <a:cs typeface="Arial" pitchFamily="34" charset="0"/>
              </a:rPr>
              <a:t>import scala.io.StdIn</a:t>
            </a:r>
          </a:p>
          <a:p>
            <a:r>
              <a:rPr lang="en-US" altLang="zh-CN" sz="1200">
                <a:latin typeface="Arial" pitchFamily="34" charset="0"/>
                <a:cs typeface="Arial" pitchFamily="34" charset="0"/>
              </a:rPr>
              <a:t>class OrderPizza {</a:t>
            </a:r>
          </a:p>
          <a:p>
            <a:r>
              <a:rPr lang="en-US" altLang="zh-CN" sz="1200">
                <a:latin typeface="Arial" pitchFamily="34" charset="0"/>
                <a:cs typeface="Arial" pitchFamily="34" charset="0"/>
              </a:rPr>
              <a:t>  var orderType:String = _</a:t>
            </a:r>
          </a:p>
          <a:p>
            <a:r>
              <a:rPr lang="en-US" altLang="zh-CN" sz="1200">
                <a:latin typeface="Arial" pitchFamily="34" charset="0"/>
                <a:cs typeface="Arial" pitchFamily="34" charset="0"/>
              </a:rPr>
              <a:t>  var pizza:Pizza = </a:t>
            </a:r>
            <a:r>
              <a:rPr lang="en-US" altLang="zh-CN" sz="1200" smtClean="0">
                <a:latin typeface="Arial" pitchFamily="34" charset="0"/>
                <a:cs typeface="Arial" pitchFamily="34" charset="0"/>
              </a:rPr>
              <a:t>_</a:t>
            </a:r>
            <a:endParaRPr lang="en-US" altLang="zh-CN" sz="1200">
              <a:latin typeface="Arial" pitchFamily="34" charset="0"/>
              <a:cs typeface="Arial" pitchFamily="34" charset="0"/>
            </a:endParaRPr>
          </a:p>
          <a:p>
            <a:r>
              <a:rPr lang="en-US" altLang="zh-CN" sz="1200">
                <a:latin typeface="Arial" pitchFamily="34" charset="0"/>
                <a:cs typeface="Arial" pitchFamily="34" charset="0"/>
              </a:rPr>
              <a:t>  breakable {</a:t>
            </a:r>
          </a:p>
          <a:p>
            <a:r>
              <a:rPr lang="en-US" altLang="zh-CN" sz="1200">
                <a:latin typeface="Arial" pitchFamily="34" charset="0"/>
                <a:cs typeface="Arial" pitchFamily="34" charset="0"/>
              </a:rPr>
              <a:t>    do {</a:t>
            </a:r>
          </a:p>
          <a:p>
            <a:r>
              <a:rPr lang="en-US" altLang="zh-CN" sz="1200">
                <a:latin typeface="Arial" pitchFamily="34" charset="0"/>
                <a:cs typeface="Arial" pitchFamily="34" charset="0"/>
              </a:rPr>
              <a:t>      println("</a:t>
            </a:r>
            <a:r>
              <a:rPr lang="zh-CN" altLang="en-US" sz="1200">
                <a:latin typeface="Arial" pitchFamily="34" charset="0"/>
                <a:cs typeface="Arial" pitchFamily="34" charset="0"/>
              </a:rPr>
              <a:t>请输入</a:t>
            </a:r>
            <a:r>
              <a:rPr lang="en-US" altLang="zh-CN" sz="1200">
                <a:latin typeface="Arial" pitchFamily="34" charset="0"/>
                <a:cs typeface="Arial" pitchFamily="34" charset="0"/>
              </a:rPr>
              <a:t>pizza</a:t>
            </a:r>
            <a:r>
              <a:rPr lang="zh-CN" altLang="en-US" sz="1200">
                <a:latin typeface="Arial" pitchFamily="34" charset="0"/>
                <a:cs typeface="Arial" pitchFamily="34" charset="0"/>
              </a:rPr>
              <a:t>的类型</a:t>
            </a:r>
            <a:r>
              <a:rPr lang="en-US" altLang="zh-CN" sz="1200">
                <a:latin typeface="Arial" pitchFamily="34" charset="0"/>
                <a:cs typeface="Arial" pitchFamily="34" charset="0"/>
              </a:rPr>
              <a:t>")</a:t>
            </a:r>
          </a:p>
          <a:p>
            <a:r>
              <a:rPr lang="en-US" altLang="zh-CN" sz="1200">
                <a:latin typeface="Arial" pitchFamily="34" charset="0"/>
                <a:cs typeface="Arial" pitchFamily="34" charset="0"/>
              </a:rPr>
              <a:t>      orderType = StdIn.readLine()</a:t>
            </a:r>
          </a:p>
          <a:p>
            <a:r>
              <a:rPr lang="en-US" altLang="zh-CN" sz="1200">
                <a:latin typeface="Arial" pitchFamily="34" charset="0"/>
                <a:cs typeface="Arial" pitchFamily="34" charset="0"/>
              </a:rPr>
              <a:t>      if (orderType.equals("greek")) {</a:t>
            </a:r>
          </a:p>
          <a:p>
            <a:r>
              <a:rPr lang="en-US" altLang="zh-CN" sz="1200">
                <a:latin typeface="Arial" pitchFamily="34" charset="0"/>
                <a:cs typeface="Arial" pitchFamily="34" charset="0"/>
              </a:rPr>
              <a:t>        this.pizza = new GreekPizza</a:t>
            </a:r>
          </a:p>
          <a:p>
            <a:r>
              <a:rPr lang="en-US" altLang="zh-CN" sz="1200">
                <a:latin typeface="Arial" pitchFamily="34" charset="0"/>
                <a:cs typeface="Arial" pitchFamily="34" charset="0"/>
              </a:rPr>
              <a:t>      } else if (orderType.equals("pepper")) {</a:t>
            </a:r>
          </a:p>
          <a:p>
            <a:r>
              <a:rPr lang="en-US" altLang="zh-CN" sz="1200">
                <a:latin typeface="Arial" pitchFamily="34" charset="0"/>
                <a:cs typeface="Arial" pitchFamily="34" charset="0"/>
              </a:rPr>
              <a:t>        this.pizza = new PepperPizza</a:t>
            </a:r>
          </a:p>
          <a:p>
            <a:r>
              <a:rPr lang="en-US" altLang="zh-CN" sz="1200">
                <a:latin typeface="Arial" pitchFamily="34" charset="0"/>
                <a:cs typeface="Arial" pitchFamily="34" charset="0"/>
              </a:rPr>
              <a:t>      } else {</a:t>
            </a:r>
          </a:p>
          <a:p>
            <a:r>
              <a:rPr lang="en-US" altLang="zh-CN" sz="1200">
                <a:latin typeface="Arial" pitchFamily="34" charset="0"/>
                <a:cs typeface="Arial" pitchFamily="34" charset="0"/>
              </a:rPr>
              <a:t>        break()</a:t>
            </a:r>
          </a:p>
          <a:p>
            <a:r>
              <a:rPr lang="en-US" altLang="zh-CN" sz="1200">
                <a:latin typeface="Arial" pitchFamily="34" charset="0"/>
                <a:cs typeface="Arial" pitchFamily="34" charset="0"/>
              </a:rPr>
              <a:t>      }</a:t>
            </a:r>
          </a:p>
          <a:p>
            <a:r>
              <a:rPr lang="en-US" altLang="zh-CN" sz="1200">
                <a:latin typeface="Arial" pitchFamily="34" charset="0"/>
                <a:cs typeface="Arial" pitchFamily="34" charset="0"/>
              </a:rPr>
              <a:t>      this.pizza.prepare()</a:t>
            </a:r>
          </a:p>
          <a:p>
            <a:r>
              <a:rPr lang="en-US" altLang="zh-CN" sz="1200">
                <a:latin typeface="Arial" pitchFamily="34" charset="0"/>
                <a:cs typeface="Arial" pitchFamily="34" charset="0"/>
              </a:rPr>
              <a:t>      this.pizza.bake()</a:t>
            </a:r>
          </a:p>
          <a:p>
            <a:r>
              <a:rPr lang="en-US" altLang="zh-CN" sz="1200">
                <a:latin typeface="Arial" pitchFamily="34" charset="0"/>
                <a:cs typeface="Arial" pitchFamily="34" charset="0"/>
              </a:rPr>
              <a:t>      this.pizza.cut()</a:t>
            </a:r>
          </a:p>
          <a:p>
            <a:r>
              <a:rPr lang="en-US" altLang="zh-CN" sz="1200">
                <a:latin typeface="Arial" pitchFamily="34" charset="0"/>
                <a:cs typeface="Arial" pitchFamily="34" charset="0"/>
              </a:rPr>
              <a:t>      this.pizza.box()</a:t>
            </a:r>
          </a:p>
          <a:p>
            <a:r>
              <a:rPr lang="en-US" altLang="zh-CN" sz="1200">
                <a:latin typeface="Arial" pitchFamily="34" charset="0"/>
                <a:cs typeface="Arial" pitchFamily="34" charset="0"/>
              </a:rPr>
              <a:t>    } while (true)</a:t>
            </a:r>
          </a:p>
          <a:p>
            <a:r>
              <a:rPr lang="en-US" altLang="zh-CN" sz="1200">
                <a:latin typeface="Arial" pitchFamily="34" charset="0"/>
                <a:cs typeface="Arial" pitchFamily="34" charset="0"/>
              </a:rPr>
              <a:t>  </a:t>
            </a:r>
            <a:r>
              <a:rPr lang="en-US" altLang="zh-CN" sz="1200" smtClean="0">
                <a:latin typeface="Arial" pitchFamily="34" charset="0"/>
                <a:cs typeface="Arial" pitchFamily="34" charset="0"/>
              </a:rPr>
              <a:t>}}</a:t>
            </a:r>
            <a:endParaRPr lang="zh-CN" altLang="en-US" sz="1200">
              <a:latin typeface="Arial" pitchFamily="34" charset="0"/>
              <a:cs typeface="Arial" pitchFamily="34" charset="0"/>
            </a:endParaRPr>
          </a:p>
        </p:txBody>
      </p:sp>
      <p:sp>
        <p:nvSpPr>
          <p:cNvPr id="9" name="TextBox 8"/>
          <p:cNvSpPr txBox="1"/>
          <p:nvPr/>
        </p:nvSpPr>
        <p:spPr>
          <a:xfrm>
            <a:off x="3347864" y="4782880"/>
            <a:ext cx="4536504" cy="830997"/>
          </a:xfrm>
          <a:prstGeom prst="rect">
            <a:avLst/>
          </a:prstGeom>
          <a:solidFill>
            <a:schemeClr val="bg1">
              <a:lumMod val="95000"/>
            </a:schemeClr>
          </a:solidFill>
        </p:spPr>
        <p:txBody>
          <a:bodyPr wrap="square" rtlCol="0">
            <a:spAutoFit/>
          </a:bodyPr>
          <a:lstStyle/>
          <a:p>
            <a:r>
              <a:rPr lang="en-US" altLang="zh-CN" sz="1200">
                <a:latin typeface="Arial" pitchFamily="34" charset="0"/>
                <a:cs typeface="Arial" pitchFamily="34" charset="0"/>
              </a:rPr>
              <a:t>object PizzaStore extends App </a:t>
            </a:r>
            <a:r>
              <a:rPr lang="en-US" altLang="zh-CN" sz="1200" smtClean="0">
                <a:latin typeface="Arial" pitchFamily="34" charset="0"/>
                <a:cs typeface="Arial" pitchFamily="34" charset="0"/>
              </a:rPr>
              <a:t>{ //</a:t>
            </a:r>
            <a:r>
              <a:rPr lang="zh-CN" altLang="en-US" sz="1200" smtClean="0">
                <a:latin typeface="Arial" pitchFamily="34" charset="0"/>
                <a:cs typeface="Arial" pitchFamily="34" charset="0"/>
              </a:rPr>
              <a:t>写测试程序</a:t>
            </a:r>
            <a:endParaRPr lang="en-US" altLang="zh-CN" sz="1200">
              <a:latin typeface="Arial" pitchFamily="34" charset="0"/>
              <a:cs typeface="Arial" pitchFamily="34" charset="0"/>
            </a:endParaRPr>
          </a:p>
          <a:p>
            <a:r>
              <a:rPr lang="en-US" altLang="zh-CN" sz="1200">
                <a:latin typeface="Arial" pitchFamily="34" charset="0"/>
                <a:cs typeface="Arial" pitchFamily="34" charset="0"/>
              </a:rPr>
              <a:t>  val orderPizza = new OrderPizza</a:t>
            </a:r>
          </a:p>
          <a:p>
            <a:r>
              <a:rPr lang="en-US" altLang="zh-CN" sz="1200">
                <a:latin typeface="Arial" pitchFamily="34" charset="0"/>
                <a:cs typeface="Arial" pitchFamily="34" charset="0"/>
              </a:rPr>
              <a:t>  println("</a:t>
            </a:r>
            <a:r>
              <a:rPr lang="zh-CN" altLang="en-US" sz="1200">
                <a:latin typeface="Arial" pitchFamily="34" charset="0"/>
                <a:cs typeface="Arial" pitchFamily="34" charset="0"/>
              </a:rPr>
              <a:t>退出程序</a:t>
            </a:r>
            <a:r>
              <a:rPr lang="en-US" altLang="zh-CN" sz="1200">
                <a:latin typeface="Arial" pitchFamily="34" charset="0"/>
                <a:cs typeface="Arial" pitchFamily="34" charset="0"/>
              </a:rPr>
              <a:t>....")</a:t>
            </a:r>
          </a:p>
          <a:p>
            <a:r>
              <a:rPr lang="en-US" altLang="zh-CN" sz="1200">
                <a:latin typeface="Arial" pitchFamily="34" charset="0"/>
                <a:cs typeface="Arial" pitchFamily="34" charset="0"/>
              </a:rPr>
              <a:t>}</a:t>
            </a:r>
            <a:endParaRPr lang="zh-CN" altLang="en-US" sz="1200">
              <a:latin typeface="Arial" pitchFamily="34" charset="0"/>
              <a:cs typeface="Arial" pitchFamily="34"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788713210"/>
              </p:ext>
            </p:extLst>
          </p:nvPr>
        </p:nvGraphicFramePr>
        <p:xfrm>
          <a:off x="794317" y="5084663"/>
          <a:ext cx="1128712" cy="513885"/>
        </p:xfrm>
        <a:graphic>
          <a:graphicData uri="http://schemas.openxmlformats.org/presentationml/2006/ole">
            <mc:AlternateContent xmlns:mc="http://schemas.openxmlformats.org/markup-compatibility/2006">
              <mc:Choice xmlns:v="urn:schemas-microsoft-com:vml" Requires="v">
                <p:oleObj spid="_x0000_s16457" name="包装程序外壳对象" showAsIcon="1" r:id="rId5" imgW="1562400" imgH="711360" progId="Package">
                  <p:embed/>
                </p:oleObj>
              </mc:Choice>
              <mc:Fallback>
                <p:oleObj name="包装程序外壳对象" showAsIcon="1" r:id="rId5" imgW="1562400" imgH="711360" progId="Package">
                  <p:embed/>
                  <p:pic>
                    <p:nvPicPr>
                      <p:cNvPr id="0" name=""/>
                      <p:cNvPicPr/>
                      <p:nvPr/>
                    </p:nvPicPr>
                    <p:blipFill>
                      <a:blip r:embed="rId6"/>
                      <a:stretch>
                        <a:fillRect/>
                      </a:stretch>
                    </p:blipFill>
                    <p:spPr>
                      <a:xfrm>
                        <a:off x="794317" y="5084663"/>
                        <a:ext cx="1128712" cy="513885"/>
                      </a:xfrm>
                      <a:prstGeom prst="rect">
                        <a:avLst/>
                      </a:prstGeom>
                    </p:spPr>
                  </p:pic>
                </p:oleObj>
              </mc:Fallback>
            </mc:AlternateContent>
          </a:graphicData>
        </a:graphic>
      </p:graphicFrame>
    </p:spTree>
    <p:extLst>
      <p:ext uri="{BB962C8B-B14F-4D97-AF65-F5344CB8AC3E}">
        <p14:creationId xmlns:p14="http://schemas.microsoft.com/office/powerpoint/2010/main" val="1186151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67544" y="755071"/>
            <a:ext cx="7272338" cy="42473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b="1" smtClean="0"/>
              <a:t>简单工厂模式</a:t>
            </a:r>
            <a:endParaRPr lang="en-US" altLang="zh-CN" sz="2400" b="1"/>
          </a:p>
        </p:txBody>
      </p:sp>
      <p:sp>
        <p:nvSpPr>
          <p:cNvPr id="4" name="矩形 3"/>
          <p:cNvSpPr/>
          <p:nvPr/>
        </p:nvSpPr>
        <p:spPr>
          <a:xfrm>
            <a:off x="539553" y="1244431"/>
            <a:ext cx="8424935"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矩形 5"/>
          <p:cNvSpPr/>
          <p:nvPr/>
        </p:nvSpPr>
        <p:spPr>
          <a:xfrm>
            <a:off x="539553" y="1244431"/>
            <a:ext cx="8424935" cy="3046988"/>
          </a:xfrm>
          <a:prstGeom prst="rect">
            <a:avLst/>
          </a:prstGeom>
        </p:spPr>
        <p:txBody>
          <a:bodyPr wrap="square">
            <a:spAutoFit/>
          </a:bodyPr>
          <a:lstStyle/>
          <a:p>
            <a:r>
              <a:rPr lang="zh-CN" altLang="en-US" sz="2000" b="1" smtClean="0">
                <a:solidFill>
                  <a:srgbClr val="0070C0"/>
                </a:solidFill>
                <a:latin typeface="+mn-ea"/>
              </a:rPr>
              <a:t>传统的</a:t>
            </a:r>
            <a:r>
              <a:rPr lang="zh-CN" altLang="en-US" sz="2000" b="1">
                <a:solidFill>
                  <a:srgbClr val="0070C0"/>
                </a:solidFill>
                <a:latin typeface="+mn-ea"/>
              </a:rPr>
              <a:t>方</a:t>
            </a:r>
            <a:r>
              <a:rPr lang="zh-CN" altLang="en-US" sz="2000" b="1" smtClean="0">
                <a:solidFill>
                  <a:srgbClr val="0070C0"/>
                </a:solidFill>
                <a:latin typeface="+mn-ea"/>
              </a:rPr>
              <a:t>式的优缺点</a:t>
            </a:r>
            <a:endParaRPr lang="en-US" altLang="zh-CN" sz="2000" b="1" smtClean="0">
              <a:solidFill>
                <a:srgbClr val="0070C0"/>
              </a:solidFill>
              <a:latin typeface="+mn-ea"/>
            </a:endParaRPr>
          </a:p>
          <a:p>
            <a:endParaRPr lang="en-US" altLang="zh-CN" sz="2000" b="1" smtClean="0">
              <a:solidFill>
                <a:srgbClr val="0070C0"/>
              </a:solidFill>
              <a:latin typeface="+mn-ea"/>
            </a:endParaRPr>
          </a:p>
          <a:p>
            <a:pPr marL="342900" indent="-342900">
              <a:buAutoNum type="arabicParenR"/>
            </a:pPr>
            <a:r>
              <a:rPr lang="zh-CN" altLang="en-US" smtClean="0">
                <a:latin typeface="Arial" pitchFamily="34" charset="0"/>
                <a:cs typeface="Arial" pitchFamily="34" charset="0"/>
              </a:rPr>
              <a:t>优点是比较好理解，简单易操作。</a:t>
            </a:r>
            <a:endParaRPr lang="en-US" altLang="zh-CN">
              <a:latin typeface="Arial" pitchFamily="34" charset="0"/>
              <a:cs typeface="Arial" pitchFamily="34" charset="0"/>
            </a:endParaRPr>
          </a:p>
          <a:p>
            <a:pPr marL="342900" indent="-342900">
              <a:buAutoNum type="arabicParenR"/>
            </a:pPr>
            <a:r>
              <a:rPr lang="zh-CN" altLang="en-US" smtClean="0">
                <a:latin typeface="Arial" pitchFamily="34" charset="0"/>
                <a:cs typeface="Arial" pitchFamily="34" charset="0"/>
              </a:rPr>
              <a:t>缺点是违反了</a:t>
            </a:r>
            <a:r>
              <a:rPr lang="zh-CN" altLang="en-US">
                <a:latin typeface="Arial" pitchFamily="34" charset="0"/>
                <a:cs typeface="Arial" pitchFamily="34" charset="0"/>
              </a:rPr>
              <a:t>设</a:t>
            </a:r>
            <a:r>
              <a:rPr lang="zh-CN" altLang="en-US" smtClean="0">
                <a:latin typeface="Arial" pitchFamily="34" charset="0"/>
                <a:cs typeface="Arial" pitchFamily="34" charset="0"/>
              </a:rPr>
              <a:t>计模式的</a:t>
            </a:r>
            <a:r>
              <a:rPr lang="en-US" altLang="zh-CN" smtClean="0">
                <a:latin typeface="Arial" pitchFamily="34" charset="0"/>
                <a:cs typeface="Arial" pitchFamily="34" charset="0"/>
              </a:rPr>
              <a:t>ocp</a:t>
            </a:r>
            <a:r>
              <a:rPr lang="zh-CN" altLang="en-US" smtClean="0">
                <a:latin typeface="Arial" pitchFamily="34" charset="0"/>
                <a:cs typeface="Arial" pitchFamily="34" charset="0"/>
              </a:rPr>
              <a:t>原则，即</a:t>
            </a:r>
            <a:r>
              <a:rPr lang="zh-CN" altLang="en-US" b="1" smtClean="0">
                <a:solidFill>
                  <a:srgbClr val="CC0000"/>
                </a:solidFill>
                <a:latin typeface="Arial" pitchFamily="34" charset="0"/>
                <a:cs typeface="Arial" pitchFamily="34" charset="0"/>
              </a:rPr>
              <a:t>对扩展开放，对修改关闭</a:t>
            </a:r>
            <a:r>
              <a:rPr lang="zh-CN" altLang="en-US" smtClean="0">
                <a:latin typeface="Arial" pitchFamily="34" charset="0"/>
                <a:cs typeface="Arial" pitchFamily="34" charset="0"/>
              </a:rPr>
              <a:t>。即当我们给类增加新功能的时候，尽量不修改代码，或者尽可能少修改代码</a:t>
            </a:r>
            <a:r>
              <a:rPr lang="en-US" altLang="zh-CN" smtClean="0">
                <a:latin typeface="Arial" pitchFamily="34" charset="0"/>
                <a:cs typeface="Arial" pitchFamily="34" charset="0"/>
              </a:rPr>
              <a:t>.</a:t>
            </a:r>
          </a:p>
          <a:p>
            <a:pPr marL="342900" indent="-342900">
              <a:buAutoNum type="arabicParenR"/>
            </a:pPr>
            <a:r>
              <a:rPr lang="zh-CN" altLang="en-US">
                <a:latin typeface="Arial" pitchFamily="34" charset="0"/>
                <a:cs typeface="Arial" pitchFamily="34" charset="0"/>
              </a:rPr>
              <a:t>比</a:t>
            </a:r>
            <a:r>
              <a:rPr lang="zh-CN" altLang="en-US" smtClean="0">
                <a:latin typeface="Arial" pitchFamily="34" charset="0"/>
                <a:cs typeface="Arial" pitchFamily="34" charset="0"/>
              </a:rPr>
              <a:t>如我们这时要新增加一个</a:t>
            </a:r>
            <a:r>
              <a:rPr lang="en-US" altLang="zh-CN" smtClean="0">
                <a:latin typeface="Arial" pitchFamily="34" charset="0"/>
                <a:cs typeface="Arial" pitchFamily="34" charset="0"/>
              </a:rPr>
              <a:t>Pizza</a:t>
            </a:r>
            <a:r>
              <a:rPr lang="zh-CN" altLang="en-US" smtClean="0">
                <a:latin typeface="Arial" pitchFamily="34" charset="0"/>
                <a:cs typeface="Arial" pitchFamily="34" charset="0"/>
              </a:rPr>
              <a:t>的种类</a:t>
            </a:r>
            <a:r>
              <a:rPr lang="en-US" altLang="zh-CN" smtClean="0">
                <a:latin typeface="Arial" pitchFamily="34" charset="0"/>
                <a:cs typeface="Arial" pitchFamily="34" charset="0"/>
              </a:rPr>
              <a:t>(Cheese</a:t>
            </a:r>
            <a:r>
              <a:rPr lang="zh-CN" altLang="en-US" smtClean="0">
                <a:latin typeface="Arial" pitchFamily="34" charset="0"/>
                <a:cs typeface="Arial" pitchFamily="34" charset="0"/>
              </a:rPr>
              <a:t>披萨</a:t>
            </a:r>
            <a:r>
              <a:rPr lang="en-US" altLang="zh-CN" smtClean="0">
                <a:latin typeface="Arial" pitchFamily="34" charset="0"/>
                <a:cs typeface="Arial" pitchFamily="34" charset="0"/>
              </a:rPr>
              <a:t>)</a:t>
            </a:r>
            <a:r>
              <a:rPr lang="zh-CN" altLang="en-US" smtClean="0">
                <a:latin typeface="Arial" pitchFamily="34" charset="0"/>
                <a:cs typeface="Arial" pitchFamily="34" charset="0"/>
              </a:rPr>
              <a:t>，我们需要做如下修改</a:t>
            </a:r>
            <a:r>
              <a:rPr lang="en-US" altLang="zh-CN" smtClean="0">
                <a:latin typeface="Arial" pitchFamily="34" charset="0"/>
                <a:cs typeface="Arial" pitchFamily="34" charset="0"/>
              </a:rPr>
              <a:t>.</a:t>
            </a:r>
            <a:endParaRPr lang="en-US" altLang="zh-CN">
              <a:latin typeface="Arial" pitchFamily="34" charset="0"/>
              <a:cs typeface="Arial" pitchFamily="34" charset="0"/>
            </a:endParaRPr>
          </a:p>
          <a:p>
            <a:endParaRPr lang="en-US" altLang="zh-CN" sz="2000" b="1" smtClean="0">
              <a:solidFill>
                <a:srgbClr val="0070C0"/>
              </a:solidFill>
              <a:latin typeface="Arial" pitchFamily="34" charset="0"/>
              <a:cs typeface="Arial" pitchFamily="34" charset="0"/>
            </a:endParaRPr>
          </a:p>
          <a:p>
            <a:endParaRPr lang="en-US" altLang="zh-CN" sz="2000" b="1">
              <a:solidFill>
                <a:srgbClr val="0070C0"/>
              </a:solidFill>
              <a:latin typeface="Arial" pitchFamily="34" charset="0"/>
              <a:cs typeface="Arial" pitchFamily="34" charset="0"/>
            </a:endParaRPr>
          </a:p>
          <a:p>
            <a:endParaRPr lang="en-US" altLang="zh-CN" sz="2000" b="1" smtClean="0">
              <a:solidFill>
                <a:srgbClr val="0070C0"/>
              </a:solidFill>
              <a:latin typeface="+mn-ea"/>
            </a:endParaRPr>
          </a:p>
          <a:p>
            <a:endParaRPr lang="en-US" altLang="zh-CN" sz="2000" b="1" smtClean="0">
              <a:solidFill>
                <a:srgbClr val="0070C0"/>
              </a:solidFill>
              <a:latin typeface="+mn-ea"/>
            </a:endParaRPr>
          </a:p>
        </p:txBody>
      </p:sp>
      <p:sp>
        <p:nvSpPr>
          <p:cNvPr id="10" name="TextBox 9"/>
          <p:cNvSpPr txBox="1"/>
          <p:nvPr/>
        </p:nvSpPr>
        <p:spPr>
          <a:xfrm>
            <a:off x="611560" y="3491200"/>
            <a:ext cx="3744416" cy="1600438"/>
          </a:xfrm>
          <a:prstGeom prst="rect">
            <a:avLst/>
          </a:prstGeom>
          <a:noFill/>
        </p:spPr>
        <p:txBody>
          <a:bodyPr wrap="square" rtlCol="0">
            <a:spAutoFit/>
          </a:bodyPr>
          <a:lstStyle/>
          <a:p>
            <a:r>
              <a:rPr lang="en-US" altLang="zh-CN" sz="1400" smtClean="0">
                <a:latin typeface="Arial" pitchFamily="34" charset="0"/>
                <a:cs typeface="Arial" pitchFamily="34" charset="0"/>
              </a:rPr>
              <a:t>//</a:t>
            </a:r>
            <a:r>
              <a:rPr lang="zh-CN" altLang="en-US" sz="1400" smtClean="0">
                <a:latin typeface="Arial" pitchFamily="34" charset="0"/>
                <a:cs typeface="Arial" pitchFamily="34" charset="0"/>
              </a:rPr>
              <a:t>新增 </a:t>
            </a:r>
            <a:r>
              <a:rPr lang="zh-CN" altLang="en-US" sz="1400" smtClean="0">
                <a:solidFill>
                  <a:srgbClr val="FF0000"/>
                </a:solidFill>
                <a:latin typeface="Arial" pitchFamily="34" charset="0"/>
                <a:cs typeface="Arial" pitchFamily="34" charset="0"/>
              </a:rPr>
              <a:t>写</a:t>
            </a:r>
            <a:endParaRPr lang="en-US" altLang="zh-CN" sz="1400" smtClean="0">
              <a:solidFill>
                <a:srgbClr val="FF0000"/>
              </a:solidFill>
              <a:latin typeface="Arial" pitchFamily="34" charset="0"/>
              <a:cs typeface="Arial" pitchFamily="34" charset="0"/>
            </a:endParaRPr>
          </a:p>
          <a:p>
            <a:r>
              <a:rPr lang="en-US" altLang="zh-CN" sz="1400" smtClean="0">
                <a:latin typeface="Arial" pitchFamily="34" charset="0"/>
                <a:cs typeface="Arial" pitchFamily="34" charset="0"/>
              </a:rPr>
              <a:t>class </a:t>
            </a:r>
            <a:r>
              <a:rPr lang="en-US" altLang="zh-CN" sz="1400">
                <a:latin typeface="Arial" pitchFamily="34" charset="0"/>
                <a:cs typeface="Arial" pitchFamily="34" charset="0"/>
              </a:rPr>
              <a:t>CheesePizza extends Pizza{</a:t>
            </a:r>
          </a:p>
          <a:p>
            <a:r>
              <a:rPr lang="en-US" altLang="zh-CN" sz="1400">
                <a:latin typeface="Arial" pitchFamily="34" charset="0"/>
                <a:cs typeface="Arial" pitchFamily="34" charset="0"/>
              </a:rPr>
              <a:t>  override def prepare(): Unit = {</a:t>
            </a:r>
          </a:p>
          <a:p>
            <a:r>
              <a:rPr lang="en-US" altLang="zh-CN" sz="1400">
                <a:latin typeface="Arial" pitchFamily="34" charset="0"/>
                <a:cs typeface="Arial" pitchFamily="34" charset="0"/>
              </a:rPr>
              <a:t>    this.name = "</a:t>
            </a:r>
            <a:r>
              <a:rPr lang="zh-CN" altLang="en-US" sz="1400">
                <a:latin typeface="Arial" pitchFamily="34" charset="0"/>
                <a:cs typeface="Arial" pitchFamily="34" charset="0"/>
              </a:rPr>
              <a:t>奶酪</a:t>
            </a:r>
            <a:r>
              <a:rPr lang="en-US" altLang="zh-CN" sz="1400">
                <a:latin typeface="Arial" pitchFamily="34" charset="0"/>
                <a:cs typeface="Arial" pitchFamily="34" charset="0"/>
              </a:rPr>
              <a:t>pizza"</a:t>
            </a:r>
          </a:p>
          <a:p>
            <a:r>
              <a:rPr lang="en-US" altLang="zh-CN" sz="1400">
                <a:latin typeface="Arial" pitchFamily="34" charset="0"/>
                <a:cs typeface="Arial" pitchFamily="34" charset="0"/>
              </a:rPr>
              <a:t>    println(this.name + " preparing..")</a:t>
            </a:r>
          </a:p>
          <a:p>
            <a:r>
              <a:rPr lang="en-US" altLang="zh-CN" sz="1400">
                <a:latin typeface="Arial" pitchFamily="34" charset="0"/>
                <a:cs typeface="Arial" pitchFamily="34" charset="0"/>
              </a:rPr>
              <a:t>  }</a:t>
            </a:r>
          </a:p>
          <a:p>
            <a:r>
              <a:rPr lang="en-US" altLang="zh-CN" sz="1400">
                <a:latin typeface="Arial" pitchFamily="34" charset="0"/>
                <a:cs typeface="Arial" pitchFamily="34" charset="0"/>
              </a:rPr>
              <a:t>}</a:t>
            </a:r>
            <a:endParaRPr lang="zh-CN" altLang="en-US" sz="1400">
              <a:latin typeface="Arial" pitchFamily="34" charset="0"/>
              <a:cs typeface="Arial" pitchFamily="34" charset="0"/>
            </a:endParaRPr>
          </a:p>
        </p:txBody>
      </p:sp>
      <p:sp>
        <p:nvSpPr>
          <p:cNvPr id="11" name="TextBox 10"/>
          <p:cNvSpPr txBox="1"/>
          <p:nvPr/>
        </p:nvSpPr>
        <p:spPr>
          <a:xfrm>
            <a:off x="4269534" y="3024311"/>
            <a:ext cx="3758850" cy="2462213"/>
          </a:xfrm>
          <a:prstGeom prst="rect">
            <a:avLst/>
          </a:prstGeom>
          <a:noFill/>
        </p:spPr>
        <p:txBody>
          <a:bodyPr wrap="none" rtlCol="0">
            <a:spAutoFit/>
          </a:bodyPr>
          <a:lstStyle/>
          <a:p>
            <a:r>
              <a:rPr lang="en-US" altLang="zh-CN" sz="1400" smtClean="0">
                <a:latin typeface="Arial" pitchFamily="34" charset="0"/>
                <a:cs typeface="Arial" pitchFamily="34" charset="0"/>
              </a:rPr>
              <a:t>//</a:t>
            </a:r>
            <a:r>
              <a:rPr lang="zh-CN" altLang="en-US" sz="1400" smtClean="0">
                <a:latin typeface="Arial" pitchFamily="34" charset="0"/>
                <a:cs typeface="Arial" pitchFamily="34" charset="0"/>
              </a:rPr>
              <a:t>增加一段代码</a:t>
            </a:r>
            <a:r>
              <a:rPr lang="en-US" altLang="zh-CN" sz="1400">
                <a:latin typeface="Arial" pitchFamily="34" charset="0"/>
                <a:cs typeface="Arial" pitchFamily="34" charset="0"/>
              </a:rPr>
              <a:t> </a:t>
            </a:r>
            <a:r>
              <a:rPr lang="en-US" altLang="zh-CN" sz="1400" smtClean="0">
                <a:latin typeface="Arial" pitchFamily="34" charset="0"/>
                <a:cs typeface="Arial" pitchFamily="34" charset="0"/>
              </a:rPr>
              <a:t>OrderPizza.scala //</a:t>
            </a:r>
            <a:r>
              <a:rPr lang="zh-CN" altLang="en-US" sz="1400" smtClean="0">
                <a:solidFill>
                  <a:srgbClr val="FF0000"/>
                </a:solidFill>
                <a:latin typeface="Arial" pitchFamily="34" charset="0"/>
                <a:cs typeface="Arial" pitchFamily="34" charset="0"/>
              </a:rPr>
              <a:t>写</a:t>
            </a:r>
            <a:endParaRPr lang="en-US" altLang="zh-CN" sz="1400">
              <a:solidFill>
                <a:srgbClr val="FF0000"/>
              </a:solidFill>
              <a:latin typeface="Arial" pitchFamily="34" charset="0"/>
              <a:cs typeface="Arial" pitchFamily="34" charset="0"/>
            </a:endParaRPr>
          </a:p>
          <a:p>
            <a:r>
              <a:rPr lang="en-US" altLang="zh-CN" sz="1400" smtClean="0">
                <a:latin typeface="Arial" pitchFamily="34" charset="0"/>
                <a:cs typeface="Arial" pitchFamily="34" charset="0"/>
              </a:rPr>
              <a:t>do </a:t>
            </a:r>
            <a:r>
              <a:rPr lang="en-US" altLang="zh-CN" sz="1400">
                <a:latin typeface="Arial" pitchFamily="34" charset="0"/>
                <a:cs typeface="Arial" pitchFamily="34" charset="0"/>
              </a:rPr>
              <a:t>{</a:t>
            </a:r>
          </a:p>
          <a:p>
            <a:r>
              <a:rPr lang="en-US" altLang="zh-CN" sz="1400">
                <a:latin typeface="Arial" pitchFamily="34" charset="0"/>
                <a:cs typeface="Arial" pitchFamily="34" charset="0"/>
              </a:rPr>
              <a:t>      println("</a:t>
            </a:r>
            <a:r>
              <a:rPr lang="zh-CN" altLang="en-US" sz="1400">
                <a:latin typeface="Arial" pitchFamily="34" charset="0"/>
                <a:cs typeface="Arial" pitchFamily="34" charset="0"/>
              </a:rPr>
              <a:t>请输入</a:t>
            </a:r>
            <a:r>
              <a:rPr lang="en-US" altLang="zh-CN" sz="1400">
                <a:latin typeface="Arial" pitchFamily="34" charset="0"/>
                <a:cs typeface="Arial" pitchFamily="34" charset="0"/>
              </a:rPr>
              <a:t>pizza</a:t>
            </a:r>
            <a:r>
              <a:rPr lang="zh-CN" altLang="en-US" sz="1400">
                <a:latin typeface="Arial" pitchFamily="34" charset="0"/>
                <a:cs typeface="Arial" pitchFamily="34" charset="0"/>
              </a:rPr>
              <a:t>的类型</a:t>
            </a:r>
            <a:r>
              <a:rPr lang="en-US" altLang="zh-CN" sz="1400">
                <a:latin typeface="Arial" pitchFamily="34" charset="0"/>
                <a:cs typeface="Arial" pitchFamily="34" charset="0"/>
              </a:rPr>
              <a:t>")</a:t>
            </a:r>
          </a:p>
          <a:p>
            <a:r>
              <a:rPr lang="en-US" altLang="zh-CN" sz="1400">
                <a:latin typeface="Arial" pitchFamily="34" charset="0"/>
                <a:cs typeface="Arial" pitchFamily="34" charset="0"/>
              </a:rPr>
              <a:t>      orderType = StdIn.readLine()</a:t>
            </a:r>
          </a:p>
          <a:p>
            <a:r>
              <a:rPr lang="en-US" altLang="zh-CN" sz="1400">
                <a:latin typeface="Arial" pitchFamily="34" charset="0"/>
                <a:cs typeface="Arial" pitchFamily="34" charset="0"/>
              </a:rPr>
              <a:t>      if (orderType.equals("greek")) {</a:t>
            </a:r>
          </a:p>
          <a:p>
            <a:r>
              <a:rPr lang="en-US" altLang="zh-CN" sz="1400">
                <a:latin typeface="Arial" pitchFamily="34" charset="0"/>
                <a:cs typeface="Arial" pitchFamily="34" charset="0"/>
              </a:rPr>
              <a:t>        this.pizza = new GreekPizza</a:t>
            </a:r>
          </a:p>
          <a:p>
            <a:r>
              <a:rPr lang="en-US" altLang="zh-CN" sz="1400">
                <a:latin typeface="Arial" pitchFamily="34" charset="0"/>
                <a:cs typeface="Arial" pitchFamily="34" charset="0"/>
              </a:rPr>
              <a:t>      } </a:t>
            </a:r>
            <a:r>
              <a:rPr lang="en-US" altLang="zh-CN" sz="1400" b="1">
                <a:solidFill>
                  <a:srgbClr val="CC0000"/>
                </a:solidFill>
                <a:latin typeface="Arial" pitchFamily="34" charset="0"/>
                <a:cs typeface="Arial" pitchFamily="34" charset="0"/>
              </a:rPr>
              <a:t>else if (orderType.equals("cheese")) {</a:t>
            </a:r>
          </a:p>
          <a:p>
            <a:r>
              <a:rPr lang="en-US" altLang="zh-CN" sz="1400" b="1">
                <a:solidFill>
                  <a:srgbClr val="CC0000"/>
                </a:solidFill>
                <a:latin typeface="Arial" pitchFamily="34" charset="0"/>
                <a:cs typeface="Arial" pitchFamily="34" charset="0"/>
              </a:rPr>
              <a:t>        this.pizza = new CheesePizza</a:t>
            </a:r>
          </a:p>
          <a:p>
            <a:r>
              <a:rPr lang="en-US" altLang="zh-CN" sz="1400" b="1">
                <a:solidFill>
                  <a:srgbClr val="CC0000"/>
                </a:solidFill>
                <a:latin typeface="Arial" pitchFamily="34" charset="0"/>
                <a:cs typeface="Arial" pitchFamily="34" charset="0"/>
              </a:rPr>
              <a:t>      }</a:t>
            </a:r>
            <a:r>
              <a:rPr lang="en-US" altLang="zh-CN" sz="1400">
                <a:latin typeface="Arial" pitchFamily="34" charset="0"/>
                <a:cs typeface="Arial" pitchFamily="34" charset="0"/>
              </a:rPr>
              <a:t> else {</a:t>
            </a:r>
          </a:p>
          <a:p>
            <a:r>
              <a:rPr lang="en-US" altLang="zh-CN" sz="1400">
                <a:latin typeface="Arial" pitchFamily="34" charset="0"/>
                <a:cs typeface="Arial" pitchFamily="34" charset="0"/>
              </a:rPr>
              <a:t>        break()</a:t>
            </a:r>
          </a:p>
          <a:p>
            <a:r>
              <a:rPr lang="en-US" altLang="zh-CN" sz="1400">
                <a:latin typeface="Arial" pitchFamily="34" charset="0"/>
                <a:cs typeface="Arial" pitchFamily="34" charset="0"/>
              </a:rPr>
              <a:t>      }</a:t>
            </a:r>
            <a:endParaRPr lang="zh-CN" altLang="en-US" sz="1400">
              <a:latin typeface="Arial" pitchFamily="34" charset="0"/>
              <a:cs typeface="Arial" pitchFamily="34" charset="0"/>
            </a:endParaRPr>
          </a:p>
        </p:txBody>
      </p:sp>
    </p:spTree>
    <p:extLst>
      <p:ext uri="{BB962C8B-B14F-4D97-AF65-F5344CB8AC3E}">
        <p14:creationId xmlns:p14="http://schemas.microsoft.com/office/powerpoint/2010/main" val="4817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14653</TotalTime>
  <Words>11215</Words>
  <Application>Microsoft Office PowerPoint</Application>
  <PresentationFormat>自定义</PresentationFormat>
  <Paragraphs>1834</Paragraphs>
  <Slides>68</Slides>
  <Notes>66</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68</vt:i4>
      </vt:variant>
    </vt:vector>
  </HeadingPairs>
  <TitlesOfParts>
    <vt:vector size="71" baseType="lpstr">
      <vt:lpstr>Office 主题</vt:lpstr>
      <vt:lpstr>包装程序外壳对象</vt:lpstr>
      <vt:lpstr>程序包</vt:lpstr>
      <vt:lpstr>Scala核心编程 -设计模式  讲师：韩顺平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han</cp:lastModifiedBy>
  <cp:revision>1321</cp:revision>
  <dcterms:created xsi:type="dcterms:W3CDTF">2013-03-04T07:19:00Z</dcterms:created>
  <dcterms:modified xsi:type="dcterms:W3CDTF">2018-11-26T07:17:24Z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