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980" r:id="rId3"/>
    <p:sldId id="981" r:id="rId4"/>
    <p:sldId id="982" r:id="rId5"/>
    <p:sldId id="998" r:id="rId6"/>
    <p:sldId id="983" r:id="rId7"/>
    <p:sldId id="999" r:id="rId8"/>
    <p:sldId id="984" r:id="rId9"/>
    <p:sldId id="985" r:id="rId10"/>
    <p:sldId id="986" r:id="rId11"/>
    <p:sldId id="1000" r:id="rId12"/>
    <p:sldId id="988" r:id="rId13"/>
    <p:sldId id="987" r:id="rId14"/>
    <p:sldId id="990" r:id="rId15"/>
    <p:sldId id="989" r:id="rId16"/>
    <p:sldId id="991" r:id="rId17"/>
    <p:sldId id="992" r:id="rId18"/>
    <p:sldId id="993" r:id="rId19"/>
    <p:sldId id="1001" r:id="rId20"/>
    <p:sldId id="1002" r:id="rId21"/>
    <p:sldId id="995" r:id="rId22"/>
    <p:sldId id="996" r:id="rId23"/>
    <p:sldId id="997" r:id="rId24"/>
    <p:sldId id="1003" r:id="rId25"/>
    <p:sldId id="1004" r:id="rId26"/>
    <p:sldId id="260" r:id="rId27"/>
  </p:sldIdLst>
  <p:sldSz cx="9144000" cy="56165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6" autoAdjust="0"/>
    <p:restoredTop sz="98734" autoAdjust="0"/>
  </p:normalViewPr>
  <p:slideViewPr>
    <p:cSldViewPr>
      <p:cViewPr>
        <p:scale>
          <a:sx n="80" d="100"/>
          <a:sy n="80" d="100"/>
        </p:scale>
        <p:origin x="-768" y="-222"/>
      </p:cViewPr>
      <p:guideLst>
        <p:guide orient="horz" pos="17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797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54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说明</a:t>
            </a:r>
            <a:r>
              <a:rPr lang="en-US" altLang="zh-CN" smtClean="0"/>
              <a:t>:</a:t>
            </a:r>
            <a:r>
              <a:rPr lang="en-US" altLang="zh-CN" baseline="0" smtClean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map[B,That]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等等都是泛型，还有使用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 B ,U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都是表示泛型和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含义一样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com.atguigu.chapter88.upperbounds</a:t>
            </a:r>
          </a:p>
          <a:p>
            <a:endParaRPr lang="en-US" altLang="zh-CN" smtClean="0"/>
          </a:p>
          <a:p>
            <a:r>
              <a:rPr lang="en-US" altLang="zh-CN" smtClean="0"/>
              <a:t>object UpperBoundsDemo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常规方式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/*</a:t>
            </a:r>
          </a:p>
          <a:p>
            <a:r>
              <a:rPr lang="en-US" altLang="zh-CN" smtClean="0"/>
              <a:t>    val compareInt = new CompareInt(-10, 2)</a:t>
            </a:r>
          </a:p>
          <a:p>
            <a:r>
              <a:rPr lang="en-US" altLang="zh-CN" smtClean="0"/>
              <a:t>    println("res1=" + compareInt.greater)</a:t>
            </a:r>
          </a:p>
          <a:p>
            <a:endParaRPr lang="en-US" altLang="zh-CN" smtClean="0"/>
          </a:p>
          <a:p>
            <a:r>
              <a:rPr lang="en-US" altLang="zh-CN" smtClean="0"/>
              <a:t>    val compareFloat = new CompareFloat(-10.0f, -20.0f)</a:t>
            </a:r>
          </a:p>
          <a:p>
            <a:r>
              <a:rPr lang="en-US" altLang="zh-CN" smtClean="0"/>
              <a:t>    println("res2=" + compareFloat.greater)</a:t>
            </a:r>
          </a:p>
          <a:p>
            <a:r>
              <a:rPr lang="en-US" altLang="zh-CN" smtClean="0"/>
              <a:t>    */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使用上界的方式完成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方式</a:t>
            </a:r>
            <a:r>
              <a:rPr lang="en-US" altLang="zh-CN" smtClean="0"/>
              <a:t>1</a:t>
            </a:r>
            <a:r>
              <a:rPr lang="zh-CN" altLang="en-US" smtClean="0"/>
              <a:t>： 语法不错，但是运行错误，原因 </a:t>
            </a:r>
            <a:r>
              <a:rPr lang="en-US" altLang="zh-CN" smtClean="0"/>
              <a:t>20, 30</a:t>
            </a:r>
            <a:r>
              <a:rPr lang="zh-CN" altLang="en-US" smtClean="0"/>
              <a:t>是</a:t>
            </a:r>
            <a:r>
              <a:rPr lang="en-US" altLang="zh-CN" smtClean="0"/>
              <a:t>Int,</a:t>
            </a:r>
            <a:r>
              <a:rPr lang="zh-CN" altLang="en-US" smtClean="0"/>
              <a:t>没有实现</a:t>
            </a:r>
            <a:r>
              <a:rPr lang="en-US" altLang="zh-CN" smtClean="0"/>
              <a:t>Comparable</a:t>
            </a:r>
            <a:r>
              <a:rPr lang="zh-CN" altLang="en-US" smtClean="0"/>
              <a:t>接口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      </a:t>
            </a:r>
            <a:r>
              <a:rPr lang="zh-CN" altLang="en-US" smtClean="0"/>
              <a:t>因此不是</a:t>
            </a:r>
            <a:r>
              <a:rPr lang="en-US" altLang="zh-CN" smtClean="0"/>
              <a:t>Comparable </a:t>
            </a:r>
            <a:r>
              <a:rPr lang="zh-CN" altLang="en-US" smtClean="0"/>
              <a:t>子类型，所以报错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/*</a:t>
            </a:r>
          </a:p>
          <a:p>
            <a:r>
              <a:rPr lang="en-US" altLang="zh-CN" smtClean="0"/>
              <a:t>    val compareComm1 = new CompareComm(20, 30)</a:t>
            </a:r>
          </a:p>
          <a:p>
            <a:r>
              <a:rPr lang="en-US" altLang="zh-CN" smtClean="0"/>
              <a:t>    println(compareComm1.greater)*/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方式</a:t>
            </a:r>
            <a:r>
              <a:rPr lang="en-US" altLang="zh-CN" smtClean="0"/>
              <a:t>2</a:t>
            </a:r>
            <a:r>
              <a:rPr lang="zh-CN" altLang="en-US" smtClean="0"/>
              <a:t>： 运行正常，因为</a:t>
            </a:r>
            <a:r>
              <a:rPr lang="en-US" altLang="zh-CN" smtClean="0"/>
              <a:t>Integer </a:t>
            </a:r>
            <a:r>
              <a:rPr lang="zh-CN" altLang="en-US" smtClean="0"/>
              <a:t>实现了</a:t>
            </a:r>
            <a:r>
              <a:rPr lang="en-US" altLang="zh-CN" smtClean="0"/>
              <a:t>Comparable</a:t>
            </a:r>
            <a:r>
              <a:rPr lang="zh-CN" altLang="en-US" smtClean="0"/>
              <a:t>接口</a:t>
            </a:r>
            <a:r>
              <a:rPr lang="en-US" altLang="zh-CN" smtClean="0"/>
              <a:t>,java.lang.Float</a:t>
            </a:r>
            <a:r>
              <a:rPr lang="zh-CN" altLang="en-US" smtClean="0"/>
              <a:t>也实现了</a:t>
            </a:r>
            <a:r>
              <a:rPr lang="en-US" altLang="zh-CN" smtClean="0"/>
              <a:t>Comparable</a:t>
            </a:r>
            <a:r>
              <a:rPr lang="zh-CN" altLang="en-US" smtClean="0"/>
              <a:t>接口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      </a:t>
            </a:r>
            <a:r>
              <a:rPr lang="zh-CN" altLang="en-US" smtClean="0"/>
              <a:t>通用性增强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compareComm2 = new CompareComm(Integer.valueOf(20), Integer.valueOf(30))</a:t>
            </a:r>
          </a:p>
          <a:p>
            <a:r>
              <a:rPr lang="en-US" altLang="zh-CN" smtClean="0"/>
              <a:t>    println(compareComm2.greater)</a:t>
            </a:r>
          </a:p>
          <a:p>
            <a:r>
              <a:rPr lang="en-US" altLang="zh-CN" smtClean="0"/>
              <a:t>    val compareComm3 =</a:t>
            </a:r>
          </a:p>
          <a:p>
            <a:r>
              <a:rPr lang="en-US" altLang="zh-CN" smtClean="0"/>
              <a:t>      new CompareComm(java.lang.Float.valueOf(20.1f), java.lang.Float.valueOf(30.1f))</a:t>
            </a:r>
          </a:p>
          <a:p>
            <a:r>
              <a:rPr lang="en-US" altLang="zh-CN" smtClean="0"/>
              <a:t>    println(compareComm3.greater)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方式</a:t>
            </a:r>
            <a:r>
              <a:rPr lang="en-US" altLang="zh-CN" smtClean="0"/>
              <a:t>3: </a:t>
            </a:r>
            <a:r>
              <a:rPr lang="zh-CN" altLang="en-US" smtClean="0"/>
              <a:t>可以对方式</a:t>
            </a:r>
            <a:r>
              <a:rPr lang="en-US" altLang="zh-CN" smtClean="0"/>
              <a:t>2</a:t>
            </a:r>
            <a:r>
              <a:rPr lang="zh-CN" altLang="en-US" smtClean="0"/>
              <a:t>进行简写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      </a:t>
            </a:r>
            <a:r>
              <a:rPr lang="zh-CN" altLang="en-US" smtClean="0"/>
              <a:t>请注意当看到</a:t>
            </a:r>
            <a:r>
              <a:rPr lang="en-US" altLang="zh-CN" smtClean="0"/>
              <a:t>201.9f</a:t>
            </a:r>
            <a:r>
              <a:rPr lang="zh-CN" altLang="en-US" smtClean="0"/>
              <a:t>有下划线时，表示编译器进行了隐式转换</a:t>
            </a:r>
            <a:r>
              <a:rPr lang="en-US" altLang="zh-CN" smtClean="0"/>
              <a:t>, </a:t>
            </a:r>
            <a:r>
              <a:rPr lang="zh-CN" altLang="en-US" smtClean="0"/>
              <a:t>在</a:t>
            </a:r>
            <a:r>
              <a:rPr lang="en-US" altLang="zh-CN" smtClean="0"/>
              <a:t>Predef.scala</a:t>
            </a:r>
            <a:r>
              <a:rPr lang="zh-CN" altLang="en-US" smtClean="0"/>
              <a:t>中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//implicit def float2Float(x: Float): java.lang.Float  = x.asInstanceOf[java.lang.Float]</a:t>
            </a:r>
          </a:p>
          <a:p>
            <a:r>
              <a:rPr lang="en-US" altLang="zh-CN" smtClean="0"/>
              <a:t>    val compareComm4 =</a:t>
            </a:r>
          </a:p>
          <a:p>
            <a:r>
              <a:rPr lang="en-US" altLang="zh-CN" smtClean="0"/>
              <a:t>      new CompareComm[java.lang.Float](201.9f, 30.1f)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  println(compareComm4.greater)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// </a:t>
            </a:r>
            <a:r>
              <a:rPr lang="zh-CN" altLang="en-US" smtClean="0"/>
              <a:t>常规方式比较</a:t>
            </a:r>
            <a:r>
              <a:rPr lang="en-US" altLang="zh-CN" smtClean="0"/>
              <a:t>Int , Float </a:t>
            </a:r>
            <a:r>
              <a:rPr lang="zh-CN" altLang="en-US" smtClean="0"/>
              <a:t>数字的大小</a:t>
            </a:r>
          </a:p>
          <a:p>
            <a:r>
              <a:rPr lang="en-US" altLang="zh-CN" smtClean="0"/>
              <a:t>/*</a:t>
            </a:r>
          </a:p>
          <a:p>
            <a:r>
              <a:rPr lang="en-US" altLang="zh-CN" smtClean="0"/>
              <a:t>class CompareInt(n1: Int, n2: Int) {</a:t>
            </a:r>
          </a:p>
          <a:p>
            <a:r>
              <a:rPr lang="en-US" altLang="zh-CN" smtClean="0"/>
              <a:t>  def greater = if(n1 &gt; n2) n1 else n2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CompareFloat(n1: Float, n2: Float) {</a:t>
            </a:r>
          </a:p>
          <a:p>
            <a:r>
              <a:rPr lang="en-US" altLang="zh-CN" smtClean="0"/>
              <a:t>  def greater = if(n1 &gt; n2) n1 else n2</a:t>
            </a:r>
          </a:p>
          <a:p>
            <a:r>
              <a:rPr lang="en-US" altLang="zh-CN" smtClean="0"/>
              <a:t>}*/</a:t>
            </a:r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使用上界的方式，可以有更好的通用性</a:t>
            </a:r>
            <a:endParaRPr lang="en-US" altLang="zh-CN" smtClean="0"/>
          </a:p>
          <a:p>
            <a:r>
              <a:rPr lang="en-US" altLang="zh-CN" smtClean="0"/>
              <a:t>/**</a:t>
            </a:r>
          </a:p>
          <a:p>
            <a:r>
              <a:rPr lang="en-US" altLang="zh-CN" smtClean="0"/>
              <a:t>  * &lt;: </a:t>
            </a:r>
            <a:r>
              <a:rPr lang="zh-CN" altLang="en-US" smtClean="0"/>
              <a:t>上界 </a:t>
            </a:r>
            <a:r>
              <a:rPr lang="en-US" altLang="zh-CN" smtClean="0"/>
              <a:t>upper bounds</a:t>
            </a:r>
          </a:p>
          <a:p>
            <a:r>
              <a:rPr lang="en-US" altLang="zh-CN" smtClean="0"/>
              <a:t>  * </a:t>
            </a:r>
            <a:r>
              <a:rPr lang="zh-CN" altLang="en-US" smtClean="0"/>
              <a:t>类似</a:t>
            </a:r>
            <a:r>
              <a:rPr lang="en-US" altLang="zh-CN" smtClean="0"/>
              <a:t>java</a:t>
            </a:r>
            <a:r>
              <a:rPr lang="zh-CN" altLang="en-US" smtClean="0"/>
              <a:t>中的 </a:t>
            </a:r>
            <a:r>
              <a:rPr lang="en-US" altLang="zh-CN" smtClean="0"/>
              <a:t>&lt;T extends Comparable&gt;</a:t>
            </a:r>
          </a:p>
          <a:p>
            <a:r>
              <a:rPr lang="en-US" altLang="zh-CN" smtClean="0"/>
              <a:t>  *     </a:t>
            </a:r>
            <a:r>
              <a:rPr lang="zh-CN" altLang="en-US" smtClean="0"/>
              <a:t>不会发生隐式转换，除非用户显示的指定</a:t>
            </a:r>
            <a:r>
              <a:rPr lang="en-US" altLang="zh-CN" smtClean="0"/>
              <a:t>,</a:t>
            </a:r>
            <a:r>
              <a:rPr lang="zh-CN" altLang="en-US" smtClean="0"/>
              <a:t>比如</a:t>
            </a:r>
            <a:r>
              <a:rPr lang="zh-CN" altLang="en-US" baseline="0" smtClean="0"/>
              <a:t> </a:t>
            </a:r>
            <a:r>
              <a:rPr lang="en-US" altLang="zh-CN" smtClean="0"/>
              <a:t>new CompareComm[java.lang.Float](201.9f, 30.1f)</a:t>
            </a:r>
            <a:r>
              <a:rPr lang="zh-CN" altLang="en-US" smtClean="0"/>
              <a:t>，才会隐式转换</a:t>
            </a:r>
          </a:p>
          <a:p>
            <a:r>
              <a:rPr lang="zh-CN" altLang="en-US" smtClean="0"/>
              <a:t>  *     </a:t>
            </a:r>
            <a:r>
              <a:rPr lang="en-US" altLang="zh-CN" smtClean="0"/>
              <a:t>T </a:t>
            </a:r>
            <a:r>
              <a:rPr lang="zh-CN" altLang="en-US" smtClean="0"/>
              <a:t>实现了 </a:t>
            </a:r>
            <a:r>
              <a:rPr lang="en-US" altLang="zh-CN" smtClean="0"/>
              <a:t>Comparable </a:t>
            </a:r>
            <a:r>
              <a:rPr lang="zh-CN" altLang="en-US" smtClean="0"/>
              <a:t>接口</a:t>
            </a:r>
          </a:p>
          <a:p>
            <a:r>
              <a:rPr lang="zh-CN" altLang="en-US" smtClean="0"/>
              <a:t>  *</a:t>
            </a:r>
            <a:r>
              <a:rPr lang="en-US" altLang="zh-CN" smtClean="0"/>
              <a:t>/</a:t>
            </a:r>
            <a:endParaRPr lang="zh-CN" altLang="en-US" smtClean="0"/>
          </a:p>
          <a:p>
            <a:r>
              <a:rPr lang="en-US" altLang="zh-CN" smtClean="0"/>
              <a:t>class CompareComm[T &lt;: Comparable[T]](obj1: T, obj2: T)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说明因为</a:t>
            </a:r>
            <a:r>
              <a:rPr lang="zh-CN" altLang="en-US" baseline="0" smtClean="0"/>
              <a:t> </a:t>
            </a:r>
            <a:r>
              <a:rPr lang="en-US" altLang="zh-CN" baseline="0" smtClean="0"/>
              <a:t>obj1</a:t>
            </a:r>
            <a:r>
              <a:rPr lang="zh-CN" altLang="en-US" baseline="0" smtClean="0"/>
              <a:t>是</a:t>
            </a:r>
            <a:r>
              <a:rPr lang="en-US" altLang="zh-CN" baseline="0" smtClean="0"/>
              <a:t>T</a:t>
            </a:r>
            <a:r>
              <a:rPr lang="zh-CN" altLang="en-US" baseline="0" smtClean="0"/>
              <a:t>类型，而</a:t>
            </a:r>
            <a:r>
              <a:rPr lang="en-US" altLang="zh-CN" baseline="0" smtClean="0"/>
              <a:t>T</a:t>
            </a:r>
            <a:r>
              <a:rPr lang="zh-CN" altLang="en-US" baseline="0" smtClean="0"/>
              <a:t>是</a:t>
            </a:r>
            <a:r>
              <a:rPr lang="en-US" altLang="zh-CN" smtClean="0"/>
              <a:t>Comparable[T]</a:t>
            </a:r>
            <a:r>
              <a:rPr lang="zh-CN" altLang="en-US" smtClean="0"/>
              <a:t>的子类型，因此可以使用</a:t>
            </a:r>
            <a:r>
              <a:rPr lang="en-US" altLang="zh-CN" smtClean="0"/>
              <a:t>compareTo</a:t>
            </a:r>
            <a:r>
              <a:rPr lang="zh-CN" altLang="en-US" smtClean="0"/>
              <a:t>方法</a:t>
            </a:r>
            <a:endParaRPr lang="en-US" altLang="zh-CN" smtClean="0"/>
          </a:p>
          <a:p>
            <a:r>
              <a:rPr lang="en-US" altLang="zh-CN" smtClean="0"/>
              <a:t>    def greater = if(obj1.compareTo(obj2) &gt; 0) obj1 else obj2</a:t>
            </a:r>
          </a:p>
          <a:p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com.atguigu.chapter88.lowerbounds</a:t>
            </a:r>
          </a:p>
          <a:p>
            <a:endParaRPr lang="en-US" altLang="zh-CN" smtClean="0"/>
          </a:p>
          <a:p>
            <a:r>
              <a:rPr lang="en-US" altLang="zh-CN" smtClean="0"/>
              <a:t>object LowerBoundsDemo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biophony(Seq(new Bird, new Bird))</a:t>
            </a:r>
          </a:p>
          <a:p>
            <a:r>
              <a:rPr lang="en-US" altLang="zh-CN" smtClean="0"/>
              <a:t>    biophony(Seq(new Animal, new Animal))</a:t>
            </a:r>
          </a:p>
          <a:p>
            <a:r>
              <a:rPr lang="en-US" altLang="zh-CN" smtClean="0"/>
              <a:t>    biophony(Seq(new Animal, new Bird))</a:t>
            </a:r>
          </a:p>
          <a:p>
            <a:r>
              <a:rPr lang="en-US" altLang="zh-CN" smtClean="0"/>
              <a:t>    </a:t>
            </a:r>
            <a:r>
              <a:rPr lang="en-US" altLang="zh-CN" b="1" smtClean="0"/>
              <a:t>//</a:t>
            </a:r>
            <a:r>
              <a:rPr lang="zh-CN" altLang="en-US" b="1" smtClean="0"/>
              <a:t>下面这个写法就是错误的</a:t>
            </a:r>
            <a:r>
              <a:rPr lang="en-US" altLang="zh-CN" b="1" smtClean="0"/>
              <a:t>.</a:t>
            </a:r>
            <a:r>
              <a:rPr lang="zh-CN" altLang="en-US" b="1" smtClean="0"/>
              <a:t>原因是</a:t>
            </a:r>
            <a:r>
              <a:rPr lang="en-US" altLang="zh-CN" b="1" smtClean="0"/>
              <a:t>:</a:t>
            </a:r>
          </a:p>
          <a:p>
            <a:r>
              <a:rPr lang="en-US" altLang="zh-CN" b="1" baseline="0" smtClean="0"/>
              <a:t>    </a:t>
            </a:r>
            <a:r>
              <a:rPr lang="en-US" altLang="zh-CN" b="1" smtClean="0"/>
              <a:t>//Scala</a:t>
            </a:r>
            <a:r>
              <a:rPr lang="zh-CN" altLang="en-US" b="1" smtClean="0"/>
              <a:t>的定义了一个“界限”来规定泛型可以适用的在继承关系中的范围，“</a:t>
            </a:r>
            <a:r>
              <a:rPr lang="en-US" altLang="zh-CN" b="1" smtClean="0"/>
              <a:t>&lt;:”</a:t>
            </a:r>
            <a:r>
              <a:rPr lang="zh-CN" altLang="en-US" b="1" smtClean="0"/>
              <a:t>是上限，表示不超过</a:t>
            </a:r>
            <a:r>
              <a:rPr lang="en-US" altLang="zh-CN" b="1" smtClean="0"/>
              <a:t>Animal</a:t>
            </a:r>
          </a:p>
          <a:p>
            <a:r>
              <a:rPr lang="en-US" altLang="zh-CN" b="1" smtClean="0"/>
              <a:t>    //</a:t>
            </a:r>
            <a:r>
              <a:rPr lang="zh-CN" altLang="en-US" b="1" smtClean="0"/>
              <a:t>而</a:t>
            </a:r>
            <a:r>
              <a:rPr lang="en-US" altLang="zh-CN" b="1" smtClean="0"/>
              <a:t>Earth</a:t>
            </a:r>
            <a:r>
              <a:rPr lang="zh-CN" altLang="en-US" b="1" smtClean="0"/>
              <a:t>是</a:t>
            </a:r>
            <a:r>
              <a:rPr lang="en-US" altLang="zh-CN" b="1" smtClean="0"/>
              <a:t>Animal</a:t>
            </a:r>
            <a:r>
              <a:rPr lang="zh-CN" altLang="en-US" b="1" smtClean="0"/>
              <a:t>的父类，因此会报错</a:t>
            </a:r>
            <a:endParaRPr lang="en-US" altLang="zh-CN" b="1" smtClean="0"/>
          </a:p>
          <a:p>
            <a:r>
              <a:rPr lang="en-US" altLang="zh-CN" smtClean="0"/>
              <a:t>    //biophony(Seq(new Earth, new Earth))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def biophony[T &lt;: Animal](things: Seq[T]) = things map (_.sound)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Earth { //Earth </a:t>
            </a:r>
            <a:r>
              <a:rPr lang="zh-CN" altLang="en-US" smtClean="0"/>
              <a:t>类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def sound(){ //</a:t>
            </a:r>
            <a:r>
              <a:rPr lang="zh-CN" altLang="en-US" smtClean="0"/>
              <a:t>方法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println("hello !")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Animal extends Earth{</a:t>
            </a:r>
          </a:p>
          <a:p>
            <a:r>
              <a:rPr lang="en-US" altLang="zh-CN" smtClean="0"/>
              <a:t>  override def sound() ={ //</a:t>
            </a:r>
            <a:r>
              <a:rPr lang="zh-CN" altLang="en-US" smtClean="0"/>
              <a:t>重写了</a:t>
            </a:r>
            <a:r>
              <a:rPr lang="en-US" altLang="zh-CN" smtClean="0"/>
              <a:t>Earth</a:t>
            </a:r>
            <a:r>
              <a:rPr lang="zh-CN" altLang="en-US" smtClean="0"/>
              <a:t>的方法</a:t>
            </a:r>
            <a:r>
              <a:rPr lang="en-US" altLang="zh-CN" smtClean="0"/>
              <a:t>sound()</a:t>
            </a:r>
          </a:p>
          <a:p>
            <a:r>
              <a:rPr lang="en-US" altLang="zh-CN" smtClean="0"/>
              <a:t>    println("animal sound")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Bird extends Animal{</a:t>
            </a:r>
          </a:p>
          <a:p>
            <a:r>
              <a:rPr lang="en-US" altLang="zh-CN" smtClean="0"/>
              <a:t>  override def sound()={ //</a:t>
            </a:r>
            <a:r>
              <a:rPr lang="zh-CN" altLang="en-US" smtClean="0"/>
              <a:t>将</a:t>
            </a:r>
            <a:r>
              <a:rPr lang="en-US" altLang="zh-CN" smtClean="0"/>
              <a:t>Animal</a:t>
            </a:r>
            <a:r>
              <a:rPr lang="zh-CN" altLang="en-US" smtClean="0"/>
              <a:t>的方法重写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print("bird sounds")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package com.atguigu.chapter88.lowerbounds</a:t>
            </a:r>
          </a:p>
          <a:p>
            <a:endParaRPr lang="en-US" altLang="zh-CN" smtClean="0"/>
          </a:p>
          <a:p>
            <a:r>
              <a:rPr lang="en-US" altLang="zh-CN" smtClean="0"/>
              <a:t>object LowerBoundsDemo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正确</a:t>
            </a:r>
            <a:r>
              <a:rPr lang="en-US" altLang="zh-CN" smtClean="0"/>
              <a:t>Earth</a:t>
            </a:r>
            <a:r>
              <a:rPr lang="zh-CN" altLang="en-US" smtClean="0"/>
              <a:t>是</a:t>
            </a:r>
            <a:r>
              <a:rPr lang="en-US" altLang="zh-CN" smtClean="0"/>
              <a:t>Animal</a:t>
            </a:r>
            <a:r>
              <a:rPr lang="zh-CN" altLang="en-US" smtClean="0"/>
              <a:t>的父类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biophony(Seq(new Earth, new Earth)).map(_.sound())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正确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biophony(Seq(new Animal, new Animal)).map(_.sound())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居然也正确</a:t>
            </a:r>
            <a:r>
              <a:rPr lang="en-US" altLang="zh-CN" smtClean="0"/>
              <a:t>,</a:t>
            </a:r>
            <a:r>
              <a:rPr lang="zh-CN" altLang="en-US" smtClean="0"/>
              <a:t>这说明下界并不是表示，只能传入</a:t>
            </a:r>
            <a:r>
              <a:rPr lang="en-US" altLang="zh-CN" smtClean="0"/>
              <a:t>Animal</a:t>
            </a:r>
            <a:r>
              <a:rPr lang="zh-CN" altLang="en-US" smtClean="0"/>
              <a:t>的类型或是</a:t>
            </a:r>
            <a:r>
              <a:rPr lang="en-US" altLang="zh-CN" smtClean="0"/>
              <a:t>Animal</a:t>
            </a:r>
            <a:r>
              <a:rPr lang="zh-CN" altLang="en-US" smtClean="0"/>
              <a:t>的父类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biophony(Seq(new Bird, new Bird)).map(_.sound())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原因分析：我们看一下传</a:t>
            </a:r>
            <a:r>
              <a:rPr lang="en-US" altLang="zh-CN" smtClean="0"/>
              <a:t>Bird</a:t>
            </a:r>
            <a:r>
              <a:rPr lang="zh-CN" altLang="en-US" smtClean="0"/>
              <a:t>后的返回值是什么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通过 编译提示，我们看到</a:t>
            </a:r>
            <a:r>
              <a:rPr lang="en-US" altLang="zh-CN" smtClean="0"/>
              <a:t>res</a:t>
            </a:r>
            <a:r>
              <a:rPr lang="zh-CN" altLang="en-US" smtClean="0"/>
              <a:t>是</a:t>
            </a:r>
            <a:r>
              <a:rPr lang="en-US" altLang="zh-CN" smtClean="0"/>
              <a:t>Seq[Animal],</a:t>
            </a:r>
            <a:r>
              <a:rPr lang="zh-CN" altLang="en-US" smtClean="0"/>
              <a:t>即编译在下界情况下，将</a:t>
            </a:r>
            <a:r>
              <a:rPr lang="en-US" altLang="zh-CN" smtClean="0"/>
              <a:t>Bird</a:t>
            </a:r>
            <a:r>
              <a:rPr lang="zh-CN" altLang="en-US" smtClean="0"/>
              <a:t>当做</a:t>
            </a:r>
            <a:r>
              <a:rPr lang="en-US" altLang="zh-CN" smtClean="0"/>
              <a:t>Animal</a:t>
            </a:r>
          </a:p>
          <a:p>
            <a:r>
              <a:rPr lang="en-US" altLang="zh-CN" smtClean="0"/>
              <a:t>    val res = biophony(Seq(new Bird))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结论如下：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</a:t>
            </a:r>
            <a:r>
              <a:rPr lang="zh-CN" altLang="en-US" smtClean="0"/>
              <a:t>传入和</a:t>
            </a:r>
            <a:r>
              <a:rPr lang="en-US" altLang="zh-CN" smtClean="0"/>
              <a:t>Animal</a:t>
            </a:r>
            <a:r>
              <a:rPr lang="zh-CN" altLang="en-US" smtClean="0"/>
              <a:t>直系的，是</a:t>
            </a:r>
            <a:r>
              <a:rPr lang="en-US" altLang="zh-CN" smtClean="0"/>
              <a:t>Animal</a:t>
            </a:r>
            <a:r>
              <a:rPr lang="zh-CN" altLang="en-US" smtClean="0"/>
              <a:t>父类的还是父类处理，是</a:t>
            </a:r>
            <a:r>
              <a:rPr lang="en-US" altLang="zh-CN" smtClean="0"/>
              <a:t>Animal</a:t>
            </a:r>
            <a:r>
              <a:rPr lang="zh-CN" altLang="en-US" smtClean="0"/>
              <a:t>子类的按照</a:t>
            </a:r>
            <a:r>
              <a:rPr lang="en-US" altLang="zh-CN" smtClean="0"/>
              <a:t>Animal</a:t>
            </a:r>
            <a:r>
              <a:rPr lang="zh-CN" altLang="en-US" smtClean="0"/>
              <a:t>处理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//2.</a:t>
            </a:r>
            <a:r>
              <a:rPr lang="zh-CN" altLang="en-US" smtClean="0"/>
              <a:t>和</a:t>
            </a:r>
            <a:r>
              <a:rPr lang="en-US" altLang="zh-CN" smtClean="0"/>
              <a:t>Animal</a:t>
            </a:r>
            <a:r>
              <a:rPr lang="zh-CN" altLang="en-US" smtClean="0"/>
              <a:t>无关的，一律按照</a:t>
            </a:r>
            <a:r>
              <a:rPr lang="en-US" altLang="zh-CN" smtClean="0"/>
              <a:t>Object</a:t>
            </a:r>
            <a:r>
              <a:rPr lang="zh-CN" altLang="en-US" smtClean="0"/>
              <a:t>处理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//3.</a:t>
            </a:r>
            <a:r>
              <a:rPr lang="zh-CN" altLang="en-US" smtClean="0"/>
              <a:t>也就是下界，可以随便传，只是处理是方式不一样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//4.</a:t>
            </a:r>
            <a:r>
              <a:rPr lang="zh-CN" altLang="en-US" smtClean="0"/>
              <a:t>因此不能使用上界的思路来类推下界的含义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res2 = biophony(Seq(new Object))</a:t>
            </a:r>
          </a:p>
          <a:p>
            <a:r>
              <a:rPr lang="en-US" altLang="zh-CN" smtClean="0"/>
              <a:t>    val res3 = biophony(Seq(new Moon))</a:t>
            </a:r>
          </a:p>
          <a:p>
            <a:r>
              <a:rPr lang="en-US" altLang="zh-CN" smtClean="0"/>
              <a:t>    println("\nres2=" + res2)</a:t>
            </a:r>
          </a:p>
          <a:p>
            <a:r>
              <a:rPr lang="en-US" altLang="zh-CN" smtClean="0"/>
              <a:t>    println("\nres3=" + res2)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下面的写法就错误了，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// Animal</a:t>
            </a:r>
            <a:r>
              <a:rPr lang="zh-CN" altLang="en-US" smtClean="0"/>
              <a:t>的父类的话，不能确定能不能有</a:t>
            </a:r>
            <a:r>
              <a:rPr lang="en-US" altLang="zh-CN" smtClean="0"/>
              <a:t>sound()</a:t>
            </a:r>
            <a:r>
              <a:rPr lang="zh-CN" altLang="en-US" smtClean="0"/>
              <a:t>方法呀，因为父类太多了，</a:t>
            </a:r>
            <a:r>
              <a:rPr lang="en-US" altLang="zh-CN" smtClean="0"/>
              <a:t>Object</a:t>
            </a:r>
            <a:r>
              <a:rPr lang="zh-CN" altLang="en-US" smtClean="0"/>
              <a:t>还是呢。报错也正常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//def biophony[T &gt;: Animal](things: Seq[T]) = things map (_.sound)</a:t>
            </a:r>
          </a:p>
          <a:p>
            <a:r>
              <a:rPr lang="en-US" altLang="zh-CN" smtClean="0"/>
              <a:t>  def biophony[T &gt;: Animal](things: Seq[T]) = things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Earth { //Earth </a:t>
            </a:r>
            <a:r>
              <a:rPr lang="zh-CN" altLang="en-US" smtClean="0"/>
              <a:t>类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def sound(){ //</a:t>
            </a:r>
            <a:r>
              <a:rPr lang="zh-CN" altLang="en-US" smtClean="0"/>
              <a:t>方法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println("hello !")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Animal extends Earth{</a:t>
            </a:r>
          </a:p>
          <a:p>
            <a:r>
              <a:rPr lang="en-US" altLang="zh-CN" smtClean="0"/>
              <a:t>  override def sound() ={ //</a:t>
            </a:r>
            <a:r>
              <a:rPr lang="zh-CN" altLang="en-US" smtClean="0"/>
              <a:t>重写了</a:t>
            </a:r>
            <a:r>
              <a:rPr lang="en-US" altLang="zh-CN" smtClean="0"/>
              <a:t>Earth</a:t>
            </a:r>
            <a:r>
              <a:rPr lang="zh-CN" altLang="en-US" smtClean="0"/>
              <a:t>的方法</a:t>
            </a:r>
            <a:r>
              <a:rPr lang="en-US" altLang="zh-CN" smtClean="0"/>
              <a:t>sound()</a:t>
            </a:r>
          </a:p>
          <a:p>
            <a:r>
              <a:rPr lang="en-US" altLang="zh-CN" smtClean="0"/>
              <a:t>    println("animal sound")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Bird extends Animal{</a:t>
            </a:r>
          </a:p>
          <a:p>
            <a:r>
              <a:rPr lang="en-US" altLang="zh-CN" smtClean="0"/>
              <a:t>  override def sound()={ //</a:t>
            </a:r>
            <a:r>
              <a:rPr lang="zh-CN" altLang="en-US" smtClean="0"/>
              <a:t>将</a:t>
            </a:r>
            <a:r>
              <a:rPr lang="en-US" altLang="zh-CN" smtClean="0"/>
              <a:t>Animal</a:t>
            </a:r>
            <a:r>
              <a:rPr lang="zh-CN" altLang="en-US" smtClean="0"/>
              <a:t>的方法重写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print("bird sounds")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Moon {}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package com.atguigu.chapter88.lowerbounds</a:t>
            </a:r>
          </a:p>
          <a:p>
            <a:endParaRPr lang="en-US" altLang="zh-CN" smtClean="0"/>
          </a:p>
          <a:p>
            <a:r>
              <a:rPr lang="en-US" altLang="zh-CN" smtClean="0"/>
              <a:t>object LowerBoundsDemo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正确</a:t>
            </a:r>
            <a:r>
              <a:rPr lang="en-US" altLang="zh-CN" smtClean="0"/>
              <a:t>Earth</a:t>
            </a:r>
            <a:r>
              <a:rPr lang="zh-CN" altLang="en-US" smtClean="0"/>
              <a:t>是</a:t>
            </a:r>
            <a:r>
              <a:rPr lang="en-US" altLang="zh-CN" smtClean="0"/>
              <a:t>Animal</a:t>
            </a:r>
            <a:r>
              <a:rPr lang="zh-CN" altLang="en-US" smtClean="0"/>
              <a:t>的父类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biophony(Seq(new Earth, new Earth)).map(_.sound())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正确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biophony(Seq(new Animal, new Animal)).map(_.sound())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居然也正确</a:t>
            </a:r>
            <a:r>
              <a:rPr lang="en-US" altLang="zh-CN" smtClean="0"/>
              <a:t>,</a:t>
            </a:r>
            <a:r>
              <a:rPr lang="zh-CN" altLang="en-US" smtClean="0"/>
              <a:t>这说明下界并不是表示，只能传入</a:t>
            </a:r>
            <a:r>
              <a:rPr lang="en-US" altLang="zh-CN" smtClean="0"/>
              <a:t>Animal</a:t>
            </a:r>
            <a:r>
              <a:rPr lang="zh-CN" altLang="en-US" smtClean="0"/>
              <a:t>的类型或是</a:t>
            </a:r>
            <a:r>
              <a:rPr lang="en-US" altLang="zh-CN" smtClean="0"/>
              <a:t>Animal</a:t>
            </a:r>
            <a:r>
              <a:rPr lang="zh-CN" altLang="en-US" smtClean="0"/>
              <a:t>的父类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biophony(Seq(new Bird, new Bird)).map(_.sound())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原因分析：我们看一下传</a:t>
            </a:r>
            <a:r>
              <a:rPr lang="en-US" altLang="zh-CN" smtClean="0"/>
              <a:t>Bird</a:t>
            </a:r>
            <a:r>
              <a:rPr lang="zh-CN" altLang="en-US" smtClean="0"/>
              <a:t>后的返回值是什么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通过 编译提示，我们看到</a:t>
            </a:r>
            <a:r>
              <a:rPr lang="en-US" altLang="zh-CN" smtClean="0"/>
              <a:t>res</a:t>
            </a:r>
            <a:r>
              <a:rPr lang="zh-CN" altLang="en-US" smtClean="0"/>
              <a:t>是</a:t>
            </a:r>
            <a:r>
              <a:rPr lang="en-US" altLang="zh-CN" smtClean="0"/>
              <a:t>Seq[Animal],</a:t>
            </a:r>
            <a:r>
              <a:rPr lang="zh-CN" altLang="en-US" smtClean="0"/>
              <a:t>即编译在下界情况下，将</a:t>
            </a:r>
            <a:r>
              <a:rPr lang="en-US" altLang="zh-CN" smtClean="0"/>
              <a:t>Bird</a:t>
            </a:r>
            <a:r>
              <a:rPr lang="zh-CN" altLang="en-US" smtClean="0"/>
              <a:t>当做</a:t>
            </a:r>
            <a:r>
              <a:rPr lang="en-US" altLang="zh-CN" smtClean="0"/>
              <a:t>Animal</a:t>
            </a:r>
          </a:p>
          <a:p>
            <a:r>
              <a:rPr lang="en-US" altLang="zh-CN" smtClean="0"/>
              <a:t>    val res = biophony(Seq(new Bird))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结论如下：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</a:t>
            </a:r>
            <a:r>
              <a:rPr lang="zh-CN" altLang="en-US" smtClean="0"/>
              <a:t>传入和</a:t>
            </a:r>
            <a:r>
              <a:rPr lang="en-US" altLang="zh-CN" smtClean="0"/>
              <a:t>Animal</a:t>
            </a:r>
            <a:r>
              <a:rPr lang="zh-CN" altLang="en-US" smtClean="0"/>
              <a:t>直系的，是</a:t>
            </a:r>
            <a:r>
              <a:rPr lang="en-US" altLang="zh-CN" smtClean="0"/>
              <a:t>Animal</a:t>
            </a:r>
            <a:r>
              <a:rPr lang="zh-CN" altLang="en-US" smtClean="0"/>
              <a:t>父类的还是父类处理，是</a:t>
            </a:r>
            <a:r>
              <a:rPr lang="en-US" altLang="zh-CN" smtClean="0"/>
              <a:t>Animal</a:t>
            </a:r>
            <a:r>
              <a:rPr lang="zh-CN" altLang="en-US" smtClean="0"/>
              <a:t>子类的按照</a:t>
            </a:r>
            <a:r>
              <a:rPr lang="en-US" altLang="zh-CN" smtClean="0"/>
              <a:t>Animal</a:t>
            </a:r>
            <a:r>
              <a:rPr lang="zh-CN" altLang="en-US" smtClean="0"/>
              <a:t>处理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//2.</a:t>
            </a:r>
            <a:r>
              <a:rPr lang="zh-CN" altLang="en-US" smtClean="0"/>
              <a:t>和</a:t>
            </a:r>
            <a:r>
              <a:rPr lang="en-US" altLang="zh-CN" smtClean="0"/>
              <a:t>Animal</a:t>
            </a:r>
            <a:r>
              <a:rPr lang="zh-CN" altLang="en-US" smtClean="0"/>
              <a:t>无关的，一律按照</a:t>
            </a:r>
            <a:r>
              <a:rPr lang="en-US" altLang="zh-CN" smtClean="0"/>
              <a:t>Object</a:t>
            </a:r>
            <a:r>
              <a:rPr lang="zh-CN" altLang="en-US" smtClean="0"/>
              <a:t>处理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//3.</a:t>
            </a:r>
            <a:r>
              <a:rPr lang="zh-CN" altLang="en-US" smtClean="0"/>
              <a:t>也就是下界，可以随便传，只是处理是方式不一样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//4.</a:t>
            </a:r>
            <a:r>
              <a:rPr lang="zh-CN" altLang="en-US" smtClean="0"/>
              <a:t>因此不能使用上界的思路来类推下界的含义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res2 = biophony(Seq(new Object))</a:t>
            </a:r>
          </a:p>
          <a:p>
            <a:r>
              <a:rPr lang="en-US" altLang="zh-CN" smtClean="0"/>
              <a:t>    val res3 = biophony(Seq(new Moon))</a:t>
            </a:r>
          </a:p>
          <a:p>
            <a:r>
              <a:rPr lang="en-US" altLang="zh-CN" smtClean="0"/>
              <a:t>    println("\nres2=" + res2)</a:t>
            </a:r>
          </a:p>
          <a:p>
            <a:r>
              <a:rPr lang="en-US" altLang="zh-CN" smtClean="0"/>
              <a:t>    println("\nres3=" + res2)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下面的写法就错误了，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// Animal</a:t>
            </a:r>
            <a:r>
              <a:rPr lang="zh-CN" altLang="en-US" smtClean="0"/>
              <a:t>的父类的话，不能确定能不能有</a:t>
            </a:r>
            <a:r>
              <a:rPr lang="en-US" altLang="zh-CN" smtClean="0"/>
              <a:t>sound()</a:t>
            </a:r>
            <a:r>
              <a:rPr lang="zh-CN" altLang="en-US" smtClean="0"/>
              <a:t>方法呀，因为父类太多了，</a:t>
            </a:r>
            <a:r>
              <a:rPr lang="en-US" altLang="zh-CN" smtClean="0"/>
              <a:t>Object</a:t>
            </a:r>
            <a:r>
              <a:rPr lang="zh-CN" altLang="en-US" smtClean="0"/>
              <a:t>还是呢。报错也正常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//def biophony[T &gt;: Animal](things: Seq[T]) = things map (_.sound)</a:t>
            </a:r>
          </a:p>
          <a:p>
            <a:r>
              <a:rPr lang="en-US" altLang="zh-CN" smtClean="0"/>
              <a:t>  def biophony[T &gt;: Animal](things: Seq[T]) = things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Earth { //Earth </a:t>
            </a:r>
            <a:r>
              <a:rPr lang="zh-CN" altLang="en-US" smtClean="0"/>
              <a:t>类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def sound(){ //</a:t>
            </a:r>
            <a:r>
              <a:rPr lang="zh-CN" altLang="en-US" smtClean="0"/>
              <a:t>方法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println("hello !")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Animal extends Earth{</a:t>
            </a:r>
          </a:p>
          <a:p>
            <a:r>
              <a:rPr lang="en-US" altLang="zh-CN" smtClean="0"/>
              <a:t>  override def sound() ={ //</a:t>
            </a:r>
            <a:r>
              <a:rPr lang="zh-CN" altLang="en-US" smtClean="0"/>
              <a:t>重写了</a:t>
            </a:r>
            <a:r>
              <a:rPr lang="en-US" altLang="zh-CN" smtClean="0"/>
              <a:t>Earth</a:t>
            </a:r>
            <a:r>
              <a:rPr lang="zh-CN" altLang="en-US" smtClean="0"/>
              <a:t>的方法</a:t>
            </a:r>
            <a:r>
              <a:rPr lang="en-US" altLang="zh-CN" smtClean="0"/>
              <a:t>sound()</a:t>
            </a:r>
          </a:p>
          <a:p>
            <a:r>
              <a:rPr lang="en-US" altLang="zh-CN" smtClean="0"/>
              <a:t>    println("animal sound")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Bird extends Animal{</a:t>
            </a:r>
          </a:p>
          <a:p>
            <a:r>
              <a:rPr lang="en-US" altLang="zh-CN" smtClean="0"/>
              <a:t>  override def sound()={ //</a:t>
            </a:r>
            <a:r>
              <a:rPr lang="zh-CN" altLang="en-US" smtClean="0"/>
              <a:t>将</a:t>
            </a:r>
            <a:r>
              <a:rPr lang="en-US" altLang="zh-CN" smtClean="0"/>
              <a:t>Animal</a:t>
            </a:r>
            <a:r>
              <a:rPr lang="zh-CN" altLang="en-US" smtClean="0"/>
              <a:t>的方法重写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print("bird sounds")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Moon {}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案例代码：</a:t>
            </a:r>
            <a:endParaRPr lang="en-US" altLang="zh-CN" smtClean="0"/>
          </a:p>
          <a:p>
            <a:r>
              <a:rPr lang="en-US" altLang="zh-CN" smtClean="0"/>
              <a:t>package com.atguigu.chapter88.viewbounds</a:t>
            </a:r>
          </a:p>
          <a:p>
            <a:endParaRPr lang="en-US" altLang="zh-CN" smtClean="0"/>
          </a:p>
          <a:p>
            <a:r>
              <a:rPr lang="en-US" altLang="zh-CN" smtClean="0"/>
              <a:t>object ViewBoundsDemo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val compareComm1 = new CompareComm(20, 30)</a:t>
            </a:r>
          </a:p>
          <a:p>
            <a:r>
              <a:rPr lang="en-US" altLang="zh-CN" smtClean="0"/>
              <a:t>    println(compareComm1.greater)</a:t>
            </a:r>
          </a:p>
          <a:p>
            <a:endParaRPr lang="en-US" altLang="zh-CN" smtClean="0"/>
          </a:p>
          <a:p>
            <a:r>
              <a:rPr lang="en-US" altLang="zh-CN" smtClean="0"/>
              <a:t>    val compareComm2 = new CompareComm(Integer.valueOf(20), Integer.valueOf(30))</a:t>
            </a:r>
          </a:p>
          <a:p>
            <a:r>
              <a:rPr lang="en-US" altLang="zh-CN" smtClean="0"/>
              <a:t>    println(compareComm2.greater)</a:t>
            </a:r>
          </a:p>
          <a:p>
            <a:endParaRPr lang="en-US" altLang="zh-CN" smtClean="0"/>
          </a:p>
          <a:p>
            <a:r>
              <a:rPr lang="en-US" altLang="zh-CN" smtClean="0"/>
              <a:t>    val compareComm4 =</a:t>
            </a:r>
          </a:p>
          <a:p>
            <a:r>
              <a:rPr lang="en-US" altLang="zh-CN" smtClean="0"/>
              <a:t>      new CompareComm[java.lang.Float](201.9f, 30.1f)</a:t>
            </a:r>
          </a:p>
          <a:p>
            <a:endParaRPr lang="en-US" altLang="zh-CN" smtClean="0"/>
          </a:p>
          <a:p>
            <a:r>
              <a:rPr lang="en-US" altLang="zh-CN" smtClean="0"/>
              <a:t>    println(compareComm4.greater)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上面的小数比较，在视图界定的情况下，就可以这样写了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compareComm5 =</a:t>
            </a:r>
          </a:p>
          <a:p>
            <a:r>
              <a:rPr lang="en-US" altLang="zh-CN" smtClean="0"/>
              <a:t>      new CompareComm(201.9f, 310.1f)</a:t>
            </a:r>
          </a:p>
          <a:p>
            <a:r>
              <a:rPr lang="en-US" altLang="zh-CN" smtClean="0"/>
              <a:t>    println(compareComm5.greater)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/**</a:t>
            </a:r>
          </a:p>
          <a:p>
            <a:r>
              <a:rPr lang="en-US" altLang="zh-CN" smtClean="0"/>
              <a:t>  * &lt;% </a:t>
            </a:r>
            <a:r>
              <a:rPr lang="zh-CN" altLang="en-US" smtClean="0"/>
              <a:t>视图界定 </a:t>
            </a:r>
            <a:r>
              <a:rPr lang="en-US" altLang="zh-CN" smtClean="0"/>
              <a:t>view bounds</a:t>
            </a:r>
          </a:p>
          <a:p>
            <a:r>
              <a:rPr lang="en-US" altLang="zh-CN" smtClean="0"/>
              <a:t>  *   </a:t>
            </a:r>
            <a:r>
              <a:rPr lang="zh-CN" altLang="en-US" smtClean="0"/>
              <a:t>会发生隐式转换</a:t>
            </a:r>
          </a:p>
          <a:p>
            <a:r>
              <a:rPr lang="zh-CN" altLang="en-US" smtClean="0"/>
              <a:t>  *</a:t>
            </a:r>
            <a:r>
              <a:rPr lang="en-US" altLang="zh-CN" smtClean="0"/>
              <a:t>/</a:t>
            </a:r>
          </a:p>
          <a:p>
            <a:r>
              <a:rPr lang="en-US" altLang="zh-CN" smtClean="0"/>
              <a:t>class CompareComm[T &lt;% Comparable[T]](obj1: T, obj2: T) {</a:t>
            </a:r>
          </a:p>
          <a:p>
            <a:r>
              <a:rPr lang="en-US" altLang="zh-CN" smtClean="0"/>
              <a:t>  def greater = if(obj1.compareTo(obj2) &gt; 0) obj1 else obj2</a:t>
            </a:r>
          </a:p>
          <a:p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案例代码：</a:t>
            </a:r>
            <a:endParaRPr lang="en-US" altLang="zh-CN" smtClean="0"/>
          </a:p>
          <a:p>
            <a:r>
              <a:rPr lang="en-US" altLang="zh-CN" smtClean="0"/>
              <a:t>package com.atguigu.chapter88.viewbounds</a:t>
            </a:r>
          </a:p>
          <a:p>
            <a:endParaRPr lang="en-US" altLang="zh-CN" smtClean="0"/>
          </a:p>
          <a:p>
            <a:r>
              <a:rPr lang="en-US" altLang="zh-CN" smtClean="0"/>
              <a:t>object ViewBoundsDemo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val compareComm1 = new CompareComm(20, 30)</a:t>
            </a:r>
          </a:p>
          <a:p>
            <a:r>
              <a:rPr lang="en-US" altLang="zh-CN" smtClean="0"/>
              <a:t>    println(compareComm1.greater)</a:t>
            </a:r>
          </a:p>
          <a:p>
            <a:endParaRPr lang="en-US" altLang="zh-CN" smtClean="0"/>
          </a:p>
          <a:p>
            <a:r>
              <a:rPr lang="en-US" altLang="zh-CN" smtClean="0"/>
              <a:t>    val compareComm2 = new CompareComm(Integer.valueOf(20), Integer.valueOf(30))</a:t>
            </a:r>
          </a:p>
          <a:p>
            <a:r>
              <a:rPr lang="en-US" altLang="zh-CN" smtClean="0"/>
              <a:t>    println(compareComm2.greater)</a:t>
            </a:r>
          </a:p>
          <a:p>
            <a:endParaRPr lang="en-US" altLang="zh-CN" smtClean="0"/>
          </a:p>
          <a:p>
            <a:r>
              <a:rPr lang="en-US" altLang="zh-CN" smtClean="0"/>
              <a:t>    val compareComm4 =</a:t>
            </a:r>
          </a:p>
          <a:p>
            <a:r>
              <a:rPr lang="en-US" altLang="zh-CN" smtClean="0"/>
              <a:t>      new CompareComm[java.lang.Float](201.9f, 30.1f)</a:t>
            </a:r>
          </a:p>
          <a:p>
            <a:endParaRPr lang="en-US" altLang="zh-CN" smtClean="0"/>
          </a:p>
          <a:p>
            <a:r>
              <a:rPr lang="en-US" altLang="zh-CN" smtClean="0"/>
              <a:t>    println(compareComm4.greater)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上面的小数比较，在视图界定的情况下，就可以这样写了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compareComm5 =</a:t>
            </a:r>
          </a:p>
          <a:p>
            <a:r>
              <a:rPr lang="en-US" altLang="zh-CN" smtClean="0"/>
              <a:t>      new CompareComm(201.9f, 310.1f)</a:t>
            </a:r>
          </a:p>
          <a:p>
            <a:r>
              <a:rPr lang="en-US" altLang="zh-CN" smtClean="0"/>
              <a:t>    println(compareComm5.greater)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/**</a:t>
            </a:r>
          </a:p>
          <a:p>
            <a:r>
              <a:rPr lang="en-US" altLang="zh-CN" smtClean="0"/>
              <a:t>  * &lt;% </a:t>
            </a:r>
            <a:r>
              <a:rPr lang="zh-CN" altLang="en-US" smtClean="0"/>
              <a:t>视图界定 </a:t>
            </a:r>
            <a:r>
              <a:rPr lang="en-US" altLang="zh-CN" smtClean="0"/>
              <a:t>view bounds</a:t>
            </a:r>
          </a:p>
          <a:p>
            <a:r>
              <a:rPr lang="en-US" altLang="zh-CN" smtClean="0"/>
              <a:t>  *   </a:t>
            </a:r>
            <a:r>
              <a:rPr lang="zh-CN" altLang="en-US" smtClean="0"/>
              <a:t>会发生隐式转换</a:t>
            </a:r>
          </a:p>
          <a:p>
            <a:r>
              <a:rPr lang="zh-CN" altLang="en-US" smtClean="0"/>
              <a:t>  *</a:t>
            </a:r>
            <a:r>
              <a:rPr lang="en-US" altLang="zh-CN" smtClean="0"/>
              <a:t>/</a:t>
            </a:r>
          </a:p>
          <a:p>
            <a:r>
              <a:rPr lang="en-US" altLang="zh-CN" smtClean="0"/>
              <a:t>class CompareComm[T &lt;% Comparable[T]](obj1: T, obj2: T) {</a:t>
            </a:r>
          </a:p>
          <a:p>
            <a:r>
              <a:rPr lang="en-US" altLang="zh-CN" smtClean="0"/>
              <a:t>  def greater = if(obj1.compareTo(obj2) &gt; 0) obj1 else obj2</a:t>
            </a:r>
          </a:p>
          <a:p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package com.atguigu.chapter88.viewbounds</a:t>
            </a:r>
          </a:p>
          <a:p>
            <a:endParaRPr lang="en-US" altLang="zh-CN" smtClean="0"/>
          </a:p>
          <a:p>
            <a:r>
              <a:rPr lang="en-US" altLang="zh-CN" smtClean="0"/>
              <a:t>object ViewBoundsDemo2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p1 = new Person("tom", 10)</a:t>
            </a:r>
          </a:p>
          <a:p>
            <a:r>
              <a:rPr lang="en-US" altLang="zh-CN" smtClean="0"/>
              <a:t>    val p2 = new Person("jack", 20)</a:t>
            </a:r>
          </a:p>
          <a:p>
            <a:r>
              <a:rPr lang="en-US" altLang="zh-CN" smtClean="0"/>
              <a:t>    val compareComm2 = new CompareComm2(p1, p2)</a:t>
            </a:r>
          </a:p>
          <a:p>
            <a:r>
              <a:rPr lang="en-US" altLang="zh-CN" smtClean="0"/>
              <a:t>    println(compareComm2.getter)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说明</a:t>
            </a:r>
          </a:p>
          <a:p>
            <a:r>
              <a:rPr lang="en-US" altLang="zh-CN" smtClean="0"/>
              <a:t>//1. Ordered </a:t>
            </a:r>
            <a:r>
              <a:rPr lang="zh-CN" altLang="en-US" smtClean="0"/>
              <a:t>类似</a:t>
            </a:r>
            <a:r>
              <a:rPr lang="en-US" altLang="zh-CN" smtClean="0"/>
              <a:t>java</a:t>
            </a:r>
            <a:r>
              <a:rPr lang="zh-CN" altLang="en-US" smtClean="0"/>
              <a:t>的</a:t>
            </a:r>
            <a:r>
              <a:rPr lang="en-US" altLang="zh-CN" smtClean="0"/>
              <a:t>Comparable</a:t>
            </a:r>
            <a:r>
              <a:rPr lang="zh-CN" altLang="en-US" smtClean="0"/>
              <a:t>接口</a:t>
            </a:r>
          </a:p>
          <a:p>
            <a:r>
              <a:rPr lang="en-US" altLang="zh-CN" smtClean="0"/>
              <a:t>//trait Ordered[A] extends Any with java.lang.Comparable[A]</a:t>
            </a:r>
          </a:p>
          <a:p>
            <a:r>
              <a:rPr lang="en-US" altLang="zh-CN" smtClean="0"/>
              <a:t>//2. </a:t>
            </a:r>
            <a:r>
              <a:rPr lang="zh-CN" altLang="en-US" smtClean="0"/>
              <a:t>可以根据需要来重写</a:t>
            </a:r>
            <a:r>
              <a:rPr lang="en-US" altLang="zh-CN" smtClean="0"/>
              <a:t>Ordered</a:t>
            </a:r>
            <a:r>
              <a:rPr lang="zh-CN" altLang="en-US" smtClean="0"/>
              <a:t>的方法</a:t>
            </a:r>
          </a:p>
          <a:p>
            <a:endParaRPr lang="zh-CN" altLang="en-US" smtClean="0"/>
          </a:p>
          <a:p>
            <a:r>
              <a:rPr lang="en-US" altLang="zh-CN" smtClean="0"/>
              <a:t>class Person(val name: String, val age: Int) extends Ordered[Person] {</a:t>
            </a:r>
          </a:p>
          <a:p>
            <a:r>
              <a:rPr lang="en-US" altLang="zh-CN" smtClean="0"/>
              <a:t>  override def compare(that: Person): Int = this.age - that.age</a:t>
            </a:r>
          </a:p>
          <a:p>
            <a:endParaRPr lang="en-US" altLang="zh-CN" smtClean="0"/>
          </a:p>
          <a:p>
            <a:r>
              <a:rPr lang="en-US" altLang="zh-CN" smtClean="0"/>
              <a:t>  override def toString: String = this.name + "\t" + this.age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CompareComm2[T &lt;% Ordered[T]](obj1: T, obj2: T) {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这里为什么可以使用 </a:t>
            </a:r>
            <a:r>
              <a:rPr lang="en-US" altLang="zh-CN" smtClean="0"/>
              <a:t>obj1 &gt; obj2 </a:t>
            </a:r>
            <a:r>
              <a:rPr lang="zh-CN" altLang="en-US" smtClean="0"/>
              <a:t>因为 </a:t>
            </a:r>
            <a:r>
              <a:rPr lang="en-US" altLang="zh-CN" smtClean="0"/>
              <a:t>Ordered trait</a:t>
            </a:r>
            <a:r>
              <a:rPr lang="zh-CN" altLang="en-US" smtClean="0"/>
              <a:t>中 有这个方法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def geatter = if (obj1 &gt; obj2) obj1 else obj2</a:t>
            </a:r>
          </a:p>
          <a:p>
            <a:r>
              <a:rPr lang="en-US" altLang="zh-CN" smtClean="0"/>
              <a:t>  def geatter2 = if (obj1.compareTo(obj2) &gt; 0) obj1 else obj2</a:t>
            </a:r>
          </a:p>
          <a:p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老师代码演示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com.atguigu.chapter88.generic</a:t>
            </a:r>
          </a:p>
          <a:p>
            <a:r>
              <a:rPr lang="en-US" altLang="zh-CN" smtClean="0"/>
              <a:t>package com.atguigu.chapter88.generic</a:t>
            </a:r>
          </a:p>
          <a:p>
            <a:endParaRPr lang="en-US" altLang="zh-CN" smtClean="0"/>
          </a:p>
          <a:p>
            <a:r>
              <a:rPr lang="en-US" altLang="zh-CN" smtClean="0"/>
              <a:t>object GenericUse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因为泛型约束 </a:t>
            </a:r>
            <a:r>
              <a:rPr lang="en-US" altLang="zh-CN" smtClean="0"/>
              <a:t>"10",</a:t>
            </a:r>
            <a:r>
              <a:rPr lang="zh-CN" altLang="en-US" smtClean="0"/>
              <a:t>不能写成</a:t>
            </a:r>
            <a:r>
              <a:rPr lang="en-US" altLang="zh-CN" smtClean="0"/>
              <a:t>10</a:t>
            </a:r>
          </a:p>
          <a:p>
            <a:r>
              <a:rPr lang="en-US" altLang="zh-CN" smtClean="0"/>
              <a:t>    val mes1 = new StrMessage[String]("10")</a:t>
            </a:r>
          </a:p>
          <a:p>
            <a:r>
              <a:rPr lang="en-US" altLang="zh-CN" smtClean="0"/>
              <a:t>    println(mes1.get)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因为泛型约束</a:t>
            </a:r>
            <a:r>
              <a:rPr lang="en-US" altLang="zh-CN" smtClean="0"/>
              <a:t>20,</a:t>
            </a:r>
            <a:r>
              <a:rPr lang="zh-CN" altLang="en-US" smtClean="0"/>
              <a:t>不能写成</a:t>
            </a:r>
            <a:r>
              <a:rPr lang="en-US" altLang="zh-CN" smtClean="0"/>
              <a:t>"20"</a:t>
            </a:r>
          </a:p>
          <a:p>
            <a:r>
              <a:rPr lang="en-US" altLang="zh-CN" smtClean="0"/>
              <a:t>    val mes2 = new IntMessage[Int](20)</a:t>
            </a:r>
          </a:p>
          <a:p>
            <a:r>
              <a:rPr lang="en-US" altLang="zh-CN" smtClean="0"/>
              <a:t>    println(mes2.get)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// </a:t>
            </a:r>
            <a:r>
              <a:rPr lang="zh-CN" altLang="en-US" smtClean="0"/>
              <a:t>在 </a:t>
            </a:r>
            <a:r>
              <a:rPr lang="en-US" altLang="zh-CN" smtClean="0"/>
              <a:t>Scala </a:t>
            </a:r>
            <a:r>
              <a:rPr lang="zh-CN" altLang="en-US" smtClean="0"/>
              <a:t>定义泛型用</a:t>
            </a:r>
            <a:r>
              <a:rPr lang="en-US" altLang="zh-CN" smtClean="0"/>
              <a:t>[T]</a:t>
            </a:r>
            <a:r>
              <a:rPr lang="zh-CN" altLang="en-US" smtClean="0"/>
              <a:t>， </a:t>
            </a:r>
            <a:r>
              <a:rPr lang="en-US" altLang="zh-CN" smtClean="0"/>
              <a:t>s </a:t>
            </a:r>
            <a:r>
              <a:rPr lang="zh-CN" altLang="en-US" smtClean="0"/>
              <a:t>为泛型的引用</a:t>
            </a:r>
          </a:p>
          <a:p>
            <a:r>
              <a:rPr lang="en-US" altLang="zh-CN" smtClean="0"/>
              <a:t>abstract class Message[T](s: T) {</a:t>
            </a:r>
          </a:p>
          <a:p>
            <a:r>
              <a:rPr lang="en-US" altLang="zh-CN" smtClean="0"/>
              <a:t>  def get: T = s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 </a:t>
            </a:r>
            <a:r>
              <a:rPr lang="zh-CN" altLang="en-US" smtClean="0"/>
              <a:t>子类扩展的时候，约定了具体的类型</a:t>
            </a:r>
          </a:p>
          <a:p>
            <a:r>
              <a:rPr lang="en-US" altLang="zh-CN" smtClean="0"/>
              <a:t>class StrMessage[String](msg: String) extends Message(msg)</a:t>
            </a:r>
          </a:p>
          <a:p>
            <a:r>
              <a:rPr lang="en-US" altLang="zh-CN" smtClean="0"/>
              <a:t>class IntMessage[Int](msg: Int) extends Message(msg)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smtClean="0"/>
              <a:t>//ViewBoundsDemo3.scala</a:t>
            </a:r>
            <a:r>
              <a:rPr lang="en-US" altLang="zh-CN" baseline="0" smtClean="0"/>
              <a:t> </a:t>
            </a:r>
            <a:endParaRPr lang="en-US" altLang="zh-CN" smtClean="0"/>
          </a:p>
          <a:p>
            <a:r>
              <a:rPr lang="en-US" altLang="zh-CN" smtClean="0"/>
              <a:t>package com.atguigu.chapter88.viewbounds</a:t>
            </a:r>
          </a:p>
          <a:p>
            <a:endParaRPr lang="en-US" altLang="zh-CN" smtClean="0"/>
          </a:p>
          <a:p>
            <a:r>
              <a:rPr lang="en-US" altLang="zh-CN" smtClean="0"/>
              <a:t>object ViewBoundsDemo3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p1 = new Person2("tom", 110)</a:t>
            </a:r>
          </a:p>
          <a:p>
            <a:r>
              <a:rPr lang="en-US" altLang="zh-CN" smtClean="0"/>
              <a:t>    val p2 = new Person2("jack", 20)</a:t>
            </a:r>
          </a:p>
          <a:p>
            <a:r>
              <a:rPr lang="en-US" altLang="zh-CN" smtClean="0"/>
              <a:t>    import MyImplicit._</a:t>
            </a:r>
          </a:p>
          <a:p>
            <a:r>
              <a:rPr lang="en-US" altLang="zh-CN" smtClean="0"/>
              <a:t>    val compareComm3 = new CompareComm2(p1, p2)</a:t>
            </a:r>
          </a:p>
          <a:p>
            <a:endParaRPr lang="en-US" altLang="zh-CN" smtClean="0"/>
          </a:p>
          <a:p>
            <a:r>
              <a:rPr lang="en-US" altLang="zh-CN" smtClean="0"/>
              <a:t>    println(compareComm3.geatter)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说明</a:t>
            </a:r>
          </a:p>
          <a:p>
            <a:r>
              <a:rPr lang="en-US" altLang="zh-CN" smtClean="0"/>
              <a:t>//1. </a:t>
            </a:r>
            <a:r>
              <a:rPr lang="zh-CN" altLang="en-US" smtClean="0"/>
              <a:t>就是一个普通的类</a:t>
            </a:r>
            <a:r>
              <a:rPr lang="en-US" altLang="zh-CN" smtClean="0"/>
              <a:t>,</a:t>
            </a:r>
            <a:r>
              <a:rPr lang="zh-CN" altLang="en-US" smtClean="0"/>
              <a:t>这时因为</a:t>
            </a:r>
            <a:r>
              <a:rPr lang="en-US" altLang="zh-CN" smtClean="0"/>
              <a:t>Person2</a:t>
            </a:r>
            <a:r>
              <a:rPr lang="zh-CN" altLang="en-US" smtClean="0"/>
              <a:t>没有继承</a:t>
            </a:r>
            <a:r>
              <a:rPr lang="en-US" altLang="zh-CN" smtClean="0"/>
              <a:t>Ordered</a:t>
            </a:r>
            <a:r>
              <a:rPr lang="zh-CN" altLang="en-US" smtClean="0"/>
              <a:t>，所以</a:t>
            </a:r>
          </a:p>
          <a:p>
            <a:r>
              <a:rPr lang="en-US" altLang="zh-CN" smtClean="0"/>
              <a:t>//   </a:t>
            </a:r>
            <a:r>
              <a:rPr lang="zh-CN" altLang="en-US" smtClean="0"/>
              <a:t>就视图界定在隐式转换就过不去了</a:t>
            </a:r>
            <a:r>
              <a:rPr lang="en-US" altLang="zh-CN" smtClean="0"/>
              <a:t>.</a:t>
            </a:r>
          </a:p>
          <a:p>
            <a:endParaRPr lang="en-US" altLang="zh-CN" smtClean="0"/>
          </a:p>
          <a:p>
            <a:r>
              <a:rPr lang="en-US" altLang="zh-CN" smtClean="0"/>
              <a:t>class Person2(val name: String, val age: Int) {</a:t>
            </a:r>
          </a:p>
          <a:p>
            <a:r>
              <a:rPr lang="en-US" altLang="zh-CN" smtClean="0"/>
              <a:t>  override def toString = this.name + "\t" + this.age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// </a:t>
            </a:r>
            <a:r>
              <a:rPr lang="zh-CN" altLang="en-US" smtClean="0"/>
              <a:t>使用视图界定</a:t>
            </a:r>
          </a:p>
          <a:p>
            <a:r>
              <a:rPr lang="en-US" altLang="zh-CN" smtClean="0"/>
              <a:t>class CompareComm3[T &lt;% Ordered[T]](obj1: T, obj2: T) {</a:t>
            </a:r>
          </a:p>
          <a:p>
            <a:r>
              <a:rPr lang="en-US" altLang="zh-CN" smtClean="0"/>
              <a:t>  //Ordered trait</a:t>
            </a:r>
            <a:r>
              <a:rPr lang="zh-CN" altLang="en-US" smtClean="0"/>
              <a:t>中有 </a:t>
            </a:r>
            <a:r>
              <a:rPr lang="en-US" altLang="zh-CN" smtClean="0"/>
              <a:t>&gt; </a:t>
            </a:r>
            <a:r>
              <a:rPr lang="zh-CN" altLang="en-US" smtClean="0"/>
              <a:t>的方法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def geater = if (obj1 &gt; obj2) obj1 else obj2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en-US" altLang="zh-CN" b="1" smtClean="0"/>
              <a:t>MyImplicit.scala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com.atguigu.chapter88.viewbounds</a:t>
            </a:r>
          </a:p>
          <a:p>
            <a:endParaRPr lang="en-US" altLang="zh-CN" smtClean="0"/>
          </a:p>
          <a:p>
            <a:r>
              <a:rPr lang="en-US" altLang="zh-CN" smtClean="0"/>
              <a:t>object MyImplicit {</a:t>
            </a:r>
          </a:p>
          <a:p>
            <a:endParaRPr lang="en-US" altLang="zh-CN" smtClean="0"/>
          </a:p>
          <a:p>
            <a:r>
              <a:rPr lang="en-US" altLang="zh-CN" smtClean="0"/>
              <a:t>  // </a:t>
            </a:r>
            <a:r>
              <a:rPr lang="zh-CN" altLang="en-US" smtClean="0"/>
              <a:t>隐式将</a:t>
            </a:r>
            <a:r>
              <a:rPr lang="en-US" altLang="zh-CN" smtClean="0"/>
              <a:t>Student -&gt; Ordered[Student]</a:t>
            </a:r>
          </a:p>
          <a:p>
            <a:r>
              <a:rPr lang="en-US" altLang="zh-CN" smtClean="0"/>
              <a:t>  implicit def person22OrderedPerson2(person: Person2) = new Ordered[Person2]{</a:t>
            </a:r>
          </a:p>
          <a:p>
            <a:r>
              <a:rPr lang="en-US" altLang="zh-CN" smtClean="0"/>
              <a:t>    override def compare(that: Person2): Int = person.age - that.age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源代码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com.atguigu.chapter88.contextbounds</a:t>
            </a:r>
          </a:p>
          <a:p>
            <a:endParaRPr lang="en-US" altLang="zh-CN" smtClean="0"/>
          </a:p>
          <a:p>
            <a:r>
              <a:rPr lang="en-US" altLang="zh-CN" smtClean="0"/>
              <a:t>object ContextBoundsDemo {</a:t>
            </a:r>
          </a:p>
          <a:p>
            <a:endParaRPr lang="en-US" altLang="zh-CN" smtClean="0"/>
          </a:p>
          <a:p>
            <a:r>
              <a:rPr lang="en-US" altLang="zh-CN" smtClean="0"/>
              <a:t>  // </a:t>
            </a:r>
            <a:r>
              <a:rPr lang="zh-CN" altLang="en-US" smtClean="0"/>
              <a:t>一个隐式对象实例 </a:t>
            </a:r>
            <a:r>
              <a:rPr lang="en-US" altLang="zh-CN" smtClean="0"/>
              <a:t>-&gt; </a:t>
            </a:r>
            <a:r>
              <a:rPr lang="zh-CN" altLang="en-US" smtClean="0"/>
              <a:t>具体实现的 </a:t>
            </a:r>
            <a:r>
              <a:rPr lang="en-US" altLang="zh-CN" smtClean="0"/>
              <a:t>Ordering Comparator</a:t>
            </a:r>
            <a:r>
              <a:rPr lang="zh-CN" altLang="en-US" smtClean="0"/>
              <a:t>的实例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//</a:t>
            </a:r>
          </a:p>
          <a:p>
            <a:r>
              <a:rPr lang="en-US" altLang="zh-CN" smtClean="0"/>
              <a:t>  // trait Ordering[T] extends Comparator[T] with PartialOrdering[T] with Serializable</a:t>
            </a:r>
          </a:p>
          <a:p>
            <a:r>
              <a:rPr lang="en-US" altLang="zh-CN" smtClean="0"/>
              <a:t>  implicit val personComparetor = new Ordering[Person] {</a:t>
            </a:r>
          </a:p>
          <a:p>
            <a:r>
              <a:rPr lang="en-US" altLang="zh-CN" smtClean="0"/>
              <a:t>    override def compare(p1: Person, p2: Person): Int =</a:t>
            </a:r>
          </a:p>
          <a:p>
            <a:r>
              <a:rPr lang="en-US" altLang="zh-CN" smtClean="0"/>
              <a:t>      p1.age - p2.age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println("personComparetor hashcode=" + personComparetor.hashCode())</a:t>
            </a:r>
          </a:p>
          <a:p>
            <a:endParaRPr lang="en-US" altLang="zh-CN" smtClean="0"/>
          </a:p>
          <a:p>
            <a:r>
              <a:rPr lang="en-US" altLang="zh-CN" smtClean="0"/>
              <a:t>    val p1 = new Person("mary", 30)</a:t>
            </a:r>
          </a:p>
          <a:p>
            <a:r>
              <a:rPr lang="en-US" altLang="zh-CN" smtClean="0"/>
              <a:t>    val p2 = new Person("smith", 35)</a:t>
            </a:r>
          </a:p>
          <a:p>
            <a:r>
              <a:rPr lang="en-US" altLang="zh-CN" smtClean="0"/>
              <a:t>    val compareComm4 = new CompareComm4(p1,p2)</a:t>
            </a:r>
          </a:p>
          <a:p>
            <a:r>
              <a:rPr lang="en-US" altLang="zh-CN" smtClean="0"/>
              <a:t>    println(compareComm4.geatter)</a:t>
            </a:r>
          </a:p>
          <a:p>
            <a:r>
              <a:rPr lang="en-US" altLang="zh-CN" smtClean="0"/>
              <a:t>    val compareComm5 = new CompareComm5(p1,p2)</a:t>
            </a:r>
          </a:p>
          <a:p>
            <a:r>
              <a:rPr lang="en-US" altLang="zh-CN" smtClean="0"/>
              <a:t>    println(compareComm5.geatter)</a:t>
            </a:r>
          </a:p>
          <a:p>
            <a:r>
              <a:rPr lang="en-US" altLang="zh-CN" smtClean="0"/>
              <a:t>    val compareComm6 = new CompareComm6(p1,p2)</a:t>
            </a:r>
          </a:p>
          <a:p>
            <a:r>
              <a:rPr lang="en-US" altLang="zh-CN" smtClean="0"/>
              <a:t>    println(compareComm6.geatter)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/**</a:t>
            </a:r>
          </a:p>
          <a:p>
            <a:r>
              <a:rPr lang="en-US" altLang="zh-CN" smtClean="0"/>
              <a:t>  * </a:t>
            </a:r>
            <a:r>
              <a:rPr lang="zh-CN" altLang="en-US" smtClean="0"/>
              <a:t>上下文界定</a:t>
            </a:r>
          </a:p>
          <a:p>
            <a:r>
              <a:rPr lang="zh-CN" altLang="en-US" smtClean="0"/>
              <a:t>  *     也会隐式转换</a:t>
            </a:r>
          </a:p>
          <a:p>
            <a:r>
              <a:rPr lang="zh-CN" altLang="en-US" smtClean="0"/>
              <a:t>  * 这里的隐式参数 </a:t>
            </a:r>
            <a:r>
              <a:rPr lang="en-US" altLang="zh-CN" smtClean="0"/>
              <a:t>comparetor</a:t>
            </a:r>
            <a:r>
              <a:rPr lang="zh-CN" altLang="en-US" smtClean="0"/>
              <a:t>需要一个实现了</a:t>
            </a:r>
            <a:r>
              <a:rPr lang="en-US" altLang="zh-CN" smtClean="0"/>
              <a:t>Ordering</a:t>
            </a:r>
            <a:r>
              <a:rPr lang="zh-CN" altLang="en-US" smtClean="0"/>
              <a:t>的实例对象，即隐式值</a:t>
            </a:r>
          </a:p>
          <a:p>
            <a:r>
              <a:rPr lang="zh-CN" altLang="en-US" smtClean="0"/>
              <a:t>  * </a:t>
            </a:r>
            <a:r>
              <a:rPr lang="en-US" altLang="zh-CN" smtClean="0"/>
              <a:t>Ordering </a:t>
            </a:r>
            <a:r>
              <a:rPr lang="zh-CN" altLang="en-US" smtClean="0"/>
              <a:t>是一个</a:t>
            </a:r>
            <a:r>
              <a:rPr lang="en-US" altLang="zh-CN" smtClean="0"/>
              <a:t>trait(</a:t>
            </a:r>
            <a:r>
              <a:rPr lang="zh-CN" altLang="en-US" smtClean="0"/>
              <a:t>类似</a:t>
            </a:r>
            <a:r>
              <a:rPr lang="en-US" altLang="zh-CN" smtClean="0"/>
              <a:t>Comparator</a:t>
            </a:r>
            <a:r>
              <a:rPr lang="zh-CN" altLang="en-US" smtClean="0"/>
              <a:t>比较器</a:t>
            </a:r>
            <a:r>
              <a:rPr lang="en-US" altLang="zh-CN" smtClean="0"/>
              <a:t>): </a:t>
            </a:r>
            <a:r>
              <a:rPr lang="zh-CN" altLang="en-US" smtClean="0"/>
              <a:t>具体如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  * trait Ordering[T] extends Comparator[T] with PartialOrdering[T] with Serializable</a:t>
            </a:r>
          </a:p>
          <a:p>
            <a:r>
              <a:rPr lang="en-US" altLang="zh-CN" smtClean="0"/>
              <a:t>  */</a:t>
            </a:r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方式</a:t>
            </a:r>
            <a:r>
              <a:rPr lang="en-US" altLang="zh-CN" smtClean="0"/>
              <a:t>1</a:t>
            </a:r>
          </a:p>
          <a:p>
            <a:r>
              <a:rPr lang="en-US" altLang="zh-CN" smtClean="0"/>
              <a:t>class CompareComm4[T: Ordering](obj1: T, obj2: T)(implicit comparetor: Ordering[T]) {</a:t>
            </a:r>
          </a:p>
          <a:p>
            <a:r>
              <a:rPr lang="en-US" altLang="zh-CN" smtClean="0"/>
              <a:t>    def geatter = if (comparetor.compare(obj1, obj2) &gt; 0) obj1 else obj2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方式</a:t>
            </a:r>
            <a:r>
              <a:rPr lang="en-US" altLang="zh-CN" smtClean="0"/>
              <a:t>2,</a:t>
            </a:r>
            <a:r>
              <a:rPr lang="zh-CN" altLang="en-US" smtClean="0"/>
              <a:t>将隐式参数放到方法内</a:t>
            </a:r>
          </a:p>
          <a:p>
            <a:r>
              <a:rPr lang="en-US" altLang="zh-CN" smtClean="0"/>
              <a:t>class CompareComm5[T: Ordering](o1: T, o2: T) {</a:t>
            </a:r>
          </a:p>
          <a:p>
            <a:r>
              <a:rPr lang="en-US" altLang="zh-CN" smtClean="0"/>
              <a:t>    def geatter = {</a:t>
            </a:r>
          </a:p>
          <a:p>
            <a:r>
              <a:rPr lang="en-US" altLang="zh-CN" smtClean="0"/>
              <a:t>        def f1(implicit cmptor: Ordering[T]) = cmptor.compare(o1, o2)</a:t>
            </a:r>
          </a:p>
          <a:p>
            <a:r>
              <a:rPr lang="en-US" altLang="zh-CN" smtClean="0"/>
              <a:t>        if (f1 &gt; 0) o1 else o2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方式</a:t>
            </a:r>
            <a:r>
              <a:rPr lang="en-US" altLang="zh-CN" smtClean="0"/>
              <a:t>3,</a:t>
            </a:r>
            <a:r>
              <a:rPr lang="zh-CN" altLang="en-US" smtClean="0"/>
              <a:t>使用</a:t>
            </a:r>
            <a:r>
              <a:rPr lang="en-US" altLang="zh-CN" smtClean="0"/>
              <a:t>implicitly</a:t>
            </a:r>
            <a:r>
              <a:rPr lang="zh-CN" altLang="en-US" smtClean="0"/>
              <a:t>语法糖，最简单</a:t>
            </a:r>
            <a:r>
              <a:rPr lang="en-US" altLang="zh-CN" smtClean="0"/>
              <a:t>(</a:t>
            </a:r>
            <a:r>
              <a:rPr lang="zh-CN" altLang="en-US" smtClean="0"/>
              <a:t>推荐使用</a:t>
            </a:r>
            <a:r>
              <a:rPr lang="en-US" altLang="zh-CN" smtClean="0"/>
              <a:t>)</a:t>
            </a:r>
          </a:p>
          <a:p>
            <a:r>
              <a:rPr lang="en-US" altLang="zh-CN" smtClean="0"/>
              <a:t>class CompareComm6[T: Ordering](o1: T, o2: T) {</a:t>
            </a:r>
          </a:p>
          <a:p>
            <a:r>
              <a:rPr lang="en-US" altLang="zh-CN" smtClean="0"/>
              <a:t>  def geatter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这句话就是会发生隐式转换，获取到隐式值 </a:t>
            </a:r>
            <a:r>
              <a:rPr lang="en-US" altLang="zh-CN" smtClean="0"/>
              <a:t>personComparetor</a:t>
            </a:r>
          </a:p>
          <a:p>
            <a:r>
              <a:rPr lang="en-US" altLang="zh-CN" smtClean="0"/>
              <a:t>    val comparetor = implicitly[Ordering[T]]</a:t>
            </a:r>
          </a:p>
          <a:p>
            <a:r>
              <a:rPr lang="en-US" altLang="zh-CN" smtClean="0"/>
              <a:t>    println("CompareComm6 comparetor" + comparetor.hashCode())</a:t>
            </a:r>
          </a:p>
          <a:p>
            <a:r>
              <a:rPr lang="en-US" altLang="zh-CN" smtClean="0"/>
              <a:t>    if(comparetor.compare(o1, o2) &gt; 0) o1 else o2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一个普通的</a:t>
            </a:r>
            <a:r>
              <a:rPr lang="en-US" altLang="zh-CN" smtClean="0"/>
              <a:t>Person</a:t>
            </a:r>
            <a:r>
              <a:rPr lang="zh-CN" altLang="en-US" smtClean="0"/>
              <a:t>类</a:t>
            </a:r>
          </a:p>
          <a:p>
            <a:r>
              <a:rPr lang="en-US" altLang="zh-CN" smtClean="0"/>
              <a:t>class Person(val name: String, val age: Int) {</a:t>
            </a:r>
          </a:p>
          <a:p>
            <a:r>
              <a:rPr lang="en-US" altLang="zh-CN" smtClean="0"/>
              <a:t>  override def toString = this.name + "\t" + this.age</a:t>
            </a:r>
          </a:p>
          <a:p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com.atguigu.temp.upperbounds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covarianceDemo extends App {</a:t>
            </a:r>
          </a:p>
          <a:p>
            <a:r>
              <a:rPr lang="en-US" altLang="zh-CN" smtClean="0"/>
              <a:t>  val t: Temp[Super] = new Temp[Sub]("hello world1")</a:t>
            </a:r>
          </a:p>
          <a:p>
            <a:r>
              <a:rPr lang="en-US" altLang="zh-CN" smtClean="0"/>
              <a:t>  println("xx" + t.toString)</a:t>
            </a:r>
          </a:p>
          <a:p>
            <a:endParaRPr lang="en-US" altLang="zh-CN" smtClean="0"/>
          </a:p>
          <a:p>
            <a:r>
              <a:rPr lang="en-US" altLang="zh-CN" smtClean="0"/>
              <a:t>  val t2: Temp2[Sub] = new Temp2[Super]("hello world2")</a:t>
            </a:r>
          </a:p>
          <a:p>
            <a:r>
              <a:rPr lang="en-US" altLang="zh-CN" smtClean="0"/>
              <a:t>  println("xx" + t.toString)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错误</a:t>
            </a:r>
          </a:p>
          <a:p>
            <a:r>
              <a:rPr lang="en-US" altLang="zh-CN" smtClean="0"/>
              <a:t>//  val t3: Temp3[Sub] = new Temp3[Super]("hello world3")</a:t>
            </a:r>
          </a:p>
          <a:p>
            <a:r>
              <a:rPr lang="en-US" altLang="zh-CN" smtClean="0"/>
              <a:t>//  val t4: Temp3[Super] = new Temp3[Sub]("hello world3")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正确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val t5: Temp3[Super] = new Temp3[Super]("hello world3")</a:t>
            </a:r>
          </a:p>
          <a:p>
            <a:r>
              <a:rPr lang="en-US" altLang="zh-CN" smtClean="0"/>
              <a:t>  val t6: Temp3[Sub] = new Temp3[Sub]("hello world3")</a:t>
            </a:r>
          </a:p>
          <a:p>
            <a:endParaRPr lang="en-US" altLang="zh-CN" smtClean="0"/>
          </a:p>
          <a:p>
            <a:r>
              <a:rPr lang="en-US" altLang="zh-CN" smtClean="0"/>
              <a:t>  println("xx" + t.toString)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Temp[+A](title: String) {</a:t>
            </a:r>
          </a:p>
          <a:p>
            <a:r>
              <a:rPr lang="en-US" altLang="zh-CN" smtClean="0"/>
              <a:t>  override def toString: String = {</a:t>
            </a:r>
          </a:p>
          <a:p>
            <a:r>
              <a:rPr lang="en-US" altLang="zh-CN" smtClean="0"/>
              <a:t>    title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Temp2[-A](title: String) {</a:t>
            </a:r>
          </a:p>
          <a:p>
            <a:r>
              <a:rPr lang="en-US" altLang="zh-CN" smtClean="0"/>
              <a:t>  override def toString: String = {</a:t>
            </a:r>
          </a:p>
          <a:p>
            <a:r>
              <a:rPr lang="en-US" altLang="zh-CN" smtClean="0"/>
              <a:t>    title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Temp3[A](title: String) {</a:t>
            </a:r>
          </a:p>
          <a:p>
            <a:r>
              <a:rPr lang="en-US" altLang="zh-CN" smtClean="0"/>
              <a:t>  override def toString: String = {</a:t>
            </a:r>
          </a:p>
          <a:p>
            <a:r>
              <a:rPr lang="en-US" altLang="zh-CN" smtClean="0"/>
              <a:t>    title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支持协变</a:t>
            </a:r>
          </a:p>
          <a:p>
            <a:r>
              <a:rPr lang="en-US" altLang="zh-CN" smtClean="0"/>
              <a:t>class Super</a:t>
            </a:r>
          </a:p>
          <a:p>
            <a:r>
              <a:rPr lang="en-US" altLang="zh-CN" smtClean="0"/>
              <a:t>class Sub extends Super</a:t>
            </a:r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老师代码演示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com.atguigu.chapter88.generic</a:t>
            </a:r>
          </a:p>
          <a:p>
            <a:r>
              <a:rPr lang="en-US" altLang="zh-CN" smtClean="0"/>
              <a:t>import com.atguigu.chapter88.generic.SeasonEm.SeasonEm</a:t>
            </a:r>
          </a:p>
          <a:p>
            <a:r>
              <a:rPr lang="en-US" altLang="zh-CN" smtClean="0"/>
              <a:t>object GenericUse2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val class1 = new EnglishClass[SeasonEm, String, String](SeasonEm.spring, "001</a:t>
            </a:r>
            <a:r>
              <a:rPr lang="zh-CN" altLang="en-US" smtClean="0"/>
              <a:t>班</a:t>
            </a:r>
            <a:r>
              <a:rPr lang="en-US" altLang="zh-CN" smtClean="0"/>
              <a:t>", "</a:t>
            </a:r>
            <a:r>
              <a:rPr lang="zh-CN" altLang="en-US" smtClean="0"/>
              <a:t>高级班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println(class1.classSeason + " " + class1.className + " " + class1.classType)</a:t>
            </a:r>
          </a:p>
          <a:p>
            <a:endParaRPr lang="en-US" altLang="zh-CN" smtClean="0"/>
          </a:p>
          <a:p>
            <a:r>
              <a:rPr lang="en-US" altLang="zh-CN" smtClean="0"/>
              <a:t>    val class2 = new EnglishClass[SeasonEm, String, Int](SeasonEm.spring, "002</a:t>
            </a:r>
            <a:r>
              <a:rPr lang="zh-CN" altLang="en-US" smtClean="0"/>
              <a:t>班</a:t>
            </a:r>
            <a:r>
              <a:rPr lang="en-US" altLang="zh-CN" smtClean="0"/>
              <a:t>", 1)</a:t>
            </a:r>
          </a:p>
          <a:p>
            <a:r>
              <a:rPr lang="en-US" altLang="zh-CN" smtClean="0"/>
              <a:t>    println(class2.classSeason + " " + class2.className + " " + class2.classType)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// Scala </a:t>
            </a:r>
            <a:r>
              <a:rPr lang="zh-CN" altLang="en-US" smtClean="0"/>
              <a:t>枚举类型</a:t>
            </a:r>
          </a:p>
          <a:p>
            <a:r>
              <a:rPr lang="en-US" altLang="zh-CN" smtClean="0"/>
              <a:t>object SeasonEm extends Enumeration {</a:t>
            </a:r>
          </a:p>
          <a:p>
            <a:r>
              <a:rPr lang="en-US" altLang="zh-CN" smtClean="0"/>
              <a:t>  type SeasonEm = Value //</a:t>
            </a:r>
            <a:r>
              <a:rPr lang="zh-CN" altLang="en-US" smtClean="0"/>
              <a:t>自定义</a:t>
            </a:r>
            <a:r>
              <a:rPr lang="en-US" altLang="zh-CN" smtClean="0"/>
              <a:t>SeasonEm</a:t>
            </a:r>
            <a:r>
              <a:rPr lang="zh-CN" altLang="en-US" smtClean="0"/>
              <a:t>，是</a:t>
            </a:r>
            <a:r>
              <a:rPr lang="en-US" altLang="zh-CN" smtClean="0"/>
              <a:t>Value</a:t>
            </a:r>
            <a:r>
              <a:rPr lang="zh-CN" altLang="en-US" smtClean="0"/>
              <a:t>类型</a:t>
            </a:r>
            <a:r>
              <a:rPr lang="en-US" altLang="zh-CN" smtClean="0"/>
              <a:t>,</a:t>
            </a:r>
            <a:r>
              <a:rPr lang="zh-CN" altLang="en-US" smtClean="0"/>
              <a:t>这样才能使用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val spring, summer, winter, autumn = Value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// </a:t>
            </a:r>
            <a:r>
              <a:rPr lang="zh-CN" altLang="en-US" smtClean="0"/>
              <a:t>定义一个泛型类</a:t>
            </a:r>
          </a:p>
          <a:p>
            <a:r>
              <a:rPr lang="en-US" altLang="zh-CN" smtClean="0"/>
              <a:t>class EnglishClass[A, B, C](val classSeason: A, val className: B, val classType: C)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老师代码演示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com.atguigu.chapter88.generic</a:t>
            </a:r>
          </a:p>
          <a:p>
            <a:r>
              <a:rPr lang="en-US" altLang="zh-CN" smtClean="0"/>
              <a:t>import com.atguigu.chapter88.generic.SeasonEm.SeasonEm</a:t>
            </a:r>
          </a:p>
          <a:p>
            <a:r>
              <a:rPr lang="en-US" altLang="zh-CN" smtClean="0"/>
              <a:t>object GenericUse2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val class1 = new EnglishClass[SeasonEm, String, String](SeasonEm.spring, "001</a:t>
            </a:r>
            <a:r>
              <a:rPr lang="zh-CN" altLang="en-US" smtClean="0"/>
              <a:t>班</a:t>
            </a:r>
            <a:r>
              <a:rPr lang="en-US" altLang="zh-CN" smtClean="0"/>
              <a:t>", "</a:t>
            </a:r>
            <a:r>
              <a:rPr lang="zh-CN" altLang="en-US" smtClean="0"/>
              <a:t>高级班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println(class1.classSeason + " " + class1.className + " " + class1.classType)</a:t>
            </a:r>
          </a:p>
          <a:p>
            <a:endParaRPr lang="en-US" altLang="zh-CN" smtClean="0"/>
          </a:p>
          <a:p>
            <a:r>
              <a:rPr lang="en-US" altLang="zh-CN" smtClean="0"/>
              <a:t>    val class2 = new EnglishClass[SeasonEm, String, Int](SeasonEm.spring, "002</a:t>
            </a:r>
            <a:r>
              <a:rPr lang="zh-CN" altLang="en-US" smtClean="0"/>
              <a:t>班</a:t>
            </a:r>
            <a:r>
              <a:rPr lang="en-US" altLang="zh-CN" smtClean="0"/>
              <a:t>", 1)</a:t>
            </a:r>
          </a:p>
          <a:p>
            <a:r>
              <a:rPr lang="en-US" altLang="zh-CN" smtClean="0"/>
              <a:t>    println(class2.classSeason + " " + class2.className + " " + class2.classType)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// Scala </a:t>
            </a:r>
            <a:r>
              <a:rPr lang="zh-CN" altLang="en-US" smtClean="0"/>
              <a:t>枚举类型</a:t>
            </a:r>
          </a:p>
          <a:p>
            <a:r>
              <a:rPr lang="en-US" altLang="zh-CN" smtClean="0"/>
              <a:t>object SeasonEm extends Enumeration {</a:t>
            </a:r>
          </a:p>
          <a:p>
            <a:r>
              <a:rPr lang="en-US" altLang="zh-CN" smtClean="0"/>
              <a:t>  type SeasonEm = Value //</a:t>
            </a:r>
            <a:r>
              <a:rPr lang="zh-CN" altLang="en-US" smtClean="0"/>
              <a:t>自定义</a:t>
            </a:r>
            <a:r>
              <a:rPr lang="en-US" altLang="zh-CN" smtClean="0"/>
              <a:t>SeasonEm</a:t>
            </a:r>
            <a:r>
              <a:rPr lang="zh-CN" altLang="en-US" smtClean="0"/>
              <a:t>，是</a:t>
            </a:r>
            <a:r>
              <a:rPr lang="en-US" altLang="zh-CN" smtClean="0"/>
              <a:t>Value</a:t>
            </a:r>
            <a:r>
              <a:rPr lang="zh-CN" altLang="en-US" smtClean="0"/>
              <a:t>类型</a:t>
            </a:r>
            <a:r>
              <a:rPr lang="en-US" altLang="zh-CN" smtClean="0"/>
              <a:t>,</a:t>
            </a:r>
            <a:r>
              <a:rPr lang="zh-CN" altLang="en-US" smtClean="0"/>
              <a:t>这样才能使用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val spring, summer, winter, autumn = Value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// </a:t>
            </a:r>
            <a:r>
              <a:rPr lang="zh-CN" altLang="en-US" smtClean="0"/>
              <a:t>定义一个泛型类</a:t>
            </a:r>
          </a:p>
          <a:p>
            <a:r>
              <a:rPr lang="en-US" altLang="zh-CN" smtClean="0"/>
              <a:t>class EnglishClass[A, B, C](val classSeason: A, val className: B, val classType: C)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老师代码演示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object GenericUse3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定义一个函数，可以获取各种类型的 </a:t>
            </a:r>
            <a:r>
              <a:rPr lang="en-US" altLang="zh-CN" smtClean="0"/>
              <a:t>List </a:t>
            </a:r>
            <a:r>
              <a:rPr lang="zh-CN" altLang="en-US" smtClean="0"/>
              <a:t>的中间</a:t>
            </a:r>
            <a:r>
              <a:rPr lang="en-US" altLang="zh-CN" smtClean="0"/>
              <a:t>index</a:t>
            </a:r>
            <a:r>
              <a:rPr lang="zh-CN" altLang="en-US" smtClean="0"/>
              <a:t>的值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list1 = List("a",100,"c")</a:t>
            </a:r>
          </a:p>
          <a:p>
            <a:r>
              <a:rPr lang="en-US" altLang="zh-CN" smtClean="0"/>
              <a:t>    val list2 = List(1,2,3,4,5,6)</a:t>
            </a:r>
          </a:p>
          <a:p>
            <a:endParaRPr lang="en-US" altLang="zh-CN" smtClean="0"/>
          </a:p>
          <a:p>
            <a:r>
              <a:rPr lang="en-US" altLang="zh-CN" smtClean="0"/>
              <a:t>    println(getMidEle(list1))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// </a:t>
            </a:r>
            <a:r>
              <a:rPr lang="zh-CN" altLang="en-US" smtClean="0"/>
              <a:t>定义一个方法接收任意类型的 </a:t>
            </a:r>
            <a:r>
              <a:rPr lang="en-US" altLang="zh-CN" smtClean="0"/>
              <a:t>List </a:t>
            </a:r>
            <a:r>
              <a:rPr lang="zh-CN" altLang="en-US" smtClean="0"/>
              <a:t>集合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def getMidEle[A](l: List[A])={</a:t>
            </a:r>
          </a:p>
          <a:p>
            <a:r>
              <a:rPr lang="en-US" altLang="zh-CN" smtClean="0"/>
              <a:t>    l(l.length/2)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老师代码演示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object GenericUse3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定义一个函数，可以获取各种类型的 </a:t>
            </a:r>
            <a:r>
              <a:rPr lang="en-US" altLang="zh-CN" smtClean="0"/>
              <a:t>List </a:t>
            </a:r>
            <a:r>
              <a:rPr lang="zh-CN" altLang="en-US" smtClean="0"/>
              <a:t>的中间</a:t>
            </a:r>
            <a:r>
              <a:rPr lang="en-US" altLang="zh-CN" smtClean="0"/>
              <a:t>index</a:t>
            </a:r>
            <a:r>
              <a:rPr lang="zh-CN" altLang="en-US" smtClean="0"/>
              <a:t>的值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list1 = List("a",100,"c")</a:t>
            </a:r>
          </a:p>
          <a:p>
            <a:r>
              <a:rPr lang="en-US" altLang="zh-CN" smtClean="0"/>
              <a:t>    val list2 = List(1,2,3,4,5,6)</a:t>
            </a:r>
          </a:p>
          <a:p>
            <a:endParaRPr lang="en-US" altLang="zh-CN" smtClean="0"/>
          </a:p>
          <a:p>
            <a:r>
              <a:rPr lang="en-US" altLang="zh-CN" smtClean="0"/>
              <a:t>    println(getMidEle(list1))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// </a:t>
            </a:r>
            <a:r>
              <a:rPr lang="zh-CN" altLang="en-US" smtClean="0"/>
              <a:t>定义一个方法接收任意类型的 </a:t>
            </a:r>
            <a:r>
              <a:rPr lang="en-US" altLang="zh-CN" smtClean="0"/>
              <a:t>List </a:t>
            </a:r>
            <a:r>
              <a:rPr lang="zh-CN" altLang="en-US" smtClean="0"/>
              <a:t>集合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def getMidEle[A](l: List[A])={</a:t>
            </a:r>
          </a:p>
          <a:p>
            <a:r>
              <a:rPr lang="en-US" altLang="zh-CN" smtClean="0"/>
              <a:t>    l(l.length/2)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com.atguigu.chapter88.upperbounds</a:t>
            </a:r>
          </a:p>
          <a:p>
            <a:endParaRPr lang="en-US" altLang="zh-CN" smtClean="0"/>
          </a:p>
          <a:p>
            <a:r>
              <a:rPr lang="en-US" altLang="zh-CN" smtClean="0"/>
              <a:t>object UpperBoundsDemo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常规方式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/*</a:t>
            </a:r>
          </a:p>
          <a:p>
            <a:r>
              <a:rPr lang="en-US" altLang="zh-CN" smtClean="0"/>
              <a:t>    val compareInt = new CompareInt(-10, 2)</a:t>
            </a:r>
          </a:p>
          <a:p>
            <a:r>
              <a:rPr lang="en-US" altLang="zh-CN" smtClean="0"/>
              <a:t>    println("res1=" + compareInt.greater)</a:t>
            </a:r>
          </a:p>
          <a:p>
            <a:endParaRPr lang="en-US" altLang="zh-CN" smtClean="0"/>
          </a:p>
          <a:p>
            <a:r>
              <a:rPr lang="en-US" altLang="zh-CN" smtClean="0"/>
              <a:t>    val compareFloat = new CompareFloat(-10.0f, -20.0f)</a:t>
            </a:r>
          </a:p>
          <a:p>
            <a:r>
              <a:rPr lang="en-US" altLang="zh-CN" smtClean="0"/>
              <a:t>    println("res2=" + compareFloat.greater)</a:t>
            </a:r>
          </a:p>
          <a:p>
            <a:r>
              <a:rPr lang="en-US" altLang="zh-CN" smtClean="0"/>
              <a:t>    */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使用上界的方式完成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方式</a:t>
            </a:r>
            <a:r>
              <a:rPr lang="en-US" altLang="zh-CN" smtClean="0"/>
              <a:t>1</a:t>
            </a:r>
            <a:r>
              <a:rPr lang="zh-CN" altLang="en-US" smtClean="0"/>
              <a:t>： 语法不错，但是运行错误，原因 </a:t>
            </a:r>
            <a:r>
              <a:rPr lang="en-US" altLang="zh-CN" smtClean="0"/>
              <a:t>20, 30</a:t>
            </a:r>
            <a:r>
              <a:rPr lang="zh-CN" altLang="en-US" smtClean="0"/>
              <a:t>是</a:t>
            </a:r>
            <a:r>
              <a:rPr lang="en-US" altLang="zh-CN" smtClean="0"/>
              <a:t>Int,</a:t>
            </a:r>
            <a:r>
              <a:rPr lang="zh-CN" altLang="en-US" smtClean="0"/>
              <a:t>没有实现</a:t>
            </a:r>
            <a:r>
              <a:rPr lang="en-US" altLang="zh-CN" smtClean="0"/>
              <a:t>Comparable</a:t>
            </a:r>
            <a:r>
              <a:rPr lang="zh-CN" altLang="en-US" smtClean="0"/>
              <a:t>接口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      </a:t>
            </a:r>
            <a:r>
              <a:rPr lang="zh-CN" altLang="en-US" smtClean="0"/>
              <a:t>因此不是</a:t>
            </a:r>
            <a:r>
              <a:rPr lang="en-US" altLang="zh-CN" smtClean="0"/>
              <a:t>Comparable </a:t>
            </a:r>
            <a:r>
              <a:rPr lang="zh-CN" altLang="en-US" smtClean="0"/>
              <a:t>子类型，所以报错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/*</a:t>
            </a:r>
          </a:p>
          <a:p>
            <a:r>
              <a:rPr lang="en-US" altLang="zh-CN" smtClean="0"/>
              <a:t>    val compareComm1 = new CompareComm(20, 30)</a:t>
            </a:r>
          </a:p>
          <a:p>
            <a:r>
              <a:rPr lang="en-US" altLang="zh-CN" smtClean="0"/>
              <a:t>    println(compareComm1.greater)*/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方式</a:t>
            </a:r>
            <a:r>
              <a:rPr lang="en-US" altLang="zh-CN" smtClean="0"/>
              <a:t>2</a:t>
            </a:r>
            <a:r>
              <a:rPr lang="zh-CN" altLang="en-US" smtClean="0"/>
              <a:t>： 运行正常，因为</a:t>
            </a:r>
            <a:r>
              <a:rPr lang="en-US" altLang="zh-CN" smtClean="0"/>
              <a:t>Integer </a:t>
            </a:r>
            <a:r>
              <a:rPr lang="zh-CN" altLang="en-US" smtClean="0"/>
              <a:t>实现了</a:t>
            </a:r>
            <a:r>
              <a:rPr lang="en-US" altLang="zh-CN" smtClean="0"/>
              <a:t>Comparable</a:t>
            </a:r>
            <a:r>
              <a:rPr lang="zh-CN" altLang="en-US" smtClean="0"/>
              <a:t>接口</a:t>
            </a:r>
            <a:r>
              <a:rPr lang="en-US" altLang="zh-CN" smtClean="0"/>
              <a:t>,java.lang.Float</a:t>
            </a:r>
            <a:r>
              <a:rPr lang="zh-CN" altLang="en-US" smtClean="0"/>
              <a:t>也实现了</a:t>
            </a:r>
            <a:r>
              <a:rPr lang="en-US" altLang="zh-CN" smtClean="0"/>
              <a:t>Comparable</a:t>
            </a:r>
            <a:r>
              <a:rPr lang="zh-CN" altLang="en-US" smtClean="0"/>
              <a:t>接口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      </a:t>
            </a:r>
            <a:r>
              <a:rPr lang="zh-CN" altLang="en-US" smtClean="0"/>
              <a:t>通用性增强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compareComm2 = new CompareComm(Integer.valueOf(20), Integer.valueOf(30))</a:t>
            </a:r>
          </a:p>
          <a:p>
            <a:r>
              <a:rPr lang="en-US" altLang="zh-CN" smtClean="0"/>
              <a:t>    println(compareComm2.greater)</a:t>
            </a:r>
          </a:p>
          <a:p>
            <a:r>
              <a:rPr lang="en-US" altLang="zh-CN" smtClean="0"/>
              <a:t>    val compareComm3 =</a:t>
            </a:r>
          </a:p>
          <a:p>
            <a:r>
              <a:rPr lang="en-US" altLang="zh-CN" smtClean="0"/>
              <a:t>      new CompareComm(java.lang.Float.valueOf(20.1f), java.lang.Float.valueOf(30.1f))</a:t>
            </a:r>
          </a:p>
          <a:p>
            <a:r>
              <a:rPr lang="en-US" altLang="zh-CN" smtClean="0"/>
              <a:t>    println(compareComm3.greater)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方式</a:t>
            </a:r>
            <a:r>
              <a:rPr lang="en-US" altLang="zh-CN" smtClean="0"/>
              <a:t>3: </a:t>
            </a:r>
            <a:r>
              <a:rPr lang="zh-CN" altLang="en-US" smtClean="0"/>
              <a:t>可以对方式</a:t>
            </a:r>
            <a:r>
              <a:rPr lang="en-US" altLang="zh-CN" smtClean="0"/>
              <a:t>2</a:t>
            </a:r>
            <a:r>
              <a:rPr lang="zh-CN" altLang="en-US" smtClean="0"/>
              <a:t>进行简写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      </a:t>
            </a:r>
            <a:r>
              <a:rPr lang="zh-CN" altLang="en-US" smtClean="0"/>
              <a:t>请注意当看到</a:t>
            </a:r>
            <a:r>
              <a:rPr lang="en-US" altLang="zh-CN" smtClean="0"/>
              <a:t>201.9f</a:t>
            </a:r>
            <a:r>
              <a:rPr lang="zh-CN" altLang="en-US" smtClean="0"/>
              <a:t>有下划线时，表示编译器进行了隐式转换</a:t>
            </a:r>
            <a:r>
              <a:rPr lang="en-US" altLang="zh-CN" smtClean="0"/>
              <a:t>, </a:t>
            </a:r>
            <a:r>
              <a:rPr lang="zh-CN" altLang="en-US" smtClean="0"/>
              <a:t>在</a:t>
            </a:r>
            <a:r>
              <a:rPr lang="en-US" altLang="zh-CN" smtClean="0"/>
              <a:t>Predef.scala</a:t>
            </a:r>
            <a:r>
              <a:rPr lang="zh-CN" altLang="en-US" smtClean="0"/>
              <a:t>中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//implicit def float2Float(x: Float): java.lang.Float  = x.asInstanceOf[java.lang.Float]</a:t>
            </a:r>
          </a:p>
          <a:p>
            <a:r>
              <a:rPr lang="en-US" altLang="zh-CN" smtClean="0"/>
              <a:t>    val compareComm4 =</a:t>
            </a:r>
          </a:p>
          <a:p>
            <a:r>
              <a:rPr lang="en-US" altLang="zh-CN" smtClean="0"/>
              <a:t>      new CompareComm[java.lang.Float](201.9f, 30.1f)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  println(compareComm4.greater)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// </a:t>
            </a:r>
            <a:r>
              <a:rPr lang="zh-CN" altLang="en-US" smtClean="0"/>
              <a:t>常规方式比较</a:t>
            </a:r>
            <a:r>
              <a:rPr lang="en-US" altLang="zh-CN" smtClean="0"/>
              <a:t>Int , Float </a:t>
            </a:r>
            <a:r>
              <a:rPr lang="zh-CN" altLang="en-US" smtClean="0"/>
              <a:t>数字的大小</a:t>
            </a:r>
          </a:p>
          <a:p>
            <a:r>
              <a:rPr lang="en-US" altLang="zh-CN" smtClean="0"/>
              <a:t>/*</a:t>
            </a:r>
          </a:p>
          <a:p>
            <a:r>
              <a:rPr lang="en-US" altLang="zh-CN" smtClean="0"/>
              <a:t>class CompareInt(n1: Int, n2: Int) {</a:t>
            </a:r>
          </a:p>
          <a:p>
            <a:r>
              <a:rPr lang="en-US" altLang="zh-CN" smtClean="0"/>
              <a:t>  def greater = if(n1 &gt; n2) n1 else n2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CompareFloat(n1: Float, n2: Float) {</a:t>
            </a:r>
          </a:p>
          <a:p>
            <a:r>
              <a:rPr lang="en-US" altLang="zh-CN" smtClean="0"/>
              <a:t>  def greater = if(n1 &gt; n2) n1 else n2</a:t>
            </a:r>
          </a:p>
          <a:p>
            <a:r>
              <a:rPr lang="en-US" altLang="zh-CN" smtClean="0"/>
              <a:t>}*/</a:t>
            </a:r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使用上界的方式，可以有更好的通用性</a:t>
            </a:r>
            <a:endParaRPr lang="en-US" altLang="zh-CN" smtClean="0"/>
          </a:p>
          <a:p>
            <a:r>
              <a:rPr lang="en-US" altLang="zh-CN" smtClean="0"/>
              <a:t>/**</a:t>
            </a:r>
          </a:p>
          <a:p>
            <a:r>
              <a:rPr lang="en-US" altLang="zh-CN" smtClean="0"/>
              <a:t>  * &lt;: </a:t>
            </a:r>
            <a:r>
              <a:rPr lang="zh-CN" altLang="en-US" smtClean="0"/>
              <a:t>上界 </a:t>
            </a:r>
            <a:r>
              <a:rPr lang="en-US" altLang="zh-CN" smtClean="0"/>
              <a:t>upper bounds</a:t>
            </a:r>
          </a:p>
          <a:p>
            <a:r>
              <a:rPr lang="en-US" altLang="zh-CN" smtClean="0"/>
              <a:t>  * </a:t>
            </a:r>
            <a:r>
              <a:rPr lang="zh-CN" altLang="en-US" smtClean="0"/>
              <a:t>类似</a:t>
            </a:r>
            <a:r>
              <a:rPr lang="en-US" altLang="zh-CN" smtClean="0"/>
              <a:t>java</a:t>
            </a:r>
            <a:r>
              <a:rPr lang="zh-CN" altLang="en-US" smtClean="0"/>
              <a:t>中的 </a:t>
            </a:r>
            <a:r>
              <a:rPr lang="en-US" altLang="zh-CN" smtClean="0"/>
              <a:t>&lt;T extends Comparable&gt;</a:t>
            </a:r>
          </a:p>
          <a:p>
            <a:r>
              <a:rPr lang="en-US" altLang="zh-CN" smtClean="0"/>
              <a:t>  *     </a:t>
            </a:r>
            <a:r>
              <a:rPr lang="zh-CN" altLang="en-US" smtClean="0"/>
              <a:t>不会发生隐式转换，除非用户显示的指定</a:t>
            </a:r>
            <a:r>
              <a:rPr lang="en-US" altLang="zh-CN" smtClean="0"/>
              <a:t>,</a:t>
            </a:r>
            <a:r>
              <a:rPr lang="zh-CN" altLang="en-US" smtClean="0"/>
              <a:t>比如</a:t>
            </a:r>
            <a:r>
              <a:rPr lang="zh-CN" altLang="en-US" baseline="0" smtClean="0"/>
              <a:t> </a:t>
            </a:r>
            <a:r>
              <a:rPr lang="en-US" altLang="zh-CN" smtClean="0"/>
              <a:t>new CompareComm[java.lang.Float](201.9f, 30.1f)</a:t>
            </a:r>
            <a:r>
              <a:rPr lang="zh-CN" altLang="en-US" smtClean="0"/>
              <a:t>，才会隐式转换</a:t>
            </a:r>
          </a:p>
          <a:p>
            <a:r>
              <a:rPr lang="zh-CN" altLang="en-US" smtClean="0"/>
              <a:t>  *     </a:t>
            </a:r>
            <a:r>
              <a:rPr lang="en-US" altLang="zh-CN" smtClean="0"/>
              <a:t>T </a:t>
            </a:r>
            <a:r>
              <a:rPr lang="zh-CN" altLang="en-US" smtClean="0"/>
              <a:t>实现了 </a:t>
            </a:r>
            <a:r>
              <a:rPr lang="en-US" altLang="zh-CN" smtClean="0"/>
              <a:t>Comparable </a:t>
            </a:r>
            <a:r>
              <a:rPr lang="zh-CN" altLang="en-US" smtClean="0"/>
              <a:t>接口</a:t>
            </a:r>
          </a:p>
          <a:p>
            <a:r>
              <a:rPr lang="zh-CN" altLang="en-US" smtClean="0"/>
              <a:t>  *</a:t>
            </a:r>
            <a:r>
              <a:rPr lang="en-US" altLang="zh-CN" smtClean="0"/>
              <a:t>/</a:t>
            </a:r>
            <a:endParaRPr lang="zh-CN" altLang="en-US" smtClean="0"/>
          </a:p>
          <a:p>
            <a:r>
              <a:rPr lang="en-US" altLang="zh-CN" smtClean="0"/>
              <a:t>class CompareComm[T &lt;: Comparable[T]](obj1: T, obj2: T)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说明因为</a:t>
            </a:r>
            <a:r>
              <a:rPr lang="zh-CN" altLang="en-US" baseline="0" smtClean="0"/>
              <a:t> </a:t>
            </a:r>
            <a:r>
              <a:rPr lang="en-US" altLang="zh-CN" baseline="0" smtClean="0"/>
              <a:t>obj1</a:t>
            </a:r>
            <a:r>
              <a:rPr lang="zh-CN" altLang="en-US" baseline="0" smtClean="0"/>
              <a:t>是</a:t>
            </a:r>
            <a:r>
              <a:rPr lang="en-US" altLang="zh-CN" baseline="0" smtClean="0"/>
              <a:t>T</a:t>
            </a:r>
            <a:r>
              <a:rPr lang="zh-CN" altLang="en-US" baseline="0" smtClean="0"/>
              <a:t>类型，而</a:t>
            </a:r>
            <a:r>
              <a:rPr lang="en-US" altLang="zh-CN" baseline="0" smtClean="0"/>
              <a:t>T</a:t>
            </a:r>
            <a:r>
              <a:rPr lang="zh-CN" altLang="en-US" baseline="0" smtClean="0"/>
              <a:t>是</a:t>
            </a:r>
            <a:r>
              <a:rPr lang="en-US" altLang="zh-CN" smtClean="0"/>
              <a:t>Comparable[T]</a:t>
            </a:r>
            <a:r>
              <a:rPr lang="zh-CN" altLang="en-US" smtClean="0"/>
              <a:t>的子类型，因此可以使用</a:t>
            </a:r>
            <a:r>
              <a:rPr lang="en-US" altLang="zh-CN" smtClean="0"/>
              <a:t>compareTo</a:t>
            </a:r>
            <a:r>
              <a:rPr lang="zh-CN" altLang="en-US" smtClean="0"/>
              <a:t>方法</a:t>
            </a:r>
            <a:endParaRPr lang="en-US" altLang="zh-CN" smtClean="0"/>
          </a:p>
          <a:p>
            <a:r>
              <a:rPr lang="en-US" altLang="zh-CN" smtClean="0"/>
              <a:t>    def greater = if(obj1.compareTo(obj2) &gt; 0) obj1 else obj2</a:t>
            </a:r>
          </a:p>
          <a:p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44780"/>
            <a:ext cx="7772400" cy="12039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182727"/>
            <a:ext cx="6400800" cy="14353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4924"/>
            <a:ext cx="2057400" cy="479229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4924"/>
            <a:ext cx="6019800" cy="479229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09171"/>
            <a:ext cx="7772400" cy="111551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380545"/>
            <a:ext cx="7772400" cy="12286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57230"/>
            <a:ext cx="4040188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81183"/>
            <a:ext cx="4040188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57230"/>
            <a:ext cx="4041775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781183"/>
            <a:ext cx="4041775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3623"/>
            <a:ext cx="3008313" cy="9516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3625"/>
            <a:ext cx="5111750" cy="47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75322"/>
            <a:ext cx="3008313" cy="38418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931604"/>
            <a:ext cx="5486400" cy="4641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01853"/>
            <a:ext cx="5486400" cy="3369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395752"/>
            <a:ext cx="5486400" cy="6591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4923"/>
            <a:ext cx="8229600" cy="936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0536"/>
            <a:ext cx="8229600" cy="370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05734"/>
            <a:ext cx="2895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7504" y="4709937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尚</a:t>
            </a:r>
            <a:r>
              <a:rPr lang="zh-CN" altLang="en-US" sz="32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硅谷研究院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683568" y="2390674"/>
            <a:ext cx="7772400" cy="1203924"/>
          </a:xfrm>
        </p:spPr>
        <p:txBody>
          <a:bodyPr>
            <a:noAutofit/>
          </a:bodyPr>
          <a:lstStyle/>
          <a:p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核心编程</a:t>
            </a:r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泛</a:t>
            </a:r>
            <a:r>
              <a:rPr lang="zh-CN" altLang="en-US" sz="24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型、上</a:t>
            </a:r>
            <a:r>
              <a:rPr lang="zh-CN" altLang="en-US" sz="24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24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界、视</a:t>
            </a:r>
            <a:r>
              <a:rPr lang="zh-CN" altLang="en-US" sz="24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图界定 </a:t>
            </a:r>
            <a:r>
              <a:rPr lang="zh-CN" altLang="en-US" sz="24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、上</a:t>
            </a:r>
            <a:r>
              <a:rPr lang="zh-CN" altLang="en-US" sz="24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下文界定</a:t>
            </a:r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讲师：韩顺平</a:t>
            </a:r>
            <a:endParaRPr lang="zh-CN" altLang="en-US" sz="3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类</a:t>
            </a:r>
            <a:r>
              <a:rPr lang="zh-CN" altLang="en-US" sz="2200" b="1" smtClean="0"/>
              <a:t>型约束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上</a:t>
            </a:r>
            <a:r>
              <a:rPr lang="zh-CN" altLang="en-US" sz="2200" b="1"/>
              <a:t>界</a:t>
            </a:r>
            <a:r>
              <a:rPr lang="en-US" altLang="zh-CN" sz="2200" b="1"/>
              <a:t>(Upper Bounds)/</a:t>
            </a:r>
            <a:r>
              <a:rPr lang="zh-CN" altLang="en-US" sz="2200" b="1"/>
              <a:t>下界</a:t>
            </a:r>
            <a:r>
              <a:rPr lang="en-US" altLang="zh-CN" sz="2200" b="1"/>
              <a:t>(lower bounds)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上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界</a:t>
            </a:r>
            <a:r>
              <a:rPr lang="en-US" altLang="zh-CN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(Upper Bounds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介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绍和使用</a:t>
            </a:r>
            <a:endParaRPr lang="en-US" altLang="zh-CN" b="1" smtClean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en-US" altLang="zh-CN" b="1" smtClean="0"/>
              <a:t>scala</a:t>
            </a:r>
            <a:r>
              <a:rPr lang="zh-CN" altLang="en-US" b="1" smtClean="0"/>
              <a:t>中上界应用案例</a:t>
            </a:r>
            <a:r>
              <a:rPr lang="en-US" altLang="zh-CN" b="1" smtClean="0"/>
              <a:t>-</a:t>
            </a:r>
            <a:r>
              <a:rPr lang="zh-CN" altLang="en-US" b="1">
                <a:solidFill>
                  <a:srgbClr val="CC0000"/>
                </a:solidFill>
              </a:rPr>
              <a:t>要求</a:t>
            </a:r>
            <a:endParaRPr lang="en-US" altLang="zh-CN" b="1">
              <a:solidFill>
                <a:srgbClr val="CC0000"/>
              </a:solidFill>
            </a:endParaRPr>
          </a:p>
          <a:p>
            <a:pPr>
              <a:defRPr/>
            </a:pPr>
            <a:endParaRPr lang="en-US" altLang="zh-CN"/>
          </a:p>
          <a:p>
            <a:pPr marL="342900" indent="-342900">
              <a:buFontTx/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编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写一个通用的类，可以进行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Int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之间、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Float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之间、等实现了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Comparable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接口的值直接的比较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//java.lang.Integer 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分别使用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传统方法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和</a:t>
            </a:r>
            <a:r>
              <a:rPr lang="zh-CN" altLang="en-US" b="1">
                <a:latin typeface="Arial" pitchFamily="34" charset="0"/>
                <a:cs typeface="Arial" pitchFamily="34" charset="0"/>
              </a:rPr>
              <a:t>上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界的方式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来完成，体会上界使用的好处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.</a:t>
            </a:r>
            <a:endParaRPr lang="zh-CN" altLang="en-US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3530108"/>
            <a:ext cx="42726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class CompareInt(n1: Int, n2: Int)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def greater = if(n1 &gt; n2) n1 else n2</a:t>
            </a: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class CompareComm[T &lt;: Comparable[T]](obj1: T, obj2: T)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def greater = if(obj1.compareTo(obj2) &gt; 0) obj1 else obj2</a:t>
            </a: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200" smtClean="0">
                <a:latin typeface="Arial" pitchFamily="34" charset="0"/>
                <a:cs typeface="Arial" pitchFamily="34" charset="0"/>
              </a:rPr>
              <a:t>映射转换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Predef.scala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97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类</a:t>
            </a:r>
            <a:r>
              <a:rPr lang="zh-CN" altLang="en-US" sz="2200" b="1" smtClean="0"/>
              <a:t>型约束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上</a:t>
            </a:r>
            <a:r>
              <a:rPr lang="zh-CN" altLang="en-US" sz="2200" b="1"/>
              <a:t>界</a:t>
            </a:r>
            <a:r>
              <a:rPr lang="en-US" altLang="zh-CN" sz="2200" b="1"/>
              <a:t>(Upper Bounds)/</a:t>
            </a:r>
            <a:r>
              <a:rPr lang="zh-CN" altLang="en-US" sz="2200" b="1"/>
              <a:t>下界</a:t>
            </a:r>
            <a:r>
              <a:rPr lang="en-US" altLang="zh-CN" sz="2200" b="1"/>
              <a:t>(lower bounds)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上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界</a:t>
            </a:r>
            <a:r>
              <a:rPr lang="en-US" altLang="zh-CN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(Upper Bounds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介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绍和使用</a:t>
            </a:r>
            <a:endParaRPr lang="en-US" altLang="zh-CN" b="1" smtClean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en-US" altLang="zh-CN" b="1" smtClean="0"/>
              <a:t>scala</a:t>
            </a:r>
            <a:r>
              <a:rPr lang="zh-CN" altLang="en-US" b="1" smtClean="0"/>
              <a:t>中上界应用案例</a:t>
            </a:r>
            <a:r>
              <a:rPr lang="en-US" altLang="zh-CN" b="1" smtClean="0"/>
              <a:t>-</a:t>
            </a:r>
            <a:r>
              <a:rPr lang="zh-CN" altLang="en-US" b="1" smtClean="0"/>
              <a:t>代码</a:t>
            </a: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872183"/>
            <a:ext cx="8424936" cy="50013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object UpperBoundsDemo {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def main(args: Array[String]): Unit = {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//</a:t>
            </a:r>
            <a:r>
              <a:rPr lang="zh-CN" altLang="en-US" sz="1100">
                <a:latin typeface="Arial" pitchFamily="34" charset="0"/>
                <a:cs typeface="Arial" pitchFamily="34" charset="0"/>
              </a:rPr>
              <a:t>常规方式</a:t>
            </a:r>
          </a:p>
          <a:p>
            <a:r>
              <a:rPr lang="zh-CN" altLang="en-US" sz="11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/*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val compareInt = new CompareInt(-10, 2)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println("res1=" + compareInt.greater</a:t>
            </a:r>
            <a:r>
              <a:rPr lang="en-US" altLang="zh-CN" sz="1100" smtClean="0">
                <a:latin typeface="Arial" pitchFamily="34" charset="0"/>
                <a:cs typeface="Arial" pitchFamily="34" charset="0"/>
              </a:rPr>
              <a:t>)</a:t>
            </a:r>
            <a:endParaRPr lang="en-US" altLang="zh-CN" sz="1100">
              <a:latin typeface="Arial" pitchFamily="34" charset="0"/>
              <a:cs typeface="Arial" pitchFamily="34" charset="0"/>
            </a:endParaRP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val compareFloat = new CompareFloat(-10.0f, -20.0f)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println("res2=" + compareFloat.greater</a:t>
            </a:r>
            <a:r>
              <a:rPr lang="en-US" altLang="zh-CN" sz="1100" smtClean="0">
                <a:latin typeface="Arial" pitchFamily="34" charset="0"/>
                <a:cs typeface="Arial" pitchFamily="34" charset="0"/>
              </a:rPr>
              <a:t>)*/</a:t>
            </a:r>
            <a:endParaRPr lang="en-US" altLang="zh-CN" sz="1100">
              <a:latin typeface="Arial" pitchFamily="34" charset="0"/>
              <a:cs typeface="Arial" pitchFamily="34" charset="0"/>
            </a:endParaRP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100" smtClean="0">
                <a:latin typeface="Arial" pitchFamily="34" charset="0"/>
                <a:cs typeface="Arial" pitchFamily="34" charset="0"/>
              </a:rPr>
              <a:t>   /*val 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compareComm1 = new CompareComm(20, 30)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println(compareComm1.greater</a:t>
            </a:r>
            <a:r>
              <a:rPr lang="en-US" altLang="zh-CN" sz="1100" smtClean="0">
                <a:latin typeface="Arial" pitchFamily="34" charset="0"/>
                <a:cs typeface="Arial" pitchFamily="34" charset="0"/>
              </a:rPr>
              <a:t>)*/</a:t>
            </a:r>
            <a:endParaRPr lang="zh-CN" altLang="en-US" sz="1100">
              <a:latin typeface="Arial" pitchFamily="34" charset="0"/>
              <a:cs typeface="Arial" pitchFamily="34" charset="0"/>
            </a:endParaRPr>
          </a:p>
          <a:p>
            <a:r>
              <a:rPr lang="zh-CN" altLang="en-US" sz="11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val compareComm2 = new CompareComm(Integer.valueOf(20), Integer.valueOf(30))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println(compareComm2.greater)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val compareComm3 =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new CompareComm(java.lang.Float.valueOf(20.1f), java.lang.Float.valueOf(30.1f))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println(compareComm3.greater</a:t>
            </a:r>
            <a:r>
              <a:rPr lang="en-US" altLang="zh-CN" sz="1100" smtClean="0">
                <a:latin typeface="Arial" pitchFamily="34" charset="0"/>
                <a:cs typeface="Arial" pitchFamily="34" charset="0"/>
              </a:rPr>
              <a:t>)</a:t>
            </a:r>
            <a:endParaRPr lang="en-US" altLang="zh-CN" sz="1100">
              <a:latin typeface="Arial" pitchFamily="34" charset="0"/>
              <a:cs typeface="Arial" pitchFamily="34" charset="0"/>
            </a:endParaRP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val compareComm4 </a:t>
            </a:r>
            <a:r>
              <a:rPr lang="en-US" altLang="zh-CN" sz="1100" smtClean="0">
                <a:latin typeface="Arial" pitchFamily="34" charset="0"/>
                <a:cs typeface="Arial" pitchFamily="34" charset="0"/>
              </a:rPr>
              <a:t>= new 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CompareComm[java.lang.Float](201.9f, 30.1f</a:t>
            </a:r>
            <a:r>
              <a:rPr lang="en-US" altLang="zh-CN" sz="1100" smtClean="0">
                <a:latin typeface="Arial" pitchFamily="34" charset="0"/>
                <a:cs typeface="Arial" pitchFamily="34" charset="0"/>
              </a:rPr>
              <a:t>)</a:t>
            </a:r>
            <a:endParaRPr lang="en-US" altLang="zh-CN" sz="1100">
              <a:latin typeface="Arial" pitchFamily="34" charset="0"/>
              <a:cs typeface="Arial" pitchFamily="34" charset="0"/>
            </a:endParaRP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println(compareComm4.greater)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}</a:t>
            </a:r>
          </a:p>
          <a:p>
            <a:r>
              <a:rPr lang="en-US" altLang="zh-CN" sz="1100" smtClean="0">
                <a:latin typeface="Arial" pitchFamily="34" charset="0"/>
                <a:cs typeface="Arial" pitchFamily="34" charset="0"/>
              </a:rPr>
              <a:t>}</a:t>
            </a:r>
            <a:endParaRPr lang="zh-CN" altLang="en-US" sz="1100">
              <a:latin typeface="Arial" pitchFamily="34" charset="0"/>
              <a:cs typeface="Arial" pitchFamily="34" charset="0"/>
            </a:endParaRPr>
          </a:p>
          <a:p>
            <a:r>
              <a:rPr lang="en-US" altLang="zh-CN" sz="1100" smtClean="0">
                <a:latin typeface="Arial" pitchFamily="34" charset="0"/>
                <a:cs typeface="Arial" pitchFamily="34" charset="0"/>
              </a:rPr>
              <a:t>/*class 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CompareInt(n1: Int, n2: Int) {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def greater = if(n1 &gt; n2) n1 else n2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class CompareFloat(n1: Float, n2: Float) {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def greater = if(n1 &gt; n2) n1 else n2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}*/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100">
                <a:latin typeface="Arial" pitchFamily="34" charset="0"/>
                <a:cs typeface="Arial" pitchFamily="34" charset="0"/>
              </a:rPr>
              <a:t>使用上界的方式，可以有更好的通用性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class CompareComm[T &lt;: Comparable[T]](obj1: T, obj2: T) {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def greater = if(obj1.compareTo(obj2) &gt; 0) obj1 else obj2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}</a:t>
            </a:r>
            <a:endParaRPr lang="zh-CN" altLang="en-US" sz="11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56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类</a:t>
            </a:r>
            <a:r>
              <a:rPr lang="zh-CN" altLang="en-US" sz="2200" b="1" smtClean="0"/>
              <a:t>型约束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上</a:t>
            </a:r>
            <a:r>
              <a:rPr lang="zh-CN" altLang="en-US" sz="2200" b="1"/>
              <a:t>界</a:t>
            </a:r>
            <a:r>
              <a:rPr lang="en-US" altLang="zh-CN" sz="2200" b="1"/>
              <a:t>(Upper Bounds)/</a:t>
            </a:r>
            <a:r>
              <a:rPr lang="zh-CN" altLang="en-US" sz="2200" b="1"/>
              <a:t>下界</a:t>
            </a:r>
            <a:r>
              <a:rPr lang="en-US" altLang="zh-CN" sz="2200" b="1"/>
              <a:t>(lower bounds)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上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界</a:t>
            </a:r>
            <a:r>
              <a:rPr lang="en-US" altLang="zh-CN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(Upper Bounds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介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绍和使用</a:t>
            </a:r>
            <a:endParaRPr lang="en-US" altLang="zh-CN" b="1" smtClean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en-US" altLang="zh-CN" b="1" smtClean="0"/>
              <a:t>scala</a:t>
            </a:r>
            <a:r>
              <a:rPr lang="zh-CN" altLang="en-US" b="1" smtClean="0"/>
              <a:t>中上界课程测试题</a:t>
            </a:r>
            <a:r>
              <a:rPr lang="en-US" altLang="zh-CN" b="1" smtClean="0"/>
              <a:t>(</a:t>
            </a:r>
            <a:r>
              <a:rPr lang="zh-CN" altLang="en-US" b="1" smtClean="0"/>
              <a:t>理解上界含义</a:t>
            </a:r>
            <a:r>
              <a:rPr lang="en-US" altLang="zh-CN" b="1" smtClean="0"/>
              <a:t>)</a:t>
            </a: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872183"/>
            <a:ext cx="8424936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object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LowerBoundsDemo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def main(args: Array[String]): Unit =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biophony(Seq(new Bird, new Bird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)) //?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biophony(Seq(new Animal, new Animal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)) //?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biophony(Seq(new Animal, new Bird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)) //?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biophony(Seq(new Earth, new Earth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)) //?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}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def biophony[T &lt;: Animal](things: Seq[T]) = things map (_.sound)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class Earth { //Earth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类</a:t>
            </a:r>
          </a:p>
          <a:p>
            <a:r>
              <a:rPr lang="zh-CN" altLang="en-US" sz="12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def sound(){ //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方法</a:t>
            </a:r>
          </a:p>
          <a:p>
            <a:r>
              <a:rPr lang="zh-CN" altLang="en-US" sz="12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println("hello !")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}}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class Animal extends Earth{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override def sound() ={ //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重写了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Earth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的方法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sound()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println("animal sound")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}}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class Bird extends Animal{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override def sound()={ //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将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Animal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的方法重写</a:t>
            </a:r>
          </a:p>
          <a:p>
            <a:r>
              <a:rPr lang="zh-CN" altLang="en-US" sz="12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print("bird sounds")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}}</a:t>
            </a:r>
            <a:endParaRPr lang="zh-CN" altLang="en-US" sz="12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93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类</a:t>
            </a:r>
            <a:r>
              <a:rPr lang="zh-CN" altLang="en-US" sz="2200" b="1" smtClean="0"/>
              <a:t>型约束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上</a:t>
            </a:r>
            <a:r>
              <a:rPr lang="zh-CN" altLang="en-US" sz="2200" b="1"/>
              <a:t>界</a:t>
            </a:r>
            <a:r>
              <a:rPr lang="en-US" altLang="zh-CN" sz="2200" b="1"/>
              <a:t>(Upper Bounds)/</a:t>
            </a:r>
            <a:r>
              <a:rPr lang="zh-CN" altLang="en-US" sz="2200" b="1"/>
              <a:t>下界</a:t>
            </a:r>
            <a:r>
              <a:rPr lang="en-US" altLang="zh-CN" sz="2200" b="1"/>
              <a:t>(lower bounds)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下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界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(Lower </a:t>
            </a:r>
            <a:r>
              <a:rPr lang="en-US" altLang="zh-CN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Bounds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介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绍和使用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en-US" altLang="zh-CN" b="1" smtClean="0"/>
              <a:t>Java</a:t>
            </a:r>
            <a:r>
              <a:rPr lang="zh-CN" altLang="en-US" b="1" smtClean="0"/>
              <a:t>中下界</a:t>
            </a:r>
            <a:endParaRPr lang="en-US" altLang="zh-CN" b="1" smtClean="0"/>
          </a:p>
          <a:p>
            <a:pPr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在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Java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泛型里表示某个类型是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类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型的父类型，使用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super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关键字</a:t>
            </a:r>
            <a:endParaRPr lang="en-US" altLang="zh-CN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&lt;T super A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&gt;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或用通配符的形式：</a:t>
            </a:r>
          </a:p>
          <a:p>
            <a:pPr>
              <a:defRPr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&lt;? super A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&gt;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39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类</a:t>
            </a:r>
            <a:r>
              <a:rPr lang="zh-CN" altLang="en-US" sz="2200" b="1" smtClean="0"/>
              <a:t>型约束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上</a:t>
            </a:r>
            <a:r>
              <a:rPr lang="zh-CN" altLang="en-US" sz="2200" b="1"/>
              <a:t>界</a:t>
            </a:r>
            <a:r>
              <a:rPr lang="en-US" altLang="zh-CN" sz="2200" b="1"/>
              <a:t>(Upper Bounds)/</a:t>
            </a:r>
            <a:r>
              <a:rPr lang="zh-CN" altLang="en-US" sz="2200" b="1"/>
              <a:t>下界</a:t>
            </a:r>
            <a:r>
              <a:rPr lang="en-US" altLang="zh-CN" sz="2200" b="1"/>
              <a:t>(lower bounds)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下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界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(Lower </a:t>
            </a:r>
            <a:r>
              <a:rPr lang="en-US" altLang="zh-CN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Bounds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介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绍和使用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en-US" altLang="zh-CN" b="1" smtClean="0"/>
              <a:t>scala</a:t>
            </a:r>
            <a:r>
              <a:rPr lang="zh-CN" altLang="en-US" b="1" smtClean="0"/>
              <a:t>中下界</a:t>
            </a:r>
            <a:endParaRPr lang="en-US" altLang="zh-CN" b="1" smtClean="0"/>
          </a:p>
          <a:p>
            <a:pPr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在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scala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下界或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下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限，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使用 </a:t>
            </a:r>
            <a:r>
              <a:rPr lang="en-US" altLang="zh-CN" b="1"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b="1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关键字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，语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法如下：</a:t>
            </a:r>
            <a:endParaRPr lang="en-US" altLang="zh-CN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T 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&gt;: 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A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]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或用通配符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defRPr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[_ 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&gt;: 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A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]</a:t>
            </a:r>
            <a:endParaRPr lang="en-US" altLang="zh-CN" sz="16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32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类</a:t>
            </a:r>
            <a:r>
              <a:rPr lang="zh-CN" altLang="en-US" sz="2200" b="1" smtClean="0"/>
              <a:t>型约束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上</a:t>
            </a:r>
            <a:r>
              <a:rPr lang="zh-CN" altLang="en-US" sz="2200" b="1"/>
              <a:t>界</a:t>
            </a:r>
            <a:r>
              <a:rPr lang="en-US" altLang="zh-CN" sz="2200" b="1"/>
              <a:t>(Upper Bounds)/</a:t>
            </a:r>
            <a:r>
              <a:rPr lang="zh-CN" altLang="en-US" sz="2200" b="1"/>
              <a:t>下界</a:t>
            </a:r>
            <a:r>
              <a:rPr lang="en-US" altLang="zh-CN" sz="2200" b="1"/>
              <a:t>(lower bounds)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下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界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(Lower </a:t>
            </a:r>
            <a:r>
              <a:rPr lang="en-US" altLang="zh-CN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Bounds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介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绍和使用</a:t>
            </a:r>
            <a:endParaRPr lang="en-US" altLang="zh-CN" b="1" smtClean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en-US" altLang="zh-CN" b="1" smtClean="0"/>
              <a:t>scala</a:t>
            </a:r>
            <a:r>
              <a:rPr lang="zh-CN" altLang="en-US" b="1" smtClean="0"/>
              <a:t>中下界应用实例</a:t>
            </a:r>
            <a:endParaRPr lang="en-US" altLang="zh-CN" b="1" smtClean="0"/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2060039"/>
            <a:ext cx="44284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object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LowerBoundsDemo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def main(args: Array[String]): Unit = {</a:t>
            </a:r>
          </a:p>
          <a:p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   biophony(Seq(new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Earth, new Earth)).map(_.sound())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</a:t>
            </a:r>
            <a:endParaRPr lang="zh-CN" altLang="en-US" sz="1200">
              <a:latin typeface="Arial" pitchFamily="34" charset="0"/>
              <a:cs typeface="Arial" pitchFamily="34" charset="0"/>
            </a:endParaRPr>
          </a:p>
          <a:p>
            <a:r>
              <a:rPr lang="zh-CN" altLang="en-US" sz="12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biophony(Seq(new Animal, new Animal)).map(_.sound())</a:t>
            </a: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    biophony(Seq(new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Bird, new Bird)).map(_.sound())</a:t>
            </a:r>
          </a:p>
          <a:p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    val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res = biophony(Seq(new Bird))</a:t>
            </a:r>
          </a:p>
          <a:p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    val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res2 = biophony(Seq(new Object))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val res3 = biophony(Seq(new Moon))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println("\nres2=" + res2)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println("\nres3=" + res2)</a:t>
            </a:r>
          </a:p>
          <a:p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}</a:t>
            </a: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  def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biophony[T &gt;: Animal](things: Seq[T]) = things</a:t>
            </a: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44008" y="2065555"/>
            <a:ext cx="4320480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class Earth { //Earth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类</a:t>
            </a:r>
          </a:p>
          <a:p>
            <a:r>
              <a:rPr lang="zh-CN" altLang="en-US" sz="12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def sound(){ //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方法</a:t>
            </a:r>
          </a:p>
          <a:p>
            <a:r>
              <a:rPr lang="zh-CN" altLang="en-US" sz="12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println("hello !")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}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class Animal extends Earth{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override def sound() ={ //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重写了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Earth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的方法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sound()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println("animal sound")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}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class Bird extends Animal{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override def sound()={ //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将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Animal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的方法重写</a:t>
            </a:r>
          </a:p>
          <a:p>
            <a:r>
              <a:rPr lang="zh-CN" altLang="en-US" sz="12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print("bird sounds")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}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class Moon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{}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745371"/>
              </p:ext>
            </p:extLst>
          </p:nvPr>
        </p:nvGraphicFramePr>
        <p:xfrm>
          <a:off x="5724128" y="4670124"/>
          <a:ext cx="30670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包装程序外壳对象" showAsIcon="1" r:id="rId4" imgW="3788280" imgH="711360" progId="Package">
                  <p:embed/>
                </p:oleObj>
              </mc:Choice>
              <mc:Fallback>
                <p:oleObj name="包装程序外壳对象" showAsIcon="1" r:id="rId4" imgW="3788280" imgH="711360" progId="Package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4670124"/>
                        <a:ext cx="30670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029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类</a:t>
            </a:r>
            <a:r>
              <a:rPr lang="zh-CN" altLang="en-US" sz="2200" b="1" smtClean="0"/>
              <a:t>型约束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上</a:t>
            </a:r>
            <a:r>
              <a:rPr lang="zh-CN" altLang="en-US" sz="2200" b="1"/>
              <a:t>界</a:t>
            </a:r>
            <a:r>
              <a:rPr lang="en-US" altLang="zh-CN" sz="2200" b="1"/>
              <a:t>(Upper Bounds)/</a:t>
            </a:r>
            <a:r>
              <a:rPr lang="zh-CN" altLang="en-US" sz="2200" b="1"/>
              <a:t>下界</a:t>
            </a:r>
            <a:r>
              <a:rPr lang="en-US" altLang="zh-CN" sz="2200" b="1"/>
              <a:t>(lower bounds)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下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界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(Lower </a:t>
            </a:r>
            <a:r>
              <a:rPr lang="en-US" altLang="zh-CN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Bounds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介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绍和使用</a:t>
            </a:r>
            <a:endParaRPr lang="en-US" altLang="zh-CN" b="1" smtClean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en-US" altLang="zh-CN" b="1" smtClean="0"/>
              <a:t>scala</a:t>
            </a:r>
            <a:r>
              <a:rPr lang="zh-CN" altLang="en-US" b="1" smtClean="0"/>
              <a:t>中下界的使用小结</a:t>
            </a:r>
            <a:endParaRPr lang="en-US" altLang="zh-CN" b="1" smtClean="0"/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US" altLang="zh-CN" b="1">
                <a:latin typeface="Arial" pitchFamily="34" charset="0"/>
                <a:cs typeface="Arial" pitchFamily="34" charset="0"/>
              </a:rPr>
              <a:t>def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biophony[T &gt;: Animal](things: Seq[T]) = things</a:t>
            </a:r>
            <a:endParaRPr lang="en-US" altLang="zh-CN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zh-CN" altLang="en-US" b="1" smtClean="0">
                <a:solidFill>
                  <a:srgbClr val="0070C0"/>
                </a:solidFill>
              </a:rPr>
              <a:t>对于下界</a:t>
            </a:r>
            <a:r>
              <a:rPr lang="zh-CN" altLang="en-US" b="1" smtClean="0"/>
              <a:t>，</a:t>
            </a:r>
            <a:r>
              <a:rPr lang="zh-CN" altLang="en-US" b="1"/>
              <a:t>可</a:t>
            </a:r>
            <a:r>
              <a:rPr lang="zh-CN" altLang="en-US" b="1" smtClean="0"/>
              <a:t>以传入任意类型</a:t>
            </a:r>
            <a:endParaRPr lang="en-US" altLang="zh-CN" b="1" smtClean="0">
              <a:solidFill>
                <a:srgbClr val="0070C0"/>
              </a:solidFill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传</a:t>
            </a:r>
            <a:r>
              <a:rPr lang="zh-CN" altLang="en-US"/>
              <a:t>入和</a:t>
            </a:r>
            <a:r>
              <a:rPr lang="en-US" altLang="zh-CN"/>
              <a:t>Animal</a:t>
            </a:r>
            <a:r>
              <a:rPr lang="zh-CN" altLang="en-US"/>
              <a:t>直系的，是</a:t>
            </a:r>
            <a:r>
              <a:rPr lang="en-US" altLang="zh-CN"/>
              <a:t>Animal</a:t>
            </a:r>
            <a:r>
              <a:rPr lang="zh-CN" altLang="en-US"/>
              <a:t>父类的还是父类处理，是</a:t>
            </a:r>
            <a:r>
              <a:rPr lang="en-US" altLang="zh-CN"/>
              <a:t>Animal</a:t>
            </a:r>
            <a:r>
              <a:rPr lang="zh-CN" altLang="en-US"/>
              <a:t>子类的按照</a:t>
            </a:r>
            <a:r>
              <a:rPr lang="en-US" altLang="zh-CN"/>
              <a:t>Animal</a:t>
            </a:r>
            <a:r>
              <a:rPr lang="zh-CN" altLang="en-US"/>
              <a:t>处</a:t>
            </a:r>
            <a:r>
              <a:rPr lang="zh-CN" altLang="en-US" smtClean="0"/>
              <a:t>理</a:t>
            </a:r>
            <a:endParaRPr lang="en-US" altLang="zh-CN" smtClean="0"/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和</a:t>
            </a:r>
            <a:r>
              <a:rPr lang="en-US" altLang="zh-CN"/>
              <a:t>Animal</a:t>
            </a:r>
            <a:r>
              <a:rPr lang="zh-CN" altLang="en-US"/>
              <a:t>无关的，一律按照</a:t>
            </a:r>
            <a:r>
              <a:rPr lang="en-US" altLang="zh-CN"/>
              <a:t>Object</a:t>
            </a:r>
            <a:r>
              <a:rPr lang="zh-CN" altLang="en-US"/>
              <a:t>处</a:t>
            </a:r>
            <a:r>
              <a:rPr lang="zh-CN" altLang="en-US" smtClean="0"/>
              <a:t>理</a:t>
            </a:r>
            <a:endParaRPr lang="en-US" altLang="zh-CN" smtClean="0"/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也</a:t>
            </a:r>
            <a:r>
              <a:rPr lang="zh-CN" altLang="en-US"/>
              <a:t>就是下界，可以随便传，只是处理是方式不一</a:t>
            </a:r>
            <a:r>
              <a:rPr lang="zh-CN" altLang="en-US" smtClean="0"/>
              <a:t>样</a:t>
            </a:r>
            <a:endParaRPr lang="en-US" altLang="zh-CN" smtClean="0"/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不</a:t>
            </a:r>
            <a:r>
              <a:rPr lang="zh-CN" altLang="en-US"/>
              <a:t>能使用上界的思路来类推下界的含义</a:t>
            </a:r>
            <a:endParaRPr lang="en-US" altLang="zh-CN"/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536479"/>
            <a:ext cx="48101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734829"/>
              </p:ext>
            </p:extLst>
          </p:nvPr>
        </p:nvGraphicFramePr>
        <p:xfrm>
          <a:off x="5796136" y="4811262"/>
          <a:ext cx="504056" cy="434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包装程序外壳对象" showAsIcon="1" r:id="rId5" imgW="826200" imgH="711360" progId="Package">
                  <p:embed/>
                </p:oleObj>
              </mc:Choice>
              <mc:Fallback>
                <p:oleObj name="包装程序外壳对象" showAsIcon="1" r:id="rId5" imgW="8262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96136" y="4811262"/>
                        <a:ext cx="504056" cy="434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827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类</a:t>
            </a:r>
            <a:r>
              <a:rPr lang="zh-CN" altLang="en-US" sz="2200" b="1" smtClean="0"/>
              <a:t>型约束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视</a:t>
            </a:r>
            <a:r>
              <a:rPr lang="zh-CN" altLang="en-US" sz="2200" b="1"/>
              <a:t>图界</a:t>
            </a:r>
            <a:r>
              <a:rPr lang="zh-CN" altLang="en-US" sz="2200" b="1" smtClean="0"/>
              <a:t>定</a:t>
            </a:r>
            <a:r>
              <a:rPr lang="en-US" altLang="zh-CN" sz="2200" b="1"/>
              <a:t>(View bounds)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视图界定基本介绍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&lt;%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的意思是“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view bounds”(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视界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，它比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&lt;: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适用的范围更广，除了所有的子类型，还允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许隐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式转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换类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型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>
                <a:latin typeface="Arial" pitchFamily="34" charset="0"/>
                <a:cs typeface="Arial" pitchFamily="34" charset="0"/>
              </a:rPr>
              <a:t>def method [A &lt;% B](arglist): R = ...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等价于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defRPr/>
            </a:pPr>
            <a:r>
              <a:rPr lang="en-US" altLang="zh-CN">
                <a:latin typeface="Arial" pitchFamily="34" charset="0"/>
                <a:cs typeface="Arial" pitchFamily="34" charset="0"/>
              </a:rPr>
              <a:t>def method [A](arglist)(implicit viewAB: A =&gt; B): R = ... 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或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等价于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defRPr/>
            </a:pPr>
            <a:r>
              <a:rPr lang="en-US" altLang="zh-CN">
                <a:latin typeface="Arial" pitchFamily="34" charset="0"/>
                <a:cs typeface="Arial" pitchFamily="34" charset="0"/>
              </a:rPr>
              <a:t>implicit def conver(a:A): B = …</a:t>
            </a: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&lt;%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除了方法使用之外，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class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声明类型参数时也可使用：</a:t>
            </a:r>
          </a:p>
          <a:p>
            <a:pPr>
              <a:defRPr/>
            </a:pPr>
            <a:r>
              <a:rPr lang="en-US" altLang="zh-CN">
                <a:latin typeface="Arial" pitchFamily="34" charset="0"/>
                <a:cs typeface="Arial" pitchFamily="34" charset="0"/>
              </a:rPr>
              <a:t>class A[T &lt;% Int]</a:t>
            </a: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07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类</a:t>
            </a:r>
            <a:r>
              <a:rPr lang="zh-CN" altLang="en-US" sz="2200" b="1" smtClean="0"/>
              <a:t>型约束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视</a:t>
            </a:r>
            <a:r>
              <a:rPr lang="zh-CN" altLang="en-US" sz="2200" b="1"/>
              <a:t>图界</a:t>
            </a:r>
            <a:r>
              <a:rPr lang="zh-CN" altLang="en-US" sz="2200" b="1" smtClean="0"/>
              <a:t>定</a:t>
            </a:r>
            <a:r>
              <a:rPr lang="en-US" altLang="zh-CN" sz="2200" b="1"/>
              <a:t>(View bounds)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视图界定应用案例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object 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ViewBoundsDemo {</a:t>
            </a:r>
          </a:p>
          <a:p>
            <a:pPr>
              <a:defRPr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  def main(args: Array[String]): Unit = {</a:t>
            </a:r>
          </a:p>
          <a:p>
            <a:pPr>
              <a:defRPr/>
            </a:pP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   //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方式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1	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    val compareComm1 = new CompareComm(20, 30)</a:t>
            </a:r>
          </a:p>
          <a:p>
            <a:pPr>
              <a:defRPr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    println(compareComm1.greater)</a:t>
            </a:r>
          </a:p>
          <a:p>
            <a:pPr>
              <a:defRPr/>
            </a:pP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    //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同时，也</a:t>
            </a:r>
            <a:r>
              <a:rPr lang="zh-CN" altLang="en-US" sz="1600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支持前面学习过的上界使用的各种方式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看后面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代码</a:t>
            </a:r>
            <a:endParaRPr lang="en-US" altLang="zh-CN" sz="160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 }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class CompareComm[T &lt;% Comparable[T]](obj1: T, obj2: T) {</a:t>
            </a:r>
          </a:p>
          <a:p>
            <a:pPr>
              <a:defRPr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  def greater = if(obj1.compareTo(obj2) &gt; 0) obj1 else obj2</a:t>
            </a:r>
          </a:p>
          <a:p>
            <a:pPr>
              <a:defRPr/>
            </a:pP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11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类</a:t>
            </a:r>
            <a:r>
              <a:rPr lang="zh-CN" altLang="en-US" sz="2200" b="1" smtClean="0"/>
              <a:t>型约束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视</a:t>
            </a:r>
            <a:r>
              <a:rPr lang="zh-CN" altLang="en-US" sz="2200" b="1"/>
              <a:t>图界</a:t>
            </a:r>
            <a:r>
              <a:rPr lang="zh-CN" altLang="en-US" sz="2200" b="1" smtClean="0"/>
              <a:t>定</a:t>
            </a:r>
            <a:r>
              <a:rPr lang="en-US" altLang="zh-CN" sz="2200" b="1"/>
              <a:t>(View bounds)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视图界定应用案例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object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ViewBoundsDemo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def main(args: Array[String]): Unit =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{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val compareComm1 = new CompareComm(20, 30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) //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println(compareComm1.greater)</a:t>
            </a:r>
          </a:p>
          <a:p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val compareComm2 = new CompareComm(Integer.valueOf(20), Integer.valueOf(30))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println(compareComm2.greater)</a:t>
            </a:r>
          </a:p>
          <a:p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val compareComm4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= new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CompareComm[java.lang.Float](201.9f, 30.1f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)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println(compareComm4.greater)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//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上面的小数比较，在视图界定的情况下，就可以这样写了</a:t>
            </a:r>
          </a:p>
          <a:p>
            <a:r>
              <a:rPr lang="zh-CN" altLang="en-US" sz="12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val compareComm5 =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new CompareComm(201.9f, 310.1f)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println(compareComm5.greater)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}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/**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* &lt;%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视图界定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view bounds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*  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会发生隐式转换</a:t>
            </a:r>
          </a:p>
          <a:p>
            <a:r>
              <a:rPr lang="zh-CN" altLang="en-US" sz="1200">
                <a:latin typeface="Arial" pitchFamily="34" charset="0"/>
                <a:cs typeface="Arial" pitchFamily="34" charset="0"/>
              </a:rPr>
              <a:t>  *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/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class CompareComm[T &lt;% Comparable[T]](obj1: T, obj2: T)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def greater = if(obj1.compareTo(obj2) &gt; 0) obj1 else obj2</a:t>
            </a: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5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泛型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</a:rPr>
              <a:t>基</a:t>
            </a:r>
            <a:r>
              <a:rPr lang="zh-CN" altLang="en-US" sz="2000" b="1" smtClean="0">
                <a:solidFill>
                  <a:srgbClr val="0070C0"/>
                </a:solidFill>
              </a:rPr>
              <a:t>本介绍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如果我们要求函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数的参数可以接受任意类型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。可以使用泛型，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这个类型可以代表任意的数据类型。 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例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如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List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，在创建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List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时，可以传入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整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型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、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字符串、浮点数等等任意类型。那是因为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List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在 类定义时引用了泛型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。比如在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中：</a:t>
            </a:r>
            <a:r>
              <a:rPr lang="en-US" altLang="zh-CN" b="1">
                <a:latin typeface="Arial" pitchFamily="34" charset="0"/>
                <a:cs typeface="Arial" pitchFamily="34" charset="0"/>
              </a:rPr>
              <a:t>public interface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List&lt;E&gt; </a:t>
            </a:r>
            <a:r>
              <a:rPr lang="en-US" altLang="zh-CN" b="1">
                <a:latin typeface="Arial" pitchFamily="34" charset="0"/>
                <a:cs typeface="Arial" pitchFamily="34" charset="0"/>
              </a:rPr>
              <a:t>extends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Collection&lt;E&gt;</a:t>
            </a:r>
            <a:endParaRPr lang="en-US" altLang="zh-CN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47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类</a:t>
            </a:r>
            <a:r>
              <a:rPr lang="zh-CN" altLang="en-US" sz="2200" b="1" smtClean="0"/>
              <a:t>型约束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视</a:t>
            </a:r>
            <a:r>
              <a:rPr lang="zh-CN" altLang="en-US" sz="2200" b="1"/>
              <a:t>图界</a:t>
            </a:r>
            <a:r>
              <a:rPr lang="zh-CN" altLang="en-US" sz="2200" b="1" smtClean="0"/>
              <a:t>定</a:t>
            </a:r>
            <a:r>
              <a:rPr lang="en-US" altLang="zh-CN" sz="2200" b="1"/>
              <a:t>(View bounds)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视图界定应用案例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说明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: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使用视图界定的方式，比较两个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Person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对象的年龄大小。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3" y="2290871"/>
            <a:ext cx="7704855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val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p1 = new Person("tom", 10)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val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p2 = new Person("jack", 20)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val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compareComm2 = new CompareComm2(p1, p2)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println(compareComm2.getter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n-US" altLang="zh-CN" sz="1400" smtClean="0"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class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Person(val name: String, val age: Int) extends Ordered[Person]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override def compare(that: Person): Int = this.age -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that.age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override def toString: String = this.name + "\t" +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this.age}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class CompareComm2[T &lt;% Ordered[T]](obj1: T, obj2: T)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def getter = if (obj1 &gt; obj2) obj1 else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obj2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def geatter2 = if (obj1.compareTo(obj2) &gt; 0) obj1 else obj2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01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类</a:t>
            </a:r>
            <a:r>
              <a:rPr lang="zh-CN" altLang="en-US" sz="2200" b="1" smtClean="0"/>
              <a:t>型约束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视</a:t>
            </a:r>
            <a:r>
              <a:rPr lang="zh-CN" altLang="en-US" sz="2200" b="1"/>
              <a:t>图界</a:t>
            </a:r>
            <a:r>
              <a:rPr lang="zh-CN" altLang="en-US" sz="2200" b="1" smtClean="0"/>
              <a:t>定</a:t>
            </a:r>
            <a:r>
              <a:rPr lang="en-US" altLang="zh-CN" sz="2200" b="1"/>
              <a:t>(View bounds)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视图界定应用案例</a:t>
            </a:r>
            <a:r>
              <a:rPr lang="en-US" altLang="zh-CN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说明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: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自己写隐式转换结合视图界定的方式，比较两个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Person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对象的年龄大小。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1" y="2016199"/>
            <a:ext cx="7848871" cy="3754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隐式将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Student -&gt;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Ordered[Person2]//</a:t>
            </a:r>
            <a:r>
              <a:rPr lang="zh-CN" altLang="en-US" sz="1400" smtClean="0">
                <a:latin typeface="Arial" pitchFamily="34" charset="0"/>
                <a:cs typeface="Arial" pitchFamily="34" charset="0"/>
              </a:rPr>
              <a:t>放在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object MyImplicit </a:t>
            </a:r>
            <a:r>
              <a:rPr lang="zh-CN" altLang="en-US" sz="1400" smtClean="0">
                <a:latin typeface="Arial" pitchFamily="34" charset="0"/>
                <a:cs typeface="Arial" pitchFamily="34" charset="0"/>
              </a:rPr>
              <a:t>中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implicit def person22OrderedPerson2(person: Person2) = new Ordered[Person2]{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override def compare(that: Person2): Int = person.age - that.age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 val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p1 = new Person2("tom", 110)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val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p2 = new Person2("jack", 20)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import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MyImplicit._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val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compareComm3 = new CompareComm2(p1, p2)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println(compareComm3.geatter)</a:t>
            </a:r>
          </a:p>
          <a:p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class Person2(val name: String, val age: Int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) 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override def toString = this.name + "\t" + this.age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class CompareComm3[T &lt;% Ordered[T]](obj1: T, obj2: T)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{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  <a:p>
            <a:r>
              <a:rPr lang="zh-CN" altLang="en-US" sz="14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def geater = if (obj1 &gt; obj2) obj1 else obj2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37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类</a:t>
            </a:r>
            <a:r>
              <a:rPr lang="zh-CN" altLang="en-US" sz="2200" b="1" smtClean="0"/>
              <a:t>型约束</a:t>
            </a:r>
            <a:r>
              <a:rPr lang="en-US" altLang="zh-CN" sz="2200" b="1" smtClean="0"/>
              <a:t>-</a:t>
            </a:r>
            <a:r>
              <a:rPr lang="zh-CN" altLang="en-US" sz="2200" b="1"/>
              <a:t>上下</a:t>
            </a:r>
            <a:r>
              <a:rPr lang="zh-CN" altLang="en-US" sz="2200" b="1" smtClean="0"/>
              <a:t>文界定</a:t>
            </a:r>
            <a:r>
              <a:rPr lang="en-US" altLang="zh-CN" sz="2200" b="1" smtClean="0"/>
              <a:t>(Context </a:t>
            </a:r>
            <a:r>
              <a:rPr lang="en-US" altLang="zh-CN" sz="2200" b="1"/>
              <a:t>bounds)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基本介绍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与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view bounds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一样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context bounds(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上下文界定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也是</a:t>
            </a:r>
            <a:r>
              <a:rPr lang="zh-CN" altLang="en-US" b="1">
                <a:latin typeface="Arial" pitchFamily="34" charset="0"/>
                <a:cs typeface="Arial" pitchFamily="34" charset="0"/>
              </a:rPr>
              <a:t>隐式参数的语法糖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。为语法上的方便， 引入了”上下文界定”这个概念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07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类</a:t>
            </a:r>
            <a:r>
              <a:rPr lang="zh-CN" altLang="en-US" sz="2200" b="1" smtClean="0"/>
              <a:t>型约束</a:t>
            </a:r>
            <a:r>
              <a:rPr lang="en-US" altLang="zh-CN" sz="2200" b="1" smtClean="0"/>
              <a:t>-</a:t>
            </a:r>
            <a:r>
              <a:rPr lang="zh-CN" altLang="en-US" sz="2200" b="1"/>
              <a:t>上下</a:t>
            </a:r>
            <a:r>
              <a:rPr lang="zh-CN" altLang="en-US" sz="2200" b="1" smtClean="0"/>
              <a:t>文界定</a:t>
            </a:r>
            <a:r>
              <a:rPr lang="en-US" altLang="zh-CN" sz="2200" b="1" smtClean="0"/>
              <a:t>(Context </a:t>
            </a:r>
            <a:r>
              <a:rPr lang="en-US" altLang="zh-CN" sz="2200" b="1"/>
              <a:t>bounds)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上下文界定应用实例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 sz="1600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要求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：使用上下文界定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+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隐式参数的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1600" smtClean="0">
                <a:latin typeface="Arial" pitchFamily="34" charset="0"/>
                <a:cs typeface="Arial" pitchFamily="34" charset="0"/>
              </a:rPr>
            </a:b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方式，比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较两个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Person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对象的年龄大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小</a:t>
            </a:r>
            <a:endParaRPr lang="en-US" altLang="zh-CN" sz="160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 sz="1600" b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要</a:t>
            </a:r>
            <a:r>
              <a:rPr lang="zh-CN" altLang="en-US" sz="1600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求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：使用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Ordering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实现比较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2448247"/>
            <a:ext cx="406233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object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ContextBoundsDemo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{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  implicit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val personComparetor = new Ordering[Person]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override def compare(p1: Person, p2: Person): Int = </a:t>
            </a:r>
            <a:endParaRPr lang="en-US" altLang="zh-CN" sz="120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      p1.age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- p2.age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}</a:t>
            </a:r>
          </a:p>
          <a:p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def main(args: Array[String]): Unit =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{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val p1 = new Person("mary", 30)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val p2 = new Person("smith", 35)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val compareComm4 = new CompareComm4(p1,p2)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println(compareComm4.geatter)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val compareComm5 = new CompareComm5(p1,p2)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println(compareComm5.geatter)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val compareComm6 = new CompareComm6(p1,p2)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println(compareComm6.geatter)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}}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6946" y="1317599"/>
            <a:ext cx="6045694" cy="4154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方式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1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class CompareComm4[T: Ordering](obj1: T, obj2: T)(implicit comparetor: Ordering[T])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def geatter = if (comparetor.compare(obj1, obj2) &gt; 0) obj1 else obj2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方式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2,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将隐式参数放到方法内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class CompareComm5[T: Ordering](o1: T, o2: T)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def geatter =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  def f1(implicit cmptor: Ordering[T]) = cmptor.compare(o1, o2)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  if (f1 &gt; 0) o1 else o2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}}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方式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3,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使用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implicitly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语法糖，最简单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推荐使用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class CompareComm6[T: Ordering](o1: T, o2: T)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def geatter =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//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这句话就是会发生隐式转换，获取到隐式值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personComparetor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val comparetor = implicitly[Ordering[T]]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println("CompareComm6 comparetor" + comparetor.hashCode())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if(comparetor.compare(o1, o2) &gt; 0) o1 else o2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}}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一个普通的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Person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类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class Person(val name: String, val age: Int)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override def toString = this.name + "\t" + this.age</a:t>
            </a: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674735"/>
              </p:ext>
            </p:extLst>
          </p:nvPr>
        </p:nvGraphicFramePr>
        <p:xfrm>
          <a:off x="6688832" y="608217"/>
          <a:ext cx="24796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包装程序外壳对象" showAsIcon="1" r:id="rId4" imgW="2478960" imgH="711360" progId="Package">
                  <p:embed/>
                </p:oleObj>
              </mc:Choice>
              <mc:Fallback>
                <p:oleObj name="包装程序外壳对象" showAsIcon="1" r:id="rId4" imgW="247896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88832" y="608217"/>
                        <a:ext cx="2479675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220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协变、逆变和不变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244431"/>
            <a:ext cx="8712967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基本介绍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的协变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(+)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，逆变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(-)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，协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变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covariant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、逆变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contravariant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、不可变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invariant</a:t>
            </a:r>
          </a:p>
          <a:p>
            <a:pPr marL="342900" indent="-342900">
              <a:buAutoNum type="arabicParenR"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 smtClean="0"/>
              <a:t>对</a:t>
            </a:r>
            <a:r>
              <a:rPr lang="zh-CN" altLang="en-US"/>
              <a:t>于一个带类型参数的类型，比如 </a:t>
            </a:r>
            <a:r>
              <a:rPr lang="en-US" altLang="zh-CN"/>
              <a:t>List[T]</a:t>
            </a:r>
            <a:r>
              <a:rPr lang="zh-CN" altLang="en-US"/>
              <a:t>，如果对</a:t>
            </a:r>
            <a:r>
              <a:rPr lang="en-US" altLang="zh-CN"/>
              <a:t>A</a:t>
            </a:r>
            <a:r>
              <a:rPr lang="zh-CN" altLang="en-US"/>
              <a:t>及其子类型</a:t>
            </a:r>
            <a:r>
              <a:rPr lang="en-US" altLang="zh-CN"/>
              <a:t>B</a:t>
            </a:r>
            <a:r>
              <a:rPr lang="zh-CN" altLang="en-US"/>
              <a:t>，满足 </a:t>
            </a:r>
            <a:r>
              <a:rPr lang="en-US" altLang="zh-CN"/>
              <a:t>List[B]</a:t>
            </a:r>
            <a:r>
              <a:rPr lang="zh-CN" altLang="en-US"/>
              <a:t>也符合</a:t>
            </a:r>
            <a:r>
              <a:rPr lang="en-US" altLang="zh-CN"/>
              <a:t>List[A]</a:t>
            </a:r>
            <a:r>
              <a:rPr lang="zh-CN" altLang="en-US"/>
              <a:t>的子类型，那么就称为</a:t>
            </a:r>
            <a:r>
              <a:rPr lang="en-US" altLang="zh-CN" b="1" i="1"/>
              <a:t>covariance(</a:t>
            </a:r>
            <a:r>
              <a:rPr lang="zh-CN" altLang="en-US" b="1" i="1"/>
              <a:t>协变</a:t>
            </a:r>
            <a:r>
              <a:rPr lang="en-US" altLang="zh-CN" b="1" i="1"/>
              <a:t>) </a:t>
            </a:r>
            <a:r>
              <a:rPr lang="zh-CN" altLang="en-US"/>
              <a:t>，如果 </a:t>
            </a:r>
            <a:r>
              <a:rPr lang="en-US" altLang="zh-CN"/>
              <a:t>List[A]</a:t>
            </a:r>
            <a:r>
              <a:rPr lang="zh-CN" altLang="en-US"/>
              <a:t>是 </a:t>
            </a:r>
            <a:r>
              <a:rPr lang="en-US" altLang="zh-CN"/>
              <a:t>List[B]</a:t>
            </a:r>
            <a:r>
              <a:rPr lang="zh-CN" altLang="en-US"/>
              <a:t>的子类型，即与原来的父子关系正相反，则称为</a:t>
            </a:r>
            <a:r>
              <a:rPr lang="en-US" altLang="zh-CN" b="1" i="1"/>
              <a:t>contravariance(</a:t>
            </a:r>
            <a:r>
              <a:rPr lang="zh-CN" altLang="en-US" b="1" i="1"/>
              <a:t>逆变</a:t>
            </a:r>
            <a:r>
              <a:rPr lang="en-US" altLang="zh-CN" b="1" i="1"/>
              <a:t>)</a:t>
            </a:r>
            <a:r>
              <a:rPr lang="zh-CN" altLang="en-US" b="1" i="1" smtClean="0"/>
              <a:t>。</a:t>
            </a:r>
            <a:r>
              <a:rPr lang="zh-CN" altLang="en-US" smtClean="0"/>
              <a:t>如</a:t>
            </a:r>
            <a:r>
              <a:rPr lang="zh-CN" altLang="en-US"/>
              <a:t>果一个类型支持协变或逆变，则称这个类型为</a:t>
            </a:r>
            <a:r>
              <a:rPr lang="en-US" altLang="zh-CN"/>
              <a:t>variance(</a:t>
            </a:r>
            <a:r>
              <a:rPr lang="zh-CN" altLang="en-US"/>
              <a:t>翻译为可变的或变型</a:t>
            </a:r>
            <a:r>
              <a:rPr lang="en-US" altLang="zh-CN"/>
              <a:t>)</a:t>
            </a:r>
            <a:r>
              <a:rPr lang="zh-CN" altLang="en-US"/>
              <a:t>，否则称为</a:t>
            </a:r>
            <a:r>
              <a:rPr lang="en-US" altLang="zh-CN" b="1" i="1"/>
              <a:t>invariance(</a:t>
            </a:r>
            <a:r>
              <a:rPr lang="zh-CN" altLang="en-US" b="1" i="1"/>
              <a:t>不可变的</a:t>
            </a:r>
            <a:r>
              <a:rPr lang="en-US" altLang="zh-CN" b="1" i="1" smtClean="0"/>
              <a:t>)</a:t>
            </a:r>
            <a:endParaRPr lang="en-US" altLang="zh-CN"/>
          </a:p>
          <a:p>
            <a:pPr marL="342900" indent="-342900">
              <a:buAutoNum type="arabicParenR"/>
            </a:pPr>
            <a:r>
              <a:rPr lang="zh-CN" altLang="en-US" b="1" i="1" smtClean="0"/>
              <a:t>在</a:t>
            </a:r>
            <a:r>
              <a:rPr lang="en-US" altLang="zh-CN" b="1" i="1"/>
              <a:t>Java</a:t>
            </a:r>
            <a:r>
              <a:rPr lang="zh-CN" altLang="en-US" b="1" i="1"/>
              <a:t>里，泛型类型都是</a:t>
            </a:r>
            <a:r>
              <a:rPr lang="en-US" altLang="zh-CN" b="1" i="1"/>
              <a:t>invariant</a:t>
            </a:r>
            <a:r>
              <a:rPr lang="zh-CN" altLang="en-US" b="1" i="1"/>
              <a:t>，比如 </a:t>
            </a:r>
            <a:r>
              <a:rPr lang="en-US" altLang="zh-CN" b="1" i="1"/>
              <a:t>List&lt;String&gt; </a:t>
            </a:r>
            <a:r>
              <a:rPr lang="zh-CN" altLang="en-US" b="1" i="1"/>
              <a:t>并不是 </a:t>
            </a:r>
            <a:r>
              <a:rPr lang="en-US" altLang="zh-CN" b="1" i="1"/>
              <a:t>List&lt;Object&gt; </a:t>
            </a:r>
            <a:r>
              <a:rPr lang="zh-CN" altLang="en-US" b="1" i="1"/>
              <a:t>的子类型</a:t>
            </a:r>
            <a:r>
              <a:rPr lang="zh-CN" altLang="en-US" b="1" i="1" smtClean="0"/>
              <a:t>。而</a:t>
            </a:r>
            <a:r>
              <a:rPr lang="en-US" altLang="zh-CN" b="1" i="1"/>
              <a:t>scala</a:t>
            </a:r>
            <a:r>
              <a:rPr lang="zh-CN" altLang="en-US" b="1" i="1"/>
              <a:t>支持，可以在定义类型时声明</a:t>
            </a:r>
            <a:r>
              <a:rPr lang="en-US" altLang="zh-CN" b="1" i="1"/>
              <a:t>(</a:t>
            </a:r>
            <a:r>
              <a:rPr lang="zh-CN" altLang="en-US" b="1" i="1"/>
              <a:t>用加号表示为协变，减号表示逆变</a:t>
            </a:r>
            <a:r>
              <a:rPr lang="en-US" altLang="zh-CN" b="1" i="1"/>
              <a:t>)</a:t>
            </a:r>
            <a:r>
              <a:rPr lang="zh-CN" altLang="en-US" b="1" i="1"/>
              <a:t>，如</a:t>
            </a:r>
            <a:r>
              <a:rPr lang="en-US" altLang="zh-CN" b="1" i="1"/>
              <a:t>: </a:t>
            </a:r>
            <a:r>
              <a:rPr lang="en-US" altLang="zh-CN" smtClean="0"/>
              <a:t>trait</a:t>
            </a:r>
            <a:r>
              <a:rPr lang="en-US" altLang="zh-CN"/>
              <a:t> List[+T] // </a:t>
            </a:r>
            <a:r>
              <a:rPr lang="zh-CN" altLang="en-US"/>
              <a:t>在类型定义时声明为协变这样会把</a:t>
            </a:r>
            <a:r>
              <a:rPr lang="en-US" altLang="zh-CN"/>
              <a:t>List[String]</a:t>
            </a:r>
            <a:r>
              <a:rPr lang="zh-CN" altLang="en-US"/>
              <a:t>作为</a:t>
            </a:r>
            <a:r>
              <a:rPr lang="en-US" altLang="zh-CN"/>
              <a:t>List[Any]</a:t>
            </a:r>
            <a:r>
              <a:rPr lang="zh-CN" altLang="en-US"/>
              <a:t>的子类型</a:t>
            </a:r>
            <a:r>
              <a:rPr lang="zh-CN" altLang="en-US" smtClean="0"/>
              <a:t>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56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协变、逆变和不变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244431"/>
            <a:ext cx="871296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应用实例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 smtClean="0"/>
              <a:t>在</a:t>
            </a:r>
            <a:r>
              <a:rPr lang="zh-CN" altLang="en-US"/>
              <a:t>这里引入关于这个符号的说明，在声明</a:t>
            </a:r>
            <a:r>
              <a:rPr lang="en-US" altLang="zh-CN"/>
              <a:t>Scala</a:t>
            </a:r>
            <a:r>
              <a:rPr lang="zh-CN" altLang="en-US"/>
              <a:t>的泛型类型时，</a:t>
            </a:r>
            <a:r>
              <a:rPr lang="zh-CN" altLang="en-US" b="1" i="1"/>
              <a:t>“</a:t>
            </a:r>
            <a:r>
              <a:rPr lang="en-US" altLang="zh-CN" b="1" i="1"/>
              <a:t>+”</a:t>
            </a:r>
            <a:r>
              <a:rPr lang="zh-CN" altLang="en-US" b="1" i="1"/>
              <a:t>表示协变，而“</a:t>
            </a:r>
            <a:r>
              <a:rPr lang="en-US" altLang="zh-CN" b="1" i="1"/>
              <a:t>-”</a:t>
            </a:r>
            <a:r>
              <a:rPr lang="zh-CN" altLang="en-US" b="1" i="1"/>
              <a:t>表示逆变 </a:t>
            </a:r>
            <a:endParaRPr lang="zh-CN" altLang="en-US"/>
          </a:p>
          <a:p>
            <a:r>
              <a:rPr lang="en-US" altLang="zh-CN" b="1" i="1"/>
              <a:t>C[+T]</a:t>
            </a:r>
            <a:r>
              <a:rPr lang="zh-CN" altLang="en-US" b="1" i="1"/>
              <a:t>：如果</a:t>
            </a:r>
            <a:r>
              <a:rPr lang="en-US" altLang="zh-CN" b="1" i="1"/>
              <a:t>A</a:t>
            </a:r>
            <a:r>
              <a:rPr lang="zh-CN" altLang="en-US" b="1" i="1"/>
              <a:t>是</a:t>
            </a:r>
            <a:r>
              <a:rPr lang="en-US" altLang="zh-CN" b="1" i="1"/>
              <a:t>B</a:t>
            </a:r>
            <a:r>
              <a:rPr lang="zh-CN" altLang="en-US" b="1" i="1"/>
              <a:t>的子类，那么</a:t>
            </a:r>
            <a:r>
              <a:rPr lang="en-US" altLang="zh-CN" b="1" i="1"/>
              <a:t>C[A]</a:t>
            </a:r>
            <a:r>
              <a:rPr lang="zh-CN" altLang="en-US" b="1" i="1"/>
              <a:t>是</a:t>
            </a:r>
            <a:r>
              <a:rPr lang="en-US" altLang="zh-CN" b="1" i="1"/>
              <a:t>C[B]</a:t>
            </a:r>
            <a:r>
              <a:rPr lang="zh-CN" altLang="en-US" b="1" i="1"/>
              <a:t>的子</a:t>
            </a:r>
            <a:r>
              <a:rPr lang="zh-CN" altLang="en-US" b="1" i="1" smtClean="0"/>
              <a:t>类，称为协</a:t>
            </a:r>
            <a:r>
              <a:rPr lang="zh-CN" altLang="en-US" b="1" i="1"/>
              <a:t>变 </a:t>
            </a:r>
            <a:endParaRPr lang="zh-CN" altLang="en-US"/>
          </a:p>
          <a:p>
            <a:r>
              <a:rPr lang="en-US" altLang="zh-CN" b="1" i="1"/>
              <a:t>C[-T]</a:t>
            </a:r>
            <a:r>
              <a:rPr lang="zh-CN" altLang="en-US" b="1" i="1"/>
              <a:t>：如果</a:t>
            </a:r>
            <a:r>
              <a:rPr lang="en-US" altLang="zh-CN" b="1" i="1"/>
              <a:t>A</a:t>
            </a:r>
            <a:r>
              <a:rPr lang="zh-CN" altLang="en-US" b="1" i="1"/>
              <a:t>是</a:t>
            </a:r>
            <a:r>
              <a:rPr lang="en-US" altLang="zh-CN" b="1" i="1"/>
              <a:t>B</a:t>
            </a:r>
            <a:r>
              <a:rPr lang="zh-CN" altLang="en-US" b="1" i="1"/>
              <a:t>的子类，那么</a:t>
            </a:r>
            <a:r>
              <a:rPr lang="en-US" altLang="zh-CN" b="1" i="1"/>
              <a:t>C[B]</a:t>
            </a:r>
            <a:r>
              <a:rPr lang="zh-CN" altLang="en-US" b="1" i="1"/>
              <a:t>是</a:t>
            </a:r>
            <a:r>
              <a:rPr lang="en-US" altLang="zh-CN" b="1" i="1"/>
              <a:t>C[A]</a:t>
            </a:r>
            <a:r>
              <a:rPr lang="zh-CN" altLang="en-US" b="1" i="1"/>
              <a:t>的子</a:t>
            </a:r>
            <a:r>
              <a:rPr lang="zh-CN" altLang="en-US" b="1" i="1" smtClean="0"/>
              <a:t>类，称为逆</a:t>
            </a:r>
            <a:r>
              <a:rPr lang="zh-CN" altLang="en-US" b="1" i="1"/>
              <a:t>变 </a:t>
            </a:r>
            <a:endParaRPr lang="zh-CN" altLang="en-US"/>
          </a:p>
          <a:p>
            <a:r>
              <a:rPr lang="en-US" altLang="zh-CN"/>
              <a:t>C[T]</a:t>
            </a:r>
            <a:r>
              <a:rPr lang="zh-CN" altLang="en-US"/>
              <a:t>：无论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是什么关系，</a:t>
            </a:r>
            <a:r>
              <a:rPr lang="en-US" altLang="zh-CN"/>
              <a:t>C[A]</a:t>
            </a:r>
            <a:r>
              <a:rPr lang="zh-CN" altLang="en-US"/>
              <a:t>和</a:t>
            </a:r>
            <a:r>
              <a:rPr lang="en-US" altLang="zh-CN"/>
              <a:t>C[B]</a:t>
            </a:r>
            <a:r>
              <a:rPr lang="zh-CN" altLang="en-US"/>
              <a:t>没有从属关系</a:t>
            </a:r>
            <a:r>
              <a:rPr lang="zh-CN" altLang="en-US" smtClean="0"/>
              <a:t>。称为不变</a:t>
            </a:r>
            <a:r>
              <a:rPr lang="en-US" altLang="zh-CN" smtClean="0"/>
              <a:t>.</a:t>
            </a:r>
            <a:endParaRPr lang="zh-CN" altLang="en-US"/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3600375"/>
            <a:ext cx="65527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t: Temp[Super] = new Temp[Sub]("hello world1")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class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Temp3[A](title: String)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{ //Temp3[+A] //Temp[-A]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override def toString: String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title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}}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支持协变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class Super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class Sub extends Super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88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51720" y="3201443"/>
            <a:ext cx="4896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 smtClean="0">
                <a:solidFill>
                  <a:srgbClr val="FFFF00"/>
                </a:solidFill>
              </a:rPr>
              <a:t>谢谢！ 欢迎收看！</a:t>
            </a:r>
            <a:endParaRPr lang="zh-CN" altLang="en-US" sz="4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泛型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泛型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应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用案例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要求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编写一个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Message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类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可以构建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Int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类型的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Message,</a:t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en-US" altLang="zh-CN" smtClean="0">
                <a:latin typeface="Arial" pitchFamily="34" charset="0"/>
                <a:cs typeface="Arial" pitchFamily="34" charset="0"/>
              </a:rPr>
              <a:t>String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类型的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Message.</a:t>
            </a:r>
          </a:p>
          <a:p>
            <a:pPr marL="342900" indent="-342900">
              <a:buAutoNum type="arabicParenR"/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要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求使用泛型来完成设计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,(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说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zh-CN" altLang="en-US" smtClean="0">
                <a:latin typeface="Arial" pitchFamily="34" charset="0"/>
                <a:cs typeface="Arial" pitchFamily="34" charset="0"/>
              </a:rPr>
              <a:t>明：不能使用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Any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11960" y="1656159"/>
            <a:ext cx="532859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object GenericUse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def main(args: Array[String]): Unit =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{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val mes1 = new StrMessage[String]("10")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println(mes1.get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)    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val mes2 = new IntMessage[Int](20)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println(mes2.get)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}}</a:t>
            </a:r>
          </a:p>
          <a:p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在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Scala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定义泛型用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[T]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，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s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为泛型的引用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abstract class Message[T](s: T)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def get: T = s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子类扩展的时候，约定了具体的类型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class StrMessage[String](msg: String) extends Message(msg)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class IntMessage[Int](msg: Int) extends Message(msg)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84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泛型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泛型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应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用案例</a:t>
            </a:r>
            <a:r>
              <a:rPr lang="en-US" altLang="zh-CN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/>
              <a:t>要</a:t>
            </a:r>
            <a:r>
              <a:rPr lang="zh-CN" altLang="en-US" smtClean="0"/>
              <a:t>求</a:t>
            </a:r>
            <a:endParaRPr lang="en-US" altLang="zh-CN"/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请设计一个</a:t>
            </a:r>
            <a:r>
              <a:rPr lang="en-US" altLang="zh-CN" smtClean="0"/>
              <a:t>EnglishClass (</a:t>
            </a:r>
            <a:r>
              <a:rPr lang="zh-CN" altLang="en-US" smtClean="0"/>
              <a:t>英语班级类</a:t>
            </a:r>
            <a:r>
              <a:rPr lang="en-US" altLang="zh-CN" smtClean="0"/>
              <a:t>)</a:t>
            </a:r>
            <a:r>
              <a:rPr lang="zh-CN" altLang="en-US" smtClean="0"/>
              <a:t>，在创建</a:t>
            </a:r>
            <a:r>
              <a:rPr lang="en-US" altLang="zh-CN" smtClean="0"/>
              <a:t>EnglishClass</a:t>
            </a:r>
            <a:r>
              <a:rPr lang="zh-CN" altLang="en-US" smtClean="0"/>
              <a:t>的一个实例时，需要指定</a:t>
            </a:r>
            <a:r>
              <a:rPr lang="en-US" altLang="zh-CN" smtClean="0"/>
              <a:t>[</a:t>
            </a:r>
            <a:r>
              <a:rPr lang="zh-CN" altLang="en-US" smtClean="0"/>
              <a:t> </a:t>
            </a:r>
            <a:r>
              <a:rPr lang="zh-CN" altLang="en-US"/>
              <a:t>班</a:t>
            </a:r>
            <a:r>
              <a:rPr lang="zh-CN" altLang="en-US" smtClean="0"/>
              <a:t>级开班季节</a:t>
            </a:r>
            <a:r>
              <a:rPr lang="en-US" altLang="zh-CN" smtClean="0"/>
              <a:t>(spring,autumn,summer,winter)</a:t>
            </a:r>
            <a:r>
              <a:rPr lang="zh-CN" altLang="en-US" smtClean="0"/>
              <a:t>、班级名称、</a:t>
            </a:r>
            <a:r>
              <a:rPr lang="zh-CN" altLang="en-US"/>
              <a:t>班</a:t>
            </a:r>
            <a:r>
              <a:rPr lang="zh-CN" altLang="en-US" smtClean="0"/>
              <a:t>级类型</a:t>
            </a:r>
            <a:r>
              <a:rPr lang="en-US" altLang="zh-CN" smtClean="0"/>
              <a:t>]</a:t>
            </a:r>
          </a:p>
          <a:p>
            <a:pPr marL="342900" indent="-342900">
              <a:buAutoNum type="arabicParenR"/>
              <a:defRPr/>
            </a:pPr>
            <a:r>
              <a:rPr lang="zh-CN" altLang="en-US"/>
              <a:t>开</a:t>
            </a:r>
            <a:r>
              <a:rPr lang="zh-CN" altLang="en-US" smtClean="0"/>
              <a:t>班季节只能是</a:t>
            </a:r>
            <a:r>
              <a:rPr lang="zh-CN" altLang="en-US"/>
              <a:t>指</a:t>
            </a:r>
            <a:r>
              <a:rPr lang="zh-CN" altLang="en-US" smtClean="0"/>
              <a:t>定的，班级名称</a:t>
            </a:r>
            <a:r>
              <a:rPr lang="zh-CN" altLang="en-US" smtClean="0"/>
              <a:t>为</a:t>
            </a:r>
            <a:r>
              <a:rPr lang="en-US" altLang="zh-CN"/>
              <a:t>S</a:t>
            </a:r>
            <a:r>
              <a:rPr lang="en-US" altLang="zh-CN" smtClean="0"/>
              <a:t>tring</a:t>
            </a:r>
            <a:r>
              <a:rPr lang="en-US" altLang="zh-CN" smtClean="0"/>
              <a:t>, </a:t>
            </a:r>
            <a:r>
              <a:rPr lang="zh-CN" altLang="en-US" smtClean="0"/>
              <a:t>班级类型是</a:t>
            </a:r>
            <a:r>
              <a:rPr lang="en-US" altLang="zh-CN" smtClean="0"/>
              <a:t>(</a:t>
            </a:r>
            <a:r>
              <a:rPr lang="zh-CN" altLang="en-US" smtClean="0"/>
              <a:t>字符串类型 </a:t>
            </a:r>
            <a:r>
              <a:rPr lang="en-US" altLang="zh-CN" smtClean="0"/>
              <a:t>"</a:t>
            </a:r>
            <a:r>
              <a:rPr lang="zh-CN" altLang="en-US"/>
              <a:t>高</a:t>
            </a:r>
            <a:r>
              <a:rPr lang="zh-CN" altLang="en-US" smtClean="0"/>
              <a:t>级班</a:t>
            </a:r>
            <a:r>
              <a:rPr lang="en-US" altLang="zh-CN" smtClean="0"/>
              <a:t>", "</a:t>
            </a:r>
            <a:r>
              <a:rPr lang="zh-CN" altLang="en-US" smtClean="0"/>
              <a:t>初级班</a:t>
            </a:r>
            <a:r>
              <a:rPr lang="en-US" altLang="zh-CN" smtClean="0"/>
              <a:t>"..) </a:t>
            </a:r>
            <a:r>
              <a:rPr lang="zh-CN" altLang="en-US" smtClean="0"/>
              <a:t>或者是 </a:t>
            </a:r>
            <a:r>
              <a:rPr lang="en-US" altLang="zh-CN" smtClean="0"/>
              <a:t>Int </a:t>
            </a:r>
            <a:r>
              <a:rPr lang="zh-CN" altLang="en-US" smtClean="0"/>
              <a:t>类型</a:t>
            </a:r>
            <a:r>
              <a:rPr lang="en-US" altLang="zh-CN" smtClean="0"/>
              <a:t>(1, 2, 3 </a:t>
            </a:r>
            <a:r>
              <a:rPr lang="zh-CN" altLang="en-US" smtClean="0"/>
              <a:t>等</a:t>
            </a:r>
            <a:r>
              <a:rPr lang="en-US" altLang="zh-CN" smtClean="0"/>
              <a:t>)</a:t>
            </a:r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请使用泛型来完成本案例</a:t>
            </a:r>
            <a:r>
              <a:rPr lang="en-US" altLang="zh-CN" smtClean="0"/>
              <a:t>.</a:t>
            </a: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683568" y="4240896"/>
            <a:ext cx="52145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// Scala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枚举类型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object SeasonEm extends Enumeration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type SeasonEm = Value //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自定义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SeasonEm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，是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Value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类型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这样才能使用</a:t>
            </a:r>
          </a:p>
          <a:p>
            <a:r>
              <a:rPr lang="zh-CN" altLang="en-US" sz="12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val spring, summer, winter, autumn = Value</a:t>
            </a: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33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泛型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泛型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应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用案例</a:t>
            </a:r>
            <a:r>
              <a:rPr lang="en-US" altLang="zh-CN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728167"/>
            <a:ext cx="8208912" cy="38164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代码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object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GenericUse2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def main(args: Array[String]): Unit = {</a:t>
            </a:r>
          </a:p>
          <a:p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val class1 = new EnglishClass[SeasonEm, String, String](SeasonEm.spring, "001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班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", "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高级班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println(class1.classSeason + " " + class1.className + " " + class1.classType)</a:t>
            </a:r>
          </a:p>
          <a:p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val class2 = new EnglishClass[SeasonEm, String, Int](SeasonEm.spring, "002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班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", 1)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println(class2.classSeason + " " + class2.className + " " + class2.classType)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}}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// Scala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枚举类型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object SeasonEm extends Enumeration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type SeasonEm = Value 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自定义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SeasonEm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，是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Value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类型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这样才能使用</a:t>
            </a:r>
          </a:p>
          <a:p>
            <a:r>
              <a:rPr lang="zh-CN" altLang="en-US" sz="14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val spring, summer, winter, autumn = Value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定义一个泛型类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class EnglishClass[A, B, C](val classSeason: A, val className: B, val classType: C)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40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泛型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泛型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应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用案例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</a:t>
            </a: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/>
              <a:t>要求</a:t>
            </a:r>
            <a:endParaRPr lang="en-US" altLang="zh-CN"/>
          </a:p>
          <a:p>
            <a:pPr marL="342900" indent="-342900">
              <a:buFontTx/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定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义一个函数，可以获取各种类型的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List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的中间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index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值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使用泛型完成</a:t>
            </a:r>
            <a:endParaRPr lang="zh-CN" altLang="en-US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3650" y="3435642"/>
            <a:ext cx="24192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def getMidEle[A](l: List[A])={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l(l.length/2)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45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泛型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泛型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应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用案例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</a:t>
            </a: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728167"/>
            <a:ext cx="8208912" cy="366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代码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object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GenericUse3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def main(args: Array[String]): Unit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//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定义一个函数，可以获取各种类型的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List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的中间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index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的值</a:t>
            </a:r>
          </a:p>
          <a:p>
            <a:r>
              <a:rPr lang="zh-CN" altLang="en-US" sz="14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val list1 = List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("jack",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100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,"tom")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val list2 =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List(1.1,30,30,41)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println(getMidEle(list1))</a:t>
            </a:r>
          </a:p>
          <a:p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//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定义一个方法接收任意类型的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List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集合</a:t>
            </a:r>
          </a:p>
          <a:p>
            <a:r>
              <a:rPr lang="zh-CN" altLang="en-US" sz="14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def getMidEle[A](l: List[A])={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l(l.length/2)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50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类</a:t>
            </a:r>
            <a:r>
              <a:rPr lang="zh-CN" altLang="en-US" sz="2200" b="1" smtClean="0"/>
              <a:t>型约束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上</a:t>
            </a:r>
            <a:r>
              <a:rPr lang="zh-CN" altLang="en-US" sz="2200" b="1"/>
              <a:t>界</a:t>
            </a:r>
            <a:r>
              <a:rPr lang="en-US" altLang="zh-CN" sz="2200" b="1"/>
              <a:t>(Upper Bounds)/</a:t>
            </a:r>
            <a:r>
              <a:rPr lang="zh-CN" altLang="en-US" sz="2200" b="1"/>
              <a:t>下界</a:t>
            </a:r>
            <a:r>
              <a:rPr lang="en-US" altLang="zh-CN" sz="2200" b="1"/>
              <a:t>(lower bounds)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上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界</a:t>
            </a:r>
            <a:r>
              <a:rPr lang="en-US" altLang="zh-CN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(Upper Bounds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介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绍和使用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en-US" altLang="zh-CN" b="1" smtClean="0"/>
              <a:t>java</a:t>
            </a:r>
            <a:r>
              <a:rPr lang="zh-CN" altLang="en-US" b="1" smtClean="0"/>
              <a:t>中上界</a:t>
            </a:r>
            <a:endParaRPr lang="en-US" altLang="zh-CN" b="1" smtClean="0"/>
          </a:p>
          <a:p>
            <a:pPr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在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Java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泛型里表示某个类型是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A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类型的子类型，使用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extends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关键字，这种形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式叫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upper bounds(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上限或上界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，语法如下：</a:t>
            </a:r>
            <a:endParaRPr lang="en-US" altLang="zh-CN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&lt;T extends A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&gt;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或用通配符的形式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：</a:t>
            </a:r>
            <a:endParaRPr lang="zh-CN" altLang="en-US" sz="160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&lt;? extends A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&gt;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63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类</a:t>
            </a:r>
            <a:r>
              <a:rPr lang="zh-CN" altLang="en-US" sz="2200" b="1" smtClean="0"/>
              <a:t>型约束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上</a:t>
            </a:r>
            <a:r>
              <a:rPr lang="zh-CN" altLang="en-US" sz="2200" b="1"/>
              <a:t>界</a:t>
            </a:r>
            <a:r>
              <a:rPr lang="en-US" altLang="zh-CN" sz="2200" b="1"/>
              <a:t>(Upper Bounds)/</a:t>
            </a:r>
            <a:r>
              <a:rPr lang="zh-CN" altLang="en-US" sz="2200" b="1"/>
              <a:t>下界</a:t>
            </a:r>
            <a:r>
              <a:rPr lang="en-US" altLang="zh-CN" sz="2200" b="1"/>
              <a:t>(lower bounds)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上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界</a:t>
            </a:r>
            <a:r>
              <a:rPr lang="en-US" altLang="zh-CN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(Upper Bounds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介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绍和使用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en-US" altLang="zh-CN" b="1" smtClean="0"/>
              <a:t>scala</a:t>
            </a:r>
            <a:r>
              <a:rPr lang="zh-CN" altLang="en-US" b="1" smtClean="0"/>
              <a:t>中上界</a:t>
            </a:r>
            <a:endParaRPr lang="en-US" altLang="zh-CN" b="1" smtClean="0"/>
          </a:p>
          <a:p>
            <a:pPr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在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scala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里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表示某个类型是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A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类型的子类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型，也称上界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或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上限，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使用 </a:t>
            </a:r>
            <a:r>
              <a:rPr lang="en-US" altLang="zh-CN" b="1" smtClean="0">
                <a:latin typeface="Arial" pitchFamily="34" charset="0"/>
                <a:cs typeface="Arial" pitchFamily="34" charset="0"/>
              </a:rPr>
              <a:t>&lt;: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关键字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，语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法如下：</a:t>
            </a:r>
            <a:endParaRPr lang="en-US" altLang="zh-CN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T &lt;: 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A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]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或用通配符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defRPr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[_ &lt;: 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A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]</a:t>
            </a:r>
            <a:endParaRPr lang="en-US" altLang="zh-CN" sz="16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>
              <a:solidFill>
                <a:srgbClr val="0070C0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296613"/>
              </p:ext>
            </p:extLst>
          </p:nvPr>
        </p:nvGraphicFramePr>
        <p:xfrm>
          <a:off x="5176713" y="4311643"/>
          <a:ext cx="3067695" cy="575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包装程序外壳对象" showAsIcon="1" r:id="rId4" imgW="3788280" imgH="711360" progId="Package">
                  <p:embed/>
                </p:oleObj>
              </mc:Choice>
              <mc:Fallback>
                <p:oleObj name="包装程序外壳对象" showAsIcon="1" r:id="rId4" imgW="378828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76713" y="4311643"/>
                        <a:ext cx="3067695" cy="5759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22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15089</TotalTime>
  <Words>7549</Words>
  <Application>Microsoft Office PowerPoint</Application>
  <PresentationFormat>自定义</PresentationFormat>
  <Paragraphs>1127</Paragraphs>
  <Slides>26</Slides>
  <Notes>24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29" baseType="lpstr">
      <vt:lpstr>Office 主题</vt:lpstr>
      <vt:lpstr>包装程序外壳对象</vt:lpstr>
      <vt:lpstr>程序包</vt:lpstr>
      <vt:lpstr>Scala核心编程 -泛型、上下界、视图界定 、上下文界定  讲师：韩顺平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han</cp:lastModifiedBy>
  <cp:revision>1319</cp:revision>
  <dcterms:created xsi:type="dcterms:W3CDTF">2013-03-04T07:19:00Z</dcterms:created>
  <dcterms:modified xsi:type="dcterms:W3CDTF">2018-11-26T10:23:02Z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