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7"/>
    <p:restoredTop sz="94720"/>
  </p:normalViewPr>
  <p:slideViewPr>
    <p:cSldViewPr>
      <p:cViewPr>
        <p:scale>
          <a:sx n="33" d="100"/>
          <a:sy n="33" d="100"/>
        </p:scale>
        <p:origin x="224" y="1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1D102928-57FF-BC5C-11B9-3436EC2CA620}"/>
              </a:ext>
            </a:extLst>
          </p:cNvPr>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p:spPr>
      </p:sp>
      <p:sp>
        <p:nvSpPr>
          <p:cNvPr id="2" name="Text Box 2">
            <a:extLst>
              <a:ext uri="{FF2B5EF4-FFF2-40B4-BE49-F238E27FC236}">
                <a16:creationId xmlns:a16="http://schemas.microsoft.com/office/drawing/2014/main" id="{85A49657-5466-36E9-D4E5-5BC7FC2B599C}"/>
              </a:ext>
            </a:extLst>
          </p:cNvPr>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24FE5B9B-8162-99F7-C7F0-5234C11562CE}"/>
              </a:ext>
            </a:extLst>
          </p:cNvPr>
          <p:cNvSpPr>
            <a:spLocks noGrp="1" noRot="1" noChangeAspect="1" noChangeArrowheads="1" noTextEdit="1"/>
          </p:cNvSpPr>
          <p:nvPr>
            <p:ph type="sldImg"/>
          </p:nvPr>
        </p:nvSpPr>
        <p:spPr>
          <a:ln/>
        </p:spPr>
      </p:sp>
      <p:sp>
        <p:nvSpPr>
          <p:cNvPr id="4099" name="Text Box 2">
            <a:extLst>
              <a:ext uri="{FF2B5EF4-FFF2-40B4-BE49-F238E27FC236}">
                <a16:creationId xmlns:a16="http://schemas.microsoft.com/office/drawing/2014/main" id="{A2F317A9-78B6-4468-64C1-67AC8A82B9D2}"/>
              </a:ext>
            </a:extLst>
          </p:cNvPr>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0"/>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7801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966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14375" y="2276475"/>
            <a:ext cx="7807325" cy="22628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87638" y="2276475"/>
            <a:ext cx="23274337" cy="22628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312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047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7627600"/>
            <a:ext cx="31089600" cy="54483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0" y="11626850"/>
            <a:ext cx="31089600" cy="60007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336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87638" y="7624763"/>
            <a:ext cx="15540037" cy="17279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80075" y="7624763"/>
            <a:ext cx="15541625" cy="17279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106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0"/>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0"/>
            <a:ext cx="1616075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0" y="8699500"/>
            <a:ext cx="1616075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0" y="6140450"/>
            <a:ext cx="1616710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0" y="8699500"/>
            <a:ext cx="1616710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67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04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6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200"/>
            <a:ext cx="12033250" cy="46482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092200"/>
            <a:ext cx="20447000" cy="23412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400"/>
            <a:ext cx="12033250" cy="18764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4211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19202400"/>
            <a:ext cx="21945600" cy="22669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0" y="2451100"/>
            <a:ext cx="21945600" cy="16459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0" y="21469350"/>
            <a:ext cx="21945600" cy="3219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362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8365425B-FAFB-7F7B-0342-00BE8C883AF4}"/>
              </a:ext>
            </a:extLst>
          </p:cNvPr>
          <p:cNvSpPr>
            <a:spLocks noGrp="1" noChangeArrowheads="1"/>
          </p:cNvSpPr>
          <p:nvPr>
            <p:ph type="title"/>
          </p:nvPr>
        </p:nvSpPr>
        <p:spPr bwMode="auto">
          <a:xfrm>
            <a:off x="2687638" y="2276475"/>
            <a:ext cx="31234062"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938B36A4-D06B-89F0-59DD-A6408AFF9899}"/>
              </a:ext>
            </a:extLst>
          </p:cNvPr>
          <p:cNvSpPr>
            <a:spLocks noGrp="1" noChangeArrowheads="1"/>
          </p:cNvSpPr>
          <p:nvPr>
            <p:ph type="body" idx="1"/>
          </p:nvPr>
        </p:nvSpPr>
        <p:spPr bwMode="auto">
          <a:xfrm>
            <a:off x="2687638" y="7624763"/>
            <a:ext cx="31234062" cy="172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mj-lt"/>
          <a:ea typeface="ＭＳ Ｐゴシック" charset="0"/>
          <a:cs typeface="+mj-cs"/>
        </a:defRPr>
      </a:lvl1pPr>
      <a:lvl2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2pPr>
      <a:lvl3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3pPr>
      <a:lvl4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4pPr>
      <a:lvl5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5pPr>
      <a:lvl6pPr marL="15367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6pPr>
      <a:lvl7pPr marL="19939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7pPr>
      <a:lvl8pPr marL="24511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8pPr>
      <a:lvl9pPr marL="29083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9pPr>
    </p:titleStyle>
    <p:bodyStyle>
      <a:lvl1pPr marL="431800" indent="-323850" algn="l" defTabSz="457200" rtl="0" eaLnBrk="0" fontAlgn="base" hangingPunct="0">
        <a:lnSpc>
          <a:spcPct val="98000"/>
        </a:lnSpc>
        <a:spcBef>
          <a:spcPct val="0"/>
        </a:spcBef>
        <a:spcAft>
          <a:spcPts val="1425"/>
        </a:spcAft>
        <a:buClr>
          <a:srgbClr val="000000"/>
        </a:buClr>
        <a:buSzPct val="45000"/>
        <a:buFont typeface="StarSymbol" charset="0"/>
        <a:buChar char="●"/>
        <a:defRPr sz="3200">
          <a:solidFill>
            <a:srgbClr val="000000"/>
          </a:solidFill>
          <a:latin typeface="+mn-lt"/>
          <a:ea typeface="ＭＳ Ｐゴシック" charset="0"/>
          <a:cs typeface="+mn-cs"/>
        </a:defRPr>
      </a:lvl1pPr>
      <a:lvl2pPr marL="863600" indent="-287338" algn="l" defTabSz="457200" rtl="0" eaLnBrk="0" fontAlgn="base" hangingPunct="0">
        <a:lnSpc>
          <a:spcPct val="98000"/>
        </a:lnSpc>
        <a:spcBef>
          <a:spcPct val="0"/>
        </a:spcBef>
        <a:spcAft>
          <a:spcPts val="1138"/>
        </a:spcAft>
        <a:buClr>
          <a:srgbClr val="000000"/>
        </a:buClr>
        <a:buSzPct val="75000"/>
        <a:buFont typeface="StarSymbol" charset="0"/>
        <a:buChar char="–"/>
        <a:defRPr sz="2800">
          <a:solidFill>
            <a:srgbClr val="000000"/>
          </a:solidFill>
          <a:latin typeface="+mn-lt"/>
          <a:ea typeface="+mn-ea"/>
          <a:cs typeface="+mn-cs"/>
        </a:defRPr>
      </a:lvl2pPr>
      <a:lvl3pPr marL="1295400" indent="-215900" algn="l" defTabSz="457200" rtl="0" eaLnBrk="0" fontAlgn="base" hangingPunct="0">
        <a:lnSpc>
          <a:spcPct val="98000"/>
        </a:lnSpc>
        <a:spcBef>
          <a:spcPct val="0"/>
        </a:spcBef>
        <a:spcAft>
          <a:spcPts val="850"/>
        </a:spcAft>
        <a:buClr>
          <a:srgbClr val="000000"/>
        </a:buClr>
        <a:buSzPct val="45000"/>
        <a:buFont typeface="StarSymbol" charset="0"/>
        <a:buChar char="●"/>
        <a:defRPr sz="2400">
          <a:solidFill>
            <a:srgbClr val="000000"/>
          </a:solidFill>
          <a:latin typeface="+mn-lt"/>
          <a:ea typeface="+mn-ea"/>
          <a:cs typeface="+mn-cs"/>
        </a:defRPr>
      </a:lvl3pPr>
      <a:lvl4pPr marL="1727200" indent="-215900" algn="l" defTabSz="457200" rtl="0" eaLnBrk="0" fontAlgn="base" hangingPunct="0">
        <a:lnSpc>
          <a:spcPct val="98000"/>
        </a:lnSpc>
        <a:spcBef>
          <a:spcPct val="0"/>
        </a:spcBef>
        <a:spcAft>
          <a:spcPts val="575"/>
        </a:spcAft>
        <a:buClr>
          <a:srgbClr val="000000"/>
        </a:buClr>
        <a:buSzPct val="75000"/>
        <a:buFont typeface="StarSymbol" charset="0"/>
        <a:buChar char="–"/>
        <a:defRPr sz="2000">
          <a:solidFill>
            <a:srgbClr val="000000"/>
          </a:solidFill>
          <a:latin typeface="+mn-lt"/>
          <a:ea typeface="+mn-ea"/>
          <a:cs typeface="+mn-cs"/>
        </a:defRPr>
      </a:lvl4pPr>
      <a:lvl5pPr marL="2159000" indent="-215900" algn="l" defTabSz="457200" rtl="0" eaLnBrk="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5pPr>
      <a:lvl6pPr marL="26162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6pPr>
      <a:lvl7pPr marL="30734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7pPr>
      <a:lvl8pPr marL="35306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8pPr>
      <a:lvl9pPr marL="39878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0EA0B1B7-A720-D9A8-87CA-BF585F5C6AF6}"/>
              </a:ext>
            </a:extLst>
          </p:cNvPr>
          <p:cNvSpPr txBox="1">
            <a:spLocks noChangeArrowheads="1"/>
          </p:cNvSpPr>
          <p:nvPr/>
        </p:nvSpPr>
        <p:spPr bwMode="auto">
          <a:xfrm>
            <a:off x="228600" y="381000"/>
            <a:ext cx="35844480" cy="26517600"/>
          </a:xfrm>
          <a:prstGeom prst="rect">
            <a:avLst/>
          </a:prstGeom>
          <a:solidFill>
            <a:srgbClr val="999999"/>
          </a:solidFill>
          <a:ln w="12600">
            <a:solidFill>
              <a:srgbClr val="000000"/>
            </a:solidFill>
            <a:miter lim="800000"/>
            <a:headEnd/>
            <a:tailEnd/>
          </a:ln>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9pPr>
          </a:lstStyle>
          <a:p>
            <a:pPr eaLnBrk="1">
              <a:lnSpc>
                <a:spcPct val="83000"/>
              </a:lnSpc>
              <a:buClr>
                <a:srgbClr val="000000"/>
              </a:buClr>
              <a:buSzPct val="45000"/>
              <a:buFont typeface="StarSymbol" charset="0"/>
              <a:buNone/>
            </a:pPr>
            <a:endParaRPr lang="en-GB" altLang="en-US" sz="1200">
              <a:solidFill>
                <a:srgbClr val="000000"/>
              </a:solidFill>
              <a:latin typeface="Helvetica" pitchFamily="2" charset="0"/>
            </a:endParaRPr>
          </a:p>
          <a:p>
            <a:pPr eaLnBrk="1">
              <a:lnSpc>
                <a:spcPct val="83000"/>
              </a:lnSpc>
              <a:buClr>
                <a:srgbClr val="000000"/>
              </a:buClr>
              <a:buSzPct val="45000"/>
              <a:buFont typeface="StarSymbol" charset="0"/>
              <a:buNone/>
            </a:pPr>
            <a:endParaRPr lang="en-GB" altLang="en-US" sz="1200">
              <a:solidFill>
                <a:srgbClr val="000000"/>
              </a:solidFill>
              <a:latin typeface="Helvetica" pitchFamily="2" charset="0"/>
            </a:endParaRPr>
          </a:p>
        </p:txBody>
      </p:sp>
      <p:sp>
        <p:nvSpPr>
          <p:cNvPr id="3114" name="AutoShape 3">
            <a:extLst>
              <a:ext uri="{FF2B5EF4-FFF2-40B4-BE49-F238E27FC236}">
                <a16:creationId xmlns:a16="http://schemas.microsoft.com/office/drawing/2014/main" id="{60DC15C7-981C-5C99-4DDC-F0E1579F286C}"/>
              </a:ext>
            </a:extLst>
          </p:cNvPr>
          <p:cNvSpPr>
            <a:spLocks noChangeArrowheads="1"/>
          </p:cNvSpPr>
          <p:nvPr/>
        </p:nvSpPr>
        <p:spPr bwMode="auto">
          <a:xfrm>
            <a:off x="685800" y="685800"/>
            <a:ext cx="34930080" cy="25877520"/>
          </a:xfrm>
          <a:prstGeom prst="roundRect">
            <a:avLst>
              <a:gd name="adj" fmla="val 755"/>
            </a:avLst>
          </a:prstGeom>
          <a:solidFill>
            <a:srgbClr val="FFFFFF"/>
          </a:solidFill>
          <a:ln w="12600">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4000">
              <a:cs typeface="Times New Roman" panose="02020603050405020304" pitchFamily="18" charset="0"/>
            </a:endParaRPr>
          </a:p>
        </p:txBody>
      </p:sp>
      <p:sp>
        <p:nvSpPr>
          <p:cNvPr id="3076" name="Text Box 11">
            <a:extLst>
              <a:ext uri="{FF2B5EF4-FFF2-40B4-BE49-F238E27FC236}">
                <a16:creationId xmlns:a16="http://schemas.microsoft.com/office/drawing/2014/main" id="{B20C5B65-D1A7-6669-A4B2-A132874DD4F2}"/>
              </a:ext>
            </a:extLst>
          </p:cNvPr>
          <p:cNvSpPr txBox="1">
            <a:spLocks noChangeArrowheads="1"/>
          </p:cNvSpPr>
          <p:nvPr/>
        </p:nvSpPr>
        <p:spPr bwMode="auto">
          <a:xfrm>
            <a:off x="1979174" y="3136916"/>
            <a:ext cx="32915225" cy="120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US" sz="8000" b="1" dirty="0">
                <a:solidFill>
                  <a:srgbClr val="C00000"/>
                </a:solidFill>
                <a:latin typeface="Calibri" panose="020F0502020204030204" pitchFamily="34" charset="0"/>
                <a:ea typeface="Calibri" panose="020F0502020204030204" pitchFamily="34" charset="0"/>
                <a:cs typeface="Calibri" panose="020F0502020204030204" pitchFamily="34" charset="0"/>
              </a:rPr>
              <a:t>Network Performance Measurement in the context of a Mixed Reality Game</a:t>
            </a:r>
            <a:endParaRPr lang="en-GB" altLang="en-US" sz="8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6" name="Table 55">
            <a:extLst>
              <a:ext uri="{FF2B5EF4-FFF2-40B4-BE49-F238E27FC236}">
                <a16:creationId xmlns:a16="http://schemas.microsoft.com/office/drawing/2014/main" id="{242BAA5E-DAAE-C5D4-8EC7-5DA54FA50FAB}"/>
              </a:ext>
            </a:extLst>
          </p:cNvPr>
          <p:cNvGraphicFramePr>
            <a:graphicFrameLocks noGrp="1"/>
          </p:cNvGraphicFramePr>
          <p:nvPr>
            <p:extLst>
              <p:ext uri="{D42A27DB-BD31-4B8C-83A1-F6EECF244321}">
                <p14:modId xmlns:p14="http://schemas.microsoft.com/office/powerpoint/2010/main" val="3630424477"/>
              </p:ext>
            </p:extLst>
          </p:nvPr>
        </p:nvGraphicFramePr>
        <p:xfrm>
          <a:off x="1521974" y="4144688"/>
          <a:ext cx="27986469" cy="2423782"/>
        </p:xfrm>
        <a:graphic>
          <a:graphicData uri="http://schemas.openxmlformats.org/drawingml/2006/table">
            <a:tbl>
              <a:tblPr/>
              <a:tblGrid>
                <a:gridCol w="5791080">
                  <a:extLst>
                    <a:ext uri="{9D8B030D-6E8A-4147-A177-3AD203B41FA5}">
                      <a16:colId xmlns:a16="http://schemas.microsoft.com/office/drawing/2014/main" val="20000"/>
                    </a:ext>
                  </a:extLst>
                </a:gridCol>
                <a:gridCol w="5638684">
                  <a:extLst>
                    <a:ext uri="{9D8B030D-6E8A-4147-A177-3AD203B41FA5}">
                      <a16:colId xmlns:a16="http://schemas.microsoft.com/office/drawing/2014/main" val="20001"/>
                    </a:ext>
                  </a:extLst>
                </a:gridCol>
                <a:gridCol w="297176">
                  <a:extLst>
                    <a:ext uri="{9D8B030D-6E8A-4147-A177-3AD203B41FA5}">
                      <a16:colId xmlns:a16="http://schemas.microsoft.com/office/drawing/2014/main" val="20002"/>
                    </a:ext>
                  </a:extLst>
                </a:gridCol>
                <a:gridCol w="5943477">
                  <a:extLst>
                    <a:ext uri="{9D8B030D-6E8A-4147-A177-3AD203B41FA5}">
                      <a16:colId xmlns:a16="http://schemas.microsoft.com/office/drawing/2014/main" val="20003"/>
                    </a:ext>
                  </a:extLst>
                </a:gridCol>
                <a:gridCol w="5486877">
                  <a:extLst>
                    <a:ext uri="{9D8B030D-6E8A-4147-A177-3AD203B41FA5}">
                      <a16:colId xmlns:a16="http://schemas.microsoft.com/office/drawing/2014/main" val="20004"/>
                    </a:ext>
                  </a:extLst>
                </a:gridCol>
                <a:gridCol w="4829175">
                  <a:extLst>
                    <a:ext uri="{9D8B030D-6E8A-4147-A177-3AD203B41FA5}">
                      <a16:colId xmlns:a16="http://schemas.microsoft.com/office/drawing/2014/main" val="20005"/>
                    </a:ext>
                  </a:extLst>
                </a:gridCol>
              </a:tblGrid>
              <a:tr h="242378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t>
                      </a:r>
                      <a:r>
                        <a:rPr kumimoji="0" lang="en-US" altLang="zh-CN" sz="4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uifeng</a:t>
                      </a:r>
                      <a:r>
                        <a:rPr kumimoji="0" lang="en-US" altLang="zh-CN"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Xu</a:t>
                      </a: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University of Wisconsin</a:t>
                      </a:r>
                    </a:p>
                  </a:txBody>
                  <a:tcPr marL="91438" marR="91438" marT="45735" marB="45735"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Weijun Pan</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University of Wisconsin</a:t>
                      </a:r>
                    </a:p>
                  </a:txBody>
                  <a:tcPr marL="91438" marR="91438" marT="45735" marB="45735"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pic>
        <p:nvPicPr>
          <p:cNvPr id="3093" name="Picture 47">
            <a:extLst>
              <a:ext uri="{FF2B5EF4-FFF2-40B4-BE49-F238E27FC236}">
                <a16:creationId xmlns:a16="http://schemas.microsoft.com/office/drawing/2014/main" id="{B0B91C09-F7B6-9226-026A-5D2E91303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6375" y="883920"/>
            <a:ext cx="5896174" cy="201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29">
            <a:extLst>
              <a:ext uri="{FF2B5EF4-FFF2-40B4-BE49-F238E27FC236}">
                <a16:creationId xmlns:a16="http://schemas.microsoft.com/office/drawing/2014/main" id="{6A0B45A4-BA33-4A4A-CE30-60603A4FFA13}"/>
              </a:ext>
            </a:extLst>
          </p:cNvPr>
          <p:cNvGrpSpPr/>
          <p:nvPr/>
        </p:nvGrpSpPr>
        <p:grpSpPr>
          <a:xfrm>
            <a:off x="1321949" y="20324011"/>
            <a:ext cx="33676432" cy="5964989"/>
            <a:chOff x="1321949" y="20324011"/>
            <a:chExt cx="33676432" cy="5964989"/>
          </a:xfrm>
        </p:grpSpPr>
        <p:sp>
          <p:nvSpPr>
            <p:cNvPr id="3106" name="AutoShape 16">
              <a:extLst>
                <a:ext uri="{FF2B5EF4-FFF2-40B4-BE49-F238E27FC236}">
                  <a16:creationId xmlns:a16="http://schemas.microsoft.com/office/drawing/2014/main" id="{6DD79064-DAC3-6953-A6DC-DD25DAFAD865}"/>
                </a:ext>
              </a:extLst>
            </p:cNvPr>
            <p:cNvSpPr>
              <a:spLocks noChangeArrowheads="1"/>
            </p:cNvSpPr>
            <p:nvPr/>
          </p:nvSpPr>
          <p:spPr bwMode="auto">
            <a:xfrm>
              <a:off x="1336236" y="20337144"/>
              <a:ext cx="33655000"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Text Box 17">
              <a:extLst>
                <a:ext uri="{FF2B5EF4-FFF2-40B4-BE49-F238E27FC236}">
                  <a16:creationId xmlns:a16="http://schemas.microsoft.com/office/drawing/2014/main" id="{6F893306-3211-6E36-BEC0-74F88D55CDA8}"/>
                </a:ext>
              </a:extLst>
            </p:cNvPr>
            <p:cNvSpPr txBox="1">
              <a:spLocks noChangeArrowheads="1"/>
            </p:cNvSpPr>
            <p:nvPr/>
          </p:nvSpPr>
          <p:spPr bwMode="auto">
            <a:xfrm>
              <a:off x="12379043" y="20465074"/>
              <a:ext cx="10758486" cy="5342394"/>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Key Results</a:t>
              </a:r>
            </a:p>
            <a:p>
              <a:pPr eaLnBrk="1">
                <a:lnSpc>
                  <a:spcPct val="98000"/>
                </a:lnSpc>
                <a:spcAft>
                  <a:spcPts val="600"/>
                </a:spcAft>
                <a:buClr>
                  <a:srgbClr val="000000"/>
                </a:buClr>
                <a:buSzPct val="45000"/>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Our analysis focuses on network metrics including packet count, goodput/throughput, TCP/Layer 2 retransmissions, and packet loss across all experimental scenarios:</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Physical interference (e.g., Bluetooth signals and hairdryers) significantly degrades Layer 2 performance, directly increasing MAC-layer retransmission.</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rPr>
                <a:t>Bandwidth-intensive devices operating on the same network</a:t>
              </a:r>
              <a:r>
                <a:rPr lang="en-GB"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rPr>
                <a:t>(e.g. 4k) induce congestion-driven bottleneck.</a:t>
              </a:r>
              <a:r>
                <a:rPr lang="en-US"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rPr>
                <a:t> This contention elevates TCP retransmissions.</a:t>
              </a:r>
              <a:endParaRPr lang="en-GB"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04" name="AutoShape 16">
              <a:extLst>
                <a:ext uri="{FF2B5EF4-FFF2-40B4-BE49-F238E27FC236}">
                  <a16:creationId xmlns:a16="http://schemas.microsoft.com/office/drawing/2014/main" id="{48B4615A-C758-FC39-546A-B3B53DB99C60}"/>
                </a:ext>
              </a:extLst>
            </p:cNvPr>
            <p:cNvSpPr>
              <a:spLocks noChangeArrowheads="1"/>
            </p:cNvSpPr>
            <p:nvPr/>
          </p:nvSpPr>
          <p:spPr bwMode="auto">
            <a:xfrm>
              <a:off x="1321949" y="20345400"/>
              <a:ext cx="10758487"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3" name="AutoShape 16">
              <a:extLst>
                <a:ext uri="{FF2B5EF4-FFF2-40B4-BE49-F238E27FC236}">
                  <a16:creationId xmlns:a16="http://schemas.microsoft.com/office/drawing/2014/main" id="{DD554EE2-B409-BA55-2465-7DCD5D3B536A}"/>
                </a:ext>
              </a:extLst>
            </p:cNvPr>
            <p:cNvSpPr>
              <a:spLocks noChangeArrowheads="1"/>
            </p:cNvSpPr>
            <p:nvPr/>
          </p:nvSpPr>
          <p:spPr bwMode="auto">
            <a:xfrm>
              <a:off x="23510437" y="20343154"/>
              <a:ext cx="11487944"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3096" name="Text Box 17">
              <a:extLst>
                <a:ext uri="{FF2B5EF4-FFF2-40B4-BE49-F238E27FC236}">
                  <a16:creationId xmlns:a16="http://schemas.microsoft.com/office/drawing/2014/main" id="{728BF208-6933-1CB8-4071-2B0BE0270B8F}"/>
                </a:ext>
              </a:extLst>
            </p:cNvPr>
            <p:cNvSpPr txBox="1">
              <a:spLocks noChangeArrowheads="1"/>
            </p:cNvSpPr>
            <p:nvPr/>
          </p:nvSpPr>
          <p:spPr bwMode="auto">
            <a:xfrm>
              <a:off x="23702674" y="20324011"/>
              <a:ext cx="10994875" cy="569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GB" altLang="en-US"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Conclusions and Future Work </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rPr>
                <a:t>Conclusion: Our findings reveal that network performance degradation in MR environments stems from two distinct sources: physical interference (e.g., hairdryers) disrupts Layer 2 reliability through electromagnetic noise, while bandwidth contention (e.g., 4K video) induces transport-layer congestion. </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alt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Future works: 1. stress-test MR applications under extreme conditions 2. multi-player MR scenarios, which demand scalable bandwidth and dynamic adaptation to network fluctuations, warrant investigation</a:t>
              </a:r>
            </a:p>
          </p:txBody>
        </p:sp>
        <p:sp>
          <p:nvSpPr>
            <p:cNvPr id="4" name="Text Box 17">
              <a:extLst>
                <a:ext uri="{FF2B5EF4-FFF2-40B4-BE49-F238E27FC236}">
                  <a16:creationId xmlns:a16="http://schemas.microsoft.com/office/drawing/2014/main" id="{F304EAA8-C09C-2BC7-84BE-FFFDB6165B0C}"/>
                </a:ext>
              </a:extLst>
            </p:cNvPr>
            <p:cNvSpPr txBox="1">
              <a:spLocks noChangeArrowheads="1"/>
            </p:cNvSpPr>
            <p:nvPr/>
          </p:nvSpPr>
          <p:spPr bwMode="auto">
            <a:xfrm>
              <a:off x="1648974" y="20465074"/>
              <a:ext cx="10109318" cy="5305882"/>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Data</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We use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tcpdump</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to collect network traffic under 5 different scenarios: Baseline, Baseline + Music, Baseline + 4k Video, Baseline + Bluetooth, Baseline + 4k Video</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We play the shooting game for 120s and change gun’s skin every 10s to trigger packet transmission</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The data is collected in a clean environment, while only Oculus Quest3 and the interference device are connected to the router.</a:t>
              </a: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DF7C1BDD-6CC7-220B-C3BE-88E3E230E1A2}"/>
              </a:ext>
            </a:extLst>
          </p:cNvPr>
          <p:cNvGrpSpPr/>
          <p:nvPr/>
        </p:nvGrpSpPr>
        <p:grpSpPr>
          <a:xfrm>
            <a:off x="1321949" y="5638800"/>
            <a:ext cx="33715326" cy="6269672"/>
            <a:chOff x="1321949" y="5638800"/>
            <a:chExt cx="33715326" cy="6269672"/>
          </a:xfrm>
        </p:grpSpPr>
        <p:sp>
          <p:nvSpPr>
            <p:cNvPr id="3112" name="AutoShape 16">
              <a:extLst>
                <a:ext uri="{FF2B5EF4-FFF2-40B4-BE49-F238E27FC236}">
                  <a16:creationId xmlns:a16="http://schemas.microsoft.com/office/drawing/2014/main" id="{4A69B9B9-6298-CA15-0B2D-35030DF5B288}"/>
                </a:ext>
              </a:extLst>
            </p:cNvPr>
            <p:cNvSpPr>
              <a:spLocks noChangeArrowheads="1"/>
            </p:cNvSpPr>
            <p:nvPr/>
          </p:nvSpPr>
          <p:spPr bwMode="auto">
            <a:xfrm>
              <a:off x="1321949" y="5648325"/>
              <a:ext cx="33655000"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3116" name="Text Box 17">
              <a:extLst>
                <a:ext uri="{FF2B5EF4-FFF2-40B4-BE49-F238E27FC236}">
                  <a16:creationId xmlns:a16="http://schemas.microsoft.com/office/drawing/2014/main" id="{5A73D086-AABD-2C90-15A9-504135A8FD98}"/>
                </a:ext>
              </a:extLst>
            </p:cNvPr>
            <p:cNvSpPr txBox="1">
              <a:spLocks noChangeArrowheads="1"/>
            </p:cNvSpPr>
            <p:nvPr/>
          </p:nvSpPr>
          <p:spPr bwMode="auto">
            <a:xfrm>
              <a:off x="1612462" y="5826125"/>
              <a:ext cx="8948737" cy="5881688"/>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Motivation</a:t>
              </a:r>
            </a:p>
            <a:p>
              <a:pPr algn="ctr" eaLnBrk="1">
                <a:lnSpc>
                  <a:spcPct val="98000"/>
                </a:lnSpc>
                <a:buClr>
                  <a:srgbClr val="000000"/>
                </a:buClr>
                <a:buSzPct val="45000"/>
                <a:buFont typeface="StarSymbol" charset="0"/>
                <a:buNone/>
                <a:defRPr/>
              </a:pPr>
              <a:endParaRPr lang="en-GB"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Typosquatting</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domains are purposely registered to capture traffic from similar top domains.</a:t>
              </a: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These domains have been verified to be related to domain parking and cybersecurity issues.</a:t>
              </a: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A comprehensive analysis to report the phenomenon of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typosquatting</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domains in these years.</a:t>
              </a: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10" name="Line 21">
              <a:extLst>
                <a:ext uri="{FF2B5EF4-FFF2-40B4-BE49-F238E27FC236}">
                  <a16:creationId xmlns:a16="http://schemas.microsoft.com/office/drawing/2014/main" id="{5D516771-E5B3-7CBE-34CE-45FA115B9277}"/>
                </a:ext>
              </a:extLst>
            </p:cNvPr>
            <p:cNvSpPr>
              <a:spLocks noChangeShapeType="1"/>
            </p:cNvSpPr>
            <p:nvPr/>
          </p:nvSpPr>
          <p:spPr bwMode="auto">
            <a:xfrm>
              <a:off x="10827103" y="6096000"/>
              <a:ext cx="1588" cy="53975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111" name="Line 22">
              <a:extLst>
                <a:ext uri="{FF2B5EF4-FFF2-40B4-BE49-F238E27FC236}">
                  <a16:creationId xmlns:a16="http://schemas.microsoft.com/office/drawing/2014/main" id="{12FFC83B-EE4F-6DCB-818D-357F411FE81B}"/>
                </a:ext>
              </a:extLst>
            </p:cNvPr>
            <p:cNvSpPr>
              <a:spLocks noChangeShapeType="1"/>
            </p:cNvSpPr>
            <p:nvPr/>
          </p:nvSpPr>
          <p:spPr bwMode="auto">
            <a:xfrm>
              <a:off x="24637562" y="6024563"/>
              <a:ext cx="1587" cy="53975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092" name="Text Box 17">
              <a:extLst>
                <a:ext uri="{FF2B5EF4-FFF2-40B4-BE49-F238E27FC236}">
                  <a16:creationId xmlns:a16="http://schemas.microsoft.com/office/drawing/2014/main" id="{7A798868-3F17-9B4D-34E3-EFF2A5CCDD0A}"/>
                </a:ext>
              </a:extLst>
            </p:cNvPr>
            <p:cNvSpPr txBox="1">
              <a:spLocks noChangeArrowheads="1"/>
            </p:cNvSpPr>
            <p:nvPr/>
          </p:nvSpPr>
          <p:spPr bwMode="auto">
            <a:xfrm>
              <a:off x="24867749" y="6096000"/>
              <a:ext cx="90678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GB" altLang="en-US" sz="4000" b="1" u="sng">
                  <a:solidFill>
                    <a:srgbClr val="000000"/>
                  </a:solidFill>
                  <a:latin typeface="Calibri" panose="020F0502020204030204" pitchFamily="34" charset="0"/>
                  <a:ea typeface="Calibri" panose="020F0502020204030204" pitchFamily="34" charset="0"/>
                  <a:cs typeface="Calibri" panose="020F0502020204030204" pitchFamily="34" charset="0"/>
                </a:rPr>
                <a:t>Approach</a:t>
              </a:r>
            </a:p>
            <a:p>
              <a:pPr algn="ctr" eaLnBrk="1">
                <a:lnSpc>
                  <a:spcPct val="98000"/>
                </a:lnSpc>
                <a:buClr>
                  <a:srgbClr val="000000"/>
                </a:buClr>
                <a:buSzPct val="45000"/>
                <a:buFont typeface="StarSymbol" charset="0"/>
                <a:buNone/>
              </a:pPr>
              <a:endParaRPr lang="en-GB" altLang="en-US" sz="18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#1: Identification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utilize </a:t>
              </a:r>
              <a:r>
                <a:rPr lang="en-GB" altLang="en-US" sz="3600" i="1">
                  <a:solidFill>
                    <a:srgbClr val="000000"/>
                  </a:solidFill>
                  <a:latin typeface="Calibri" panose="020F0502020204030204" pitchFamily="34" charset="0"/>
                  <a:ea typeface="Calibri" panose="020F0502020204030204" pitchFamily="34" charset="0"/>
                  <a:cs typeface="Calibri" panose="020F0502020204030204" pitchFamily="34" charset="0"/>
                </a:rPr>
                <a:t>search</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to find maps of physical locations</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#2: Transcription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multiple methods to automate data entry</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#3: Verification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ensure that data reflects latest network maps</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Hypothesis: </a:t>
              </a:r>
              <a:r>
                <a:rPr lang="en-GB" altLang="en-US" sz="3600" i="1">
                  <a:solidFill>
                    <a:srgbClr val="000000"/>
                  </a:solidFill>
                  <a:latin typeface="Calibri" panose="020F0502020204030204" pitchFamily="34" charset="0"/>
                  <a:ea typeface="Calibri" panose="020F0502020204030204" pitchFamily="34" charset="0"/>
                  <a:cs typeface="Calibri" panose="020F0502020204030204" pitchFamily="34" charset="0"/>
                </a:rPr>
                <a:t>Physical sites are limited in number and fixed in location. </a:t>
              </a:r>
              <a:endPar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099" name="AutoShape 16">
              <a:extLst>
                <a:ext uri="{FF2B5EF4-FFF2-40B4-BE49-F238E27FC236}">
                  <a16:creationId xmlns:a16="http://schemas.microsoft.com/office/drawing/2014/main" id="{A2A6D3B0-EE61-515F-F183-751C62F2BEDC}"/>
                </a:ext>
              </a:extLst>
            </p:cNvPr>
            <p:cNvSpPr>
              <a:spLocks noChangeArrowheads="1"/>
            </p:cNvSpPr>
            <p:nvPr/>
          </p:nvSpPr>
          <p:spPr bwMode="auto">
            <a:xfrm>
              <a:off x="23496151" y="5651500"/>
              <a:ext cx="11541124"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3101" name="AutoShape 16">
              <a:extLst>
                <a:ext uri="{FF2B5EF4-FFF2-40B4-BE49-F238E27FC236}">
                  <a16:creationId xmlns:a16="http://schemas.microsoft.com/office/drawing/2014/main" id="{00B6B6FC-F3D0-ABE9-E202-2470686ADD4D}"/>
                </a:ext>
              </a:extLst>
            </p:cNvPr>
            <p:cNvSpPr>
              <a:spLocks noChangeArrowheads="1"/>
            </p:cNvSpPr>
            <p:nvPr/>
          </p:nvSpPr>
          <p:spPr bwMode="auto">
            <a:xfrm>
              <a:off x="1326712" y="5638800"/>
              <a:ext cx="10566400"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6" name="Text Box 17">
              <a:extLst>
                <a:ext uri="{FF2B5EF4-FFF2-40B4-BE49-F238E27FC236}">
                  <a16:creationId xmlns:a16="http://schemas.microsoft.com/office/drawing/2014/main" id="{D28EECBF-0D23-0387-8B2B-F459D8A00EDB}"/>
                </a:ext>
              </a:extLst>
            </p:cNvPr>
            <p:cNvSpPr txBox="1">
              <a:spLocks noChangeArrowheads="1"/>
            </p:cNvSpPr>
            <p:nvPr/>
          </p:nvSpPr>
          <p:spPr bwMode="auto">
            <a:xfrm>
              <a:off x="1474349" y="5875338"/>
              <a:ext cx="10269656" cy="5881687"/>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Motivation &amp; Research Questions</a:t>
              </a:r>
              <a:endParaRPr lang="en-GB" sz="3600" b="1" u="sng"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Mixed Reality (MR) has gained significant global attention, yet research on network performance in MR applications remains limited.</a:t>
              </a:r>
              <a:endParaRPr lang="en-GB" sz="3600" u="sng"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What are the key network performance bottlenecks and constraints in MR environments, and how can they be systematically measured and characterized?</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What strategies can be employed to optimize network efficiency in MR environments?</a:t>
              </a:r>
            </a:p>
            <a:p>
              <a:pPr marL="571500" lvl="1" indent="-571500" eaLnBrk="1">
                <a:lnSpc>
                  <a:spcPct val="98000"/>
                </a:lnSpc>
                <a:spcAft>
                  <a:spcPts val="600"/>
                </a:spcAft>
                <a:buClr>
                  <a:srgbClr val="000000"/>
                </a:buClr>
                <a:buSzPct val="150000"/>
                <a:buFont typeface="Arial" panose="020B0604020202020204" pitchFamily="34" charset="0"/>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 Box 17">
              <a:extLst>
                <a:ext uri="{FF2B5EF4-FFF2-40B4-BE49-F238E27FC236}">
                  <a16:creationId xmlns:a16="http://schemas.microsoft.com/office/drawing/2014/main" id="{F2F5D276-EAF0-B11A-0143-845231C41BBB}"/>
                </a:ext>
              </a:extLst>
            </p:cNvPr>
            <p:cNvSpPr txBox="1">
              <a:spLocks noChangeArrowheads="1"/>
            </p:cNvSpPr>
            <p:nvPr/>
          </p:nvSpPr>
          <p:spPr bwMode="auto">
            <a:xfrm>
              <a:off x="23755059" y="5867400"/>
              <a:ext cx="10942490" cy="6041072"/>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Methodology</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Build and deploy the MR Shooting Game in Oculus Quest3. </a:t>
              </a: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Players have the option to customize the appearance of their weapon by selecting different skins.</a:t>
              </a: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The weapon skins are textures downloaded from the server in Real-time. The player’s data synchronizes with the server regularly.</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We use </a:t>
              </a:r>
              <a:r>
                <a:rPr lang="en-US"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tcpdump</a:t>
              </a: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 to capture and analyze all upstream and downstream network packets under different scenarios</a:t>
              </a: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 Box 17">
              <a:extLst>
                <a:ext uri="{FF2B5EF4-FFF2-40B4-BE49-F238E27FC236}">
                  <a16:creationId xmlns:a16="http://schemas.microsoft.com/office/drawing/2014/main" id="{490C0E34-3C65-E6CD-777E-EB86916A0ED7}"/>
                </a:ext>
              </a:extLst>
            </p:cNvPr>
            <p:cNvSpPr txBox="1">
              <a:spLocks noChangeArrowheads="1"/>
            </p:cNvSpPr>
            <p:nvPr/>
          </p:nvSpPr>
          <p:spPr bwMode="auto">
            <a:xfrm>
              <a:off x="12280463" y="5835185"/>
              <a:ext cx="10758486" cy="5658315"/>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Related Work</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Cheng analyzed five major social VR platforms, identifying scalability issues due to increasing network resource consumption as the number of users grows. Their study highlights the impact of avatar data forwarding on BW and latency constraints.</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altLang="zh-CN" sz="2800" b="0" i="0" dirty="0">
                  <a:solidFill>
                    <a:srgbClr val="222222"/>
                  </a:solidFill>
                  <a:effectLst/>
                  <a:latin typeface="Arial" panose="020B0604020202020204" pitchFamily="34" charset="0"/>
                </a:rPr>
                <a:t>He, L’s </a:t>
              </a:r>
              <a:r>
                <a:rPr lang="en-US" altLang="zh-CN" sz="3600" b="0" i="0" dirty="0">
                  <a:solidFill>
                    <a:srgbClr val="000000"/>
                  </a:solidFill>
                  <a:latin typeface="Calibri" panose="020F0502020204030204" pitchFamily="34" charset="0"/>
                  <a:ea typeface="Calibri" panose="020F0502020204030204" pitchFamily="34" charset="0"/>
                  <a:cs typeface="Calibri" panose="020F0502020204030204" pitchFamily="34" charset="0"/>
                </a:rPr>
                <a:t>e</a:t>
              </a:r>
              <a:r>
                <a:rPr lang="en-US" sz="3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xperiments showed that Bluetooth audio streaming devices substantially increase the BER in 802.11b networks. </a:t>
              </a:r>
            </a:p>
          </p:txBody>
        </p:sp>
      </p:grpSp>
      <p:pic>
        <p:nvPicPr>
          <p:cNvPr id="32" name="图片 31">
            <a:extLst>
              <a:ext uri="{FF2B5EF4-FFF2-40B4-BE49-F238E27FC236}">
                <a16:creationId xmlns:a16="http://schemas.microsoft.com/office/drawing/2014/main" id="{98D70678-58A8-C21F-E310-69667CC557FE}"/>
              </a:ext>
            </a:extLst>
          </p:cNvPr>
          <p:cNvPicPr>
            <a:picLocks noChangeAspect="1"/>
          </p:cNvPicPr>
          <p:nvPr/>
        </p:nvPicPr>
        <p:blipFill>
          <a:blip r:embed="rId4"/>
          <a:stretch>
            <a:fillRect/>
          </a:stretch>
        </p:blipFill>
        <p:spPr>
          <a:xfrm>
            <a:off x="774653" y="11835743"/>
            <a:ext cx="11620603" cy="8142783"/>
          </a:xfrm>
          <a:prstGeom prst="rect">
            <a:avLst/>
          </a:prstGeom>
        </p:spPr>
      </p:pic>
      <p:pic>
        <p:nvPicPr>
          <p:cNvPr id="36" name="图片 35">
            <a:extLst>
              <a:ext uri="{FF2B5EF4-FFF2-40B4-BE49-F238E27FC236}">
                <a16:creationId xmlns:a16="http://schemas.microsoft.com/office/drawing/2014/main" id="{40DCC2CB-1995-F2AF-86A7-8CC031E0953B}"/>
              </a:ext>
            </a:extLst>
          </p:cNvPr>
          <p:cNvPicPr>
            <a:picLocks noChangeAspect="1"/>
          </p:cNvPicPr>
          <p:nvPr/>
        </p:nvPicPr>
        <p:blipFill>
          <a:blip r:embed="rId5"/>
          <a:stretch>
            <a:fillRect/>
          </a:stretch>
        </p:blipFill>
        <p:spPr>
          <a:xfrm>
            <a:off x="12441204" y="11798300"/>
            <a:ext cx="11510409" cy="8065568"/>
          </a:xfrm>
          <a:prstGeom prst="rect">
            <a:avLst/>
          </a:prstGeom>
        </p:spPr>
      </p:pic>
      <p:pic>
        <p:nvPicPr>
          <p:cNvPr id="38" name="图片 37">
            <a:extLst>
              <a:ext uri="{FF2B5EF4-FFF2-40B4-BE49-F238E27FC236}">
                <a16:creationId xmlns:a16="http://schemas.microsoft.com/office/drawing/2014/main" id="{E55BB68B-AAF4-D442-A064-2F11A3E20652}"/>
              </a:ext>
            </a:extLst>
          </p:cNvPr>
          <p:cNvPicPr>
            <a:picLocks noChangeAspect="1"/>
          </p:cNvPicPr>
          <p:nvPr/>
        </p:nvPicPr>
        <p:blipFill>
          <a:blip r:embed="rId6"/>
          <a:stretch>
            <a:fillRect/>
          </a:stretch>
        </p:blipFill>
        <p:spPr>
          <a:xfrm>
            <a:off x="25307267" y="889701"/>
            <a:ext cx="8188763" cy="2420047"/>
          </a:xfrm>
          <a:prstGeom prst="rect">
            <a:avLst/>
          </a:prstGeom>
        </p:spPr>
      </p:pic>
      <p:pic>
        <p:nvPicPr>
          <p:cNvPr id="40" name="图片 39">
            <a:extLst>
              <a:ext uri="{FF2B5EF4-FFF2-40B4-BE49-F238E27FC236}">
                <a16:creationId xmlns:a16="http://schemas.microsoft.com/office/drawing/2014/main" id="{B349230A-9CD2-C568-36CD-30A787B6D70F}"/>
              </a:ext>
            </a:extLst>
          </p:cNvPr>
          <p:cNvPicPr>
            <a:picLocks noChangeAspect="1"/>
          </p:cNvPicPr>
          <p:nvPr/>
        </p:nvPicPr>
        <p:blipFill>
          <a:blip r:embed="rId7"/>
          <a:stretch>
            <a:fillRect/>
          </a:stretch>
        </p:blipFill>
        <p:spPr>
          <a:xfrm>
            <a:off x="24038400" y="11815016"/>
            <a:ext cx="11467812" cy="8035719"/>
          </a:xfrm>
          <a:prstGeom prst="rect">
            <a:avLst/>
          </a:prstGeom>
        </p:spPr>
      </p:pic>
      <p:pic>
        <p:nvPicPr>
          <p:cNvPr id="42" name="图片 41">
            <a:extLst>
              <a:ext uri="{FF2B5EF4-FFF2-40B4-BE49-F238E27FC236}">
                <a16:creationId xmlns:a16="http://schemas.microsoft.com/office/drawing/2014/main" id="{1D8E723B-C54A-2C90-1F79-370A0A3181CA}"/>
              </a:ext>
            </a:extLst>
          </p:cNvPr>
          <p:cNvPicPr>
            <a:picLocks noChangeAspect="1"/>
          </p:cNvPicPr>
          <p:nvPr/>
        </p:nvPicPr>
        <p:blipFill>
          <a:blip r:embed="rId8"/>
          <a:stretch>
            <a:fillRect/>
          </a:stretch>
        </p:blipFill>
        <p:spPr>
          <a:xfrm>
            <a:off x="21670955" y="655481"/>
            <a:ext cx="2966607" cy="2632484"/>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itstream Vera Serif"/>
        <a:ea typeface="HG Mincho Light J;MS Gothic;HG "/>
        <a:cs typeface="HG Mincho Light J;MS Gothic;HG "/>
      </a:majorFont>
      <a:minorFont>
        <a:latin typeface="Bitstream Vera Serif"/>
        <a:ea typeface="HG Mincho Light J;MS Gothic;HG "/>
        <a:cs typeface="HG Mincho Light J;MS Gothic;HG "/>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effectLst/>
            <a:latin typeface="Times New Roman"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6372</TotalTime>
  <Words>541</Words>
  <Application>Microsoft Office PowerPoint</Application>
  <PresentationFormat>自定义</PresentationFormat>
  <Paragraphs>41</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Bitstream Vera Serif</vt:lpstr>
      <vt:lpstr>StarSymbol</vt:lpstr>
      <vt:lpstr>Arial</vt:lpstr>
      <vt:lpstr>Calibri</vt:lpstr>
      <vt:lpstr>Helvetica</vt:lpstr>
      <vt:lpstr>Times New Roman</vt:lpstr>
      <vt:lpstr>Wingdings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Dante Fratta</dc:creator>
  <cp:lastModifiedBy>瑞丰 徐</cp:lastModifiedBy>
  <cp:revision>211</cp:revision>
  <dcterms:created xsi:type="dcterms:W3CDTF">2008-10-22T20:10:18Z</dcterms:created>
  <dcterms:modified xsi:type="dcterms:W3CDTF">2025-05-01T17:49:02Z</dcterms:modified>
</cp:coreProperties>
</file>