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6576000" cy="27432000"/>
  <p:notesSz cx="7772400" cy="100584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87"/>
    <p:restoredTop sz="94720"/>
  </p:normalViewPr>
  <p:slideViewPr>
    <p:cSldViewPr>
      <p:cViewPr>
        <p:scale>
          <a:sx n="33" d="100"/>
          <a:sy n="33" d="100"/>
        </p:scale>
        <p:origin x="224" y="-90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1D102928-57FF-BC5C-11B9-3436EC2CA620}"/>
              </a:ext>
            </a:extLst>
          </p:cNvPr>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w="9525">
            <a:solidFill>
              <a:srgbClr val="000000"/>
            </a:solidFill>
            <a:miter lim="800000"/>
            <a:headEnd/>
            <a:tailEnd/>
          </a:ln>
        </p:spPr>
      </p:sp>
      <p:sp>
        <p:nvSpPr>
          <p:cNvPr id="2" name="Text Box 2">
            <a:extLst>
              <a:ext uri="{FF2B5EF4-FFF2-40B4-BE49-F238E27FC236}">
                <a16:creationId xmlns:a16="http://schemas.microsoft.com/office/drawing/2014/main" id="{85A49657-5466-36E9-D4E5-5BC7FC2B599C}"/>
              </a:ext>
            </a:extLst>
          </p:cNvPr>
          <p:cNvSpPr txBox="1">
            <a:spLocks noGrp="1" noChangeArrowheads="1"/>
          </p:cNvSpPr>
          <p:nvPr>
            <p:ph type="body" idx="1"/>
          </p:nvPr>
        </p:nvSpPr>
        <p:spPr bwMode="auto">
          <a:xfrm>
            <a:off x="1185863" y="4787900"/>
            <a:ext cx="5407025" cy="38258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noProof="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ＭＳ Ｐゴシック" charset="-128"/>
        <a:cs typeface="ＭＳ Ｐゴシック" charset="-128"/>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ＭＳ Ｐゴシック"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ＭＳ Ｐゴシック"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ＭＳ Ｐゴシック"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24FE5B9B-8162-99F7-C7F0-5234C11562CE}"/>
              </a:ext>
            </a:extLst>
          </p:cNvPr>
          <p:cNvSpPr>
            <a:spLocks noGrp="1" noRot="1" noChangeAspect="1" noChangeArrowheads="1" noTextEdit="1"/>
          </p:cNvSpPr>
          <p:nvPr>
            <p:ph type="sldImg"/>
          </p:nvPr>
        </p:nvSpPr>
        <p:spPr>
          <a:ln/>
        </p:spPr>
      </p:sp>
      <p:sp>
        <p:nvSpPr>
          <p:cNvPr id="4099" name="Text Box 2">
            <a:extLst>
              <a:ext uri="{FF2B5EF4-FFF2-40B4-BE49-F238E27FC236}">
                <a16:creationId xmlns:a16="http://schemas.microsoft.com/office/drawing/2014/main" id="{A2F317A9-78B6-4468-64C1-67AC8A82B9D2}"/>
              </a:ext>
            </a:extLst>
          </p:cNvPr>
          <p:cNvSpPr txBox="1">
            <a:spLocks noGrp="1" noChangeArrowheads="1"/>
          </p:cNvSpPr>
          <p:nvPr>
            <p:ph type="body" idx="1"/>
          </p:nvPr>
        </p:nvSpPr>
        <p:spPr>
          <a:xfrm>
            <a:off x="1185863" y="4787900"/>
            <a:ext cx="5407025" cy="3827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dirty="0">
              <a:latin typeface="Times New Roman" panose="02020603050405020304" pitchFamily="18"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0"/>
            <a:ext cx="31089600" cy="5880100"/>
          </a:xfrm>
        </p:spPr>
        <p:txBody>
          <a:bodyPr/>
          <a:lstStyle/>
          <a:p>
            <a:r>
              <a:rPr lang="en-US"/>
              <a:t>Click to edit Master title style</a:t>
            </a:r>
          </a:p>
        </p:txBody>
      </p:sp>
      <p:sp>
        <p:nvSpPr>
          <p:cNvPr id="3" name="Subtitle 2"/>
          <p:cNvSpPr>
            <a:spLocks noGrp="1"/>
          </p:cNvSpPr>
          <p:nvPr>
            <p:ph type="subTitle" idx="1"/>
          </p:nvPr>
        </p:nvSpPr>
        <p:spPr>
          <a:xfrm>
            <a:off x="5486400" y="15544800"/>
            <a:ext cx="25603200" cy="70104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978010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9660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14375" y="2276475"/>
            <a:ext cx="7807325" cy="22628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87638" y="2276475"/>
            <a:ext cx="23274337" cy="22628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3129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0470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0" y="17627600"/>
            <a:ext cx="31089600" cy="54483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889250" y="11626850"/>
            <a:ext cx="31089600" cy="60007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43369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87638" y="7624763"/>
            <a:ext cx="15540037" cy="17279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380075" y="7624763"/>
            <a:ext cx="15541625" cy="17279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106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0"/>
            <a:ext cx="32918400" cy="4572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6140450"/>
            <a:ext cx="16160750" cy="2559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828800" y="8699500"/>
            <a:ext cx="16160750" cy="158051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0" y="6140450"/>
            <a:ext cx="16167100" cy="2559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580100" y="8699500"/>
            <a:ext cx="16167100" cy="158051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677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3043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9661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2200"/>
            <a:ext cx="12033250" cy="46482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4300200" y="1092200"/>
            <a:ext cx="20447000" cy="234124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0" y="5740400"/>
            <a:ext cx="12033250" cy="18764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42119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0" y="19202400"/>
            <a:ext cx="21945600" cy="22669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7169150" y="2451100"/>
            <a:ext cx="21945600" cy="16459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7169150" y="21469350"/>
            <a:ext cx="21945600" cy="32194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63624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8365425B-FAFB-7F7B-0342-00BE8C883AF4}"/>
              </a:ext>
            </a:extLst>
          </p:cNvPr>
          <p:cNvSpPr>
            <a:spLocks noGrp="1" noChangeArrowheads="1"/>
          </p:cNvSpPr>
          <p:nvPr>
            <p:ph type="title"/>
          </p:nvPr>
        </p:nvSpPr>
        <p:spPr bwMode="auto">
          <a:xfrm>
            <a:off x="2687638" y="2276475"/>
            <a:ext cx="31234062" cy="457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a:extLst>
              <a:ext uri="{FF2B5EF4-FFF2-40B4-BE49-F238E27FC236}">
                <a16:creationId xmlns:a16="http://schemas.microsoft.com/office/drawing/2014/main" id="{938B36A4-D06B-89F0-59DD-A6408AFF9899}"/>
              </a:ext>
            </a:extLst>
          </p:cNvPr>
          <p:cNvSpPr>
            <a:spLocks noGrp="1" noChangeArrowheads="1"/>
          </p:cNvSpPr>
          <p:nvPr>
            <p:ph type="body" idx="1"/>
          </p:nvPr>
        </p:nvSpPr>
        <p:spPr bwMode="auto">
          <a:xfrm>
            <a:off x="2687638" y="7624763"/>
            <a:ext cx="31234062" cy="172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lnSpc>
          <a:spcPct val="98000"/>
        </a:lnSpc>
        <a:spcBef>
          <a:spcPct val="0"/>
        </a:spcBef>
        <a:spcAft>
          <a:spcPct val="0"/>
        </a:spcAft>
        <a:buClr>
          <a:srgbClr val="000000"/>
        </a:buClr>
        <a:buSzPct val="45000"/>
        <a:buFont typeface="StarSymbol" charset="0"/>
        <a:defRPr sz="4400">
          <a:solidFill>
            <a:srgbClr val="000000"/>
          </a:solidFill>
          <a:latin typeface="+mj-lt"/>
          <a:ea typeface="ＭＳ Ｐゴシック" charset="0"/>
          <a:cs typeface="+mj-cs"/>
        </a:defRPr>
      </a:lvl1pPr>
      <a:lvl2pPr algn="ctr" defTabSz="457200" rtl="0" eaLnBrk="0" fontAlgn="base" hangingPunct="0">
        <a:lnSpc>
          <a:spcPct val="98000"/>
        </a:lnSpc>
        <a:spcBef>
          <a:spcPct val="0"/>
        </a:spcBef>
        <a:spcAft>
          <a:spcPct val="0"/>
        </a:spcAft>
        <a:buClr>
          <a:srgbClr val="000000"/>
        </a:buClr>
        <a:buSzPct val="45000"/>
        <a:buFont typeface="StarSymbol" charset="0"/>
        <a:defRPr sz="4400">
          <a:solidFill>
            <a:srgbClr val="000000"/>
          </a:solidFill>
          <a:latin typeface="Bitstream Vera Serif" pitchFamily="16" charset="0"/>
          <a:ea typeface="ＭＳ Ｐゴシック" charset="0"/>
          <a:cs typeface="HG Mincho Light J;MS Gothic;HG " charset="0"/>
        </a:defRPr>
      </a:lvl2pPr>
      <a:lvl3pPr algn="ctr" defTabSz="457200" rtl="0" eaLnBrk="0" fontAlgn="base" hangingPunct="0">
        <a:lnSpc>
          <a:spcPct val="98000"/>
        </a:lnSpc>
        <a:spcBef>
          <a:spcPct val="0"/>
        </a:spcBef>
        <a:spcAft>
          <a:spcPct val="0"/>
        </a:spcAft>
        <a:buClr>
          <a:srgbClr val="000000"/>
        </a:buClr>
        <a:buSzPct val="45000"/>
        <a:buFont typeface="StarSymbol" charset="0"/>
        <a:defRPr sz="4400">
          <a:solidFill>
            <a:srgbClr val="000000"/>
          </a:solidFill>
          <a:latin typeface="Bitstream Vera Serif" pitchFamily="16" charset="0"/>
          <a:ea typeface="ＭＳ Ｐゴシック" charset="0"/>
          <a:cs typeface="HG Mincho Light J;MS Gothic;HG " charset="0"/>
        </a:defRPr>
      </a:lvl3pPr>
      <a:lvl4pPr algn="ctr" defTabSz="457200" rtl="0" eaLnBrk="0" fontAlgn="base" hangingPunct="0">
        <a:lnSpc>
          <a:spcPct val="98000"/>
        </a:lnSpc>
        <a:spcBef>
          <a:spcPct val="0"/>
        </a:spcBef>
        <a:spcAft>
          <a:spcPct val="0"/>
        </a:spcAft>
        <a:buClr>
          <a:srgbClr val="000000"/>
        </a:buClr>
        <a:buSzPct val="45000"/>
        <a:buFont typeface="StarSymbol" charset="0"/>
        <a:defRPr sz="4400">
          <a:solidFill>
            <a:srgbClr val="000000"/>
          </a:solidFill>
          <a:latin typeface="Bitstream Vera Serif" pitchFamily="16" charset="0"/>
          <a:ea typeface="ＭＳ Ｐゴシック" charset="0"/>
          <a:cs typeface="HG Mincho Light J;MS Gothic;HG " charset="0"/>
        </a:defRPr>
      </a:lvl4pPr>
      <a:lvl5pPr algn="ctr" defTabSz="457200" rtl="0" eaLnBrk="0" fontAlgn="base" hangingPunct="0">
        <a:lnSpc>
          <a:spcPct val="98000"/>
        </a:lnSpc>
        <a:spcBef>
          <a:spcPct val="0"/>
        </a:spcBef>
        <a:spcAft>
          <a:spcPct val="0"/>
        </a:spcAft>
        <a:buClr>
          <a:srgbClr val="000000"/>
        </a:buClr>
        <a:buSzPct val="45000"/>
        <a:buFont typeface="StarSymbol" charset="0"/>
        <a:defRPr sz="4400">
          <a:solidFill>
            <a:srgbClr val="000000"/>
          </a:solidFill>
          <a:latin typeface="Bitstream Vera Serif" pitchFamily="16" charset="0"/>
          <a:ea typeface="ＭＳ Ｐゴシック" charset="0"/>
          <a:cs typeface="HG Mincho Light J;MS Gothic;HG " charset="0"/>
        </a:defRPr>
      </a:lvl5pPr>
      <a:lvl6pPr marL="1536700" indent="-215900" algn="l" defTabSz="457200" rtl="0" fontAlgn="base" hangingPunct="0">
        <a:spcBef>
          <a:spcPct val="0"/>
        </a:spcBef>
        <a:spcAft>
          <a:spcPct val="0"/>
        </a:spcAft>
        <a:buClr>
          <a:srgbClr val="000000"/>
        </a:buClr>
        <a:buSzPct val="45000"/>
        <a:buFont typeface="StarSymbol" charset="0"/>
        <a:defRPr sz="4400">
          <a:solidFill>
            <a:srgbClr val="000000"/>
          </a:solidFill>
          <a:latin typeface="Times New Roman" charset="0"/>
        </a:defRPr>
      </a:lvl6pPr>
      <a:lvl7pPr marL="1993900" indent="-215900" algn="l" defTabSz="457200" rtl="0" fontAlgn="base" hangingPunct="0">
        <a:spcBef>
          <a:spcPct val="0"/>
        </a:spcBef>
        <a:spcAft>
          <a:spcPct val="0"/>
        </a:spcAft>
        <a:buClr>
          <a:srgbClr val="000000"/>
        </a:buClr>
        <a:buSzPct val="45000"/>
        <a:buFont typeface="StarSymbol" charset="0"/>
        <a:defRPr sz="4400">
          <a:solidFill>
            <a:srgbClr val="000000"/>
          </a:solidFill>
          <a:latin typeface="Times New Roman" charset="0"/>
        </a:defRPr>
      </a:lvl7pPr>
      <a:lvl8pPr marL="2451100" indent="-215900" algn="l" defTabSz="457200" rtl="0" fontAlgn="base" hangingPunct="0">
        <a:spcBef>
          <a:spcPct val="0"/>
        </a:spcBef>
        <a:spcAft>
          <a:spcPct val="0"/>
        </a:spcAft>
        <a:buClr>
          <a:srgbClr val="000000"/>
        </a:buClr>
        <a:buSzPct val="45000"/>
        <a:buFont typeface="StarSymbol" charset="0"/>
        <a:defRPr sz="4400">
          <a:solidFill>
            <a:srgbClr val="000000"/>
          </a:solidFill>
          <a:latin typeface="Times New Roman" charset="0"/>
        </a:defRPr>
      </a:lvl8pPr>
      <a:lvl9pPr marL="2908300" indent="-215900" algn="l" defTabSz="457200" rtl="0" fontAlgn="base" hangingPunct="0">
        <a:spcBef>
          <a:spcPct val="0"/>
        </a:spcBef>
        <a:spcAft>
          <a:spcPct val="0"/>
        </a:spcAft>
        <a:buClr>
          <a:srgbClr val="000000"/>
        </a:buClr>
        <a:buSzPct val="45000"/>
        <a:buFont typeface="StarSymbol" charset="0"/>
        <a:defRPr sz="4400">
          <a:solidFill>
            <a:srgbClr val="000000"/>
          </a:solidFill>
          <a:latin typeface="Times New Roman" charset="0"/>
        </a:defRPr>
      </a:lvl9pPr>
    </p:titleStyle>
    <p:bodyStyle>
      <a:lvl1pPr marL="431800" indent="-323850" algn="l" defTabSz="457200" rtl="0" eaLnBrk="0" fontAlgn="base" hangingPunct="0">
        <a:lnSpc>
          <a:spcPct val="98000"/>
        </a:lnSpc>
        <a:spcBef>
          <a:spcPct val="0"/>
        </a:spcBef>
        <a:spcAft>
          <a:spcPts val="1425"/>
        </a:spcAft>
        <a:buClr>
          <a:srgbClr val="000000"/>
        </a:buClr>
        <a:buSzPct val="45000"/>
        <a:buFont typeface="StarSymbol" charset="0"/>
        <a:buChar char="●"/>
        <a:defRPr sz="3200">
          <a:solidFill>
            <a:srgbClr val="000000"/>
          </a:solidFill>
          <a:latin typeface="+mn-lt"/>
          <a:ea typeface="ＭＳ Ｐゴシック" charset="0"/>
          <a:cs typeface="+mn-cs"/>
        </a:defRPr>
      </a:lvl1pPr>
      <a:lvl2pPr marL="863600" indent="-287338" algn="l" defTabSz="457200" rtl="0" eaLnBrk="0" fontAlgn="base" hangingPunct="0">
        <a:lnSpc>
          <a:spcPct val="98000"/>
        </a:lnSpc>
        <a:spcBef>
          <a:spcPct val="0"/>
        </a:spcBef>
        <a:spcAft>
          <a:spcPts val="1138"/>
        </a:spcAft>
        <a:buClr>
          <a:srgbClr val="000000"/>
        </a:buClr>
        <a:buSzPct val="75000"/>
        <a:buFont typeface="StarSymbol" charset="0"/>
        <a:buChar char="–"/>
        <a:defRPr sz="2800">
          <a:solidFill>
            <a:srgbClr val="000000"/>
          </a:solidFill>
          <a:latin typeface="+mn-lt"/>
          <a:ea typeface="+mn-ea"/>
          <a:cs typeface="+mn-cs"/>
        </a:defRPr>
      </a:lvl2pPr>
      <a:lvl3pPr marL="1295400" indent="-215900" algn="l" defTabSz="457200" rtl="0" eaLnBrk="0" fontAlgn="base" hangingPunct="0">
        <a:lnSpc>
          <a:spcPct val="98000"/>
        </a:lnSpc>
        <a:spcBef>
          <a:spcPct val="0"/>
        </a:spcBef>
        <a:spcAft>
          <a:spcPts val="850"/>
        </a:spcAft>
        <a:buClr>
          <a:srgbClr val="000000"/>
        </a:buClr>
        <a:buSzPct val="45000"/>
        <a:buFont typeface="StarSymbol" charset="0"/>
        <a:buChar char="●"/>
        <a:defRPr sz="2400">
          <a:solidFill>
            <a:srgbClr val="000000"/>
          </a:solidFill>
          <a:latin typeface="+mn-lt"/>
          <a:ea typeface="+mn-ea"/>
          <a:cs typeface="+mn-cs"/>
        </a:defRPr>
      </a:lvl3pPr>
      <a:lvl4pPr marL="1727200" indent="-215900" algn="l" defTabSz="457200" rtl="0" eaLnBrk="0" fontAlgn="base" hangingPunct="0">
        <a:lnSpc>
          <a:spcPct val="98000"/>
        </a:lnSpc>
        <a:spcBef>
          <a:spcPct val="0"/>
        </a:spcBef>
        <a:spcAft>
          <a:spcPts val="575"/>
        </a:spcAft>
        <a:buClr>
          <a:srgbClr val="000000"/>
        </a:buClr>
        <a:buSzPct val="75000"/>
        <a:buFont typeface="StarSymbol" charset="0"/>
        <a:buChar char="–"/>
        <a:defRPr sz="2000">
          <a:solidFill>
            <a:srgbClr val="000000"/>
          </a:solidFill>
          <a:latin typeface="+mn-lt"/>
          <a:ea typeface="+mn-ea"/>
          <a:cs typeface="+mn-cs"/>
        </a:defRPr>
      </a:lvl4pPr>
      <a:lvl5pPr marL="2159000" indent="-215900" algn="l" defTabSz="457200" rtl="0" eaLnBrk="0" fontAlgn="base" hangingPunct="0">
        <a:lnSpc>
          <a:spcPct val="98000"/>
        </a:lnSpc>
        <a:spcBef>
          <a:spcPct val="0"/>
        </a:spcBef>
        <a:spcAft>
          <a:spcPts val="288"/>
        </a:spcAft>
        <a:buClr>
          <a:srgbClr val="000000"/>
        </a:buClr>
        <a:buSzPct val="45000"/>
        <a:buFont typeface="StarSymbol" charset="0"/>
        <a:buChar char="●"/>
        <a:defRPr sz="2000">
          <a:solidFill>
            <a:srgbClr val="000000"/>
          </a:solidFill>
          <a:latin typeface="+mn-lt"/>
          <a:ea typeface="+mn-ea"/>
          <a:cs typeface="+mn-cs"/>
        </a:defRPr>
      </a:lvl5pPr>
      <a:lvl6pPr marL="2616200" indent="-215900" algn="l" defTabSz="457200" rtl="0" fontAlgn="base" hangingPunct="0">
        <a:lnSpc>
          <a:spcPct val="98000"/>
        </a:lnSpc>
        <a:spcBef>
          <a:spcPct val="0"/>
        </a:spcBef>
        <a:spcAft>
          <a:spcPts val="288"/>
        </a:spcAft>
        <a:buClr>
          <a:srgbClr val="000000"/>
        </a:buClr>
        <a:buSzPct val="45000"/>
        <a:buFont typeface="StarSymbol" charset="0"/>
        <a:buChar char="●"/>
        <a:defRPr sz="2000">
          <a:solidFill>
            <a:srgbClr val="000000"/>
          </a:solidFill>
          <a:latin typeface="+mn-lt"/>
          <a:ea typeface="+mn-ea"/>
          <a:cs typeface="+mn-cs"/>
        </a:defRPr>
      </a:lvl6pPr>
      <a:lvl7pPr marL="3073400" indent="-215900" algn="l" defTabSz="457200" rtl="0" fontAlgn="base" hangingPunct="0">
        <a:lnSpc>
          <a:spcPct val="98000"/>
        </a:lnSpc>
        <a:spcBef>
          <a:spcPct val="0"/>
        </a:spcBef>
        <a:spcAft>
          <a:spcPts val="288"/>
        </a:spcAft>
        <a:buClr>
          <a:srgbClr val="000000"/>
        </a:buClr>
        <a:buSzPct val="45000"/>
        <a:buFont typeface="StarSymbol" charset="0"/>
        <a:buChar char="●"/>
        <a:defRPr sz="2000">
          <a:solidFill>
            <a:srgbClr val="000000"/>
          </a:solidFill>
          <a:latin typeface="+mn-lt"/>
          <a:ea typeface="+mn-ea"/>
          <a:cs typeface="+mn-cs"/>
        </a:defRPr>
      </a:lvl7pPr>
      <a:lvl8pPr marL="3530600" indent="-215900" algn="l" defTabSz="457200" rtl="0" fontAlgn="base" hangingPunct="0">
        <a:lnSpc>
          <a:spcPct val="98000"/>
        </a:lnSpc>
        <a:spcBef>
          <a:spcPct val="0"/>
        </a:spcBef>
        <a:spcAft>
          <a:spcPts val="288"/>
        </a:spcAft>
        <a:buClr>
          <a:srgbClr val="000000"/>
        </a:buClr>
        <a:buSzPct val="45000"/>
        <a:buFont typeface="StarSymbol" charset="0"/>
        <a:buChar char="●"/>
        <a:defRPr sz="2000">
          <a:solidFill>
            <a:srgbClr val="000000"/>
          </a:solidFill>
          <a:latin typeface="+mn-lt"/>
          <a:ea typeface="+mn-ea"/>
          <a:cs typeface="+mn-cs"/>
        </a:defRPr>
      </a:lvl8pPr>
      <a:lvl9pPr marL="3987800" indent="-215900" algn="l" defTabSz="457200" rtl="0" fontAlgn="base" hangingPunct="0">
        <a:lnSpc>
          <a:spcPct val="98000"/>
        </a:lnSpc>
        <a:spcBef>
          <a:spcPct val="0"/>
        </a:spcBef>
        <a:spcAft>
          <a:spcPts val="288"/>
        </a:spcAft>
        <a:buClr>
          <a:srgbClr val="000000"/>
        </a:buClr>
        <a:buSzPct val="45000"/>
        <a:buFont typeface="StarSymbol" charset="0"/>
        <a:buChar char="●"/>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a:extLst>
              <a:ext uri="{FF2B5EF4-FFF2-40B4-BE49-F238E27FC236}">
                <a16:creationId xmlns:a16="http://schemas.microsoft.com/office/drawing/2014/main" id="{0EA0B1B7-A720-D9A8-87CA-BF585F5C6AF6}"/>
              </a:ext>
            </a:extLst>
          </p:cNvPr>
          <p:cNvSpPr txBox="1">
            <a:spLocks noChangeArrowheads="1"/>
          </p:cNvSpPr>
          <p:nvPr/>
        </p:nvSpPr>
        <p:spPr bwMode="auto">
          <a:xfrm>
            <a:off x="228600" y="381000"/>
            <a:ext cx="35844480" cy="26517600"/>
          </a:xfrm>
          <a:prstGeom prst="rect">
            <a:avLst/>
          </a:prstGeom>
          <a:solidFill>
            <a:srgbClr val="999999"/>
          </a:solidFill>
          <a:ln w="12600">
            <a:solidFill>
              <a:srgbClr val="000000"/>
            </a:solidFill>
            <a:miter lim="800000"/>
            <a:headEnd/>
            <a:tailEnd/>
          </a:ln>
        </p:spPr>
        <p:txBody>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1pPr>
            <a:lvl2pPr marL="742950" indent="-28575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9pPr>
          </a:lstStyle>
          <a:p>
            <a:pPr eaLnBrk="1">
              <a:lnSpc>
                <a:spcPct val="83000"/>
              </a:lnSpc>
              <a:buClr>
                <a:srgbClr val="000000"/>
              </a:buClr>
              <a:buSzPct val="45000"/>
              <a:buFont typeface="StarSymbol" charset="0"/>
              <a:buNone/>
            </a:pPr>
            <a:endParaRPr lang="en-GB" altLang="en-US" sz="1200">
              <a:solidFill>
                <a:srgbClr val="000000"/>
              </a:solidFill>
              <a:latin typeface="Helvetica" pitchFamily="2" charset="0"/>
            </a:endParaRPr>
          </a:p>
          <a:p>
            <a:pPr eaLnBrk="1">
              <a:lnSpc>
                <a:spcPct val="83000"/>
              </a:lnSpc>
              <a:buClr>
                <a:srgbClr val="000000"/>
              </a:buClr>
              <a:buSzPct val="45000"/>
              <a:buFont typeface="StarSymbol" charset="0"/>
              <a:buNone/>
            </a:pPr>
            <a:endParaRPr lang="en-GB" altLang="en-US" sz="1200">
              <a:solidFill>
                <a:srgbClr val="000000"/>
              </a:solidFill>
              <a:latin typeface="Helvetica" pitchFamily="2" charset="0"/>
            </a:endParaRPr>
          </a:p>
        </p:txBody>
      </p:sp>
      <p:sp>
        <p:nvSpPr>
          <p:cNvPr id="3114" name="AutoShape 3">
            <a:extLst>
              <a:ext uri="{FF2B5EF4-FFF2-40B4-BE49-F238E27FC236}">
                <a16:creationId xmlns:a16="http://schemas.microsoft.com/office/drawing/2014/main" id="{60DC15C7-981C-5C99-4DDC-F0E1579F286C}"/>
              </a:ext>
            </a:extLst>
          </p:cNvPr>
          <p:cNvSpPr>
            <a:spLocks noChangeArrowheads="1"/>
          </p:cNvSpPr>
          <p:nvPr/>
        </p:nvSpPr>
        <p:spPr bwMode="auto">
          <a:xfrm>
            <a:off x="685800" y="685800"/>
            <a:ext cx="34930080" cy="25877520"/>
          </a:xfrm>
          <a:prstGeom prst="roundRect">
            <a:avLst>
              <a:gd name="adj" fmla="val 755"/>
            </a:avLst>
          </a:prstGeom>
          <a:solidFill>
            <a:srgbClr val="FFFFFF"/>
          </a:solidFill>
          <a:ln w="12600">
            <a:solidFill>
              <a:srgbClr val="000000"/>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sz="4000">
              <a:cs typeface="Times New Roman" panose="02020603050405020304" pitchFamily="18" charset="0"/>
            </a:endParaRPr>
          </a:p>
        </p:txBody>
      </p:sp>
      <p:sp>
        <p:nvSpPr>
          <p:cNvPr id="3076" name="Text Box 11">
            <a:extLst>
              <a:ext uri="{FF2B5EF4-FFF2-40B4-BE49-F238E27FC236}">
                <a16:creationId xmlns:a16="http://schemas.microsoft.com/office/drawing/2014/main" id="{B20C5B65-D1A7-6669-A4B2-A132874DD4F2}"/>
              </a:ext>
            </a:extLst>
          </p:cNvPr>
          <p:cNvSpPr txBox="1">
            <a:spLocks noChangeArrowheads="1"/>
          </p:cNvSpPr>
          <p:nvPr/>
        </p:nvSpPr>
        <p:spPr bwMode="auto">
          <a:xfrm>
            <a:off x="1979174" y="3136916"/>
            <a:ext cx="32915225" cy="120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1pPr>
            <a:lvl2pPr marL="742950" indent="-28575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9pPr>
          </a:lstStyle>
          <a:p>
            <a:pPr algn="ctr" eaLnBrk="1">
              <a:lnSpc>
                <a:spcPct val="98000"/>
              </a:lnSpc>
              <a:buClr>
                <a:srgbClr val="000000"/>
              </a:buClr>
              <a:buSzPct val="45000"/>
              <a:buFont typeface="StarSymbol" charset="0"/>
              <a:buNone/>
            </a:pPr>
            <a:r>
              <a:rPr lang="en-US" sz="8000" b="1" dirty="0">
                <a:solidFill>
                  <a:srgbClr val="C00000"/>
                </a:solidFill>
                <a:latin typeface="Calibri" panose="020F0502020204030204" pitchFamily="34" charset="0"/>
                <a:ea typeface="Calibri" panose="020F0502020204030204" pitchFamily="34" charset="0"/>
                <a:cs typeface="Calibri" panose="020F0502020204030204" pitchFamily="34" charset="0"/>
              </a:rPr>
              <a:t>Network Performance Measurement in the context of a Mixed Reality Game</a:t>
            </a:r>
            <a:endParaRPr lang="en-GB" altLang="en-US" sz="80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6" name="Table 55">
            <a:extLst>
              <a:ext uri="{FF2B5EF4-FFF2-40B4-BE49-F238E27FC236}">
                <a16:creationId xmlns:a16="http://schemas.microsoft.com/office/drawing/2014/main" id="{242BAA5E-DAAE-C5D4-8EC7-5DA54FA50FAB}"/>
              </a:ext>
            </a:extLst>
          </p:cNvPr>
          <p:cNvGraphicFramePr>
            <a:graphicFrameLocks noGrp="1"/>
          </p:cNvGraphicFramePr>
          <p:nvPr>
            <p:extLst>
              <p:ext uri="{D42A27DB-BD31-4B8C-83A1-F6EECF244321}">
                <p14:modId xmlns:p14="http://schemas.microsoft.com/office/powerpoint/2010/main" val="3630424477"/>
              </p:ext>
            </p:extLst>
          </p:nvPr>
        </p:nvGraphicFramePr>
        <p:xfrm>
          <a:off x="1521974" y="4144688"/>
          <a:ext cx="27986469" cy="2423782"/>
        </p:xfrm>
        <a:graphic>
          <a:graphicData uri="http://schemas.openxmlformats.org/drawingml/2006/table">
            <a:tbl>
              <a:tblPr/>
              <a:tblGrid>
                <a:gridCol w="5791080">
                  <a:extLst>
                    <a:ext uri="{9D8B030D-6E8A-4147-A177-3AD203B41FA5}">
                      <a16:colId xmlns:a16="http://schemas.microsoft.com/office/drawing/2014/main" val="20000"/>
                    </a:ext>
                  </a:extLst>
                </a:gridCol>
                <a:gridCol w="5638684">
                  <a:extLst>
                    <a:ext uri="{9D8B030D-6E8A-4147-A177-3AD203B41FA5}">
                      <a16:colId xmlns:a16="http://schemas.microsoft.com/office/drawing/2014/main" val="20001"/>
                    </a:ext>
                  </a:extLst>
                </a:gridCol>
                <a:gridCol w="297176">
                  <a:extLst>
                    <a:ext uri="{9D8B030D-6E8A-4147-A177-3AD203B41FA5}">
                      <a16:colId xmlns:a16="http://schemas.microsoft.com/office/drawing/2014/main" val="20002"/>
                    </a:ext>
                  </a:extLst>
                </a:gridCol>
                <a:gridCol w="5943477">
                  <a:extLst>
                    <a:ext uri="{9D8B030D-6E8A-4147-A177-3AD203B41FA5}">
                      <a16:colId xmlns:a16="http://schemas.microsoft.com/office/drawing/2014/main" val="20003"/>
                    </a:ext>
                  </a:extLst>
                </a:gridCol>
                <a:gridCol w="5486877">
                  <a:extLst>
                    <a:ext uri="{9D8B030D-6E8A-4147-A177-3AD203B41FA5}">
                      <a16:colId xmlns:a16="http://schemas.microsoft.com/office/drawing/2014/main" val="20004"/>
                    </a:ext>
                  </a:extLst>
                </a:gridCol>
                <a:gridCol w="4829175">
                  <a:extLst>
                    <a:ext uri="{9D8B030D-6E8A-4147-A177-3AD203B41FA5}">
                      <a16:colId xmlns:a16="http://schemas.microsoft.com/office/drawing/2014/main" val="20005"/>
                    </a:ext>
                  </a:extLst>
                </a:gridCol>
              </a:tblGrid>
              <a:tr h="2423782">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a:t>
                      </a:r>
                      <a:r>
                        <a:rPr kumimoji="0" lang="en-US" altLang="zh-CN" sz="40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uifeng</a:t>
                      </a:r>
                      <a:r>
                        <a:rPr kumimoji="0" lang="en-US" altLang="zh-CN" sz="4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Xu</a:t>
                      </a:r>
                      <a:endParaRPr kumimoji="0" lang="en-US" sz="4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University of Wisconsin</a:t>
                      </a:r>
                    </a:p>
                  </a:txBody>
                  <a:tcPr marL="91438" marR="91438" marT="45735" marB="45735" horzOverflow="overflow">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Weijun Pan</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University of Wisconsin</a:t>
                      </a:r>
                    </a:p>
                  </a:txBody>
                  <a:tcPr marL="91438" marR="91438" marT="45735" marB="45735"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4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91438" marR="91438" marT="45735" marB="45735"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4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91438" marR="91438" marT="45735" marB="45735" horzOverflow="overflow">
                    <a:lnL>
                      <a:noFill/>
                    </a:lnL>
                    <a:lnR w="127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4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91438" marR="91438" marT="45735" marB="45735" horzOverflow="overflow">
                    <a:lnL>
                      <a:noFill/>
                    </a:lnL>
                    <a:lnR w="127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4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91438" marR="91438" marT="45735" marB="45735" horzOverflow="overflow">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pic>
        <p:nvPicPr>
          <p:cNvPr id="3093" name="Picture 47">
            <a:extLst>
              <a:ext uri="{FF2B5EF4-FFF2-40B4-BE49-F238E27FC236}">
                <a16:creationId xmlns:a16="http://schemas.microsoft.com/office/drawing/2014/main" id="{B0B91C09-F7B6-9226-026A-5D2E91303E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46375" y="883920"/>
            <a:ext cx="5896174" cy="201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 name="Group 29">
            <a:extLst>
              <a:ext uri="{FF2B5EF4-FFF2-40B4-BE49-F238E27FC236}">
                <a16:creationId xmlns:a16="http://schemas.microsoft.com/office/drawing/2014/main" id="{6A0B45A4-BA33-4A4A-CE30-60603A4FFA13}"/>
              </a:ext>
            </a:extLst>
          </p:cNvPr>
          <p:cNvGrpSpPr/>
          <p:nvPr/>
        </p:nvGrpSpPr>
        <p:grpSpPr>
          <a:xfrm>
            <a:off x="1321949" y="20324011"/>
            <a:ext cx="33676432" cy="5964989"/>
            <a:chOff x="1321949" y="20324011"/>
            <a:chExt cx="33676432" cy="5964989"/>
          </a:xfrm>
        </p:grpSpPr>
        <p:sp>
          <p:nvSpPr>
            <p:cNvPr id="3106" name="AutoShape 16">
              <a:extLst>
                <a:ext uri="{FF2B5EF4-FFF2-40B4-BE49-F238E27FC236}">
                  <a16:creationId xmlns:a16="http://schemas.microsoft.com/office/drawing/2014/main" id="{6DD79064-DAC3-6953-A6DC-DD25DAFAD865}"/>
                </a:ext>
              </a:extLst>
            </p:cNvPr>
            <p:cNvSpPr>
              <a:spLocks noChangeArrowheads="1"/>
            </p:cNvSpPr>
            <p:nvPr/>
          </p:nvSpPr>
          <p:spPr bwMode="auto">
            <a:xfrm>
              <a:off x="1336236" y="20337144"/>
              <a:ext cx="33655000" cy="5943600"/>
            </a:xfrm>
            <a:prstGeom prst="roundRect">
              <a:avLst>
                <a:gd name="adj" fmla="val 23"/>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Calibri" panose="020F0502020204030204" pitchFamily="34" charset="0"/>
                <a:ea typeface="Calibri" panose="020F0502020204030204" pitchFamily="34" charset="0"/>
                <a:cs typeface="Calibri" panose="020F0502020204030204" pitchFamily="34" charset="0"/>
              </a:endParaRPr>
            </a:p>
          </p:txBody>
        </p:sp>
        <p:sp>
          <p:nvSpPr>
            <p:cNvPr id="5" name="Text Box 17">
              <a:extLst>
                <a:ext uri="{FF2B5EF4-FFF2-40B4-BE49-F238E27FC236}">
                  <a16:creationId xmlns:a16="http://schemas.microsoft.com/office/drawing/2014/main" id="{6F893306-3211-6E36-BEC0-74F88D55CDA8}"/>
                </a:ext>
              </a:extLst>
            </p:cNvPr>
            <p:cNvSpPr txBox="1">
              <a:spLocks noChangeArrowheads="1"/>
            </p:cNvSpPr>
            <p:nvPr/>
          </p:nvSpPr>
          <p:spPr bwMode="auto">
            <a:xfrm>
              <a:off x="12379043" y="20465074"/>
              <a:ext cx="10758486" cy="5342394"/>
            </a:xfrm>
            <a:prstGeom prst="rect">
              <a:avLst/>
            </a:prstGeom>
            <a:noFill/>
            <a:ln>
              <a:noFill/>
            </a:ln>
          </p:spPr>
          <p:txBody>
            <a:bodyPr lIns="0" tIns="0" rIns="0" bIns="0"/>
            <a:lstStyle>
              <a:lvl1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cs typeface="ＭＳ Ｐゴシック" charset="0"/>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9pPr>
            </a:lstStyle>
            <a:p>
              <a:pPr algn="ctr" eaLnBrk="1">
                <a:lnSpc>
                  <a:spcPct val="98000"/>
                </a:lnSpc>
                <a:buClr>
                  <a:srgbClr val="000000"/>
                </a:buClr>
                <a:buSzPct val="45000"/>
                <a:buFont typeface="StarSymbol" charset="0"/>
                <a:buNone/>
                <a:defRPr/>
              </a:pPr>
              <a:r>
                <a:rPr lang="en-GB" sz="4000" b="1" u="sng" dirty="0">
                  <a:solidFill>
                    <a:srgbClr val="000000"/>
                  </a:solidFill>
                  <a:latin typeface="Calibri" panose="020F0502020204030204" pitchFamily="34" charset="0"/>
                  <a:ea typeface="Calibri" panose="020F0502020204030204" pitchFamily="34" charset="0"/>
                  <a:cs typeface="Calibri" panose="020F0502020204030204" pitchFamily="34" charset="0"/>
                </a:rPr>
                <a:t>Key Results</a:t>
              </a:r>
            </a:p>
            <a:p>
              <a:pPr eaLnBrk="1">
                <a:lnSpc>
                  <a:spcPct val="98000"/>
                </a:lnSpc>
                <a:spcAft>
                  <a:spcPts val="600"/>
                </a:spcAft>
                <a:buClr>
                  <a:srgbClr val="000000"/>
                </a:buClr>
                <a:buSzPct val="45000"/>
                <a:defRPr/>
              </a:pPr>
              <a:r>
                <a:rPr lang="en-US" sz="3600" dirty="0">
                  <a:solidFill>
                    <a:srgbClr val="000000"/>
                  </a:solidFill>
                  <a:latin typeface="Calibri" panose="020F0502020204030204" pitchFamily="34" charset="0"/>
                  <a:ea typeface="Calibri" panose="020F0502020204030204" pitchFamily="34" charset="0"/>
                  <a:cs typeface="Calibri" panose="020F0502020204030204" pitchFamily="34" charset="0"/>
                </a:rPr>
                <a:t>Our analysis focuses on network metrics including packet count, goodput/throughput, TCP/Layer 2 retransmissions, and packet loss across all experimental scenarios:</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US" sz="3600" dirty="0">
                  <a:solidFill>
                    <a:srgbClr val="000000"/>
                  </a:solidFill>
                  <a:latin typeface="Calibri" panose="020F0502020204030204" pitchFamily="34" charset="0"/>
                  <a:ea typeface="Calibri" panose="020F0502020204030204" pitchFamily="34" charset="0"/>
                  <a:cs typeface="Calibri" panose="020F0502020204030204" pitchFamily="34" charset="0"/>
                </a:rPr>
                <a:t>Physical interference (e.g., Bluetooth signals and hairdryers) significantly degrades Layer 2 performance, directly increasing MAC-layer retransmission.</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US" altLang="zh-CN" sz="3600" dirty="0">
                  <a:solidFill>
                    <a:srgbClr val="000000"/>
                  </a:solidFill>
                  <a:latin typeface="Calibri" panose="020F0502020204030204" pitchFamily="34" charset="0"/>
                  <a:ea typeface="Calibri" panose="020F0502020204030204" pitchFamily="34" charset="0"/>
                  <a:cs typeface="Calibri" panose="020F0502020204030204" pitchFamily="34" charset="0"/>
                </a:rPr>
                <a:t>Bandwidth-intensive devices operating on the same network</a:t>
              </a:r>
              <a:r>
                <a:rPr lang="en-GB" altLang="zh-CN" sz="3600" dirty="0">
                  <a:solidFill>
                    <a:srgbClr val="000000"/>
                  </a:solidFill>
                  <a:latin typeface="Calibri" panose="020F0502020204030204" pitchFamily="34" charset="0"/>
                  <a:ea typeface="Calibri" panose="020F0502020204030204" pitchFamily="34" charset="0"/>
                  <a:cs typeface="Calibri" panose="020F0502020204030204" pitchFamily="34" charset="0"/>
                </a:rPr>
                <a:t>(e.g. 4k) induce congestion-driven bottleneck.</a:t>
              </a:r>
              <a:r>
                <a:rPr lang="en-US" altLang="zh-CN" sz="3600" dirty="0">
                  <a:solidFill>
                    <a:srgbClr val="000000"/>
                  </a:solidFill>
                  <a:latin typeface="Calibri" panose="020F0502020204030204" pitchFamily="34" charset="0"/>
                  <a:ea typeface="Calibri" panose="020F0502020204030204" pitchFamily="34" charset="0"/>
                  <a:cs typeface="Calibri" panose="020F0502020204030204" pitchFamily="34" charset="0"/>
                </a:rPr>
                <a:t> This contention elevates TCP retransmissions.</a:t>
              </a:r>
              <a:endParaRPr lang="en-GB" altLang="zh-CN"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571500" lvl="1" indent="-571500" eaLnBrk="1">
                <a:lnSpc>
                  <a:spcPct val="98000"/>
                </a:lnSpc>
                <a:spcAft>
                  <a:spcPts val="600"/>
                </a:spcAft>
                <a:buClr>
                  <a:srgbClr val="000000"/>
                </a:buClr>
                <a:buSzPct val="150000"/>
                <a:buFont typeface="Arial" panose="020B0604020202020204" pitchFamily="34" charset="0"/>
                <a:buChar char="•"/>
                <a:defRPr/>
              </a:pPr>
              <a:endPar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3104" name="AutoShape 16">
              <a:extLst>
                <a:ext uri="{FF2B5EF4-FFF2-40B4-BE49-F238E27FC236}">
                  <a16:creationId xmlns:a16="http://schemas.microsoft.com/office/drawing/2014/main" id="{48B4615A-C758-FC39-546A-B3B53DB99C60}"/>
                </a:ext>
              </a:extLst>
            </p:cNvPr>
            <p:cNvSpPr>
              <a:spLocks noChangeArrowheads="1"/>
            </p:cNvSpPr>
            <p:nvPr/>
          </p:nvSpPr>
          <p:spPr bwMode="auto">
            <a:xfrm>
              <a:off x="1321949" y="20345400"/>
              <a:ext cx="10758487" cy="5943600"/>
            </a:xfrm>
            <a:prstGeom prst="roundRect">
              <a:avLst>
                <a:gd name="adj" fmla="val 23"/>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Calibri" panose="020F0502020204030204" pitchFamily="34" charset="0"/>
                <a:ea typeface="Calibri" panose="020F0502020204030204" pitchFamily="34" charset="0"/>
                <a:cs typeface="Calibri" panose="020F0502020204030204" pitchFamily="34" charset="0"/>
              </a:endParaRPr>
            </a:p>
          </p:txBody>
        </p:sp>
        <p:sp>
          <p:nvSpPr>
            <p:cNvPr id="3" name="AutoShape 16">
              <a:extLst>
                <a:ext uri="{FF2B5EF4-FFF2-40B4-BE49-F238E27FC236}">
                  <a16:creationId xmlns:a16="http://schemas.microsoft.com/office/drawing/2014/main" id="{DD554EE2-B409-BA55-2465-7DCD5D3B536A}"/>
                </a:ext>
              </a:extLst>
            </p:cNvPr>
            <p:cNvSpPr>
              <a:spLocks noChangeArrowheads="1"/>
            </p:cNvSpPr>
            <p:nvPr/>
          </p:nvSpPr>
          <p:spPr bwMode="auto">
            <a:xfrm>
              <a:off x="23510437" y="20343154"/>
              <a:ext cx="11487944" cy="5943600"/>
            </a:xfrm>
            <a:prstGeom prst="roundRect">
              <a:avLst>
                <a:gd name="adj" fmla="val 23"/>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dirty="0">
                <a:latin typeface="Calibri" panose="020F0502020204030204" pitchFamily="34" charset="0"/>
                <a:ea typeface="Calibri" panose="020F0502020204030204" pitchFamily="34" charset="0"/>
                <a:cs typeface="Calibri" panose="020F0502020204030204" pitchFamily="34" charset="0"/>
              </a:endParaRPr>
            </a:p>
          </p:txBody>
        </p:sp>
        <p:sp>
          <p:nvSpPr>
            <p:cNvPr id="3096" name="Text Box 17">
              <a:extLst>
                <a:ext uri="{FF2B5EF4-FFF2-40B4-BE49-F238E27FC236}">
                  <a16:creationId xmlns:a16="http://schemas.microsoft.com/office/drawing/2014/main" id="{728BF208-6933-1CB8-4071-2B0BE0270B8F}"/>
                </a:ext>
              </a:extLst>
            </p:cNvPr>
            <p:cNvSpPr txBox="1">
              <a:spLocks noChangeArrowheads="1"/>
            </p:cNvSpPr>
            <p:nvPr/>
          </p:nvSpPr>
          <p:spPr bwMode="auto">
            <a:xfrm>
              <a:off x="23702674" y="20324011"/>
              <a:ext cx="10994875" cy="5695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9pPr>
            </a:lstStyle>
            <a:p>
              <a:pPr algn="ctr" eaLnBrk="1">
                <a:lnSpc>
                  <a:spcPct val="98000"/>
                </a:lnSpc>
                <a:buClr>
                  <a:srgbClr val="000000"/>
                </a:buClr>
                <a:buSzPct val="45000"/>
                <a:buFont typeface="StarSymbol" charset="0"/>
                <a:buNone/>
              </a:pPr>
              <a:r>
                <a:rPr lang="en-GB" altLang="en-US" sz="4000" b="1" u="sng" dirty="0">
                  <a:solidFill>
                    <a:srgbClr val="000000"/>
                  </a:solidFill>
                  <a:latin typeface="Calibri" panose="020F0502020204030204" pitchFamily="34" charset="0"/>
                  <a:ea typeface="Calibri" panose="020F0502020204030204" pitchFamily="34" charset="0"/>
                  <a:cs typeface="Calibri" panose="020F0502020204030204" pitchFamily="34" charset="0"/>
                </a:rPr>
                <a:t>Conclusions and Future Work </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US" altLang="zh-CN" sz="3600" dirty="0">
                  <a:solidFill>
                    <a:srgbClr val="000000"/>
                  </a:solidFill>
                  <a:latin typeface="Calibri" panose="020F0502020204030204" pitchFamily="34" charset="0"/>
                  <a:ea typeface="Calibri" panose="020F0502020204030204" pitchFamily="34" charset="0"/>
                  <a:cs typeface="Calibri" panose="020F0502020204030204" pitchFamily="34" charset="0"/>
                </a:rPr>
                <a:t>Conclusion: Our findings reveal that network performance degradation in MR environments stems from two distinct sources: physical interference (e.g., hairdryers) disrupts Layer 2 reliability through electromagnetic noise, while bandwidth contention (e.g., 4K video) induces transport-layer congestion. </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US" altLang="en-US" sz="3600" dirty="0">
                  <a:solidFill>
                    <a:srgbClr val="000000"/>
                  </a:solidFill>
                  <a:latin typeface="Calibri" panose="020F0502020204030204" pitchFamily="34" charset="0"/>
                  <a:ea typeface="Calibri" panose="020F0502020204030204" pitchFamily="34" charset="0"/>
                  <a:cs typeface="Calibri" panose="020F0502020204030204" pitchFamily="34" charset="0"/>
                </a:rPr>
                <a:t>Future works: 1. stress-test MR applications under extreme conditions 2. multi-player MR scenarios, which demand scalable bandwidth and dynamic adaptation to network fluctuations, warrant investigation</a:t>
              </a:r>
            </a:p>
          </p:txBody>
        </p:sp>
        <p:sp>
          <p:nvSpPr>
            <p:cNvPr id="4" name="Text Box 17">
              <a:extLst>
                <a:ext uri="{FF2B5EF4-FFF2-40B4-BE49-F238E27FC236}">
                  <a16:creationId xmlns:a16="http://schemas.microsoft.com/office/drawing/2014/main" id="{F304EAA8-C09C-2BC7-84BE-FFFDB6165B0C}"/>
                </a:ext>
              </a:extLst>
            </p:cNvPr>
            <p:cNvSpPr txBox="1">
              <a:spLocks noChangeArrowheads="1"/>
            </p:cNvSpPr>
            <p:nvPr/>
          </p:nvSpPr>
          <p:spPr bwMode="auto">
            <a:xfrm>
              <a:off x="1648974" y="20465074"/>
              <a:ext cx="10109318" cy="5305882"/>
            </a:xfrm>
            <a:prstGeom prst="rect">
              <a:avLst/>
            </a:prstGeom>
            <a:noFill/>
            <a:ln>
              <a:noFill/>
            </a:ln>
          </p:spPr>
          <p:txBody>
            <a:bodyPr lIns="0" tIns="0" rIns="0" bIns="0"/>
            <a:lstStyle>
              <a:lvl1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cs typeface="ＭＳ Ｐゴシック" charset="0"/>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9pPr>
            </a:lstStyle>
            <a:p>
              <a:pPr algn="ctr" eaLnBrk="1">
                <a:lnSpc>
                  <a:spcPct val="98000"/>
                </a:lnSpc>
                <a:buClr>
                  <a:srgbClr val="000000"/>
                </a:buClr>
                <a:buSzPct val="45000"/>
                <a:buFont typeface="StarSymbol" charset="0"/>
                <a:buNone/>
                <a:defRPr/>
              </a:pPr>
              <a:r>
                <a:rPr lang="en-GB" sz="4000" b="1" u="sng" dirty="0">
                  <a:solidFill>
                    <a:srgbClr val="000000"/>
                  </a:solidFill>
                  <a:latin typeface="Calibri" panose="020F0502020204030204" pitchFamily="34" charset="0"/>
                  <a:ea typeface="Calibri" panose="020F0502020204030204" pitchFamily="34" charset="0"/>
                  <a:cs typeface="Calibri" panose="020F0502020204030204" pitchFamily="34" charset="0"/>
                </a:rPr>
                <a:t>Data</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We use </a:t>
              </a:r>
              <a:r>
                <a:rPr lang="en-GB" sz="3600" dirty="0" err="1">
                  <a:solidFill>
                    <a:srgbClr val="000000"/>
                  </a:solidFill>
                  <a:latin typeface="Calibri" panose="020F0502020204030204" pitchFamily="34" charset="0"/>
                  <a:ea typeface="Calibri" panose="020F0502020204030204" pitchFamily="34" charset="0"/>
                  <a:cs typeface="Calibri" panose="020F0502020204030204" pitchFamily="34" charset="0"/>
                </a:rPr>
                <a:t>tcpdump</a:t>
              </a: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 to collect network traffic under 5 different scenarios: Baseline, Baseline + Music, Baseline + 4k Video, Baseline + Bluetooth, Baseline + H</a:t>
              </a:r>
              <a:r>
                <a:rPr lang="en-US" altLang="zh-CN" sz="3600" dirty="0" err="1">
                  <a:solidFill>
                    <a:srgbClr val="000000"/>
                  </a:solidFill>
                  <a:latin typeface="Calibri" panose="020F0502020204030204" pitchFamily="34" charset="0"/>
                  <a:ea typeface="Calibri" panose="020F0502020204030204" pitchFamily="34" charset="0"/>
                  <a:cs typeface="Calibri" panose="020F0502020204030204" pitchFamily="34" charset="0"/>
                </a:rPr>
                <a:t>airdryer</a:t>
              </a:r>
              <a:endPar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571500" lvl="1" indent="-571500" eaLnBrk="1">
                <a:lnSpc>
                  <a:spcPct val="98000"/>
                </a:lnSpc>
                <a:spcAft>
                  <a:spcPts val="600"/>
                </a:spcAft>
                <a:buClr>
                  <a:srgbClr val="000000"/>
                </a:buClr>
                <a:buSzPct val="150000"/>
                <a:buFont typeface="Arial" panose="020B0604020202020204" pitchFamily="34" charset="0"/>
                <a:buChar char="•"/>
                <a:defRPr/>
              </a:pP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We play the shooting game for 120s and change gun’s skin every 10s to trigger packet transmission</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The data is collected in a clean environment, while only Oculus Quest3 and the interference device are connected to the router.</a:t>
              </a:r>
            </a:p>
            <a:p>
              <a:pPr marL="571500" indent="-571500" eaLnBrk="1">
                <a:lnSpc>
                  <a:spcPct val="98000"/>
                </a:lnSpc>
                <a:spcAft>
                  <a:spcPts val="600"/>
                </a:spcAft>
                <a:buClr>
                  <a:srgbClr val="000000"/>
                </a:buClr>
                <a:buSzPct val="45000"/>
                <a:buFont typeface="Wingdings" charset="2"/>
                <a:buChar char="§"/>
                <a:defRPr/>
              </a:pPr>
              <a:endPar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571500" indent="-571500" eaLnBrk="1">
                <a:lnSpc>
                  <a:spcPct val="98000"/>
                </a:lnSpc>
                <a:spcAft>
                  <a:spcPts val="600"/>
                </a:spcAft>
                <a:buClr>
                  <a:srgbClr val="000000"/>
                </a:buClr>
                <a:buSzPct val="45000"/>
                <a:buFont typeface="Wingdings" charset="2"/>
                <a:buChar char="§"/>
                <a:defRPr/>
              </a:pPr>
              <a:endPar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eaLnBrk="1">
                <a:lnSpc>
                  <a:spcPct val="98000"/>
                </a:lnSpc>
                <a:spcAft>
                  <a:spcPts val="600"/>
                </a:spcAft>
                <a:buClr>
                  <a:srgbClr val="000000"/>
                </a:buClr>
                <a:buSzPct val="45000"/>
                <a:defRPr/>
              </a:pPr>
              <a:endPar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571500" indent="-571500" eaLnBrk="1">
                <a:lnSpc>
                  <a:spcPct val="98000"/>
                </a:lnSpc>
                <a:spcAft>
                  <a:spcPts val="600"/>
                </a:spcAft>
                <a:buClr>
                  <a:srgbClr val="000000"/>
                </a:buClr>
                <a:buSzPct val="45000"/>
                <a:buFont typeface="Wingdings" charset="2"/>
                <a:buChar char="§"/>
                <a:defRPr/>
              </a:pPr>
              <a:endPar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grpSp>
      <p:grpSp>
        <p:nvGrpSpPr>
          <p:cNvPr id="31" name="Group 30">
            <a:extLst>
              <a:ext uri="{FF2B5EF4-FFF2-40B4-BE49-F238E27FC236}">
                <a16:creationId xmlns:a16="http://schemas.microsoft.com/office/drawing/2014/main" id="{DF7C1BDD-6CC7-220B-C3BE-88E3E230E1A2}"/>
              </a:ext>
            </a:extLst>
          </p:cNvPr>
          <p:cNvGrpSpPr/>
          <p:nvPr/>
        </p:nvGrpSpPr>
        <p:grpSpPr>
          <a:xfrm>
            <a:off x="1321949" y="5638800"/>
            <a:ext cx="33715326" cy="6269672"/>
            <a:chOff x="1321949" y="5638800"/>
            <a:chExt cx="33715326" cy="6269672"/>
          </a:xfrm>
        </p:grpSpPr>
        <p:sp>
          <p:nvSpPr>
            <p:cNvPr id="3112" name="AutoShape 16">
              <a:extLst>
                <a:ext uri="{FF2B5EF4-FFF2-40B4-BE49-F238E27FC236}">
                  <a16:creationId xmlns:a16="http://schemas.microsoft.com/office/drawing/2014/main" id="{4A69B9B9-6298-CA15-0B2D-35030DF5B288}"/>
                </a:ext>
              </a:extLst>
            </p:cNvPr>
            <p:cNvSpPr>
              <a:spLocks noChangeArrowheads="1"/>
            </p:cNvSpPr>
            <p:nvPr/>
          </p:nvSpPr>
          <p:spPr bwMode="auto">
            <a:xfrm>
              <a:off x="1321949" y="5648325"/>
              <a:ext cx="33655000" cy="6126480"/>
            </a:xfrm>
            <a:prstGeom prst="roundRect">
              <a:avLst>
                <a:gd name="adj" fmla="val 23"/>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Calibri" panose="020F0502020204030204" pitchFamily="34" charset="0"/>
                <a:ea typeface="Calibri" panose="020F0502020204030204" pitchFamily="34" charset="0"/>
                <a:cs typeface="Calibri" panose="020F0502020204030204" pitchFamily="34" charset="0"/>
              </a:endParaRPr>
            </a:p>
          </p:txBody>
        </p:sp>
        <p:sp>
          <p:nvSpPr>
            <p:cNvPr id="3116" name="Text Box 17">
              <a:extLst>
                <a:ext uri="{FF2B5EF4-FFF2-40B4-BE49-F238E27FC236}">
                  <a16:creationId xmlns:a16="http://schemas.microsoft.com/office/drawing/2014/main" id="{5A73D086-AABD-2C90-15A9-504135A8FD98}"/>
                </a:ext>
              </a:extLst>
            </p:cNvPr>
            <p:cNvSpPr txBox="1">
              <a:spLocks noChangeArrowheads="1"/>
            </p:cNvSpPr>
            <p:nvPr/>
          </p:nvSpPr>
          <p:spPr bwMode="auto">
            <a:xfrm>
              <a:off x="1612462" y="5826125"/>
              <a:ext cx="8948737" cy="5881688"/>
            </a:xfrm>
            <a:prstGeom prst="rect">
              <a:avLst/>
            </a:prstGeom>
            <a:noFill/>
            <a:ln>
              <a:noFill/>
            </a:ln>
          </p:spPr>
          <p:txBody>
            <a:bodyPr lIns="0" tIns="0" rIns="0" bIns="0"/>
            <a:lstStyle>
              <a:lvl1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cs typeface="ＭＳ Ｐゴシック" charset="0"/>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9pPr>
            </a:lstStyle>
            <a:p>
              <a:pPr algn="ctr" eaLnBrk="1">
                <a:lnSpc>
                  <a:spcPct val="98000"/>
                </a:lnSpc>
                <a:buClr>
                  <a:srgbClr val="000000"/>
                </a:buClr>
                <a:buSzPct val="45000"/>
                <a:buFont typeface="StarSymbol" charset="0"/>
                <a:buNone/>
                <a:defRPr/>
              </a:pPr>
              <a:r>
                <a:rPr lang="en-GB" sz="4000" b="1" u="sng" dirty="0">
                  <a:solidFill>
                    <a:srgbClr val="000000"/>
                  </a:solidFill>
                  <a:latin typeface="Calibri" panose="020F0502020204030204" pitchFamily="34" charset="0"/>
                  <a:ea typeface="Calibri" panose="020F0502020204030204" pitchFamily="34" charset="0"/>
                  <a:cs typeface="Calibri" panose="020F0502020204030204" pitchFamily="34" charset="0"/>
                </a:rPr>
                <a:t>Motivation</a:t>
              </a:r>
            </a:p>
            <a:p>
              <a:pPr algn="ctr" eaLnBrk="1">
                <a:lnSpc>
                  <a:spcPct val="98000"/>
                </a:lnSpc>
                <a:buClr>
                  <a:srgbClr val="000000"/>
                </a:buClr>
                <a:buSzPct val="45000"/>
                <a:buFont typeface="StarSymbol" charset="0"/>
                <a:buNone/>
                <a:defRPr/>
              </a:pPr>
              <a:endParaRPr lang="en-GB"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571500" indent="-571500" eaLnBrk="1">
                <a:lnSpc>
                  <a:spcPct val="98000"/>
                </a:lnSpc>
                <a:spcAft>
                  <a:spcPts val="600"/>
                </a:spcAft>
                <a:buClr>
                  <a:srgbClr val="000000"/>
                </a:buClr>
                <a:buSzPct val="45000"/>
                <a:buFont typeface="Wingdings" charset="2"/>
                <a:buChar char="§"/>
                <a:defRPr/>
              </a:pP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GB" sz="3600" dirty="0" err="1">
                  <a:solidFill>
                    <a:srgbClr val="000000"/>
                  </a:solidFill>
                  <a:latin typeface="Calibri" panose="020F0502020204030204" pitchFamily="34" charset="0"/>
                  <a:ea typeface="Calibri" panose="020F0502020204030204" pitchFamily="34" charset="0"/>
                  <a:cs typeface="Calibri" panose="020F0502020204030204" pitchFamily="34" charset="0"/>
                </a:rPr>
                <a:t>Typosquatting</a:t>
              </a: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 domains are purposely registered to capture traffic from similar top domains.</a:t>
              </a:r>
            </a:p>
            <a:p>
              <a:pPr marL="571500" indent="-571500" eaLnBrk="1">
                <a:lnSpc>
                  <a:spcPct val="98000"/>
                </a:lnSpc>
                <a:spcAft>
                  <a:spcPts val="600"/>
                </a:spcAft>
                <a:buClr>
                  <a:srgbClr val="000000"/>
                </a:buClr>
                <a:buSzPct val="45000"/>
                <a:buFont typeface="Wingdings" charset="2"/>
                <a:buChar char="§"/>
                <a:defRPr/>
              </a:pP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These domains have been verified to be related to domain parking and cybersecurity issues.</a:t>
              </a:r>
            </a:p>
            <a:p>
              <a:pPr marL="571500" indent="-571500" eaLnBrk="1">
                <a:lnSpc>
                  <a:spcPct val="98000"/>
                </a:lnSpc>
                <a:spcAft>
                  <a:spcPts val="600"/>
                </a:spcAft>
                <a:buClr>
                  <a:srgbClr val="000000"/>
                </a:buClr>
                <a:buSzPct val="45000"/>
                <a:buFont typeface="Wingdings" charset="2"/>
                <a:buChar char="§"/>
                <a:defRPr/>
              </a:pP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A comprehensive analysis to report the phenomenon of </a:t>
              </a:r>
              <a:r>
                <a:rPr lang="en-GB" sz="3600" dirty="0" err="1">
                  <a:solidFill>
                    <a:srgbClr val="000000"/>
                  </a:solidFill>
                  <a:latin typeface="Calibri" panose="020F0502020204030204" pitchFamily="34" charset="0"/>
                  <a:ea typeface="Calibri" panose="020F0502020204030204" pitchFamily="34" charset="0"/>
                  <a:cs typeface="Calibri" panose="020F0502020204030204" pitchFamily="34" charset="0"/>
                </a:rPr>
                <a:t>typosquatting</a:t>
              </a: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 domains in these years.</a:t>
              </a:r>
            </a:p>
            <a:p>
              <a:pPr marL="571500" indent="-571500" eaLnBrk="1">
                <a:lnSpc>
                  <a:spcPct val="98000"/>
                </a:lnSpc>
                <a:spcAft>
                  <a:spcPts val="600"/>
                </a:spcAft>
                <a:buClr>
                  <a:srgbClr val="000000"/>
                </a:buClr>
                <a:buSzPct val="45000"/>
                <a:buFont typeface="Wingdings" charset="2"/>
                <a:buChar char="§"/>
                <a:defRPr/>
              </a:pPr>
              <a:endPar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3110" name="Line 21">
              <a:extLst>
                <a:ext uri="{FF2B5EF4-FFF2-40B4-BE49-F238E27FC236}">
                  <a16:creationId xmlns:a16="http://schemas.microsoft.com/office/drawing/2014/main" id="{5D516771-E5B3-7CBE-34CE-45FA115B9277}"/>
                </a:ext>
              </a:extLst>
            </p:cNvPr>
            <p:cNvSpPr>
              <a:spLocks noChangeShapeType="1"/>
            </p:cNvSpPr>
            <p:nvPr/>
          </p:nvSpPr>
          <p:spPr bwMode="auto">
            <a:xfrm>
              <a:off x="10827103" y="6096000"/>
              <a:ext cx="1588" cy="53975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3111" name="Line 22">
              <a:extLst>
                <a:ext uri="{FF2B5EF4-FFF2-40B4-BE49-F238E27FC236}">
                  <a16:creationId xmlns:a16="http://schemas.microsoft.com/office/drawing/2014/main" id="{12FFC83B-EE4F-6DCB-818D-357F411FE81B}"/>
                </a:ext>
              </a:extLst>
            </p:cNvPr>
            <p:cNvSpPr>
              <a:spLocks noChangeShapeType="1"/>
            </p:cNvSpPr>
            <p:nvPr/>
          </p:nvSpPr>
          <p:spPr bwMode="auto">
            <a:xfrm>
              <a:off x="24637562" y="6024563"/>
              <a:ext cx="1587" cy="53975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3092" name="Text Box 17">
              <a:extLst>
                <a:ext uri="{FF2B5EF4-FFF2-40B4-BE49-F238E27FC236}">
                  <a16:creationId xmlns:a16="http://schemas.microsoft.com/office/drawing/2014/main" id="{7A798868-3F17-9B4D-34E3-EFF2A5CCDD0A}"/>
                </a:ext>
              </a:extLst>
            </p:cNvPr>
            <p:cNvSpPr txBox="1">
              <a:spLocks noChangeArrowheads="1"/>
            </p:cNvSpPr>
            <p:nvPr/>
          </p:nvSpPr>
          <p:spPr bwMode="auto">
            <a:xfrm>
              <a:off x="24867749" y="6096000"/>
              <a:ext cx="9067800" cy="532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9pPr>
            </a:lstStyle>
            <a:p>
              <a:pPr algn="ctr" eaLnBrk="1">
                <a:lnSpc>
                  <a:spcPct val="98000"/>
                </a:lnSpc>
                <a:buClr>
                  <a:srgbClr val="000000"/>
                </a:buClr>
                <a:buSzPct val="45000"/>
                <a:buFont typeface="StarSymbol" charset="0"/>
                <a:buNone/>
              </a:pPr>
              <a:r>
                <a:rPr lang="en-GB" altLang="en-US" sz="4000" b="1" u="sng">
                  <a:solidFill>
                    <a:srgbClr val="000000"/>
                  </a:solidFill>
                  <a:latin typeface="Calibri" panose="020F0502020204030204" pitchFamily="34" charset="0"/>
                  <a:ea typeface="Calibri" panose="020F0502020204030204" pitchFamily="34" charset="0"/>
                  <a:cs typeface="Calibri" panose="020F0502020204030204" pitchFamily="34" charset="0"/>
                </a:rPr>
                <a:t>Approach</a:t>
              </a:r>
            </a:p>
            <a:p>
              <a:pPr algn="ctr" eaLnBrk="1">
                <a:lnSpc>
                  <a:spcPct val="98000"/>
                </a:lnSpc>
                <a:buClr>
                  <a:srgbClr val="000000"/>
                </a:buClr>
                <a:buSzPct val="45000"/>
                <a:buFont typeface="StarSymbol" charset="0"/>
                <a:buNone/>
              </a:pPr>
              <a:endParaRPr lang="en-GB" altLang="en-US" sz="1800">
                <a:solidFill>
                  <a:srgbClr val="000000"/>
                </a:solidFill>
                <a:latin typeface="Calibri" panose="020F0502020204030204" pitchFamily="34" charset="0"/>
                <a:ea typeface="Calibri" panose="020F0502020204030204" pitchFamily="34" charset="0"/>
                <a:cs typeface="Calibri" panose="020F0502020204030204" pitchFamily="34" charset="0"/>
              </a:endParaRPr>
            </a:p>
            <a:p>
              <a:pPr eaLnBrk="1">
                <a:lnSpc>
                  <a:spcPct val="98000"/>
                </a:lnSpc>
                <a:spcAft>
                  <a:spcPts val="600"/>
                </a:spcAft>
                <a:buClr>
                  <a:srgbClr val="000000"/>
                </a:buClr>
                <a:buSzPct val="45000"/>
                <a:buFont typeface="Arial" panose="020B0604020202020204" pitchFamily="34" charset="0"/>
                <a:buChar char="•"/>
              </a:pPr>
              <a:r>
                <a:rPr lang="en-GB" altLang="en-US" sz="3600">
                  <a:solidFill>
                    <a:srgbClr val="000000"/>
                  </a:solidFill>
                  <a:latin typeface="Calibri" panose="020F0502020204030204" pitchFamily="34" charset="0"/>
                  <a:ea typeface="Calibri" panose="020F0502020204030204" pitchFamily="34" charset="0"/>
                  <a:cs typeface="Calibri" panose="020F0502020204030204" pitchFamily="34" charset="0"/>
                </a:rPr>
                <a:t> Step #1: Identification </a:t>
              </a:r>
              <a:r>
                <a:rPr lang="en-US" altLang="en-US" sz="360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GB" altLang="en-US" sz="3600">
                  <a:solidFill>
                    <a:srgbClr val="000000"/>
                  </a:solidFill>
                  <a:latin typeface="Calibri" panose="020F0502020204030204" pitchFamily="34" charset="0"/>
                  <a:ea typeface="Calibri" panose="020F0502020204030204" pitchFamily="34" charset="0"/>
                  <a:cs typeface="Calibri" panose="020F0502020204030204" pitchFamily="34" charset="0"/>
                </a:rPr>
                <a:t> utilize </a:t>
              </a:r>
              <a:r>
                <a:rPr lang="en-GB" altLang="en-US" sz="3600" i="1">
                  <a:solidFill>
                    <a:srgbClr val="000000"/>
                  </a:solidFill>
                  <a:latin typeface="Calibri" panose="020F0502020204030204" pitchFamily="34" charset="0"/>
                  <a:ea typeface="Calibri" panose="020F0502020204030204" pitchFamily="34" charset="0"/>
                  <a:cs typeface="Calibri" panose="020F0502020204030204" pitchFamily="34" charset="0"/>
                </a:rPr>
                <a:t>search</a:t>
              </a:r>
              <a:r>
                <a:rPr lang="en-GB" altLang="en-US" sz="3600">
                  <a:solidFill>
                    <a:srgbClr val="000000"/>
                  </a:solidFill>
                  <a:latin typeface="Calibri" panose="020F0502020204030204" pitchFamily="34" charset="0"/>
                  <a:ea typeface="Calibri" panose="020F0502020204030204" pitchFamily="34" charset="0"/>
                  <a:cs typeface="Calibri" panose="020F0502020204030204" pitchFamily="34" charset="0"/>
                </a:rPr>
                <a:t> to find maps of physical locations</a:t>
              </a:r>
            </a:p>
            <a:p>
              <a:pPr eaLnBrk="1">
                <a:lnSpc>
                  <a:spcPct val="98000"/>
                </a:lnSpc>
                <a:spcAft>
                  <a:spcPts val="600"/>
                </a:spcAft>
                <a:buClr>
                  <a:srgbClr val="000000"/>
                </a:buClr>
                <a:buSzPct val="45000"/>
                <a:buFont typeface="Arial" panose="020B0604020202020204" pitchFamily="34" charset="0"/>
                <a:buChar char="•"/>
              </a:pPr>
              <a:r>
                <a:rPr lang="en-GB" altLang="en-US" sz="3600">
                  <a:solidFill>
                    <a:srgbClr val="000000"/>
                  </a:solidFill>
                  <a:latin typeface="Calibri" panose="020F0502020204030204" pitchFamily="34" charset="0"/>
                  <a:ea typeface="Calibri" panose="020F0502020204030204" pitchFamily="34" charset="0"/>
                  <a:cs typeface="Calibri" panose="020F0502020204030204" pitchFamily="34" charset="0"/>
                </a:rPr>
                <a:t> Step #2: Transcription </a:t>
              </a:r>
              <a:r>
                <a:rPr lang="en-US" altLang="en-US" sz="360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GB" altLang="en-US" sz="3600">
                  <a:solidFill>
                    <a:srgbClr val="000000"/>
                  </a:solidFill>
                  <a:latin typeface="Calibri" panose="020F0502020204030204" pitchFamily="34" charset="0"/>
                  <a:ea typeface="Calibri" panose="020F0502020204030204" pitchFamily="34" charset="0"/>
                  <a:cs typeface="Calibri" panose="020F0502020204030204" pitchFamily="34" charset="0"/>
                </a:rPr>
                <a:t> multiple methods to automate data entry</a:t>
              </a:r>
            </a:p>
            <a:p>
              <a:pPr eaLnBrk="1">
                <a:lnSpc>
                  <a:spcPct val="98000"/>
                </a:lnSpc>
                <a:spcAft>
                  <a:spcPts val="600"/>
                </a:spcAft>
                <a:buClr>
                  <a:srgbClr val="000000"/>
                </a:buClr>
                <a:buSzPct val="45000"/>
                <a:buFont typeface="Arial" panose="020B0604020202020204" pitchFamily="34" charset="0"/>
                <a:buChar char="•"/>
              </a:pPr>
              <a:r>
                <a:rPr lang="en-GB" altLang="en-US" sz="3600">
                  <a:solidFill>
                    <a:srgbClr val="000000"/>
                  </a:solidFill>
                  <a:latin typeface="Calibri" panose="020F0502020204030204" pitchFamily="34" charset="0"/>
                  <a:ea typeface="Calibri" panose="020F0502020204030204" pitchFamily="34" charset="0"/>
                  <a:cs typeface="Calibri" panose="020F0502020204030204" pitchFamily="34" charset="0"/>
                </a:rPr>
                <a:t> Step #3: Verification </a:t>
              </a:r>
              <a:r>
                <a:rPr lang="en-US" altLang="en-US" sz="360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GB" altLang="en-US" sz="3600">
                  <a:solidFill>
                    <a:srgbClr val="000000"/>
                  </a:solidFill>
                  <a:latin typeface="Calibri" panose="020F0502020204030204" pitchFamily="34" charset="0"/>
                  <a:ea typeface="Calibri" panose="020F0502020204030204" pitchFamily="34" charset="0"/>
                  <a:cs typeface="Calibri" panose="020F0502020204030204" pitchFamily="34" charset="0"/>
                </a:rPr>
                <a:t> ensure that data reflects latest network maps</a:t>
              </a:r>
            </a:p>
            <a:p>
              <a:pPr eaLnBrk="1">
                <a:lnSpc>
                  <a:spcPct val="98000"/>
                </a:lnSpc>
                <a:spcAft>
                  <a:spcPts val="600"/>
                </a:spcAft>
                <a:buClr>
                  <a:srgbClr val="000000"/>
                </a:buClr>
                <a:buSzPct val="45000"/>
                <a:buFont typeface="Arial" panose="020B0604020202020204" pitchFamily="34" charset="0"/>
                <a:buChar char="•"/>
              </a:pPr>
              <a:r>
                <a:rPr lang="en-GB" altLang="en-US" sz="3600">
                  <a:solidFill>
                    <a:srgbClr val="000000"/>
                  </a:solidFill>
                  <a:latin typeface="Calibri" panose="020F0502020204030204" pitchFamily="34" charset="0"/>
                  <a:ea typeface="Calibri" panose="020F0502020204030204" pitchFamily="34" charset="0"/>
                  <a:cs typeface="Calibri" panose="020F0502020204030204" pitchFamily="34" charset="0"/>
                </a:rPr>
                <a:t> Hypothesis: </a:t>
              </a:r>
              <a:r>
                <a:rPr lang="en-GB" altLang="en-US" sz="3600" i="1">
                  <a:solidFill>
                    <a:srgbClr val="000000"/>
                  </a:solidFill>
                  <a:latin typeface="Calibri" panose="020F0502020204030204" pitchFamily="34" charset="0"/>
                  <a:ea typeface="Calibri" panose="020F0502020204030204" pitchFamily="34" charset="0"/>
                  <a:cs typeface="Calibri" panose="020F0502020204030204" pitchFamily="34" charset="0"/>
                </a:rPr>
                <a:t>Physical sites are limited in number and fixed in location. </a:t>
              </a:r>
              <a:endParaRPr lang="en-GB" altLang="en-US" sz="36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3099" name="AutoShape 16">
              <a:extLst>
                <a:ext uri="{FF2B5EF4-FFF2-40B4-BE49-F238E27FC236}">
                  <a16:creationId xmlns:a16="http://schemas.microsoft.com/office/drawing/2014/main" id="{A2A6D3B0-EE61-515F-F183-751C62F2BEDC}"/>
                </a:ext>
              </a:extLst>
            </p:cNvPr>
            <p:cNvSpPr>
              <a:spLocks noChangeArrowheads="1"/>
            </p:cNvSpPr>
            <p:nvPr/>
          </p:nvSpPr>
          <p:spPr bwMode="auto">
            <a:xfrm>
              <a:off x="23496151" y="5651500"/>
              <a:ext cx="11541124" cy="6126480"/>
            </a:xfrm>
            <a:prstGeom prst="roundRect">
              <a:avLst>
                <a:gd name="adj" fmla="val 23"/>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dirty="0">
                <a:latin typeface="Calibri" panose="020F0502020204030204" pitchFamily="34" charset="0"/>
                <a:ea typeface="Calibri" panose="020F0502020204030204" pitchFamily="34" charset="0"/>
                <a:cs typeface="Calibri" panose="020F0502020204030204" pitchFamily="34" charset="0"/>
              </a:endParaRPr>
            </a:p>
          </p:txBody>
        </p:sp>
        <p:sp>
          <p:nvSpPr>
            <p:cNvPr id="3101" name="AutoShape 16">
              <a:extLst>
                <a:ext uri="{FF2B5EF4-FFF2-40B4-BE49-F238E27FC236}">
                  <a16:creationId xmlns:a16="http://schemas.microsoft.com/office/drawing/2014/main" id="{00B6B6FC-F3D0-ABE9-E202-2470686ADD4D}"/>
                </a:ext>
              </a:extLst>
            </p:cNvPr>
            <p:cNvSpPr>
              <a:spLocks noChangeArrowheads="1"/>
            </p:cNvSpPr>
            <p:nvPr/>
          </p:nvSpPr>
          <p:spPr bwMode="auto">
            <a:xfrm>
              <a:off x="1326712" y="5638800"/>
              <a:ext cx="10566400" cy="6126480"/>
            </a:xfrm>
            <a:prstGeom prst="roundRect">
              <a:avLst>
                <a:gd name="adj" fmla="val 23"/>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Calibri" panose="020F0502020204030204" pitchFamily="34" charset="0"/>
                <a:ea typeface="Calibri" panose="020F0502020204030204" pitchFamily="34" charset="0"/>
                <a:cs typeface="Calibri" panose="020F0502020204030204" pitchFamily="34" charset="0"/>
              </a:endParaRPr>
            </a:p>
          </p:txBody>
        </p:sp>
        <p:sp>
          <p:nvSpPr>
            <p:cNvPr id="6" name="Text Box 17">
              <a:extLst>
                <a:ext uri="{FF2B5EF4-FFF2-40B4-BE49-F238E27FC236}">
                  <a16:creationId xmlns:a16="http://schemas.microsoft.com/office/drawing/2014/main" id="{D28EECBF-0D23-0387-8B2B-F459D8A00EDB}"/>
                </a:ext>
              </a:extLst>
            </p:cNvPr>
            <p:cNvSpPr txBox="1">
              <a:spLocks noChangeArrowheads="1"/>
            </p:cNvSpPr>
            <p:nvPr/>
          </p:nvSpPr>
          <p:spPr bwMode="auto">
            <a:xfrm>
              <a:off x="1474349" y="5875338"/>
              <a:ext cx="10269656" cy="5881687"/>
            </a:xfrm>
            <a:prstGeom prst="rect">
              <a:avLst/>
            </a:prstGeom>
            <a:noFill/>
            <a:ln>
              <a:noFill/>
            </a:ln>
          </p:spPr>
          <p:txBody>
            <a:bodyPr lIns="0" tIns="0" rIns="0" bIns="0"/>
            <a:lstStyle>
              <a:lvl1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cs typeface="ＭＳ Ｐゴシック" charset="0"/>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9pPr>
            </a:lstStyle>
            <a:p>
              <a:pPr algn="ctr" eaLnBrk="1">
                <a:lnSpc>
                  <a:spcPct val="98000"/>
                </a:lnSpc>
                <a:buClr>
                  <a:srgbClr val="000000"/>
                </a:buClr>
                <a:buSzPct val="45000"/>
                <a:buFont typeface="StarSymbol" charset="0"/>
                <a:buNone/>
                <a:defRPr/>
              </a:pPr>
              <a:r>
                <a:rPr lang="en-GB" sz="4000" b="1" u="sng" dirty="0">
                  <a:solidFill>
                    <a:srgbClr val="000000"/>
                  </a:solidFill>
                  <a:latin typeface="Calibri" panose="020F0502020204030204" pitchFamily="34" charset="0"/>
                  <a:ea typeface="Calibri" panose="020F0502020204030204" pitchFamily="34" charset="0"/>
                  <a:cs typeface="Calibri" panose="020F0502020204030204" pitchFamily="34" charset="0"/>
                </a:rPr>
                <a:t>Motivation &amp; Research Questions</a:t>
              </a:r>
              <a:endParaRPr lang="en-GB" sz="3600" b="1" u="sng"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571500" lvl="1" indent="-571500" eaLnBrk="1">
                <a:lnSpc>
                  <a:spcPct val="98000"/>
                </a:lnSpc>
                <a:spcAft>
                  <a:spcPts val="600"/>
                </a:spcAft>
                <a:buClr>
                  <a:srgbClr val="000000"/>
                </a:buClr>
                <a:buSzPct val="150000"/>
                <a:buFont typeface="Arial" panose="020B0604020202020204" pitchFamily="34" charset="0"/>
                <a:buChar char="•"/>
                <a:defRPr/>
              </a:pPr>
              <a:r>
                <a:rPr lang="en-US" sz="3600" dirty="0">
                  <a:solidFill>
                    <a:srgbClr val="000000"/>
                  </a:solidFill>
                  <a:latin typeface="Calibri" panose="020F0502020204030204" pitchFamily="34" charset="0"/>
                  <a:ea typeface="Calibri" panose="020F0502020204030204" pitchFamily="34" charset="0"/>
                  <a:cs typeface="Calibri" panose="020F0502020204030204" pitchFamily="34" charset="0"/>
                </a:rPr>
                <a:t>Mixed Reality (MR) has gained significant global attention, yet research on network performance in MR applications remains limited.</a:t>
              </a:r>
              <a:endParaRPr lang="en-GB" sz="3600" u="sng"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571500" lvl="1" indent="-571500" eaLnBrk="1">
                <a:lnSpc>
                  <a:spcPct val="98000"/>
                </a:lnSpc>
                <a:spcAft>
                  <a:spcPts val="600"/>
                </a:spcAft>
                <a:buClr>
                  <a:srgbClr val="000000"/>
                </a:buClr>
                <a:buSzPct val="150000"/>
                <a:buFont typeface="Arial" panose="020B0604020202020204" pitchFamily="34" charset="0"/>
                <a:buChar char="•"/>
                <a:defRPr/>
              </a:pPr>
              <a:r>
                <a:rPr lang="en-US" sz="3600" dirty="0">
                  <a:solidFill>
                    <a:srgbClr val="000000"/>
                  </a:solidFill>
                  <a:latin typeface="Calibri" panose="020F0502020204030204" pitchFamily="34" charset="0"/>
                  <a:ea typeface="Calibri" panose="020F0502020204030204" pitchFamily="34" charset="0"/>
                  <a:cs typeface="Calibri" panose="020F0502020204030204" pitchFamily="34" charset="0"/>
                </a:rPr>
                <a:t>What are the key network performance bottlenecks and constraints in MR environments, and how can they be systematically measured and characterized?</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US" sz="3600" dirty="0">
                  <a:solidFill>
                    <a:srgbClr val="000000"/>
                  </a:solidFill>
                  <a:latin typeface="Calibri" panose="020F0502020204030204" pitchFamily="34" charset="0"/>
                  <a:ea typeface="Calibri" panose="020F0502020204030204" pitchFamily="34" charset="0"/>
                  <a:cs typeface="Calibri" panose="020F0502020204030204" pitchFamily="34" charset="0"/>
                </a:rPr>
                <a:t>What strategies can be employed to optimize network efficiency in MR environments?</a:t>
              </a:r>
            </a:p>
            <a:p>
              <a:pPr marL="571500" lvl="1" indent="-571500" eaLnBrk="1">
                <a:lnSpc>
                  <a:spcPct val="98000"/>
                </a:lnSpc>
                <a:spcAft>
                  <a:spcPts val="600"/>
                </a:spcAft>
                <a:buClr>
                  <a:srgbClr val="000000"/>
                </a:buClr>
                <a:buSzPct val="150000"/>
                <a:buFont typeface="Arial" panose="020B0604020202020204" pitchFamily="34" charset="0"/>
                <a:buChar char="•"/>
                <a:defRPr/>
              </a:pPr>
              <a:endPar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 Box 17">
              <a:extLst>
                <a:ext uri="{FF2B5EF4-FFF2-40B4-BE49-F238E27FC236}">
                  <a16:creationId xmlns:a16="http://schemas.microsoft.com/office/drawing/2014/main" id="{F2F5D276-EAF0-B11A-0143-845231C41BBB}"/>
                </a:ext>
              </a:extLst>
            </p:cNvPr>
            <p:cNvSpPr txBox="1">
              <a:spLocks noChangeArrowheads="1"/>
            </p:cNvSpPr>
            <p:nvPr/>
          </p:nvSpPr>
          <p:spPr bwMode="auto">
            <a:xfrm>
              <a:off x="23755059" y="5867400"/>
              <a:ext cx="10942490" cy="6041072"/>
            </a:xfrm>
            <a:prstGeom prst="rect">
              <a:avLst/>
            </a:prstGeom>
            <a:noFill/>
            <a:ln>
              <a:noFill/>
            </a:ln>
          </p:spPr>
          <p:txBody>
            <a:bodyPr lIns="0" tIns="0" rIns="0" bIns="0"/>
            <a:lstStyle>
              <a:lvl1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cs typeface="ＭＳ Ｐゴシック" charset="0"/>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9pPr>
            </a:lstStyle>
            <a:p>
              <a:pPr algn="ctr" eaLnBrk="1">
                <a:lnSpc>
                  <a:spcPct val="98000"/>
                </a:lnSpc>
                <a:buClr>
                  <a:srgbClr val="000000"/>
                </a:buClr>
                <a:buSzPct val="45000"/>
                <a:buFont typeface="StarSymbol" charset="0"/>
                <a:buNone/>
                <a:defRPr/>
              </a:pPr>
              <a:r>
                <a:rPr lang="en-GB" sz="4000" b="1" u="sng" dirty="0">
                  <a:solidFill>
                    <a:srgbClr val="000000"/>
                  </a:solidFill>
                  <a:latin typeface="Calibri" panose="020F0502020204030204" pitchFamily="34" charset="0"/>
                  <a:ea typeface="Calibri" panose="020F0502020204030204" pitchFamily="34" charset="0"/>
                  <a:cs typeface="Calibri" panose="020F0502020204030204" pitchFamily="34" charset="0"/>
                </a:rPr>
                <a:t>Methodology</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Build and deploy the MR Shooting Game in Oculus Quest3. </a:t>
              </a:r>
              <a:r>
                <a:rPr lang="en-US" sz="3600" dirty="0">
                  <a:solidFill>
                    <a:srgbClr val="000000"/>
                  </a:solidFill>
                  <a:latin typeface="Calibri" panose="020F0502020204030204" pitchFamily="34" charset="0"/>
                  <a:ea typeface="Calibri" panose="020F0502020204030204" pitchFamily="34" charset="0"/>
                  <a:cs typeface="Calibri" panose="020F0502020204030204" pitchFamily="34" charset="0"/>
                </a:rPr>
                <a:t>Players have the option to customize the appearance of their weapon by selecting different skins.</a:t>
              </a:r>
              <a:endPar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571500" lvl="1" indent="-571500" eaLnBrk="1">
                <a:lnSpc>
                  <a:spcPct val="98000"/>
                </a:lnSpc>
                <a:spcAft>
                  <a:spcPts val="600"/>
                </a:spcAft>
                <a:buClr>
                  <a:srgbClr val="000000"/>
                </a:buClr>
                <a:buSzPct val="150000"/>
                <a:buFont typeface="Arial" panose="020B0604020202020204" pitchFamily="34" charset="0"/>
                <a:buChar char="•"/>
                <a:defRPr/>
              </a:pP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The weapon skins are textures downloaded from the server in Real-time. The player’s data synchronizes with the server regularly.</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US" sz="3600" dirty="0">
                  <a:solidFill>
                    <a:srgbClr val="000000"/>
                  </a:solidFill>
                  <a:latin typeface="Calibri" panose="020F0502020204030204" pitchFamily="34" charset="0"/>
                  <a:ea typeface="Calibri" panose="020F0502020204030204" pitchFamily="34" charset="0"/>
                  <a:cs typeface="Calibri" panose="020F0502020204030204" pitchFamily="34" charset="0"/>
                </a:rPr>
                <a:t>We use </a:t>
              </a:r>
              <a:r>
                <a:rPr lang="en-US" sz="3600" dirty="0" err="1">
                  <a:solidFill>
                    <a:srgbClr val="000000"/>
                  </a:solidFill>
                  <a:latin typeface="Calibri" panose="020F0502020204030204" pitchFamily="34" charset="0"/>
                  <a:ea typeface="Calibri" panose="020F0502020204030204" pitchFamily="34" charset="0"/>
                  <a:cs typeface="Calibri" panose="020F0502020204030204" pitchFamily="34" charset="0"/>
                </a:rPr>
                <a:t>tcpdump</a:t>
              </a:r>
              <a:r>
                <a:rPr lang="en-US" sz="3600" dirty="0">
                  <a:solidFill>
                    <a:srgbClr val="000000"/>
                  </a:solidFill>
                  <a:latin typeface="Calibri" panose="020F0502020204030204" pitchFamily="34" charset="0"/>
                  <a:ea typeface="Calibri" panose="020F0502020204030204" pitchFamily="34" charset="0"/>
                  <a:cs typeface="Calibri" panose="020F0502020204030204" pitchFamily="34" charset="0"/>
                </a:rPr>
                <a:t> to capture and analyze all upstream and downstream network packets under different scenarios</a:t>
              </a:r>
              <a:endPar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571500" indent="-571500" eaLnBrk="1">
                <a:lnSpc>
                  <a:spcPct val="98000"/>
                </a:lnSpc>
                <a:spcAft>
                  <a:spcPts val="600"/>
                </a:spcAft>
                <a:buClr>
                  <a:srgbClr val="000000"/>
                </a:buClr>
                <a:buSzPct val="45000"/>
                <a:buFont typeface="Wingdings" charset="2"/>
                <a:buChar char="§"/>
                <a:defRPr/>
              </a:pPr>
              <a:endPar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eaLnBrk="1">
                <a:lnSpc>
                  <a:spcPct val="98000"/>
                </a:lnSpc>
                <a:spcAft>
                  <a:spcPts val="600"/>
                </a:spcAft>
                <a:buClr>
                  <a:srgbClr val="000000"/>
                </a:buClr>
                <a:buSzPct val="45000"/>
                <a:defRPr/>
              </a:pPr>
              <a:endPar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571500" indent="-571500" eaLnBrk="1">
                <a:lnSpc>
                  <a:spcPct val="98000"/>
                </a:lnSpc>
                <a:spcAft>
                  <a:spcPts val="600"/>
                </a:spcAft>
                <a:buClr>
                  <a:srgbClr val="000000"/>
                </a:buClr>
                <a:buSzPct val="45000"/>
                <a:buFont typeface="Wingdings" charset="2"/>
                <a:buChar char="§"/>
                <a:defRPr/>
              </a:pPr>
              <a:endPar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 Box 17">
              <a:extLst>
                <a:ext uri="{FF2B5EF4-FFF2-40B4-BE49-F238E27FC236}">
                  <a16:creationId xmlns:a16="http://schemas.microsoft.com/office/drawing/2014/main" id="{490C0E34-3C65-E6CD-777E-EB86916A0ED7}"/>
                </a:ext>
              </a:extLst>
            </p:cNvPr>
            <p:cNvSpPr txBox="1">
              <a:spLocks noChangeArrowheads="1"/>
            </p:cNvSpPr>
            <p:nvPr/>
          </p:nvSpPr>
          <p:spPr bwMode="auto">
            <a:xfrm>
              <a:off x="12280463" y="5835185"/>
              <a:ext cx="10758486" cy="5658315"/>
            </a:xfrm>
            <a:prstGeom prst="rect">
              <a:avLst/>
            </a:prstGeom>
            <a:noFill/>
            <a:ln>
              <a:noFill/>
            </a:ln>
          </p:spPr>
          <p:txBody>
            <a:bodyPr lIns="0" tIns="0" rIns="0" bIns="0"/>
            <a:lstStyle>
              <a:lvl1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cs typeface="ＭＳ Ｐゴシック" charset="0"/>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9pPr>
            </a:lstStyle>
            <a:p>
              <a:pPr algn="ctr" eaLnBrk="1">
                <a:lnSpc>
                  <a:spcPct val="98000"/>
                </a:lnSpc>
                <a:buClr>
                  <a:srgbClr val="000000"/>
                </a:buClr>
                <a:buSzPct val="45000"/>
                <a:buFont typeface="StarSymbol" charset="0"/>
                <a:buNone/>
                <a:defRPr/>
              </a:pPr>
              <a:r>
                <a:rPr lang="en-GB" sz="4000" b="1" u="sng" dirty="0">
                  <a:solidFill>
                    <a:srgbClr val="000000"/>
                  </a:solidFill>
                  <a:latin typeface="Calibri" panose="020F0502020204030204" pitchFamily="34" charset="0"/>
                  <a:ea typeface="Calibri" panose="020F0502020204030204" pitchFamily="34" charset="0"/>
                  <a:cs typeface="Calibri" panose="020F0502020204030204" pitchFamily="34" charset="0"/>
                </a:rPr>
                <a:t>Related Work</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US" sz="3600" dirty="0">
                  <a:solidFill>
                    <a:srgbClr val="000000"/>
                  </a:solidFill>
                  <a:latin typeface="Calibri" panose="020F0502020204030204" pitchFamily="34" charset="0"/>
                  <a:ea typeface="Calibri" panose="020F0502020204030204" pitchFamily="34" charset="0"/>
                  <a:cs typeface="Calibri" panose="020F0502020204030204" pitchFamily="34" charset="0"/>
                </a:rPr>
                <a:t>Cheng analyzed five major social VR platforms, identifying scalability issues due to increasing network resource consumption as the number of users grows. Their study highlights the impact of avatar data forwarding on BW and latency constraints.</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US" altLang="zh-CN" sz="3600" b="0" i="0" dirty="0">
                  <a:solidFill>
                    <a:srgbClr val="222222"/>
                  </a:solidFill>
                  <a:effectLst/>
                  <a:latin typeface="Arial" panose="020B0604020202020204" pitchFamily="34" charset="0"/>
                </a:rPr>
                <a:t>He, L’s </a:t>
              </a:r>
              <a:r>
                <a:rPr lang="en-US" altLang="zh-CN" sz="3600" b="0" i="0" dirty="0">
                  <a:solidFill>
                    <a:srgbClr val="000000"/>
                  </a:solidFill>
                  <a:latin typeface="Calibri" panose="020F0502020204030204" pitchFamily="34" charset="0"/>
                  <a:ea typeface="Calibri" panose="020F0502020204030204" pitchFamily="34" charset="0"/>
                  <a:cs typeface="Calibri" panose="020F0502020204030204" pitchFamily="34" charset="0"/>
                </a:rPr>
                <a:t>e</a:t>
              </a:r>
              <a:r>
                <a:rPr lang="en-US" sz="3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xperiments showed that Bluetooth audio streaming devices substantially increase the BER in 802.11b networks. </a:t>
              </a:r>
            </a:p>
          </p:txBody>
        </p:sp>
      </p:grpSp>
      <p:pic>
        <p:nvPicPr>
          <p:cNvPr id="32" name="图片 31">
            <a:extLst>
              <a:ext uri="{FF2B5EF4-FFF2-40B4-BE49-F238E27FC236}">
                <a16:creationId xmlns:a16="http://schemas.microsoft.com/office/drawing/2014/main" id="{98D70678-58A8-C21F-E310-69667CC557FE}"/>
              </a:ext>
            </a:extLst>
          </p:cNvPr>
          <p:cNvPicPr>
            <a:picLocks noChangeAspect="1"/>
          </p:cNvPicPr>
          <p:nvPr/>
        </p:nvPicPr>
        <p:blipFill>
          <a:blip r:embed="rId4"/>
          <a:stretch>
            <a:fillRect/>
          </a:stretch>
        </p:blipFill>
        <p:spPr>
          <a:xfrm>
            <a:off x="774653" y="11835743"/>
            <a:ext cx="11620603" cy="8142783"/>
          </a:xfrm>
          <a:prstGeom prst="rect">
            <a:avLst/>
          </a:prstGeom>
        </p:spPr>
      </p:pic>
      <p:pic>
        <p:nvPicPr>
          <p:cNvPr id="36" name="图片 35">
            <a:extLst>
              <a:ext uri="{FF2B5EF4-FFF2-40B4-BE49-F238E27FC236}">
                <a16:creationId xmlns:a16="http://schemas.microsoft.com/office/drawing/2014/main" id="{40DCC2CB-1995-F2AF-86A7-8CC031E0953B}"/>
              </a:ext>
            </a:extLst>
          </p:cNvPr>
          <p:cNvPicPr>
            <a:picLocks noChangeAspect="1"/>
          </p:cNvPicPr>
          <p:nvPr/>
        </p:nvPicPr>
        <p:blipFill>
          <a:blip r:embed="rId5"/>
          <a:stretch>
            <a:fillRect/>
          </a:stretch>
        </p:blipFill>
        <p:spPr>
          <a:xfrm>
            <a:off x="12441204" y="11798300"/>
            <a:ext cx="11510409" cy="8065568"/>
          </a:xfrm>
          <a:prstGeom prst="rect">
            <a:avLst/>
          </a:prstGeom>
        </p:spPr>
      </p:pic>
      <p:pic>
        <p:nvPicPr>
          <p:cNvPr id="38" name="图片 37">
            <a:extLst>
              <a:ext uri="{FF2B5EF4-FFF2-40B4-BE49-F238E27FC236}">
                <a16:creationId xmlns:a16="http://schemas.microsoft.com/office/drawing/2014/main" id="{E55BB68B-AAF4-D442-A064-2F11A3E20652}"/>
              </a:ext>
            </a:extLst>
          </p:cNvPr>
          <p:cNvPicPr>
            <a:picLocks noChangeAspect="1"/>
          </p:cNvPicPr>
          <p:nvPr/>
        </p:nvPicPr>
        <p:blipFill>
          <a:blip r:embed="rId6"/>
          <a:stretch>
            <a:fillRect/>
          </a:stretch>
        </p:blipFill>
        <p:spPr>
          <a:xfrm>
            <a:off x="25307267" y="889701"/>
            <a:ext cx="8188763" cy="2420047"/>
          </a:xfrm>
          <a:prstGeom prst="rect">
            <a:avLst/>
          </a:prstGeom>
        </p:spPr>
      </p:pic>
      <p:pic>
        <p:nvPicPr>
          <p:cNvPr id="40" name="图片 39">
            <a:extLst>
              <a:ext uri="{FF2B5EF4-FFF2-40B4-BE49-F238E27FC236}">
                <a16:creationId xmlns:a16="http://schemas.microsoft.com/office/drawing/2014/main" id="{B349230A-9CD2-C568-36CD-30A787B6D70F}"/>
              </a:ext>
            </a:extLst>
          </p:cNvPr>
          <p:cNvPicPr>
            <a:picLocks noChangeAspect="1"/>
          </p:cNvPicPr>
          <p:nvPr/>
        </p:nvPicPr>
        <p:blipFill>
          <a:blip r:embed="rId7"/>
          <a:stretch>
            <a:fillRect/>
          </a:stretch>
        </p:blipFill>
        <p:spPr>
          <a:xfrm>
            <a:off x="24038400" y="11815016"/>
            <a:ext cx="11467812" cy="8035719"/>
          </a:xfrm>
          <a:prstGeom prst="rect">
            <a:avLst/>
          </a:prstGeom>
        </p:spPr>
      </p:pic>
      <p:pic>
        <p:nvPicPr>
          <p:cNvPr id="42" name="图片 41">
            <a:extLst>
              <a:ext uri="{FF2B5EF4-FFF2-40B4-BE49-F238E27FC236}">
                <a16:creationId xmlns:a16="http://schemas.microsoft.com/office/drawing/2014/main" id="{1D8E723B-C54A-2C90-1F79-370A0A3181CA}"/>
              </a:ext>
            </a:extLst>
          </p:cNvPr>
          <p:cNvPicPr>
            <a:picLocks noChangeAspect="1"/>
          </p:cNvPicPr>
          <p:nvPr/>
        </p:nvPicPr>
        <p:blipFill>
          <a:blip r:embed="rId8"/>
          <a:stretch>
            <a:fillRect/>
          </a:stretch>
        </p:blipFill>
        <p:spPr>
          <a:xfrm>
            <a:off x="21670955" y="655481"/>
            <a:ext cx="2966607" cy="2632484"/>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Bitstream Vera Serif"/>
        <a:ea typeface="HG Mincho Light J;MS Gothic;HG "/>
        <a:cs typeface="HG Mincho Light J;MS Gothic;HG "/>
      </a:majorFont>
      <a:minorFont>
        <a:latin typeface="Bitstream Vera Serif"/>
        <a:ea typeface="HG Mincho Light J;MS Gothic;HG "/>
        <a:cs typeface="HG Mincho Light J;MS Gothic;HG "/>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effectLst/>
            <a:latin typeface="Times New Roman"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effectLst/>
            <a:latin typeface="Times New Roman"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6768</TotalTime>
  <Words>541</Words>
  <Application>Microsoft Office PowerPoint</Application>
  <PresentationFormat>自定义</PresentationFormat>
  <Paragraphs>41</Paragraphs>
  <Slides>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Bitstream Vera Serif</vt:lpstr>
      <vt:lpstr>StarSymbol</vt:lpstr>
      <vt:lpstr>Arial</vt:lpstr>
      <vt:lpstr>Calibri</vt:lpstr>
      <vt:lpstr>Helvetica</vt:lpstr>
      <vt:lpstr>Times New Roman</vt:lpstr>
      <vt:lpstr>Wingdings</vt:lpstr>
      <vt:lpstr>Office Theme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Dante Fratta</dc:creator>
  <cp:lastModifiedBy>瑞丰 徐</cp:lastModifiedBy>
  <cp:revision>213</cp:revision>
  <dcterms:created xsi:type="dcterms:W3CDTF">2008-10-22T20:10:18Z</dcterms:created>
  <dcterms:modified xsi:type="dcterms:W3CDTF">2025-05-02T20:39:15Z</dcterms:modified>
</cp:coreProperties>
</file>