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6576000" cy="27432000"/>
  <p:notesSz cx="7772400" cy="100584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87"/>
    <p:restoredTop sz="94720"/>
  </p:normalViewPr>
  <p:slideViewPr>
    <p:cSldViewPr>
      <p:cViewPr>
        <p:scale>
          <a:sx n="50" d="100"/>
          <a:sy n="50" d="100"/>
        </p:scale>
        <p:origin x="-3580" y="-68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1D102928-57FF-BC5C-11B9-3436EC2CA620}"/>
              </a:ext>
            </a:extLst>
          </p:cNvPr>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w="9525">
            <a:solidFill>
              <a:srgbClr val="000000"/>
            </a:solidFill>
            <a:miter lim="800000"/>
            <a:headEnd/>
            <a:tailEnd/>
          </a:ln>
        </p:spPr>
      </p:sp>
      <p:sp>
        <p:nvSpPr>
          <p:cNvPr id="2" name="Text Box 2">
            <a:extLst>
              <a:ext uri="{FF2B5EF4-FFF2-40B4-BE49-F238E27FC236}">
                <a16:creationId xmlns:a16="http://schemas.microsoft.com/office/drawing/2014/main" id="{85A49657-5466-36E9-D4E5-5BC7FC2B599C}"/>
              </a:ext>
            </a:extLst>
          </p:cNvPr>
          <p:cNvSpPr txBox="1">
            <a:spLocks noGrp="1" noChangeArrowheads="1"/>
          </p:cNvSpPr>
          <p:nvPr>
            <p:ph type="body" idx="1"/>
          </p:nvPr>
        </p:nvSpPr>
        <p:spPr bwMode="auto">
          <a:xfrm>
            <a:off x="1185863" y="4787900"/>
            <a:ext cx="5407025" cy="38258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noProof="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ＭＳ Ｐゴシック" charset="-128"/>
        <a:cs typeface="ＭＳ Ｐゴシック" charset="-128"/>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ＭＳ Ｐゴシック"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ＭＳ Ｐゴシック"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ＭＳ Ｐゴシック"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24FE5B9B-8162-99F7-C7F0-5234C11562CE}"/>
              </a:ext>
            </a:extLst>
          </p:cNvPr>
          <p:cNvSpPr>
            <a:spLocks noGrp="1" noRot="1" noChangeAspect="1" noChangeArrowheads="1" noTextEdit="1"/>
          </p:cNvSpPr>
          <p:nvPr>
            <p:ph type="sldImg"/>
          </p:nvPr>
        </p:nvSpPr>
        <p:spPr>
          <a:ln/>
        </p:spPr>
      </p:sp>
      <p:sp>
        <p:nvSpPr>
          <p:cNvPr id="4099" name="Text Box 2">
            <a:extLst>
              <a:ext uri="{FF2B5EF4-FFF2-40B4-BE49-F238E27FC236}">
                <a16:creationId xmlns:a16="http://schemas.microsoft.com/office/drawing/2014/main" id="{A2F317A9-78B6-4468-64C1-67AC8A82B9D2}"/>
              </a:ext>
            </a:extLst>
          </p:cNvPr>
          <p:cNvSpPr txBox="1">
            <a:spLocks noGrp="1" noChangeArrowheads="1"/>
          </p:cNvSpPr>
          <p:nvPr>
            <p:ph type="body" idx="1"/>
          </p:nvPr>
        </p:nvSpPr>
        <p:spPr>
          <a:xfrm>
            <a:off x="1185863" y="4787900"/>
            <a:ext cx="5407025" cy="38274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dirty="0">
              <a:latin typeface="Times New Roman"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0"/>
            <a:ext cx="31089600" cy="5880100"/>
          </a:xfrm>
        </p:spPr>
        <p:txBody>
          <a:bodyPr/>
          <a:lstStyle/>
          <a:p>
            <a:r>
              <a:rPr lang="en-US"/>
              <a:t>Click to edit Master title style</a:t>
            </a:r>
          </a:p>
        </p:txBody>
      </p:sp>
      <p:sp>
        <p:nvSpPr>
          <p:cNvPr id="3" name="Subtitle 2"/>
          <p:cNvSpPr>
            <a:spLocks noGrp="1"/>
          </p:cNvSpPr>
          <p:nvPr>
            <p:ph type="subTitle" idx="1"/>
          </p:nvPr>
        </p:nvSpPr>
        <p:spPr>
          <a:xfrm>
            <a:off x="5486400" y="15544800"/>
            <a:ext cx="25603200" cy="70104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978010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9660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114375" y="2276475"/>
            <a:ext cx="7807325" cy="22628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87638" y="2276475"/>
            <a:ext cx="23274337" cy="22628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3129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0470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0" y="17627600"/>
            <a:ext cx="31089600" cy="54483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889250" y="11626850"/>
            <a:ext cx="31089600" cy="60007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43369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87638" y="7624763"/>
            <a:ext cx="15540037" cy="17279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380075" y="7624763"/>
            <a:ext cx="15541625" cy="172799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1060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0"/>
            <a:ext cx="32918400" cy="4572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140450"/>
            <a:ext cx="16160750" cy="2559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828800" y="8699500"/>
            <a:ext cx="16160750" cy="158051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0" y="6140450"/>
            <a:ext cx="16167100" cy="2559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580100" y="8699500"/>
            <a:ext cx="16167100" cy="158051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4677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3043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9661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2200"/>
            <a:ext cx="12033250" cy="46482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4300200" y="1092200"/>
            <a:ext cx="20447000" cy="234124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0" y="5740400"/>
            <a:ext cx="12033250" cy="18764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42119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0" y="19202400"/>
            <a:ext cx="21945600" cy="22669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169150" y="2451100"/>
            <a:ext cx="21945600" cy="164592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7169150" y="21469350"/>
            <a:ext cx="21945600" cy="32194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63624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8365425B-FAFB-7F7B-0342-00BE8C883AF4}"/>
              </a:ext>
            </a:extLst>
          </p:cNvPr>
          <p:cNvSpPr>
            <a:spLocks noGrp="1" noChangeArrowheads="1"/>
          </p:cNvSpPr>
          <p:nvPr>
            <p:ph type="title"/>
          </p:nvPr>
        </p:nvSpPr>
        <p:spPr bwMode="auto">
          <a:xfrm>
            <a:off x="2687638" y="2276475"/>
            <a:ext cx="31234062" cy="457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a:extLst>
              <a:ext uri="{FF2B5EF4-FFF2-40B4-BE49-F238E27FC236}">
                <a16:creationId xmlns:a16="http://schemas.microsoft.com/office/drawing/2014/main" id="{938B36A4-D06B-89F0-59DD-A6408AFF9899}"/>
              </a:ext>
            </a:extLst>
          </p:cNvPr>
          <p:cNvSpPr>
            <a:spLocks noGrp="1" noChangeArrowheads="1"/>
          </p:cNvSpPr>
          <p:nvPr>
            <p:ph type="body" idx="1"/>
          </p:nvPr>
        </p:nvSpPr>
        <p:spPr bwMode="auto">
          <a:xfrm>
            <a:off x="2687638" y="7624763"/>
            <a:ext cx="31234062" cy="1727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lnSpc>
          <a:spcPct val="98000"/>
        </a:lnSpc>
        <a:spcBef>
          <a:spcPct val="0"/>
        </a:spcBef>
        <a:spcAft>
          <a:spcPct val="0"/>
        </a:spcAft>
        <a:buClr>
          <a:srgbClr val="000000"/>
        </a:buClr>
        <a:buSzPct val="45000"/>
        <a:buFont typeface="StarSymbol" charset="0"/>
        <a:defRPr sz="4400">
          <a:solidFill>
            <a:srgbClr val="000000"/>
          </a:solidFill>
          <a:latin typeface="+mj-lt"/>
          <a:ea typeface="ＭＳ Ｐゴシック" charset="0"/>
          <a:cs typeface="+mj-cs"/>
        </a:defRPr>
      </a:lvl1pPr>
      <a:lvl2pPr algn="ctr" defTabSz="457200" rtl="0" eaLnBrk="0" fontAlgn="base" hangingPunct="0">
        <a:lnSpc>
          <a:spcPct val="98000"/>
        </a:lnSpc>
        <a:spcBef>
          <a:spcPct val="0"/>
        </a:spcBef>
        <a:spcAft>
          <a:spcPct val="0"/>
        </a:spcAft>
        <a:buClr>
          <a:srgbClr val="000000"/>
        </a:buClr>
        <a:buSzPct val="45000"/>
        <a:buFont typeface="StarSymbol" charset="0"/>
        <a:defRPr sz="4400">
          <a:solidFill>
            <a:srgbClr val="000000"/>
          </a:solidFill>
          <a:latin typeface="Bitstream Vera Serif" pitchFamily="16" charset="0"/>
          <a:ea typeface="ＭＳ Ｐゴシック" charset="0"/>
          <a:cs typeface="HG Mincho Light J;MS Gothic;HG " charset="0"/>
        </a:defRPr>
      </a:lvl2pPr>
      <a:lvl3pPr algn="ctr" defTabSz="457200" rtl="0" eaLnBrk="0" fontAlgn="base" hangingPunct="0">
        <a:lnSpc>
          <a:spcPct val="98000"/>
        </a:lnSpc>
        <a:spcBef>
          <a:spcPct val="0"/>
        </a:spcBef>
        <a:spcAft>
          <a:spcPct val="0"/>
        </a:spcAft>
        <a:buClr>
          <a:srgbClr val="000000"/>
        </a:buClr>
        <a:buSzPct val="45000"/>
        <a:buFont typeface="StarSymbol" charset="0"/>
        <a:defRPr sz="4400">
          <a:solidFill>
            <a:srgbClr val="000000"/>
          </a:solidFill>
          <a:latin typeface="Bitstream Vera Serif" pitchFamily="16" charset="0"/>
          <a:ea typeface="ＭＳ Ｐゴシック" charset="0"/>
          <a:cs typeface="HG Mincho Light J;MS Gothic;HG " charset="0"/>
        </a:defRPr>
      </a:lvl3pPr>
      <a:lvl4pPr algn="ctr" defTabSz="457200" rtl="0" eaLnBrk="0" fontAlgn="base" hangingPunct="0">
        <a:lnSpc>
          <a:spcPct val="98000"/>
        </a:lnSpc>
        <a:spcBef>
          <a:spcPct val="0"/>
        </a:spcBef>
        <a:spcAft>
          <a:spcPct val="0"/>
        </a:spcAft>
        <a:buClr>
          <a:srgbClr val="000000"/>
        </a:buClr>
        <a:buSzPct val="45000"/>
        <a:buFont typeface="StarSymbol" charset="0"/>
        <a:defRPr sz="4400">
          <a:solidFill>
            <a:srgbClr val="000000"/>
          </a:solidFill>
          <a:latin typeface="Bitstream Vera Serif" pitchFamily="16" charset="0"/>
          <a:ea typeface="ＭＳ Ｐゴシック" charset="0"/>
          <a:cs typeface="HG Mincho Light J;MS Gothic;HG " charset="0"/>
        </a:defRPr>
      </a:lvl4pPr>
      <a:lvl5pPr algn="ctr" defTabSz="457200" rtl="0" eaLnBrk="0" fontAlgn="base" hangingPunct="0">
        <a:lnSpc>
          <a:spcPct val="98000"/>
        </a:lnSpc>
        <a:spcBef>
          <a:spcPct val="0"/>
        </a:spcBef>
        <a:spcAft>
          <a:spcPct val="0"/>
        </a:spcAft>
        <a:buClr>
          <a:srgbClr val="000000"/>
        </a:buClr>
        <a:buSzPct val="45000"/>
        <a:buFont typeface="StarSymbol" charset="0"/>
        <a:defRPr sz="4400">
          <a:solidFill>
            <a:srgbClr val="000000"/>
          </a:solidFill>
          <a:latin typeface="Bitstream Vera Serif" pitchFamily="16" charset="0"/>
          <a:ea typeface="ＭＳ Ｐゴシック" charset="0"/>
          <a:cs typeface="HG Mincho Light J;MS Gothic;HG " charset="0"/>
        </a:defRPr>
      </a:lvl5pPr>
      <a:lvl6pPr marL="1536700" indent="-215900" algn="l" defTabSz="457200" rtl="0" fontAlgn="base" hangingPunct="0">
        <a:spcBef>
          <a:spcPct val="0"/>
        </a:spcBef>
        <a:spcAft>
          <a:spcPct val="0"/>
        </a:spcAft>
        <a:buClr>
          <a:srgbClr val="000000"/>
        </a:buClr>
        <a:buSzPct val="45000"/>
        <a:buFont typeface="StarSymbol" charset="0"/>
        <a:defRPr sz="4400">
          <a:solidFill>
            <a:srgbClr val="000000"/>
          </a:solidFill>
          <a:latin typeface="Times New Roman" charset="0"/>
        </a:defRPr>
      </a:lvl6pPr>
      <a:lvl7pPr marL="1993900" indent="-215900" algn="l" defTabSz="457200" rtl="0" fontAlgn="base" hangingPunct="0">
        <a:spcBef>
          <a:spcPct val="0"/>
        </a:spcBef>
        <a:spcAft>
          <a:spcPct val="0"/>
        </a:spcAft>
        <a:buClr>
          <a:srgbClr val="000000"/>
        </a:buClr>
        <a:buSzPct val="45000"/>
        <a:buFont typeface="StarSymbol" charset="0"/>
        <a:defRPr sz="4400">
          <a:solidFill>
            <a:srgbClr val="000000"/>
          </a:solidFill>
          <a:latin typeface="Times New Roman" charset="0"/>
        </a:defRPr>
      </a:lvl7pPr>
      <a:lvl8pPr marL="2451100" indent="-215900" algn="l" defTabSz="457200" rtl="0" fontAlgn="base" hangingPunct="0">
        <a:spcBef>
          <a:spcPct val="0"/>
        </a:spcBef>
        <a:spcAft>
          <a:spcPct val="0"/>
        </a:spcAft>
        <a:buClr>
          <a:srgbClr val="000000"/>
        </a:buClr>
        <a:buSzPct val="45000"/>
        <a:buFont typeface="StarSymbol" charset="0"/>
        <a:defRPr sz="4400">
          <a:solidFill>
            <a:srgbClr val="000000"/>
          </a:solidFill>
          <a:latin typeface="Times New Roman" charset="0"/>
        </a:defRPr>
      </a:lvl8pPr>
      <a:lvl9pPr marL="2908300" indent="-215900" algn="l" defTabSz="457200" rtl="0" fontAlgn="base" hangingPunct="0">
        <a:spcBef>
          <a:spcPct val="0"/>
        </a:spcBef>
        <a:spcAft>
          <a:spcPct val="0"/>
        </a:spcAft>
        <a:buClr>
          <a:srgbClr val="000000"/>
        </a:buClr>
        <a:buSzPct val="45000"/>
        <a:buFont typeface="StarSymbol" charset="0"/>
        <a:defRPr sz="4400">
          <a:solidFill>
            <a:srgbClr val="000000"/>
          </a:solidFill>
          <a:latin typeface="Times New Roman" charset="0"/>
        </a:defRPr>
      </a:lvl9pPr>
    </p:titleStyle>
    <p:bodyStyle>
      <a:lvl1pPr marL="431800" indent="-323850" algn="l" defTabSz="457200" rtl="0" eaLnBrk="0" fontAlgn="base" hangingPunct="0">
        <a:lnSpc>
          <a:spcPct val="98000"/>
        </a:lnSpc>
        <a:spcBef>
          <a:spcPct val="0"/>
        </a:spcBef>
        <a:spcAft>
          <a:spcPts val="1425"/>
        </a:spcAft>
        <a:buClr>
          <a:srgbClr val="000000"/>
        </a:buClr>
        <a:buSzPct val="45000"/>
        <a:buFont typeface="StarSymbol" charset="0"/>
        <a:buChar char="●"/>
        <a:defRPr sz="3200">
          <a:solidFill>
            <a:srgbClr val="000000"/>
          </a:solidFill>
          <a:latin typeface="+mn-lt"/>
          <a:ea typeface="ＭＳ Ｐゴシック" charset="0"/>
          <a:cs typeface="+mn-cs"/>
        </a:defRPr>
      </a:lvl1pPr>
      <a:lvl2pPr marL="863600" indent="-287338" algn="l" defTabSz="457200" rtl="0" eaLnBrk="0" fontAlgn="base" hangingPunct="0">
        <a:lnSpc>
          <a:spcPct val="98000"/>
        </a:lnSpc>
        <a:spcBef>
          <a:spcPct val="0"/>
        </a:spcBef>
        <a:spcAft>
          <a:spcPts val="1138"/>
        </a:spcAft>
        <a:buClr>
          <a:srgbClr val="000000"/>
        </a:buClr>
        <a:buSzPct val="75000"/>
        <a:buFont typeface="StarSymbol" charset="0"/>
        <a:buChar char="–"/>
        <a:defRPr sz="2800">
          <a:solidFill>
            <a:srgbClr val="000000"/>
          </a:solidFill>
          <a:latin typeface="+mn-lt"/>
          <a:ea typeface="+mn-ea"/>
          <a:cs typeface="+mn-cs"/>
        </a:defRPr>
      </a:lvl2pPr>
      <a:lvl3pPr marL="1295400" indent="-215900" algn="l" defTabSz="457200" rtl="0" eaLnBrk="0" fontAlgn="base" hangingPunct="0">
        <a:lnSpc>
          <a:spcPct val="98000"/>
        </a:lnSpc>
        <a:spcBef>
          <a:spcPct val="0"/>
        </a:spcBef>
        <a:spcAft>
          <a:spcPts val="850"/>
        </a:spcAft>
        <a:buClr>
          <a:srgbClr val="000000"/>
        </a:buClr>
        <a:buSzPct val="45000"/>
        <a:buFont typeface="StarSymbol" charset="0"/>
        <a:buChar char="●"/>
        <a:defRPr sz="2400">
          <a:solidFill>
            <a:srgbClr val="000000"/>
          </a:solidFill>
          <a:latin typeface="+mn-lt"/>
          <a:ea typeface="+mn-ea"/>
          <a:cs typeface="+mn-cs"/>
        </a:defRPr>
      </a:lvl3pPr>
      <a:lvl4pPr marL="1727200" indent="-215900" algn="l" defTabSz="457200" rtl="0" eaLnBrk="0" fontAlgn="base" hangingPunct="0">
        <a:lnSpc>
          <a:spcPct val="98000"/>
        </a:lnSpc>
        <a:spcBef>
          <a:spcPct val="0"/>
        </a:spcBef>
        <a:spcAft>
          <a:spcPts val="575"/>
        </a:spcAft>
        <a:buClr>
          <a:srgbClr val="000000"/>
        </a:buClr>
        <a:buSzPct val="75000"/>
        <a:buFont typeface="StarSymbol" charset="0"/>
        <a:buChar char="–"/>
        <a:defRPr sz="2000">
          <a:solidFill>
            <a:srgbClr val="000000"/>
          </a:solidFill>
          <a:latin typeface="+mn-lt"/>
          <a:ea typeface="+mn-ea"/>
          <a:cs typeface="+mn-cs"/>
        </a:defRPr>
      </a:lvl4pPr>
      <a:lvl5pPr marL="2159000" indent="-215900" algn="l" defTabSz="457200" rtl="0" eaLnBrk="0" fontAlgn="base" hangingPunct="0">
        <a:lnSpc>
          <a:spcPct val="98000"/>
        </a:lnSpc>
        <a:spcBef>
          <a:spcPct val="0"/>
        </a:spcBef>
        <a:spcAft>
          <a:spcPts val="288"/>
        </a:spcAft>
        <a:buClr>
          <a:srgbClr val="000000"/>
        </a:buClr>
        <a:buSzPct val="45000"/>
        <a:buFont typeface="StarSymbol" charset="0"/>
        <a:buChar char="●"/>
        <a:defRPr sz="2000">
          <a:solidFill>
            <a:srgbClr val="000000"/>
          </a:solidFill>
          <a:latin typeface="+mn-lt"/>
          <a:ea typeface="+mn-ea"/>
          <a:cs typeface="+mn-cs"/>
        </a:defRPr>
      </a:lvl5pPr>
      <a:lvl6pPr marL="2616200" indent="-215900" algn="l" defTabSz="457200" rtl="0" fontAlgn="base" hangingPunct="0">
        <a:lnSpc>
          <a:spcPct val="98000"/>
        </a:lnSpc>
        <a:spcBef>
          <a:spcPct val="0"/>
        </a:spcBef>
        <a:spcAft>
          <a:spcPts val="288"/>
        </a:spcAft>
        <a:buClr>
          <a:srgbClr val="000000"/>
        </a:buClr>
        <a:buSzPct val="45000"/>
        <a:buFont typeface="StarSymbol" charset="0"/>
        <a:buChar char="●"/>
        <a:defRPr sz="2000">
          <a:solidFill>
            <a:srgbClr val="000000"/>
          </a:solidFill>
          <a:latin typeface="+mn-lt"/>
          <a:ea typeface="+mn-ea"/>
          <a:cs typeface="+mn-cs"/>
        </a:defRPr>
      </a:lvl6pPr>
      <a:lvl7pPr marL="3073400" indent="-215900" algn="l" defTabSz="457200" rtl="0" fontAlgn="base" hangingPunct="0">
        <a:lnSpc>
          <a:spcPct val="98000"/>
        </a:lnSpc>
        <a:spcBef>
          <a:spcPct val="0"/>
        </a:spcBef>
        <a:spcAft>
          <a:spcPts val="288"/>
        </a:spcAft>
        <a:buClr>
          <a:srgbClr val="000000"/>
        </a:buClr>
        <a:buSzPct val="45000"/>
        <a:buFont typeface="StarSymbol" charset="0"/>
        <a:buChar char="●"/>
        <a:defRPr sz="2000">
          <a:solidFill>
            <a:srgbClr val="000000"/>
          </a:solidFill>
          <a:latin typeface="+mn-lt"/>
          <a:ea typeface="+mn-ea"/>
          <a:cs typeface="+mn-cs"/>
        </a:defRPr>
      </a:lvl7pPr>
      <a:lvl8pPr marL="3530600" indent="-215900" algn="l" defTabSz="457200" rtl="0" fontAlgn="base" hangingPunct="0">
        <a:lnSpc>
          <a:spcPct val="98000"/>
        </a:lnSpc>
        <a:spcBef>
          <a:spcPct val="0"/>
        </a:spcBef>
        <a:spcAft>
          <a:spcPts val="288"/>
        </a:spcAft>
        <a:buClr>
          <a:srgbClr val="000000"/>
        </a:buClr>
        <a:buSzPct val="45000"/>
        <a:buFont typeface="StarSymbol" charset="0"/>
        <a:buChar char="●"/>
        <a:defRPr sz="2000">
          <a:solidFill>
            <a:srgbClr val="000000"/>
          </a:solidFill>
          <a:latin typeface="+mn-lt"/>
          <a:ea typeface="+mn-ea"/>
          <a:cs typeface="+mn-cs"/>
        </a:defRPr>
      </a:lvl8pPr>
      <a:lvl9pPr marL="3987800" indent="-215900" algn="l" defTabSz="457200" rtl="0" fontAlgn="base" hangingPunct="0">
        <a:lnSpc>
          <a:spcPct val="98000"/>
        </a:lnSpc>
        <a:spcBef>
          <a:spcPct val="0"/>
        </a:spcBef>
        <a:spcAft>
          <a:spcPts val="288"/>
        </a:spcAft>
        <a:buClr>
          <a:srgbClr val="000000"/>
        </a:buClr>
        <a:buSzPct val="45000"/>
        <a:buFont typeface="StarSymbol" charset="0"/>
        <a:buChar char="●"/>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a:extLst>
              <a:ext uri="{FF2B5EF4-FFF2-40B4-BE49-F238E27FC236}">
                <a16:creationId xmlns:a16="http://schemas.microsoft.com/office/drawing/2014/main" id="{0EA0B1B7-A720-D9A8-87CA-BF585F5C6AF6}"/>
              </a:ext>
            </a:extLst>
          </p:cNvPr>
          <p:cNvSpPr txBox="1">
            <a:spLocks noChangeArrowheads="1"/>
          </p:cNvSpPr>
          <p:nvPr/>
        </p:nvSpPr>
        <p:spPr bwMode="auto">
          <a:xfrm>
            <a:off x="228600" y="381000"/>
            <a:ext cx="35844480" cy="26517600"/>
          </a:xfrm>
          <a:prstGeom prst="rect">
            <a:avLst/>
          </a:prstGeom>
          <a:solidFill>
            <a:srgbClr val="999999"/>
          </a:solidFill>
          <a:ln w="12600">
            <a:solidFill>
              <a:srgbClr val="000000"/>
            </a:solidFill>
            <a:miter lim="800000"/>
            <a:headEnd/>
            <a:tailEnd/>
          </a:ln>
        </p:spPr>
        <p:txBody>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9pPr>
          </a:lstStyle>
          <a:p>
            <a:pPr eaLnBrk="1">
              <a:lnSpc>
                <a:spcPct val="83000"/>
              </a:lnSpc>
              <a:buClr>
                <a:srgbClr val="000000"/>
              </a:buClr>
              <a:buSzPct val="45000"/>
              <a:buFont typeface="StarSymbol" charset="0"/>
              <a:buNone/>
            </a:pPr>
            <a:endParaRPr lang="en-GB" altLang="en-US" sz="1200">
              <a:solidFill>
                <a:srgbClr val="000000"/>
              </a:solidFill>
              <a:latin typeface="Helvetica" pitchFamily="2" charset="0"/>
            </a:endParaRPr>
          </a:p>
          <a:p>
            <a:pPr eaLnBrk="1">
              <a:lnSpc>
                <a:spcPct val="83000"/>
              </a:lnSpc>
              <a:buClr>
                <a:srgbClr val="000000"/>
              </a:buClr>
              <a:buSzPct val="45000"/>
              <a:buFont typeface="StarSymbol" charset="0"/>
              <a:buNone/>
            </a:pPr>
            <a:endParaRPr lang="en-GB" altLang="en-US" sz="1200">
              <a:solidFill>
                <a:srgbClr val="000000"/>
              </a:solidFill>
              <a:latin typeface="Helvetica" pitchFamily="2" charset="0"/>
            </a:endParaRPr>
          </a:p>
        </p:txBody>
      </p:sp>
      <p:sp>
        <p:nvSpPr>
          <p:cNvPr id="3114" name="AutoShape 3">
            <a:extLst>
              <a:ext uri="{FF2B5EF4-FFF2-40B4-BE49-F238E27FC236}">
                <a16:creationId xmlns:a16="http://schemas.microsoft.com/office/drawing/2014/main" id="{60DC15C7-981C-5C99-4DDC-F0E1579F286C}"/>
              </a:ext>
            </a:extLst>
          </p:cNvPr>
          <p:cNvSpPr>
            <a:spLocks noChangeArrowheads="1"/>
          </p:cNvSpPr>
          <p:nvPr/>
        </p:nvSpPr>
        <p:spPr bwMode="auto">
          <a:xfrm>
            <a:off x="685800" y="685800"/>
            <a:ext cx="34930080" cy="25877520"/>
          </a:xfrm>
          <a:prstGeom prst="roundRect">
            <a:avLst>
              <a:gd name="adj" fmla="val 755"/>
            </a:avLst>
          </a:prstGeom>
          <a:solidFill>
            <a:srgbClr val="FFFFFF"/>
          </a:solidFill>
          <a:ln w="12600">
            <a:solidFill>
              <a:srgbClr val="000000"/>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sz="4000">
              <a:cs typeface="Times New Roman" panose="02020603050405020304" pitchFamily="18" charset="0"/>
            </a:endParaRPr>
          </a:p>
        </p:txBody>
      </p:sp>
      <p:sp>
        <p:nvSpPr>
          <p:cNvPr id="3076" name="Text Box 11">
            <a:extLst>
              <a:ext uri="{FF2B5EF4-FFF2-40B4-BE49-F238E27FC236}">
                <a16:creationId xmlns:a16="http://schemas.microsoft.com/office/drawing/2014/main" id="{B20C5B65-D1A7-6669-A4B2-A132874DD4F2}"/>
              </a:ext>
            </a:extLst>
          </p:cNvPr>
          <p:cNvSpPr txBox="1">
            <a:spLocks noChangeArrowheads="1"/>
          </p:cNvSpPr>
          <p:nvPr/>
        </p:nvSpPr>
        <p:spPr bwMode="auto">
          <a:xfrm>
            <a:off x="1979174" y="3136916"/>
            <a:ext cx="32915225" cy="120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1pPr>
            <a:lvl2pPr marL="742950" indent="-28575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2pPr>
            <a:lvl3pPr marL="1143000" indent="-22860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3pPr>
            <a:lvl4pPr marL="1600200" indent="-22860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4pPr>
            <a:lvl5pPr marL="2057400" indent="-228600">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 pos="10858500" algn="l"/>
                <a:tab pos="11582400" algn="l"/>
                <a:tab pos="12306300" algn="l"/>
                <a:tab pos="13030200" algn="l"/>
                <a:tab pos="13754100" algn="l"/>
                <a:tab pos="14478000" algn="l"/>
                <a:tab pos="15201900" algn="l"/>
                <a:tab pos="15925800" algn="l"/>
                <a:tab pos="16649700" algn="l"/>
                <a:tab pos="17373600" algn="l"/>
                <a:tab pos="18097500" algn="l"/>
                <a:tab pos="18821400" algn="l"/>
                <a:tab pos="19545300" algn="l"/>
                <a:tab pos="20269200" algn="l"/>
                <a:tab pos="20993100" algn="l"/>
                <a:tab pos="21717000" algn="l"/>
                <a:tab pos="22440900" algn="l"/>
                <a:tab pos="23164800" algn="l"/>
              </a:tabLst>
              <a:defRPr sz="2400">
                <a:solidFill>
                  <a:schemeClr val="tx1"/>
                </a:solidFill>
                <a:latin typeface="Times New Roman" panose="02020603050405020304" pitchFamily="18" charset="0"/>
                <a:ea typeface="ＭＳ Ｐゴシック" panose="020B0600070205080204" pitchFamily="34" charset="-128"/>
              </a:defRPr>
            </a:lvl9pPr>
          </a:lstStyle>
          <a:p>
            <a:pPr algn="ctr" eaLnBrk="1">
              <a:lnSpc>
                <a:spcPct val="98000"/>
              </a:lnSpc>
              <a:buClr>
                <a:srgbClr val="000000"/>
              </a:buClr>
              <a:buSzPct val="45000"/>
              <a:buFont typeface="StarSymbol" charset="0"/>
              <a:buNone/>
            </a:pPr>
            <a:r>
              <a:rPr lang="en-US" sz="8000" b="1" dirty="0">
                <a:solidFill>
                  <a:srgbClr val="C00000"/>
                </a:solidFill>
                <a:latin typeface="Calibri" panose="020F0502020204030204" pitchFamily="34" charset="0"/>
                <a:ea typeface="Calibri" panose="020F0502020204030204" pitchFamily="34" charset="0"/>
                <a:cs typeface="Calibri" panose="020F0502020204030204" pitchFamily="34" charset="0"/>
              </a:rPr>
              <a:t>Collaborative Research: CIRC: Planning-M: Internet Sensor Network Testbeds</a:t>
            </a:r>
            <a:endParaRPr lang="en-GB" altLang="en-US" sz="8000" b="1" dirty="0">
              <a:solidFill>
                <a:srgbClr val="C00000"/>
              </a:solidFill>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6" name="Table 55">
            <a:extLst>
              <a:ext uri="{FF2B5EF4-FFF2-40B4-BE49-F238E27FC236}">
                <a16:creationId xmlns:a16="http://schemas.microsoft.com/office/drawing/2014/main" id="{242BAA5E-DAAE-C5D4-8EC7-5DA54FA50FAB}"/>
              </a:ext>
            </a:extLst>
          </p:cNvPr>
          <p:cNvGraphicFramePr>
            <a:graphicFrameLocks noGrp="1"/>
          </p:cNvGraphicFramePr>
          <p:nvPr>
            <p:extLst>
              <p:ext uri="{D42A27DB-BD31-4B8C-83A1-F6EECF244321}">
                <p14:modId xmlns:p14="http://schemas.microsoft.com/office/powerpoint/2010/main" val="1295189233"/>
              </p:ext>
            </p:extLst>
          </p:nvPr>
        </p:nvGraphicFramePr>
        <p:xfrm>
          <a:off x="1521974" y="4144688"/>
          <a:ext cx="33404175" cy="2423782"/>
        </p:xfrm>
        <a:graphic>
          <a:graphicData uri="http://schemas.openxmlformats.org/drawingml/2006/table">
            <a:tbl>
              <a:tblPr/>
              <a:tblGrid>
                <a:gridCol w="5791080">
                  <a:extLst>
                    <a:ext uri="{9D8B030D-6E8A-4147-A177-3AD203B41FA5}">
                      <a16:colId xmlns:a16="http://schemas.microsoft.com/office/drawing/2014/main" val="20000"/>
                    </a:ext>
                  </a:extLst>
                </a:gridCol>
                <a:gridCol w="5638684">
                  <a:extLst>
                    <a:ext uri="{9D8B030D-6E8A-4147-A177-3AD203B41FA5}">
                      <a16:colId xmlns:a16="http://schemas.microsoft.com/office/drawing/2014/main" val="20001"/>
                    </a:ext>
                  </a:extLst>
                </a:gridCol>
                <a:gridCol w="5714882">
                  <a:extLst>
                    <a:ext uri="{9D8B030D-6E8A-4147-A177-3AD203B41FA5}">
                      <a16:colId xmlns:a16="http://schemas.microsoft.com/office/drawing/2014/main" val="20002"/>
                    </a:ext>
                  </a:extLst>
                </a:gridCol>
                <a:gridCol w="5943477">
                  <a:extLst>
                    <a:ext uri="{9D8B030D-6E8A-4147-A177-3AD203B41FA5}">
                      <a16:colId xmlns:a16="http://schemas.microsoft.com/office/drawing/2014/main" val="20003"/>
                    </a:ext>
                  </a:extLst>
                </a:gridCol>
                <a:gridCol w="5486877">
                  <a:extLst>
                    <a:ext uri="{9D8B030D-6E8A-4147-A177-3AD203B41FA5}">
                      <a16:colId xmlns:a16="http://schemas.microsoft.com/office/drawing/2014/main" val="20004"/>
                    </a:ext>
                  </a:extLst>
                </a:gridCol>
                <a:gridCol w="4829175">
                  <a:extLst>
                    <a:ext uri="{9D8B030D-6E8A-4147-A177-3AD203B41FA5}">
                      <a16:colId xmlns:a16="http://schemas.microsoft.com/office/drawing/2014/main" val="20005"/>
                    </a:ext>
                  </a:extLst>
                </a:gridCol>
              </a:tblGrid>
              <a:tr h="2423782">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a:t>
                      </a:r>
                      <a:r>
                        <a:rPr kumimoji="0" lang="en-US" altLang="zh-CN" sz="4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uifeng</a:t>
                      </a:r>
                      <a:r>
                        <a:rPr kumimoji="0" lang="en-US" altLang="zh-CN" sz="4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Xu</a:t>
                      </a:r>
                      <a:endParaRPr kumimoji="0" lang="en-US" sz="4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University of Wisconsin</a:t>
                      </a:r>
                    </a:p>
                  </a:txBody>
                  <a:tcPr marL="91438" marR="91438" marT="45735" marB="45735" horzOverflow="overflow">
                    <a:lnL w="12700" cap="flat" cmpd="sng" algn="ctr">
                      <a:solidFill>
                        <a:srgbClr val="FFFFFF"/>
                      </a:solidFill>
                      <a:prstDash val="solid"/>
                      <a:round/>
                      <a:headEnd type="none" w="med" len="med"/>
                      <a:tailEnd type="none" w="med" len="med"/>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Weijun Pan</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4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University of Wisconsin</a:t>
                      </a:r>
                    </a:p>
                  </a:txBody>
                  <a:tcPr marL="91438" marR="91438" marT="45735" marB="45735"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4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91438" marR="91438" marT="45735" marB="45735" horzOverflow="overflow">
                    <a:lnL>
                      <a:noFill/>
                    </a:lnL>
                    <a:lnR>
                      <a:no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4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91438" marR="91438" marT="45735" marB="45735" horzOverflow="overflow">
                    <a:lnL>
                      <a:noFill/>
                    </a:lnL>
                    <a:lnR w="127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4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91438" marR="91438" marT="45735" marB="45735" horzOverflow="overflow">
                    <a:lnL>
                      <a:noFill/>
                    </a:lnL>
                    <a:lnR w="12700" cap="flat" cmpd="sng" algn="ctr">
                      <a:no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4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txBody>
                  <a:tcPr marL="91438" marR="91438" marT="45735" marB="45735" horzOverflow="overflow">
                    <a:lnL>
                      <a:no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bl>
          </a:graphicData>
        </a:graphic>
      </p:graphicFrame>
      <p:pic>
        <p:nvPicPr>
          <p:cNvPr id="3093" name="Picture 47">
            <a:extLst>
              <a:ext uri="{FF2B5EF4-FFF2-40B4-BE49-F238E27FC236}">
                <a16:creationId xmlns:a16="http://schemas.microsoft.com/office/drawing/2014/main" id="{B0B91C09-F7B6-9226-026A-5D2E91303E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46375" y="883920"/>
            <a:ext cx="5896174" cy="201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 name="Group 29">
            <a:extLst>
              <a:ext uri="{FF2B5EF4-FFF2-40B4-BE49-F238E27FC236}">
                <a16:creationId xmlns:a16="http://schemas.microsoft.com/office/drawing/2014/main" id="{6A0B45A4-BA33-4A4A-CE30-60603A4FFA13}"/>
              </a:ext>
            </a:extLst>
          </p:cNvPr>
          <p:cNvGrpSpPr/>
          <p:nvPr/>
        </p:nvGrpSpPr>
        <p:grpSpPr>
          <a:xfrm>
            <a:off x="1321949" y="20337144"/>
            <a:ext cx="33676432" cy="5951856"/>
            <a:chOff x="1321949" y="20337144"/>
            <a:chExt cx="33676432" cy="5951856"/>
          </a:xfrm>
        </p:grpSpPr>
        <p:sp>
          <p:nvSpPr>
            <p:cNvPr id="3106" name="AutoShape 16">
              <a:extLst>
                <a:ext uri="{FF2B5EF4-FFF2-40B4-BE49-F238E27FC236}">
                  <a16:creationId xmlns:a16="http://schemas.microsoft.com/office/drawing/2014/main" id="{6DD79064-DAC3-6953-A6DC-DD25DAFAD865}"/>
                </a:ext>
              </a:extLst>
            </p:cNvPr>
            <p:cNvSpPr>
              <a:spLocks noChangeArrowheads="1"/>
            </p:cNvSpPr>
            <p:nvPr/>
          </p:nvSpPr>
          <p:spPr bwMode="auto">
            <a:xfrm>
              <a:off x="1336236" y="20337144"/>
              <a:ext cx="33655000" cy="5943600"/>
            </a:xfrm>
            <a:prstGeom prst="roundRect">
              <a:avLst>
                <a:gd name="adj" fmla="val 23"/>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Calibri" panose="020F0502020204030204" pitchFamily="34" charset="0"/>
                <a:ea typeface="Calibri" panose="020F0502020204030204" pitchFamily="34" charset="0"/>
                <a:cs typeface="Calibri" panose="020F0502020204030204" pitchFamily="34" charset="0"/>
              </a:endParaRPr>
            </a:p>
          </p:txBody>
        </p:sp>
        <p:sp>
          <p:nvSpPr>
            <p:cNvPr id="5" name="Text Box 17">
              <a:extLst>
                <a:ext uri="{FF2B5EF4-FFF2-40B4-BE49-F238E27FC236}">
                  <a16:creationId xmlns:a16="http://schemas.microsoft.com/office/drawing/2014/main" id="{6F893306-3211-6E36-BEC0-74F88D55CDA8}"/>
                </a:ext>
              </a:extLst>
            </p:cNvPr>
            <p:cNvSpPr txBox="1">
              <a:spLocks noChangeArrowheads="1"/>
            </p:cNvSpPr>
            <p:nvPr/>
          </p:nvSpPr>
          <p:spPr bwMode="auto">
            <a:xfrm>
              <a:off x="12379043" y="20465074"/>
              <a:ext cx="10758486" cy="5342394"/>
            </a:xfrm>
            <a:prstGeom prst="rect">
              <a:avLst/>
            </a:prstGeom>
            <a:noFill/>
            <a:ln>
              <a:noFill/>
            </a:ln>
          </p:spPr>
          <p:txBody>
            <a:bodyPr lIns="0" tIns="0" rIns="0" bIns="0"/>
            <a:lstStyle>
              <a:lvl1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cs typeface="ＭＳ Ｐゴシック" charset="0"/>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9pPr>
            </a:lstStyle>
            <a:p>
              <a:pPr algn="ctr" eaLnBrk="1">
                <a:lnSpc>
                  <a:spcPct val="98000"/>
                </a:lnSpc>
                <a:buClr>
                  <a:srgbClr val="000000"/>
                </a:buClr>
                <a:buSzPct val="45000"/>
                <a:buFont typeface="StarSymbol" charset="0"/>
                <a:buNone/>
                <a:defRPr/>
              </a:pPr>
              <a:r>
                <a:rPr lang="en-GB" sz="4000" b="1" u="sng" dirty="0">
                  <a:solidFill>
                    <a:srgbClr val="000000"/>
                  </a:solidFill>
                  <a:latin typeface="Calibri" panose="020F0502020204030204" pitchFamily="34" charset="0"/>
                  <a:ea typeface="Calibri" panose="020F0502020204030204" pitchFamily="34" charset="0"/>
                  <a:cs typeface="Calibri" panose="020F0502020204030204" pitchFamily="34" charset="0"/>
                </a:rPr>
                <a:t>Next Steps</a:t>
              </a:r>
            </a:p>
            <a:p>
              <a:pPr eaLnBrk="1">
                <a:lnSpc>
                  <a:spcPct val="98000"/>
                </a:lnSpc>
                <a:spcAft>
                  <a:spcPts val="600"/>
                </a:spcAft>
                <a:buClr>
                  <a:srgbClr val="000000"/>
                </a:buClr>
                <a:buSzPct val="45000"/>
                <a:defRPr/>
              </a:pP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The leadership team will organize subgroups to develop key components of the proposal:</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GB" sz="3200" dirty="0">
                  <a:solidFill>
                    <a:srgbClr val="000000"/>
                  </a:solidFill>
                  <a:latin typeface="Calibri" panose="020F0502020204030204" pitchFamily="34" charset="0"/>
                  <a:ea typeface="Calibri" panose="020F0502020204030204" pitchFamily="34" charset="0"/>
                  <a:cs typeface="Calibri" panose="020F0502020204030204" pitchFamily="34" charset="0"/>
                </a:rPr>
                <a:t>Dark </a:t>
              </a:r>
              <a:r>
                <a:rPr lang="en-GB" sz="3200" dirty="0" err="1">
                  <a:solidFill>
                    <a:srgbClr val="000000"/>
                  </a:solidFill>
                  <a:latin typeface="Calibri" panose="020F0502020204030204" pitchFamily="34" charset="0"/>
                  <a:ea typeface="Calibri" panose="020F0502020204030204" pitchFamily="34" charset="0"/>
                  <a:cs typeface="Calibri" panose="020F0502020204030204" pitchFamily="34" charset="0"/>
                </a:rPr>
                <a:t>fiber</a:t>
              </a:r>
              <a:r>
                <a:rPr lang="en-GB" sz="3200" dirty="0">
                  <a:solidFill>
                    <a:srgbClr val="000000"/>
                  </a:solidFill>
                  <a:latin typeface="Calibri" panose="020F0502020204030204" pitchFamily="34" charset="0"/>
                  <a:ea typeface="Calibri" panose="020F0502020204030204" pitchFamily="34" charset="0"/>
                  <a:cs typeface="Calibri" panose="020F0502020204030204" pitchFamily="34" charset="0"/>
                </a:rPr>
                <a:t> repository</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GB" sz="3200" dirty="0">
                  <a:solidFill>
                    <a:srgbClr val="000000"/>
                  </a:solidFill>
                  <a:latin typeface="Calibri" panose="020F0502020204030204" pitchFamily="34" charset="0"/>
                  <a:ea typeface="Calibri" panose="020F0502020204030204" pitchFamily="34" charset="0"/>
                  <a:cs typeface="Calibri" panose="020F0502020204030204" pitchFamily="34" charset="0"/>
                </a:rPr>
                <a:t>Data processing and storage</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GB" sz="3200" dirty="0">
                  <a:solidFill>
                    <a:srgbClr val="000000"/>
                  </a:solidFill>
                  <a:latin typeface="Calibri" panose="020F0502020204030204" pitchFamily="34" charset="0"/>
                  <a:ea typeface="Calibri" panose="020F0502020204030204" pitchFamily="34" charset="0"/>
                  <a:cs typeface="Calibri" panose="020F0502020204030204" pitchFamily="34" charset="0"/>
                </a:rPr>
                <a:t>Build-out and management</a:t>
              </a:r>
            </a:p>
            <a:p>
              <a:pPr eaLnBrk="1">
                <a:lnSpc>
                  <a:spcPct val="98000"/>
                </a:lnSpc>
                <a:spcAft>
                  <a:spcPts val="600"/>
                </a:spcAft>
                <a:buClr>
                  <a:srgbClr val="000000"/>
                </a:buClr>
                <a:buSzPct val="45000"/>
                <a:defRPr/>
              </a:pP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Organize Second Workshop on Internet Sensing Testbed</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GB" sz="3200" dirty="0">
                  <a:solidFill>
                    <a:srgbClr val="000000"/>
                  </a:solidFill>
                  <a:latin typeface="Calibri" panose="020F0502020204030204" pitchFamily="34" charset="0"/>
                  <a:ea typeface="Calibri" panose="020F0502020204030204" pitchFamily="34" charset="0"/>
                  <a:cs typeface="Calibri" panose="020F0502020204030204" pitchFamily="34" charset="0"/>
                </a:rPr>
                <a:t>Target additional participants who can contribute to proposal development</a:t>
              </a:r>
            </a:p>
          </p:txBody>
        </p:sp>
        <p:sp>
          <p:nvSpPr>
            <p:cNvPr id="3104" name="AutoShape 16">
              <a:extLst>
                <a:ext uri="{FF2B5EF4-FFF2-40B4-BE49-F238E27FC236}">
                  <a16:creationId xmlns:a16="http://schemas.microsoft.com/office/drawing/2014/main" id="{48B4615A-C758-FC39-546A-B3B53DB99C60}"/>
                </a:ext>
              </a:extLst>
            </p:cNvPr>
            <p:cNvSpPr>
              <a:spLocks noChangeArrowheads="1"/>
            </p:cNvSpPr>
            <p:nvPr/>
          </p:nvSpPr>
          <p:spPr bwMode="auto">
            <a:xfrm>
              <a:off x="1321949" y="20345400"/>
              <a:ext cx="10758487" cy="5943600"/>
            </a:xfrm>
            <a:prstGeom prst="roundRect">
              <a:avLst>
                <a:gd name="adj" fmla="val 23"/>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Calibri" panose="020F0502020204030204" pitchFamily="34" charset="0"/>
                <a:ea typeface="Calibri" panose="020F0502020204030204" pitchFamily="34" charset="0"/>
                <a:cs typeface="Calibri" panose="020F0502020204030204" pitchFamily="34" charset="0"/>
              </a:endParaRPr>
            </a:p>
          </p:txBody>
        </p:sp>
        <p:sp>
          <p:nvSpPr>
            <p:cNvPr id="3" name="AutoShape 16">
              <a:extLst>
                <a:ext uri="{FF2B5EF4-FFF2-40B4-BE49-F238E27FC236}">
                  <a16:creationId xmlns:a16="http://schemas.microsoft.com/office/drawing/2014/main" id="{DD554EE2-B409-BA55-2465-7DCD5D3B536A}"/>
                </a:ext>
              </a:extLst>
            </p:cNvPr>
            <p:cNvSpPr>
              <a:spLocks noChangeArrowheads="1"/>
            </p:cNvSpPr>
            <p:nvPr/>
          </p:nvSpPr>
          <p:spPr bwMode="auto">
            <a:xfrm>
              <a:off x="23510437" y="20343154"/>
              <a:ext cx="11487944" cy="5943600"/>
            </a:xfrm>
            <a:prstGeom prst="roundRect">
              <a:avLst>
                <a:gd name="adj" fmla="val 23"/>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dirty="0">
                <a:latin typeface="Calibri" panose="020F0502020204030204" pitchFamily="34" charset="0"/>
                <a:ea typeface="Calibri" panose="020F0502020204030204" pitchFamily="34" charset="0"/>
                <a:cs typeface="Calibri" panose="020F0502020204030204" pitchFamily="34" charset="0"/>
              </a:endParaRPr>
            </a:p>
          </p:txBody>
        </p:sp>
        <p:sp>
          <p:nvSpPr>
            <p:cNvPr id="3096" name="Text Box 17">
              <a:extLst>
                <a:ext uri="{FF2B5EF4-FFF2-40B4-BE49-F238E27FC236}">
                  <a16:creationId xmlns:a16="http://schemas.microsoft.com/office/drawing/2014/main" id="{728BF208-6933-1CB8-4071-2B0BE0270B8F}"/>
                </a:ext>
              </a:extLst>
            </p:cNvPr>
            <p:cNvSpPr txBox="1">
              <a:spLocks noChangeArrowheads="1"/>
            </p:cNvSpPr>
            <p:nvPr/>
          </p:nvSpPr>
          <p:spPr bwMode="auto">
            <a:xfrm>
              <a:off x="23713785" y="20465074"/>
              <a:ext cx="10994875" cy="5695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9pPr>
            </a:lstStyle>
            <a:p>
              <a:pPr algn="ctr" eaLnBrk="1">
                <a:lnSpc>
                  <a:spcPct val="98000"/>
                </a:lnSpc>
                <a:buClr>
                  <a:srgbClr val="000000"/>
                </a:buClr>
                <a:buSzPct val="45000"/>
                <a:buFont typeface="StarSymbol" charset="0"/>
                <a:buNone/>
              </a:pPr>
              <a:r>
                <a:rPr lang="en-GB" altLang="en-US" sz="4000" b="1" u="sng" dirty="0">
                  <a:solidFill>
                    <a:srgbClr val="000000"/>
                  </a:solidFill>
                  <a:latin typeface="Calibri" panose="020F0502020204030204" pitchFamily="34" charset="0"/>
                  <a:ea typeface="Calibri" panose="020F0502020204030204" pitchFamily="34" charset="0"/>
                  <a:cs typeface="Calibri" panose="020F0502020204030204" pitchFamily="34" charset="0"/>
                </a:rPr>
                <a:t>Timeline </a:t>
              </a:r>
            </a:p>
            <a:p>
              <a:pPr eaLnBrk="1">
                <a:lnSpc>
                  <a:spcPct val="98000"/>
                </a:lnSpc>
                <a:spcAft>
                  <a:spcPts val="600"/>
                </a:spcAft>
                <a:buClr>
                  <a:srgbClr val="000000"/>
                </a:buClr>
                <a:buSzPct val="45000"/>
              </a:pPr>
              <a:r>
                <a:rPr lang="en-GB" altLang="en-US" sz="3600" dirty="0">
                  <a:solidFill>
                    <a:srgbClr val="000000"/>
                  </a:solidFill>
                  <a:latin typeface="Calibri" panose="020F0502020204030204" pitchFamily="34" charset="0"/>
                  <a:ea typeface="Calibri" panose="020F0502020204030204" pitchFamily="34" charset="0"/>
                  <a:cs typeface="Calibri" panose="020F0502020204030204" pitchFamily="34" charset="0"/>
                </a:rPr>
                <a:t>Q1/Q2 ’25: </a:t>
              </a:r>
            </a:p>
            <a:p>
              <a:pPr marL="571500" indent="-571500" eaLnBrk="1">
                <a:lnSpc>
                  <a:spcPct val="98000"/>
                </a:lnSpc>
                <a:spcAft>
                  <a:spcPts val="600"/>
                </a:spcAft>
                <a:buClr>
                  <a:srgbClr val="000000"/>
                </a:buClr>
                <a:buSzPct val="150000"/>
                <a:buFont typeface="Arial" panose="020B0604020202020204" pitchFamily="34" charset="0"/>
                <a:buChar char="•"/>
              </a:pPr>
              <a:r>
                <a:rPr lang="en-GB" altLang="en-US" sz="3200" dirty="0">
                  <a:solidFill>
                    <a:srgbClr val="000000"/>
                  </a:solidFill>
                  <a:latin typeface="Calibri" panose="020F0502020204030204" pitchFamily="34" charset="0"/>
                  <a:ea typeface="Calibri" panose="020F0502020204030204" pitchFamily="34" charset="0"/>
                  <a:cs typeface="Calibri" panose="020F0502020204030204" pitchFamily="34" charset="0"/>
                </a:rPr>
                <a:t>Conduct meetings with subgroups to work on proposal framework</a:t>
              </a:r>
            </a:p>
            <a:p>
              <a:pPr marL="571500" indent="-571500" eaLnBrk="1">
                <a:lnSpc>
                  <a:spcPct val="98000"/>
                </a:lnSpc>
                <a:spcAft>
                  <a:spcPts val="600"/>
                </a:spcAft>
                <a:buClr>
                  <a:srgbClr val="000000"/>
                </a:buClr>
                <a:buSzPct val="150000"/>
                <a:buFont typeface="Arial" panose="020B0604020202020204" pitchFamily="34" charset="0"/>
                <a:buChar char="•"/>
              </a:pPr>
              <a:r>
                <a:rPr lang="en-GB" altLang="en-US" sz="3200" dirty="0">
                  <a:solidFill>
                    <a:srgbClr val="000000"/>
                  </a:solidFill>
                  <a:latin typeface="Calibri" panose="020F0502020204030204" pitchFamily="34" charset="0"/>
                  <a:ea typeface="Calibri" panose="020F0502020204030204" pitchFamily="34" charset="0"/>
                  <a:cs typeface="Calibri" panose="020F0502020204030204" pitchFamily="34" charset="0"/>
                </a:rPr>
                <a:t>Organize workshop #2</a:t>
              </a:r>
            </a:p>
            <a:p>
              <a:pPr eaLnBrk="1">
                <a:lnSpc>
                  <a:spcPct val="98000"/>
                </a:lnSpc>
                <a:spcAft>
                  <a:spcPts val="600"/>
                </a:spcAft>
                <a:buClr>
                  <a:srgbClr val="000000"/>
                </a:buClr>
                <a:buSzPct val="45000"/>
              </a:pPr>
              <a:r>
                <a:rPr lang="en-GB" altLang="en-US" sz="3600" dirty="0">
                  <a:solidFill>
                    <a:srgbClr val="000000"/>
                  </a:solidFill>
                  <a:latin typeface="Calibri" panose="020F0502020204030204" pitchFamily="34" charset="0"/>
                  <a:ea typeface="Calibri" panose="020F0502020204030204" pitchFamily="34" charset="0"/>
                  <a:cs typeface="Calibri" panose="020F0502020204030204" pitchFamily="34" charset="0"/>
                </a:rPr>
                <a:t>Q3 ’25:</a:t>
              </a:r>
            </a:p>
            <a:p>
              <a:pPr marL="571500" lvl="1" indent="-571500" eaLnBrk="1">
                <a:lnSpc>
                  <a:spcPct val="98000"/>
                </a:lnSpc>
                <a:spcAft>
                  <a:spcPts val="600"/>
                </a:spcAft>
                <a:buClr>
                  <a:srgbClr val="000000"/>
                </a:buClr>
                <a:buSzPct val="150000"/>
                <a:buFont typeface="Arial" panose="020B0604020202020204" pitchFamily="34" charset="0"/>
                <a:buChar char="•"/>
              </a:pPr>
              <a:r>
                <a:rPr lang="en-GB" altLang="en-US" sz="3200" dirty="0">
                  <a:solidFill>
                    <a:srgbClr val="000000"/>
                  </a:solidFill>
                  <a:latin typeface="Calibri" panose="020F0502020204030204" pitchFamily="34" charset="0"/>
                  <a:ea typeface="Calibri" panose="020F0502020204030204" pitchFamily="34" charset="0"/>
                  <a:cs typeface="Calibri" panose="020F0502020204030204" pitchFamily="34" charset="0"/>
                </a:rPr>
                <a:t>Host workshop #2 in Madison, WI (late July)</a:t>
              </a:r>
            </a:p>
            <a:p>
              <a:pPr marL="571500" lvl="1" indent="-571500" eaLnBrk="1">
                <a:lnSpc>
                  <a:spcPct val="98000"/>
                </a:lnSpc>
                <a:spcAft>
                  <a:spcPts val="600"/>
                </a:spcAft>
                <a:buClr>
                  <a:srgbClr val="000000"/>
                </a:buClr>
                <a:buSzPct val="150000"/>
                <a:buFont typeface="Arial" panose="020B0604020202020204" pitchFamily="34" charset="0"/>
                <a:buChar char="•"/>
              </a:pPr>
              <a:r>
                <a:rPr lang="en-GB" altLang="en-US" sz="3200" dirty="0">
                  <a:solidFill>
                    <a:srgbClr val="000000"/>
                  </a:solidFill>
                  <a:latin typeface="Calibri" panose="020F0502020204030204" pitchFamily="34" charset="0"/>
                  <a:ea typeface="Calibri" panose="020F0502020204030204" pitchFamily="34" charset="0"/>
                  <a:cs typeface="Calibri" panose="020F0502020204030204" pitchFamily="34" charset="0"/>
                </a:rPr>
                <a:t>Finalize midscale framework</a:t>
              </a:r>
            </a:p>
            <a:p>
              <a:pPr eaLnBrk="1">
                <a:lnSpc>
                  <a:spcPct val="98000"/>
                </a:lnSpc>
                <a:spcAft>
                  <a:spcPts val="600"/>
                </a:spcAft>
                <a:buClr>
                  <a:srgbClr val="000000"/>
                </a:buClr>
                <a:buSzPct val="45000"/>
              </a:pPr>
              <a:r>
                <a:rPr lang="en-GB" altLang="en-US" sz="3600" dirty="0">
                  <a:solidFill>
                    <a:srgbClr val="000000"/>
                  </a:solidFill>
                  <a:latin typeface="Calibri" panose="020F0502020204030204" pitchFamily="34" charset="0"/>
                  <a:ea typeface="Calibri" panose="020F0502020204030204" pitchFamily="34" charset="0"/>
                  <a:cs typeface="Calibri" panose="020F0502020204030204" pitchFamily="34" charset="0"/>
                </a:rPr>
                <a:t>Q4 ‘25/Q1 ’26:</a:t>
              </a:r>
            </a:p>
            <a:p>
              <a:pPr marL="571500" lvl="1" indent="-571500" eaLnBrk="1">
                <a:lnSpc>
                  <a:spcPct val="98000"/>
                </a:lnSpc>
                <a:spcAft>
                  <a:spcPts val="600"/>
                </a:spcAft>
                <a:buClr>
                  <a:srgbClr val="000000"/>
                </a:buClr>
                <a:buSzPct val="150000"/>
                <a:buFont typeface="Arial" panose="020B0604020202020204" pitchFamily="34" charset="0"/>
                <a:buChar char="•"/>
              </a:pPr>
              <a:r>
                <a:rPr lang="en-GB" altLang="en-US" sz="3200" dirty="0">
                  <a:solidFill>
                    <a:srgbClr val="000000"/>
                  </a:solidFill>
                  <a:latin typeface="Calibri" panose="020F0502020204030204" pitchFamily="34" charset="0"/>
                  <a:ea typeface="Calibri" panose="020F0502020204030204" pitchFamily="34" charset="0"/>
                  <a:cs typeface="Calibri" panose="020F0502020204030204" pitchFamily="34" charset="0"/>
                </a:rPr>
                <a:t>Finalize and submit the proposal</a:t>
              </a:r>
            </a:p>
          </p:txBody>
        </p:sp>
        <p:sp>
          <p:nvSpPr>
            <p:cNvPr id="4" name="Text Box 17">
              <a:extLst>
                <a:ext uri="{FF2B5EF4-FFF2-40B4-BE49-F238E27FC236}">
                  <a16:creationId xmlns:a16="http://schemas.microsoft.com/office/drawing/2014/main" id="{F304EAA8-C09C-2BC7-84BE-FFFDB6165B0C}"/>
                </a:ext>
              </a:extLst>
            </p:cNvPr>
            <p:cNvSpPr txBox="1">
              <a:spLocks noChangeArrowheads="1"/>
            </p:cNvSpPr>
            <p:nvPr/>
          </p:nvSpPr>
          <p:spPr bwMode="auto">
            <a:xfrm>
              <a:off x="1648974" y="20465074"/>
              <a:ext cx="10109318" cy="5305882"/>
            </a:xfrm>
            <a:prstGeom prst="rect">
              <a:avLst/>
            </a:prstGeom>
            <a:noFill/>
            <a:ln>
              <a:noFill/>
            </a:ln>
          </p:spPr>
          <p:txBody>
            <a:bodyPr lIns="0" tIns="0" rIns="0" bIns="0"/>
            <a:lstStyle>
              <a:lvl1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cs typeface="ＭＳ Ｐゴシック" charset="0"/>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9pPr>
            </a:lstStyle>
            <a:p>
              <a:pPr algn="ctr" eaLnBrk="1">
                <a:lnSpc>
                  <a:spcPct val="98000"/>
                </a:lnSpc>
                <a:buClr>
                  <a:srgbClr val="000000"/>
                </a:buClr>
                <a:buSzPct val="45000"/>
                <a:buFont typeface="StarSymbol" charset="0"/>
                <a:buNone/>
                <a:defRPr/>
              </a:pPr>
              <a:r>
                <a:rPr lang="en-GB" sz="4000" b="1" u="sng" dirty="0">
                  <a:solidFill>
                    <a:srgbClr val="000000"/>
                  </a:solidFill>
                  <a:latin typeface="Calibri" panose="020F0502020204030204" pitchFamily="34" charset="0"/>
                  <a:ea typeface="Calibri" panose="020F0502020204030204" pitchFamily="34" charset="0"/>
                  <a:cs typeface="Calibri" panose="020F0502020204030204" pitchFamily="34" charset="0"/>
                </a:rPr>
                <a:t>Workshop Outcomes</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Significant enthusiasm and clear need for a national Internet-based sensing testbed</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Strong synergies between </a:t>
              </a:r>
              <a:r>
                <a:rPr lang="en-GB" sz="3600" dirty="0" err="1">
                  <a:solidFill>
                    <a:srgbClr val="000000"/>
                  </a:solidFill>
                  <a:latin typeface="Calibri" panose="020F0502020204030204" pitchFamily="34" charset="0"/>
                  <a:ea typeface="Calibri" panose="020F0502020204030204" pitchFamily="34" charset="0"/>
                  <a:cs typeface="Calibri" panose="020F0502020204030204" pitchFamily="34" charset="0"/>
                </a:rPr>
                <a:t>fiber</a:t>
              </a: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-based sensing and quantum networking</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Strong interest from industry participants (equipment and Internet Service Providers)</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Volunteers for leadership on developing key elements of the envisioned midscale proposal</a:t>
              </a:r>
            </a:p>
            <a:p>
              <a:pPr marL="571500" indent="-571500" eaLnBrk="1">
                <a:lnSpc>
                  <a:spcPct val="98000"/>
                </a:lnSpc>
                <a:spcAft>
                  <a:spcPts val="600"/>
                </a:spcAft>
                <a:buClr>
                  <a:srgbClr val="000000"/>
                </a:buClr>
                <a:buSzPct val="45000"/>
                <a:buFont typeface="Wingdings" charset="2"/>
                <a:buChar char="§"/>
                <a:defRPr/>
              </a:pP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571500" indent="-571500" eaLnBrk="1">
                <a:lnSpc>
                  <a:spcPct val="98000"/>
                </a:lnSpc>
                <a:spcAft>
                  <a:spcPts val="600"/>
                </a:spcAft>
                <a:buClr>
                  <a:srgbClr val="000000"/>
                </a:buClr>
                <a:buSzPct val="45000"/>
                <a:buFont typeface="Wingdings" charset="2"/>
                <a:buChar char="§"/>
                <a:defRPr/>
              </a:pP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eaLnBrk="1">
                <a:lnSpc>
                  <a:spcPct val="98000"/>
                </a:lnSpc>
                <a:spcAft>
                  <a:spcPts val="600"/>
                </a:spcAft>
                <a:buClr>
                  <a:srgbClr val="000000"/>
                </a:buClr>
                <a:buSzPct val="45000"/>
                <a:defRPr/>
              </a:pP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571500" indent="-571500" eaLnBrk="1">
                <a:lnSpc>
                  <a:spcPct val="98000"/>
                </a:lnSpc>
                <a:spcAft>
                  <a:spcPts val="600"/>
                </a:spcAft>
                <a:buClr>
                  <a:srgbClr val="000000"/>
                </a:buClr>
                <a:buSzPct val="45000"/>
                <a:buFont typeface="Wingdings" charset="2"/>
                <a:buChar char="§"/>
                <a:defRPr/>
              </a:pP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grpSp>
      <p:grpSp>
        <p:nvGrpSpPr>
          <p:cNvPr id="31" name="Group 30">
            <a:extLst>
              <a:ext uri="{FF2B5EF4-FFF2-40B4-BE49-F238E27FC236}">
                <a16:creationId xmlns:a16="http://schemas.microsoft.com/office/drawing/2014/main" id="{DF7C1BDD-6CC7-220B-C3BE-88E3E230E1A2}"/>
              </a:ext>
            </a:extLst>
          </p:cNvPr>
          <p:cNvGrpSpPr/>
          <p:nvPr/>
        </p:nvGrpSpPr>
        <p:grpSpPr>
          <a:xfrm>
            <a:off x="1321949" y="5638800"/>
            <a:ext cx="33715326" cy="6139180"/>
            <a:chOff x="1321949" y="5638800"/>
            <a:chExt cx="33715326" cy="6139180"/>
          </a:xfrm>
        </p:grpSpPr>
        <p:sp>
          <p:nvSpPr>
            <p:cNvPr id="3112" name="AutoShape 16">
              <a:extLst>
                <a:ext uri="{FF2B5EF4-FFF2-40B4-BE49-F238E27FC236}">
                  <a16:creationId xmlns:a16="http://schemas.microsoft.com/office/drawing/2014/main" id="{4A69B9B9-6298-CA15-0B2D-35030DF5B288}"/>
                </a:ext>
              </a:extLst>
            </p:cNvPr>
            <p:cNvSpPr>
              <a:spLocks noChangeArrowheads="1"/>
            </p:cNvSpPr>
            <p:nvPr/>
          </p:nvSpPr>
          <p:spPr bwMode="auto">
            <a:xfrm>
              <a:off x="1321949" y="5648325"/>
              <a:ext cx="33655000" cy="6126480"/>
            </a:xfrm>
            <a:prstGeom prst="roundRect">
              <a:avLst>
                <a:gd name="adj" fmla="val 23"/>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Calibri" panose="020F0502020204030204" pitchFamily="34" charset="0"/>
                <a:ea typeface="Calibri" panose="020F0502020204030204" pitchFamily="34" charset="0"/>
                <a:cs typeface="Calibri" panose="020F0502020204030204" pitchFamily="34" charset="0"/>
              </a:endParaRPr>
            </a:p>
          </p:txBody>
        </p:sp>
        <p:sp>
          <p:nvSpPr>
            <p:cNvPr id="3116" name="Text Box 17">
              <a:extLst>
                <a:ext uri="{FF2B5EF4-FFF2-40B4-BE49-F238E27FC236}">
                  <a16:creationId xmlns:a16="http://schemas.microsoft.com/office/drawing/2014/main" id="{5A73D086-AABD-2C90-15A9-504135A8FD98}"/>
                </a:ext>
              </a:extLst>
            </p:cNvPr>
            <p:cNvSpPr txBox="1">
              <a:spLocks noChangeArrowheads="1"/>
            </p:cNvSpPr>
            <p:nvPr/>
          </p:nvSpPr>
          <p:spPr bwMode="auto">
            <a:xfrm>
              <a:off x="1612462" y="5826125"/>
              <a:ext cx="8948737" cy="5881688"/>
            </a:xfrm>
            <a:prstGeom prst="rect">
              <a:avLst/>
            </a:prstGeom>
            <a:noFill/>
            <a:ln>
              <a:noFill/>
            </a:ln>
          </p:spPr>
          <p:txBody>
            <a:bodyPr lIns="0" tIns="0" rIns="0" bIns="0"/>
            <a:lstStyle>
              <a:lvl1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cs typeface="ＭＳ Ｐゴシック" charset="0"/>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9pPr>
            </a:lstStyle>
            <a:p>
              <a:pPr algn="ctr" eaLnBrk="1">
                <a:lnSpc>
                  <a:spcPct val="98000"/>
                </a:lnSpc>
                <a:buClr>
                  <a:srgbClr val="000000"/>
                </a:buClr>
                <a:buSzPct val="45000"/>
                <a:buFont typeface="StarSymbol" charset="0"/>
                <a:buNone/>
                <a:defRPr/>
              </a:pPr>
              <a:r>
                <a:rPr lang="en-GB" sz="4000" b="1" u="sng" dirty="0">
                  <a:solidFill>
                    <a:srgbClr val="000000"/>
                  </a:solidFill>
                  <a:latin typeface="Calibri" panose="020F0502020204030204" pitchFamily="34" charset="0"/>
                  <a:ea typeface="Calibri" panose="020F0502020204030204" pitchFamily="34" charset="0"/>
                  <a:cs typeface="Calibri" panose="020F0502020204030204" pitchFamily="34" charset="0"/>
                </a:rPr>
                <a:t>Motivation</a:t>
              </a:r>
            </a:p>
            <a:p>
              <a:pPr algn="ctr" eaLnBrk="1">
                <a:lnSpc>
                  <a:spcPct val="98000"/>
                </a:lnSpc>
                <a:buClr>
                  <a:srgbClr val="000000"/>
                </a:buClr>
                <a:buSzPct val="45000"/>
                <a:buFont typeface="StarSymbol" charset="0"/>
                <a:buNone/>
                <a:defRPr/>
              </a:pPr>
              <a:endParaRPr lang="en-GB"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571500" indent="-571500" eaLnBrk="1">
                <a:lnSpc>
                  <a:spcPct val="98000"/>
                </a:lnSpc>
                <a:spcAft>
                  <a:spcPts val="600"/>
                </a:spcAft>
                <a:buClr>
                  <a:srgbClr val="000000"/>
                </a:buClr>
                <a:buSzPct val="45000"/>
                <a:buFont typeface="Wingdings" charset="2"/>
                <a:buChar char="§"/>
                <a:defRPr/>
              </a:pP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GB" sz="3600" dirty="0" err="1">
                  <a:solidFill>
                    <a:srgbClr val="000000"/>
                  </a:solidFill>
                  <a:latin typeface="Calibri" panose="020F0502020204030204" pitchFamily="34" charset="0"/>
                  <a:ea typeface="Calibri" panose="020F0502020204030204" pitchFamily="34" charset="0"/>
                  <a:cs typeface="Calibri" panose="020F0502020204030204" pitchFamily="34" charset="0"/>
                </a:rPr>
                <a:t>Typosquatting</a:t>
              </a: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 domains are purposely registered to capture traffic from similar top domains.</a:t>
              </a:r>
            </a:p>
            <a:p>
              <a:pPr marL="571500" indent="-571500" eaLnBrk="1">
                <a:lnSpc>
                  <a:spcPct val="98000"/>
                </a:lnSpc>
                <a:spcAft>
                  <a:spcPts val="600"/>
                </a:spcAft>
                <a:buClr>
                  <a:srgbClr val="000000"/>
                </a:buClr>
                <a:buSzPct val="45000"/>
                <a:buFont typeface="Wingdings" charset="2"/>
                <a:buChar char="§"/>
                <a:defRPr/>
              </a:pP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These domains have been verified to be related to domain parking and cybersecurity issues.</a:t>
              </a:r>
            </a:p>
            <a:p>
              <a:pPr marL="571500" indent="-571500" eaLnBrk="1">
                <a:lnSpc>
                  <a:spcPct val="98000"/>
                </a:lnSpc>
                <a:spcAft>
                  <a:spcPts val="600"/>
                </a:spcAft>
                <a:buClr>
                  <a:srgbClr val="000000"/>
                </a:buClr>
                <a:buSzPct val="45000"/>
                <a:buFont typeface="Wingdings" charset="2"/>
                <a:buChar char="§"/>
                <a:defRPr/>
              </a:pP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A comprehensive analysis to report the phenomenon of </a:t>
              </a:r>
              <a:r>
                <a:rPr lang="en-GB" sz="3600" dirty="0" err="1">
                  <a:solidFill>
                    <a:srgbClr val="000000"/>
                  </a:solidFill>
                  <a:latin typeface="Calibri" panose="020F0502020204030204" pitchFamily="34" charset="0"/>
                  <a:ea typeface="Calibri" panose="020F0502020204030204" pitchFamily="34" charset="0"/>
                  <a:cs typeface="Calibri" panose="020F0502020204030204" pitchFamily="34" charset="0"/>
                </a:rPr>
                <a:t>typosquatting</a:t>
              </a: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 domains in these years.</a:t>
              </a:r>
            </a:p>
            <a:p>
              <a:pPr marL="571500" indent="-571500" eaLnBrk="1">
                <a:lnSpc>
                  <a:spcPct val="98000"/>
                </a:lnSpc>
                <a:spcAft>
                  <a:spcPts val="600"/>
                </a:spcAft>
                <a:buClr>
                  <a:srgbClr val="000000"/>
                </a:buClr>
                <a:buSzPct val="45000"/>
                <a:buFont typeface="Wingdings" charset="2"/>
                <a:buChar char="§"/>
                <a:defRPr/>
              </a:pP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110" name="Line 21">
              <a:extLst>
                <a:ext uri="{FF2B5EF4-FFF2-40B4-BE49-F238E27FC236}">
                  <a16:creationId xmlns:a16="http://schemas.microsoft.com/office/drawing/2014/main" id="{5D516771-E5B3-7CBE-34CE-45FA115B9277}"/>
                </a:ext>
              </a:extLst>
            </p:cNvPr>
            <p:cNvSpPr>
              <a:spLocks noChangeShapeType="1"/>
            </p:cNvSpPr>
            <p:nvPr/>
          </p:nvSpPr>
          <p:spPr bwMode="auto">
            <a:xfrm>
              <a:off x="10827103" y="6096000"/>
              <a:ext cx="1588" cy="53975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3111" name="Line 22">
              <a:extLst>
                <a:ext uri="{FF2B5EF4-FFF2-40B4-BE49-F238E27FC236}">
                  <a16:creationId xmlns:a16="http://schemas.microsoft.com/office/drawing/2014/main" id="{12FFC83B-EE4F-6DCB-818D-357F411FE81B}"/>
                </a:ext>
              </a:extLst>
            </p:cNvPr>
            <p:cNvSpPr>
              <a:spLocks noChangeShapeType="1"/>
            </p:cNvSpPr>
            <p:nvPr/>
          </p:nvSpPr>
          <p:spPr bwMode="auto">
            <a:xfrm>
              <a:off x="24637562" y="6024563"/>
              <a:ext cx="1587" cy="53975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latin typeface="Calibri" panose="020F0502020204030204" pitchFamily="34" charset="0"/>
                <a:ea typeface="Calibri" panose="020F0502020204030204" pitchFamily="34" charset="0"/>
                <a:cs typeface="Calibri" panose="020F0502020204030204" pitchFamily="34" charset="0"/>
              </a:endParaRPr>
            </a:p>
          </p:txBody>
        </p:sp>
        <p:sp>
          <p:nvSpPr>
            <p:cNvPr id="3092" name="Text Box 17">
              <a:extLst>
                <a:ext uri="{FF2B5EF4-FFF2-40B4-BE49-F238E27FC236}">
                  <a16:creationId xmlns:a16="http://schemas.microsoft.com/office/drawing/2014/main" id="{7A798868-3F17-9B4D-34E3-EFF2A5CCDD0A}"/>
                </a:ext>
              </a:extLst>
            </p:cNvPr>
            <p:cNvSpPr txBox="1">
              <a:spLocks noChangeArrowheads="1"/>
            </p:cNvSpPr>
            <p:nvPr/>
          </p:nvSpPr>
          <p:spPr bwMode="auto">
            <a:xfrm>
              <a:off x="24867749" y="6096000"/>
              <a:ext cx="9067800" cy="532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panose="02020603050405020304" pitchFamily="18" charset="0"/>
                  <a:ea typeface="ＭＳ Ｐゴシック" panose="020B0600070205080204" pitchFamily="34" charset="-128"/>
                </a:defRPr>
              </a:lvl9pPr>
            </a:lstStyle>
            <a:p>
              <a:pPr algn="ctr" eaLnBrk="1">
                <a:lnSpc>
                  <a:spcPct val="98000"/>
                </a:lnSpc>
                <a:buClr>
                  <a:srgbClr val="000000"/>
                </a:buClr>
                <a:buSzPct val="45000"/>
                <a:buFont typeface="StarSymbol" charset="0"/>
                <a:buNone/>
              </a:pPr>
              <a:r>
                <a:rPr lang="en-GB" altLang="en-US" sz="4000" b="1" u="sng">
                  <a:solidFill>
                    <a:srgbClr val="000000"/>
                  </a:solidFill>
                  <a:latin typeface="Calibri" panose="020F0502020204030204" pitchFamily="34" charset="0"/>
                  <a:ea typeface="Calibri" panose="020F0502020204030204" pitchFamily="34" charset="0"/>
                  <a:cs typeface="Calibri" panose="020F0502020204030204" pitchFamily="34" charset="0"/>
                </a:rPr>
                <a:t>Approach</a:t>
              </a:r>
            </a:p>
            <a:p>
              <a:pPr algn="ctr" eaLnBrk="1">
                <a:lnSpc>
                  <a:spcPct val="98000"/>
                </a:lnSpc>
                <a:buClr>
                  <a:srgbClr val="000000"/>
                </a:buClr>
                <a:buSzPct val="45000"/>
                <a:buFont typeface="StarSymbol" charset="0"/>
                <a:buNone/>
              </a:pPr>
              <a:endParaRPr lang="en-GB" altLang="en-US" sz="1800">
                <a:solidFill>
                  <a:srgbClr val="000000"/>
                </a:solidFill>
                <a:latin typeface="Calibri" panose="020F0502020204030204" pitchFamily="34" charset="0"/>
                <a:ea typeface="Calibri" panose="020F0502020204030204" pitchFamily="34" charset="0"/>
                <a:cs typeface="Calibri" panose="020F0502020204030204" pitchFamily="34" charset="0"/>
              </a:endParaRPr>
            </a:p>
            <a:p>
              <a:pPr eaLnBrk="1">
                <a:lnSpc>
                  <a:spcPct val="98000"/>
                </a:lnSpc>
                <a:spcAft>
                  <a:spcPts val="600"/>
                </a:spcAft>
                <a:buClr>
                  <a:srgbClr val="000000"/>
                </a:buClr>
                <a:buSzPct val="45000"/>
                <a:buFont typeface="Arial" panose="020B0604020202020204" pitchFamily="34" charset="0"/>
                <a:buChar char="•"/>
              </a:pPr>
              <a:r>
                <a:rPr lang="en-GB"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 Step #1: Identification </a:t>
              </a:r>
              <a:r>
                <a:rPr lang="en-US"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GB"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 utilize </a:t>
              </a:r>
              <a:r>
                <a:rPr lang="en-GB" altLang="en-US" sz="3600" i="1">
                  <a:solidFill>
                    <a:srgbClr val="000000"/>
                  </a:solidFill>
                  <a:latin typeface="Calibri" panose="020F0502020204030204" pitchFamily="34" charset="0"/>
                  <a:ea typeface="Calibri" panose="020F0502020204030204" pitchFamily="34" charset="0"/>
                  <a:cs typeface="Calibri" panose="020F0502020204030204" pitchFamily="34" charset="0"/>
                </a:rPr>
                <a:t>search</a:t>
              </a:r>
              <a:r>
                <a:rPr lang="en-GB"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 to find maps of physical locations</a:t>
              </a:r>
            </a:p>
            <a:p>
              <a:pPr eaLnBrk="1">
                <a:lnSpc>
                  <a:spcPct val="98000"/>
                </a:lnSpc>
                <a:spcAft>
                  <a:spcPts val="600"/>
                </a:spcAft>
                <a:buClr>
                  <a:srgbClr val="000000"/>
                </a:buClr>
                <a:buSzPct val="45000"/>
                <a:buFont typeface="Arial" panose="020B0604020202020204" pitchFamily="34" charset="0"/>
                <a:buChar char="•"/>
              </a:pPr>
              <a:r>
                <a:rPr lang="en-GB"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 Step #2: Transcription </a:t>
              </a:r>
              <a:r>
                <a:rPr lang="en-US"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GB"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 multiple methods to automate data entry</a:t>
              </a:r>
            </a:p>
            <a:p>
              <a:pPr eaLnBrk="1">
                <a:lnSpc>
                  <a:spcPct val="98000"/>
                </a:lnSpc>
                <a:spcAft>
                  <a:spcPts val="600"/>
                </a:spcAft>
                <a:buClr>
                  <a:srgbClr val="000000"/>
                </a:buClr>
                <a:buSzPct val="45000"/>
                <a:buFont typeface="Arial" panose="020B0604020202020204" pitchFamily="34" charset="0"/>
                <a:buChar char="•"/>
              </a:pPr>
              <a:r>
                <a:rPr lang="en-GB"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 Step #3: Verification </a:t>
              </a:r>
              <a:r>
                <a:rPr lang="en-US"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en-GB"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 ensure that data reflects latest network maps</a:t>
              </a:r>
            </a:p>
            <a:p>
              <a:pPr eaLnBrk="1">
                <a:lnSpc>
                  <a:spcPct val="98000"/>
                </a:lnSpc>
                <a:spcAft>
                  <a:spcPts val="600"/>
                </a:spcAft>
                <a:buClr>
                  <a:srgbClr val="000000"/>
                </a:buClr>
                <a:buSzPct val="45000"/>
                <a:buFont typeface="Arial" panose="020B0604020202020204" pitchFamily="34" charset="0"/>
                <a:buChar char="•"/>
              </a:pPr>
              <a:r>
                <a:rPr lang="en-GB" altLang="en-US" sz="3600">
                  <a:solidFill>
                    <a:srgbClr val="000000"/>
                  </a:solidFill>
                  <a:latin typeface="Calibri" panose="020F0502020204030204" pitchFamily="34" charset="0"/>
                  <a:ea typeface="Calibri" panose="020F0502020204030204" pitchFamily="34" charset="0"/>
                  <a:cs typeface="Calibri" panose="020F0502020204030204" pitchFamily="34" charset="0"/>
                </a:rPr>
                <a:t> Hypothesis: </a:t>
              </a:r>
              <a:r>
                <a:rPr lang="en-GB" altLang="en-US" sz="3600" i="1">
                  <a:solidFill>
                    <a:srgbClr val="000000"/>
                  </a:solidFill>
                  <a:latin typeface="Calibri" panose="020F0502020204030204" pitchFamily="34" charset="0"/>
                  <a:ea typeface="Calibri" panose="020F0502020204030204" pitchFamily="34" charset="0"/>
                  <a:cs typeface="Calibri" panose="020F0502020204030204" pitchFamily="34" charset="0"/>
                </a:rPr>
                <a:t>Physical sites are limited in number and fixed in location. </a:t>
              </a:r>
              <a:endParaRPr lang="en-GB" altLang="en-US" sz="360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099" name="AutoShape 16">
              <a:extLst>
                <a:ext uri="{FF2B5EF4-FFF2-40B4-BE49-F238E27FC236}">
                  <a16:creationId xmlns:a16="http://schemas.microsoft.com/office/drawing/2014/main" id="{A2A6D3B0-EE61-515F-F183-751C62F2BEDC}"/>
                </a:ext>
              </a:extLst>
            </p:cNvPr>
            <p:cNvSpPr>
              <a:spLocks noChangeArrowheads="1"/>
            </p:cNvSpPr>
            <p:nvPr/>
          </p:nvSpPr>
          <p:spPr bwMode="auto">
            <a:xfrm>
              <a:off x="23496151" y="5651500"/>
              <a:ext cx="11541124" cy="6126480"/>
            </a:xfrm>
            <a:prstGeom prst="roundRect">
              <a:avLst>
                <a:gd name="adj" fmla="val 23"/>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dirty="0">
                <a:latin typeface="Calibri" panose="020F0502020204030204" pitchFamily="34" charset="0"/>
                <a:ea typeface="Calibri" panose="020F0502020204030204" pitchFamily="34" charset="0"/>
                <a:cs typeface="Calibri" panose="020F0502020204030204" pitchFamily="34" charset="0"/>
              </a:endParaRPr>
            </a:p>
          </p:txBody>
        </p:sp>
        <p:sp>
          <p:nvSpPr>
            <p:cNvPr id="3101" name="AutoShape 16">
              <a:extLst>
                <a:ext uri="{FF2B5EF4-FFF2-40B4-BE49-F238E27FC236}">
                  <a16:creationId xmlns:a16="http://schemas.microsoft.com/office/drawing/2014/main" id="{00B6B6FC-F3D0-ABE9-E202-2470686ADD4D}"/>
                </a:ext>
              </a:extLst>
            </p:cNvPr>
            <p:cNvSpPr>
              <a:spLocks noChangeArrowheads="1"/>
            </p:cNvSpPr>
            <p:nvPr/>
          </p:nvSpPr>
          <p:spPr bwMode="auto">
            <a:xfrm>
              <a:off x="1326712" y="5638800"/>
              <a:ext cx="10566400" cy="6126480"/>
            </a:xfrm>
            <a:prstGeom prst="roundRect">
              <a:avLst>
                <a:gd name="adj" fmla="val 23"/>
              </a:avLst>
            </a:prstGeom>
            <a:solidFill>
              <a:srgbClr val="FFFFCC"/>
            </a:solidFill>
            <a:ln w="9525">
              <a:solidFill>
                <a:srgbClr val="000000"/>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endParaRPr lang="en-US" altLang="en-US">
                <a:latin typeface="Calibri" panose="020F0502020204030204" pitchFamily="34" charset="0"/>
                <a:ea typeface="Calibri" panose="020F0502020204030204" pitchFamily="34" charset="0"/>
                <a:cs typeface="Calibri" panose="020F0502020204030204" pitchFamily="34" charset="0"/>
              </a:endParaRPr>
            </a:p>
          </p:txBody>
        </p:sp>
        <p:sp>
          <p:nvSpPr>
            <p:cNvPr id="6" name="Text Box 17">
              <a:extLst>
                <a:ext uri="{FF2B5EF4-FFF2-40B4-BE49-F238E27FC236}">
                  <a16:creationId xmlns:a16="http://schemas.microsoft.com/office/drawing/2014/main" id="{D28EECBF-0D23-0387-8B2B-F459D8A00EDB}"/>
                </a:ext>
              </a:extLst>
            </p:cNvPr>
            <p:cNvSpPr txBox="1">
              <a:spLocks noChangeArrowheads="1"/>
            </p:cNvSpPr>
            <p:nvPr/>
          </p:nvSpPr>
          <p:spPr bwMode="auto">
            <a:xfrm>
              <a:off x="1474349" y="5875338"/>
              <a:ext cx="10269656" cy="5881687"/>
            </a:xfrm>
            <a:prstGeom prst="rect">
              <a:avLst/>
            </a:prstGeom>
            <a:noFill/>
            <a:ln>
              <a:noFill/>
            </a:ln>
          </p:spPr>
          <p:txBody>
            <a:bodyPr lIns="0" tIns="0" rIns="0" bIns="0"/>
            <a:lstStyle>
              <a:lvl1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cs typeface="ＭＳ Ｐゴシック" charset="0"/>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9pPr>
            </a:lstStyle>
            <a:p>
              <a:pPr algn="ctr" eaLnBrk="1">
                <a:lnSpc>
                  <a:spcPct val="98000"/>
                </a:lnSpc>
                <a:buClr>
                  <a:srgbClr val="000000"/>
                </a:buClr>
                <a:buSzPct val="45000"/>
                <a:buFont typeface="StarSymbol" charset="0"/>
                <a:buNone/>
                <a:defRPr/>
              </a:pPr>
              <a:r>
                <a:rPr lang="en-GB" sz="4000" b="1" u="sng" dirty="0">
                  <a:solidFill>
                    <a:srgbClr val="000000"/>
                  </a:solidFill>
                  <a:latin typeface="Calibri" panose="020F0502020204030204" pitchFamily="34" charset="0"/>
                  <a:ea typeface="Calibri" panose="020F0502020204030204" pitchFamily="34" charset="0"/>
                  <a:cs typeface="Calibri" panose="020F0502020204030204" pitchFamily="34" charset="0"/>
                </a:rPr>
                <a:t>Motivation &amp; Research Questions</a:t>
              </a:r>
              <a:endParaRPr lang="en-GB" sz="3600" b="1" u="sng"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571500" lvl="1" indent="-571500" eaLnBrk="1">
                <a:lnSpc>
                  <a:spcPct val="98000"/>
                </a:lnSpc>
                <a:spcAft>
                  <a:spcPts val="600"/>
                </a:spcAft>
                <a:buClr>
                  <a:srgbClr val="000000"/>
                </a:buClr>
                <a:buSzPct val="150000"/>
                <a:buFont typeface="Arial" panose="020B0604020202020204" pitchFamily="34" charset="0"/>
                <a:buChar char="•"/>
                <a:defRPr/>
              </a:pPr>
              <a:r>
                <a:rPr lang="en-US" sz="3600" dirty="0">
                  <a:solidFill>
                    <a:srgbClr val="000000"/>
                  </a:solidFill>
                  <a:latin typeface="Calibri" panose="020F0502020204030204" pitchFamily="34" charset="0"/>
                  <a:ea typeface="Calibri" panose="020F0502020204030204" pitchFamily="34" charset="0"/>
                  <a:cs typeface="Calibri" panose="020F0502020204030204" pitchFamily="34" charset="0"/>
                </a:rPr>
                <a:t>Mixed Reality (MR) has gained significant global attention, yet research on network performance in MR applications remains limited.</a:t>
              </a:r>
              <a:endParaRPr lang="en-GB" sz="3600" u="sng"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571500" lvl="1" indent="-571500" eaLnBrk="1">
                <a:lnSpc>
                  <a:spcPct val="98000"/>
                </a:lnSpc>
                <a:spcAft>
                  <a:spcPts val="600"/>
                </a:spcAft>
                <a:buClr>
                  <a:srgbClr val="000000"/>
                </a:buClr>
                <a:buSzPct val="150000"/>
                <a:buFont typeface="Arial" panose="020B0604020202020204" pitchFamily="34" charset="0"/>
                <a:buChar char="•"/>
                <a:defRPr/>
              </a:pPr>
              <a:r>
                <a:rPr lang="en-US" sz="3600" dirty="0">
                  <a:solidFill>
                    <a:srgbClr val="000000"/>
                  </a:solidFill>
                  <a:latin typeface="Calibri" panose="020F0502020204030204" pitchFamily="34" charset="0"/>
                  <a:ea typeface="Calibri" panose="020F0502020204030204" pitchFamily="34" charset="0"/>
                  <a:cs typeface="Calibri" panose="020F0502020204030204" pitchFamily="34" charset="0"/>
                </a:rPr>
                <a:t>What are the key network performance bottlenecks and constraints in MR environments, and how can they be systematically measured and characterized?</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US" sz="3600" dirty="0">
                  <a:solidFill>
                    <a:srgbClr val="000000"/>
                  </a:solidFill>
                  <a:latin typeface="Calibri" panose="020F0502020204030204" pitchFamily="34" charset="0"/>
                  <a:ea typeface="Calibri" panose="020F0502020204030204" pitchFamily="34" charset="0"/>
                  <a:cs typeface="Calibri" panose="020F0502020204030204" pitchFamily="34" charset="0"/>
                </a:rPr>
                <a:t>What strategies can be employed to optimize network efficiency in MR environments?</a:t>
              </a:r>
            </a:p>
            <a:p>
              <a:pPr marL="571500" lvl="1" indent="-571500" eaLnBrk="1">
                <a:lnSpc>
                  <a:spcPct val="98000"/>
                </a:lnSpc>
                <a:spcAft>
                  <a:spcPts val="600"/>
                </a:spcAft>
                <a:buClr>
                  <a:srgbClr val="000000"/>
                </a:buClr>
                <a:buSzPct val="150000"/>
                <a:buFont typeface="Arial" panose="020B0604020202020204" pitchFamily="34" charset="0"/>
                <a:buChar char="•"/>
                <a:defRPr/>
              </a:pP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7" name="Text Box 17">
              <a:extLst>
                <a:ext uri="{FF2B5EF4-FFF2-40B4-BE49-F238E27FC236}">
                  <a16:creationId xmlns:a16="http://schemas.microsoft.com/office/drawing/2014/main" id="{F2F5D276-EAF0-B11A-0143-845231C41BBB}"/>
                </a:ext>
              </a:extLst>
            </p:cNvPr>
            <p:cNvSpPr txBox="1">
              <a:spLocks noChangeArrowheads="1"/>
            </p:cNvSpPr>
            <p:nvPr/>
          </p:nvSpPr>
          <p:spPr bwMode="auto">
            <a:xfrm>
              <a:off x="23755059" y="5867400"/>
              <a:ext cx="10942490" cy="5881688"/>
            </a:xfrm>
            <a:prstGeom prst="rect">
              <a:avLst/>
            </a:prstGeom>
            <a:noFill/>
            <a:ln>
              <a:noFill/>
            </a:ln>
          </p:spPr>
          <p:txBody>
            <a:bodyPr lIns="0" tIns="0" rIns="0" bIns="0"/>
            <a:lstStyle>
              <a:lvl1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cs typeface="ＭＳ Ｐゴシック" charset="0"/>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9pPr>
            </a:lstStyle>
            <a:p>
              <a:pPr algn="ctr" eaLnBrk="1">
                <a:lnSpc>
                  <a:spcPct val="98000"/>
                </a:lnSpc>
                <a:buClr>
                  <a:srgbClr val="000000"/>
                </a:buClr>
                <a:buSzPct val="45000"/>
                <a:buFont typeface="StarSymbol" charset="0"/>
                <a:buNone/>
                <a:defRPr/>
              </a:pPr>
              <a:r>
                <a:rPr lang="en-GB" sz="4000" b="1" u="sng" dirty="0">
                  <a:solidFill>
                    <a:srgbClr val="000000"/>
                  </a:solidFill>
                  <a:latin typeface="Calibri" panose="020F0502020204030204" pitchFamily="34" charset="0"/>
                  <a:ea typeface="Calibri" panose="020F0502020204030204" pitchFamily="34" charset="0"/>
                  <a:cs typeface="Calibri" panose="020F0502020204030204" pitchFamily="34" charset="0"/>
                </a:rPr>
                <a:t>First Workshop on Internet Sensing Testbed</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Goal:  Bring together thought leaders from diverse communities to consider the framework for the testbed</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Held in Madison, WI on December 5 and 6, 2024</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Attended by 25 experts from geoscience, physics, electrical engineering, and computer science</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rPr>
                <a:t>Talks and small group discussion on relevant topics</a:t>
              </a:r>
            </a:p>
            <a:p>
              <a:pPr marL="1082675" lvl="1" indent="-457200" eaLnBrk="1">
                <a:lnSpc>
                  <a:spcPct val="98000"/>
                </a:lnSpc>
                <a:spcAft>
                  <a:spcPts val="600"/>
                </a:spcAft>
                <a:buClr>
                  <a:srgbClr val="000000"/>
                </a:buClr>
                <a:buSzPct val="125000"/>
                <a:buFont typeface="Wingdings" charset="2"/>
                <a:buChar char="§"/>
                <a:defRPr/>
              </a:pPr>
              <a:r>
                <a:rPr lang="en-GB" sz="3200" dirty="0">
                  <a:solidFill>
                    <a:srgbClr val="000000"/>
                  </a:solidFill>
                  <a:latin typeface="Calibri" panose="020F0502020204030204" pitchFamily="34" charset="0"/>
                  <a:ea typeface="Calibri" panose="020F0502020204030204" pitchFamily="34" charset="0"/>
                  <a:cs typeface="Calibri" panose="020F0502020204030204" pitchFamily="34" charset="0"/>
                </a:rPr>
                <a:t>Experiences with </a:t>
              </a:r>
              <a:r>
                <a:rPr lang="en-GB" sz="3200" dirty="0" err="1">
                  <a:solidFill>
                    <a:srgbClr val="000000"/>
                  </a:solidFill>
                  <a:latin typeface="Calibri" panose="020F0502020204030204" pitchFamily="34" charset="0"/>
                  <a:ea typeface="Calibri" panose="020F0502020204030204" pitchFamily="34" charset="0"/>
                  <a:cs typeface="Calibri" panose="020F0502020204030204" pitchFamily="34" charset="0"/>
                </a:rPr>
                <a:t>fiber</a:t>
              </a:r>
              <a:r>
                <a:rPr lang="en-GB" sz="3200" dirty="0">
                  <a:solidFill>
                    <a:srgbClr val="000000"/>
                  </a:solidFill>
                  <a:latin typeface="Calibri" panose="020F0502020204030204" pitchFamily="34" charset="0"/>
                  <a:ea typeface="Calibri" panose="020F0502020204030204" pitchFamily="34" charset="0"/>
                  <a:cs typeface="Calibri" panose="020F0502020204030204" pitchFamily="34" charset="0"/>
                </a:rPr>
                <a:t>-based sensing</a:t>
              </a:r>
            </a:p>
            <a:p>
              <a:pPr marL="1082675" lvl="1" indent="-457200" eaLnBrk="1">
                <a:lnSpc>
                  <a:spcPct val="98000"/>
                </a:lnSpc>
                <a:spcAft>
                  <a:spcPts val="600"/>
                </a:spcAft>
                <a:buClr>
                  <a:srgbClr val="000000"/>
                </a:buClr>
                <a:buSzPct val="125000"/>
                <a:buFont typeface="Wingdings" charset="2"/>
                <a:buChar char="§"/>
                <a:defRPr/>
              </a:pPr>
              <a:r>
                <a:rPr lang="en-GB" sz="3200" dirty="0">
                  <a:solidFill>
                    <a:srgbClr val="000000"/>
                  </a:solidFill>
                  <a:latin typeface="Calibri" panose="020F0502020204030204" pitchFamily="34" charset="0"/>
                  <a:ea typeface="Calibri" panose="020F0502020204030204" pitchFamily="34" charset="0"/>
                  <a:cs typeface="Calibri" panose="020F0502020204030204" pitchFamily="34" charset="0"/>
                </a:rPr>
                <a:t>Sensing capacity in OTN transceivers</a:t>
              </a:r>
            </a:p>
            <a:p>
              <a:pPr marL="1082675" lvl="1" indent="-457200" eaLnBrk="1">
                <a:lnSpc>
                  <a:spcPct val="98000"/>
                </a:lnSpc>
                <a:spcAft>
                  <a:spcPts val="600"/>
                </a:spcAft>
                <a:buClr>
                  <a:srgbClr val="000000"/>
                </a:buClr>
                <a:buSzPct val="125000"/>
                <a:buFont typeface="Wingdings" charset="2"/>
                <a:buChar char="§"/>
                <a:defRPr/>
              </a:pPr>
              <a:r>
                <a:rPr lang="en-GB" sz="3200" dirty="0">
                  <a:solidFill>
                    <a:srgbClr val="000000"/>
                  </a:solidFill>
                  <a:latin typeface="Calibri" panose="020F0502020204030204" pitchFamily="34" charset="0"/>
                  <a:ea typeface="Calibri" panose="020F0502020204030204" pitchFamily="34" charset="0"/>
                  <a:cs typeface="Calibri" panose="020F0502020204030204" pitchFamily="34" charset="0"/>
                </a:rPr>
                <a:t>Sensing in the global Internet</a:t>
              </a:r>
            </a:p>
            <a:p>
              <a:pPr marL="571500" indent="-571500" eaLnBrk="1">
                <a:lnSpc>
                  <a:spcPct val="98000"/>
                </a:lnSpc>
                <a:spcAft>
                  <a:spcPts val="600"/>
                </a:spcAft>
                <a:buClr>
                  <a:srgbClr val="000000"/>
                </a:buClr>
                <a:buSzPct val="45000"/>
                <a:buFont typeface="Wingdings" charset="2"/>
                <a:buChar char="§"/>
                <a:defRPr/>
              </a:pP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571500" indent="-571500" eaLnBrk="1">
                <a:lnSpc>
                  <a:spcPct val="98000"/>
                </a:lnSpc>
                <a:spcAft>
                  <a:spcPts val="600"/>
                </a:spcAft>
                <a:buClr>
                  <a:srgbClr val="000000"/>
                </a:buClr>
                <a:buSzPct val="45000"/>
                <a:buFont typeface="Wingdings" charset="2"/>
                <a:buChar char="§"/>
                <a:defRPr/>
              </a:pP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eaLnBrk="1">
                <a:lnSpc>
                  <a:spcPct val="98000"/>
                </a:lnSpc>
                <a:spcAft>
                  <a:spcPts val="600"/>
                </a:spcAft>
                <a:buClr>
                  <a:srgbClr val="000000"/>
                </a:buClr>
                <a:buSzPct val="45000"/>
                <a:defRPr/>
              </a:pP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571500" indent="-571500" eaLnBrk="1">
                <a:lnSpc>
                  <a:spcPct val="98000"/>
                </a:lnSpc>
                <a:spcAft>
                  <a:spcPts val="600"/>
                </a:spcAft>
                <a:buClr>
                  <a:srgbClr val="000000"/>
                </a:buClr>
                <a:buSzPct val="45000"/>
                <a:buFont typeface="Wingdings" charset="2"/>
                <a:buChar char="§"/>
                <a:defRPr/>
              </a:pPr>
              <a:endParaRPr lang="en-GB" sz="3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 Box 17">
              <a:extLst>
                <a:ext uri="{FF2B5EF4-FFF2-40B4-BE49-F238E27FC236}">
                  <a16:creationId xmlns:a16="http://schemas.microsoft.com/office/drawing/2014/main" id="{490C0E34-3C65-E6CD-777E-EB86916A0ED7}"/>
                </a:ext>
              </a:extLst>
            </p:cNvPr>
            <p:cNvSpPr txBox="1">
              <a:spLocks noChangeArrowheads="1"/>
            </p:cNvSpPr>
            <p:nvPr/>
          </p:nvSpPr>
          <p:spPr bwMode="auto">
            <a:xfrm>
              <a:off x="12280463" y="5835185"/>
              <a:ext cx="10758486" cy="5658315"/>
            </a:xfrm>
            <a:prstGeom prst="rect">
              <a:avLst/>
            </a:prstGeom>
            <a:noFill/>
            <a:ln>
              <a:noFill/>
            </a:ln>
          </p:spPr>
          <p:txBody>
            <a:bodyPr lIns="0" tIns="0" rIns="0" bIns="0"/>
            <a:lstStyle>
              <a:lvl1pPr>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cs typeface="ＭＳ Ｐゴシック" charset="0"/>
                </a:defRPr>
              </a:lvl1pPr>
              <a:lvl2pPr marL="742950" indent="-28575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2pPr>
              <a:lvl3pPr marL="11430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3pPr>
              <a:lvl4pPr marL="16002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4pPr>
              <a:lvl5pPr marL="2057400" indent="-228600">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 pos="3619500" algn="l"/>
                  <a:tab pos="4343400" algn="l"/>
                  <a:tab pos="5067300" algn="l"/>
                  <a:tab pos="5791200" algn="l"/>
                  <a:tab pos="6515100" algn="l"/>
                </a:tabLst>
                <a:defRPr sz="2400">
                  <a:solidFill>
                    <a:schemeClr val="tx1"/>
                  </a:solidFill>
                  <a:latin typeface="Times New Roman" charset="0"/>
                  <a:ea typeface="ＭＳ Ｐゴシック" charset="0"/>
                </a:defRPr>
              </a:lvl9pPr>
            </a:lstStyle>
            <a:p>
              <a:pPr algn="ctr" eaLnBrk="1">
                <a:lnSpc>
                  <a:spcPct val="98000"/>
                </a:lnSpc>
                <a:buClr>
                  <a:srgbClr val="000000"/>
                </a:buClr>
                <a:buSzPct val="45000"/>
                <a:buFont typeface="StarSymbol" charset="0"/>
                <a:buNone/>
                <a:defRPr/>
              </a:pPr>
              <a:r>
                <a:rPr lang="en-GB" sz="4000" b="1" u="sng" dirty="0">
                  <a:solidFill>
                    <a:srgbClr val="000000"/>
                  </a:solidFill>
                  <a:latin typeface="Calibri" panose="020F0502020204030204" pitchFamily="34" charset="0"/>
                  <a:ea typeface="Calibri" panose="020F0502020204030204" pitchFamily="34" charset="0"/>
                  <a:cs typeface="Calibri" panose="020F0502020204030204" pitchFamily="34" charset="0"/>
                </a:rPr>
                <a:t>Related Work</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US" sz="3600" dirty="0">
                  <a:solidFill>
                    <a:srgbClr val="000000"/>
                  </a:solidFill>
                  <a:latin typeface="Calibri" panose="020F0502020204030204" pitchFamily="34" charset="0"/>
                  <a:ea typeface="Calibri" panose="020F0502020204030204" pitchFamily="34" charset="0"/>
                  <a:cs typeface="Calibri" panose="020F0502020204030204" pitchFamily="34" charset="0"/>
                </a:rPr>
                <a:t>Cheng analyzed five major social VR platforms, identifying scalability issues due to increasing network resource consumption as the number of users grows. Their study highlights the impact of avatar data forwarding on BW and latency constraints.</a:t>
              </a:r>
            </a:p>
            <a:p>
              <a:pPr marL="571500" lvl="1" indent="-571500" eaLnBrk="1">
                <a:lnSpc>
                  <a:spcPct val="98000"/>
                </a:lnSpc>
                <a:spcAft>
                  <a:spcPts val="600"/>
                </a:spcAft>
                <a:buClr>
                  <a:srgbClr val="000000"/>
                </a:buClr>
                <a:buSzPct val="150000"/>
                <a:buFont typeface="Arial" panose="020B0604020202020204" pitchFamily="34" charset="0"/>
                <a:buChar char="•"/>
                <a:defRPr/>
              </a:pPr>
              <a:r>
                <a:rPr lang="en-US" sz="3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Sun demonstrated that edge-based caching reduces backhaul congestion and latency in 5G-powered AR/VR applications. Similarly, Zhou introduced a mobile edge computing framework to </a:t>
              </a:r>
              <a:r>
                <a:rPr lang="en-US" sz="3200">
                  <a:solidFill>
                    <a:srgbClr val="000000"/>
                  </a:solidFill>
                  <a:effectLst/>
                  <a:latin typeface="Calibri" panose="020F0502020204030204" pitchFamily="34" charset="0"/>
                  <a:ea typeface="Calibri" panose="020F0502020204030204" pitchFamily="34" charset="0"/>
                  <a:cs typeface="Calibri" panose="020F0502020204030204" pitchFamily="34" charset="0"/>
                </a:rPr>
                <a:t>optimize BW </a:t>
              </a:r>
              <a:r>
                <a:rPr lang="en-US" sz="3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and latency by pre-caching field-of-view data and selectively processing content on device.</a:t>
              </a:r>
            </a:p>
          </p:txBody>
        </p:sp>
      </p:grpSp>
      <p:grpSp>
        <p:nvGrpSpPr>
          <p:cNvPr id="29" name="Group 28">
            <a:extLst>
              <a:ext uri="{FF2B5EF4-FFF2-40B4-BE49-F238E27FC236}">
                <a16:creationId xmlns:a16="http://schemas.microsoft.com/office/drawing/2014/main" id="{09C109D9-F902-39C3-A73F-8481DD2A2241}"/>
              </a:ext>
            </a:extLst>
          </p:cNvPr>
          <p:cNvGrpSpPr/>
          <p:nvPr/>
        </p:nvGrpSpPr>
        <p:grpSpPr>
          <a:xfrm>
            <a:off x="990600" y="11811000"/>
            <a:ext cx="34671000" cy="8522732"/>
            <a:chOff x="990600" y="11811000"/>
            <a:chExt cx="34671000" cy="8522732"/>
          </a:xfrm>
        </p:grpSpPr>
        <p:pic>
          <p:nvPicPr>
            <p:cNvPr id="13" name="Picture 12" descr="A picture containing map&#10;&#10;Description automatically generated">
              <a:extLst>
                <a:ext uri="{FF2B5EF4-FFF2-40B4-BE49-F238E27FC236}">
                  <a16:creationId xmlns:a16="http://schemas.microsoft.com/office/drawing/2014/main" id="{8C82A80E-BD38-D700-BF53-2B6ABB78319B}"/>
                </a:ext>
              </a:extLst>
            </p:cNvPr>
            <p:cNvPicPr>
              <a:picLocks noChangeAspect="1"/>
            </p:cNvPicPr>
            <p:nvPr/>
          </p:nvPicPr>
          <p:blipFill>
            <a:blip r:embed="rId4"/>
            <a:stretch>
              <a:fillRect/>
            </a:stretch>
          </p:blipFill>
          <p:spPr>
            <a:xfrm>
              <a:off x="10439400" y="12268200"/>
              <a:ext cx="10515600" cy="5742834"/>
            </a:xfrm>
            <a:prstGeom prst="rect">
              <a:avLst/>
            </a:prstGeom>
          </p:spPr>
        </p:pic>
        <p:sp>
          <p:nvSpPr>
            <p:cNvPr id="14" name="TextBox 13">
              <a:extLst>
                <a:ext uri="{FF2B5EF4-FFF2-40B4-BE49-F238E27FC236}">
                  <a16:creationId xmlns:a16="http://schemas.microsoft.com/office/drawing/2014/main" id="{9F696F75-B2CA-1256-2A3E-316A1B7ED456}"/>
                </a:ext>
              </a:extLst>
            </p:cNvPr>
            <p:cNvSpPr txBox="1"/>
            <p:nvPr/>
          </p:nvSpPr>
          <p:spPr>
            <a:xfrm>
              <a:off x="11169894" y="18057674"/>
              <a:ext cx="9054613" cy="1754326"/>
            </a:xfrm>
            <a:prstGeom prst="rect">
              <a:avLst/>
            </a:prstGeom>
            <a:noFill/>
          </p:spPr>
          <p:txBody>
            <a:bodyPr wrap="square" rtlCol="0">
              <a:spAutoFit/>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Global Internet fiber infrastructure can be adapted for opportunistic ground-motion sensing.</a:t>
              </a:r>
            </a:p>
          </p:txBody>
        </p:sp>
        <p:pic>
          <p:nvPicPr>
            <p:cNvPr id="18" name="Picture 17" descr="A blue and green graph&#10;&#10;AI-generated content may be incorrect.">
              <a:extLst>
                <a:ext uri="{FF2B5EF4-FFF2-40B4-BE49-F238E27FC236}">
                  <a16:creationId xmlns:a16="http://schemas.microsoft.com/office/drawing/2014/main" id="{B0EE91BA-D487-566F-A9D5-87CF55E277B5}"/>
                </a:ext>
              </a:extLst>
            </p:cNvPr>
            <p:cNvPicPr>
              <a:picLocks noChangeAspect="1"/>
            </p:cNvPicPr>
            <p:nvPr/>
          </p:nvPicPr>
          <p:blipFill>
            <a:blip r:embed="rId5"/>
            <a:srcRect l="1078" r="1849"/>
            <a:stretch/>
          </p:blipFill>
          <p:spPr>
            <a:xfrm>
              <a:off x="21013995" y="11811000"/>
              <a:ext cx="9144000" cy="4430470"/>
            </a:xfrm>
            <a:prstGeom prst="rect">
              <a:avLst/>
            </a:prstGeom>
          </p:spPr>
        </p:pic>
        <p:sp>
          <p:nvSpPr>
            <p:cNvPr id="19" name="TextBox 18">
              <a:extLst>
                <a:ext uri="{FF2B5EF4-FFF2-40B4-BE49-F238E27FC236}">
                  <a16:creationId xmlns:a16="http://schemas.microsoft.com/office/drawing/2014/main" id="{6B7B3BE7-9847-D1AA-4837-9D0B79B36E79}"/>
                </a:ext>
              </a:extLst>
            </p:cNvPr>
            <p:cNvSpPr txBox="1"/>
            <p:nvPr/>
          </p:nvSpPr>
          <p:spPr>
            <a:xfrm>
              <a:off x="30403799" y="11811000"/>
              <a:ext cx="5216037" cy="3970318"/>
            </a:xfrm>
            <a:prstGeom prst="rect">
              <a:avLst/>
            </a:prstGeom>
            <a:noFill/>
          </p:spPr>
          <p:txBody>
            <a:bodyPr wrap="square" rtlCol="0">
              <a:spAutoFit/>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From Wilcock et al. “Distributed Acoustic Sensing Recording of Low-frequency Whale Calls and Ship Noise off the Oregon Coast”, in JASA Express Letters 2023.</a:t>
              </a:r>
            </a:p>
          </p:txBody>
        </p:sp>
        <p:pic>
          <p:nvPicPr>
            <p:cNvPr id="21" name="Picture 20" descr="A diagram of a fiber optic cable&#10;&#10;AI-generated content may be incorrect.">
              <a:extLst>
                <a:ext uri="{FF2B5EF4-FFF2-40B4-BE49-F238E27FC236}">
                  <a16:creationId xmlns:a16="http://schemas.microsoft.com/office/drawing/2014/main" id="{73BE148B-E012-E895-23DD-AAE7FF73B186}"/>
                </a:ext>
              </a:extLst>
            </p:cNvPr>
            <p:cNvPicPr>
              <a:picLocks noChangeAspect="1"/>
            </p:cNvPicPr>
            <p:nvPr/>
          </p:nvPicPr>
          <p:blipFill>
            <a:blip r:embed="rId6"/>
            <a:srcRect l="2332" r="2260"/>
            <a:stretch/>
          </p:blipFill>
          <p:spPr>
            <a:xfrm>
              <a:off x="990600" y="11908472"/>
              <a:ext cx="9372189" cy="4626928"/>
            </a:xfrm>
            <a:prstGeom prst="rect">
              <a:avLst/>
            </a:prstGeom>
          </p:spPr>
        </p:pic>
        <p:sp>
          <p:nvSpPr>
            <p:cNvPr id="22" name="TextBox 21">
              <a:extLst>
                <a:ext uri="{FF2B5EF4-FFF2-40B4-BE49-F238E27FC236}">
                  <a16:creationId xmlns:a16="http://schemas.microsoft.com/office/drawing/2014/main" id="{096DFAB3-3243-2896-6C9C-3ADA09C4B987}"/>
                </a:ext>
              </a:extLst>
            </p:cNvPr>
            <p:cNvSpPr txBox="1"/>
            <p:nvPr/>
          </p:nvSpPr>
          <p:spPr>
            <a:xfrm>
              <a:off x="990600" y="16535400"/>
              <a:ext cx="9054612" cy="3416320"/>
            </a:xfrm>
            <a:prstGeom prst="rect">
              <a:avLst/>
            </a:prstGeom>
            <a:noFill/>
          </p:spPr>
          <p:txBody>
            <a:bodyPr wrap="square" rtlCol="0">
              <a:spAutoFit/>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Distributed acoustic sensing uses backscattered light to sense strain in fiber.  New generations of OTN transceivers are being developed to </a:t>
              </a:r>
              <a:r>
                <a:rPr lang="en-US" sz="3600" b="1" dirty="0">
                  <a:latin typeface="Calibri" panose="020F0502020204030204" pitchFamily="34" charset="0"/>
                  <a:ea typeface="Calibri" panose="020F0502020204030204" pitchFamily="34" charset="0"/>
                  <a:cs typeface="Calibri" panose="020F0502020204030204" pitchFamily="34" charset="0"/>
                </a:rPr>
                <a:t>export state of polarization and phase information</a:t>
              </a:r>
              <a:r>
                <a:rPr lang="en-US" sz="3600" dirty="0">
                  <a:latin typeface="Calibri" panose="020F0502020204030204" pitchFamily="34" charset="0"/>
                  <a:ea typeface="Calibri" panose="020F0502020204030204" pitchFamily="34" charset="0"/>
                  <a:cs typeface="Calibri" panose="020F0502020204030204" pitchFamily="34" charset="0"/>
                </a:rPr>
                <a:t> from their signal processors which can also be used to detect strain on fiber.</a:t>
              </a:r>
            </a:p>
          </p:txBody>
        </p:sp>
        <p:pic>
          <p:nvPicPr>
            <p:cNvPr id="1030" name="Picture 6" descr="The Aurora, a 235-foot Alaska state ferry, approaches the dock in Whittier, its departure point for its trip across Prince William Sound to Cordova. (Photo by Nat Herz/Alaska's Energy Desk)">
              <a:extLst>
                <a:ext uri="{FF2B5EF4-FFF2-40B4-BE49-F238E27FC236}">
                  <a16:creationId xmlns:a16="http://schemas.microsoft.com/office/drawing/2014/main" id="{D18226C9-3DB1-7D0E-8E51-D30BD121157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164" t="32117" r="35121" b="16698"/>
            <a:stretch/>
          </p:blipFill>
          <p:spPr bwMode="auto">
            <a:xfrm>
              <a:off x="27584346" y="16154403"/>
              <a:ext cx="3078479" cy="156799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A green screen with a line&#10;&#10;AI-generated content may be incorrect.">
              <a:extLst>
                <a:ext uri="{FF2B5EF4-FFF2-40B4-BE49-F238E27FC236}">
                  <a16:creationId xmlns:a16="http://schemas.microsoft.com/office/drawing/2014/main" id="{BE72B7E9-68FB-7DB7-49C1-A909FECA9215}"/>
                </a:ext>
              </a:extLst>
            </p:cNvPr>
            <p:cNvPicPr>
              <a:picLocks noChangeAspect="1"/>
            </p:cNvPicPr>
            <p:nvPr/>
          </p:nvPicPr>
          <p:blipFill>
            <a:blip r:embed="rId8"/>
            <a:srcRect t="3574"/>
            <a:stretch/>
          </p:blipFill>
          <p:spPr>
            <a:xfrm>
              <a:off x="21425475" y="16154400"/>
              <a:ext cx="5760720" cy="3944649"/>
            </a:xfrm>
            <a:prstGeom prst="rect">
              <a:avLst/>
            </a:prstGeom>
          </p:spPr>
        </p:pic>
        <p:sp>
          <p:nvSpPr>
            <p:cNvPr id="16" name="TextBox 15">
              <a:extLst>
                <a:ext uri="{FF2B5EF4-FFF2-40B4-BE49-F238E27FC236}">
                  <a16:creationId xmlns:a16="http://schemas.microsoft.com/office/drawing/2014/main" id="{E5A94A9A-C2E8-4435-FDEC-645C2ECAC0C1}"/>
                </a:ext>
              </a:extLst>
            </p:cNvPr>
            <p:cNvSpPr txBox="1"/>
            <p:nvPr/>
          </p:nvSpPr>
          <p:spPr>
            <a:xfrm>
              <a:off x="30649551" y="16154400"/>
              <a:ext cx="5012049" cy="3416320"/>
            </a:xfrm>
            <a:prstGeom prst="rect">
              <a:avLst/>
            </a:prstGeom>
            <a:noFill/>
          </p:spPr>
          <p:txBody>
            <a:bodyPr wrap="square" rtlCol="0">
              <a:spAutoFit/>
            </a:bodyPr>
            <a:lstStyle/>
            <a:p>
              <a:pPr algn="ctr"/>
              <a:r>
                <a:rPr lang="en-US" sz="3600" dirty="0">
                  <a:latin typeface="Calibri" panose="020F0502020204030204" pitchFamily="34" charset="0"/>
                  <a:ea typeface="Calibri" panose="020F0502020204030204" pitchFamily="34" charset="0"/>
                  <a:cs typeface="Calibri" panose="020F0502020204030204" pitchFamily="34" charset="0"/>
                </a:rPr>
                <a:t>Using fiber sensing for off-shore  monitoring. An offshore DAS Array in Prince William Sound, AK monitors a ferry between Cordova and Valdez.  </a:t>
              </a:r>
            </a:p>
          </p:txBody>
        </p:sp>
        <p:sp>
          <p:nvSpPr>
            <p:cNvPr id="17" name="TextBox 16">
              <a:extLst>
                <a:ext uri="{FF2B5EF4-FFF2-40B4-BE49-F238E27FC236}">
                  <a16:creationId xmlns:a16="http://schemas.microsoft.com/office/drawing/2014/main" id="{D947212C-E2FE-D27C-AAB1-DABB21BD7246}"/>
                </a:ext>
              </a:extLst>
            </p:cNvPr>
            <p:cNvSpPr txBox="1"/>
            <p:nvPr/>
          </p:nvSpPr>
          <p:spPr>
            <a:xfrm rot="16200000">
              <a:off x="26101462" y="17974701"/>
              <a:ext cx="2104933" cy="369332"/>
            </a:xfrm>
            <a:prstGeom prst="rect">
              <a:avLst/>
            </a:prstGeom>
            <a:solidFill>
              <a:schemeClr val="bg1"/>
            </a:solidFill>
          </p:spPr>
          <p:txBody>
            <a:bodyPr wrap="square" lIns="0" tIns="0" rIns="0" bIns="0" rtlCol="0">
              <a:spAutoFit/>
            </a:bodyPr>
            <a:lstStyle/>
            <a:p>
              <a:pPr algn="ctr"/>
              <a:r>
                <a:rPr lang="en-US" dirty="0">
                  <a:latin typeface="Calibri" panose="020F0502020204030204" pitchFamily="34" charset="0"/>
                  <a:ea typeface="Calibri" panose="020F0502020204030204" pitchFamily="34" charset="0"/>
                  <a:cs typeface="Calibri" panose="020F0502020204030204" pitchFamily="34" charset="0"/>
                </a:rPr>
                <a:t>Strain [</a:t>
              </a:r>
              <a:r>
                <a:rPr lang="en-US"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dirty="0">
                  <a:latin typeface="Calibri" panose="020F0502020204030204" pitchFamily="34" charset="0"/>
                  <a:ea typeface="Calibri" panose="020F0502020204030204" pitchFamily="34" charset="0"/>
                  <a:cs typeface="Calibri" panose="020F0502020204030204" pitchFamily="34" charset="0"/>
                </a:rPr>
                <a:t>]</a:t>
              </a:r>
            </a:p>
          </p:txBody>
        </p:sp>
        <p:sp>
          <p:nvSpPr>
            <p:cNvPr id="20" name="TextBox 19">
              <a:extLst>
                <a:ext uri="{FF2B5EF4-FFF2-40B4-BE49-F238E27FC236}">
                  <a16:creationId xmlns:a16="http://schemas.microsoft.com/office/drawing/2014/main" id="{5E017F99-228A-6C5B-5934-3CADBD48E5FF}"/>
                </a:ext>
              </a:extLst>
            </p:cNvPr>
            <p:cNvSpPr txBox="1"/>
            <p:nvPr/>
          </p:nvSpPr>
          <p:spPr>
            <a:xfrm>
              <a:off x="23100062" y="19964400"/>
              <a:ext cx="2104933" cy="369332"/>
            </a:xfrm>
            <a:prstGeom prst="rect">
              <a:avLst/>
            </a:prstGeom>
            <a:solidFill>
              <a:schemeClr val="bg1"/>
            </a:solidFill>
          </p:spPr>
          <p:txBody>
            <a:bodyPr wrap="square" lIns="0" tIns="0" rIns="0" bIns="0" rtlCol="0">
              <a:spAutoFit/>
            </a:bodyPr>
            <a:lstStyle/>
            <a:p>
              <a:pPr algn="ctr"/>
              <a:r>
                <a:rPr lang="en-US" dirty="0">
                  <a:latin typeface="Calibri" panose="020F0502020204030204" pitchFamily="34" charset="0"/>
                  <a:ea typeface="Calibri" panose="020F0502020204030204" pitchFamily="34" charset="0"/>
                  <a:cs typeface="Calibri" panose="020F0502020204030204" pitchFamily="34" charset="0"/>
                </a:rPr>
                <a:t>Time [</a:t>
              </a:r>
              <a:r>
                <a:rPr lang="en-US" dirty="0">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s</a:t>
              </a:r>
              <a:r>
                <a:rPr lang="en-US" dirty="0">
                  <a:latin typeface="Calibri" panose="020F0502020204030204" pitchFamily="34" charset="0"/>
                  <a:ea typeface="Calibri" panose="020F0502020204030204" pitchFamily="34" charset="0"/>
                  <a:cs typeface="Calibri" panose="020F0502020204030204" pitchFamily="34" charset="0"/>
                </a:rPr>
                <a:t>]</a:t>
              </a:r>
            </a:p>
          </p:txBody>
        </p:sp>
        <p:sp>
          <p:nvSpPr>
            <p:cNvPr id="23" name="TextBox 22">
              <a:extLst>
                <a:ext uri="{FF2B5EF4-FFF2-40B4-BE49-F238E27FC236}">
                  <a16:creationId xmlns:a16="http://schemas.microsoft.com/office/drawing/2014/main" id="{5FEC9903-0D25-64C9-99F9-26E81FB11863}"/>
                </a:ext>
              </a:extLst>
            </p:cNvPr>
            <p:cNvSpPr txBox="1"/>
            <p:nvPr/>
          </p:nvSpPr>
          <p:spPr>
            <a:xfrm rot="16200000">
              <a:off x="20310262" y="17689006"/>
              <a:ext cx="2104933" cy="369332"/>
            </a:xfrm>
            <a:prstGeom prst="rect">
              <a:avLst/>
            </a:prstGeom>
            <a:solidFill>
              <a:schemeClr val="bg1"/>
            </a:solidFill>
          </p:spPr>
          <p:txBody>
            <a:bodyPr wrap="square" lIns="0" tIns="0" rIns="0" bIns="0" rtlCol="0">
              <a:spAutoFit/>
            </a:bodyPr>
            <a:lstStyle/>
            <a:p>
              <a:pPr algn="ctr"/>
              <a:r>
                <a:rPr lang="en-US" dirty="0">
                  <a:latin typeface="Calibri" panose="020F0502020204030204" pitchFamily="34" charset="0"/>
                  <a:ea typeface="Calibri" panose="020F0502020204030204" pitchFamily="34" charset="0"/>
                  <a:cs typeface="Calibri" panose="020F0502020204030204" pitchFamily="34" charset="0"/>
                </a:rPr>
                <a:t>Channel Number</a:t>
              </a:r>
            </a:p>
          </p:txBody>
        </p:sp>
        <p:pic>
          <p:nvPicPr>
            <p:cNvPr id="28" name="Picture 27">
              <a:extLst>
                <a:ext uri="{FF2B5EF4-FFF2-40B4-BE49-F238E27FC236}">
                  <a16:creationId xmlns:a16="http://schemas.microsoft.com/office/drawing/2014/main" id="{60A21829-A660-C893-5A0F-A575BE7DAC19}"/>
                </a:ext>
              </a:extLst>
            </p:cNvPr>
            <p:cNvPicPr>
              <a:picLocks noChangeAspect="1"/>
            </p:cNvPicPr>
            <p:nvPr/>
          </p:nvPicPr>
          <p:blipFill>
            <a:blip r:embed="rId9"/>
            <a:stretch>
              <a:fillRect/>
            </a:stretch>
          </p:blipFill>
          <p:spPr>
            <a:xfrm>
              <a:off x="27492960" y="17735583"/>
              <a:ext cx="3291840" cy="2587234"/>
            </a:xfrm>
            <a:prstGeom prst="rect">
              <a:avLst/>
            </a:prstGeom>
          </p:spPr>
        </p:pic>
      </p:grpSp>
    </p:spTree>
  </p:cSld>
  <p:clrMapOvr>
    <a:masterClrMapping/>
  </p:clrMapOvr>
  <p:transition spd="med"/>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Bitstream Vera Serif"/>
        <a:ea typeface="HG Mincho Light J;MS Gothic;HG "/>
        <a:cs typeface="HG Mincho Light J;MS Gothic;HG "/>
      </a:majorFont>
      <a:minorFont>
        <a:latin typeface="Bitstream Vera Serif"/>
        <a:ea typeface="HG Mincho Light J;MS Gothic;HG "/>
        <a:cs typeface="HG Mincho Light J;MS Gothic;HG "/>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effectLst/>
            <a:latin typeface="Times New Roman"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effectLst/>
            <a:latin typeface="Times New Roman"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6190</TotalTime>
  <Words>592</Words>
  <Application>Microsoft Office PowerPoint</Application>
  <PresentationFormat>自定义</PresentationFormat>
  <Paragraphs>63</Paragraphs>
  <Slides>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Bitstream Vera Serif</vt:lpstr>
      <vt:lpstr>StarSymbol</vt:lpstr>
      <vt:lpstr>Arial</vt:lpstr>
      <vt:lpstr>Calibri</vt:lpstr>
      <vt:lpstr>Helvetica</vt:lpstr>
      <vt:lpstr>Times New Roman</vt:lpstr>
      <vt:lpstr>Wingdings</vt:lpstr>
      <vt:lpstr>Office Theme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Dante Fratta</dc:creator>
  <cp:lastModifiedBy>瑞丰 徐</cp:lastModifiedBy>
  <cp:revision>207</cp:revision>
  <dcterms:created xsi:type="dcterms:W3CDTF">2008-10-22T20:10:18Z</dcterms:created>
  <dcterms:modified xsi:type="dcterms:W3CDTF">2025-05-01T14:47:14Z</dcterms:modified>
</cp:coreProperties>
</file>